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51"/>
  </p:notesMasterIdLst>
  <p:sldIdLst>
    <p:sldId id="256" r:id="rId4"/>
    <p:sldId id="261" r:id="rId5"/>
    <p:sldId id="265" r:id="rId6"/>
    <p:sldId id="271" r:id="rId7"/>
    <p:sldId id="306" r:id="rId8"/>
    <p:sldId id="310" r:id="rId9"/>
    <p:sldId id="274" r:id="rId10"/>
    <p:sldId id="296" r:id="rId11"/>
    <p:sldId id="303" r:id="rId12"/>
    <p:sldId id="309" r:id="rId13"/>
    <p:sldId id="322" r:id="rId14"/>
    <p:sldId id="311" r:id="rId15"/>
    <p:sldId id="304" r:id="rId16"/>
    <p:sldId id="312" r:id="rId17"/>
    <p:sldId id="323" r:id="rId18"/>
    <p:sldId id="313" r:id="rId19"/>
    <p:sldId id="325" r:id="rId20"/>
    <p:sldId id="316" r:id="rId21"/>
    <p:sldId id="319" r:id="rId22"/>
    <p:sldId id="326" r:id="rId23"/>
    <p:sldId id="327" r:id="rId24"/>
    <p:sldId id="31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9" r:id="rId41"/>
    <p:sldId id="343" r:id="rId42"/>
    <p:sldId id="344" r:id="rId43"/>
    <p:sldId id="345" r:id="rId44"/>
    <p:sldId id="346" r:id="rId45"/>
    <p:sldId id="347" r:id="rId46"/>
    <p:sldId id="348" r:id="rId47"/>
    <p:sldId id="350" r:id="rId48"/>
    <p:sldId id="351" r:id="rId49"/>
    <p:sldId id="262" r:id="rId5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D3E9"/>
    <a:srgbClr val="A4B4EA"/>
    <a:srgbClr val="98DFBB"/>
    <a:srgbClr val="F8B2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00" autoAdjust="0"/>
    <p:restoredTop sz="81960" autoAdjust="0"/>
  </p:normalViewPr>
  <p:slideViewPr>
    <p:cSldViewPr>
      <p:cViewPr varScale="1">
        <p:scale>
          <a:sx n="99" d="100"/>
          <a:sy n="99" d="100"/>
        </p:scale>
        <p:origin x="-420" y="-84"/>
      </p:cViewPr>
      <p:guideLst>
        <p:guide orient="horz" pos="18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E4780-4742-4AF7-B9F6-29387D06C872}" type="datetimeFigureOut">
              <a:rPr lang="ko-KR" altLang="en-US" smtClean="0"/>
              <a:t>2019-05-18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0E160-F603-41F3-A192-DC9595772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144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819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2643759"/>
            <a:ext cx="5220072" cy="10801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23928" y="3723878"/>
            <a:ext cx="52199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3059832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84000" y="2947500"/>
            <a:ext cx="3060000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447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28392" y="0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020272" y="1923678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0251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17858" y="1275606"/>
            <a:ext cx="2448545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39542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60954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xmlns="" id="{DDA4CE02-F7F3-4BCD-B8DB-4DFD03965E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xmlns="" id="{39A54B34-6F96-4E3E-B72E-E680E3CE27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483997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28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64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582656" y="1374406"/>
            <a:ext cx="2700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820964" y="1374406"/>
            <a:ext cx="2736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xmlns="" id="{2F3CBFE9-6225-4EAB-9415-3558F6BE9A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9E9189EF-3C10-45A2-8749-4187192ACE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0894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 userDrawn="1"/>
        </p:nvSpPr>
        <p:spPr>
          <a:xfrm>
            <a:off x="2847111" y="1179745"/>
            <a:ext cx="3401564" cy="3401564"/>
          </a:xfrm>
          <a:prstGeom prst="donut">
            <a:avLst>
              <a:gd name="adj" fmla="val 135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xmlns="" id="{9B4F25E9-AA8C-4BD3-BF1F-56D20DF8DD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xmlns="" id="{840BDE80-4E1C-47DE-8168-381888FDC3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19204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3800" y="2230378"/>
            <a:ext cx="493020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13800" y="2703954"/>
            <a:ext cx="49302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3651870"/>
            <a:ext cx="1013895" cy="101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50740"/>
            <a:ext cx="648072" cy="64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9818"/>
            <a:ext cx="442142" cy="44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779200"/>
            <a:ext cx="360040" cy="36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1115616" y="1275607"/>
            <a:ext cx="2585656" cy="2592286"/>
            <a:chOff x="1115616" y="1275607"/>
            <a:chExt cx="2585656" cy="2592286"/>
          </a:xfrm>
        </p:grpSpPr>
        <p:pic>
          <p:nvPicPr>
            <p:cNvPr id="1026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Oval 1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7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578808"/>
            <a:ext cx="1475656" cy="159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26854" y="-51527"/>
            <a:ext cx="879830" cy="94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07971">
            <a:off x="2873932" y="1562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27839">
            <a:off x="3005459" y="3443641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14606">
            <a:off x="1967897" y="2192112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2721" flipH="1">
            <a:off x="2110757" y="80509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4253" flipH="1">
            <a:off x="3934583" y="1426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4798">
            <a:off x="5618205" y="238471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74931">
            <a:off x="5463157" y="73615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9549">
            <a:off x="4788024" y="3370715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 userDrawn="1"/>
        </p:nvGrpSpPr>
        <p:grpSpPr>
          <a:xfrm>
            <a:off x="2254580" y="248388"/>
            <a:ext cx="4634840" cy="4646724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595313" y="1758619"/>
              <a:ext cx="1626263" cy="16262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lt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03848" y="2101602"/>
            <a:ext cx="2736303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03700" y="2677666"/>
            <a:ext cx="2736303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  <p:pic>
        <p:nvPicPr>
          <p:cNvPr id="2050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624792"/>
            <a:ext cx="1407408" cy="151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2843808" y="377122"/>
            <a:ext cx="3456384" cy="3465247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29098" y="3829794"/>
            <a:ext cx="3456384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28950" y="4443958"/>
            <a:ext cx="3456384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7620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9040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3568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842131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834733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27011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Block Arc 1"/>
          <p:cNvSpPr/>
          <p:nvPr userDrawn="1"/>
        </p:nvSpPr>
        <p:spPr>
          <a:xfrm>
            <a:off x="683568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 userDrawn="1"/>
        </p:nvSpPr>
        <p:spPr>
          <a:xfrm>
            <a:off x="2671382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>
            <a:off x="4659196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>
            <a:off x="6647011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xmlns="" id="{EDBECCA6-8618-46C3-A8D4-3B6399CCEF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xmlns="" id="{1D40A599-6D66-4DC9-82BB-52C171B5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349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771800" y="1404764"/>
            <a:ext cx="6372200" cy="30243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A6C3AF05-0B8F-485E-983F-1B40340199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xmlns="" id="{D183D1CC-DF98-45E3-B7CE-601603E40D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919319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52" r:id="rId4"/>
    <p:sldLayoutId id="2147483661" r:id="rId5"/>
    <p:sldLayoutId id="2147483656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59832" y="843559"/>
            <a:ext cx="5332652" cy="1728192"/>
          </a:xfrm>
        </p:spPr>
        <p:txBody>
          <a:bodyPr/>
          <a:lstStyle/>
          <a:p>
            <a:pPr lvl="0" algn="ctr" defTabSz="457200" latinLnBrk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Implementation of Lean Manufacturing Technique at the National Company of the Aluminum and Profiles Industry (NAPCO)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/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115616" y="3151590"/>
            <a:ext cx="6594363" cy="180020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Abeer</a:t>
            </a: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Shqiqat</a:t>
            </a: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Safaa Dwikat               Sana </a:t>
            </a:r>
            <a:r>
              <a:rPr lang="en-US" altLang="ko-KR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Fatyer</a:t>
            </a: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</a:t>
            </a:r>
            <a:r>
              <a:rPr lang="en-US" altLang="ko-KR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endParaRPr lang="en-US" altLang="ko-KR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altLang="ko-KR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Yahya</a:t>
            </a: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Saleh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</a:t>
            </a:r>
            <a:r>
              <a:rPr lang="en-US" altLang="ko-KR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Basheer </a:t>
            </a:r>
            <a:r>
              <a:rPr lang="en-US" altLang="ko-KR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Shaheen</a:t>
            </a:r>
            <a:endParaRPr lang="en-US" altLang="ko-KR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b="1" dirty="0"/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1520" y="-380578"/>
            <a:ext cx="8352928" cy="5400600"/>
          </a:xfrm>
        </p:spPr>
        <p:txBody>
          <a:bodyPr/>
          <a:lstStyle/>
          <a:p>
            <a:pPr marL="384048" lvl="0" indent="-384048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4048" lvl="0" indent="-384048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4048" lvl="0" indent="-384048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4048" lvl="0" indent="-384048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4048" lvl="0" indent="-384048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NAPCO has been encountering a significant percentage of delays in delivering orders to customers relative to their promised dates of delivery. </a:t>
            </a:r>
          </a:p>
          <a:p>
            <a:pPr marL="384048" lvl="0" indent="-384048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4048" lvl="0" indent="-384048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 nearly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70%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of total sales are powder coating products, which  cause the largest proportion of delays.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03920" y="275878"/>
            <a:ext cx="7920880" cy="864096"/>
          </a:xfrm>
        </p:spPr>
        <p:txBody>
          <a:bodyPr/>
          <a:lstStyle/>
          <a:p>
            <a:pPr algn="l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Problem Statement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79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627534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Problem Statement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(cont.)</a:t>
            </a:r>
            <a:endParaRPr lang="en-US" sz="24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1203598"/>
            <a:ext cx="8640960" cy="3240360"/>
          </a:xfrm>
        </p:spPr>
        <p:txBody>
          <a:bodyPr/>
          <a:lstStyle/>
          <a:p>
            <a:pPr marL="384048" lvl="0" indent="-384048" algn="l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annual average total production of powder coated aluminum profiles is around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3500 tons</a:t>
            </a:r>
            <a:r>
              <a:rPr lang="en-US" sz="2400" b="1" dirty="0">
                <a:solidFill>
                  <a:srgbClr val="4A23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l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</a:pPr>
            <a:endParaRPr lang="en-US" sz="2400" b="1" dirty="0">
              <a:solidFill>
                <a:srgbClr val="4A23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4048" lvl="0" indent="-384048" algn="l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en-US" sz="2400" dirty="0">
                <a:solidFill>
                  <a:srgbClr val="4A23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2.2%</a:t>
            </a:r>
            <a:r>
              <a:rPr lang="en-US" sz="2400" dirty="0">
                <a:solidFill>
                  <a:srgbClr val="4A23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this quantity (I.e.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tons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is wastes , which accounts to about</a:t>
            </a:r>
            <a:r>
              <a:rPr lang="en-US" sz="2400" dirty="0">
                <a:solidFill>
                  <a:srgbClr val="4A23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420,000$</a:t>
            </a:r>
            <a:r>
              <a:rPr lang="en-US" sz="2400" dirty="0">
                <a:solidFill>
                  <a:srgbClr val="4A23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year.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0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97768" y="339502"/>
            <a:ext cx="7992888" cy="792088"/>
          </a:xfrm>
        </p:spPr>
        <p:txBody>
          <a:bodyPr/>
          <a:lstStyle/>
          <a:p>
            <a:pPr algn="l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Methodology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9057" y="1131590"/>
            <a:ext cx="8388424" cy="3456384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By applying 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DMAIC approach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in Aluminum powder coating,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which consists of define, measure, analyze,      improve and control  phase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77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1520" y="195486"/>
            <a:ext cx="4644008" cy="576064"/>
          </a:xfrm>
        </p:spPr>
        <p:txBody>
          <a:bodyPr/>
          <a:lstStyle/>
          <a:p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DMAIC Methodology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63" y="2427734"/>
            <a:ext cx="8424936" cy="23762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095787"/>
            <a:ext cx="9036496" cy="993274"/>
          </a:xfrm>
        </p:spPr>
        <p:txBody>
          <a:bodyPr/>
          <a:lstStyle/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It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is a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solving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methodology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that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used to improve,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optimize     and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stabilize processes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to improve the quality and reduce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problems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US" sz="2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09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267494"/>
            <a:ext cx="8460432" cy="576064"/>
          </a:xfrm>
        </p:spPr>
        <p:txBody>
          <a:bodyPr/>
          <a:lstStyle/>
          <a:p>
            <a:pPr algn="l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Define Phase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 rot="10800000" flipV="1">
            <a:off x="-505072" y="2139702"/>
            <a:ext cx="9361040" cy="2304256"/>
          </a:xfrm>
        </p:spPr>
        <p:txBody>
          <a:bodyPr/>
          <a:lstStyle/>
          <a:p>
            <a:pPr marL="74295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800100" algn="l"/>
              </a:tabLst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marR="0" indent="-2857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tabLst>
                <a:tab pos="800100" algn="l"/>
              </a:tabLst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consists of defining the scope, the goal, the process and the        customer.</a:t>
            </a:r>
          </a:p>
          <a:p>
            <a:pPr marL="1028700" marR="0" indent="-2857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tabLst>
                <a:tab pos="800100" algn="l"/>
              </a:tabLst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scope of work is defined through meeting with sales, quality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 departments, by return to historical data  about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500 tons / 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month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total products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 sold and about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350 tons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powder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coating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 tons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semi-finished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profiles and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 tons of anodizing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profile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028700" marR="0" indent="-2857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tabLst>
                <a:tab pos="800100" algn="l"/>
              </a:tabLs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So, approximately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70%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total sales are powder coating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products, which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cause the largest proportion of delays.</a:t>
            </a:r>
          </a:p>
          <a:p>
            <a:pPr marL="1028700" marR="0" indent="-2857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tabLst>
                <a:tab pos="800100" algn="l"/>
              </a:tabLst>
            </a:pP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marR="0" indent="-2857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tabLst>
                <a:tab pos="800100" algn="l"/>
              </a:tabLst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69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123478"/>
            <a:ext cx="8748464" cy="576064"/>
          </a:xfrm>
        </p:spPr>
        <p:txBody>
          <a:bodyPr/>
          <a:lstStyle/>
          <a:p>
            <a:pPr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(cont.)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756592" y="1419622"/>
            <a:ext cx="9793088" cy="3168352"/>
          </a:xfrm>
        </p:spPr>
        <p:txBody>
          <a:bodyPr/>
          <a:lstStyle/>
          <a:p>
            <a:pPr marL="1028700" indent="-2857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tabLst>
                <a:tab pos="800100" algn="l"/>
              </a:tabLst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seeking to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achieve several goals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most important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ones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to solve the problem of delays of orders by eliminating/ 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reducing the potential wastes, improve efficiency, decrease the  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costs and hence increase the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satisfaction.</a:t>
            </a:r>
          </a:p>
          <a:p>
            <a:pPr marL="74295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800100" algn="l"/>
              </a:tabLst>
            </a:pP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marR="0" indent="-28575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  <a:tabLst>
                <a:tab pos="800100" algn="l"/>
              </a:tabLst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of operations shown by </a:t>
            </a:r>
          </a:p>
          <a:p>
            <a:pPr marL="74295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800100" algn="l"/>
              </a:tabLst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the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flow chart shown in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marL="74295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800100" algn="l"/>
              </a:tabLst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 slide.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7948" y="2656696"/>
            <a:ext cx="3426296" cy="249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5486"/>
            <a:ext cx="8640960" cy="476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8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99816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Measure Phase </a:t>
            </a:r>
            <a:endParaRPr lang="en-US" sz="2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975880"/>
            <a:ext cx="6084168" cy="2736304"/>
          </a:xfrm>
        </p:spPr>
        <p:txBody>
          <a:bodyPr/>
          <a:lstStyle/>
          <a:p>
            <a:pPr lvl="0" algn="l"/>
            <a:endParaRPr lang="en-US" alt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l"/>
            <a:endParaRPr lang="en-US" altLang="en-US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l">
              <a:buFont typeface="Wingdings" panose="05000000000000000000" pitchFamily="2" charset="2"/>
              <a:buChar char="Ø"/>
            </a:pP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the measure phase, the team </a:t>
            </a:r>
          </a:p>
          <a:p>
            <a:pPr lvl="0" algn="l"/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focuses on </a:t>
            </a:r>
            <a:r>
              <a:rPr lang="en-US" alt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collected data </a:t>
            </a:r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which</a:t>
            </a:r>
          </a:p>
          <a:p>
            <a:pPr lvl="0" algn="l"/>
            <a:r>
              <a:rPr lang="en-U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takes time and effort.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0" y="1794828"/>
            <a:ext cx="3143250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46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324544" y="411510"/>
            <a:ext cx="5256584" cy="576064"/>
          </a:xfrm>
        </p:spPr>
        <p:txBody>
          <a:bodyPr/>
          <a:lstStyle/>
          <a:p>
            <a:pPr lvl="0"/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Phase (cont.) </a:t>
            </a:r>
            <a:endParaRPr lang="en-US" sz="2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74" y="1491630"/>
            <a:ext cx="8340051" cy="33652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3528" y="987574"/>
            <a:ext cx="7848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Defective </a:t>
            </a:r>
            <a:r>
              <a:rPr lang="en-US" alt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Quantities in kg (2015-2018)</a:t>
            </a:r>
            <a:endParaRPr lang="en-US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61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7504" y="18045"/>
            <a:ext cx="7848872" cy="792088"/>
          </a:xfrm>
        </p:spPr>
        <p:txBody>
          <a:bodyPr/>
          <a:lstStyle/>
          <a:p>
            <a:pPr lvl="0" algn="l"/>
            <a:r>
              <a:rPr lang="en-US" sz="3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Phase </a:t>
            </a:r>
            <a:r>
              <a:rPr lang="en-US" sz="3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(cont.) 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915566"/>
            <a:ext cx="8892480" cy="648072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three type of defect, which are coverage, surface appearance and mechanical properties.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04" y="1673364"/>
            <a:ext cx="8295336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93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1619672" y="123478"/>
            <a:ext cx="5832648" cy="648072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4" name="직사각형 39"/>
          <p:cNvSpPr/>
          <p:nvPr/>
        </p:nvSpPr>
        <p:spPr>
          <a:xfrm>
            <a:off x="2509438" y="2187449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2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0" name="Title 2"/>
          <p:cNvSpPr txBox="1">
            <a:spLocks/>
          </p:cNvSpPr>
          <p:nvPr/>
        </p:nvSpPr>
        <p:spPr>
          <a:xfrm>
            <a:off x="1907704" y="766453"/>
            <a:ext cx="7164796" cy="3888432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191B0E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Lean Manufacturing Definition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191B0E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Types of waste </a:t>
            </a:r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Study NAPCO Company</a:t>
            </a:r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ko-K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ko-K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  <a:endParaRPr lang="en-US" altLang="ko-K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ko-K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</a:t>
            </a:r>
            <a:endParaRPr lang="en-US" altLang="ko-K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endParaRPr lang="ko-KR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spcBef>
                <a:spcPts val="0"/>
              </a:spcBef>
            </a:pPr>
            <a:endParaRPr lang="en-US" sz="2800" dirty="0">
              <a:solidFill>
                <a:srgbClr val="191B0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l"/>
            <a:endParaRPr lang="en-US" sz="2800" dirty="0">
              <a:solidFill>
                <a:srgbClr val="191B0E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l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443548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Phase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(cont.) </a:t>
            </a:r>
            <a:endParaRPr lang="en-US" sz="2800" dirty="0">
              <a:solidFill>
                <a:prstClr val="black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1563638"/>
            <a:ext cx="8964488" cy="432048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thickness of the powder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(micron level)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is a significant quality characteristic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that couldn’t be neglected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 the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powder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coating process for aluminum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profiles.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pic>
        <p:nvPicPr>
          <p:cNvPr id="5" name="Picture 4" descr="https://scontent.fjrs2-1.fna.fbcdn.net/v/t1.15752-9/57387328_507598209775106_7295710462946050048_n.jpg?_nc_cat=105&amp;_nc_ht=scontent.fjrs2-1.fna&amp;oh=659d177dfc99b40fd73a8f723df639e7&amp;oe=5D7517A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12278"/>
            <a:ext cx="2520280" cy="2507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scontent.fjrs2-1.fna.fbcdn.net/v/t1.15752-9/60357148_513485495850425_1840822772612202496_n.jpg?_nc_cat=104&amp;_nc_ht=scontent.fjrs2-1.fna&amp;oh=a6dae077a9fb30a552247570e940f0c6&amp;oe=5D5AC29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2512278"/>
            <a:ext cx="2520279" cy="250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3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555526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 Phase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(cont.) </a:t>
            </a:r>
            <a:endParaRPr lang="en-US" sz="2800" dirty="0">
              <a:solidFill>
                <a:prstClr val="black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9512" y="1275606"/>
            <a:ext cx="9144000" cy="648072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Micron level was measured depend on </a:t>
            </a:r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 (2360)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571750"/>
            <a:ext cx="6840759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07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1520" y="361554"/>
            <a:ext cx="8892480" cy="576064"/>
          </a:xfrm>
        </p:spPr>
        <p:txBody>
          <a:bodyPr/>
          <a:lstStyle/>
          <a:p>
            <a:pPr algn="l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Analyze Phase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1857172"/>
            <a:ext cx="8892480" cy="648072"/>
          </a:xfrm>
        </p:spPr>
        <p:txBody>
          <a:bodyPr/>
          <a:lstStyle/>
          <a:p>
            <a:pPr marL="342900" lvl="0" indent="-342900" algn="l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team analyzed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current performance of powder coating line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collected data, by using:</a:t>
            </a:r>
          </a:p>
          <a:p>
            <a:pPr marL="342900" lvl="0" indent="-342900" algn="l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3528" y="2732300"/>
            <a:ext cx="59766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6928" indent="-457200">
              <a:buFont typeface="+mj-lt"/>
              <a:buAutoNum type="arabicPeriod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Cause and E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ffect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iagram</a:t>
            </a:r>
          </a:p>
          <a:p>
            <a:pPr marL="566928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Pareto Chart</a:t>
            </a:r>
            <a:endParaRPr lang="en-US" sz="2800" dirty="0">
              <a:solidFill>
                <a:srgbClr val="191B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6928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Chart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2211710"/>
            <a:ext cx="3203848" cy="284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555526"/>
            <a:ext cx="9144000" cy="576064"/>
          </a:xfrm>
        </p:spPr>
        <p:txBody>
          <a:bodyPr/>
          <a:lstStyle/>
          <a:p>
            <a:pPr algn="l"/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</a:t>
            </a:r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2355726"/>
            <a:ext cx="9144000" cy="792088"/>
          </a:xfrm>
        </p:spPr>
        <p:txBody>
          <a:bodyPr/>
          <a:lstStyle/>
          <a:p>
            <a:pPr marL="457200" lvl="0" indent="-457200" algn="l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waste </a:t>
            </a:r>
            <a:r>
              <a:rPr lang="en-US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powder coating line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1257300" lvl="1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Transportation</a:t>
            </a:r>
          </a:p>
          <a:p>
            <a:pPr marL="1257300" lvl="1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Waiting</a:t>
            </a:r>
          </a:p>
          <a:p>
            <a:pPr marL="1257300" lvl="1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 processing</a:t>
            </a:r>
          </a:p>
          <a:p>
            <a:pPr marL="1257300" lvl="1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Defect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6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8012" y="460746"/>
            <a:ext cx="9144000" cy="360040"/>
          </a:xfrm>
        </p:spPr>
        <p:txBody>
          <a:bodyPr/>
          <a:lstStyle/>
          <a:p>
            <a:pPr algn="l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2812" y="640766"/>
            <a:ext cx="8712968" cy="741382"/>
          </a:xfrm>
        </p:spPr>
        <p:txBody>
          <a:bodyPr/>
          <a:lstStyle/>
          <a:p>
            <a:pPr algn="l"/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1.Transportation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it is including unnecessary movement of parts and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products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excessive-handling of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materials.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91630"/>
            <a:ext cx="8422252" cy="3168352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50800" dir="5400000" algn="ctr" rotWithShape="0">
              <a:schemeClr val="accent1"/>
            </a:outerShdw>
          </a:effectLst>
        </p:spPr>
      </p:pic>
    </p:spTree>
    <p:extLst>
      <p:ext uri="{BB962C8B-B14F-4D97-AF65-F5344CB8AC3E}">
        <p14:creationId xmlns:p14="http://schemas.microsoft.com/office/powerpoint/2010/main" val="152913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416" y="438592"/>
            <a:ext cx="6583268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848176"/>
            <a:ext cx="8280920" cy="643453"/>
          </a:xfrm>
        </p:spPr>
        <p:txBody>
          <a:bodyPr/>
          <a:lstStyle/>
          <a:p>
            <a:pPr algn="just"/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2.Waiting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is occurring when goods are not moving or being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processed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is the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act of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doing nothing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707654"/>
            <a:ext cx="8064896" cy="3168352"/>
          </a:xfrm>
          <a:prstGeom prst="rect">
            <a:avLst/>
          </a:prstGeom>
          <a:effectLst>
            <a:glow rad="127000">
              <a:schemeClr val="accent1"/>
            </a:glow>
            <a:outerShdw blurRad="50800" dist="50800" dir="5400000" algn="ctr" rotWithShape="0">
              <a:schemeClr val="bg1"/>
            </a:outerShdw>
          </a:effectLst>
        </p:spPr>
      </p:pic>
    </p:spTree>
    <p:extLst>
      <p:ext uri="{BB962C8B-B14F-4D97-AF65-F5344CB8AC3E}">
        <p14:creationId xmlns:p14="http://schemas.microsoft.com/office/powerpoint/2010/main" val="20403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39502"/>
            <a:ext cx="9145068" cy="684379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759" y="411510"/>
            <a:ext cx="8892480" cy="975241"/>
          </a:xfrm>
        </p:spPr>
        <p:txBody>
          <a:bodyPr/>
          <a:lstStyle/>
          <a:p>
            <a:endParaRPr lang="en-US" dirty="0" smtClean="0"/>
          </a:p>
          <a:p>
            <a:pPr algn="l"/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 Over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processing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it is according to do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work that doesn’t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bring additional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value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or it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adding extra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features to a given product than  customer required .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02" y="1491628"/>
            <a:ext cx="8573393" cy="338437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50800" dir="5400000" algn="ctr" rotWithShape="0">
              <a:schemeClr val="accent1"/>
            </a:outerShdw>
          </a:effectLst>
        </p:spPr>
      </p:pic>
    </p:spTree>
    <p:extLst>
      <p:ext uri="{BB962C8B-B14F-4D97-AF65-F5344CB8AC3E}">
        <p14:creationId xmlns:p14="http://schemas.microsoft.com/office/powerpoint/2010/main" val="98616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7504" y="411510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9198" y="771550"/>
            <a:ext cx="8136904" cy="576064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Defects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it occurs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when service or products deviate from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specification or what the customer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needs.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63638"/>
            <a:ext cx="8928991" cy="3422699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50800" dir="5400000" algn="ctr" rotWithShape="0">
              <a:schemeClr val="accent1"/>
            </a:outerShdw>
          </a:effectLst>
        </p:spPr>
      </p:pic>
    </p:spTree>
    <p:extLst>
      <p:ext uri="{BB962C8B-B14F-4D97-AF65-F5344CB8AC3E}">
        <p14:creationId xmlns:p14="http://schemas.microsoft.com/office/powerpoint/2010/main" val="142821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3624" y="317431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3624" y="774087"/>
            <a:ext cx="9144000" cy="288032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Analyze Types of Defect by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Pareto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Chart .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245353"/>
            <a:ext cx="6336703" cy="3702661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323528" y="1239808"/>
            <a:ext cx="2880320" cy="3132142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635646"/>
            <a:ext cx="2771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Coverage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an surface  appearance are             responsible for         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83.9 %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of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the         defects.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Where the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micron     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level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is a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major factor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covering these 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two  main defects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8167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411510"/>
            <a:ext cx="9144000" cy="432048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9325" y="874901"/>
            <a:ext cx="9144000" cy="93610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representative random sample size of profile required to measure the micron level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is 114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profiles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was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measured based on the following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equation: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0" y="1707654"/>
            <a:ext cx="9144000" cy="295232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34210406"/>
                  </p:ext>
                </p:extLst>
              </p:nvPr>
            </p:nvGraphicFramePr>
            <p:xfrm>
              <a:off x="-1476672" y="2213674"/>
              <a:ext cx="7488832" cy="71843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809383">
                      <a:extLst>
                        <a:ext uri="{9D8B030D-6E8A-4147-A177-3AD203B41FA5}">
                          <a16:colId xmlns:a16="http://schemas.microsoft.com/office/drawing/2014/main" xmlns="" val="998151470"/>
                        </a:ext>
                      </a:extLst>
                    </a:gridCol>
                    <a:gridCol w="679449">
                      <a:extLst>
                        <a:ext uri="{9D8B030D-6E8A-4147-A177-3AD203B41FA5}">
                          <a16:colId xmlns:a16="http://schemas.microsoft.com/office/drawing/2014/main" xmlns="" val="1569378366"/>
                        </a:ext>
                      </a:extLst>
                    </a:gridCol>
                  </a:tblGrid>
                  <a:tr h="57449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                                                                                       </m:t>
                                </m:r>
                                <m:r>
                                  <a:rPr lang="en-US" sz="20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𝒏</m:t>
                                </m:r>
                                <m:r>
                                  <a:rPr lang="en-US" sz="2000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Arial" panose="020B0604020202020204" pitchFamily="34" charset="0"/>
                                  </a:rPr>
                                  <m:t>=  </m:t>
                                </m:r>
                                <m:f>
                                  <m:fPr>
                                    <m:ctrlPr>
                                      <a:rPr lang="en-US" sz="2000" b="1" i="1">
                                        <a:effectLst/>
                                        <a:latin typeface="Cambria Math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1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𝑵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2000" b="1" i="1">
                                            <a:effectLst/>
                                            <a:latin typeface="Cambria Math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1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(</m:t>
                                        </m:r>
                                        <m:r>
                                          <a:rPr lang="en-US" sz="2000" b="1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𝟏</m:t>
                                        </m:r>
                                        <m:r>
                                          <a:rPr lang="en-US" sz="2000" b="1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+</m:t>
                                        </m:r>
                                        <m:r>
                                          <a:rPr lang="en-US" sz="2000" b="1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𝑵𝒆</m:t>
                                        </m:r>
                                      </m:e>
                                      <m:sup>
                                        <m:r>
                                          <a:rPr lang="en-US" sz="2000" b="1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Arial" panose="020B0604020202020204" pitchFamily="34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n-US" sz="2000" b="1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Arial" panose="020B0604020202020204" pitchFamily="34" charset="0"/>
                                      </a:rPr>
                                      <m:t>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8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350061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34210406"/>
                  </p:ext>
                </p:extLst>
              </p:nvPr>
            </p:nvGraphicFramePr>
            <p:xfrm>
              <a:off x="-1476672" y="2213674"/>
              <a:ext cx="7488832" cy="71843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809383">
                      <a:extLst>
                        <a:ext uri="{9D8B030D-6E8A-4147-A177-3AD203B41FA5}">
                          <a16:colId xmlns:a16="http://schemas.microsoft.com/office/drawing/2014/main" val="998151470"/>
                        </a:ext>
                      </a:extLst>
                    </a:gridCol>
                    <a:gridCol w="679449">
                      <a:extLst>
                        <a:ext uri="{9D8B030D-6E8A-4147-A177-3AD203B41FA5}">
                          <a16:colId xmlns:a16="http://schemas.microsoft.com/office/drawing/2014/main" val="1569378366"/>
                        </a:ext>
                      </a:extLst>
                    </a:gridCol>
                  </a:tblGrid>
                  <a:tr h="7184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r="-10018" b="-8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50061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81890" y="3573241"/>
            <a:ext cx="823858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Where </a:t>
            </a: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sample size,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population size (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2273 profiles)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level of precision (error) = 5%, confidence level= 95%.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56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39552" y="123478"/>
            <a:ext cx="8604448" cy="576064"/>
          </a:xfrm>
        </p:spPr>
        <p:txBody>
          <a:bodyPr/>
          <a:lstStyle/>
          <a:p>
            <a:pPr algn="l"/>
            <a:r>
              <a:rPr lang="en-US" altLang="ko-KR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ko-KR" altLang="en-US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1131590"/>
            <a:ext cx="6336704" cy="3564719"/>
          </a:xfrm>
        </p:spPr>
        <p:txBody>
          <a:bodyPr/>
          <a:lstStyle/>
          <a:p>
            <a:pPr marL="457200" lvl="0" indent="-457200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Aluminum is the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third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most abundant element in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nature.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457200" lvl="0" indent="-457200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457200" lvl="0" indent="-457200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main source of aluminum is an ore known as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Bauxite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.</a:t>
            </a:r>
          </a:p>
          <a:p>
            <a:pPr lvl="0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2283718"/>
            <a:ext cx="252028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411510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73024" y="960995"/>
            <a:ext cx="9217024" cy="505946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Normality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it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a null-hypothesis of that the population is normally distributed, against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 alternative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hypothesis that population is not normally-distributed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551781"/>
            <a:ext cx="8136904" cy="332422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90075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2268760" y="411510"/>
            <a:ext cx="9144000" cy="576064"/>
          </a:xfrm>
        </p:spPr>
        <p:txBody>
          <a:bodyPr/>
          <a:lstStyle/>
          <a:p>
            <a:pPr lvl="0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988" y="800621"/>
            <a:ext cx="8856984" cy="936104"/>
          </a:xfrm>
        </p:spPr>
        <p:txBody>
          <a:bodyPr/>
          <a:lstStyle/>
          <a:p>
            <a:pPr marL="342900" lvl="3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Chart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it is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statistical graphical tool used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evaluate the stability of the process.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8" y="1563639"/>
            <a:ext cx="8424936" cy="3240359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4203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2052736" y="409860"/>
            <a:ext cx="9144000" cy="576064"/>
          </a:xfrm>
        </p:spPr>
        <p:txBody>
          <a:bodyPr/>
          <a:lstStyle/>
          <a:p>
            <a:pPr lvl="0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Analyze 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Phase(cont.)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9512" y="1114636"/>
            <a:ext cx="9144000" cy="288032"/>
          </a:xfrm>
        </p:spPr>
        <p:txBody>
          <a:bodyPr/>
          <a:lstStyle/>
          <a:p>
            <a:pPr marL="342900" lvl="3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considers the ability of the process to produce products or service that meet the design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086743"/>
            <a:ext cx="4032448" cy="264524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622" y="2105794"/>
            <a:ext cx="4193865" cy="2626196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2721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2844824" y="483518"/>
            <a:ext cx="9144000" cy="576064"/>
          </a:xfrm>
        </p:spPr>
        <p:txBody>
          <a:bodyPr/>
          <a:lstStyle/>
          <a:p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1203598"/>
            <a:ext cx="5668452" cy="3096344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phase, team move on to solution improvement.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707654"/>
            <a:ext cx="30861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6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1520" y="267494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</a:t>
            </a:r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(cont.)</a:t>
            </a:r>
            <a:endParaRPr lang="en-US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1203598"/>
            <a:ext cx="9077498" cy="3600400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observed that the mean of m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icron level equals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79.77 µm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is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shifting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above the target value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9.77 µm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where the target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 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µm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that causes additional consumption of powder,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some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actions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 be accomplished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applying design of experiments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Experiment 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:It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systematic method to identify the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relationship between factors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affecting on a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reduce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manufacturing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cost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by minimizing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process variation and reducing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rework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scrap, and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need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inspection.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67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51520" y="401984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 (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2593" y="766787"/>
            <a:ext cx="9144000" cy="288032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Experiment consists of.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568" y="1131590"/>
            <a:ext cx="662473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inputs </a:t>
            </a:r>
            <a:r>
              <a:rPr lang="en-US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(factors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ozzle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Chain voltage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 startAt="2"/>
            </a:pPr>
            <a:r>
              <a:rPr lang="en-US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Nozzle pressure: (0 - 100) %.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pressure in pipes: (2 - 8) bar.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Speed of chain: (1.8 - 2.3) m\min.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Chain voltage: (65 – 80) KV.</a:t>
            </a:r>
          </a:p>
          <a:p>
            <a:endParaRPr lang="en-US" sz="1400" dirty="0" smtClean="0">
              <a:solidFill>
                <a:prstClr val="black">
                  <a:lumMod val="75000"/>
                  <a:lumOff val="25000"/>
                </a:prstClr>
              </a:solidFill>
              <a:cs typeface="Arial" pitchFamily="34" charset="0"/>
            </a:endParaRPr>
          </a:p>
          <a:p>
            <a:r>
              <a:rPr lang="en-US" sz="2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level.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3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20147" y="344790"/>
            <a:ext cx="9144000" cy="576064"/>
          </a:xfrm>
        </p:spPr>
        <p:txBody>
          <a:bodyPr/>
          <a:lstStyle/>
          <a:p>
            <a:pPr lvl="0" algn="l"/>
            <a:r>
              <a:rPr lang="en-US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 (</a:t>
            </a:r>
            <a:r>
              <a:rPr lang="en-US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cont.)</a:t>
            </a:r>
            <a:endParaRPr lang="en-US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699542"/>
            <a:ext cx="8640960" cy="1368152"/>
          </a:xfrm>
        </p:spPr>
        <p:txBody>
          <a:bodyPr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course of actions resulted from applying the DOE will make incremental         improvement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to reduce the micron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level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from </a:t>
            </a:r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79.77 </a:t>
            </a:r>
            <a:r>
              <a:rPr lang="en-US" sz="1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µm (case 1)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to</a:t>
            </a: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75 </a:t>
            </a:r>
            <a:r>
              <a:rPr lang="en-US" sz="1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µm (case 2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1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,    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then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savings in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paint calculated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theoretically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in 2018: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224858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286000" y="1879253"/>
                <a:ext cx="4572000" cy="1477328"/>
              </a:xfrm>
              <a:prstGeom prst="rect">
                <a:avLst/>
              </a:prstGeom>
              <a:ln w="38100">
                <a:solidFill>
                  <a:srgbClr val="A4B4EA"/>
                </a:solidFill>
              </a:ln>
            </p:spPr>
            <p:txBody>
              <a:bodyPr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average mass\ profile =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6.6 kg </a:t>
                </a:r>
                <a:endParaRPr lang="en-US" dirty="0" smtClean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average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coated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area\ profile = 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 2018, production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quantity = 3356157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kg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𝜌</m:t>
                    </m:r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powder density = 1.6 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10 </m:t>
                        </m:r>
                      </m:e>
                      <m:sup>
                        <m:r>
                          <a:rPr lang="en-US" b="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gm 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effectLst/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cost of 1 kg of powder is 22 NIS 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879253"/>
                <a:ext cx="4572000" cy="1477328"/>
              </a:xfrm>
              <a:prstGeom prst="rect">
                <a:avLst/>
              </a:prstGeom>
              <a:blipFill>
                <a:blip r:embed="rId2"/>
                <a:stretch>
                  <a:fillRect l="-397" t="-803" b="-4016"/>
                </a:stretch>
              </a:blipFill>
              <a:ln w="38100">
                <a:solidFill>
                  <a:srgbClr val="A4B4E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23528" y="3537472"/>
                <a:ext cx="3907650" cy="1323439"/>
              </a:xfrm>
              <a:prstGeom prst="rect">
                <a:avLst/>
              </a:prstGeom>
              <a:ln w="38100">
                <a:solidFill>
                  <a:srgbClr val="F8B2A3"/>
                </a:solidFill>
              </a:ln>
              <a:effectLst>
                <a:glow rad="139700">
                  <a:schemeClr val="bg1">
                    <a:alpha val="40000"/>
                  </a:schemeClr>
                </a:glow>
              </a:effec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 ×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𝐌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powder mass for one </a:t>
                </a:r>
                <a:r>
                  <a:rPr lang="en-US" sz="20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profile ,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𝐕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: powder volume for one aluminum profile,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𝛒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powder </a:t>
                </a:r>
                <a:r>
                  <a:rPr lang="en-US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density. </a:t>
                </a:r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537472"/>
                <a:ext cx="3907650" cy="13234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solidFill>
                  <a:srgbClr val="F8B2A3"/>
                </a:solidFill>
              </a:ln>
              <a:effectLst>
                <a:glow rad="139700">
                  <a:schemeClr val="bg1"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716016" y="3537471"/>
                <a:ext cx="4176464" cy="1285545"/>
              </a:xfrm>
              <a:prstGeom prst="rect">
                <a:avLst/>
              </a:prstGeom>
              <a:ln w="57150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×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dirty="0" smtClean="0"/>
              </a:p>
              <a:p>
                <a:pPr algn="just"/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𝐕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powder volume for one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aluminum        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profile , </a:t>
                </a:r>
                <a:r>
                  <a:rPr lang="en-US" sz="20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: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average coated area of one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    aluminum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profile, </a:t>
                </a:r>
                <a:r>
                  <a:rPr lang="en-US" sz="20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h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:mean</a:t>
                </a: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 smtClean="0">
                    <a:latin typeface="Times New Roman" panose="02020603050405020304" pitchFamily="18" charset="0"/>
                    <a:ea typeface="Calibri" panose="020F0502020204030204" pitchFamily="34" charset="0"/>
                  </a:rPr>
                  <a:t>micron level.</a:t>
                </a:r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3537471"/>
                <a:ext cx="4176464" cy="1285545"/>
              </a:xfrm>
              <a:prstGeom prst="rect">
                <a:avLst/>
              </a:prstGeom>
              <a:blipFill>
                <a:blip r:embed="rId4"/>
                <a:stretch>
                  <a:fillRect l="-720" r="-432" b="-5000"/>
                </a:stretch>
              </a:blipFill>
              <a:ln w="57150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065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4718" y="1059583"/>
                <a:ext cx="8961778" cy="3881512"/>
              </a:xfrm>
              <a:prstGeom prst="rect">
                <a:avLst/>
              </a:prstGeom>
              <a:ln w="38100">
                <a:solidFill>
                  <a:srgbClr val="A4B4EA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2000" b="1" u="sng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Case 1</a:t>
                </a:r>
                <a:r>
                  <a:rPr lang="en-US" sz="2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 :when the micron level </a:t>
                </a:r>
                <a:r>
                  <a:rPr lang="en-US" sz="14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= </a:t>
                </a:r>
                <a:r>
                  <a:rPr lang="en-US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79.77µm</a:t>
                </a:r>
                <a:endParaRPr lang="en-US" b="1" dirty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b="1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M</a:t>
                </a:r>
                <a:r>
                  <a:rPr lang="en-US" sz="2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=  </a:t>
                </a:r>
                <a:r>
                  <a:rPr lang="en-US" sz="2000" dirty="0" smtClean="0"/>
                  <a:t>127.632 gm</a:t>
                </a:r>
              </a:p>
              <a:p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V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 smtClean="0"/>
                  <a:t>7.977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10 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 </a:t>
                </a:r>
              </a:p>
              <a:p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Arial" pitchFamily="34" charset="0"/>
                </a:endParaRPr>
              </a:p>
              <a:p>
                <a:endPara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Arial" pitchFamily="34" charset="0"/>
                </a:endParaRPr>
              </a:p>
              <a:p>
                <a:endParaRPr lang="en-US" sz="1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Arial" pitchFamily="34" charset="0"/>
                </a:endParaRPr>
              </a:p>
              <a:p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18" y="1059583"/>
                <a:ext cx="8961778" cy="3881512"/>
              </a:xfrm>
              <a:prstGeom prst="rect">
                <a:avLst/>
              </a:prstGeom>
              <a:blipFill>
                <a:blip r:embed="rId2"/>
                <a:stretch>
                  <a:fillRect l="-474" t="-467"/>
                </a:stretch>
              </a:blipFill>
              <a:ln w="38100">
                <a:solidFill>
                  <a:srgbClr val="A4B4EA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393196"/>
            <a:ext cx="8712968" cy="22667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505" y="69611"/>
            <a:ext cx="45236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 (</a:t>
            </a:r>
            <a:r>
              <a:rPr lang="en-US" sz="36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cont.)</a:t>
            </a:r>
            <a:endParaRPr lang="en-US" sz="36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1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23528" y="1131590"/>
                <a:ext cx="8712968" cy="3888432"/>
              </a:xfrm>
              <a:prstGeom prst="rect">
                <a:avLst/>
              </a:prstGeom>
              <a:ln w="38100">
                <a:solidFill>
                  <a:srgbClr val="98DFBB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Case 2</a:t>
                </a:r>
                <a:r>
                  <a:rPr lang="en-US" sz="1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 </a:t>
                </a:r>
                <a:r>
                  <a:rPr lang="en-US" sz="14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itchFamily="34" charset="0"/>
                  </a:rPr>
                  <a:t>:</a:t>
                </a:r>
                <a:r>
                  <a:rPr lang="en-US" sz="2000" dirty="0" smtClean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when the micron level = </a:t>
                </a:r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75 µm</a:t>
                </a:r>
              </a:p>
              <a:p>
                <a:endParaRPr lang="en-US" sz="2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en-US" sz="2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120 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gm</a:t>
                </a:r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7.5  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 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10 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m:rPr>
                        <m:nor/>
                      </m:rP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31590"/>
                <a:ext cx="8712968" cy="3888432"/>
              </a:xfrm>
              <a:prstGeom prst="rect">
                <a:avLst/>
              </a:prstGeom>
              <a:blipFill>
                <a:blip r:embed="rId2"/>
                <a:stretch>
                  <a:fillRect l="-488" t="-467"/>
                </a:stretch>
              </a:blipFill>
              <a:ln w="38100">
                <a:solidFill>
                  <a:srgbClr val="98DFBB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79512" y="195486"/>
            <a:ext cx="45236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 (cont.)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571750"/>
            <a:ext cx="8280920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2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388843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504" y="1102110"/>
            <a:ext cx="89289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saving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from reduction of powder thickness 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micron level</a:t>
            </a:r>
            <a:r>
              <a:rPr lang="en-US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</a:p>
          <a:p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endParaRPr lang="en-US" sz="2400" dirty="0">
              <a:latin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3148752"/>
                  </p:ext>
                </p:extLst>
              </p:nvPr>
            </p:nvGraphicFramePr>
            <p:xfrm>
              <a:off x="1979712" y="2442502"/>
              <a:ext cx="5976664" cy="1950319"/>
            </p:xfrm>
            <a:graphic>
              <a:graphicData uri="http://schemas.openxmlformats.org/drawingml/2006/table">
                <a:tbl>
                  <a:tblPr firstRow="1" firstCol="1" bandRow="1">
                    <a:effectLst>
                      <a:outerShdw blurRad="50800" dist="38100" algn="l" rotWithShape="0">
                        <a:schemeClr val="accent1">
                          <a:lumMod val="75000"/>
                          <a:alpha val="40000"/>
                        </a:schemeClr>
                      </a:outerShdw>
                    </a:effectLst>
                  </a:tblPr>
                  <a:tblGrid>
                    <a:gridCol w="984558">
                      <a:extLst>
                        <a:ext uri="{9D8B030D-6E8A-4147-A177-3AD203B41FA5}">
                          <a16:colId xmlns:a16="http://schemas.microsoft.com/office/drawing/2014/main" xmlns="" val="2748034998"/>
                        </a:ext>
                      </a:extLst>
                    </a:gridCol>
                    <a:gridCol w="4677569">
                      <a:extLst>
                        <a:ext uri="{9D8B030D-6E8A-4147-A177-3AD203B41FA5}">
                          <a16:colId xmlns:a16="http://schemas.microsoft.com/office/drawing/2014/main" xmlns="" val="3180940871"/>
                        </a:ext>
                      </a:extLst>
                    </a:gridCol>
                    <a:gridCol w="314537">
                      <a:extLst>
                        <a:ext uri="{9D8B030D-6E8A-4147-A177-3AD203B41FA5}">
                          <a16:colId xmlns:a16="http://schemas.microsoft.com/office/drawing/2014/main" xmlns="" val="2561290130"/>
                        </a:ext>
                      </a:extLst>
                    </a:gridCol>
                  </a:tblGrid>
                  <a:tr h="1950319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2971800" algn="ctr"/>
                            </a:tabLs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𝑆</m:t>
                                </m:r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 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effectLst/>
                                        <a:latin typeface="Cambria Math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h</m:t>
                                    </m:r>
                                    <m:r>
                                      <a:rPr lang="en-US" sz="2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=79.77</m:t>
                                    </m:r>
                                  </m:sub>
                                </m:sSub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 −  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effectLst/>
                                        <a:latin typeface="Cambria Math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h</m:t>
                                    </m:r>
                                    <m:r>
                                      <a:rPr lang="en-US" sz="2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=75</m:t>
                                    </m:r>
                                  </m:sub>
                                </m:sSub>
                                <m:r>
                                  <a:rPr lang="en-US" sz="2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2971800" algn="ctr"/>
                            </a:tabLst>
                          </a:pPr>
                          <a:r>
                            <a:rPr lang="en-US" sz="2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2971800" algn="ctr"/>
                            </a:tabLs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87917025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3148752"/>
                  </p:ext>
                </p:extLst>
              </p:nvPr>
            </p:nvGraphicFramePr>
            <p:xfrm>
              <a:off x="1979712" y="2442502"/>
              <a:ext cx="5976664" cy="1950319"/>
            </p:xfrm>
            <a:graphic>
              <a:graphicData uri="http://schemas.openxmlformats.org/drawingml/2006/table">
                <a:tbl>
                  <a:tblPr firstRow="1" firstCol="1" bandRow="1">
                    <a:effectLst>
                      <a:outerShdw blurRad="50800" dist="38100" algn="l" rotWithShape="0">
                        <a:schemeClr val="accent1">
                          <a:lumMod val="75000"/>
                          <a:alpha val="40000"/>
                        </a:schemeClr>
                      </a:outerShdw>
                    </a:effectLst>
                  </a:tblPr>
                  <a:tblGrid>
                    <a:gridCol w="984558">
                      <a:extLst>
                        <a:ext uri="{9D8B030D-6E8A-4147-A177-3AD203B41FA5}">
                          <a16:colId xmlns:a16="http://schemas.microsoft.com/office/drawing/2014/main" val="2748034998"/>
                        </a:ext>
                      </a:extLst>
                    </a:gridCol>
                    <a:gridCol w="4677569">
                      <a:extLst>
                        <a:ext uri="{9D8B030D-6E8A-4147-A177-3AD203B41FA5}">
                          <a16:colId xmlns:a16="http://schemas.microsoft.com/office/drawing/2014/main" val="3180940871"/>
                        </a:ext>
                      </a:extLst>
                    </a:gridCol>
                    <a:gridCol w="314537">
                      <a:extLst>
                        <a:ext uri="{9D8B030D-6E8A-4147-A177-3AD203B41FA5}">
                          <a16:colId xmlns:a16="http://schemas.microsoft.com/office/drawing/2014/main" val="2561290130"/>
                        </a:ext>
                      </a:extLst>
                    </a:gridCol>
                  </a:tblGrid>
                  <a:tr h="1950319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2971800" algn="ctr"/>
                            </a:tabLs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2"/>
                          <a:stretch>
                            <a:fillRect l="-21354" t="-2492" r="-8594" b="-2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2971800" algn="ctr"/>
                            </a:tabLst>
                          </a:pP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7917025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21417" y="3147814"/>
            <a:ext cx="55210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kumimoji="0" lang="en-US" alt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kumimoji="0" lang="en-US" alt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85380.64 NIS</a:t>
            </a:r>
            <a:r>
              <a:rPr kumimoji="0" lang="en-US" alt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saving</a:t>
            </a:r>
            <a:endParaRPr kumimoji="0" lang="en-US" alt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331104"/>
            <a:ext cx="45236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 </a:t>
            </a:r>
            <a:r>
              <a:rPr lang="en-US" sz="36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(cont.)</a:t>
            </a:r>
            <a:endParaRPr lang="en-US" sz="36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72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426067"/>
            <a:ext cx="8684240" cy="1152128"/>
          </a:xfrm>
        </p:spPr>
        <p:txBody>
          <a:bodyPr/>
          <a:lstStyle/>
          <a:p>
            <a:pPr marL="342900" lvl="0" indent="-342900" algn="l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Aluminum has many properties that make it widely used in many industries and in transportation, packaging ,building and electrical equipment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.</a:t>
            </a:r>
            <a:endParaRPr lang="en-US" sz="2000" dirty="0">
              <a:solidFill>
                <a:schemeClr val="tx1"/>
              </a:solidFill>
              <a:latin typeface="Franklin Gothic Book" panose="020B0503020102020204"/>
              <a:cs typeface="+mn-cs"/>
            </a:endParaRPr>
          </a:p>
          <a:p>
            <a:pPr lvl="0"/>
            <a:endParaRPr lang="en-US" altLang="ko-KR" dirty="0"/>
          </a:p>
        </p:txBody>
      </p:sp>
      <p:sp>
        <p:nvSpPr>
          <p:cNvPr id="29" name="Rectangle 36"/>
          <p:cNvSpPr/>
          <p:nvPr/>
        </p:nvSpPr>
        <p:spPr>
          <a:xfrm>
            <a:off x="2930494" y="2427802"/>
            <a:ext cx="242901" cy="20304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Teardrop 6"/>
          <p:cNvSpPr/>
          <p:nvPr/>
        </p:nvSpPr>
        <p:spPr>
          <a:xfrm rot="8100000">
            <a:off x="4450499" y="2400110"/>
            <a:ext cx="242999" cy="24300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Rectangle 16"/>
          <p:cNvSpPr/>
          <p:nvPr/>
        </p:nvSpPr>
        <p:spPr>
          <a:xfrm rot="2700000">
            <a:off x="5988205" y="2354039"/>
            <a:ext cx="176154" cy="3351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Rounded Rectangle 27"/>
          <p:cNvSpPr/>
          <p:nvPr/>
        </p:nvSpPr>
        <p:spPr>
          <a:xfrm>
            <a:off x="1418435" y="2424372"/>
            <a:ext cx="253178" cy="19447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02" y="1578195"/>
            <a:ext cx="2477140" cy="1497612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375" y="1578195"/>
            <a:ext cx="2588172" cy="1497612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376" y="3385428"/>
            <a:ext cx="2588172" cy="1552775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502" y="3321012"/>
            <a:ext cx="2477140" cy="1617191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6064" y="2457683"/>
            <a:ext cx="2754889" cy="169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0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756592" y="1120021"/>
            <a:ext cx="6399838" cy="504056"/>
          </a:xfrm>
        </p:spPr>
        <p:txBody>
          <a:bodyPr/>
          <a:lstStyle/>
          <a:p>
            <a:pPr lvl="2">
              <a:lnSpc>
                <a:spcPct val="115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Recommendation for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Waste Reduction </a:t>
            </a:r>
            <a:endParaRPr lang="en-US" sz="18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1540" y="1775771"/>
            <a:ext cx="8388932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Transportation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his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waste can be disposed of by changing the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layout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of work place and reducing the distance between these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two stations.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</a:endParaRPr>
          </a:p>
          <a:p>
            <a:pPr marL="457200" lvl="0" indent="-457200" algn="just">
              <a:buFont typeface="+mj-lt"/>
              <a:buAutoNum type="arabicPeriod"/>
              <a:tabLst>
                <a:tab pos="57150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Waiting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this waste can be disposed of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by add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another             spraying  machine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to reduce the number of waited jacks as the drying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oven  can accommodate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more than one jack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323528" y="267494"/>
            <a:ext cx="45236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 (cont.)</a:t>
            </a:r>
          </a:p>
        </p:txBody>
      </p:sp>
    </p:spTree>
    <p:extLst>
      <p:ext uri="{BB962C8B-B14F-4D97-AF65-F5344CB8AC3E}">
        <p14:creationId xmlns:p14="http://schemas.microsoft.com/office/powerpoint/2010/main" val="24831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7524" y="1347614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57150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Over 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processing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: 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  <a:tabLst>
                <a:tab pos="57150" algn="l"/>
              </a:tabLst>
            </a:pP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over-processing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caused by </a:t>
            </a:r>
            <a:r>
              <a:rPr lang="en-US" sz="2400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mis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-adjustment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by workers of the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parameters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can be solved by commitment of worker for all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production instructions.</a:t>
            </a:r>
          </a:p>
          <a:p>
            <a:pPr lvl="0" algn="just">
              <a:tabLst>
                <a:tab pos="57150" algn="l"/>
              </a:tabLst>
            </a:pPr>
            <a:endParaRPr lang="en-US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  <a:tabLst>
                <a:tab pos="57150" algn="l"/>
              </a:tabLst>
            </a:pP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Another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Couse of over-processing is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improper grinding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of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jack   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can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be solved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by good grinding for the contact area of ​​the jack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with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 profile to maintain the conductivity between the profile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and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 jack to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ensure  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 profile attraction of the powder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395536" y="267494"/>
            <a:ext cx="45236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 (cont.)</a:t>
            </a:r>
          </a:p>
        </p:txBody>
      </p:sp>
    </p:spTree>
    <p:extLst>
      <p:ext uri="{BB962C8B-B14F-4D97-AF65-F5344CB8AC3E}">
        <p14:creationId xmlns:p14="http://schemas.microsoft.com/office/powerpoint/2010/main" val="24306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915566"/>
            <a:ext cx="8784976" cy="4124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57150" algn="l"/>
              </a:tabLst>
            </a:pP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Defect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  <a:tabLst>
                <a:tab pos="57150" algn="l"/>
              </a:tabLs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over-processing caused by </a:t>
            </a:r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mis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-adjustmen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 by workers of the parameters can be solved by commitment of worker for all production instructions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  <a:tabLst>
                <a:tab pos="57150" algn="l"/>
              </a:tabLst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  <a:tabLst>
                <a:tab pos="57150" algn="l"/>
              </a:tabLst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Another Couse of over-processing is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improper grinding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jack can be solved by good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grinding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the contact area of ​​the jack with the profile to maintain the conductivity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between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profile and the jack to ensure the profile attraction of the powder.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  <a:tabLst>
                <a:tab pos="57150" algn="l"/>
              </a:tabLs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  <a:tabLst>
                <a:tab pos="571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perform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powder testing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procedures before using it in the coating process to ensure that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not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moistened .</a:t>
            </a: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  <a:tabLst>
                <a:tab pos="57150" algn="l"/>
              </a:tabLst>
            </a:pP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  <a:tabLst>
                <a:tab pos="57150" algn="l"/>
              </a:tabLs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provide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periodic preventive maintenance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actions of the spraying machine parts to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ensure  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 there are no impurities causing the closure of spray gun openings and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       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ensure that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components of guns are not worn.</a:t>
            </a:r>
            <a:endParaRPr lang="en-US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23478"/>
            <a:ext cx="45236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Phase (cont.)</a:t>
            </a:r>
          </a:p>
        </p:txBody>
      </p:sp>
    </p:spTree>
    <p:extLst>
      <p:ext uri="{BB962C8B-B14F-4D97-AF65-F5344CB8AC3E}">
        <p14:creationId xmlns:p14="http://schemas.microsoft.com/office/powerpoint/2010/main" val="5541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6004" y="775361"/>
            <a:ext cx="9071992" cy="576064"/>
          </a:xfrm>
        </p:spPr>
        <p:txBody>
          <a:bodyPr/>
          <a:lstStyle/>
          <a:p>
            <a:pPr marL="457200" lvl="1" indent="0">
              <a:lnSpc>
                <a:spcPct val="115000"/>
              </a:lnSpc>
              <a:spcBef>
                <a:spcPts val="1000"/>
              </a:spcBef>
              <a:buNone/>
              <a:tabLst>
                <a:tab pos="514350" algn="l"/>
              </a:tabLst>
            </a:pPr>
            <a:r>
              <a:rPr lang="en-US" sz="32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Control Phase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98015" y="2401704"/>
            <a:ext cx="646331" cy="698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514350" algn="l"/>
              </a:tabLst>
            </a:pPr>
            <a:endParaRPr lang="en-US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514350" algn="l"/>
              </a:tabLst>
            </a:pPr>
            <a:endParaRPr lang="en-US" sz="1300" b="1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950" y="1822409"/>
            <a:ext cx="3067050" cy="3314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004" y="1430540"/>
            <a:ext cx="5904148" cy="3038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marR="0" indent="-3429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This phase aims to control the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developments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made in the improve phase,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 it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will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monitor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critical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process    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characteristics 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document the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new   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performance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 ensure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validity of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improvement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actions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that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will provide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sustainability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over time.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72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123478"/>
            <a:ext cx="5778388" cy="771550"/>
          </a:xfrm>
        </p:spPr>
        <p:txBody>
          <a:bodyPr/>
          <a:lstStyle/>
          <a:p>
            <a:pPr lvl="0" algn="l">
              <a:spcBef>
                <a:spcPts val="0"/>
              </a:spcBef>
            </a:pPr>
            <a:r>
              <a:rPr lang="en-US" altLang="ko-KR" sz="28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0" y="843559"/>
                <a:ext cx="9036496" cy="40872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85800" marR="0" indent="-28575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At the </a:t>
                </a:r>
                <a:r>
                  <a:rPr lang="en-US" sz="20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powder coating line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main issue is the </a:t>
                </a:r>
                <a:r>
                  <a:rPr lang="en-US" sz="20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delay of delivery 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in orders </a:t>
                </a:r>
                <a:r>
                  <a:rPr lang="en-US" sz="20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that 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 result of </a:t>
                </a:r>
                <a:r>
                  <a:rPr lang="en-US" sz="20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transportation, waiting, defect, over processing</a:t>
                </a:r>
                <a:r>
                  <a:rPr lang="en-US" sz="20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waste.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685800" marR="0" indent="-28575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So by implementing </a:t>
                </a:r>
                <a:r>
                  <a:rPr lang="en-US" sz="2000" b="1" dirty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DMAIC Methodology </a:t>
                </a:r>
                <a:r>
                  <a:rPr lang="en-US" sz="2000" b="1" dirty="0" smtClean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types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of waste was defined and 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a  package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of solutions were suggested, so the results are the following: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lvl="0" indent="-45720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+mj-lt"/>
                  <a:buAutoNum type="arabicPeriod"/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Some of improvement procedures that would reduce/eliminate the identified types of waste. </a:t>
                </a:r>
                <a:endParaRPr lang="en-US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457200" marR="0" lvl="0" indent="-457200" algn="just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+mj-lt"/>
                  <a:buAutoNum type="arabicPeriod"/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According to reduction of powder thickness (micron control), it suggested to make the mean of micron level equals to 75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, that provides a </a:t>
                </a:r>
                <a:r>
                  <a:rPr lang="en-US" sz="2000" b="1" dirty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85380.64 NIS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as 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money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saving. Certainly, if it is possible to reduce the level of the micron to 70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which is the target </a:t>
                </a:r>
                <a:r>
                  <a:rPr lang="en-US" sz="2000" dirty="0" smtClean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value,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value of money </a:t>
                </a:r>
                <a:r>
                  <a:rPr lang="en-US" sz="2000" b="1" dirty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saving will be doubled.</a:t>
                </a:r>
                <a:endParaRPr lang="en-US" sz="2000" b="1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43559"/>
                <a:ext cx="9036496" cy="4087273"/>
              </a:xfrm>
              <a:prstGeom prst="rect">
                <a:avLst/>
              </a:prstGeom>
              <a:blipFill>
                <a:blip r:embed="rId2"/>
                <a:stretch>
                  <a:fillRect l="-540" t="-298" r="-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955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1680" y="339502"/>
            <a:ext cx="36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32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</a:t>
            </a:r>
            <a:endParaRPr lang="en-US" altLang="ko-KR" sz="28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1131590"/>
            <a:ext cx="7848872" cy="337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marR="0" indent="-4572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  <a:tabLst>
                <a:tab pos="514350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Continuous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monitoring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the worker’s performance during the working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hours according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adjustment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spraying machine parameters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1028700" marR="0" indent="-4572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/>
              <a:tabLst>
                <a:tab pos="514350" algn="l"/>
              </a:tabLst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514350" algn="l"/>
              </a:tabLs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028700" marR="0" indent="-45720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2. Performing a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periodic maintenance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machines, 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especially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spray machine</a:t>
            </a:r>
            <a:r>
              <a:rPr lang="en-US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11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843558"/>
            <a:ext cx="7560840" cy="387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171450"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Increase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the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space of storage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area to accommodate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additional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quantities of profiles that had a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high level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demand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742950" lvl="0" indent="-171450"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Adopting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data recording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procedures related to the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mechanical tests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the different orders.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0" indent="-171450" algn="just">
              <a:lnSpc>
                <a:spcPct val="115000"/>
              </a:lnSpc>
              <a:spcAft>
                <a:spcPts val="1000"/>
              </a:spcAft>
            </a:pPr>
            <a:endParaRPr lang="en-US" sz="24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0" indent="-171450"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Before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using the powder,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periodic testing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 the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powder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moisture and quality should be performed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3648" y="123478"/>
            <a:ext cx="4490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ko-KR" sz="32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 (cont.)</a:t>
            </a:r>
            <a:endParaRPr lang="en-US" altLang="ko-KR" sz="2800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72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tx1"/>
                </a:solidFill>
              </a:rPr>
              <a:t>Thank you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43608" y="123478"/>
            <a:ext cx="8100392" cy="576064"/>
          </a:xfrm>
        </p:spPr>
        <p:txBody>
          <a:bodyPr/>
          <a:lstStyle/>
          <a:p>
            <a:pPr algn="l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Lean Manufacturing Definition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41326" y="1491630"/>
            <a:ext cx="6627018" cy="2592288"/>
          </a:xfrm>
        </p:spPr>
        <p:txBody>
          <a:bodyPr/>
          <a:lstStyle/>
          <a:p>
            <a:pPr marL="457200" lvl="0" indent="-457200" algn="just" latinLnBrk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Lean is a business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philosophy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that continuously shortens the time between customer order and shipment by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eliminating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anything that increases the cost of production and time of delivery to customers.</a:t>
            </a: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43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123478"/>
            <a:ext cx="9504040" cy="1008112"/>
          </a:xfrm>
        </p:spPr>
        <p:txBody>
          <a:bodyPr/>
          <a:lstStyle/>
          <a:p>
            <a:pPr algn="l"/>
            <a:r>
              <a:rPr lang="en-US" sz="4000" b="1" u="sng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Types of Waste</a:t>
            </a:r>
            <a:r>
              <a:rPr lang="en-US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(TIMWOODS)</a:t>
            </a:r>
            <a:endParaRPr lang="en-US" sz="4000" b="1" u="sng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63637"/>
            <a:ext cx="8784976" cy="30963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967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7544" y="123478"/>
            <a:ext cx="8671892" cy="576064"/>
          </a:xfrm>
        </p:spPr>
        <p:txBody>
          <a:bodyPr/>
          <a:lstStyle/>
          <a:p>
            <a:pPr algn="l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NAPCO Company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24544" y="1635646"/>
            <a:ext cx="7992888" cy="288032"/>
          </a:xfrm>
        </p:spPr>
        <p:txBody>
          <a:bodyPr/>
          <a:lstStyle/>
          <a:p>
            <a:pPr marL="708660" lvl="0" indent="-342900" algn="just" latinLnBrk="0">
              <a:lnSpc>
                <a:spcPct val="115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NAPCO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National Aluminum and Profiles Company is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first manufacturer of aluminum profiles in Palestine, it is established in 1991, located in the West Bank city of Nablus.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2499742"/>
            <a:ext cx="5832648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5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540568" y="411510"/>
            <a:ext cx="9144000" cy="576064"/>
          </a:xfrm>
        </p:spPr>
        <p:txBody>
          <a:bodyPr/>
          <a:lstStyle/>
          <a:p>
            <a:r>
              <a:rPr lang="en-US" altLang="ko-KR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Families of products at NAPCO</a:t>
            </a:r>
            <a:br>
              <a:rPr lang="en-US" altLang="ko-KR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ko-KR" altLang="en-US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3862928"/>
            <a:ext cx="2736304" cy="11344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2120330"/>
            <a:ext cx="2808312" cy="1281746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259632" y="771549"/>
            <a:ext cx="4032448" cy="4371951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 (semi) finished profile</a:t>
            </a:r>
            <a:b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Anodizing profiles</a:t>
            </a:r>
            <a:b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Powder coated profile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842219"/>
            <a:ext cx="2736304" cy="108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4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1560" y="123478"/>
            <a:ext cx="7560840" cy="576064"/>
          </a:xfrm>
        </p:spPr>
        <p:txBody>
          <a:bodyPr/>
          <a:lstStyle/>
          <a:p>
            <a:pPr algn="l"/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1560" y="1131590"/>
            <a:ext cx="7920880" cy="3312368"/>
          </a:xfrm>
        </p:spPr>
        <p:txBody>
          <a:bodyPr/>
          <a:lstStyle/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Difficulty in collecting and providing some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financial data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Prevent imaging of some equipment and machines.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The need to spend hours in the manufacturing line to</a:t>
            </a:r>
          </a:p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understand operations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67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8DFBB"/>
      </a:accent3>
      <a:accent4>
        <a:srgbClr val="9AD3E9"/>
      </a:accent4>
      <a:accent5>
        <a:srgbClr val="576868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AD3E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4956</TotalTime>
  <Words>1939</Words>
  <Application>Microsoft Office PowerPoint</Application>
  <PresentationFormat>On-screen Show (16:9)</PresentationFormat>
  <Paragraphs>241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khaled</cp:lastModifiedBy>
  <cp:revision>284</cp:revision>
  <dcterms:created xsi:type="dcterms:W3CDTF">2016-12-05T23:26:54Z</dcterms:created>
  <dcterms:modified xsi:type="dcterms:W3CDTF">2019-05-19T00:27:11Z</dcterms:modified>
</cp:coreProperties>
</file>