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5" r:id="rId10"/>
    <p:sldId id="266" r:id="rId11"/>
    <p:sldId id="264"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9144000"/>
  <p:defaultTextStyle>
    <a:defPPr>
      <a:defRPr lang="ar-J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883E3"/>
    <a:srgbClr val="E07E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14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J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11675778-28CB-4672-A974-1047D86947B5}" type="datetimeFigureOut">
              <a:rPr lang="ar-JO" smtClean="0"/>
              <a:t>17/10/1441</a:t>
            </a:fld>
            <a:endParaRPr lang="ar-J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J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J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5BC2885F-4B0C-4676-889B-CBA4011B4028}" type="slidenum">
              <a:rPr lang="ar-JO" smtClean="0"/>
              <a:t>‹#›</a:t>
            </a:fld>
            <a:endParaRPr lang="ar-JO"/>
          </a:p>
        </p:txBody>
      </p:sp>
    </p:spTree>
    <p:extLst>
      <p:ext uri="{BB962C8B-B14F-4D97-AF65-F5344CB8AC3E}">
        <p14:creationId xmlns:p14="http://schemas.microsoft.com/office/powerpoint/2010/main" val="752966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5"/>
          </p:nvPr>
        </p:nvSpPr>
        <p:spPr/>
        <p:txBody>
          <a:bodyPr/>
          <a:lstStyle/>
          <a:p>
            <a:fld id="{5BC2885F-4B0C-4676-889B-CBA4011B4028}" type="slidenum">
              <a:rPr lang="ar-JO" smtClean="0"/>
              <a:t>6</a:t>
            </a:fld>
            <a:endParaRPr lang="ar-JO"/>
          </a:p>
        </p:txBody>
      </p:sp>
    </p:spTree>
    <p:extLst>
      <p:ext uri="{BB962C8B-B14F-4D97-AF65-F5344CB8AC3E}">
        <p14:creationId xmlns:p14="http://schemas.microsoft.com/office/powerpoint/2010/main" val="3426652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5"/>
          </p:nvPr>
        </p:nvSpPr>
        <p:spPr/>
        <p:txBody>
          <a:bodyPr/>
          <a:lstStyle/>
          <a:p>
            <a:fld id="{5BC2885F-4B0C-4676-889B-CBA4011B4028}" type="slidenum">
              <a:rPr lang="ar-JO" smtClean="0"/>
              <a:t>18</a:t>
            </a:fld>
            <a:endParaRPr lang="ar-JO"/>
          </a:p>
        </p:txBody>
      </p:sp>
    </p:spTree>
    <p:extLst>
      <p:ext uri="{BB962C8B-B14F-4D97-AF65-F5344CB8AC3E}">
        <p14:creationId xmlns:p14="http://schemas.microsoft.com/office/powerpoint/2010/main" val="3373885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7101F-3E38-4759-8F70-B415C002A0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ar-JO"/>
          </a:p>
        </p:txBody>
      </p:sp>
      <p:sp>
        <p:nvSpPr>
          <p:cNvPr id="3" name="Subtitle 2">
            <a:extLst>
              <a:ext uri="{FF2B5EF4-FFF2-40B4-BE49-F238E27FC236}">
                <a16:creationId xmlns:a16="http://schemas.microsoft.com/office/drawing/2014/main" id="{835C9B7F-FC7B-467C-B308-4919F16EEE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ar-JO"/>
          </a:p>
        </p:txBody>
      </p:sp>
      <p:sp>
        <p:nvSpPr>
          <p:cNvPr id="4" name="Date Placeholder 3">
            <a:extLst>
              <a:ext uri="{FF2B5EF4-FFF2-40B4-BE49-F238E27FC236}">
                <a16:creationId xmlns:a16="http://schemas.microsoft.com/office/drawing/2014/main" id="{E3A4DCD2-C083-4072-90A5-BFCFC7790C4B}"/>
              </a:ext>
            </a:extLst>
          </p:cNvPr>
          <p:cNvSpPr>
            <a:spLocks noGrp="1"/>
          </p:cNvSpPr>
          <p:nvPr>
            <p:ph type="dt" sz="half" idx="10"/>
          </p:nvPr>
        </p:nvSpPr>
        <p:spPr/>
        <p:txBody>
          <a:bodyPr/>
          <a:lstStyle/>
          <a:p>
            <a:fld id="{71FB0F38-10C9-4CFA-8E9B-8C00FFF4814A}" type="datetimeFigureOut">
              <a:rPr lang="ar-JO" smtClean="0"/>
              <a:t>17/10/1441</a:t>
            </a:fld>
            <a:endParaRPr lang="ar-JO"/>
          </a:p>
        </p:txBody>
      </p:sp>
      <p:sp>
        <p:nvSpPr>
          <p:cNvPr id="5" name="Footer Placeholder 4">
            <a:extLst>
              <a:ext uri="{FF2B5EF4-FFF2-40B4-BE49-F238E27FC236}">
                <a16:creationId xmlns:a16="http://schemas.microsoft.com/office/drawing/2014/main" id="{F11328DD-8D14-43E4-B0C7-456634A0473F}"/>
              </a:ext>
            </a:extLst>
          </p:cNvPr>
          <p:cNvSpPr>
            <a:spLocks noGrp="1"/>
          </p:cNvSpPr>
          <p:nvPr>
            <p:ph type="ftr" sz="quarter" idx="11"/>
          </p:nvPr>
        </p:nvSpPr>
        <p:spPr/>
        <p:txBody>
          <a:bodyPr/>
          <a:lstStyle/>
          <a:p>
            <a:endParaRPr lang="ar-JO"/>
          </a:p>
        </p:txBody>
      </p:sp>
      <p:sp>
        <p:nvSpPr>
          <p:cNvPr id="6" name="Slide Number Placeholder 5">
            <a:extLst>
              <a:ext uri="{FF2B5EF4-FFF2-40B4-BE49-F238E27FC236}">
                <a16:creationId xmlns:a16="http://schemas.microsoft.com/office/drawing/2014/main" id="{3C3C57AF-225B-4456-9213-F4307F11A3E3}"/>
              </a:ext>
            </a:extLst>
          </p:cNvPr>
          <p:cNvSpPr>
            <a:spLocks noGrp="1"/>
          </p:cNvSpPr>
          <p:nvPr>
            <p:ph type="sldNum" sz="quarter" idx="12"/>
          </p:nvPr>
        </p:nvSpPr>
        <p:spPr/>
        <p:txBody>
          <a:bodyPr/>
          <a:lstStyle/>
          <a:p>
            <a:fld id="{6C5E289A-72FB-428C-BF62-0EF9E7B967C5}" type="slidenum">
              <a:rPr lang="ar-JO" smtClean="0"/>
              <a:t>‹#›</a:t>
            </a:fld>
            <a:endParaRPr lang="ar-JO"/>
          </a:p>
        </p:txBody>
      </p:sp>
    </p:spTree>
    <p:extLst>
      <p:ext uri="{BB962C8B-B14F-4D97-AF65-F5344CB8AC3E}">
        <p14:creationId xmlns:p14="http://schemas.microsoft.com/office/powerpoint/2010/main" val="3578033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2F68EB-6248-4812-9FE8-53F425908879}"/>
              </a:ext>
            </a:extLst>
          </p:cNvPr>
          <p:cNvSpPr>
            <a:spLocks noGrp="1"/>
          </p:cNvSpPr>
          <p:nvPr>
            <p:ph type="title"/>
          </p:nvPr>
        </p:nvSpPr>
        <p:spPr/>
        <p:txBody>
          <a:bodyPr/>
          <a:lstStyle/>
          <a:p>
            <a:r>
              <a:rPr lang="en-US"/>
              <a:t>Click to edit Master title style</a:t>
            </a:r>
            <a:endParaRPr lang="ar-JO"/>
          </a:p>
        </p:txBody>
      </p:sp>
      <p:sp>
        <p:nvSpPr>
          <p:cNvPr id="3" name="Vertical Text Placeholder 2">
            <a:extLst>
              <a:ext uri="{FF2B5EF4-FFF2-40B4-BE49-F238E27FC236}">
                <a16:creationId xmlns:a16="http://schemas.microsoft.com/office/drawing/2014/main" id="{BCFF228D-DDDB-4E04-97B6-AA1CEF21B01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Date Placeholder 3">
            <a:extLst>
              <a:ext uri="{FF2B5EF4-FFF2-40B4-BE49-F238E27FC236}">
                <a16:creationId xmlns:a16="http://schemas.microsoft.com/office/drawing/2014/main" id="{2BACCD7F-FA16-4275-992A-24868A313305}"/>
              </a:ext>
            </a:extLst>
          </p:cNvPr>
          <p:cNvSpPr>
            <a:spLocks noGrp="1"/>
          </p:cNvSpPr>
          <p:nvPr>
            <p:ph type="dt" sz="half" idx="10"/>
          </p:nvPr>
        </p:nvSpPr>
        <p:spPr/>
        <p:txBody>
          <a:bodyPr/>
          <a:lstStyle/>
          <a:p>
            <a:fld id="{71FB0F38-10C9-4CFA-8E9B-8C00FFF4814A}" type="datetimeFigureOut">
              <a:rPr lang="ar-JO" smtClean="0"/>
              <a:t>17/10/1441</a:t>
            </a:fld>
            <a:endParaRPr lang="ar-JO"/>
          </a:p>
        </p:txBody>
      </p:sp>
      <p:sp>
        <p:nvSpPr>
          <p:cNvPr id="5" name="Footer Placeholder 4">
            <a:extLst>
              <a:ext uri="{FF2B5EF4-FFF2-40B4-BE49-F238E27FC236}">
                <a16:creationId xmlns:a16="http://schemas.microsoft.com/office/drawing/2014/main" id="{8A897418-BAB1-4DA6-BE06-EEB2C20F8120}"/>
              </a:ext>
            </a:extLst>
          </p:cNvPr>
          <p:cNvSpPr>
            <a:spLocks noGrp="1"/>
          </p:cNvSpPr>
          <p:nvPr>
            <p:ph type="ftr" sz="quarter" idx="11"/>
          </p:nvPr>
        </p:nvSpPr>
        <p:spPr/>
        <p:txBody>
          <a:bodyPr/>
          <a:lstStyle/>
          <a:p>
            <a:endParaRPr lang="ar-JO"/>
          </a:p>
        </p:txBody>
      </p:sp>
      <p:sp>
        <p:nvSpPr>
          <p:cNvPr id="6" name="Slide Number Placeholder 5">
            <a:extLst>
              <a:ext uri="{FF2B5EF4-FFF2-40B4-BE49-F238E27FC236}">
                <a16:creationId xmlns:a16="http://schemas.microsoft.com/office/drawing/2014/main" id="{1F7A085A-B2E4-4BE6-A90E-3ABA5DC06369}"/>
              </a:ext>
            </a:extLst>
          </p:cNvPr>
          <p:cNvSpPr>
            <a:spLocks noGrp="1"/>
          </p:cNvSpPr>
          <p:nvPr>
            <p:ph type="sldNum" sz="quarter" idx="12"/>
          </p:nvPr>
        </p:nvSpPr>
        <p:spPr/>
        <p:txBody>
          <a:bodyPr/>
          <a:lstStyle/>
          <a:p>
            <a:fld id="{6C5E289A-72FB-428C-BF62-0EF9E7B967C5}" type="slidenum">
              <a:rPr lang="ar-JO" smtClean="0"/>
              <a:t>‹#›</a:t>
            </a:fld>
            <a:endParaRPr lang="ar-JO"/>
          </a:p>
        </p:txBody>
      </p:sp>
    </p:spTree>
    <p:extLst>
      <p:ext uri="{BB962C8B-B14F-4D97-AF65-F5344CB8AC3E}">
        <p14:creationId xmlns:p14="http://schemas.microsoft.com/office/powerpoint/2010/main" val="2384857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2CD6190-076D-418D-B4EC-CE7CD2A0741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ar-JO"/>
          </a:p>
        </p:txBody>
      </p:sp>
      <p:sp>
        <p:nvSpPr>
          <p:cNvPr id="3" name="Vertical Text Placeholder 2">
            <a:extLst>
              <a:ext uri="{FF2B5EF4-FFF2-40B4-BE49-F238E27FC236}">
                <a16:creationId xmlns:a16="http://schemas.microsoft.com/office/drawing/2014/main" id="{929036FA-0B65-4ABF-A74C-1BC4094EE1C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Date Placeholder 3">
            <a:extLst>
              <a:ext uri="{FF2B5EF4-FFF2-40B4-BE49-F238E27FC236}">
                <a16:creationId xmlns:a16="http://schemas.microsoft.com/office/drawing/2014/main" id="{F3FF5BB4-5F2B-47C9-A288-BDDB5DF71EE0}"/>
              </a:ext>
            </a:extLst>
          </p:cNvPr>
          <p:cNvSpPr>
            <a:spLocks noGrp="1"/>
          </p:cNvSpPr>
          <p:nvPr>
            <p:ph type="dt" sz="half" idx="10"/>
          </p:nvPr>
        </p:nvSpPr>
        <p:spPr/>
        <p:txBody>
          <a:bodyPr/>
          <a:lstStyle/>
          <a:p>
            <a:fld id="{71FB0F38-10C9-4CFA-8E9B-8C00FFF4814A}" type="datetimeFigureOut">
              <a:rPr lang="ar-JO" smtClean="0"/>
              <a:t>17/10/1441</a:t>
            </a:fld>
            <a:endParaRPr lang="ar-JO"/>
          </a:p>
        </p:txBody>
      </p:sp>
      <p:sp>
        <p:nvSpPr>
          <p:cNvPr id="5" name="Footer Placeholder 4">
            <a:extLst>
              <a:ext uri="{FF2B5EF4-FFF2-40B4-BE49-F238E27FC236}">
                <a16:creationId xmlns:a16="http://schemas.microsoft.com/office/drawing/2014/main" id="{527BB6E7-43A9-472E-9BE5-FCD08E2DCCEF}"/>
              </a:ext>
            </a:extLst>
          </p:cNvPr>
          <p:cNvSpPr>
            <a:spLocks noGrp="1"/>
          </p:cNvSpPr>
          <p:nvPr>
            <p:ph type="ftr" sz="quarter" idx="11"/>
          </p:nvPr>
        </p:nvSpPr>
        <p:spPr/>
        <p:txBody>
          <a:bodyPr/>
          <a:lstStyle/>
          <a:p>
            <a:endParaRPr lang="ar-JO"/>
          </a:p>
        </p:txBody>
      </p:sp>
      <p:sp>
        <p:nvSpPr>
          <p:cNvPr id="6" name="Slide Number Placeholder 5">
            <a:extLst>
              <a:ext uri="{FF2B5EF4-FFF2-40B4-BE49-F238E27FC236}">
                <a16:creationId xmlns:a16="http://schemas.microsoft.com/office/drawing/2014/main" id="{9AA7599A-F784-41C0-8C9C-65FD495E210E}"/>
              </a:ext>
            </a:extLst>
          </p:cNvPr>
          <p:cNvSpPr>
            <a:spLocks noGrp="1"/>
          </p:cNvSpPr>
          <p:nvPr>
            <p:ph type="sldNum" sz="quarter" idx="12"/>
          </p:nvPr>
        </p:nvSpPr>
        <p:spPr/>
        <p:txBody>
          <a:bodyPr/>
          <a:lstStyle/>
          <a:p>
            <a:fld id="{6C5E289A-72FB-428C-BF62-0EF9E7B967C5}" type="slidenum">
              <a:rPr lang="ar-JO" smtClean="0"/>
              <a:t>‹#›</a:t>
            </a:fld>
            <a:endParaRPr lang="ar-JO"/>
          </a:p>
        </p:txBody>
      </p:sp>
    </p:spTree>
    <p:extLst>
      <p:ext uri="{BB962C8B-B14F-4D97-AF65-F5344CB8AC3E}">
        <p14:creationId xmlns:p14="http://schemas.microsoft.com/office/powerpoint/2010/main" val="1470121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6C59E-C596-487B-879D-6125517C501F}"/>
              </a:ext>
            </a:extLst>
          </p:cNvPr>
          <p:cNvSpPr>
            <a:spLocks noGrp="1"/>
          </p:cNvSpPr>
          <p:nvPr>
            <p:ph type="title"/>
          </p:nvPr>
        </p:nvSpPr>
        <p:spPr/>
        <p:txBody>
          <a:bodyPr/>
          <a:lstStyle/>
          <a:p>
            <a:r>
              <a:rPr lang="en-US"/>
              <a:t>Click to edit Master title style</a:t>
            </a:r>
            <a:endParaRPr lang="ar-JO"/>
          </a:p>
        </p:txBody>
      </p:sp>
      <p:sp>
        <p:nvSpPr>
          <p:cNvPr id="3" name="Content Placeholder 2">
            <a:extLst>
              <a:ext uri="{FF2B5EF4-FFF2-40B4-BE49-F238E27FC236}">
                <a16:creationId xmlns:a16="http://schemas.microsoft.com/office/drawing/2014/main" id="{D55A904A-8B54-4627-A156-329FCC2DEB8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Date Placeholder 3">
            <a:extLst>
              <a:ext uri="{FF2B5EF4-FFF2-40B4-BE49-F238E27FC236}">
                <a16:creationId xmlns:a16="http://schemas.microsoft.com/office/drawing/2014/main" id="{FCD5F067-C4E0-42AD-910F-D1840BA72FAB}"/>
              </a:ext>
            </a:extLst>
          </p:cNvPr>
          <p:cNvSpPr>
            <a:spLocks noGrp="1"/>
          </p:cNvSpPr>
          <p:nvPr>
            <p:ph type="dt" sz="half" idx="10"/>
          </p:nvPr>
        </p:nvSpPr>
        <p:spPr/>
        <p:txBody>
          <a:bodyPr/>
          <a:lstStyle/>
          <a:p>
            <a:fld id="{71FB0F38-10C9-4CFA-8E9B-8C00FFF4814A}" type="datetimeFigureOut">
              <a:rPr lang="ar-JO" smtClean="0"/>
              <a:t>17/10/1441</a:t>
            </a:fld>
            <a:endParaRPr lang="ar-JO"/>
          </a:p>
        </p:txBody>
      </p:sp>
      <p:sp>
        <p:nvSpPr>
          <p:cNvPr id="5" name="Footer Placeholder 4">
            <a:extLst>
              <a:ext uri="{FF2B5EF4-FFF2-40B4-BE49-F238E27FC236}">
                <a16:creationId xmlns:a16="http://schemas.microsoft.com/office/drawing/2014/main" id="{AED6977A-A7AC-4D9B-9AAA-DE5FA92F5EA6}"/>
              </a:ext>
            </a:extLst>
          </p:cNvPr>
          <p:cNvSpPr>
            <a:spLocks noGrp="1"/>
          </p:cNvSpPr>
          <p:nvPr>
            <p:ph type="ftr" sz="quarter" idx="11"/>
          </p:nvPr>
        </p:nvSpPr>
        <p:spPr/>
        <p:txBody>
          <a:bodyPr/>
          <a:lstStyle/>
          <a:p>
            <a:endParaRPr lang="ar-JO"/>
          </a:p>
        </p:txBody>
      </p:sp>
      <p:sp>
        <p:nvSpPr>
          <p:cNvPr id="6" name="Slide Number Placeholder 5">
            <a:extLst>
              <a:ext uri="{FF2B5EF4-FFF2-40B4-BE49-F238E27FC236}">
                <a16:creationId xmlns:a16="http://schemas.microsoft.com/office/drawing/2014/main" id="{3CB42DCB-4642-450A-BACF-525BD816D8FE}"/>
              </a:ext>
            </a:extLst>
          </p:cNvPr>
          <p:cNvSpPr>
            <a:spLocks noGrp="1"/>
          </p:cNvSpPr>
          <p:nvPr>
            <p:ph type="sldNum" sz="quarter" idx="12"/>
          </p:nvPr>
        </p:nvSpPr>
        <p:spPr/>
        <p:txBody>
          <a:bodyPr/>
          <a:lstStyle/>
          <a:p>
            <a:fld id="{6C5E289A-72FB-428C-BF62-0EF9E7B967C5}" type="slidenum">
              <a:rPr lang="ar-JO" smtClean="0"/>
              <a:t>‹#›</a:t>
            </a:fld>
            <a:endParaRPr lang="ar-JO"/>
          </a:p>
        </p:txBody>
      </p:sp>
    </p:spTree>
    <p:extLst>
      <p:ext uri="{BB962C8B-B14F-4D97-AF65-F5344CB8AC3E}">
        <p14:creationId xmlns:p14="http://schemas.microsoft.com/office/powerpoint/2010/main" val="3194749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3CC3E-D503-4D07-8432-8DF4806970B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ar-JO"/>
          </a:p>
        </p:txBody>
      </p:sp>
      <p:sp>
        <p:nvSpPr>
          <p:cNvPr id="3" name="Text Placeholder 2">
            <a:extLst>
              <a:ext uri="{FF2B5EF4-FFF2-40B4-BE49-F238E27FC236}">
                <a16:creationId xmlns:a16="http://schemas.microsoft.com/office/drawing/2014/main" id="{A16ED132-12BA-4653-97BC-28BF7FBEBB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2E0919-B055-4A50-95E0-1E8DE643A719}"/>
              </a:ext>
            </a:extLst>
          </p:cNvPr>
          <p:cNvSpPr>
            <a:spLocks noGrp="1"/>
          </p:cNvSpPr>
          <p:nvPr>
            <p:ph type="dt" sz="half" idx="10"/>
          </p:nvPr>
        </p:nvSpPr>
        <p:spPr/>
        <p:txBody>
          <a:bodyPr/>
          <a:lstStyle/>
          <a:p>
            <a:fld id="{71FB0F38-10C9-4CFA-8E9B-8C00FFF4814A}" type="datetimeFigureOut">
              <a:rPr lang="ar-JO" smtClean="0"/>
              <a:t>17/10/1441</a:t>
            </a:fld>
            <a:endParaRPr lang="ar-JO"/>
          </a:p>
        </p:txBody>
      </p:sp>
      <p:sp>
        <p:nvSpPr>
          <p:cNvPr id="5" name="Footer Placeholder 4">
            <a:extLst>
              <a:ext uri="{FF2B5EF4-FFF2-40B4-BE49-F238E27FC236}">
                <a16:creationId xmlns:a16="http://schemas.microsoft.com/office/drawing/2014/main" id="{1B8062E3-22A5-40B1-8FB0-CF9A1C038DC7}"/>
              </a:ext>
            </a:extLst>
          </p:cNvPr>
          <p:cNvSpPr>
            <a:spLocks noGrp="1"/>
          </p:cNvSpPr>
          <p:nvPr>
            <p:ph type="ftr" sz="quarter" idx="11"/>
          </p:nvPr>
        </p:nvSpPr>
        <p:spPr/>
        <p:txBody>
          <a:bodyPr/>
          <a:lstStyle/>
          <a:p>
            <a:endParaRPr lang="ar-JO"/>
          </a:p>
        </p:txBody>
      </p:sp>
      <p:sp>
        <p:nvSpPr>
          <p:cNvPr id="6" name="Slide Number Placeholder 5">
            <a:extLst>
              <a:ext uri="{FF2B5EF4-FFF2-40B4-BE49-F238E27FC236}">
                <a16:creationId xmlns:a16="http://schemas.microsoft.com/office/drawing/2014/main" id="{B12BCD67-11E0-4A6F-B80F-6C9A98D10158}"/>
              </a:ext>
            </a:extLst>
          </p:cNvPr>
          <p:cNvSpPr>
            <a:spLocks noGrp="1"/>
          </p:cNvSpPr>
          <p:nvPr>
            <p:ph type="sldNum" sz="quarter" idx="12"/>
          </p:nvPr>
        </p:nvSpPr>
        <p:spPr/>
        <p:txBody>
          <a:bodyPr/>
          <a:lstStyle/>
          <a:p>
            <a:fld id="{6C5E289A-72FB-428C-BF62-0EF9E7B967C5}" type="slidenum">
              <a:rPr lang="ar-JO" smtClean="0"/>
              <a:t>‹#›</a:t>
            </a:fld>
            <a:endParaRPr lang="ar-JO"/>
          </a:p>
        </p:txBody>
      </p:sp>
    </p:spTree>
    <p:extLst>
      <p:ext uri="{BB962C8B-B14F-4D97-AF65-F5344CB8AC3E}">
        <p14:creationId xmlns:p14="http://schemas.microsoft.com/office/powerpoint/2010/main" val="2444559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D1C31-CDCE-4432-A1BD-10FDA4FCB48C}"/>
              </a:ext>
            </a:extLst>
          </p:cNvPr>
          <p:cNvSpPr>
            <a:spLocks noGrp="1"/>
          </p:cNvSpPr>
          <p:nvPr>
            <p:ph type="title"/>
          </p:nvPr>
        </p:nvSpPr>
        <p:spPr/>
        <p:txBody>
          <a:bodyPr/>
          <a:lstStyle/>
          <a:p>
            <a:r>
              <a:rPr lang="en-US"/>
              <a:t>Click to edit Master title style</a:t>
            </a:r>
            <a:endParaRPr lang="ar-JO"/>
          </a:p>
        </p:txBody>
      </p:sp>
      <p:sp>
        <p:nvSpPr>
          <p:cNvPr id="3" name="Content Placeholder 2">
            <a:extLst>
              <a:ext uri="{FF2B5EF4-FFF2-40B4-BE49-F238E27FC236}">
                <a16:creationId xmlns:a16="http://schemas.microsoft.com/office/drawing/2014/main" id="{E735FB31-515D-4204-8558-6D3576251FB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Content Placeholder 3">
            <a:extLst>
              <a:ext uri="{FF2B5EF4-FFF2-40B4-BE49-F238E27FC236}">
                <a16:creationId xmlns:a16="http://schemas.microsoft.com/office/drawing/2014/main" id="{E2B8B0B3-C194-4E33-B9C2-E46916EC03D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5" name="Date Placeholder 4">
            <a:extLst>
              <a:ext uri="{FF2B5EF4-FFF2-40B4-BE49-F238E27FC236}">
                <a16:creationId xmlns:a16="http://schemas.microsoft.com/office/drawing/2014/main" id="{BE9FC3D1-2A3B-4A39-8D16-B05D0102069B}"/>
              </a:ext>
            </a:extLst>
          </p:cNvPr>
          <p:cNvSpPr>
            <a:spLocks noGrp="1"/>
          </p:cNvSpPr>
          <p:nvPr>
            <p:ph type="dt" sz="half" idx="10"/>
          </p:nvPr>
        </p:nvSpPr>
        <p:spPr/>
        <p:txBody>
          <a:bodyPr/>
          <a:lstStyle/>
          <a:p>
            <a:fld id="{71FB0F38-10C9-4CFA-8E9B-8C00FFF4814A}" type="datetimeFigureOut">
              <a:rPr lang="ar-JO" smtClean="0"/>
              <a:t>17/10/1441</a:t>
            </a:fld>
            <a:endParaRPr lang="ar-JO"/>
          </a:p>
        </p:txBody>
      </p:sp>
      <p:sp>
        <p:nvSpPr>
          <p:cNvPr id="6" name="Footer Placeholder 5">
            <a:extLst>
              <a:ext uri="{FF2B5EF4-FFF2-40B4-BE49-F238E27FC236}">
                <a16:creationId xmlns:a16="http://schemas.microsoft.com/office/drawing/2014/main" id="{6D9C3744-6961-4E29-B50D-1A63BE34197A}"/>
              </a:ext>
            </a:extLst>
          </p:cNvPr>
          <p:cNvSpPr>
            <a:spLocks noGrp="1"/>
          </p:cNvSpPr>
          <p:nvPr>
            <p:ph type="ftr" sz="quarter" idx="11"/>
          </p:nvPr>
        </p:nvSpPr>
        <p:spPr/>
        <p:txBody>
          <a:bodyPr/>
          <a:lstStyle/>
          <a:p>
            <a:endParaRPr lang="ar-JO"/>
          </a:p>
        </p:txBody>
      </p:sp>
      <p:sp>
        <p:nvSpPr>
          <p:cNvPr id="7" name="Slide Number Placeholder 6">
            <a:extLst>
              <a:ext uri="{FF2B5EF4-FFF2-40B4-BE49-F238E27FC236}">
                <a16:creationId xmlns:a16="http://schemas.microsoft.com/office/drawing/2014/main" id="{4D9BD45B-5F86-4736-8BA9-85A5D513F261}"/>
              </a:ext>
            </a:extLst>
          </p:cNvPr>
          <p:cNvSpPr>
            <a:spLocks noGrp="1"/>
          </p:cNvSpPr>
          <p:nvPr>
            <p:ph type="sldNum" sz="quarter" idx="12"/>
          </p:nvPr>
        </p:nvSpPr>
        <p:spPr/>
        <p:txBody>
          <a:bodyPr/>
          <a:lstStyle/>
          <a:p>
            <a:fld id="{6C5E289A-72FB-428C-BF62-0EF9E7B967C5}" type="slidenum">
              <a:rPr lang="ar-JO" smtClean="0"/>
              <a:t>‹#›</a:t>
            </a:fld>
            <a:endParaRPr lang="ar-JO"/>
          </a:p>
        </p:txBody>
      </p:sp>
    </p:spTree>
    <p:extLst>
      <p:ext uri="{BB962C8B-B14F-4D97-AF65-F5344CB8AC3E}">
        <p14:creationId xmlns:p14="http://schemas.microsoft.com/office/powerpoint/2010/main" val="3405713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D3DAA-D5E2-455D-8D31-452B2D175CEE}"/>
              </a:ext>
            </a:extLst>
          </p:cNvPr>
          <p:cNvSpPr>
            <a:spLocks noGrp="1"/>
          </p:cNvSpPr>
          <p:nvPr>
            <p:ph type="title"/>
          </p:nvPr>
        </p:nvSpPr>
        <p:spPr>
          <a:xfrm>
            <a:off x="839788" y="365125"/>
            <a:ext cx="10515600" cy="1325563"/>
          </a:xfrm>
        </p:spPr>
        <p:txBody>
          <a:bodyPr/>
          <a:lstStyle/>
          <a:p>
            <a:r>
              <a:rPr lang="en-US"/>
              <a:t>Click to edit Master title style</a:t>
            </a:r>
            <a:endParaRPr lang="ar-JO"/>
          </a:p>
        </p:txBody>
      </p:sp>
      <p:sp>
        <p:nvSpPr>
          <p:cNvPr id="3" name="Text Placeholder 2">
            <a:extLst>
              <a:ext uri="{FF2B5EF4-FFF2-40B4-BE49-F238E27FC236}">
                <a16:creationId xmlns:a16="http://schemas.microsoft.com/office/drawing/2014/main" id="{1695CA32-B865-47E5-9EA4-D4A77BC573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16690FE-81EE-4D27-BD0C-B5A26BB7E8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5" name="Text Placeholder 4">
            <a:extLst>
              <a:ext uri="{FF2B5EF4-FFF2-40B4-BE49-F238E27FC236}">
                <a16:creationId xmlns:a16="http://schemas.microsoft.com/office/drawing/2014/main" id="{80D64713-9928-48D9-8A06-D1213554B3B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11D5A41-01D5-4B79-9E6D-D225B6ECAD7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7" name="Date Placeholder 6">
            <a:extLst>
              <a:ext uri="{FF2B5EF4-FFF2-40B4-BE49-F238E27FC236}">
                <a16:creationId xmlns:a16="http://schemas.microsoft.com/office/drawing/2014/main" id="{EAE82CEE-FF7D-4144-8B92-A83067214F12}"/>
              </a:ext>
            </a:extLst>
          </p:cNvPr>
          <p:cNvSpPr>
            <a:spLocks noGrp="1"/>
          </p:cNvSpPr>
          <p:nvPr>
            <p:ph type="dt" sz="half" idx="10"/>
          </p:nvPr>
        </p:nvSpPr>
        <p:spPr/>
        <p:txBody>
          <a:bodyPr/>
          <a:lstStyle/>
          <a:p>
            <a:fld id="{71FB0F38-10C9-4CFA-8E9B-8C00FFF4814A}" type="datetimeFigureOut">
              <a:rPr lang="ar-JO" smtClean="0"/>
              <a:t>17/10/1441</a:t>
            </a:fld>
            <a:endParaRPr lang="ar-JO"/>
          </a:p>
        </p:txBody>
      </p:sp>
      <p:sp>
        <p:nvSpPr>
          <p:cNvPr id="8" name="Footer Placeholder 7">
            <a:extLst>
              <a:ext uri="{FF2B5EF4-FFF2-40B4-BE49-F238E27FC236}">
                <a16:creationId xmlns:a16="http://schemas.microsoft.com/office/drawing/2014/main" id="{5962F75C-0C9F-4379-8B9A-ED95F41B3AC9}"/>
              </a:ext>
            </a:extLst>
          </p:cNvPr>
          <p:cNvSpPr>
            <a:spLocks noGrp="1"/>
          </p:cNvSpPr>
          <p:nvPr>
            <p:ph type="ftr" sz="quarter" idx="11"/>
          </p:nvPr>
        </p:nvSpPr>
        <p:spPr/>
        <p:txBody>
          <a:bodyPr/>
          <a:lstStyle/>
          <a:p>
            <a:endParaRPr lang="ar-JO"/>
          </a:p>
        </p:txBody>
      </p:sp>
      <p:sp>
        <p:nvSpPr>
          <p:cNvPr id="9" name="Slide Number Placeholder 8">
            <a:extLst>
              <a:ext uri="{FF2B5EF4-FFF2-40B4-BE49-F238E27FC236}">
                <a16:creationId xmlns:a16="http://schemas.microsoft.com/office/drawing/2014/main" id="{65597241-19A7-477A-8207-40783B0C42D3}"/>
              </a:ext>
            </a:extLst>
          </p:cNvPr>
          <p:cNvSpPr>
            <a:spLocks noGrp="1"/>
          </p:cNvSpPr>
          <p:nvPr>
            <p:ph type="sldNum" sz="quarter" idx="12"/>
          </p:nvPr>
        </p:nvSpPr>
        <p:spPr/>
        <p:txBody>
          <a:bodyPr/>
          <a:lstStyle/>
          <a:p>
            <a:fld id="{6C5E289A-72FB-428C-BF62-0EF9E7B967C5}" type="slidenum">
              <a:rPr lang="ar-JO" smtClean="0"/>
              <a:t>‹#›</a:t>
            </a:fld>
            <a:endParaRPr lang="ar-JO"/>
          </a:p>
        </p:txBody>
      </p:sp>
    </p:spTree>
    <p:extLst>
      <p:ext uri="{BB962C8B-B14F-4D97-AF65-F5344CB8AC3E}">
        <p14:creationId xmlns:p14="http://schemas.microsoft.com/office/powerpoint/2010/main" val="1925222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4CE46-330C-469E-8B2D-B183D4AD2A6C}"/>
              </a:ext>
            </a:extLst>
          </p:cNvPr>
          <p:cNvSpPr>
            <a:spLocks noGrp="1"/>
          </p:cNvSpPr>
          <p:nvPr>
            <p:ph type="title"/>
          </p:nvPr>
        </p:nvSpPr>
        <p:spPr/>
        <p:txBody>
          <a:bodyPr/>
          <a:lstStyle/>
          <a:p>
            <a:r>
              <a:rPr lang="en-US"/>
              <a:t>Click to edit Master title style</a:t>
            </a:r>
            <a:endParaRPr lang="ar-JO"/>
          </a:p>
        </p:txBody>
      </p:sp>
      <p:sp>
        <p:nvSpPr>
          <p:cNvPr id="3" name="Date Placeholder 2">
            <a:extLst>
              <a:ext uri="{FF2B5EF4-FFF2-40B4-BE49-F238E27FC236}">
                <a16:creationId xmlns:a16="http://schemas.microsoft.com/office/drawing/2014/main" id="{1166F0BE-E66C-44E1-9EB7-D6328F76FD18}"/>
              </a:ext>
            </a:extLst>
          </p:cNvPr>
          <p:cNvSpPr>
            <a:spLocks noGrp="1"/>
          </p:cNvSpPr>
          <p:nvPr>
            <p:ph type="dt" sz="half" idx="10"/>
          </p:nvPr>
        </p:nvSpPr>
        <p:spPr/>
        <p:txBody>
          <a:bodyPr/>
          <a:lstStyle/>
          <a:p>
            <a:fld id="{71FB0F38-10C9-4CFA-8E9B-8C00FFF4814A}" type="datetimeFigureOut">
              <a:rPr lang="ar-JO" smtClean="0"/>
              <a:t>17/10/1441</a:t>
            </a:fld>
            <a:endParaRPr lang="ar-JO"/>
          </a:p>
        </p:txBody>
      </p:sp>
      <p:sp>
        <p:nvSpPr>
          <p:cNvPr id="4" name="Footer Placeholder 3">
            <a:extLst>
              <a:ext uri="{FF2B5EF4-FFF2-40B4-BE49-F238E27FC236}">
                <a16:creationId xmlns:a16="http://schemas.microsoft.com/office/drawing/2014/main" id="{E31AF6EC-D5EF-4223-85DF-89AF0A51805D}"/>
              </a:ext>
            </a:extLst>
          </p:cNvPr>
          <p:cNvSpPr>
            <a:spLocks noGrp="1"/>
          </p:cNvSpPr>
          <p:nvPr>
            <p:ph type="ftr" sz="quarter" idx="11"/>
          </p:nvPr>
        </p:nvSpPr>
        <p:spPr/>
        <p:txBody>
          <a:bodyPr/>
          <a:lstStyle/>
          <a:p>
            <a:endParaRPr lang="ar-JO"/>
          </a:p>
        </p:txBody>
      </p:sp>
      <p:sp>
        <p:nvSpPr>
          <p:cNvPr id="5" name="Slide Number Placeholder 4">
            <a:extLst>
              <a:ext uri="{FF2B5EF4-FFF2-40B4-BE49-F238E27FC236}">
                <a16:creationId xmlns:a16="http://schemas.microsoft.com/office/drawing/2014/main" id="{58FB24BA-B290-4134-BA69-9368C9E46B1C}"/>
              </a:ext>
            </a:extLst>
          </p:cNvPr>
          <p:cNvSpPr>
            <a:spLocks noGrp="1"/>
          </p:cNvSpPr>
          <p:nvPr>
            <p:ph type="sldNum" sz="quarter" idx="12"/>
          </p:nvPr>
        </p:nvSpPr>
        <p:spPr/>
        <p:txBody>
          <a:bodyPr/>
          <a:lstStyle/>
          <a:p>
            <a:fld id="{6C5E289A-72FB-428C-BF62-0EF9E7B967C5}" type="slidenum">
              <a:rPr lang="ar-JO" smtClean="0"/>
              <a:t>‹#›</a:t>
            </a:fld>
            <a:endParaRPr lang="ar-JO"/>
          </a:p>
        </p:txBody>
      </p:sp>
    </p:spTree>
    <p:extLst>
      <p:ext uri="{BB962C8B-B14F-4D97-AF65-F5344CB8AC3E}">
        <p14:creationId xmlns:p14="http://schemas.microsoft.com/office/powerpoint/2010/main" val="2940714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292BEC-417B-4192-A3F3-B2AFCECE2C39}"/>
              </a:ext>
            </a:extLst>
          </p:cNvPr>
          <p:cNvSpPr>
            <a:spLocks noGrp="1"/>
          </p:cNvSpPr>
          <p:nvPr>
            <p:ph type="dt" sz="half" idx="10"/>
          </p:nvPr>
        </p:nvSpPr>
        <p:spPr/>
        <p:txBody>
          <a:bodyPr/>
          <a:lstStyle/>
          <a:p>
            <a:fld id="{71FB0F38-10C9-4CFA-8E9B-8C00FFF4814A}" type="datetimeFigureOut">
              <a:rPr lang="ar-JO" smtClean="0"/>
              <a:t>17/10/1441</a:t>
            </a:fld>
            <a:endParaRPr lang="ar-JO"/>
          </a:p>
        </p:txBody>
      </p:sp>
      <p:sp>
        <p:nvSpPr>
          <p:cNvPr id="3" name="Footer Placeholder 2">
            <a:extLst>
              <a:ext uri="{FF2B5EF4-FFF2-40B4-BE49-F238E27FC236}">
                <a16:creationId xmlns:a16="http://schemas.microsoft.com/office/drawing/2014/main" id="{2F6F2844-D6CF-41ED-8377-5CA7F3C5097B}"/>
              </a:ext>
            </a:extLst>
          </p:cNvPr>
          <p:cNvSpPr>
            <a:spLocks noGrp="1"/>
          </p:cNvSpPr>
          <p:nvPr>
            <p:ph type="ftr" sz="quarter" idx="11"/>
          </p:nvPr>
        </p:nvSpPr>
        <p:spPr/>
        <p:txBody>
          <a:bodyPr/>
          <a:lstStyle/>
          <a:p>
            <a:endParaRPr lang="ar-JO"/>
          </a:p>
        </p:txBody>
      </p:sp>
      <p:sp>
        <p:nvSpPr>
          <p:cNvPr id="4" name="Slide Number Placeholder 3">
            <a:extLst>
              <a:ext uri="{FF2B5EF4-FFF2-40B4-BE49-F238E27FC236}">
                <a16:creationId xmlns:a16="http://schemas.microsoft.com/office/drawing/2014/main" id="{5B4A4954-7D79-4035-9A0E-C69EB018089F}"/>
              </a:ext>
            </a:extLst>
          </p:cNvPr>
          <p:cNvSpPr>
            <a:spLocks noGrp="1"/>
          </p:cNvSpPr>
          <p:nvPr>
            <p:ph type="sldNum" sz="quarter" idx="12"/>
          </p:nvPr>
        </p:nvSpPr>
        <p:spPr/>
        <p:txBody>
          <a:bodyPr/>
          <a:lstStyle/>
          <a:p>
            <a:fld id="{6C5E289A-72FB-428C-BF62-0EF9E7B967C5}" type="slidenum">
              <a:rPr lang="ar-JO" smtClean="0"/>
              <a:t>‹#›</a:t>
            </a:fld>
            <a:endParaRPr lang="ar-JO"/>
          </a:p>
        </p:txBody>
      </p:sp>
    </p:spTree>
    <p:extLst>
      <p:ext uri="{BB962C8B-B14F-4D97-AF65-F5344CB8AC3E}">
        <p14:creationId xmlns:p14="http://schemas.microsoft.com/office/powerpoint/2010/main" val="770348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F1A94-02BB-4E49-AAAD-CE794B0C4F4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JO"/>
          </a:p>
        </p:txBody>
      </p:sp>
      <p:sp>
        <p:nvSpPr>
          <p:cNvPr id="3" name="Content Placeholder 2">
            <a:extLst>
              <a:ext uri="{FF2B5EF4-FFF2-40B4-BE49-F238E27FC236}">
                <a16:creationId xmlns:a16="http://schemas.microsoft.com/office/drawing/2014/main" id="{98F51276-DD41-46AB-A7AB-C0D5952317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Text Placeholder 3">
            <a:extLst>
              <a:ext uri="{FF2B5EF4-FFF2-40B4-BE49-F238E27FC236}">
                <a16:creationId xmlns:a16="http://schemas.microsoft.com/office/drawing/2014/main" id="{BA13995B-3FFD-407C-9A2C-BE6EB30C12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2F9489-1B52-4E26-84F6-6851CA28B253}"/>
              </a:ext>
            </a:extLst>
          </p:cNvPr>
          <p:cNvSpPr>
            <a:spLocks noGrp="1"/>
          </p:cNvSpPr>
          <p:nvPr>
            <p:ph type="dt" sz="half" idx="10"/>
          </p:nvPr>
        </p:nvSpPr>
        <p:spPr/>
        <p:txBody>
          <a:bodyPr/>
          <a:lstStyle/>
          <a:p>
            <a:fld id="{71FB0F38-10C9-4CFA-8E9B-8C00FFF4814A}" type="datetimeFigureOut">
              <a:rPr lang="ar-JO" smtClean="0"/>
              <a:t>17/10/1441</a:t>
            </a:fld>
            <a:endParaRPr lang="ar-JO"/>
          </a:p>
        </p:txBody>
      </p:sp>
      <p:sp>
        <p:nvSpPr>
          <p:cNvPr id="6" name="Footer Placeholder 5">
            <a:extLst>
              <a:ext uri="{FF2B5EF4-FFF2-40B4-BE49-F238E27FC236}">
                <a16:creationId xmlns:a16="http://schemas.microsoft.com/office/drawing/2014/main" id="{59D7CE23-0B80-4DFC-890E-A3D56A648BDC}"/>
              </a:ext>
            </a:extLst>
          </p:cNvPr>
          <p:cNvSpPr>
            <a:spLocks noGrp="1"/>
          </p:cNvSpPr>
          <p:nvPr>
            <p:ph type="ftr" sz="quarter" idx="11"/>
          </p:nvPr>
        </p:nvSpPr>
        <p:spPr/>
        <p:txBody>
          <a:bodyPr/>
          <a:lstStyle/>
          <a:p>
            <a:endParaRPr lang="ar-JO"/>
          </a:p>
        </p:txBody>
      </p:sp>
      <p:sp>
        <p:nvSpPr>
          <p:cNvPr id="7" name="Slide Number Placeholder 6">
            <a:extLst>
              <a:ext uri="{FF2B5EF4-FFF2-40B4-BE49-F238E27FC236}">
                <a16:creationId xmlns:a16="http://schemas.microsoft.com/office/drawing/2014/main" id="{9B4A910F-2A63-4B77-9126-A332BA34354F}"/>
              </a:ext>
            </a:extLst>
          </p:cNvPr>
          <p:cNvSpPr>
            <a:spLocks noGrp="1"/>
          </p:cNvSpPr>
          <p:nvPr>
            <p:ph type="sldNum" sz="quarter" idx="12"/>
          </p:nvPr>
        </p:nvSpPr>
        <p:spPr/>
        <p:txBody>
          <a:bodyPr/>
          <a:lstStyle/>
          <a:p>
            <a:fld id="{6C5E289A-72FB-428C-BF62-0EF9E7B967C5}" type="slidenum">
              <a:rPr lang="ar-JO" smtClean="0"/>
              <a:t>‹#›</a:t>
            </a:fld>
            <a:endParaRPr lang="ar-JO"/>
          </a:p>
        </p:txBody>
      </p:sp>
    </p:spTree>
    <p:extLst>
      <p:ext uri="{BB962C8B-B14F-4D97-AF65-F5344CB8AC3E}">
        <p14:creationId xmlns:p14="http://schemas.microsoft.com/office/powerpoint/2010/main" val="622128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42A6D-AA67-4ECA-A296-17A6AB960D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JO"/>
          </a:p>
        </p:txBody>
      </p:sp>
      <p:sp>
        <p:nvSpPr>
          <p:cNvPr id="3" name="Picture Placeholder 2">
            <a:extLst>
              <a:ext uri="{FF2B5EF4-FFF2-40B4-BE49-F238E27FC236}">
                <a16:creationId xmlns:a16="http://schemas.microsoft.com/office/drawing/2014/main" id="{16FEC7DC-5713-4177-A26D-A52C26CDDD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a:p>
        </p:txBody>
      </p:sp>
      <p:sp>
        <p:nvSpPr>
          <p:cNvPr id="4" name="Text Placeholder 3">
            <a:extLst>
              <a:ext uri="{FF2B5EF4-FFF2-40B4-BE49-F238E27FC236}">
                <a16:creationId xmlns:a16="http://schemas.microsoft.com/office/drawing/2014/main" id="{32CA0F8C-D369-42BC-A9D0-14B7998619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45CE58-DC4B-4EB7-8D42-DCF6773D5E6F}"/>
              </a:ext>
            </a:extLst>
          </p:cNvPr>
          <p:cNvSpPr>
            <a:spLocks noGrp="1"/>
          </p:cNvSpPr>
          <p:nvPr>
            <p:ph type="dt" sz="half" idx="10"/>
          </p:nvPr>
        </p:nvSpPr>
        <p:spPr/>
        <p:txBody>
          <a:bodyPr/>
          <a:lstStyle/>
          <a:p>
            <a:fld id="{71FB0F38-10C9-4CFA-8E9B-8C00FFF4814A}" type="datetimeFigureOut">
              <a:rPr lang="ar-JO" smtClean="0"/>
              <a:t>17/10/1441</a:t>
            </a:fld>
            <a:endParaRPr lang="ar-JO"/>
          </a:p>
        </p:txBody>
      </p:sp>
      <p:sp>
        <p:nvSpPr>
          <p:cNvPr id="6" name="Footer Placeholder 5">
            <a:extLst>
              <a:ext uri="{FF2B5EF4-FFF2-40B4-BE49-F238E27FC236}">
                <a16:creationId xmlns:a16="http://schemas.microsoft.com/office/drawing/2014/main" id="{DB92E7FD-4B2B-4284-AC22-55F3CCB53CE7}"/>
              </a:ext>
            </a:extLst>
          </p:cNvPr>
          <p:cNvSpPr>
            <a:spLocks noGrp="1"/>
          </p:cNvSpPr>
          <p:nvPr>
            <p:ph type="ftr" sz="quarter" idx="11"/>
          </p:nvPr>
        </p:nvSpPr>
        <p:spPr/>
        <p:txBody>
          <a:bodyPr/>
          <a:lstStyle/>
          <a:p>
            <a:endParaRPr lang="ar-JO"/>
          </a:p>
        </p:txBody>
      </p:sp>
      <p:sp>
        <p:nvSpPr>
          <p:cNvPr id="7" name="Slide Number Placeholder 6">
            <a:extLst>
              <a:ext uri="{FF2B5EF4-FFF2-40B4-BE49-F238E27FC236}">
                <a16:creationId xmlns:a16="http://schemas.microsoft.com/office/drawing/2014/main" id="{44E7D885-D11C-43DE-B36E-00FC75C3D51B}"/>
              </a:ext>
            </a:extLst>
          </p:cNvPr>
          <p:cNvSpPr>
            <a:spLocks noGrp="1"/>
          </p:cNvSpPr>
          <p:nvPr>
            <p:ph type="sldNum" sz="quarter" idx="12"/>
          </p:nvPr>
        </p:nvSpPr>
        <p:spPr/>
        <p:txBody>
          <a:bodyPr/>
          <a:lstStyle/>
          <a:p>
            <a:fld id="{6C5E289A-72FB-428C-BF62-0EF9E7B967C5}" type="slidenum">
              <a:rPr lang="ar-JO" smtClean="0"/>
              <a:t>‹#›</a:t>
            </a:fld>
            <a:endParaRPr lang="ar-JO"/>
          </a:p>
        </p:txBody>
      </p:sp>
    </p:spTree>
    <p:extLst>
      <p:ext uri="{BB962C8B-B14F-4D97-AF65-F5344CB8AC3E}">
        <p14:creationId xmlns:p14="http://schemas.microsoft.com/office/powerpoint/2010/main" val="821099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FE8F9F-87B2-461D-ACCE-2B47473801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ar-JO"/>
          </a:p>
        </p:txBody>
      </p:sp>
      <p:sp>
        <p:nvSpPr>
          <p:cNvPr id="3" name="Text Placeholder 2">
            <a:extLst>
              <a:ext uri="{FF2B5EF4-FFF2-40B4-BE49-F238E27FC236}">
                <a16:creationId xmlns:a16="http://schemas.microsoft.com/office/drawing/2014/main" id="{51A266F9-7A93-4B5C-8E7C-8349CF15CB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Date Placeholder 3">
            <a:extLst>
              <a:ext uri="{FF2B5EF4-FFF2-40B4-BE49-F238E27FC236}">
                <a16:creationId xmlns:a16="http://schemas.microsoft.com/office/drawing/2014/main" id="{20842FDA-9BE3-4F23-915F-101243A74C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FB0F38-10C9-4CFA-8E9B-8C00FFF4814A}" type="datetimeFigureOut">
              <a:rPr lang="ar-JO" smtClean="0"/>
              <a:t>17/10/1441</a:t>
            </a:fld>
            <a:endParaRPr lang="ar-JO"/>
          </a:p>
        </p:txBody>
      </p:sp>
      <p:sp>
        <p:nvSpPr>
          <p:cNvPr id="5" name="Footer Placeholder 4">
            <a:extLst>
              <a:ext uri="{FF2B5EF4-FFF2-40B4-BE49-F238E27FC236}">
                <a16:creationId xmlns:a16="http://schemas.microsoft.com/office/drawing/2014/main" id="{33D9436B-F10D-4803-899B-CAA7D994D0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JO"/>
          </a:p>
        </p:txBody>
      </p:sp>
      <p:sp>
        <p:nvSpPr>
          <p:cNvPr id="6" name="Slide Number Placeholder 5">
            <a:extLst>
              <a:ext uri="{FF2B5EF4-FFF2-40B4-BE49-F238E27FC236}">
                <a16:creationId xmlns:a16="http://schemas.microsoft.com/office/drawing/2014/main" id="{EBF05E16-C576-4202-8429-9C941AF0CE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5E289A-72FB-428C-BF62-0EF9E7B967C5}" type="slidenum">
              <a:rPr lang="ar-JO" smtClean="0"/>
              <a:t>‹#›</a:t>
            </a:fld>
            <a:endParaRPr lang="ar-JO"/>
          </a:p>
        </p:txBody>
      </p:sp>
    </p:spTree>
    <p:extLst>
      <p:ext uri="{BB962C8B-B14F-4D97-AF65-F5344CB8AC3E}">
        <p14:creationId xmlns:p14="http://schemas.microsoft.com/office/powerpoint/2010/main" val="606695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J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5000"/>
            <a:lum/>
          </a:blip>
          <a:srcRect/>
          <a:stretch>
            <a:fillRect t="-9000" b="-46000"/>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6903E61-75A2-4607-87CE-9C6DBC03543F}"/>
              </a:ext>
            </a:extLst>
          </p:cNvPr>
          <p:cNvSpPr>
            <a:spLocks noGrp="1"/>
          </p:cNvSpPr>
          <p:nvPr>
            <p:ph type="subTitle" idx="1"/>
          </p:nvPr>
        </p:nvSpPr>
        <p:spPr>
          <a:xfrm>
            <a:off x="1523999" y="1489587"/>
            <a:ext cx="9345561" cy="5220929"/>
          </a:xfrm>
        </p:spPr>
        <p:txBody>
          <a:bodyPr>
            <a:normAutofit fontScale="92500" lnSpcReduction="20000"/>
          </a:bodyPr>
          <a:lstStyle/>
          <a:p>
            <a:r>
              <a:rPr lang="en-US" sz="2600" dirty="0"/>
              <a:t>An-Najah National University </a:t>
            </a:r>
          </a:p>
          <a:p>
            <a:r>
              <a:rPr lang="en-US" sz="2600" dirty="0"/>
              <a:t>Faculty of Engineering </a:t>
            </a:r>
          </a:p>
          <a:p>
            <a:r>
              <a:rPr lang="en-US" sz="2600" dirty="0"/>
              <a:t>Electrical Engineering Department</a:t>
            </a:r>
          </a:p>
          <a:p>
            <a:r>
              <a:rPr lang="en-US" dirty="0"/>
              <a:t> </a:t>
            </a:r>
          </a:p>
          <a:p>
            <a:r>
              <a:rPr lang="en-US" dirty="0"/>
              <a:t>Graduation Project 2</a:t>
            </a:r>
          </a:p>
          <a:p>
            <a:r>
              <a:rPr lang="en-US" dirty="0"/>
              <a:t> </a:t>
            </a:r>
          </a:p>
          <a:p>
            <a:r>
              <a:rPr lang="ar-JO" dirty="0"/>
              <a:t>"</a:t>
            </a:r>
            <a:r>
              <a:rPr lang="en-US" dirty="0"/>
              <a:t>Automatic solar cells cleaning</a:t>
            </a:r>
            <a:r>
              <a:rPr lang="ar-JO" dirty="0"/>
              <a:t>"</a:t>
            </a:r>
            <a:endParaRPr lang="en-US" dirty="0"/>
          </a:p>
          <a:p>
            <a:r>
              <a:rPr lang="en-US" dirty="0"/>
              <a:t> </a:t>
            </a:r>
          </a:p>
          <a:p>
            <a:r>
              <a:rPr lang="en-US" u="sng" dirty="0"/>
              <a:t>Prepared By:</a:t>
            </a:r>
            <a:endParaRPr lang="en-US" dirty="0"/>
          </a:p>
          <a:p>
            <a:r>
              <a:rPr lang="en-US" dirty="0"/>
              <a:t>Ata Jawabreh</a:t>
            </a:r>
          </a:p>
          <a:p>
            <a:r>
              <a:rPr lang="en-US" dirty="0"/>
              <a:t> </a:t>
            </a:r>
          </a:p>
          <a:p>
            <a:r>
              <a:rPr lang="en-US" dirty="0"/>
              <a:t>Abdullah Dweikat</a:t>
            </a:r>
          </a:p>
          <a:p>
            <a:r>
              <a:rPr lang="en-US" dirty="0"/>
              <a:t> </a:t>
            </a:r>
          </a:p>
          <a:p>
            <a:r>
              <a:rPr lang="en-US" u="sng" dirty="0"/>
              <a:t>Supervisor</a:t>
            </a:r>
            <a:r>
              <a:rPr lang="en-US" dirty="0"/>
              <a:t>: Dr. Raed Jaber</a:t>
            </a:r>
          </a:p>
          <a:p>
            <a:endParaRPr lang="ar-JO" dirty="0"/>
          </a:p>
        </p:txBody>
      </p:sp>
      <p:pic>
        <p:nvPicPr>
          <p:cNvPr id="4" name="Picture 2">
            <a:extLst>
              <a:ext uri="{FF2B5EF4-FFF2-40B4-BE49-F238E27FC236}">
                <a16:creationId xmlns:a16="http://schemas.microsoft.com/office/drawing/2014/main" id="{F60B85FE-E0E2-464A-8CB1-83971BE160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1206" y="0"/>
            <a:ext cx="1489588" cy="13570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3810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52A978-B32B-48DF-B5C5-DD3E6EED294C}"/>
              </a:ext>
            </a:extLst>
          </p:cNvPr>
          <p:cNvSpPr>
            <a:spLocks noGrp="1"/>
          </p:cNvSpPr>
          <p:nvPr>
            <p:ph idx="1"/>
          </p:nvPr>
        </p:nvSpPr>
        <p:spPr>
          <a:xfrm>
            <a:off x="162231" y="235974"/>
            <a:ext cx="11916697" cy="6622026"/>
          </a:xfrm>
        </p:spPr>
        <p:txBody>
          <a:bodyPr>
            <a:normAutofit/>
          </a:bodyPr>
          <a:lstStyle/>
          <a:p>
            <a:pPr marL="457200" indent="-457200">
              <a:buAutoNum type="arabicPeriod" startAt="3"/>
            </a:pPr>
            <a:r>
              <a:rPr lang="en-US" sz="2200" dirty="0"/>
              <a:t>Fully automatic cleaning systems</a:t>
            </a:r>
          </a:p>
          <a:p>
            <a:pPr marL="0" indent="0">
              <a:buNone/>
            </a:pPr>
            <a:r>
              <a:rPr lang="en-US" sz="2000" dirty="0">
                <a:latin typeface="+mj-lt"/>
              </a:rPr>
              <a:t>The automatic cleaning device is installed at the beginning of each row of panels and a place is allocated at the beginning of each row to stop the device without leaving a shadow on the panels and stay in it when it does not work and proceed from it when working and return to it after the completion of each cleaning process.</a:t>
            </a:r>
          </a:p>
          <a:p>
            <a:pPr marL="0" indent="0">
              <a:buNone/>
            </a:pPr>
            <a:r>
              <a:rPr lang="en-US" sz="2000" dirty="0">
                <a:latin typeface="+mj-lt"/>
              </a:rPr>
              <a:t>The device is programmed to move on each row of panels separately and cleans them, and these devices are usually equipped with sensors to stop the weather conditions so that they do not operate at an inappropriate time (for example during a storm).</a:t>
            </a:r>
          </a:p>
          <a:p>
            <a:pPr marL="0" indent="0">
              <a:buNone/>
            </a:pPr>
            <a:r>
              <a:rPr lang="en-US" sz="2000" dirty="0">
                <a:latin typeface="+mj-lt"/>
              </a:rPr>
              <a:t>It is also provided with a special battery and in some models it can be charged from the row of plates that you clean.</a:t>
            </a:r>
            <a:endParaRPr lang="ar-JO" sz="2000" dirty="0">
              <a:latin typeface="+mj-lt"/>
            </a:endParaRPr>
          </a:p>
        </p:txBody>
      </p:sp>
      <p:pic>
        <p:nvPicPr>
          <p:cNvPr id="4" name="Picture 3">
            <a:extLst>
              <a:ext uri="{FF2B5EF4-FFF2-40B4-BE49-F238E27FC236}">
                <a16:creationId xmlns:a16="http://schemas.microsoft.com/office/drawing/2014/main" id="{ECECB81F-DF40-4E99-AE46-9962D91EBC32}"/>
              </a:ext>
            </a:extLst>
          </p:cNvPr>
          <p:cNvPicPr>
            <a:picLocks noChangeAspect="1"/>
          </p:cNvPicPr>
          <p:nvPr/>
        </p:nvPicPr>
        <p:blipFill>
          <a:blip r:embed="rId2"/>
          <a:stretch>
            <a:fillRect/>
          </a:stretch>
        </p:blipFill>
        <p:spPr>
          <a:xfrm>
            <a:off x="2890251" y="3319727"/>
            <a:ext cx="6032523" cy="3449088"/>
          </a:xfrm>
          <a:prstGeom prst="rect">
            <a:avLst/>
          </a:prstGeom>
        </p:spPr>
      </p:pic>
    </p:spTree>
    <p:extLst>
      <p:ext uri="{BB962C8B-B14F-4D97-AF65-F5344CB8AC3E}">
        <p14:creationId xmlns:p14="http://schemas.microsoft.com/office/powerpoint/2010/main" val="258974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D638A6-8198-4A52-A1A2-6E08F6EEE258}"/>
              </a:ext>
            </a:extLst>
          </p:cNvPr>
          <p:cNvSpPr>
            <a:spLocks noGrp="1"/>
          </p:cNvSpPr>
          <p:nvPr>
            <p:ph idx="1"/>
          </p:nvPr>
        </p:nvSpPr>
        <p:spPr>
          <a:xfrm>
            <a:off x="132735" y="235974"/>
            <a:ext cx="11931445" cy="6459794"/>
          </a:xfrm>
        </p:spPr>
        <p:txBody>
          <a:bodyPr/>
          <a:lstStyle/>
          <a:p>
            <a:pPr marL="457200" indent="-457200">
              <a:buAutoNum type="arabicPeriod" startAt="4"/>
            </a:pPr>
            <a:r>
              <a:rPr lang="en-US" sz="2200" dirty="0"/>
              <a:t>Portable cleaning systems</a:t>
            </a:r>
          </a:p>
          <a:p>
            <a:pPr marL="0" indent="0">
              <a:buNone/>
            </a:pPr>
            <a:r>
              <a:rPr lang="en-US" sz="2000" dirty="0">
                <a:latin typeface="+mj-lt"/>
              </a:rPr>
              <a:t>They are devices up to one square meter and move on the roof of the solar panel system.</a:t>
            </a:r>
          </a:p>
          <a:p>
            <a:pPr marL="0" indent="0">
              <a:buNone/>
            </a:pPr>
            <a:r>
              <a:rPr lang="en-US" sz="2000" dirty="0">
                <a:latin typeface="+mj-lt"/>
              </a:rPr>
              <a:t>When operating automatically, they are equipped with sensors to know system boundaries and edges and to move in different directions to clean up other parts of the system. There are other models that are controlled by a remote control by an operator.</a:t>
            </a:r>
          </a:p>
          <a:p>
            <a:pPr marL="0" indent="0">
              <a:buNone/>
            </a:pPr>
            <a:r>
              <a:rPr lang="en-US" sz="2000" dirty="0">
                <a:latin typeface="+mj-lt"/>
              </a:rPr>
              <a:t>Portable cleaning devices are among the most used, especially in solar systems that follow the movement of the sun.</a:t>
            </a:r>
            <a:r>
              <a:rPr lang="en-US" sz="2000" dirty="0"/>
              <a:t>	</a:t>
            </a:r>
          </a:p>
          <a:p>
            <a:endParaRPr lang="ar-JO" dirty="0"/>
          </a:p>
        </p:txBody>
      </p:sp>
      <p:pic>
        <p:nvPicPr>
          <p:cNvPr id="4" name="Picture 3">
            <a:extLst>
              <a:ext uri="{FF2B5EF4-FFF2-40B4-BE49-F238E27FC236}">
                <a16:creationId xmlns:a16="http://schemas.microsoft.com/office/drawing/2014/main" id="{F8214F12-3CDA-490F-8930-F4023BD44894}"/>
              </a:ext>
            </a:extLst>
          </p:cNvPr>
          <p:cNvPicPr>
            <a:picLocks noChangeAspect="1"/>
          </p:cNvPicPr>
          <p:nvPr/>
        </p:nvPicPr>
        <p:blipFill>
          <a:blip r:embed="rId2"/>
          <a:stretch>
            <a:fillRect/>
          </a:stretch>
        </p:blipFill>
        <p:spPr>
          <a:xfrm>
            <a:off x="7353267" y="2692498"/>
            <a:ext cx="4151736" cy="3773751"/>
          </a:xfrm>
          <a:prstGeom prst="rect">
            <a:avLst/>
          </a:prstGeom>
        </p:spPr>
      </p:pic>
    </p:spTree>
    <p:extLst>
      <p:ext uri="{BB962C8B-B14F-4D97-AF65-F5344CB8AC3E}">
        <p14:creationId xmlns:p14="http://schemas.microsoft.com/office/powerpoint/2010/main" val="1824888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ED6280-4A48-4A3B-B8FB-FB055092CA86}"/>
              </a:ext>
            </a:extLst>
          </p:cNvPr>
          <p:cNvSpPr>
            <a:spLocks noGrp="1"/>
          </p:cNvSpPr>
          <p:nvPr>
            <p:ph idx="1"/>
          </p:nvPr>
        </p:nvSpPr>
        <p:spPr>
          <a:xfrm>
            <a:off x="221227" y="176981"/>
            <a:ext cx="11769212" cy="6504038"/>
          </a:xfrm>
        </p:spPr>
        <p:txBody>
          <a:bodyPr/>
          <a:lstStyle/>
          <a:p>
            <a:pPr marL="0" indent="0">
              <a:buNone/>
            </a:pPr>
            <a:r>
              <a:rPr lang="en-US" sz="2200" dirty="0"/>
              <a:t>5.   Manual cleaning of the solar panels</a:t>
            </a:r>
          </a:p>
          <a:p>
            <a:pPr marL="0" indent="0">
              <a:buNone/>
            </a:pPr>
            <a:r>
              <a:rPr lang="en-US" sz="2000" dirty="0">
                <a:latin typeface="+mj-lt"/>
              </a:rPr>
              <a:t>Manual cleaning of the solar panels remains the preferred option in many cases, despite its seriousness if the cleaning instructions are not followed.</a:t>
            </a:r>
          </a:p>
          <a:p>
            <a:pPr marL="0" indent="0">
              <a:buNone/>
            </a:pPr>
            <a:r>
              <a:rPr lang="en-US" sz="2000" dirty="0"/>
              <a:t>In the cases of small home stations</a:t>
            </a:r>
            <a:r>
              <a:rPr lang="en-US" sz="2000" dirty="0">
                <a:latin typeface="+mj-lt"/>
              </a:rPr>
              <a:t>:  automatic cleaning is not economically feasible or even practical, and therefore manual cleaning is a chore and usually the owner of this solar system cleans himself.</a:t>
            </a:r>
          </a:p>
          <a:p>
            <a:pPr marL="0" indent="0">
              <a:buNone/>
            </a:pPr>
            <a:r>
              <a:rPr lang="en-US" sz="2000" dirty="0"/>
              <a:t>In the case of large stations:  </a:t>
            </a:r>
            <a:r>
              <a:rPr lang="en-US" sz="2000" dirty="0">
                <a:latin typeface="+mj-lt"/>
              </a:rPr>
              <a:t>the labor force may be low price, and therefore solar electric station operators prefer to use manual cleaning because it is more economical.</a:t>
            </a:r>
          </a:p>
          <a:p>
            <a:pPr marL="0" indent="0">
              <a:buNone/>
            </a:pPr>
            <a:r>
              <a:rPr lang="en-US" sz="2000" dirty="0"/>
              <a:t>Also, in some poor areas</a:t>
            </a:r>
            <a:r>
              <a:rPr lang="en-US" sz="2000" dirty="0">
                <a:latin typeface="+mj-lt"/>
              </a:rPr>
              <a:t>, projects are obligated to manual cleaning to create job opportunities for the local community, even if this solution is not the most economical.</a:t>
            </a:r>
            <a:endParaRPr lang="ar-JO" sz="2000" dirty="0">
              <a:latin typeface="+mj-lt"/>
            </a:endParaRPr>
          </a:p>
        </p:txBody>
      </p:sp>
      <p:pic>
        <p:nvPicPr>
          <p:cNvPr id="4" name="Picture 3">
            <a:extLst>
              <a:ext uri="{FF2B5EF4-FFF2-40B4-BE49-F238E27FC236}">
                <a16:creationId xmlns:a16="http://schemas.microsoft.com/office/drawing/2014/main" id="{2853C6E9-9C42-4DFA-8DFB-DB8AC40A0877}"/>
              </a:ext>
            </a:extLst>
          </p:cNvPr>
          <p:cNvPicPr>
            <a:picLocks noChangeAspect="1"/>
          </p:cNvPicPr>
          <p:nvPr/>
        </p:nvPicPr>
        <p:blipFill>
          <a:blip r:embed="rId2"/>
          <a:stretch>
            <a:fillRect/>
          </a:stretch>
        </p:blipFill>
        <p:spPr>
          <a:xfrm>
            <a:off x="3102525" y="3908323"/>
            <a:ext cx="6301582" cy="2772696"/>
          </a:xfrm>
          <a:prstGeom prst="rect">
            <a:avLst/>
          </a:prstGeom>
        </p:spPr>
      </p:pic>
    </p:spTree>
    <p:extLst>
      <p:ext uri="{BB962C8B-B14F-4D97-AF65-F5344CB8AC3E}">
        <p14:creationId xmlns:p14="http://schemas.microsoft.com/office/powerpoint/2010/main" val="813231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37BB0-9AC8-4FFD-BBE3-9733770997EE}"/>
              </a:ext>
            </a:extLst>
          </p:cNvPr>
          <p:cNvSpPr>
            <a:spLocks noGrp="1"/>
          </p:cNvSpPr>
          <p:nvPr>
            <p:ph type="title"/>
          </p:nvPr>
        </p:nvSpPr>
        <p:spPr>
          <a:xfrm>
            <a:off x="838200" y="103240"/>
            <a:ext cx="10515600" cy="577798"/>
          </a:xfrm>
        </p:spPr>
        <p:txBody>
          <a:bodyPr>
            <a:normAutofit/>
          </a:bodyPr>
          <a:lstStyle/>
          <a:p>
            <a:pPr algn="ctr"/>
            <a:r>
              <a:rPr lang="en-US" sz="3200" dirty="0">
                <a:latin typeface="+mn-lt"/>
              </a:rPr>
              <a:t>Feasibility study on solar panel cleaning systems</a:t>
            </a:r>
            <a:endParaRPr lang="ar-JO" sz="3200" dirty="0">
              <a:latin typeface="+mn-lt"/>
            </a:endParaRPr>
          </a:p>
        </p:txBody>
      </p:sp>
      <p:graphicFrame>
        <p:nvGraphicFramePr>
          <p:cNvPr id="5" name="Content Placeholder 4">
            <a:extLst>
              <a:ext uri="{FF2B5EF4-FFF2-40B4-BE49-F238E27FC236}">
                <a16:creationId xmlns:a16="http://schemas.microsoft.com/office/drawing/2014/main" id="{4D48F45F-A6B9-4716-81EB-81BFA2775AFF}"/>
              </a:ext>
            </a:extLst>
          </p:cNvPr>
          <p:cNvGraphicFramePr>
            <a:graphicFrameLocks noGrp="1"/>
          </p:cNvGraphicFramePr>
          <p:nvPr>
            <p:ph idx="1"/>
            <p:extLst>
              <p:ext uri="{D42A27DB-BD31-4B8C-83A1-F6EECF244321}">
                <p14:modId xmlns:p14="http://schemas.microsoft.com/office/powerpoint/2010/main" val="378283095"/>
              </p:ext>
            </p:extLst>
          </p:nvPr>
        </p:nvGraphicFramePr>
        <p:xfrm>
          <a:off x="3764845" y="824484"/>
          <a:ext cx="5261166" cy="5930280"/>
        </p:xfrm>
        <a:graphic>
          <a:graphicData uri="http://schemas.openxmlformats.org/drawingml/2006/table">
            <a:tbl>
              <a:tblPr firstRow="1" firstCol="1" bandRow="1"/>
              <a:tblGrid>
                <a:gridCol w="2102224">
                  <a:extLst>
                    <a:ext uri="{9D8B030D-6E8A-4147-A177-3AD203B41FA5}">
                      <a16:colId xmlns:a16="http://schemas.microsoft.com/office/drawing/2014/main" val="2304058947"/>
                    </a:ext>
                  </a:extLst>
                </a:gridCol>
                <a:gridCol w="1768671">
                  <a:extLst>
                    <a:ext uri="{9D8B030D-6E8A-4147-A177-3AD203B41FA5}">
                      <a16:colId xmlns:a16="http://schemas.microsoft.com/office/drawing/2014/main" val="3034875411"/>
                    </a:ext>
                  </a:extLst>
                </a:gridCol>
                <a:gridCol w="1390271">
                  <a:extLst>
                    <a:ext uri="{9D8B030D-6E8A-4147-A177-3AD203B41FA5}">
                      <a16:colId xmlns:a16="http://schemas.microsoft.com/office/drawing/2014/main" val="1235761017"/>
                    </a:ext>
                  </a:extLst>
                </a:gridCol>
              </a:tblGrid>
              <a:tr h="348308">
                <a:tc>
                  <a:txBody>
                    <a:bodyPr/>
                    <a:lstStyle/>
                    <a:p>
                      <a:pPr>
                        <a:lnSpc>
                          <a:spcPct val="107000"/>
                        </a:lnSpc>
                        <a:spcAft>
                          <a:spcPts val="0"/>
                        </a:spcAft>
                      </a:pPr>
                      <a:r>
                        <a:rPr lang="en-US" sz="1000" b="1">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Component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nSpc>
                          <a:spcPct val="107000"/>
                        </a:lnSpc>
                        <a:spcAft>
                          <a:spcPts val="0"/>
                        </a:spcAft>
                      </a:pPr>
                      <a:r>
                        <a:rPr lang="en-US" sz="1000" b="1" dirty="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Description of</a:t>
                      </a:r>
                      <a:br>
                        <a:rPr lang="en-US" sz="1000" b="1" dirty="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b="1" dirty="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Component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nSpc>
                          <a:spcPct val="107000"/>
                        </a:lnSpc>
                        <a:spcAft>
                          <a:spcPts val="0"/>
                        </a:spcAft>
                      </a:pPr>
                      <a:r>
                        <a:rPr lang="en-US" sz="1000" b="1">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Result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2443153996"/>
                  </a:ext>
                </a:extLst>
              </a:tr>
              <a:tr h="348308">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Load Estimation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Total Estimated</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Load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48.787</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kWh/day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6524401"/>
                  </a:ext>
                </a:extLst>
              </a:tr>
              <a:tr h="348308">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PV Array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E7E6E6"/>
                    </a:solidFill>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Capacity of PV</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array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13 Kw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7498748"/>
                  </a:ext>
                </a:extLst>
              </a:tr>
              <a:tr h="348308">
                <a:tc>
                  <a:txBody>
                    <a:bodyPr/>
                    <a:lstStyle/>
                    <a:p>
                      <a:pPr>
                        <a:lnSpc>
                          <a:spcPct val="107000"/>
                        </a:lnSpc>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E7E6E6"/>
                    </a:solidFill>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Number of modules</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in series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7685105"/>
                  </a:ext>
                </a:extLst>
              </a:tr>
              <a:tr h="348308">
                <a:tc>
                  <a:txBody>
                    <a:bodyPr/>
                    <a:lstStyle/>
                    <a:p>
                      <a:pPr>
                        <a:lnSpc>
                          <a:spcPct val="107000"/>
                        </a:lnSpc>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E7E6E6"/>
                    </a:solidFill>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Number of modules</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in parallels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36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2113180"/>
                  </a:ext>
                </a:extLst>
              </a:tr>
              <a:tr h="348308">
                <a:tc>
                  <a:txBody>
                    <a:bodyPr/>
                    <a:lstStyle/>
                    <a:p>
                      <a:pPr>
                        <a:lnSpc>
                          <a:spcPct val="107000"/>
                        </a:lnSpc>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7E6E6"/>
                    </a:solidFill>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Total number of</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modules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72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6379066"/>
                  </a:ext>
                </a:extLst>
              </a:tr>
              <a:tr h="348308">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Battery Bank</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E7E6E6"/>
                    </a:solidFill>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Battery bank</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capacity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6377Ah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3298890"/>
                  </a:ext>
                </a:extLst>
              </a:tr>
              <a:tr h="348308">
                <a:tc>
                  <a:txBody>
                    <a:bodyPr/>
                    <a:lstStyle/>
                    <a:p>
                      <a:pPr>
                        <a:lnSpc>
                          <a:spcPct val="107000"/>
                        </a:lnSpc>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E7E6E6"/>
                    </a:solidFill>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Number of batteries</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in series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7702725"/>
                  </a:ext>
                </a:extLst>
              </a:tr>
              <a:tr h="348308">
                <a:tc>
                  <a:txBody>
                    <a:bodyPr/>
                    <a:lstStyle/>
                    <a:p>
                      <a:pPr>
                        <a:lnSpc>
                          <a:spcPct val="107000"/>
                        </a:lnSpc>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E7E6E6"/>
                    </a:solidFill>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Number of batteries</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in parallel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6705667"/>
                  </a:ext>
                </a:extLst>
              </a:tr>
              <a:tr h="348308">
                <a:tc>
                  <a:txBody>
                    <a:bodyPr/>
                    <a:lstStyle/>
                    <a:p>
                      <a:pPr>
                        <a:lnSpc>
                          <a:spcPct val="107000"/>
                        </a:lnSpc>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7E6E6"/>
                    </a:solidFill>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Total number of</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batteries required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1298146"/>
                  </a:ext>
                </a:extLst>
              </a:tr>
              <a:tr h="348308">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Voltage Regulator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E7E6E6"/>
                    </a:solidFill>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Capacity of voltage</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regulator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34A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8707977"/>
                  </a:ext>
                </a:extLst>
              </a:tr>
              <a:tr h="348308">
                <a:tc>
                  <a:txBody>
                    <a:bodyPr/>
                    <a:lstStyle/>
                    <a:p>
                      <a:pPr>
                        <a:lnSpc>
                          <a:spcPct val="107000"/>
                        </a:lnSpc>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7E6E6"/>
                    </a:solidFill>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Number of voltage</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regulators required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5541558"/>
                  </a:ext>
                </a:extLst>
              </a:tr>
              <a:tr h="348308">
                <a:tc>
                  <a:txBody>
                    <a:bodyPr/>
                    <a:lstStyle/>
                    <a:p>
                      <a:pPr>
                        <a:lnSpc>
                          <a:spcPct val="107000"/>
                        </a:lnSpc>
                        <a:spcAft>
                          <a:spcPts val="0"/>
                        </a:spcAft>
                      </a:pPr>
                      <a:r>
                        <a:rPr lang="en-US" sz="1000" dirty="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Inverter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Capacity of the</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inverter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15 kVA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9738185"/>
                  </a:ext>
                </a:extLst>
              </a:tr>
              <a:tr h="705660">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Wire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E7E6E6"/>
                    </a:solidFill>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Between PV</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modules and</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batteries through</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voltage regulators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34A,</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1.22mm</a:t>
                      </a:r>
                      <a:r>
                        <a:rPr lang="en-US" sz="6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3831614"/>
                  </a:ext>
                </a:extLst>
              </a:tr>
              <a:tr h="348308">
                <a:tc>
                  <a:txBody>
                    <a:bodyPr/>
                    <a:lstStyle/>
                    <a:p>
                      <a:pPr>
                        <a:lnSpc>
                          <a:spcPct val="107000"/>
                        </a:lnSpc>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E7E6E6"/>
                    </a:solidFill>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Between battery</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bank and inverter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358A,</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32 mm</a:t>
                      </a:r>
                      <a:r>
                        <a:rPr lang="en-US" sz="6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5931800"/>
                  </a:ext>
                </a:extLst>
              </a:tr>
              <a:tr h="348308">
                <a:tc>
                  <a:txBody>
                    <a:bodyPr/>
                    <a:lstStyle/>
                    <a:p>
                      <a:pPr>
                        <a:lnSpc>
                          <a:spcPct val="107000"/>
                        </a:lnSpc>
                        <a:spcAft>
                          <a:spcPts val="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7E6E6"/>
                    </a:solidFill>
                  </a:tcPr>
                </a:tc>
                <a:tc>
                  <a:txBody>
                    <a:bodyPr/>
                    <a:lstStyle/>
                    <a:p>
                      <a:pPr>
                        <a:lnSpc>
                          <a:spcPct val="107000"/>
                        </a:lnSpc>
                        <a:spcAft>
                          <a:spcPts val="0"/>
                        </a:spcAft>
                      </a:pP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Between inverter</a:t>
                      </a:r>
                      <a:b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and load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dirty="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40 A,</a:t>
                      </a:r>
                      <a:br>
                        <a:rPr lang="en-US" sz="1000" dirty="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br>
                      <a:r>
                        <a:rPr lang="en-US" sz="1000" dirty="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3 mm</a:t>
                      </a:r>
                      <a:r>
                        <a:rPr lang="en-US" sz="600" dirty="0">
                          <a:solidFill>
                            <a:srgbClr val="000000"/>
                          </a:solidFill>
                          <a:effectLst/>
                          <a:latin typeface="Helvetica" panose="020B0604020202020204" pitchFamily="34" charset="0"/>
                          <a:ea typeface="Times New Roman" panose="02020603050405020304" pitchFamily="18" charset="0"/>
                          <a:cs typeface="Arial" panose="020B0604020202020204" pitchFamily="34" charset="0"/>
                        </a:rPr>
                        <a:t>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066" marR="67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2997679"/>
                  </a:ext>
                </a:extLst>
              </a:tr>
            </a:tbl>
          </a:graphicData>
        </a:graphic>
      </p:graphicFrame>
    </p:spTree>
    <p:extLst>
      <p:ext uri="{BB962C8B-B14F-4D97-AF65-F5344CB8AC3E}">
        <p14:creationId xmlns:p14="http://schemas.microsoft.com/office/powerpoint/2010/main" val="2389434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13D71E-C6C8-4DE7-B2F0-3CCBEC07376C}"/>
              </a:ext>
            </a:extLst>
          </p:cNvPr>
          <p:cNvSpPr>
            <a:spLocks noGrp="1"/>
          </p:cNvSpPr>
          <p:nvPr>
            <p:ph idx="1"/>
          </p:nvPr>
        </p:nvSpPr>
        <p:spPr>
          <a:xfrm>
            <a:off x="250723" y="162232"/>
            <a:ext cx="11828205" cy="6695768"/>
          </a:xfrm>
        </p:spPr>
        <p:txBody>
          <a:bodyPr/>
          <a:lstStyle/>
          <a:p>
            <a:r>
              <a:rPr lang="en-US" dirty="0">
                <a:solidFill>
                  <a:schemeClr val="accent1"/>
                </a:solidFill>
              </a:rPr>
              <a:t>Solar panel cleaning system using filtered water cleaning system </a:t>
            </a:r>
          </a:p>
          <a:p>
            <a:pPr marL="0" indent="0">
              <a:buNone/>
            </a:pPr>
            <a:r>
              <a:rPr lang="en-US" sz="2000" dirty="0">
                <a:latin typeface="+mj-lt"/>
              </a:rPr>
              <a:t>The solar panel cleaning system that will be studied depends on the cleaning system in Bazy Company.</a:t>
            </a:r>
          </a:p>
          <a:p>
            <a:pPr marL="0" indent="0">
              <a:buNone/>
            </a:pPr>
            <a:r>
              <a:rPr lang="en-US" sz="2000" dirty="0">
                <a:latin typeface="+mj-lt"/>
              </a:rPr>
              <a:t>The system relies on automatic cleaning of solar panels by using filtered water.</a:t>
            </a:r>
          </a:p>
          <a:p>
            <a:pPr marL="0" indent="0">
              <a:buNone/>
            </a:pPr>
            <a:r>
              <a:rPr lang="en-US" sz="2000" dirty="0">
                <a:latin typeface="+mj-lt"/>
              </a:rPr>
              <a:t>The cleaning system uses filtered water to wash the solar panels every 24 to 72 hours according to the programmed instructions, as the filtered water is used by a purification technology that prevents the solar panels from calcification and is suitable for cleaning.</a:t>
            </a:r>
          </a:p>
          <a:p>
            <a:pPr marL="0" indent="0">
              <a:buNone/>
            </a:pPr>
            <a:endParaRPr lang="en-US" sz="2000" dirty="0">
              <a:latin typeface="+mj-lt"/>
            </a:endParaRPr>
          </a:p>
          <a:p>
            <a:r>
              <a:rPr lang="en-US" sz="2400" dirty="0">
                <a:solidFill>
                  <a:schemeClr val="tx2"/>
                </a:solidFill>
              </a:rPr>
              <a:t>System parts</a:t>
            </a:r>
          </a:p>
          <a:p>
            <a:pPr marL="457200" indent="-457200">
              <a:buFont typeface="+mj-lt"/>
              <a:buAutoNum type="arabicPeriod"/>
            </a:pPr>
            <a:r>
              <a:rPr lang="en-US" sz="2000" dirty="0"/>
              <a:t>Control panel</a:t>
            </a:r>
            <a:r>
              <a:rPr lang="en-US" sz="2000" dirty="0">
                <a:latin typeface="+mj-lt"/>
              </a:rPr>
              <a:t>: The control panel shall be installed near the filter system where the control panel will operate the electronic valves and operate at a voltage ranging from 110 to 220 volts.</a:t>
            </a:r>
            <a:endParaRPr lang="ar-JO" sz="2000" dirty="0">
              <a:latin typeface="+mj-lt"/>
            </a:endParaRPr>
          </a:p>
        </p:txBody>
      </p:sp>
      <p:pic>
        <p:nvPicPr>
          <p:cNvPr id="4" name="Picture 3">
            <a:extLst>
              <a:ext uri="{FF2B5EF4-FFF2-40B4-BE49-F238E27FC236}">
                <a16:creationId xmlns:a16="http://schemas.microsoft.com/office/drawing/2014/main" id="{2FE36137-1894-4087-8F22-6C28AD3D87AA}"/>
              </a:ext>
            </a:extLst>
          </p:cNvPr>
          <p:cNvPicPr>
            <a:picLocks noChangeAspect="1"/>
          </p:cNvPicPr>
          <p:nvPr/>
        </p:nvPicPr>
        <p:blipFill>
          <a:blip r:embed="rId2"/>
          <a:stretch>
            <a:fillRect/>
          </a:stretch>
        </p:blipFill>
        <p:spPr>
          <a:xfrm>
            <a:off x="8591226" y="3627152"/>
            <a:ext cx="3045252" cy="3068616"/>
          </a:xfrm>
          <a:prstGeom prst="rect">
            <a:avLst/>
          </a:prstGeom>
        </p:spPr>
      </p:pic>
    </p:spTree>
    <p:extLst>
      <p:ext uri="{BB962C8B-B14F-4D97-AF65-F5344CB8AC3E}">
        <p14:creationId xmlns:p14="http://schemas.microsoft.com/office/powerpoint/2010/main" val="2154180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10A0CB-15C5-467A-A511-BF86881D97BF}"/>
              </a:ext>
            </a:extLst>
          </p:cNvPr>
          <p:cNvPicPr>
            <a:picLocks noChangeAspect="1"/>
          </p:cNvPicPr>
          <p:nvPr/>
        </p:nvPicPr>
        <p:blipFill>
          <a:blip r:embed="rId2"/>
          <a:stretch>
            <a:fillRect/>
          </a:stretch>
        </p:blipFill>
        <p:spPr>
          <a:xfrm>
            <a:off x="8981768" y="326214"/>
            <a:ext cx="3092220" cy="2907019"/>
          </a:xfrm>
          <a:prstGeom prst="rect">
            <a:avLst/>
          </a:prstGeom>
        </p:spPr>
      </p:pic>
      <p:sp>
        <p:nvSpPr>
          <p:cNvPr id="5" name="Rectangle 4">
            <a:extLst>
              <a:ext uri="{FF2B5EF4-FFF2-40B4-BE49-F238E27FC236}">
                <a16:creationId xmlns:a16="http://schemas.microsoft.com/office/drawing/2014/main" id="{777FE9BD-2355-4427-AEAC-2FD49C12E254}"/>
              </a:ext>
            </a:extLst>
          </p:cNvPr>
          <p:cNvSpPr/>
          <p:nvPr/>
        </p:nvSpPr>
        <p:spPr>
          <a:xfrm>
            <a:off x="221251" y="764061"/>
            <a:ext cx="8657278" cy="1015663"/>
          </a:xfrm>
          <a:prstGeom prst="rect">
            <a:avLst/>
          </a:prstGeom>
        </p:spPr>
        <p:txBody>
          <a:bodyPr wrap="square">
            <a:spAutoFit/>
          </a:bodyPr>
          <a:lstStyle/>
          <a:p>
            <a:pPr marL="457200" indent="-457200">
              <a:buAutoNum type="arabicPeriod" startAt="2"/>
            </a:pPr>
            <a:r>
              <a:rPr lang="en-US" sz="2000" dirty="0"/>
              <a:t>Filter system</a:t>
            </a:r>
            <a:r>
              <a:rPr lang="en-US" sz="2000" dirty="0">
                <a:latin typeface="+mj-lt"/>
              </a:rPr>
              <a:t>: Uses a self-maintenance electric filter where it maintains itself every time the system works and the filter maintains a high water pressure as it works on the normal network pressure 3 bar.</a:t>
            </a:r>
          </a:p>
        </p:txBody>
      </p:sp>
      <p:sp>
        <p:nvSpPr>
          <p:cNvPr id="6" name="Rectangle 5">
            <a:extLst>
              <a:ext uri="{FF2B5EF4-FFF2-40B4-BE49-F238E27FC236}">
                <a16:creationId xmlns:a16="http://schemas.microsoft.com/office/drawing/2014/main" id="{D2DF3C56-AF71-4A2D-9C64-B373B5DC3EA5}"/>
              </a:ext>
            </a:extLst>
          </p:cNvPr>
          <p:cNvSpPr/>
          <p:nvPr/>
        </p:nvSpPr>
        <p:spPr>
          <a:xfrm>
            <a:off x="118010" y="2523460"/>
            <a:ext cx="8657277" cy="2554545"/>
          </a:xfrm>
          <a:prstGeom prst="rect">
            <a:avLst/>
          </a:prstGeom>
        </p:spPr>
        <p:txBody>
          <a:bodyPr wrap="square">
            <a:spAutoFit/>
          </a:bodyPr>
          <a:lstStyle/>
          <a:p>
            <a:pPr marL="457200" indent="-457200">
              <a:buAutoNum type="arabicPeriod" startAt="3"/>
            </a:pPr>
            <a:r>
              <a:rPr lang="en-US" sz="2000" dirty="0"/>
              <a:t>Steel cleats</a:t>
            </a:r>
            <a:r>
              <a:rPr lang="en-US" sz="2000" dirty="0">
                <a:latin typeface="+mj-lt"/>
              </a:rPr>
              <a:t>: It is used to install water sprinklers sturdily to ensure steady water pumping onto solar panels.</a:t>
            </a:r>
          </a:p>
          <a:p>
            <a:endParaRPr lang="en-US" sz="2000" dirty="0">
              <a:latin typeface="+mj-lt"/>
            </a:endParaRPr>
          </a:p>
          <a:p>
            <a:endParaRPr lang="en-US" sz="2000" dirty="0">
              <a:latin typeface="+mj-lt"/>
            </a:endParaRPr>
          </a:p>
          <a:p>
            <a:pPr marL="457200" indent="-457200">
              <a:buAutoNum type="arabicPeriod" startAt="4"/>
            </a:pPr>
            <a:r>
              <a:rPr lang="en-US" sz="2000" dirty="0"/>
              <a:t>Water sprinklers</a:t>
            </a:r>
            <a:r>
              <a:rPr lang="en-US" sz="2000" dirty="0">
                <a:latin typeface="+mj-lt"/>
              </a:rPr>
              <a:t>: Sprinklers are used to cover the surface of a 1 * 2 meter solar panel and it consumes 60 liters per hour and is specially designed so that you do not shade the panels.</a:t>
            </a:r>
          </a:p>
          <a:p>
            <a:pPr marL="457200" indent="-457200">
              <a:buAutoNum type="arabicPeriod" startAt="4"/>
            </a:pPr>
            <a:endParaRPr lang="ar-JO" sz="2000" dirty="0">
              <a:latin typeface="+mj-lt"/>
            </a:endParaRPr>
          </a:p>
        </p:txBody>
      </p:sp>
      <p:pic>
        <p:nvPicPr>
          <p:cNvPr id="7" name="Picture 6">
            <a:extLst>
              <a:ext uri="{FF2B5EF4-FFF2-40B4-BE49-F238E27FC236}">
                <a16:creationId xmlns:a16="http://schemas.microsoft.com/office/drawing/2014/main" id="{583AAA2E-CEF1-442A-9E57-DDD7A67B0853}"/>
              </a:ext>
            </a:extLst>
          </p:cNvPr>
          <p:cNvPicPr>
            <a:picLocks noChangeAspect="1"/>
          </p:cNvPicPr>
          <p:nvPr/>
        </p:nvPicPr>
        <p:blipFill>
          <a:blip r:embed="rId3"/>
          <a:stretch>
            <a:fillRect/>
          </a:stretch>
        </p:blipFill>
        <p:spPr>
          <a:xfrm>
            <a:off x="4549890" y="4605477"/>
            <a:ext cx="5729736" cy="2190562"/>
          </a:xfrm>
          <a:prstGeom prst="rect">
            <a:avLst/>
          </a:prstGeom>
        </p:spPr>
      </p:pic>
    </p:spTree>
    <p:extLst>
      <p:ext uri="{BB962C8B-B14F-4D97-AF65-F5344CB8AC3E}">
        <p14:creationId xmlns:p14="http://schemas.microsoft.com/office/powerpoint/2010/main" val="2347878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6042A74-58CB-480F-87B7-2B6AD6968BBD}"/>
              </a:ext>
            </a:extLst>
          </p:cNvPr>
          <p:cNvSpPr/>
          <p:nvPr/>
        </p:nvSpPr>
        <p:spPr>
          <a:xfrm>
            <a:off x="570271" y="610812"/>
            <a:ext cx="11346426" cy="1292662"/>
          </a:xfrm>
          <a:prstGeom prst="rect">
            <a:avLst/>
          </a:prstGeom>
        </p:spPr>
        <p:txBody>
          <a:bodyPr wrap="square">
            <a:spAutoFit/>
          </a:bodyPr>
          <a:lstStyle/>
          <a:p>
            <a:pPr marL="457200" indent="-457200">
              <a:buAutoNum type="arabicPeriod" startAt="5"/>
            </a:pPr>
            <a:r>
              <a:rPr lang="en-US" sz="2000" dirty="0"/>
              <a:t>Valves and their fittings</a:t>
            </a:r>
            <a:r>
              <a:rPr lang="en-US" sz="2000" dirty="0">
                <a:latin typeface="+mj-lt"/>
              </a:rPr>
              <a:t>: Valves are used to pump water, they pump and stop water electrically, and there are special connections for connecting valves and tubes.</a:t>
            </a:r>
          </a:p>
          <a:p>
            <a:endParaRPr lang="en-US" sz="2000" dirty="0">
              <a:latin typeface="+mj-lt"/>
            </a:endParaRPr>
          </a:p>
          <a:p>
            <a:endParaRPr lang="en-US" dirty="0"/>
          </a:p>
        </p:txBody>
      </p:sp>
      <p:pic>
        <p:nvPicPr>
          <p:cNvPr id="5" name="Picture 4">
            <a:extLst>
              <a:ext uri="{FF2B5EF4-FFF2-40B4-BE49-F238E27FC236}">
                <a16:creationId xmlns:a16="http://schemas.microsoft.com/office/drawing/2014/main" id="{10F373FE-D209-4E23-8B9B-F98546B99968}"/>
              </a:ext>
            </a:extLst>
          </p:cNvPr>
          <p:cNvPicPr>
            <a:picLocks noChangeAspect="1"/>
          </p:cNvPicPr>
          <p:nvPr/>
        </p:nvPicPr>
        <p:blipFill>
          <a:blip r:embed="rId2"/>
          <a:stretch>
            <a:fillRect/>
          </a:stretch>
        </p:blipFill>
        <p:spPr>
          <a:xfrm>
            <a:off x="1646903" y="3033659"/>
            <a:ext cx="3720712" cy="1553089"/>
          </a:xfrm>
          <a:prstGeom prst="rect">
            <a:avLst/>
          </a:prstGeom>
        </p:spPr>
      </p:pic>
      <p:pic>
        <p:nvPicPr>
          <p:cNvPr id="6" name="Picture 5">
            <a:extLst>
              <a:ext uri="{FF2B5EF4-FFF2-40B4-BE49-F238E27FC236}">
                <a16:creationId xmlns:a16="http://schemas.microsoft.com/office/drawing/2014/main" id="{69E2F31F-A4A2-460A-AA0C-5785F31F1B94}"/>
              </a:ext>
            </a:extLst>
          </p:cNvPr>
          <p:cNvPicPr>
            <a:picLocks noChangeAspect="1"/>
          </p:cNvPicPr>
          <p:nvPr/>
        </p:nvPicPr>
        <p:blipFill>
          <a:blip r:embed="rId3"/>
          <a:stretch>
            <a:fillRect/>
          </a:stretch>
        </p:blipFill>
        <p:spPr>
          <a:xfrm>
            <a:off x="8384203" y="2935497"/>
            <a:ext cx="2160894" cy="1971691"/>
          </a:xfrm>
          <a:prstGeom prst="rect">
            <a:avLst/>
          </a:prstGeom>
        </p:spPr>
      </p:pic>
    </p:spTree>
    <p:extLst>
      <p:ext uri="{BB962C8B-B14F-4D97-AF65-F5344CB8AC3E}">
        <p14:creationId xmlns:p14="http://schemas.microsoft.com/office/powerpoint/2010/main" val="4089698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3D7903-9A9B-411E-821B-E2D4CFA14FA8}"/>
              </a:ext>
            </a:extLst>
          </p:cNvPr>
          <p:cNvSpPr>
            <a:spLocks noGrp="1"/>
          </p:cNvSpPr>
          <p:nvPr>
            <p:ph idx="1"/>
          </p:nvPr>
        </p:nvSpPr>
        <p:spPr>
          <a:xfrm>
            <a:off x="176981" y="250723"/>
            <a:ext cx="11901948" cy="6415548"/>
          </a:xfrm>
        </p:spPr>
        <p:txBody>
          <a:bodyPr>
            <a:normAutofit/>
          </a:bodyPr>
          <a:lstStyle/>
          <a:p>
            <a:r>
              <a:rPr lang="en-US" sz="2400" dirty="0">
                <a:solidFill>
                  <a:schemeClr val="tx2"/>
                </a:solidFill>
              </a:rPr>
              <a:t>Characteristics and objectives of the cleaning system</a:t>
            </a:r>
          </a:p>
          <a:p>
            <a:r>
              <a:rPr lang="en-US" sz="2200" dirty="0"/>
              <a:t>The system has unique features:</a:t>
            </a:r>
          </a:p>
          <a:p>
            <a:pPr marL="457200" indent="-457200">
              <a:buFont typeface="+mj-lt"/>
              <a:buAutoNum type="arabicPeriod"/>
            </a:pPr>
            <a:r>
              <a:rPr lang="en-US" sz="2000" dirty="0"/>
              <a:t>Safe and highly effective</a:t>
            </a:r>
            <a:r>
              <a:rPr lang="en-US" sz="2000" dirty="0">
                <a:latin typeface="+mj-lt"/>
              </a:rPr>
              <a:t>: The system cleans the solar panels by purifying the water and then spraying it on the roofs of the panels. This prevents lime from accumulating on the glass, and local water can then be filtered and used in the cleaning process. The system also prevents all possible risks that may occur and the system can be activated remotely in the event that the areas near it are exposed to fire and distribute water regularly during the cleaning process. It is highly efficient and saves effort and time.</a:t>
            </a:r>
          </a:p>
          <a:p>
            <a:pPr marL="457200" indent="-457200">
              <a:buFont typeface="+mj-lt"/>
              <a:buAutoNum type="arabicPeriod"/>
            </a:pPr>
            <a:endParaRPr lang="en-US" sz="2000" dirty="0">
              <a:latin typeface="+mj-lt"/>
            </a:endParaRPr>
          </a:p>
          <a:p>
            <a:pPr marL="457200" indent="-457200">
              <a:buFont typeface="+mj-lt"/>
              <a:buAutoNum type="arabicPeriod"/>
            </a:pPr>
            <a:endParaRPr lang="en-US" sz="2000" dirty="0"/>
          </a:p>
          <a:p>
            <a:pPr marL="457200" indent="-457200">
              <a:buFont typeface="+mj-lt"/>
              <a:buAutoNum type="arabicPeriod"/>
            </a:pPr>
            <a:r>
              <a:rPr lang="en-US" sz="2000" dirty="0"/>
              <a:t>Ease of handling and comprehensive warranty</a:t>
            </a:r>
            <a:r>
              <a:rPr lang="en-US" sz="2000" dirty="0">
                <a:latin typeface="+mj-lt"/>
              </a:rPr>
              <a:t>: Where cleaning is in proportion to the external conditions to maintain the effectiveness of the solar panels and uses patented high-efficiency fasteners and clips. No cleaning tools or chemical cleaning materials are used, which reduces maintenance operations. The system is designed to comply with all standards and requirements of the manufacturers of the panels Solar.</a:t>
            </a:r>
          </a:p>
          <a:p>
            <a:pPr marL="457200" indent="-457200">
              <a:buFont typeface="+mj-lt"/>
              <a:buAutoNum type="arabicPeriod"/>
            </a:pPr>
            <a:endParaRPr lang="en-US" sz="2000" dirty="0">
              <a:latin typeface="+mj-lt"/>
            </a:endParaRPr>
          </a:p>
          <a:p>
            <a:pPr marL="457200" indent="-457200">
              <a:buFont typeface="+mj-lt"/>
              <a:buAutoNum type="arabicPeriod"/>
            </a:pPr>
            <a:endParaRPr lang="en-US" sz="2000" dirty="0">
              <a:latin typeface="+mj-lt"/>
            </a:endParaRPr>
          </a:p>
          <a:p>
            <a:pPr marL="457200" indent="-457200">
              <a:buFont typeface="+mj-lt"/>
              <a:buAutoNum type="arabicPeriod"/>
            </a:pPr>
            <a:r>
              <a:rPr lang="en-US" sz="2000" dirty="0"/>
              <a:t>Compatible with any solar system</a:t>
            </a:r>
            <a:r>
              <a:rPr lang="en-US" sz="2000" dirty="0">
                <a:latin typeface="+mj-lt"/>
              </a:rPr>
              <a:t>: The system works automatically and works with all maintenance and operating systems, which allows monitoring the system's performance from anywhere and knowing its improvement.</a:t>
            </a:r>
            <a:endParaRPr lang="ar-JO" sz="2000" dirty="0">
              <a:latin typeface="+mj-lt"/>
            </a:endParaRPr>
          </a:p>
        </p:txBody>
      </p:sp>
    </p:spTree>
    <p:extLst>
      <p:ext uri="{BB962C8B-B14F-4D97-AF65-F5344CB8AC3E}">
        <p14:creationId xmlns:p14="http://schemas.microsoft.com/office/powerpoint/2010/main" val="10153119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65A2FCE-5BE1-444E-A06A-E28E571921D6}"/>
              </a:ext>
            </a:extLst>
          </p:cNvPr>
          <p:cNvSpPr>
            <a:spLocks noGrp="1"/>
          </p:cNvSpPr>
          <p:nvPr>
            <p:ph idx="1"/>
          </p:nvPr>
        </p:nvSpPr>
        <p:spPr>
          <a:xfrm>
            <a:off x="353961" y="280219"/>
            <a:ext cx="11577483" cy="6560194"/>
          </a:xfrm>
        </p:spPr>
        <p:txBody>
          <a:bodyPr/>
          <a:lstStyle/>
          <a:p>
            <a:pPr marL="0" indent="0">
              <a:buNone/>
            </a:pPr>
            <a:r>
              <a:rPr lang="en-US" sz="2200" dirty="0"/>
              <a:t>•The system focuses on major objectives:</a:t>
            </a:r>
          </a:p>
          <a:p>
            <a:endParaRPr lang="en-US" dirty="0"/>
          </a:p>
          <a:p>
            <a:pPr marL="457200" indent="-457200">
              <a:buFont typeface="+mj-lt"/>
              <a:buAutoNum type="arabicPeriod"/>
            </a:pPr>
            <a:r>
              <a:rPr lang="en-US" sz="2000" dirty="0"/>
              <a:t>The system is fully automatic and requires no human intervention.</a:t>
            </a:r>
          </a:p>
          <a:p>
            <a:pPr marL="457200" indent="-457200">
              <a:buFont typeface="+mj-lt"/>
              <a:buAutoNum type="arabicPeriod"/>
            </a:pPr>
            <a:r>
              <a:rPr lang="en-US" sz="2000" dirty="0"/>
              <a:t>Easy to implement.</a:t>
            </a:r>
          </a:p>
          <a:p>
            <a:pPr marL="457200" indent="-457200">
              <a:buFont typeface="+mj-lt"/>
              <a:buAutoNum type="arabicPeriod"/>
            </a:pPr>
            <a:r>
              <a:rPr lang="en-US" sz="2000" dirty="0"/>
              <a:t>There are no maintenance costs.</a:t>
            </a:r>
          </a:p>
          <a:p>
            <a:pPr marL="457200" indent="-457200">
              <a:buFont typeface="+mj-lt"/>
              <a:buAutoNum type="arabicPeriod"/>
            </a:pPr>
            <a:r>
              <a:rPr lang="en-US" sz="2000" dirty="0"/>
              <a:t>Very little water use </a:t>
            </a:r>
            <a:r>
              <a:rPr lang="en-US" sz="2000"/>
              <a:t>(1-1.5 </a:t>
            </a:r>
            <a:r>
              <a:rPr lang="en-US" sz="2000" dirty="0"/>
              <a:t>liter per panel)</a:t>
            </a:r>
          </a:p>
          <a:p>
            <a:pPr marL="457200" indent="-457200">
              <a:buFont typeface="+mj-lt"/>
              <a:buAutoNum type="arabicPeriod"/>
            </a:pPr>
            <a:r>
              <a:rPr lang="en-US" sz="2000" dirty="0"/>
              <a:t>An increase in solar energy production.</a:t>
            </a:r>
          </a:p>
          <a:p>
            <a:pPr marL="457200" indent="-457200">
              <a:buFont typeface="+mj-lt"/>
              <a:buAutoNum type="arabicPeriod"/>
            </a:pPr>
            <a:r>
              <a:rPr lang="en-US" sz="2000" dirty="0"/>
              <a:t>Clean the panels only at night</a:t>
            </a:r>
          </a:p>
          <a:p>
            <a:pPr marL="0" indent="0">
              <a:buNone/>
            </a:pPr>
            <a:endParaRPr lang="ar-JO" dirty="0"/>
          </a:p>
        </p:txBody>
      </p:sp>
      <p:pic>
        <p:nvPicPr>
          <p:cNvPr id="4" name="Picture 3">
            <a:extLst>
              <a:ext uri="{FF2B5EF4-FFF2-40B4-BE49-F238E27FC236}">
                <a16:creationId xmlns:a16="http://schemas.microsoft.com/office/drawing/2014/main" id="{0F36FAFF-AEAC-4816-B5F8-EA6F36BD53E4}"/>
              </a:ext>
            </a:extLst>
          </p:cNvPr>
          <p:cNvPicPr>
            <a:picLocks noChangeAspect="1"/>
          </p:cNvPicPr>
          <p:nvPr/>
        </p:nvPicPr>
        <p:blipFill>
          <a:blip r:embed="rId3"/>
          <a:stretch>
            <a:fillRect/>
          </a:stretch>
        </p:blipFill>
        <p:spPr>
          <a:xfrm>
            <a:off x="4911213" y="3200400"/>
            <a:ext cx="6593994" cy="3640013"/>
          </a:xfrm>
          <a:prstGeom prst="rect">
            <a:avLst/>
          </a:prstGeom>
        </p:spPr>
      </p:pic>
      <p:sp>
        <p:nvSpPr>
          <p:cNvPr id="7" name="Arrow: Down 6">
            <a:extLst>
              <a:ext uri="{FF2B5EF4-FFF2-40B4-BE49-F238E27FC236}">
                <a16:creationId xmlns:a16="http://schemas.microsoft.com/office/drawing/2014/main" id="{FC687B05-99FE-4D5C-8B03-E87D71EA0B74}"/>
              </a:ext>
            </a:extLst>
          </p:cNvPr>
          <p:cNvSpPr/>
          <p:nvPr/>
        </p:nvSpPr>
        <p:spPr>
          <a:xfrm rot="10800000">
            <a:off x="7801897" y="6178155"/>
            <a:ext cx="73742" cy="3996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37659582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B9FA2E-306C-4F41-B8D1-6D3A99BFA064}"/>
              </a:ext>
            </a:extLst>
          </p:cNvPr>
          <p:cNvSpPr>
            <a:spLocks noGrp="1"/>
          </p:cNvSpPr>
          <p:nvPr>
            <p:ph idx="1"/>
          </p:nvPr>
        </p:nvSpPr>
        <p:spPr>
          <a:xfrm>
            <a:off x="191729" y="250723"/>
            <a:ext cx="11783961" cy="6459794"/>
          </a:xfrm>
        </p:spPr>
        <p:txBody>
          <a:bodyPr>
            <a:normAutofit/>
          </a:bodyPr>
          <a:lstStyle/>
          <a:p>
            <a:r>
              <a:rPr lang="en-US" dirty="0">
                <a:solidFill>
                  <a:schemeClr val="tx2"/>
                </a:solidFill>
              </a:rPr>
              <a:t> </a:t>
            </a:r>
            <a:r>
              <a:rPr lang="en-US" sz="2400" dirty="0">
                <a:solidFill>
                  <a:schemeClr val="tx2"/>
                </a:solidFill>
              </a:rPr>
              <a:t>Feasibility study of an off-grid photoelectric system using the Bazy Cleaning System</a:t>
            </a:r>
          </a:p>
          <a:p>
            <a:pPr marL="0" indent="0">
              <a:buNone/>
            </a:pPr>
            <a:endParaRPr lang="en-US" sz="2400" dirty="0">
              <a:solidFill>
                <a:schemeClr val="tx2"/>
              </a:solidFill>
            </a:endParaRPr>
          </a:p>
          <a:p>
            <a:pPr marL="0" indent="0">
              <a:buNone/>
            </a:pPr>
            <a:r>
              <a:rPr lang="en-US" sz="2000" dirty="0">
                <a:latin typeface="+mj-lt"/>
              </a:rPr>
              <a:t> Suppose dust reduces the efficiency of solar cells by 10%, due to the dry, dusty climate </a:t>
            </a:r>
          </a:p>
          <a:p>
            <a:pPr marL="0" indent="0">
              <a:buNone/>
            </a:pPr>
            <a:r>
              <a:rPr lang="en-US" sz="2000" dirty="0">
                <a:latin typeface="+mj-lt"/>
              </a:rPr>
              <a:t> If we use Bazy cleaning system, the system parts will cost $ 2207.</a:t>
            </a:r>
          </a:p>
          <a:p>
            <a:pPr marL="0" indent="0">
              <a:buNone/>
            </a:pPr>
            <a:endParaRPr lang="en-US" sz="2000" dirty="0">
              <a:latin typeface="+mj-lt"/>
            </a:endParaRPr>
          </a:p>
          <a:p>
            <a:pPr marL="0" indent="0">
              <a:buNone/>
            </a:pPr>
            <a:r>
              <a:rPr lang="en-US" sz="2000" dirty="0">
                <a:latin typeface="+mj-lt"/>
              </a:rPr>
              <a:t> The system has a power of 13 KW and to calculate the power generated by the system:</a:t>
            </a:r>
          </a:p>
          <a:p>
            <a:pPr marL="0" indent="0">
              <a:buNone/>
            </a:pPr>
            <a:r>
              <a:rPr lang="en-US" sz="2000" dirty="0">
                <a:latin typeface="+mj-lt"/>
              </a:rPr>
              <a:t>=P(kw)*5.5(hour)*0.8=13*5.5*0.8=57.2KWh/day</a:t>
            </a:r>
          </a:p>
          <a:p>
            <a:pPr marL="0" indent="0">
              <a:buNone/>
            </a:pPr>
            <a:endParaRPr lang="en-US" sz="2000" dirty="0">
              <a:latin typeface="+mj-lt"/>
            </a:endParaRPr>
          </a:p>
          <a:p>
            <a:pPr marL="0" indent="0">
              <a:buNone/>
            </a:pPr>
            <a:r>
              <a:rPr lang="en-US" sz="2000" dirty="0">
                <a:latin typeface="+mj-lt"/>
              </a:rPr>
              <a:t>The amount of power loss due to the impact of dust=5.72kw/day</a:t>
            </a:r>
          </a:p>
          <a:p>
            <a:pPr marL="0" indent="0">
              <a:buNone/>
            </a:pPr>
            <a:endParaRPr lang="en-US" sz="2000" dirty="0">
              <a:latin typeface="+mj-lt"/>
            </a:endParaRPr>
          </a:p>
          <a:p>
            <a:pPr marL="0" indent="0">
              <a:buNone/>
            </a:pPr>
            <a:r>
              <a:rPr lang="en-US" sz="2000" dirty="0">
                <a:latin typeface="+mj-lt"/>
              </a:rPr>
              <a:t>Annual power loss =5.72*365=2087.8kWh/year.</a:t>
            </a:r>
          </a:p>
          <a:p>
            <a:pPr marL="0" indent="0">
              <a:buNone/>
            </a:pPr>
            <a:endParaRPr lang="en-US" sz="2000" dirty="0">
              <a:latin typeface="+mj-lt"/>
            </a:endParaRPr>
          </a:p>
          <a:p>
            <a:pPr marL="0" indent="0">
              <a:buNone/>
            </a:pPr>
            <a:r>
              <a:rPr lang="en-US" sz="2000" dirty="0">
                <a:latin typeface="+mj-lt"/>
              </a:rPr>
              <a:t>Annual loss value = 2087.8kWh/year *0.21$ = 438.438 ($/y)</a:t>
            </a:r>
          </a:p>
          <a:p>
            <a:pPr marL="0" indent="0">
              <a:buNone/>
            </a:pPr>
            <a:endParaRPr lang="en-US" sz="2000" dirty="0">
              <a:latin typeface="+mj-lt"/>
            </a:endParaRPr>
          </a:p>
          <a:p>
            <a:pPr marL="0" indent="0">
              <a:buNone/>
            </a:pPr>
            <a:r>
              <a:rPr lang="en-US" sz="2000" dirty="0">
                <a:latin typeface="+mj-lt"/>
              </a:rPr>
              <a:t>Payback period = 2207/438.438 =5.03378 year, Almost equal 5 years and  13 days.</a:t>
            </a:r>
          </a:p>
          <a:p>
            <a:pPr marL="0" indent="0">
              <a:buNone/>
            </a:pPr>
            <a:endParaRPr lang="ar-JO" sz="2000" dirty="0">
              <a:latin typeface="+mj-lt"/>
            </a:endParaRPr>
          </a:p>
        </p:txBody>
      </p:sp>
    </p:spTree>
    <p:extLst>
      <p:ext uri="{BB962C8B-B14F-4D97-AF65-F5344CB8AC3E}">
        <p14:creationId xmlns:p14="http://schemas.microsoft.com/office/powerpoint/2010/main" val="2975957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D2DFE-EB13-41E0-9509-2E8491368F44}"/>
              </a:ext>
            </a:extLst>
          </p:cNvPr>
          <p:cNvSpPr>
            <a:spLocks noGrp="1"/>
          </p:cNvSpPr>
          <p:nvPr>
            <p:ph type="title"/>
          </p:nvPr>
        </p:nvSpPr>
        <p:spPr>
          <a:xfrm>
            <a:off x="838200" y="0"/>
            <a:ext cx="10515600" cy="914400"/>
          </a:xfrm>
        </p:spPr>
        <p:txBody>
          <a:bodyPr>
            <a:normAutofit/>
          </a:bodyPr>
          <a:lstStyle/>
          <a:p>
            <a:pPr algn="ctr"/>
            <a:r>
              <a:rPr lang="en-US" sz="3200" dirty="0">
                <a:latin typeface="+mn-lt"/>
              </a:rPr>
              <a:t>Introduction</a:t>
            </a:r>
            <a:endParaRPr lang="ar-JO" sz="3200" dirty="0">
              <a:latin typeface="+mn-lt"/>
            </a:endParaRPr>
          </a:p>
        </p:txBody>
      </p:sp>
      <p:sp>
        <p:nvSpPr>
          <p:cNvPr id="3" name="Content Placeholder 2">
            <a:extLst>
              <a:ext uri="{FF2B5EF4-FFF2-40B4-BE49-F238E27FC236}">
                <a16:creationId xmlns:a16="http://schemas.microsoft.com/office/drawing/2014/main" id="{93B2E335-BD9B-45D2-BAB6-28E299A4F8F9}"/>
              </a:ext>
            </a:extLst>
          </p:cNvPr>
          <p:cNvSpPr>
            <a:spLocks noGrp="1"/>
          </p:cNvSpPr>
          <p:nvPr>
            <p:ph idx="1"/>
          </p:nvPr>
        </p:nvSpPr>
        <p:spPr>
          <a:xfrm>
            <a:off x="838200" y="914400"/>
            <a:ext cx="10515600" cy="5262563"/>
          </a:xfrm>
        </p:spPr>
        <p:txBody>
          <a:bodyPr/>
          <a:lstStyle/>
          <a:p>
            <a:r>
              <a:rPr lang="en-US" b="1" dirty="0">
                <a:solidFill>
                  <a:schemeClr val="accent1"/>
                </a:solidFill>
              </a:rPr>
              <a:t>over view</a:t>
            </a:r>
          </a:p>
          <a:p>
            <a:pPr marL="0" indent="0">
              <a:buNone/>
            </a:pPr>
            <a:endParaRPr lang="en-US" sz="2000" dirty="0">
              <a:latin typeface="+mj-lt"/>
            </a:endParaRPr>
          </a:p>
          <a:p>
            <a:pPr marL="0" indent="0">
              <a:buNone/>
            </a:pPr>
            <a:r>
              <a:rPr lang="en-US" sz="2000" dirty="0">
                <a:latin typeface="+mj-lt"/>
              </a:rPr>
              <a:t>A solar cell, or photovoltaic cell, is an electrical device that converts the energy of light directly into electricity by the photovoltaic effect, which is a physical and chemical phenomenon.</a:t>
            </a:r>
          </a:p>
          <a:p>
            <a:pPr marL="0" indent="0">
              <a:buNone/>
            </a:pPr>
            <a:endParaRPr lang="en-US" sz="2000" dirty="0">
              <a:latin typeface="+mj-lt"/>
            </a:endParaRPr>
          </a:p>
          <a:p>
            <a:pPr marL="0" indent="0">
              <a:buNone/>
            </a:pPr>
            <a:r>
              <a:rPr lang="en-US" sz="2000" dirty="0">
                <a:latin typeface="+mj-lt"/>
              </a:rPr>
              <a:t>The common single junction silicon solar cell can produce a maximum open-circuit voltage of approximately 0.5 to 0.6 volts.</a:t>
            </a:r>
          </a:p>
          <a:p>
            <a:pPr marL="0" indent="0">
              <a:buNone/>
            </a:pPr>
            <a:endParaRPr lang="en-US" sz="2000" dirty="0">
              <a:latin typeface="+mj-lt"/>
            </a:endParaRPr>
          </a:p>
          <a:p>
            <a:pPr marL="0" indent="0">
              <a:buNone/>
            </a:pPr>
            <a:r>
              <a:rPr lang="en-US" sz="2000" dirty="0">
                <a:latin typeface="+mj-lt"/>
              </a:rPr>
              <a:t>Although solar cells produce electricity, there are many factors that reduce their production efficiency. One of the most important of these factors is dust. The accumulation of dust on the surface of electrical cells blocks part of the light, which reduces light absorption and reduces efficiency while increasing the rate of dust accumulation. </a:t>
            </a:r>
            <a:endParaRPr lang="ar-JO" sz="2000" dirty="0">
              <a:latin typeface="+mj-lt"/>
            </a:endParaRPr>
          </a:p>
        </p:txBody>
      </p:sp>
    </p:spTree>
    <p:extLst>
      <p:ext uri="{BB962C8B-B14F-4D97-AF65-F5344CB8AC3E}">
        <p14:creationId xmlns:p14="http://schemas.microsoft.com/office/powerpoint/2010/main" val="18390675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CF56F-FE50-44FE-933A-E8163E23D84A}"/>
              </a:ext>
            </a:extLst>
          </p:cNvPr>
          <p:cNvSpPr>
            <a:spLocks noGrp="1"/>
          </p:cNvSpPr>
          <p:nvPr>
            <p:ph idx="1"/>
          </p:nvPr>
        </p:nvSpPr>
        <p:spPr>
          <a:xfrm>
            <a:off x="294968" y="280218"/>
            <a:ext cx="11651226" cy="6356555"/>
          </a:xfrm>
        </p:spPr>
        <p:txBody>
          <a:bodyPr/>
          <a:lstStyle/>
          <a:p>
            <a:r>
              <a:rPr lang="en-US" dirty="0">
                <a:solidFill>
                  <a:schemeClr val="accent1"/>
                </a:solidFill>
              </a:rPr>
              <a:t>Solar panels cleaning system using Automatic PV dry cleaner</a:t>
            </a:r>
          </a:p>
          <a:p>
            <a:r>
              <a:rPr lang="en-US" sz="2400" dirty="0">
                <a:solidFill>
                  <a:schemeClr val="tx2"/>
                </a:solidFill>
              </a:rPr>
              <a:t>Cleaning system design</a:t>
            </a:r>
            <a:endParaRPr lang="ar-JO" sz="2400" dirty="0">
              <a:solidFill>
                <a:schemeClr val="tx2"/>
              </a:solidFill>
            </a:endParaRPr>
          </a:p>
        </p:txBody>
      </p:sp>
      <p:pic>
        <p:nvPicPr>
          <p:cNvPr id="4" name="Picture 3">
            <a:extLst>
              <a:ext uri="{FF2B5EF4-FFF2-40B4-BE49-F238E27FC236}">
                <a16:creationId xmlns:a16="http://schemas.microsoft.com/office/drawing/2014/main" id="{7D598E12-3659-4BE5-8B94-360C362928E7}"/>
              </a:ext>
            </a:extLst>
          </p:cNvPr>
          <p:cNvPicPr>
            <a:picLocks noChangeAspect="1"/>
          </p:cNvPicPr>
          <p:nvPr/>
        </p:nvPicPr>
        <p:blipFill>
          <a:blip r:embed="rId2"/>
          <a:stretch>
            <a:fillRect/>
          </a:stretch>
        </p:blipFill>
        <p:spPr>
          <a:xfrm>
            <a:off x="5521640" y="1571362"/>
            <a:ext cx="5626749" cy="4286875"/>
          </a:xfrm>
          <a:prstGeom prst="rect">
            <a:avLst/>
          </a:prstGeom>
        </p:spPr>
      </p:pic>
      <p:pic>
        <p:nvPicPr>
          <p:cNvPr id="5" name="Picture 4">
            <a:extLst>
              <a:ext uri="{FF2B5EF4-FFF2-40B4-BE49-F238E27FC236}">
                <a16:creationId xmlns:a16="http://schemas.microsoft.com/office/drawing/2014/main" id="{A8517FCF-5767-4B49-B486-57AC1B361E4E}"/>
              </a:ext>
            </a:extLst>
          </p:cNvPr>
          <p:cNvPicPr>
            <a:picLocks noChangeAspect="1"/>
          </p:cNvPicPr>
          <p:nvPr/>
        </p:nvPicPr>
        <p:blipFill>
          <a:blip r:embed="rId3"/>
          <a:stretch>
            <a:fillRect/>
          </a:stretch>
        </p:blipFill>
        <p:spPr>
          <a:xfrm>
            <a:off x="245806" y="2401631"/>
            <a:ext cx="4802496" cy="3232253"/>
          </a:xfrm>
          <a:prstGeom prst="rect">
            <a:avLst/>
          </a:prstGeom>
        </p:spPr>
      </p:pic>
    </p:spTree>
    <p:extLst>
      <p:ext uri="{BB962C8B-B14F-4D97-AF65-F5344CB8AC3E}">
        <p14:creationId xmlns:p14="http://schemas.microsoft.com/office/powerpoint/2010/main" val="1504658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B83763-008D-4F7D-9FAE-C9584C140CCD}"/>
              </a:ext>
            </a:extLst>
          </p:cNvPr>
          <p:cNvSpPr>
            <a:spLocks noGrp="1"/>
          </p:cNvSpPr>
          <p:nvPr>
            <p:ph idx="1"/>
          </p:nvPr>
        </p:nvSpPr>
        <p:spPr>
          <a:xfrm>
            <a:off x="117987" y="206477"/>
            <a:ext cx="11946194" cy="6548284"/>
          </a:xfrm>
        </p:spPr>
        <p:txBody>
          <a:bodyPr>
            <a:normAutofit/>
          </a:bodyPr>
          <a:lstStyle/>
          <a:p>
            <a:r>
              <a:rPr lang="en-US" sz="2400" dirty="0">
                <a:solidFill>
                  <a:schemeClr val="tx2"/>
                </a:solidFill>
              </a:rPr>
              <a:t>Feasibility study of an off-grid photoelectric system using the automatic dry cleaning system</a:t>
            </a:r>
            <a:endParaRPr lang="ar-JO" sz="2400" dirty="0">
              <a:solidFill>
                <a:schemeClr val="tx2"/>
              </a:solidFill>
            </a:endParaRPr>
          </a:p>
        </p:txBody>
      </p:sp>
      <p:graphicFrame>
        <p:nvGraphicFramePr>
          <p:cNvPr id="5" name="Table 4">
            <a:extLst>
              <a:ext uri="{FF2B5EF4-FFF2-40B4-BE49-F238E27FC236}">
                <a16:creationId xmlns:a16="http://schemas.microsoft.com/office/drawing/2014/main" id="{B2EC1B8D-8A1E-4404-AA9F-BC7C12D05C23}"/>
              </a:ext>
            </a:extLst>
          </p:cNvPr>
          <p:cNvGraphicFramePr>
            <a:graphicFrameLocks noGrp="1"/>
          </p:cNvGraphicFramePr>
          <p:nvPr>
            <p:extLst>
              <p:ext uri="{D42A27DB-BD31-4B8C-83A1-F6EECF244321}">
                <p14:modId xmlns:p14="http://schemas.microsoft.com/office/powerpoint/2010/main" val="1885272955"/>
              </p:ext>
            </p:extLst>
          </p:nvPr>
        </p:nvGraphicFramePr>
        <p:xfrm>
          <a:off x="1725561" y="1047135"/>
          <a:ext cx="4129550" cy="5604386"/>
        </p:xfrm>
        <a:graphic>
          <a:graphicData uri="http://schemas.openxmlformats.org/drawingml/2006/table">
            <a:tbl>
              <a:tblPr firstRow="1" firstCol="1" bandRow="1">
                <a:tableStyleId>{5C22544A-7EE6-4342-B048-85BDC9FD1C3A}</a:tableStyleId>
              </a:tblPr>
              <a:tblGrid>
                <a:gridCol w="2751787">
                  <a:extLst>
                    <a:ext uri="{9D8B030D-6E8A-4147-A177-3AD203B41FA5}">
                      <a16:colId xmlns:a16="http://schemas.microsoft.com/office/drawing/2014/main" val="2555942502"/>
                    </a:ext>
                  </a:extLst>
                </a:gridCol>
                <a:gridCol w="1377763">
                  <a:extLst>
                    <a:ext uri="{9D8B030D-6E8A-4147-A177-3AD203B41FA5}">
                      <a16:colId xmlns:a16="http://schemas.microsoft.com/office/drawing/2014/main" val="4226250161"/>
                    </a:ext>
                  </a:extLst>
                </a:gridCol>
              </a:tblGrid>
              <a:tr h="219796">
                <a:tc>
                  <a:txBody>
                    <a:bodyPr/>
                    <a:lstStyle/>
                    <a:p>
                      <a:pPr>
                        <a:lnSpc>
                          <a:spcPct val="107000"/>
                        </a:lnSpc>
                        <a:spcAft>
                          <a:spcPts val="0"/>
                        </a:spcAft>
                        <a:tabLst>
                          <a:tab pos="2276475" algn="l"/>
                        </a:tabLst>
                      </a:pPr>
                      <a:r>
                        <a:rPr lang="en-US" sz="1100">
                          <a:effectLst/>
                        </a:rPr>
                        <a:t>Parts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tc>
                  <a:txBody>
                    <a:bodyPr/>
                    <a:lstStyle/>
                    <a:p>
                      <a:pPr>
                        <a:lnSpc>
                          <a:spcPct val="107000"/>
                        </a:lnSpc>
                        <a:spcAft>
                          <a:spcPts val="0"/>
                        </a:spcAft>
                        <a:tabLst>
                          <a:tab pos="2276475" algn="l"/>
                        </a:tabLst>
                      </a:pPr>
                      <a:r>
                        <a:rPr lang="en-US" sz="1100">
                          <a:effectLst/>
                        </a:rPr>
                        <a:t>Price($)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extLst>
                  <a:ext uri="{0D108BD9-81ED-4DB2-BD59-A6C34878D82A}">
                    <a16:rowId xmlns:a16="http://schemas.microsoft.com/office/drawing/2014/main" val="367001381"/>
                  </a:ext>
                </a:extLst>
              </a:tr>
              <a:tr h="219796">
                <a:tc>
                  <a:txBody>
                    <a:bodyPr/>
                    <a:lstStyle/>
                    <a:p>
                      <a:pPr>
                        <a:lnSpc>
                          <a:spcPct val="107000"/>
                        </a:lnSpc>
                        <a:spcAft>
                          <a:spcPts val="0"/>
                        </a:spcAft>
                        <a:tabLst>
                          <a:tab pos="2276475" algn="l"/>
                        </a:tabLst>
                      </a:pPr>
                      <a:r>
                        <a:rPr lang="en-US" sz="1100">
                          <a:effectLst/>
                        </a:rPr>
                        <a:t>Metal body</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tc>
                  <a:txBody>
                    <a:bodyPr/>
                    <a:lstStyle/>
                    <a:p>
                      <a:pPr>
                        <a:lnSpc>
                          <a:spcPct val="107000"/>
                        </a:lnSpc>
                        <a:spcAft>
                          <a:spcPts val="0"/>
                        </a:spcAft>
                        <a:tabLst>
                          <a:tab pos="2276475" algn="l"/>
                        </a:tabLst>
                      </a:pPr>
                      <a:r>
                        <a:rPr lang="en-US" sz="1100">
                          <a:effectLst/>
                        </a:rPr>
                        <a:t>198.70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extLst>
                  <a:ext uri="{0D108BD9-81ED-4DB2-BD59-A6C34878D82A}">
                    <a16:rowId xmlns:a16="http://schemas.microsoft.com/office/drawing/2014/main" val="94913992"/>
                  </a:ext>
                </a:extLst>
              </a:tr>
              <a:tr h="219796">
                <a:tc>
                  <a:txBody>
                    <a:bodyPr/>
                    <a:lstStyle/>
                    <a:p>
                      <a:pPr>
                        <a:lnSpc>
                          <a:spcPct val="107000"/>
                        </a:lnSpc>
                        <a:spcAft>
                          <a:spcPts val="0"/>
                        </a:spcAft>
                        <a:tabLst>
                          <a:tab pos="2276475" algn="l"/>
                        </a:tabLst>
                      </a:pPr>
                      <a:r>
                        <a:rPr lang="en-US" sz="1100">
                          <a:effectLst/>
                        </a:rPr>
                        <a:t>Belt</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tc>
                  <a:txBody>
                    <a:bodyPr/>
                    <a:lstStyle/>
                    <a:p>
                      <a:pPr>
                        <a:lnSpc>
                          <a:spcPct val="107000"/>
                        </a:lnSpc>
                        <a:spcAft>
                          <a:spcPts val="0"/>
                        </a:spcAft>
                        <a:tabLst>
                          <a:tab pos="2276475" algn="l"/>
                        </a:tabLst>
                      </a:pPr>
                      <a:r>
                        <a:rPr lang="en-US" sz="1100">
                          <a:effectLst/>
                        </a:rPr>
                        <a:t>93.67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extLst>
                  <a:ext uri="{0D108BD9-81ED-4DB2-BD59-A6C34878D82A}">
                    <a16:rowId xmlns:a16="http://schemas.microsoft.com/office/drawing/2014/main" val="405503975"/>
                  </a:ext>
                </a:extLst>
              </a:tr>
              <a:tr h="219796">
                <a:tc>
                  <a:txBody>
                    <a:bodyPr/>
                    <a:lstStyle/>
                    <a:p>
                      <a:pPr>
                        <a:lnSpc>
                          <a:spcPct val="107000"/>
                        </a:lnSpc>
                        <a:spcAft>
                          <a:spcPts val="0"/>
                        </a:spcAft>
                        <a:tabLst>
                          <a:tab pos="2276475" algn="l"/>
                        </a:tabLst>
                      </a:pPr>
                      <a:r>
                        <a:rPr lang="en-US" sz="1100">
                          <a:effectLst/>
                        </a:rPr>
                        <a:t>Brush</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tc>
                  <a:txBody>
                    <a:bodyPr/>
                    <a:lstStyle/>
                    <a:p>
                      <a:pPr>
                        <a:lnSpc>
                          <a:spcPct val="107000"/>
                        </a:lnSpc>
                        <a:spcAft>
                          <a:spcPts val="0"/>
                        </a:spcAft>
                        <a:tabLst>
                          <a:tab pos="2276475" algn="l"/>
                        </a:tabLst>
                      </a:pPr>
                      <a:r>
                        <a:rPr lang="en-US" sz="1100">
                          <a:effectLst/>
                        </a:rPr>
                        <a:t>14.19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extLst>
                  <a:ext uri="{0D108BD9-81ED-4DB2-BD59-A6C34878D82A}">
                    <a16:rowId xmlns:a16="http://schemas.microsoft.com/office/drawing/2014/main" val="3057246421"/>
                  </a:ext>
                </a:extLst>
              </a:tr>
              <a:tr h="219796">
                <a:tc>
                  <a:txBody>
                    <a:bodyPr/>
                    <a:lstStyle/>
                    <a:p>
                      <a:pPr>
                        <a:lnSpc>
                          <a:spcPct val="107000"/>
                        </a:lnSpc>
                        <a:spcAft>
                          <a:spcPts val="0"/>
                        </a:spcAft>
                        <a:tabLst>
                          <a:tab pos="2276475" algn="l"/>
                        </a:tabLst>
                      </a:pPr>
                      <a:r>
                        <a:rPr lang="en-US" sz="1100">
                          <a:effectLst/>
                        </a:rPr>
                        <a:t>Pulleys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tc>
                  <a:txBody>
                    <a:bodyPr/>
                    <a:lstStyle/>
                    <a:p>
                      <a:pPr>
                        <a:lnSpc>
                          <a:spcPct val="107000"/>
                        </a:lnSpc>
                        <a:spcAft>
                          <a:spcPts val="0"/>
                        </a:spcAft>
                        <a:tabLst>
                          <a:tab pos="2276475" algn="l"/>
                        </a:tabLst>
                      </a:pPr>
                      <a:r>
                        <a:rPr lang="en-US" sz="1100">
                          <a:effectLst/>
                        </a:rPr>
                        <a:t>14.19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extLst>
                  <a:ext uri="{0D108BD9-81ED-4DB2-BD59-A6C34878D82A}">
                    <a16:rowId xmlns:a16="http://schemas.microsoft.com/office/drawing/2014/main" val="3952427185"/>
                  </a:ext>
                </a:extLst>
              </a:tr>
              <a:tr h="449768">
                <a:tc>
                  <a:txBody>
                    <a:bodyPr/>
                    <a:lstStyle/>
                    <a:p>
                      <a:pPr>
                        <a:lnSpc>
                          <a:spcPct val="107000"/>
                        </a:lnSpc>
                        <a:spcAft>
                          <a:spcPts val="0"/>
                        </a:spcAft>
                        <a:tabLst>
                          <a:tab pos="2276475" algn="l"/>
                        </a:tabLst>
                      </a:pPr>
                      <a:r>
                        <a:rPr lang="en-US" sz="1100">
                          <a:effectLst/>
                        </a:rPr>
                        <a:t>Ac induction motor with gear  :</a:t>
                      </a:r>
                      <a:endParaRPr lang="en-US" sz="1000">
                        <a:effectLst/>
                      </a:endParaRPr>
                    </a:p>
                    <a:p>
                      <a:pPr>
                        <a:lnSpc>
                          <a:spcPct val="107000"/>
                        </a:lnSpc>
                        <a:spcAft>
                          <a:spcPts val="0"/>
                        </a:spcAft>
                        <a:tabLst>
                          <a:tab pos="2276475" algn="l"/>
                        </a:tabLst>
                      </a:pPr>
                      <a:r>
                        <a:rPr lang="en-US" sz="1100">
                          <a:effectLst/>
                        </a:rPr>
                        <a:t>120w 15 rpm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tc>
                  <a:txBody>
                    <a:bodyPr/>
                    <a:lstStyle/>
                    <a:p>
                      <a:pPr>
                        <a:lnSpc>
                          <a:spcPct val="107000"/>
                        </a:lnSpc>
                        <a:spcAft>
                          <a:spcPts val="0"/>
                        </a:spcAft>
                        <a:tabLst>
                          <a:tab pos="2276475" algn="l"/>
                        </a:tabLst>
                      </a:pPr>
                      <a:r>
                        <a:rPr lang="en-US" sz="1100">
                          <a:effectLst/>
                        </a:rPr>
                        <a:t>139.09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extLst>
                  <a:ext uri="{0D108BD9-81ED-4DB2-BD59-A6C34878D82A}">
                    <a16:rowId xmlns:a16="http://schemas.microsoft.com/office/drawing/2014/main" val="2889277670"/>
                  </a:ext>
                </a:extLst>
              </a:tr>
              <a:tr h="449768">
                <a:tc>
                  <a:txBody>
                    <a:bodyPr/>
                    <a:lstStyle/>
                    <a:p>
                      <a:pPr>
                        <a:lnSpc>
                          <a:spcPct val="107000"/>
                        </a:lnSpc>
                        <a:spcAft>
                          <a:spcPts val="0"/>
                        </a:spcAft>
                        <a:tabLst>
                          <a:tab pos="2276475" algn="l"/>
                        </a:tabLst>
                      </a:pPr>
                      <a:r>
                        <a:rPr lang="en-US" sz="1100">
                          <a:effectLst/>
                        </a:rPr>
                        <a:t>Ac induction motor with gear  :</a:t>
                      </a:r>
                      <a:endParaRPr lang="en-US" sz="1000">
                        <a:effectLst/>
                      </a:endParaRPr>
                    </a:p>
                    <a:p>
                      <a:pPr>
                        <a:lnSpc>
                          <a:spcPct val="107000"/>
                        </a:lnSpc>
                        <a:spcAft>
                          <a:spcPts val="0"/>
                        </a:spcAft>
                        <a:tabLst>
                          <a:tab pos="2276475" algn="l"/>
                        </a:tabLst>
                      </a:pPr>
                      <a:r>
                        <a:rPr lang="en-US" sz="1100">
                          <a:effectLst/>
                        </a:rPr>
                        <a:t>200w 25rpm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tc>
                  <a:txBody>
                    <a:bodyPr/>
                    <a:lstStyle/>
                    <a:p>
                      <a:pPr>
                        <a:lnSpc>
                          <a:spcPct val="107000"/>
                        </a:lnSpc>
                        <a:spcAft>
                          <a:spcPts val="0"/>
                        </a:spcAft>
                        <a:tabLst>
                          <a:tab pos="2276475" algn="l"/>
                        </a:tabLst>
                      </a:pPr>
                      <a:r>
                        <a:rPr lang="en-US" sz="1100">
                          <a:effectLst/>
                        </a:rPr>
                        <a:t>141.93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extLst>
                  <a:ext uri="{0D108BD9-81ED-4DB2-BD59-A6C34878D82A}">
                    <a16:rowId xmlns:a16="http://schemas.microsoft.com/office/drawing/2014/main" val="1811565587"/>
                  </a:ext>
                </a:extLst>
              </a:tr>
              <a:tr h="219796">
                <a:tc>
                  <a:txBody>
                    <a:bodyPr/>
                    <a:lstStyle/>
                    <a:p>
                      <a:pPr>
                        <a:lnSpc>
                          <a:spcPct val="107000"/>
                        </a:lnSpc>
                        <a:spcAft>
                          <a:spcPts val="0"/>
                        </a:spcAft>
                        <a:tabLst>
                          <a:tab pos="2276475" algn="l"/>
                        </a:tabLst>
                      </a:pPr>
                      <a:r>
                        <a:rPr lang="en-US" sz="1100">
                          <a:effectLst/>
                        </a:rPr>
                        <a:t>Limit switches*20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tc>
                  <a:txBody>
                    <a:bodyPr/>
                    <a:lstStyle/>
                    <a:p>
                      <a:pPr>
                        <a:lnSpc>
                          <a:spcPct val="107000"/>
                        </a:lnSpc>
                        <a:spcAft>
                          <a:spcPts val="0"/>
                        </a:spcAft>
                        <a:tabLst>
                          <a:tab pos="2276475" algn="l"/>
                        </a:tabLst>
                      </a:pPr>
                      <a:r>
                        <a:rPr lang="en-US" sz="1100">
                          <a:effectLst/>
                        </a:rPr>
                        <a:t>28.39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extLst>
                  <a:ext uri="{0D108BD9-81ED-4DB2-BD59-A6C34878D82A}">
                    <a16:rowId xmlns:a16="http://schemas.microsoft.com/office/drawing/2014/main" val="3489508676"/>
                  </a:ext>
                </a:extLst>
              </a:tr>
              <a:tr h="449768">
                <a:tc>
                  <a:txBody>
                    <a:bodyPr/>
                    <a:lstStyle/>
                    <a:p>
                      <a:pPr>
                        <a:lnSpc>
                          <a:spcPct val="107000"/>
                        </a:lnSpc>
                        <a:spcAft>
                          <a:spcPts val="0"/>
                        </a:spcAft>
                        <a:tabLst>
                          <a:tab pos="2276475" algn="l"/>
                        </a:tabLst>
                      </a:pPr>
                      <a:r>
                        <a:rPr lang="en-US" sz="1100">
                          <a:effectLst/>
                        </a:rPr>
                        <a:t>Electrical panel      </a:t>
                      </a:r>
                      <a:endParaRPr lang="en-US" sz="1000">
                        <a:effectLst/>
                      </a:endParaRPr>
                    </a:p>
                    <a:p>
                      <a:pPr>
                        <a:lnSpc>
                          <a:spcPct val="107000"/>
                        </a:lnSpc>
                        <a:spcAft>
                          <a:spcPts val="0"/>
                        </a:spcAft>
                        <a:tabLst>
                          <a:tab pos="2276475" algn="l"/>
                        </a:tabLst>
                      </a:pPr>
                      <a:r>
                        <a:rPr lang="en-US" sz="11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tc>
                  <a:txBody>
                    <a:bodyPr/>
                    <a:lstStyle/>
                    <a:p>
                      <a:pPr>
                        <a:lnSpc>
                          <a:spcPct val="107000"/>
                        </a:lnSpc>
                        <a:spcAft>
                          <a:spcPts val="0"/>
                        </a:spcAft>
                        <a:tabLst>
                          <a:tab pos="2276475" algn="l"/>
                        </a:tabLst>
                      </a:pPr>
                      <a:r>
                        <a:rPr lang="en-US" sz="1100">
                          <a:effectLst/>
                        </a:rPr>
                        <a:t>85.16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extLst>
                  <a:ext uri="{0D108BD9-81ED-4DB2-BD59-A6C34878D82A}">
                    <a16:rowId xmlns:a16="http://schemas.microsoft.com/office/drawing/2014/main" val="3539537947"/>
                  </a:ext>
                </a:extLst>
              </a:tr>
              <a:tr h="449768">
                <a:tc>
                  <a:txBody>
                    <a:bodyPr/>
                    <a:lstStyle/>
                    <a:p>
                      <a:pPr>
                        <a:lnSpc>
                          <a:spcPct val="107000"/>
                        </a:lnSpc>
                        <a:spcAft>
                          <a:spcPts val="0"/>
                        </a:spcAft>
                        <a:tabLst>
                          <a:tab pos="2276475" algn="l"/>
                        </a:tabLst>
                      </a:pPr>
                      <a:r>
                        <a:rPr lang="en-US" sz="1100">
                          <a:effectLst/>
                        </a:rPr>
                        <a:t>Cb *2        </a:t>
                      </a:r>
                      <a:endParaRPr lang="en-US" sz="1000">
                        <a:effectLst/>
                      </a:endParaRPr>
                    </a:p>
                    <a:p>
                      <a:pPr>
                        <a:lnSpc>
                          <a:spcPct val="107000"/>
                        </a:lnSpc>
                        <a:spcAft>
                          <a:spcPts val="0"/>
                        </a:spcAft>
                        <a:tabLst>
                          <a:tab pos="2276475" algn="l"/>
                        </a:tabLst>
                      </a:pPr>
                      <a:r>
                        <a:rPr lang="en-US" sz="11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tc>
                  <a:txBody>
                    <a:bodyPr/>
                    <a:lstStyle/>
                    <a:p>
                      <a:pPr>
                        <a:lnSpc>
                          <a:spcPct val="107000"/>
                        </a:lnSpc>
                        <a:spcAft>
                          <a:spcPts val="0"/>
                        </a:spcAft>
                        <a:tabLst>
                          <a:tab pos="2276475" algn="l"/>
                        </a:tabLst>
                      </a:pPr>
                      <a:r>
                        <a:rPr lang="en-US" sz="1100">
                          <a:effectLst/>
                        </a:rPr>
                        <a:t>28.39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extLst>
                  <a:ext uri="{0D108BD9-81ED-4DB2-BD59-A6C34878D82A}">
                    <a16:rowId xmlns:a16="http://schemas.microsoft.com/office/drawing/2014/main" val="1638631035"/>
                  </a:ext>
                </a:extLst>
              </a:tr>
              <a:tr h="449768">
                <a:tc>
                  <a:txBody>
                    <a:bodyPr/>
                    <a:lstStyle/>
                    <a:p>
                      <a:pPr>
                        <a:lnSpc>
                          <a:spcPct val="107000"/>
                        </a:lnSpc>
                        <a:spcAft>
                          <a:spcPts val="0"/>
                        </a:spcAft>
                        <a:tabLst>
                          <a:tab pos="2276475" algn="l"/>
                        </a:tabLst>
                      </a:pPr>
                      <a:r>
                        <a:rPr lang="en-US" sz="1100">
                          <a:effectLst/>
                        </a:rPr>
                        <a:t>Elcb *1      </a:t>
                      </a:r>
                      <a:endParaRPr lang="en-US" sz="1000">
                        <a:effectLst/>
                      </a:endParaRPr>
                    </a:p>
                    <a:p>
                      <a:pPr>
                        <a:lnSpc>
                          <a:spcPct val="107000"/>
                        </a:lnSpc>
                        <a:spcAft>
                          <a:spcPts val="0"/>
                        </a:spcAft>
                        <a:tabLst>
                          <a:tab pos="2276475" algn="l"/>
                        </a:tabLst>
                      </a:pPr>
                      <a:r>
                        <a:rPr lang="en-US" sz="11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tc>
                  <a:txBody>
                    <a:bodyPr/>
                    <a:lstStyle/>
                    <a:p>
                      <a:pPr>
                        <a:lnSpc>
                          <a:spcPct val="107000"/>
                        </a:lnSpc>
                        <a:spcAft>
                          <a:spcPts val="0"/>
                        </a:spcAft>
                        <a:tabLst>
                          <a:tab pos="2276475" algn="l"/>
                        </a:tabLst>
                      </a:pPr>
                      <a:r>
                        <a:rPr lang="en-US" sz="1100">
                          <a:effectLst/>
                        </a:rPr>
                        <a:t>17.03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extLst>
                  <a:ext uri="{0D108BD9-81ED-4DB2-BD59-A6C34878D82A}">
                    <a16:rowId xmlns:a16="http://schemas.microsoft.com/office/drawing/2014/main" val="3791997497"/>
                  </a:ext>
                </a:extLst>
              </a:tr>
              <a:tr h="449768">
                <a:tc>
                  <a:txBody>
                    <a:bodyPr/>
                    <a:lstStyle/>
                    <a:p>
                      <a:pPr>
                        <a:lnSpc>
                          <a:spcPct val="107000"/>
                        </a:lnSpc>
                        <a:spcAft>
                          <a:spcPts val="0"/>
                        </a:spcAft>
                        <a:tabLst>
                          <a:tab pos="2276475" algn="l"/>
                        </a:tabLst>
                      </a:pPr>
                      <a:r>
                        <a:rPr lang="en-US" sz="1100">
                          <a:effectLst/>
                        </a:rPr>
                        <a:t>Speed Controller*2  </a:t>
                      </a:r>
                      <a:endParaRPr lang="en-US" sz="1000">
                        <a:effectLst/>
                      </a:endParaRPr>
                    </a:p>
                    <a:p>
                      <a:pPr>
                        <a:lnSpc>
                          <a:spcPct val="107000"/>
                        </a:lnSpc>
                        <a:spcAft>
                          <a:spcPts val="0"/>
                        </a:spcAft>
                        <a:tabLst>
                          <a:tab pos="2276475" algn="l"/>
                        </a:tabLst>
                      </a:pPr>
                      <a:r>
                        <a:rPr lang="en-US" sz="11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tc>
                  <a:txBody>
                    <a:bodyPr/>
                    <a:lstStyle/>
                    <a:p>
                      <a:pPr>
                        <a:lnSpc>
                          <a:spcPct val="107000"/>
                        </a:lnSpc>
                        <a:spcAft>
                          <a:spcPts val="0"/>
                        </a:spcAft>
                        <a:tabLst>
                          <a:tab pos="2276475" algn="l"/>
                        </a:tabLst>
                      </a:pPr>
                      <a:r>
                        <a:rPr lang="en-US" sz="1100">
                          <a:effectLst/>
                        </a:rPr>
                        <a:t>28.39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extLst>
                  <a:ext uri="{0D108BD9-81ED-4DB2-BD59-A6C34878D82A}">
                    <a16:rowId xmlns:a16="http://schemas.microsoft.com/office/drawing/2014/main" val="571570904"/>
                  </a:ext>
                </a:extLst>
              </a:tr>
              <a:tr h="449768">
                <a:tc>
                  <a:txBody>
                    <a:bodyPr/>
                    <a:lstStyle/>
                    <a:p>
                      <a:pPr>
                        <a:lnSpc>
                          <a:spcPct val="107000"/>
                        </a:lnSpc>
                        <a:spcAft>
                          <a:spcPts val="0"/>
                        </a:spcAft>
                        <a:tabLst>
                          <a:tab pos="2276475" algn="l"/>
                        </a:tabLst>
                      </a:pPr>
                      <a:r>
                        <a:rPr lang="en-US" sz="1100">
                          <a:effectLst/>
                        </a:rPr>
                        <a:t>Micro Controller       </a:t>
                      </a:r>
                      <a:endParaRPr lang="en-US" sz="1000">
                        <a:effectLst/>
                      </a:endParaRPr>
                    </a:p>
                    <a:p>
                      <a:pPr>
                        <a:lnSpc>
                          <a:spcPct val="107000"/>
                        </a:lnSpc>
                        <a:spcAft>
                          <a:spcPts val="0"/>
                        </a:spcAft>
                        <a:tabLst>
                          <a:tab pos="2276475" algn="l"/>
                        </a:tabLst>
                      </a:pPr>
                      <a:r>
                        <a:rPr lang="en-US" sz="11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tc>
                  <a:txBody>
                    <a:bodyPr/>
                    <a:lstStyle/>
                    <a:p>
                      <a:pPr>
                        <a:lnSpc>
                          <a:spcPct val="107000"/>
                        </a:lnSpc>
                        <a:spcAft>
                          <a:spcPts val="0"/>
                        </a:spcAft>
                        <a:tabLst>
                          <a:tab pos="2276475" algn="l"/>
                        </a:tabLst>
                      </a:pPr>
                      <a:r>
                        <a:rPr lang="en-US" sz="1100">
                          <a:effectLst/>
                        </a:rPr>
                        <a:t>2.84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extLst>
                  <a:ext uri="{0D108BD9-81ED-4DB2-BD59-A6C34878D82A}">
                    <a16:rowId xmlns:a16="http://schemas.microsoft.com/office/drawing/2014/main" val="1949654077"/>
                  </a:ext>
                </a:extLst>
              </a:tr>
              <a:tr h="449768">
                <a:tc>
                  <a:txBody>
                    <a:bodyPr/>
                    <a:lstStyle/>
                    <a:p>
                      <a:pPr>
                        <a:lnSpc>
                          <a:spcPct val="107000"/>
                        </a:lnSpc>
                        <a:spcAft>
                          <a:spcPts val="0"/>
                        </a:spcAft>
                        <a:tabLst>
                          <a:tab pos="2276475" algn="l"/>
                        </a:tabLst>
                      </a:pPr>
                      <a:r>
                        <a:rPr lang="en-US" sz="1100">
                          <a:effectLst/>
                        </a:rPr>
                        <a:t>Powersupply </a:t>
                      </a:r>
                      <a:endParaRPr lang="en-US" sz="1000">
                        <a:effectLst/>
                      </a:endParaRPr>
                    </a:p>
                    <a:p>
                      <a:pPr>
                        <a:lnSpc>
                          <a:spcPct val="107000"/>
                        </a:lnSpc>
                        <a:spcAft>
                          <a:spcPts val="0"/>
                        </a:spcAft>
                        <a:tabLst>
                          <a:tab pos="2276475" algn="l"/>
                        </a:tabLst>
                      </a:pPr>
                      <a:r>
                        <a:rPr lang="en-US" sz="11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tc>
                  <a:txBody>
                    <a:bodyPr/>
                    <a:lstStyle/>
                    <a:p>
                      <a:pPr>
                        <a:lnSpc>
                          <a:spcPct val="107000"/>
                        </a:lnSpc>
                        <a:spcAft>
                          <a:spcPts val="0"/>
                        </a:spcAft>
                        <a:tabLst>
                          <a:tab pos="2276475" algn="l"/>
                        </a:tabLst>
                      </a:pPr>
                      <a:r>
                        <a:rPr lang="en-US" sz="1100">
                          <a:effectLst/>
                        </a:rPr>
                        <a:t>2.84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extLst>
                  <a:ext uri="{0D108BD9-81ED-4DB2-BD59-A6C34878D82A}">
                    <a16:rowId xmlns:a16="http://schemas.microsoft.com/office/drawing/2014/main" val="1811945618"/>
                  </a:ext>
                </a:extLst>
              </a:tr>
              <a:tr h="219796">
                <a:tc>
                  <a:txBody>
                    <a:bodyPr/>
                    <a:lstStyle/>
                    <a:p>
                      <a:pPr>
                        <a:lnSpc>
                          <a:spcPct val="107000"/>
                        </a:lnSpc>
                        <a:spcAft>
                          <a:spcPts val="0"/>
                        </a:spcAft>
                        <a:tabLst>
                          <a:tab pos="2276475" algn="l"/>
                        </a:tabLst>
                      </a:pPr>
                      <a:r>
                        <a:rPr lang="en-US" sz="1100">
                          <a:effectLst/>
                        </a:rPr>
                        <a:t>Wires and others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tc>
                  <a:txBody>
                    <a:bodyPr/>
                    <a:lstStyle/>
                    <a:p>
                      <a:pPr rtl="0">
                        <a:lnSpc>
                          <a:spcPct val="107000"/>
                        </a:lnSpc>
                        <a:spcAft>
                          <a:spcPts val="0"/>
                        </a:spcAft>
                        <a:tabLst>
                          <a:tab pos="2276475" algn="l"/>
                        </a:tabLst>
                      </a:pPr>
                      <a:r>
                        <a:rPr lang="en-US" sz="1100">
                          <a:effectLst/>
                        </a:rPr>
                        <a:t>28.39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extLst>
                  <a:ext uri="{0D108BD9-81ED-4DB2-BD59-A6C34878D82A}">
                    <a16:rowId xmlns:a16="http://schemas.microsoft.com/office/drawing/2014/main" val="2347588072"/>
                  </a:ext>
                </a:extLst>
              </a:tr>
              <a:tr h="467670">
                <a:tc>
                  <a:txBody>
                    <a:bodyPr/>
                    <a:lstStyle/>
                    <a:p>
                      <a:pPr>
                        <a:lnSpc>
                          <a:spcPct val="107000"/>
                        </a:lnSpc>
                        <a:spcAft>
                          <a:spcPts val="0"/>
                        </a:spcAft>
                        <a:tabLst>
                          <a:tab pos="2276475" algn="l"/>
                        </a:tabLst>
                      </a:pPr>
                      <a:r>
                        <a:rPr lang="en-US" sz="1100">
                          <a:effectLst/>
                        </a:rPr>
                        <a:t>Total price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tc>
                  <a:txBody>
                    <a:bodyPr/>
                    <a:lstStyle/>
                    <a:p>
                      <a:pPr rtl="0">
                        <a:lnSpc>
                          <a:spcPct val="107000"/>
                        </a:lnSpc>
                        <a:spcAft>
                          <a:spcPts val="0"/>
                        </a:spcAft>
                        <a:tabLst>
                          <a:tab pos="2276475" algn="l"/>
                        </a:tabLst>
                      </a:pPr>
                      <a:r>
                        <a:rPr lang="en-US" sz="1100" dirty="0">
                          <a:effectLst/>
                        </a:rPr>
                        <a:t>823.2$</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538" marR="62538" marT="0" marB="0"/>
                </a:tc>
                <a:extLst>
                  <a:ext uri="{0D108BD9-81ED-4DB2-BD59-A6C34878D82A}">
                    <a16:rowId xmlns:a16="http://schemas.microsoft.com/office/drawing/2014/main" val="3873699868"/>
                  </a:ext>
                </a:extLst>
              </a:tr>
            </a:tbl>
          </a:graphicData>
        </a:graphic>
      </p:graphicFrame>
      <p:sp>
        <p:nvSpPr>
          <p:cNvPr id="6" name="Rectangle 5">
            <a:extLst>
              <a:ext uri="{FF2B5EF4-FFF2-40B4-BE49-F238E27FC236}">
                <a16:creationId xmlns:a16="http://schemas.microsoft.com/office/drawing/2014/main" id="{D2C71D21-A49D-425C-AF0E-5CC18EA12F0C}"/>
              </a:ext>
            </a:extLst>
          </p:cNvPr>
          <p:cNvSpPr/>
          <p:nvPr/>
        </p:nvSpPr>
        <p:spPr>
          <a:xfrm>
            <a:off x="6096000" y="2241756"/>
            <a:ext cx="5791200" cy="1477328"/>
          </a:xfrm>
          <a:prstGeom prst="rect">
            <a:avLst/>
          </a:prstGeom>
        </p:spPr>
        <p:txBody>
          <a:bodyPr wrap="square">
            <a:spAutoFit/>
          </a:bodyPr>
          <a:lstStyle/>
          <a:p>
            <a:r>
              <a:rPr lang="en-US" dirty="0">
                <a:latin typeface="+mj-lt"/>
              </a:rPr>
              <a:t>Total price for the parts needed to install an automatic dry cleaning system on a 13 kw system=823.2$</a:t>
            </a:r>
          </a:p>
          <a:p>
            <a:endParaRPr lang="en-US" dirty="0">
              <a:latin typeface="+mj-lt"/>
            </a:endParaRPr>
          </a:p>
          <a:p>
            <a:r>
              <a:rPr lang="en-US" dirty="0">
                <a:latin typeface="+mj-lt"/>
              </a:rPr>
              <a:t>Payback period = 823.2/438.438 =1.87757 year, Almost equal 1 years,10 months and  16 days.</a:t>
            </a:r>
          </a:p>
        </p:txBody>
      </p:sp>
    </p:spTree>
    <p:extLst>
      <p:ext uri="{BB962C8B-B14F-4D97-AF65-F5344CB8AC3E}">
        <p14:creationId xmlns:p14="http://schemas.microsoft.com/office/powerpoint/2010/main" val="38333580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719F5-53D3-4D27-8607-AC73A2F93A71}"/>
              </a:ext>
            </a:extLst>
          </p:cNvPr>
          <p:cNvSpPr>
            <a:spLocks noGrp="1"/>
          </p:cNvSpPr>
          <p:nvPr>
            <p:ph type="title"/>
          </p:nvPr>
        </p:nvSpPr>
        <p:spPr>
          <a:xfrm>
            <a:off x="838200" y="1"/>
            <a:ext cx="10515600" cy="1371600"/>
          </a:xfrm>
        </p:spPr>
        <p:txBody>
          <a:bodyPr>
            <a:noAutofit/>
          </a:bodyPr>
          <a:lstStyle/>
          <a:p>
            <a:pPr algn="ctr"/>
            <a:r>
              <a:rPr lang="en-US" sz="3200" dirty="0">
                <a:latin typeface="+mn-lt"/>
              </a:rPr>
              <a:t>Guiding rules for cleaning solar panels</a:t>
            </a:r>
            <a:br>
              <a:rPr lang="en-US" sz="3200" dirty="0">
                <a:latin typeface="+mn-lt"/>
              </a:rPr>
            </a:br>
            <a:br>
              <a:rPr lang="en-US" sz="3200" dirty="0">
                <a:latin typeface="+mn-lt"/>
              </a:rPr>
            </a:br>
            <a:endParaRPr lang="ar-JO" sz="3200" dirty="0">
              <a:latin typeface="+mn-lt"/>
            </a:endParaRPr>
          </a:p>
        </p:txBody>
      </p:sp>
      <p:sp>
        <p:nvSpPr>
          <p:cNvPr id="3" name="Content Placeholder 2">
            <a:extLst>
              <a:ext uri="{FF2B5EF4-FFF2-40B4-BE49-F238E27FC236}">
                <a16:creationId xmlns:a16="http://schemas.microsoft.com/office/drawing/2014/main" id="{024FF171-8757-476D-9600-715A9A524088}"/>
              </a:ext>
            </a:extLst>
          </p:cNvPr>
          <p:cNvSpPr>
            <a:spLocks noGrp="1"/>
          </p:cNvSpPr>
          <p:nvPr>
            <p:ph idx="1"/>
          </p:nvPr>
        </p:nvSpPr>
        <p:spPr>
          <a:xfrm>
            <a:off x="221227" y="634182"/>
            <a:ext cx="11857702" cy="6223818"/>
          </a:xfrm>
        </p:spPr>
        <p:txBody>
          <a:bodyPr>
            <a:normAutofit fontScale="85000" lnSpcReduction="20000"/>
          </a:bodyPr>
          <a:lstStyle/>
          <a:p>
            <a:r>
              <a:rPr lang="en-US" sz="2600" dirty="0"/>
              <a:t>Guiding rules for cleaning solar panels According to Canadian Solar Company</a:t>
            </a:r>
          </a:p>
          <a:p>
            <a:endParaRPr lang="en-US" sz="2400" dirty="0"/>
          </a:p>
          <a:p>
            <a:pPr marL="457200" indent="-457200">
              <a:buFont typeface="+mj-lt"/>
              <a:buAutoNum type="arabicPeriod"/>
            </a:pPr>
            <a:r>
              <a:rPr lang="en-US" sz="2200" dirty="0"/>
              <a:t>Cleaning activities lead to the risk of damaging the units and components of the matrix, in addition to increasing the risk of potential electric shock. Before that cleaning check the units carefully to make sure there are no cracks or Damaged connections or connections.</a:t>
            </a:r>
          </a:p>
          <a:p>
            <a:pPr marL="457200" indent="-457200">
              <a:buFont typeface="+mj-lt"/>
              <a:buAutoNum type="arabicPeriod"/>
            </a:pPr>
            <a:r>
              <a:rPr lang="en-US" sz="2200" dirty="0"/>
              <a:t>The voltage and current present in a matrix during daylight hours are sufficient for a fatal electric shock and do not submerge the unit, partially or completely, in water or any other cleaning solution and make sure to separate the circuit before starting the cleaning.</a:t>
            </a:r>
          </a:p>
          <a:p>
            <a:pPr marL="457200" indent="-457200">
              <a:buFont typeface="+mj-lt"/>
              <a:buAutoNum type="arabicPeriod"/>
            </a:pPr>
            <a:endParaRPr lang="en-US" sz="2200" dirty="0"/>
          </a:p>
          <a:p>
            <a:pPr marL="457200" indent="-457200">
              <a:buFont typeface="+mj-lt"/>
              <a:buAutoNum type="arabicPeriod"/>
            </a:pPr>
            <a:r>
              <a:rPr lang="en-US" sz="2200" dirty="0"/>
              <a:t>Ensure that the array is separated from other active components (such as a reflector or assembled boxes) before starting cleaning and proper protection (insulated clothing, gloves, etc.) must be worn.</a:t>
            </a:r>
          </a:p>
          <a:p>
            <a:pPr marL="457200" indent="-457200">
              <a:buFont typeface="+mj-lt"/>
              <a:buAutoNum type="arabicPeriod"/>
            </a:pPr>
            <a:endParaRPr lang="en-US" sz="2200" dirty="0"/>
          </a:p>
          <a:p>
            <a:pPr marL="457200" indent="-457200">
              <a:buFont typeface="+mj-lt"/>
              <a:buAutoNum type="arabicPeriod"/>
            </a:pPr>
            <a:r>
              <a:rPr lang="en-US" sz="2200" dirty="0"/>
              <a:t>Do not use abrasive or electrical cleaners on the unit and do not use abrasive cleaners, degreasers or any unauthorized chemical (such as oil, lubricants, pesticides, etc.) in the unit and do not use corrosive cleaning solutions .</a:t>
            </a:r>
          </a:p>
          <a:p>
            <a:pPr marL="457200" indent="-457200">
              <a:buFont typeface="+mj-lt"/>
              <a:buAutoNum type="arabicPeriod"/>
            </a:pPr>
            <a:endParaRPr lang="en-US" sz="2200" dirty="0"/>
          </a:p>
          <a:p>
            <a:pPr marL="457200" indent="-457200">
              <a:buFont typeface="+mj-lt"/>
              <a:buAutoNum type="arabicPeriod"/>
            </a:pPr>
            <a:r>
              <a:rPr lang="en-US" sz="2200" dirty="0"/>
              <a:t>Canadian Solar Inc. recommends Avoid the cleaning methods of the rotating brush, as it can create fine cracks in the PV units and the observed dirt is cleaned with a gentle cleaning tool.</a:t>
            </a:r>
          </a:p>
          <a:p>
            <a:pPr marL="457200" indent="-457200">
              <a:buFont typeface="+mj-lt"/>
              <a:buAutoNum type="arabicPeriod"/>
            </a:pPr>
            <a:endParaRPr lang="en-US" sz="2200" dirty="0"/>
          </a:p>
          <a:p>
            <a:pPr marL="457200" indent="-457200">
              <a:buFont typeface="+mj-lt"/>
              <a:buAutoNum type="arabicPeriod"/>
            </a:pPr>
            <a:r>
              <a:rPr lang="en-US" sz="2200" dirty="0"/>
              <a:t>Do cleaning activities while avoiding the hottest hours of the </a:t>
            </a:r>
            <a:r>
              <a:rPr lang="en-US" sz="2200" dirty="0" err="1"/>
              <a:t>day,to</a:t>
            </a:r>
            <a:r>
              <a:rPr lang="en-US" sz="2200" dirty="0"/>
              <a:t> avoid thermal stress on the unit , and  we recommend using water with a low mineral content near the neutral pH and the maximum recommended pressure is 4 MPa (40 bar).</a:t>
            </a:r>
            <a:endParaRPr lang="ar-JO" sz="2200" dirty="0"/>
          </a:p>
        </p:txBody>
      </p:sp>
    </p:spTree>
    <p:extLst>
      <p:ext uri="{BB962C8B-B14F-4D97-AF65-F5344CB8AC3E}">
        <p14:creationId xmlns:p14="http://schemas.microsoft.com/office/powerpoint/2010/main" val="33649049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47CCE1-A2F0-400E-93C2-D5CCCB252350}"/>
              </a:ext>
            </a:extLst>
          </p:cNvPr>
          <p:cNvSpPr>
            <a:spLocks noGrp="1"/>
          </p:cNvSpPr>
          <p:nvPr>
            <p:ph idx="1"/>
          </p:nvPr>
        </p:nvSpPr>
        <p:spPr>
          <a:xfrm>
            <a:off x="235975" y="309716"/>
            <a:ext cx="11680722" cy="6356555"/>
          </a:xfrm>
        </p:spPr>
        <p:txBody>
          <a:bodyPr>
            <a:normAutofit fontScale="92500" lnSpcReduction="10000"/>
          </a:bodyPr>
          <a:lstStyle/>
          <a:p>
            <a:r>
              <a:rPr lang="en-US" sz="2400" dirty="0"/>
              <a:t>Guiding rules for cleaning solar panels According to Jinko Solar Company</a:t>
            </a:r>
          </a:p>
          <a:p>
            <a:endParaRPr lang="en-US" sz="2200" dirty="0"/>
          </a:p>
          <a:p>
            <a:pPr marL="457200" indent="-457200">
              <a:buFont typeface="+mj-lt"/>
              <a:buAutoNum type="arabicPeriod"/>
            </a:pPr>
            <a:r>
              <a:rPr lang="en-US" sz="2100" dirty="0"/>
              <a:t>A build up of dust or dirt on the module(s) front face will result in a decreased energy output. Clean the panel(s) preferably once per annum if possible (depend on site conditions) using a soft cloth dry or damp, as necessary. Water with high mineral content may leave deposits on the glass surface and is not recommended.</a:t>
            </a:r>
          </a:p>
          <a:p>
            <a:pPr marL="457200" indent="-457200">
              <a:buFont typeface="+mj-lt"/>
              <a:buAutoNum type="arabicPeriod"/>
            </a:pPr>
            <a:endParaRPr lang="en-US" sz="2100" dirty="0"/>
          </a:p>
          <a:p>
            <a:pPr marL="457200" indent="-457200">
              <a:buFont typeface="+mj-lt"/>
              <a:buAutoNum type="arabicPeriod"/>
            </a:pPr>
            <a:r>
              <a:rPr lang="en-US" sz="2100" dirty="0"/>
              <a:t>Never use abrasive material under any circumstances.</a:t>
            </a:r>
          </a:p>
          <a:p>
            <a:pPr marL="457200" indent="-457200">
              <a:buFont typeface="+mj-lt"/>
              <a:buAutoNum type="arabicPeriod"/>
            </a:pPr>
            <a:endParaRPr lang="en-US" sz="2100" dirty="0"/>
          </a:p>
          <a:p>
            <a:pPr marL="457200" indent="-457200">
              <a:buFont typeface="+mj-lt"/>
              <a:buAutoNum type="arabicPeriod"/>
            </a:pPr>
            <a:endParaRPr lang="en-US" sz="2100" dirty="0"/>
          </a:p>
          <a:p>
            <a:pPr marL="457200" indent="-457200">
              <a:buFont typeface="+mj-lt"/>
              <a:buAutoNum type="arabicPeriod"/>
            </a:pPr>
            <a:r>
              <a:rPr lang="en-US" sz="2100" dirty="0"/>
              <a:t>In order to reduce the potential for electrical and thermal shock, Jinko recommends cleaning PV modules during early morning or late afternoon hours when solar radiation is low and the modules are cooler, especially in regions with hotter temperatures.</a:t>
            </a:r>
          </a:p>
          <a:p>
            <a:pPr marL="457200" indent="-457200">
              <a:buFont typeface="+mj-lt"/>
              <a:buAutoNum type="arabicPeriod"/>
            </a:pPr>
            <a:endParaRPr lang="en-US" sz="2100" dirty="0"/>
          </a:p>
          <a:p>
            <a:pPr marL="457200" indent="-457200">
              <a:buFont typeface="+mj-lt"/>
              <a:buAutoNum type="arabicPeriod"/>
            </a:pPr>
            <a:endParaRPr lang="en-US" sz="2100" dirty="0"/>
          </a:p>
          <a:p>
            <a:pPr marL="457200" indent="-457200">
              <a:buFont typeface="+mj-lt"/>
              <a:buAutoNum type="arabicPeriod"/>
            </a:pPr>
            <a:r>
              <a:rPr lang="en-US" sz="2100" dirty="0"/>
              <a:t>Never attempt to clean a PV module with broken glass or other signs of exposed wiring, as this presents a shock hazard.</a:t>
            </a:r>
          </a:p>
          <a:p>
            <a:pPr marL="457200" indent="-457200">
              <a:buFont typeface="+mj-lt"/>
              <a:buAutoNum type="arabicPeriod"/>
            </a:pPr>
            <a:endParaRPr lang="en-US" sz="2100" dirty="0"/>
          </a:p>
          <a:p>
            <a:pPr marL="457200" indent="-457200">
              <a:buFont typeface="+mj-lt"/>
              <a:buAutoNum type="arabicPeriod"/>
            </a:pPr>
            <a:r>
              <a:rPr lang="en-US" sz="2100" dirty="0"/>
              <a:t>Never use chemicals when cleaning modules as this may affect the module warranty and energy output.</a:t>
            </a:r>
            <a:endParaRPr lang="ar-JO" sz="2100" dirty="0"/>
          </a:p>
        </p:txBody>
      </p:sp>
    </p:spTree>
    <p:extLst>
      <p:ext uri="{BB962C8B-B14F-4D97-AF65-F5344CB8AC3E}">
        <p14:creationId xmlns:p14="http://schemas.microsoft.com/office/powerpoint/2010/main" val="33815135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AF69BF-4B9C-4FF2-B544-5C46D044B0BE}"/>
              </a:ext>
            </a:extLst>
          </p:cNvPr>
          <p:cNvSpPr>
            <a:spLocks noGrp="1"/>
          </p:cNvSpPr>
          <p:nvPr>
            <p:ph idx="1"/>
          </p:nvPr>
        </p:nvSpPr>
        <p:spPr>
          <a:xfrm>
            <a:off x="294968" y="250722"/>
            <a:ext cx="11651226" cy="6459793"/>
          </a:xfrm>
        </p:spPr>
        <p:txBody>
          <a:bodyPr>
            <a:normAutofit/>
          </a:bodyPr>
          <a:lstStyle/>
          <a:p>
            <a:r>
              <a:rPr lang="en-US" sz="2200" dirty="0"/>
              <a:t>Guiding rules for cleaning solar panels According to ReneSola Solar Company</a:t>
            </a:r>
          </a:p>
          <a:p>
            <a:pPr marL="0" indent="0">
              <a:buNone/>
            </a:pPr>
            <a:endParaRPr lang="en-US" sz="2200" dirty="0"/>
          </a:p>
          <a:p>
            <a:pPr marL="457200" indent="-457200">
              <a:buFont typeface="+mj-lt"/>
              <a:buAutoNum type="arabicPeriod"/>
            </a:pPr>
            <a:r>
              <a:rPr lang="en-US" sz="2000" dirty="0"/>
              <a:t>The cleaning process can only be applied at low radiation.</a:t>
            </a:r>
          </a:p>
          <a:p>
            <a:pPr marL="457200" indent="-457200">
              <a:buFont typeface="+mj-lt"/>
              <a:buAutoNum type="arabicPeriod"/>
            </a:pPr>
            <a:r>
              <a:rPr lang="en-US" sz="2000" dirty="0"/>
              <a:t>A soft cloth or sponge can only be used to clean the surface of the glass.</a:t>
            </a:r>
          </a:p>
          <a:p>
            <a:pPr marL="457200" indent="-457200">
              <a:buFont typeface="+mj-lt"/>
              <a:buAutoNum type="arabicPeriod"/>
            </a:pPr>
            <a:r>
              <a:rPr lang="en-US" sz="2000" dirty="0"/>
              <a:t>Only clean water can be used as a cleaning solvent.</a:t>
            </a:r>
          </a:p>
          <a:p>
            <a:pPr marL="457200" indent="-457200">
              <a:buFont typeface="+mj-lt"/>
              <a:buAutoNum type="arabicPeriod"/>
            </a:pPr>
            <a:r>
              <a:rPr lang="en-US" sz="2000" dirty="0"/>
              <a:t>The contrast should range from water temperature to unit temperature in the range of -5 ℃ to + 10 ℃.</a:t>
            </a:r>
          </a:p>
          <a:p>
            <a:pPr marL="457200" indent="-457200">
              <a:buFont typeface="+mj-lt"/>
              <a:buAutoNum type="arabicPeriod"/>
            </a:pPr>
            <a:r>
              <a:rPr lang="en-US" sz="2000" dirty="0"/>
              <a:t>The water pressure should be less than 1000 Pa.</a:t>
            </a:r>
          </a:p>
          <a:p>
            <a:pPr marL="457200" indent="-457200">
              <a:buFont typeface="+mj-lt"/>
              <a:buAutoNum type="arabicPeriod"/>
            </a:pPr>
            <a:r>
              <a:rPr lang="en-US" sz="2000" dirty="0"/>
              <a:t>The necessary electrical protection should be taken.</a:t>
            </a:r>
          </a:p>
          <a:p>
            <a:pPr marL="457200" indent="-457200">
              <a:buFont typeface="+mj-lt"/>
              <a:buAutoNum type="arabicPeriod"/>
            </a:pPr>
            <a:r>
              <a:rPr lang="en-US" sz="2000" dirty="0"/>
              <a:t>No other chemical could be used in cleaning process.</a:t>
            </a:r>
          </a:p>
          <a:p>
            <a:pPr marL="457200" indent="-457200">
              <a:buFont typeface="+mj-lt"/>
              <a:buAutoNum type="arabicPeriod"/>
            </a:pPr>
            <a:r>
              <a:rPr lang="en-US" sz="2000" dirty="0"/>
              <a:t>No aggressive tool or coarse </a:t>
            </a:r>
            <a:r>
              <a:rPr lang="en-US" sz="2000" dirty="0" err="1"/>
              <a:t>mettrial</a:t>
            </a:r>
            <a:r>
              <a:rPr lang="en-US" sz="2000" dirty="0"/>
              <a:t> is permitted</a:t>
            </a:r>
          </a:p>
          <a:p>
            <a:pPr marL="457200" indent="-457200">
              <a:buFont typeface="+mj-lt"/>
              <a:buAutoNum type="arabicPeriod"/>
            </a:pPr>
            <a:r>
              <a:rPr lang="en-US" sz="2000" dirty="0"/>
              <a:t>Do not trample or strike on modules.</a:t>
            </a:r>
          </a:p>
          <a:p>
            <a:pPr marL="457200" indent="-457200">
              <a:buFont typeface="+mj-lt"/>
              <a:buAutoNum type="arabicPeriod"/>
            </a:pPr>
            <a:r>
              <a:rPr lang="en-US" sz="2000" dirty="0"/>
              <a:t>In cleaning process, the modules must not be under a load circumstance.</a:t>
            </a:r>
          </a:p>
          <a:p>
            <a:pPr marL="457200" indent="-457200">
              <a:buFont typeface="+mj-lt"/>
              <a:buAutoNum type="arabicPeriod"/>
            </a:pPr>
            <a:r>
              <a:rPr lang="en-US" sz="2000" dirty="0"/>
              <a:t>Do not touch exposed cables or connectors.</a:t>
            </a:r>
          </a:p>
          <a:p>
            <a:pPr marL="457200" indent="-457200">
              <a:buFont typeface="+mj-lt"/>
              <a:buAutoNum type="arabicPeriod"/>
            </a:pPr>
            <a:r>
              <a:rPr lang="en-US" sz="2000" dirty="0"/>
              <a:t>Forbidden to remove dust in dry way.</a:t>
            </a:r>
          </a:p>
          <a:p>
            <a:pPr marL="457200" indent="-457200">
              <a:buFont typeface="+mj-lt"/>
              <a:buAutoNum type="arabicPeriod"/>
            </a:pPr>
            <a:r>
              <a:rPr lang="en-US" sz="2000" dirty="0"/>
              <a:t>Forbidden to clean modules before cooling down.</a:t>
            </a:r>
          </a:p>
          <a:p>
            <a:pPr marL="0" indent="0">
              <a:buNone/>
            </a:pPr>
            <a:endParaRPr lang="ar-JO" sz="2000" dirty="0"/>
          </a:p>
        </p:txBody>
      </p:sp>
    </p:spTree>
    <p:extLst>
      <p:ext uri="{BB962C8B-B14F-4D97-AF65-F5344CB8AC3E}">
        <p14:creationId xmlns:p14="http://schemas.microsoft.com/office/powerpoint/2010/main" val="1692194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664D0-2CA0-4737-BE25-3E033B9E10F6}"/>
              </a:ext>
            </a:extLst>
          </p:cNvPr>
          <p:cNvSpPr>
            <a:spLocks noGrp="1"/>
          </p:cNvSpPr>
          <p:nvPr>
            <p:ph type="title"/>
          </p:nvPr>
        </p:nvSpPr>
        <p:spPr>
          <a:xfrm>
            <a:off x="838200" y="0"/>
            <a:ext cx="10515600" cy="681037"/>
          </a:xfrm>
        </p:spPr>
        <p:txBody>
          <a:bodyPr>
            <a:normAutofit/>
          </a:bodyPr>
          <a:lstStyle/>
          <a:p>
            <a:pPr algn="ctr"/>
            <a:r>
              <a:rPr lang="en-US" sz="3200" dirty="0">
                <a:latin typeface="+mn-lt"/>
              </a:rPr>
              <a:t>Conclusion</a:t>
            </a:r>
            <a:endParaRPr lang="ar-JO" sz="3200" dirty="0">
              <a:latin typeface="+mn-lt"/>
            </a:endParaRPr>
          </a:p>
        </p:txBody>
      </p:sp>
      <p:sp>
        <p:nvSpPr>
          <p:cNvPr id="3" name="Content Placeholder 2">
            <a:extLst>
              <a:ext uri="{FF2B5EF4-FFF2-40B4-BE49-F238E27FC236}">
                <a16:creationId xmlns:a16="http://schemas.microsoft.com/office/drawing/2014/main" id="{2AA718AB-6EBB-4E35-8B0E-5C08FF2EAC99}"/>
              </a:ext>
            </a:extLst>
          </p:cNvPr>
          <p:cNvSpPr>
            <a:spLocks noGrp="1"/>
          </p:cNvSpPr>
          <p:nvPr>
            <p:ph idx="1"/>
          </p:nvPr>
        </p:nvSpPr>
        <p:spPr>
          <a:xfrm>
            <a:off x="353961" y="796414"/>
            <a:ext cx="11651225" cy="5899354"/>
          </a:xfrm>
        </p:spPr>
        <p:txBody>
          <a:bodyPr>
            <a:normAutofit/>
          </a:bodyPr>
          <a:lstStyle/>
          <a:p>
            <a:pPr marL="0" indent="0">
              <a:buNone/>
            </a:pPr>
            <a:endParaRPr lang="en-US" sz="2000" dirty="0">
              <a:latin typeface="+mj-lt"/>
            </a:endParaRPr>
          </a:p>
          <a:p>
            <a:pPr marL="0" indent="0">
              <a:buNone/>
            </a:pPr>
            <a:r>
              <a:rPr lang="en-US" sz="2000" dirty="0">
                <a:latin typeface="+mj-lt"/>
              </a:rPr>
              <a:t>The importance of cleaning the solar panels is based on maintaining their energy productivity, as cleaning the solar cells helps to benefit from the largest amount of sunlight in generating electrical energy.</a:t>
            </a:r>
          </a:p>
          <a:p>
            <a:pPr marL="0" indent="0">
              <a:buNone/>
            </a:pPr>
            <a:endParaRPr lang="en-US" sz="2000" dirty="0">
              <a:latin typeface="+mj-lt"/>
            </a:endParaRPr>
          </a:p>
          <a:p>
            <a:pPr marL="0" indent="0">
              <a:buNone/>
            </a:pPr>
            <a:r>
              <a:rPr lang="en-US" sz="2000" dirty="0">
                <a:latin typeface="+mj-lt"/>
              </a:rPr>
              <a:t>When cleaning solar panels, you must adhere to the necessary rules during the cleaning process because they may cause the solar system to be endangered or damaged it, which leads to physical damage and sometimes even death because the energy from one plate is sufficient to kill a person.</a:t>
            </a:r>
          </a:p>
          <a:p>
            <a:pPr marL="0" indent="0">
              <a:buNone/>
            </a:pPr>
            <a:endParaRPr lang="en-US" sz="2000" dirty="0">
              <a:latin typeface="+mj-lt"/>
            </a:endParaRPr>
          </a:p>
          <a:p>
            <a:pPr marL="0" indent="0">
              <a:buNone/>
            </a:pPr>
            <a:r>
              <a:rPr lang="en-US" sz="2000" dirty="0">
                <a:latin typeface="+mj-lt"/>
              </a:rPr>
              <a:t>We noticed that the cleaning system using filtered water is more expensive than the dry cleaning system we  designed it as the payback period for the dry cleaning system was less than the pay back period for the filtered water cleaning system, and the dry cleaning system does not need somewhat large operating expenses such as the operating expenses used In pumping water to the filtered water cleaning system.</a:t>
            </a:r>
          </a:p>
        </p:txBody>
      </p:sp>
    </p:spTree>
    <p:extLst>
      <p:ext uri="{BB962C8B-B14F-4D97-AF65-F5344CB8AC3E}">
        <p14:creationId xmlns:p14="http://schemas.microsoft.com/office/powerpoint/2010/main" val="34074949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5D544AD-332B-41CB-AB0C-AB25D1368A9B}"/>
              </a:ext>
            </a:extLst>
          </p:cNvPr>
          <p:cNvSpPr/>
          <p:nvPr/>
        </p:nvSpPr>
        <p:spPr>
          <a:xfrm>
            <a:off x="3998310" y="2644170"/>
            <a:ext cx="4195379" cy="1569660"/>
          </a:xfrm>
          <a:prstGeom prst="rect">
            <a:avLst/>
          </a:prstGeom>
        </p:spPr>
        <p:txBody>
          <a:bodyPr wrap="none">
            <a:spAutoFit/>
          </a:bodyPr>
          <a:lstStyle/>
          <a:p>
            <a:r>
              <a:rPr lang="en-US" sz="9600" dirty="0">
                <a:solidFill>
                  <a:schemeClr val="accent4">
                    <a:lumMod val="60000"/>
                    <a:lumOff val="40000"/>
                  </a:schemeClr>
                </a:solidFill>
                <a:effectLst>
                  <a:outerShdw blurRad="38100" dist="38100" dir="2700000" algn="tl">
                    <a:srgbClr val="000000">
                      <a:alpha val="43137"/>
                    </a:srgbClr>
                  </a:outerShdw>
                </a:effectLst>
                <a:ea typeface="+mj-ea"/>
                <a:cs typeface="+mj-cs"/>
              </a:rPr>
              <a:t>The end</a:t>
            </a:r>
            <a:endParaRPr lang="ar-JO" dirty="0">
              <a:solidFill>
                <a:schemeClr val="accent4">
                  <a:lumMod val="60000"/>
                  <a:lumOff val="4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84651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C673CD-19AE-48EC-BE76-91CC968C3B22}"/>
              </a:ext>
            </a:extLst>
          </p:cNvPr>
          <p:cNvSpPr>
            <a:spLocks noGrp="1"/>
          </p:cNvSpPr>
          <p:nvPr>
            <p:ph idx="1"/>
          </p:nvPr>
        </p:nvSpPr>
        <p:spPr>
          <a:xfrm>
            <a:off x="838200" y="294968"/>
            <a:ext cx="10515600" cy="5881995"/>
          </a:xfrm>
        </p:spPr>
        <p:txBody>
          <a:bodyPr>
            <a:normAutofit lnSpcReduction="10000"/>
          </a:bodyPr>
          <a:lstStyle/>
          <a:p>
            <a:r>
              <a:rPr lang="en-US" dirty="0">
                <a:solidFill>
                  <a:schemeClr val="accent1"/>
                </a:solidFill>
              </a:rPr>
              <a:t>Types of solar cells and their characteristics</a:t>
            </a:r>
          </a:p>
          <a:p>
            <a:pPr marL="0" indent="0">
              <a:buNone/>
            </a:pPr>
            <a:endParaRPr lang="en-US" sz="2000" dirty="0"/>
          </a:p>
          <a:p>
            <a:pPr marL="0" indent="0">
              <a:buNone/>
            </a:pPr>
            <a:r>
              <a:rPr lang="en-US" sz="2000" dirty="0"/>
              <a:t>The most popular types of solar panels:</a:t>
            </a:r>
          </a:p>
          <a:p>
            <a:pPr marL="457200" indent="-457200">
              <a:buFont typeface="+mj-lt"/>
              <a:buAutoNum type="arabicPeriod"/>
            </a:pPr>
            <a:r>
              <a:rPr lang="en-US" sz="2000" dirty="0"/>
              <a:t>Solar Panel (Mono-</a:t>
            </a:r>
            <a:r>
              <a:rPr lang="en-US" sz="2000" dirty="0" err="1"/>
              <a:t>cristallin</a:t>
            </a:r>
            <a:r>
              <a:rPr lang="en-US" sz="2000" dirty="0"/>
              <a:t>): </a:t>
            </a:r>
            <a:r>
              <a:rPr lang="en-US" sz="2000" dirty="0">
                <a:latin typeface="+mj-lt"/>
              </a:rPr>
              <a:t>Is characterized by the purity of silicon crystals from which the cells are made and this type is the most expensive and also gives the cells high efficiency, which reduces the number The panels need them to give the same amount of electricity from other types, and they are also characterized by their ability to work efficiently in low light, in addition to their high life </a:t>
            </a:r>
            <a:r>
              <a:rPr lang="en-US" sz="2000" dirty="0" err="1">
                <a:latin typeface="+mj-lt"/>
              </a:rPr>
              <a:t>span,the</a:t>
            </a:r>
            <a:r>
              <a:rPr lang="en-US" sz="2000" dirty="0">
                <a:latin typeface="+mj-lt"/>
              </a:rPr>
              <a:t> efficiency of this type is 16%.</a:t>
            </a:r>
          </a:p>
          <a:p>
            <a:pPr marL="457200" indent="-457200">
              <a:buFont typeface="+mj-lt"/>
              <a:buAutoNum type="arabicPeriod"/>
            </a:pPr>
            <a:r>
              <a:rPr lang="en-US" sz="2000" dirty="0"/>
              <a:t>Poly-</a:t>
            </a:r>
            <a:r>
              <a:rPr lang="en-US" sz="2000" dirty="0" err="1"/>
              <a:t>cristallin</a:t>
            </a:r>
            <a:r>
              <a:rPr lang="en-US" sz="2000" dirty="0"/>
              <a:t> solar panel</a:t>
            </a:r>
            <a:r>
              <a:rPr lang="en-US" sz="2000" dirty="0">
                <a:latin typeface="+mj-lt"/>
              </a:rPr>
              <a:t>: It is called polycrystalline solar panels, and differs from the mono-type in the form, where the cells are compact squares, and their efficiency is medium, which leads to the need for a greater number of them to obtain the same electricity, which is less expensive than the mono-type , And comes with a great lifetime, The efficiency of this type of cell is 13%.</a:t>
            </a:r>
          </a:p>
          <a:p>
            <a:pPr marL="457200" indent="-457200">
              <a:buFont typeface="+mj-lt"/>
              <a:buAutoNum type="arabicPeriod"/>
            </a:pPr>
            <a:endParaRPr lang="en-US" sz="2000" dirty="0">
              <a:latin typeface="+mj-lt"/>
            </a:endParaRPr>
          </a:p>
          <a:p>
            <a:pPr marL="457200" indent="-457200">
              <a:buFont typeface="+mj-lt"/>
              <a:buAutoNum type="arabicPeriod"/>
            </a:pPr>
            <a:r>
              <a:rPr lang="en-US" sz="2000" dirty="0"/>
              <a:t>Thin film solar panel</a:t>
            </a:r>
            <a:r>
              <a:rPr lang="en-US" sz="2000" dirty="0">
                <a:latin typeface="+mj-lt"/>
              </a:rPr>
              <a:t>: This type is characterized by its flexibility and ease of installation, which is thin, and it is cheap compared to other types, and is not affected by climatic changes and clouds, but its efficiency is low, which calls for the use of a greater number of cells to cover more areas to obtain The same amount of electrical energy that can be obtained from other types, as well as a small shelf life.The efficiency of this type is 3%  -6%, and it is less expensive than the previous two types.</a:t>
            </a:r>
            <a:endParaRPr lang="ar-JO" sz="2000" dirty="0">
              <a:latin typeface="+mj-lt"/>
            </a:endParaRPr>
          </a:p>
        </p:txBody>
      </p:sp>
    </p:spTree>
    <p:extLst>
      <p:ext uri="{BB962C8B-B14F-4D97-AF65-F5344CB8AC3E}">
        <p14:creationId xmlns:p14="http://schemas.microsoft.com/office/powerpoint/2010/main" val="4045492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07C1D8-4739-4EF6-AF3D-DAE6505E92D4}"/>
              </a:ext>
            </a:extLst>
          </p:cNvPr>
          <p:cNvSpPr>
            <a:spLocks noGrp="1"/>
          </p:cNvSpPr>
          <p:nvPr>
            <p:ph idx="1"/>
          </p:nvPr>
        </p:nvSpPr>
        <p:spPr>
          <a:xfrm>
            <a:off x="838200" y="442451"/>
            <a:ext cx="10515600" cy="5734511"/>
          </a:xfrm>
        </p:spPr>
        <p:txBody>
          <a:bodyPr/>
          <a:lstStyle/>
          <a:p>
            <a:r>
              <a:rPr lang="en-US" dirty="0">
                <a:solidFill>
                  <a:schemeClr val="accent1"/>
                </a:solidFill>
              </a:rPr>
              <a:t>Objectives</a:t>
            </a:r>
          </a:p>
          <a:p>
            <a:pPr marL="0" indent="0">
              <a:buNone/>
            </a:pPr>
            <a:endParaRPr lang="en-US" dirty="0">
              <a:solidFill>
                <a:schemeClr val="accent1"/>
              </a:solidFill>
            </a:endParaRPr>
          </a:p>
          <a:p>
            <a:pPr marL="0" indent="0">
              <a:buNone/>
            </a:pPr>
            <a:r>
              <a:rPr lang="en-US" sz="2000" dirty="0">
                <a:latin typeface="+mj-lt"/>
              </a:rPr>
              <a:t>The project focuses on the importance of cleaning the solar panels, as the periodic cleaning of the surfaces of the solar cell panels helps to stabilize energy production at a certain rate and give us the best results.</a:t>
            </a:r>
          </a:p>
          <a:p>
            <a:pPr marL="0" indent="0">
              <a:buNone/>
            </a:pPr>
            <a:endParaRPr lang="en-US" sz="2000" dirty="0">
              <a:latin typeface="+mj-lt"/>
            </a:endParaRPr>
          </a:p>
          <a:p>
            <a:pPr marL="0" indent="0">
              <a:buNone/>
            </a:pPr>
            <a:r>
              <a:rPr lang="en-US" sz="2000" dirty="0">
                <a:latin typeface="+mj-lt"/>
              </a:rPr>
              <a:t>The main objective of the project is to identify the cleaning systems for solar panels applied in practical life, know how they work and know the most important steps to be followed before starting the process of cleaning the solar panels.</a:t>
            </a:r>
          </a:p>
          <a:p>
            <a:pPr marL="0" indent="0">
              <a:buNone/>
            </a:pPr>
            <a:endParaRPr lang="ar-JO" dirty="0">
              <a:solidFill>
                <a:schemeClr val="accent1"/>
              </a:solidFill>
            </a:endParaRPr>
          </a:p>
        </p:txBody>
      </p:sp>
    </p:spTree>
    <p:extLst>
      <p:ext uri="{BB962C8B-B14F-4D97-AF65-F5344CB8AC3E}">
        <p14:creationId xmlns:p14="http://schemas.microsoft.com/office/powerpoint/2010/main" val="1641240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27FF9-D466-4130-A333-E145EB2CF0B4}"/>
              </a:ext>
            </a:extLst>
          </p:cNvPr>
          <p:cNvSpPr>
            <a:spLocks noGrp="1"/>
          </p:cNvSpPr>
          <p:nvPr>
            <p:ph type="title"/>
          </p:nvPr>
        </p:nvSpPr>
        <p:spPr/>
        <p:txBody>
          <a:bodyPr>
            <a:noAutofit/>
          </a:bodyPr>
          <a:lstStyle/>
          <a:p>
            <a:pPr algn="ctr"/>
            <a:r>
              <a:rPr lang="en-US" sz="3200" dirty="0">
                <a:latin typeface="+mn-lt"/>
              </a:rPr>
              <a:t>Tips and facts about cleaning solar panels</a:t>
            </a:r>
            <a:br>
              <a:rPr lang="en-US" sz="3200" dirty="0">
                <a:latin typeface="+mn-lt"/>
              </a:rPr>
            </a:br>
            <a:br>
              <a:rPr lang="en-US" sz="3200" dirty="0">
                <a:latin typeface="+mn-lt"/>
              </a:rPr>
            </a:br>
            <a:endParaRPr lang="ar-JO" sz="3200" dirty="0">
              <a:latin typeface="+mn-lt"/>
            </a:endParaRPr>
          </a:p>
        </p:txBody>
      </p:sp>
      <p:sp>
        <p:nvSpPr>
          <p:cNvPr id="3" name="Content Placeholder 2">
            <a:extLst>
              <a:ext uri="{FF2B5EF4-FFF2-40B4-BE49-F238E27FC236}">
                <a16:creationId xmlns:a16="http://schemas.microsoft.com/office/drawing/2014/main" id="{CA136DFB-43A6-4E04-A982-46E4F5EB53F2}"/>
              </a:ext>
            </a:extLst>
          </p:cNvPr>
          <p:cNvSpPr>
            <a:spLocks noGrp="1"/>
          </p:cNvSpPr>
          <p:nvPr>
            <p:ph idx="1"/>
          </p:nvPr>
        </p:nvSpPr>
        <p:spPr>
          <a:xfrm>
            <a:off x="838200" y="929148"/>
            <a:ext cx="10515600" cy="5563727"/>
          </a:xfrm>
        </p:spPr>
        <p:txBody>
          <a:bodyPr/>
          <a:lstStyle/>
          <a:p>
            <a:r>
              <a:rPr lang="en-US" dirty="0">
                <a:solidFill>
                  <a:schemeClr val="accent1"/>
                </a:solidFill>
              </a:rPr>
              <a:t>Some tips for manually cleaning the solar panels</a:t>
            </a:r>
          </a:p>
          <a:p>
            <a:endParaRPr lang="en-US" sz="2000" dirty="0"/>
          </a:p>
          <a:p>
            <a:r>
              <a:rPr lang="en-US" sz="2000" dirty="0"/>
              <a:t>Clean solar panels from the ground</a:t>
            </a:r>
            <a:r>
              <a:rPr lang="en-US" sz="2000" dirty="0">
                <a:latin typeface="+mj-lt"/>
              </a:rPr>
              <a:t>: Safety methods must be observed to clean the solar cells. If the solar panels are located on the roof of the house and are difficult to access, do not try to risk going up to clean them.</a:t>
            </a:r>
          </a:p>
          <a:p>
            <a:endParaRPr lang="en-US" sz="2000" dirty="0">
              <a:latin typeface="+mj-lt"/>
            </a:endParaRPr>
          </a:p>
          <a:p>
            <a:r>
              <a:rPr lang="en-US" sz="2000" dirty="0"/>
              <a:t>Optimally time the cleaning of the solar panels: </a:t>
            </a:r>
            <a:r>
              <a:rPr lang="en-US" sz="2000" dirty="0">
                <a:latin typeface="+mj-lt"/>
              </a:rPr>
              <a:t>It is preferable to clean the solar panels in the early morning periods or in the evening periods or in case the weather is cloudy so that cleaning in the presence of scorching sunlight leads to the evaporation of water and this works to consume more water than the amount needed for cleaning.</a:t>
            </a:r>
          </a:p>
          <a:p>
            <a:endParaRPr lang="en-US" sz="2000" dirty="0"/>
          </a:p>
          <a:p>
            <a:r>
              <a:rPr lang="en-US" sz="2000" dirty="0"/>
              <a:t>Solar Panel Cleaning Materials and Methods</a:t>
            </a:r>
            <a:r>
              <a:rPr lang="en-US" sz="2000" dirty="0">
                <a:latin typeface="+mj-lt"/>
              </a:rPr>
              <a:t>: When cleaning solar cells, you should avoid using metal objects to remove small objects stuck to the glass in order not to cause corrosion, which creates shadows on the cells. For oily stains, use chemicals to remove them, such as isopropyl alcohol, as a stain cleaner and make sure to separate the materials that use the brush or fabric to avoid electric shock and caution when cleaning with water.</a:t>
            </a:r>
            <a:endParaRPr lang="ar-JO" sz="2000" dirty="0">
              <a:latin typeface="+mj-lt"/>
            </a:endParaRPr>
          </a:p>
        </p:txBody>
      </p:sp>
    </p:spTree>
    <p:extLst>
      <p:ext uri="{BB962C8B-B14F-4D97-AF65-F5344CB8AC3E}">
        <p14:creationId xmlns:p14="http://schemas.microsoft.com/office/powerpoint/2010/main" val="9856874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78A1138-D4A3-4F45-90D1-C55548B610B6}"/>
              </a:ext>
            </a:extLst>
          </p:cNvPr>
          <p:cNvSpPr>
            <a:spLocks noGrp="1"/>
          </p:cNvSpPr>
          <p:nvPr>
            <p:ph idx="1"/>
          </p:nvPr>
        </p:nvSpPr>
        <p:spPr>
          <a:xfrm>
            <a:off x="838200" y="294968"/>
            <a:ext cx="10515600" cy="6415547"/>
          </a:xfrm>
        </p:spPr>
        <p:txBody>
          <a:bodyPr>
            <a:normAutofit lnSpcReduction="10000"/>
          </a:bodyPr>
          <a:lstStyle/>
          <a:p>
            <a:r>
              <a:rPr lang="en-US" dirty="0">
                <a:solidFill>
                  <a:schemeClr val="accent1"/>
                </a:solidFill>
              </a:rPr>
              <a:t>Important facts about cleaning solar panels</a:t>
            </a:r>
          </a:p>
          <a:p>
            <a:endParaRPr lang="en-US" sz="2000" dirty="0">
              <a:latin typeface="+mj-lt"/>
            </a:endParaRPr>
          </a:p>
          <a:p>
            <a:r>
              <a:rPr lang="en-US" sz="2000" dirty="0">
                <a:latin typeface="+mj-lt"/>
              </a:rPr>
              <a:t>The panels shall be cleaned according to the manufacturer's instructions in order not to lose the plate warranty.</a:t>
            </a:r>
          </a:p>
          <a:p>
            <a:endParaRPr lang="en-US" sz="2000" dirty="0">
              <a:latin typeface="+mj-lt"/>
            </a:endParaRPr>
          </a:p>
          <a:p>
            <a:r>
              <a:rPr lang="en-US" sz="2000" dirty="0">
                <a:latin typeface="+mj-lt"/>
              </a:rPr>
              <a:t>Washing and cleaning solar panels is necessary because the accumulation of dirt and dust leads to a decrease in the productivity of solar cells and may reach 40%.</a:t>
            </a:r>
          </a:p>
          <a:p>
            <a:endParaRPr lang="en-US" sz="2000" dirty="0">
              <a:latin typeface="+mj-lt"/>
            </a:endParaRPr>
          </a:p>
          <a:p>
            <a:r>
              <a:rPr lang="en-US" sz="2000" dirty="0">
                <a:latin typeface="+mj-lt"/>
              </a:rPr>
              <a:t>It is preferable to wash the solar panels in the early morning periods or in the evening periods so that the temperature of the panels is not high, which affects the cells negatively, especially when cleaning with water</a:t>
            </a:r>
          </a:p>
          <a:p>
            <a:endParaRPr lang="en-US" sz="2000" dirty="0">
              <a:latin typeface="+mj-lt"/>
            </a:endParaRPr>
          </a:p>
          <a:p>
            <a:endParaRPr lang="en-US" sz="2000" dirty="0">
              <a:latin typeface="+mj-lt"/>
            </a:endParaRPr>
          </a:p>
          <a:p>
            <a:r>
              <a:rPr lang="en-US" sz="2000" dirty="0">
                <a:latin typeface="+mj-lt"/>
              </a:rPr>
              <a:t>Manual cleaning of solar panels wastes a lot of water, which results in wasting a lot of money in the cleaning process, especially if we clean every day.</a:t>
            </a:r>
          </a:p>
          <a:p>
            <a:endParaRPr lang="en-US" sz="2000" dirty="0">
              <a:latin typeface="+mj-lt"/>
            </a:endParaRPr>
          </a:p>
          <a:p>
            <a:r>
              <a:rPr lang="en-US" sz="2000" dirty="0">
                <a:latin typeface="+mj-lt"/>
              </a:rPr>
              <a:t>Continuous cleaning of cells maintains their productivity, especially when using filtered water in the cleaning process</a:t>
            </a:r>
            <a:r>
              <a:rPr lang="en-US" sz="2000" dirty="0">
                <a:solidFill>
                  <a:schemeClr val="accent1"/>
                </a:solidFill>
                <a:latin typeface="+mj-lt"/>
              </a:rPr>
              <a:t>.</a:t>
            </a:r>
            <a:endParaRPr lang="ar-JO" sz="2000" dirty="0">
              <a:solidFill>
                <a:schemeClr val="accent1"/>
              </a:solidFill>
              <a:latin typeface="+mj-lt"/>
            </a:endParaRPr>
          </a:p>
        </p:txBody>
      </p:sp>
    </p:spTree>
    <p:extLst>
      <p:ext uri="{BB962C8B-B14F-4D97-AF65-F5344CB8AC3E}">
        <p14:creationId xmlns:p14="http://schemas.microsoft.com/office/powerpoint/2010/main" val="144389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7CDF9-A78B-4601-BEBE-DCFFBF0216CD}"/>
              </a:ext>
            </a:extLst>
          </p:cNvPr>
          <p:cNvSpPr>
            <a:spLocks noGrp="1"/>
          </p:cNvSpPr>
          <p:nvPr>
            <p:ph type="title"/>
          </p:nvPr>
        </p:nvSpPr>
        <p:spPr>
          <a:xfrm>
            <a:off x="2566219" y="103239"/>
            <a:ext cx="7801898" cy="796413"/>
          </a:xfrm>
        </p:spPr>
        <p:txBody>
          <a:bodyPr>
            <a:normAutofit/>
          </a:bodyPr>
          <a:lstStyle/>
          <a:p>
            <a:pPr algn="ctr"/>
            <a:r>
              <a:rPr lang="en-US" sz="3200" dirty="0">
                <a:latin typeface="+mn-lt"/>
              </a:rPr>
              <a:t>Solar cell cleaning methods and types</a:t>
            </a:r>
            <a:endParaRPr lang="ar-JO" sz="3200" dirty="0">
              <a:latin typeface="+mn-lt"/>
            </a:endParaRPr>
          </a:p>
        </p:txBody>
      </p:sp>
      <p:sp>
        <p:nvSpPr>
          <p:cNvPr id="3" name="Content Placeholder 2">
            <a:extLst>
              <a:ext uri="{FF2B5EF4-FFF2-40B4-BE49-F238E27FC236}">
                <a16:creationId xmlns:a16="http://schemas.microsoft.com/office/drawing/2014/main" id="{D049441D-3CF2-47A0-806C-1D741F9ADAD3}"/>
              </a:ext>
            </a:extLst>
          </p:cNvPr>
          <p:cNvSpPr>
            <a:spLocks noGrp="1"/>
          </p:cNvSpPr>
          <p:nvPr>
            <p:ph idx="1"/>
          </p:nvPr>
        </p:nvSpPr>
        <p:spPr>
          <a:xfrm>
            <a:off x="147483" y="899652"/>
            <a:ext cx="11872451" cy="5855109"/>
          </a:xfrm>
        </p:spPr>
        <p:txBody>
          <a:bodyPr>
            <a:normAutofit fontScale="92500" lnSpcReduction="10000"/>
          </a:bodyPr>
          <a:lstStyle/>
          <a:p>
            <a:r>
              <a:rPr lang="en-US" dirty="0">
                <a:solidFill>
                  <a:schemeClr val="accent1"/>
                </a:solidFill>
              </a:rPr>
              <a:t>Cleaning methods</a:t>
            </a:r>
          </a:p>
          <a:p>
            <a:pPr marL="0" indent="0">
              <a:buNone/>
            </a:pPr>
            <a:endParaRPr lang="en-US" sz="2200" dirty="0"/>
          </a:p>
          <a:p>
            <a:pPr marL="0" indent="0">
              <a:buNone/>
            </a:pPr>
            <a:r>
              <a:rPr lang="en-US" sz="2200" dirty="0"/>
              <a:t>Dry cleaning of solar panels :</a:t>
            </a:r>
          </a:p>
          <a:p>
            <a:pPr marL="0" indent="0">
              <a:buNone/>
            </a:pPr>
            <a:r>
              <a:rPr lang="en-US" sz="2000" dirty="0">
                <a:latin typeface="+mj-lt"/>
              </a:rPr>
              <a:t>Solar panels have recently increased in dry desert regions due to the intensity of solar radiation in these areas, but the installation of solar panels in desert areas makes them more prone to dust.</a:t>
            </a:r>
          </a:p>
          <a:p>
            <a:pPr marL="0" indent="0">
              <a:buNone/>
            </a:pPr>
            <a:endParaRPr lang="en-US" sz="2000" dirty="0">
              <a:latin typeface="+mj-lt"/>
            </a:endParaRPr>
          </a:p>
          <a:p>
            <a:pPr marL="0" indent="0">
              <a:buNone/>
            </a:pPr>
            <a:r>
              <a:rPr lang="en-US" sz="2000" dirty="0">
                <a:latin typeface="+mj-lt"/>
              </a:rPr>
              <a:t>We often resort to dry cleaning where water is not used in this method of cleaning, and this may be due to the lack of water availability in these areas or the difficulty in obtaining it as a result of the distance from the areas where the water is present, or it may be that the country where the panels are located suffers from problems In terms of water availability.</a:t>
            </a:r>
          </a:p>
          <a:p>
            <a:pPr marL="0" indent="0">
              <a:buNone/>
            </a:pPr>
            <a:endParaRPr lang="en-US" sz="2000" dirty="0">
              <a:latin typeface="+mj-lt"/>
            </a:endParaRPr>
          </a:p>
          <a:p>
            <a:pPr marL="0" indent="0">
              <a:buNone/>
            </a:pPr>
            <a:r>
              <a:rPr lang="en-US" sz="2200" dirty="0"/>
              <a:t>Wet cleaning of solar panels:</a:t>
            </a:r>
          </a:p>
          <a:p>
            <a:pPr marL="0" indent="0">
              <a:buNone/>
            </a:pPr>
            <a:r>
              <a:rPr lang="en-US" sz="2000" dirty="0">
                <a:latin typeface="+mj-lt"/>
              </a:rPr>
              <a:t>This method is spread in the areas where there is a water source close to where the panels are installed and in home systems with easy access to the panels to clean them.</a:t>
            </a:r>
          </a:p>
          <a:p>
            <a:pPr marL="0" indent="0">
              <a:buNone/>
            </a:pPr>
            <a:endParaRPr lang="en-US" sz="2000" dirty="0">
              <a:latin typeface="+mj-lt"/>
            </a:endParaRPr>
          </a:p>
          <a:p>
            <a:pPr marL="0" indent="0">
              <a:buNone/>
            </a:pPr>
            <a:r>
              <a:rPr lang="en-US" sz="2000" dirty="0">
                <a:latin typeface="+mj-lt"/>
              </a:rPr>
              <a:t>Water or other liquids can be used for cleaning, depending on the type of stains that can be found on the panels, for example, when the panels are located in an area near the airports, oil stains can form on the panels and cannot be removed with water, and here they must be removed using organic solvents.</a:t>
            </a:r>
            <a:endParaRPr lang="ar-JO" sz="2000" dirty="0">
              <a:latin typeface="+mj-lt"/>
            </a:endParaRPr>
          </a:p>
        </p:txBody>
      </p:sp>
    </p:spTree>
    <p:extLst>
      <p:ext uri="{BB962C8B-B14F-4D97-AF65-F5344CB8AC3E}">
        <p14:creationId xmlns:p14="http://schemas.microsoft.com/office/powerpoint/2010/main" val="2470165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FF10CA-AFB6-4E9D-9614-28D46756CDD1}"/>
              </a:ext>
            </a:extLst>
          </p:cNvPr>
          <p:cNvSpPr>
            <a:spLocks noGrp="1"/>
          </p:cNvSpPr>
          <p:nvPr>
            <p:ph idx="1"/>
          </p:nvPr>
        </p:nvSpPr>
        <p:spPr>
          <a:xfrm>
            <a:off x="172064" y="0"/>
            <a:ext cx="12019935" cy="3952568"/>
          </a:xfrm>
        </p:spPr>
        <p:txBody>
          <a:bodyPr>
            <a:normAutofit/>
          </a:bodyPr>
          <a:lstStyle/>
          <a:p>
            <a:r>
              <a:rPr lang="en-US" dirty="0">
                <a:solidFill>
                  <a:schemeClr val="accent1"/>
                </a:solidFill>
              </a:rPr>
              <a:t>Types of cleaning systems</a:t>
            </a:r>
          </a:p>
          <a:p>
            <a:pPr marL="457200" indent="-457200">
              <a:buFont typeface="+mj-lt"/>
              <a:buAutoNum type="arabicPeriod"/>
            </a:pPr>
            <a:r>
              <a:rPr lang="en-US" sz="2200" dirty="0"/>
              <a:t>Truck mounted cleaning systems</a:t>
            </a:r>
          </a:p>
          <a:p>
            <a:pPr marL="0" indent="0">
              <a:buNone/>
            </a:pPr>
            <a:r>
              <a:rPr lang="en-US" sz="2000" dirty="0">
                <a:latin typeface="+mj-lt"/>
              </a:rPr>
              <a:t> Cleaning systems installed on a truck consisting of a small truck on which a large brush is installed and are driven in the corridors between the rows of solar panels.</a:t>
            </a:r>
          </a:p>
          <a:p>
            <a:pPr marL="0" indent="0">
              <a:buNone/>
            </a:pPr>
            <a:r>
              <a:rPr lang="en-US" sz="2000" dirty="0">
                <a:latin typeface="+mj-lt"/>
              </a:rPr>
              <a:t>Each cleaning mechanism has a special control system to control the amount of pressure applied to the panels and humiliate to avoid any damage to the panels.</a:t>
            </a:r>
          </a:p>
          <a:p>
            <a:pPr marL="0" indent="0">
              <a:buNone/>
            </a:pPr>
            <a:r>
              <a:rPr lang="en-US" sz="2000" dirty="0">
                <a:latin typeface="+mj-lt"/>
              </a:rPr>
              <a:t>To be able to use this system for cleaning, the panels must be installed in rows and allow trucks to pass between them, and this distance often ranges between (2.5-3 meters). In addition, it must leave space at the end of the panels to enable the truck to turn, and the panels must be at an angle Milan allows the application of this technique effectively.</a:t>
            </a:r>
          </a:p>
        </p:txBody>
      </p:sp>
      <p:pic>
        <p:nvPicPr>
          <p:cNvPr id="6" name="Picture 5">
            <a:extLst>
              <a:ext uri="{FF2B5EF4-FFF2-40B4-BE49-F238E27FC236}">
                <a16:creationId xmlns:a16="http://schemas.microsoft.com/office/drawing/2014/main" id="{6C595FD1-589D-4EAD-B0FD-D6677FC5DB7C}"/>
              </a:ext>
            </a:extLst>
          </p:cNvPr>
          <p:cNvPicPr>
            <a:picLocks noChangeAspect="1"/>
          </p:cNvPicPr>
          <p:nvPr/>
        </p:nvPicPr>
        <p:blipFill>
          <a:blip r:embed="rId2"/>
          <a:stretch>
            <a:fillRect/>
          </a:stretch>
        </p:blipFill>
        <p:spPr>
          <a:xfrm>
            <a:off x="6834754" y="3203314"/>
            <a:ext cx="5185181" cy="3367967"/>
          </a:xfrm>
          <a:prstGeom prst="rect">
            <a:avLst/>
          </a:prstGeom>
        </p:spPr>
      </p:pic>
      <p:sp>
        <p:nvSpPr>
          <p:cNvPr id="10" name="Rectangle 9">
            <a:extLst>
              <a:ext uri="{FF2B5EF4-FFF2-40B4-BE49-F238E27FC236}">
                <a16:creationId xmlns:a16="http://schemas.microsoft.com/office/drawing/2014/main" id="{7F8DAA86-9AEC-44DD-9268-C1079D74172B}"/>
              </a:ext>
            </a:extLst>
          </p:cNvPr>
          <p:cNvSpPr/>
          <p:nvPr/>
        </p:nvSpPr>
        <p:spPr>
          <a:xfrm>
            <a:off x="172064" y="3429000"/>
            <a:ext cx="6584590" cy="1323439"/>
          </a:xfrm>
          <a:prstGeom prst="rect">
            <a:avLst/>
          </a:prstGeom>
        </p:spPr>
        <p:txBody>
          <a:bodyPr wrap="square">
            <a:spAutoFit/>
          </a:bodyPr>
          <a:lstStyle/>
          <a:p>
            <a:r>
              <a:rPr lang="en-US" sz="2000" dirty="0">
                <a:latin typeface="+mj-lt"/>
              </a:rPr>
              <a:t>The weight of the brush and the device as a whole should be taken into consideration according to the standards of the plate factory so that the plates are leaders to bear their weight in order to protect the plates from damage .</a:t>
            </a:r>
            <a:endParaRPr lang="ar-JO" sz="2000" dirty="0">
              <a:latin typeface="+mj-lt"/>
            </a:endParaRPr>
          </a:p>
        </p:txBody>
      </p:sp>
    </p:spTree>
    <p:extLst>
      <p:ext uri="{BB962C8B-B14F-4D97-AF65-F5344CB8AC3E}">
        <p14:creationId xmlns:p14="http://schemas.microsoft.com/office/powerpoint/2010/main" val="3976033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094E3D-6467-4FA1-915E-4EE7EDDF1FD8}"/>
              </a:ext>
            </a:extLst>
          </p:cNvPr>
          <p:cNvSpPr>
            <a:spLocks noGrp="1"/>
          </p:cNvSpPr>
          <p:nvPr>
            <p:ph idx="1"/>
          </p:nvPr>
        </p:nvSpPr>
        <p:spPr>
          <a:xfrm>
            <a:off x="147484" y="125362"/>
            <a:ext cx="11901948" cy="6614652"/>
          </a:xfrm>
        </p:spPr>
        <p:txBody>
          <a:bodyPr>
            <a:normAutofit/>
          </a:bodyPr>
          <a:lstStyle/>
          <a:p>
            <a:pPr marL="457200" indent="-457200">
              <a:buAutoNum type="arabicPeriod" startAt="2"/>
            </a:pPr>
            <a:r>
              <a:rPr lang="en-US" sz="2200" dirty="0"/>
              <a:t>Semi-automatic cleaning systems</a:t>
            </a:r>
          </a:p>
          <a:p>
            <a:pPr marL="0" indent="0">
              <a:buNone/>
            </a:pPr>
            <a:r>
              <a:rPr lang="en-US" sz="2000" dirty="0">
                <a:latin typeface="+mj-lt"/>
              </a:rPr>
              <a:t>The cleaning device must be installed directly at the beginning of each row of panels. The installation process is carried out by two factors, after which the device begins to clean automatically in one direction, and these devices are usually provided with sensors to sense the end of the network panels to return to their start automatically. After cleaning up the grid, the two workers are taken to the next row of panels.</a:t>
            </a:r>
          </a:p>
          <a:p>
            <a:pPr marL="0" indent="0">
              <a:buNone/>
            </a:pPr>
            <a:r>
              <a:rPr lang="en-US" sz="2000" dirty="0">
                <a:latin typeface="+mj-lt"/>
              </a:rPr>
              <a:t>One of the advantages of this system is that it can be easily disassembled and installed when needed, so the number of devices we need is reduced compared to fully automated systems.</a:t>
            </a:r>
          </a:p>
          <a:p>
            <a:pPr marL="0" indent="0">
              <a:buNone/>
            </a:pPr>
            <a:r>
              <a:rPr lang="en-US" sz="2000" dirty="0">
                <a:latin typeface="+mj-lt"/>
              </a:rPr>
              <a:t>It works with special batteries and therefore can be stored when it is not needed in a safe place and protect it from damage and ensure that it continues to work for a longer period.</a:t>
            </a:r>
          </a:p>
          <a:p>
            <a:pPr marL="0" indent="0">
              <a:buNone/>
            </a:pPr>
            <a:endParaRPr lang="ar-JO" sz="2000" dirty="0"/>
          </a:p>
        </p:txBody>
      </p:sp>
      <p:pic>
        <p:nvPicPr>
          <p:cNvPr id="5" name="Picture 4">
            <a:extLst>
              <a:ext uri="{FF2B5EF4-FFF2-40B4-BE49-F238E27FC236}">
                <a16:creationId xmlns:a16="http://schemas.microsoft.com/office/drawing/2014/main" id="{07B242B7-7FEF-4145-9F2F-3004E80AFD23}"/>
              </a:ext>
            </a:extLst>
          </p:cNvPr>
          <p:cNvPicPr>
            <a:picLocks noChangeAspect="1"/>
          </p:cNvPicPr>
          <p:nvPr/>
        </p:nvPicPr>
        <p:blipFill>
          <a:blip r:embed="rId2"/>
          <a:stretch>
            <a:fillRect/>
          </a:stretch>
        </p:blipFill>
        <p:spPr>
          <a:xfrm>
            <a:off x="6096000" y="3126959"/>
            <a:ext cx="5955939" cy="3605679"/>
          </a:xfrm>
          <a:prstGeom prst="rect">
            <a:avLst/>
          </a:prstGeom>
        </p:spPr>
      </p:pic>
    </p:spTree>
    <p:extLst>
      <p:ext uri="{BB962C8B-B14F-4D97-AF65-F5344CB8AC3E}">
        <p14:creationId xmlns:p14="http://schemas.microsoft.com/office/powerpoint/2010/main" val="38682368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4064</TotalTime>
  <Words>3480</Words>
  <Application>Microsoft Office PowerPoint</Application>
  <PresentationFormat>Widescreen</PresentationFormat>
  <Paragraphs>280</Paragraphs>
  <Slides>26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Calibri Light</vt:lpstr>
      <vt:lpstr>Helvetica</vt:lpstr>
      <vt:lpstr>Times New Roman</vt:lpstr>
      <vt:lpstr>Office Theme</vt:lpstr>
      <vt:lpstr>PowerPoint Presentation</vt:lpstr>
      <vt:lpstr>Introduction</vt:lpstr>
      <vt:lpstr>PowerPoint Presentation</vt:lpstr>
      <vt:lpstr>PowerPoint Presentation</vt:lpstr>
      <vt:lpstr>Tips and facts about cleaning solar panels  </vt:lpstr>
      <vt:lpstr>PowerPoint Presentation</vt:lpstr>
      <vt:lpstr>Solar cell cleaning methods and types</vt:lpstr>
      <vt:lpstr>PowerPoint Presentation</vt:lpstr>
      <vt:lpstr>PowerPoint Presentation</vt:lpstr>
      <vt:lpstr>PowerPoint Presentation</vt:lpstr>
      <vt:lpstr>PowerPoint Presentation</vt:lpstr>
      <vt:lpstr>PowerPoint Presentation</vt:lpstr>
      <vt:lpstr>Feasibility study on solar panel cleaning systems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Guiding rules for cleaning solar panels  </vt:lpstr>
      <vt:lpstr>PowerPoint Presentation</vt:lpstr>
      <vt:lpstr>PowerPoint Presentation</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عطا جوابرة</dc:creator>
  <cp:lastModifiedBy>عطا جوابرة</cp:lastModifiedBy>
  <cp:revision>57</cp:revision>
  <dcterms:created xsi:type="dcterms:W3CDTF">2020-05-23T12:36:17Z</dcterms:created>
  <dcterms:modified xsi:type="dcterms:W3CDTF">2020-06-08T13:25:25Z</dcterms:modified>
</cp:coreProperties>
</file>