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3" r:id="rId18"/>
    <p:sldId id="274" r:id="rId19"/>
    <p:sldId id="275" r:id="rId20"/>
    <p:sldId id="323" r:id="rId21"/>
    <p:sldId id="277" r:id="rId22"/>
    <p:sldId id="308" r:id="rId23"/>
    <p:sldId id="309" r:id="rId24"/>
    <p:sldId id="310" r:id="rId25"/>
    <p:sldId id="311" r:id="rId26"/>
    <p:sldId id="312" r:id="rId27"/>
    <p:sldId id="314" r:id="rId28"/>
    <p:sldId id="315" r:id="rId29"/>
    <p:sldId id="322" r:id="rId30"/>
    <p:sldId id="316" r:id="rId31"/>
    <p:sldId id="317" r:id="rId32"/>
    <p:sldId id="318" r:id="rId33"/>
    <p:sldId id="319" r:id="rId34"/>
    <p:sldId id="320" r:id="rId35"/>
    <p:sldId id="321" r:id="rId36"/>
    <p:sldId id="278" r:id="rId37"/>
    <p:sldId id="279" r:id="rId38"/>
    <p:sldId id="280" r:id="rId39"/>
    <p:sldId id="281" r:id="rId40"/>
    <p:sldId id="282" r:id="rId41"/>
    <p:sldId id="283" r:id="rId42"/>
    <p:sldId id="284" r:id="rId43"/>
    <p:sldId id="285" r:id="rId44"/>
    <p:sldId id="288" r:id="rId45"/>
    <p:sldId id="289" r:id="rId46"/>
    <p:sldId id="290" r:id="rId47"/>
    <p:sldId id="291" r:id="rId48"/>
    <p:sldId id="292" r:id="rId49"/>
    <p:sldId id="293" r:id="rId50"/>
    <p:sldId id="294" r:id="rId51"/>
    <p:sldId id="295" r:id="rId52"/>
    <p:sldId id="296" r:id="rId53"/>
    <p:sldId id="297" r:id="rId54"/>
    <p:sldId id="300" r:id="rId55"/>
    <p:sldId id="298" r:id="rId56"/>
    <p:sldId id="299" r:id="rId57"/>
    <p:sldId id="301" r:id="rId58"/>
    <p:sldId id="302" r:id="rId59"/>
    <p:sldId id="303" r:id="rId60"/>
    <p:sldId id="304" r:id="rId61"/>
    <p:sldId id="305" r:id="rId62"/>
    <p:sldId id="306" r:id="rId63"/>
    <p:sldId id="307" r:id="rId6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5" autoAdjust="0"/>
    <p:restoredTop sz="94660"/>
  </p:normalViewPr>
  <p:slideViewPr>
    <p:cSldViewPr snapToGrid="0">
      <p:cViewPr varScale="1">
        <p:scale>
          <a:sx n="89" d="100"/>
          <a:sy n="89" d="100"/>
        </p:scale>
        <p:origin x="120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image" Target="../media/image6.jpeg"/><Relationship Id="rId1" Type="http://schemas.openxmlformats.org/officeDocument/2006/relationships/image" Target="../media/image5.png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13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7BA2124-E01B-4495-8B19-9EE94E9CB057}" type="doc">
      <dgm:prSet loTypeId="urn:microsoft.com/office/officeart/2005/8/layout/vList3#2" loCatId="list" qsTypeId="urn:microsoft.com/office/officeart/2005/8/quickstyle/simple4" qsCatId="simple" csTypeId="urn:microsoft.com/office/officeart/2005/8/colors/accent3_1" csCatId="accent3" phldr="1"/>
      <dgm:spPr/>
      <dgm:t>
        <a:bodyPr/>
        <a:lstStyle/>
        <a:p>
          <a:endParaRPr lang="en-US"/>
        </a:p>
      </dgm:t>
    </dgm:pt>
    <dgm:pt modelId="{EB27A5F6-0654-4794-81DD-C662AD621F44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Introduction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0411453-5242-4B41-B6A3-5657E234685D}" type="parTrans" cxnId="{61317CA6-1CF7-46D2-90DA-1E984D2D9F9A}">
      <dgm:prSet/>
      <dgm:spPr/>
      <dgm:t>
        <a:bodyPr/>
        <a:lstStyle/>
        <a:p>
          <a:endParaRPr lang="en-US"/>
        </a:p>
      </dgm:t>
    </dgm:pt>
    <dgm:pt modelId="{E4C2107A-836F-411E-87BE-329556B876FA}" type="sibTrans" cxnId="{61317CA6-1CF7-46D2-90DA-1E984D2D9F9A}">
      <dgm:prSet/>
      <dgm:spPr/>
      <dgm:t>
        <a:bodyPr/>
        <a:lstStyle/>
        <a:p>
          <a:endParaRPr lang="en-US"/>
        </a:p>
      </dgm:t>
    </dgm:pt>
    <dgm:pt modelId="{9105487F-AB0D-4DE4-AEC3-44138CD05BE7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Site of the project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2466EB0-192B-4151-88CE-F77D5B5349AB}" type="parTrans" cxnId="{AA113540-ABB9-4CE7-B600-04270ED6EC7B}">
      <dgm:prSet/>
      <dgm:spPr/>
      <dgm:t>
        <a:bodyPr/>
        <a:lstStyle/>
        <a:p>
          <a:endParaRPr lang="en-US"/>
        </a:p>
      </dgm:t>
    </dgm:pt>
    <dgm:pt modelId="{C4966A79-186E-4024-9873-330034655753}" type="sibTrans" cxnId="{AA113540-ABB9-4CE7-B600-04270ED6EC7B}">
      <dgm:prSet/>
      <dgm:spPr/>
      <dgm:t>
        <a:bodyPr/>
        <a:lstStyle/>
        <a:p>
          <a:endParaRPr lang="en-US"/>
        </a:p>
      </dgm:t>
    </dgm:pt>
    <dgm:pt modelId="{E0739EB1-B00B-4963-A024-DC75CA80C3D8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Architectural Design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15C49E8-02C6-46F4-90E1-146FE31EA189}" type="parTrans" cxnId="{A5F7EE8F-53D7-45B3-8490-1DFB534A5B28}">
      <dgm:prSet/>
      <dgm:spPr/>
      <dgm:t>
        <a:bodyPr/>
        <a:lstStyle/>
        <a:p>
          <a:endParaRPr lang="en-US"/>
        </a:p>
      </dgm:t>
    </dgm:pt>
    <dgm:pt modelId="{FE8DAA29-949B-455D-992B-04E32C715EEF}" type="sibTrans" cxnId="{A5F7EE8F-53D7-45B3-8490-1DFB534A5B28}">
      <dgm:prSet/>
      <dgm:spPr/>
      <dgm:t>
        <a:bodyPr/>
        <a:lstStyle/>
        <a:p>
          <a:endParaRPr lang="en-US"/>
        </a:p>
      </dgm:t>
    </dgm:pt>
    <dgm:pt modelId="{577ABF47-258E-4BCC-8106-FA951F9E58DE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Structural Design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F732EB2-CA23-4791-A35C-B696E3926D57}" type="parTrans" cxnId="{3B1DBA06-A170-46BC-A01D-E013A4C817BC}">
      <dgm:prSet/>
      <dgm:spPr/>
      <dgm:t>
        <a:bodyPr/>
        <a:lstStyle/>
        <a:p>
          <a:endParaRPr lang="en-US"/>
        </a:p>
      </dgm:t>
    </dgm:pt>
    <dgm:pt modelId="{B01A20DD-FF6A-483C-8F61-AD2E4429E2D3}" type="sibTrans" cxnId="{3B1DBA06-A170-46BC-A01D-E013A4C817BC}">
      <dgm:prSet/>
      <dgm:spPr/>
      <dgm:t>
        <a:bodyPr/>
        <a:lstStyle/>
        <a:p>
          <a:endParaRPr lang="en-US"/>
        </a:p>
      </dgm:t>
    </dgm:pt>
    <dgm:pt modelId="{A9943662-F84A-4DD0-B7D1-374AFC44E52E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Environmental Design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1930604-4395-4B80-83B6-B9637D85099B}" type="parTrans" cxnId="{356638C4-BBAA-4413-B101-CD1741BE531E}">
      <dgm:prSet/>
      <dgm:spPr/>
      <dgm:t>
        <a:bodyPr/>
        <a:lstStyle/>
        <a:p>
          <a:endParaRPr lang="en-US"/>
        </a:p>
      </dgm:t>
    </dgm:pt>
    <dgm:pt modelId="{0F0335DD-F059-4850-9FE9-44CBC7920F06}" type="sibTrans" cxnId="{356638C4-BBAA-4413-B101-CD1741BE531E}">
      <dgm:prSet/>
      <dgm:spPr/>
      <dgm:t>
        <a:bodyPr/>
        <a:lstStyle/>
        <a:p>
          <a:endParaRPr lang="en-US"/>
        </a:p>
      </dgm:t>
    </dgm:pt>
    <dgm:pt modelId="{17DD242D-DE6A-443A-9B20-D44768F80811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Electrical Design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4A1B663-A42E-429B-9815-2847DACA6C51}" type="parTrans" cxnId="{06C008EA-882E-4E43-9EF2-6B0F3E0969A3}">
      <dgm:prSet/>
      <dgm:spPr/>
      <dgm:t>
        <a:bodyPr/>
        <a:lstStyle/>
        <a:p>
          <a:endParaRPr lang="en-US"/>
        </a:p>
      </dgm:t>
    </dgm:pt>
    <dgm:pt modelId="{A4001478-B1F7-4FB9-A7E3-EDD45F8CEE7A}" type="sibTrans" cxnId="{06C008EA-882E-4E43-9EF2-6B0F3E0969A3}">
      <dgm:prSet/>
      <dgm:spPr/>
      <dgm:t>
        <a:bodyPr/>
        <a:lstStyle/>
        <a:p>
          <a:endParaRPr lang="en-US"/>
        </a:p>
      </dgm:t>
    </dgm:pt>
    <dgm:pt modelId="{F6A68E93-E526-4FF0-9BAF-877A2F975F68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Mechanical Design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845B147-09D1-4BFE-8DA3-EBE7CB3B313C}" type="parTrans" cxnId="{DEE9EEFF-AF66-45BD-8B29-AFB5233EAF20}">
      <dgm:prSet/>
      <dgm:spPr/>
      <dgm:t>
        <a:bodyPr/>
        <a:lstStyle/>
        <a:p>
          <a:endParaRPr lang="en-US"/>
        </a:p>
      </dgm:t>
    </dgm:pt>
    <dgm:pt modelId="{1FB1A04A-C416-44C6-B17A-1D7FB1CCFC4F}" type="sibTrans" cxnId="{DEE9EEFF-AF66-45BD-8B29-AFB5233EAF20}">
      <dgm:prSet/>
      <dgm:spPr/>
      <dgm:t>
        <a:bodyPr/>
        <a:lstStyle/>
        <a:p>
          <a:endParaRPr lang="en-US"/>
        </a:p>
      </dgm:t>
    </dgm:pt>
    <dgm:pt modelId="{0DD89E52-DF38-49F2-9626-C5ED6036FDDE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Safety Design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509E958-C439-4774-897F-092C286233C1}" type="parTrans" cxnId="{8D599238-7C6C-4363-8DC9-C0C4C0E8BB3E}">
      <dgm:prSet/>
      <dgm:spPr/>
      <dgm:t>
        <a:bodyPr/>
        <a:lstStyle/>
        <a:p>
          <a:endParaRPr lang="en-US"/>
        </a:p>
      </dgm:t>
    </dgm:pt>
    <dgm:pt modelId="{8AF155A6-CA90-47D0-9610-2CF5D6498602}" type="sibTrans" cxnId="{8D599238-7C6C-4363-8DC9-C0C4C0E8BB3E}">
      <dgm:prSet/>
      <dgm:spPr/>
      <dgm:t>
        <a:bodyPr/>
        <a:lstStyle/>
        <a:p>
          <a:endParaRPr lang="en-US"/>
        </a:p>
      </dgm:t>
    </dgm:pt>
    <dgm:pt modelId="{19C0B97D-F948-4DFF-88E5-75AA6B354781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Cost Estimation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0AD1C1C-5CCC-4C6F-9579-283FE72FBA36}" type="parTrans" cxnId="{D0473E01-F6E6-4EF1-A214-D87EFDFCA273}">
      <dgm:prSet/>
      <dgm:spPr/>
      <dgm:t>
        <a:bodyPr/>
        <a:lstStyle/>
        <a:p>
          <a:endParaRPr lang="en-US"/>
        </a:p>
      </dgm:t>
    </dgm:pt>
    <dgm:pt modelId="{7501CAAE-5207-4D06-BFFA-0DFE2B03E0A8}" type="sibTrans" cxnId="{D0473E01-F6E6-4EF1-A214-D87EFDFCA273}">
      <dgm:prSet/>
      <dgm:spPr/>
      <dgm:t>
        <a:bodyPr/>
        <a:lstStyle/>
        <a:p>
          <a:endParaRPr lang="en-US"/>
        </a:p>
      </dgm:t>
    </dgm:pt>
    <dgm:pt modelId="{42001A9C-9F2C-4794-83B3-20A87EB798EC}" type="pres">
      <dgm:prSet presAssocID="{A7BA2124-E01B-4495-8B19-9EE94E9CB057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727CAE6-8454-4CE3-824B-EE05CEB6F4CD}" type="pres">
      <dgm:prSet presAssocID="{EB27A5F6-0654-4794-81DD-C662AD621F44}" presName="composite" presStyleCnt="0"/>
      <dgm:spPr/>
    </dgm:pt>
    <dgm:pt modelId="{C6856A8C-28AD-4CCE-BBCB-AC71145D003E}" type="pres">
      <dgm:prSet presAssocID="{EB27A5F6-0654-4794-81DD-C662AD621F44}" presName="imgShp" presStyleLbl="fgImgPlace1" presStyleIdx="0" presStyleCnt="9" custScaleX="141780" custScaleY="125210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5F99A79D-10E2-4797-BDB0-B9E5B0C9ECCF}" type="pres">
      <dgm:prSet presAssocID="{EB27A5F6-0654-4794-81DD-C662AD621F44}" presName="txShp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C77978F-8734-4FE6-B81F-5767F7326EA4}" type="pres">
      <dgm:prSet presAssocID="{E4C2107A-836F-411E-87BE-329556B876FA}" presName="spacing" presStyleCnt="0"/>
      <dgm:spPr/>
    </dgm:pt>
    <dgm:pt modelId="{507A0F4D-797F-4894-B75E-39DC8F635EC4}" type="pres">
      <dgm:prSet presAssocID="{9105487F-AB0D-4DE4-AEC3-44138CD05BE7}" presName="composite" presStyleCnt="0"/>
      <dgm:spPr/>
    </dgm:pt>
    <dgm:pt modelId="{BFC52AB2-AFC9-445E-A72D-789F92D653CA}" type="pres">
      <dgm:prSet presAssocID="{9105487F-AB0D-4DE4-AEC3-44138CD05BE7}" presName="imgShp" presStyleLbl="fgImgPlace1" presStyleIdx="1" presStyleCnt="9" custScaleX="142702" custScaleY="126300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6BADD900-8D3B-4569-95C4-017060EB4FE9}" type="pres">
      <dgm:prSet presAssocID="{9105487F-AB0D-4DE4-AEC3-44138CD05BE7}" presName="txShp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2DD9919-40D8-452D-BE90-48216771CB5E}" type="pres">
      <dgm:prSet presAssocID="{C4966A79-186E-4024-9873-330034655753}" presName="spacing" presStyleCnt="0"/>
      <dgm:spPr/>
    </dgm:pt>
    <dgm:pt modelId="{5C69A577-19C8-43F8-9DC3-A70E362F400D}" type="pres">
      <dgm:prSet presAssocID="{E0739EB1-B00B-4963-A024-DC75CA80C3D8}" presName="composite" presStyleCnt="0"/>
      <dgm:spPr/>
    </dgm:pt>
    <dgm:pt modelId="{ED75AA50-4BA6-4780-9047-97480796A94A}" type="pres">
      <dgm:prSet presAssocID="{E0739EB1-B00B-4963-A024-DC75CA80C3D8}" presName="imgShp" presStyleLbl="fgImgPlace1" presStyleIdx="2" presStyleCnt="9" custScaleX="143068" custScaleY="126624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</dgm:spPr>
    </dgm:pt>
    <dgm:pt modelId="{5E36AFE8-C663-4A86-A331-5F2FF222C911}" type="pres">
      <dgm:prSet presAssocID="{E0739EB1-B00B-4963-A024-DC75CA80C3D8}" presName="txShp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A6BD900-5810-4909-BCA0-20399C04D94E}" type="pres">
      <dgm:prSet presAssocID="{FE8DAA29-949B-455D-992B-04E32C715EEF}" presName="spacing" presStyleCnt="0"/>
      <dgm:spPr/>
    </dgm:pt>
    <dgm:pt modelId="{7E4F6D98-1A2D-4C4F-AA39-5E24A7DD3019}" type="pres">
      <dgm:prSet presAssocID="{577ABF47-258E-4BCC-8106-FA951F9E58DE}" presName="composite" presStyleCnt="0"/>
      <dgm:spPr/>
    </dgm:pt>
    <dgm:pt modelId="{645603C3-5D62-4239-A8D9-C7854995A163}" type="pres">
      <dgm:prSet presAssocID="{577ABF47-258E-4BCC-8106-FA951F9E58DE}" presName="imgShp" presStyleLbl="fgImgPlace1" presStyleIdx="3" presStyleCnt="9" custScaleX="143807" custScaleY="127277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</dgm:pt>
    <dgm:pt modelId="{4161D79E-E344-4D4F-A591-54B624AAA553}" type="pres">
      <dgm:prSet presAssocID="{577ABF47-258E-4BCC-8106-FA951F9E58DE}" presName="txShp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22AED7C-8965-495D-954E-5E42CFABC7D1}" type="pres">
      <dgm:prSet presAssocID="{B01A20DD-FF6A-483C-8F61-AD2E4429E2D3}" presName="spacing" presStyleCnt="0"/>
      <dgm:spPr/>
    </dgm:pt>
    <dgm:pt modelId="{51790DD9-1751-4A33-ACD8-98CC126AA628}" type="pres">
      <dgm:prSet presAssocID="{A9943662-F84A-4DD0-B7D1-374AFC44E52E}" presName="composite" presStyleCnt="0"/>
      <dgm:spPr/>
    </dgm:pt>
    <dgm:pt modelId="{E6109266-5670-4CFE-9886-EE4F1EDFF059}" type="pres">
      <dgm:prSet presAssocID="{A9943662-F84A-4DD0-B7D1-374AFC44E52E}" presName="imgShp" presStyleLbl="fgImgPlace1" presStyleIdx="4" presStyleCnt="9" custScaleX="143437" custScaleY="126950"/>
      <dgm:spPr>
        <a:blipFill rotWithShape="1">
          <a:blip xmlns:r="http://schemas.openxmlformats.org/officeDocument/2006/relationships" r:embed="rId5"/>
          <a:stretch>
            <a:fillRect/>
          </a:stretch>
        </a:blipFill>
      </dgm:spPr>
    </dgm:pt>
    <dgm:pt modelId="{CD06B53D-5FC2-4EBC-A739-F03598290CC6}" type="pres">
      <dgm:prSet presAssocID="{A9943662-F84A-4DD0-B7D1-374AFC44E52E}" presName="txShp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8AC9F3C-E5AE-43EB-B322-1C125482699F}" type="pres">
      <dgm:prSet presAssocID="{0F0335DD-F059-4850-9FE9-44CBC7920F06}" presName="spacing" presStyleCnt="0"/>
      <dgm:spPr/>
    </dgm:pt>
    <dgm:pt modelId="{895F5AF5-1FF1-42AF-8482-F64F87468AFC}" type="pres">
      <dgm:prSet presAssocID="{17DD242D-DE6A-443A-9B20-D44768F80811}" presName="composite" presStyleCnt="0"/>
      <dgm:spPr/>
    </dgm:pt>
    <dgm:pt modelId="{9CBCEA26-A887-4867-8657-FCBDAFDA65B1}" type="pres">
      <dgm:prSet presAssocID="{17DD242D-DE6A-443A-9B20-D44768F80811}" presName="imgShp" presStyleLbl="fgImgPlace1" presStyleIdx="5" presStyleCnt="9" custScaleX="142156" custScaleY="125816"/>
      <dgm:spPr>
        <a:blipFill rotWithShape="1">
          <a:blip xmlns:r="http://schemas.openxmlformats.org/officeDocument/2006/relationships" r:embed="rId6"/>
          <a:stretch>
            <a:fillRect/>
          </a:stretch>
        </a:blipFill>
      </dgm:spPr>
    </dgm:pt>
    <dgm:pt modelId="{C763D05D-D907-40C1-AE71-02F37BB31FBC}" type="pres">
      <dgm:prSet presAssocID="{17DD242D-DE6A-443A-9B20-D44768F80811}" presName="txShp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B2009C9-BBE3-4501-9FAB-945B45415E69}" type="pres">
      <dgm:prSet presAssocID="{A4001478-B1F7-4FB9-A7E3-EDD45F8CEE7A}" presName="spacing" presStyleCnt="0"/>
      <dgm:spPr/>
    </dgm:pt>
    <dgm:pt modelId="{819C1A4D-B20D-45BF-B827-5EBCF0276A7D}" type="pres">
      <dgm:prSet presAssocID="{F6A68E93-E526-4FF0-9BAF-877A2F975F68}" presName="composite" presStyleCnt="0"/>
      <dgm:spPr/>
    </dgm:pt>
    <dgm:pt modelId="{AE39DCE8-98E2-472E-8C0C-2398715AAC58}" type="pres">
      <dgm:prSet presAssocID="{F6A68E93-E526-4FF0-9BAF-877A2F975F68}" presName="imgShp" presStyleLbl="fgImgPlace1" presStyleIdx="6" presStyleCnt="9" custScaleX="142156" custScaleY="125816"/>
      <dgm:spPr>
        <a:blipFill rotWithShape="1">
          <a:blip xmlns:r="http://schemas.openxmlformats.org/officeDocument/2006/relationships" r:embed="rId7"/>
          <a:stretch>
            <a:fillRect/>
          </a:stretch>
        </a:blipFill>
      </dgm:spPr>
    </dgm:pt>
    <dgm:pt modelId="{3FE96F04-C5AF-468E-941B-C582436A550C}" type="pres">
      <dgm:prSet presAssocID="{F6A68E93-E526-4FF0-9BAF-877A2F975F68}" presName="txShp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1B8B19-05A9-42D8-A563-537937F35119}" type="pres">
      <dgm:prSet presAssocID="{1FB1A04A-C416-44C6-B17A-1D7FB1CCFC4F}" presName="spacing" presStyleCnt="0"/>
      <dgm:spPr/>
    </dgm:pt>
    <dgm:pt modelId="{A88B5AF4-7001-449B-AFFC-EE138151CEC0}" type="pres">
      <dgm:prSet presAssocID="{0DD89E52-DF38-49F2-9626-C5ED6036FDDE}" presName="composite" presStyleCnt="0"/>
      <dgm:spPr/>
    </dgm:pt>
    <dgm:pt modelId="{35C68281-09BC-47E6-A4BB-36E20F84991E}" type="pres">
      <dgm:prSet presAssocID="{0DD89E52-DF38-49F2-9626-C5ED6036FDDE}" presName="imgShp" presStyleLbl="fgImgPlace1" presStyleIdx="7" presStyleCnt="9" custScaleX="142156" custScaleY="125816"/>
      <dgm:spPr>
        <a:blipFill rotWithShape="1">
          <a:blip xmlns:r="http://schemas.openxmlformats.org/officeDocument/2006/relationships" r:embed="rId8"/>
          <a:stretch>
            <a:fillRect/>
          </a:stretch>
        </a:blipFill>
      </dgm:spPr>
    </dgm:pt>
    <dgm:pt modelId="{01F19EBE-5F5A-40D4-BAA5-99AF0B2750A6}" type="pres">
      <dgm:prSet presAssocID="{0DD89E52-DF38-49F2-9626-C5ED6036FDDE}" presName="txShp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9247A0-88BD-40B2-B974-725D80E025F6}" type="pres">
      <dgm:prSet presAssocID="{8AF155A6-CA90-47D0-9610-2CF5D6498602}" presName="spacing" presStyleCnt="0"/>
      <dgm:spPr/>
    </dgm:pt>
    <dgm:pt modelId="{638E3D25-9B43-41EB-85F3-3D3B137856C6}" type="pres">
      <dgm:prSet presAssocID="{19C0B97D-F948-4DFF-88E5-75AA6B354781}" presName="composite" presStyleCnt="0"/>
      <dgm:spPr/>
    </dgm:pt>
    <dgm:pt modelId="{00A41B7C-430D-485F-A70B-5431D1C0F530}" type="pres">
      <dgm:prSet presAssocID="{19C0B97D-F948-4DFF-88E5-75AA6B354781}" presName="imgShp" presStyleLbl="fgImgPlace1" presStyleIdx="8" presStyleCnt="9" custScaleX="142156" custScaleY="125816"/>
      <dgm:spPr>
        <a:blipFill rotWithShape="1">
          <a:blip xmlns:r="http://schemas.openxmlformats.org/officeDocument/2006/relationships" r:embed="rId9"/>
          <a:stretch>
            <a:fillRect/>
          </a:stretch>
        </a:blipFill>
      </dgm:spPr>
    </dgm:pt>
    <dgm:pt modelId="{5D6015DF-2286-4059-AC17-B80DE861D093}" type="pres">
      <dgm:prSet presAssocID="{19C0B97D-F948-4DFF-88E5-75AA6B354781}" presName="txShp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B1DBA06-A170-46BC-A01D-E013A4C817BC}" srcId="{A7BA2124-E01B-4495-8B19-9EE94E9CB057}" destId="{577ABF47-258E-4BCC-8106-FA951F9E58DE}" srcOrd="3" destOrd="0" parTransId="{BF732EB2-CA23-4791-A35C-B696E3926D57}" sibTransId="{B01A20DD-FF6A-483C-8F61-AD2E4429E2D3}"/>
    <dgm:cxn modelId="{06C008EA-882E-4E43-9EF2-6B0F3E0969A3}" srcId="{A7BA2124-E01B-4495-8B19-9EE94E9CB057}" destId="{17DD242D-DE6A-443A-9B20-D44768F80811}" srcOrd="5" destOrd="0" parTransId="{24A1B663-A42E-429B-9815-2847DACA6C51}" sibTransId="{A4001478-B1F7-4FB9-A7E3-EDD45F8CEE7A}"/>
    <dgm:cxn modelId="{8D599238-7C6C-4363-8DC9-C0C4C0E8BB3E}" srcId="{A7BA2124-E01B-4495-8B19-9EE94E9CB057}" destId="{0DD89E52-DF38-49F2-9626-C5ED6036FDDE}" srcOrd="7" destOrd="0" parTransId="{6509E958-C439-4774-897F-092C286233C1}" sibTransId="{8AF155A6-CA90-47D0-9610-2CF5D6498602}"/>
    <dgm:cxn modelId="{AA23548C-5C6E-4D21-95AA-620268116ABE}" type="presOf" srcId="{E0739EB1-B00B-4963-A024-DC75CA80C3D8}" destId="{5E36AFE8-C663-4A86-A331-5F2FF222C911}" srcOrd="0" destOrd="0" presId="urn:microsoft.com/office/officeart/2005/8/layout/vList3#2"/>
    <dgm:cxn modelId="{F220CBE7-B421-44DE-9DF7-06242E173E55}" type="presOf" srcId="{F6A68E93-E526-4FF0-9BAF-877A2F975F68}" destId="{3FE96F04-C5AF-468E-941B-C582436A550C}" srcOrd="0" destOrd="0" presId="urn:microsoft.com/office/officeart/2005/8/layout/vList3#2"/>
    <dgm:cxn modelId="{356638C4-BBAA-4413-B101-CD1741BE531E}" srcId="{A7BA2124-E01B-4495-8B19-9EE94E9CB057}" destId="{A9943662-F84A-4DD0-B7D1-374AFC44E52E}" srcOrd="4" destOrd="0" parTransId="{41930604-4395-4B80-83B6-B9637D85099B}" sibTransId="{0F0335DD-F059-4850-9FE9-44CBC7920F06}"/>
    <dgm:cxn modelId="{A5F7EE8F-53D7-45B3-8490-1DFB534A5B28}" srcId="{A7BA2124-E01B-4495-8B19-9EE94E9CB057}" destId="{E0739EB1-B00B-4963-A024-DC75CA80C3D8}" srcOrd="2" destOrd="0" parTransId="{715C49E8-02C6-46F4-90E1-146FE31EA189}" sibTransId="{FE8DAA29-949B-455D-992B-04E32C715EEF}"/>
    <dgm:cxn modelId="{CEC99C0A-A7C3-4AAD-9EB7-9FC1F9F94119}" type="presOf" srcId="{A7BA2124-E01B-4495-8B19-9EE94E9CB057}" destId="{42001A9C-9F2C-4794-83B3-20A87EB798EC}" srcOrd="0" destOrd="0" presId="urn:microsoft.com/office/officeart/2005/8/layout/vList3#2"/>
    <dgm:cxn modelId="{D0473E01-F6E6-4EF1-A214-D87EFDFCA273}" srcId="{A7BA2124-E01B-4495-8B19-9EE94E9CB057}" destId="{19C0B97D-F948-4DFF-88E5-75AA6B354781}" srcOrd="8" destOrd="0" parTransId="{F0AD1C1C-5CCC-4C6F-9579-283FE72FBA36}" sibTransId="{7501CAAE-5207-4D06-BFFA-0DFE2B03E0A8}"/>
    <dgm:cxn modelId="{2EDD554D-292E-47E0-88E6-8642E70E20B0}" type="presOf" srcId="{19C0B97D-F948-4DFF-88E5-75AA6B354781}" destId="{5D6015DF-2286-4059-AC17-B80DE861D093}" srcOrd="0" destOrd="0" presId="urn:microsoft.com/office/officeart/2005/8/layout/vList3#2"/>
    <dgm:cxn modelId="{93A6FA8D-8591-4D60-AADF-6AC12CEE870F}" type="presOf" srcId="{577ABF47-258E-4BCC-8106-FA951F9E58DE}" destId="{4161D79E-E344-4D4F-A591-54B624AAA553}" srcOrd="0" destOrd="0" presId="urn:microsoft.com/office/officeart/2005/8/layout/vList3#2"/>
    <dgm:cxn modelId="{AA113540-ABB9-4CE7-B600-04270ED6EC7B}" srcId="{A7BA2124-E01B-4495-8B19-9EE94E9CB057}" destId="{9105487F-AB0D-4DE4-AEC3-44138CD05BE7}" srcOrd="1" destOrd="0" parTransId="{02466EB0-192B-4151-88CE-F77D5B5349AB}" sibTransId="{C4966A79-186E-4024-9873-330034655753}"/>
    <dgm:cxn modelId="{E9283E4E-F58C-4671-B4A5-58568711FF4D}" type="presOf" srcId="{A9943662-F84A-4DD0-B7D1-374AFC44E52E}" destId="{CD06B53D-5FC2-4EBC-A739-F03598290CC6}" srcOrd="0" destOrd="0" presId="urn:microsoft.com/office/officeart/2005/8/layout/vList3#2"/>
    <dgm:cxn modelId="{61317CA6-1CF7-46D2-90DA-1E984D2D9F9A}" srcId="{A7BA2124-E01B-4495-8B19-9EE94E9CB057}" destId="{EB27A5F6-0654-4794-81DD-C662AD621F44}" srcOrd="0" destOrd="0" parTransId="{00411453-5242-4B41-B6A3-5657E234685D}" sibTransId="{E4C2107A-836F-411E-87BE-329556B876FA}"/>
    <dgm:cxn modelId="{032CB4AE-BBC3-40C5-A1C1-FE9B7779ECFA}" type="presOf" srcId="{9105487F-AB0D-4DE4-AEC3-44138CD05BE7}" destId="{6BADD900-8D3B-4569-95C4-017060EB4FE9}" srcOrd="0" destOrd="0" presId="urn:microsoft.com/office/officeart/2005/8/layout/vList3#2"/>
    <dgm:cxn modelId="{62808F79-579E-4022-9C83-635A7CF54F1C}" type="presOf" srcId="{17DD242D-DE6A-443A-9B20-D44768F80811}" destId="{C763D05D-D907-40C1-AE71-02F37BB31FBC}" srcOrd="0" destOrd="0" presId="urn:microsoft.com/office/officeart/2005/8/layout/vList3#2"/>
    <dgm:cxn modelId="{2EB0BB6B-734A-4388-BE2E-1F7839B20996}" type="presOf" srcId="{0DD89E52-DF38-49F2-9626-C5ED6036FDDE}" destId="{01F19EBE-5F5A-40D4-BAA5-99AF0B2750A6}" srcOrd="0" destOrd="0" presId="urn:microsoft.com/office/officeart/2005/8/layout/vList3#2"/>
    <dgm:cxn modelId="{EE844F49-0F40-4424-91AC-9A93A0782211}" type="presOf" srcId="{EB27A5F6-0654-4794-81DD-C662AD621F44}" destId="{5F99A79D-10E2-4797-BDB0-B9E5B0C9ECCF}" srcOrd="0" destOrd="0" presId="urn:microsoft.com/office/officeart/2005/8/layout/vList3#2"/>
    <dgm:cxn modelId="{DEE9EEFF-AF66-45BD-8B29-AFB5233EAF20}" srcId="{A7BA2124-E01B-4495-8B19-9EE94E9CB057}" destId="{F6A68E93-E526-4FF0-9BAF-877A2F975F68}" srcOrd="6" destOrd="0" parTransId="{6845B147-09D1-4BFE-8DA3-EBE7CB3B313C}" sibTransId="{1FB1A04A-C416-44C6-B17A-1D7FB1CCFC4F}"/>
    <dgm:cxn modelId="{14367472-CFE1-4846-9E3E-EAB97C92CE79}" type="presParOf" srcId="{42001A9C-9F2C-4794-83B3-20A87EB798EC}" destId="{D727CAE6-8454-4CE3-824B-EE05CEB6F4CD}" srcOrd="0" destOrd="0" presId="urn:microsoft.com/office/officeart/2005/8/layout/vList3#2"/>
    <dgm:cxn modelId="{8E63127D-8CAE-4133-894C-E90014B3754C}" type="presParOf" srcId="{D727CAE6-8454-4CE3-824B-EE05CEB6F4CD}" destId="{C6856A8C-28AD-4CCE-BBCB-AC71145D003E}" srcOrd="0" destOrd="0" presId="urn:microsoft.com/office/officeart/2005/8/layout/vList3#2"/>
    <dgm:cxn modelId="{59F62E6B-6284-4595-B76A-63CCBCEFBFCE}" type="presParOf" srcId="{D727CAE6-8454-4CE3-824B-EE05CEB6F4CD}" destId="{5F99A79D-10E2-4797-BDB0-B9E5B0C9ECCF}" srcOrd="1" destOrd="0" presId="urn:microsoft.com/office/officeart/2005/8/layout/vList3#2"/>
    <dgm:cxn modelId="{48C5002D-B596-425C-94E6-D49E35A7A181}" type="presParOf" srcId="{42001A9C-9F2C-4794-83B3-20A87EB798EC}" destId="{9C77978F-8734-4FE6-B81F-5767F7326EA4}" srcOrd="1" destOrd="0" presId="urn:microsoft.com/office/officeart/2005/8/layout/vList3#2"/>
    <dgm:cxn modelId="{DCC3D976-47D7-4F59-BBE3-E7D920A28E8F}" type="presParOf" srcId="{42001A9C-9F2C-4794-83B3-20A87EB798EC}" destId="{507A0F4D-797F-4894-B75E-39DC8F635EC4}" srcOrd="2" destOrd="0" presId="urn:microsoft.com/office/officeart/2005/8/layout/vList3#2"/>
    <dgm:cxn modelId="{A95A772E-3B46-4A1D-9AAD-6B5BB2681FBB}" type="presParOf" srcId="{507A0F4D-797F-4894-B75E-39DC8F635EC4}" destId="{BFC52AB2-AFC9-445E-A72D-789F92D653CA}" srcOrd="0" destOrd="0" presId="urn:microsoft.com/office/officeart/2005/8/layout/vList3#2"/>
    <dgm:cxn modelId="{3621C94D-A435-4405-8A0F-D0F03CCAEFEE}" type="presParOf" srcId="{507A0F4D-797F-4894-B75E-39DC8F635EC4}" destId="{6BADD900-8D3B-4569-95C4-017060EB4FE9}" srcOrd="1" destOrd="0" presId="urn:microsoft.com/office/officeart/2005/8/layout/vList3#2"/>
    <dgm:cxn modelId="{6D835805-3195-46CA-BFC8-F01048C4D7F6}" type="presParOf" srcId="{42001A9C-9F2C-4794-83B3-20A87EB798EC}" destId="{02DD9919-40D8-452D-BE90-48216771CB5E}" srcOrd="3" destOrd="0" presId="urn:microsoft.com/office/officeart/2005/8/layout/vList3#2"/>
    <dgm:cxn modelId="{781AD4F9-C9FB-412B-8271-762D2FAE6C25}" type="presParOf" srcId="{42001A9C-9F2C-4794-83B3-20A87EB798EC}" destId="{5C69A577-19C8-43F8-9DC3-A70E362F400D}" srcOrd="4" destOrd="0" presId="urn:microsoft.com/office/officeart/2005/8/layout/vList3#2"/>
    <dgm:cxn modelId="{88D045A7-4FAB-4C9B-ACC9-09965A6E5D2C}" type="presParOf" srcId="{5C69A577-19C8-43F8-9DC3-A70E362F400D}" destId="{ED75AA50-4BA6-4780-9047-97480796A94A}" srcOrd="0" destOrd="0" presId="urn:microsoft.com/office/officeart/2005/8/layout/vList3#2"/>
    <dgm:cxn modelId="{F635BAA6-AEF7-468D-B1FA-B997ABD3480E}" type="presParOf" srcId="{5C69A577-19C8-43F8-9DC3-A70E362F400D}" destId="{5E36AFE8-C663-4A86-A331-5F2FF222C911}" srcOrd="1" destOrd="0" presId="urn:microsoft.com/office/officeart/2005/8/layout/vList3#2"/>
    <dgm:cxn modelId="{FC4B98C6-7554-43E3-96B1-FF1E134668BA}" type="presParOf" srcId="{42001A9C-9F2C-4794-83B3-20A87EB798EC}" destId="{EA6BD900-5810-4909-BCA0-20399C04D94E}" srcOrd="5" destOrd="0" presId="urn:microsoft.com/office/officeart/2005/8/layout/vList3#2"/>
    <dgm:cxn modelId="{EFC311E8-3845-42CD-829A-1F03BCC11698}" type="presParOf" srcId="{42001A9C-9F2C-4794-83B3-20A87EB798EC}" destId="{7E4F6D98-1A2D-4C4F-AA39-5E24A7DD3019}" srcOrd="6" destOrd="0" presId="urn:microsoft.com/office/officeart/2005/8/layout/vList3#2"/>
    <dgm:cxn modelId="{3698E0E0-D550-4786-8CA2-72B0A23344B5}" type="presParOf" srcId="{7E4F6D98-1A2D-4C4F-AA39-5E24A7DD3019}" destId="{645603C3-5D62-4239-A8D9-C7854995A163}" srcOrd="0" destOrd="0" presId="urn:microsoft.com/office/officeart/2005/8/layout/vList3#2"/>
    <dgm:cxn modelId="{62FA854C-7EED-4BB6-A75D-4F37DA86E1D9}" type="presParOf" srcId="{7E4F6D98-1A2D-4C4F-AA39-5E24A7DD3019}" destId="{4161D79E-E344-4D4F-A591-54B624AAA553}" srcOrd="1" destOrd="0" presId="urn:microsoft.com/office/officeart/2005/8/layout/vList3#2"/>
    <dgm:cxn modelId="{E2C2DA99-C183-4AD7-A1E4-24E75C458DE8}" type="presParOf" srcId="{42001A9C-9F2C-4794-83B3-20A87EB798EC}" destId="{822AED7C-8965-495D-954E-5E42CFABC7D1}" srcOrd="7" destOrd="0" presId="urn:microsoft.com/office/officeart/2005/8/layout/vList3#2"/>
    <dgm:cxn modelId="{C032EEED-0650-45A0-BDB8-38C93D159100}" type="presParOf" srcId="{42001A9C-9F2C-4794-83B3-20A87EB798EC}" destId="{51790DD9-1751-4A33-ACD8-98CC126AA628}" srcOrd="8" destOrd="0" presId="urn:microsoft.com/office/officeart/2005/8/layout/vList3#2"/>
    <dgm:cxn modelId="{A7555FCD-B9F7-42F2-9806-8FCBD42A276E}" type="presParOf" srcId="{51790DD9-1751-4A33-ACD8-98CC126AA628}" destId="{E6109266-5670-4CFE-9886-EE4F1EDFF059}" srcOrd="0" destOrd="0" presId="urn:microsoft.com/office/officeart/2005/8/layout/vList3#2"/>
    <dgm:cxn modelId="{B73C8BB4-34DD-4A8E-BDB3-9D1CFA1067AD}" type="presParOf" srcId="{51790DD9-1751-4A33-ACD8-98CC126AA628}" destId="{CD06B53D-5FC2-4EBC-A739-F03598290CC6}" srcOrd="1" destOrd="0" presId="urn:microsoft.com/office/officeart/2005/8/layout/vList3#2"/>
    <dgm:cxn modelId="{FA093442-3FF4-4123-867C-D10D9FC70BFC}" type="presParOf" srcId="{42001A9C-9F2C-4794-83B3-20A87EB798EC}" destId="{18AC9F3C-E5AE-43EB-B322-1C125482699F}" srcOrd="9" destOrd="0" presId="urn:microsoft.com/office/officeart/2005/8/layout/vList3#2"/>
    <dgm:cxn modelId="{2A99FE4A-13BE-40BE-99BB-AAA5D3106AAC}" type="presParOf" srcId="{42001A9C-9F2C-4794-83B3-20A87EB798EC}" destId="{895F5AF5-1FF1-42AF-8482-F64F87468AFC}" srcOrd="10" destOrd="0" presId="urn:microsoft.com/office/officeart/2005/8/layout/vList3#2"/>
    <dgm:cxn modelId="{1648F8EE-247B-4685-9EFA-2B6A9A0E54A4}" type="presParOf" srcId="{895F5AF5-1FF1-42AF-8482-F64F87468AFC}" destId="{9CBCEA26-A887-4867-8657-FCBDAFDA65B1}" srcOrd="0" destOrd="0" presId="urn:microsoft.com/office/officeart/2005/8/layout/vList3#2"/>
    <dgm:cxn modelId="{2BCA3B88-B06D-4569-BDB4-3C6DE2641048}" type="presParOf" srcId="{895F5AF5-1FF1-42AF-8482-F64F87468AFC}" destId="{C763D05D-D907-40C1-AE71-02F37BB31FBC}" srcOrd="1" destOrd="0" presId="urn:microsoft.com/office/officeart/2005/8/layout/vList3#2"/>
    <dgm:cxn modelId="{CBF902DE-B967-4AA3-9211-05657C941AFC}" type="presParOf" srcId="{42001A9C-9F2C-4794-83B3-20A87EB798EC}" destId="{AB2009C9-BBE3-4501-9FAB-945B45415E69}" srcOrd="11" destOrd="0" presId="urn:microsoft.com/office/officeart/2005/8/layout/vList3#2"/>
    <dgm:cxn modelId="{7C371419-52A3-4661-AE3C-65F89ED60BC5}" type="presParOf" srcId="{42001A9C-9F2C-4794-83B3-20A87EB798EC}" destId="{819C1A4D-B20D-45BF-B827-5EBCF0276A7D}" srcOrd="12" destOrd="0" presId="urn:microsoft.com/office/officeart/2005/8/layout/vList3#2"/>
    <dgm:cxn modelId="{B202BAC9-9B7B-4C06-885F-31C45400917E}" type="presParOf" srcId="{819C1A4D-B20D-45BF-B827-5EBCF0276A7D}" destId="{AE39DCE8-98E2-472E-8C0C-2398715AAC58}" srcOrd="0" destOrd="0" presId="urn:microsoft.com/office/officeart/2005/8/layout/vList3#2"/>
    <dgm:cxn modelId="{02D7C13E-D0C8-48EF-94D6-608DD6AB38A3}" type="presParOf" srcId="{819C1A4D-B20D-45BF-B827-5EBCF0276A7D}" destId="{3FE96F04-C5AF-468E-941B-C582436A550C}" srcOrd="1" destOrd="0" presId="urn:microsoft.com/office/officeart/2005/8/layout/vList3#2"/>
    <dgm:cxn modelId="{D474F05C-6449-4A65-9F98-0143BFFB0DED}" type="presParOf" srcId="{42001A9C-9F2C-4794-83B3-20A87EB798EC}" destId="{D21B8B19-05A9-42D8-A563-537937F35119}" srcOrd="13" destOrd="0" presId="urn:microsoft.com/office/officeart/2005/8/layout/vList3#2"/>
    <dgm:cxn modelId="{489DE7E1-59AA-41D0-8186-57D127094AF7}" type="presParOf" srcId="{42001A9C-9F2C-4794-83B3-20A87EB798EC}" destId="{A88B5AF4-7001-449B-AFFC-EE138151CEC0}" srcOrd="14" destOrd="0" presId="urn:microsoft.com/office/officeart/2005/8/layout/vList3#2"/>
    <dgm:cxn modelId="{7941A0CE-B464-45CD-AD94-555C782AAB43}" type="presParOf" srcId="{A88B5AF4-7001-449B-AFFC-EE138151CEC0}" destId="{35C68281-09BC-47E6-A4BB-36E20F84991E}" srcOrd="0" destOrd="0" presId="urn:microsoft.com/office/officeart/2005/8/layout/vList3#2"/>
    <dgm:cxn modelId="{D3FA1D8F-C1BF-4F42-9A82-CB9E55A94CF3}" type="presParOf" srcId="{A88B5AF4-7001-449B-AFFC-EE138151CEC0}" destId="{01F19EBE-5F5A-40D4-BAA5-99AF0B2750A6}" srcOrd="1" destOrd="0" presId="urn:microsoft.com/office/officeart/2005/8/layout/vList3#2"/>
    <dgm:cxn modelId="{BE9467C1-7253-44B4-AC32-F5A6DC32D99A}" type="presParOf" srcId="{42001A9C-9F2C-4794-83B3-20A87EB798EC}" destId="{479247A0-88BD-40B2-B974-725D80E025F6}" srcOrd="15" destOrd="0" presId="urn:microsoft.com/office/officeart/2005/8/layout/vList3#2"/>
    <dgm:cxn modelId="{0A32135E-8CA4-4CAF-9A76-98AA13C19038}" type="presParOf" srcId="{42001A9C-9F2C-4794-83B3-20A87EB798EC}" destId="{638E3D25-9B43-41EB-85F3-3D3B137856C6}" srcOrd="16" destOrd="0" presId="urn:microsoft.com/office/officeart/2005/8/layout/vList3#2"/>
    <dgm:cxn modelId="{5EAA3766-B44B-4EB9-B55B-3976A67B458D}" type="presParOf" srcId="{638E3D25-9B43-41EB-85F3-3D3B137856C6}" destId="{00A41B7C-430D-485F-A70B-5431D1C0F530}" srcOrd="0" destOrd="0" presId="urn:microsoft.com/office/officeart/2005/8/layout/vList3#2"/>
    <dgm:cxn modelId="{9715F54F-91E8-4777-A98A-02CB92972054}" type="presParOf" srcId="{638E3D25-9B43-41EB-85F3-3D3B137856C6}" destId="{5D6015DF-2286-4059-AC17-B80DE861D093}" srcOrd="1" destOrd="0" presId="urn:microsoft.com/office/officeart/2005/8/layout/vList3#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#2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C8242-8297-4852-A650-ED7BED2DA668}" type="datetimeFigureOut">
              <a:rPr lang="en-US" smtClean="0"/>
              <a:t>5/11/2015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B98C1B5-F5CF-4199-84F2-91F1DB68CB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3658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C8242-8297-4852-A650-ED7BED2DA668}" type="datetimeFigureOut">
              <a:rPr lang="en-US" smtClean="0"/>
              <a:t>5/11/2015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B98C1B5-F5CF-4199-84F2-91F1DB68CB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500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C8242-8297-4852-A650-ED7BED2DA668}" type="datetimeFigureOut">
              <a:rPr lang="en-US" smtClean="0"/>
              <a:t>5/11/2015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B98C1B5-F5CF-4199-84F2-91F1DB68CB49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640405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C8242-8297-4852-A650-ED7BED2DA668}" type="datetimeFigureOut">
              <a:rPr lang="en-US" smtClean="0"/>
              <a:t>5/11/2015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B98C1B5-F5CF-4199-84F2-91F1DB68CB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9737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C8242-8297-4852-A650-ED7BED2DA668}" type="datetimeFigureOut">
              <a:rPr lang="en-US" smtClean="0"/>
              <a:t>5/11/2015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B98C1B5-F5CF-4199-84F2-91F1DB68CB49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853919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C8242-8297-4852-A650-ED7BED2DA668}" type="datetimeFigureOut">
              <a:rPr lang="en-US" smtClean="0"/>
              <a:t>5/11/2015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B98C1B5-F5CF-4199-84F2-91F1DB68CB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6535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C8242-8297-4852-A650-ED7BED2DA668}" type="datetimeFigureOut">
              <a:rPr lang="en-US" smtClean="0"/>
              <a:t>5/11/2015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8C1B5-F5CF-4199-84F2-91F1DB68CB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60914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C8242-8297-4852-A650-ED7BED2DA668}" type="datetimeFigureOut">
              <a:rPr lang="en-US" smtClean="0"/>
              <a:t>5/11/2015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8C1B5-F5CF-4199-84F2-91F1DB68CB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164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C8242-8297-4852-A650-ED7BED2DA668}" type="datetimeFigureOut">
              <a:rPr lang="en-US" smtClean="0"/>
              <a:t>5/11/2015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8C1B5-F5CF-4199-84F2-91F1DB68CB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751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C8242-8297-4852-A650-ED7BED2DA668}" type="datetimeFigureOut">
              <a:rPr lang="en-US" smtClean="0"/>
              <a:t>5/11/2015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B98C1B5-F5CF-4199-84F2-91F1DB68CB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66873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C8242-8297-4852-A650-ED7BED2DA668}" type="datetimeFigureOut">
              <a:rPr lang="en-US" smtClean="0"/>
              <a:t>5/11/2015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B98C1B5-F5CF-4199-84F2-91F1DB68CB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5943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C8242-8297-4852-A650-ED7BED2DA668}" type="datetimeFigureOut">
              <a:rPr lang="en-US" smtClean="0"/>
              <a:t>5/11/2015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B98C1B5-F5CF-4199-84F2-91F1DB68CB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4249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C8242-8297-4852-A650-ED7BED2DA668}" type="datetimeFigureOut">
              <a:rPr lang="en-US" smtClean="0"/>
              <a:t>5/11/2015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8C1B5-F5CF-4199-84F2-91F1DB68CB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6306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C8242-8297-4852-A650-ED7BED2DA668}" type="datetimeFigureOut">
              <a:rPr lang="en-US" smtClean="0"/>
              <a:t>5/11/2015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8C1B5-F5CF-4199-84F2-91F1DB68CB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2920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C8242-8297-4852-A650-ED7BED2DA668}" type="datetimeFigureOut">
              <a:rPr lang="en-US" smtClean="0"/>
              <a:t>5/11/2015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8C1B5-F5CF-4199-84F2-91F1DB68CB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3640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C8242-8297-4852-A650-ED7BED2DA668}" type="datetimeFigureOut">
              <a:rPr lang="en-US" smtClean="0"/>
              <a:t>5/11/2015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B98C1B5-F5CF-4199-84F2-91F1DB68CB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367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000">
              <a:schemeClr val="bg1">
                <a:tint val="90000"/>
                <a:satMod val="92000"/>
                <a:lumMod val="0"/>
                <a:lumOff val="100000"/>
                <a:alpha val="64000"/>
              </a:schemeClr>
            </a:gs>
            <a:gs pos="100000">
              <a:schemeClr val="bg1">
                <a:shade val="98000"/>
                <a:satMod val="120000"/>
                <a:lumMod val="98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AC8242-8297-4852-A650-ED7BED2DA668}" type="datetimeFigureOut">
              <a:rPr lang="en-US" smtClean="0"/>
              <a:t>5/11/2015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B98C1B5-F5CF-4199-84F2-91F1DB68CB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7649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  <p:sldLayoutId id="2147483735" r:id="rId12"/>
    <p:sldLayoutId id="2147483736" r:id="rId13"/>
    <p:sldLayoutId id="2147483737" r:id="rId14"/>
    <p:sldLayoutId id="2147483738" r:id="rId15"/>
    <p:sldLayoutId id="214748373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7" Type="http://schemas.microsoft.com/office/2007/relationships/hdphoto" Target="../media/hdphoto6.wdp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5" Type="http://schemas.microsoft.com/office/2007/relationships/hdphoto" Target="../media/hdphoto8.wdp"/><Relationship Id="rId4" Type="http://schemas.openxmlformats.org/officeDocument/2006/relationships/image" Target="../media/image46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microsoft.com/office/2007/relationships/hdphoto" Target="../media/hdphoto1.wdp"/><Relationship Id="rId7" Type="http://schemas.openxmlformats.org/officeDocument/2006/relationships/diagramColors" Target="../diagrams/colors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9.wdp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G"/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07/relationships/hdphoto" Target="../media/hdphoto10.wdp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5" Type="http://schemas.microsoft.com/office/2007/relationships/hdphoto" Target="../media/hdphoto11.wdp"/><Relationship Id="rId4" Type="http://schemas.openxmlformats.org/officeDocument/2006/relationships/image" Target="../media/image52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G"/><Relationship Id="rId2" Type="http://schemas.openxmlformats.org/officeDocument/2006/relationships/image" Target="../media/image53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g"/><Relationship Id="rId2" Type="http://schemas.openxmlformats.org/officeDocument/2006/relationships/image" Target="../media/image57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g"/><Relationship Id="rId7" Type="http://schemas.openxmlformats.org/officeDocument/2006/relationships/image" Target="../media/image66.jpg"/><Relationship Id="rId2" Type="http://schemas.openxmlformats.org/officeDocument/2006/relationships/image" Target="../media/image6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jpg"/><Relationship Id="rId5" Type="http://schemas.openxmlformats.org/officeDocument/2006/relationships/image" Target="../media/image64.jpg"/><Relationship Id="rId4" Type="http://schemas.openxmlformats.org/officeDocument/2006/relationships/image" Target="../media/image63.jp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9.jpg"/></Relationships>
</file>

<file path=ppt/slides/_rels/slide32.xml.rels><?xml version="1.0" encoding="UTF-8" standalone="yes"?>
<Relationships xmlns="http://schemas.openxmlformats.org/package/2006/relationships"><Relationship Id="rId3" Type="http://schemas.microsoft.com/office/2007/relationships/hdphoto" Target="../media/hdphoto12.wdp"/><Relationship Id="rId7" Type="http://schemas.microsoft.com/office/2007/relationships/hdphoto" Target="../media/hdphoto14.wdp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2.png"/><Relationship Id="rId5" Type="http://schemas.microsoft.com/office/2007/relationships/hdphoto" Target="../media/hdphoto13.wdp"/><Relationship Id="rId4" Type="http://schemas.openxmlformats.org/officeDocument/2006/relationships/image" Target="../media/image71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g"/><Relationship Id="rId2" Type="http://schemas.openxmlformats.org/officeDocument/2006/relationships/image" Target="../media/image73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microsoft.com/office/2007/relationships/hdphoto" Target="../media/hdphoto15.wdp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microsoft.com/office/2007/relationships/hdphoto" Target="../media/hdphoto16.wdp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microsoft.com/office/2007/relationships/hdphoto" Target="../media/hdphoto17.wdp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7.PNG"/><Relationship Id="rId4" Type="http://schemas.openxmlformats.org/officeDocument/2006/relationships/image" Target="../media/image86.PNG"/></Relationships>
</file>

<file path=ppt/slides/_rels/slide44.xml.rels><?xml version="1.0" encoding="UTF-8" standalone="yes"?>
<Relationships xmlns="http://schemas.openxmlformats.org/package/2006/relationships"><Relationship Id="rId3" Type="http://schemas.microsoft.com/office/2007/relationships/hdphoto" Target="../media/hdphoto17.wdp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9.png"/><Relationship Id="rId4" Type="http://schemas.openxmlformats.org/officeDocument/2006/relationships/image" Target="../media/image88.pn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3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7.PNG"/><Relationship Id="rId4" Type="http://schemas.openxmlformats.org/officeDocument/2006/relationships/image" Target="../media/image96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0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6.PNG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0.png"/><Relationship Id="rId3" Type="http://schemas.microsoft.com/office/2007/relationships/hdphoto" Target="../media/hdphoto18.wdp"/><Relationship Id="rId7" Type="http://schemas.microsoft.com/office/2007/relationships/hdphoto" Target="../media/hdphoto20.wdp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9.png"/><Relationship Id="rId5" Type="http://schemas.microsoft.com/office/2007/relationships/hdphoto" Target="../media/hdphoto19.wdp"/><Relationship Id="rId4" Type="http://schemas.openxmlformats.org/officeDocument/2006/relationships/image" Target="../media/image108.png"/><Relationship Id="rId9" Type="http://schemas.microsoft.com/office/2007/relationships/hdphoto" Target="../media/hdphoto21.wdp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PNG"/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microsoft.com/office/2007/relationships/hdphoto" Target="../media/hdphoto18.wdp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8.png"/><Relationship Id="rId4" Type="http://schemas.openxmlformats.org/officeDocument/2006/relationships/image" Target="../media/image117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microsoft.com/office/2007/relationships/hdphoto" Target="../media/hdphoto22.wdp"/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PNG"/><Relationship Id="rId2" Type="http://schemas.openxmlformats.org/officeDocument/2006/relationships/image" Target="../media/image122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PNG"/><Relationship Id="rId2" Type="http://schemas.openxmlformats.org/officeDocument/2006/relationships/image" Target="../media/image125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7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microsoft.com/office/2007/relationships/hdphoto" Target="../media/hdphoto23.wdp"/><Relationship Id="rId2" Type="http://schemas.openxmlformats.org/officeDocument/2006/relationships/image" Target="../media/image12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microsoft.com/office/2007/relationships/hdphoto" Target="../media/hdphoto4.wdp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microsoft.com/office/2007/relationships/hdphoto" Target="../media/hdphoto3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751" y="-14144"/>
            <a:ext cx="9381193" cy="696032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46732">
            <a:off x="8436539" y="263225"/>
            <a:ext cx="3375771" cy="2691313"/>
          </a:xfrm>
          <a:prstGeom prst="ellipse">
            <a:avLst/>
          </a:prstGeom>
          <a:ln w="63500" cap="rnd">
            <a:noFill/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/>
            <a:contourClr>
              <a:srgbClr val="333333"/>
            </a:contourClr>
          </a:sp3d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25191">
            <a:off x="8470314" y="3796789"/>
            <a:ext cx="3344750" cy="2597890"/>
          </a:xfrm>
          <a:prstGeom prst="ellipse">
            <a:avLst/>
          </a:prstGeom>
          <a:ln w="63500" cap="rnd">
            <a:noFill/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3" name="Title 1"/>
          <p:cNvSpPr txBox="1">
            <a:spLocks/>
          </p:cNvSpPr>
          <p:nvPr/>
        </p:nvSpPr>
        <p:spPr>
          <a:xfrm>
            <a:off x="2974741" y="64291"/>
            <a:ext cx="5583219" cy="154459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sz="1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An-</a:t>
            </a:r>
            <a:r>
              <a:rPr lang="en-US" sz="16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Najah</a:t>
            </a:r>
            <a:r>
              <a:rPr lang="en-US" sz="1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National University </a:t>
            </a:r>
            <a:br>
              <a:rPr lang="en-US" sz="1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Faculty of Engineering </a:t>
            </a:r>
            <a:br>
              <a:rPr lang="en-US" sz="1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Building Engineering Department</a:t>
            </a:r>
            <a:r>
              <a:rPr lang="ar-SA" sz="1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ar-SA" sz="1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Subtitle 2"/>
          <p:cNvSpPr txBox="1">
            <a:spLocks/>
          </p:cNvSpPr>
          <p:nvPr/>
        </p:nvSpPr>
        <p:spPr>
          <a:xfrm>
            <a:off x="1308650" y="2594228"/>
            <a:ext cx="8915399" cy="416695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82296" algn="ctr">
              <a:lnSpc>
                <a:spcPct val="120000"/>
              </a:lnSpc>
            </a:pPr>
            <a:r>
              <a:rPr lang="en-US" sz="1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Graduation Project – 2</a:t>
            </a:r>
          </a:p>
          <a:p>
            <a:pPr marL="82296" algn="ctr">
              <a:lnSpc>
                <a:spcPct val="120000"/>
              </a:lnSpc>
            </a:pPr>
            <a:r>
              <a:rPr lang="en-US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Hotel Redesign </a:t>
            </a:r>
          </a:p>
          <a:p>
            <a:pPr marL="82296" algn="ctr">
              <a:lnSpc>
                <a:spcPct val="150000"/>
              </a:lnSpc>
            </a:pPr>
            <a:r>
              <a:rPr lang="en-US" sz="1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Prepared By: </a:t>
            </a:r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Ramzi</a:t>
            </a:r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Osama </a:t>
            </a:r>
            <a:r>
              <a:rPr lang="en-US" sz="16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Demyati</a:t>
            </a:r>
            <a:endParaRPr lang="en-US" sz="16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algn="ctr">
              <a:lnSpc>
                <a:spcPct val="150000"/>
              </a:lnSpc>
            </a:pPr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Angham </a:t>
            </a:r>
            <a:r>
              <a:rPr lang="en-US" sz="16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Essam</a:t>
            </a:r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Abd-Aldaim</a:t>
            </a:r>
          </a:p>
          <a:p>
            <a:pPr marL="82296" algn="ctr">
              <a:lnSpc>
                <a:spcPct val="150000"/>
              </a:lnSpc>
            </a:pPr>
            <a:r>
              <a:rPr lang="en-US" sz="16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Alaa</a:t>
            </a:r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Ibrahim </a:t>
            </a:r>
            <a:r>
              <a:rPr lang="en-US" sz="16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turkman</a:t>
            </a:r>
            <a:endParaRPr lang="en-US" sz="16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algn="ctr">
              <a:lnSpc>
                <a:spcPct val="150000"/>
              </a:lnSpc>
            </a:pPr>
            <a:r>
              <a:rPr lang="en-US" sz="1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supervisor:</a:t>
            </a:r>
            <a:br>
              <a:rPr lang="en-US" sz="16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Eng. </a:t>
            </a:r>
            <a:r>
              <a:rPr lang="en-US" sz="16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Fadi</a:t>
            </a:r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Fatayer</a:t>
            </a:r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883033" y="392683"/>
            <a:ext cx="2284427" cy="44390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2015-2016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996" y="1260059"/>
            <a:ext cx="1370704" cy="133416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501038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0647" y="420749"/>
            <a:ext cx="8911687" cy="1280890"/>
          </a:xfrm>
        </p:spPr>
        <p:txBody>
          <a:bodyPr/>
          <a:lstStyle/>
          <a:p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Modifications </a:t>
            </a:r>
            <a:endParaRPr lang="en-US" sz="40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1713709" y="1736492"/>
            <a:ext cx="1975489" cy="64044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Original</a:t>
            </a:r>
            <a:endParaRPr lang="en-US" sz="28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6534565" y="1730245"/>
            <a:ext cx="1975489" cy="64044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Redesigned</a:t>
            </a:r>
            <a:endParaRPr lang="en-US" sz="28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1713709" y="4183053"/>
            <a:ext cx="1975489" cy="64044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Original</a:t>
            </a:r>
            <a:endParaRPr lang="en-US" sz="28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itle 1"/>
          <p:cNvSpPr txBox="1">
            <a:spLocks/>
          </p:cNvSpPr>
          <p:nvPr/>
        </p:nvSpPr>
        <p:spPr>
          <a:xfrm>
            <a:off x="6534565" y="4176806"/>
            <a:ext cx="1975489" cy="64044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Redesigned</a:t>
            </a:r>
            <a:endParaRPr lang="en-US" sz="28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" name="Picture 16"/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0054" y="1453012"/>
            <a:ext cx="2753959" cy="223686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8" name="Picture 17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9519" y="1453012"/>
            <a:ext cx="2446580" cy="19464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9" name="Picture 18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9519" y="4176806"/>
            <a:ext cx="2446580" cy="241879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20" name="Picture 19"/>
          <p:cNvPicPr/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0054" y="4176806"/>
            <a:ext cx="2753959" cy="241879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545520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7617" y="462579"/>
            <a:ext cx="8911687" cy="1280890"/>
          </a:xfrm>
        </p:spPr>
        <p:txBody>
          <a:bodyPr/>
          <a:lstStyle/>
          <a:p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Modifications </a:t>
            </a:r>
            <a:endParaRPr lang="en-US" sz="40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2505284" y="1553611"/>
            <a:ext cx="9409698" cy="208247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the original design plans, there 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no elevator transports food from the kitchen to the bedroom.</a:t>
            </a:r>
          </a:p>
          <a:p>
            <a:endParaRPr lang="en-US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the redesign plans, we 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made the elevator that serves the restaurant and serves the bedrooms also.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2505284" y="4287847"/>
            <a:ext cx="9409698" cy="208247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the original design plans, 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here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no suites in the hotel.</a:t>
            </a:r>
          </a:p>
          <a:p>
            <a:pPr>
              <a:lnSpc>
                <a:spcPct val="150000"/>
              </a:lnSpc>
            </a:pP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the redesign plans, 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our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suites became in the plans; two suites in the third floor, one suite in the fourth floor and one suite in the fifth floor.</a:t>
            </a:r>
            <a:endParaRPr lang="en-US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Notched Right Arrow 2"/>
          <p:cNvSpPr/>
          <p:nvPr/>
        </p:nvSpPr>
        <p:spPr>
          <a:xfrm>
            <a:off x="1064871" y="2499404"/>
            <a:ext cx="3680749" cy="249458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380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2163" y="386305"/>
            <a:ext cx="8911687" cy="1280890"/>
          </a:xfrm>
        </p:spPr>
        <p:txBody>
          <a:bodyPr/>
          <a:lstStyle/>
          <a:p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Modifications </a:t>
            </a:r>
            <a:endParaRPr lang="en-US" sz="40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1713709" y="1736492"/>
            <a:ext cx="1975489" cy="64044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Original</a:t>
            </a:r>
            <a:endParaRPr lang="en-US" sz="28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6534565" y="1730245"/>
            <a:ext cx="1975489" cy="64044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Redesigned</a:t>
            </a:r>
            <a:endParaRPr lang="en-US" sz="28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1713709" y="3952603"/>
            <a:ext cx="1975489" cy="64044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Original</a:t>
            </a:r>
            <a:endParaRPr lang="en-US" sz="28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itle 1"/>
          <p:cNvSpPr txBox="1">
            <a:spLocks/>
          </p:cNvSpPr>
          <p:nvPr/>
        </p:nvSpPr>
        <p:spPr>
          <a:xfrm>
            <a:off x="6534565" y="3946356"/>
            <a:ext cx="1975489" cy="64044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Redesigned</a:t>
            </a:r>
            <a:endParaRPr lang="en-US" sz="28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Picture 10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5546" y="1591263"/>
            <a:ext cx="3281645" cy="18934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2" name="Picture 11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0054" y="1453012"/>
            <a:ext cx="2688657" cy="22693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5" name="Picture 14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5546" y="4432151"/>
            <a:ext cx="1487252" cy="232742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16" name="Picture 15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1263" y="4432151"/>
            <a:ext cx="1785929" cy="2327424"/>
          </a:xfrm>
          <a:prstGeom prst="rect">
            <a:avLst/>
          </a:prstGeom>
          <a:noFill/>
          <a:ln>
            <a:solidFill>
              <a:schemeClr val="tx2"/>
            </a:solidFill>
          </a:ln>
        </p:spPr>
      </p:pic>
      <p:pic>
        <p:nvPicPr>
          <p:cNvPr id="23" name="Picture 22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2957" y="4432151"/>
            <a:ext cx="1760668" cy="23274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24" name="Picture 23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23625" y="4432151"/>
            <a:ext cx="2057213" cy="23274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37738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7466" y="172122"/>
            <a:ext cx="8911687" cy="1280890"/>
          </a:xfrm>
        </p:spPr>
        <p:txBody>
          <a:bodyPr/>
          <a:lstStyle/>
          <a:p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Elevations</a:t>
            </a:r>
            <a:endParaRPr lang="en-US" sz="40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711964" y="1544992"/>
            <a:ext cx="1975489" cy="64044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Southwest</a:t>
            </a:r>
            <a:endParaRPr lang="en-US" sz="24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624" y="902097"/>
            <a:ext cx="10031376" cy="2921414"/>
          </a:xfrm>
          <a:prstGeom prst="rect">
            <a:avLst/>
          </a:prstGeom>
        </p:spPr>
      </p:pic>
      <p:sp>
        <p:nvSpPr>
          <p:cNvPr id="17" name="Title 1"/>
          <p:cNvSpPr txBox="1">
            <a:spLocks/>
          </p:cNvSpPr>
          <p:nvPr/>
        </p:nvSpPr>
        <p:spPr>
          <a:xfrm>
            <a:off x="787267" y="4322325"/>
            <a:ext cx="1975489" cy="64044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Northeast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5924" y="3929743"/>
            <a:ext cx="9836075" cy="2763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5755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7466" y="172122"/>
            <a:ext cx="8911687" cy="1280890"/>
          </a:xfrm>
        </p:spPr>
        <p:txBody>
          <a:bodyPr/>
          <a:lstStyle/>
          <a:p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Elevations</a:t>
            </a:r>
            <a:endParaRPr lang="en-US" sz="40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873659" y="1540307"/>
            <a:ext cx="1975489" cy="64044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Northwest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3963361"/>
            <a:ext cx="10058400" cy="2763101"/>
          </a:xfrm>
          <a:prstGeom prst="rect">
            <a:avLst/>
          </a:prstGeom>
        </p:spPr>
      </p:pic>
      <p:sp>
        <p:nvSpPr>
          <p:cNvPr id="17" name="Title 1"/>
          <p:cNvSpPr txBox="1">
            <a:spLocks/>
          </p:cNvSpPr>
          <p:nvPr/>
        </p:nvSpPr>
        <p:spPr>
          <a:xfrm>
            <a:off x="873660" y="4271667"/>
            <a:ext cx="1975489" cy="64044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Southeast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5924" y="978637"/>
            <a:ext cx="9836075" cy="2763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6829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7466" y="172122"/>
            <a:ext cx="8911687" cy="1280890"/>
          </a:xfrm>
        </p:spPr>
        <p:txBody>
          <a:bodyPr/>
          <a:lstStyle/>
          <a:p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Sections</a:t>
            </a:r>
            <a:endParaRPr lang="en-US" sz="40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873659" y="1540307"/>
            <a:ext cx="1975489" cy="64044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Section A-A</a:t>
            </a:r>
            <a:endParaRPr lang="en-US" sz="24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873660" y="4271667"/>
            <a:ext cx="1975489" cy="64044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Section B-B</a:t>
            </a:r>
            <a:endParaRPr lang="en-US" sz="24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colorTemperature colorTemp="7200"/>
                    </a14:imgEffect>
                    <a14:imgEffect>
                      <a14:saturation sat="200000"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5774" y="903642"/>
            <a:ext cx="8606118" cy="2818504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  <a14:imgEffect>
                      <a14:colorTemperature colorTemp="7200"/>
                    </a14:imgEffect>
                    <a14:imgEffect>
                      <a14:saturation sat="200000"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5774" y="3911171"/>
            <a:ext cx="8606118" cy="2752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054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20">
          <a:fgClr>
            <a:schemeClr val="bg1">
              <a:lumMod val="8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81251" y="0"/>
            <a:ext cx="6379285" cy="3646676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sz="8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STRUCTURAL DESIGN</a:t>
            </a:r>
            <a:endParaRPr lang="en-US" sz="8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6937" y="2707770"/>
            <a:ext cx="6089015" cy="37445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23032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46714" y="1745261"/>
            <a:ext cx="7164260" cy="3607033"/>
          </a:xfrm>
        </p:spPr>
        <p:txBody>
          <a:bodyPr>
            <a:normAutofit/>
          </a:bodyPr>
          <a:lstStyle/>
          <a:p>
            <a:pPr lvl="0">
              <a:lnSpc>
                <a:spcPct val="200000"/>
              </a:lnSpc>
            </a:pP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ACI 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-318-08 for reinforced concrete structural design.  </a:t>
            </a:r>
          </a:p>
          <a:p>
            <a:pPr lvl="0">
              <a:lnSpc>
                <a:spcPct val="200000"/>
              </a:lnSpc>
            </a:pP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UBC -97 for earthquake load computations.  </a:t>
            </a:r>
          </a:p>
          <a:p>
            <a:pPr lvl="0">
              <a:lnSpc>
                <a:spcPct val="200000"/>
              </a:lnSpc>
            </a:pP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ASCE for load </a:t>
            </a: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computations.</a:t>
            </a:r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142896" y="625736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Codes</a:t>
            </a:r>
            <a:endParaRPr lang="en-US" sz="40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1995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7621" y="1468086"/>
            <a:ext cx="8917757" cy="3031134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Compressive 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strength of Concrete “</a:t>
            </a:r>
            <a:r>
              <a:rPr lang="en-US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f′c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”.</a:t>
            </a:r>
          </a:p>
          <a:p>
            <a:pPr lvl="2"/>
            <a:r>
              <a:rPr lang="en-US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columns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f′c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28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MPa</a:t>
            </a:r>
            <a:endParaRPr lang="en-US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/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slabs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f′c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24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MPa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2"/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all other elements in structure such as blinding and bracing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f′c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16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MPa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Yielding 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strength of steel </a:t>
            </a:r>
            <a:r>
              <a:rPr lang="en-US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fy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420 </a:t>
            </a:r>
            <a:r>
              <a:rPr lang="en-US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MPa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142896" y="625736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Material Property</a:t>
            </a:r>
            <a:endParaRPr lang="en-US" sz="40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42896" y="3969573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Soil Property</a:t>
            </a:r>
            <a:endParaRPr lang="en-US" sz="40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2517620" y="4922022"/>
            <a:ext cx="8917757" cy="11668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Soil bearing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capacity = 350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KN/m2</a:t>
            </a:r>
          </a:p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Soil profile = S</a:t>
            </a:r>
            <a:r>
              <a:rPr lang="en-US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</a:t>
            </a:r>
          </a:p>
          <a:p>
            <a:pPr lvl="0"/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4441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75805" y="1031283"/>
            <a:ext cx="8917757" cy="5520124"/>
          </a:xfrm>
        </p:spPr>
        <p:txBody>
          <a:bodyPr>
            <a:noAutofit/>
          </a:bodyPr>
          <a:lstStyle/>
          <a:p>
            <a:pPr lvl="0">
              <a:lnSpc>
                <a:spcPct val="200000"/>
              </a:lnSpc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Dead loads (D.L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): 5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KN/m</a:t>
            </a:r>
            <a:r>
              <a:rPr lang="en-US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Super Imposed dead load (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SI): 3.5 KN/m</a:t>
            </a:r>
            <a:r>
              <a:rPr lang="en-US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Live Load (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L.L): 5 KN/m</a:t>
            </a:r>
            <a:r>
              <a:rPr lang="en-US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(for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first floor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3KN/m</a:t>
            </a:r>
            <a:r>
              <a:rPr lang="en-US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 for other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floors)  </a:t>
            </a:r>
          </a:p>
          <a:p>
            <a:pPr lvl="0">
              <a:lnSpc>
                <a:spcPct val="200000"/>
              </a:lnSpc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Lateral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loads consider earthquake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load.</a:t>
            </a:r>
          </a:p>
          <a:p>
            <a:pPr lvl="0">
              <a:lnSpc>
                <a:spcPct val="200000"/>
              </a:lnSpc>
            </a:pP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200000"/>
              </a:lnSpc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142896" y="498414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Loads</a:t>
            </a:r>
            <a:endParaRPr lang="en-US" sz="40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013806" y="4896190"/>
            <a:ext cx="6818224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3360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000">
              <a:schemeClr val="bg1">
                <a:tint val="90000"/>
                <a:satMod val="92000"/>
                <a:lumMod val="0"/>
                <a:lumOff val="100000"/>
                <a:alpha val="64000"/>
              </a:schemeClr>
            </a:gs>
            <a:gs pos="100000">
              <a:schemeClr val="bg1">
                <a:shade val="98000"/>
                <a:satMod val="120000"/>
                <a:lumMod val="98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8104" y="169068"/>
            <a:ext cx="9381193" cy="659211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7" name="Title 1"/>
          <p:cNvSpPr txBox="1">
            <a:spLocks/>
          </p:cNvSpPr>
          <p:nvPr/>
        </p:nvSpPr>
        <p:spPr>
          <a:xfrm>
            <a:off x="1825418" y="169068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CONTENTS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1681851330"/>
              </p:ext>
            </p:extLst>
          </p:nvPr>
        </p:nvGraphicFramePr>
        <p:xfrm>
          <a:off x="658471" y="1169903"/>
          <a:ext cx="8727499" cy="50810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502953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2142896" y="498414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Column Center Lines Grid</a:t>
            </a:r>
            <a:endParaRPr lang="en-US" sz="32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013806" y="4896190"/>
            <a:ext cx="6818224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4789" y="1218503"/>
            <a:ext cx="6920124" cy="5407121"/>
          </a:xfrm>
          <a:prstGeom prst="rect">
            <a:avLst/>
          </a:prstGeom>
          <a:ln w="3175" cap="sq">
            <a:solidFill>
              <a:schemeClr val="accent3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82223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2142896" y="625736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Hotel 3D Model - SAP</a:t>
            </a:r>
            <a:endParaRPr lang="en-US" sz="40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013806" y="4896190"/>
            <a:ext cx="6818224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1620" y="1818042"/>
            <a:ext cx="6089015" cy="42362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361" y="2054711"/>
            <a:ext cx="6088380" cy="39996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77914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2013806" y="4896190"/>
            <a:ext cx="6818224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848106" y="342573"/>
            <a:ext cx="8090852" cy="1280890"/>
          </a:xfrm>
        </p:spPr>
        <p:txBody>
          <a:bodyPr>
            <a:normAutofit/>
          </a:bodyPr>
          <a:lstStyle/>
          <a:p>
            <a:pPr algn="ctr"/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and REINFORCEMENT of STRUCTURAL ELEMENTS </a:t>
            </a:r>
            <a:endParaRPr lang="en-US" sz="28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897527" y="1623463"/>
            <a:ext cx="5992009" cy="4612066"/>
          </a:xfrm>
        </p:spPr>
        <p:txBody>
          <a:bodyPr>
            <a:normAutofit fontScale="77500" lnSpcReduction="20000"/>
          </a:bodyPr>
          <a:lstStyle/>
          <a:p>
            <a:pPr lvl="0">
              <a:lnSpc>
                <a:spcPct val="170000"/>
              </a:lnSpc>
            </a:pPr>
            <a:r>
              <a:rPr lang="en-US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Slab (one way with drop beam) </a:t>
            </a:r>
          </a:p>
          <a:p>
            <a:pPr lvl="0">
              <a:lnSpc>
                <a:spcPct val="170000"/>
              </a:lnSpc>
            </a:pPr>
            <a:r>
              <a:rPr lang="en-US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Beams </a:t>
            </a:r>
          </a:p>
          <a:p>
            <a:pPr lvl="0">
              <a:lnSpc>
                <a:spcPct val="170000"/>
              </a:lnSpc>
            </a:pPr>
            <a:r>
              <a:rPr lang="en-US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Columns</a:t>
            </a:r>
          </a:p>
          <a:p>
            <a:pPr>
              <a:lnSpc>
                <a:spcPct val="170000"/>
              </a:lnSpc>
            </a:pPr>
            <a:r>
              <a:rPr lang="en-US" sz="28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Shear wall</a:t>
            </a:r>
          </a:p>
          <a:p>
            <a:pPr>
              <a:lnSpc>
                <a:spcPct val="170000"/>
              </a:lnSpc>
            </a:pPr>
            <a:r>
              <a:rPr lang="en-US" sz="28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Basement wall</a:t>
            </a:r>
          </a:p>
          <a:p>
            <a:pPr>
              <a:lnSpc>
                <a:spcPct val="170000"/>
              </a:lnSpc>
            </a:pPr>
            <a:r>
              <a:rPr lang="en-US" sz="28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Stair</a:t>
            </a:r>
          </a:p>
          <a:p>
            <a:pPr>
              <a:lnSpc>
                <a:spcPct val="170000"/>
              </a:lnSpc>
            </a:pPr>
            <a:r>
              <a:rPr lang="en-US" sz="28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Footings</a:t>
            </a:r>
          </a:p>
          <a:p>
            <a:pPr lvl="0">
              <a:buNone/>
            </a:pPr>
            <a:endParaRPr lang="en-US" sz="2800" b="1" dirty="0" smtClean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 lvl="0"/>
            <a:endParaRPr lang="en-US" sz="2800" b="1" dirty="0">
              <a:solidFill>
                <a:schemeClr val="tx1"/>
              </a:solidFill>
            </a:endParaRPr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706716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2142896" y="625736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Model Checks</a:t>
            </a:r>
            <a:endParaRPr lang="en-US" sz="40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013806" y="4896190"/>
            <a:ext cx="6818224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2728" y="1266181"/>
            <a:ext cx="4419600" cy="4819650"/>
          </a:xfrm>
          <a:prstGeom prst="rect">
            <a:avLst/>
          </a:prstGeom>
          <a:effectLst>
            <a:softEdge rad="31750"/>
          </a:effectLst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2013806" y="1721224"/>
            <a:ext cx="2742867" cy="677732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Compatibility </a:t>
            </a:r>
            <a:endParaRPr lang="en-US" sz="240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5166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2142896" y="625736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Model Checks</a:t>
            </a:r>
            <a:endParaRPr lang="en-US" sz="40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013806" y="4896190"/>
            <a:ext cx="6818224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2013806" y="1721224"/>
            <a:ext cx="2742867" cy="677732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Equilibrium </a:t>
            </a:r>
            <a:endParaRPr lang="en-US" sz="240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/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06423">
            <a:off x="1538067" y="3898896"/>
            <a:ext cx="6053767" cy="131882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8"/>
          <p:cNvPicPr/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82706">
            <a:off x="5593884" y="4725371"/>
            <a:ext cx="6063175" cy="14541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Down Arrow 1"/>
          <p:cNvSpPr/>
          <p:nvPr/>
        </p:nvSpPr>
        <p:spPr>
          <a:xfrm rot="21029142">
            <a:off x="4520775" y="4325691"/>
            <a:ext cx="321118" cy="46523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2897478"/>
              </p:ext>
            </p:extLst>
          </p:nvPr>
        </p:nvGraphicFramePr>
        <p:xfrm>
          <a:off x="3914589" y="2193463"/>
          <a:ext cx="6502400" cy="111252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625600"/>
                <a:gridCol w="1625600"/>
                <a:gridCol w="1625600"/>
                <a:gridCol w="16256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Load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Manual calc.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SAP results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Error %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LIVE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2751.5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2709.5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1.54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DEAD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8745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8704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0.47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0" name="Down Arrow 9"/>
          <p:cNvSpPr/>
          <p:nvPr/>
        </p:nvSpPr>
        <p:spPr>
          <a:xfrm rot="21029142">
            <a:off x="8559029" y="5219831"/>
            <a:ext cx="321118" cy="46523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50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2142896" y="625736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Model Checks</a:t>
            </a:r>
            <a:endParaRPr lang="en-US" sz="40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013806" y="4896190"/>
            <a:ext cx="6818224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2013806" y="1721224"/>
            <a:ext cx="2742867" cy="677732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Internal Forces</a:t>
            </a:r>
            <a:endParaRPr lang="en-US" sz="240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5403554"/>
              </p:ext>
            </p:extLst>
          </p:nvPr>
        </p:nvGraphicFramePr>
        <p:xfrm>
          <a:off x="2710777" y="2989074"/>
          <a:ext cx="8343806" cy="1767672"/>
        </p:xfrm>
        <a:graphic>
          <a:graphicData uri="http://schemas.openxmlformats.org/drawingml/2006/table">
            <a:tbl>
              <a:tblPr firstRow="1" firstCol="1" bandRow="1">
                <a:tableStyleId>{1E171933-4619-4E11-9A3F-F7608DF75F80}</a:tableStyleId>
              </a:tblPr>
              <a:tblGrid>
                <a:gridCol w="2372531"/>
                <a:gridCol w="2103943"/>
                <a:gridCol w="2090572"/>
                <a:gridCol w="1776760"/>
              </a:tblGrid>
              <a:tr h="67093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Element</a:t>
                      </a:r>
                      <a:endParaRPr lang="en-US" sz="20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9453" marR="1594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Ultimate</a:t>
                      </a:r>
                      <a:r>
                        <a:rPr lang="en-US" sz="20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Force</a:t>
                      </a:r>
                      <a:endParaRPr lang="en-US" sz="20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SAP</a:t>
                      </a:r>
                      <a:endParaRPr lang="en-US" sz="20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9453" marR="159453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Ultimate</a:t>
                      </a:r>
                      <a:r>
                        <a:rPr lang="en-US" sz="20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Force</a:t>
                      </a:r>
                      <a:endParaRPr lang="en-US" sz="20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manual</a:t>
                      </a:r>
                      <a:endParaRPr kumimoji="0" lang="en-US" sz="2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9453" marR="1594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of error</a:t>
                      </a:r>
                      <a:endParaRPr lang="en-US" sz="20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9453" marR="159453" marT="0" marB="0" anchor="ctr"/>
                </a:tc>
              </a:tr>
              <a:tr h="365579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Column</a:t>
                      </a:r>
                      <a:endParaRPr lang="en-US" sz="2000" b="0" dirty="0" smtClean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9453" marR="1594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5317 KN</a:t>
                      </a:r>
                      <a:endParaRPr lang="en-US" sz="2000" b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9453" marR="1594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5150.3 KN</a:t>
                      </a:r>
                      <a:endParaRPr lang="en-US" sz="2000" b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9453" marR="1594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3.1</a:t>
                      </a:r>
                      <a:endParaRPr lang="en-US" sz="2000" b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9453" marR="159453" marT="0" marB="0" anchor="ctr"/>
                </a:tc>
              </a:tr>
              <a:tr h="365579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Beam</a:t>
                      </a:r>
                      <a:endParaRPr lang="en-US" sz="2000" b="0" dirty="0" smtClean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9453" marR="1594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1191.8 </a:t>
                      </a:r>
                      <a:r>
                        <a:rPr lang="en-US" sz="2000" b="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KN.m</a:t>
                      </a:r>
                      <a:endParaRPr lang="en-US" sz="2000" b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9453" marR="1594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1265 </a:t>
                      </a:r>
                      <a:r>
                        <a:rPr lang="en-US" sz="2000" b="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KN.m</a:t>
                      </a:r>
                      <a:endParaRPr lang="en-US" sz="2000" b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9453" marR="1594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sz="2000" b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9453" marR="159453" marT="0" marB="0" anchor="ctr"/>
                </a:tc>
              </a:tr>
              <a:tr h="36557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Slab</a:t>
                      </a:r>
                      <a:endParaRPr lang="en-US" sz="2000" b="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9453" marR="1594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 </a:t>
                      </a:r>
                      <a:r>
                        <a:rPr lang="en-US" sz="2000" b="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KN.m</a:t>
                      </a:r>
                      <a:r>
                        <a:rPr lang="en-US" sz="20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/m</a:t>
                      </a:r>
                      <a:endParaRPr lang="en-US" sz="2000" b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9453" marR="1594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69.2 </a:t>
                      </a:r>
                      <a:r>
                        <a:rPr lang="en-US" sz="2000" b="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KN.m</a:t>
                      </a:r>
                      <a:r>
                        <a:rPr lang="en-US" sz="20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/m</a:t>
                      </a:r>
                      <a:endParaRPr lang="en-US" sz="2000" b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9453" marR="1594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1.7</a:t>
                      </a:r>
                      <a:endParaRPr lang="en-US" sz="2000" b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9453" marR="159453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80405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2013806" y="4896190"/>
            <a:ext cx="6818224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1207960" y="1471331"/>
            <a:ext cx="2615903" cy="782299"/>
          </a:xfrm>
        </p:spPr>
        <p:txBody>
          <a:bodyPr>
            <a:normAutofit fontScale="55000" lnSpcReduction="20000"/>
          </a:bodyPr>
          <a:lstStyle/>
          <a:p>
            <a:pPr lvl="0">
              <a:lnSpc>
                <a:spcPct val="150000"/>
              </a:lnSpc>
            </a:pP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Cv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0.2 </a:t>
            </a:r>
          </a:p>
          <a:p>
            <a:pPr>
              <a:lnSpc>
                <a:spcPct val="150000"/>
              </a:lnSpc>
            </a:pP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0.2 </a:t>
            </a:r>
          </a:p>
          <a:p>
            <a:pPr>
              <a:lnSpc>
                <a:spcPct val="150000"/>
              </a:lnSpc>
            </a:pP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766380" y="544356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4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Seismic </a:t>
            </a:r>
            <a:r>
              <a:rPr lang="en-US" sz="4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  <a:endParaRPr lang="en-US" sz="40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2771574" y="1487077"/>
            <a:ext cx="2333013" cy="790928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= 1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 = 5</a:t>
            </a:r>
          </a:p>
          <a:p>
            <a:pPr>
              <a:lnSpc>
                <a:spcPct val="150000"/>
              </a:lnSpc>
            </a:pP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3"/>
          <p:cNvSpPr txBox="1"/>
          <p:nvPr/>
        </p:nvSpPr>
        <p:spPr>
          <a:xfrm>
            <a:off x="1548701" y="2952987"/>
            <a:ext cx="434340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None/>
            </a:pPr>
            <a:r>
              <a:rPr lang="en-US" sz="2800" b="1" u="sng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Checks on SAP model 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103497" y="1420539"/>
            <a:ext cx="5105400" cy="61555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0"/>
            <a:r>
              <a:rPr lang="en-US" sz="1600" dirty="0" smtClean="0">
                <a:latin typeface="Times New Roman" panose="02020603050405020304" pitchFamily="18" charset="0"/>
                <a:cs typeface="Times New Roman" pitchFamily="18" charset="0"/>
              </a:rPr>
              <a:t> Base shear ( V ) =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4181 KN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ar-JO" dirty="0"/>
          </a:p>
        </p:txBody>
      </p:sp>
      <p:pic>
        <p:nvPicPr>
          <p:cNvPr id="13" name="Picture 1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7174" y="4044875"/>
            <a:ext cx="4949081" cy="255896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" name="Picture 1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260" y="2101000"/>
            <a:ext cx="4800959" cy="101437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5" name="Content Placeholder 2"/>
          <p:cNvSpPr txBox="1">
            <a:spLocks/>
          </p:cNvSpPr>
          <p:nvPr/>
        </p:nvSpPr>
        <p:spPr>
          <a:xfrm>
            <a:off x="4382283" y="1495706"/>
            <a:ext cx="2614463" cy="782299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Soil profile 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en-US" sz="2400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 = 0.2</a:t>
            </a:r>
          </a:p>
          <a:p>
            <a:pPr>
              <a:lnSpc>
                <a:spcPct val="150000"/>
              </a:lnSpc>
            </a:pP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6211338" y="1434096"/>
            <a:ext cx="2614463" cy="7822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From SAP</a:t>
            </a:r>
          </a:p>
          <a:p>
            <a:pPr>
              <a:lnSpc>
                <a:spcPct val="150000"/>
              </a:lnSpc>
            </a:pP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720401" y="2400025"/>
            <a:ext cx="51054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JO" dirty="0"/>
          </a:p>
        </p:txBody>
      </p:sp>
      <p:sp>
        <p:nvSpPr>
          <p:cNvPr id="20" name="Content Placeholder 2"/>
          <p:cNvSpPr txBox="1">
            <a:spLocks/>
          </p:cNvSpPr>
          <p:nvPr/>
        </p:nvSpPr>
        <p:spPr>
          <a:xfrm>
            <a:off x="6211338" y="3474230"/>
            <a:ext cx="6368769" cy="7822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Mass participation ratio is larger than 90% in X, Y .</a:t>
            </a:r>
            <a:endParaRPr lang="ar-JO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544731"/>
              </p:ext>
            </p:extLst>
          </p:nvPr>
        </p:nvGraphicFramePr>
        <p:xfrm>
          <a:off x="688096" y="4024636"/>
          <a:ext cx="5383128" cy="893490"/>
        </p:xfrm>
        <a:graphic>
          <a:graphicData uri="http://schemas.openxmlformats.org/drawingml/2006/table">
            <a:tbl>
              <a:tblPr firstRow="1" firstCol="1" bandRow="1">
                <a:tableStyleId>{1E171933-4619-4E11-9A3F-F7608DF75F80}</a:tableStyleId>
              </a:tblPr>
              <a:tblGrid>
                <a:gridCol w="1336520"/>
                <a:gridCol w="1303145"/>
                <a:gridCol w="1440318"/>
                <a:gridCol w="1303145"/>
              </a:tblGrid>
              <a:tr h="43291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286000" algn="l"/>
                          <a:tab pos="4227195" algn="l"/>
                        </a:tabLs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3501" marR="9350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286000" algn="l"/>
                          <a:tab pos="4227195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From SAP</a:t>
                      </a:r>
                      <a:endParaRPr lang="en-US" sz="1600" b="1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3501" marR="9350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286000" algn="l"/>
                          <a:tab pos="4227195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From manual</a:t>
                      </a:r>
                      <a:endParaRPr lang="en-US" sz="1600" b="1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3501" marR="9350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286000" algn="l"/>
                          <a:tab pos="4227195" algn="l"/>
                        </a:tabLs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of error</a:t>
                      </a:r>
                      <a:endParaRPr lang="en-US" sz="16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3501" marR="93501" marT="0" marB="0"/>
                </a:tc>
              </a:tr>
              <a:tr h="46057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286000" algn="l"/>
                          <a:tab pos="4227195" algn="l"/>
                        </a:tabLs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Period  (sec)</a:t>
                      </a:r>
                      <a:endParaRPr lang="en-US" sz="16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3501" marR="9350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286000" algn="l"/>
                          <a:tab pos="4227195" algn="l"/>
                        </a:tabLst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0.615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3501" marR="9350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286000" algn="l"/>
                          <a:tab pos="4227195" algn="l"/>
                        </a:tabLst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0.52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3501" marR="9350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286000" algn="l"/>
                          <a:tab pos="4227195" algn="l"/>
                        </a:tabLst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3501" marR="93501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72564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2013806" y="4896190"/>
            <a:ext cx="6818224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766380" y="544356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Footing Reinforcement Details</a:t>
            </a:r>
            <a:endParaRPr lang="en-US" sz="3200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689421" y="2745874"/>
            <a:ext cx="51054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JO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5163" y="1985932"/>
            <a:ext cx="5647191" cy="3601565"/>
          </a:xfrm>
          <a:prstGeom prst="rect">
            <a:avLst/>
          </a:prstGeom>
          <a:ln w="19050" cap="sq">
            <a:solidFill>
              <a:schemeClr val="accent3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28895">
            <a:off x="7184179" y="3044129"/>
            <a:ext cx="4052991" cy="3114848"/>
          </a:xfrm>
          <a:prstGeom prst="rect">
            <a:avLst/>
          </a:prstGeom>
          <a:ln w="19050" cap="sq">
            <a:solidFill>
              <a:schemeClr val="accent3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1473797" y="1404667"/>
            <a:ext cx="2742867" cy="677732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Single Footing</a:t>
            </a:r>
            <a:endParaRPr lang="en-US" sz="240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561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2013806" y="4896190"/>
            <a:ext cx="6818224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766379" y="5726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Footing Reinforcement Details</a:t>
            </a:r>
            <a:endParaRPr lang="en-US" sz="3200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689421" y="2745874"/>
            <a:ext cx="51054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JO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1473797" y="1404667"/>
            <a:ext cx="2742867" cy="677732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 Footing</a:t>
            </a:r>
            <a:endParaRPr lang="en-US" sz="240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33005">
            <a:off x="870273" y="2985592"/>
            <a:ext cx="5116956" cy="2244648"/>
          </a:xfrm>
          <a:prstGeom prst="rect">
            <a:avLst/>
          </a:prstGeom>
          <a:ln w="19050" cap="sq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0401" y="1825246"/>
            <a:ext cx="4998698" cy="4116575"/>
          </a:xfrm>
          <a:prstGeom prst="rect">
            <a:avLst/>
          </a:prstGeom>
          <a:ln w="19050">
            <a:solidFill>
              <a:schemeClr val="accent2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047688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2013806" y="4896190"/>
            <a:ext cx="6818224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766379" y="5726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Footing Reinforcement Details</a:t>
            </a:r>
            <a:endParaRPr lang="en-US" sz="3200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689421" y="2745874"/>
            <a:ext cx="51054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JO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1473797" y="1404667"/>
            <a:ext cx="2742867" cy="677732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Wall 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Footing</a:t>
            </a:r>
            <a:endParaRPr lang="en-US" sz="240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84847">
            <a:off x="5580821" y="2196856"/>
            <a:ext cx="6039693" cy="1991003"/>
          </a:xfrm>
          <a:prstGeom prst="rect">
            <a:avLst/>
          </a:prstGeom>
          <a:ln w="19050" cap="sq">
            <a:solidFill>
              <a:schemeClr val="accent3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2458" y="2317295"/>
            <a:ext cx="4764159" cy="3373499"/>
          </a:xfrm>
          <a:prstGeom prst="rect">
            <a:avLst/>
          </a:prstGeom>
          <a:ln w="19050" cap="sq">
            <a:solidFill>
              <a:schemeClr val="accent3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49085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000">
              <a:schemeClr val="bg1">
                <a:tint val="90000"/>
                <a:satMod val="92000"/>
                <a:lumMod val="0"/>
                <a:lumOff val="100000"/>
                <a:alpha val="64000"/>
              </a:schemeClr>
            </a:gs>
            <a:gs pos="100000">
              <a:schemeClr val="bg1">
                <a:shade val="98000"/>
                <a:satMod val="120000"/>
                <a:lumMod val="98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7466" y="462579"/>
            <a:ext cx="8911687" cy="1280890"/>
          </a:xfrm>
        </p:spPr>
        <p:txBody>
          <a:bodyPr/>
          <a:lstStyle/>
          <a:p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0953" y="1572076"/>
            <a:ext cx="9051868" cy="588443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main concept of this project was to redesign an architecture students graduation project, and focus was been on structure, environmental, electrical, mechanical and safety design to make a comfortable hotel and easy use for disabled people 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6013" y="3679115"/>
            <a:ext cx="3750833" cy="28131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34001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2013806" y="4896190"/>
            <a:ext cx="6818224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648045" y="531915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Column Reinforcement Details</a:t>
            </a:r>
            <a:endParaRPr lang="en-US" sz="3200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689421" y="2745874"/>
            <a:ext cx="51054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JO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6332" y="1330341"/>
            <a:ext cx="2494631" cy="5431650"/>
          </a:xfrm>
          <a:prstGeom prst="rect">
            <a:avLst/>
          </a:prstGeom>
          <a:ln w="19050" cap="sq">
            <a:solidFill>
              <a:schemeClr val="accent3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4859" y="1330341"/>
            <a:ext cx="2494630" cy="5431650"/>
          </a:xfrm>
          <a:prstGeom prst="rect">
            <a:avLst/>
          </a:prstGeom>
          <a:ln w="19050" cap="sq">
            <a:solidFill>
              <a:schemeClr val="accent3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90692">
            <a:off x="4415656" y="2239669"/>
            <a:ext cx="2015124" cy="1751073"/>
          </a:xfrm>
          <a:prstGeom prst="rect">
            <a:avLst/>
          </a:prstGeom>
          <a:ln w="6350" cap="sq">
            <a:solidFill>
              <a:schemeClr val="accent3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84899">
            <a:off x="9878884" y="2252474"/>
            <a:ext cx="2015124" cy="1755887"/>
          </a:xfrm>
          <a:prstGeom prst="rect">
            <a:avLst/>
          </a:prstGeom>
          <a:ln w="6350" cap="sq">
            <a:solidFill>
              <a:schemeClr val="accent3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7" name="Curved Down Arrow 16"/>
          <p:cNvSpPr/>
          <p:nvPr/>
        </p:nvSpPr>
        <p:spPr>
          <a:xfrm rot="1673737">
            <a:off x="3953065" y="1362312"/>
            <a:ext cx="1427808" cy="534340"/>
          </a:xfrm>
          <a:prstGeom prst="curvedDown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1" name="Curved Down Arrow 20"/>
          <p:cNvSpPr/>
          <p:nvPr/>
        </p:nvSpPr>
        <p:spPr>
          <a:xfrm rot="1673737">
            <a:off x="9467211" y="1362312"/>
            <a:ext cx="1427808" cy="534340"/>
          </a:xfrm>
          <a:prstGeom prst="curvedDown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643449">
            <a:off x="4225658" y="4005698"/>
            <a:ext cx="2394519" cy="1227762"/>
          </a:xfrm>
          <a:prstGeom prst="rect">
            <a:avLst/>
          </a:prstGeom>
          <a:ln w="3175" cap="sq">
            <a:solidFill>
              <a:schemeClr val="accent3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96750">
            <a:off x="9689186" y="4005698"/>
            <a:ext cx="2394519" cy="1202664"/>
          </a:xfrm>
          <a:prstGeom prst="rect">
            <a:avLst/>
          </a:prstGeom>
          <a:ln w="6350" cap="sq">
            <a:solidFill>
              <a:schemeClr val="accent3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00674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2013806" y="4896190"/>
            <a:ext cx="6818224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669561" y="592433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Beam Reinforcement Details</a:t>
            </a:r>
            <a:endParaRPr lang="en-US" sz="3200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689421" y="2745874"/>
            <a:ext cx="51054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JO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306" y="4080363"/>
            <a:ext cx="2799115" cy="221741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094" y="1510931"/>
            <a:ext cx="11468259" cy="2291379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6024" y="4080362"/>
            <a:ext cx="7337322" cy="2217417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2" name="Striped Right Arrow 11"/>
          <p:cNvSpPr/>
          <p:nvPr/>
        </p:nvSpPr>
        <p:spPr>
          <a:xfrm rot="3691492">
            <a:off x="967776" y="3764440"/>
            <a:ext cx="871369" cy="132819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triped Right Arrow 17"/>
          <p:cNvSpPr/>
          <p:nvPr/>
        </p:nvSpPr>
        <p:spPr>
          <a:xfrm rot="3691492">
            <a:off x="818962" y="3836757"/>
            <a:ext cx="871369" cy="132819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563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2013806" y="4896190"/>
            <a:ext cx="6818224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786277" y="602883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Slab Reinforcement Details</a:t>
            </a:r>
            <a:endParaRPr lang="en-US" sz="3200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689421" y="2745874"/>
            <a:ext cx="51054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JO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5155" y="1558032"/>
            <a:ext cx="5542353" cy="469333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8141" y="1356077"/>
            <a:ext cx="2468295" cy="2410738"/>
          </a:xfrm>
          <a:prstGeom prst="rect">
            <a:avLst/>
          </a:prstGeom>
          <a:ln w="6350" cap="sq">
            <a:solidFill>
              <a:schemeClr val="accent4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9950" y="4904415"/>
            <a:ext cx="4187611" cy="1750240"/>
          </a:xfrm>
          <a:prstGeom prst="rect">
            <a:avLst/>
          </a:prstGeom>
          <a:ln w="6350" cap="sq">
            <a:solidFill>
              <a:schemeClr val="accent4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4" name="Striped Right Arrow 13"/>
          <p:cNvSpPr/>
          <p:nvPr/>
        </p:nvSpPr>
        <p:spPr>
          <a:xfrm rot="11531726">
            <a:off x="6258506" y="2495037"/>
            <a:ext cx="871369" cy="132819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triped Right Arrow 14"/>
          <p:cNvSpPr/>
          <p:nvPr/>
        </p:nvSpPr>
        <p:spPr>
          <a:xfrm rot="11531726">
            <a:off x="6109692" y="2567354"/>
            <a:ext cx="871369" cy="132819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077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2013806" y="4896190"/>
            <a:ext cx="6818224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786277" y="712994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Shear Wall Details</a:t>
            </a:r>
            <a:endParaRPr lang="en-US" sz="3200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689421" y="2745874"/>
            <a:ext cx="51054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JO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8090" y="372468"/>
            <a:ext cx="3363158" cy="6267440"/>
          </a:xfrm>
          <a:prstGeom prst="rect">
            <a:avLst/>
          </a:prstGeom>
          <a:ln w="3175">
            <a:noFill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333816" y="793825"/>
            <a:ext cx="1380330" cy="6388217"/>
          </a:xfrm>
          <a:prstGeom prst="rect">
            <a:avLst/>
          </a:prstGeom>
          <a:ln w="3175">
            <a:noFill/>
          </a:ln>
        </p:spPr>
      </p:pic>
    </p:spTree>
    <p:extLst>
      <p:ext uri="{BB962C8B-B14F-4D97-AF65-F5344CB8AC3E}">
        <p14:creationId xmlns:p14="http://schemas.microsoft.com/office/powerpoint/2010/main" val="3501102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2013806" y="4896190"/>
            <a:ext cx="6818224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519565" y="574492"/>
            <a:ext cx="3999719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32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Basement Retaining Wall Details</a:t>
            </a:r>
            <a:endParaRPr lang="en-US" sz="3200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689421" y="2745874"/>
            <a:ext cx="51054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JO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8668" y="293955"/>
            <a:ext cx="6906409" cy="6262216"/>
          </a:xfrm>
          <a:prstGeom prst="rect">
            <a:avLst/>
          </a:prstGeom>
          <a:ln w="3175">
            <a:noFill/>
          </a:ln>
        </p:spPr>
      </p:pic>
    </p:spTree>
    <p:extLst>
      <p:ext uri="{BB962C8B-B14F-4D97-AF65-F5344CB8AC3E}">
        <p14:creationId xmlns:p14="http://schemas.microsoft.com/office/powerpoint/2010/main" val="3326597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1786277" y="712994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Stair </a:t>
            </a:r>
            <a:r>
              <a:rPr lang="en-US" sz="32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Reinforcement Details</a:t>
            </a:r>
            <a:endParaRPr lang="en-US" sz="3200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689421" y="2745874"/>
            <a:ext cx="51054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JO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8649" y="1411128"/>
            <a:ext cx="9767944" cy="5245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4030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20">
          <a:fgClr>
            <a:schemeClr val="bg1">
              <a:lumMod val="8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2310" y="86061"/>
            <a:ext cx="6379285" cy="3646676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sz="8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Environmental DESIGN</a:t>
            </a:r>
            <a:endParaRPr lang="en-US" sz="8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8042" y="2291379"/>
            <a:ext cx="5449254" cy="42444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11653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7620151" y="4976308"/>
            <a:ext cx="413795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External Wall </a:t>
            </a: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Prosperities</a:t>
            </a:r>
            <a:endParaRPr lang="en-US" sz="24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013806" y="4896190"/>
            <a:ext cx="6818224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2142896" y="625736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Thermal Insulation</a:t>
            </a:r>
            <a:endParaRPr lang="en-US" sz="40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969" y="3128014"/>
            <a:ext cx="5440680" cy="2962275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5315" y="1783304"/>
            <a:ext cx="5440680" cy="2971800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1597662" y="2393912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External Wall Section</a:t>
            </a:r>
            <a:endParaRPr lang="en-US" sz="24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0957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2013806" y="4896190"/>
            <a:ext cx="6818224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2142896" y="625736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Thermal Insulation</a:t>
            </a:r>
            <a:endParaRPr lang="en-US" sz="40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371751" y="1780727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U-Value Of The Other Elements</a:t>
            </a:r>
            <a:endParaRPr lang="en-US" sz="24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311880"/>
              </p:ext>
            </p:extLst>
          </p:nvPr>
        </p:nvGraphicFramePr>
        <p:xfrm>
          <a:off x="2534739" y="2518750"/>
          <a:ext cx="8128000" cy="2377440"/>
        </p:xfrm>
        <a:graphic>
          <a:graphicData uri="http://schemas.openxmlformats.org/drawingml/2006/table">
            <a:tbl>
              <a:tblPr firstRow="1" bandRow="1">
                <a:tableStyleId>{1E171933-4619-4E11-9A3F-F7608DF75F80}</a:tableStyleId>
              </a:tblPr>
              <a:tblGrid>
                <a:gridCol w="4064000"/>
                <a:gridCol w="4064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Elements</a:t>
                      </a:r>
                      <a:endParaRPr lang="en-US" sz="20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U-Value</a:t>
                      </a:r>
                      <a:endParaRPr lang="en-US" sz="20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Ground Floor</a:t>
                      </a:r>
                      <a:endParaRPr lang="en-US" sz="20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0.54</a:t>
                      </a:r>
                      <a:endParaRPr lang="en-US" sz="20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Ceiling</a:t>
                      </a:r>
                      <a:endParaRPr lang="en-US" sz="20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0.49</a:t>
                      </a:r>
                      <a:endParaRPr lang="en-US" sz="20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Partition</a:t>
                      </a:r>
                      <a:endParaRPr lang="en-US" sz="20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2.3</a:t>
                      </a:r>
                      <a:endParaRPr lang="en-US" sz="20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Roof</a:t>
                      </a:r>
                      <a:endParaRPr lang="en-US" sz="20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0.37</a:t>
                      </a:r>
                      <a:endParaRPr lang="en-US" sz="20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Window</a:t>
                      </a:r>
                      <a:endParaRPr lang="en-US" sz="20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2.7</a:t>
                      </a:r>
                      <a:endParaRPr lang="en-US" sz="20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78545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2013806" y="4896190"/>
            <a:ext cx="6818224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2142896" y="625736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Thermal Insulation</a:t>
            </a:r>
            <a:endParaRPr lang="en-US" sz="40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371751" y="1480073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b="1" u="sng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Cooling load</a:t>
            </a:r>
            <a:endParaRPr lang="en-US" sz="2400" b="1" u="sng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751" y="2260263"/>
            <a:ext cx="6518238" cy="379629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4384" y="1266181"/>
            <a:ext cx="3846604" cy="544529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79124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2162" y="494852"/>
            <a:ext cx="8911687" cy="1280890"/>
          </a:xfrm>
        </p:spPr>
        <p:txBody>
          <a:bodyPr/>
          <a:lstStyle/>
          <a:p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SITE OF THE PROJECT</a:t>
            </a: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7510" y="1904834"/>
            <a:ext cx="10994490" cy="4124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1731211" y="3622738"/>
            <a:ext cx="5365942" cy="34424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 </a:t>
            </a:r>
            <a:r>
              <a:rPr lang="en-US" sz="14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Najah</a:t>
            </a:r>
            <a:r>
              <a:rPr lang="en-US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University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4669842" y="4313020"/>
            <a:ext cx="5365942" cy="34424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Site of the </a:t>
            </a:r>
            <a:r>
              <a:rPr lang="en-US" sz="14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poject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9610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2013806" y="4896190"/>
            <a:ext cx="6818224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2142896" y="625736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Thermal Insulation</a:t>
            </a:r>
            <a:endParaRPr lang="en-US" sz="40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371751" y="1480073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b="1" u="sng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Heating load</a:t>
            </a:r>
            <a:endParaRPr lang="en-US" sz="2400" b="1" u="sng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751" y="2284703"/>
            <a:ext cx="6518238" cy="3796291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8931" y="1266181"/>
            <a:ext cx="3846604" cy="544529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77938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2013806" y="4896190"/>
            <a:ext cx="6818224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2142896" y="625736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Natural Daylight Analysis</a:t>
            </a:r>
            <a:endParaRPr lang="en-US" sz="40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371751" y="1480073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b="1" u="sng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Heating load</a:t>
            </a:r>
            <a:endParaRPr lang="en-US" sz="2400" b="1" u="sng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7356" y="1508963"/>
            <a:ext cx="5382229" cy="526222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10701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2142896" y="4555115"/>
            <a:ext cx="6818224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used one way ribbed slab with thickness = 300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mm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IIC = 70</a:t>
            </a: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2142896" y="625736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Acoustical Design</a:t>
            </a:r>
            <a:endParaRPr lang="en-US" sz="40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371751" y="1480073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Sound Transmission Class 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(STC)</a:t>
            </a:r>
            <a:endParaRPr lang="en-US" sz="2400" b="1" u="sng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5317287"/>
              </p:ext>
            </p:extLst>
          </p:nvPr>
        </p:nvGraphicFramePr>
        <p:xfrm>
          <a:off x="2685210" y="2183484"/>
          <a:ext cx="8127999" cy="1568064"/>
        </p:xfrm>
        <a:graphic>
          <a:graphicData uri="http://schemas.openxmlformats.org/drawingml/2006/table">
            <a:tbl>
              <a:tblPr firstRow="1" bandRow="1">
                <a:tableStyleId>{1E171933-4619-4E11-9A3F-F7608DF75F80}</a:tableStyleId>
              </a:tblPr>
              <a:tblGrid>
                <a:gridCol w="2709333"/>
                <a:gridCol w="2709333"/>
                <a:gridCol w="2709333"/>
              </a:tblGrid>
              <a:tr h="455544">
                <a:tc grid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u="non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STC-Values Between Different Spaces </a:t>
                      </a:r>
                      <a:endParaRPr lang="en-US" sz="1800" b="1" u="none" dirty="0" smtClean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2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u="non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Recommendation</a:t>
                      </a:r>
                      <a:endParaRPr lang="en-US" sz="1800" b="1" u="none" dirty="0" smtClean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Bedroom to Bedroom</a:t>
                      </a:r>
                      <a:endParaRPr lang="en-US" sz="18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</a:t>
                      </a:r>
                      <a:endParaRPr lang="en-US" sz="1800" b="0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u="sng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</a:t>
                      </a:r>
                      <a:r>
                        <a:rPr lang="en-US" sz="1800" u="sng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u="non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</a:t>
                      </a:r>
                      <a:endParaRPr lang="en-US" sz="1800" b="0" u="sng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Bedroom to bathroom</a:t>
                      </a:r>
                      <a:endParaRPr lang="en-US" sz="18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</a:t>
                      </a:r>
                      <a:endParaRPr lang="en-US" sz="1800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u="sng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</a:t>
                      </a:r>
                      <a:r>
                        <a:rPr lang="en-US" sz="1800" u="sng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u="non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</a:t>
                      </a:r>
                      <a:endParaRPr lang="en-US" sz="1800" b="0" u="sng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Corridor To Bedroom</a:t>
                      </a:r>
                      <a:endParaRPr lang="en-US" sz="18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</a:t>
                      </a:r>
                      <a:endParaRPr lang="en-US" sz="1800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u="sng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</a:t>
                      </a:r>
                      <a:r>
                        <a:rPr lang="en-US" sz="1800" u="sng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u="non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</a:t>
                      </a:r>
                      <a:endParaRPr lang="en-US" sz="1800" b="0" u="sng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0" name="Title 1"/>
          <p:cNvSpPr txBox="1">
            <a:spLocks/>
          </p:cNvSpPr>
          <p:nvPr/>
        </p:nvSpPr>
        <p:spPr>
          <a:xfrm>
            <a:off x="2142896" y="2547686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en-US" sz="1800" b="1" u="sng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1371751" y="4041853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Impact Insulation 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Class (IIC) </a:t>
            </a:r>
            <a:endParaRPr lang="en-US" sz="2400" b="1" u="sng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7587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2013806" y="4896190"/>
            <a:ext cx="6818224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2142896" y="625736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lvl="2" defTabSz="457200">
              <a:spcBef>
                <a:spcPct val="0"/>
              </a:spcBef>
            </a:pPr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Acoustical Design</a:t>
            </a:r>
            <a:endParaRPr lang="en-US" sz="40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406475" y="1519242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lvl="2" defTabSz="457200">
              <a:spcBef>
                <a:spcPct val="0"/>
              </a:spcBef>
            </a:pPr>
            <a:r>
              <a:rPr lang="en-US" sz="24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Reverberation Time (RT)</a:t>
            </a:r>
          </a:p>
        </p:txBody>
      </p:sp>
      <p:pic>
        <p:nvPicPr>
          <p:cNvPr id="6" name="صورة 8"/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19271350">
            <a:off x="8481879" y="1008288"/>
            <a:ext cx="2137410" cy="260223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6326475" y="2219814"/>
            <a:ext cx="3818066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lvl="2" defTabSz="457200">
              <a:spcBef>
                <a:spcPct val="0"/>
              </a:spcBef>
            </a:pPr>
            <a:r>
              <a:rPr lang="en-US" sz="2400" dirty="0" smtClean="0">
                <a:solidFill>
                  <a:srgbClr val="FF7C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Meeting Room</a:t>
            </a:r>
            <a:endParaRPr lang="en-US" sz="2400" dirty="0">
              <a:solidFill>
                <a:srgbClr val="FF7C8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1325" y="3272242"/>
            <a:ext cx="2637448" cy="26814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Striped Right Arrow 2"/>
          <p:cNvSpPr/>
          <p:nvPr/>
        </p:nvSpPr>
        <p:spPr>
          <a:xfrm>
            <a:off x="4708773" y="4193966"/>
            <a:ext cx="520860" cy="520861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5243" y="3386107"/>
            <a:ext cx="3536787" cy="26574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2607793" y="5877095"/>
            <a:ext cx="1593818" cy="54865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lvl="2" defTabSz="457200">
              <a:spcBef>
                <a:spcPct val="0"/>
              </a:spcBef>
            </a:pPr>
            <a:r>
              <a:rPr lang="en-US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RT = 0.88</a:t>
            </a:r>
            <a:endParaRPr lang="en-US" sz="2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6177534" y="5877094"/>
            <a:ext cx="1593818" cy="54865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lvl="2" defTabSz="457200">
              <a:spcBef>
                <a:spcPct val="0"/>
              </a:spcBef>
            </a:pPr>
            <a:r>
              <a:rPr lang="en-US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RT = 0.77</a:t>
            </a:r>
            <a:endParaRPr lang="en-US" sz="2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0652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2013806" y="4896190"/>
            <a:ext cx="6818224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2142896" y="625736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lvl="2" defTabSz="457200">
              <a:spcBef>
                <a:spcPct val="0"/>
              </a:spcBef>
            </a:pPr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Acoustical Design</a:t>
            </a:r>
            <a:endParaRPr lang="en-US" sz="40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406476" y="1519242"/>
            <a:ext cx="3302298" cy="70057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lvl="2" defTabSz="457200">
              <a:spcBef>
                <a:spcPct val="0"/>
              </a:spcBef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Transmission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loss (TL)</a:t>
            </a:r>
            <a:endParaRPr lang="en-US" sz="240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صورة 8"/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19271350">
            <a:off x="8551327" y="918698"/>
            <a:ext cx="2137410" cy="260223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6326475" y="2219814"/>
            <a:ext cx="3818066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lvl="2" defTabSz="457200">
              <a:spcBef>
                <a:spcPct val="0"/>
              </a:spcBef>
            </a:pPr>
            <a:r>
              <a:rPr lang="en-US" sz="2400" dirty="0" smtClean="0">
                <a:solidFill>
                  <a:srgbClr val="FF7C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Meeting Room</a:t>
            </a:r>
            <a:endParaRPr lang="en-US" sz="2400" dirty="0">
              <a:solidFill>
                <a:srgbClr val="FF7C8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2630943" y="6060960"/>
            <a:ext cx="1987356" cy="54865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lvl="2" defTabSz="457200">
              <a:spcBef>
                <a:spcPct val="0"/>
              </a:spcBef>
            </a:pPr>
            <a:r>
              <a:rPr lang="en-US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LT = 48.4 </a:t>
            </a:r>
            <a:r>
              <a:rPr lang="en-US" sz="2000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&gt; </a:t>
            </a:r>
            <a:r>
              <a:rPr lang="en-US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42</a:t>
            </a:r>
            <a:endParaRPr lang="en-US" sz="20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صورة 9"/>
          <p:cNvPicPr/>
          <p:nvPr/>
        </p:nvPicPr>
        <p:blipFill>
          <a:blip r:embed="rId4"/>
          <a:stretch>
            <a:fillRect/>
          </a:stretch>
        </p:blipFill>
        <p:spPr>
          <a:xfrm>
            <a:off x="1923564" y="3309692"/>
            <a:ext cx="2962275" cy="2567402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5" name="صورة 3"/>
          <p:cNvPicPr/>
          <p:nvPr/>
        </p:nvPicPr>
        <p:blipFill>
          <a:blip r:embed="rId5"/>
          <a:stretch>
            <a:fillRect/>
          </a:stretch>
        </p:blipFill>
        <p:spPr>
          <a:xfrm>
            <a:off x="5422918" y="3309692"/>
            <a:ext cx="3398707" cy="2567402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6" name="Title 1"/>
          <p:cNvSpPr txBox="1">
            <a:spLocks/>
          </p:cNvSpPr>
          <p:nvPr/>
        </p:nvSpPr>
        <p:spPr>
          <a:xfrm>
            <a:off x="6151743" y="6060960"/>
            <a:ext cx="1987356" cy="54865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lvl="2" defTabSz="457200">
              <a:spcBef>
                <a:spcPct val="0"/>
              </a:spcBef>
            </a:pPr>
            <a:r>
              <a:rPr lang="en-US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LT = 40.6 </a:t>
            </a:r>
            <a:r>
              <a:rPr lang="en-US" sz="2000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&gt; </a:t>
            </a:r>
            <a:r>
              <a:rPr lang="en-US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</a:t>
            </a:r>
            <a:endParaRPr lang="en-US" sz="20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8479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20">
          <a:fgClr>
            <a:schemeClr val="bg1">
              <a:lumMod val="8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2310" y="86061"/>
            <a:ext cx="6379285" cy="3646676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sz="8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Electrical</a:t>
            </a:r>
            <a:r>
              <a:rPr lang="en-US" sz="8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 DESIGN</a:t>
            </a:r>
            <a:endParaRPr lang="en-US" sz="8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0526" y="2569580"/>
            <a:ext cx="5717893" cy="42884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52046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2013806" y="4896190"/>
            <a:ext cx="6818224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1337057" y="2273082"/>
            <a:ext cx="4831842" cy="105329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lvl="2" defTabSz="457200">
              <a:spcBef>
                <a:spcPct val="0"/>
              </a:spcBef>
            </a:pPr>
            <a:r>
              <a:rPr lang="en-US" sz="32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Sockets Arrangement</a:t>
            </a:r>
            <a:endParaRPr lang="en-US" sz="320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3806" y="3094885"/>
            <a:ext cx="2601136" cy="338567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0476" y="1264559"/>
            <a:ext cx="3374152" cy="270190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5483" y="1264559"/>
            <a:ext cx="2981418" cy="219909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7" name="Title 1"/>
          <p:cNvSpPr txBox="1">
            <a:spLocks/>
          </p:cNvSpPr>
          <p:nvPr/>
        </p:nvSpPr>
        <p:spPr>
          <a:xfrm>
            <a:off x="8012224" y="4141151"/>
            <a:ext cx="4831842" cy="105329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lvl="2" defTabSz="457200">
              <a:spcBef>
                <a:spcPct val="0"/>
              </a:spcBef>
            </a:pPr>
            <a:r>
              <a:rPr lang="en-US" sz="32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Switches Used</a:t>
            </a:r>
            <a:endParaRPr lang="en-US" sz="320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328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2013806" y="4896190"/>
            <a:ext cx="6818224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2142896" y="625736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lvl="2" defTabSz="457200">
              <a:spcBef>
                <a:spcPct val="0"/>
              </a:spcBef>
            </a:pPr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Artificial Lighting</a:t>
            </a:r>
            <a:endParaRPr lang="en-US" sz="40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406476" y="1519242"/>
            <a:ext cx="2274274" cy="56874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b="1" u="sng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Lounge  </a:t>
            </a:r>
            <a:endParaRPr lang="en-US" b="1" u="sng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3599" y="2254569"/>
            <a:ext cx="4283115" cy="321233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72786">
            <a:off x="837789" y="2524968"/>
            <a:ext cx="2610214" cy="341042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5" name="Picture 14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1862" y="4147018"/>
            <a:ext cx="3357622" cy="217644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6" name="Picture 15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1861" y="277793"/>
            <a:ext cx="3357623" cy="295751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21185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2013806" y="4896190"/>
            <a:ext cx="6818224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2142896" y="625736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lvl="2" defTabSz="457200">
              <a:spcBef>
                <a:spcPct val="0"/>
              </a:spcBef>
            </a:pPr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Artificial Lighting</a:t>
            </a:r>
            <a:endParaRPr lang="en-US" sz="40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406476" y="1519242"/>
            <a:ext cx="2274274" cy="56874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b="1" u="sng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Restaurant   </a:t>
            </a:r>
            <a:endParaRPr lang="en-US" b="1" u="sng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0750" y="2261708"/>
            <a:ext cx="4290841" cy="321813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48911">
            <a:off x="744757" y="2618603"/>
            <a:ext cx="2306649" cy="302347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Picture 10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3408" y="1142287"/>
            <a:ext cx="3965838" cy="339882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41532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2013806" y="4896190"/>
            <a:ext cx="6818224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2142896" y="625736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lvl="2" defTabSz="457200">
              <a:spcBef>
                <a:spcPct val="0"/>
              </a:spcBef>
            </a:pPr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Artificial Lighting</a:t>
            </a:r>
            <a:endParaRPr lang="en-US" sz="40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406476" y="1519242"/>
            <a:ext cx="2274274" cy="56874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b="1" u="sng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Meeting Room   </a:t>
            </a:r>
            <a:endParaRPr lang="en-US" b="1" u="sng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4337" y="2261708"/>
            <a:ext cx="4301558" cy="322616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93531">
            <a:off x="877285" y="2547797"/>
            <a:ext cx="2067603" cy="300079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9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7440" y="1266180"/>
            <a:ext cx="4174561" cy="327492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06697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20">
          <a:fgClr>
            <a:schemeClr val="bg1">
              <a:lumMod val="8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77553" y="344411"/>
            <a:ext cx="8911687" cy="3646676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ARCHITECTURAL DESIGN</a:t>
            </a:r>
            <a:endParaRPr lang="en-US" sz="7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0362" y="2264485"/>
            <a:ext cx="5694382" cy="40717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00484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2013806" y="4896190"/>
            <a:ext cx="6818224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2142896" y="625736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lvl="2" defTabSz="457200">
              <a:spcBef>
                <a:spcPct val="0"/>
              </a:spcBef>
            </a:pPr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Artificial Lighting</a:t>
            </a:r>
            <a:endParaRPr lang="en-US" sz="40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406476" y="1519242"/>
            <a:ext cx="2274274" cy="56874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b="1" u="sng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Bedroom  </a:t>
            </a:r>
            <a:endParaRPr lang="en-US" b="1" u="sng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79982">
            <a:off x="779483" y="2790271"/>
            <a:ext cx="2144554" cy="82879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9749" y="2269352"/>
            <a:ext cx="4718655" cy="320169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3" name="Picture 12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7440" y="1266181"/>
            <a:ext cx="4174560" cy="344864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24081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20">
          <a:fgClr>
            <a:schemeClr val="bg1">
              <a:lumMod val="8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2310" y="86061"/>
            <a:ext cx="6379285" cy="3646676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sz="8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Mechanical</a:t>
            </a:r>
            <a:r>
              <a:rPr lang="en-US" sz="8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 DESIGN</a:t>
            </a:r>
            <a:endParaRPr lang="en-US" sz="8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6" name="صورة 73"/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3905" y="4674238"/>
            <a:ext cx="2696698" cy="18289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صورة 5"/>
          <p:cNvPicPr/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0090" y="4674239"/>
            <a:ext cx="2763815" cy="18289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0090" y="2429522"/>
            <a:ext cx="2763815" cy="22447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50000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3905" y="2429521"/>
            <a:ext cx="2696698" cy="22447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44923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2013806" y="4896190"/>
            <a:ext cx="6818224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1772506" y="662577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lvl="2" defTabSz="457200">
              <a:spcBef>
                <a:spcPct val="0"/>
              </a:spcBef>
            </a:pPr>
            <a:r>
              <a:rPr lang="en-US" sz="32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Water Supply System</a:t>
            </a:r>
            <a:endParaRPr lang="en-US" sz="32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7033" y="1303022"/>
            <a:ext cx="6811014" cy="53424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" name="Title 1"/>
          <p:cNvSpPr txBox="1">
            <a:spLocks/>
          </p:cNvSpPr>
          <p:nvPr/>
        </p:nvSpPr>
        <p:spPr>
          <a:xfrm>
            <a:off x="1410738" y="1410273"/>
            <a:ext cx="3786295" cy="76085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lvl="2" defTabSz="457200">
              <a:spcBef>
                <a:spcPct val="0"/>
              </a:spcBef>
            </a:pP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consumption of water in hotels = 500 liter /day/ person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7953" y="2398787"/>
            <a:ext cx="4424102" cy="359316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7" name="Curved Up Arrow 16"/>
          <p:cNvSpPr/>
          <p:nvPr/>
        </p:nvSpPr>
        <p:spPr>
          <a:xfrm rot="13036528">
            <a:off x="5027908" y="1534555"/>
            <a:ext cx="2002420" cy="108802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6215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2013806" y="4896190"/>
            <a:ext cx="6818224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2013806" y="662577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lvl="2" defTabSz="457200">
              <a:spcBef>
                <a:spcPct val="0"/>
              </a:spcBef>
            </a:pPr>
            <a:r>
              <a:rPr lang="en-US" sz="32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Drainage System</a:t>
            </a:r>
            <a:endParaRPr lang="en-US" sz="32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6643" y="1392768"/>
            <a:ext cx="7187879" cy="54599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303" y="2665891"/>
            <a:ext cx="4634479" cy="359316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3" name="Curved Up Arrow 12"/>
          <p:cNvSpPr/>
          <p:nvPr/>
        </p:nvSpPr>
        <p:spPr>
          <a:xfrm rot="13036528">
            <a:off x="4813505" y="1522940"/>
            <a:ext cx="2002420" cy="108802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3060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2013806" y="4896190"/>
            <a:ext cx="6818224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2013806" y="662577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lvl="2" defTabSz="457200">
              <a:spcBef>
                <a:spcPct val="0"/>
              </a:spcBef>
            </a:pPr>
            <a:r>
              <a:rPr lang="en-US" sz="32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Drainage System</a:t>
            </a:r>
            <a:endParaRPr lang="en-US" sz="32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8384" y="1943468"/>
            <a:ext cx="3931919" cy="373283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8949" y="1943467"/>
            <a:ext cx="3931919" cy="373283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3472367" y="1816781"/>
            <a:ext cx="2232174" cy="526012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lvl="2" defTabSz="457200">
              <a:spcBef>
                <a:spcPct val="0"/>
              </a:spcBef>
            </a:pPr>
            <a:r>
              <a:rPr lang="en-US" sz="32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Grey Water</a:t>
            </a:r>
            <a:endParaRPr lang="en-US" sz="3200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8147185" y="1800499"/>
            <a:ext cx="2232174" cy="526012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lvl="2" defTabSz="457200">
              <a:spcBef>
                <a:spcPct val="0"/>
              </a:spcBef>
            </a:pPr>
            <a:r>
              <a:rPr lang="en-US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Black Water</a:t>
            </a:r>
            <a:endParaRPr lang="en-US" sz="3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3308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2013806" y="4896190"/>
            <a:ext cx="6818224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582886" y="595101"/>
            <a:ext cx="3588136" cy="72185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lvl="2" defTabSz="457200">
              <a:spcBef>
                <a:spcPct val="0"/>
              </a:spcBef>
            </a:pPr>
            <a:r>
              <a:rPr lang="en-US" sz="32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H-VAC System</a:t>
            </a:r>
            <a:endParaRPr lang="en-US" sz="32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صورة 73"/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452" y="1617127"/>
            <a:ext cx="4306435" cy="237613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0245" y="1030610"/>
            <a:ext cx="6904163" cy="531231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5" name="Curved Up Arrow 14"/>
          <p:cNvSpPr/>
          <p:nvPr/>
        </p:nvSpPr>
        <p:spPr>
          <a:xfrm rot="12745718">
            <a:off x="4331631" y="1468848"/>
            <a:ext cx="2002420" cy="108802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16" name="صورة 3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452" y="3993266"/>
            <a:ext cx="4306434" cy="20955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8" name="Title 1"/>
          <p:cNvSpPr txBox="1">
            <a:spLocks/>
          </p:cNvSpPr>
          <p:nvPr/>
        </p:nvSpPr>
        <p:spPr>
          <a:xfrm>
            <a:off x="736012" y="5567422"/>
            <a:ext cx="993435" cy="358185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625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lvl="2" defTabSz="457200">
              <a:spcBef>
                <a:spcPct val="0"/>
              </a:spcBef>
            </a:pPr>
            <a:r>
              <a:rPr lang="en-US" sz="32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VRF</a:t>
            </a:r>
            <a:endParaRPr lang="en-US" sz="320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9991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2013806" y="4896190"/>
            <a:ext cx="6818224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582886" y="595101"/>
            <a:ext cx="3588136" cy="72185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lvl="2" defTabSz="457200">
              <a:spcBef>
                <a:spcPct val="0"/>
              </a:spcBef>
            </a:pPr>
            <a:r>
              <a:rPr lang="en-US" sz="32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H-VAC System</a:t>
            </a:r>
            <a:endParaRPr lang="en-US" sz="32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1912" y="1016782"/>
            <a:ext cx="6729366" cy="527984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صورة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990" y="2012857"/>
            <a:ext cx="4082415" cy="3486150"/>
          </a:xfrm>
          <a:prstGeom prst="rect">
            <a:avLst/>
          </a:prstGeom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837681" y="5035086"/>
            <a:ext cx="993435" cy="358185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625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lvl="2" defTabSz="457200">
              <a:spcBef>
                <a:spcPct val="0"/>
              </a:spcBef>
            </a:pPr>
            <a: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VAV</a:t>
            </a:r>
            <a:endParaRPr lang="en-US" sz="3200" dirty="0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Curved Up Arrow 12"/>
          <p:cNvSpPr/>
          <p:nvPr/>
        </p:nvSpPr>
        <p:spPr>
          <a:xfrm rot="12745718">
            <a:off x="4140702" y="1468847"/>
            <a:ext cx="2002420" cy="108802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1096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20">
          <a:fgClr>
            <a:schemeClr val="bg1">
              <a:lumMod val="8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2310" y="86061"/>
            <a:ext cx="6379285" cy="3646676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sz="8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Safety</a:t>
            </a:r>
            <a:br>
              <a:rPr lang="en-US" sz="8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</a:br>
            <a:r>
              <a:rPr lang="en-US" sz="8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 DESIGN</a:t>
            </a:r>
            <a:endParaRPr lang="en-US" sz="8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165389">
            <a:off x="1686032" y="2619484"/>
            <a:ext cx="5731718" cy="33221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23990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2013806" y="4896190"/>
            <a:ext cx="6818224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582886" y="595101"/>
            <a:ext cx="3588136" cy="72185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lvl="2" defTabSz="457200">
              <a:spcBef>
                <a:spcPct val="0"/>
              </a:spcBef>
            </a:pPr>
            <a:r>
              <a:rPr lang="en-US" sz="32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Safety System</a:t>
            </a:r>
            <a:endParaRPr lang="en-US" sz="32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5477" y="1701479"/>
            <a:ext cx="4163007" cy="439163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4248" y="1701479"/>
            <a:ext cx="4163006" cy="439163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75928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2013806" y="4896190"/>
            <a:ext cx="6818224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582886" y="595101"/>
            <a:ext cx="3588136" cy="72185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lvl="2" defTabSz="457200">
              <a:spcBef>
                <a:spcPct val="0"/>
              </a:spcBef>
            </a:pPr>
            <a:r>
              <a:rPr lang="en-US" sz="32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Safety Signs</a:t>
            </a:r>
            <a:endParaRPr lang="en-US" sz="32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7658" y="1316955"/>
            <a:ext cx="7392432" cy="529663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66451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36708" y="372957"/>
            <a:ext cx="8911687" cy="1280890"/>
          </a:xfrm>
        </p:spPr>
        <p:txBody>
          <a:bodyPr/>
          <a:lstStyle/>
          <a:p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Site Plan and Master Plan</a:t>
            </a:r>
            <a:endParaRPr lang="en-US" sz="40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5645" y="1273153"/>
            <a:ext cx="5443037" cy="49562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8878643" y="6031799"/>
            <a:ext cx="642521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Master Plan</a:t>
            </a:r>
            <a:endParaRPr lang="en-US" sz="28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3553941" y="6049556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Site Plan</a:t>
            </a:r>
            <a:endParaRPr lang="en-US" sz="28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9090" y="1193261"/>
            <a:ext cx="5432910" cy="48562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97725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2013806" y="4896190"/>
            <a:ext cx="6818224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582886" y="595101"/>
            <a:ext cx="3588136" cy="72185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lvl="2" defTabSz="457200">
              <a:spcBef>
                <a:spcPct val="0"/>
              </a:spcBef>
            </a:pPr>
            <a:r>
              <a:rPr lang="en-US" sz="32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Evacuation</a:t>
            </a:r>
            <a:endParaRPr lang="en-US" sz="32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276" y="1479000"/>
            <a:ext cx="5572903" cy="442021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5179" y="1479000"/>
            <a:ext cx="5715798" cy="442021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10796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20">
          <a:fgClr>
            <a:schemeClr val="bg1">
              <a:lumMod val="8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23884" y="711094"/>
            <a:ext cx="6379285" cy="1962658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Cost Estimation</a:t>
            </a:r>
            <a:endParaRPr lang="en-US" sz="7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90160">
            <a:off x="882696" y="2254963"/>
            <a:ext cx="7978821" cy="4142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6647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2013806" y="4896190"/>
            <a:ext cx="6818224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217762" y="1822018"/>
            <a:ext cx="7477793" cy="35139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lvl="2" defTabSz="457200">
              <a:lnSpc>
                <a:spcPct val="200000"/>
              </a:lnSpc>
              <a:spcBef>
                <a:spcPct val="0"/>
              </a:spcBef>
            </a:pPr>
            <a:endParaRPr lang="en-US" sz="24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217762" y="1643605"/>
            <a:ext cx="8147837" cy="1493134"/>
          </a:xfrm>
        </p:spPr>
        <p:txBody>
          <a:bodyPr>
            <a:normAutofit/>
          </a:bodyPr>
          <a:lstStyle/>
          <a:p>
            <a:pPr lvl="0">
              <a:lnSpc>
                <a:spcPct val="200000"/>
              </a:lnSpc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total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cost of the HOTEL is about 11.15 million shekel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3217761" y="3176355"/>
            <a:ext cx="8147837" cy="17569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total cost per meter square for the HOTEL is about 2028 shekel.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8954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2013806" y="4896190"/>
            <a:ext cx="6818224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217762" y="1822018"/>
            <a:ext cx="7477793" cy="35139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lvl="2" defTabSz="457200">
              <a:lnSpc>
                <a:spcPct val="200000"/>
              </a:lnSpc>
              <a:spcBef>
                <a:spcPct val="0"/>
              </a:spcBef>
            </a:pPr>
            <a:endParaRPr lang="en-US" sz="24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3884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18375" y="391925"/>
            <a:ext cx="8911687" cy="1280890"/>
          </a:xfrm>
        </p:spPr>
        <p:txBody>
          <a:bodyPr/>
          <a:lstStyle/>
          <a:p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Modifications </a:t>
            </a:r>
            <a:endParaRPr lang="en-US" sz="40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7695" y="1463267"/>
            <a:ext cx="2832735" cy="203835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9" name="Picture 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0054" y="1262512"/>
            <a:ext cx="3154680" cy="222885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13" name="Title 1"/>
          <p:cNvSpPr txBox="1">
            <a:spLocks/>
          </p:cNvSpPr>
          <p:nvPr/>
        </p:nvSpPr>
        <p:spPr>
          <a:xfrm>
            <a:off x="1713709" y="1736492"/>
            <a:ext cx="1975489" cy="64044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Original</a:t>
            </a:r>
            <a:endParaRPr lang="en-US" sz="28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6534565" y="1730245"/>
            <a:ext cx="1975489" cy="64044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Redesigned</a:t>
            </a:r>
            <a:endParaRPr lang="en-US" sz="28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9" name="Picture 18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7695" y="4211252"/>
            <a:ext cx="2832735" cy="199464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20" name="Picture 19"/>
          <p:cNvPicPr/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0054" y="3851238"/>
            <a:ext cx="3154680" cy="261937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21" name="Title 1"/>
          <p:cNvSpPr txBox="1">
            <a:spLocks/>
          </p:cNvSpPr>
          <p:nvPr/>
        </p:nvSpPr>
        <p:spPr>
          <a:xfrm>
            <a:off x="1713709" y="4083897"/>
            <a:ext cx="1975489" cy="64044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Original</a:t>
            </a:r>
            <a:endParaRPr lang="en-US" sz="28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itle 1"/>
          <p:cNvSpPr txBox="1">
            <a:spLocks/>
          </p:cNvSpPr>
          <p:nvPr/>
        </p:nvSpPr>
        <p:spPr>
          <a:xfrm>
            <a:off x="6534565" y="4077650"/>
            <a:ext cx="1975489" cy="64044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Redesigned</a:t>
            </a:r>
            <a:endParaRPr lang="en-US" sz="28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1577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3708" y="312813"/>
            <a:ext cx="8911687" cy="1280890"/>
          </a:xfrm>
        </p:spPr>
        <p:txBody>
          <a:bodyPr/>
          <a:lstStyle/>
          <a:p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Modifications </a:t>
            </a:r>
            <a:endParaRPr lang="en-US" sz="40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1713709" y="1736492"/>
            <a:ext cx="1975489" cy="64044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Original</a:t>
            </a:r>
            <a:endParaRPr lang="en-US" sz="28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1713708" y="4224197"/>
            <a:ext cx="1975489" cy="64044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Redesigned</a:t>
            </a:r>
            <a:endParaRPr lang="en-US" sz="28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" name="Picture 1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3524" y="1060316"/>
            <a:ext cx="3419475" cy="2562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6" name="Picture 1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3044" y="924317"/>
            <a:ext cx="3386634" cy="262419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7" name="Picture 1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3523" y="3908892"/>
            <a:ext cx="3419476" cy="272415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8" name="Picture 17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3044" y="3870792"/>
            <a:ext cx="3386634" cy="276225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711830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9132" y="449355"/>
            <a:ext cx="8911687" cy="1280890"/>
          </a:xfrm>
        </p:spPr>
        <p:txBody>
          <a:bodyPr/>
          <a:lstStyle/>
          <a:p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Modifications </a:t>
            </a:r>
            <a:endParaRPr lang="en-US" sz="40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1713709" y="1736492"/>
            <a:ext cx="1975489" cy="64044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Original</a:t>
            </a:r>
            <a:endParaRPr lang="en-US" sz="28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6534565" y="1730245"/>
            <a:ext cx="1975489" cy="64044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Redesigned</a:t>
            </a:r>
            <a:endParaRPr lang="en-US" sz="28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1713709" y="4183053"/>
            <a:ext cx="1975489" cy="64044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Original</a:t>
            </a:r>
            <a:endParaRPr lang="en-US" sz="28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itle 1"/>
          <p:cNvSpPr txBox="1">
            <a:spLocks/>
          </p:cNvSpPr>
          <p:nvPr/>
        </p:nvSpPr>
        <p:spPr>
          <a:xfrm>
            <a:off x="6534565" y="4176806"/>
            <a:ext cx="1975489" cy="64044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Redesigned</a:t>
            </a:r>
            <a:endParaRPr lang="en-US" sz="28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Picture 10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0957" y="1591628"/>
            <a:ext cx="2444867" cy="217754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2" name="Picture 11"/>
          <p:cNvPicPr/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0054" y="1453012"/>
            <a:ext cx="2690962" cy="244656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5" name="Picture 14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0957" y="4367604"/>
            <a:ext cx="2444867" cy="229614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6" name="Picture 15"/>
          <p:cNvPicPr/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1193" y="4367604"/>
            <a:ext cx="2659824" cy="228465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854764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Custom 2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2E561E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2101</TotalTime>
  <Words>725</Words>
  <Application>Microsoft Office PowerPoint</Application>
  <PresentationFormat>Widescreen</PresentationFormat>
  <Paragraphs>246</Paragraphs>
  <Slides>63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63</vt:i4>
      </vt:variant>
    </vt:vector>
  </HeadingPairs>
  <TitlesOfParts>
    <vt:vector size="72" baseType="lpstr">
      <vt:lpstr>Andalus</vt:lpstr>
      <vt:lpstr>Arial</vt:lpstr>
      <vt:lpstr>Calibri</vt:lpstr>
      <vt:lpstr>Cambria</vt:lpstr>
      <vt:lpstr>Century Gothic</vt:lpstr>
      <vt:lpstr>Tahoma</vt:lpstr>
      <vt:lpstr>Times New Roman</vt:lpstr>
      <vt:lpstr>Wingdings 3</vt:lpstr>
      <vt:lpstr>Wisp</vt:lpstr>
      <vt:lpstr>PowerPoint Presentation</vt:lpstr>
      <vt:lpstr>PowerPoint Presentation</vt:lpstr>
      <vt:lpstr>INTRODUCTION</vt:lpstr>
      <vt:lpstr>SITE OF THE PROJECT</vt:lpstr>
      <vt:lpstr>ARCHITECTURAL DESIGN</vt:lpstr>
      <vt:lpstr>Site Plan and Master Plan</vt:lpstr>
      <vt:lpstr>Modifications </vt:lpstr>
      <vt:lpstr>Modifications </vt:lpstr>
      <vt:lpstr>Modifications </vt:lpstr>
      <vt:lpstr>Modifications </vt:lpstr>
      <vt:lpstr>Modifications </vt:lpstr>
      <vt:lpstr>Modifications </vt:lpstr>
      <vt:lpstr>Elevations</vt:lpstr>
      <vt:lpstr>Elevations</vt:lpstr>
      <vt:lpstr>Sections</vt:lpstr>
      <vt:lpstr>STRUCTURAL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DESIGN and REINFORCEMENT of STRUCTURAL ELEMENTS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Environmental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Electrical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Mechanical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Safety  DESIGN</vt:lpstr>
      <vt:lpstr>PowerPoint Presentation</vt:lpstr>
      <vt:lpstr>PowerPoint Presentation</vt:lpstr>
      <vt:lpstr>PowerPoint Presentation</vt:lpstr>
      <vt:lpstr>Cost Estimation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An-Najah National University  Faculty of Engineering  Building Engineering Department</dc:title>
  <dc:creator>angham abd-aldaim</dc:creator>
  <cp:lastModifiedBy>angham abd-aldaim</cp:lastModifiedBy>
  <cp:revision>141</cp:revision>
  <dcterms:created xsi:type="dcterms:W3CDTF">2015-05-08T09:09:44Z</dcterms:created>
  <dcterms:modified xsi:type="dcterms:W3CDTF">2015-05-11T15:33:20Z</dcterms:modified>
</cp:coreProperties>
</file>