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9" r:id="rId1"/>
  </p:sldMasterIdLst>
  <p:sldIdLst>
    <p:sldId id="256" r:id="rId2"/>
    <p:sldId id="257" r:id="rId3"/>
    <p:sldId id="263" r:id="rId4"/>
    <p:sldId id="264" r:id="rId5"/>
    <p:sldId id="265" r:id="rId6"/>
    <p:sldId id="266" r:id="rId7"/>
    <p:sldId id="258" r:id="rId8"/>
    <p:sldId id="259" r:id="rId9"/>
    <p:sldId id="267" r:id="rId10"/>
    <p:sldId id="260" r:id="rId11"/>
    <p:sldId id="268" r:id="rId12"/>
    <p:sldId id="269" r:id="rId13"/>
    <p:sldId id="270" r:id="rId14"/>
    <p:sldId id="271" r:id="rId15"/>
    <p:sldId id="261" r:id="rId16"/>
    <p:sldId id="272" r:id="rId17"/>
    <p:sldId id="274" r:id="rId18"/>
    <p:sldId id="273" r:id="rId19"/>
    <p:sldId id="275" r:id="rId20"/>
    <p:sldId id="276" r:id="rId21"/>
    <p:sldId id="277" r:id="rId22"/>
    <p:sldId id="278" r:id="rId23"/>
    <p:sldId id="279" r:id="rId24"/>
    <p:sldId id="280" r:id="rId25"/>
    <p:sldId id="281" r:id="rId26"/>
    <p:sldId id="282" r:id="rId27"/>
    <p:sldId id="283" r:id="rId28"/>
    <p:sldId id="284" r:id="rId29"/>
    <p:sldId id="285"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985" autoAdjust="0"/>
    <p:restoredTop sz="94660"/>
  </p:normalViewPr>
  <p:slideViewPr>
    <p:cSldViewPr>
      <p:cViewPr varScale="1">
        <p:scale>
          <a:sx n="72" d="100"/>
          <a:sy n="72" d="100"/>
        </p:scale>
        <p:origin x="122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tableStyles" Target="tableStyle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theme" Target="theme/theme1.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viewProps" Target="viewProp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presProps" Target="presProps.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 /><Relationship Id="rId2" Type="http://schemas.openxmlformats.org/officeDocument/2006/relationships/image" Target="../media/image5.pn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BCA727A0-8553-43DE-8D26-31ECC76CBA39}" type="datetimeFigureOut">
              <a:rPr lang="ar-SA" smtClean="0"/>
              <a:t>27/12/1441</a:t>
            </a:fld>
            <a:endParaRPr lang="ar-SA"/>
          </a:p>
        </p:txBody>
      </p:sp>
      <p:sp>
        <p:nvSpPr>
          <p:cNvPr id="5" name="Footer Placeholder 4"/>
          <p:cNvSpPr>
            <a:spLocks noGrp="1"/>
          </p:cNvSpPr>
          <p:nvPr>
            <p:ph type="ftr" sz="quarter" idx="11"/>
          </p:nvPr>
        </p:nvSpPr>
        <p:spPr>
          <a:xfrm>
            <a:off x="1921934" y="5054602"/>
            <a:ext cx="4064860" cy="279400"/>
          </a:xfrm>
        </p:spPr>
        <p:txBody>
          <a:bodyPr/>
          <a:lstStyle/>
          <a:p>
            <a:endParaRPr lang="ar-SA"/>
          </a:p>
        </p:txBody>
      </p:sp>
      <p:sp>
        <p:nvSpPr>
          <p:cNvPr id="6" name="Slide Number Placeholder 5"/>
          <p:cNvSpPr>
            <a:spLocks noGrp="1"/>
          </p:cNvSpPr>
          <p:nvPr>
            <p:ph type="sldNum" sz="quarter" idx="12"/>
          </p:nvPr>
        </p:nvSpPr>
        <p:spPr>
          <a:xfrm>
            <a:off x="6817317" y="5054602"/>
            <a:ext cx="413483" cy="279400"/>
          </a:xfrm>
        </p:spPr>
        <p:txBody>
          <a:bodyPr/>
          <a:lstStyle/>
          <a:p>
            <a:fld id="{BC664D17-AD1A-4582-970A-9F0878FE7BC7}" type="slidenum">
              <a:rPr lang="ar-SA" smtClean="0"/>
              <a:t>‹#›</a:t>
            </a:fld>
            <a:endParaRPr lang="ar-SA"/>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46634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CA727A0-8553-43DE-8D26-31ECC76CBA39}" type="datetimeFigureOut">
              <a:rPr lang="ar-SA" smtClean="0"/>
              <a:t>27/12/1441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C664D17-AD1A-4582-970A-9F0878FE7BC7}" type="slidenum">
              <a:rPr lang="ar-SA" smtClean="0"/>
              <a:t>‹#›</a:t>
            </a:fld>
            <a:endParaRPr lang="ar-SA"/>
          </a:p>
        </p:txBody>
      </p:sp>
    </p:spTree>
    <p:extLst>
      <p:ext uri="{BB962C8B-B14F-4D97-AF65-F5344CB8AC3E}">
        <p14:creationId xmlns:p14="http://schemas.microsoft.com/office/powerpoint/2010/main" val="4190261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CA727A0-8553-43DE-8D26-31ECC76CBA39}" type="datetimeFigureOut">
              <a:rPr lang="ar-SA" smtClean="0"/>
              <a:t>27/12/1441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C664D17-AD1A-4582-970A-9F0878FE7BC7}" type="slidenum">
              <a:rPr lang="ar-SA" smtClean="0"/>
              <a:t>‹#›</a:t>
            </a:fld>
            <a:endParaRPr lang="ar-SA"/>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38150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CA727A0-8553-43DE-8D26-31ECC76CBA39}" type="datetimeFigureOut">
              <a:rPr lang="ar-SA" smtClean="0"/>
              <a:t>27/12/1441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C664D17-AD1A-4582-970A-9F0878FE7BC7}" type="slidenum">
              <a:rPr lang="ar-SA" smtClean="0"/>
              <a:t>‹#›</a:t>
            </a:fld>
            <a:endParaRPr lang="ar-SA"/>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589119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CA727A0-8553-43DE-8D26-31ECC76CBA39}" type="datetimeFigureOut">
              <a:rPr lang="ar-SA" smtClean="0"/>
              <a:t>27/12/1441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C664D17-AD1A-4582-970A-9F0878FE7BC7}" type="slidenum">
              <a:rPr lang="ar-SA" smtClean="0"/>
              <a:t>‹#›</a:t>
            </a:fld>
            <a:endParaRPr lang="ar-SA"/>
          </a:p>
        </p:txBody>
      </p:sp>
    </p:spTree>
    <p:extLst>
      <p:ext uri="{BB962C8B-B14F-4D97-AF65-F5344CB8AC3E}">
        <p14:creationId xmlns:p14="http://schemas.microsoft.com/office/powerpoint/2010/main" val="18080859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CA727A0-8553-43DE-8D26-31ECC76CBA39}" type="datetimeFigureOut">
              <a:rPr lang="ar-SA" smtClean="0"/>
              <a:t>27/12/1441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C664D17-AD1A-4582-970A-9F0878FE7BC7}" type="slidenum">
              <a:rPr lang="ar-SA" smtClean="0"/>
              <a:t>‹#›</a:t>
            </a:fld>
            <a:endParaRPr lang="ar-SA"/>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65003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CA727A0-8553-43DE-8D26-31ECC76CBA39}" type="datetimeFigureOut">
              <a:rPr lang="ar-SA" smtClean="0"/>
              <a:t>27/12/1441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C664D17-AD1A-4582-970A-9F0878FE7BC7}" type="slidenum">
              <a:rPr lang="ar-SA" smtClean="0"/>
              <a:t>‹#›</a:t>
            </a:fld>
            <a:endParaRPr lang="ar-SA"/>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187654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CA727A0-8553-43DE-8D26-31ECC76CBA39}" type="datetimeFigureOut">
              <a:rPr lang="ar-SA" smtClean="0"/>
              <a:t>27/12/1441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C664D17-AD1A-4582-970A-9F0878FE7BC7}" type="slidenum">
              <a:rPr lang="ar-SA" smtClean="0"/>
              <a:t>‹#›</a:t>
            </a:fld>
            <a:endParaRPr lang="ar-SA"/>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80307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CA727A0-8553-43DE-8D26-31ECC76CBA39}" type="datetimeFigureOut">
              <a:rPr lang="ar-SA" smtClean="0"/>
              <a:t>27/12/1441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C664D17-AD1A-4582-970A-9F0878FE7BC7}" type="slidenum">
              <a:rPr lang="ar-SA" smtClean="0"/>
              <a:t>‹#›</a:t>
            </a:fld>
            <a:endParaRPr lang="ar-SA"/>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35128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CA727A0-8553-43DE-8D26-31ECC76CBA39}" type="datetimeFigureOut">
              <a:rPr lang="ar-SA" smtClean="0"/>
              <a:t>27/12/1441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C664D17-AD1A-4582-970A-9F0878FE7BC7}" type="slidenum">
              <a:rPr lang="ar-SA" smtClean="0"/>
              <a:t>‹#›</a:t>
            </a:fld>
            <a:endParaRPr lang="ar-SA"/>
          </a:p>
        </p:txBody>
      </p:sp>
    </p:spTree>
    <p:extLst>
      <p:ext uri="{BB962C8B-B14F-4D97-AF65-F5344CB8AC3E}">
        <p14:creationId xmlns:p14="http://schemas.microsoft.com/office/powerpoint/2010/main" val="1347905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CA727A0-8553-43DE-8D26-31ECC76CBA39}" type="datetimeFigureOut">
              <a:rPr lang="ar-SA" smtClean="0"/>
              <a:t>27/12/1441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C664D17-AD1A-4582-970A-9F0878FE7BC7}" type="slidenum">
              <a:rPr lang="ar-SA" smtClean="0"/>
              <a:t>‹#›</a:t>
            </a:fld>
            <a:endParaRPr lang="ar-SA"/>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81140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CA727A0-8553-43DE-8D26-31ECC76CBA39}" type="datetimeFigureOut">
              <a:rPr lang="ar-SA" smtClean="0"/>
              <a:t>27/12/1441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C664D17-AD1A-4582-970A-9F0878FE7BC7}" type="slidenum">
              <a:rPr lang="ar-SA" smtClean="0"/>
              <a:t>‹#›</a:t>
            </a:fld>
            <a:endParaRPr lang="ar-SA"/>
          </a:p>
        </p:txBody>
      </p:sp>
    </p:spTree>
    <p:extLst>
      <p:ext uri="{BB962C8B-B14F-4D97-AF65-F5344CB8AC3E}">
        <p14:creationId xmlns:p14="http://schemas.microsoft.com/office/powerpoint/2010/main" val="3905917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CA727A0-8553-43DE-8D26-31ECC76CBA39}" type="datetimeFigureOut">
              <a:rPr lang="ar-SA" smtClean="0"/>
              <a:t>27/12/1441</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C664D17-AD1A-4582-970A-9F0878FE7BC7}" type="slidenum">
              <a:rPr lang="ar-SA" smtClean="0"/>
              <a:t>‹#›</a:t>
            </a:fld>
            <a:endParaRPr lang="ar-SA"/>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33796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CA727A0-8553-43DE-8D26-31ECC76CBA39}" type="datetimeFigureOut">
              <a:rPr lang="ar-SA" smtClean="0"/>
              <a:t>27/12/1441</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C664D17-AD1A-4582-970A-9F0878FE7BC7}" type="slidenum">
              <a:rPr lang="ar-SA" smtClean="0"/>
              <a:t>‹#›</a:t>
            </a:fld>
            <a:endParaRPr lang="ar-SA"/>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78343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A727A0-8553-43DE-8D26-31ECC76CBA39}" type="datetimeFigureOut">
              <a:rPr lang="ar-SA" smtClean="0"/>
              <a:t>27/12/1441</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C664D17-AD1A-4582-970A-9F0878FE7BC7}" type="slidenum">
              <a:rPr lang="ar-SA" smtClean="0"/>
              <a:t>‹#›</a:t>
            </a:fld>
            <a:endParaRPr lang="ar-SA"/>
          </a:p>
        </p:txBody>
      </p:sp>
    </p:spTree>
    <p:extLst>
      <p:ext uri="{BB962C8B-B14F-4D97-AF65-F5344CB8AC3E}">
        <p14:creationId xmlns:p14="http://schemas.microsoft.com/office/powerpoint/2010/main" val="1681712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CA727A0-8553-43DE-8D26-31ECC76CBA39}" type="datetimeFigureOut">
              <a:rPr lang="ar-SA" smtClean="0"/>
              <a:t>27/12/1441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C664D17-AD1A-4582-970A-9F0878FE7BC7}" type="slidenum">
              <a:rPr lang="ar-SA" smtClean="0"/>
              <a:t>‹#›</a:t>
            </a:fld>
            <a:endParaRPr lang="ar-SA"/>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63792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CA727A0-8553-43DE-8D26-31ECC76CBA39}" type="datetimeFigureOut">
              <a:rPr lang="ar-SA" smtClean="0"/>
              <a:t>27/12/1441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C664D17-AD1A-4582-970A-9F0878FE7BC7}" type="slidenum">
              <a:rPr lang="ar-SA" smtClean="0"/>
              <a:t>‹#›</a:t>
            </a:fld>
            <a:endParaRPr lang="ar-SA"/>
          </a:p>
        </p:txBody>
      </p:sp>
    </p:spTree>
    <p:extLst>
      <p:ext uri="{BB962C8B-B14F-4D97-AF65-F5344CB8AC3E}">
        <p14:creationId xmlns:p14="http://schemas.microsoft.com/office/powerpoint/2010/main" val="3920615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20" Type="http://schemas.openxmlformats.org/officeDocument/2006/relationships/image" Target="../media/image4.png"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19" Type="http://schemas.openxmlformats.org/officeDocument/2006/relationships/image" Target="../media/image3.png"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CA727A0-8553-43DE-8D26-31ECC76CBA39}" type="datetimeFigureOut">
              <a:rPr lang="ar-SA" smtClean="0"/>
              <a:t>27/12/1441</a:t>
            </a:fld>
            <a:endParaRPr lang="ar-SA"/>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ar-SA"/>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C664D17-AD1A-4582-970A-9F0878FE7BC7}" type="slidenum">
              <a:rPr lang="ar-SA" smtClean="0"/>
              <a:t>‹#›</a:t>
            </a:fld>
            <a:endParaRPr lang="ar-SA"/>
          </a:p>
        </p:txBody>
      </p:sp>
    </p:spTree>
    <p:extLst>
      <p:ext uri="{BB962C8B-B14F-4D97-AF65-F5344CB8AC3E}">
        <p14:creationId xmlns:p14="http://schemas.microsoft.com/office/powerpoint/2010/main" val="169059888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3" Type="http://schemas.openxmlformats.org/officeDocument/2006/relationships/image" Target="../media/image15.png" /><Relationship Id="rId2" Type="http://schemas.openxmlformats.org/officeDocument/2006/relationships/image" Target="../media/image14.jpeg" /><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2" Type="http://schemas.openxmlformats.org/officeDocument/2006/relationships/image" Target="../media/image16.png" /><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2" Type="http://schemas.openxmlformats.org/officeDocument/2006/relationships/image" Target="../media/image19.png" /><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3" Type="http://schemas.openxmlformats.org/officeDocument/2006/relationships/image" Target="../media/image21.png" /><Relationship Id="rId2" Type="http://schemas.openxmlformats.org/officeDocument/2006/relationships/image" Target="../media/image17.PNG" /><Relationship Id="rId1" Type="http://schemas.openxmlformats.org/officeDocument/2006/relationships/slideLayout" Target="../slideLayouts/slideLayout7.xml" /></Relationships>
</file>

<file path=ppt/slides/_rels/slide14.xml.rels><?xml version="1.0" encoding="UTF-8" standalone="yes"?>
<Relationships xmlns="http://schemas.openxmlformats.org/package/2006/relationships"><Relationship Id="rId3" Type="http://schemas.openxmlformats.org/officeDocument/2006/relationships/image" Target="../media/image23.png" /><Relationship Id="rId2" Type="http://schemas.openxmlformats.org/officeDocument/2006/relationships/image" Target="../media/image18.PNG" /><Relationship Id="rId1" Type="http://schemas.openxmlformats.org/officeDocument/2006/relationships/slideLayout" Target="../slideLayouts/slideLayout7.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7.xml.rels><?xml version="1.0" encoding="UTF-8" standalone="yes"?>
<Relationships xmlns="http://schemas.openxmlformats.org/package/2006/relationships"><Relationship Id="rId2" Type="http://schemas.openxmlformats.org/officeDocument/2006/relationships/image" Target="../media/image20.png" /><Relationship Id="rId1" Type="http://schemas.openxmlformats.org/officeDocument/2006/relationships/slideLayout" Target="../slideLayouts/slideLayout7.xml" /></Relationships>
</file>

<file path=ppt/slides/_rels/slide18.xml.rels><?xml version="1.0" encoding="UTF-8" standalone="yes"?>
<Relationships xmlns="http://schemas.openxmlformats.org/package/2006/relationships"><Relationship Id="rId2" Type="http://schemas.openxmlformats.org/officeDocument/2006/relationships/image" Target="../media/image22.PNG" /><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3" Type="http://schemas.openxmlformats.org/officeDocument/2006/relationships/image" Target="../media/image8.png" /><Relationship Id="rId2" Type="http://schemas.openxmlformats.org/officeDocument/2006/relationships/image" Target="../media/image7.png" /><Relationship Id="rId1" Type="http://schemas.openxmlformats.org/officeDocument/2006/relationships/slideLayout" Target="../slideLayouts/slideLayout2.xml" /></Relationships>
</file>

<file path=ppt/slides/_rels/slide20.xml.rels><?xml version="1.0" encoding="UTF-8" standalone="yes"?>
<Relationships xmlns="http://schemas.openxmlformats.org/package/2006/relationships"><Relationship Id="rId2" Type="http://schemas.openxmlformats.org/officeDocument/2006/relationships/image" Target="../media/image23.jpg" /><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2" Type="http://schemas.openxmlformats.org/officeDocument/2006/relationships/image" Target="../media/image24.png" /><Relationship Id="rId1" Type="http://schemas.openxmlformats.org/officeDocument/2006/relationships/slideLayout" Target="../slideLayouts/slideLayout2.xml"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4.xml.rels><?xml version="1.0" encoding="UTF-8" standalone="yes"?>
<Relationships xmlns="http://schemas.openxmlformats.org/package/2006/relationships"><Relationship Id="rId2" Type="http://schemas.openxmlformats.org/officeDocument/2006/relationships/image" Target="../media/image25.png" /><Relationship Id="rId1" Type="http://schemas.openxmlformats.org/officeDocument/2006/relationships/slideLayout" Target="../slideLayouts/slideLayout7.xml" /></Relationships>
</file>

<file path=ppt/slides/_rels/slide25.xml.rels><?xml version="1.0" encoding="UTF-8" standalone="yes"?>
<Relationships xmlns="http://schemas.openxmlformats.org/package/2006/relationships"><Relationship Id="rId2" Type="http://schemas.openxmlformats.org/officeDocument/2006/relationships/image" Target="../media/image26.png" /><Relationship Id="rId1" Type="http://schemas.openxmlformats.org/officeDocument/2006/relationships/slideLayout" Target="../slideLayouts/slideLayout2.xml" /></Relationships>
</file>

<file path=ppt/slides/_rels/slide26.xml.rels><?xml version="1.0" encoding="UTF-8" standalone="yes"?>
<Relationships xmlns="http://schemas.openxmlformats.org/package/2006/relationships"><Relationship Id="rId3" Type="http://schemas.openxmlformats.org/officeDocument/2006/relationships/image" Target="../media/image28.PNG" /><Relationship Id="rId2" Type="http://schemas.openxmlformats.org/officeDocument/2006/relationships/image" Target="../media/image27.PNG" /><Relationship Id="rId1" Type="http://schemas.openxmlformats.org/officeDocument/2006/relationships/slideLayout" Target="../slideLayouts/slideLayout2.xml" /></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9.xml.rels><?xml version="1.0" encoding="UTF-8" standalone="yes"?>
<Relationships xmlns="http://schemas.openxmlformats.org/package/2006/relationships"><Relationship Id="rId2" Type="http://schemas.openxmlformats.org/officeDocument/2006/relationships/image" Target="../media/image29.jpg" /><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2" Type="http://schemas.openxmlformats.org/officeDocument/2006/relationships/image" Target="../media/image9.png" /><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5.xml.rels><?xml version="1.0" encoding="UTF-8" standalone="yes"?>
<Relationships xmlns="http://schemas.openxmlformats.org/package/2006/relationships"><Relationship Id="rId2" Type="http://schemas.openxmlformats.org/officeDocument/2006/relationships/image" Target="../media/image10.jpeg" /><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image" Target="../media/image11.jpeg"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2" Type="http://schemas.openxmlformats.org/officeDocument/2006/relationships/image" Target="../media/image12.jpg" /><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2" Type="http://schemas.openxmlformats.org/officeDocument/2006/relationships/image" Target="../media/image13.png" /><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4684" y="2780928"/>
            <a:ext cx="7774632" cy="2810743"/>
          </a:xfrm>
        </p:spPr>
        <p:txBody>
          <a:bodyPr>
            <a:noAutofit/>
          </a:bodyPr>
          <a:lstStyle/>
          <a:p>
            <a:br>
              <a:rPr lang="en-US" sz="2200" b="1" i="1" dirty="0">
                <a:latin typeface="Times New Roman" panose="02020603050405020304" pitchFamily="18" charset="0"/>
                <a:cs typeface="Times New Roman" panose="02020603050405020304" pitchFamily="18" charset="0"/>
              </a:rPr>
            </a:br>
            <a:r>
              <a:rPr lang="en-US" sz="2200" b="1" i="1" dirty="0">
                <a:latin typeface="Times New Roman" panose="02020603050405020304" pitchFamily="18" charset="0"/>
                <a:cs typeface="Times New Roman" panose="02020603050405020304" pitchFamily="18" charset="0"/>
              </a:rPr>
              <a:t>Graduation Project (2)</a:t>
            </a:r>
            <a:br>
              <a:rPr lang="en-US" sz="2200" b="1" i="1" dirty="0">
                <a:latin typeface="Times New Roman" panose="02020603050405020304" pitchFamily="18" charset="0"/>
                <a:cs typeface="Times New Roman" panose="02020603050405020304" pitchFamily="18" charset="0"/>
              </a:rPr>
            </a:br>
            <a:r>
              <a:rPr lang="en-US" sz="2200" b="1" i="1" dirty="0">
                <a:latin typeface="Times New Roman" panose="02020603050405020304" pitchFamily="18" charset="0"/>
                <a:cs typeface="Times New Roman" panose="02020603050405020304" pitchFamily="18" charset="0"/>
              </a:rPr>
              <a:t>Techno-economic study of Installing grid-</a:t>
            </a:r>
            <a:br>
              <a:rPr lang="en-US" sz="2200" b="1" i="1" dirty="0">
                <a:latin typeface="Times New Roman" panose="02020603050405020304" pitchFamily="18" charset="0"/>
                <a:cs typeface="Times New Roman" panose="02020603050405020304" pitchFamily="18" charset="0"/>
              </a:rPr>
            </a:br>
            <a:r>
              <a:rPr lang="en-US" sz="2200" b="1" i="1" dirty="0">
                <a:latin typeface="Times New Roman" panose="02020603050405020304" pitchFamily="18" charset="0"/>
                <a:cs typeface="Times New Roman" panose="02020603050405020304" pitchFamily="18" charset="0"/>
              </a:rPr>
              <a:t>connected PV system for </a:t>
            </a:r>
            <a:r>
              <a:rPr lang="en-US" sz="2200" b="1" i="1" dirty="0" err="1">
                <a:latin typeface="Times New Roman" panose="02020603050405020304" pitchFamily="18" charset="0"/>
                <a:cs typeface="Times New Roman" panose="02020603050405020304" pitchFamily="18" charset="0"/>
              </a:rPr>
              <a:t>Kufradan’s</a:t>
            </a:r>
            <a:r>
              <a:rPr lang="en-US" sz="2200" b="1" i="1" dirty="0">
                <a:latin typeface="Times New Roman" panose="02020603050405020304" pitchFamily="18" charset="0"/>
                <a:cs typeface="Times New Roman" panose="02020603050405020304" pitchFamily="18" charset="0"/>
              </a:rPr>
              <a:t> Girls School </a:t>
            </a:r>
            <a:br>
              <a:rPr lang="en-US" sz="2200" b="1" i="1" dirty="0">
                <a:latin typeface="Times New Roman" panose="02020603050405020304" pitchFamily="18" charset="0"/>
                <a:cs typeface="Times New Roman" panose="02020603050405020304" pitchFamily="18" charset="0"/>
              </a:rPr>
            </a:br>
            <a:br>
              <a:rPr lang="en-US" sz="2200" b="1" i="1" dirty="0">
                <a:latin typeface="Times New Roman" panose="02020603050405020304" pitchFamily="18" charset="0"/>
                <a:cs typeface="Times New Roman" panose="02020603050405020304" pitchFamily="18" charset="0"/>
              </a:rPr>
            </a:br>
            <a:br>
              <a:rPr lang="en-US" sz="2200" b="1" i="1" dirty="0">
                <a:latin typeface="Times New Roman" panose="02020603050405020304" pitchFamily="18" charset="0"/>
                <a:cs typeface="Times New Roman" panose="02020603050405020304" pitchFamily="18" charset="0"/>
              </a:rPr>
            </a:br>
            <a:r>
              <a:rPr lang="en-US" sz="2200" b="1" i="1" dirty="0">
                <a:latin typeface="Times New Roman" panose="02020603050405020304" pitchFamily="18" charset="0"/>
                <a:cs typeface="Times New Roman" panose="02020603050405020304" pitchFamily="18" charset="0"/>
              </a:rPr>
              <a:t>	Prepared by:</a:t>
            </a:r>
            <a:br>
              <a:rPr lang="en-US" sz="2200" b="1" i="1" dirty="0">
                <a:latin typeface="Times New Roman" panose="02020603050405020304" pitchFamily="18" charset="0"/>
                <a:cs typeface="Times New Roman" panose="02020603050405020304" pitchFamily="18" charset="0"/>
              </a:rPr>
            </a:br>
            <a:r>
              <a:rPr lang="en-US" sz="2200" b="1" i="1" dirty="0">
                <a:latin typeface="Times New Roman" panose="02020603050405020304" pitchFamily="18" charset="0"/>
                <a:cs typeface="Times New Roman" panose="02020603050405020304" pitchFamily="18" charset="0"/>
              </a:rPr>
              <a:t>Sana Abed</a:t>
            </a:r>
            <a:br>
              <a:rPr lang="en-US" sz="2200" b="1" i="1" dirty="0">
                <a:latin typeface="Times New Roman" panose="02020603050405020304" pitchFamily="18" charset="0"/>
                <a:cs typeface="Times New Roman" panose="02020603050405020304" pitchFamily="18" charset="0"/>
              </a:rPr>
            </a:br>
            <a:r>
              <a:rPr lang="en-US" sz="2200" b="1" i="1" dirty="0">
                <a:latin typeface="Times New Roman" panose="02020603050405020304" pitchFamily="18" charset="0"/>
                <a:cs typeface="Times New Roman" panose="02020603050405020304" pitchFamily="18" charset="0"/>
              </a:rPr>
              <a:t>Dana </a:t>
            </a:r>
            <a:r>
              <a:rPr lang="en-US" sz="2200" b="1" i="1" dirty="0" err="1">
                <a:latin typeface="Times New Roman" panose="02020603050405020304" pitchFamily="18" charset="0"/>
                <a:cs typeface="Times New Roman" panose="02020603050405020304" pitchFamily="18" charset="0"/>
              </a:rPr>
              <a:t>Amarneh</a:t>
            </a:r>
            <a:br>
              <a:rPr lang="en-US" sz="2200" b="1" i="1" dirty="0">
                <a:latin typeface="Times New Roman" panose="02020603050405020304" pitchFamily="18" charset="0"/>
                <a:cs typeface="Times New Roman" panose="02020603050405020304" pitchFamily="18" charset="0"/>
              </a:rPr>
            </a:br>
            <a:r>
              <a:rPr lang="en-US" sz="2200" b="1" i="1" dirty="0">
                <a:latin typeface="Times New Roman" panose="02020603050405020304" pitchFamily="18" charset="0"/>
                <a:cs typeface="Times New Roman" panose="02020603050405020304" pitchFamily="18" charset="0"/>
              </a:rPr>
              <a:t>Supervisor:</a:t>
            </a:r>
            <a:br>
              <a:rPr lang="en-US" sz="2200" b="1" i="1" dirty="0">
                <a:latin typeface="Times New Roman" panose="02020603050405020304" pitchFamily="18" charset="0"/>
                <a:cs typeface="Times New Roman" panose="02020603050405020304" pitchFamily="18" charset="0"/>
              </a:rPr>
            </a:br>
            <a:r>
              <a:rPr lang="en-US" sz="2200" b="1" i="1" dirty="0">
                <a:latin typeface="Times New Roman" panose="02020603050405020304" pitchFamily="18" charset="0"/>
                <a:cs typeface="Times New Roman" panose="02020603050405020304" pitchFamily="18" charset="0"/>
              </a:rPr>
              <a:t>Dr. Mohammed </a:t>
            </a:r>
            <a:r>
              <a:rPr lang="en-US" sz="2200" b="1" i="1" dirty="0" err="1">
                <a:latin typeface="Times New Roman" panose="02020603050405020304" pitchFamily="18" charset="0"/>
                <a:cs typeface="Times New Roman" panose="02020603050405020304" pitchFamily="18" charset="0"/>
              </a:rPr>
              <a:t>Alsayed</a:t>
            </a:r>
            <a:br>
              <a:rPr lang="en-US" sz="2200" b="1" i="1" dirty="0">
                <a:latin typeface="Times New Roman" panose="02020603050405020304" pitchFamily="18" charset="0"/>
                <a:cs typeface="Times New Roman" panose="02020603050405020304" pitchFamily="18" charset="0"/>
              </a:rPr>
            </a:br>
            <a:endParaRPr lang="ar-SA" sz="2200" b="1" i="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552A451-2869-44E3-B006-7F5B1E76EDF6}"/>
              </a:ext>
            </a:extLst>
          </p:cNvPr>
          <p:cNvSpPr/>
          <p:nvPr/>
        </p:nvSpPr>
        <p:spPr>
          <a:xfrm>
            <a:off x="683568" y="692696"/>
            <a:ext cx="7848872" cy="1125757"/>
          </a:xfrm>
          <a:prstGeom prst="rect">
            <a:avLst/>
          </a:prstGeom>
        </p:spPr>
        <p:txBody>
          <a:bodyPr wrap="square">
            <a:spAutoFit/>
          </a:bodyPr>
          <a:lstStyle/>
          <a:p>
            <a:pPr>
              <a:lnSpc>
                <a:spcPct val="115000"/>
              </a:lnSpc>
              <a:spcAft>
                <a:spcPts val="1000"/>
              </a:spcAft>
            </a:pPr>
            <a:r>
              <a:rPr lang="en-US" sz="2000" b="1" dirty="0">
                <a:solidFill>
                  <a:srgbClr val="0D0D0D"/>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rPr>
              <a:t>The school is located on </a:t>
            </a:r>
            <a:r>
              <a:rPr lang="en-US" sz="2000" b="1" dirty="0" err="1">
                <a:solidFill>
                  <a:srgbClr val="0D0D0D"/>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rPr>
              <a:t>Kufradan</a:t>
            </a:r>
            <a:r>
              <a:rPr lang="en-US" sz="2000" b="1" dirty="0">
                <a:solidFill>
                  <a:srgbClr val="0D0D0D"/>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rPr>
              <a:t> on an area of 4715 m</a:t>
            </a:r>
            <a:r>
              <a:rPr lang="ar-JO" sz="2000" b="1" baseline="30000" dirty="0">
                <a:solidFill>
                  <a:srgbClr val="0D0D0D"/>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rPr>
              <a:t>2</a:t>
            </a:r>
            <a:r>
              <a:rPr lang="en-US" sz="2000" b="1" dirty="0">
                <a:solidFill>
                  <a:srgbClr val="0D0D0D"/>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rPr>
              <a:t> and has a surface area of 452 m</a:t>
            </a:r>
            <a:r>
              <a:rPr lang="en-US" sz="2000" b="1" baseline="30000" dirty="0">
                <a:solidFill>
                  <a:srgbClr val="0D0D0D"/>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rPr>
              <a:t>2</a:t>
            </a:r>
            <a:r>
              <a:rPr lang="en-US" sz="2000" b="1" dirty="0">
                <a:solidFill>
                  <a:srgbClr val="0D0D0D"/>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rPr>
              <a:t>. It contains 21 sections for grades 1 through 8, with 32 teachers, administrators and secretaries.</a:t>
            </a:r>
            <a:endParaRPr lang="en-US" sz="2000" b="1" dirty="0">
              <a:solidFill>
                <a:srgbClr val="0D0D0D"/>
              </a:solidFill>
              <a:effectLst/>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7C20BB2C-1EA7-42B0-96EF-30B5B15CC8EB}"/>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4754615" y="2237407"/>
            <a:ext cx="3705815" cy="3495849"/>
          </a:xfrm>
          <a:prstGeom prst="rect">
            <a:avLst/>
          </a:prstGeom>
        </p:spPr>
      </p:pic>
      <p:pic>
        <p:nvPicPr>
          <p:cNvPr id="7" name="Picture 6">
            <a:extLst>
              <a:ext uri="{FF2B5EF4-FFF2-40B4-BE49-F238E27FC236}">
                <a16:creationId xmlns:a16="http://schemas.microsoft.com/office/drawing/2014/main" id="{E8955DC0-429E-49A5-96B4-63E3ED06A0A6}"/>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83569" y="2234246"/>
            <a:ext cx="3924436" cy="349901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FA4CE-3E8A-408E-AB2A-3BA2F0C47235}"/>
              </a:ext>
            </a:extLst>
          </p:cNvPr>
          <p:cNvSpPr>
            <a:spLocks noGrp="1"/>
          </p:cNvSpPr>
          <p:nvPr>
            <p:ph type="title"/>
          </p:nvPr>
        </p:nvSpPr>
        <p:spPr/>
        <p:txBody>
          <a:bodyPr>
            <a:normAutofit fontScale="90000"/>
          </a:bodyPr>
          <a:lstStyle/>
          <a:p>
            <a:r>
              <a:rPr lang="en-US" b="1" dirty="0">
                <a:latin typeface="Times New Roman" panose="02020603050405020304" pitchFamily="18" charset="0"/>
                <a:cs typeface="Times New Roman" panose="02020603050405020304" pitchFamily="18" charset="0"/>
              </a:rPr>
              <a:t>2.2Orientation of the PV system:</a:t>
            </a:r>
            <a:br>
              <a:rPr lang="en-US" b="1" i="1" dirty="0"/>
            </a:br>
            <a:endParaRPr lang="en-US" dirty="0"/>
          </a:p>
        </p:txBody>
      </p:sp>
      <p:pic>
        <p:nvPicPr>
          <p:cNvPr id="4" name="Content Placeholder 3">
            <a:extLst>
              <a:ext uri="{FF2B5EF4-FFF2-40B4-BE49-F238E27FC236}">
                <a16:creationId xmlns:a16="http://schemas.microsoft.com/office/drawing/2014/main" id="{E871B897-E7E5-4F54-8007-DDAD115B2797}"/>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76866" y="2492896"/>
            <a:ext cx="6798733" cy="3744416"/>
          </a:xfrm>
          <a:prstGeom prst="rect">
            <a:avLst/>
          </a:prstGeom>
        </p:spPr>
      </p:pic>
    </p:spTree>
    <p:extLst>
      <p:ext uri="{BB962C8B-B14F-4D97-AF65-F5344CB8AC3E}">
        <p14:creationId xmlns:p14="http://schemas.microsoft.com/office/powerpoint/2010/main" val="3651346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B77258B-980F-42D7-8835-25B5CA9A247D}"/>
              </a:ext>
            </a:extLst>
          </p:cNvPr>
          <p:cNvSpPr>
            <a:spLocks noGrp="1"/>
          </p:cNvSpPr>
          <p:nvPr>
            <p:ph type="title"/>
          </p:nvPr>
        </p:nvSpPr>
        <p:spPr>
          <a:xfrm>
            <a:off x="1168399" y="1186268"/>
            <a:ext cx="6798734" cy="1303867"/>
          </a:xfrm>
        </p:spPr>
        <p:txBody>
          <a:bodyPr>
            <a:normAutofit fontScale="90000"/>
          </a:bodyPr>
          <a:lstStyle/>
          <a:p>
            <a:r>
              <a:rPr lang="en-US" b="1" dirty="0">
                <a:latin typeface="Times New Roman" panose="02020603050405020304" pitchFamily="18" charset="0"/>
                <a:cs typeface="Times New Roman" panose="02020603050405020304" pitchFamily="18" charset="0"/>
              </a:rPr>
              <a:t>2.3Design of the PV system:</a:t>
            </a:r>
            <a:br>
              <a:rPr lang="en-US" b="1" i="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2.3.1Manual Design:</a:t>
            </a:r>
            <a:br>
              <a:rPr lang="en-US" b="1" i="1" dirty="0"/>
            </a:br>
            <a:endParaRPr lang="en-US" dirty="0"/>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2A011616-51E9-4D75-9F14-0BE2A7FBE426}"/>
                  </a:ext>
                </a:extLst>
              </p:cNvPr>
              <p:cNvSpPr>
                <a:spLocks noGrp="1"/>
              </p:cNvSpPr>
              <p:nvPr>
                <p:ph idx="1"/>
              </p:nvPr>
            </p:nvSpPr>
            <p:spPr>
              <a:xfrm>
                <a:off x="899592" y="2490135"/>
                <a:ext cx="7560839" cy="3747177"/>
              </a:xfrm>
            </p:spPr>
            <p:txBody>
              <a:bodyPr>
                <a:normAutofit fontScale="85000" lnSpcReduction="10000"/>
              </a:bodyPr>
              <a:lstStyle/>
              <a:p>
                <a:r>
                  <a:rPr lang="en-US" b="1" dirty="0">
                    <a:latin typeface="Times New Roman" panose="02020603050405020304" pitchFamily="18" charset="0"/>
                    <a:cs typeface="Times New Roman" panose="02020603050405020304" pitchFamily="18" charset="0"/>
                  </a:rPr>
                  <a:t>We know the value of electricity bill almost monthly</a:t>
                </a:r>
                <a:r>
                  <a:rPr lang="en-US" b="1" i="1" dirty="0">
                    <a:latin typeface="Times New Roman" panose="02020603050405020304" pitchFamily="18" charset="0"/>
                    <a:cs typeface="Times New Roman" panose="02020603050405020304" pitchFamily="18" charset="0"/>
                  </a:rPr>
                  <a:t> 2000LIS </a:t>
                </a:r>
                <a:endParaRPr lang="en-US" b="1" dirty="0">
                  <a:latin typeface="Times New Roman" panose="02020603050405020304" pitchFamily="18" charset="0"/>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f>
                        <m:fPr>
                          <m:ctrlPr>
                            <a:rPr lang="en-US" b="1" i="1">
                              <a:latin typeface="Cambria Math" panose="02040503050406030204" pitchFamily="18" charset="0"/>
                            </a:rPr>
                          </m:ctrlPr>
                        </m:fPr>
                        <m:num>
                          <m:r>
                            <a:rPr lang="en-US" b="1" i="1" smtClean="0">
                              <a:latin typeface="Cambria Math" panose="02040503050406030204" pitchFamily="18" charset="0"/>
                            </a:rPr>
                            <m:t>𝟐𝟎𝟎𝟎</m:t>
                          </m:r>
                          <m:r>
                            <a:rPr lang="en-US" b="1" i="1" smtClean="0">
                              <a:latin typeface="Cambria Math" panose="02040503050406030204" pitchFamily="18" charset="0"/>
                            </a:rPr>
                            <m:t>𝑳𝑰𝑺</m:t>
                          </m:r>
                          <m:r>
                            <a:rPr lang="en-US" b="1" i="1" smtClean="0">
                              <a:latin typeface="Cambria Math" panose="02040503050406030204" pitchFamily="18" charset="0"/>
                            </a:rPr>
                            <m:t>/</m:t>
                          </m:r>
                          <m:r>
                            <a:rPr lang="en-US" b="1" i="1" smtClean="0">
                              <a:latin typeface="Cambria Math" panose="02040503050406030204" pitchFamily="18" charset="0"/>
                            </a:rPr>
                            <m:t>𝒎𝒐𝒏𝒕𝒉</m:t>
                          </m:r>
                          <m:r>
                            <a:rPr lang="en-US" b="1" i="1" smtClean="0">
                              <a:latin typeface="Cambria Math" panose="02040503050406030204" pitchFamily="18" charset="0"/>
                            </a:rPr>
                            <m:t> </m:t>
                          </m:r>
                        </m:num>
                        <m:den>
                          <m:r>
                            <a:rPr lang="en-US" b="1" i="1" smtClean="0">
                              <a:latin typeface="Cambria Math" panose="02040503050406030204" pitchFamily="18" charset="0"/>
                            </a:rPr>
                            <m:t>𝟎</m:t>
                          </m:r>
                          <m:r>
                            <a:rPr lang="en-US" b="1" i="1" smtClean="0">
                              <a:latin typeface="Cambria Math" panose="02040503050406030204" pitchFamily="18" charset="0"/>
                            </a:rPr>
                            <m:t>.</m:t>
                          </m:r>
                          <m:r>
                            <a:rPr lang="en-US" b="1" i="1" smtClean="0">
                              <a:latin typeface="Cambria Math" panose="02040503050406030204" pitchFamily="18" charset="0"/>
                            </a:rPr>
                            <m:t>𝟕𝟓</m:t>
                          </m:r>
                          <m:r>
                            <a:rPr lang="en-US" b="1" i="1" smtClean="0">
                              <a:latin typeface="Cambria Math" panose="02040503050406030204" pitchFamily="18" charset="0"/>
                            </a:rPr>
                            <m:t>𝑳𝑰𝑺</m:t>
                          </m:r>
                          <m:r>
                            <a:rPr lang="en-US" b="1" i="1" smtClean="0">
                              <a:latin typeface="Cambria Math" panose="02040503050406030204" pitchFamily="18" charset="0"/>
                            </a:rPr>
                            <m:t>/</m:t>
                          </m:r>
                          <m:r>
                            <a:rPr lang="en-US" b="1" i="1" smtClean="0">
                              <a:latin typeface="Cambria Math" panose="02040503050406030204" pitchFamily="18" charset="0"/>
                            </a:rPr>
                            <m:t>𝒌𝑾</m:t>
                          </m:r>
                        </m:den>
                      </m:f>
                      <m:r>
                        <a:rPr lang="en-US" b="1" i="1" smtClean="0">
                          <a:latin typeface="Cambria Math" panose="02040503050406030204" pitchFamily="18" charset="0"/>
                        </a:rPr>
                        <m:t>= </m:t>
                      </m:r>
                      <m:f>
                        <m:fPr>
                          <m:ctrlPr>
                            <a:rPr lang="en-US" b="1" i="1">
                              <a:latin typeface="Cambria Math" panose="02040503050406030204" pitchFamily="18" charset="0"/>
                            </a:rPr>
                          </m:ctrlPr>
                        </m:fPr>
                        <m:num>
                          <m:r>
                            <a:rPr lang="en-US" b="1" i="1" smtClean="0">
                              <a:latin typeface="Cambria Math" panose="02040503050406030204" pitchFamily="18" charset="0"/>
                            </a:rPr>
                            <m:t>𝟐𝟔𝟔𝟔</m:t>
                          </m:r>
                          <m:r>
                            <a:rPr lang="en-US" b="1" i="1" smtClean="0">
                              <a:latin typeface="Cambria Math" panose="02040503050406030204" pitchFamily="18" charset="0"/>
                            </a:rPr>
                            <m:t>.</m:t>
                          </m:r>
                          <m:r>
                            <a:rPr lang="en-US" b="1" i="1" smtClean="0">
                              <a:latin typeface="Cambria Math" panose="02040503050406030204" pitchFamily="18" charset="0"/>
                            </a:rPr>
                            <m:t>𝟔</m:t>
                          </m:r>
                          <m:r>
                            <a:rPr lang="en-US" b="1" i="1" smtClean="0">
                              <a:latin typeface="Cambria Math" panose="02040503050406030204" pitchFamily="18" charset="0"/>
                            </a:rPr>
                            <m:t>𝒌𝑾</m:t>
                          </m:r>
                          <m:r>
                            <a:rPr lang="en-US" b="1" i="1" smtClean="0">
                              <a:latin typeface="Cambria Math" panose="02040503050406030204" pitchFamily="18" charset="0"/>
                            </a:rPr>
                            <m:t>/</m:t>
                          </m:r>
                          <m:r>
                            <a:rPr lang="en-US" b="1" i="1" smtClean="0">
                              <a:latin typeface="Cambria Math" panose="02040503050406030204" pitchFamily="18" charset="0"/>
                            </a:rPr>
                            <m:t>𝒎𝒐𝒏𝒕𝒉</m:t>
                          </m:r>
                        </m:num>
                        <m:den>
                          <m:r>
                            <a:rPr lang="en-US" b="1" i="1" smtClean="0">
                              <a:latin typeface="Cambria Math" panose="02040503050406030204" pitchFamily="18" charset="0"/>
                            </a:rPr>
                            <m:t>𝟑𝟎</m:t>
                          </m:r>
                          <m:r>
                            <a:rPr lang="en-US" b="1" i="1" smtClean="0">
                              <a:latin typeface="Cambria Math" panose="02040503050406030204" pitchFamily="18" charset="0"/>
                            </a:rPr>
                            <m:t> </m:t>
                          </m:r>
                          <m:r>
                            <a:rPr lang="en-US" b="1" i="1" smtClean="0">
                              <a:latin typeface="Cambria Math" panose="02040503050406030204" pitchFamily="18" charset="0"/>
                            </a:rPr>
                            <m:t>𝒅𝒂𝒚</m:t>
                          </m:r>
                          <m:r>
                            <a:rPr lang="en-US" b="1" i="1" smtClean="0">
                              <a:latin typeface="Cambria Math" panose="02040503050406030204" pitchFamily="18" charset="0"/>
                            </a:rPr>
                            <m:t>/</m:t>
                          </m:r>
                          <m:r>
                            <a:rPr lang="en-US" b="1" i="1" smtClean="0">
                              <a:latin typeface="Cambria Math" panose="02040503050406030204" pitchFamily="18" charset="0"/>
                            </a:rPr>
                            <m:t>𝒎𝒐𝒏𝒕𝒉</m:t>
                          </m:r>
                        </m:den>
                      </m:f>
                      <m:r>
                        <a:rPr lang="en-US" b="1" i="1" smtClean="0">
                          <a:latin typeface="Cambria Math" panose="02040503050406030204" pitchFamily="18" charset="0"/>
                        </a:rPr>
                        <m:t>= </m:t>
                      </m:r>
                      <m:r>
                        <a:rPr lang="en-US" b="1" i="1" smtClean="0">
                          <a:latin typeface="Cambria Math" panose="02040503050406030204" pitchFamily="18" charset="0"/>
                        </a:rPr>
                        <m:t>𝟖𝟖</m:t>
                      </m:r>
                      <m:r>
                        <a:rPr lang="en-US" b="1" i="1" smtClean="0">
                          <a:latin typeface="Cambria Math" panose="02040503050406030204" pitchFamily="18" charset="0"/>
                        </a:rPr>
                        <m:t>.</m:t>
                      </m:r>
                      <m:r>
                        <a:rPr lang="en-US" b="1" i="1" smtClean="0">
                          <a:latin typeface="Cambria Math" panose="02040503050406030204" pitchFamily="18" charset="0"/>
                        </a:rPr>
                        <m:t>𝟖</m:t>
                      </m:r>
                      <m:r>
                        <a:rPr lang="en-US" b="1" i="1" smtClean="0">
                          <a:latin typeface="Cambria Math" panose="02040503050406030204" pitchFamily="18" charset="0"/>
                        </a:rPr>
                        <m:t> </m:t>
                      </m:r>
                      <m:r>
                        <a:rPr lang="en-US" b="1" i="1" smtClean="0">
                          <a:latin typeface="Cambria Math" panose="02040503050406030204" pitchFamily="18" charset="0"/>
                        </a:rPr>
                        <m:t>𝒌𝑾𝒉</m:t>
                      </m:r>
                      <m:r>
                        <a:rPr lang="en-US" b="1" i="1" smtClean="0">
                          <a:latin typeface="Cambria Math" panose="02040503050406030204" pitchFamily="18" charset="0"/>
                        </a:rPr>
                        <m:t>/</m:t>
                      </m:r>
                      <m:r>
                        <a:rPr lang="en-US" b="1" i="1" smtClean="0">
                          <a:latin typeface="Cambria Math" panose="02040503050406030204" pitchFamily="18" charset="0"/>
                        </a:rPr>
                        <m:t>𝒅𝒂𝒚</m:t>
                      </m:r>
                    </m:oMath>
                  </m:oMathPara>
                </a14:m>
                <a:endParaRPr lang="en-US" b="1" i="1" dirty="0">
                  <a:latin typeface="Times New Roman" panose="02020603050405020304" pitchFamily="18" charset="0"/>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f>
                        <m:fPr>
                          <m:ctrlPr>
                            <a:rPr lang="en-US" b="1" i="1">
                              <a:latin typeface="Cambria Math" panose="02040503050406030204" pitchFamily="18" charset="0"/>
                            </a:rPr>
                          </m:ctrlPr>
                        </m:fPr>
                        <m:num>
                          <m:r>
                            <a:rPr lang="en-US" b="1" i="1" smtClean="0">
                              <a:latin typeface="Cambria Math" panose="02040503050406030204" pitchFamily="18" charset="0"/>
                            </a:rPr>
                            <m:t>𝟖𝟖</m:t>
                          </m:r>
                          <m:r>
                            <a:rPr lang="en-US" b="1" i="1" smtClean="0">
                              <a:latin typeface="Cambria Math" panose="02040503050406030204" pitchFamily="18" charset="0"/>
                            </a:rPr>
                            <m:t>.</m:t>
                          </m:r>
                          <m:r>
                            <a:rPr lang="en-US" b="1" i="1" smtClean="0">
                              <a:latin typeface="Cambria Math" panose="02040503050406030204" pitchFamily="18" charset="0"/>
                            </a:rPr>
                            <m:t>𝟖</m:t>
                          </m:r>
                        </m:num>
                        <m:den>
                          <m:r>
                            <a:rPr lang="en-US" b="1" i="1" smtClean="0">
                              <a:latin typeface="Cambria Math" panose="02040503050406030204" pitchFamily="18" charset="0"/>
                            </a:rPr>
                            <m:t>𝟓</m:t>
                          </m:r>
                          <m:r>
                            <a:rPr lang="en-US" b="1" i="1" smtClean="0">
                              <a:latin typeface="Cambria Math" panose="02040503050406030204" pitchFamily="18" charset="0"/>
                            </a:rPr>
                            <m:t>.</m:t>
                          </m:r>
                          <m:r>
                            <a:rPr lang="en-US" b="1" i="1" smtClean="0">
                              <a:latin typeface="Cambria Math" panose="02040503050406030204" pitchFamily="18" charset="0"/>
                            </a:rPr>
                            <m:t>𝟓</m:t>
                          </m:r>
                          <m:r>
                            <a:rPr lang="en-US" b="1" i="1" smtClean="0">
                              <a:latin typeface="Cambria Math" panose="02040503050406030204" pitchFamily="18" charset="0"/>
                            </a:rPr>
                            <m:t>×</m:t>
                          </m:r>
                          <m:r>
                            <a:rPr lang="en-US" b="1" i="1" smtClean="0">
                              <a:latin typeface="Cambria Math" panose="02040503050406030204" pitchFamily="18" charset="0"/>
                            </a:rPr>
                            <m:t>𝟎</m:t>
                          </m:r>
                          <m:r>
                            <a:rPr lang="en-US" b="1" i="1" smtClean="0">
                              <a:latin typeface="Cambria Math" panose="02040503050406030204" pitchFamily="18" charset="0"/>
                            </a:rPr>
                            <m:t>.</m:t>
                          </m:r>
                          <m:r>
                            <a:rPr lang="en-US" b="1" i="1" smtClean="0">
                              <a:latin typeface="Cambria Math" panose="02040503050406030204" pitchFamily="18" charset="0"/>
                            </a:rPr>
                            <m:t>𝟕𝟑</m:t>
                          </m:r>
                        </m:den>
                      </m:f>
                      <m:r>
                        <a:rPr lang="en-US" b="1" i="1" smtClean="0">
                          <a:latin typeface="Cambria Math" panose="02040503050406030204" pitchFamily="18" charset="0"/>
                        </a:rPr>
                        <m:t>=</m:t>
                      </m:r>
                      <m:r>
                        <a:rPr lang="en-US" b="1" i="1" smtClean="0">
                          <a:latin typeface="Cambria Math" panose="02040503050406030204" pitchFamily="18" charset="0"/>
                        </a:rPr>
                        <m:t>𝟐𝟐</m:t>
                      </m:r>
                      <m:r>
                        <a:rPr lang="en-US" b="1" i="1" smtClean="0">
                          <a:latin typeface="Cambria Math" panose="02040503050406030204" pitchFamily="18" charset="0"/>
                        </a:rPr>
                        <m:t>.</m:t>
                      </m:r>
                      <m:r>
                        <a:rPr lang="en-US" b="1" i="1" smtClean="0">
                          <a:latin typeface="Cambria Math" panose="02040503050406030204" pitchFamily="18" charset="0"/>
                        </a:rPr>
                        <m:t>𝟏𝟐</m:t>
                      </m:r>
                      <m:r>
                        <a:rPr lang="en-US" b="1" i="1" smtClean="0">
                          <a:latin typeface="Cambria Math" panose="02040503050406030204" pitchFamily="18" charset="0"/>
                        </a:rPr>
                        <m:t> </m:t>
                      </m:r>
                      <m:r>
                        <a:rPr lang="en-US" b="1" i="1" smtClean="0">
                          <a:latin typeface="Cambria Math" panose="02040503050406030204" pitchFamily="18" charset="0"/>
                        </a:rPr>
                        <m:t>𝒌𝑾𝒑</m:t>
                      </m:r>
                    </m:oMath>
                  </m:oMathPara>
                </a14:m>
                <a:endParaRPr lang="en-US" b="1" i="1"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We use estimation in </a:t>
                </a:r>
                <a:r>
                  <a:rPr lang="en-US" b="1" dirty="0" err="1">
                    <a:latin typeface="Times New Roman" panose="02020603050405020304" pitchFamily="18" charset="0"/>
                    <a:cs typeface="Times New Roman" panose="02020603050405020304" pitchFamily="18" charset="0"/>
                  </a:rPr>
                  <a:t>PVsyst</a:t>
                </a:r>
                <a:r>
                  <a:rPr lang="en-US" b="1" dirty="0">
                    <a:latin typeface="Times New Roman" panose="02020603050405020304" pitchFamily="18" charset="0"/>
                    <a:cs typeface="Times New Roman" panose="02020603050405020304" pitchFamily="18" charset="0"/>
                  </a:rPr>
                  <a:t> program that we have 23 </a:t>
                </a:r>
                <a:r>
                  <a:rPr lang="en-US" b="1" dirty="0" err="1">
                    <a:latin typeface="Times New Roman" panose="02020603050405020304" pitchFamily="18" charset="0"/>
                    <a:cs typeface="Times New Roman" panose="02020603050405020304" pitchFamily="18" charset="0"/>
                  </a:rPr>
                  <a:t>kWp</a:t>
                </a:r>
                <a:r>
                  <a:rPr lang="en-US" b="1" dirty="0">
                    <a:latin typeface="Times New Roman" panose="02020603050405020304" pitchFamily="18" charset="0"/>
                    <a:cs typeface="Times New Roman" panose="02020603050405020304" pitchFamily="18" charset="0"/>
                  </a:rPr>
                  <a:t> and design on it.</a:t>
                </a:r>
              </a:p>
              <a:p>
                <a:pPr marL="0" indent="0" algn="ctr">
                  <a:buNone/>
                </a:pPr>
                <a:r>
                  <a:rPr lang="en-US" b="1" dirty="0">
                    <a:latin typeface="Times New Roman" panose="02020603050405020304" pitchFamily="18" charset="0"/>
                    <a:cs typeface="Times New Roman" panose="02020603050405020304" pitchFamily="18" charset="0"/>
                  </a:rPr>
                  <a:t>5.5: average sunshine hours in Palestine.</a:t>
                </a:r>
                <a:endParaRPr lang="en-US" b="1" i="1" dirty="0">
                  <a:latin typeface="Times New Roman" panose="02020603050405020304" pitchFamily="18" charset="0"/>
                  <a:cs typeface="Times New Roman" panose="02020603050405020304" pitchFamily="18" charset="0"/>
                </a:endParaRPr>
              </a:p>
              <a:p>
                <a:pPr marL="0" indent="0" algn="ctr">
                  <a:buNone/>
                </a:pPr>
                <a:r>
                  <a:rPr lang="en-US" b="1" dirty="0">
                    <a:latin typeface="Times New Roman" panose="02020603050405020304" pitchFamily="18" charset="0"/>
                    <a:cs typeface="Times New Roman" panose="02020603050405020304" pitchFamily="18" charset="0"/>
                  </a:rPr>
                  <a:t>0.73: efficiency factor.</a:t>
                </a:r>
                <a:endParaRPr lang="en-US" b="1" i="1" dirty="0">
                  <a:latin typeface="Times New Roman" panose="02020603050405020304" pitchFamily="18" charset="0"/>
                  <a:cs typeface="Times New Roman" panose="02020603050405020304" pitchFamily="18" charset="0"/>
                </a:endParaRPr>
              </a:p>
              <a:p>
                <a:endParaRPr lang="en-US" dirty="0"/>
              </a:p>
            </p:txBody>
          </p:sp>
        </mc:Choice>
        <mc:Fallback xmlns="">
          <p:sp>
            <p:nvSpPr>
              <p:cNvPr id="5" name="Content Placeholder 4">
                <a:extLst>
                  <a:ext uri="{FF2B5EF4-FFF2-40B4-BE49-F238E27FC236}">
                    <a16:creationId xmlns:a16="http://schemas.microsoft.com/office/drawing/2014/main" id="{2A011616-51E9-4D75-9F14-0BE2A7FBE426}"/>
                  </a:ext>
                </a:extLst>
              </p:cNvPr>
              <p:cNvSpPr>
                <a:spLocks noGrp="1" noRot="1" noChangeAspect="1" noMove="1" noResize="1" noEditPoints="1" noAdjustHandles="1" noChangeArrowheads="1" noChangeShapeType="1" noTextEdit="1"/>
              </p:cNvSpPr>
              <p:nvPr>
                <p:ph idx="1"/>
              </p:nvPr>
            </p:nvSpPr>
            <p:spPr>
              <a:xfrm>
                <a:off x="899592" y="2490135"/>
                <a:ext cx="7560839" cy="3747177"/>
              </a:xfrm>
              <a:blipFill>
                <a:blip r:embed="rId2"/>
                <a:stretch>
                  <a:fillRect l="-968" t="-2276"/>
                </a:stretch>
              </a:blipFill>
            </p:spPr>
            <p:txBody>
              <a:bodyPr/>
              <a:lstStyle/>
              <a:p>
                <a:r>
                  <a:rPr lang="en-US">
                    <a:noFill/>
                  </a:rPr>
                  <a:t> </a:t>
                </a:r>
              </a:p>
            </p:txBody>
          </p:sp>
        </mc:Fallback>
      </mc:AlternateContent>
    </p:spTree>
    <p:extLst>
      <p:ext uri="{BB962C8B-B14F-4D97-AF65-F5344CB8AC3E}">
        <p14:creationId xmlns:p14="http://schemas.microsoft.com/office/powerpoint/2010/main" val="33469411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F634118-34AF-453D-B7DF-15A0F36C141F}"/>
              </a:ext>
            </a:extLst>
          </p:cNvPr>
          <p:cNvPicPr/>
          <p:nvPr/>
        </p:nvPicPr>
        <p:blipFill>
          <a:blip r:embed="rId2">
            <a:extLst>
              <a:ext uri="{28A0092B-C50C-407E-A947-70E740481C1C}">
                <a14:useLocalDpi xmlns:a14="http://schemas.microsoft.com/office/drawing/2010/main" val="0"/>
              </a:ext>
            </a:extLst>
          </a:blip>
          <a:stretch>
            <a:fillRect/>
          </a:stretch>
        </p:blipFill>
        <p:spPr>
          <a:xfrm>
            <a:off x="5292080" y="3429000"/>
            <a:ext cx="3057525" cy="2962275"/>
          </a:xfrm>
          <a:prstGeom prst="rect">
            <a:avLst/>
          </a:prstGeom>
        </p:spPr>
      </p:pic>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B0103216-FC89-4579-A959-1CBDAED397EC}"/>
                  </a:ext>
                </a:extLst>
              </p:cNvPr>
              <p:cNvSpPr/>
              <p:nvPr/>
            </p:nvSpPr>
            <p:spPr>
              <a:xfrm>
                <a:off x="691698" y="620688"/>
                <a:ext cx="7840742" cy="2907591"/>
              </a:xfrm>
              <a:prstGeom prst="rect">
                <a:avLst/>
              </a:prstGeom>
            </p:spPr>
            <p:txBody>
              <a:bodyPr wrap="square">
                <a:spAutoFit/>
              </a:bodyPr>
              <a:lstStyle/>
              <a:p>
                <a:pPr>
                  <a:lnSpc>
                    <a:spcPct val="115000"/>
                  </a:lnSpc>
                  <a:spcBef>
                    <a:spcPts val="200"/>
                  </a:spcBef>
                </a:pPr>
                <a:r>
                  <a:rPr lang="en-US" sz="2000" i="1" dirty="0">
                    <a:latin typeface="Times New Roman" panose="02020603050405020304" pitchFamily="18" charset="0"/>
                    <a:cs typeface="Times New Roman" panose="02020603050405020304" pitchFamily="18" charset="0"/>
                  </a:rPr>
                  <a:t>Calculating for cables in the two zones in the system: </a:t>
                </a:r>
              </a:p>
              <a:p>
                <a:pPr>
                  <a:lnSpc>
                    <a:spcPct val="115000"/>
                  </a:lnSpc>
                  <a:spcBef>
                    <a:spcPts val="200"/>
                  </a:spcBef>
                </a:pPr>
                <a:endParaRPr lang="en-US" sz="2000" dirty="0">
                  <a:solidFill>
                    <a:srgbClr val="1F3763"/>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Bef>
                    <a:spcPts val="200"/>
                  </a:spcBef>
                </a:pPr>
                <a:r>
                  <a:rPr lang="en-US" sz="2000" dirty="0">
                    <a:solidFill>
                      <a:srgbClr val="1F3763"/>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Zone 1:</a:t>
                </a:r>
                <a:endParaRPr lang="en-US" sz="2000" i="1" dirty="0">
                  <a:solidFill>
                    <a:srgbClr val="1F3763"/>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1000"/>
                  </a:spcAft>
                  <a:tabLst>
                    <a:tab pos="1381125" algn="l"/>
                  </a:tabLst>
                </a:pPr>
                <a:r>
                  <a:rPr lang="en-US" sz="2000" dirty="0">
                    <a:solidFill>
                      <a:srgbClr val="0D0D0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Dc wires between PV module throughout controller must with stand the max current produced by PV system</a:t>
                </a:r>
                <a:r>
                  <a:rPr lang="en-US" sz="2000" dirty="0">
                    <a:solidFill>
                      <a:srgbClr val="000000"/>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rPr>
                  <a:t> </a:t>
                </a:r>
                <a:endParaRPr lang="en-US" sz="2000" i="1" dirty="0">
                  <a:solidFill>
                    <a:srgbClr val="0D0D0D"/>
                  </a:solidFill>
                  <a:effectLst/>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Calibri" panose="020F0502020204030204" pitchFamily="34" charset="0"/>
                  <a:buChar char="-"/>
                  <a:tabLst>
                    <a:tab pos="1381125" algn="l"/>
                  </a:tabLst>
                </a:pPr>
                <a:r>
                  <a:rPr lang="en-US" sz="2000" dirty="0">
                    <a:solidFill>
                      <a:srgbClr val="0D0D0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L = 3m</a:t>
                </a:r>
                <a:r>
                  <a:rPr lang="en-US" sz="2000" dirty="0">
                    <a:solidFill>
                      <a:srgbClr val="000000"/>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rPr>
                  <a:t> </a:t>
                </a:r>
                <a:endParaRPr lang="en-US" sz="2000" i="1" dirty="0">
                  <a:solidFill>
                    <a:srgbClr val="0D0D0D"/>
                  </a:solidFill>
                  <a:effectLst/>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Font typeface="Calibri" panose="020F0502020204030204" pitchFamily="34" charset="0"/>
                  <a:buChar char="-"/>
                  <a:tabLst>
                    <a:tab pos="1381125" algn="l"/>
                  </a:tabLst>
                </a:pPr>
                <a:r>
                  <a:rPr lang="en-US" sz="2000" dirty="0">
                    <a:solidFill>
                      <a:srgbClr val="000000"/>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rPr>
                  <a:t>A = </a:t>
                </a:r>
                <a14:m>
                  <m:oMath xmlns:m="http://schemas.openxmlformats.org/officeDocument/2006/math">
                    <m:f>
                      <m:fPr>
                        <m:ctrlPr>
                          <a:rPr lang="en-US" sz="2000"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ctrlPr>
                      </m:fPr>
                      <m:num>
                        <m:r>
                          <a:rPr lang="en-US" sz="2000" b="0" i="1" smtClean="0">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2×</m:t>
                        </m:r>
                        <m:r>
                          <a:rPr lang="en-US" sz="2000" b="0" i="1" smtClean="0">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𝐿</m:t>
                        </m:r>
                        <m:r>
                          <a:rPr lang="en-US" sz="2000" b="0" i="1" smtClean="0">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m:t>
                        </m:r>
                        <m:r>
                          <a:rPr lang="en-US" sz="2000" b="0" i="1" smtClean="0">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𝜌</m:t>
                        </m:r>
                        <m:r>
                          <a:rPr lang="en-US" sz="2000" b="0" i="1" smtClean="0">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m:t>
                        </m:r>
                        <m:r>
                          <a:rPr lang="en-US" sz="2000" b="0" i="1" smtClean="0">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𝐼𝑟𝑎𝑡𝑒𝑑</m:t>
                        </m:r>
                      </m:num>
                      <m:den>
                        <m:r>
                          <a:rPr lang="en-US" sz="2000" b="0" i="1" smtClean="0">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m:t>
                        </m:r>
                        <m:r>
                          <a:rPr lang="en-US" sz="2000" b="0" i="1" smtClean="0">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𝑉</m:t>
                        </m:r>
                      </m:den>
                    </m:f>
                    <m:r>
                      <a:rPr lang="en-US" sz="2000" b="0" i="1" smtClean="0">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 </m:t>
                    </m:r>
                    <m:f>
                      <m:fPr>
                        <m:ctrlPr>
                          <a:rPr lang="en-US" sz="2000"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ctrlPr>
                      </m:fPr>
                      <m:num>
                        <m:r>
                          <a:rPr lang="en-US" sz="2000" b="0" i="1" smtClean="0">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2×3×1.724×10^−8×45.4</m:t>
                        </m:r>
                      </m:num>
                      <m:den>
                        <m:r>
                          <a:rPr lang="en-US" sz="2000" b="0" i="1" smtClean="0">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0.8</m:t>
                        </m:r>
                      </m:den>
                    </m:f>
                    <m:r>
                      <a:rPr lang="en-US" sz="2000" b="0" i="1" smtClean="0">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=5.87 </m:t>
                    </m:r>
                  </m:oMath>
                </a14:m>
                <a:r>
                  <a:rPr lang="en-US"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mm</a:t>
                </a:r>
                <a:r>
                  <a:rPr lang="en-US" sz="2000" baseline="30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2</a:t>
                </a:r>
                <a:endParaRPr lang="en-US" sz="2000" i="1" dirty="0">
                  <a:solidFill>
                    <a:srgbClr val="0D0D0D"/>
                  </a:solidFill>
                  <a:effectLst/>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3" name="Rectangle 2">
                <a:extLst>
                  <a:ext uri="{FF2B5EF4-FFF2-40B4-BE49-F238E27FC236}">
                    <a16:creationId xmlns:a16="http://schemas.microsoft.com/office/drawing/2014/main" id="{B0103216-FC89-4579-A959-1CBDAED397EC}"/>
                  </a:ext>
                </a:extLst>
              </p:cNvPr>
              <p:cNvSpPr>
                <a:spLocks noRot="1" noChangeAspect="1" noMove="1" noResize="1" noEditPoints="1" noAdjustHandles="1" noChangeArrowheads="1" noChangeShapeType="1" noTextEdit="1"/>
              </p:cNvSpPr>
              <p:nvPr/>
            </p:nvSpPr>
            <p:spPr>
              <a:xfrm>
                <a:off x="691698" y="620688"/>
                <a:ext cx="7840742" cy="2907591"/>
              </a:xfrm>
              <a:prstGeom prst="rect">
                <a:avLst/>
              </a:prstGeom>
              <a:blipFill>
                <a:blip r:embed="rId3"/>
                <a:stretch>
                  <a:fillRect l="-855" t="-629" b="-629"/>
                </a:stretch>
              </a:blipFill>
            </p:spPr>
            <p:txBody>
              <a:bodyPr/>
              <a:lstStyle/>
              <a:p>
                <a:r>
                  <a:rPr lang="en-US">
                    <a:noFill/>
                  </a:rPr>
                  <a:t> </a:t>
                </a:r>
              </a:p>
            </p:txBody>
          </p:sp>
        </mc:Fallback>
      </mc:AlternateContent>
    </p:spTree>
    <p:extLst>
      <p:ext uri="{BB962C8B-B14F-4D97-AF65-F5344CB8AC3E}">
        <p14:creationId xmlns:p14="http://schemas.microsoft.com/office/powerpoint/2010/main" val="1630220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1C21247-2A34-4F90-8C65-99459E33562D}"/>
              </a:ext>
            </a:extLst>
          </p:cNvPr>
          <p:cNvPicPr/>
          <p:nvPr/>
        </p:nvPicPr>
        <p:blipFill>
          <a:blip r:embed="rId2">
            <a:extLst>
              <a:ext uri="{28A0092B-C50C-407E-A947-70E740481C1C}">
                <a14:useLocalDpi xmlns:a14="http://schemas.microsoft.com/office/drawing/2010/main" val="0"/>
              </a:ext>
            </a:extLst>
          </a:blip>
          <a:stretch>
            <a:fillRect/>
          </a:stretch>
        </p:blipFill>
        <p:spPr>
          <a:xfrm>
            <a:off x="4499992" y="921898"/>
            <a:ext cx="4032448" cy="4604885"/>
          </a:xfrm>
          <a:prstGeom prst="rect">
            <a:avLst/>
          </a:prstGeom>
        </p:spPr>
      </p:pic>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7B476EB4-34D5-41C3-ABA6-AD43F0A5B17C}"/>
                  </a:ext>
                </a:extLst>
              </p:cNvPr>
              <p:cNvSpPr/>
              <p:nvPr/>
            </p:nvSpPr>
            <p:spPr>
              <a:xfrm>
                <a:off x="611560" y="624190"/>
                <a:ext cx="7992888" cy="4889415"/>
              </a:xfrm>
              <a:prstGeom prst="rect">
                <a:avLst/>
              </a:prstGeom>
            </p:spPr>
            <p:txBody>
              <a:bodyPr wrap="square">
                <a:spAutoFit/>
              </a:bodyPr>
              <a:lstStyle/>
              <a:p>
                <a:pPr>
                  <a:lnSpc>
                    <a:spcPct val="115000"/>
                  </a:lnSpc>
                  <a:spcBef>
                    <a:spcPts val="1200"/>
                  </a:spcBef>
                  <a:spcAft>
                    <a:spcPts val="1000"/>
                  </a:spcAft>
                </a:pPr>
                <a:r>
                  <a:rPr lang="en-US" dirty="0">
                    <a:solidFill>
                      <a:srgbClr val="1F3763"/>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Zone 2:</a:t>
                </a:r>
                <a:endParaRPr lang="en-US" sz="1400" i="1" dirty="0">
                  <a:solidFill>
                    <a:srgbClr val="0D0D0D"/>
                  </a:solidFill>
                  <a:effectLst/>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00000"/>
                    </a:solidFill>
                    <a:uFill>
                      <a:solidFill>
                        <a:srgbClr val="000000"/>
                      </a:solidFill>
                    </a:uFill>
                    <a:latin typeface="Times New Roman" panose="02020603050405020304" pitchFamily="18" charset="0"/>
                    <a:ea typeface="Calibri" panose="020F0502020204030204" pitchFamily="34" charset="0"/>
                    <a:cs typeface="Arial" panose="020B0604020202020204" pitchFamily="34" charset="0"/>
                  </a:rPr>
                  <a:t>Cable size between Inverter and the load </a:t>
                </a:r>
                <a:endParaRPr lang="en-US" sz="1400" i="1" dirty="0">
                  <a:solidFill>
                    <a:srgbClr val="0D0D0D"/>
                  </a:solidFill>
                  <a:effectLst/>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1200"/>
                  </a:spcBef>
                  <a:spcAft>
                    <a:spcPts val="1000"/>
                  </a:spcAft>
                  <a:buFont typeface="Wingdings" panose="05000000000000000000" pitchFamily="2" charset="2"/>
                  <a:buChar char=""/>
                </a:pPr>
                <a:r>
                  <a:rPr lang="en-US" dirty="0">
                    <a:solidFill>
                      <a:srgbClr val="000000"/>
                    </a:solidFill>
                    <a:uFill>
                      <a:solidFill>
                        <a:srgbClr val="000000"/>
                      </a:solidFill>
                    </a:uFill>
                    <a:latin typeface="Times New Roman" panose="02020603050405020304" pitchFamily="18" charset="0"/>
                    <a:ea typeface="Calibri" panose="020F0502020204030204" pitchFamily="34" charset="0"/>
                    <a:cs typeface="Arial" panose="020B0604020202020204" pitchFamily="34" charset="0"/>
                  </a:rPr>
                  <a:t>I</a:t>
                </a:r>
                <a:r>
                  <a:rPr lang="en-US" baseline="-25000" dirty="0">
                    <a:solidFill>
                      <a:srgbClr val="000000"/>
                    </a:solidFill>
                    <a:uFill>
                      <a:solidFill>
                        <a:srgbClr val="000000"/>
                      </a:solidFill>
                    </a:uFill>
                    <a:latin typeface="Times New Roman" panose="02020603050405020304" pitchFamily="18" charset="0"/>
                    <a:ea typeface="Calibri" panose="020F0502020204030204" pitchFamily="34" charset="0"/>
                    <a:cs typeface="Arial" panose="020B0604020202020204" pitchFamily="34" charset="0"/>
                  </a:rPr>
                  <a:t>max</a:t>
                </a:r>
                <a:r>
                  <a:rPr lang="en-US" dirty="0">
                    <a:solidFill>
                      <a:srgbClr val="000000"/>
                    </a:solidFill>
                    <a:uFill>
                      <a:solidFill>
                        <a:srgbClr val="000000"/>
                      </a:solidFill>
                    </a:uFill>
                    <a:latin typeface="Times New Roman" panose="02020603050405020304" pitchFamily="18" charset="0"/>
                    <a:ea typeface="Calibri" panose="020F0502020204030204" pitchFamily="34" charset="0"/>
                    <a:cs typeface="Arial" panose="020B0604020202020204" pitchFamily="34" charset="0"/>
                  </a:rPr>
                  <a:t> = </a:t>
                </a:r>
                <a14:m>
                  <m:oMath xmlns:m="http://schemas.openxmlformats.org/officeDocument/2006/math">
                    <m:f>
                      <m:fPr>
                        <m:ctrlP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𝑖𝑛𝑣𝑒𝑟𝑡𝑒𝑟</m:t>
                        </m:r>
                      </m:num>
                      <m:den>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𝑉𝑜𝑢𝑡</m:t>
                        </m:r>
                      </m:den>
                    </m:f>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4000</m:t>
                        </m:r>
                      </m:num>
                      <m:den>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220</m:t>
                        </m:r>
                      </m:den>
                    </m:f>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=18.18 </m:t>
                    </m:r>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𝐴</m:t>
                    </m:r>
                  </m:oMath>
                </a14:m>
                <a:endParaRPr lang="en-US" sz="1400" i="1" dirty="0">
                  <a:solidFill>
                    <a:srgbClr val="0D0D0D"/>
                  </a:solidFill>
                  <a:effectLst/>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1200"/>
                  </a:spcBef>
                  <a:spcAft>
                    <a:spcPts val="1000"/>
                  </a:spcAft>
                  <a:buFont typeface="Wingdings" panose="05000000000000000000" pitchFamily="2" charset="2"/>
                  <a:buChar char=""/>
                </a:pPr>
                <a:r>
                  <a:rPr lang="en-US" dirty="0" err="1">
                    <a:solidFill>
                      <a:srgbClr val="000000"/>
                    </a:solidFill>
                    <a:uFill>
                      <a:solidFill>
                        <a:srgbClr val="000000"/>
                      </a:solidFill>
                    </a:uFill>
                    <a:latin typeface="Times New Roman" panose="02020603050405020304" pitchFamily="18" charset="0"/>
                    <a:ea typeface="Calibri" panose="020F0502020204030204" pitchFamily="34" charset="0"/>
                    <a:cs typeface="Arial" panose="020B0604020202020204" pitchFamily="34" charset="0"/>
                  </a:rPr>
                  <a:t>I</a:t>
                </a:r>
                <a:r>
                  <a:rPr lang="en-US" baseline="-25000" dirty="0" err="1">
                    <a:solidFill>
                      <a:srgbClr val="000000"/>
                    </a:solidFill>
                    <a:uFill>
                      <a:solidFill>
                        <a:srgbClr val="000000"/>
                      </a:solidFill>
                    </a:uFill>
                    <a:latin typeface="Times New Roman" panose="02020603050405020304" pitchFamily="18" charset="0"/>
                    <a:ea typeface="Calibri" panose="020F0502020204030204" pitchFamily="34" charset="0"/>
                    <a:cs typeface="Arial" panose="020B0604020202020204" pitchFamily="34" charset="0"/>
                  </a:rPr>
                  <a:t>rated</a:t>
                </a:r>
                <a:r>
                  <a:rPr lang="en-US" dirty="0">
                    <a:solidFill>
                      <a:srgbClr val="000000"/>
                    </a:solidFill>
                    <a:uFill>
                      <a:solidFill>
                        <a:srgbClr val="000000"/>
                      </a:solidFill>
                    </a:uFill>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𝐼𝑚𝑎𝑥</m:t>
                    </m:r>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×1.25=22.72 </m:t>
                    </m:r>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𝐴</m:t>
                    </m:r>
                  </m:oMath>
                </a14:m>
                <a:r>
                  <a:rPr lang="en-US" dirty="0">
                    <a:solidFill>
                      <a:srgbClr val="000000"/>
                    </a:solidFill>
                    <a:uFill>
                      <a:solidFill>
                        <a:srgbClr val="000000"/>
                      </a:solidFill>
                    </a:uFill>
                    <a:latin typeface="Times New Roman" panose="02020603050405020304" pitchFamily="18" charset="0"/>
                    <a:ea typeface="Calibri" panose="020F0502020204030204" pitchFamily="34" charset="0"/>
                    <a:cs typeface="Arial" panose="020B0604020202020204" pitchFamily="34" charset="0"/>
                  </a:rPr>
                  <a:t>           </a:t>
                </a:r>
                <a:endParaRPr lang="en-US" sz="1400" i="1" dirty="0">
                  <a:solidFill>
                    <a:srgbClr val="0D0D0D"/>
                  </a:solidFill>
                  <a:effectLst/>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1200"/>
                  </a:spcBef>
                  <a:spcAft>
                    <a:spcPts val="1000"/>
                  </a:spcAft>
                  <a:buFont typeface="Wingdings" panose="05000000000000000000" pitchFamily="2" charset="2"/>
                  <a:buChar char=""/>
                </a:pPr>
                <a:r>
                  <a:rPr lang="en-US" dirty="0">
                    <a:solidFill>
                      <a:srgbClr val="000000"/>
                    </a:solidFill>
                    <a:uFill>
                      <a:solidFill>
                        <a:srgbClr val="000000"/>
                      </a:solidFill>
                    </a:uFill>
                    <a:latin typeface="Times New Roman" panose="02020603050405020304" pitchFamily="18" charset="0"/>
                    <a:ea typeface="Calibri" panose="020F0502020204030204" pitchFamily="34" charset="0"/>
                    <a:cs typeface="Arial" panose="020B0604020202020204" pitchFamily="34" charset="0"/>
                  </a:rPr>
                  <a:t>∆V = </a:t>
                </a:r>
                <a14:m>
                  <m:oMath xmlns:m="http://schemas.openxmlformats.org/officeDocument/2006/math">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0.04 × 220=8.8</m:t>
                    </m:r>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𝑉</m:t>
                    </m:r>
                  </m:oMath>
                </a14:m>
                <a:r>
                  <a:rPr lang="en-US" dirty="0">
                    <a:solidFill>
                      <a:srgbClr val="000000"/>
                    </a:solidFill>
                    <a:uFill>
                      <a:solidFill>
                        <a:srgbClr val="000000"/>
                      </a:solidFill>
                    </a:uFill>
                    <a:latin typeface="Times New Roman" panose="02020603050405020304" pitchFamily="18" charset="0"/>
                    <a:ea typeface="Calibri" panose="020F0502020204030204" pitchFamily="34" charset="0"/>
                    <a:cs typeface="Arial" panose="020B0604020202020204" pitchFamily="34" charset="0"/>
                  </a:rPr>
                  <a:t> </a:t>
                </a:r>
                <a:endParaRPr lang="en-US" sz="1400" i="1" dirty="0">
                  <a:solidFill>
                    <a:srgbClr val="0D0D0D"/>
                  </a:solidFill>
                  <a:effectLst/>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1200"/>
                  </a:spcBef>
                  <a:spcAft>
                    <a:spcPts val="1000"/>
                  </a:spcAft>
                  <a:buFont typeface="Wingdings" panose="05000000000000000000" pitchFamily="2" charset="2"/>
                  <a:buChar char=""/>
                </a:pPr>
                <a:r>
                  <a:rPr lang="en-US" dirty="0">
                    <a:solidFill>
                      <a:srgbClr val="000000"/>
                    </a:solidFill>
                    <a:uFill>
                      <a:solidFill>
                        <a:srgbClr val="000000"/>
                      </a:solidFill>
                    </a:uFill>
                    <a:latin typeface="Times New Roman" panose="02020603050405020304" pitchFamily="18" charset="0"/>
                    <a:ea typeface="Calibri" panose="020F0502020204030204" pitchFamily="34" charset="0"/>
                    <a:cs typeface="Arial" panose="020B0604020202020204" pitchFamily="34" charset="0"/>
                  </a:rPr>
                  <a:t>L = 10m</a:t>
                </a:r>
                <a:endParaRPr lang="en-US" sz="1400" i="1" dirty="0">
                  <a:solidFill>
                    <a:srgbClr val="0D0D0D"/>
                  </a:solidFill>
                  <a:effectLst/>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1200"/>
                  </a:spcBef>
                  <a:spcAft>
                    <a:spcPts val="1000"/>
                  </a:spcAft>
                  <a:buFont typeface="Wingdings" panose="05000000000000000000" pitchFamily="2" charset="2"/>
                  <a:buChar char=""/>
                </a:pPr>
                <a:r>
                  <a:rPr lang="en-US" dirty="0">
                    <a:solidFill>
                      <a:srgbClr val="000000"/>
                    </a:solidFill>
                    <a:uFill>
                      <a:solidFill>
                        <a:srgbClr val="000000"/>
                      </a:solidFill>
                    </a:uFill>
                    <a:latin typeface="Times New Roman" panose="02020603050405020304" pitchFamily="18" charset="0"/>
                    <a:ea typeface="Calibri" panose="020F0502020204030204" pitchFamily="34" charset="0"/>
                    <a:cs typeface="Arial" panose="020B0604020202020204" pitchFamily="34" charset="0"/>
                  </a:rPr>
                  <a:t>A = </a:t>
                </a:r>
                <a14:m>
                  <m:oMath xmlns:m="http://schemas.openxmlformats.org/officeDocument/2006/math">
                    <m:f>
                      <m:fPr>
                        <m:ctrlP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2×</m:t>
                        </m:r>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𝐿</m:t>
                        </m:r>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𝐼𝑟𝑎𝑡𝑒𝑑</m:t>
                        </m:r>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𝜌</m:t>
                        </m:r>
                      </m:num>
                      <m:den>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𝑉</m:t>
                        </m:r>
                      </m:den>
                    </m:f>
                  </m:oMath>
                </a14:m>
                <a:endParaRPr lang="en-US" i="1" dirty="0">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endParaRPr>
              </a:p>
              <a:p>
                <a:pPr marR="0" lvl="0">
                  <a:lnSpc>
                    <a:spcPct val="115000"/>
                  </a:lnSpc>
                  <a:spcBef>
                    <a:spcPts val="1200"/>
                  </a:spcBef>
                  <a:spcAft>
                    <a:spcPts val="1000"/>
                  </a:spcAft>
                </a:pPr>
                <a:r>
                  <a:rPr lang="en-US" dirty="0">
                    <a:solidFill>
                      <a:srgbClr val="000000"/>
                    </a:solidFill>
                    <a:uFill>
                      <a:solidFill>
                        <a:srgbClr val="000000"/>
                      </a:solidFill>
                    </a:uFill>
                    <a:ea typeface="Calibri" panose="020F0502020204030204" pitchFamily="34" charset="0"/>
                    <a:cs typeface="Times New Roman" panose="02020603050405020304" pitchFamily="18" charset="0"/>
                  </a:rPr>
                  <a:t>  = </a:t>
                </a:r>
                <a14:m>
                  <m:oMath xmlns:m="http://schemas.openxmlformats.org/officeDocument/2006/math">
                    <m:f>
                      <m:fPr>
                        <m:ctrlP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2×10×22.72×1.724×10^−8</m:t>
                        </m:r>
                      </m:num>
                      <m:den>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8.8</m:t>
                        </m:r>
                      </m:den>
                    </m:f>
                    <m:r>
                      <a:rPr lang="en-US" i="1">
                        <a:solidFill>
                          <a:srgbClr val="000000"/>
                        </a:solidFill>
                        <a:uFill>
                          <a:solidFill>
                            <a:srgbClr val="000000"/>
                          </a:solidFill>
                        </a:uFill>
                        <a:latin typeface="Cambria Math" panose="02040503050406030204" pitchFamily="18" charset="0"/>
                        <a:ea typeface="Calibri" panose="020F0502020204030204" pitchFamily="34" charset="0"/>
                        <a:cs typeface="Times New Roman" panose="02020603050405020304" pitchFamily="18" charset="0"/>
                      </a:rPr>
                      <m:t>=0.516</m:t>
                    </m:r>
                  </m:oMath>
                </a14:m>
                <a:r>
                  <a:rPr lang="en-US" dirty="0">
                    <a:solidFill>
                      <a:srgbClr val="000000"/>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mm</a:t>
                </a:r>
                <a:r>
                  <a:rPr lang="en-US" baseline="30000" dirty="0">
                    <a:solidFill>
                      <a:srgbClr val="000000"/>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2</a:t>
                </a:r>
                <a:r>
                  <a:rPr lang="en-US" dirty="0">
                    <a:solidFill>
                      <a:srgbClr val="000000"/>
                    </a:solidFill>
                    <a:uFill>
                      <a:solidFill>
                        <a:srgbClr val="000000"/>
                      </a:solidFill>
                    </a:uFill>
                    <a:latin typeface="Times New Roman" panose="02020603050405020304" pitchFamily="18" charset="0"/>
                    <a:ea typeface="Calibri" panose="020F0502020204030204" pitchFamily="34" charset="0"/>
                    <a:cs typeface="Arial" panose="020B0604020202020204" pitchFamily="34" charset="0"/>
                  </a:rPr>
                  <a:t> </a:t>
                </a:r>
                <a:endParaRPr lang="en-US" sz="1400" i="1" dirty="0">
                  <a:solidFill>
                    <a:srgbClr val="0D0D0D"/>
                  </a:solidFill>
                  <a:effectLst/>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Rectangle 2">
                <a:extLst>
                  <a:ext uri="{FF2B5EF4-FFF2-40B4-BE49-F238E27FC236}">
                    <a16:creationId xmlns:a16="http://schemas.microsoft.com/office/drawing/2014/main" id="{7B476EB4-34D5-41C3-ABA6-AD43F0A5B17C}"/>
                  </a:ext>
                </a:extLst>
              </p:cNvPr>
              <p:cNvSpPr>
                <a:spLocks noRot="1" noChangeAspect="1" noMove="1" noResize="1" noEditPoints="1" noAdjustHandles="1" noChangeArrowheads="1" noChangeShapeType="1" noTextEdit="1"/>
              </p:cNvSpPr>
              <p:nvPr/>
            </p:nvSpPr>
            <p:spPr>
              <a:xfrm>
                <a:off x="611560" y="624190"/>
                <a:ext cx="7992888" cy="4889415"/>
              </a:xfrm>
              <a:prstGeom prst="rect">
                <a:avLst/>
              </a:prstGeom>
              <a:blipFill>
                <a:blip r:embed="rId3"/>
                <a:stretch>
                  <a:fillRect l="-610" t="-249"/>
                </a:stretch>
              </a:blipFill>
            </p:spPr>
            <p:txBody>
              <a:bodyPr/>
              <a:lstStyle/>
              <a:p>
                <a:r>
                  <a:rPr lang="en-US">
                    <a:noFill/>
                  </a:rPr>
                  <a:t> </a:t>
                </a:r>
              </a:p>
            </p:txBody>
          </p:sp>
        </mc:Fallback>
      </mc:AlternateContent>
    </p:spTree>
    <p:extLst>
      <p:ext uri="{BB962C8B-B14F-4D97-AF65-F5344CB8AC3E}">
        <p14:creationId xmlns:p14="http://schemas.microsoft.com/office/powerpoint/2010/main" val="17304308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dirty="0">
                <a:latin typeface="Times New Roman" panose="02020603050405020304" pitchFamily="18" charset="0"/>
                <a:cs typeface="Times New Roman" panose="02020603050405020304" pitchFamily="18" charset="0"/>
              </a:rPr>
              <a:t>2.3.2PVsyst Program:</a:t>
            </a:r>
            <a:endParaRPr lang="en-US" sz="3600" b="1" i="1"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p:txBody>
          <a:bodyPr>
            <a:normAutofit/>
          </a:bodyPr>
          <a:lstStyle/>
          <a:p>
            <a:r>
              <a:rPr lang="en-US" sz="2000" b="1" i="1" dirty="0" err="1">
                <a:latin typeface="Times New Roman" panose="02020603050405020304" pitchFamily="18" charset="0"/>
                <a:cs typeface="Times New Roman" panose="02020603050405020304" pitchFamily="18" charset="0"/>
              </a:rPr>
              <a:t>PVsyst</a:t>
            </a:r>
            <a:r>
              <a:rPr lang="en-US" sz="2000" b="1" i="1" dirty="0">
                <a:latin typeface="Times New Roman" panose="02020603050405020304" pitchFamily="18" charset="0"/>
                <a:cs typeface="Times New Roman" panose="02020603050405020304" pitchFamily="18" charset="0"/>
              </a:rPr>
              <a:t> is designed to be used by architects, engineers, and researchers. It is also a very useful educative tool. </a:t>
            </a:r>
          </a:p>
          <a:p>
            <a:r>
              <a:rPr lang="en-US" sz="2000" b="1" dirty="0" err="1">
                <a:latin typeface="Times New Roman" panose="02020603050405020304" pitchFamily="18" charset="0"/>
                <a:cs typeface="Times New Roman" panose="02020603050405020304" pitchFamily="18" charset="0"/>
              </a:rPr>
              <a:t>PVsyst</a:t>
            </a:r>
            <a:r>
              <a:rPr lang="en-US" sz="2000" b="1" dirty="0">
                <a:latin typeface="Times New Roman" panose="02020603050405020304" pitchFamily="18" charset="0"/>
                <a:cs typeface="Times New Roman" panose="02020603050405020304" pitchFamily="18" charset="0"/>
              </a:rPr>
              <a:t> significantly reduces the costs (both financial and time) associated with identifying and assessing potential energy projects.</a:t>
            </a:r>
          </a:p>
          <a:p>
            <a:pPr marL="0" indent="0">
              <a:buNone/>
            </a:pP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1096704-5834-45D4-A4C3-B7C2A6C177E1}"/>
              </a:ext>
            </a:extLst>
          </p:cNvPr>
          <p:cNvSpPr/>
          <p:nvPr/>
        </p:nvSpPr>
        <p:spPr>
          <a:xfrm>
            <a:off x="755576" y="692696"/>
            <a:ext cx="7704856" cy="4757521"/>
          </a:xfrm>
          <a:prstGeom prst="rect">
            <a:avLst/>
          </a:prstGeom>
        </p:spPr>
        <p:txBody>
          <a:bodyPr wrap="square">
            <a:spAutoFit/>
          </a:bodyPr>
          <a:lstStyle/>
          <a:p>
            <a:pPr marL="342900" marR="0" lvl="0" indent="-342900">
              <a:lnSpc>
                <a:spcPct val="115000"/>
              </a:lnSpc>
              <a:spcBef>
                <a:spcPts val="0"/>
              </a:spcBef>
              <a:spcAft>
                <a:spcPts val="1000"/>
              </a:spcAft>
              <a:buFont typeface="Wingdings" panose="05000000000000000000" pitchFamily="2" charset="2"/>
              <a:buChar char=""/>
            </a:pPr>
            <a:r>
              <a:rPr lang="en-US" sz="2000" b="1" i="1" dirty="0">
                <a:solidFill>
                  <a:srgbClr val="0D0D0D"/>
                </a:solidFill>
                <a:uFill>
                  <a:solidFill>
                    <a:srgbClr val="000000"/>
                  </a:solidFill>
                </a:uFill>
                <a:latin typeface="Times New Roman" panose="02020603050405020304" pitchFamily="18" charset="0"/>
                <a:cs typeface="Times New Roman" panose="02020603050405020304" pitchFamily="18" charset="0"/>
              </a:rPr>
              <a:t>Information from program:</a:t>
            </a:r>
          </a:p>
          <a:p>
            <a:pPr>
              <a:lnSpc>
                <a:spcPct val="115000"/>
              </a:lnSpc>
              <a:spcAft>
                <a:spcPts val="1000"/>
              </a:spcAft>
            </a:pPr>
            <a:r>
              <a:rPr lang="en-US" sz="2000" dirty="0">
                <a:solidFill>
                  <a:srgbClr val="0D0D0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Number of PV modules in series are </a:t>
            </a:r>
            <a:r>
              <a:rPr lang="en-US" sz="2000" dirty="0">
                <a:solidFill>
                  <a:srgbClr val="FF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20 modules.</a:t>
            </a:r>
            <a:endParaRPr lang="en-US" sz="2000" i="1" dirty="0">
              <a:solidFill>
                <a:srgbClr val="0D0D0D"/>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en-US" sz="2000" dirty="0">
                <a:solidFill>
                  <a:srgbClr val="0D0D0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In parallel are </a:t>
            </a:r>
            <a:r>
              <a:rPr lang="en-US" sz="2000" dirty="0">
                <a:solidFill>
                  <a:srgbClr val="FF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4 strings.</a:t>
            </a:r>
            <a:endParaRPr lang="en-US" sz="2000" i="1" dirty="0">
              <a:solidFill>
                <a:srgbClr val="0D0D0D"/>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en-US" sz="2000" dirty="0">
                <a:solidFill>
                  <a:srgbClr val="0D0D0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Total number of PV modules: </a:t>
            </a:r>
            <a:r>
              <a:rPr lang="en-US" sz="2000" dirty="0">
                <a:solidFill>
                  <a:srgbClr val="FF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80 modules.</a:t>
            </a:r>
            <a:endParaRPr lang="en-US" sz="2000" i="1" dirty="0">
              <a:solidFill>
                <a:srgbClr val="0D0D0D"/>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en-US" sz="2000" b="1" dirty="0">
                <a:solidFill>
                  <a:srgbClr val="0D0D0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Peak Power of system </a:t>
            </a:r>
            <a:r>
              <a:rPr lang="en-US" sz="2000" b="1" dirty="0">
                <a:solidFill>
                  <a:srgbClr val="FF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265 Wp. </a:t>
            </a:r>
            <a:endParaRPr lang="en-US" sz="2000" b="1" dirty="0">
              <a:solidFill>
                <a:srgbClr val="0D0D0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1000"/>
              </a:spcAft>
            </a:pPr>
            <a:r>
              <a:rPr lang="en-US" sz="2000" dirty="0">
                <a:solidFill>
                  <a:srgbClr val="0D0D0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Array global power: </a:t>
            </a:r>
            <a:r>
              <a:rPr lang="en-US" sz="2000" dirty="0">
                <a:solidFill>
                  <a:srgbClr val="FF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21.2 </a:t>
            </a:r>
            <a:r>
              <a:rPr lang="en-US" sz="2000" dirty="0" err="1">
                <a:solidFill>
                  <a:srgbClr val="FF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kWp</a:t>
            </a:r>
            <a:r>
              <a:rPr lang="en-US" sz="2000" dirty="0">
                <a:solidFill>
                  <a:srgbClr val="FF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endParaRPr lang="en-US" sz="2000" i="1" dirty="0">
              <a:solidFill>
                <a:srgbClr val="0D0D0D"/>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en-US" sz="2000" dirty="0">
                <a:solidFill>
                  <a:srgbClr val="0D0D0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Array operating characteristics at (50°C): V </a:t>
            </a:r>
            <a:r>
              <a:rPr lang="en-US" sz="2000" dirty="0" err="1">
                <a:solidFill>
                  <a:srgbClr val="0D0D0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mpp</a:t>
            </a:r>
            <a:r>
              <a:rPr lang="en-US" sz="2000" dirty="0">
                <a:solidFill>
                  <a:srgbClr val="0D0D0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solidFill>
                  <a:srgbClr val="FF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565 V. </a:t>
            </a:r>
            <a:r>
              <a:rPr lang="en-US" sz="2000" dirty="0">
                <a:solidFill>
                  <a:srgbClr val="0D0D0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I </a:t>
            </a:r>
            <a:r>
              <a:rPr lang="en-US" sz="2000" dirty="0" err="1">
                <a:solidFill>
                  <a:srgbClr val="0D0D0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mpp</a:t>
            </a:r>
            <a:r>
              <a:rPr lang="en-US" sz="2000" dirty="0">
                <a:solidFill>
                  <a:srgbClr val="0D0D0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solidFill>
                  <a:srgbClr val="FF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34 A.</a:t>
            </a:r>
          </a:p>
          <a:p>
            <a:pPr>
              <a:lnSpc>
                <a:spcPct val="115000"/>
              </a:lnSpc>
              <a:spcAft>
                <a:spcPts val="1000"/>
              </a:spcAft>
            </a:pPr>
            <a:r>
              <a:rPr lang="en-US" sz="2000" dirty="0">
                <a:solidFill>
                  <a:srgbClr val="FF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solidFill>
                  <a:srgbClr val="0D0D0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P </a:t>
            </a:r>
            <a:r>
              <a:rPr lang="en-US" sz="2000" dirty="0" err="1">
                <a:solidFill>
                  <a:srgbClr val="0D0D0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mmp</a:t>
            </a:r>
            <a:r>
              <a:rPr lang="en-US" sz="2000" dirty="0">
                <a:solidFill>
                  <a:srgbClr val="0D0D0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solidFill>
                  <a:srgbClr val="FF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19.33 </a:t>
            </a:r>
            <a:r>
              <a:rPr lang="en-US" sz="2000" dirty="0" err="1">
                <a:solidFill>
                  <a:srgbClr val="FF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kWp</a:t>
            </a:r>
            <a:r>
              <a:rPr lang="en-US" sz="2000" dirty="0">
                <a:solidFill>
                  <a:srgbClr val="FF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endParaRPr lang="en-US" sz="2000" i="1" dirty="0">
              <a:solidFill>
                <a:srgbClr val="0D0D0D"/>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en-US" sz="2000" dirty="0">
                <a:solidFill>
                  <a:srgbClr val="0D0D0D"/>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rPr>
              <a:t>Numbers of inverters </a:t>
            </a:r>
            <a:r>
              <a:rPr lang="en-US" sz="2000" dirty="0">
                <a:solidFill>
                  <a:srgbClr val="FF0000"/>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rPr>
              <a:t>2 inverters.</a:t>
            </a:r>
            <a:endParaRPr lang="en-US" sz="2000" i="1" dirty="0">
              <a:solidFill>
                <a:srgbClr val="0D0D0D"/>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en-US" sz="2000" dirty="0">
                <a:solidFill>
                  <a:srgbClr val="0D0D0D"/>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rPr>
              <a:t>Performance Ratio (PR):</a:t>
            </a:r>
            <a:r>
              <a:rPr lang="en-US" sz="2000" dirty="0">
                <a:solidFill>
                  <a:srgbClr val="FF0000"/>
                </a:solidFill>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rPr>
              <a:t> 84.07%.</a:t>
            </a:r>
            <a:endParaRPr lang="en-US" sz="2000" i="1" dirty="0">
              <a:solidFill>
                <a:srgbClr val="0D0D0D"/>
              </a:solidFill>
              <a:effectLst/>
              <a:uFill>
                <a:solidFill>
                  <a:srgbClr val="000000"/>
                </a:solidFill>
              </a:u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937631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6168E00-EC06-4957-9FE3-3C43A3CD09C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683568" y="764704"/>
            <a:ext cx="7776864" cy="5256584"/>
          </a:xfrm>
          <a:prstGeom prst="rect">
            <a:avLst/>
          </a:prstGeom>
        </p:spPr>
      </p:pic>
    </p:spTree>
    <p:extLst>
      <p:ext uri="{BB962C8B-B14F-4D97-AF65-F5344CB8AC3E}">
        <p14:creationId xmlns:p14="http://schemas.microsoft.com/office/powerpoint/2010/main" val="2014289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7C625-2044-43AF-B1D9-7DA92EC78878}"/>
              </a:ext>
            </a:extLst>
          </p:cNvPr>
          <p:cNvSpPr>
            <a:spLocks noGrp="1"/>
          </p:cNvSpPr>
          <p:nvPr>
            <p:ph type="title"/>
          </p:nvPr>
        </p:nvSpPr>
        <p:spPr/>
        <p:txBody>
          <a:bodyPr>
            <a:normAutofit fontScale="90000"/>
          </a:bodyPr>
          <a:lstStyle/>
          <a:p>
            <a:r>
              <a:rPr lang="en-US" b="1" dirty="0">
                <a:latin typeface="Times New Roman" panose="02020603050405020304" pitchFamily="18" charset="0"/>
                <a:cs typeface="Times New Roman" panose="02020603050405020304" pitchFamily="18" charset="0"/>
              </a:rPr>
              <a:t>2.4PV modules used:</a:t>
            </a:r>
            <a:br>
              <a:rPr lang="en-US" b="1" i="1" dirty="0"/>
            </a:br>
            <a:endParaRPr lang="en-US" dirty="0"/>
          </a:p>
        </p:txBody>
      </p:sp>
      <p:pic>
        <p:nvPicPr>
          <p:cNvPr id="4" name="Content Placeholder 3">
            <a:extLst>
              <a:ext uri="{FF2B5EF4-FFF2-40B4-BE49-F238E27FC236}">
                <a16:creationId xmlns:a16="http://schemas.microsoft.com/office/drawing/2014/main" id="{49F5BB8F-CD00-400B-A0FF-7F080B1E0075}"/>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779912" y="2893007"/>
            <a:ext cx="4543385" cy="3323158"/>
          </a:xfrm>
          <a:prstGeom prst="rect">
            <a:avLst/>
          </a:prstGeom>
        </p:spPr>
      </p:pic>
      <p:sp>
        <p:nvSpPr>
          <p:cNvPr id="5" name="Rectangle 4">
            <a:extLst>
              <a:ext uri="{FF2B5EF4-FFF2-40B4-BE49-F238E27FC236}">
                <a16:creationId xmlns:a16="http://schemas.microsoft.com/office/drawing/2014/main" id="{9C1C2B43-EAFC-4657-AD51-6C6D89F2CCEE}"/>
              </a:ext>
            </a:extLst>
          </p:cNvPr>
          <p:cNvSpPr/>
          <p:nvPr/>
        </p:nvSpPr>
        <p:spPr>
          <a:xfrm>
            <a:off x="656922" y="2413337"/>
            <a:ext cx="5369392" cy="1015663"/>
          </a:xfrm>
          <a:prstGeom prst="rect">
            <a:avLst/>
          </a:prstGeom>
        </p:spPr>
        <p:txBody>
          <a:bodyPr wrap="square">
            <a:spAutoFit/>
          </a:bodyPr>
          <a:lstStyle/>
          <a:p>
            <a:r>
              <a:rPr lang="en-US" sz="2000" b="1" dirty="0">
                <a:solidFill>
                  <a:srgbClr val="0D0D0D"/>
                </a:solidFill>
                <a:latin typeface="Times New Roman" panose="02020603050405020304" pitchFamily="18" charset="0"/>
                <a:ea typeface="Calibri" panose="020F0502020204030204" pitchFamily="34" charset="0"/>
                <a:cs typeface="Times New Roman" panose="02020603050405020304" pitchFamily="18" charset="0"/>
              </a:rPr>
              <a:t>Mitsubishi electric photovoltaic modules.</a:t>
            </a:r>
          </a:p>
          <a:p>
            <a:r>
              <a:rPr lang="en-US" sz="2000" b="1" dirty="0">
                <a:latin typeface="Times New Roman" panose="02020603050405020304" pitchFamily="18" charset="0"/>
                <a:cs typeface="Times New Roman" panose="02020603050405020304" pitchFamily="18" charset="0"/>
              </a:rPr>
              <a:t>Monocrystalline silicon</a:t>
            </a:r>
          </a:p>
          <a:p>
            <a:r>
              <a:rPr lang="en-US" sz="2000" b="1" dirty="0">
                <a:latin typeface="Times New Roman" panose="02020603050405020304" pitchFamily="18" charset="0"/>
                <a:cs typeface="Times New Roman" panose="02020603050405020304" pitchFamily="18" charset="0"/>
              </a:rPr>
              <a:t> 78mm*156mm</a:t>
            </a:r>
          </a:p>
        </p:txBody>
      </p:sp>
    </p:spTree>
    <p:extLst>
      <p:ext uri="{BB962C8B-B14F-4D97-AF65-F5344CB8AC3E}">
        <p14:creationId xmlns:p14="http://schemas.microsoft.com/office/powerpoint/2010/main" val="11516086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6C7E9-A6CE-42C2-B43A-9492F935F4A3}"/>
              </a:ext>
            </a:extLst>
          </p:cNvPr>
          <p:cNvSpPr>
            <a:spLocks noGrp="1"/>
          </p:cNvSpPr>
          <p:nvPr>
            <p:ph type="title"/>
          </p:nvPr>
        </p:nvSpPr>
        <p:spPr>
          <a:xfrm>
            <a:off x="1176865" y="1186268"/>
            <a:ext cx="6798734" cy="1303867"/>
          </a:xfrm>
        </p:spPr>
        <p:txBody>
          <a:bodyPr>
            <a:normAutofit fontScale="90000"/>
          </a:bodyPr>
          <a:lstStyle/>
          <a:p>
            <a:r>
              <a:rPr lang="en-US" b="1" dirty="0">
                <a:latin typeface="Times New Roman" panose="02020603050405020304" pitchFamily="18" charset="0"/>
                <a:cs typeface="Times New Roman" panose="02020603050405020304" pitchFamily="18" charset="0"/>
              </a:rPr>
              <a:t>2.5Protection system:</a:t>
            </a:r>
            <a:br>
              <a:rPr lang="en-US" b="1" i="1" dirty="0"/>
            </a:br>
            <a:r>
              <a:rPr lang="en-US" b="1" dirty="0">
                <a:latin typeface="Times New Roman" panose="02020603050405020304" pitchFamily="18" charset="0"/>
                <a:cs typeface="Times New Roman" panose="02020603050405020304" pitchFamily="18" charset="0"/>
              </a:rPr>
              <a:t>2.5.1Circuit breakers:</a:t>
            </a:r>
            <a:br>
              <a:rPr lang="en-US" b="1" i="1" dirty="0"/>
            </a:br>
            <a:endParaRPr lang="en-US" dirty="0"/>
          </a:p>
        </p:txBody>
      </p:sp>
      <p:sp>
        <p:nvSpPr>
          <p:cNvPr id="3" name="Content Placeholder 2">
            <a:extLst>
              <a:ext uri="{FF2B5EF4-FFF2-40B4-BE49-F238E27FC236}">
                <a16:creationId xmlns:a16="http://schemas.microsoft.com/office/drawing/2014/main" id="{A7783AC2-535B-4A3A-87BA-2580B119B6B3}"/>
              </a:ext>
            </a:extLst>
          </p:cNvPr>
          <p:cNvSpPr>
            <a:spLocks noGrp="1"/>
          </p:cNvSpPr>
          <p:nvPr>
            <p:ph idx="1"/>
          </p:nvPr>
        </p:nvSpPr>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Circuit breakers are one of the most important parts of electrical circuits. It protects the solar system from catching fire if a short circuit occurs, and protects the wires from excessive heat that causes fires. </a:t>
            </a:r>
          </a:p>
        </p:txBody>
      </p:sp>
    </p:spTree>
    <p:extLst>
      <p:ext uri="{BB962C8B-B14F-4D97-AF65-F5344CB8AC3E}">
        <p14:creationId xmlns:p14="http://schemas.microsoft.com/office/powerpoint/2010/main" val="1917450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987824" y="260648"/>
            <a:ext cx="6798734" cy="1303867"/>
          </a:xfrm>
        </p:spPr>
        <p:txBody>
          <a:bodyPr/>
          <a:lstStyle/>
          <a:p>
            <a:pPr algn="l"/>
            <a:r>
              <a:rPr lang="en-US" b="1" dirty="0">
                <a:latin typeface="Times New Roman" panose="02020603050405020304" pitchFamily="18" charset="0"/>
                <a:cs typeface="Times New Roman" panose="02020603050405020304" pitchFamily="18" charset="0"/>
              </a:rPr>
              <a:t>Introduction</a:t>
            </a:r>
            <a:endParaRPr lang="ar-SA" dirty="0">
              <a:latin typeface="Times New Roman" panose="02020603050405020304" pitchFamily="18" charset="0"/>
              <a:cs typeface="Times New Roman" panose="02020603050405020304" pitchFamily="18" charset="0"/>
            </a:endParaRPr>
          </a:p>
        </p:txBody>
      </p:sp>
      <p:pic>
        <p:nvPicPr>
          <p:cNvPr id="6" name="Content Placeholder 5">
            <a:extLst>
              <a:ext uri="{FF2B5EF4-FFF2-40B4-BE49-F238E27FC236}">
                <a16:creationId xmlns:a16="http://schemas.microsoft.com/office/drawing/2014/main" id="{2B936D63-A682-4C00-B620-64B41F597FCD}"/>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43608" y="1087646"/>
            <a:ext cx="6799262" cy="2856634"/>
          </a:xfrm>
        </p:spPr>
      </p:pic>
      <p:pic>
        <p:nvPicPr>
          <p:cNvPr id="4" name="Picture 3">
            <a:extLst>
              <a:ext uri="{FF2B5EF4-FFF2-40B4-BE49-F238E27FC236}">
                <a16:creationId xmlns:a16="http://schemas.microsoft.com/office/drawing/2014/main" id="{B9D04A4A-DCD9-42ED-86E7-E648434B3C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3861048"/>
            <a:ext cx="6696744" cy="259228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053FD-4887-4F7F-AB98-6B28D0045DBC}"/>
              </a:ext>
            </a:extLst>
          </p:cNvPr>
          <p:cNvSpPr>
            <a:spLocks noGrp="1"/>
          </p:cNvSpPr>
          <p:nvPr>
            <p:ph type="title"/>
          </p:nvPr>
        </p:nvSpPr>
        <p:spPr/>
        <p:txBody>
          <a:bodyPr>
            <a:normAutofit fontScale="90000"/>
          </a:bodyPr>
          <a:lstStyle/>
          <a:p>
            <a:r>
              <a:rPr lang="en-US" b="1" dirty="0">
                <a:latin typeface="Times New Roman" panose="02020603050405020304" pitchFamily="18" charset="0"/>
                <a:cs typeface="Times New Roman" panose="02020603050405020304" pitchFamily="18" charset="0"/>
              </a:rPr>
              <a:t>2.5.2Earthing system:</a:t>
            </a:r>
            <a:br>
              <a:rPr lang="en-US" b="1" i="1"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493D4C6D-8646-4747-A803-09F108C5BB7C}"/>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259632" y="2490788"/>
            <a:ext cx="6715968" cy="3746524"/>
          </a:xfrm>
          <a:prstGeom prst="rect">
            <a:avLst/>
          </a:prstGeom>
        </p:spPr>
      </p:pic>
    </p:spTree>
    <p:extLst>
      <p:ext uri="{BB962C8B-B14F-4D97-AF65-F5344CB8AC3E}">
        <p14:creationId xmlns:p14="http://schemas.microsoft.com/office/powerpoint/2010/main" val="41313508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62AC9-8F48-4296-BB75-8333E4B5628A}"/>
              </a:ext>
            </a:extLst>
          </p:cNvPr>
          <p:cNvSpPr>
            <a:spLocks noGrp="1"/>
          </p:cNvSpPr>
          <p:nvPr>
            <p:ph type="title"/>
          </p:nvPr>
        </p:nvSpPr>
        <p:spPr/>
        <p:txBody>
          <a:bodyPr>
            <a:normAutofit fontScale="90000"/>
          </a:bodyPr>
          <a:lstStyle/>
          <a:p>
            <a:r>
              <a:rPr lang="en-US" b="1" dirty="0">
                <a:latin typeface="Times New Roman" panose="02020603050405020304" pitchFamily="18" charset="0"/>
                <a:cs typeface="Times New Roman" panose="02020603050405020304" pitchFamily="18" charset="0"/>
              </a:rPr>
              <a:t>2.5.3Surge arrester:</a:t>
            </a:r>
            <a:br>
              <a:rPr lang="en-US" b="1" i="1"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F3819518-D4CF-445E-9E82-C21FF79BAC1C}"/>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59832" y="2420888"/>
            <a:ext cx="2808311" cy="3744416"/>
          </a:xfrm>
          <a:prstGeom prst="rect">
            <a:avLst/>
          </a:prstGeom>
        </p:spPr>
      </p:pic>
    </p:spTree>
    <p:extLst>
      <p:ext uri="{BB962C8B-B14F-4D97-AF65-F5344CB8AC3E}">
        <p14:creationId xmlns:p14="http://schemas.microsoft.com/office/powerpoint/2010/main" val="37888382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85157-DA6E-4CE2-9E75-983E0F2B6110}"/>
              </a:ext>
            </a:extLst>
          </p:cNvPr>
          <p:cNvSpPr>
            <a:spLocks noGrp="1"/>
          </p:cNvSpPr>
          <p:nvPr>
            <p:ph type="title"/>
          </p:nvPr>
        </p:nvSpPr>
        <p:spPr/>
        <p:txBody>
          <a:bodyPr>
            <a:normAutofit fontScale="90000"/>
          </a:bodyPr>
          <a:lstStyle/>
          <a:p>
            <a:r>
              <a:rPr lang="en-US" b="1" dirty="0">
                <a:latin typeface="Times New Roman" panose="02020603050405020304" pitchFamily="18" charset="0"/>
                <a:cs typeface="Times New Roman" panose="02020603050405020304" pitchFamily="18" charset="0"/>
              </a:rPr>
              <a:t>2.6Shading:</a:t>
            </a:r>
            <a:br>
              <a:rPr lang="en-US" b="1" i="1"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63E3856-04EB-4D26-83EB-3825B071A579}"/>
              </a:ext>
            </a:extLst>
          </p:cNvPr>
          <p:cNvSpPr>
            <a:spLocks noGrp="1"/>
          </p:cNvSpPr>
          <p:nvPr>
            <p:ph idx="1"/>
          </p:nvPr>
        </p:nvSpPr>
        <p:spPr/>
        <p:txBody>
          <a:bodyPr>
            <a:normAutofit/>
          </a:bodyPr>
          <a:lstStyle/>
          <a:p>
            <a:r>
              <a:rPr lang="en-US" sz="2000" b="1" dirty="0">
                <a:latin typeface="Times New Roman" panose="02020603050405020304" pitchFamily="18" charset="0"/>
                <a:cs typeface="Times New Roman" panose="02020603050405020304" pitchFamily="18" charset="0"/>
              </a:rPr>
              <a:t>Shading analysis is one of the most essential steps in phase of solar energy system design or analysis. </a:t>
            </a:r>
          </a:p>
          <a:p>
            <a:r>
              <a:rPr lang="en-US" sz="2000" b="1" dirty="0">
                <a:latin typeface="Times New Roman" panose="02020603050405020304" pitchFamily="18" charset="0"/>
                <a:cs typeface="Times New Roman" panose="02020603050405020304" pitchFamily="18" charset="0"/>
              </a:rPr>
              <a:t>The availability of Photovoltaic (PV) and increased interest in using and installing this system encourages the need to review the methodologies and assumptions used to develop.</a:t>
            </a:r>
          </a:p>
        </p:txBody>
      </p:sp>
    </p:spTree>
    <p:extLst>
      <p:ext uri="{BB962C8B-B14F-4D97-AF65-F5344CB8AC3E}">
        <p14:creationId xmlns:p14="http://schemas.microsoft.com/office/powerpoint/2010/main" val="11651073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3813C29-FE50-4984-A846-CB6DF3B22DE6}"/>
              </a:ext>
            </a:extLst>
          </p:cNvPr>
          <p:cNvSpPr/>
          <p:nvPr/>
        </p:nvSpPr>
        <p:spPr>
          <a:xfrm>
            <a:off x="683568" y="620688"/>
            <a:ext cx="7920880" cy="5752152"/>
          </a:xfrm>
          <a:prstGeom prst="rect">
            <a:avLst/>
          </a:prstGeom>
        </p:spPr>
        <p:txBody>
          <a:bodyPr wrap="square">
            <a:spAutoFit/>
          </a:bodyPr>
          <a:lstStyle/>
          <a:p>
            <a:pPr marL="342900" lvl="0" indent="-342900">
              <a:lnSpc>
                <a:spcPct val="115000"/>
              </a:lnSpc>
              <a:spcAft>
                <a:spcPts val="1000"/>
              </a:spcAft>
              <a:buFont typeface="Wingdings" panose="05000000000000000000" pitchFamily="2" charset="2"/>
              <a:buChar char=""/>
            </a:pPr>
            <a:r>
              <a:rPr lang="en-US" b="1"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Shading Calculations:</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Depending on J.K Copper’s method :</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 Tilt angle = 30 ̊</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An array consists of eleventh PV modules (eleventh rows)</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 Eq 1: S=H/</a:t>
            </a:r>
            <a:r>
              <a:rPr lang="en-US" dirty="0" err="1">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tanVSA</a:t>
            </a: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  </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  Eq 2: H=sin Ba * wp</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  Eq 3: tan VSA=tanαs / </a:t>
            </a:r>
            <a:r>
              <a:rPr lang="en-US" dirty="0" err="1">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cosɸ</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αs: Altitude angle.</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err="1">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ɸs</a:t>
            </a: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 Azimuth angle of the sun.</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err="1">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ɸc</a:t>
            </a: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 Azimuth angle of the collector.</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Ba: Tilt angle.</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Wp:  PV width.</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S: Shading distance.</a:t>
            </a:r>
            <a:endParaRPr lang="en-US" sz="1400" i="1" dirty="0">
              <a:solidFill>
                <a:srgbClr val="0D0D0D"/>
              </a:solidFill>
              <a:effectLst/>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327298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B0DAB88-AF51-4E06-AE4C-0F94FE5C141D}"/>
              </a:ext>
            </a:extLst>
          </p:cNvPr>
          <p:cNvSpPr/>
          <p:nvPr/>
        </p:nvSpPr>
        <p:spPr>
          <a:xfrm>
            <a:off x="755576" y="617044"/>
            <a:ext cx="7920880" cy="5305363"/>
          </a:xfrm>
          <a:prstGeom prst="rect">
            <a:avLst/>
          </a:prstGeom>
        </p:spPr>
        <p:txBody>
          <a:bodyPr wrap="square">
            <a:spAutoFit/>
          </a:bodyPr>
          <a:lstStyle/>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considering the maximum self-shading on the 21</a:t>
            </a:r>
            <a:r>
              <a:rPr lang="en-US" baseline="30000"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st</a:t>
            </a: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 of December at 14:00 ,</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αs at 14:00 = 25.07</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err="1">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ɸs</a:t>
            </a: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 at 14:00 = 215.87</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err="1">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ɸc</a:t>
            </a: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 = 180 ̊ from North</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then:</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Tan VSA=tan 25.07 / cos (215.87-180)</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tan VSA = 0.5775</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H=sin 30 *1.4</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H = 0.7</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Back to Eq 1:</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S=0.7 / 0.5775</a:t>
            </a:r>
            <a:endParaRPr lang="en-US" sz="1400" i="1" dirty="0">
              <a:solidFill>
                <a:srgbClr val="0D0D0D"/>
              </a:solidFill>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D0D0D"/>
                </a:solidFill>
                <a:uFill>
                  <a:solidFill>
                    <a:srgbClr val="000000"/>
                  </a:solidFill>
                </a:uFill>
                <a:latin typeface="Times New Roman" panose="02020603050405020304" pitchFamily="18" charset="0"/>
                <a:ea typeface="Times New Roman" panose="02020603050405020304" pitchFamily="18" charset="0"/>
                <a:cs typeface="Arial" panose="020B0604020202020204" pitchFamily="34" charset="0"/>
              </a:rPr>
              <a:t>S = 1.212 meter</a:t>
            </a:r>
            <a:endParaRPr lang="en-US" sz="1400" i="1" dirty="0">
              <a:solidFill>
                <a:srgbClr val="0D0D0D"/>
              </a:solidFill>
              <a:effectLst/>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8B547A58-53BC-4A7C-A4C6-2F2FBCAACCD1}"/>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2699792" y="3284984"/>
            <a:ext cx="5832648" cy="2905154"/>
          </a:xfrm>
          <a:prstGeom prst="rect">
            <a:avLst/>
          </a:prstGeom>
        </p:spPr>
      </p:pic>
    </p:spTree>
    <p:extLst>
      <p:ext uri="{BB962C8B-B14F-4D97-AF65-F5344CB8AC3E}">
        <p14:creationId xmlns:p14="http://schemas.microsoft.com/office/powerpoint/2010/main" val="27338632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3E101-8EDD-4F99-80A0-A0DF4CD812C5}"/>
              </a:ext>
            </a:extLst>
          </p:cNvPr>
          <p:cNvSpPr>
            <a:spLocks noGrp="1"/>
          </p:cNvSpPr>
          <p:nvPr>
            <p:ph type="title"/>
          </p:nvPr>
        </p:nvSpPr>
        <p:spPr/>
        <p:txBody>
          <a:bodyPr>
            <a:normAutofit/>
          </a:bodyPr>
          <a:lstStyle/>
          <a:p>
            <a:r>
              <a:rPr lang="en-US" sz="3600" b="1" dirty="0">
                <a:latin typeface="Times New Roman" panose="02020603050405020304" pitchFamily="18" charset="0"/>
                <a:cs typeface="Times New Roman" panose="02020603050405020304" pitchFamily="18" charset="0"/>
              </a:rPr>
              <a:t>2.7Mounting structure design:</a:t>
            </a:r>
            <a:endParaRPr lang="en-US" sz="36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EF180DE-8F07-468C-9372-D2B9D6BA64E2}"/>
              </a:ext>
            </a:extLst>
          </p:cNvPr>
          <p:cNvSpPr>
            <a:spLocks noGrp="1"/>
          </p:cNvSpPr>
          <p:nvPr>
            <p:ph idx="1"/>
          </p:nvPr>
        </p:nvSpPr>
        <p:spPr/>
        <p:txBody>
          <a:bodyPr>
            <a:normAutofit/>
          </a:bodyPr>
          <a:lstStyle/>
          <a:p>
            <a:r>
              <a:rPr lang="en-US" sz="2000" b="1" dirty="0">
                <a:latin typeface="Times New Roman" panose="02020603050405020304" pitchFamily="18" charset="0"/>
                <a:cs typeface="Times New Roman" panose="02020603050405020304" pitchFamily="18" charset="0"/>
              </a:rPr>
              <a:t>PV arrays must be mounted on a stable, durable structure that can support the array and withstand wind, rain, hail, and corrosion over decades. </a:t>
            </a:r>
          </a:p>
          <a:p>
            <a:r>
              <a:rPr lang="en-US" sz="2000" b="1" i="1" dirty="0">
                <a:latin typeface="Times New Roman" panose="02020603050405020304" pitchFamily="18" charset="0"/>
                <a:cs typeface="Times New Roman" panose="02020603050405020304" pitchFamily="18" charset="0"/>
              </a:rPr>
              <a:t>In our system we use fixed structures at an angle of 30 degrees and southward </a:t>
            </a:r>
            <a:endParaRPr lang="en-US" sz="2000" b="1" dirty="0">
              <a:latin typeface="Times New Roman" panose="02020603050405020304" pitchFamily="18" charset="0"/>
              <a:cs typeface="Times New Roman" panose="02020603050405020304" pitchFamily="18" charset="0"/>
            </a:endParaRPr>
          </a:p>
        </p:txBody>
      </p:sp>
      <p:pic>
        <p:nvPicPr>
          <p:cNvPr id="4" name="صورة 11" descr="2.png">
            <a:extLst>
              <a:ext uri="{FF2B5EF4-FFF2-40B4-BE49-F238E27FC236}">
                <a16:creationId xmlns:a16="http://schemas.microsoft.com/office/drawing/2014/main" id="{203F283B-CBD8-41A2-851B-FE48A09C7756}"/>
              </a:ext>
            </a:extLst>
          </p:cNvPr>
          <p:cNvPicPr/>
          <p:nvPr/>
        </p:nvPicPr>
        <p:blipFill>
          <a:blip r:embed="rId2" cstate="print"/>
          <a:stretch>
            <a:fillRect/>
          </a:stretch>
        </p:blipFill>
        <p:spPr>
          <a:xfrm>
            <a:off x="5796136" y="4026769"/>
            <a:ext cx="2736304" cy="2179294"/>
          </a:xfrm>
          <a:prstGeom prst="rect">
            <a:avLst/>
          </a:prstGeom>
        </p:spPr>
      </p:pic>
    </p:spTree>
    <p:extLst>
      <p:ext uri="{BB962C8B-B14F-4D97-AF65-F5344CB8AC3E}">
        <p14:creationId xmlns:p14="http://schemas.microsoft.com/office/powerpoint/2010/main" val="25776538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0EA06-2980-4523-8C1C-567217051128}"/>
              </a:ext>
            </a:extLst>
          </p:cNvPr>
          <p:cNvSpPr>
            <a:spLocks noGrp="1"/>
          </p:cNvSpPr>
          <p:nvPr>
            <p:ph type="title"/>
          </p:nvPr>
        </p:nvSpPr>
        <p:spPr>
          <a:xfrm>
            <a:off x="1168399" y="1186268"/>
            <a:ext cx="6798734" cy="1303867"/>
          </a:xfrm>
        </p:spPr>
        <p:txBody>
          <a:bodyPr>
            <a:normAutofit fontScale="90000"/>
          </a:bodyPr>
          <a:lstStyle/>
          <a:p>
            <a:r>
              <a:rPr lang="en-US" b="1" dirty="0">
                <a:latin typeface="Times New Roman" panose="02020603050405020304" pitchFamily="18" charset="0"/>
                <a:cs typeface="Times New Roman" panose="02020603050405020304" pitchFamily="18" charset="0"/>
              </a:rPr>
              <a:t>Chapter 3:</a:t>
            </a:r>
            <a:br>
              <a:rPr lang="en-US" b="1" i="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Discussion:</a:t>
            </a:r>
            <a:br>
              <a:rPr lang="en-US" b="1" i="1" dirty="0"/>
            </a:br>
            <a:endParaRPr lang="en-US" dirty="0"/>
          </a:p>
        </p:txBody>
      </p:sp>
      <p:pic>
        <p:nvPicPr>
          <p:cNvPr id="4" name="Content Placeholder 3">
            <a:extLst>
              <a:ext uri="{FF2B5EF4-FFF2-40B4-BE49-F238E27FC236}">
                <a16:creationId xmlns:a16="http://schemas.microsoft.com/office/drawing/2014/main" id="{B65B5179-C2EE-48D5-A8C7-8F9B4FFB006C}"/>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4899938" y="2490135"/>
            <a:ext cx="3742332" cy="3762374"/>
          </a:xfrm>
          <a:prstGeom prst="rect">
            <a:avLst/>
          </a:prstGeom>
        </p:spPr>
      </p:pic>
      <p:pic>
        <p:nvPicPr>
          <p:cNvPr id="5" name="Picture 4">
            <a:extLst>
              <a:ext uri="{FF2B5EF4-FFF2-40B4-BE49-F238E27FC236}">
                <a16:creationId xmlns:a16="http://schemas.microsoft.com/office/drawing/2014/main" id="{045DFFB0-3248-44E1-ACE7-0632FD6F3D10}"/>
              </a:ext>
            </a:extLst>
          </p:cNvPr>
          <p:cNvPicPr/>
          <p:nvPr/>
        </p:nvPicPr>
        <p:blipFill>
          <a:blip r:embed="rId3">
            <a:extLst>
              <a:ext uri="{28A0092B-C50C-407E-A947-70E740481C1C}">
                <a14:useLocalDpi xmlns:a14="http://schemas.microsoft.com/office/drawing/2010/main" val="0"/>
              </a:ext>
            </a:extLst>
          </a:blip>
          <a:stretch>
            <a:fillRect/>
          </a:stretch>
        </p:blipFill>
        <p:spPr>
          <a:xfrm>
            <a:off x="507450" y="2474930"/>
            <a:ext cx="4392488" cy="3762375"/>
          </a:xfrm>
          <a:prstGeom prst="rect">
            <a:avLst/>
          </a:prstGeom>
        </p:spPr>
      </p:pic>
    </p:spTree>
    <p:extLst>
      <p:ext uri="{BB962C8B-B14F-4D97-AF65-F5344CB8AC3E}">
        <p14:creationId xmlns:p14="http://schemas.microsoft.com/office/powerpoint/2010/main" val="36682908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36234-4609-41D6-A296-EEE6F8C237CC}"/>
              </a:ext>
            </a:extLst>
          </p:cNvPr>
          <p:cNvSpPr>
            <a:spLocks noGrp="1"/>
          </p:cNvSpPr>
          <p:nvPr>
            <p:ph type="title"/>
          </p:nvPr>
        </p:nvSpPr>
        <p:spPr>
          <a:xfrm>
            <a:off x="1176865" y="1186268"/>
            <a:ext cx="6798734" cy="1303867"/>
          </a:xfrm>
        </p:spPr>
        <p:txBody>
          <a:bodyPr>
            <a:normAutofit fontScale="90000"/>
          </a:bodyPr>
          <a:lstStyle/>
          <a:p>
            <a:r>
              <a:rPr lang="en-US" b="1" dirty="0">
                <a:latin typeface="Times New Roman" panose="02020603050405020304" pitchFamily="18" charset="0"/>
                <a:cs typeface="Times New Roman" panose="02020603050405020304" pitchFamily="18" charset="0"/>
              </a:rPr>
              <a:t>Chapter 4:</a:t>
            </a:r>
            <a:br>
              <a:rPr lang="en-US" b="1" i="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Feasibility of the project: </a:t>
            </a:r>
            <a:br>
              <a:rPr lang="en-US" b="1" i="1" dirty="0"/>
            </a:br>
            <a:endParaRPr lang="en-US" dirty="0"/>
          </a:p>
        </p:txBody>
      </p:sp>
      <p:sp>
        <p:nvSpPr>
          <p:cNvPr id="3" name="Content Placeholder 2">
            <a:extLst>
              <a:ext uri="{FF2B5EF4-FFF2-40B4-BE49-F238E27FC236}">
                <a16:creationId xmlns:a16="http://schemas.microsoft.com/office/drawing/2014/main" id="{2951C795-ABFC-4E6A-A0D9-63C71AB1469C}"/>
              </a:ext>
            </a:extLst>
          </p:cNvPr>
          <p:cNvSpPr>
            <a:spLocks noGrp="1"/>
          </p:cNvSpPr>
          <p:nvPr>
            <p:ph idx="1"/>
          </p:nvPr>
        </p:nvSpPr>
        <p:spPr/>
        <p:txBody>
          <a:bodyPr/>
          <a:lstStyle/>
          <a:p>
            <a:r>
              <a:rPr lang="en-US" sz="2000" b="1" dirty="0">
                <a:latin typeface="Times New Roman" panose="02020603050405020304" pitchFamily="18" charset="0"/>
                <a:cs typeface="Times New Roman" panose="02020603050405020304" pitchFamily="18" charset="0"/>
              </a:rPr>
              <a:t>Project life is 25 years and the payback period are 16.6 years; that conclude the project and the design was successful and ready for practical application, which will save on the electric school bill and by design will achieve the desired material return in addition to educating the students to a new type of clean energy sources.</a:t>
            </a:r>
            <a:endParaRPr lang="en-US" sz="2000" b="1" i="1"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2405817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573E3-9A12-4580-B6F9-EE4F97DFBB80}"/>
              </a:ext>
            </a:extLst>
          </p:cNvPr>
          <p:cNvSpPr>
            <a:spLocks noGrp="1"/>
          </p:cNvSpPr>
          <p:nvPr>
            <p:ph type="title"/>
          </p:nvPr>
        </p:nvSpPr>
        <p:spPr>
          <a:xfrm>
            <a:off x="1176865" y="1186268"/>
            <a:ext cx="6798734" cy="1303867"/>
          </a:xfrm>
        </p:spPr>
        <p:txBody>
          <a:bodyPr>
            <a:normAutofit fontScale="90000"/>
          </a:bodyPr>
          <a:lstStyle/>
          <a:p>
            <a:r>
              <a:rPr lang="en-US" b="1" dirty="0">
                <a:latin typeface="Times New Roman" panose="02020603050405020304" pitchFamily="18" charset="0"/>
                <a:cs typeface="Times New Roman" panose="02020603050405020304" pitchFamily="18" charset="0"/>
              </a:rPr>
              <a:t>Chapter 5:</a:t>
            </a:r>
            <a:br>
              <a:rPr lang="en-US" b="1" i="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Conclusion:</a:t>
            </a:r>
            <a:br>
              <a:rPr lang="en-US" b="1" i="1" dirty="0"/>
            </a:br>
            <a:endParaRPr lang="en-US" dirty="0"/>
          </a:p>
        </p:txBody>
      </p:sp>
      <p:sp>
        <p:nvSpPr>
          <p:cNvPr id="3" name="Content Placeholder 2">
            <a:extLst>
              <a:ext uri="{FF2B5EF4-FFF2-40B4-BE49-F238E27FC236}">
                <a16:creationId xmlns:a16="http://schemas.microsoft.com/office/drawing/2014/main" id="{E54B932E-BD60-4516-B1BD-14F78575575D}"/>
              </a:ext>
            </a:extLst>
          </p:cNvPr>
          <p:cNvSpPr>
            <a:spLocks noGrp="1"/>
          </p:cNvSpPr>
          <p:nvPr>
            <p:ph idx="1"/>
          </p:nvPr>
        </p:nvSpPr>
        <p:spPr>
          <a:xfrm>
            <a:off x="683568" y="2348880"/>
            <a:ext cx="7776864" cy="4179225"/>
          </a:xfrm>
        </p:spPr>
        <p:txBody>
          <a:bodyPr>
            <a:normAutofit fontScale="40000" lnSpcReduction="20000"/>
          </a:bodyPr>
          <a:lstStyle/>
          <a:p>
            <a:pPr marL="0" indent="0">
              <a:buNone/>
            </a:pPr>
            <a:r>
              <a:rPr lang="en-US" sz="5000" b="1" dirty="0">
                <a:latin typeface="Times New Roman" panose="02020603050405020304" pitchFamily="18" charset="0"/>
                <a:cs typeface="Times New Roman" panose="02020603050405020304" pitchFamily="18" charset="0"/>
              </a:rPr>
              <a:t>The sun is a powerful source that can help our planet by providing us with clean, reusable energy to run our world. Using this energy is free, does not cause pollution, and if used wisely can help us become less dependent on other forms of energy that are more expensive and destructive.</a:t>
            </a:r>
            <a:endParaRPr lang="en-US" sz="5000" b="1" i="1" dirty="0">
              <a:latin typeface="Times New Roman" panose="02020603050405020304" pitchFamily="18" charset="0"/>
              <a:cs typeface="Times New Roman" panose="02020603050405020304" pitchFamily="18" charset="0"/>
            </a:endParaRPr>
          </a:p>
          <a:p>
            <a:pPr marL="0" indent="0">
              <a:buNone/>
            </a:pPr>
            <a:r>
              <a:rPr lang="en-US" sz="5000" b="1" dirty="0">
                <a:latin typeface="Times New Roman" panose="02020603050405020304" pitchFamily="18" charset="0"/>
                <a:cs typeface="Times New Roman" panose="02020603050405020304" pitchFamily="18" charset="0"/>
              </a:rPr>
              <a:t>Hence, officials must work to raise awareness of this clean energy and seek to spread it in various ways, because it is in the public interest as it reduces the need for energy from the occupied side.</a:t>
            </a:r>
            <a:endParaRPr lang="en-US" sz="5000" b="1" i="1" dirty="0">
              <a:latin typeface="Times New Roman" panose="02020603050405020304" pitchFamily="18" charset="0"/>
              <a:cs typeface="Times New Roman" panose="02020603050405020304" pitchFamily="18" charset="0"/>
            </a:endParaRPr>
          </a:p>
          <a:p>
            <a:pPr marL="0" indent="0">
              <a:buNone/>
            </a:pPr>
            <a:r>
              <a:rPr lang="en-US" sz="5000" b="1" dirty="0">
                <a:latin typeface="Times New Roman" panose="02020603050405020304" pitchFamily="18" charset="0"/>
                <a:cs typeface="Times New Roman" panose="02020603050405020304" pitchFamily="18" charset="0"/>
              </a:rPr>
              <a:t>The project targeted a school and the selection was successful, as it was efficient at the highest stages and the losses were very few, which made the overall project has a material return to the school and not only to reduce the electricity bill for the school.</a:t>
            </a:r>
            <a:endParaRPr lang="en-US" sz="5000" b="1" i="1" dirty="0">
              <a:latin typeface="Times New Roman" panose="02020603050405020304" pitchFamily="18" charset="0"/>
              <a:cs typeface="Times New Roman" panose="02020603050405020304" pitchFamily="18" charset="0"/>
            </a:endParaRPr>
          </a:p>
          <a:p>
            <a:pPr marL="0" indent="0">
              <a:buNone/>
            </a:pPr>
            <a:r>
              <a:rPr lang="en-US" sz="5000" b="1" dirty="0">
                <a:latin typeface="Times New Roman" panose="02020603050405020304" pitchFamily="18" charset="0"/>
                <a:cs typeface="Times New Roman" panose="02020603050405020304" pitchFamily="18" charset="0"/>
              </a:rPr>
              <a:t>In conclusion such projects must be supported and a generation of practitioners should be trained and worked on to expand them</a:t>
            </a:r>
            <a:r>
              <a:rPr lang="ar-JO" sz="5000" b="1" i="1" dirty="0">
                <a:latin typeface="Times New Roman" panose="02020603050405020304" pitchFamily="18" charset="0"/>
                <a:cs typeface="Times New Roman" panose="02020603050405020304" pitchFamily="18" charset="0"/>
              </a:rPr>
              <a:t>.</a:t>
            </a:r>
            <a:endParaRPr lang="en-US" sz="5000" b="1" i="1"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9209308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4E72873-2427-49BA-8A95-5A981FE2A4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622687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885D33-358A-496E-8F23-119DC1EDB551}"/>
              </a:ext>
            </a:extLst>
          </p:cNvPr>
          <p:cNvSpPr/>
          <p:nvPr/>
        </p:nvSpPr>
        <p:spPr>
          <a:xfrm>
            <a:off x="683568" y="620688"/>
            <a:ext cx="6048672" cy="3139321"/>
          </a:xfrm>
          <a:prstGeom prst="rect">
            <a:avLst/>
          </a:prstGeom>
        </p:spPr>
        <p:txBody>
          <a:bodyPr wrap="square">
            <a:spAutoFit/>
          </a:bodyPr>
          <a:lstStyle/>
          <a:p>
            <a:r>
              <a:rPr lang="en-US" sz="2000" b="1" i="1" dirty="0">
                <a:solidFill>
                  <a:srgbClr val="0D0D0D"/>
                </a:solidFill>
                <a:latin typeface="Times New Roman" panose="02020603050405020304" pitchFamily="18" charset="0"/>
                <a:ea typeface="Calibri" panose="020F0502020204030204" pitchFamily="34" charset="0"/>
                <a:cs typeface="Times New Roman" panose="02020603050405020304" pitchFamily="18" charset="0"/>
              </a:rPr>
              <a:t>The amount of solar radiation that reaches the Earth's surface varies due to changing weather conditions and the variable position of the Earth for the sun, during the day and throughout the year.</a:t>
            </a:r>
            <a:r>
              <a:rPr lang="en-US" sz="2000" b="1" dirty="0">
                <a:latin typeface="Times New Roman" panose="02020603050405020304" pitchFamily="18" charset="0"/>
                <a:cs typeface="Times New Roman" panose="02020603050405020304" pitchFamily="18" charset="0"/>
              </a:rPr>
              <a:t> The sum of the radiation that hits the surface of the photovoltaic cell consists of three basic parts:</a:t>
            </a:r>
          </a:p>
          <a:p>
            <a:pPr lvl="0"/>
            <a:r>
              <a:rPr lang="en-US" sz="2000" b="1" dirty="0">
                <a:latin typeface="Times New Roman" panose="02020603050405020304" pitchFamily="18" charset="0"/>
                <a:cs typeface="Times New Roman" panose="02020603050405020304" pitchFamily="18" charset="0"/>
              </a:rPr>
              <a:t>1.Direct Beam Radiation.</a:t>
            </a:r>
            <a:endParaRPr lang="en-US" sz="2000" b="1" i="1" dirty="0">
              <a:latin typeface="Times New Roman" panose="02020603050405020304" pitchFamily="18" charset="0"/>
              <a:cs typeface="Times New Roman" panose="02020603050405020304" pitchFamily="18" charset="0"/>
            </a:endParaRPr>
          </a:p>
          <a:p>
            <a:pPr lvl="0"/>
            <a:r>
              <a:rPr lang="en-US" sz="2000" b="1" dirty="0">
                <a:latin typeface="Times New Roman" panose="02020603050405020304" pitchFamily="18" charset="0"/>
                <a:cs typeface="Times New Roman" panose="02020603050405020304" pitchFamily="18" charset="0"/>
              </a:rPr>
              <a:t>2.Diffuse Radiation.</a:t>
            </a:r>
            <a:endParaRPr lang="en-US" sz="2000" b="1" i="1" dirty="0">
              <a:latin typeface="Times New Roman" panose="02020603050405020304" pitchFamily="18" charset="0"/>
              <a:cs typeface="Times New Roman" panose="02020603050405020304" pitchFamily="18" charset="0"/>
            </a:endParaRPr>
          </a:p>
          <a:p>
            <a:pPr lvl="0"/>
            <a:r>
              <a:rPr lang="en-US" sz="2000" b="1" dirty="0">
                <a:latin typeface="Times New Roman" panose="02020603050405020304" pitchFamily="18" charset="0"/>
                <a:cs typeface="Times New Roman" panose="02020603050405020304" pitchFamily="18" charset="0"/>
              </a:rPr>
              <a:t>3.Reversible optical beam.</a:t>
            </a:r>
            <a:endParaRPr lang="en-US" sz="2000" b="1" i="1" dirty="0">
              <a:latin typeface="Times New Roman" panose="02020603050405020304" pitchFamily="18" charset="0"/>
              <a:cs typeface="Times New Roman" panose="02020603050405020304" pitchFamily="18" charset="0"/>
            </a:endParaRPr>
          </a:p>
          <a:p>
            <a:endParaRPr lang="en-US" dirty="0"/>
          </a:p>
        </p:txBody>
      </p:sp>
      <p:pic>
        <p:nvPicPr>
          <p:cNvPr id="3" name="Picture 2">
            <a:extLst>
              <a:ext uri="{FF2B5EF4-FFF2-40B4-BE49-F238E27FC236}">
                <a16:creationId xmlns:a16="http://schemas.microsoft.com/office/drawing/2014/main" id="{9D014285-20C2-4EB2-B7B4-A249AD4D5206}"/>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3347864" y="3429000"/>
            <a:ext cx="5184576" cy="2808311"/>
          </a:xfrm>
          <a:prstGeom prst="rect">
            <a:avLst/>
          </a:prstGeom>
        </p:spPr>
      </p:pic>
    </p:spTree>
    <p:extLst>
      <p:ext uri="{BB962C8B-B14F-4D97-AF65-F5344CB8AC3E}">
        <p14:creationId xmlns:p14="http://schemas.microsoft.com/office/powerpoint/2010/main" val="4060607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466DF58-5B3F-4195-B7F1-3D57F0B237FD}"/>
              </a:ext>
            </a:extLst>
          </p:cNvPr>
          <p:cNvSpPr>
            <a:spLocks noGrp="1"/>
          </p:cNvSpPr>
          <p:nvPr>
            <p:ph type="title"/>
          </p:nvPr>
        </p:nvSpPr>
        <p:spPr/>
        <p:txBody>
          <a:bodyPr>
            <a:normAutofit fontScale="90000"/>
          </a:bodyPr>
          <a:lstStyle/>
          <a:p>
            <a:r>
              <a:rPr lang="ar-SA" b="1" dirty="0">
                <a:cs typeface="+mn-cs"/>
              </a:rPr>
              <a:t>1.2</a:t>
            </a:r>
            <a:r>
              <a:rPr lang="en-US" b="1" dirty="0">
                <a:cs typeface="+mn-cs"/>
              </a:rPr>
              <a:t>Photovoltaic cells:</a:t>
            </a:r>
            <a:br>
              <a:rPr lang="en-US" b="1" i="1" dirty="0"/>
            </a:br>
            <a:endParaRPr lang="en-US" dirty="0"/>
          </a:p>
        </p:txBody>
      </p:sp>
      <p:sp>
        <p:nvSpPr>
          <p:cNvPr id="4" name="Rectangle 3">
            <a:extLst>
              <a:ext uri="{FF2B5EF4-FFF2-40B4-BE49-F238E27FC236}">
                <a16:creationId xmlns:a16="http://schemas.microsoft.com/office/drawing/2014/main" id="{4B82EB8A-59AF-41FB-ABEC-5DE0FE5CC17C}"/>
              </a:ext>
            </a:extLst>
          </p:cNvPr>
          <p:cNvSpPr/>
          <p:nvPr/>
        </p:nvSpPr>
        <p:spPr>
          <a:xfrm>
            <a:off x="1331640" y="2492896"/>
            <a:ext cx="6643960" cy="1938992"/>
          </a:xfrm>
          <a:prstGeom prst="rect">
            <a:avLst/>
          </a:prstGeom>
        </p:spPr>
        <p:txBody>
          <a:bodyPr wrap="square">
            <a:spAutoFit/>
          </a:bodyPr>
          <a:lstStyle/>
          <a:p>
            <a:r>
              <a:rPr lang="en-US" sz="2000" b="1" i="1" dirty="0">
                <a:solidFill>
                  <a:srgbClr val="0D0D0D"/>
                </a:solidFill>
                <a:latin typeface="Times New Roman" panose="02020603050405020304" pitchFamily="18" charset="0"/>
                <a:ea typeface="Calibri" panose="020F0502020204030204" pitchFamily="34" charset="0"/>
                <a:cs typeface="Times New Roman" panose="02020603050405020304" pitchFamily="18" charset="0"/>
              </a:rPr>
              <a:t>Photovoltaic (PV) cells convert light energy into electricity. The term ‘photo’</a:t>
            </a:r>
            <a:r>
              <a:rPr lang="en-US" sz="2000" b="1" dirty="0">
                <a:solidFill>
                  <a:srgbClr val="0D0D0D"/>
                </a:solidFill>
                <a:latin typeface="Times New Roman" panose="02020603050405020304" pitchFamily="18" charset="0"/>
                <a:ea typeface="Calibri" panose="020F0502020204030204" pitchFamily="34" charset="0"/>
                <a:cs typeface="Times New Roman" panose="02020603050405020304" pitchFamily="18" charset="0"/>
              </a:rPr>
              <a:t> </a:t>
            </a:r>
            <a:r>
              <a:rPr lang="en-US" sz="2000" b="1" i="1" dirty="0">
                <a:solidFill>
                  <a:srgbClr val="0D0D0D"/>
                </a:solidFill>
                <a:latin typeface="Times New Roman" panose="02020603050405020304" pitchFamily="18" charset="0"/>
                <a:ea typeface="Calibri" panose="020F0502020204030204" pitchFamily="34" charset="0"/>
                <a:cs typeface="Times New Roman" panose="02020603050405020304" pitchFamily="18" charset="0"/>
              </a:rPr>
              <a:t>is derived from the Greek word ‘</a:t>
            </a:r>
            <a:r>
              <a:rPr lang="en-US" sz="2000" b="1" i="1" dirty="0" err="1">
                <a:solidFill>
                  <a:srgbClr val="0D0D0D"/>
                </a:solidFill>
                <a:latin typeface="Times New Roman" panose="02020603050405020304" pitchFamily="18" charset="0"/>
                <a:ea typeface="Calibri" panose="020F0502020204030204" pitchFamily="34" charset="0"/>
                <a:cs typeface="Times New Roman" panose="02020603050405020304" pitchFamily="18" charset="0"/>
              </a:rPr>
              <a:t>phos</a:t>
            </a:r>
            <a:r>
              <a:rPr lang="en-US" sz="2000" b="1" i="1" dirty="0">
                <a:solidFill>
                  <a:srgbClr val="0D0D0D"/>
                </a:solidFill>
                <a:latin typeface="Times New Roman" panose="02020603050405020304" pitchFamily="18" charset="0"/>
                <a:ea typeface="Calibri" panose="020F0502020204030204" pitchFamily="34" charset="0"/>
                <a:cs typeface="Times New Roman" panose="02020603050405020304" pitchFamily="18" charset="0"/>
              </a:rPr>
              <a:t>’, which means ‘light’.</a:t>
            </a:r>
            <a:r>
              <a:rPr lang="en-US" sz="2000" b="1" dirty="0">
                <a:solidFill>
                  <a:srgbClr val="0D0D0D"/>
                </a:solidFill>
                <a:latin typeface="Times New Roman" panose="02020603050405020304" pitchFamily="18" charset="0"/>
                <a:ea typeface="Calibri" panose="020F0502020204030204" pitchFamily="34" charset="0"/>
                <a:cs typeface="Times New Roman" panose="02020603050405020304" pitchFamily="18" charset="0"/>
              </a:rPr>
              <a:t> </a:t>
            </a:r>
            <a:r>
              <a:rPr lang="en-US" sz="2000" b="1" i="1" dirty="0">
                <a:solidFill>
                  <a:srgbClr val="0D0D0D"/>
                </a:solidFill>
                <a:latin typeface="Times New Roman" panose="02020603050405020304" pitchFamily="18" charset="0"/>
                <a:ea typeface="Calibri" panose="020F0502020204030204" pitchFamily="34" charset="0"/>
                <a:cs typeface="Times New Roman" panose="02020603050405020304" pitchFamily="18" charset="0"/>
              </a:rPr>
              <a:t>‘Volt’</a:t>
            </a:r>
            <a:r>
              <a:rPr lang="en-US" sz="2000" b="1" dirty="0">
                <a:solidFill>
                  <a:srgbClr val="0D0D0D"/>
                </a:solidFill>
                <a:latin typeface="Times New Roman" panose="02020603050405020304" pitchFamily="18" charset="0"/>
                <a:ea typeface="Calibri" panose="020F0502020204030204" pitchFamily="34" charset="0"/>
                <a:cs typeface="Times New Roman" panose="02020603050405020304" pitchFamily="18" charset="0"/>
              </a:rPr>
              <a:t> </a:t>
            </a:r>
            <a:r>
              <a:rPr lang="en-US" sz="2000" b="1" i="1" dirty="0">
                <a:solidFill>
                  <a:srgbClr val="0D0D0D"/>
                </a:solidFill>
                <a:latin typeface="Times New Roman" panose="02020603050405020304" pitchFamily="18" charset="0"/>
                <a:ea typeface="Calibri" panose="020F0502020204030204" pitchFamily="34" charset="0"/>
                <a:cs typeface="Times New Roman" panose="02020603050405020304" pitchFamily="18" charset="0"/>
              </a:rPr>
              <a:t>is named for the scientist Alessandro Volta (1745-1827) who pioneered the study of electricity. Photovoltaics literally means light-electricity. PV cells are also commonly known a ‘solar cells’ .</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5513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C10C103-CDBB-451E-A511-96004A1989AE}"/>
              </a:ext>
            </a:extLst>
          </p:cNvPr>
          <p:cNvSpPr>
            <a:spLocks noGrp="1"/>
          </p:cNvSpPr>
          <p:nvPr>
            <p:ph type="title"/>
          </p:nvPr>
        </p:nvSpPr>
        <p:spPr/>
        <p:txBody>
          <a:bodyPr>
            <a:normAutofit fontScale="90000"/>
          </a:bodyPr>
          <a:lstStyle/>
          <a:p>
            <a:r>
              <a:rPr lang="en-US" b="1" dirty="0">
                <a:latin typeface="Times New Roman" panose="02020603050405020304" pitchFamily="18" charset="0"/>
                <a:cs typeface="Times New Roman" panose="02020603050405020304" pitchFamily="18" charset="0"/>
              </a:rPr>
              <a:t>1.3Solar System Components:</a:t>
            </a:r>
            <a:br>
              <a:rPr lang="en-US" b="1" i="1"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5" name="Content Placeholder 4">
            <a:extLst>
              <a:ext uri="{FF2B5EF4-FFF2-40B4-BE49-F238E27FC236}">
                <a16:creationId xmlns:a16="http://schemas.microsoft.com/office/drawing/2014/main" id="{E1F98A23-C3D1-43A0-99C2-762B8B05C5FC}"/>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76866" y="2420888"/>
            <a:ext cx="6798734" cy="3816423"/>
          </a:xfrm>
          <a:prstGeom prst="rect">
            <a:avLst/>
          </a:prstGeom>
        </p:spPr>
      </p:pic>
    </p:spTree>
    <p:extLst>
      <p:ext uri="{BB962C8B-B14F-4D97-AF65-F5344CB8AC3E}">
        <p14:creationId xmlns:p14="http://schemas.microsoft.com/office/powerpoint/2010/main" val="461106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B6EB0-8669-4C74-A252-6EC7828B199A}"/>
              </a:ext>
            </a:extLst>
          </p:cNvPr>
          <p:cNvSpPr>
            <a:spLocks noGrp="1"/>
          </p:cNvSpPr>
          <p:nvPr>
            <p:ph type="title"/>
          </p:nvPr>
        </p:nvSpPr>
        <p:spPr>
          <a:xfrm>
            <a:off x="1176865" y="1186268"/>
            <a:ext cx="6798734" cy="1303867"/>
          </a:xfrm>
        </p:spPr>
        <p:txBody>
          <a:bodyPr>
            <a:normAutofit fontScale="90000"/>
          </a:bodyPr>
          <a:lstStyle/>
          <a:p>
            <a:r>
              <a:rPr lang="en-US" b="1" dirty="0">
                <a:latin typeface="Times New Roman" panose="02020603050405020304" pitchFamily="18" charset="0"/>
                <a:cs typeface="Times New Roman" panose="02020603050405020304" pitchFamily="18" charset="0"/>
              </a:rPr>
              <a:t>1.4Types of Solar PV Systems connections:</a:t>
            </a:r>
            <a:br>
              <a:rPr lang="en-US" b="1" i="1" dirty="0"/>
            </a:br>
            <a:endParaRPr lang="en-US" dirty="0"/>
          </a:p>
        </p:txBody>
      </p:sp>
      <p:pic>
        <p:nvPicPr>
          <p:cNvPr id="4" name="Content Placeholder 3">
            <a:extLst>
              <a:ext uri="{FF2B5EF4-FFF2-40B4-BE49-F238E27FC236}">
                <a16:creationId xmlns:a16="http://schemas.microsoft.com/office/drawing/2014/main" id="{73DF9571-B2F1-49D2-81FB-EE95C235DDC7}"/>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76865" y="2348880"/>
            <a:ext cx="6798734" cy="3948931"/>
          </a:xfrm>
          <a:prstGeom prst="rect">
            <a:avLst/>
          </a:prstGeom>
        </p:spPr>
      </p:pic>
    </p:spTree>
    <p:extLst>
      <p:ext uri="{BB962C8B-B14F-4D97-AF65-F5344CB8AC3E}">
        <p14:creationId xmlns:p14="http://schemas.microsoft.com/office/powerpoint/2010/main" val="2630178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dirty="0">
                <a:latin typeface="Times New Roman" panose="02020603050405020304" pitchFamily="18" charset="0"/>
                <a:cs typeface="Times New Roman" panose="02020603050405020304" pitchFamily="18" charset="0"/>
              </a:rPr>
              <a:t>Problem statement</a:t>
            </a:r>
            <a:endParaRPr lang="ar-SA" sz="3600" b="1"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p:txBody>
          <a:bodyPr>
            <a:normAutofit/>
          </a:bodyPr>
          <a:lstStyle/>
          <a:p>
            <a:pPr algn="l"/>
            <a:r>
              <a:rPr lang="en-US" sz="2000" b="1" dirty="0">
                <a:latin typeface="Times New Roman" panose="02020603050405020304" pitchFamily="18" charset="0"/>
                <a:cs typeface="Times New Roman" panose="02020603050405020304" pitchFamily="18" charset="0"/>
              </a:rPr>
              <a:t>The price of electricity in Palestine is high compared to other countries due to the occupation and the taking of electricity from Israel and also because of the lack of environmental resources for electricity.</a:t>
            </a:r>
          </a:p>
          <a:p>
            <a:pPr algn="l"/>
            <a:r>
              <a:rPr lang="en-US" sz="2000" b="1" dirty="0">
                <a:latin typeface="Times New Roman" panose="02020603050405020304" pitchFamily="18" charset="0"/>
                <a:cs typeface="Times New Roman" panose="02020603050405020304" pitchFamily="18" charset="0"/>
              </a:rPr>
              <a:t>Solar radiation in Palestine is good With technological advances and the development of solar cells, Palestinians have been seeking to reduce electricity imported from Israel and reduce electricity bills.</a:t>
            </a:r>
            <a:endParaRPr lang="ar-SA" sz="2000"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76865" y="1305858"/>
            <a:ext cx="6798734" cy="1303867"/>
          </a:xfrm>
        </p:spPr>
        <p:txBody>
          <a:bodyPr>
            <a:normAutofit fontScale="90000"/>
          </a:bodyPr>
          <a:lstStyle/>
          <a:p>
            <a:r>
              <a:rPr lang="en-US" dirty="0">
                <a:latin typeface="Times New Roman" panose="02020603050405020304" pitchFamily="18" charset="0"/>
                <a:cs typeface="Times New Roman" panose="02020603050405020304" pitchFamily="18" charset="0"/>
              </a:rPr>
              <a:t>Chapter 2: </a:t>
            </a:r>
            <a:br>
              <a:rPr lang="en-US" i="1"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2.1Location:</a:t>
            </a:r>
            <a:br>
              <a:rPr lang="en-US" b="1" i="1" dirty="0"/>
            </a:br>
            <a:r>
              <a:rPr lang="ar-SA" dirty="0"/>
              <a:t> </a:t>
            </a:r>
            <a:endParaRPr lang="en-US" i="1" dirty="0"/>
          </a:p>
        </p:txBody>
      </p:sp>
      <p:pic>
        <p:nvPicPr>
          <p:cNvPr id="5" name="Content Placeholder 4">
            <a:extLst>
              <a:ext uri="{FF2B5EF4-FFF2-40B4-BE49-F238E27FC236}">
                <a16:creationId xmlns:a16="http://schemas.microsoft.com/office/drawing/2014/main" id="{EB7E255F-D8B1-44E7-B6A7-DD96128CE30C}"/>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259631" y="2564904"/>
            <a:ext cx="6707503" cy="3627587"/>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75525D-FDBD-4536-B53F-5912B1B0B663}"/>
              </a:ext>
            </a:extLst>
          </p:cNvPr>
          <p:cNvSpPr/>
          <p:nvPr/>
        </p:nvSpPr>
        <p:spPr>
          <a:xfrm>
            <a:off x="683568" y="836712"/>
            <a:ext cx="7704856" cy="1323439"/>
          </a:xfrm>
          <a:prstGeom prst="rect">
            <a:avLst/>
          </a:prstGeom>
        </p:spPr>
        <p:txBody>
          <a:bodyPr wrap="square">
            <a:spAutoFit/>
          </a:bodyPr>
          <a:lstStyle/>
          <a:p>
            <a:r>
              <a:rPr lang="en-US" sz="2000" b="1" dirty="0">
                <a:solidFill>
                  <a:srgbClr val="0D0D0D"/>
                </a:solidFill>
                <a:latin typeface="Times New Roman" panose="02020603050405020304" pitchFamily="18" charset="0"/>
                <a:ea typeface="Calibri" panose="020F0502020204030204" pitchFamily="34" charset="0"/>
              </a:rPr>
              <a:t>The climate of the Jenin area differs from the general climate of Palestine, because of its topographic status. This situation reduced the city's use of temperate and temperate western and southwestern winds.</a:t>
            </a:r>
            <a:endParaRPr lang="en-US" sz="2000" b="1" dirty="0"/>
          </a:p>
        </p:txBody>
      </p:sp>
      <p:pic>
        <p:nvPicPr>
          <p:cNvPr id="3" name="Picture 2">
            <a:extLst>
              <a:ext uri="{FF2B5EF4-FFF2-40B4-BE49-F238E27FC236}">
                <a16:creationId xmlns:a16="http://schemas.microsoft.com/office/drawing/2014/main" id="{A3026335-E135-4DD0-81D6-C34B13C17F3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331640" y="2852936"/>
            <a:ext cx="6624736" cy="3384376"/>
          </a:xfrm>
          <a:prstGeom prst="rect">
            <a:avLst/>
          </a:prstGeom>
        </p:spPr>
      </p:pic>
    </p:spTree>
    <p:extLst>
      <p:ext uri="{BB962C8B-B14F-4D97-AF65-F5344CB8AC3E}">
        <p14:creationId xmlns:p14="http://schemas.microsoft.com/office/powerpoint/2010/main" val="257295456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 /><Relationship Id="rId1" Type="http://schemas.openxmlformats.org/officeDocument/2006/relationships/image" Target="../media/image1.jpeg" /></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885</TotalTime>
  <Words>1141</Words>
  <Application>Microsoft Office PowerPoint</Application>
  <PresentationFormat>عرض على الشاشة (4:3)</PresentationFormat>
  <Paragraphs>98</Paragraphs>
  <Slides>29</Slides>
  <Notes>0</Notes>
  <HiddenSlides>0</HiddenSlides>
  <MMClips>0</MMClips>
  <ScaleCrop>false</ScaleCrop>
  <HeadingPairs>
    <vt:vector size="4" baseType="variant">
      <vt:variant>
        <vt:lpstr>نسق</vt:lpstr>
      </vt:variant>
      <vt:variant>
        <vt:i4>1</vt:i4>
      </vt:variant>
      <vt:variant>
        <vt:lpstr>عناوين الشرائح</vt:lpstr>
      </vt:variant>
      <vt:variant>
        <vt:i4>29</vt:i4>
      </vt:variant>
    </vt:vector>
  </HeadingPairs>
  <TitlesOfParts>
    <vt:vector size="30" baseType="lpstr">
      <vt:lpstr>Organic</vt:lpstr>
      <vt:lpstr> Graduation Project (2) Techno-economic study of Installing grid- connected PV system for Kufradan’s Girls School     Prepared by: Sana Abed Dana Amarneh Supervisor: Dr. Mohammed Alsayed </vt:lpstr>
      <vt:lpstr>Introduction</vt:lpstr>
      <vt:lpstr>عرض تقديمي في PowerPoint</vt:lpstr>
      <vt:lpstr>1.2Photovoltaic cells: </vt:lpstr>
      <vt:lpstr>1.3Solar System Components: </vt:lpstr>
      <vt:lpstr>1.4Types of Solar PV Systems connections: </vt:lpstr>
      <vt:lpstr>Problem statement</vt:lpstr>
      <vt:lpstr>Chapter 2:  2.1Location:  </vt:lpstr>
      <vt:lpstr>عرض تقديمي في PowerPoint</vt:lpstr>
      <vt:lpstr>عرض تقديمي في PowerPoint</vt:lpstr>
      <vt:lpstr>2.2Orientation of the PV system: </vt:lpstr>
      <vt:lpstr>2.3Design of the PV system: 2.3.1Manual Design: </vt:lpstr>
      <vt:lpstr>عرض تقديمي في PowerPoint</vt:lpstr>
      <vt:lpstr>عرض تقديمي في PowerPoint</vt:lpstr>
      <vt:lpstr>2.3.2PVsyst Program:</vt:lpstr>
      <vt:lpstr>عرض تقديمي في PowerPoint</vt:lpstr>
      <vt:lpstr>عرض تقديمي في PowerPoint</vt:lpstr>
      <vt:lpstr>2.4PV modules used: </vt:lpstr>
      <vt:lpstr>2.5Protection system: 2.5.1Circuit breakers: </vt:lpstr>
      <vt:lpstr>2.5.2Earthing system: </vt:lpstr>
      <vt:lpstr>2.5.3Surge arrester: </vt:lpstr>
      <vt:lpstr>2.6Shading: </vt:lpstr>
      <vt:lpstr>عرض تقديمي في PowerPoint</vt:lpstr>
      <vt:lpstr>عرض تقديمي في PowerPoint</vt:lpstr>
      <vt:lpstr>2.7Mounting structure design:</vt:lpstr>
      <vt:lpstr>Chapter 3: Discussion: </vt:lpstr>
      <vt:lpstr>Chapter 4: Feasibility of the project:  </vt:lpstr>
      <vt:lpstr>Chapter 5: Conclusion: </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Engineering Energy and Environmental Engineering Department Graduation Project (2) Techno-economic study of Installing grid-connected PV system for Kufradan’s Girls School   Prepared by: Sana Abed Dana Amarneh Supervisor: Dr. Mohammed Alsayed</dc:title>
  <dc:creator>PalTech</dc:creator>
  <cp:lastModifiedBy>sana abed</cp:lastModifiedBy>
  <cp:revision>17</cp:revision>
  <dcterms:created xsi:type="dcterms:W3CDTF">2019-05-09T01:55:43Z</dcterms:created>
  <dcterms:modified xsi:type="dcterms:W3CDTF">2020-08-16T11:35:27Z</dcterms:modified>
</cp:coreProperties>
</file>