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officedocument.obfuscatedFont" Extension="odttf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custom-properties+xml" PartName="/docProps/custom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custom-properties" Target="docProps/custom.xml"/><Relationship Id="rId2" Type="http://schemas.openxmlformats.org/package/2006/relationships/metadata/core-properties" Target="docProps/core.xml"/><Relationship Id="rId3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</p:sldIdLst>
  <p:sldSz cy="10287000" cx="18288000"/>
  <p:notesSz cx="6858000" cy="9144000"/>
  <p:embeddedFontLst>
    <p:embeddedFont>
      <p:font typeface="Bellota"/>
      <p:regular r:id="rId19"/>
      <p:bold r:id="rId20"/>
      <p:italic r:id="rId21"/>
      <p:boldItalic r:id="rId22"/>
    </p:embeddedFont>
    <p:embeddedFont>
      <p:font typeface="Play"/>
      <p:regular r:id="rId23"/>
      <p:bold r:id="rId24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92">
          <p15:clr>
            <a:srgbClr val="A4A3A4"/>
          </p15:clr>
        </p15:guide>
        <p15:guide id="2" pos="2882">
          <p15:clr>
            <a:srgbClr val="A4A3A4"/>
          </p15:clr>
        </p15:guide>
      </p15:sldGuideLst>
    </p:ext>
    <p:ext uri="GoogleSlidesCustomDataVersion2">
      <go:slidesCustomData xmlns:go="http://customooxmlschemas.google.com/" r:id="rId25" roundtripDataSignature="AMtx7mgfEUKKP3qXpYhOGCwSxFEsgtFMq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92" orient="horz"/>
        <p:guide pos="2882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Bellota-bold.fntdata"/><Relationship Id="rId22" Type="http://schemas.openxmlformats.org/officeDocument/2006/relationships/font" Target="fonts/Bellota-boldItalic.fntdata"/><Relationship Id="rId21" Type="http://schemas.openxmlformats.org/officeDocument/2006/relationships/font" Target="fonts/Bellota-italic.fntdata"/><Relationship Id="rId24" Type="http://schemas.openxmlformats.org/officeDocument/2006/relationships/font" Target="fonts/Play-bold.fntdata"/><Relationship Id="rId23" Type="http://schemas.openxmlformats.org/officeDocument/2006/relationships/font" Target="fonts/Play-regular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5" Type="http://customschemas.google.com/relationships/presentationmetadata" Target="meta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font" Target="fonts/Bellota-regular.fntdata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2" name="Google Shape;82;p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4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p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6" name="Google Shape;206;p10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Google Shape;212;p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3" name="Google Shape;213;p1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9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Google Shape;220;p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1" name="Google Shape;221;p1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7" name="Shape 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Google Shape;228;p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9" name="Google Shape;229;p1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3" name="Google Shape;93;p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9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1" name="Google Shape;131;p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9" name="Google Shape;139;p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4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6" name="Google Shape;146;p5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3" name="Google Shape;153;p6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2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p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4" name="Google Shape;174;p7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9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Google Shape;190;p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1" name="Google Shape;191;p8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6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p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8" name="Google Shape;198;p9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15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" name="Google Shape;13;p15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" name="Google Shape;14;p15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24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24"/>
          <p:cNvSpPr txBox="1"/>
          <p:nvPr>
            <p:ph idx="1" type="body"/>
          </p:nvPr>
        </p:nvSpPr>
        <p:spPr>
          <a:xfrm rot="5400000">
            <a:off x="2309019" y="-251618"/>
            <a:ext cx="4525963" cy="8229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1" name="Google Shape;71;p24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2" name="Google Shape;72;p24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24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25"/>
          <p:cNvSpPr txBox="1"/>
          <p:nvPr>
            <p:ph type="title"/>
          </p:nvPr>
        </p:nvSpPr>
        <p:spPr>
          <a:xfrm rot="5400000">
            <a:off x="4732338" y="2171701"/>
            <a:ext cx="5851525" cy="20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25"/>
          <p:cNvSpPr txBox="1"/>
          <p:nvPr>
            <p:ph idx="1" type="body"/>
          </p:nvPr>
        </p:nvSpPr>
        <p:spPr>
          <a:xfrm rot="5400000">
            <a:off x="541338" y="190500"/>
            <a:ext cx="5851525" cy="6019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7" name="Google Shape;77;p25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25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9" name="Google Shape;79;p25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16"/>
          <p:cNvSpPr txBox="1"/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" name="Google Shape;17;p16"/>
          <p:cNvSpPr txBox="1"/>
          <p:nvPr>
            <p:ph idx="1" type="subTitle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None/>
              <a:defRPr>
                <a:solidFill>
                  <a:srgbClr val="888888"/>
                </a:solidFill>
              </a:defRPr>
            </a:lvl1pPr>
            <a:lvl2pPr lvl="1" algn="ctr"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None/>
              <a:defRPr>
                <a:solidFill>
                  <a:srgbClr val="888888"/>
                </a:solidFill>
              </a:defRPr>
            </a:lvl2pPr>
            <a:lvl3pPr lvl="2" algn="ctr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>
                <a:solidFill>
                  <a:srgbClr val="888888"/>
                </a:solidFill>
              </a:defRPr>
            </a:lvl3pPr>
            <a:lvl4pPr lvl="3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4pPr>
            <a:lvl5pPr lvl="4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5pPr>
            <a:lvl6pPr lvl="5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18" name="Google Shape;18;p16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16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" name="Google Shape;20;p16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17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3" name="Google Shape;23;p17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4" name="Google Shape;24;p17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17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6" name="Google Shape;26;p17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18"/>
          <p:cNvSpPr txBox="1"/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  <a:defRPr b="1" sz="4000" cap="non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9" name="Google Shape;29;p18"/>
          <p:cNvSpPr txBox="1"/>
          <p:nvPr>
            <p:ph idx="1" type="body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1pPr>
            <a:lvl2pPr indent="-228600" lvl="1" marL="914400" algn="l"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indent="-228600" lvl="2" marL="1371600" algn="l"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indent="-228600" lvl="3" marL="18288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indent="-228600" lvl="4" marL="22860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indent="-228600" lvl="5" marL="27432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indent="-228600" lvl="6" marL="32004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indent="-228600" lvl="7" marL="3657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indent="-228600" lvl="8" marL="41148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30" name="Google Shape;30;p18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18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2" name="Google Shape;32;p18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19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19"/>
          <p:cNvSpPr txBox="1"/>
          <p:nvPr>
            <p:ph idx="1" type="body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indent="-381000" lvl="1" marL="9144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indent="-355600" lvl="2" marL="1371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36" name="Google Shape;36;p19"/>
          <p:cNvSpPr txBox="1"/>
          <p:nvPr>
            <p:ph idx="2" type="body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indent="-381000" lvl="1" marL="9144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indent="-355600" lvl="2" marL="1371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37" name="Google Shape;37;p19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19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9" name="Google Shape;39;p19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20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2" name="Google Shape;42;p20"/>
          <p:cNvSpPr txBox="1"/>
          <p:nvPr>
            <p:ph idx="1" type="body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3" name="Google Shape;43;p20"/>
          <p:cNvSpPr txBox="1"/>
          <p:nvPr>
            <p:ph idx="2" type="body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810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indent="-355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indent="-3302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indent="-3302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indent="-3302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indent="-3302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indent="-3302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indent="-3302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/>
        </p:txBody>
      </p:sp>
      <p:sp>
        <p:nvSpPr>
          <p:cNvPr id="44" name="Google Shape;44;p20"/>
          <p:cNvSpPr txBox="1"/>
          <p:nvPr>
            <p:ph idx="3" type="body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5" name="Google Shape;45;p20"/>
          <p:cNvSpPr txBox="1"/>
          <p:nvPr>
            <p:ph idx="4" type="body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810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indent="-355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indent="-3302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indent="-3302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indent="-3302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indent="-3302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indent="-3302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indent="-3302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/>
        </p:txBody>
      </p:sp>
      <p:sp>
        <p:nvSpPr>
          <p:cNvPr id="46" name="Google Shape;46;p20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20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20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21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1" name="Google Shape;51;p21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21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21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22"/>
          <p:cNvSpPr txBox="1"/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b="1" sz="2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22"/>
          <p:cNvSpPr txBox="1"/>
          <p:nvPr>
            <p:ph idx="1" type="body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  <a:defRPr sz="2800"/>
            </a:lvl2pPr>
            <a:lvl3pPr indent="-381000" lvl="2" marL="1371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4pPr>
            <a:lvl5pPr indent="-355600" lvl="4" marL="22860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»"/>
              <a:defRPr sz="2000"/>
            </a:lvl5pPr>
            <a:lvl6pPr indent="-355600" lvl="5" marL="27432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57" name="Google Shape;57;p22"/>
          <p:cNvSpPr txBox="1"/>
          <p:nvPr>
            <p:ph idx="2" type="body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indent="-228600" lvl="1" marL="9144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indent="-228600" lvl="2" marL="1371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indent="-228600" lvl="3" marL="1828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indent="-228600" lvl="4" marL="22860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indent="-228600" lvl="5" marL="27432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indent="-228600" lvl="6" marL="32004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indent="-228600" lvl="7" marL="3657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indent="-228600" lvl="8" marL="4114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58" name="Google Shape;58;p22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p22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22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23"/>
          <p:cNvSpPr txBox="1"/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b="1" sz="2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23"/>
          <p:cNvSpPr/>
          <p:nvPr>
            <p:ph idx="2" type="pic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</p:sp>
      <p:sp>
        <p:nvSpPr>
          <p:cNvPr id="64" name="Google Shape;64;p23"/>
          <p:cNvSpPr txBox="1"/>
          <p:nvPr>
            <p:ph idx="1" type="body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indent="-228600" lvl="1" marL="9144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indent="-228600" lvl="2" marL="1371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indent="-228600" lvl="3" marL="1828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indent="-228600" lvl="4" marL="22860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indent="-228600" lvl="5" marL="27432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indent="-228600" lvl="6" marL="32004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indent="-228600" lvl="7" marL="3657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indent="-228600" lvl="8" marL="4114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65" name="Google Shape;65;p23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23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23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4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7" name="Google Shape;7;p14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40640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81000" lvl="2" marL="13716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55600" lvl="3" marL="1828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556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556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556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556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556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p14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" name="Google Shape;9;p14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" name="Google Shape;10;p14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6.png"/><Relationship Id="rId4" Type="http://schemas.openxmlformats.org/officeDocument/2006/relationships/image" Target="../media/image10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7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4.png"/><Relationship Id="rId4" Type="http://schemas.openxmlformats.org/officeDocument/2006/relationships/image" Target="../media/image10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3.png"/><Relationship Id="rId4" Type="http://schemas.openxmlformats.org/officeDocument/2006/relationships/image" Target="../media/image26.png"/><Relationship Id="rId5" Type="http://schemas.openxmlformats.org/officeDocument/2006/relationships/image" Target="../media/image10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3.png"/><Relationship Id="rId4" Type="http://schemas.openxmlformats.org/officeDocument/2006/relationships/image" Target="../media/image26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3.png"/><Relationship Id="rId4" Type="http://schemas.openxmlformats.org/officeDocument/2006/relationships/image" Target="../media/image8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7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26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4.jpg"/><Relationship Id="rId4" Type="http://schemas.openxmlformats.org/officeDocument/2006/relationships/image" Target="../media/image24.png"/><Relationship Id="rId10" Type="http://schemas.openxmlformats.org/officeDocument/2006/relationships/image" Target="../media/image11.png"/><Relationship Id="rId9" Type="http://schemas.openxmlformats.org/officeDocument/2006/relationships/image" Target="../media/image7.png"/><Relationship Id="rId5" Type="http://schemas.openxmlformats.org/officeDocument/2006/relationships/image" Target="../media/image5.png"/><Relationship Id="rId6" Type="http://schemas.openxmlformats.org/officeDocument/2006/relationships/image" Target="../media/image21.png"/><Relationship Id="rId7" Type="http://schemas.openxmlformats.org/officeDocument/2006/relationships/image" Target="../media/image22.jpg"/><Relationship Id="rId8" Type="http://schemas.openxmlformats.org/officeDocument/2006/relationships/image" Target="../media/image15.jp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9.png"/><Relationship Id="rId4" Type="http://schemas.openxmlformats.org/officeDocument/2006/relationships/image" Target="../media/image3.png"/><Relationship Id="rId5" Type="http://schemas.openxmlformats.org/officeDocument/2006/relationships/image" Target="../media/image18.png"/><Relationship Id="rId6" Type="http://schemas.openxmlformats.org/officeDocument/2006/relationships/image" Target="../media/image6.png"/><Relationship Id="rId7" Type="http://schemas.openxmlformats.org/officeDocument/2006/relationships/image" Target="../media/image2.png"/><Relationship Id="rId8" Type="http://schemas.openxmlformats.org/officeDocument/2006/relationships/image" Target="../media/image19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20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23.png"/><Relationship Id="rId4" Type="http://schemas.openxmlformats.org/officeDocument/2006/relationships/image" Target="../media/image25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2F9FF"/>
        </a:solidFill>
      </p:bgPr>
    </p:bg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"/>
          <p:cNvSpPr/>
          <p:nvPr/>
        </p:nvSpPr>
        <p:spPr>
          <a:xfrm>
            <a:off x="14126850" y="6392550"/>
            <a:ext cx="4157212" cy="3891825"/>
          </a:xfrm>
          <a:custGeom>
            <a:rect b="b" l="l" r="r" t="t"/>
            <a:pathLst>
              <a:path extrusionOk="0" h="5277051" w="6136106">
                <a:moveTo>
                  <a:pt x="0" y="0"/>
                </a:moveTo>
                <a:lnTo>
                  <a:pt x="6136106" y="0"/>
                </a:lnTo>
                <a:lnTo>
                  <a:pt x="6136106" y="5277051"/>
                </a:lnTo>
                <a:lnTo>
                  <a:pt x="0" y="5277051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85" name="Google Shape;85;p1"/>
          <p:cNvSpPr txBox="1"/>
          <p:nvPr/>
        </p:nvSpPr>
        <p:spPr>
          <a:xfrm>
            <a:off x="4001225" y="763550"/>
            <a:ext cx="11284500" cy="4608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96968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7719" u="none" cap="none" strike="noStrike">
                <a:solidFill>
                  <a:srgbClr val="00317A"/>
                </a:solidFill>
                <a:latin typeface="Play"/>
                <a:ea typeface="Play"/>
                <a:cs typeface="Play"/>
                <a:sym typeface="Play"/>
              </a:rPr>
              <a:t>Smart Robotic Warehouse Management System</a:t>
            </a:r>
            <a:endParaRPr b="1" i="0" sz="7719" u="none" cap="none" strike="noStrike">
              <a:solidFill>
                <a:srgbClr val="00317A"/>
              </a:solidFill>
              <a:latin typeface="Play"/>
              <a:ea typeface="Play"/>
              <a:cs typeface="Play"/>
              <a:sym typeface="Play"/>
            </a:endParaRPr>
          </a:p>
          <a:p>
            <a:pPr indent="0" lvl="0" marL="0" marR="0" rtl="0" algn="ctr">
              <a:lnSpc>
                <a:spcPct val="96955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7719" u="none" cap="none" strike="noStrike">
              <a:solidFill>
                <a:srgbClr val="00317A"/>
              </a:solidFill>
              <a:latin typeface="Play"/>
              <a:ea typeface="Play"/>
              <a:cs typeface="Play"/>
              <a:sym typeface="Play"/>
            </a:endParaRPr>
          </a:p>
        </p:txBody>
      </p:sp>
      <p:sp>
        <p:nvSpPr>
          <p:cNvPr id="86" name="Google Shape;86;p1"/>
          <p:cNvSpPr/>
          <p:nvPr/>
        </p:nvSpPr>
        <p:spPr>
          <a:xfrm rot="3070211">
            <a:off x="601935" y="109854"/>
            <a:ext cx="2364167" cy="2530393"/>
          </a:xfrm>
          <a:custGeom>
            <a:rect b="b" l="l" r="r" t="t"/>
            <a:pathLst>
              <a:path extrusionOk="0" h="4114800" w="2994657">
                <a:moveTo>
                  <a:pt x="0" y="0"/>
                </a:moveTo>
                <a:lnTo>
                  <a:pt x="2994657" y="0"/>
                </a:lnTo>
                <a:lnTo>
                  <a:pt x="2994657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87" name="Google Shape;87;p1"/>
          <p:cNvSpPr txBox="1"/>
          <p:nvPr/>
        </p:nvSpPr>
        <p:spPr>
          <a:xfrm>
            <a:off x="898710" y="5372458"/>
            <a:ext cx="7643825" cy="2273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3993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6335" u="none" cap="none" strike="noStrike">
                <a:solidFill>
                  <a:srgbClr val="00317A"/>
                </a:solidFill>
                <a:latin typeface="Arial"/>
                <a:ea typeface="Arial"/>
                <a:cs typeface="Arial"/>
                <a:sym typeface="Arial"/>
              </a:rPr>
              <a:t>PRESENTED BY:</a:t>
            </a:r>
            <a:endParaRPr b="1" i="0" sz="6335" u="none" cap="none" strike="noStrike">
              <a:solidFill>
                <a:srgbClr val="00317A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4925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8" name="Google Shape;88;p1"/>
          <p:cNvSpPr txBox="1"/>
          <p:nvPr/>
        </p:nvSpPr>
        <p:spPr>
          <a:xfrm>
            <a:off x="91047" y="6778672"/>
            <a:ext cx="9259152" cy="90043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3994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5020" u="none" cap="none" strike="noStrike">
                <a:solidFill>
                  <a:srgbClr val="00317A"/>
                </a:solidFill>
                <a:latin typeface="Arial"/>
                <a:ea typeface="Arial"/>
                <a:cs typeface="Arial"/>
                <a:sym typeface="Arial"/>
              </a:rPr>
              <a:t>Mohammad Murad Esawi</a:t>
            </a:r>
            <a:endParaRPr b="1" i="0" sz="5020" u="none" cap="none" strike="noStrike">
              <a:solidFill>
                <a:srgbClr val="00317A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9" name="Google Shape;89;p1"/>
          <p:cNvSpPr txBox="1"/>
          <p:nvPr/>
        </p:nvSpPr>
        <p:spPr>
          <a:xfrm>
            <a:off x="1447800" y="7810500"/>
            <a:ext cx="6597015" cy="88265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39939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4920" u="none" cap="none" strike="noStrike">
                <a:solidFill>
                  <a:srgbClr val="00317A"/>
                </a:solidFill>
                <a:latin typeface="Arial"/>
                <a:ea typeface="Arial"/>
                <a:cs typeface="Arial"/>
                <a:sym typeface="Arial"/>
              </a:rPr>
              <a:t>Jawad Nimer Hamdan</a:t>
            </a:r>
            <a:endParaRPr b="1" i="0" sz="4920" u="none" cap="none" strike="noStrike">
              <a:solidFill>
                <a:srgbClr val="00317A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0" name="Google Shape;90;p1"/>
          <p:cNvSpPr txBox="1"/>
          <p:nvPr/>
        </p:nvSpPr>
        <p:spPr>
          <a:xfrm>
            <a:off x="8745718" y="5395720"/>
            <a:ext cx="6696600" cy="3403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39948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5820" u="none" cap="none" strike="noStrike">
                <a:solidFill>
                  <a:srgbClr val="00317A"/>
                </a:solidFill>
                <a:latin typeface="Play"/>
                <a:ea typeface="Play"/>
                <a:cs typeface="Play"/>
                <a:sym typeface="Play"/>
              </a:rPr>
              <a:t>SUPERVISED</a:t>
            </a:r>
            <a:endParaRPr b="1" i="0" sz="5820" u="none" cap="none" strike="noStrike">
              <a:solidFill>
                <a:srgbClr val="00317A"/>
              </a:solidFill>
              <a:latin typeface="Play"/>
              <a:ea typeface="Play"/>
              <a:cs typeface="Play"/>
              <a:sym typeface="Play"/>
            </a:endParaRPr>
          </a:p>
          <a:p>
            <a:pPr indent="0" lvl="0" marL="0" marR="0" rtl="1" algn="ctr">
              <a:lnSpc>
                <a:spcPct val="139948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5820" u="none" cap="none" strike="noStrike">
                <a:solidFill>
                  <a:srgbClr val="00317A"/>
                </a:solidFill>
                <a:latin typeface="Play"/>
                <a:ea typeface="Play"/>
                <a:cs typeface="Play"/>
                <a:sym typeface="Play"/>
                <a:rtl val="1"/>
              </a:rPr>
              <a:t> </a:t>
            </a:r>
            <a:r>
              <a:rPr b="1" i="0" lang="en-US" sz="5820" u="none" cap="none" strike="noStrike">
                <a:solidFill>
                  <a:srgbClr val="00317A"/>
                </a:solidFill>
                <a:latin typeface="Play"/>
                <a:ea typeface="Play"/>
                <a:cs typeface="Play"/>
                <a:sym typeface="Play"/>
              </a:rPr>
              <a:t>Dr.Raed Qadi</a:t>
            </a:r>
            <a:r>
              <a:rPr b="1" i="0" lang="en-US" sz="5820" u="none" cap="none" strike="noStrike">
                <a:solidFill>
                  <a:srgbClr val="00317A"/>
                </a:solidFill>
                <a:latin typeface="Play"/>
                <a:ea typeface="Play"/>
                <a:cs typeface="Play"/>
                <a:sym typeface="Play"/>
                <a:rtl val="1"/>
              </a:rPr>
              <a:t> </a:t>
            </a:r>
            <a:endParaRPr b="1" i="0" sz="5820" u="none" cap="none" strike="noStrike">
              <a:solidFill>
                <a:srgbClr val="00317A"/>
              </a:solidFill>
              <a:latin typeface="Play"/>
              <a:ea typeface="Play"/>
              <a:cs typeface="Play"/>
              <a:sym typeface="Play"/>
              <a:rtl val="1"/>
            </a:endParaRPr>
          </a:p>
          <a:p>
            <a:pPr indent="0" lvl="0" marL="0" marR="0" rtl="1" algn="ctr">
              <a:lnSpc>
                <a:spcPct val="139948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5820" u="none" cap="none" strike="noStrike">
              <a:solidFill>
                <a:srgbClr val="00317A"/>
              </a:solidFill>
              <a:latin typeface="Play"/>
              <a:ea typeface="Play"/>
              <a:cs typeface="Play"/>
              <a:sym typeface="Play"/>
              <a:rtl val="1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EF6F3"/>
        </a:solidFill>
      </p:bgPr>
    </p:bg>
    <p:spTree>
      <p:nvGrpSpPr>
        <p:cNvPr id="207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Google Shape;208;p10"/>
          <p:cNvSpPr txBox="1"/>
          <p:nvPr/>
        </p:nvSpPr>
        <p:spPr>
          <a:xfrm>
            <a:off x="3151775" y="2089700"/>
            <a:ext cx="11635800" cy="1022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97019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6844" u="none" cap="none" strike="noStrike">
                <a:solidFill>
                  <a:srgbClr val="00317A"/>
                </a:solidFill>
                <a:latin typeface="Play"/>
                <a:ea typeface="Play"/>
                <a:cs typeface="Play"/>
                <a:sym typeface="Play"/>
              </a:rPr>
              <a:t>Challenges &amp; Limitations</a:t>
            </a:r>
            <a:endParaRPr b="1" i="0" sz="6844" u="none" cap="none" strike="noStrike">
              <a:solidFill>
                <a:srgbClr val="00317A"/>
              </a:solidFill>
              <a:latin typeface="Play"/>
              <a:ea typeface="Play"/>
              <a:cs typeface="Play"/>
              <a:sym typeface="Play"/>
            </a:endParaRPr>
          </a:p>
        </p:txBody>
      </p:sp>
      <p:sp>
        <p:nvSpPr>
          <p:cNvPr id="209" name="Google Shape;209;p10"/>
          <p:cNvSpPr txBox="1"/>
          <p:nvPr/>
        </p:nvSpPr>
        <p:spPr>
          <a:xfrm>
            <a:off x="2586030" y="4262314"/>
            <a:ext cx="13690808" cy="424815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3000" u="none" cap="none" strike="noStrike">
                <a:solidFill>
                  <a:srgbClr val="000000"/>
                </a:solidFill>
                <a:latin typeface="Bellota"/>
                <a:ea typeface="Bellota"/>
                <a:cs typeface="Bellota"/>
                <a:sym typeface="Bellota"/>
              </a:rPr>
              <a:t>1-Power stability issues when multiple components operate simultaneously.</a:t>
            </a:r>
            <a:endParaRPr b="1" i="0" sz="3000" u="none" cap="none" strike="noStrike">
              <a:solidFill>
                <a:srgbClr val="000000"/>
              </a:solidFill>
              <a:latin typeface="Bellota"/>
              <a:ea typeface="Bellota"/>
              <a:cs typeface="Bellota"/>
              <a:sym typeface="Bellota"/>
            </a:endParaRPr>
          </a:p>
          <a:p>
            <a:pPr indent="0" lvl="0" marL="0" marR="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3000" u="none" cap="none" strike="noStrike">
              <a:solidFill>
                <a:srgbClr val="000000"/>
              </a:solidFill>
              <a:latin typeface="Bellota"/>
              <a:ea typeface="Bellota"/>
              <a:cs typeface="Bellota"/>
              <a:sym typeface="Bellota"/>
            </a:endParaRPr>
          </a:p>
          <a:p>
            <a:pPr indent="0" lvl="0" marL="0" marR="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3000" u="none" cap="none" strike="noStrike">
                <a:solidFill>
                  <a:srgbClr val="000000"/>
                </a:solidFill>
                <a:latin typeface="Bellota"/>
                <a:ea typeface="Bellota"/>
                <a:cs typeface="Bellota"/>
                <a:sym typeface="Bellota"/>
              </a:rPr>
              <a:t>2-Sensor noise and inaccurate readings, especially in real-time operation.</a:t>
            </a:r>
            <a:endParaRPr b="1" i="0" sz="3000" u="none" cap="none" strike="noStrike">
              <a:solidFill>
                <a:srgbClr val="000000"/>
              </a:solidFill>
              <a:latin typeface="Bellota"/>
              <a:ea typeface="Bellota"/>
              <a:cs typeface="Bellota"/>
              <a:sym typeface="Bellota"/>
            </a:endParaRPr>
          </a:p>
          <a:p>
            <a:pPr indent="0" lvl="0" marL="0" marR="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3000" u="none" cap="none" strike="noStrike">
              <a:solidFill>
                <a:srgbClr val="000000"/>
              </a:solidFill>
              <a:latin typeface="Bellota"/>
              <a:ea typeface="Bellota"/>
              <a:cs typeface="Bellota"/>
              <a:sym typeface="Bellota"/>
            </a:endParaRPr>
          </a:p>
          <a:p>
            <a:pPr indent="0" lvl="0" marL="0" marR="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3000" u="none" cap="none" strike="noStrike">
                <a:solidFill>
                  <a:srgbClr val="000000"/>
                </a:solidFill>
                <a:latin typeface="Bellota"/>
                <a:ea typeface="Bellota"/>
                <a:cs typeface="Bellota"/>
                <a:sym typeface="Bellota"/>
              </a:rPr>
              <a:t>3-RFID reading reliability, particularly when tags are not well aligned.</a:t>
            </a:r>
            <a:endParaRPr b="1" i="0" sz="3000" u="none" cap="none" strike="noStrike">
              <a:solidFill>
                <a:srgbClr val="000000"/>
              </a:solidFill>
              <a:latin typeface="Bellota"/>
              <a:ea typeface="Bellota"/>
              <a:cs typeface="Bellota"/>
              <a:sym typeface="Bellota"/>
            </a:endParaRPr>
          </a:p>
          <a:p>
            <a:pPr indent="0" lvl="0" marL="0" marR="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3000" u="none" cap="none" strike="noStrike">
              <a:solidFill>
                <a:srgbClr val="000000"/>
              </a:solidFill>
              <a:latin typeface="Bellota"/>
              <a:ea typeface="Bellota"/>
              <a:cs typeface="Bellota"/>
              <a:sym typeface="Bellota"/>
            </a:endParaRPr>
          </a:p>
          <a:p>
            <a:pPr indent="0" lvl="0" marL="0" marR="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3000" u="none" cap="none" strike="noStrike">
                <a:solidFill>
                  <a:srgbClr val="000000"/>
                </a:solidFill>
                <a:latin typeface="Bellota"/>
                <a:ea typeface="Bellota"/>
                <a:cs typeface="Bellota"/>
                <a:sym typeface="Bellota"/>
              </a:rPr>
              <a:t>4-Timing and synchronization between conveyor movement and arm actions.</a:t>
            </a:r>
            <a:endParaRPr b="1" i="0" sz="3000" u="none" cap="none" strike="noStrike">
              <a:solidFill>
                <a:srgbClr val="000000"/>
              </a:solidFill>
              <a:latin typeface="Bellota"/>
              <a:ea typeface="Bellota"/>
              <a:cs typeface="Bellota"/>
              <a:sym typeface="Bellota"/>
            </a:endParaRPr>
          </a:p>
        </p:txBody>
      </p:sp>
      <p:sp>
        <p:nvSpPr>
          <p:cNvPr id="210" name="Google Shape;210;p10"/>
          <p:cNvSpPr/>
          <p:nvPr/>
        </p:nvSpPr>
        <p:spPr>
          <a:xfrm>
            <a:off x="14498253" y="0"/>
            <a:ext cx="3793250" cy="2731190"/>
          </a:xfrm>
          <a:custGeom>
            <a:rect b="b" l="l" r="r" t="t"/>
            <a:pathLst>
              <a:path extrusionOk="0" h="4571030" w="5537591">
                <a:moveTo>
                  <a:pt x="0" y="0"/>
                </a:moveTo>
                <a:lnTo>
                  <a:pt x="5537591" y="0"/>
                </a:lnTo>
                <a:lnTo>
                  <a:pt x="5537591" y="4571030"/>
                </a:lnTo>
                <a:lnTo>
                  <a:pt x="0" y="4571030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EF6F3"/>
        </a:solidFill>
      </p:bgPr>
    </p:bg>
    <p:spTree>
      <p:nvGrpSpPr>
        <p:cNvPr id="214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Google Shape;215;p11"/>
          <p:cNvSpPr txBox="1"/>
          <p:nvPr/>
        </p:nvSpPr>
        <p:spPr>
          <a:xfrm>
            <a:off x="8826310" y="2108708"/>
            <a:ext cx="6546000" cy="1022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97019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6844" u="none" cap="none" strike="noStrike">
                <a:solidFill>
                  <a:srgbClr val="00317A"/>
                </a:solidFill>
                <a:latin typeface="Play"/>
                <a:ea typeface="Play"/>
                <a:cs typeface="Play"/>
                <a:sym typeface="Play"/>
              </a:rPr>
              <a:t>Conclusion</a:t>
            </a:r>
            <a:endParaRPr b="1" i="0" sz="6844" u="none" cap="none" strike="noStrike">
              <a:solidFill>
                <a:srgbClr val="00317A"/>
              </a:solidFill>
              <a:latin typeface="Play"/>
              <a:ea typeface="Play"/>
              <a:cs typeface="Play"/>
              <a:sym typeface="Play"/>
            </a:endParaRPr>
          </a:p>
        </p:txBody>
      </p:sp>
      <p:sp>
        <p:nvSpPr>
          <p:cNvPr id="216" name="Google Shape;216;p11"/>
          <p:cNvSpPr txBox="1"/>
          <p:nvPr/>
        </p:nvSpPr>
        <p:spPr>
          <a:xfrm>
            <a:off x="7697946" y="3312908"/>
            <a:ext cx="10100172" cy="574408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39932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980" u="none" cap="none" strike="noStrike">
                <a:solidFill>
                  <a:srgbClr val="000000"/>
                </a:solidFill>
                <a:latin typeface="Bellota"/>
                <a:ea typeface="Bellota"/>
                <a:cs typeface="Bellota"/>
                <a:sym typeface="Bellota"/>
              </a:rPr>
              <a:t>This project successfully demonstrates the design and implementation of a Smart Robotic Warehouse Management System.</a:t>
            </a:r>
            <a:endParaRPr b="1" i="0" sz="2980" u="none" cap="none" strike="noStrike">
              <a:solidFill>
                <a:srgbClr val="000000"/>
              </a:solidFill>
              <a:latin typeface="Bellota"/>
              <a:ea typeface="Bellota"/>
              <a:cs typeface="Bellota"/>
              <a:sym typeface="Bellota"/>
            </a:endParaRPr>
          </a:p>
          <a:p>
            <a:pPr indent="0" lvl="0" marL="0" marR="0" rtl="0" algn="l">
              <a:lnSpc>
                <a:spcPct val="139932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980" u="none" cap="none" strike="noStrike">
                <a:solidFill>
                  <a:srgbClr val="000000"/>
                </a:solidFill>
                <a:latin typeface="Bellota"/>
                <a:ea typeface="Bellota"/>
                <a:cs typeface="Bellota"/>
                <a:sym typeface="Bellota"/>
              </a:rPr>
              <a:t>By integrating RFID technology, a conveyor belt, a robotic arm, and a web-based control system, the system automates product storage and retrieval efficiently.</a:t>
            </a:r>
            <a:endParaRPr b="1" i="0" sz="2980" u="none" cap="none" strike="noStrike">
              <a:solidFill>
                <a:srgbClr val="000000"/>
              </a:solidFill>
              <a:latin typeface="Bellota"/>
              <a:ea typeface="Bellota"/>
              <a:cs typeface="Bellota"/>
              <a:sym typeface="Bellota"/>
            </a:endParaRPr>
          </a:p>
          <a:p>
            <a:pPr indent="0" lvl="0" marL="0" marR="0" rtl="0" algn="l">
              <a:lnSpc>
                <a:spcPct val="139932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2980" u="none" cap="none" strike="noStrike">
              <a:solidFill>
                <a:srgbClr val="000000"/>
              </a:solidFill>
              <a:latin typeface="Bellota"/>
              <a:ea typeface="Bellota"/>
              <a:cs typeface="Bellota"/>
              <a:sym typeface="Bellota"/>
            </a:endParaRPr>
          </a:p>
          <a:p>
            <a:pPr indent="0" lvl="0" marL="0" marR="0" rtl="0" algn="l">
              <a:lnSpc>
                <a:spcPct val="139932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980" u="none" cap="none" strike="noStrike">
                <a:solidFill>
                  <a:srgbClr val="000000"/>
                </a:solidFill>
                <a:latin typeface="Bellota"/>
                <a:ea typeface="Bellota"/>
                <a:cs typeface="Bellota"/>
                <a:sym typeface="Bellota"/>
              </a:rPr>
              <a:t>The project shows how embedded systems, robotics, and IoT can work together to reduce human effort, improve accuracy, and enhance warehouse operations.</a:t>
            </a:r>
            <a:endParaRPr b="1" i="0" sz="2980" u="none" cap="none" strike="noStrike">
              <a:solidFill>
                <a:srgbClr val="000000"/>
              </a:solidFill>
              <a:latin typeface="Bellota"/>
              <a:ea typeface="Bellota"/>
              <a:cs typeface="Bellota"/>
              <a:sym typeface="Bellota"/>
            </a:endParaRPr>
          </a:p>
        </p:txBody>
      </p:sp>
      <p:sp>
        <p:nvSpPr>
          <p:cNvPr id="217" name="Google Shape;217;p11"/>
          <p:cNvSpPr/>
          <p:nvPr/>
        </p:nvSpPr>
        <p:spPr>
          <a:xfrm>
            <a:off x="152400" y="7816850"/>
            <a:ext cx="6266180" cy="2470150"/>
          </a:xfrm>
          <a:custGeom>
            <a:rect b="b" l="l" r="r" t="t"/>
            <a:pathLst>
              <a:path extrusionOk="0" h="4425237" w="8786572">
                <a:moveTo>
                  <a:pt x="0" y="0"/>
                </a:moveTo>
                <a:lnTo>
                  <a:pt x="8786572" y="0"/>
                </a:lnTo>
                <a:lnTo>
                  <a:pt x="8786572" y="4425237"/>
                </a:lnTo>
                <a:lnTo>
                  <a:pt x="0" y="4425237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218" name="Google Shape;218;p11"/>
          <p:cNvSpPr/>
          <p:nvPr/>
        </p:nvSpPr>
        <p:spPr>
          <a:xfrm rot="-7026981">
            <a:off x="665480" y="-486410"/>
            <a:ext cx="2469515" cy="3727450"/>
          </a:xfrm>
          <a:custGeom>
            <a:rect b="b" l="l" r="r" t="t"/>
            <a:pathLst>
              <a:path extrusionOk="0" h="4222824" w="3073274">
                <a:moveTo>
                  <a:pt x="0" y="0"/>
                </a:moveTo>
                <a:lnTo>
                  <a:pt x="3073274" y="0"/>
                </a:lnTo>
                <a:lnTo>
                  <a:pt x="3073274" y="4222824"/>
                </a:lnTo>
                <a:lnTo>
                  <a:pt x="0" y="4222824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b="0" l="0" r="0" t="0"/>
            </a:stretch>
          </a:blipFill>
          <a:ln>
            <a:noFill/>
          </a:ln>
        </p:spPr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EF6F3"/>
        </a:solidFill>
      </p:bgPr>
    </p:bg>
    <p:spTree>
      <p:nvGrpSpPr>
        <p:cNvPr id="222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Google Shape;223;p12"/>
          <p:cNvSpPr/>
          <p:nvPr/>
        </p:nvSpPr>
        <p:spPr>
          <a:xfrm>
            <a:off x="0" y="6972300"/>
            <a:ext cx="3897630" cy="3230245"/>
          </a:xfrm>
          <a:custGeom>
            <a:rect b="b" l="l" r="r" t="t"/>
            <a:pathLst>
              <a:path extrusionOk="0" h="4103625" w="4692295">
                <a:moveTo>
                  <a:pt x="0" y="0"/>
                </a:moveTo>
                <a:lnTo>
                  <a:pt x="4692295" y="0"/>
                </a:lnTo>
                <a:lnTo>
                  <a:pt x="4692295" y="4103625"/>
                </a:lnTo>
                <a:lnTo>
                  <a:pt x="0" y="4103625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224" name="Google Shape;224;p12"/>
          <p:cNvSpPr/>
          <p:nvPr/>
        </p:nvSpPr>
        <p:spPr>
          <a:xfrm>
            <a:off x="-635" y="-25400"/>
            <a:ext cx="5095240" cy="4432935"/>
          </a:xfrm>
          <a:custGeom>
            <a:rect b="b" l="l" r="r" t="t"/>
            <a:pathLst>
              <a:path extrusionOk="0" h="5778657" w="6719369">
                <a:moveTo>
                  <a:pt x="0" y="0"/>
                </a:moveTo>
                <a:lnTo>
                  <a:pt x="6719369" y="0"/>
                </a:lnTo>
                <a:lnTo>
                  <a:pt x="6719369" y="5778657"/>
                </a:lnTo>
                <a:lnTo>
                  <a:pt x="0" y="5778657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225" name="Google Shape;225;p12"/>
          <p:cNvSpPr/>
          <p:nvPr/>
        </p:nvSpPr>
        <p:spPr>
          <a:xfrm rot="3063465">
            <a:off x="8684019" y="-174934"/>
            <a:ext cx="2395570" cy="3291626"/>
          </a:xfrm>
          <a:custGeom>
            <a:rect b="b" l="l" r="r" t="t"/>
            <a:pathLst>
              <a:path extrusionOk="0" h="3291626" w="2395570">
                <a:moveTo>
                  <a:pt x="0" y="0"/>
                </a:moveTo>
                <a:lnTo>
                  <a:pt x="2395569" y="0"/>
                </a:lnTo>
                <a:lnTo>
                  <a:pt x="2395569" y="3291626"/>
                </a:lnTo>
                <a:lnTo>
                  <a:pt x="0" y="3291626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5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226" name="Google Shape;226;p12"/>
          <p:cNvSpPr txBox="1"/>
          <p:nvPr/>
        </p:nvSpPr>
        <p:spPr>
          <a:xfrm>
            <a:off x="5094600" y="4562075"/>
            <a:ext cx="12586200" cy="1945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97017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3025" u="none" cap="none" strike="noStrike">
                <a:solidFill>
                  <a:srgbClr val="00317A"/>
                </a:solidFill>
                <a:latin typeface="Play"/>
                <a:ea typeface="Play"/>
                <a:cs typeface="Play"/>
                <a:sym typeface="Play"/>
              </a:rPr>
              <a:t>Any Questions?</a:t>
            </a:r>
            <a:endParaRPr b="1" i="0" sz="13025" u="none" cap="none" strike="noStrike">
              <a:solidFill>
                <a:srgbClr val="00317A"/>
              </a:solidFill>
              <a:latin typeface="Play"/>
              <a:ea typeface="Play"/>
              <a:cs typeface="Play"/>
              <a:sym typeface="Play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2F9FF"/>
        </a:solidFill>
      </p:bgPr>
    </p:bg>
    <p:spTree>
      <p:nvGrpSpPr>
        <p:cNvPr id="230" name="Shape 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Google Shape;231;p13"/>
          <p:cNvSpPr/>
          <p:nvPr/>
        </p:nvSpPr>
        <p:spPr>
          <a:xfrm>
            <a:off x="76200" y="5219700"/>
            <a:ext cx="4943475" cy="4930775"/>
          </a:xfrm>
          <a:custGeom>
            <a:rect b="b" l="l" r="r" t="t"/>
            <a:pathLst>
              <a:path extrusionOk="0" h="5129865" w="5865750">
                <a:moveTo>
                  <a:pt x="0" y="0"/>
                </a:moveTo>
                <a:lnTo>
                  <a:pt x="5865751" y="0"/>
                </a:lnTo>
                <a:lnTo>
                  <a:pt x="5865751" y="5129865"/>
                </a:lnTo>
                <a:lnTo>
                  <a:pt x="0" y="5129865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232" name="Google Shape;232;p13"/>
          <p:cNvSpPr/>
          <p:nvPr/>
        </p:nvSpPr>
        <p:spPr>
          <a:xfrm>
            <a:off x="12858115" y="-38100"/>
            <a:ext cx="5487670" cy="5180330"/>
          </a:xfrm>
          <a:custGeom>
            <a:rect b="b" l="l" r="r" t="t"/>
            <a:pathLst>
              <a:path extrusionOk="0" h="7223792" w="8399758">
                <a:moveTo>
                  <a:pt x="0" y="0"/>
                </a:moveTo>
                <a:lnTo>
                  <a:pt x="8399758" y="0"/>
                </a:lnTo>
                <a:lnTo>
                  <a:pt x="8399758" y="7223792"/>
                </a:lnTo>
                <a:lnTo>
                  <a:pt x="0" y="7223792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233" name="Google Shape;233;p13"/>
          <p:cNvSpPr txBox="1"/>
          <p:nvPr/>
        </p:nvSpPr>
        <p:spPr>
          <a:xfrm>
            <a:off x="4651584" y="3267212"/>
            <a:ext cx="8686200" cy="5810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97018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9455" u="none" cap="none" strike="noStrike">
                <a:solidFill>
                  <a:srgbClr val="00317A"/>
                </a:solidFill>
                <a:latin typeface="Play"/>
                <a:ea typeface="Play"/>
                <a:cs typeface="Play"/>
                <a:sym typeface="Play"/>
              </a:rPr>
              <a:t>Thank You</a:t>
            </a:r>
            <a:endParaRPr b="1" i="0" sz="19455" u="none" cap="none" strike="noStrike">
              <a:solidFill>
                <a:srgbClr val="00317A"/>
              </a:solidFill>
              <a:latin typeface="Play"/>
              <a:ea typeface="Play"/>
              <a:cs typeface="Play"/>
              <a:sym typeface="Play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EF6F3"/>
        </a:solidFill>
      </p:bgPr>
    </p:bg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descr="Gears Flat Icon" id="95" name="Google Shape;95;p2"/>
          <p:cNvSpPr/>
          <p:nvPr/>
        </p:nvSpPr>
        <p:spPr>
          <a:xfrm rot="4957959">
            <a:off x="956677" y="44323"/>
            <a:ext cx="2395570" cy="3291626"/>
          </a:xfrm>
          <a:custGeom>
            <a:rect b="b" l="l" r="r" t="t"/>
            <a:pathLst>
              <a:path extrusionOk="0" h="3291626" w="2395570">
                <a:moveTo>
                  <a:pt x="0" y="0"/>
                </a:moveTo>
                <a:lnTo>
                  <a:pt x="2395570" y="0"/>
                </a:lnTo>
                <a:lnTo>
                  <a:pt x="2395570" y="3291626"/>
                </a:lnTo>
                <a:lnTo>
                  <a:pt x="0" y="3291626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96" name="Google Shape;96;p2"/>
          <p:cNvGrpSpPr/>
          <p:nvPr/>
        </p:nvGrpSpPr>
        <p:grpSpPr>
          <a:xfrm>
            <a:off x="4091227" y="2453712"/>
            <a:ext cx="484064" cy="484064"/>
            <a:chOff x="0" y="0"/>
            <a:chExt cx="812800" cy="812800"/>
          </a:xfrm>
        </p:grpSpPr>
        <p:sp>
          <p:nvSpPr>
            <p:cNvPr id="97" name="Google Shape;97;p2"/>
            <p:cNvSpPr/>
            <p:nvPr/>
          </p:nvSpPr>
          <p:spPr>
            <a:xfrm>
              <a:off x="0" y="0"/>
              <a:ext cx="812800" cy="812800"/>
            </a:xfrm>
            <a:custGeom>
              <a:rect b="b" l="l" r="r" t="t"/>
              <a:pathLst>
                <a:path extrusionOk="0"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317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8" name="Google Shape;98;p2"/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47777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99" name="Google Shape;99;p2"/>
          <p:cNvSpPr txBox="1"/>
          <p:nvPr/>
        </p:nvSpPr>
        <p:spPr>
          <a:xfrm>
            <a:off x="4575300" y="568050"/>
            <a:ext cx="12507600" cy="2628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9699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8805" u="none" cap="none" strike="noStrike">
                <a:solidFill>
                  <a:srgbClr val="00317A"/>
                </a:solidFill>
                <a:latin typeface="Play"/>
                <a:ea typeface="Play"/>
                <a:cs typeface="Play"/>
                <a:sym typeface="Play"/>
              </a:rPr>
              <a:t>TABLE OF CONTENTS</a:t>
            </a:r>
            <a:endParaRPr b="1" i="0" sz="8805" u="none" cap="none" strike="noStrike">
              <a:solidFill>
                <a:srgbClr val="00317A"/>
              </a:solidFill>
              <a:latin typeface="Play"/>
              <a:ea typeface="Play"/>
              <a:cs typeface="Play"/>
              <a:sym typeface="Play"/>
            </a:endParaRPr>
          </a:p>
          <a:p>
            <a:pPr indent="0" lvl="0" marL="0" marR="0" rtl="0" algn="ctr">
              <a:lnSpc>
                <a:spcPct val="9699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8805" u="none" cap="none" strike="noStrike">
              <a:solidFill>
                <a:srgbClr val="00317A"/>
              </a:solidFill>
              <a:latin typeface="Play"/>
              <a:ea typeface="Play"/>
              <a:cs typeface="Play"/>
              <a:sym typeface="Play"/>
            </a:endParaRPr>
          </a:p>
        </p:txBody>
      </p:sp>
      <p:grpSp>
        <p:nvGrpSpPr>
          <p:cNvPr id="100" name="Google Shape;100;p2"/>
          <p:cNvGrpSpPr/>
          <p:nvPr/>
        </p:nvGrpSpPr>
        <p:grpSpPr>
          <a:xfrm>
            <a:off x="4091227" y="3351836"/>
            <a:ext cx="484064" cy="484064"/>
            <a:chOff x="0" y="0"/>
            <a:chExt cx="812800" cy="812800"/>
          </a:xfrm>
        </p:grpSpPr>
        <p:sp>
          <p:nvSpPr>
            <p:cNvPr id="101" name="Google Shape;101;p2"/>
            <p:cNvSpPr/>
            <p:nvPr/>
          </p:nvSpPr>
          <p:spPr>
            <a:xfrm>
              <a:off x="0" y="0"/>
              <a:ext cx="812800" cy="812800"/>
            </a:xfrm>
            <a:custGeom>
              <a:rect b="b" l="l" r="r" t="t"/>
              <a:pathLst>
                <a:path extrusionOk="0"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317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2" name="Google Shape;102;p2"/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47777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03" name="Google Shape;103;p2"/>
          <p:cNvGrpSpPr/>
          <p:nvPr/>
        </p:nvGrpSpPr>
        <p:grpSpPr>
          <a:xfrm>
            <a:off x="4091227" y="4272790"/>
            <a:ext cx="484064" cy="484064"/>
            <a:chOff x="0" y="0"/>
            <a:chExt cx="812800" cy="812800"/>
          </a:xfrm>
        </p:grpSpPr>
        <p:sp>
          <p:nvSpPr>
            <p:cNvPr id="104" name="Google Shape;104;p2"/>
            <p:cNvSpPr/>
            <p:nvPr/>
          </p:nvSpPr>
          <p:spPr>
            <a:xfrm>
              <a:off x="0" y="0"/>
              <a:ext cx="812800" cy="812800"/>
            </a:xfrm>
            <a:custGeom>
              <a:rect b="b" l="l" r="r" t="t"/>
              <a:pathLst>
                <a:path extrusionOk="0"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317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5" name="Google Shape;105;p2"/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47777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06" name="Google Shape;106;p2"/>
          <p:cNvGrpSpPr/>
          <p:nvPr/>
        </p:nvGrpSpPr>
        <p:grpSpPr>
          <a:xfrm>
            <a:off x="4091227" y="5195004"/>
            <a:ext cx="484064" cy="484064"/>
            <a:chOff x="0" y="0"/>
            <a:chExt cx="812800" cy="812800"/>
          </a:xfrm>
        </p:grpSpPr>
        <p:sp>
          <p:nvSpPr>
            <p:cNvPr id="107" name="Google Shape;107;p2"/>
            <p:cNvSpPr/>
            <p:nvPr/>
          </p:nvSpPr>
          <p:spPr>
            <a:xfrm>
              <a:off x="0" y="0"/>
              <a:ext cx="812800" cy="812800"/>
            </a:xfrm>
            <a:custGeom>
              <a:rect b="b" l="l" r="r" t="t"/>
              <a:pathLst>
                <a:path extrusionOk="0"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317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8" name="Google Shape;108;p2"/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47777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09" name="Google Shape;109;p2"/>
          <p:cNvGrpSpPr/>
          <p:nvPr/>
        </p:nvGrpSpPr>
        <p:grpSpPr>
          <a:xfrm>
            <a:off x="4091227" y="6160247"/>
            <a:ext cx="484064" cy="484064"/>
            <a:chOff x="0" y="0"/>
            <a:chExt cx="812800" cy="812800"/>
          </a:xfrm>
        </p:grpSpPr>
        <p:sp>
          <p:nvSpPr>
            <p:cNvPr id="110" name="Google Shape;110;p2"/>
            <p:cNvSpPr/>
            <p:nvPr/>
          </p:nvSpPr>
          <p:spPr>
            <a:xfrm>
              <a:off x="0" y="0"/>
              <a:ext cx="812800" cy="812800"/>
            </a:xfrm>
            <a:custGeom>
              <a:rect b="b" l="l" r="r" t="t"/>
              <a:pathLst>
                <a:path extrusionOk="0"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317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1" name="Google Shape;111;p2"/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47777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12" name="Google Shape;112;p2"/>
          <p:cNvGrpSpPr/>
          <p:nvPr/>
        </p:nvGrpSpPr>
        <p:grpSpPr>
          <a:xfrm>
            <a:off x="4091227" y="7125490"/>
            <a:ext cx="484064" cy="484064"/>
            <a:chOff x="0" y="0"/>
            <a:chExt cx="812800" cy="812800"/>
          </a:xfrm>
        </p:grpSpPr>
        <p:sp>
          <p:nvSpPr>
            <p:cNvPr id="113" name="Google Shape;113;p2"/>
            <p:cNvSpPr/>
            <p:nvPr/>
          </p:nvSpPr>
          <p:spPr>
            <a:xfrm>
              <a:off x="0" y="0"/>
              <a:ext cx="812800" cy="812800"/>
            </a:xfrm>
            <a:custGeom>
              <a:rect b="b" l="l" r="r" t="t"/>
              <a:pathLst>
                <a:path extrusionOk="0"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317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4" name="Google Shape;114;p2"/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47777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15" name="Google Shape;115;p2"/>
          <p:cNvSpPr txBox="1"/>
          <p:nvPr/>
        </p:nvSpPr>
        <p:spPr>
          <a:xfrm>
            <a:off x="5141152" y="2238425"/>
            <a:ext cx="3651000" cy="692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38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4500" u="none" cap="none" strike="noStrike">
                <a:solidFill>
                  <a:srgbClr val="00317A"/>
                </a:solidFill>
                <a:latin typeface="Play"/>
                <a:ea typeface="Play"/>
                <a:cs typeface="Play"/>
                <a:sym typeface="Play"/>
              </a:rPr>
              <a:t>Introduction</a:t>
            </a:r>
            <a:endParaRPr b="1" i="0" sz="4500" u="none" cap="none" strike="noStrike">
              <a:solidFill>
                <a:srgbClr val="00317A"/>
              </a:solidFill>
              <a:latin typeface="Play"/>
              <a:ea typeface="Play"/>
              <a:cs typeface="Play"/>
              <a:sym typeface="Play"/>
            </a:endParaRPr>
          </a:p>
        </p:txBody>
      </p:sp>
      <p:sp>
        <p:nvSpPr>
          <p:cNvPr id="116" name="Google Shape;116;p2"/>
          <p:cNvSpPr txBox="1"/>
          <p:nvPr/>
        </p:nvSpPr>
        <p:spPr>
          <a:xfrm>
            <a:off x="4900600" y="3159450"/>
            <a:ext cx="5607300" cy="692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1" algn="ctr">
              <a:lnSpc>
                <a:spcPct val="139941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4500" u="none" cap="none" strike="noStrike">
                <a:solidFill>
                  <a:srgbClr val="00317A"/>
                </a:solidFill>
                <a:latin typeface="Play"/>
                <a:ea typeface="Play"/>
                <a:cs typeface="Play"/>
                <a:sym typeface="Play"/>
              </a:rPr>
              <a:t>Project Objectiv</a:t>
            </a:r>
            <a:r>
              <a:rPr b="1" i="0" lang="en-US" sz="4500" u="none" cap="none" strike="noStrike">
                <a:solidFill>
                  <a:srgbClr val="00317A"/>
                </a:solidFill>
                <a:latin typeface="Play"/>
                <a:ea typeface="Play"/>
                <a:cs typeface="Play"/>
                <a:sym typeface="Play"/>
              </a:rPr>
              <a:t>es</a:t>
            </a:r>
            <a:endParaRPr b="1" i="0" sz="4500" u="none" cap="none" strike="noStrike">
              <a:solidFill>
                <a:srgbClr val="00317A"/>
              </a:solidFill>
              <a:latin typeface="Play"/>
              <a:ea typeface="Play"/>
              <a:cs typeface="Play"/>
              <a:sym typeface="Play"/>
            </a:endParaRPr>
          </a:p>
        </p:txBody>
      </p:sp>
      <p:sp>
        <p:nvSpPr>
          <p:cNvPr id="117" name="Google Shape;117;p2"/>
          <p:cNvSpPr txBox="1"/>
          <p:nvPr/>
        </p:nvSpPr>
        <p:spPr>
          <a:xfrm>
            <a:off x="5141150" y="4132075"/>
            <a:ext cx="5012100" cy="692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1" algn="ctr">
              <a:lnSpc>
                <a:spcPct val="139941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4500" u="none" cap="none" strike="noStrike">
                <a:solidFill>
                  <a:srgbClr val="00317A"/>
                </a:solidFill>
                <a:latin typeface="Play"/>
                <a:ea typeface="Play"/>
                <a:cs typeface="Play"/>
                <a:sym typeface="Play"/>
              </a:rPr>
              <a:t>System Overview</a:t>
            </a:r>
            <a:endParaRPr b="1" i="0" sz="4500" u="none" cap="none" strike="noStrike">
              <a:solidFill>
                <a:srgbClr val="00317A"/>
              </a:solidFill>
              <a:latin typeface="Play"/>
              <a:ea typeface="Play"/>
              <a:cs typeface="Play"/>
              <a:sym typeface="Play"/>
            </a:endParaRPr>
          </a:p>
        </p:txBody>
      </p:sp>
      <p:sp>
        <p:nvSpPr>
          <p:cNvPr id="118" name="Google Shape;118;p2"/>
          <p:cNvSpPr txBox="1"/>
          <p:nvPr/>
        </p:nvSpPr>
        <p:spPr>
          <a:xfrm>
            <a:off x="4900600" y="5060013"/>
            <a:ext cx="6815100" cy="692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1" algn="ctr">
              <a:lnSpc>
                <a:spcPct val="139941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4500" u="none" cap="none" strike="noStrike">
                <a:solidFill>
                  <a:srgbClr val="00317A"/>
                </a:solidFill>
                <a:latin typeface="Play"/>
                <a:ea typeface="Play"/>
                <a:cs typeface="Play"/>
                <a:sym typeface="Play"/>
              </a:rPr>
              <a:t>Hardware Components</a:t>
            </a:r>
            <a:endParaRPr b="1" i="0" sz="4500" u="none" cap="none" strike="noStrike">
              <a:solidFill>
                <a:srgbClr val="00317A"/>
              </a:solidFill>
              <a:latin typeface="Play"/>
              <a:ea typeface="Play"/>
              <a:cs typeface="Play"/>
              <a:sym typeface="Play"/>
            </a:endParaRPr>
          </a:p>
        </p:txBody>
      </p:sp>
      <p:sp>
        <p:nvSpPr>
          <p:cNvPr id="119" name="Google Shape;119;p2"/>
          <p:cNvSpPr txBox="1"/>
          <p:nvPr/>
        </p:nvSpPr>
        <p:spPr>
          <a:xfrm>
            <a:off x="4900600" y="5966838"/>
            <a:ext cx="5336700" cy="692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1" algn="ctr">
              <a:lnSpc>
                <a:spcPct val="139941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4500" u="none" cap="none" strike="noStrike">
                <a:solidFill>
                  <a:srgbClr val="00317A"/>
                </a:solidFill>
                <a:latin typeface="Play"/>
                <a:ea typeface="Play"/>
                <a:cs typeface="Play"/>
                <a:sym typeface="Play"/>
              </a:rPr>
              <a:t>System Workflow</a:t>
            </a:r>
            <a:endParaRPr b="1" i="0" sz="4500" u="none" cap="none" strike="noStrike">
              <a:solidFill>
                <a:srgbClr val="00317A"/>
              </a:solidFill>
              <a:latin typeface="Play"/>
              <a:ea typeface="Play"/>
              <a:cs typeface="Play"/>
              <a:sym typeface="Play"/>
            </a:endParaRPr>
          </a:p>
        </p:txBody>
      </p:sp>
      <p:sp>
        <p:nvSpPr>
          <p:cNvPr id="120" name="Google Shape;120;p2"/>
          <p:cNvSpPr txBox="1"/>
          <p:nvPr/>
        </p:nvSpPr>
        <p:spPr>
          <a:xfrm>
            <a:off x="4812150" y="6917125"/>
            <a:ext cx="6670500" cy="692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1" algn="ctr">
              <a:lnSpc>
                <a:spcPct val="139941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4500" u="none" cap="none" strike="noStrike">
                <a:solidFill>
                  <a:srgbClr val="00317A"/>
                </a:solidFill>
                <a:latin typeface="Play"/>
                <a:ea typeface="Play"/>
                <a:cs typeface="Play"/>
                <a:sym typeface="Play"/>
              </a:rPr>
              <a:t>Future Enhancements</a:t>
            </a:r>
            <a:endParaRPr b="1" i="0" sz="4500" u="none" cap="none" strike="noStrike">
              <a:solidFill>
                <a:srgbClr val="00317A"/>
              </a:solidFill>
              <a:latin typeface="Play"/>
              <a:ea typeface="Play"/>
              <a:cs typeface="Play"/>
              <a:sym typeface="Play"/>
            </a:endParaRPr>
          </a:p>
        </p:txBody>
      </p:sp>
      <p:grpSp>
        <p:nvGrpSpPr>
          <p:cNvPr id="121" name="Google Shape;121;p2"/>
          <p:cNvGrpSpPr/>
          <p:nvPr/>
        </p:nvGrpSpPr>
        <p:grpSpPr>
          <a:xfrm>
            <a:off x="4091227" y="7949863"/>
            <a:ext cx="484064" cy="484064"/>
            <a:chOff x="0" y="0"/>
            <a:chExt cx="812800" cy="812800"/>
          </a:xfrm>
        </p:grpSpPr>
        <p:sp>
          <p:nvSpPr>
            <p:cNvPr id="122" name="Google Shape;122;p2"/>
            <p:cNvSpPr/>
            <p:nvPr/>
          </p:nvSpPr>
          <p:spPr>
            <a:xfrm>
              <a:off x="0" y="0"/>
              <a:ext cx="812800" cy="812800"/>
            </a:xfrm>
            <a:custGeom>
              <a:rect b="b" l="l" r="r" t="t"/>
              <a:pathLst>
                <a:path extrusionOk="0"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317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3" name="Google Shape;123;p2"/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47777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24" name="Google Shape;124;p2"/>
          <p:cNvSpPr txBox="1"/>
          <p:nvPr/>
        </p:nvSpPr>
        <p:spPr>
          <a:xfrm>
            <a:off x="5141150" y="8774225"/>
            <a:ext cx="3439800" cy="819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12843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4500" u="none" cap="none" strike="noStrike">
                <a:solidFill>
                  <a:srgbClr val="00317A"/>
                </a:solidFill>
                <a:latin typeface="Play"/>
                <a:ea typeface="Play"/>
                <a:cs typeface="Play"/>
                <a:sym typeface="Play"/>
              </a:rPr>
              <a:t>Conclusion</a:t>
            </a:r>
            <a:endParaRPr b="1" i="0" sz="4500" u="none" cap="none" strike="noStrike">
              <a:solidFill>
                <a:srgbClr val="00317A"/>
              </a:solidFill>
              <a:latin typeface="Play"/>
              <a:ea typeface="Play"/>
              <a:cs typeface="Play"/>
              <a:sym typeface="Play"/>
            </a:endParaRPr>
          </a:p>
        </p:txBody>
      </p:sp>
      <p:grpSp>
        <p:nvGrpSpPr>
          <p:cNvPr id="125" name="Google Shape;125;p2"/>
          <p:cNvGrpSpPr/>
          <p:nvPr/>
        </p:nvGrpSpPr>
        <p:grpSpPr>
          <a:xfrm>
            <a:off x="4091227" y="8774236"/>
            <a:ext cx="484064" cy="484064"/>
            <a:chOff x="0" y="0"/>
            <a:chExt cx="812800" cy="812800"/>
          </a:xfrm>
        </p:grpSpPr>
        <p:sp>
          <p:nvSpPr>
            <p:cNvPr id="126" name="Google Shape;126;p2"/>
            <p:cNvSpPr/>
            <p:nvPr/>
          </p:nvSpPr>
          <p:spPr>
            <a:xfrm>
              <a:off x="0" y="0"/>
              <a:ext cx="812800" cy="812800"/>
            </a:xfrm>
            <a:custGeom>
              <a:rect b="b" l="l" r="r" t="t"/>
              <a:pathLst>
                <a:path extrusionOk="0"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317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7" name="Google Shape;127;p2"/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47777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28" name="Google Shape;128;p2"/>
          <p:cNvSpPr txBox="1"/>
          <p:nvPr/>
        </p:nvSpPr>
        <p:spPr>
          <a:xfrm>
            <a:off x="4812150" y="7746213"/>
            <a:ext cx="7377600" cy="891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1" algn="ctr">
              <a:lnSpc>
                <a:spcPct val="139941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4500" u="none" cap="none" strike="noStrike">
                <a:solidFill>
                  <a:srgbClr val="00317A"/>
                </a:solidFill>
                <a:latin typeface="Play"/>
                <a:ea typeface="Play"/>
                <a:cs typeface="Play"/>
                <a:sym typeface="Play"/>
              </a:rPr>
              <a:t>Challenges &amp; Limitation</a:t>
            </a:r>
            <a:r>
              <a:rPr b="1" i="0" lang="en-US" sz="4500" u="none" cap="none" strike="noStrike">
                <a:solidFill>
                  <a:srgbClr val="00317A"/>
                </a:solidFill>
                <a:latin typeface="Play"/>
                <a:ea typeface="Play"/>
                <a:cs typeface="Play"/>
                <a:sym typeface="Play"/>
              </a:rPr>
              <a:t>s</a:t>
            </a:r>
            <a:endParaRPr b="1" i="0" sz="4500" u="none" cap="none" strike="noStrike">
              <a:solidFill>
                <a:srgbClr val="00317A"/>
              </a:solidFill>
              <a:latin typeface="Play"/>
              <a:ea typeface="Play"/>
              <a:cs typeface="Play"/>
              <a:sym typeface="Play"/>
            </a:endParaRPr>
          </a:p>
          <a:p>
            <a:pPr indent="0" lvl="0" marL="0" marR="0" rtl="1" algn="ctr">
              <a:lnSpc>
                <a:spcPct val="139941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5170" u="none" cap="none" strike="noStrike">
              <a:solidFill>
                <a:srgbClr val="00317A"/>
              </a:solidFill>
              <a:latin typeface="Play"/>
              <a:ea typeface="Play"/>
              <a:cs typeface="Play"/>
              <a:sym typeface="Play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EF6F3"/>
        </a:solidFill>
      </p:bgPr>
    </p:bg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3"/>
          <p:cNvSpPr txBox="1"/>
          <p:nvPr/>
        </p:nvSpPr>
        <p:spPr>
          <a:xfrm>
            <a:off x="7388090" y="1421240"/>
            <a:ext cx="6546000" cy="1022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97019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6844" u="none" cap="none" strike="noStrike">
                <a:solidFill>
                  <a:srgbClr val="00317A"/>
                </a:solidFill>
                <a:latin typeface="Play"/>
                <a:ea typeface="Play"/>
                <a:cs typeface="Play"/>
                <a:sym typeface="Play"/>
              </a:rPr>
              <a:t>Introduction</a:t>
            </a:r>
            <a:endParaRPr b="1" i="0" sz="6844" u="none" cap="none" strike="noStrike">
              <a:solidFill>
                <a:srgbClr val="00317A"/>
              </a:solidFill>
              <a:latin typeface="Play"/>
              <a:ea typeface="Play"/>
              <a:cs typeface="Play"/>
              <a:sym typeface="Play"/>
            </a:endParaRPr>
          </a:p>
        </p:txBody>
      </p:sp>
      <p:sp>
        <p:nvSpPr>
          <p:cNvPr id="134" name="Google Shape;134;p3"/>
          <p:cNvSpPr txBox="1"/>
          <p:nvPr/>
        </p:nvSpPr>
        <p:spPr>
          <a:xfrm>
            <a:off x="2475300" y="3077400"/>
            <a:ext cx="13927800" cy="6301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-269240" lvl="1" marL="539115" marR="0" rtl="0" algn="l">
              <a:lnSpc>
                <a:spcPct val="14008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95"/>
              <a:buChar char="●"/>
            </a:pPr>
            <a:r>
              <a:rPr b="1" i="0" lang="en-US" sz="2495" u="none" cap="none" strike="noStrike">
                <a:solidFill>
                  <a:srgbClr val="000000"/>
                </a:solidFill>
                <a:latin typeface="Bellota"/>
                <a:ea typeface="Bellota"/>
                <a:cs typeface="Bellota"/>
                <a:sym typeface="Bellota"/>
              </a:rPr>
              <a:t>This project presents a Smart Robotic Warehouse Management System designed to automate the process of storing and retrieving products.</a:t>
            </a:r>
            <a:endParaRPr b="1" i="0" sz="2495" u="none" cap="none" strike="noStrike">
              <a:solidFill>
                <a:srgbClr val="000000"/>
              </a:solidFill>
              <a:latin typeface="Bellota"/>
              <a:ea typeface="Bellota"/>
              <a:cs typeface="Bellota"/>
              <a:sym typeface="Bellota"/>
            </a:endParaRPr>
          </a:p>
          <a:p>
            <a:pPr indent="0" lvl="0" marL="0" marR="0" rtl="0" algn="l">
              <a:lnSpc>
                <a:spcPct val="14008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2495" u="none" cap="none" strike="noStrike">
              <a:solidFill>
                <a:srgbClr val="000000"/>
              </a:solidFill>
              <a:latin typeface="Bellota"/>
              <a:ea typeface="Bellota"/>
              <a:cs typeface="Bellota"/>
              <a:sym typeface="Bellota"/>
            </a:endParaRPr>
          </a:p>
          <a:p>
            <a:pPr indent="-269240" lvl="1" marL="539115" marR="0" rtl="0" algn="l">
              <a:lnSpc>
                <a:spcPct val="14008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95"/>
              <a:buChar char="●"/>
            </a:pPr>
            <a:r>
              <a:rPr b="1" i="0" lang="en-US" sz="2495" u="none" cap="none" strike="noStrike">
                <a:solidFill>
                  <a:srgbClr val="000000"/>
                </a:solidFill>
                <a:latin typeface="Bellota"/>
                <a:ea typeface="Bellota"/>
                <a:cs typeface="Bellota"/>
                <a:sym typeface="Bellota"/>
              </a:rPr>
              <a:t>Products are placed on a conveyor belt, where each product contains an RFID tag used to identify it.</a:t>
            </a:r>
            <a:endParaRPr b="1" i="0" sz="2495" u="none" cap="none" strike="noStrike">
              <a:solidFill>
                <a:srgbClr val="000000"/>
              </a:solidFill>
              <a:latin typeface="Bellota"/>
              <a:ea typeface="Bellota"/>
              <a:cs typeface="Bellota"/>
              <a:sym typeface="Bellota"/>
            </a:endParaRPr>
          </a:p>
          <a:p>
            <a:pPr indent="0" lvl="0" marL="0" marR="0" rtl="0" algn="l">
              <a:lnSpc>
                <a:spcPct val="14008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2495" u="none" cap="none" strike="noStrike">
              <a:solidFill>
                <a:srgbClr val="000000"/>
              </a:solidFill>
              <a:latin typeface="Bellota"/>
              <a:ea typeface="Bellota"/>
              <a:cs typeface="Bellota"/>
              <a:sym typeface="Bellota"/>
            </a:endParaRPr>
          </a:p>
          <a:p>
            <a:pPr indent="-269240" lvl="1" marL="539115" marR="0" rtl="0" algn="l">
              <a:lnSpc>
                <a:spcPct val="14008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95"/>
              <a:buChar char="●"/>
            </a:pPr>
            <a:r>
              <a:rPr b="1" i="0" lang="en-US" sz="2495" u="none" cap="none" strike="noStrike">
                <a:solidFill>
                  <a:srgbClr val="000000"/>
                </a:solidFill>
                <a:latin typeface="Bellota"/>
                <a:ea typeface="Bellota"/>
                <a:cs typeface="Bellota"/>
                <a:sym typeface="Bellota"/>
              </a:rPr>
              <a:t>The RFID reader detects the product, and a robotic arm picks it up and stores it in the warehouse according to a selected storage strategy.</a:t>
            </a:r>
            <a:endParaRPr b="1" i="0" sz="2495" u="none" cap="none" strike="noStrike">
              <a:solidFill>
                <a:srgbClr val="000000"/>
              </a:solidFill>
              <a:latin typeface="Bellota"/>
              <a:ea typeface="Bellota"/>
              <a:cs typeface="Bellota"/>
              <a:sym typeface="Bellota"/>
            </a:endParaRPr>
          </a:p>
          <a:p>
            <a:pPr indent="0" lvl="0" marL="0" marR="0" rtl="0" algn="l">
              <a:lnSpc>
                <a:spcPct val="14008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2495" u="none" cap="none" strike="noStrike">
              <a:solidFill>
                <a:srgbClr val="000000"/>
              </a:solidFill>
              <a:latin typeface="Bellota"/>
              <a:ea typeface="Bellota"/>
              <a:cs typeface="Bellota"/>
              <a:sym typeface="Bellota"/>
            </a:endParaRPr>
          </a:p>
          <a:p>
            <a:pPr indent="-269240" lvl="1" marL="539115" marR="0" rtl="0" algn="l">
              <a:lnSpc>
                <a:spcPct val="14008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95"/>
              <a:buChar char="●"/>
            </a:pPr>
            <a:r>
              <a:rPr b="1" i="0" lang="en-US" sz="2495" u="none" cap="none" strike="noStrike">
                <a:solidFill>
                  <a:srgbClr val="000000"/>
                </a:solidFill>
                <a:latin typeface="Bellota"/>
                <a:ea typeface="Bellota"/>
                <a:cs typeface="Bellota"/>
                <a:sym typeface="Bellota"/>
              </a:rPr>
              <a:t>The system can operate in automatic mode or manual mode, and it is controlled through a web-based interface that replaces a traditional touch screen, providing flexible and real-time control.</a:t>
            </a:r>
            <a:endParaRPr b="1" i="0" sz="2495" u="none" cap="none" strike="noStrike">
              <a:solidFill>
                <a:srgbClr val="000000"/>
              </a:solidFill>
              <a:latin typeface="Bellota"/>
              <a:ea typeface="Bellota"/>
              <a:cs typeface="Bellota"/>
              <a:sym typeface="Bellota"/>
            </a:endParaRPr>
          </a:p>
        </p:txBody>
      </p:sp>
      <p:sp>
        <p:nvSpPr>
          <p:cNvPr id="135" name="Google Shape;135;p3"/>
          <p:cNvSpPr/>
          <p:nvPr/>
        </p:nvSpPr>
        <p:spPr>
          <a:xfrm>
            <a:off x="15053232" y="7458049"/>
            <a:ext cx="3234768" cy="2828951"/>
          </a:xfrm>
          <a:custGeom>
            <a:rect b="b" l="l" r="r" t="t"/>
            <a:pathLst>
              <a:path extrusionOk="0" h="2828951" w="3234768">
                <a:moveTo>
                  <a:pt x="0" y="0"/>
                </a:moveTo>
                <a:lnTo>
                  <a:pt x="3234768" y="0"/>
                </a:lnTo>
                <a:lnTo>
                  <a:pt x="3234768" y="2828951"/>
                </a:lnTo>
                <a:lnTo>
                  <a:pt x="0" y="2828951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136" name="Google Shape;136;p3"/>
          <p:cNvSpPr/>
          <p:nvPr/>
        </p:nvSpPr>
        <p:spPr>
          <a:xfrm>
            <a:off x="0" y="0"/>
            <a:ext cx="4722264" cy="2575780"/>
          </a:xfrm>
          <a:custGeom>
            <a:rect b="b" l="l" r="r" t="t"/>
            <a:pathLst>
              <a:path extrusionOk="0" h="2575780" w="4722264">
                <a:moveTo>
                  <a:pt x="0" y="0"/>
                </a:moveTo>
                <a:lnTo>
                  <a:pt x="4722264" y="0"/>
                </a:lnTo>
                <a:lnTo>
                  <a:pt x="4722264" y="2575780"/>
                </a:lnTo>
                <a:lnTo>
                  <a:pt x="0" y="2575780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b="0" l="0" r="0" t="0"/>
            </a:stretch>
          </a:blipFill>
          <a:ln>
            <a:noFill/>
          </a:ln>
        </p:spPr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EF6F3"/>
        </a:solidFill>
      </p:bgPr>
    </p:bg>
    <p:spTree>
      <p:nvGrpSpPr>
        <p:cNvPr id="140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4"/>
          <p:cNvSpPr txBox="1"/>
          <p:nvPr/>
        </p:nvSpPr>
        <p:spPr>
          <a:xfrm>
            <a:off x="5244898" y="2287200"/>
            <a:ext cx="8739600" cy="1022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97019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6844" u="none" cap="none" strike="noStrike">
                <a:solidFill>
                  <a:srgbClr val="00317A"/>
                </a:solidFill>
                <a:latin typeface="Play"/>
                <a:ea typeface="Play"/>
                <a:cs typeface="Play"/>
                <a:sym typeface="Play"/>
              </a:rPr>
              <a:t>Project Objectives</a:t>
            </a:r>
            <a:endParaRPr b="1" i="0" sz="6844" u="none" cap="none" strike="noStrike">
              <a:solidFill>
                <a:srgbClr val="00317A"/>
              </a:solidFill>
              <a:latin typeface="Play"/>
              <a:ea typeface="Play"/>
              <a:cs typeface="Play"/>
              <a:sym typeface="Play"/>
            </a:endParaRPr>
          </a:p>
        </p:txBody>
      </p:sp>
      <p:sp>
        <p:nvSpPr>
          <p:cNvPr id="142" name="Google Shape;142;p4"/>
          <p:cNvSpPr txBox="1"/>
          <p:nvPr/>
        </p:nvSpPr>
        <p:spPr>
          <a:xfrm>
            <a:off x="5421725" y="4388025"/>
            <a:ext cx="14453700" cy="4654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-406400" lvl="0" marL="457200" marR="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Bellota"/>
              <a:buChar char="●"/>
            </a:pPr>
            <a:r>
              <a:rPr b="1" i="0" lang="en-US" sz="2800" u="none" cap="none" strike="noStrike">
                <a:solidFill>
                  <a:srgbClr val="000000"/>
                </a:solidFill>
                <a:latin typeface="Bellota"/>
                <a:ea typeface="Bellota"/>
                <a:cs typeface="Bellota"/>
                <a:sym typeface="Bellota"/>
              </a:rPr>
              <a:t>To design and implement a smart automated warehouse system.</a:t>
            </a:r>
            <a:endParaRPr b="1" i="0" sz="2800" u="none" cap="none" strike="noStrike">
              <a:solidFill>
                <a:srgbClr val="000000"/>
              </a:solidFill>
              <a:latin typeface="Bellota"/>
              <a:ea typeface="Bellota"/>
              <a:cs typeface="Bellota"/>
              <a:sym typeface="Bellota"/>
            </a:endParaRPr>
          </a:p>
          <a:p>
            <a:pPr indent="-406400" lvl="0" marL="457200" marR="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Bellota"/>
              <a:buChar char="●"/>
            </a:pPr>
            <a:r>
              <a:rPr b="1" i="0" lang="en-US" sz="2800" u="none" cap="none" strike="noStrike">
                <a:solidFill>
                  <a:srgbClr val="000000"/>
                </a:solidFill>
                <a:latin typeface="Bellota"/>
                <a:ea typeface="Bellota"/>
                <a:cs typeface="Bellota"/>
                <a:sym typeface="Bellota"/>
              </a:rPr>
              <a:t>To identify products automatically using RFID technology.</a:t>
            </a:r>
            <a:endParaRPr b="1" i="0" sz="2800" u="none" cap="none" strike="noStrike">
              <a:solidFill>
                <a:srgbClr val="000000"/>
              </a:solidFill>
              <a:latin typeface="Bellota"/>
              <a:ea typeface="Bellota"/>
              <a:cs typeface="Bellota"/>
              <a:sym typeface="Bellota"/>
            </a:endParaRPr>
          </a:p>
          <a:p>
            <a:pPr indent="-406400" lvl="0" marL="457200" marR="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Bellota"/>
              <a:buChar char="●"/>
            </a:pPr>
            <a:r>
              <a:rPr b="1" i="0" lang="en-US" sz="2800" u="none" cap="none" strike="noStrike">
                <a:solidFill>
                  <a:srgbClr val="000000"/>
                </a:solidFill>
                <a:latin typeface="Bellota"/>
                <a:ea typeface="Bellota"/>
                <a:cs typeface="Bellota"/>
                <a:sym typeface="Bellota"/>
              </a:rPr>
              <a:t>To automate the pick and place process using a robotic arm.</a:t>
            </a:r>
            <a:endParaRPr b="1" i="0" sz="2800" u="none" cap="none" strike="noStrike">
              <a:solidFill>
                <a:srgbClr val="000000"/>
              </a:solidFill>
              <a:latin typeface="Bellota"/>
              <a:ea typeface="Bellota"/>
              <a:cs typeface="Bellota"/>
              <a:sym typeface="Bellota"/>
            </a:endParaRPr>
          </a:p>
          <a:p>
            <a:pPr indent="-406400" lvl="0" marL="457200" marR="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Bellota"/>
              <a:buChar char="●"/>
            </a:pPr>
            <a:r>
              <a:rPr b="1" i="0" lang="en-US" sz="2800" u="none" cap="none" strike="noStrike">
                <a:solidFill>
                  <a:srgbClr val="000000"/>
                </a:solidFill>
                <a:latin typeface="Bellota"/>
                <a:ea typeface="Bellota"/>
                <a:cs typeface="Bellota"/>
                <a:sym typeface="Bellota"/>
              </a:rPr>
              <a:t>To store products efficiently based on predefined storage strategies.</a:t>
            </a:r>
            <a:endParaRPr b="1" i="0" sz="2800" u="none" cap="none" strike="noStrike">
              <a:solidFill>
                <a:srgbClr val="000000"/>
              </a:solidFill>
              <a:latin typeface="Bellota"/>
              <a:ea typeface="Bellota"/>
              <a:cs typeface="Bellota"/>
              <a:sym typeface="Bellota"/>
            </a:endParaRPr>
          </a:p>
          <a:p>
            <a:pPr indent="-406400" lvl="0" marL="457200" marR="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Bellota"/>
              <a:buChar char="●"/>
            </a:pPr>
            <a:r>
              <a:rPr b="1" i="0" lang="en-US" sz="2800" u="none" cap="none" strike="noStrike">
                <a:solidFill>
                  <a:srgbClr val="000000"/>
                </a:solidFill>
                <a:latin typeface="Bellota"/>
                <a:ea typeface="Bellota"/>
                <a:cs typeface="Bellota"/>
                <a:sym typeface="Bellota"/>
              </a:rPr>
              <a:t>To enable automatic and manual control modes.</a:t>
            </a:r>
            <a:endParaRPr b="1" i="0" sz="2800" u="none" cap="none" strike="noStrike">
              <a:solidFill>
                <a:srgbClr val="000000"/>
              </a:solidFill>
              <a:latin typeface="Bellota"/>
              <a:ea typeface="Bellota"/>
              <a:cs typeface="Bellota"/>
              <a:sym typeface="Bellota"/>
            </a:endParaRPr>
          </a:p>
          <a:p>
            <a:pPr indent="-406400" lvl="0" marL="457200" marR="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Bellota"/>
              <a:buChar char="●"/>
            </a:pPr>
            <a:r>
              <a:rPr b="1" i="0" lang="en-US" sz="2800" u="none" cap="none" strike="noStrike">
                <a:solidFill>
                  <a:srgbClr val="000000"/>
                </a:solidFill>
                <a:latin typeface="Bellota"/>
                <a:ea typeface="Bellota"/>
                <a:cs typeface="Bellota"/>
                <a:sym typeface="Bellota"/>
              </a:rPr>
              <a:t>To provide real-time monitoring and control through a web-based interface.</a:t>
            </a:r>
            <a:endParaRPr b="1" i="0" sz="2800" u="none" cap="none" strike="noStrike">
              <a:solidFill>
                <a:srgbClr val="000000"/>
              </a:solidFill>
              <a:latin typeface="Bellota"/>
              <a:ea typeface="Bellota"/>
              <a:cs typeface="Bellota"/>
              <a:sym typeface="Bellota"/>
            </a:endParaRPr>
          </a:p>
          <a:p>
            <a:pPr indent="-406400" lvl="0" marL="457200" marR="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Bellota"/>
              <a:buChar char="●"/>
            </a:pPr>
            <a:r>
              <a:rPr b="1" i="0" lang="en-US" sz="2800" u="none" cap="none" strike="noStrike">
                <a:solidFill>
                  <a:srgbClr val="000000"/>
                </a:solidFill>
                <a:latin typeface="Bellota"/>
                <a:ea typeface="Bellota"/>
                <a:cs typeface="Bellota"/>
                <a:sym typeface="Bellota"/>
              </a:rPr>
              <a:t>To reduce human intervention, errors, and operation time.</a:t>
            </a:r>
            <a:endParaRPr b="1" i="0" sz="2800" u="none" cap="none" strike="noStrike">
              <a:solidFill>
                <a:srgbClr val="000000"/>
              </a:solidFill>
              <a:latin typeface="Bellota"/>
              <a:ea typeface="Bellota"/>
              <a:cs typeface="Bellota"/>
              <a:sym typeface="Bellota"/>
            </a:endParaRPr>
          </a:p>
          <a:p>
            <a:pPr indent="-406400" lvl="0" marL="457200" marR="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Bellota"/>
              <a:buChar char="●"/>
            </a:pPr>
            <a:r>
              <a:rPr b="1" i="0" lang="en-US" sz="2800" u="none" cap="none" strike="noStrike">
                <a:solidFill>
                  <a:srgbClr val="000000"/>
                </a:solidFill>
                <a:latin typeface="Bellota"/>
                <a:ea typeface="Bellota"/>
                <a:cs typeface="Bellota"/>
                <a:sym typeface="Bellota"/>
              </a:rPr>
              <a:t>To demonstrate the integration of embedded systems,and robotics</a:t>
            </a:r>
            <a:endParaRPr b="1" i="0" sz="2800" u="none" cap="none" strike="noStrike">
              <a:solidFill>
                <a:srgbClr val="000000"/>
              </a:solidFill>
              <a:latin typeface="Bellota"/>
              <a:ea typeface="Bellota"/>
              <a:cs typeface="Bellota"/>
              <a:sym typeface="Bellota"/>
            </a:endParaRPr>
          </a:p>
        </p:txBody>
      </p:sp>
      <p:sp>
        <p:nvSpPr>
          <p:cNvPr id="143" name="Google Shape;143;p4"/>
          <p:cNvSpPr/>
          <p:nvPr/>
        </p:nvSpPr>
        <p:spPr>
          <a:xfrm>
            <a:off x="76200" y="6667500"/>
            <a:ext cx="5441950" cy="3639820"/>
          </a:xfrm>
          <a:custGeom>
            <a:rect b="b" l="l" r="r" t="t"/>
            <a:pathLst>
              <a:path extrusionOk="0" h="4571030" w="5537591">
                <a:moveTo>
                  <a:pt x="0" y="0"/>
                </a:moveTo>
                <a:lnTo>
                  <a:pt x="5537591" y="0"/>
                </a:lnTo>
                <a:lnTo>
                  <a:pt x="5537591" y="4571030"/>
                </a:lnTo>
                <a:lnTo>
                  <a:pt x="0" y="4571030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EF6F3"/>
        </a:solidFill>
      </p:bgPr>
    </p:bg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5"/>
          <p:cNvSpPr txBox="1"/>
          <p:nvPr/>
        </p:nvSpPr>
        <p:spPr>
          <a:xfrm>
            <a:off x="5898950" y="2090250"/>
            <a:ext cx="12135300" cy="7660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-406400" lvl="0" marL="457200" marR="0" rtl="0" algn="l">
              <a:lnSpc>
                <a:spcPct val="139791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Bellota"/>
              <a:buChar char="●"/>
            </a:pPr>
            <a:r>
              <a:rPr b="1" i="0" lang="en-US" sz="2800" u="none" cap="none" strike="noStrike">
                <a:solidFill>
                  <a:srgbClr val="000000"/>
                </a:solidFill>
                <a:latin typeface="Bellota"/>
                <a:ea typeface="Bellota"/>
                <a:cs typeface="Bellota"/>
                <a:sym typeface="Bellota"/>
              </a:rPr>
              <a:t>The Smart Robotic Warehouse Management System consists of a conveyor belt, RFID system, robotic arm, storage rack, and a web-based control system.</a:t>
            </a:r>
            <a:endParaRPr b="1" i="0" sz="2800" u="none" cap="none" strike="noStrike">
              <a:solidFill>
                <a:srgbClr val="000000"/>
              </a:solidFill>
              <a:latin typeface="Bellota"/>
              <a:ea typeface="Bellota"/>
              <a:cs typeface="Bellota"/>
              <a:sym typeface="Bellota"/>
            </a:endParaRPr>
          </a:p>
          <a:p>
            <a:pPr indent="-406400" lvl="0" marL="457200" marR="0" rtl="0" algn="l">
              <a:lnSpc>
                <a:spcPct val="139791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Bellota"/>
              <a:buChar char="●"/>
            </a:pPr>
            <a:r>
              <a:rPr b="1" i="0" lang="en-US" sz="2800" u="none" cap="none" strike="noStrike">
                <a:solidFill>
                  <a:srgbClr val="000000"/>
                </a:solidFill>
                <a:latin typeface="Bellota"/>
                <a:ea typeface="Bellota"/>
                <a:cs typeface="Bellota"/>
                <a:sym typeface="Bellota"/>
              </a:rPr>
              <a:t>Products are first placed on the conveyor belt, where an RFID reader scans the product tag to identify the product type.</a:t>
            </a:r>
            <a:endParaRPr b="1" i="0" sz="2800" u="none" cap="none" strike="noStrike">
              <a:solidFill>
                <a:srgbClr val="000000"/>
              </a:solidFill>
              <a:latin typeface="Bellota"/>
              <a:ea typeface="Bellota"/>
              <a:cs typeface="Bellota"/>
              <a:sym typeface="Bellota"/>
            </a:endParaRPr>
          </a:p>
          <a:p>
            <a:pPr indent="-406400" lvl="0" marL="457200" marR="0" rtl="0" algn="l">
              <a:lnSpc>
                <a:spcPct val="139791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Bellota"/>
              <a:buChar char="●"/>
            </a:pPr>
            <a:r>
              <a:rPr b="1" i="0" lang="en-US" sz="2800" u="none" cap="none" strike="noStrike">
                <a:solidFill>
                  <a:srgbClr val="000000"/>
                </a:solidFill>
                <a:latin typeface="Bellota"/>
                <a:ea typeface="Bellota"/>
                <a:cs typeface="Bellota"/>
                <a:sym typeface="Bellota"/>
              </a:rPr>
              <a:t>Once identified, a robotic arm picks the product from the conveyor and moves it to the storage area.</a:t>
            </a:r>
            <a:endParaRPr b="1" i="0" sz="2800" u="none" cap="none" strike="noStrike">
              <a:solidFill>
                <a:srgbClr val="000000"/>
              </a:solidFill>
              <a:latin typeface="Bellota"/>
              <a:ea typeface="Bellota"/>
              <a:cs typeface="Bellota"/>
              <a:sym typeface="Bellota"/>
            </a:endParaRPr>
          </a:p>
          <a:p>
            <a:pPr indent="-406400" lvl="0" marL="457200" marR="0" rtl="0" algn="l">
              <a:lnSpc>
                <a:spcPct val="139791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Bellota"/>
              <a:buChar char="●"/>
            </a:pPr>
            <a:r>
              <a:rPr b="1" i="0" lang="en-US" sz="2800" u="none" cap="none" strike="noStrike">
                <a:solidFill>
                  <a:srgbClr val="000000"/>
                </a:solidFill>
                <a:latin typeface="Bellota"/>
                <a:ea typeface="Bellota"/>
                <a:cs typeface="Bellota"/>
                <a:sym typeface="Bellota"/>
              </a:rPr>
              <a:t>The product is stored according to a selected storage strategy, such as a fixed location or the nearest available empty cell.</a:t>
            </a:r>
            <a:endParaRPr b="1" i="0" sz="2800" u="none" cap="none" strike="noStrike">
              <a:solidFill>
                <a:srgbClr val="000000"/>
              </a:solidFill>
              <a:latin typeface="Bellota"/>
              <a:ea typeface="Bellota"/>
              <a:cs typeface="Bellota"/>
              <a:sym typeface="Bellota"/>
            </a:endParaRPr>
          </a:p>
          <a:p>
            <a:pPr indent="-406400" lvl="0" marL="457200" marR="0" rtl="0" algn="l">
              <a:lnSpc>
                <a:spcPct val="139791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Bellota"/>
              <a:buChar char="●"/>
            </a:pPr>
            <a:r>
              <a:rPr b="1" i="0" lang="en-US" sz="2800" u="none" cap="none" strike="noStrike">
                <a:solidFill>
                  <a:srgbClr val="000000"/>
                </a:solidFill>
                <a:latin typeface="Bellota"/>
                <a:ea typeface="Bellota"/>
                <a:cs typeface="Bellota"/>
                <a:sym typeface="Bellota"/>
              </a:rPr>
              <a:t>The system also supports retrieving products and placing them into a loading zone when required.</a:t>
            </a:r>
            <a:endParaRPr b="1" i="0" sz="2800" u="none" cap="none" strike="noStrike">
              <a:solidFill>
                <a:srgbClr val="000000"/>
              </a:solidFill>
              <a:latin typeface="Bellota"/>
              <a:ea typeface="Bellota"/>
              <a:cs typeface="Bellota"/>
              <a:sym typeface="Bellota"/>
            </a:endParaRPr>
          </a:p>
          <a:p>
            <a:pPr indent="-406400" lvl="0" marL="457200" marR="0" rtl="0" algn="l">
              <a:lnSpc>
                <a:spcPct val="139791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Bellota"/>
              <a:buChar char="●"/>
            </a:pPr>
            <a:r>
              <a:rPr b="1" i="0" lang="en-US" sz="2800" u="none" cap="none" strike="noStrike">
                <a:solidFill>
                  <a:srgbClr val="000000"/>
                </a:solidFill>
                <a:latin typeface="Bellota"/>
                <a:ea typeface="Bellota"/>
                <a:cs typeface="Bellota"/>
                <a:sym typeface="Bellota"/>
              </a:rPr>
              <a:t>All operations are monitored and controlled through a web interface, which allows switching between automatic and manual modes.</a:t>
            </a:r>
            <a:endParaRPr b="1" i="0" sz="2800" u="none" cap="none" strike="noStrike">
              <a:solidFill>
                <a:srgbClr val="000000"/>
              </a:solidFill>
              <a:latin typeface="Bellota"/>
              <a:ea typeface="Bellota"/>
              <a:cs typeface="Bellota"/>
              <a:sym typeface="Bellota"/>
            </a:endParaRPr>
          </a:p>
        </p:txBody>
      </p:sp>
      <p:sp>
        <p:nvSpPr>
          <p:cNvPr id="149" name="Google Shape;149;p5"/>
          <p:cNvSpPr txBox="1"/>
          <p:nvPr/>
        </p:nvSpPr>
        <p:spPr>
          <a:xfrm>
            <a:off x="5898951" y="474350"/>
            <a:ext cx="8786100" cy="2281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96995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7790" u="none" cap="none" strike="noStrike">
                <a:solidFill>
                  <a:srgbClr val="00317A"/>
                </a:solidFill>
                <a:latin typeface="Play"/>
                <a:ea typeface="Play"/>
                <a:cs typeface="Play"/>
                <a:sym typeface="Play"/>
              </a:rPr>
              <a:t>System Overview</a:t>
            </a:r>
            <a:endParaRPr b="1" i="0" sz="7790" u="none" cap="none" strike="noStrike">
              <a:solidFill>
                <a:srgbClr val="00317A"/>
              </a:solidFill>
              <a:latin typeface="Play"/>
              <a:ea typeface="Play"/>
              <a:cs typeface="Play"/>
              <a:sym typeface="Play"/>
            </a:endParaRPr>
          </a:p>
          <a:p>
            <a:pPr indent="0" lvl="0" marL="0" marR="0" rtl="0" algn="ctr">
              <a:lnSpc>
                <a:spcPct val="96995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7490" u="none" cap="none" strike="noStrike">
              <a:solidFill>
                <a:srgbClr val="00317A"/>
              </a:solidFill>
              <a:latin typeface="Play"/>
              <a:ea typeface="Play"/>
              <a:cs typeface="Play"/>
              <a:sym typeface="Play"/>
            </a:endParaRPr>
          </a:p>
        </p:txBody>
      </p:sp>
      <p:sp>
        <p:nvSpPr>
          <p:cNvPr id="150" name="Google Shape;150;p5"/>
          <p:cNvSpPr/>
          <p:nvPr/>
        </p:nvSpPr>
        <p:spPr>
          <a:xfrm>
            <a:off x="304800" y="6667500"/>
            <a:ext cx="4968240" cy="3671570"/>
          </a:xfrm>
          <a:custGeom>
            <a:rect b="b" l="l" r="r" t="t"/>
            <a:pathLst>
              <a:path extrusionOk="0" h="4414787" w="5133474">
                <a:moveTo>
                  <a:pt x="0" y="0"/>
                </a:moveTo>
                <a:lnTo>
                  <a:pt x="5133473" y="0"/>
                </a:lnTo>
                <a:lnTo>
                  <a:pt x="5133473" y="4414787"/>
                </a:lnTo>
                <a:lnTo>
                  <a:pt x="0" y="4414787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EF6F3"/>
        </a:solidFill>
      </p:bgPr>
    </p:bg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p6"/>
          <p:cNvSpPr/>
          <p:nvPr/>
        </p:nvSpPr>
        <p:spPr>
          <a:xfrm>
            <a:off x="914263" y="2726805"/>
            <a:ext cx="2943411" cy="2416695"/>
          </a:xfrm>
          <a:custGeom>
            <a:rect b="b" l="l" r="r" t="t"/>
            <a:pathLst>
              <a:path extrusionOk="0" h="2416695" w="2943411">
                <a:moveTo>
                  <a:pt x="0" y="0"/>
                </a:moveTo>
                <a:lnTo>
                  <a:pt x="2943411" y="0"/>
                </a:lnTo>
                <a:lnTo>
                  <a:pt x="2943411" y="2416695"/>
                </a:lnTo>
                <a:lnTo>
                  <a:pt x="0" y="2416695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156" name="Google Shape;156;p6"/>
          <p:cNvSpPr/>
          <p:nvPr/>
        </p:nvSpPr>
        <p:spPr>
          <a:xfrm>
            <a:off x="4539639" y="2726805"/>
            <a:ext cx="4881965" cy="2369961"/>
          </a:xfrm>
          <a:custGeom>
            <a:rect b="b" l="l" r="r" t="t"/>
            <a:pathLst>
              <a:path extrusionOk="0" h="2369961" w="4881965">
                <a:moveTo>
                  <a:pt x="0" y="0"/>
                </a:moveTo>
                <a:lnTo>
                  <a:pt x="4881965" y="0"/>
                </a:lnTo>
                <a:lnTo>
                  <a:pt x="4881965" y="2369961"/>
                </a:lnTo>
                <a:lnTo>
                  <a:pt x="0" y="2369961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b="-4167" l="0" r="0" t="-4167"/>
            </a:stretch>
          </a:blipFill>
          <a:ln>
            <a:noFill/>
          </a:ln>
        </p:spPr>
      </p:sp>
      <p:sp>
        <p:nvSpPr>
          <p:cNvPr id="157" name="Google Shape;157;p6"/>
          <p:cNvSpPr/>
          <p:nvPr/>
        </p:nvSpPr>
        <p:spPr>
          <a:xfrm>
            <a:off x="10222342" y="2620908"/>
            <a:ext cx="2185350" cy="2829877"/>
          </a:xfrm>
          <a:custGeom>
            <a:rect b="b" l="l" r="r" t="t"/>
            <a:pathLst>
              <a:path extrusionOk="0" h="2829877" w="2185350">
                <a:moveTo>
                  <a:pt x="0" y="0"/>
                </a:moveTo>
                <a:lnTo>
                  <a:pt x="2185350" y="0"/>
                </a:lnTo>
                <a:lnTo>
                  <a:pt x="2185350" y="2829877"/>
                </a:lnTo>
                <a:lnTo>
                  <a:pt x="0" y="2829877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5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158" name="Google Shape;158;p6"/>
          <p:cNvSpPr/>
          <p:nvPr/>
        </p:nvSpPr>
        <p:spPr>
          <a:xfrm>
            <a:off x="13707658" y="2620908"/>
            <a:ext cx="3321797" cy="2657438"/>
          </a:xfrm>
          <a:custGeom>
            <a:rect b="b" l="l" r="r" t="t"/>
            <a:pathLst>
              <a:path extrusionOk="0" h="2657438" w="3321797">
                <a:moveTo>
                  <a:pt x="0" y="0"/>
                </a:moveTo>
                <a:lnTo>
                  <a:pt x="3321797" y="0"/>
                </a:lnTo>
                <a:lnTo>
                  <a:pt x="3321797" y="2657438"/>
                </a:lnTo>
                <a:lnTo>
                  <a:pt x="0" y="2657438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6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159" name="Google Shape;159;p6"/>
          <p:cNvSpPr/>
          <p:nvPr/>
        </p:nvSpPr>
        <p:spPr>
          <a:xfrm>
            <a:off x="975242" y="6431230"/>
            <a:ext cx="2821453" cy="2626474"/>
          </a:xfrm>
          <a:custGeom>
            <a:rect b="b" l="l" r="r" t="t"/>
            <a:pathLst>
              <a:path extrusionOk="0" h="2626474" w="2821453">
                <a:moveTo>
                  <a:pt x="0" y="0"/>
                </a:moveTo>
                <a:lnTo>
                  <a:pt x="2821453" y="0"/>
                </a:lnTo>
                <a:lnTo>
                  <a:pt x="2821453" y="2626474"/>
                </a:lnTo>
                <a:lnTo>
                  <a:pt x="0" y="2626474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7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160" name="Google Shape;160;p6"/>
          <p:cNvSpPr/>
          <p:nvPr/>
        </p:nvSpPr>
        <p:spPr>
          <a:xfrm>
            <a:off x="5014261" y="6431230"/>
            <a:ext cx="2271614" cy="2417807"/>
          </a:xfrm>
          <a:custGeom>
            <a:rect b="b" l="l" r="r" t="t"/>
            <a:pathLst>
              <a:path extrusionOk="0" h="2417807" w="2271614">
                <a:moveTo>
                  <a:pt x="0" y="0"/>
                </a:moveTo>
                <a:lnTo>
                  <a:pt x="2271614" y="0"/>
                </a:lnTo>
                <a:lnTo>
                  <a:pt x="2271614" y="2417807"/>
                </a:lnTo>
                <a:lnTo>
                  <a:pt x="0" y="2417807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8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161" name="Google Shape;161;p6"/>
          <p:cNvSpPr/>
          <p:nvPr/>
        </p:nvSpPr>
        <p:spPr>
          <a:xfrm>
            <a:off x="8591382" y="6318968"/>
            <a:ext cx="2723634" cy="2642332"/>
          </a:xfrm>
          <a:custGeom>
            <a:rect b="b" l="l" r="r" t="t"/>
            <a:pathLst>
              <a:path extrusionOk="0" h="2642332" w="2723634">
                <a:moveTo>
                  <a:pt x="0" y="0"/>
                </a:moveTo>
                <a:lnTo>
                  <a:pt x="2723635" y="0"/>
                </a:lnTo>
                <a:lnTo>
                  <a:pt x="2723635" y="2642331"/>
                </a:lnTo>
                <a:lnTo>
                  <a:pt x="0" y="2642331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9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162" name="Google Shape;162;p6"/>
          <p:cNvSpPr/>
          <p:nvPr/>
        </p:nvSpPr>
        <p:spPr>
          <a:xfrm>
            <a:off x="12534217" y="6431230"/>
            <a:ext cx="3743158" cy="2312440"/>
          </a:xfrm>
          <a:custGeom>
            <a:rect b="b" l="l" r="r" t="t"/>
            <a:pathLst>
              <a:path extrusionOk="0" h="2312440" w="3743158">
                <a:moveTo>
                  <a:pt x="0" y="0"/>
                </a:moveTo>
                <a:lnTo>
                  <a:pt x="3743157" y="0"/>
                </a:lnTo>
                <a:lnTo>
                  <a:pt x="3743157" y="2312439"/>
                </a:lnTo>
                <a:lnTo>
                  <a:pt x="0" y="2312439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10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163" name="Google Shape;163;p6"/>
          <p:cNvSpPr txBox="1"/>
          <p:nvPr/>
        </p:nvSpPr>
        <p:spPr>
          <a:xfrm>
            <a:off x="4539650" y="1297000"/>
            <a:ext cx="9952800" cy="1022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97019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6844" u="none" cap="none" strike="noStrike">
                <a:solidFill>
                  <a:srgbClr val="00317A"/>
                </a:solidFill>
                <a:latin typeface="Play"/>
                <a:ea typeface="Play"/>
                <a:cs typeface="Play"/>
                <a:sym typeface="Play"/>
              </a:rPr>
              <a:t>Hardware Components</a:t>
            </a:r>
            <a:endParaRPr b="1" i="0" sz="6844" u="none" cap="none" strike="noStrike">
              <a:solidFill>
                <a:srgbClr val="00317A"/>
              </a:solidFill>
              <a:latin typeface="Play"/>
              <a:ea typeface="Play"/>
              <a:cs typeface="Play"/>
              <a:sym typeface="Play"/>
            </a:endParaRPr>
          </a:p>
        </p:txBody>
      </p:sp>
      <p:sp>
        <p:nvSpPr>
          <p:cNvPr id="164" name="Google Shape;164;p6"/>
          <p:cNvSpPr txBox="1"/>
          <p:nvPr/>
        </p:nvSpPr>
        <p:spPr>
          <a:xfrm>
            <a:off x="127485" y="5202146"/>
            <a:ext cx="4412100" cy="1309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1" algn="ctr">
              <a:lnSpc>
                <a:spcPct val="14005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3545" u="none" cap="none" strike="noStrike">
                <a:solidFill>
                  <a:srgbClr val="00317A"/>
                </a:solidFill>
                <a:latin typeface="Play"/>
                <a:ea typeface="Play"/>
                <a:cs typeface="Play"/>
                <a:sym typeface="Play"/>
              </a:rPr>
              <a:t>Arduino Mega</a:t>
            </a:r>
            <a:endParaRPr b="1" i="0" sz="3545" u="none" cap="none" strike="noStrike">
              <a:solidFill>
                <a:srgbClr val="00317A"/>
              </a:solidFill>
              <a:latin typeface="Play"/>
              <a:ea typeface="Play"/>
              <a:cs typeface="Play"/>
              <a:sym typeface="Play"/>
            </a:endParaRPr>
          </a:p>
          <a:p>
            <a:pPr indent="0" lvl="0" marL="0" marR="0" rtl="1" algn="ctr">
              <a:lnSpc>
                <a:spcPct val="14005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3545" u="none" cap="none" strike="noStrike">
              <a:solidFill>
                <a:srgbClr val="00317A"/>
              </a:solidFill>
              <a:latin typeface="Play"/>
              <a:ea typeface="Play"/>
              <a:cs typeface="Play"/>
              <a:sym typeface="Play"/>
            </a:endParaRPr>
          </a:p>
        </p:txBody>
      </p:sp>
      <p:sp>
        <p:nvSpPr>
          <p:cNvPr id="165" name="Google Shape;165;p6"/>
          <p:cNvSpPr txBox="1"/>
          <p:nvPr/>
        </p:nvSpPr>
        <p:spPr>
          <a:xfrm>
            <a:off x="5134022" y="5202150"/>
            <a:ext cx="4652400" cy="2076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1" algn="ctr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3550" u="none" cap="none" strike="noStrike">
                <a:solidFill>
                  <a:srgbClr val="00317A"/>
                </a:solidFill>
                <a:latin typeface="Play"/>
                <a:ea typeface="Play"/>
                <a:cs typeface="Play"/>
                <a:sym typeface="Play"/>
              </a:rPr>
              <a:t>A4988 stepper drivers</a:t>
            </a:r>
            <a:endParaRPr b="1" i="0" sz="3550" u="none" cap="none" strike="noStrike">
              <a:solidFill>
                <a:srgbClr val="00317A"/>
              </a:solidFill>
              <a:latin typeface="Play"/>
              <a:ea typeface="Play"/>
              <a:cs typeface="Play"/>
              <a:sym typeface="Play"/>
            </a:endParaRPr>
          </a:p>
          <a:p>
            <a:pPr indent="0" lvl="0" marL="0" marR="0" rtl="1" algn="ctr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3550" u="none" cap="none" strike="noStrike">
              <a:solidFill>
                <a:srgbClr val="00317A"/>
              </a:solidFill>
              <a:latin typeface="Play"/>
              <a:ea typeface="Play"/>
              <a:cs typeface="Play"/>
              <a:sym typeface="Play"/>
            </a:endParaRPr>
          </a:p>
        </p:txBody>
      </p:sp>
      <p:sp>
        <p:nvSpPr>
          <p:cNvPr id="166" name="Google Shape;166;p6"/>
          <p:cNvSpPr txBox="1"/>
          <p:nvPr/>
        </p:nvSpPr>
        <p:spPr>
          <a:xfrm>
            <a:off x="9786424" y="5465849"/>
            <a:ext cx="3103500" cy="1627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1" algn="ctr">
              <a:lnSpc>
                <a:spcPct val="13985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785" u="none" cap="none" strike="noStrike">
                <a:solidFill>
                  <a:srgbClr val="00317A"/>
                </a:solidFill>
                <a:latin typeface="Play"/>
                <a:ea typeface="Play"/>
                <a:cs typeface="Play"/>
                <a:sym typeface="Play"/>
              </a:rPr>
              <a:t>Nema 17 stepper motors</a:t>
            </a:r>
            <a:endParaRPr b="1" i="0" sz="2785" u="none" cap="none" strike="noStrike">
              <a:solidFill>
                <a:srgbClr val="00317A"/>
              </a:solidFill>
              <a:latin typeface="Play"/>
              <a:ea typeface="Play"/>
              <a:cs typeface="Play"/>
              <a:sym typeface="Play"/>
            </a:endParaRPr>
          </a:p>
          <a:p>
            <a:pPr indent="0" lvl="0" marL="0" marR="0" rtl="1" algn="ctr">
              <a:lnSpc>
                <a:spcPct val="13985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785" u="none" cap="none" strike="noStrike">
              <a:solidFill>
                <a:srgbClr val="00317A"/>
              </a:solidFill>
              <a:latin typeface="Play"/>
              <a:ea typeface="Play"/>
              <a:cs typeface="Play"/>
              <a:sym typeface="Play"/>
            </a:endParaRPr>
          </a:p>
        </p:txBody>
      </p:sp>
      <p:sp>
        <p:nvSpPr>
          <p:cNvPr id="167" name="Google Shape;167;p6"/>
          <p:cNvSpPr txBox="1"/>
          <p:nvPr/>
        </p:nvSpPr>
        <p:spPr>
          <a:xfrm>
            <a:off x="14068468" y="5450775"/>
            <a:ext cx="3321900" cy="1311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1" algn="ctr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3550" u="none" cap="none" strike="noStrike">
                <a:solidFill>
                  <a:srgbClr val="00317A"/>
                </a:solidFill>
                <a:latin typeface="Play"/>
                <a:ea typeface="Play"/>
                <a:cs typeface="Play"/>
                <a:sym typeface="Play"/>
              </a:rPr>
              <a:t>Limit Switch</a:t>
            </a:r>
            <a:endParaRPr b="1" i="0" sz="3550" u="none" cap="none" strike="noStrike">
              <a:solidFill>
                <a:srgbClr val="00317A"/>
              </a:solidFill>
              <a:latin typeface="Play"/>
              <a:ea typeface="Play"/>
              <a:cs typeface="Play"/>
              <a:sym typeface="Play"/>
            </a:endParaRPr>
          </a:p>
          <a:p>
            <a:pPr indent="0" lvl="0" marL="0" marR="0" rtl="1" algn="ctr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3550" u="none" cap="none" strike="noStrike">
              <a:solidFill>
                <a:srgbClr val="00317A"/>
              </a:solidFill>
              <a:latin typeface="Play"/>
              <a:ea typeface="Play"/>
              <a:cs typeface="Play"/>
              <a:sym typeface="Play"/>
            </a:endParaRPr>
          </a:p>
        </p:txBody>
      </p:sp>
      <p:sp>
        <p:nvSpPr>
          <p:cNvPr id="168" name="Google Shape;168;p6"/>
          <p:cNvSpPr txBox="1"/>
          <p:nvPr/>
        </p:nvSpPr>
        <p:spPr>
          <a:xfrm>
            <a:off x="861872" y="9062700"/>
            <a:ext cx="2943300" cy="1311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1" algn="ctr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3550" u="none" cap="none" strike="noStrike">
                <a:solidFill>
                  <a:srgbClr val="00317A"/>
                </a:solidFill>
                <a:latin typeface="Play"/>
                <a:ea typeface="Play"/>
                <a:cs typeface="Play"/>
                <a:sym typeface="Play"/>
              </a:rPr>
              <a:t>Servo Motor</a:t>
            </a:r>
            <a:endParaRPr b="1" i="0" sz="3550" u="none" cap="none" strike="noStrike">
              <a:solidFill>
                <a:srgbClr val="00317A"/>
              </a:solidFill>
              <a:latin typeface="Play"/>
              <a:ea typeface="Play"/>
              <a:cs typeface="Play"/>
              <a:sym typeface="Play"/>
            </a:endParaRPr>
          </a:p>
          <a:p>
            <a:pPr indent="0" lvl="0" marL="0" marR="0" rtl="1" algn="ctr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3550" u="none" cap="none" strike="noStrike">
              <a:solidFill>
                <a:srgbClr val="00317A"/>
              </a:solidFill>
              <a:latin typeface="Play"/>
              <a:ea typeface="Play"/>
              <a:cs typeface="Play"/>
              <a:sym typeface="Play"/>
            </a:endParaRPr>
          </a:p>
        </p:txBody>
      </p:sp>
      <p:sp>
        <p:nvSpPr>
          <p:cNvPr id="169" name="Google Shape;169;p6"/>
          <p:cNvSpPr txBox="1"/>
          <p:nvPr/>
        </p:nvSpPr>
        <p:spPr>
          <a:xfrm>
            <a:off x="5057315" y="9148113"/>
            <a:ext cx="2185500" cy="1311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1" algn="ctr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3550" u="none" cap="none" strike="noStrike">
                <a:solidFill>
                  <a:srgbClr val="00317A"/>
                </a:solidFill>
                <a:latin typeface="Play"/>
                <a:ea typeface="Play"/>
                <a:cs typeface="Play"/>
                <a:sym typeface="Play"/>
              </a:rPr>
              <a:t>IR sensor</a:t>
            </a:r>
            <a:endParaRPr b="1" i="0" sz="3550" u="none" cap="none" strike="noStrike">
              <a:solidFill>
                <a:srgbClr val="00317A"/>
              </a:solidFill>
              <a:latin typeface="Play"/>
              <a:ea typeface="Play"/>
              <a:cs typeface="Play"/>
              <a:sym typeface="Play"/>
            </a:endParaRPr>
          </a:p>
          <a:p>
            <a:pPr indent="0" lvl="0" marL="0" marR="0" rtl="1" algn="ctr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3550" u="none" cap="none" strike="noStrike">
              <a:solidFill>
                <a:srgbClr val="00317A"/>
              </a:solidFill>
              <a:latin typeface="Play"/>
              <a:ea typeface="Play"/>
              <a:cs typeface="Play"/>
              <a:sym typeface="Play"/>
            </a:endParaRPr>
          </a:p>
        </p:txBody>
      </p:sp>
      <p:sp>
        <p:nvSpPr>
          <p:cNvPr id="170" name="Google Shape;170;p6"/>
          <p:cNvSpPr txBox="1"/>
          <p:nvPr/>
        </p:nvSpPr>
        <p:spPr>
          <a:xfrm>
            <a:off x="7827750" y="9148125"/>
            <a:ext cx="3969600" cy="1311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3550" u="none" cap="none" strike="noStrike">
                <a:solidFill>
                  <a:srgbClr val="00317A"/>
                </a:solidFill>
                <a:latin typeface="Play"/>
                <a:ea typeface="Play"/>
                <a:cs typeface="Play"/>
                <a:sym typeface="Play"/>
              </a:rPr>
              <a:t>PN532 NFC RFID</a:t>
            </a:r>
            <a:endParaRPr b="1" i="0" sz="3550" u="none" cap="none" strike="noStrike">
              <a:solidFill>
                <a:srgbClr val="00317A"/>
              </a:solidFill>
              <a:latin typeface="Play"/>
              <a:ea typeface="Play"/>
              <a:cs typeface="Play"/>
              <a:sym typeface="Play"/>
            </a:endParaRPr>
          </a:p>
          <a:p>
            <a:pPr indent="0" lvl="0" marL="0" marR="0" rtl="0" algn="ctr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3550" u="none" cap="none" strike="noStrike">
              <a:solidFill>
                <a:srgbClr val="00317A"/>
              </a:solidFill>
              <a:latin typeface="Play"/>
              <a:ea typeface="Play"/>
              <a:cs typeface="Play"/>
              <a:sym typeface="Play"/>
            </a:endParaRPr>
          </a:p>
        </p:txBody>
      </p:sp>
      <p:sp>
        <p:nvSpPr>
          <p:cNvPr id="171" name="Google Shape;171;p6"/>
          <p:cNvSpPr txBox="1"/>
          <p:nvPr/>
        </p:nvSpPr>
        <p:spPr>
          <a:xfrm>
            <a:off x="13381379" y="9148125"/>
            <a:ext cx="2574600" cy="546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3550" u="none" cap="none" strike="noStrike">
                <a:solidFill>
                  <a:srgbClr val="00317A"/>
                </a:solidFill>
                <a:latin typeface="Play"/>
                <a:ea typeface="Play"/>
                <a:cs typeface="Play"/>
                <a:sym typeface="Play"/>
              </a:rPr>
              <a:t>Ultrasonic</a:t>
            </a:r>
            <a:endParaRPr b="1" i="0" sz="3550" u="none" cap="none" strike="noStrike">
              <a:solidFill>
                <a:srgbClr val="00317A"/>
              </a:solidFill>
              <a:latin typeface="Play"/>
              <a:ea typeface="Play"/>
              <a:cs typeface="Play"/>
              <a:sym typeface="Play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EF6F3"/>
        </a:solidFill>
      </p:bgPr>
    </p:bg>
    <p:spTree>
      <p:nvGrpSpPr>
        <p:cNvPr id="175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p7"/>
          <p:cNvSpPr/>
          <p:nvPr/>
        </p:nvSpPr>
        <p:spPr>
          <a:xfrm>
            <a:off x="1128146" y="2793125"/>
            <a:ext cx="3044221" cy="3044221"/>
          </a:xfrm>
          <a:custGeom>
            <a:rect b="b" l="l" r="r" t="t"/>
            <a:pathLst>
              <a:path extrusionOk="0" h="3044221" w="3044221">
                <a:moveTo>
                  <a:pt x="0" y="0"/>
                </a:moveTo>
                <a:lnTo>
                  <a:pt x="3044221" y="0"/>
                </a:lnTo>
                <a:lnTo>
                  <a:pt x="3044221" y="3044221"/>
                </a:lnTo>
                <a:lnTo>
                  <a:pt x="0" y="3044221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177" name="Google Shape;177;p7"/>
          <p:cNvSpPr/>
          <p:nvPr/>
        </p:nvSpPr>
        <p:spPr>
          <a:xfrm>
            <a:off x="5271242" y="2793125"/>
            <a:ext cx="1322883" cy="3813518"/>
          </a:xfrm>
          <a:custGeom>
            <a:rect b="b" l="l" r="r" t="t"/>
            <a:pathLst>
              <a:path extrusionOk="0" h="3813518" w="1322883">
                <a:moveTo>
                  <a:pt x="0" y="0"/>
                </a:moveTo>
                <a:lnTo>
                  <a:pt x="1322883" y="0"/>
                </a:lnTo>
                <a:lnTo>
                  <a:pt x="1322883" y="3813518"/>
                </a:lnTo>
                <a:lnTo>
                  <a:pt x="0" y="3813518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b="-2622" l="0" r="0" t="-2621"/>
            </a:stretch>
          </a:blipFill>
          <a:ln>
            <a:noFill/>
          </a:ln>
        </p:spPr>
      </p:sp>
      <p:sp>
        <p:nvSpPr>
          <p:cNvPr id="178" name="Google Shape;178;p7"/>
          <p:cNvSpPr/>
          <p:nvPr/>
        </p:nvSpPr>
        <p:spPr>
          <a:xfrm>
            <a:off x="7689500" y="2959535"/>
            <a:ext cx="2931226" cy="3044221"/>
          </a:xfrm>
          <a:custGeom>
            <a:rect b="b" l="l" r="r" t="t"/>
            <a:pathLst>
              <a:path extrusionOk="0" h="3044221" w="2931226">
                <a:moveTo>
                  <a:pt x="0" y="0"/>
                </a:moveTo>
                <a:lnTo>
                  <a:pt x="2931225" y="0"/>
                </a:lnTo>
                <a:lnTo>
                  <a:pt x="2931225" y="3044220"/>
                </a:lnTo>
                <a:lnTo>
                  <a:pt x="0" y="3044220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5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179" name="Google Shape;179;p7"/>
          <p:cNvSpPr/>
          <p:nvPr/>
        </p:nvSpPr>
        <p:spPr>
          <a:xfrm>
            <a:off x="5455006" y="7664113"/>
            <a:ext cx="6710488" cy="1929959"/>
          </a:xfrm>
          <a:custGeom>
            <a:rect b="b" l="l" r="r" t="t"/>
            <a:pathLst>
              <a:path extrusionOk="0" h="1929959" w="6710488">
                <a:moveTo>
                  <a:pt x="0" y="0"/>
                </a:moveTo>
                <a:lnTo>
                  <a:pt x="6710488" y="0"/>
                </a:lnTo>
                <a:lnTo>
                  <a:pt x="6710488" y="1929959"/>
                </a:lnTo>
                <a:lnTo>
                  <a:pt x="0" y="1929959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6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180" name="Google Shape;180;p7"/>
          <p:cNvSpPr/>
          <p:nvPr/>
        </p:nvSpPr>
        <p:spPr>
          <a:xfrm>
            <a:off x="964669" y="6990273"/>
            <a:ext cx="3038356" cy="2602193"/>
          </a:xfrm>
          <a:custGeom>
            <a:rect b="b" l="l" r="r" t="t"/>
            <a:pathLst>
              <a:path extrusionOk="0" h="2602193" w="3038356">
                <a:moveTo>
                  <a:pt x="0" y="0"/>
                </a:moveTo>
                <a:lnTo>
                  <a:pt x="3038356" y="0"/>
                </a:lnTo>
                <a:lnTo>
                  <a:pt x="3038356" y="2602193"/>
                </a:lnTo>
                <a:lnTo>
                  <a:pt x="0" y="260219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7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181" name="Google Shape;181;p7"/>
          <p:cNvSpPr/>
          <p:nvPr/>
        </p:nvSpPr>
        <p:spPr>
          <a:xfrm>
            <a:off x="12230812" y="2982657"/>
            <a:ext cx="3515739" cy="2665157"/>
          </a:xfrm>
          <a:custGeom>
            <a:rect b="b" l="l" r="r" t="t"/>
            <a:pathLst>
              <a:path extrusionOk="0" h="2665157" w="3515739">
                <a:moveTo>
                  <a:pt x="0" y="0"/>
                </a:moveTo>
                <a:lnTo>
                  <a:pt x="3515739" y="0"/>
                </a:lnTo>
                <a:lnTo>
                  <a:pt x="3515739" y="2665157"/>
                </a:lnTo>
                <a:lnTo>
                  <a:pt x="0" y="2665157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8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182" name="Google Shape;182;p7"/>
          <p:cNvSpPr txBox="1"/>
          <p:nvPr/>
        </p:nvSpPr>
        <p:spPr>
          <a:xfrm>
            <a:off x="5454998" y="1476650"/>
            <a:ext cx="9991500" cy="1022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97019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6844" u="none" cap="none" strike="noStrike">
                <a:solidFill>
                  <a:srgbClr val="00317A"/>
                </a:solidFill>
                <a:latin typeface="Play"/>
                <a:ea typeface="Play"/>
                <a:cs typeface="Play"/>
                <a:sym typeface="Play"/>
              </a:rPr>
              <a:t>Hardware Components</a:t>
            </a:r>
            <a:endParaRPr b="1" i="0" sz="6844" u="none" cap="none" strike="noStrike">
              <a:solidFill>
                <a:srgbClr val="00317A"/>
              </a:solidFill>
              <a:latin typeface="Play"/>
              <a:ea typeface="Play"/>
              <a:cs typeface="Play"/>
              <a:sym typeface="Play"/>
            </a:endParaRPr>
          </a:p>
        </p:txBody>
      </p:sp>
      <p:sp>
        <p:nvSpPr>
          <p:cNvPr id="183" name="Google Shape;183;p7"/>
          <p:cNvSpPr txBox="1"/>
          <p:nvPr/>
        </p:nvSpPr>
        <p:spPr>
          <a:xfrm>
            <a:off x="1504922" y="6003750"/>
            <a:ext cx="2302800" cy="546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3550" u="none" cap="none" strike="noStrike">
                <a:solidFill>
                  <a:srgbClr val="00317A"/>
                </a:solidFill>
                <a:latin typeface="Play"/>
                <a:ea typeface="Play"/>
                <a:cs typeface="Play"/>
                <a:sym typeface="Play"/>
              </a:rPr>
              <a:t>connecter</a:t>
            </a:r>
            <a:endParaRPr b="1" i="0" sz="3550" u="none" cap="none" strike="noStrike">
              <a:solidFill>
                <a:srgbClr val="00317A"/>
              </a:solidFill>
              <a:latin typeface="Play"/>
              <a:ea typeface="Play"/>
              <a:cs typeface="Play"/>
              <a:sym typeface="Play"/>
            </a:endParaRPr>
          </a:p>
        </p:txBody>
      </p:sp>
      <p:sp>
        <p:nvSpPr>
          <p:cNvPr id="184" name="Google Shape;184;p7"/>
          <p:cNvSpPr txBox="1"/>
          <p:nvPr/>
        </p:nvSpPr>
        <p:spPr>
          <a:xfrm>
            <a:off x="4822152" y="6732550"/>
            <a:ext cx="2385000" cy="546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3550" u="none" cap="none" strike="noStrike">
                <a:solidFill>
                  <a:srgbClr val="00317A"/>
                </a:solidFill>
                <a:latin typeface="Play"/>
                <a:ea typeface="Play"/>
                <a:cs typeface="Play"/>
                <a:sym typeface="Play"/>
              </a:rPr>
              <a:t>Arm Robot</a:t>
            </a:r>
            <a:endParaRPr b="1" i="0" sz="3550" u="none" cap="none" strike="noStrike">
              <a:solidFill>
                <a:srgbClr val="00317A"/>
              </a:solidFill>
              <a:latin typeface="Play"/>
              <a:ea typeface="Play"/>
              <a:cs typeface="Play"/>
              <a:sym typeface="Play"/>
            </a:endParaRPr>
          </a:p>
        </p:txBody>
      </p:sp>
      <p:sp>
        <p:nvSpPr>
          <p:cNvPr id="185" name="Google Shape;185;p7"/>
          <p:cNvSpPr txBox="1"/>
          <p:nvPr/>
        </p:nvSpPr>
        <p:spPr>
          <a:xfrm>
            <a:off x="7635911" y="6186250"/>
            <a:ext cx="3038400" cy="546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1" algn="ctr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3550" u="none" cap="none" strike="noStrike">
                <a:solidFill>
                  <a:srgbClr val="00317A"/>
                </a:solidFill>
                <a:latin typeface="Play"/>
                <a:ea typeface="Play"/>
                <a:cs typeface="Play"/>
                <a:sym typeface="Play"/>
              </a:rPr>
              <a:t>servo mg996r</a:t>
            </a:r>
            <a:endParaRPr b="1" i="0" sz="3550" u="none" cap="none" strike="noStrike">
              <a:solidFill>
                <a:srgbClr val="00317A"/>
              </a:solidFill>
              <a:latin typeface="Play"/>
              <a:ea typeface="Play"/>
              <a:cs typeface="Play"/>
              <a:sym typeface="Play"/>
            </a:endParaRPr>
          </a:p>
        </p:txBody>
      </p:sp>
      <p:sp>
        <p:nvSpPr>
          <p:cNvPr id="186" name="Google Shape;186;p7"/>
          <p:cNvSpPr txBox="1"/>
          <p:nvPr/>
        </p:nvSpPr>
        <p:spPr>
          <a:xfrm>
            <a:off x="12000674" y="6003750"/>
            <a:ext cx="4121100" cy="546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1" algn="ctr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3550" u="none" cap="none" strike="noStrike">
                <a:solidFill>
                  <a:srgbClr val="00317A"/>
                </a:solidFill>
                <a:latin typeface="Play"/>
                <a:ea typeface="Play"/>
                <a:cs typeface="Play"/>
                <a:sym typeface="Play"/>
              </a:rPr>
              <a:t>power supply</a:t>
            </a:r>
            <a:endParaRPr b="1" i="0" sz="3550" u="none" cap="none" strike="noStrike">
              <a:solidFill>
                <a:srgbClr val="00317A"/>
              </a:solidFill>
              <a:latin typeface="Play"/>
              <a:ea typeface="Play"/>
              <a:cs typeface="Play"/>
              <a:sym typeface="Play"/>
            </a:endParaRPr>
          </a:p>
        </p:txBody>
      </p:sp>
      <p:sp>
        <p:nvSpPr>
          <p:cNvPr id="187" name="Google Shape;187;p7"/>
          <p:cNvSpPr txBox="1"/>
          <p:nvPr/>
        </p:nvSpPr>
        <p:spPr>
          <a:xfrm>
            <a:off x="1623060" y="9563100"/>
            <a:ext cx="1576200" cy="639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39951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4155" u="none" cap="none" strike="noStrike">
                <a:solidFill>
                  <a:srgbClr val="00317A"/>
                </a:solidFill>
                <a:latin typeface="Play"/>
                <a:ea typeface="Play"/>
                <a:cs typeface="Play"/>
                <a:sym typeface="Play"/>
              </a:rPr>
              <a:t>esp32</a:t>
            </a:r>
            <a:endParaRPr b="1" i="0" sz="4155" u="none" cap="none" strike="noStrike">
              <a:solidFill>
                <a:srgbClr val="00317A"/>
              </a:solidFill>
              <a:latin typeface="Play"/>
              <a:ea typeface="Play"/>
              <a:cs typeface="Play"/>
              <a:sym typeface="Play"/>
            </a:endParaRPr>
          </a:p>
        </p:txBody>
      </p:sp>
      <p:sp>
        <p:nvSpPr>
          <p:cNvPr id="188" name="Google Shape;188;p7"/>
          <p:cNvSpPr txBox="1"/>
          <p:nvPr/>
        </p:nvSpPr>
        <p:spPr>
          <a:xfrm>
            <a:off x="6905850" y="9498825"/>
            <a:ext cx="4988400" cy="713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1" algn="ctr">
              <a:lnSpc>
                <a:spcPct val="140021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4635" u="none" cap="none" strike="noStrike">
                <a:solidFill>
                  <a:srgbClr val="00317A"/>
                </a:solidFill>
                <a:latin typeface="Play"/>
                <a:ea typeface="Play"/>
                <a:cs typeface="Play"/>
                <a:sym typeface="Play"/>
              </a:rPr>
              <a:t>linear motion Rail</a:t>
            </a:r>
            <a:endParaRPr b="1" i="0" sz="4635" u="none" cap="none" strike="noStrike">
              <a:solidFill>
                <a:srgbClr val="00317A"/>
              </a:solidFill>
              <a:latin typeface="Play"/>
              <a:ea typeface="Play"/>
              <a:cs typeface="Play"/>
              <a:sym typeface="Play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EF6F3"/>
        </a:solidFill>
      </p:bgPr>
    </p:bg>
    <p:spTree>
      <p:nvGrpSpPr>
        <p:cNvPr id="192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p8"/>
          <p:cNvSpPr txBox="1"/>
          <p:nvPr/>
        </p:nvSpPr>
        <p:spPr>
          <a:xfrm>
            <a:off x="5871024" y="476550"/>
            <a:ext cx="8434200" cy="1022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97019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6844" u="none" cap="none" strike="noStrike">
                <a:solidFill>
                  <a:srgbClr val="00317A"/>
                </a:solidFill>
                <a:latin typeface="Play"/>
                <a:ea typeface="Play"/>
                <a:cs typeface="Play"/>
                <a:sym typeface="Play"/>
              </a:rPr>
              <a:t>System Workflow</a:t>
            </a:r>
            <a:endParaRPr b="1" i="0" sz="6844" u="none" cap="none" strike="noStrike">
              <a:solidFill>
                <a:srgbClr val="00317A"/>
              </a:solidFill>
              <a:latin typeface="Play"/>
              <a:ea typeface="Play"/>
              <a:cs typeface="Play"/>
              <a:sym typeface="Play"/>
            </a:endParaRPr>
          </a:p>
        </p:txBody>
      </p:sp>
      <p:sp>
        <p:nvSpPr>
          <p:cNvPr id="194" name="Google Shape;194;p8"/>
          <p:cNvSpPr txBox="1"/>
          <p:nvPr/>
        </p:nvSpPr>
        <p:spPr>
          <a:xfrm>
            <a:off x="2780700" y="1752000"/>
            <a:ext cx="11862300" cy="8373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0625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3200" u="none" cap="none" strike="noStrike">
                <a:solidFill>
                  <a:srgbClr val="000000"/>
                </a:solidFill>
                <a:latin typeface="Bellota"/>
                <a:ea typeface="Bellota"/>
                <a:cs typeface="Bellota"/>
                <a:sym typeface="Bellota"/>
              </a:rPr>
              <a:t>1-Place Product on Conveyor</a:t>
            </a:r>
            <a:endParaRPr b="1" i="0" sz="3200" u="none" cap="none" strike="noStrike">
              <a:solidFill>
                <a:srgbClr val="000000"/>
              </a:solidFill>
              <a:latin typeface="Bellota"/>
              <a:ea typeface="Bellota"/>
              <a:cs typeface="Bellota"/>
              <a:sym typeface="Bellota"/>
            </a:endParaRPr>
          </a:p>
          <a:p>
            <a:pPr indent="0" lvl="0" marL="0" marR="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000" u="none" cap="none" strike="noStrike">
                <a:solidFill>
                  <a:srgbClr val="000000"/>
                </a:solidFill>
                <a:latin typeface="Bellota"/>
                <a:ea typeface="Bellota"/>
                <a:cs typeface="Bellota"/>
                <a:sym typeface="Bellota"/>
              </a:rPr>
              <a:t>     The product is placed on the conveyor belt to start the process.</a:t>
            </a:r>
            <a:endParaRPr b="1" i="0" sz="2000" u="none" cap="none" strike="noStrike">
              <a:solidFill>
                <a:srgbClr val="000000"/>
              </a:solidFill>
              <a:latin typeface="Bellota"/>
              <a:ea typeface="Bellota"/>
              <a:cs typeface="Bellota"/>
              <a:sym typeface="Bellota"/>
            </a:endParaRPr>
          </a:p>
          <a:p>
            <a:pPr indent="0" lvl="0" marL="0" marR="0" rtl="0" algn="l">
              <a:lnSpc>
                <a:spcPct val="10625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3200" u="none" cap="none" strike="noStrike">
                <a:solidFill>
                  <a:srgbClr val="000000"/>
                </a:solidFill>
                <a:latin typeface="Bellota"/>
                <a:ea typeface="Bellota"/>
                <a:cs typeface="Bellota"/>
                <a:sym typeface="Bellota"/>
              </a:rPr>
              <a:t>2-</a:t>
            </a:r>
            <a:r>
              <a:rPr b="1" i="0" lang="en-US" sz="3200" u="none" cap="none" strike="noStrike">
                <a:solidFill>
                  <a:srgbClr val="000000"/>
                </a:solidFill>
                <a:latin typeface="Bellota"/>
                <a:ea typeface="Bellota"/>
                <a:cs typeface="Bellota"/>
                <a:sym typeface="Bellota"/>
              </a:rPr>
              <a:t>Detect Product Position</a:t>
            </a:r>
            <a:endParaRPr b="1" i="0" sz="3200" u="none" cap="none" strike="noStrike">
              <a:solidFill>
                <a:srgbClr val="000000"/>
              </a:solidFill>
              <a:latin typeface="Bellota"/>
              <a:ea typeface="Bellota"/>
              <a:cs typeface="Bellota"/>
              <a:sym typeface="Bellota"/>
            </a:endParaRPr>
          </a:p>
          <a:p>
            <a:pPr indent="0" lvl="0" marL="0" marR="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000" u="none" cap="none" strike="noStrike">
                <a:solidFill>
                  <a:srgbClr val="000000"/>
                </a:solidFill>
                <a:latin typeface="Bellota"/>
                <a:ea typeface="Bellota"/>
                <a:cs typeface="Bellota"/>
                <a:sym typeface="Bellota"/>
              </a:rPr>
              <a:t>       Sensors detect the product reaching the scanning / pickup area.</a:t>
            </a:r>
            <a:endParaRPr b="1" i="0" sz="2000" u="none" cap="none" strike="noStrike">
              <a:solidFill>
                <a:srgbClr val="000000"/>
              </a:solidFill>
              <a:latin typeface="Bellota"/>
              <a:ea typeface="Bellota"/>
              <a:cs typeface="Bellota"/>
              <a:sym typeface="Bellota"/>
            </a:endParaRPr>
          </a:p>
          <a:p>
            <a:pPr indent="0" lvl="0" marL="0" marR="0" rtl="0" algn="l">
              <a:lnSpc>
                <a:spcPct val="10625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3200" u="none" cap="none" strike="noStrike">
                <a:solidFill>
                  <a:srgbClr val="000000"/>
                </a:solidFill>
                <a:latin typeface="Bellota"/>
                <a:ea typeface="Bellota"/>
                <a:cs typeface="Bellota"/>
                <a:sym typeface="Bellota"/>
              </a:rPr>
              <a:t>3-</a:t>
            </a:r>
            <a:r>
              <a:rPr b="1" i="0" lang="en-US" sz="3200" u="none" cap="none" strike="noStrike">
                <a:solidFill>
                  <a:srgbClr val="000000"/>
                </a:solidFill>
                <a:latin typeface="Bellota"/>
                <a:ea typeface="Bellota"/>
                <a:cs typeface="Bellota"/>
                <a:sym typeface="Bellota"/>
              </a:rPr>
              <a:t>Read RFID Tag</a:t>
            </a:r>
            <a:endParaRPr b="1" i="0" sz="3200" u="none" cap="none" strike="noStrike">
              <a:solidFill>
                <a:srgbClr val="000000"/>
              </a:solidFill>
              <a:latin typeface="Bellota"/>
              <a:ea typeface="Bellota"/>
              <a:cs typeface="Bellota"/>
              <a:sym typeface="Bellota"/>
            </a:endParaRPr>
          </a:p>
          <a:p>
            <a:pPr indent="0" lvl="0" marL="0" marR="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000" u="none" cap="none" strike="noStrike">
                <a:solidFill>
                  <a:srgbClr val="000000"/>
                </a:solidFill>
                <a:latin typeface="Bellota"/>
                <a:ea typeface="Bellota"/>
                <a:cs typeface="Bellota"/>
                <a:sym typeface="Bellota"/>
              </a:rPr>
              <a:t>      The RFID reader scans the tag to identify the product type.</a:t>
            </a:r>
            <a:endParaRPr b="1" i="0" sz="2000" u="none" cap="none" strike="noStrike">
              <a:solidFill>
                <a:srgbClr val="000000"/>
              </a:solidFill>
              <a:latin typeface="Bellota"/>
              <a:ea typeface="Bellota"/>
              <a:cs typeface="Bellota"/>
              <a:sym typeface="Bellota"/>
            </a:endParaRPr>
          </a:p>
          <a:p>
            <a:pPr indent="0" lvl="0" marL="0" marR="0" rtl="0" algn="l">
              <a:lnSpc>
                <a:spcPct val="10625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3200" u="none" cap="none" strike="noStrike">
                <a:solidFill>
                  <a:srgbClr val="000000"/>
                </a:solidFill>
                <a:latin typeface="Bellota"/>
                <a:ea typeface="Bellota"/>
                <a:cs typeface="Bellota"/>
                <a:sym typeface="Bellota"/>
              </a:rPr>
              <a:t>4-</a:t>
            </a:r>
            <a:r>
              <a:rPr b="1" i="0" lang="en-US" sz="3200" u="none" cap="none" strike="noStrike">
                <a:solidFill>
                  <a:srgbClr val="000000"/>
                </a:solidFill>
                <a:latin typeface="Bellota"/>
                <a:ea typeface="Bellota"/>
                <a:cs typeface="Bellota"/>
                <a:sym typeface="Bellota"/>
              </a:rPr>
              <a:t>Pick the Product</a:t>
            </a:r>
            <a:endParaRPr b="1" i="0" sz="3200" u="none" cap="none" strike="noStrike">
              <a:solidFill>
                <a:srgbClr val="000000"/>
              </a:solidFill>
              <a:latin typeface="Bellota"/>
              <a:ea typeface="Bellota"/>
              <a:cs typeface="Bellota"/>
              <a:sym typeface="Bellota"/>
            </a:endParaRPr>
          </a:p>
          <a:p>
            <a:pPr indent="0" lvl="1" marL="457200" marR="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000" u="none" cap="none" strike="noStrike">
                <a:solidFill>
                  <a:srgbClr val="000000"/>
                </a:solidFill>
                <a:latin typeface="Bellota"/>
                <a:ea typeface="Bellota"/>
                <a:cs typeface="Bellota"/>
                <a:sym typeface="Bellota"/>
              </a:rPr>
              <a:t> The robotic arm moves to the pickup point and grabs the product.</a:t>
            </a:r>
            <a:endParaRPr b="1" i="0" sz="2000" u="none" cap="none" strike="noStrike">
              <a:solidFill>
                <a:srgbClr val="000000"/>
              </a:solidFill>
              <a:latin typeface="Bellota"/>
              <a:ea typeface="Bellota"/>
              <a:cs typeface="Bellota"/>
              <a:sym typeface="Bellota"/>
            </a:endParaRPr>
          </a:p>
          <a:p>
            <a:pPr indent="0" lvl="0" marL="0" marR="0" rtl="0" algn="l">
              <a:lnSpc>
                <a:spcPct val="10625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3200" u="none" cap="none" strike="noStrike">
                <a:solidFill>
                  <a:srgbClr val="000000"/>
                </a:solidFill>
                <a:latin typeface="Bellota"/>
                <a:ea typeface="Bellota"/>
                <a:cs typeface="Bellota"/>
                <a:sym typeface="Bellota"/>
              </a:rPr>
              <a:t>5-</a:t>
            </a:r>
            <a:r>
              <a:rPr b="1" i="0" lang="en-US" sz="3200" u="none" cap="none" strike="noStrike">
                <a:solidFill>
                  <a:srgbClr val="000000"/>
                </a:solidFill>
                <a:latin typeface="Bellota"/>
                <a:ea typeface="Bellota"/>
                <a:cs typeface="Bellota"/>
                <a:sym typeface="Bellota"/>
              </a:rPr>
              <a:t>Select Storage Location (Strategy)</a:t>
            </a:r>
            <a:endParaRPr b="1" i="0" sz="3200" u="none" cap="none" strike="noStrike">
              <a:solidFill>
                <a:srgbClr val="000000"/>
              </a:solidFill>
              <a:latin typeface="Bellota"/>
              <a:ea typeface="Bellota"/>
              <a:cs typeface="Bellota"/>
              <a:sym typeface="Bellota"/>
            </a:endParaRPr>
          </a:p>
          <a:p>
            <a:pPr indent="0" lvl="1" marL="457200" marR="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000" u="none" cap="none" strike="noStrike">
                <a:solidFill>
                  <a:srgbClr val="000000"/>
                </a:solidFill>
                <a:latin typeface="Bellota"/>
                <a:ea typeface="Bellota"/>
                <a:cs typeface="Bellota"/>
                <a:sym typeface="Bellota"/>
              </a:rPr>
              <a:t>The system chooses where to store the product based on the selected strategy:</a:t>
            </a:r>
            <a:endParaRPr b="1" i="0" sz="2000" u="none" cap="none" strike="noStrike">
              <a:solidFill>
                <a:srgbClr val="000000"/>
              </a:solidFill>
              <a:latin typeface="Bellota"/>
              <a:ea typeface="Bellota"/>
              <a:cs typeface="Bellota"/>
              <a:sym typeface="Bellota"/>
            </a:endParaRPr>
          </a:p>
          <a:p>
            <a:pPr indent="0" lvl="1" marL="457200" marR="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000" u="none" cap="none" strike="noStrike">
                <a:solidFill>
                  <a:srgbClr val="000000"/>
                </a:solidFill>
                <a:latin typeface="Bellota"/>
                <a:ea typeface="Bellota"/>
                <a:cs typeface="Bellota"/>
                <a:sym typeface="Bellota"/>
              </a:rPr>
              <a:t>a-Fixed Location (predefined cell)</a:t>
            </a:r>
            <a:endParaRPr b="1" i="0" sz="2000" u="none" cap="none" strike="noStrike">
              <a:solidFill>
                <a:srgbClr val="000000"/>
              </a:solidFill>
              <a:latin typeface="Bellota"/>
              <a:ea typeface="Bellota"/>
              <a:cs typeface="Bellota"/>
              <a:sym typeface="Bellota"/>
            </a:endParaRPr>
          </a:p>
          <a:p>
            <a:pPr indent="0" lvl="1" marL="457200" marR="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000" u="none" cap="none" strike="noStrike">
                <a:solidFill>
                  <a:srgbClr val="000000"/>
                </a:solidFill>
                <a:latin typeface="Bellota"/>
                <a:ea typeface="Bellota"/>
                <a:cs typeface="Bellota"/>
                <a:sym typeface="Bellota"/>
              </a:rPr>
              <a:t>b-Nearest Empty Cell (first available cell)</a:t>
            </a:r>
            <a:endParaRPr b="1" i="0" sz="2000" u="none" cap="none" strike="noStrike">
              <a:solidFill>
                <a:srgbClr val="000000"/>
              </a:solidFill>
              <a:latin typeface="Bellota"/>
              <a:ea typeface="Bellota"/>
              <a:cs typeface="Bellota"/>
              <a:sym typeface="Bellota"/>
            </a:endParaRPr>
          </a:p>
          <a:p>
            <a:pPr indent="0" lvl="0" marL="0" marR="0" rtl="0" algn="l">
              <a:lnSpc>
                <a:spcPct val="10625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3200" u="none" cap="none" strike="noStrike">
                <a:solidFill>
                  <a:srgbClr val="000000"/>
                </a:solidFill>
                <a:latin typeface="Bellota"/>
                <a:ea typeface="Bellota"/>
                <a:cs typeface="Bellota"/>
                <a:sym typeface="Bellota"/>
              </a:rPr>
              <a:t>6-</a:t>
            </a:r>
            <a:r>
              <a:rPr b="1" i="0" lang="en-US" sz="3200" u="none" cap="none" strike="noStrike">
                <a:solidFill>
                  <a:srgbClr val="000000"/>
                </a:solidFill>
                <a:latin typeface="Bellota"/>
                <a:ea typeface="Bellota"/>
                <a:cs typeface="Bellota"/>
                <a:sym typeface="Bellota"/>
              </a:rPr>
              <a:t>Update Product Tracking</a:t>
            </a:r>
            <a:endParaRPr b="1" i="0" sz="3200" u="none" cap="none" strike="noStrike">
              <a:solidFill>
                <a:srgbClr val="000000"/>
              </a:solidFill>
              <a:latin typeface="Bellota"/>
              <a:ea typeface="Bellota"/>
              <a:cs typeface="Bellota"/>
              <a:sym typeface="Bellota"/>
            </a:endParaRPr>
          </a:p>
          <a:p>
            <a:pPr indent="0" lvl="1" marL="457200" marR="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000" u="none" cap="none" strike="noStrike">
                <a:solidFill>
                  <a:srgbClr val="000000"/>
                </a:solidFill>
                <a:latin typeface="Bellota"/>
                <a:ea typeface="Bellota"/>
                <a:cs typeface="Bellota"/>
                <a:sym typeface="Bellota"/>
              </a:rPr>
              <a:t>The system records the product location so it always knows where each item is stored.</a:t>
            </a:r>
            <a:endParaRPr b="1" i="0" sz="2000" u="none" cap="none" strike="noStrike">
              <a:solidFill>
                <a:srgbClr val="000000"/>
              </a:solidFill>
              <a:latin typeface="Bellota"/>
              <a:ea typeface="Bellota"/>
              <a:cs typeface="Bellota"/>
              <a:sym typeface="Bellota"/>
            </a:endParaRPr>
          </a:p>
          <a:p>
            <a:pPr indent="0" lvl="0" marL="0" marR="0" rtl="0" algn="l">
              <a:lnSpc>
                <a:spcPct val="10625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3200" u="none" cap="none" strike="noStrike">
                <a:solidFill>
                  <a:srgbClr val="000000"/>
                </a:solidFill>
                <a:latin typeface="Bellota"/>
                <a:ea typeface="Bellota"/>
                <a:cs typeface="Bellota"/>
                <a:sym typeface="Bellota"/>
              </a:rPr>
              <a:t>7-Retrieve (When Requested)</a:t>
            </a:r>
            <a:endParaRPr b="1" i="0" sz="3200" u="none" cap="none" strike="noStrike">
              <a:solidFill>
                <a:srgbClr val="000000"/>
              </a:solidFill>
              <a:latin typeface="Bellota"/>
              <a:ea typeface="Bellota"/>
              <a:cs typeface="Bellota"/>
              <a:sym typeface="Bellota"/>
            </a:endParaRPr>
          </a:p>
          <a:p>
            <a:pPr indent="0" lvl="1" marL="457200" marR="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000" u="none" cap="none" strike="noStrike">
                <a:solidFill>
                  <a:srgbClr val="000000"/>
                </a:solidFill>
                <a:latin typeface="Bellota"/>
                <a:ea typeface="Bellota"/>
                <a:cs typeface="Bellota"/>
                <a:sym typeface="Bellota"/>
              </a:rPr>
              <a:t>When a retrieval command is given, the arm picks the product from its cell.</a:t>
            </a:r>
            <a:endParaRPr b="1" i="0" sz="2000" u="none" cap="none" strike="noStrike">
              <a:solidFill>
                <a:srgbClr val="000000"/>
              </a:solidFill>
              <a:latin typeface="Bellota"/>
              <a:ea typeface="Bellota"/>
              <a:cs typeface="Bellota"/>
              <a:sym typeface="Bellota"/>
            </a:endParaRPr>
          </a:p>
          <a:p>
            <a:pPr indent="0" lvl="0" marL="0" marR="0" rtl="0" algn="l">
              <a:lnSpc>
                <a:spcPct val="10625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3200" u="none" cap="none" strike="noStrike">
                <a:solidFill>
                  <a:srgbClr val="000000"/>
                </a:solidFill>
                <a:latin typeface="Bellota"/>
                <a:ea typeface="Bellota"/>
                <a:cs typeface="Bellota"/>
                <a:sym typeface="Bellota"/>
              </a:rPr>
              <a:t>8-Move to Loading Zone</a:t>
            </a:r>
            <a:endParaRPr b="1" i="0" sz="3200" u="none" cap="none" strike="noStrike">
              <a:solidFill>
                <a:srgbClr val="000000"/>
              </a:solidFill>
              <a:latin typeface="Bellota"/>
              <a:ea typeface="Bellota"/>
              <a:cs typeface="Bellota"/>
              <a:sym typeface="Bellota"/>
            </a:endParaRPr>
          </a:p>
          <a:p>
            <a:pPr indent="0" lvl="1" marL="457200" marR="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000" u="none" cap="none" strike="noStrike">
                <a:solidFill>
                  <a:srgbClr val="000000"/>
                </a:solidFill>
                <a:latin typeface="Bellota"/>
                <a:ea typeface="Bellota"/>
                <a:cs typeface="Bellota"/>
                <a:sym typeface="Bellota"/>
              </a:rPr>
              <a:t>The product is placed in the loading zone for delivery or pickup.</a:t>
            </a:r>
            <a:endParaRPr b="1" i="0" sz="2000" u="none" cap="none" strike="noStrike">
              <a:solidFill>
                <a:srgbClr val="000000"/>
              </a:solidFill>
              <a:latin typeface="Bellota"/>
              <a:ea typeface="Bellota"/>
              <a:cs typeface="Bellota"/>
              <a:sym typeface="Bellota"/>
            </a:endParaRPr>
          </a:p>
        </p:txBody>
      </p:sp>
      <p:sp>
        <p:nvSpPr>
          <p:cNvPr id="195" name="Google Shape;195;p8"/>
          <p:cNvSpPr/>
          <p:nvPr/>
        </p:nvSpPr>
        <p:spPr>
          <a:xfrm>
            <a:off x="14822805" y="6270625"/>
            <a:ext cx="3383280" cy="3978910"/>
          </a:xfrm>
          <a:custGeom>
            <a:rect b="b" l="l" r="r" t="t"/>
            <a:pathLst>
              <a:path extrusionOk="0" h="4016266" w="3570826">
                <a:moveTo>
                  <a:pt x="0" y="0"/>
                </a:moveTo>
                <a:lnTo>
                  <a:pt x="3570826" y="0"/>
                </a:lnTo>
                <a:lnTo>
                  <a:pt x="3570826" y="4016266"/>
                </a:lnTo>
                <a:lnTo>
                  <a:pt x="0" y="4016266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EF6F3"/>
        </a:solidFill>
      </p:bgPr>
    </p:bg>
    <p:spTree>
      <p:nvGrpSpPr>
        <p:cNvPr id="199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Google Shape;200;p9"/>
          <p:cNvSpPr txBox="1"/>
          <p:nvPr/>
        </p:nvSpPr>
        <p:spPr>
          <a:xfrm>
            <a:off x="3474375" y="1962125"/>
            <a:ext cx="9963000" cy="1022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97019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6844" u="none" cap="none" strike="noStrike">
                <a:solidFill>
                  <a:srgbClr val="00317A"/>
                </a:solidFill>
                <a:latin typeface="Play"/>
                <a:ea typeface="Play"/>
                <a:cs typeface="Play"/>
                <a:sym typeface="Play"/>
              </a:rPr>
              <a:t>Future Enhancements</a:t>
            </a:r>
            <a:endParaRPr b="1" i="0" sz="6844" u="none" cap="none" strike="noStrike">
              <a:solidFill>
                <a:srgbClr val="00317A"/>
              </a:solidFill>
              <a:latin typeface="Play"/>
              <a:ea typeface="Play"/>
              <a:cs typeface="Play"/>
              <a:sym typeface="Play"/>
            </a:endParaRPr>
          </a:p>
        </p:txBody>
      </p:sp>
      <p:sp>
        <p:nvSpPr>
          <p:cNvPr id="201" name="Google Shape;201;p9"/>
          <p:cNvSpPr txBox="1"/>
          <p:nvPr/>
        </p:nvSpPr>
        <p:spPr>
          <a:xfrm>
            <a:off x="1735925" y="3361425"/>
            <a:ext cx="16957500" cy="4987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23333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3000" u="none" cap="none" strike="noStrike">
                <a:solidFill>
                  <a:srgbClr val="000000"/>
                </a:solidFill>
                <a:latin typeface="Bellota"/>
                <a:ea typeface="Bellota"/>
                <a:cs typeface="Bellota"/>
                <a:sym typeface="Bellota"/>
              </a:rPr>
              <a:t>1-Adding a second robotic arm to transfer products from the loading zone to delivery trucks.</a:t>
            </a:r>
            <a:endParaRPr b="1" i="0" sz="3000" u="none" cap="none" strike="noStrike">
              <a:solidFill>
                <a:srgbClr val="000000"/>
              </a:solidFill>
              <a:latin typeface="Bellota"/>
              <a:ea typeface="Bellota"/>
              <a:cs typeface="Bellota"/>
              <a:sym typeface="Bellota"/>
            </a:endParaRPr>
          </a:p>
          <a:p>
            <a:pPr indent="0" lvl="0" marL="0" marR="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3000">
              <a:latin typeface="Bellota"/>
              <a:ea typeface="Bellota"/>
              <a:cs typeface="Bellota"/>
              <a:sym typeface="Bellota"/>
            </a:endParaRPr>
          </a:p>
          <a:p>
            <a:pPr indent="0" lvl="0" marL="0" marR="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3000" u="none" cap="none" strike="noStrike">
                <a:solidFill>
                  <a:srgbClr val="000000"/>
                </a:solidFill>
                <a:latin typeface="Bellota"/>
                <a:ea typeface="Bellota"/>
                <a:cs typeface="Bellota"/>
                <a:sym typeface="Bellota"/>
              </a:rPr>
              <a:t>2-Replacing RFID with a camera-based system to read QR codes.</a:t>
            </a:r>
            <a:endParaRPr b="1" i="0" sz="3000" u="none" cap="none" strike="noStrike">
              <a:solidFill>
                <a:srgbClr val="000000"/>
              </a:solidFill>
              <a:latin typeface="Bellota"/>
              <a:ea typeface="Bellota"/>
              <a:cs typeface="Bellota"/>
              <a:sym typeface="Bellota"/>
            </a:endParaRPr>
          </a:p>
          <a:p>
            <a:pPr indent="0" lvl="0" marL="0" marR="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3000">
              <a:latin typeface="Bellota"/>
              <a:ea typeface="Bellota"/>
              <a:cs typeface="Bellota"/>
              <a:sym typeface="Bellota"/>
            </a:endParaRPr>
          </a:p>
          <a:p>
            <a:pPr indent="0" lvl="0" marL="0" marR="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3000" u="none" cap="none" strike="noStrike">
                <a:solidFill>
                  <a:srgbClr val="000000"/>
                </a:solidFill>
                <a:latin typeface="Bellota"/>
                <a:ea typeface="Bellota"/>
                <a:cs typeface="Bellota"/>
                <a:sym typeface="Bellota"/>
              </a:rPr>
              <a:t>3-Improving system intelligence using AI-based storage optimization.</a:t>
            </a:r>
            <a:endParaRPr b="1" i="0" sz="3000" u="none" cap="none" strike="noStrike">
              <a:solidFill>
                <a:srgbClr val="000000"/>
              </a:solidFill>
              <a:latin typeface="Bellota"/>
              <a:ea typeface="Bellota"/>
              <a:cs typeface="Bellota"/>
              <a:sym typeface="Bellota"/>
            </a:endParaRPr>
          </a:p>
          <a:p>
            <a:pPr indent="0" lvl="0" marL="0" marR="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3000">
              <a:latin typeface="Bellota"/>
              <a:ea typeface="Bellota"/>
              <a:cs typeface="Bellota"/>
              <a:sym typeface="Bellota"/>
            </a:endParaRPr>
          </a:p>
          <a:p>
            <a:pPr indent="0" lvl="0" marL="0" marR="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3000" u="none" cap="none" strike="noStrike">
                <a:solidFill>
                  <a:srgbClr val="000000"/>
                </a:solidFill>
                <a:latin typeface="Bellota"/>
                <a:ea typeface="Bellota"/>
                <a:cs typeface="Bellota"/>
                <a:sym typeface="Bellota"/>
              </a:rPr>
              <a:t>4-Integrating mobile or cloud-based control applications.</a:t>
            </a:r>
            <a:endParaRPr b="1" i="0" sz="3000" u="none" cap="none" strike="noStrike">
              <a:solidFill>
                <a:srgbClr val="000000"/>
              </a:solidFill>
              <a:latin typeface="Bellota"/>
              <a:ea typeface="Bellota"/>
              <a:cs typeface="Bellota"/>
              <a:sym typeface="Bellota"/>
            </a:endParaRPr>
          </a:p>
        </p:txBody>
      </p:sp>
      <p:sp>
        <p:nvSpPr>
          <p:cNvPr id="202" name="Google Shape;202;p9"/>
          <p:cNvSpPr/>
          <p:nvPr/>
        </p:nvSpPr>
        <p:spPr>
          <a:xfrm>
            <a:off x="0" y="7496300"/>
            <a:ext cx="1734203" cy="2790704"/>
          </a:xfrm>
          <a:custGeom>
            <a:rect b="b" l="l" r="r" t="t"/>
            <a:pathLst>
              <a:path extrusionOk="0" h="3521393" w="3650953">
                <a:moveTo>
                  <a:pt x="0" y="0"/>
                </a:moveTo>
                <a:lnTo>
                  <a:pt x="3650954" y="0"/>
                </a:lnTo>
                <a:lnTo>
                  <a:pt x="3650954" y="3521393"/>
                </a:lnTo>
                <a:lnTo>
                  <a:pt x="0" y="352139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203" name="Google Shape;203;p9"/>
          <p:cNvSpPr/>
          <p:nvPr/>
        </p:nvSpPr>
        <p:spPr>
          <a:xfrm>
            <a:off x="15626715" y="0"/>
            <a:ext cx="2556510" cy="2632075"/>
          </a:xfrm>
          <a:custGeom>
            <a:rect b="b" l="l" r="r" t="t"/>
            <a:pathLst>
              <a:path extrusionOk="0" h="2754461" w="2896660">
                <a:moveTo>
                  <a:pt x="0" y="0"/>
                </a:moveTo>
                <a:lnTo>
                  <a:pt x="2896660" y="0"/>
                </a:lnTo>
                <a:lnTo>
                  <a:pt x="2896660" y="2754461"/>
                </a:lnTo>
                <a:lnTo>
                  <a:pt x="0" y="2754461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b="0" l="0" r="0" t="0"/>
            </a:stretch>
          </a:blipFill>
          <a:ln>
            <a:noFill/>
          </a:ln>
        </p:spPr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2006-08-16T00:00:00Z</dcterms:creat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A598F16520B94D43B4830E7938DB6393_12</vt:lpwstr>
  </property>
  <property fmtid="{D5CDD505-2E9C-101B-9397-08002B2CF9AE}" pid="3" name="KSOProductBuildVer">
    <vt:lpwstr>1033-12.2.0.23196</vt:lpwstr>
  </property>
</Properties>
</file>