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559E7-4D0B-43BF-AFC3-397DD787C7DD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E2B1D-59B0-47FD-B019-9D7612E2F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39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E2B1D-59B0-47FD-B019-9D7612E2F3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94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7772400" cy="68580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Traffic Management for West </a:t>
            </a:r>
            <a:r>
              <a:rPr lang="en-US" sz="2800" dirty="0" smtClean="0">
                <a:effectLst/>
              </a:rPr>
              <a:t>Central Business District </a:t>
            </a:r>
            <a:r>
              <a:rPr lang="en-US" sz="2800" dirty="0" smtClean="0"/>
              <a:t>of Nablus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85800"/>
            <a:ext cx="7772400" cy="1371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ar-SA" dirty="0" smtClean="0"/>
              <a:t>بسم الله الرحمن الرحيم</a:t>
            </a:r>
          </a:p>
          <a:p>
            <a:pPr algn="ctr"/>
            <a:endParaRPr lang="ar-SA" dirty="0"/>
          </a:p>
          <a:p>
            <a:pPr algn="l"/>
            <a:r>
              <a:rPr lang="en-US" sz="1500" dirty="0" smtClean="0"/>
              <a:t>An-Najah National University</a:t>
            </a:r>
            <a:br>
              <a:rPr lang="en-US" sz="1500" dirty="0" smtClean="0"/>
            </a:br>
            <a:r>
              <a:rPr lang="en-US" sz="1500" dirty="0" smtClean="0"/>
              <a:t>Civil Engineering Department</a:t>
            </a:r>
            <a:br>
              <a:rPr lang="en-US" sz="1500" dirty="0" smtClean="0"/>
            </a:br>
            <a:r>
              <a:rPr lang="en-US" sz="1500" dirty="0" smtClean="0"/>
              <a:t>Graduation Project 2</a:t>
            </a:r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917" y="1295400"/>
            <a:ext cx="761211" cy="76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3886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SAEED KAMAL KHAYYAT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Supervision by :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SAMEER ABU-EISHEH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386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1" y="1066800"/>
            <a:ext cx="4300139" cy="39623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>
                <a:effectLst/>
              </a:rPr>
              <a:t>– </a:t>
            </a:r>
            <a:r>
              <a:rPr lang="en-US" dirty="0">
                <a:effectLst/>
              </a:rPr>
              <a:t>Do Nothing Scenario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1" y="1066800"/>
            <a:ext cx="4754546" cy="39623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555367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Fatemyah Intersection </a:t>
            </a:r>
            <a:r>
              <a:rPr lang="en-US" dirty="0" smtClean="0"/>
              <a:t>analysis </a:t>
            </a:r>
            <a:br>
              <a:rPr lang="en-US" dirty="0" smtClean="0"/>
            </a:br>
            <a:r>
              <a:rPr lang="en-US" dirty="0" smtClean="0"/>
              <a:t>2020</a:t>
            </a:r>
            <a:br>
              <a:rPr lang="en-US" dirty="0" smtClean="0"/>
            </a:br>
            <a:r>
              <a:rPr lang="en-US" dirty="0" smtClean="0"/>
              <a:t>(actual data)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5553669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Fatemyah Intersection </a:t>
            </a:r>
            <a:r>
              <a:rPr lang="en-US" dirty="0" smtClean="0"/>
              <a:t>analysis </a:t>
            </a:r>
            <a:br>
              <a:rPr lang="en-US" dirty="0" smtClean="0"/>
            </a:br>
            <a:r>
              <a:rPr lang="en-US" dirty="0" smtClean="0"/>
              <a:t>2025</a:t>
            </a:r>
            <a:br>
              <a:rPr lang="en-US" dirty="0" smtClean="0"/>
            </a:br>
            <a:r>
              <a:rPr lang="en-US" dirty="0" smtClean="0"/>
              <a:t>(simulated data)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0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828800"/>
            <a:ext cx="2667000" cy="284038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2- Demolition/removal </a:t>
            </a:r>
            <a:r>
              <a:rPr lang="en-US" dirty="0">
                <a:effectLst/>
              </a:rPr>
              <a:t>scenario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242" y="1828800"/>
            <a:ext cx="3048000" cy="28389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921042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Fatemyah Intersection </a:t>
            </a:r>
            <a:r>
              <a:rPr lang="en-US" dirty="0" smtClean="0"/>
              <a:t>and Palestine intersection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4921042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Khan al Wakalah Intersection and Palestine street 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191000" y="2590800"/>
            <a:ext cx="3048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95800" y="3810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Suggested  building Boarder</a:t>
            </a:r>
            <a:endParaRPr lang="en-US" sz="1200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191000" y="4038600"/>
            <a:ext cx="304800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0" y="21730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Current building Boarder</a:t>
            </a:r>
            <a:endParaRPr lang="en-US" sz="12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191000" y="3200400"/>
            <a:ext cx="3048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95800" y="30112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Current asphalt Boarder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300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</a:t>
            </a:r>
            <a:r>
              <a:rPr lang="en-US" dirty="0" smtClean="0">
                <a:effectLst/>
              </a:rPr>
              <a:t>Star_Shaped Islands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76400"/>
            <a:ext cx="5529312" cy="3858009"/>
          </a:xfrm>
        </p:spPr>
      </p:pic>
      <p:cxnSp>
        <p:nvCxnSpPr>
          <p:cNvPr id="4" name="Straight Connector 3"/>
          <p:cNvCxnSpPr/>
          <p:nvPr/>
        </p:nvCxnSpPr>
        <p:spPr>
          <a:xfrm>
            <a:off x="7467600" y="2590800"/>
            <a:ext cx="3048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772400" y="3810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Suggested  building Boarder</a:t>
            </a:r>
            <a:endParaRPr lang="en-US" sz="12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4038600"/>
            <a:ext cx="304800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848600" y="21730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Current building Boarder</a:t>
            </a:r>
            <a:endParaRPr lang="en-US" sz="12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467600" y="3200400"/>
            <a:ext cx="3048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72400" y="30112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Current asphalt Boarder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8088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8991600" cy="4777881"/>
          </a:xfrm>
        </p:spPr>
      </p:pic>
      <p:cxnSp>
        <p:nvCxnSpPr>
          <p:cNvPr id="3" name="Straight Connector 2"/>
          <p:cNvCxnSpPr/>
          <p:nvPr/>
        </p:nvCxnSpPr>
        <p:spPr>
          <a:xfrm>
            <a:off x="6172200" y="5488300"/>
            <a:ext cx="3048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447800" y="5181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Suggested  building Boarder</a:t>
            </a:r>
            <a:endParaRPr lang="en-US" sz="12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066800" y="5504765"/>
            <a:ext cx="304800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77000" y="5181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Current building Boarder</a:t>
            </a:r>
            <a:endParaRPr lang="en-US" sz="12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429000" y="5488300"/>
            <a:ext cx="3048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5191664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Current asphalt Boarder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45990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227081"/>
              </p:ext>
            </p:extLst>
          </p:nvPr>
        </p:nvGraphicFramePr>
        <p:xfrm>
          <a:off x="1524000" y="1752600"/>
          <a:ext cx="6172200" cy="4191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4320"/>
                <a:gridCol w="858209"/>
                <a:gridCol w="858209"/>
                <a:gridCol w="810731"/>
                <a:gridCol w="810731"/>
              </a:tblGrid>
              <a:tr h="3777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Scenarios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14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Intersection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Year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Do nothing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Removal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Star Island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1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 smtClean="0">
                          <a:effectLst/>
                          <a:latin typeface="Calibri"/>
                          <a:cs typeface="Arial"/>
                        </a:rPr>
                        <a:t>                                    LEVEL</a:t>
                      </a:r>
                      <a:r>
                        <a:rPr lang="en-US" sz="1200" baseline="0" dirty="0" smtClean="0">
                          <a:effectLst/>
                          <a:latin typeface="Calibri"/>
                          <a:cs typeface="Arial"/>
                        </a:rPr>
                        <a:t> OF SERVICE</a:t>
                      </a:r>
                      <a:endParaRPr lang="en-US" sz="12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03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Fatemyah Intersection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 F , H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 F ,H 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B , D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9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 F , H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 F ,H 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B , F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4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03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Palestine Bank Intersection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 F , D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 F , D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A , E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9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 F , F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 F, F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A , D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4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03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Sufyan Intersection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 F , F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 F, F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9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 F ,H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 F ,H 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4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03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Bab al Wakalah , Palestine intersection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A , A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9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A , B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Results: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442" y="1186934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Based on level of service from A to H, where A is the best and F is the worse: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274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7253" y="609600"/>
            <a:ext cx="9144000" cy="6172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Removing crossing points through replacing it by star shape islands will induce safety </a:t>
            </a:r>
            <a:r>
              <a:rPr lang="en-US" sz="3200" dirty="0"/>
              <a:t>traffic. </a:t>
            </a:r>
            <a:endParaRPr lang="en-US" sz="3200" dirty="0" smtClean="0"/>
          </a:p>
          <a:p>
            <a:r>
              <a:rPr lang="en-US" sz="3200" dirty="0" smtClean="0"/>
              <a:t>Reducing </a:t>
            </a:r>
            <a:r>
              <a:rPr lang="en-US" sz="3200" dirty="0"/>
              <a:t>the operational costs for two traffic lights and promoting the ease of vehicles movement through. </a:t>
            </a:r>
          </a:p>
          <a:p>
            <a:r>
              <a:rPr lang="en-US" sz="3200" dirty="0" smtClean="0"/>
              <a:t>Removing the adverse effect caused by the heavy traffic</a:t>
            </a:r>
            <a:r>
              <a:rPr lang="en-US" sz="3200" dirty="0" smtClean="0"/>
              <a:t> within</a:t>
            </a:r>
            <a:r>
              <a:rPr lang="en-US" sz="3200" dirty="0" smtClean="0"/>
              <a:t> short distance between intersections, through increasing the pass length between each of them.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Conclusion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755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486400"/>
          </a:xfrm>
        </p:spPr>
        <p:txBody>
          <a:bodyPr>
            <a:normAutofit/>
          </a:bodyPr>
          <a:lstStyle/>
          <a:p>
            <a:r>
              <a:rPr lang="en-US" dirty="0"/>
              <a:t>Easing the movement of pedestrians through improving their personal visibility, and providing rest space in the middle of intersections.</a:t>
            </a:r>
          </a:p>
          <a:p>
            <a:r>
              <a:rPr lang="en-US" dirty="0"/>
              <a:t>Reducing the environmental pollution resulted from vehicle delays between intersections through easing their moves without much more emissions. </a:t>
            </a:r>
          </a:p>
          <a:p>
            <a:r>
              <a:rPr lang="en-US" dirty="0"/>
              <a:t>Saving old building from demolition by construction of new park place with high capacity.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Cont.</a:t>
            </a:r>
            <a:r>
              <a:rPr lang="en-US" sz="2800" dirty="0" smtClean="0"/>
              <a:t> </a:t>
            </a:r>
            <a:r>
              <a:rPr lang="en-US" sz="2800" dirty="0"/>
              <a:t>Conclusion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880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481328"/>
            <a:ext cx="8991600" cy="5148072"/>
          </a:xfrm>
        </p:spPr>
        <p:txBody>
          <a:bodyPr/>
          <a:lstStyle/>
          <a:p>
            <a:r>
              <a:rPr lang="en-US" dirty="0" smtClean="0"/>
              <a:t>Nablus Municipality is highly encouraged to take the results of this work into account to avoiding the worse scenario caused by increasing the traffic in the city center.</a:t>
            </a:r>
          </a:p>
          <a:p>
            <a:r>
              <a:rPr lang="en-US" dirty="0" smtClean="0"/>
              <a:t>Star shape islands are the best current solution to avoid any demolition of ancient city building.</a:t>
            </a:r>
          </a:p>
          <a:p>
            <a:r>
              <a:rPr lang="en-US" dirty="0" smtClean="0"/>
              <a:t>Conducting new similar studies about integrated approaches that take larger area and longer years scenarios are also encouraged.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70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0"/>
            <a:ext cx="8229600" cy="4525963"/>
          </a:xfrm>
        </p:spPr>
        <p:txBody>
          <a:bodyPr>
            <a:normAutofit/>
          </a:bodyPr>
          <a:lstStyle/>
          <a:p>
            <a:pPr algn="ctr"/>
            <a:endParaRPr lang="en-US" sz="3300" b="1" dirty="0" smtClean="0"/>
          </a:p>
          <a:p>
            <a:pPr marL="109728" indent="0" algn="ctr">
              <a:buNone/>
            </a:pPr>
            <a:r>
              <a:rPr lang="en-US" sz="3300" b="1" dirty="0" smtClean="0"/>
              <a:t>Thank you for your attendance</a:t>
            </a:r>
          </a:p>
          <a:p>
            <a:pPr marL="109728" indent="0" algn="ctr">
              <a:buNone/>
            </a:pPr>
            <a:r>
              <a:rPr lang="en-US" sz="3300" b="1" dirty="0" smtClean="0"/>
              <a:t>Questions??  </a:t>
            </a:r>
            <a:endParaRPr lang="en-US" sz="33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9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INTRODUCTION </a:t>
            </a:r>
          </a:p>
          <a:p>
            <a:r>
              <a:rPr lang="en-US" dirty="0" smtClean="0"/>
              <a:t>METHODOLOGY </a:t>
            </a:r>
          </a:p>
          <a:p>
            <a:r>
              <a:rPr lang="en-US" dirty="0" smtClean="0"/>
              <a:t>DATA COLLECTION </a:t>
            </a:r>
          </a:p>
          <a:p>
            <a:r>
              <a:rPr lang="en-US" dirty="0" smtClean="0"/>
              <a:t>DATA ANALYSIS &amp; </a:t>
            </a:r>
            <a:r>
              <a:rPr lang="en-US" dirty="0"/>
              <a:t>AND </a:t>
            </a:r>
            <a:r>
              <a:rPr lang="en-US" dirty="0" smtClean="0"/>
              <a:t>SCENARIOS TESTING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RECOMMENDATION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G.P 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8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STUDY AREA :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9286" y="0"/>
            <a:ext cx="8229600" cy="1143000"/>
          </a:xfrm>
        </p:spPr>
        <p:txBody>
          <a:bodyPr/>
          <a:lstStyle/>
          <a:p>
            <a:r>
              <a:rPr lang="en-US" dirty="0" smtClean="0"/>
              <a:t>INTRODUCION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295400"/>
            <a:ext cx="3539837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61" y="1295400"/>
            <a:ext cx="4853239" cy="3177396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10800000">
            <a:off x="4267200" y="2514600"/>
            <a:ext cx="1600200" cy="9144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10000"/>
            <a:ext cx="487680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04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86000"/>
            <a:ext cx="3650380" cy="2819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86000"/>
            <a:ext cx="3810000" cy="2819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692017">
            <a:off x="3384479" y="4506723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FF00"/>
                </a:solidFill>
              </a:rPr>
              <a:t>City center</a:t>
            </a:r>
            <a:endParaRPr lang="en-US" sz="1100" b="1" dirty="0">
              <a:solidFill>
                <a:srgbClr val="FFFF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38200" y="1905000"/>
            <a:ext cx="2836749" cy="3581400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14600" y="4561328"/>
            <a:ext cx="152400" cy="163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895600" y="3962400"/>
            <a:ext cx="152400" cy="163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429000" y="3342128"/>
            <a:ext cx="152400" cy="163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981200" y="2362200"/>
            <a:ext cx="152400" cy="163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8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traffic congestion.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 delay.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environmental </a:t>
            </a:r>
            <a:r>
              <a:rPr lang="en-US" dirty="0"/>
              <a:t>and audio pollution.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problems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suffering</a:t>
            </a:r>
            <a:r>
              <a:rPr lang="en-US" b="0" dirty="0" smtClean="0">
                <a:effectLst/>
              </a:rPr>
              <a:t> </a:t>
            </a:r>
            <a:r>
              <a:rPr lang="en-US" dirty="0" smtClean="0"/>
              <a:t>the </a:t>
            </a:r>
            <a:r>
              <a:rPr lang="en-US" dirty="0"/>
              <a:t>region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450152"/>
            <a:ext cx="17526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140" y="4450152"/>
            <a:ext cx="1884045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438650"/>
            <a:ext cx="18288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06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2734066" cy="205237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Traffic Congestion &amp; Delay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676400"/>
            <a:ext cx="2314780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76400"/>
            <a:ext cx="2701506" cy="20279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67190" y="4495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Sufyan </a:t>
            </a:r>
            <a:r>
              <a:rPr lang="en-US" dirty="0" smtClean="0"/>
              <a:t>intersection </a:t>
            </a:r>
            <a:r>
              <a:rPr lang="en-US" dirty="0"/>
              <a:t>21/Nov/2020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020234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Sufyan int. with </a:t>
            </a:r>
            <a:r>
              <a:rPr lang="en-US" dirty="0" smtClean="0"/>
              <a:t>Palestine Bank </a:t>
            </a:r>
            <a:r>
              <a:rPr lang="en-US" dirty="0"/>
              <a:t>int. 14/Nov/2020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9800" y="4020234"/>
            <a:ext cx="2777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AlWakalah </a:t>
            </a:r>
            <a:r>
              <a:rPr lang="en-US" dirty="0"/>
              <a:t>with pal. St.  int.1/Nov/2020</a:t>
            </a:r>
          </a:p>
        </p:txBody>
      </p:sp>
    </p:spTree>
    <p:extLst>
      <p:ext uri="{BB962C8B-B14F-4D97-AF65-F5344CB8AC3E}">
        <p14:creationId xmlns:p14="http://schemas.microsoft.com/office/powerpoint/2010/main" val="226920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000" dirty="0"/>
              <a:t>The first step in the project is to identify all the existing problems by gathering the information and data necessary to evaluate the problem and to develop appropriate </a:t>
            </a:r>
            <a:r>
              <a:rPr lang="en-US" sz="2000" dirty="0" smtClean="0"/>
              <a:t>solutions.</a:t>
            </a:r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124200"/>
            <a:ext cx="4759916" cy="26728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04473"/>
            <a:ext cx="1905000" cy="8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65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000" dirty="0"/>
              <a:t> Required data: building plans, streets, aerial photos, vehicle numbers, traffic volume, </a:t>
            </a:r>
            <a:r>
              <a:rPr lang="en-US" sz="2000" dirty="0" smtClean="0"/>
              <a:t>Peak </a:t>
            </a:r>
            <a:r>
              <a:rPr lang="en-US" sz="2000" dirty="0"/>
              <a:t>hour, etc.</a:t>
            </a:r>
          </a:p>
          <a:p>
            <a:pPr marL="109728" indent="0">
              <a:buNone/>
            </a:pPr>
            <a:r>
              <a:rPr lang="en-US" sz="2000" dirty="0"/>
              <a:t> </a:t>
            </a:r>
          </a:p>
          <a:p>
            <a:pPr marL="109728" indent="0">
              <a:buNone/>
            </a:pPr>
            <a:r>
              <a:rPr lang="en-US" sz="2000" dirty="0"/>
              <a:t>In the last semester, data for the number of cars, Peak hour</a:t>
            </a:r>
            <a:r>
              <a:rPr lang="en-US" sz="2000" dirty="0" smtClean="0"/>
              <a:t>, </a:t>
            </a:r>
            <a:r>
              <a:rPr lang="en-US" sz="2000" dirty="0"/>
              <a:t>and Peak hour </a:t>
            </a:r>
            <a:r>
              <a:rPr lang="en-US" sz="2000" dirty="0" smtClean="0"/>
              <a:t>volumes </a:t>
            </a:r>
            <a:r>
              <a:rPr lang="en-US" sz="2000" dirty="0"/>
              <a:t>were collected with the help of </a:t>
            </a: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en-US" sz="2000" dirty="0" smtClean="0"/>
              <a:t>Dr</a:t>
            </a:r>
            <a:r>
              <a:rPr lang="en-US" sz="2000" dirty="0"/>
              <a:t>. </a:t>
            </a:r>
            <a:r>
              <a:rPr lang="en-US" sz="2000" dirty="0" smtClean="0"/>
              <a:t>Sameer </a:t>
            </a:r>
            <a:r>
              <a:rPr lang="en-US" sz="2000" dirty="0"/>
              <a:t>and previous </a:t>
            </a:r>
            <a:r>
              <a:rPr lang="en-US" sz="2000" dirty="0" smtClean="0"/>
              <a:t>projects</a:t>
            </a:r>
            <a:r>
              <a:rPr lang="ar-SA" sz="2000" dirty="0" smtClean="0"/>
              <a:t>.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  <a:p>
            <a:pPr marL="109728" indent="0">
              <a:buNone/>
            </a:pPr>
            <a:r>
              <a:rPr lang="en-US" sz="2000" dirty="0"/>
              <a:t>  In this semester, the city center plan without street detail is taken from Dr. </a:t>
            </a:r>
            <a:r>
              <a:rPr lang="en-US" sz="2000" dirty="0" smtClean="0"/>
              <a:t>Samir.</a:t>
            </a:r>
            <a:endParaRPr lang="en-US" sz="2000" dirty="0"/>
          </a:p>
          <a:p>
            <a:pPr marL="109728" indent="0">
              <a:buNone/>
            </a:pPr>
            <a:r>
              <a:rPr lang="en-US" sz="2000" dirty="0"/>
              <a:t>  </a:t>
            </a:r>
            <a:r>
              <a:rPr lang="en-US" sz="2000" dirty="0" smtClean="0"/>
              <a:t>Visiting the </a:t>
            </a:r>
            <a:r>
              <a:rPr lang="en-US" sz="2000" dirty="0"/>
              <a:t>site, and with the help of aerial photos from the websites, every detail of the streets and sidewalks was drawn with accurate </a:t>
            </a:r>
            <a:r>
              <a:rPr lang="en-US" sz="2000" dirty="0" smtClean="0"/>
              <a:t>measurements.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 </a:t>
            </a:r>
            <a:r>
              <a:rPr lang="en-US" dirty="0" smtClean="0"/>
              <a:t>DATA COLLECTION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810" y="152400"/>
            <a:ext cx="241626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78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000" dirty="0"/>
              <a:t>Three scenarios were presented and each intersection analyzed twice, once in 2020 and the other in </a:t>
            </a:r>
            <a:r>
              <a:rPr lang="en-US" sz="2000" dirty="0" smtClean="0"/>
              <a:t>2025 :</a:t>
            </a:r>
            <a:br>
              <a:rPr lang="en-US" sz="2000" dirty="0" smtClean="0"/>
            </a:br>
            <a:endParaRPr lang="en-US" sz="2000" dirty="0"/>
          </a:p>
          <a:p>
            <a:r>
              <a:rPr lang="en-US" sz="1800" dirty="0"/>
              <a:t>  The first scenario "do nothing" and its analysis on </a:t>
            </a:r>
            <a:r>
              <a:rPr lang="en-US" sz="1800" dirty="0" smtClean="0"/>
              <a:t>Syncro program.</a:t>
            </a:r>
            <a:br>
              <a:rPr lang="en-US" sz="1800" dirty="0" smtClean="0"/>
            </a:br>
            <a:endParaRPr lang="en-US" sz="1800" dirty="0"/>
          </a:p>
          <a:p>
            <a:r>
              <a:rPr lang="en-US" sz="1800" dirty="0"/>
              <a:t>The second scenario is to demolish some buildings to expand the streets, and to analyze it </a:t>
            </a:r>
            <a:r>
              <a:rPr lang="en-US" sz="1800" dirty="0" smtClean="0"/>
              <a:t>on </a:t>
            </a:r>
            <a:r>
              <a:rPr lang="en-US" sz="1800" dirty="0"/>
              <a:t>Syncro </a:t>
            </a:r>
            <a:r>
              <a:rPr lang="en-US" sz="1800" dirty="0" smtClean="0"/>
              <a:t>program.</a:t>
            </a:r>
            <a:br>
              <a:rPr lang="en-US" sz="1800" dirty="0" smtClean="0"/>
            </a:br>
            <a:endParaRPr lang="en-US" sz="1800" dirty="0"/>
          </a:p>
          <a:p>
            <a:r>
              <a:rPr lang="en-US" sz="1800" dirty="0"/>
              <a:t>  The third scenario is to remove the light signals and place the star islands in the intersection and analyze it on </a:t>
            </a:r>
            <a:r>
              <a:rPr lang="en-US" sz="1800" dirty="0" smtClean="0"/>
              <a:t>Syncro program.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DATA ANALYSIS &amp; AND SCENARIOS </a:t>
            </a:r>
            <a:r>
              <a:rPr lang="en-US" sz="2800" dirty="0" smtClean="0"/>
              <a:t>TESTING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0038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488</TotalTime>
  <Words>555</Words>
  <Application>Microsoft Office PowerPoint</Application>
  <PresentationFormat>On-screen Show (4:3)</PresentationFormat>
  <Paragraphs>118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Traffic Management for West Central Business District of Nablus</vt:lpstr>
      <vt:lpstr>G.P 2 </vt:lpstr>
      <vt:lpstr>INTRODUCION</vt:lpstr>
      <vt:lpstr>PowerPoint Presentation</vt:lpstr>
      <vt:lpstr>The problems suffering the region</vt:lpstr>
      <vt:lpstr>Traffic Congestion &amp; Delay</vt:lpstr>
      <vt:lpstr>METHODOLOGY</vt:lpstr>
      <vt:lpstr> DATA COLLECTION</vt:lpstr>
      <vt:lpstr>DATA ANALYSIS &amp; AND SCENARIOS TESTING</vt:lpstr>
      <vt:lpstr>1– Do Nothing Scenario</vt:lpstr>
      <vt:lpstr>2- Demolition/removal scenario</vt:lpstr>
      <vt:lpstr>3- Star_Shaped Islands </vt:lpstr>
      <vt:lpstr>PowerPoint Presentation</vt:lpstr>
      <vt:lpstr>Results:</vt:lpstr>
      <vt:lpstr>Conclusion</vt:lpstr>
      <vt:lpstr>Cont. Conclusion</vt:lpstr>
      <vt:lpstr>Recommendations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AJYAD</dc:creator>
  <cp:lastModifiedBy>Msys</cp:lastModifiedBy>
  <cp:revision>30</cp:revision>
  <dcterms:created xsi:type="dcterms:W3CDTF">2006-08-16T00:00:00Z</dcterms:created>
  <dcterms:modified xsi:type="dcterms:W3CDTF">2021-01-14T10:50:17Z</dcterms:modified>
</cp:coreProperties>
</file>