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sldIdLst>
    <p:sldId id="267" r:id="rId3"/>
    <p:sldId id="256" r:id="rId4"/>
    <p:sldId id="258" r:id="rId5"/>
    <p:sldId id="259" r:id="rId6"/>
    <p:sldId id="260" r:id="rId7"/>
    <p:sldId id="261" r:id="rId8"/>
    <p:sldId id="262" r:id="rId9"/>
    <p:sldId id="263"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5211" autoAdjust="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451710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5DB174-CDF2-4DE7-B001-2A5A1115E53A}"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1255006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3041729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691593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1352661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15DB174-CDF2-4DE7-B001-2A5A1115E53A}" type="datetimeFigureOut">
              <a:rPr lang="en-US" smtClean="0"/>
              <a:t>6/15/2021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1865968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15DB174-CDF2-4DE7-B001-2A5A1115E53A}" type="datetimeFigureOut">
              <a:rPr lang="en-US" smtClean="0"/>
              <a:t>6/15/2021</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307074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0347616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9353186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058CC52F-D934-496B-87E1-35710EEEB616}"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06963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78985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19708207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458425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5DB174-CDF2-4DE7-B001-2A5A1115E53A}"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553606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15DB174-CDF2-4DE7-B001-2A5A1115E53A}" type="datetimeFigureOut">
              <a:rPr lang="en-US" smtClean="0"/>
              <a:t>6/15/2021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8CC52F-D934-496B-87E1-35710EEEB616}"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554249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15DB174-CDF2-4DE7-B001-2A5A1115E53A}" type="datetimeFigureOut">
              <a:rPr lang="en-US" smtClean="0"/>
              <a:t>6/15/2021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8CC52F-D934-496B-87E1-35710EEEB61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836357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5DB174-CDF2-4DE7-B001-2A5A1115E53A}" type="datetimeFigureOut">
              <a:rPr lang="en-US" smtClean="0"/>
              <a:t>6/15/2021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9508024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5DB174-CDF2-4DE7-B001-2A5A1115E53A}"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CC52F-D934-496B-87E1-35710EEEB616}"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15911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5DB174-CDF2-4DE7-B001-2A5A1115E53A}"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18604435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5DB174-CDF2-4DE7-B001-2A5A1115E53A}"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449805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81761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117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40551199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30180045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49703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26327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304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5DB174-CDF2-4DE7-B001-2A5A1115E53A}"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CC52F-D934-496B-87E1-35710EEEB616}"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9078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5DB174-CDF2-4DE7-B001-2A5A1115E53A}"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575524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15DB174-CDF2-4DE7-B001-2A5A1115E53A}" type="datetimeFigureOut">
              <a:rPr lang="en-US" smtClean="0"/>
              <a:t>6/15/2021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382067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5DB174-CDF2-4DE7-B001-2A5A1115E53A}" type="datetimeFigureOut">
              <a:rPr lang="en-US" smtClean="0"/>
              <a:t>6/15/2021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2412714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5DB174-CDF2-4DE7-B001-2A5A1115E53A}" type="datetimeFigureOut">
              <a:rPr lang="en-US" smtClean="0"/>
              <a:t>6/15/2021</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1503476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5DB174-CDF2-4DE7-B001-2A5A1115E53A}"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1399384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5DB174-CDF2-4DE7-B001-2A5A1115E53A}"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58CC52F-D934-496B-87E1-35710EEEB616}" type="slidenum">
              <a:rPr lang="en-US" smtClean="0"/>
              <a:t>‹#›</a:t>
            </a:fld>
            <a:endParaRPr lang="en-US"/>
          </a:p>
        </p:txBody>
      </p:sp>
    </p:spTree>
    <p:extLst>
      <p:ext uri="{BB962C8B-B14F-4D97-AF65-F5344CB8AC3E}">
        <p14:creationId xmlns:p14="http://schemas.microsoft.com/office/powerpoint/2010/main" val="3337431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5.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4.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A15DB174-CDF2-4DE7-B001-2A5A1115E53A}" type="datetimeFigureOut">
              <a:rPr lang="en-US" smtClean="0"/>
              <a:t>6/15/2021</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058CC52F-D934-496B-87E1-35710EEEB616}" type="slidenum">
              <a:rPr lang="en-US" smtClean="0"/>
              <a:t>‹#›</a:t>
            </a:fld>
            <a:endParaRPr lang="en-US"/>
          </a:p>
        </p:txBody>
      </p:sp>
    </p:spTree>
    <p:extLst>
      <p:ext uri="{BB962C8B-B14F-4D97-AF65-F5344CB8AC3E}">
        <p14:creationId xmlns:p14="http://schemas.microsoft.com/office/powerpoint/2010/main" val="27877547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15DB174-CDF2-4DE7-B001-2A5A1115E53A}" type="datetimeFigureOut">
              <a:rPr lang="en-US" smtClean="0"/>
              <a:t>6/15/2021</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58CC52F-D934-496B-87E1-35710EEEB616}" type="slidenum">
              <a:rPr lang="en-US" smtClean="0"/>
              <a:t>‹#›</a:t>
            </a:fld>
            <a:endParaRPr lang="en-US"/>
          </a:p>
        </p:txBody>
      </p:sp>
    </p:spTree>
    <p:extLst>
      <p:ext uri="{BB962C8B-B14F-4D97-AF65-F5344CB8AC3E}">
        <p14:creationId xmlns:p14="http://schemas.microsoft.com/office/powerpoint/2010/main" val="19461637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em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2066" y="1445771"/>
            <a:ext cx="9601196" cy="1303867"/>
          </a:xfrm>
        </p:spPr>
        <p:txBody>
          <a:bodyPr/>
          <a:lstStyle/>
          <a:p>
            <a:r>
              <a:rPr lang="en-US" dirty="0">
                <a:solidFill>
                  <a:srgbClr val="FF0000"/>
                </a:solidFill>
                <a:latin typeface="Franklin Gothic Heavy" panose="020B0903020102020204" pitchFamily="34" charset="0"/>
              </a:rPr>
              <a:t>Assessment of AL-QUSRA School </a:t>
            </a:r>
            <a:endParaRPr lang="ar-SA" dirty="0"/>
          </a:p>
        </p:txBody>
      </p:sp>
      <p:sp>
        <p:nvSpPr>
          <p:cNvPr id="3" name="Content Placeholder 2"/>
          <p:cNvSpPr>
            <a:spLocks noGrp="1"/>
          </p:cNvSpPr>
          <p:nvPr>
            <p:ph idx="1"/>
          </p:nvPr>
        </p:nvSpPr>
        <p:spPr>
          <a:xfrm>
            <a:off x="1295402" y="2653048"/>
            <a:ext cx="9601196" cy="2720544"/>
          </a:xfrm>
        </p:spPr>
        <p:txBody>
          <a:bodyPr/>
          <a:lstStyle/>
          <a:p>
            <a:pPr marL="0" indent="0" algn="l" rtl="0">
              <a:buNone/>
            </a:pPr>
            <a:r>
              <a:rPr lang="en-US" sz="3600" b="1" dirty="0"/>
              <a:t>Quantity Survey and Cost Estimate</a:t>
            </a:r>
          </a:p>
          <a:p>
            <a:pPr marL="0" indent="0" algn="l" rtl="0">
              <a:buNone/>
            </a:pPr>
            <a:r>
              <a:rPr lang="en-US" b="1" dirty="0"/>
              <a:t>                  </a:t>
            </a:r>
            <a:r>
              <a:rPr lang="en-US" b="1" dirty="0">
                <a:solidFill>
                  <a:srgbClr val="FF0000"/>
                </a:solidFill>
                <a:latin typeface="Franklin Gothic Heavy" panose="020B0903020102020204" pitchFamily="34" charset="0"/>
              </a:rPr>
              <a:t>By: </a:t>
            </a:r>
            <a:r>
              <a:rPr lang="en-US" b="1" dirty="0" err="1">
                <a:solidFill>
                  <a:srgbClr val="0070C0"/>
                </a:solidFill>
              </a:rPr>
              <a:t>Saleem</a:t>
            </a:r>
            <a:r>
              <a:rPr lang="en-US" b="1" dirty="0">
                <a:solidFill>
                  <a:srgbClr val="0070C0"/>
                </a:solidFill>
              </a:rPr>
              <a:t> </a:t>
            </a:r>
            <a:r>
              <a:rPr lang="en-US" b="1" dirty="0" err="1">
                <a:solidFill>
                  <a:srgbClr val="0070C0"/>
                </a:solidFill>
              </a:rPr>
              <a:t>Nehad</a:t>
            </a:r>
            <a:r>
              <a:rPr lang="en-US" b="1" dirty="0">
                <a:solidFill>
                  <a:srgbClr val="0070C0"/>
                </a:solidFill>
              </a:rPr>
              <a:t> </a:t>
            </a:r>
            <a:r>
              <a:rPr lang="en-US" b="1" dirty="0" err="1">
                <a:solidFill>
                  <a:srgbClr val="0070C0"/>
                </a:solidFill>
              </a:rPr>
              <a:t>Taqatqah</a:t>
            </a:r>
            <a:endParaRPr lang="en-US" b="1" dirty="0">
              <a:solidFill>
                <a:srgbClr val="0070C0"/>
              </a:solidFill>
            </a:endParaRPr>
          </a:p>
          <a:p>
            <a:pPr marL="0" indent="0" algn="l" rtl="0">
              <a:buNone/>
            </a:pPr>
            <a:r>
              <a:rPr lang="en-US" b="1" dirty="0"/>
              <a:t>                        </a:t>
            </a:r>
            <a:r>
              <a:rPr lang="en-US" b="1" dirty="0" err="1">
                <a:solidFill>
                  <a:srgbClr val="0070C0"/>
                </a:solidFill>
              </a:rPr>
              <a:t>Zayd</a:t>
            </a:r>
            <a:r>
              <a:rPr lang="en-US" b="1" dirty="0">
                <a:solidFill>
                  <a:srgbClr val="0070C0"/>
                </a:solidFill>
              </a:rPr>
              <a:t> Omar </a:t>
            </a:r>
            <a:r>
              <a:rPr lang="en-US" b="1" dirty="0" err="1">
                <a:solidFill>
                  <a:srgbClr val="0070C0"/>
                </a:solidFill>
              </a:rPr>
              <a:t>Nassar</a:t>
            </a:r>
            <a:endParaRPr lang="en-US" b="1" dirty="0">
              <a:solidFill>
                <a:srgbClr val="0070C0"/>
              </a:solidFill>
            </a:endParaRPr>
          </a:p>
          <a:p>
            <a:pPr marL="0" indent="0" algn="l" rtl="0">
              <a:buNone/>
            </a:pPr>
            <a:r>
              <a:rPr lang="en-US" b="1" dirty="0"/>
              <a:t>                        </a:t>
            </a:r>
            <a:r>
              <a:rPr lang="en-US" b="1" dirty="0" err="1">
                <a:solidFill>
                  <a:srgbClr val="0070C0"/>
                </a:solidFill>
              </a:rPr>
              <a:t>Zayd</a:t>
            </a:r>
            <a:r>
              <a:rPr lang="en-US" b="1" dirty="0">
                <a:solidFill>
                  <a:srgbClr val="0070C0"/>
                </a:solidFill>
              </a:rPr>
              <a:t> </a:t>
            </a:r>
            <a:r>
              <a:rPr lang="en-US" b="1" dirty="0" err="1">
                <a:solidFill>
                  <a:srgbClr val="0070C0"/>
                </a:solidFill>
              </a:rPr>
              <a:t>Zafer</a:t>
            </a:r>
            <a:r>
              <a:rPr lang="en-US" b="1" dirty="0">
                <a:solidFill>
                  <a:srgbClr val="0070C0"/>
                </a:solidFill>
              </a:rPr>
              <a:t> </a:t>
            </a:r>
            <a:r>
              <a:rPr lang="en-US" b="1" dirty="0" err="1">
                <a:solidFill>
                  <a:srgbClr val="0070C0"/>
                </a:solidFill>
              </a:rPr>
              <a:t>Anabtawi</a:t>
            </a:r>
            <a:r>
              <a:rPr lang="en-US" b="1" dirty="0">
                <a:solidFill>
                  <a:srgbClr val="0070C0"/>
                </a:solidFill>
              </a:rPr>
              <a:t> </a:t>
            </a:r>
          </a:p>
          <a:p>
            <a:pPr algn="l" rtl="0"/>
            <a:endParaRPr lang="ar-SA" dirty="0"/>
          </a:p>
        </p:txBody>
      </p:sp>
    </p:spTree>
    <p:extLst>
      <p:ext uri="{BB962C8B-B14F-4D97-AF65-F5344CB8AC3E}">
        <p14:creationId xmlns:p14="http://schemas.microsoft.com/office/powerpoint/2010/main" val="498588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a:t>
            </a:r>
            <a:r>
              <a:rPr lang="en-US" dirty="0"/>
              <a:t>&amp; Cost Calculations. </a:t>
            </a:r>
            <a:endParaRPr lang="ar-SA" dirty="0"/>
          </a:p>
        </p:txBody>
      </p:sp>
      <p:sp>
        <p:nvSpPr>
          <p:cNvPr id="3" name="Content Placeholder 2"/>
          <p:cNvSpPr>
            <a:spLocks noGrp="1"/>
          </p:cNvSpPr>
          <p:nvPr>
            <p:ph idx="1"/>
          </p:nvPr>
        </p:nvSpPr>
        <p:spPr>
          <a:xfrm>
            <a:off x="1154955" y="2603500"/>
            <a:ext cx="3893564" cy="3416300"/>
          </a:xfrm>
        </p:spPr>
        <p:txBody>
          <a:bodyPr/>
          <a:lstStyle/>
          <a:p>
            <a:pPr algn="just" rtl="0"/>
            <a:r>
              <a:rPr lang="en-US" b="1" dirty="0" smtClean="0">
                <a:solidFill>
                  <a:srgbClr val="7030A0"/>
                </a:solidFill>
              </a:rPr>
              <a:t>The project will start 1/8/2018.</a:t>
            </a:r>
          </a:p>
          <a:p>
            <a:pPr algn="just" rtl="0"/>
            <a:r>
              <a:rPr lang="en-US" b="1" dirty="0" smtClean="0">
                <a:solidFill>
                  <a:srgbClr val="7030A0"/>
                </a:solidFill>
              </a:rPr>
              <a:t>This is the calendar for the project 6 days a week  8 hours a day</a:t>
            </a:r>
          </a:p>
          <a:p>
            <a:pPr algn="just" rtl="0"/>
            <a:r>
              <a:rPr lang="en-US" b="1" dirty="0" smtClean="0">
                <a:solidFill>
                  <a:srgbClr val="7030A0"/>
                </a:solidFill>
              </a:rPr>
              <a:t>The holidays has been. Included </a:t>
            </a:r>
            <a:endParaRPr lang="ar-SA" b="1" dirty="0">
              <a:solidFill>
                <a:srgbClr val="7030A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112026" y="2603500"/>
            <a:ext cx="4809258" cy="3913210"/>
          </a:xfrm>
          <a:prstGeom prst="rect">
            <a:avLst/>
          </a:prstGeom>
          <a:ln>
            <a:noFill/>
          </a:ln>
          <a:effectLst>
            <a:softEdge rad="112500"/>
          </a:effectLst>
        </p:spPr>
      </p:pic>
    </p:spTree>
    <p:extLst>
      <p:ext uri="{BB962C8B-B14F-4D97-AF65-F5344CB8AC3E}">
        <p14:creationId xmlns:p14="http://schemas.microsoft.com/office/powerpoint/2010/main" val="3720127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deviations </a:t>
            </a:r>
            <a:endParaRPr lang="ar-SA" dirty="0"/>
          </a:p>
        </p:txBody>
      </p:sp>
      <p:sp>
        <p:nvSpPr>
          <p:cNvPr id="3" name="Content Placeholder 2"/>
          <p:cNvSpPr>
            <a:spLocks noGrp="1"/>
          </p:cNvSpPr>
          <p:nvPr>
            <p:ph idx="1"/>
          </p:nvPr>
        </p:nvSpPr>
        <p:spPr/>
        <p:txBody>
          <a:bodyPr>
            <a:normAutofit/>
          </a:bodyPr>
          <a:lstStyle/>
          <a:p>
            <a:pPr algn="l" rtl="0"/>
            <a:r>
              <a:rPr lang="en-US" sz="2400" dirty="0" smtClean="0"/>
              <a:t>Mobilization</a:t>
            </a:r>
          </a:p>
          <a:p>
            <a:pPr algn="l" rtl="0"/>
            <a:r>
              <a:rPr lang="en-US" sz="2400" dirty="0" smtClean="0"/>
              <a:t>Substructure works</a:t>
            </a:r>
          </a:p>
          <a:p>
            <a:pPr algn="l" rtl="0"/>
            <a:r>
              <a:rPr lang="en-US" sz="2400" dirty="0" smtClean="0"/>
              <a:t>Superstructure works </a:t>
            </a:r>
          </a:p>
          <a:p>
            <a:pPr algn="l" rtl="0"/>
            <a:r>
              <a:rPr lang="en-US" sz="2400" dirty="0" smtClean="0"/>
              <a:t>Stone works</a:t>
            </a:r>
          </a:p>
          <a:p>
            <a:pPr algn="l" rtl="0"/>
            <a:r>
              <a:rPr lang="en-US" sz="2400" dirty="0" smtClean="0"/>
              <a:t>Close out </a:t>
            </a:r>
            <a:endParaRPr lang="ar-SA" sz="2400" dirty="0"/>
          </a:p>
        </p:txBody>
      </p:sp>
      <p:pic>
        <p:nvPicPr>
          <p:cNvPr id="4" name="Picture 3"/>
          <p:cNvPicPr>
            <a:picLocks noChangeAspect="1"/>
          </p:cNvPicPr>
          <p:nvPr/>
        </p:nvPicPr>
        <p:blipFill>
          <a:blip r:embed="rId2"/>
          <a:stretch>
            <a:fillRect/>
          </a:stretch>
        </p:blipFill>
        <p:spPr>
          <a:xfrm>
            <a:off x="4990831" y="3073490"/>
            <a:ext cx="6743700" cy="1638300"/>
          </a:xfrm>
          <a:prstGeom prst="rect">
            <a:avLst/>
          </a:prstGeom>
        </p:spPr>
      </p:pic>
    </p:spTree>
    <p:extLst>
      <p:ext uri="{BB962C8B-B14F-4D97-AF65-F5344CB8AC3E}">
        <p14:creationId xmlns:p14="http://schemas.microsoft.com/office/powerpoint/2010/main" val="21537695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 of calculations </a:t>
            </a:r>
            <a:endParaRPr lang="ar-SA" dirty="0"/>
          </a:p>
        </p:txBody>
      </p:sp>
      <p:sp>
        <p:nvSpPr>
          <p:cNvPr id="3" name="Content Placeholder 2"/>
          <p:cNvSpPr>
            <a:spLocks noGrp="1"/>
          </p:cNvSpPr>
          <p:nvPr>
            <p:ph idx="1"/>
          </p:nvPr>
        </p:nvSpPr>
        <p:spPr/>
        <p:txBody>
          <a:bodyPr>
            <a:normAutofit/>
          </a:bodyPr>
          <a:lstStyle/>
          <a:p>
            <a:pPr algn="l" rtl="0"/>
            <a:r>
              <a:rPr lang="en-US" sz="2400" dirty="0" smtClean="0"/>
              <a:t>For time and productivity rates.</a:t>
            </a:r>
          </a:p>
          <a:p>
            <a:pPr algn="l" rtl="0"/>
            <a:r>
              <a:rPr lang="en-US" sz="2400" dirty="0" smtClean="0"/>
              <a:t>For costs. </a:t>
            </a:r>
            <a:endParaRPr lang="ar-SA"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1251" y="2964414"/>
            <a:ext cx="3782248" cy="3148230"/>
          </a:xfrm>
          <a:prstGeom prst="rect">
            <a:avLst/>
          </a:prstGeom>
        </p:spPr>
      </p:pic>
    </p:spTree>
    <p:extLst>
      <p:ext uri="{BB962C8B-B14F-4D97-AF65-F5344CB8AC3E}">
        <p14:creationId xmlns:p14="http://schemas.microsoft.com/office/powerpoint/2010/main" val="16721458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Mobilization.</a:t>
            </a:r>
            <a:endParaRPr lang="ar-SA" dirty="0"/>
          </a:p>
        </p:txBody>
      </p:sp>
      <p:sp>
        <p:nvSpPr>
          <p:cNvPr id="3" name="Content Placeholder 2"/>
          <p:cNvSpPr>
            <a:spLocks noGrp="1"/>
          </p:cNvSpPr>
          <p:nvPr>
            <p:ph idx="1"/>
          </p:nvPr>
        </p:nvSpPr>
        <p:spPr>
          <a:xfrm>
            <a:off x="1154954" y="2603500"/>
            <a:ext cx="3998937" cy="3416300"/>
          </a:xfrm>
        </p:spPr>
        <p:txBody>
          <a:bodyPr>
            <a:normAutofit/>
          </a:bodyPr>
          <a:lstStyle/>
          <a:p>
            <a:pPr algn="l" rtl="0"/>
            <a:r>
              <a:rPr lang="en-US" sz="2400" dirty="0" smtClean="0"/>
              <a:t>Site preparation.</a:t>
            </a:r>
          </a:p>
          <a:p>
            <a:pPr algn="l" rtl="0"/>
            <a:r>
              <a:rPr lang="en-US" sz="2400" dirty="0" smtClean="0"/>
              <a:t>Soil investigation.</a:t>
            </a:r>
            <a:endParaRPr lang="ar-SA" sz="2400" dirty="0"/>
          </a:p>
        </p:txBody>
      </p:sp>
      <p:pic>
        <p:nvPicPr>
          <p:cNvPr id="5" name="Picture 4"/>
          <p:cNvPicPr>
            <a:picLocks noChangeAspect="1"/>
          </p:cNvPicPr>
          <p:nvPr/>
        </p:nvPicPr>
        <p:blipFill>
          <a:blip r:embed="rId2"/>
          <a:stretch>
            <a:fillRect/>
          </a:stretch>
        </p:blipFill>
        <p:spPr>
          <a:xfrm>
            <a:off x="1154954" y="3843918"/>
            <a:ext cx="9502561" cy="2080363"/>
          </a:xfrm>
          <a:prstGeom prst="rect">
            <a:avLst/>
          </a:prstGeom>
        </p:spPr>
      </p:pic>
    </p:spTree>
    <p:extLst>
      <p:ext uri="{BB962C8B-B14F-4D97-AF65-F5344CB8AC3E}">
        <p14:creationId xmlns:p14="http://schemas.microsoft.com/office/powerpoint/2010/main" val="15228334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Substructure </a:t>
            </a:r>
            <a:r>
              <a:rPr lang="en-US" dirty="0"/>
              <a:t>works.</a:t>
            </a:r>
            <a:endParaRPr lang="ar-SA" dirty="0"/>
          </a:p>
        </p:txBody>
      </p:sp>
      <p:sp>
        <p:nvSpPr>
          <p:cNvPr id="3" name="Content Placeholder 2"/>
          <p:cNvSpPr>
            <a:spLocks noGrp="1"/>
          </p:cNvSpPr>
          <p:nvPr>
            <p:ph idx="1"/>
          </p:nvPr>
        </p:nvSpPr>
        <p:spPr/>
        <p:txBody>
          <a:bodyPr>
            <a:normAutofit/>
          </a:bodyPr>
          <a:lstStyle/>
          <a:p>
            <a:pPr algn="l" rtl="0"/>
            <a:r>
              <a:rPr lang="en-US" sz="2400" dirty="0"/>
              <a:t>Earth Works</a:t>
            </a:r>
            <a:r>
              <a:rPr lang="en-US" sz="2400" dirty="0" smtClean="0"/>
              <a:t>.</a:t>
            </a:r>
          </a:p>
          <a:p>
            <a:pPr algn="l" rtl="0"/>
            <a:r>
              <a:rPr lang="en-US" sz="2400" dirty="0" smtClean="0"/>
              <a:t>Concrete works.</a:t>
            </a:r>
          </a:p>
          <a:p>
            <a:pPr algn="l" rtl="0"/>
            <a:r>
              <a:rPr lang="en-US" sz="2400" dirty="0" smtClean="0"/>
              <a:t>Waterproofing.</a:t>
            </a:r>
            <a:endParaRPr lang="ar-SA" sz="2400" dirty="0"/>
          </a:p>
        </p:txBody>
      </p:sp>
      <p:pic>
        <p:nvPicPr>
          <p:cNvPr id="5" name="Picture 4"/>
          <p:cNvPicPr>
            <a:picLocks noChangeAspect="1"/>
          </p:cNvPicPr>
          <p:nvPr/>
        </p:nvPicPr>
        <p:blipFill>
          <a:blip r:embed="rId2"/>
          <a:stretch>
            <a:fillRect/>
          </a:stretch>
        </p:blipFill>
        <p:spPr>
          <a:xfrm>
            <a:off x="4179463" y="2603500"/>
            <a:ext cx="7282884" cy="3754594"/>
          </a:xfrm>
          <a:prstGeom prst="rect">
            <a:avLst/>
          </a:prstGeom>
        </p:spPr>
      </p:pic>
    </p:spTree>
    <p:extLst>
      <p:ext uri="{BB962C8B-B14F-4D97-AF65-F5344CB8AC3E}">
        <p14:creationId xmlns:p14="http://schemas.microsoft.com/office/powerpoint/2010/main" val="4984608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Superstructure </a:t>
            </a:r>
            <a:r>
              <a:rPr lang="en-US" dirty="0"/>
              <a:t>works</a:t>
            </a:r>
            <a:r>
              <a:rPr lang="en-US" dirty="0" smtClean="0"/>
              <a:t>.</a:t>
            </a:r>
            <a:endParaRPr lang="ar-SA" dirty="0"/>
          </a:p>
        </p:txBody>
      </p:sp>
      <p:sp>
        <p:nvSpPr>
          <p:cNvPr id="3" name="Content Placeholder 2"/>
          <p:cNvSpPr>
            <a:spLocks noGrp="1"/>
          </p:cNvSpPr>
          <p:nvPr>
            <p:ph idx="1"/>
          </p:nvPr>
        </p:nvSpPr>
        <p:spPr/>
        <p:txBody>
          <a:bodyPr>
            <a:normAutofit/>
          </a:bodyPr>
          <a:lstStyle/>
          <a:p>
            <a:pPr algn="l" rtl="0"/>
            <a:r>
              <a:rPr lang="en-US" sz="2400" dirty="0" smtClean="0"/>
              <a:t>Concrete works GF.</a:t>
            </a:r>
          </a:p>
          <a:p>
            <a:pPr algn="l" rtl="0"/>
            <a:r>
              <a:rPr lang="en-US" sz="2400" dirty="0" smtClean="0"/>
              <a:t>Finishing works GF.</a:t>
            </a:r>
            <a:endParaRPr lang="ar-SA" sz="2400" dirty="0"/>
          </a:p>
        </p:txBody>
      </p:sp>
      <p:pic>
        <p:nvPicPr>
          <p:cNvPr id="4" name="Picture 3"/>
          <p:cNvPicPr>
            <a:picLocks noChangeAspect="1"/>
          </p:cNvPicPr>
          <p:nvPr/>
        </p:nvPicPr>
        <p:blipFill>
          <a:blip r:embed="rId2"/>
          <a:stretch>
            <a:fillRect/>
          </a:stretch>
        </p:blipFill>
        <p:spPr>
          <a:xfrm>
            <a:off x="4638340" y="2603500"/>
            <a:ext cx="7123990" cy="3416300"/>
          </a:xfrm>
          <a:prstGeom prst="rect">
            <a:avLst/>
          </a:prstGeom>
        </p:spPr>
      </p:pic>
    </p:spTree>
    <p:extLst>
      <p:ext uri="{BB962C8B-B14F-4D97-AF65-F5344CB8AC3E}">
        <p14:creationId xmlns:p14="http://schemas.microsoft.com/office/powerpoint/2010/main" val="14682567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Superstructure </a:t>
            </a:r>
            <a:r>
              <a:rPr lang="en-US" dirty="0"/>
              <a:t>works.</a:t>
            </a:r>
            <a:endParaRPr lang="ar-SA" dirty="0"/>
          </a:p>
        </p:txBody>
      </p:sp>
      <p:sp>
        <p:nvSpPr>
          <p:cNvPr id="3" name="Content Placeholder 2"/>
          <p:cNvSpPr>
            <a:spLocks noGrp="1"/>
          </p:cNvSpPr>
          <p:nvPr>
            <p:ph idx="1"/>
          </p:nvPr>
        </p:nvSpPr>
        <p:spPr/>
        <p:txBody>
          <a:bodyPr>
            <a:normAutofit/>
          </a:bodyPr>
          <a:lstStyle/>
          <a:p>
            <a:pPr algn="l" rtl="0"/>
            <a:r>
              <a:rPr lang="en-US" sz="2400" dirty="0" smtClean="0"/>
              <a:t>Concrete works 1</a:t>
            </a:r>
            <a:r>
              <a:rPr lang="en-US" sz="2400" baseline="30000" dirty="0" smtClean="0"/>
              <a:t>st</a:t>
            </a:r>
            <a:r>
              <a:rPr lang="en-US" sz="2400" dirty="0" smtClean="0"/>
              <a:t> F.</a:t>
            </a:r>
          </a:p>
          <a:p>
            <a:pPr algn="l" rtl="0"/>
            <a:r>
              <a:rPr lang="en-US" sz="2400" dirty="0" smtClean="0"/>
              <a:t>Finishing works 1</a:t>
            </a:r>
            <a:r>
              <a:rPr lang="en-US" sz="2400" baseline="30000" dirty="0" smtClean="0"/>
              <a:t>st</a:t>
            </a:r>
            <a:r>
              <a:rPr lang="en-US" sz="2400" dirty="0" smtClean="0"/>
              <a:t> F.</a:t>
            </a:r>
            <a:endParaRPr lang="ar-SA" sz="2400" dirty="0"/>
          </a:p>
        </p:txBody>
      </p:sp>
      <p:pic>
        <p:nvPicPr>
          <p:cNvPr id="4" name="Picture 3"/>
          <p:cNvPicPr>
            <a:picLocks noChangeAspect="1"/>
          </p:cNvPicPr>
          <p:nvPr/>
        </p:nvPicPr>
        <p:blipFill>
          <a:blip r:embed="rId2"/>
          <a:stretch>
            <a:fillRect/>
          </a:stretch>
        </p:blipFill>
        <p:spPr>
          <a:xfrm>
            <a:off x="4792886" y="2603500"/>
            <a:ext cx="7055446" cy="3552601"/>
          </a:xfrm>
          <a:prstGeom prst="rect">
            <a:avLst/>
          </a:prstGeom>
        </p:spPr>
      </p:pic>
    </p:spTree>
    <p:extLst>
      <p:ext uri="{BB962C8B-B14F-4D97-AF65-F5344CB8AC3E}">
        <p14:creationId xmlns:p14="http://schemas.microsoft.com/office/powerpoint/2010/main" val="29404124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Superstructure </a:t>
            </a:r>
            <a:r>
              <a:rPr lang="en-US" dirty="0"/>
              <a:t>works.</a:t>
            </a:r>
            <a:endParaRPr lang="ar-SA" dirty="0"/>
          </a:p>
        </p:txBody>
      </p:sp>
      <p:sp>
        <p:nvSpPr>
          <p:cNvPr id="3" name="Content Placeholder 2"/>
          <p:cNvSpPr>
            <a:spLocks noGrp="1"/>
          </p:cNvSpPr>
          <p:nvPr>
            <p:ph idx="1"/>
          </p:nvPr>
        </p:nvSpPr>
        <p:spPr/>
        <p:txBody>
          <a:bodyPr>
            <a:normAutofit/>
          </a:bodyPr>
          <a:lstStyle/>
          <a:p>
            <a:pPr algn="l" rtl="0"/>
            <a:r>
              <a:rPr lang="en-US" sz="2400" dirty="0" smtClean="0"/>
              <a:t>Concrete works 2</a:t>
            </a:r>
            <a:r>
              <a:rPr lang="en-US" sz="2400" baseline="30000" dirty="0" smtClean="0"/>
              <a:t>nd</a:t>
            </a:r>
            <a:r>
              <a:rPr lang="en-US" sz="2400" dirty="0" smtClean="0"/>
              <a:t> F</a:t>
            </a:r>
          </a:p>
          <a:p>
            <a:pPr algn="l" rtl="0"/>
            <a:r>
              <a:rPr lang="en-US" sz="2400" dirty="0" smtClean="0"/>
              <a:t>Finishing works 2</a:t>
            </a:r>
            <a:r>
              <a:rPr lang="en-US" sz="2400" baseline="30000" dirty="0" smtClean="0"/>
              <a:t>nd</a:t>
            </a:r>
            <a:r>
              <a:rPr lang="en-US" sz="2400" dirty="0" smtClean="0"/>
              <a:t> F</a:t>
            </a:r>
            <a:endParaRPr lang="ar-SA" sz="2400" dirty="0"/>
          </a:p>
        </p:txBody>
      </p:sp>
      <p:pic>
        <p:nvPicPr>
          <p:cNvPr id="4" name="Picture 3"/>
          <p:cNvPicPr>
            <a:picLocks noChangeAspect="1"/>
          </p:cNvPicPr>
          <p:nvPr/>
        </p:nvPicPr>
        <p:blipFill>
          <a:blip r:embed="rId2"/>
          <a:stretch>
            <a:fillRect/>
          </a:stretch>
        </p:blipFill>
        <p:spPr>
          <a:xfrm>
            <a:off x="4892564" y="2603500"/>
            <a:ext cx="6734175" cy="3800475"/>
          </a:xfrm>
          <a:prstGeom prst="rect">
            <a:avLst/>
          </a:prstGeom>
        </p:spPr>
      </p:pic>
    </p:spTree>
    <p:extLst>
      <p:ext uri="{BB962C8B-B14F-4D97-AF65-F5344CB8AC3E}">
        <p14:creationId xmlns:p14="http://schemas.microsoft.com/office/powerpoint/2010/main" val="23190641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Superstructure </a:t>
            </a:r>
            <a:r>
              <a:rPr lang="en-US" dirty="0"/>
              <a:t>works.</a:t>
            </a:r>
            <a:endParaRPr lang="ar-SA" dirty="0"/>
          </a:p>
        </p:txBody>
      </p:sp>
      <p:sp>
        <p:nvSpPr>
          <p:cNvPr id="3" name="Content Placeholder 2"/>
          <p:cNvSpPr>
            <a:spLocks noGrp="1"/>
          </p:cNvSpPr>
          <p:nvPr>
            <p:ph idx="1"/>
          </p:nvPr>
        </p:nvSpPr>
        <p:spPr/>
        <p:txBody>
          <a:bodyPr>
            <a:normAutofit/>
          </a:bodyPr>
          <a:lstStyle/>
          <a:p>
            <a:pPr algn="l" rtl="0"/>
            <a:r>
              <a:rPr lang="en-US" sz="2400" dirty="0" smtClean="0"/>
              <a:t>Roof Floor.</a:t>
            </a:r>
            <a:endParaRPr lang="ar-SA" sz="2400" dirty="0"/>
          </a:p>
        </p:txBody>
      </p:sp>
      <p:pic>
        <p:nvPicPr>
          <p:cNvPr id="4" name="Picture 3"/>
          <p:cNvPicPr>
            <a:picLocks noChangeAspect="1"/>
          </p:cNvPicPr>
          <p:nvPr/>
        </p:nvPicPr>
        <p:blipFill>
          <a:blip r:embed="rId2"/>
          <a:stretch>
            <a:fillRect/>
          </a:stretch>
        </p:blipFill>
        <p:spPr>
          <a:xfrm>
            <a:off x="3715822" y="2603500"/>
            <a:ext cx="7827639" cy="3416300"/>
          </a:xfrm>
          <a:prstGeom prst="rect">
            <a:avLst/>
          </a:prstGeom>
        </p:spPr>
      </p:pic>
    </p:spTree>
    <p:extLst>
      <p:ext uri="{BB962C8B-B14F-4D97-AF65-F5344CB8AC3E}">
        <p14:creationId xmlns:p14="http://schemas.microsoft.com/office/powerpoint/2010/main" val="13389787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Stones works.</a:t>
            </a:r>
            <a:endParaRPr lang="ar-SA" dirty="0"/>
          </a:p>
        </p:txBody>
      </p:sp>
      <p:sp>
        <p:nvSpPr>
          <p:cNvPr id="3" name="Content Placeholder 2"/>
          <p:cNvSpPr>
            <a:spLocks noGrp="1"/>
          </p:cNvSpPr>
          <p:nvPr>
            <p:ph idx="1"/>
          </p:nvPr>
        </p:nvSpPr>
        <p:spPr/>
        <p:txBody>
          <a:bodyPr/>
          <a:lstStyle/>
          <a:p>
            <a:pPr algn="l" rtl="0"/>
            <a:r>
              <a:rPr lang="en-US" dirty="0" smtClean="0"/>
              <a:t>Stones for GF</a:t>
            </a:r>
          </a:p>
          <a:p>
            <a:pPr algn="l" rtl="0"/>
            <a:r>
              <a:rPr lang="en-US" dirty="0"/>
              <a:t>Stones </a:t>
            </a:r>
            <a:r>
              <a:rPr lang="en-US" dirty="0" smtClean="0"/>
              <a:t>for 1</a:t>
            </a:r>
            <a:r>
              <a:rPr lang="en-US" baseline="30000" dirty="0" smtClean="0"/>
              <a:t>ST</a:t>
            </a:r>
            <a:r>
              <a:rPr lang="en-US" dirty="0" smtClean="0"/>
              <a:t> F</a:t>
            </a:r>
          </a:p>
          <a:p>
            <a:pPr algn="l" rtl="0"/>
            <a:r>
              <a:rPr lang="en-US" dirty="0"/>
              <a:t>Stones </a:t>
            </a:r>
            <a:r>
              <a:rPr lang="en-US" dirty="0" smtClean="0"/>
              <a:t>for 2</a:t>
            </a:r>
            <a:r>
              <a:rPr lang="en-US" baseline="30000" dirty="0" smtClean="0"/>
              <a:t>ND</a:t>
            </a:r>
            <a:r>
              <a:rPr lang="en-US" dirty="0" smtClean="0"/>
              <a:t> F</a:t>
            </a:r>
          </a:p>
          <a:p>
            <a:pPr algn="l" rtl="0"/>
            <a:r>
              <a:rPr lang="en-US" dirty="0"/>
              <a:t>Stones </a:t>
            </a:r>
            <a:r>
              <a:rPr lang="en-US" dirty="0" smtClean="0"/>
              <a:t>for RF</a:t>
            </a:r>
            <a:endParaRPr lang="ar-SA" dirty="0"/>
          </a:p>
        </p:txBody>
      </p:sp>
      <p:pic>
        <p:nvPicPr>
          <p:cNvPr id="4" name="Picture 3"/>
          <p:cNvPicPr>
            <a:picLocks noChangeAspect="1"/>
          </p:cNvPicPr>
          <p:nvPr/>
        </p:nvPicPr>
        <p:blipFill>
          <a:blip r:embed="rId2"/>
          <a:stretch>
            <a:fillRect/>
          </a:stretch>
        </p:blipFill>
        <p:spPr>
          <a:xfrm>
            <a:off x="3363331" y="2603500"/>
            <a:ext cx="8380030" cy="2895779"/>
          </a:xfrm>
          <a:prstGeom prst="rect">
            <a:avLst/>
          </a:prstGeom>
        </p:spPr>
      </p:pic>
    </p:spTree>
    <p:extLst>
      <p:ext uri="{BB962C8B-B14F-4D97-AF65-F5344CB8AC3E}">
        <p14:creationId xmlns:p14="http://schemas.microsoft.com/office/powerpoint/2010/main" val="1604639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4D5794-E333-4CD1-8C9B-0B1990C029BF}"/>
              </a:ext>
            </a:extLst>
          </p:cNvPr>
          <p:cNvSpPr>
            <a:spLocks noGrp="1"/>
          </p:cNvSpPr>
          <p:nvPr>
            <p:ph type="ctrTitle"/>
          </p:nvPr>
        </p:nvSpPr>
        <p:spPr/>
        <p:txBody>
          <a:bodyPr/>
          <a:lstStyle/>
          <a:p>
            <a:r>
              <a:rPr lang="en-US" dirty="0"/>
              <a:t>Chapter 5</a:t>
            </a:r>
          </a:p>
        </p:txBody>
      </p:sp>
      <p:sp>
        <p:nvSpPr>
          <p:cNvPr id="3" name="Subtitle 2">
            <a:extLst>
              <a:ext uri="{FF2B5EF4-FFF2-40B4-BE49-F238E27FC236}">
                <a16:creationId xmlns:a16="http://schemas.microsoft.com/office/drawing/2014/main" xmlns="" id="{AA1B0B50-66DA-4E5B-9B9B-FE881C7B02C6}"/>
              </a:ext>
            </a:extLst>
          </p:cNvPr>
          <p:cNvSpPr>
            <a:spLocks noGrp="1"/>
          </p:cNvSpPr>
          <p:nvPr>
            <p:ph type="subTitle" idx="1"/>
          </p:nvPr>
        </p:nvSpPr>
        <p:spPr/>
        <p:txBody>
          <a:bodyPr/>
          <a:lstStyle/>
          <a:p>
            <a:r>
              <a:rPr lang="en-US" dirty="0"/>
              <a:t>Revit Architectural Survey </a:t>
            </a:r>
          </a:p>
        </p:txBody>
      </p:sp>
      <p:pic>
        <p:nvPicPr>
          <p:cNvPr id="5" name="Picture 4">
            <a:extLst>
              <a:ext uri="{FF2B5EF4-FFF2-40B4-BE49-F238E27FC236}">
                <a16:creationId xmlns:a16="http://schemas.microsoft.com/office/drawing/2014/main" xmlns="" id="{FB3066EC-E31E-4673-8FCB-598B9DE8482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63914">
            <a:off x="4579444" y="1295826"/>
            <a:ext cx="5780184" cy="3101770"/>
          </a:xfrm>
          <a:prstGeom prst="rect">
            <a:avLst/>
          </a:prstGeom>
        </p:spPr>
      </p:pic>
    </p:spTree>
    <p:extLst>
      <p:ext uri="{BB962C8B-B14F-4D97-AF65-F5344CB8AC3E}">
        <p14:creationId xmlns:p14="http://schemas.microsoft.com/office/powerpoint/2010/main" val="5029065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Totals</a:t>
            </a:r>
            <a:endParaRPr lang="ar-SA" dirty="0"/>
          </a:p>
        </p:txBody>
      </p:sp>
      <p:sp>
        <p:nvSpPr>
          <p:cNvPr id="3" name="Content Placeholder 2"/>
          <p:cNvSpPr>
            <a:spLocks noGrp="1"/>
          </p:cNvSpPr>
          <p:nvPr>
            <p:ph idx="1"/>
          </p:nvPr>
        </p:nvSpPr>
        <p:spPr/>
        <p:txBody>
          <a:bodyPr/>
          <a:lstStyle/>
          <a:p>
            <a:pPr algn="l" rtl="0"/>
            <a:r>
              <a:rPr lang="en-US" dirty="0" smtClean="0"/>
              <a:t>Total budgeted cost is 2,791.028 NIS</a:t>
            </a:r>
          </a:p>
          <a:p>
            <a:pPr algn="l" rtl="0"/>
            <a:r>
              <a:rPr lang="en-US" dirty="0" smtClean="0"/>
              <a:t>The price after the 15% addition is 3,209,682 NIS.</a:t>
            </a:r>
          </a:p>
          <a:p>
            <a:pPr algn="l" rtl="0"/>
            <a:r>
              <a:rPr lang="en-US" dirty="0"/>
              <a:t> Unfortunately we </a:t>
            </a:r>
            <a:r>
              <a:rPr lang="en-US" dirty="0" smtClean="0"/>
              <a:t>couldn't </a:t>
            </a:r>
            <a:r>
              <a:rPr lang="en-US" dirty="0"/>
              <a:t>have the bid price from the engineering office to compare our results with the actual results.</a:t>
            </a:r>
            <a:endParaRPr lang="ar-SA" dirty="0"/>
          </a:p>
        </p:txBody>
      </p:sp>
      <p:pic>
        <p:nvPicPr>
          <p:cNvPr id="4" name="Picture 3"/>
          <p:cNvPicPr>
            <a:picLocks noChangeAspect="1"/>
          </p:cNvPicPr>
          <p:nvPr/>
        </p:nvPicPr>
        <p:blipFill>
          <a:blip r:embed="rId2"/>
          <a:stretch>
            <a:fillRect/>
          </a:stretch>
        </p:blipFill>
        <p:spPr>
          <a:xfrm>
            <a:off x="654005" y="4200927"/>
            <a:ext cx="10212158" cy="1208199"/>
          </a:xfrm>
          <a:prstGeom prst="rect">
            <a:avLst/>
          </a:prstGeom>
        </p:spPr>
      </p:pic>
    </p:spTree>
    <p:extLst>
      <p:ext uri="{BB962C8B-B14F-4D97-AF65-F5344CB8AC3E}">
        <p14:creationId xmlns:p14="http://schemas.microsoft.com/office/powerpoint/2010/main" val="19732088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SCALE AND THE S CURVE </a:t>
            </a:r>
            <a:endParaRPr lang="ar-SA" dirty="0"/>
          </a:p>
        </p:txBody>
      </p:sp>
      <p:sp>
        <p:nvSpPr>
          <p:cNvPr id="3" name="Content Placeholder 2"/>
          <p:cNvSpPr>
            <a:spLocks noGrp="1"/>
          </p:cNvSpPr>
          <p:nvPr>
            <p:ph idx="1"/>
          </p:nvPr>
        </p:nvSpPr>
        <p:spPr/>
        <p:txBody>
          <a:bodyPr/>
          <a:lstStyle/>
          <a:p>
            <a:pPr algn="l" rtl="0"/>
            <a:r>
              <a:rPr lang="en-US" dirty="0" smtClean="0"/>
              <a:t>Time scale and total duration of the project.</a:t>
            </a:r>
          </a:p>
          <a:p>
            <a:pPr algn="l" rtl="0"/>
            <a:r>
              <a:rPr lang="en-US" dirty="0" smtClean="0"/>
              <a:t>The s-curve for the project.</a:t>
            </a:r>
            <a:endParaRPr lang="ar-S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7748" y="3149314"/>
            <a:ext cx="3708686" cy="3708686"/>
          </a:xfrm>
          <a:prstGeom prst="rect">
            <a:avLst/>
          </a:prstGeom>
        </p:spPr>
      </p:pic>
    </p:spTree>
    <p:extLst>
      <p:ext uri="{BB962C8B-B14F-4D97-AF65-F5344CB8AC3E}">
        <p14:creationId xmlns:p14="http://schemas.microsoft.com/office/powerpoint/2010/main" val="879170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4F15B84A-2960-4661-A050-1957123887F7}"/>
              </a:ext>
            </a:extLst>
          </p:cNvPr>
          <p:cNvSpPr>
            <a:spLocks noGrp="1"/>
          </p:cNvSpPr>
          <p:nvPr>
            <p:ph type="ctrTitle"/>
          </p:nvPr>
        </p:nvSpPr>
        <p:spPr/>
        <p:txBody>
          <a:bodyPr/>
          <a:lstStyle/>
          <a:p>
            <a:r>
              <a:rPr lang="en-US" dirty="0"/>
              <a:t>Chapter 7 </a:t>
            </a:r>
          </a:p>
        </p:txBody>
      </p:sp>
      <p:sp>
        <p:nvSpPr>
          <p:cNvPr id="5" name="Subtitle 4">
            <a:extLst>
              <a:ext uri="{FF2B5EF4-FFF2-40B4-BE49-F238E27FC236}">
                <a16:creationId xmlns:a16="http://schemas.microsoft.com/office/drawing/2014/main" xmlns="" id="{89BF887D-198C-4483-B0D0-76DEFFC4A9C7}"/>
              </a:ext>
            </a:extLst>
          </p:cNvPr>
          <p:cNvSpPr>
            <a:spLocks noGrp="1"/>
          </p:cNvSpPr>
          <p:nvPr>
            <p:ph type="subTitle" idx="1"/>
          </p:nvPr>
        </p:nvSpPr>
        <p:spPr/>
        <p:txBody>
          <a:bodyPr/>
          <a:lstStyle/>
          <a:p>
            <a:r>
              <a:rPr lang="en-US" dirty="0"/>
              <a:t>Conclusion  &amp; Recommendations</a:t>
            </a:r>
          </a:p>
          <a:p>
            <a:endParaRPr lang="en-US" dirty="0"/>
          </a:p>
        </p:txBody>
      </p:sp>
      <p:pic>
        <p:nvPicPr>
          <p:cNvPr id="7" name="Picture 6">
            <a:extLst>
              <a:ext uri="{FF2B5EF4-FFF2-40B4-BE49-F238E27FC236}">
                <a16:creationId xmlns:a16="http://schemas.microsoft.com/office/drawing/2014/main" xmlns="" id="{DCF9E72B-B071-4816-99ED-04E3547183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34738">
            <a:off x="2489394" y="1365493"/>
            <a:ext cx="1851890" cy="1763886"/>
          </a:xfrm>
          <a:prstGeom prst="rect">
            <a:avLst/>
          </a:prstGeom>
        </p:spPr>
      </p:pic>
      <p:pic>
        <p:nvPicPr>
          <p:cNvPr id="9" name="Picture 8">
            <a:extLst>
              <a:ext uri="{FF2B5EF4-FFF2-40B4-BE49-F238E27FC236}">
                <a16:creationId xmlns:a16="http://schemas.microsoft.com/office/drawing/2014/main" xmlns="" id="{32547A6E-F945-444A-BDBB-760BBA1172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32031">
            <a:off x="6633825" y="1437537"/>
            <a:ext cx="2497423" cy="2047323"/>
          </a:xfrm>
          <a:prstGeom prst="rect">
            <a:avLst/>
          </a:prstGeom>
        </p:spPr>
      </p:pic>
    </p:spTree>
    <p:extLst>
      <p:ext uri="{BB962C8B-B14F-4D97-AF65-F5344CB8AC3E}">
        <p14:creationId xmlns:p14="http://schemas.microsoft.com/office/powerpoint/2010/main" val="3842387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5448DB-9226-4460-AF70-A244957DAA67}"/>
              </a:ext>
            </a:extLst>
          </p:cNvPr>
          <p:cNvSpPr>
            <a:spLocks noGrp="1"/>
          </p:cNvSpPr>
          <p:nvPr>
            <p:ph type="title"/>
          </p:nvPr>
        </p:nvSpPr>
        <p:spPr/>
        <p:txBody>
          <a:bodyPr/>
          <a:lstStyle/>
          <a:p>
            <a:r>
              <a:rPr lang="en-US" dirty="0"/>
              <a:t>Conclusions </a:t>
            </a:r>
          </a:p>
        </p:txBody>
      </p:sp>
      <p:sp>
        <p:nvSpPr>
          <p:cNvPr id="3" name="Content Placeholder 2">
            <a:extLst>
              <a:ext uri="{FF2B5EF4-FFF2-40B4-BE49-F238E27FC236}">
                <a16:creationId xmlns:a16="http://schemas.microsoft.com/office/drawing/2014/main" xmlns="" id="{56A26209-B0FF-4BDB-A203-2E6D857EF0FD}"/>
              </a:ext>
            </a:extLst>
          </p:cNvPr>
          <p:cNvSpPr>
            <a:spLocks noGrp="1"/>
          </p:cNvSpPr>
          <p:nvPr>
            <p:ph idx="1"/>
          </p:nvPr>
        </p:nvSpPr>
        <p:spPr>
          <a:xfrm>
            <a:off x="1009739" y="2415001"/>
            <a:ext cx="10374395" cy="4351338"/>
          </a:xfrm>
        </p:spPr>
        <p:txBody>
          <a:bodyPr>
            <a:normAutofit/>
          </a:bodyPr>
          <a:lstStyle/>
          <a:p>
            <a:pPr marL="457200" marR="0" algn="just"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1. The working days for the school project was estimated to be 227 days.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2. The calendar days for the school project was estimated to be 277 days.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3. The total budget cost for the project was estimated to be (2,791.028) NIS.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4. The total quantities for concrete were estimated to be (914.75) m</a:t>
            </a:r>
            <a:r>
              <a:rPr lang="en-US" sz="1400" baseline="30000" dirty="0">
                <a:effectLst/>
                <a:latin typeface="Times New Roman" panose="02020603050405020304" pitchFamily="18" charset="0"/>
                <a:ea typeface="Calibri" panose="020F0502020204030204" pitchFamily="34" charset="0"/>
                <a:cs typeface="Arial" panose="020B0604020202020204" pitchFamily="34" charset="0"/>
              </a:rPr>
              <a:t>3</a:t>
            </a:r>
            <a:r>
              <a:rPr lang="en-US" sz="1400" dirty="0">
                <a:effectLst/>
                <a:latin typeface="Times New Roman" panose="02020603050405020304" pitchFamily="18" charset="0"/>
                <a:ea typeface="Calibri" panose="020F0502020204030204" pitchFamily="34" charset="0"/>
                <a:cs typeface="Arial" panose="020B0604020202020204" pitchFamily="34" charset="0"/>
              </a:rPr>
              <a:t>. While the total budgeted cost were estimated to be (273,667) NIS.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5. The total budgeted quantities of steel were estimated to be (126.95) Tons, while the total budgeted cost of the steel was estimated to be (380,850) NIS.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r>
              <a:rPr lang="en-US" sz="1400" dirty="0">
                <a:effectLst/>
                <a:latin typeface="Times New Roman" panose="02020603050405020304" pitchFamily="18" charset="0"/>
                <a:ea typeface="Calibri" panose="020F0502020204030204" pitchFamily="34" charset="0"/>
              </a:rPr>
              <a:t>6. The total quantities of stone used in the project were estimated to be (1570) m</a:t>
            </a:r>
            <a:r>
              <a:rPr lang="en-US" sz="1400" baseline="30000" dirty="0">
                <a:effectLst/>
                <a:latin typeface="Times New Roman" panose="02020603050405020304" pitchFamily="18" charset="0"/>
                <a:ea typeface="Calibri" panose="020F0502020204030204" pitchFamily="34" charset="0"/>
              </a:rPr>
              <a:t>2</a:t>
            </a:r>
            <a:r>
              <a:rPr lang="en-US" sz="1400" dirty="0">
                <a:effectLst/>
                <a:latin typeface="Times New Roman" panose="02020603050405020304" pitchFamily="18" charset="0"/>
                <a:ea typeface="Calibri" panose="020F0502020204030204" pitchFamily="34" charset="0"/>
              </a:rPr>
              <a:t>, while the total budgeted cost is estimated to be (219,800) NIS</a:t>
            </a:r>
          </a:p>
          <a:p>
            <a:endParaRPr lang="en-US" sz="1400" dirty="0">
              <a:latin typeface="Times New Roman" panose="02020603050405020304" pitchFamily="18" charset="0"/>
            </a:endParaRPr>
          </a:p>
          <a:p>
            <a:pPr marL="0" indent="0" algn="ctr">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 The total price for this school project was estimated to be (3,209,682) NIS.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p>
        </p:txBody>
      </p:sp>
      <p:pic>
        <p:nvPicPr>
          <p:cNvPr id="5" name="Picture 4">
            <a:extLst>
              <a:ext uri="{FF2B5EF4-FFF2-40B4-BE49-F238E27FC236}">
                <a16:creationId xmlns:a16="http://schemas.microsoft.com/office/drawing/2014/main" xmlns="" id="{52179992-E495-4DD7-9B15-B7DD38B411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09850">
            <a:off x="10026096" y="2383603"/>
            <a:ext cx="1952404" cy="1311103"/>
          </a:xfrm>
          <a:prstGeom prst="rect">
            <a:avLst/>
          </a:prstGeom>
        </p:spPr>
      </p:pic>
    </p:spTree>
    <p:extLst>
      <p:ext uri="{BB962C8B-B14F-4D97-AF65-F5344CB8AC3E}">
        <p14:creationId xmlns:p14="http://schemas.microsoft.com/office/powerpoint/2010/main" val="6000632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82E916-B389-4A6A-A3A5-1151B242E059}"/>
              </a:ext>
            </a:extLst>
          </p:cNvPr>
          <p:cNvSpPr>
            <a:spLocks noGrp="1"/>
          </p:cNvSpPr>
          <p:nvPr>
            <p:ph type="title"/>
          </p:nvPr>
        </p:nvSpPr>
        <p:spPr/>
        <p:txBody>
          <a:bodyPr/>
          <a:lstStyle/>
          <a:p>
            <a:r>
              <a:rPr lang="en-US" dirty="0"/>
              <a:t>Recommendations </a:t>
            </a:r>
          </a:p>
        </p:txBody>
      </p:sp>
      <p:sp>
        <p:nvSpPr>
          <p:cNvPr id="3" name="Content Placeholder 2">
            <a:extLst>
              <a:ext uri="{FF2B5EF4-FFF2-40B4-BE49-F238E27FC236}">
                <a16:creationId xmlns:a16="http://schemas.microsoft.com/office/drawing/2014/main" xmlns="" id="{F810D1F7-FED1-4729-85FE-59A1A4F8A989}"/>
              </a:ext>
            </a:extLst>
          </p:cNvPr>
          <p:cNvSpPr>
            <a:spLocks noGrp="1"/>
          </p:cNvSpPr>
          <p:nvPr>
            <p:ph idx="1"/>
          </p:nvPr>
        </p:nvSpPr>
        <p:spPr/>
        <p:txBody>
          <a:bodyPr>
            <a:normAutofit/>
          </a:bodyPr>
          <a:lstStyle/>
          <a:p>
            <a:r>
              <a:rPr lang="en-US" sz="1400" dirty="0"/>
              <a:t>1. When choosing a contractor, the focus should not be only on the financial part, but the selection should also depend on the technical offer so that the contractor has administrative and technical capabilities to complete the project with minimum delays and problems.</a:t>
            </a:r>
          </a:p>
          <a:p>
            <a:r>
              <a:rPr lang="en-US" sz="1400" dirty="0"/>
              <a:t> 2. The consultant, while working on the plans, must implement them accurately and give them enough time to minimize errors or changing orders during implementation. </a:t>
            </a:r>
          </a:p>
          <a:p>
            <a:r>
              <a:rPr lang="en-US" sz="1400" dirty="0"/>
              <a:t>3. The contractor must complete the activities within the specified time and make the resources profile to set all the resources needed by the project and to request them before a certain period so that there is no delay in the project. </a:t>
            </a:r>
          </a:p>
          <a:p>
            <a:r>
              <a:rPr lang="en-US" sz="1400" dirty="0"/>
              <a:t>4. The owner should pay the contractor the financial payments at time so that there will be delay in the project due to lack of fund. </a:t>
            </a:r>
            <a:endParaRPr lang="en-US" sz="2000" dirty="0"/>
          </a:p>
        </p:txBody>
      </p:sp>
      <p:pic>
        <p:nvPicPr>
          <p:cNvPr id="5" name="Picture 4">
            <a:extLst>
              <a:ext uri="{FF2B5EF4-FFF2-40B4-BE49-F238E27FC236}">
                <a16:creationId xmlns:a16="http://schemas.microsoft.com/office/drawing/2014/main" xmlns="" id="{B8B346D7-666E-425D-97AF-2689085DB2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852443">
            <a:off x="8007478" y="5042178"/>
            <a:ext cx="3706377" cy="1323975"/>
          </a:xfrm>
          <a:prstGeom prst="rect">
            <a:avLst/>
          </a:prstGeom>
        </p:spPr>
      </p:pic>
    </p:spTree>
    <p:extLst>
      <p:ext uri="{BB962C8B-B14F-4D97-AF65-F5344CB8AC3E}">
        <p14:creationId xmlns:p14="http://schemas.microsoft.com/office/powerpoint/2010/main" val="3987081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04DD9E-F472-413C-8718-53B93471EAAD}"/>
              </a:ext>
            </a:extLst>
          </p:cNvPr>
          <p:cNvSpPr>
            <a:spLocks noGrp="1"/>
          </p:cNvSpPr>
          <p:nvPr>
            <p:ph type="title"/>
          </p:nvPr>
        </p:nvSpPr>
        <p:spPr/>
        <p:txBody>
          <a:bodyPr/>
          <a:lstStyle/>
          <a:p>
            <a:r>
              <a:rPr lang="en-US" dirty="0"/>
              <a:t>Plastering &amp; Painting </a:t>
            </a:r>
          </a:p>
        </p:txBody>
      </p:sp>
      <p:graphicFrame>
        <p:nvGraphicFramePr>
          <p:cNvPr id="5" name="Content Placeholder 4">
            <a:extLst>
              <a:ext uri="{FF2B5EF4-FFF2-40B4-BE49-F238E27FC236}">
                <a16:creationId xmlns:a16="http://schemas.microsoft.com/office/drawing/2014/main" xmlns="" id="{B021EFEE-806F-475B-BE76-5F8580A1DB66}"/>
              </a:ext>
            </a:extLst>
          </p:cNvPr>
          <p:cNvGraphicFramePr>
            <a:graphicFrameLocks noGrp="1"/>
          </p:cNvGraphicFramePr>
          <p:nvPr>
            <p:ph sz="half" idx="1"/>
            <p:extLst>
              <p:ext uri="{D42A27DB-BD31-4B8C-83A1-F6EECF244321}">
                <p14:modId xmlns:p14="http://schemas.microsoft.com/office/powerpoint/2010/main" val="2429706557"/>
              </p:ext>
            </p:extLst>
          </p:nvPr>
        </p:nvGraphicFramePr>
        <p:xfrm>
          <a:off x="1810385" y="2933882"/>
          <a:ext cx="3237230" cy="2014728"/>
        </p:xfrm>
        <a:graphic>
          <a:graphicData uri="http://schemas.openxmlformats.org/drawingml/2006/table">
            <a:tbl>
              <a:tblPr firstRow="1" firstCol="1" bandRow="1"/>
              <a:tblGrid>
                <a:gridCol w="1461733">
                  <a:extLst>
                    <a:ext uri="{9D8B030D-6E8A-4147-A177-3AD203B41FA5}">
                      <a16:colId xmlns:a16="http://schemas.microsoft.com/office/drawing/2014/main" xmlns="" val="2959054568"/>
                    </a:ext>
                  </a:extLst>
                </a:gridCol>
                <a:gridCol w="1775497">
                  <a:extLst>
                    <a:ext uri="{9D8B030D-6E8A-4147-A177-3AD203B41FA5}">
                      <a16:colId xmlns:a16="http://schemas.microsoft.com/office/drawing/2014/main" xmlns="" val="2596722408"/>
                    </a:ext>
                  </a:extLst>
                </a:gridCol>
              </a:tblGrid>
              <a:tr h="285330">
                <a:tc gridSpan="2">
                  <a:txBody>
                    <a:bodyPr/>
                    <a:lstStyle/>
                    <a:p>
                      <a:pPr marL="0" marR="0" algn="ctr" rtl="0">
                        <a:lnSpc>
                          <a:spcPct val="107000"/>
                        </a:lnSpc>
                        <a:spcBef>
                          <a:spcPts val="0"/>
                        </a:spcBef>
                        <a:spcAft>
                          <a:spcPts val="0"/>
                        </a:spcAft>
                      </a:pPr>
                      <a:r>
                        <a:rPr lang="en-US" sz="1200" b="1" i="0" dirty="0">
                          <a:solidFill>
                            <a:srgbClr val="FF0000"/>
                          </a:solidFill>
                          <a:effectLst/>
                          <a:latin typeface="Calibri" panose="020F0502020204030204" pitchFamily="34" charset="0"/>
                          <a:ea typeface="Calibri" panose="020F0502020204030204" pitchFamily="34" charset="0"/>
                          <a:cs typeface="Arial" panose="020B0604020202020204" pitchFamily="34" charset="0"/>
                        </a:rPr>
                        <a:t>Plastering </a:t>
                      </a:r>
                    </a:p>
                  </a:txBody>
                  <a:tcPr marL="68580" marR="68580" marT="0" marB="0">
                    <a:lnL w="12700" cap="flat" cmpd="sng" algn="ctr">
                      <a:solidFill>
                        <a:srgbClr val="A5A5A5"/>
                      </a:solidFill>
                      <a:prstDash val="solid"/>
                      <a:round/>
                      <a:headEnd type="none" w="med" len="med"/>
                      <a:tailEnd type="none" w="med" len="med"/>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hMerge="1">
                  <a:txBody>
                    <a:bodyPr/>
                    <a:lstStyle/>
                    <a:p>
                      <a:pPr marL="0" marR="0" algn="ctr" rtl="0">
                        <a:lnSpc>
                          <a:spcPct val="107000"/>
                        </a:lnSpc>
                        <a:spcBef>
                          <a:spcPts val="0"/>
                        </a:spcBef>
                        <a:spcAft>
                          <a:spcPts val="0"/>
                        </a:spcAft>
                      </a:pPr>
                      <a:endParaRPr lang="en-US" sz="1100" b="1" i="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extLst>
                  <a:ext uri="{0D108BD9-81ED-4DB2-BD59-A6C34878D82A}">
                    <a16:rowId xmlns:a16="http://schemas.microsoft.com/office/drawing/2014/main" xmlns="" val="1166787388"/>
                  </a:ext>
                </a:extLst>
              </a:tr>
              <a:tr h="285330">
                <a:tc>
                  <a:txBody>
                    <a:bodyPr/>
                    <a:lstStyle/>
                    <a:p>
                      <a:pPr marL="0" marR="0" algn="ctr" rtl="0">
                        <a:lnSpc>
                          <a:spcPct val="107000"/>
                        </a:lnSpc>
                        <a:spcBef>
                          <a:spcPts val="0"/>
                        </a:spcBef>
                        <a:spcAft>
                          <a:spcPts val="0"/>
                        </a:spcAft>
                      </a:pPr>
                      <a:r>
                        <a:rPr lang="en-US" sz="14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Quantities(m</a:t>
                      </a:r>
                      <a:r>
                        <a:rPr lang="en-US" sz="1400" b="1" baseline="300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extLst>
                  <a:ext uri="{0D108BD9-81ED-4DB2-BD59-A6C34878D82A}">
                    <a16:rowId xmlns:a16="http://schemas.microsoft.com/office/drawing/2014/main" xmlns="" val="3150590856"/>
                  </a:ext>
                </a:extLst>
              </a:tr>
              <a:tr h="291136">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GF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487622060"/>
                  </a:ext>
                </a:extLst>
              </a:tr>
              <a:tr h="285330">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1</a:t>
                      </a:r>
                      <a:r>
                        <a:rPr lang="en-US" sz="1400" b="1" baseline="300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ST</a:t>
                      </a: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1980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534310070"/>
                  </a:ext>
                </a:extLst>
              </a:tr>
              <a:tr h="285330">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400" b="1" baseline="300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ND</a:t>
                      </a: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1716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251572072"/>
                  </a:ext>
                </a:extLst>
              </a:tr>
              <a:tr h="291136">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RF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759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020850423"/>
                  </a:ext>
                </a:extLst>
              </a:tr>
              <a:tr h="291136">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5940M2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09355728"/>
                  </a:ext>
                </a:extLst>
              </a:tr>
            </a:tbl>
          </a:graphicData>
        </a:graphic>
      </p:graphicFrame>
      <p:sp>
        <p:nvSpPr>
          <p:cNvPr id="4" name="Content Placeholder 3">
            <a:extLst>
              <a:ext uri="{FF2B5EF4-FFF2-40B4-BE49-F238E27FC236}">
                <a16:creationId xmlns:a16="http://schemas.microsoft.com/office/drawing/2014/main" xmlns="" id="{15B35126-3C07-4097-8FC2-879BDD07CF2B}"/>
              </a:ext>
            </a:extLst>
          </p:cNvPr>
          <p:cNvSpPr>
            <a:spLocks noGrp="1"/>
          </p:cNvSpPr>
          <p:nvPr>
            <p:ph sz="half" idx="2"/>
          </p:nvPr>
        </p:nvSpPr>
        <p:spPr>
          <a:xfrm>
            <a:off x="6172200" y="1825625"/>
            <a:ext cx="5181600" cy="3660775"/>
          </a:xfrm>
        </p:spPr>
        <p:txBody>
          <a:bodyPr/>
          <a:lstStyle/>
          <a:p>
            <a:endParaRPr lang="en-US" dirty="0"/>
          </a:p>
          <a:p>
            <a:pPr marL="0" indent="0">
              <a:buNone/>
            </a:pPr>
            <a:endParaRPr lang="en-US" dirty="0"/>
          </a:p>
        </p:txBody>
      </p:sp>
      <p:graphicFrame>
        <p:nvGraphicFramePr>
          <p:cNvPr id="7" name="Table 6">
            <a:extLst>
              <a:ext uri="{FF2B5EF4-FFF2-40B4-BE49-F238E27FC236}">
                <a16:creationId xmlns:a16="http://schemas.microsoft.com/office/drawing/2014/main" xmlns="" id="{8D9CBE5E-33F5-4D87-B58D-3919528ECDEC}"/>
              </a:ext>
            </a:extLst>
          </p:cNvPr>
          <p:cNvGraphicFramePr>
            <a:graphicFrameLocks noGrp="1"/>
          </p:cNvGraphicFramePr>
          <p:nvPr>
            <p:extLst>
              <p:ext uri="{D42A27DB-BD31-4B8C-83A1-F6EECF244321}">
                <p14:modId xmlns:p14="http://schemas.microsoft.com/office/powerpoint/2010/main" val="3088171603"/>
              </p:ext>
            </p:extLst>
          </p:nvPr>
        </p:nvGraphicFramePr>
        <p:xfrm>
          <a:off x="6992471" y="2933882"/>
          <a:ext cx="3389143" cy="2014730"/>
        </p:xfrm>
        <a:graphic>
          <a:graphicData uri="http://schemas.openxmlformats.org/drawingml/2006/table">
            <a:tbl>
              <a:tblPr firstRow="1" firstCol="1" bandRow="1"/>
              <a:tblGrid>
                <a:gridCol w="1506392">
                  <a:extLst>
                    <a:ext uri="{9D8B030D-6E8A-4147-A177-3AD203B41FA5}">
                      <a16:colId xmlns:a16="http://schemas.microsoft.com/office/drawing/2014/main" xmlns="" val="3443316206"/>
                    </a:ext>
                  </a:extLst>
                </a:gridCol>
                <a:gridCol w="1882751">
                  <a:extLst>
                    <a:ext uri="{9D8B030D-6E8A-4147-A177-3AD203B41FA5}">
                      <a16:colId xmlns:a16="http://schemas.microsoft.com/office/drawing/2014/main" xmlns="" val="1008774258"/>
                    </a:ext>
                  </a:extLst>
                </a:gridCol>
              </a:tblGrid>
              <a:tr h="402946">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Quantities(m</a:t>
                      </a:r>
                      <a:r>
                        <a:rPr lang="en-US" sz="1400" b="1" baseline="300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extLst>
                  <a:ext uri="{0D108BD9-81ED-4DB2-BD59-A6C34878D82A}">
                    <a16:rowId xmlns:a16="http://schemas.microsoft.com/office/drawing/2014/main" xmlns="" val="1739125066"/>
                  </a:ext>
                </a:extLst>
              </a:tr>
              <a:tr h="402946">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GF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246737600"/>
                  </a:ext>
                </a:extLst>
              </a:tr>
              <a:tr h="402946">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1</a:t>
                      </a:r>
                      <a:r>
                        <a:rPr lang="en-US" sz="1400" b="1" baseline="300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ST</a:t>
                      </a: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400">
                          <a:effectLst/>
                          <a:latin typeface="Times New Roman" panose="02020603050405020304" pitchFamily="18" charset="0"/>
                          <a:ea typeface="Calibri" panose="020F0502020204030204" pitchFamily="34" charset="0"/>
                          <a:cs typeface="Arial" panose="020B0604020202020204" pitchFamily="34" charset="0"/>
                        </a:rPr>
                        <a:t>1980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2942003470"/>
                  </a:ext>
                </a:extLst>
              </a:tr>
              <a:tr h="402946">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400" b="1" baseline="300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ND</a:t>
                      </a: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4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1716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24197148"/>
                  </a:ext>
                </a:extLst>
              </a:tr>
              <a:tr h="402946">
                <a:tc>
                  <a:txBody>
                    <a:bodyPr/>
                    <a:lstStyle/>
                    <a:p>
                      <a:pPr marL="0" marR="0" algn="ctr" rtl="0">
                        <a:lnSpc>
                          <a:spcPct val="107000"/>
                        </a:lnSpc>
                        <a:spcBef>
                          <a:spcPts val="0"/>
                        </a:spcBef>
                        <a:spcAft>
                          <a:spcPts val="0"/>
                        </a:spcAft>
                      </a:pPr>
                      <a:r>
                        <a:rPr lang="en-US" sz="14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RF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759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574952486"/>
                  </a:ext>
                </a:extLst>
              </a:tr>
            </a:tbl>
          </a:graphicData>
        </a:graphic>
      </p:graphicFrame>
      <p:sp>
        <p:nvSpPr>
          <p:cNvPr id="8" name="Rectangle 1">
            <a:extLst>
              <a:ext uri="{FF2B5EF4-FFF2-40B4-BE49-F238E27FC236}">
                <a16:creationId xmlns:a16="http://schemas.microsoft.com/office/drawing/2014/main" xmlns="" id="{6524A99B-03D7-44CD-B2CC-9B379B8570FF}"/>
              </a:ext>
            </a:extLst>
          </p:cNvPr>
          <p:cNvSpPr>
            <a:spLocks noChangeArrowheads="1"/>
          </p:cNvSpPr>
          <p:nvPr/>
        </p:nvSpPr>
        <p:spPr bwMode="auto">
          <a:xfrm>
            <a:off x="7317713" y="2934359"/>
            <a:ext cx="1657686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11152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B84203-5DDB-4587-BB8F-ABE34A66A740}"/>
              </a:ext>
            </a:extLst>
          </p:cNvPr>
          <p:cNvSpPr>
            <a:spLocks noGrp="1"/>
          </p:cNvSpPr>
          <p:nvPr>
            <p:ph type="title"/>
          </p:nvPr>
        </p:nvSpPr>
        <p:spPr/>
        <p:txBody>
          <a:bodyPr/>
          <a:lstStyle/>
          <a:p>
            <a:pPr algn="ctr"/>
            <a:r>
              <a:rPr lang="en-US" dirty="0"/>
              <a:t>Tiles </a:t>
            </a:r>
          </a:p>
        </p:txBody>
      </p:sp>
      <p:sp>
        <p:nvSpPr>
          <p:cNvPr id="3" name="Text Placeholder 2">
            <a:extLst>
              <a:ext uri="{FF2B5EF4-FFF2-40B4-BE49-F238E27FC236}">
                <a16:creationId xmlns:a16="http://schemas.microsoft.com/office/drawing/2014/main" xmlns="" id="{5BABC635-03FA-49C5-8189-BA75B73C7A68}"/>
              </a:ext>
            </a:extLst>
          </p:cNvPr>
          <p:cNvSpPr>
            <a:spLocks noGrp="1"/>
          </p:cNvSpPr>
          <p:nvPr>
            <p:ph type="body" idx="1"/>
          </p:nvPr>
        </p:nvSpPr>
        <p:spPr/>
        <p:txBody>
          <a:bodyPr/>
          <a:lstStyle/>
          <a:p>
            <a:r>
              <a:rPr lang="en-US" dirty="0"/>
              <a:t>Quantities of tiles  for each floor </a:t>
            </a:r>
          </a:p>
        </p:txBody>
      </p:sp>
      <p:pic>
        <p:nvPicPr>
          <p:cNvPr id="7" name="Content Placeholder 6">
            <a:extLst>
              <a:ext uri="{FF2B5EF4-FFF2-40B4-BE49-F238E27FC236}">
                <a16:creationId xmlns:a16="http://schemas.microsoft.com/office/drawing/2014/main" xmlns="" id="{5CF5CCF1-7277-45DD-A990-85F68A7C4032}"/>
              </a:ext>
            </a:extLst>
          </p:cNvPr>
          <p:cNvPicPr>
            <a:picLocks noGrp="1" noChangeAspect="1"/>
          </p:cNvPicPr>
          <p:nvPr>
            <p:ph sz="half" idx="2"/>
          </p:nvPr>
        </p:nvPicPr>
        <p:blipFill>
          <a:blip r:embed="rId2"/>
          <a:stretch>
            <a:fillRect/>
          </a:stretch>
        </p:blipFill>
        <p:spPr>
          <a:xfrm>
            <a:off x="476701" y="3041330"/>
            <a:ext cx="5997575" cy="3558988"/>
          </a:xfrm>
          <a:prstGeom prst="rect">
            <a:avLst/>
          </a:prstGeom>
        </p:spPr>
      </p:pic>
      <p:sp>
        <p:nvSpPr>
          <p:cNvPr id="5" name="Text Placeholder 4">
            <a:extLst>
              <a:ext uri="{FF2B5EF4-FFF2-40B4-BE49-F238E27FC236}">
                <a16:creationId xmlns:a16="http://schemas.microsoft.com/office/drawing/2014/main" xmlns="" id="{BC9A3E27-F276-4D2B-A757-08B454717ADC}"/>
              </a:ext>
            </a:extLst>
          </p:cNvPr>
          <p:cNvSpPr>
            <a:spLocks noGrp="1"/>
          </p:cNvSpPr>
          <p:nvPr>
            <p:ph type="body" sz="quarter" idx="3"/>
          </p:nvPr>
        </p:nvSpPr>
        <p:spPr/>
        <p:txBody>
          <a:bodyPr/>
          <a:lstStyle/>
          <a:p>
            <a:r>
              <a:rPr lang="en-US" dirty="0"/>
              <a:t>Added quantities  </a:t>
            </a:r>
          </a:p>
        </p:txBody>
      </p:sp>
      <p:sp>
        <p:nvSpPr>
          <p:cNvPr id="6" name="Content Placeholder 5">
            <a:extLst>
              <a:ext uri="{FF2B5EF4-FFF2-40B4-BE49-F238E27FC236}">
                <a16:creationId xmlns:a16="http://schemas.microsoft.com/office/drawing/2014/main" xmlns="" id="{052AB069-1129-4CAD-8601-1E1C73DAAFB5}"/>
              </a:ext>
            </a:extLst>
          </p:cNvPr>
          <p:cNvSpPr>
            <a:spLocks noGrp="1"/>
          </p:cNvSpPr>
          <p:nvPr>
            <p:ph sz="quarter" idx="4"/>
          </p:nvPr>
        </p:nvSpPr>
        <p:spPr/>
        <p:txBody>
          <a:bodyPr/>
          <a:lstStyle/>
          <a:p>
            <a:r>
              <a:rPr lang="en-US" dirty="0"/>
              <a:t>The amount of gravel needed is 218.4 C.M</a:t>
            </a:r>
          </a:p>
          <a:p>
            <a:r>
              <a:rPr lang="en-US" dirty="0"/>
              <a:t>The amount of cement needed is 87.36 C.M</a:t>
            </a:r>
          </a:p>
        </p:txBody>
      </p:sp>
      <p:pic>
        <p:nvPicPr>
          <p:cNvPr id="9" name="Picture 8">
            <a:extLst>
              <a:ext uri="{FF2B5EF4-FFF2-40B4-BE49-F238E27FC236}">
                <a16:creationId xmlns:a16="http://schemas.microsoft.com/office/drawing/2014/main" xmlns="" id="{B8607121-AEAE-4B88-B8B1-8F5B3FC2B2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01555" y="4663007"/>
            <a:ext cx="6090445" cy="1733460"/>
          </a:xfrm>
          <a:prstGeom prst="rect">
            <a:avLst/>
          </a:prstGeom>
        </p:spPr>
      </p:pic>
    </p:spTree>
    <p:extLst>
      <p:ext uri="{BB962C8B-B14F-4D97-AF65-F5344CB8AC3E}">
        <p14:creationId xmlns:p14="http://schemas.microsoft.com/office/powerpoint/2010/main" val="2184764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69363F3-DA45-4A64-A04F-B7F3400CBDF5}"/>
              </a:ext>
            </a:extLst>
          </p:cNvPr>
          <p:cNvSpPr>
            <a:spLocks noGrp="1"/>
          </p:cNvSpPr>
          <p:nvPr>
            <p:ph type="ctrTitle"/>
          </p:nvPr>
        </p:nvSpPr>
        <p:spPr>
          <a:xfrm>
            <a:off x="1437327" y="372642"/>
            <a:ext cx="9144000" cy="801777"/>
          </a:xfrm>
        </p:spPr>
        <p:txBody>
          <a:bodyPr>
            <a:normAutofit fontScale="90000"/>
          </a:bodyPr>
          <a:lstStyle/>
          <a:p>
            <a:r>
              <a:rPr lang="en-US" dirty="0"/>
              <a:t>Windows </a:t>
            </a:r>
          </a:p>
        </p:txBody>
      </p:sp>
      <p:graphicFrame>
        <p:nvGraphicFramePr>
          <p:cNvPr id="5" name="Table 4">
            <a:extLst>
              <a:ext uri="{FF2B5EF4-FFF2-40B4-BE49-F238E27FC236}">
                <a16:creationId xmlns:a16="http://schemas.microsoft.com/office/drawing/2014/main" xmlns="" id="{964E9625-B519-43D9-BEDF-DFE2393148DA}"/>
              </a:ext>
            </a:extLst>
          </p:cNvPr>
          <p:cNvGraphicFramePr>
            <a:graphicFrameLocks noGrp="1"/>
          </p:cNvGraphicFramePr>
          <p:nvPr>
            <p:extLst>
              <p:ext uri="{D42A27DB-BD31-4B8C-83A1-F6EECF244321}">
                <p14:modId xmlns:p14="http://schemas.microsoft.com/office/powerpoint/2010/main" val="2689041051"/>
              </p:ext>
            </p:extLst>
          </p:nvPr>
        </p:nvGraphicFramePr>
        <p:xfrm>
          <a:off x="721941" y="1490429"/>
          <a:ext cx="5583519" cy="4223896"/>
        </p:xfrm>
        <a:graphic>
          <a:graphicData uri="http://schemas.openxmlformats.org/drawingml/2006/table">
            <a:tbl>
              <a:tblPr firstRow="1" firstCol="1" bandRow="1"/>
              <a:tblGrid>
                <a:gridCol w="1719045">
                  <a:extLst>
                    <a:ext uri="{9D8B030D-6E8A-4147-A177-3AD203B41FA5}">
                      <a16:colId xmlns:a16="http://schemas.microsoft.com/office/drawing/2014/main" xmlns="" val="646721967"/>
                    </a:ext>
                  </a:extLst>
                </a:gridCol>
                <a:gridCol w="789744">
                  <a:extLst>
                    <a:ext uri="{9D8B030D-6E8A-4147-A177-3AD203B41FA5}">
                      <a16:colId xmlns:a16="http://schemas.microsoft.com/office/drawing/2014/main" xmlns="" val="445422752"/>
                    </a:ext>
                  </a:extLst>
                </a:gridCol>
                <a:gridCol w="1719045">
                  <a:extLst>
                    <a:ext uri="{9D8B030D-6E8A-4147-A177-3AD203B41FA5}">
                      <a16:colId xmlns:a16="http://schemas.microsoft.com/office/drawing/2014/main" xmlns="" val="2265746397"/>
                    </a:ext>
                  </a:extLst>
                </a:gridCol>
                <a:gridCol w="863703">
                  <a:extLst>
                    <a:ext uri="{9D8B030D-6E8A-4147-A177-3AD203B41FA5}">
                      <a16:colId xmlns:a16="http://schemas.microsoft.com/office/drawing/2014/main" xmlns="" val="1477944293"/>
                    </a:ext>
                  </a:extLst>
                </a:gridCol>
                <a:gridCol w="491982">
                  <a:extLst>
                    <a:ext uri="{9D8B030D-6E8A-4147-A177-3AD203B41FA5}">
                      <a16:colId xmlns:a16="http://schemas.microsoft.com/office/drawing/2014/main" xmlns="" val="2672080999"/>
                    </a:ext>
                  </a:extLst>
                </a:gridCol>
              </a:tblGrid>
              <a:tr h="0">
                <a:tc gridSpan="5">
                  <a:txBody>
                    <a:bodyPr/>
                    <a:lstStyle/>
                    <a:p>
                      <a:pPr marL="0" marR="0" algn="ctr" rtl="0">
                        <a:lnSpc>
                          <a:spcPct val="107000"/>
                        </a:lnSpc>
                        <a:spcBef>
                          <a:spcPts val="0"/>
                        </a:spcBef>
                        <a:spcAft>
                          <a:spcPts val="0"/>
                        </a:spcAft>
                      </a:pPr>
                      <a:r>
                        <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Ground floor windows</a:t>
                      </a:r>
                    </a:p>
                  </a:txBody>
                  <a:tcPr marL="68580" marR="68580" marT="0" marB="0">
                    <a:lnL w="12700" cap="flat" cmpd="sng" algn="ctr">
                      <a:solidFill>
                        <a:srgbClr val="A5A5A5"/>
                      </a:solidFill>
                      <a:prstDash val="solid"/>
                      <a:round/>
                      <a:headEnd type="none" w="med" len="med"/>
                      <a:tailEnd type="none" w="med" len="med"/>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hMerge="1">
                  <a:txBody>
                    <a:bodyPr/>
                    <a:lstStyle/>
                    <a:p>
                      <a:pPr marL="0" marR="0" algn="ctr" rtl="0">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hMerge="1">
                  <a:txBody>
                    <a:bodyPr/>
                    <a:lstStyle/>
                    <a:p>
                      <a:pPr marL="0" marR="0" algn="ctr" rtl="0">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hMerge="1">
                  <a:txBody>
                    <a:bodyPr/>
                    <a:lstStyle/>
                    <a:p>
                      <a:pPr marL="0" marR="0" algn="l" rtl="0">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hMerge="1">
                  <a:txBody>
                    <a:bodyPr/>
                    <a:lstStyle/>
                    <a:p>
                      <a:pPr marL="0" marR="0" algn="l" rtl="0">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extLst>
                  <a:ext uri="{0D108BD9-81ED-4DB2-BD59-A6C34878D82A}">
                    <a16:rowId xmlns:a16="http://schemas.microsoft.com/office/drawing/2014/main" xmlns="" val="1351892816"/>
                  </a:ext>
                </a:extLst>
              </a:tr>
              <a:tr h="0">
                <a:tc>
                  <a:txBody>
                    <a:bodyPr/>
                    <a:lstStyle/>
                    <a:p>
                      <a:pPr marL="0" marR="0" algn="ctr" rtl="0">
                        <a:lnSpc>
                          <a:spcPct val="107000"/>
                        </a:lnSpc>
                        <a:spcBef>
                          <a:spcPts val="0"/>
                        </a:spcBef>
                        <a:spcAft>
                          <a:spcPts val="0"/>
                        </a:spcAft>
                      </a:pPr>
                      <a:r>
                        <a:rPr lang="en-US" sz="13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Duration</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(Day)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ctr" rtl="0">
                        <a:lnSpc>
                          <a:spcPct val="107000"/>
                        </a:lnSpc>
                        <a:spcBef>
                          <a:spcPts val="0"/>
                        </a:spcBef>
                        <a:spcAft>
                          <a:spcPts val="0"/>
                        </a:spcAft>
                      </a:pPr>
                      <a:r>
                        <a:rPr lang="en-US" sz="13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Type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extLst>
                  <a:ext uri="{0D108BD9-81ED-4DB2-BD59-A6C34878D82A}">
                    <a16:rowId xmlns:a16="http://schemas.microsoft.com/office/drawing/2014/main" xmlns="" val="1620433846"/>
                  </a:ext>
                </a:extLst>
              </a:tr>
              <a:tr h="0">
                <a:tc rowSpan="6">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GF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rowSpan="6">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W1 Alum. Tilt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488062167"/>
                  </a:ext>
                </a:extLst>
              </a:tr>
              <a:tr h="0">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W2 TWO UPPER SLIDING PANELS &amp; ONE LOWER FIXED PANEL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11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xmlns="" val="2986013861"/>
                  </a:ext>
                </a:extLst>
              </a:tr>
              <a:tr h="0">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W3 FOUR UPPER SLIDING PANELS &amp; TWO LOWER FIXED PANELS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445673173"/>
                  </a:ext>
                </a:extLst>
              </a:tr>
              <a:tr h="0">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W4 FOUR SLIDING PANELS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xmlns="" val="4064259144"/>
                  </a:ext>
                </a:extLst>
              </a:tr>
              <a:tr h="0">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W5 FOUR UPPER SLIDING PANELS &amp; TWO LOWER FIXED PANELS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597307414"/>
                  </a:ext>
                </a:extLst>
              </a:tr>
              <a:tr h="450850">
                <a:tc vMerge="1">
                  <a:txBody>
                    <a:bodyPr/>
                    <a:lstStyle/>
                    <a:p>
                      <a:endParaRPr lang="en-US"/>
                    </a:p>
                  </a:txBody>
                  <a:tcPr/>
                </a:tc>
                <a:tc vMerge="1">
                  <a:txBody>
                    <a:bodyPr/>
                    <a:lstStyle/>
                    <a:p>
                      <a:endParaRPr lang="en-US"/>
                    </a:p>
                  </a:txBody>
                  <a:tcPr/>
                </a:tc>
                <a:tc gridSpan="2">
                  <a:txBody>
                    <a:bodyPr/>
                    <a:lstStyle/>
                    <a:p>
                      <a:pPr marL="0" marR="0" algn="ctr" rtl="0">
                        <a:lnSpc>
                          <a:spcPct val="107000"/>
                        </a:lnSpc>
                        <a:spcBef>
                          <a:spcPts val="0"/>
                        </a:spcBef>
                        <a:spcAft>
                          <a:spcPts val="0"/>
                        </a:spcAft>
                      </a:pPr>
                      <a:r>
                        <a:rPr lang="en-US" sz="13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hMerge="1">
                  <a:txBody>
                    <a:bodyPr/>
                    <a:lstStyle/>
                    <a:p>
                      <a:endParaRPr lang="en-US"/>
                    </a:p>
                  </a:txBody>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37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xmlns="" val="72236058"/>
                  </a:ext>
                </a:extLst>
              </a:tr>
            </a:tbl>
          </a:graphicData>
        </a:graphic>
      </p:graphicFrame>
      <p:sp>
        <p:nvSpPr>
          <p:cNvPr id="6" name="Rectangle 1">
            <a:extLst>
              <a:ext uri="{FF2B5EF4-FFF2-40B4-BE49-F238E27FC236}">
                <a16:creationId xmlns:a16="http://schemas.microsoft.com/office/drawing/2014/main" xmlns="" id="{2C2DD25B-0580-46F3-A7BE-8B16D8E8BF92}"/>
              </a:ext>
            </a:extLst>
          </p:cNvPr>
          <p:cNvSpPr>
            <a:spLocks noChangeArrowheads="1"/>
          </p:cNvSpPr>
          <p:nvPr/>
        </p:nvSpPr>
        <p:spPr bwMode="auto">
          <a:xfrm>
            <a:off x="722576" y="149042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Table 6">
            <a:extLst>
              <a:ext uri="{FF2B5EF4-FFF2-40B4-BE49-F238E27FC236}">
                <a16:creationId xmlns:a16="http://schemas.microsoft.com/office/drawing/2014/main" xmlns="" id="{7DD1CF11-3D3C-4051-A5F1-2C0E03DD3AC5}"/>
              </a:ext>
            </a:extLst>
          </p:cNvPr>
          <p:cNvGraphicFramePr>
            <a:graphicFrameLocks noGrp="1"/>
          </p:cNvGraphicFramePr>
          <p:nvPr>
            <p:extLst>
              <p:ext uri="{D42A27DB-BD31-4B8C-83A1-F6EECF244321}">
                <p14:modId xmlns:p14="http://schemas.microsoft.com/office/powerpoint/2010/main" val="2504583689"/>
              </p:ext>
            </p:extLst>
          </p:nvPr>
        </p:nvGraphicFramePr>
        <p:xfrm>
          <a:off x="6736769" y="1467004"/>
          <a:ext cx="4733290" cy="4247321"/>
        </p:xfrm>
        <a:graphic>
          <a:graphicData uri="http://schemas.openxmlformats.org/drawingml/2006/table">
            <a:tbl>
              <a:tblPr firstRow="1" firstCol="1" bandRow="1"/>
              <a:tblGrid>
                <a:gridCol w="1697355">
                  <a:extLst>
                    <a:ext uri="{9D8B030D-6E8A-4147-A177-3AD203B41FA5}">
                      <a16:colId xmlns:a16="http://schemas.microsoft.com/office/drawing/2014/main" xmlns="" val="3201165360"/>
                    </a:ext>
                  </a:extLst>
                </a:gridCol>
                <a:gridCol w="1697355">
                  <a:extLst>
                    <a:ext uri="{9D8B030D-6E8A-4147-A177-3AD203B41FA5}">
                      <a16:colId xmlns:a16="http://schemas.microsoft.com/office/drawing/2014/main" xmlns="" val="4117004705"/>
                    </a:ext>
                  </a:extLst>
                </a:gridCol>
                <a:gridCol w="852805">
                  <a:extLst>
                    <a:ext uri="{9D8B030D-6E8A-4147-A177-3AD203B41FA5}">
                      <a16:colId xmlns:a16="http://schemas.microsoft.com/office/drawing/2014/main" xmlns="" val="1304712255"/>
                    </a:ext>
                  </a:extLst>
                </a:gridCol>
                <a:gridCol w="485775">
                  <a:extLst>
                    <a:ext uri="{9D8B030D-6E8A-4147-A177-3AD203B41FA5}">
                      <a16:colId xmlns:a16="http://schemas.microsoft.com/office/drawing/2014/main" xmlns="" val="3696694504"/>
                    </a:ext>
                  </a:extLst>
                </a:gridCol>
              </a:tblGrid>
              <a:tr h="218286">
                <a:tc gridSpan="4">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First floor windows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A5A5A5"/>
                      </a:solidFill>
                      <a:prstDash val="solid"/>
                      <a:round/>
                      <a:headEnd type="none" w="med" len="med"/>
                      <a:tailEnd type="none" w="med" len="med"/>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574126330"/>
                  </a:ext>
                </a:extLst>
              </a:tr>
              <a:tr h="218286">
                <a:tc>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Type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l" rtl="0">
                        <a:lnSpc>
                          <a:spcPct val="107000"/>
                        </a:lnSpc>
                        <a:spcBef>
                          <a:spcPts val="0"/>
                        </a:spcBef>
                        <a:spcAft>
                          <a:spcPts val="0"/>
                        </a:spcAft>
                      </a:pPr>
                      <a:r>
                        <a:rPr lang="en-US" sz="13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l" rtl="0">
                        <a:lnSpc>
                          <a:spcPct val="107000"/>
                        </a:lnSpc>
                        <a:spcBef>
                          <a:spcPts val="0"/>
                        </a:spcBef>
                        <a:spcAft>
                          <a:spcPts val="0"/>
                        </a:spcAft>
                      </a:pPr>
                      <a:r>
                        <a:rPr lang="en-US" sz="13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265499400"/>
                  </a:ext>
                </a:extLst>
              </a:tr>
              <a:tr h="447923">
                <a:tc rowSpan="6">
                  <a:txBody>
                    <a:bodyPr/>
                    <a:lstStyle/>
                    <a:p>
                      <a:pPr marL="0" marR="0" algn="ctr" rtl="0">
                        <a:lnSpc>
                          <a:spcPct val="107000"/>
                        </a:lnSpc>
                        <a:spcBef>
                          <a:spcPts val="0"/>
                        </a:spcBef>
                        <a:spcAft>
                          <a:spcPts val="0"/>
                        </a:spcAft>
                      </a:pPr>
                      <a:r>
                        <a:rPr lang="en-US" sz="13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1</a:t>
                      </a:r>
                      <a:r>
                        <a:rPr lang="en-US" sz="1300" b="1" baseline="300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ST</a:t>
                      </a:r>
                      <a:r>
                        <a:rPr lang="en-US" sz="13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F</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W1 Alum. Tilt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xmlns="" val="2373298822"/>
                  </a:ext>
                </a:extLst>
              </a:tr>
              <a:tr h="837714">
                <a:tc vMerge="1">
                  <a:txBody>
                    <a:bodyPr/>
                    <a:lstStyle/>
                    <a:p>
                      <a:endParaRPr lang="en-US"/>
                    </a:p>
                  </a:txBody>
                  <a:tcPr/>
                </a:tc>
                <a:tc>
                  <a:txBody>
                    <a:bodyPr/>
                    <a:lstStyle/>
                    <a:p>
                      <a:pPr marL="0" marR="0" algn="ctr" rtl="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W2 TWO UPPER SLIDING PANELS &amp; ONE LOWER FIXED PANEL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142618171"/>
                  </a:ext>
                </a:extLst>
              </a:tr>
              <a:tr h="837714">
                <a:tc vMerge="1">
                  <a:txBody>
                    <a:bodyPr/>
                    <a:lstStyle/>
                    <a:p>
                      <a:endParaRPr lang="en-US"/>
                    </a:p>
                  </a:txBody>
                  <a:tcPr/>
                </a:tc>
                <a:tc>
                  <a:txBody>
                    <a:bodyPr/>
                    <a:lstStyle/>
                    <a:p>
                      <a:pPr marL="0" marR="0" algn="ctr" rtl="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W3 FOUR UPPER SLIDING PANELS &amp; TWO LOWER FIXED PANELS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29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xmlns="" val="4011651158"/>
                  </a:ext>
                </a:extLst>
              </a:tr>
              <a:tr h="447923">
                <a:tc vMerge="1">
                  <a:txBody>
                    <a:bodyPr/>
                    <a:lstStyle/>
                    <a:p>
                      <a:endParaRPr lang="en-US"/>
                    </a:p>
                  </a:txBody>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W4 FOUR SLIDING PANELS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35277422"/>
                  </a:ext>
                </a:extLst>
              </a:tr>
              <a:tr h="837714">
                <a:tc vMerge="1">
                  <a:txBody>
                    <a:bodyPr/>
                    <a:lstStyle/>
                    <a:p>
                      <a:endParaRPr lang="en-US"/>
                    </a:p>
                  </a:txBody>
                  <a:tcPr/>
                </a:tc>
                <a:tc>
                  <a:txBody>
                    <a:bodyPr/>
                    <a:lstStyle/>
                    <a:p>
                      <a:pPr marL="0" marR="0" algn="ctr" rtl="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W5 FOUR UPPER SLIDING PANELS &amp; TWO LOWER FIXED PANELS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xmlns="" val="3718031568"/>
                  </a:ext>
                </a:extLst>
              </a:tr>
              <a:tr h="401761">
                <a:tc vMerge="1">
                  <a:txBody>
                    <a:bodyPr/>
                    <a:lstStyle/>
                    <a:p>
                      <a:endParaRPr lang="en-US"/>
                    </a:p>
                  </a:txBody>
                  <a:tcPr/>
                </a:tc>
                <a:tc gridSpan="2">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hMerge="1">
                  <a:txBody>
                    <a:bodyPr/>
                    <a:lstStyle/>
                    <a:p>
                      <a:endParaRPr lang="en-US"/>
                    </a:p>
                  </a:txBody>
                  <a:tcPr/>
                </a:tc>
                <a:tc>
                  <a:txBody>
                    <a:bodyPr/>
                    <a:lstStyle/>
                    <a:p>
                      <a:pPr marL="0" marR="0" algn="ctr" rtl="0">
                        <a:lnSpc>
                          <a:spcPct val="107000"/>
                        </a:lnSpc>
                        <a:spcBef>
                          <a:spcPts val="0"/>
                        </a:spcBef>
                        <a:spcAft>
                          <a:spcPts val="0"/>
                        </a:spcAft>
                      </a:pPr>
                      <a:r>
                        <a:rPr lang="en-US" sz="13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47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666004164"/>
                  </a:ext>
                </a:extLst>
              </a:tr>
            </a:tbl>
          </a:graphicData>
        </a:graphic>
      </p:graphicFrame>
    </p:spTree>
    <p:extLst>
      <p:ext uri="{BB962C8B-B14F-4D97-AF65-F5344CB8AC3E}">
        <p14:creationId xmlns:p14="http://schemas.microsoft.com/office/powerpoint/2010/main" val="23613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AB9DD7-AE0C-485E-AE3F-23989CAAB75E}"/>
              </a:ext>
            </a:extLst>
          </p:cNvPr>
          <p:cNvSpPr>
            <a:spLocks noGrp="1"/>
          </p:cNvSpPr>
          <p:nvPr>
            <p:ph type="title"/>
          </p:nvPr>
        </p:nvSpPr>
        <p:spPr/>
        <p:txBody>
          <a:bodyPr/>
          <a:lstStyle/>
          <a:p>
            <a:pPr algn="ctr"/>
            <a:r>
              <a:rPr lang="en-US" dirty="0"/>
              <a:t>Windows </a:t>
            </a:r>
          </a:p>
        </p:txBody>
      </p:sp>
      <p:graphicFrame>
        <p:nvGraphicFramePr>
          <p:cNvPr id="4" name="Content Placeholder 3">
            <a:extLst>
              <a:ext uri="{FF2B5EF4-FFF2-40B4-BE49-F238E27FC236}">
                <a16:creationId xmlns:a16="http://schemas.microsoft.com/office/drawing/2014/main" xmlns="" id="{A997A97C-BDBE-422A-8252-F5369379C3DE}"/>
              </a:ext>
            </a:extLst>
          </p:cNvPr>
          <p:cNvGraphicFramePr>
            <a:graphicFrameLocks noGrp="1"/>
          </p:cNvGraphicFramePr>
          <p:nvPr>
            <p:ph idx="1"/>
            <p:extLst>
              <p:ext uri="{D42A27DB-BD31-4B8C-83A1-F6EECF244321}">
                <p14:modId xmlns:p14="http://schemas.microsoft.com/office/powerpoint/2010/main" val="1330806510"/>
              </p:ext>
            </p:extLst>
          </p:nvPr>
        </p:nvGraphicFramePr>
        <p:xfrm>
          <a:off x="886481" y="2459397"/>
          <a:ext cx="4733290" cy="3811845"/>
        </p:xfrm>
        <a:graphic>
          <a:graphicData uri="http://schemas.openxmlformats.org/drawingml/2006/table">
            <a:tbl>
              <a:tblPr firstRow="1" firstCol="1" bandRow="1"/>
              <a:tblGrid>
                <a:gridCol w="1697355">
                  <a:extLst>
                    <a:ext uri="{9D8B030D-6E8A-4147-A177-3AD203B41FA5}">
                      <a16:colId xmlns:a16="http://schemas.microsoft.com/office/drawing/2014/main" xmlns="" val="1699923433"/>
                    </a:ext>
                  </a:extLst>
                </a:gridCol>
                <a:gridCol w="1697355">
                  <a:extLst>
                    <a:ext uri="{9D8B030D-6E8A-4147-A177-3AD203B41FA5}">
                      <a16:colId xmlns:a16="http://schemas.microsoft.com/office/drawing/2014/main" xmlns="" val="601375766"/>
                    </a:ext>
                  </a:extLst>
                </a:gridCol>
                <a:gridCol w="852805">
                  <a:extLst>
                    <a:ext uri="{9D8B030D-6E8A-4147-A177-3AD203B41FA5}">
                      <a16:colId xmlns:a16="http://schemas.microsoft.com/office/drawing/2014/main" xmlns="" val="1150886409"/>
                    </a:ext>
                  </a:extLst>
                </a:gridCol>
                <a:gridCol w="485775">
                  <a:extLst>
                    <a:ext uri="{9D8B030D-6E8A-4147-A177-3AD203B41FA5}">
                      <a16:colId xmlns:a16="http://schemas.microsoft.com/office/drawing/2014/main" xmlns="" val="425067825"/>
                    </a:ext>
                  </a:extLst>
                </a:gridCol>
              </a:tblGrid>
              <a:tr h="0">
                <a:tc gridSpan="4">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Second floor windows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A5A5A5"/>
                      </a:solidFill>
                      <a:prstDash val="solid"/>
                      <a:round/>
                      <a:headEnd type="none" w="med" len="med"/>
                      <a:tailEnd type="none" w="med" len="med"/>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981859551"/>
                  </a:ext>
                </a:extLst>
              </a:tr>
              <a:tr h="0">
                <a:tc>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Type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l" rtl="0">
                        <a:lnSpc>
                          <a:spcPct val="107000"/>
                        </a:lnSpc>
                        <a:spcBef>
                          <a:spcPts val="0"/>
                        </a:spcBef>
                        <a:spcAft>
                          <a:spcPts val="0"/>
                        </a:spcAft>
                      </a:pPr>
                      <a:r>
                        <a:rPr lang="en-US" sz="13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l" rtl="0">
                        <a:lnSpc>
                          <a:spcPct val="107000"/>
                        </a:lnSpc>
                        <a:spcBef>
                          <a:spcPts val="0"/>
                        </a:spcBef>
                        <a:spcAft>
                          <a:spcPts val="0"/>
                        </a:spcAft>
                      </a:pPr>
                      <a:r>
                        <a:rPr lang="en-US" sz="13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095779293"/>
                  </a:ext>
                </a:extLst>
              </a:tr>
              <a:tr h="0">
                <a:tc rowSpan="6">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300" b="1" baseline="300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ND</a:t>
                      </a: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W1 Alum. Tilt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300">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300">
                          <a:effectLst/>
                          <a:latin typeface="Times New Roman" panose="02020603050405020304" pitchFamily="18" charset="0"/>
                          <a:ea typeface="Calibri" panose="020F0502020204030204" pitchFamily="34" charset="0"/>
                          <a:cs typeface="Arial" panose="020B0604020202020204" pitchFamily="34" charset="0"/>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2958278919"/>
                  </a:ext>
                </a:extLst>
              </a:tr>
              <a:tr h="0">
                <a:tc vMerge="1">
                  <a:txBody>
                    <a:bodyPr/>
                    <a:lstStyle/>
                    <a:p>
                      <a:endParaRPr lang="en-US"/>
                    </a:p>
                  </a:txBody>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W2 TWO UPPER SLIDING PANELS &amp; ONE LOWER FIXED PANEL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633074810"/>
                  </a:ext>
                </a:extLst>
              </a:tr>
              <a:tr h="0">
                <a:tc vMerge="1">
                  <a:txBody>
                    <a:bodyPr/>
                    <a:lstStyle/>
                    <a:p>
                      <a:endParaRPr lang="en-US"/>
                    </a:p>
                  </a:txBody>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W3 FOUR UPPER SLIDING PANELS &amp; TWO LOWER FIXED PANELS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300">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300">
                          <a:effectLst/>
                          <a:latin typeface="Times New Roman" panose="02020603050405020304" pitchFamily="18" charset="0"/>
                          <a:ea typeface="Calibri" panose="020F0502020204030204" pitchFamily="34" charset="0"/>
                          <a:cs typeface="Arial" panose="020B0604020202020204" pitchFamily="34" charset="0"/>
                        </a:rPr>
                        <a:t>29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959724681"/>
                  </a:ext>
                </a:extLst>
              </a:tr>
              <a:tr h="0">
                <a:tc vMerge="1">
                  <a:txBody>
                    <a:bodyPr/>
                    <a:lstStyle/>
                    <a:p>
                      <a:endParaRPr lang="en-US"/>
                    </a:p>
                  </a:txBody>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W4 FOUR SLIDING PANELS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522095197"/>
                  </a:ext>
                </a:extLst>
              </a:tr>
              <a:tr h="0">
                <a:tc vMerge="1">
                  <a:txBody>
                    <a:bodyPr/>
                    <a:lstStyle/>
                    <a:p>
                      <a:endParaRPr lang="en-US"/>
                    </a:p>
                  </a:txBody>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W5 FOUR UPPER SLIDING PANELS &amp; TWO LOWER FIXED PANELS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300">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300">
                          <a:effectLst/>
                          <a:latin typeface="Times New Roman" panose="02020603050405020304" pitchFamily="18" charset="0"/>
                          <a:ea typeface="Calibri" panose="020F0502020204030204" pitchFamily="34" charset="0"/>
                          <a:cs typeface="Arial" panose="020B060402020202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1576496306"/>
                  </a:ext>
                </a:extLst>
              </a:tr>
              <a:tr h="262255">
                <a:tc vMerge="1">
                  <a:txBody>
                    <a:bodyPr/>
                    <a:lstStyle/>
                    <a:p>
                      <a:endParaRPr lang="en-US"/>
                    </a:p>
                  </a:txBody>
                  <a:tcPr/>
                </a:tc>
                <a:tc gridSpan="2">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hMerge="1">
                  <a:txBody>
                    <a:bodyPr/>
                    <a:lstStyle/>
                    <a:p>
                      <a:endParaRPr lang="en-US"/>
                    </a:p>
                  </a:txBody>
                  <a:tcPr/>
                </a:tc>
                <a:tc>
                  <a:txBody>
                    <a:bodyPr/>
                    <a:lstStyle/>
                    <a:p>
                      <a:pPr marL="0" marR="0" algn="ctr" rtl="0">
                        <a:lnSpc>
                          <a:spcPct val="107000"/>
                        </a:lnSpc>
                        <a:spcBef>
                          <a:spcPts val="0"/>
                        </a:spcBef>
                        <a:spcAft>
                          <a:spcPts val="0"/>
                        </a:spcAft>
                      </a:pPr>
                      <a:r>
                        <a:rPr lang="en-US" sz="13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48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278243530"/>
                  </a:ext>
                </a:extLst>
              </a:tr>
            </a:tbl>
          </a:graphicData>
        </a:graphic>
      </p:graphicFrame>
      <p:sp>
        <p:nvSpPr>
          <p:cNvPr id="5" name="Rectangle 1">
            <a:extLst>
              <a:ext uri="{FF2B5EF4-FFF2-40B4-BE49-F238E27FC236}">
                <a16:creationId xmlns:a16="http://schemas.microsoft.com/office/drawing/2014/main" xmlns="" id="{31866650-2D01-4FB9-99AD-36B543A2B8E3}"/>
              </a:ext>
            </a:extLst>
          </p:cNvPr>
          <p:cNvSpPr>
            <a:spLocks noChangeArrowheads="1"/>
          </p:cNvSpPr>
          <p:nvPr/>
        </p:nvSpPr>
        <p:spPr bwMode="auto">
          <a:xfrm>
            <a:off x="-2968550" y="-15167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a:extLst>
              <a:ext uri="{FF2B5EF4-FFF2-40B4-BE49-F238E27FC236}">
                <a16:creationId xmlns:a16="http://schemas.microsoft.com/office/drawing/2014/main" xmlns="" id="{73FCCC44-27A5-43F0-A9EE-76378725047E}"/>
              </a:ext>
            </a:extLst>
          </p:cNvPr>
          <p:cNvGraphicFramePr>
            <a:graphicFrameLocks noGrp="1"/>
          </p:cNvGraphicFramePr>
          <p:nvPr>
            <p:extLst>
              <p:ext uri="{D42A27DB-BD31-4B8C-83A1-F6EECF244321}">
                <p14:modId xmlns:p14="http://schemas.microsoft.com/office/powerpoint/2010/main" val="3904137701"/>
              </p:ext>
            </p:extLst>
          </p:nvPr>
        </p:nvGraphicFramePr>
        <p:xfrm>
          <a:off x="6949740" y="2459397"/>
          <a:ext cx="3581400" cy="1529907"/>
        </p:xfrm>
        <a:graphic>
          <a:graphicData uri="http://schemas.openxmlformats.org/drawingml/2006/table">
            <a:tbl>
              <a:tblPr firstRow="1" firstCol="1" bandRow="1"/>
              <a:tblGrid>
                <a:gridCol w="532130">
                  <a:extLst>
                    <a:ext uri="{9D8B030D-6E8A-4147-A177-3AD203B41FA5}">
                      <a16:colId xmlns:a16="http://schemas.microsoft.com/office/drawing/2014/main" xmlns="" val="3203708855"/>
                    </a:ext>
                  </a:extLst>
                </a:gridCol>
                <a:gridCol w="1710690">
                  <a:extLst>
                    <a:ext uri="{9D8B030D-6E8A-4147-A177-3AD203B41FA5}">
                      <a16:colId xmlns:a16="http://schemas.microsoft.com/office/drawing/2014/main" xmlns="" val="2497422048"/>
                    </a:ext>
                  </a:extLst>
                </a:gridCol>
                <a:gridCol w="852805">
                  <a:extLst>
                    <a:ext uri="{9D8B030D-6E8A-4147-A177-3AD203B41FA5}">
                      <a16:colId xmlns:a16="http://schemas.microsoft.com/office/drawing/2014/main" xmlns="" val="4115816437"/>
                    </a:ext>
                  </a:extLst>
                </a:gridCol>
                <a:gridCol w="485775">
                  <a:extLst>
                    <a:ext uri="{9D8B030D-6E8A-4147-A177-3AD203B41FA5}">
                      <a16:colId xmlns:a16="http://schemas.microsoft.com/office/drawing/2014/main" xmlns="" val="1053123667"/>
                    </a:ext>
                  </a:extLst>
                </a:gridCol>
              </a:tblGrid>
              <a:tr h="0">
                <a:tc gridSpan="4">
                  <a:txBody>
                    <a:bodyPr/>
                    <a:lstStyle/>
                    <a:p>
                      <a:pPr marL="0" marR="0" algn="ctr" rtl="0">
                        <a:lnSpc>
                          <a:spcPct val="107000"/>
                        </a:lnSpc>
                        <a:spcBef>
                          <a:spcPts val="0"/>
                        </a:spcBef>
                        <a:spcAft>
                          <a:spcPts val="0"/>
                        </a:spcAft>
                      </a:pPr>
                      <a:r>
                        <a:rPr lang="en-US" sz="13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Roof Windows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A5A5A5"/>
                      </a:solidFill>
                      <a:prstDash val="solid"/>
                      <a:round/>
                      <a:headEnd type="none" w="med" len="med"/>
                      <a:tailEnd type="none" w="med" len="med"/>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30597844"/>
                  </a:ext>
                </a:extLst>
              </a:tr>
              <a:tr h="0">
                <a:tc>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Type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l" rtl="0">
                        <a:lnSpc>
                          <a:spcPct val="107000"/>
                        </a:lnSpc>
                        <a:spcBef>
                          <a:spcPts val="0"/>
                        </a:spcBef>
                        <a:spcAft>
                          <a:spcPts val="0"/>
                        </a:spcAft>
                      </a:pPr>
                      <a:r>
                        <a:rPr lang="en-US" sz="13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l" rtl="0">
                        <a:lnSpc>
                          <a:spcPct val="107000"/>
                        </a:lnSpc>
                        <a:spcBef>
                          <a:spcPts val="0"/>
                        </a:spcBef>
                        <a:spcAft>
                          <a:spcPts val="0"/>
                        </a:spcAft>
                      </a:pPr>
                      <a:r>
                        <a:rPr lang="en-US" sz="13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966353080"/>
                  </a:ext>
                </a:extLst>
              </a:tr>
              <a:tr h="0">
                <a:tc rowSpan="2">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Roof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W3 FOUR UPPER SLIDING PANELS &amp; TWO LOWER FIXED PANELS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300">
                          <a:effectLst/>
                          <a:latin typeface="Times New Roman" panose="02020603050405020304" pitchFamily="18" charset="0"/>
                          <a:ea typeface="Calibri" panose="020F0502020204030204" pitchFamily="34" charset="0"/>
                          <a:cs typeface="Arial" panose="020B0604020202020204" pitchFamily="34" charset="0"/>
                        </a:rPr>
                        <a:t>Aluminum &amp; Glass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300">
                          <a:effectLst/>
                          <a:latin typeface="Times New Roman" panose="02020603050405020304" pitchFamily="18" charset="0"/>
                          <a:ea typeface="Calibri" panose="020F0502020204030204" pitchFamily="34" charset="0"/>
                          <a:cs typeface="Arial" panose="020B060402020202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750279962"/>
                  </a:ext>
                </a:extLst>
              </a:tr>
              <a:tr h="353695">
                <a:tc vMerge="1">
                  <a:txBody>
                    <a:bodyPr/>
                    <a:lstStyle/>
                    <a:p>
                      <a:endParaRPr lang="en-US"/>
                    </a:p>
                  </a:txBody>
                  <a:tcPr/>
                </a:tc>
                <a:tc gridSpan="2">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hMerge="1">
                  <a:txBody>
                    <a:bodyPr/>
                    <a:lstStyle/>
                    <a:p>
                      <a:endParaRPr lang="en-US"/>
                    </a:p>
                  </a:txBody>
                  <a:tcPr/>
                </a:tc>
                <a:tc>
                  <a:txBody>
                    <a:bodyPr/>
                    <a:lstStyle/>
                    <a:p>
                      <a:pPr marL="0" marR="0" algn="ctr" rtl="0">
                        <a:lnSpc>
                          <a:spcPct val="107000"/>
                        </a:lnSpc>
                        <a:spcBef>
                          <a:spcPts val="0"/>
                        </a:spcBef>
                        <a:spcAft>
                          <a:spcPts val="0"/>
                        </a:spcAft>
                      </a:pPr>
                      <a:r>
                        <a:rPr lang="en-US" sz="13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993652025"/>
                  </a:ext>
                </a:extLst>
              </a:tr>
            </a:tbl>
          </a:graphicData>
        </a:graphic>
      </p:graphicFrame>
      <p:sp>
        <p:nvSpPr>
          <p:cNvPr id="7" name="TextBox 6">
            <a:extLst>
              <a:ext uri="{FF2B5EF4-FFF2-40B4-BE49-F238E27FC236}">
                <a16:creationId xmlns:a16="http://schemas.microsoft.com/office/drawing/2014/main" xmlns="" id="{77AD91FE-2071-4D7B-BF3B-165BFFF52FB3}"/>
              </a:ext>
            </a:extLst>
          </p:cNvPr>
          <p:cNvSpPr txBox="1"/>
          <p:nvPr/>
        </p:nvSpPr>
        <p:spPr>
          <a:xfrm>
            <a:off x="7138902" y="4746939"/>
            <a:ext cx="3487270" cy="1200329"/>
          </a:xfrm>
          <a:prstGeom prst="rect">
            <a:avLst/>
          </a:prstGeom>
          <a:noFill/>
        </p:spPr>
        <p:txBody>
          <a:bodyPr wrap="square" rtlCol="0">
            <a:spAutoFit/>
          </a:bodyPr>
          <a:lstStyle/>
          <a:p>
            <a:r>
              <a:rPr lang="en-US" dirty="0"/>
              <a:t>The total number of windows in the building is 133 windows  and area of 355 Sqm.</a:t>
            </a:r>
          </a:p>
          <a:p>
            <a:endParaRPr lang="en-US" dirty="0"/>
          </a:p>
        </p:txBody>
      </p:sp>
    </p:spTree>
    <p:extLst>
      <p:ext uri="{BB962C8B-B14F-4D97-AF65-F5344CB8AC3E}">
        <p14:creationId xmlns:p14="http://schemas.microsoft.com/office/powerpoint/2010/main" val="3112879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85B39D-17DF-4241-8A9A-8FA0B0B058C4}"/>
              </a:ext>
            </a:extLst>
          </p:cNvPr>
          <p:cNvSpPr>
            <a:spLocks noGrp="1"/>
          </p:cNvSpPr>
          <p:nvPr>
            <p:ph type="title"/>
          </p:nvPr>
        </p:nvSpPr>
        <p:spPr/>
        <p:txBody>
          <a:bodyPr/>
          <a:lstStyle/>
          <a:p>
            <a:pPr algn="ctr"/>
            <a:r>
              <a:rPr lang="en-US" dirty="0"/>
              <a:t>Doors </a:t>
            </a:r>
          </a:p>
        </p:txBody>
      </p:sp>
      <p:graphicFrame>
        <p:nvGraphicFramePr>
          <p:cNvPr id="4" name="Content Placeholder 3">
            <a:extLst>
              <a:ext uri="{FF2B5EF4-FFF2-40B4-BE49-F238E27FC236}">
                <a16:creationId xmlns:a16="http://schemas.microsoft.com/office/drawing/2014/main" xmlns="" id="{6E4D6729-AE0C-4381-ADF7-2EE9A3BAA5AA}"/>
              </a:ext>
            </a:extLst>
          </p:cNvPr>
          <p:cNvGraphicFramePr>
            <a:graphicFrameLocks noGrp="1"/>
          </p:cNvGraphicFramePr>
          <p:nvPr>
            <p:ph idx="1"/>
            <p:extLst>
              <p:ext uri="{D42A27DB-BD31-4B8C-83A1-F6EECF244321}">
                <p14:modId xmlns:p14="http://schemas.microsoft.com/office/powerpoint/2010/main" val="2267472006"/>
              </p:ext>
            </p:extLst>
          </p:nvPr>
        </p:nvGraphicFramePr>
        <p:xfrm>
          <a:off x="435757" y="2350342"/>
          <a:ext cx="4452588" cy="4451936"/>
        </p:xfrm>
        <a:graphic>
          <a:graphicData uri="http://schemas.openxmlformats.org/drawingml/2006/table">
            <a:tbl>
              <a:tblPr firstRow="1" firstCol="1" bandRow="1"/>
              <a:tblGrid>
                <a:gridCol w="1668504">
                  <a:extLst>
                    <a:ext uri="{9D8B030D-6E8A-4147-A177-3AD203B41FA5}">
                      <a16:colId xmlns:a16="http://schemas.microsoft.com/office/drawing/2014/main" xmlns="" val="3887951592"/>
                    </a:ext>
                  </a:extLst>
                </a:gridCol>
                <a:gridCol w="1668504">
                  <a:extLst>
                    <a:ext uri="{9D8B030D-6E8A-4147-A177-3AD203B41FA5}">
                      <a16:colId xmlns:a16="http://schemas.microsoft.com/office/drawing/2014/main" xmlns="" val="1519024086"/>
                    </a:ext>
                  </a:extLst>
                </a:gridCol>
                <a:gridCol w="677705">
                  <a:extLst>
                    <a:ext uri="{9D8B030D-6E8A-4147-A177-3AD203B41FA5}">
                      <a16:colId xmlns:a16="http://schemas.microsoft.com/office/drawing/2014/main" xmlns="" val="2724981867"/>
                    </a:ext>
                  </a:extLst>
                </a:gridCol>
                <a:gridCol w="437875">
                  <a:extLst>
                    <a:ext uri="{9D8B030D-6E8A-4147-A177-3AD203B41FA5}">
                      <a16:colId xmlns:a16="http://schemas.microsoft.com/office/drawing/2014/main" xmlns="" val="267741424"/>
                    </a:ext>
                  </a:extLst>
                </a:gridCol>
              </a:tblGrid>
              <a:tr h="372681">
                <a:tc>
                  <a:txBody>
                    <a:bodyPr/>
                    <a:lstStyle/>
                    <a:p>
                      <a:pPr marL="0" marR="0" algn="ctr" rtl="0">
                        <a:lnSpc>
                          <a:spcPct val="107000"/>
                        </a:lnSpc>
                        <a:spcBef>
                          <a:spcPts val="0"/>
                        </a:spcBef>
                        <a:spcAft>
                          <a:spcPts val="0"/>
                        </a:spcAft>
                      </a:pPr>
                      <a:r>
                        <a:rPr lang="en-US" sz="12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ctr" rtl="0">
                        <a:lnSpc>
                          <a:spcPct val="107000"/>
                        </a:lnSpc>
                        <a:spcBef>
                          <a:spcPts val="0"/>
                        </a:spcBef>
                        <a:spcAft>
                          <a:spcPts val="0"/>
                        </a:spcAft>
                      </a:pPr>
                      <a:r>
                        <a:rPr lang="en-US" sz="12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Type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2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2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Num</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extLst>
                  <a:ext uri="{0D108BD9-81ED-4DB2-BD59-A6C34878D82A}">
                    <a16:rowId xmlns:a16="http://schemas.microsoft.com/office/drawing/2014/main" xmlns="" val="1364593722"/>
                  </a:ext>
                </a:extLst>
              </a:tr>
              <a:tr h="181618">
                <a:tc rowSpan="11">
                  <a:txBody>
                    <a:bodyPr/>
                    <a:lstStyle/>
                    <a:p>
                      <a:pPr marL="0" marR="0" algn="ctr" rtl="0">
                        <a:lnSpc>
                          <a:spcPct val="107000"/>
                        </a:lnSpc>
                        <a:spcBef>
                          <a:spcPts val="0"/>
                        </a:spcBef>
                        <a:spcAft>
                          <a:spcPts val="0"/>
                        </a:spcAft>
                      </a:pPr>
                      <a:r>
                        <a:rPr lang="en-US" sz="12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GF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D1(ONE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Wood</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669787037"/>
                  </a:ext>
                </a:extLst>
              </a:tr>
              <a:tr h="372681">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D2(ONE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Steel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36411816"/>
                  </a:ext>
                </a:extLst>
              </a:tr>
              <a:tr h="372681">
                <a:tc vMerge="1">
                  <a:txBody>
                    <a:bodyPr/>
                    <a:lstStyle/>
                    <a:p>
                      <a:endParaRPr lang="en-US"/>
                    </a:p>
                  </a:txBody>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D3(ONE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Wood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844051201"/>
                  </a:ext>
                </a:extLst>
              </a:tr>
              <a:tr h="372681">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D4(ONE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Wood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2866738176"/>
                  </a:ext>
                </a:extLst>
              </a:tr>
              <a:tr h="372681">
                <a:tc vMerge="1">
                  <a:txBody>
                    <a:bodyPr/>
                    <a:lstStyle/>
                    <a:p>
                      <a:endParaRPr lang="en-US"/>
                    </a:p>
                  </a:txBody>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D5(ONE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Steel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872250507"/>
                  </a:ext>
                </a:extLst>
              </a:tr>
              <a:tr h="372681">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D7</a:t>
                      </a:r>
                      <a:r>
                        <a:rPr lang="en-US" sz="1200">
                          <a:effectLst/>
                          <a:latin typeface="Times New Roman" panose="02020603050405020304" pitchFamily="18" charset="0"/>
                          <a:ea typeface="Calibri" panose="020F0502020204030204" pitchFamily="34" charset="0"/>
                          <a:cs typeface="Arial" panose="020B0604020202020204" pitchFamily="34" charset="0"/>
                        </a:rPr>
                        <a:t>(DOUBLE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Steel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034503541"/>
                  </a:ext>
                </a:extLst>
              </a:tr>
              <a:tr h="372681">
                <a:tc vMerge="1">
                  <a:txBody>
                    <a:bodyPr/>
                    <a:lstStyle/>
                    <a:p>
                      <a:endParaRPr lang="en-US"/>
                    </a:p>
                  </a:txBody>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D8</a:t>
                      </a: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(FOUR HINGED LEAVES (FOLDING))</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Wood</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465133554"/>
                  </a:ext>
                </a:extLst>
              </a:tr>
              <a:tr h="372681">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D10</a:t>
                      </a:r>
                      <a:r>
                        <a:rPr lang="en-US" sz="1200">
                          <a:effectLst/>
                          <a:latin typeface="Times New Roman" panose="02020603050405020304" pitchFamily="18" charset="0"/>
                          <a:ea typeface="Calibri" panose="020F0502020204030204" pitchFamily="34" charset="0"/>
                          <a:cs typeface="Arial" panose="020B0604020202020204" pitchFamily="34" charset="0"/>
                        </a:rPr>
                        <a:t>(ONE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Wood</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090469152"/>
                  </a:ext>
                </a:extLst>
              </a:tr>
              <a:tr h="372681">
                <a:tc vMerge="1">
                  <a:txBody>
                    <a:bodyPr/>
                    <a:lstStyle/>
                    <a:p>
                      <a:endParaRPr lang="en-US"/>
                    </a:p>
                  </a:txBody>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D11</a:t>
                      </a: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Steel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436852154"/>
                  </a:ext>
                </a:extLst>
              </a:tr>
              <a:tr h="563743">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D12</a:t>
                      </a:r>
                      <a:r>
                        <a:rPr lang="en-US" sz="1200">
                          <a:effectLst/>
                          <a:latin typeface="Times New Roman" panose="02020603050405020304" pitchFamily="18" charset="0"/>
                          <a:ea typeface="Calibri" panose="020F0502020204030204" pitchFamily="34" charset="0"/>
                          <a:cs typeface="Arial" panose="020B0604020202020204" pitchFamily="34" charset="0"/>
                        </a:rPr>
                        <a:t>(ONE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Steel</a:t>
                      </a:r>
                      <a:endParaRPr lang="en-US" sz="1000">
                        <a:effectLst/>
                        <a:latin typeface="Calibri" panose="020F0502020204030204" pitchFamily="34" charset="0"/>
                        <a:ea typeface="Calibri" panose="020F0502020204030204" pitchFamily="34" charset="0"/>
                        <a:cs typeface="Arial" panose="020B0604020202020204" pitchFamily="34" charset="0"/>
                      </a:endParaRPr>
                    </a:p>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Fire Rating</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2661389821"/>
                  </a:ext>
                </a:extLst>
              </a:tr>
              <a:tr h="251850">
                <a:tc vMerge="1">
                  <a:txBody>
                    <a:bodyPr/>
                    <a:lstStyle/>
                    <a:p>
                      <a:endParaRPr lang="en-US"/>
                    </a:p>
                  </a:txBody>
                  <a:tcPr/>
                </a:tc>
                <a:tc gridSpan="2">
                  <a:txBody>
                    <a:bodyPr/>
                    <a:lstStyle/>
                    <a:p>
                      <a:pPr marL="0" marR="0" algn="ctr" rtl="0">
                        <a:lnSpc>
                          <a:spcPct val="107000"/>
                        </a:lnSpc>
                        <a:spcBef>
                          <a:spcPts val="0"/>
                        </a:spcBef>
                        <a:spcAft>
                          <a:spcPts val="0"/>
                        </a:spcAft>
                      </a:pPr>
                      <a:r>
                        <a:rPr lang="en-US" sz="12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hMerge="1">
                  <a:txBody>
                    <a:bodyPr/>
                    <a:lstStyle/>
                    <a:p>
                      <a:endParaRPr lang="en-US"/>
                    </a:p>
                  </a:txBody>
                  <a:tcPr/>
                </a:tc>
                <a:tc>
                  <a:txBody>
                    <a:bodyPr/>
                    <a:lstStyle/>
                    <a:p>
                      <a:pPr marL="0" marR="0" algn="ctr" rtl="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1818" marR="61818"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465014261"/>
                  </a:ext>
                </a:extLst>
              </a:tr>
            </a:tbl>
          </a:graphicData>
        </a:graphic>
      </p:graphicFrame>
      <p:graphicFrame>
        <p:nvGraphicFramePr>
          <p:cNvPr id="5" name="Table 4">
            <a:extLst>
              <a:ext uri="{FF2B5EF4-FFF2-40B4-BE49-F238E27FC236}">
                <a16:creationId xmlns:a16="http://schemas.microsoft.com/office/drawing/2014/main" xmlns="" id="{4657B034-273A-41FD-8284-909A9D6DF0B9}"/>
              </a:ext>
            </a:extLst>
          </p:cNvPr>
          <p:cNvGraphicFramePr>
            <a:graphicFrameLocks noGrp="1"/>
          </p:cNvGraphicFramePr>
          <p:nvPr>
            <p:extLst>
              <p:ext uri="{D42A27DB-BD31-4B8C-83A1-F6EECF244321}">
                <p14:modId xmlns:p14="http://schemas.microsoft.com/office/powerpoint/2010/main" val="3192973539"/>
              </p:ext>
            </p:extLst>
          </p:nvPr>
        </p:nvGraphicFramePr>
        <p:xfrm>
          <a:off x="6777072" y="2350342"/>
          <a:ext cx="4356318" cy="4451940"/>
        </p:xfrm>
        <a:graphic>
          <a:graphicData uri="http://schemas.openxmlformats.org/drawingml/2006/table">
            <a:tbl>
              <a:tblPr firstRow="1" firstCol="1" bandRow="1"/>
              <a:tblGrid>
                <a:gridCol w="1632429">
                  <a:extLst>
                    <a:ext uri="{9D8B030D-6E8A-4147-A177-3AD203B41FA5}">
                      <a16:colId xmlns:a16="http://schemas.microsoft.com/office/drawing/2014/main" xmlns="" val="73735451"/>
                    </a:ext>
                  </a:extLst>
                </a:gridCol>
                <a:gridCol w="1632429">
                  <a:extLst>
                    <a:ext uri="{9D8B030D-6E8A-4147-A177-3AD203B41FA5}">
                      <a16:colId xmlns:a16="http://schemas.microsoft.com/office/drawing/2014/main" xmlns="" val="3196178803"/>
                    </a:ext>
                  </a:extLst>
                </a:gridCol>
                <a:gridCol w="663052">
                  <a:extLst>
                    <a:ext uri="{9D8B030D-6E8A-4147-A177-3AD203B41FA5}">
                      <a16:colId xmlns:a16="http://schemas.microsoft.com/office/drawing/2014/main" xmlns="" val="3379511757"/>
                    </a:ext>
                  </a:extLst>
                </a:gridCol>
                <a:gridCol w="428408">
                  <a:extLst>
                    <a:ext uri="{9D8B030D-6E8A-4147-A177-3AD203B41FA5}">
                      <a16:colId xmlns:a16="http://schemas.microsoft.com/office/drawing/2014/main" xmlns="" val="40064556"/>
                    </a:ext>
                  </a:extLst>
                </a:gridCol>
              </a:tblGrid>
              <a:tr h="373053">
                <a:tc>
                  <a:txBody>
                    <a:bodyPr/>
                    <a:lstStyle/>
                    <a:p>
                      <a:pPr marL="0" marR="0" algn="ctr"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ctr"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Type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Num</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extLst>
                  <a:ext uri="{0D108BD9-81ED-4DB2-BD59-A6C34878D82A}">
                    <a16:rowId xmlns:a16="http://schemas.microsoft.com/office/drawing/2014/main" xmlns="" val="3433129061"/>
                  </a:ext>
                </a:extLst>
              </a:tr>
              <a:tr h="181800">
                <a:tc rowSpan="11">
                  <a:txBody>
                    <a:bodyPr/>
                    <a:lstStyle/>
                    <a:p>
                      <a:pPr marL="0" marR="0" algn="ctr"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1</a:t>
                      </a:r>
                      <a:r>
                        <a:rPr lang="en-US" sz="1100" b="1" baseline="300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st</a:t>
                      </a: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D1(ONE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Wood</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575065388"/>
                  </a:ext>
                </a:extLst>
              </a:tr>
              <a:tr h="373053">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D2(ONE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Steel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120969280"/>
                  </a:ext>
                </a:extLst>
              </a:tr>
              <a:tr h="373053">
                <a:tc vMerge="1">
                  <a:txBody>
                    <a:bodyPr/>
                    <a:lstStyle/>
                    <a:p>
                      <a:endParaRPr lang="en-US"/>
                    </a:p>
                  </a:txBody>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D3(ONE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Wood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99662815"/>
                  </a:ext>
                </a:extLst>
              </a:tr>
              <a:tr h="373053">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D4(ONE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Wood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873047659"/>
                  </a:ext>
                </a:extLst>
              </a:tr>
              <a:tr h="373053">
                <a:tc vMerge="1">
                  <a:txBody>
                    <a:bodyPr/>
                    <a:lstStyle/>
                    <a:p>
                      <a:endParaRPr lang="en-US"/>
                    </a:p>
                  </a:txBody>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D5(ONE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Steel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676671537"/>
                  </a:ext>
                </a:extLst>
              </a:tr>
              <a:tr h="373053">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D7(DOUBLE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Steel &amp; Glass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850290054"/>
                  </a:ext>
                </a:extLst>
              </a:tr>
              <a:tr h="373053">
                <a:tc vMerge="1">
                  <a:txBody>
                    <a:bodyPr/>
                    <a:lstStyle/>
                    <a:p>
                      <a:endParaRPr lang="en-US"/>
                    </a:p>
                  </a:txBody>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D8(FOUR HINGED LEAVES (FOLDING))</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Wood</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67888749"/>
                  </a:ext>
                </a:extLst>
              </a:tr>
              <a:tr h="373053">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D10(ONE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Wood</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4275133431"/>
                  </a:ext>
                </a:extLst>
              </a:tr>
              <a:tr h="373053">
                <a:tc vMerge="1">
                  <a:txBody>
                    <a:bodyPr/>
                    <a:lstStyle/>
                    <a:p>
                      <a:endParaRPr lang="en-US"/>
                    </a:p>
                  </a:txBody>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D11(ONE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Steel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3618194605"/>
                  </a:ext>
                </a:extLst>
              </a:tr>
              <a:tr h="564305">
                <a:tc vMerge="1">
                  <a:txBody>
                    <a:bodyPr/>
                    <a:lstStyle/>
                    <a:p>
                      <a:endParaRPr lang="en-US"/>
                    </a:p>
                  </a:txBody>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D12(ONE HINGED LEAF)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Steel</a:t>
                      </a:r>
                      <a:endParaRPr lang="en-US" sz="1000">
                        <a:effectLst/>
                        <a:latin typeface="Calibri" panose="020F0502020204030204" pitchFamily="34" charset="0"/>
                        <a:ea typeface="Calibri" panose="020F0502020204030204" pitchFamily="34" charset="0"/>
                        <a:cs typeface="Arial" panose="020B0604020202020204" pitchFamily="34" charset="0"/>
                      </a:endParaRPr>
                    </a:p>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Fire Rating</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818970617"/>
                  </a:ext>
                </a:extLst>
              </a:tr>
              <a:tr h="348358">
                <a:tc vMerge="1">
                  <a:txBody>
                    <a:bodyPr/>
                    <a:lstStyle/>
                    <a:p>
                      <a:endParaRPr lang="en-US"/>
                    </a:p>
                  </a:txBody>
                  <a:tcPr/>
                </a:tc>
                <a:tc gridSpan="2">
                  <a:txBody>
                    <a:bodyPr/>
                    <a:lstStyle/>
                    <a:p>
                      <a:pPr marL="0" marR="0" algn="ctr"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hMerge="1">
                  <a:txBody>
                    <a:bodyPr/>
                    <a:lstStyle/>
                    <a:p>
                      <a:endParaRPr lang="en-US"/>
                    </a:p>
                  </a:txBody>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0481" marR="60481"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58829289"/>
                  </a:ext>
                </a:extLst>
              </a:tr>
            </a:tbl>
          </a:graphicData>
        </a:graphic>
      </p:graphicFrame>
    </p:spTree>
    <p:extLst>
      <p:ext uri="{BB962C8B-B14F-4D97-AF65-F5344CB8AC3E}">
        <p14:creationId xmlns:p14="http://schemas.microsoft.com/office/powerpoint/2010/main" val="2655165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8E088F-9FF4-4DE2-8837-E0244EF708EF}"/>
              </a:ext>
            </a:extLst>
          </p:cNvPr>
          <p:cNvSpPr>
            <a:spLocks noGrp="1"/>
          </p:cNvSpPr>
          <p:nvPr>
            <p:ph type="title"/>
          </p:nvPr>
        </p:nvSpPr>
        <p:spPr/>
        <p:txBody>
          <a:bodyPr/>
          <a:lstStyle/>
          <a:p>
            <a:pPr algn="ctr"/>
            <a:r>
              <a:rPr lang="en-US" dirty="0"/>
              <a:t>Doors</a:t>
            </a:r>
          </a:p>
        </p:txBody>
      </p:sp>
      <p:graphicFrame>
        <p:nvGraphicFramePr>
          <p:cNvPr id="4" name="Content Placeholder 3">
            <a:extLst>
              <a:ext uri="{FF2B5EF4-FFF2-40B4-BE49-F238E27FC236}">
                <a16:creationId xmlns:a16="http://schemas.microsoft.com/office/drawing/2014/main" xmlns="" id="{BCC5A1F0-F933-4B44-AA7E-B8971ABA979B}"/>
              </a:ext>
            </a:extLst>
          </p:cNvPr>
          <p:cNvGraphicFramePr>
            <a:graphicFrameLocks noGrp="1"/>
          </p:cNvGraphicFramePr>
          <p:nvPr>
            <p:ph idx="1"/>
            <p:extLst>
              <p:ext uri="{D42A27DB-BD31-4B8C-83A1-F6EECF244321}">
                <p14:modId xmlns:p14="http://schemas.microsoft.com/office/powerpoint/2010/main" val="3887682340"/>
              </p:ext>
            </p:extLst>
          </p:nvPr>
        </p:nvGraphicFramePr>
        <p:xfrm>
          <a:off x="882377" y="2382679"/>
          <a:ext cx="4836246" cy="4354786"/>
        </p:xfrm>
        <a:graphic>
          <a:graphicData uri="http://schemas.openxmlformats.org/drawingml/2006/table">
            <a:tbl>
              <a:tblPr firstRow="1" firstCol="1" bandRow="1"/>
              <a:tblGrid>
                <a:gridCol w="1565189">
                  <a:extLst>
                    <a:ext uri="{9D8B030D-6E8A-4147-A177-3AD203B41FA5}">
                      <a16:colId xmlns:a16="http://schemas.microsoft.com/office/drawing/2014/main" xmlns="" val="606169769"/>
                    </a:ext>
                  </a:extLst>
                </a:gridCol>
                <a:gridCol w="659366">
                  <a:extLst>
                    <a:ext uri="{9D8B030D-6E8A-4147-A177-3AD203B41FA5}">
                      <a16:colId xmlns:a16="http://schemas.microsoft.com/office/drawing/2014/main" xmlns="" val="943939628"/>
                    </a:ext>
                  </a:extLst>
                </a:gridCol>
                <a:gridCol w="1565189">
                  <a:extLst>
                    <a:ext uri="{9D8B030D-6E8A-4147-A177-3AD203B41FA5}">
                      <a16:colId xmlns:a16="http://schemas.microsoft.com/office/drawing/2014/main" xmlns="" val="3311416687"/>
                    </a:ext>
                  </a:extLst>
                </a:gridCol>
                <a:gridCol w="635741">
                  <a:extLst>
                    <a:ext uri="{9D8B030D-6E8A-4147-A177-3AD203B41FA5}">
                      <a16:colId xmlns:a16="http://schemas.microsoft.com/office/drawing/2014/main" xmlns="" val="3452678892"/>
                    </a:ext>
                  </a:extLst>
                </a:gridCol>
                <a:gridCol w="410761">
                  <a:extLst>
                    <a:ext uri="{9D8B030D-6E8A-4147-A177-3AD203B41FA5}">
                      <a16:colId xmlns:a16="http://schemas.microsoft.com/office/drawing/2014/main" xmlns="" val="2910582840"/>
                    </a:ext>
                  </a:extLst>
                </a:gridCol>
              </a:tblGrid>
              <a:tr h="528836">
                <a:tc>
                  <a:txBody>
                    <a:bodyPr/>
                    <a:lstStyle/>
                    <a:p>
                      <a:pPr marL="0" marR="0" algn="ctr"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ctr" rtl="0">
                        <a:lnSpc>
                          <a:spcPct val="107000"/>
                        </a:lnSpc>
                        <a:spcBef>
                          <a:spcPts val="0"/>
                        </a:spcBef>
                        <a:spcAft>
                          <a:spcPts val="0"/>
                        </a:spcAft>
                      </a:pPr>
                      <a:r>
                        <a:rPr lang="en-US" sz="11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Duration</a:t>
                      </a:r>
                      <a:endParaRPr lang="en-US" sz="900" dirty="0">
                        <a:effectLst/>
                        <a:latin typeface="Calibri" panose="020F0502020204030204" pitchFamily="34" charset="0"/>
                        <a:ea typeface="Calibri" panose="020F0502020204030204" pitchFamily="34" charset="0"/>
                        <a:cs typeface="Arial" panose="020B0604020202020204" pitchFamily="34" charset="0"/>
                      </a:endParaRPr>
                    </a:p>
                    <a:p>
                      <a:pPr marL="0" marR="0" algn="ctr" rtl="0">
                        <a:lnSpc>
                          <a:spcPct val="107000"/>
                        </a:lnSpc>
                        <a:spcBef>
                          <a:spcPts val="0"/>
                        </a:spcBef>
                        <a:spcAft>
                          <a:spcPts val="0"/>
                        </a:spcAft>
                      </a:pPr>
                      <a:r>
                        <a:rPr lang="en-US" sz="11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(Day)</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ctr"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Type</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Num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extLst>
                  <a:ext uri="{0D108BD9-81ED-4DB2-BD59-A6C34878D82A}">
                    <a16:rowId xmlns:a16="http://schemas.microsoft.com/office/drawing/2014/main" xmlns="" val="3266720028"/>
                  </a:ext>
                </a:extLst>
              </a:tr>
              <a:tr h="170372">
                <a:tc rowSpan="11">
                  <a:txBody>
                    <a:bodyPr/>
                    <a:lstStyle/>
                    <a:p>
                      <a:pPr marL="0" marR="0" algn="ctr"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100" b="1" baseline="3000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nd</a:t>
                      </a: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rowSpan="11">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D1(ONE HINGED LEAF)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Wood</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709169433"/>
                  </a:ext>
                </a:extLst>
              </a:tr>
              <a:tr h="349604">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D2(ONE HINGED LEAF)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Steel &amp; Glass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665056166"/>
                  </a:ext>
                </a:extLst>
              </a:tr>
              <a:tr h="349604">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D3(ONE HINGED LEAF)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Wood &amp; Glass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618373567"/>
                  </a:ext>
                </a:extLst>
              </a:tr>
              <a:tr h="349604">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D4(ONE HINGED LEAF)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Wood &amp; Glass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569155589"/>
                  </a:ext>
                </a:extLst>
              </a:tr>
              <a:tr h="349604">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D5(ONE HINGED LEAF)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Steel &amp; Glass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140346130"/>
                  </a:ext>
                </a:extLst>
              </a:tr>
              <a:tr h="349604">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D7</a:t>
                      </a:r>
                      <a:r>
                        <a:rPr lang="en-US" sz="1100">
                          <a:effectLst/>
                          <a:latin typeface="Times New Roman" panose="02020603050405020304" pitchFamily="18" charset="0"/>
                          <a:ea typeface="Calibri" panose="020F0502020204030204" pitchFamily="34" charset="0"/>
                          <a:cs typeface="Arial" panose="020B0604020202020204" pitchFamily="34" charset="0"/>
                        </a:rPr>
                        <a:t>(DOUBLE HINGED LEAF)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Steel &amp; Glass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156623405"/>
                  </a:ext>
                </a:extLst>
              </a:tr>
              <a:tr h="349604">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D8</a:t>
                      </a: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(FOUR HINGED LEAVES (FOLDING))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Wood</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1590922246"/>
                  </a:ext>
                </a:extLst>
              </a:tr>
              <a:tr h="349604">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D10</a:t>
                      </a:r>
                      <a:r>
                        <a:rPr lang="en-US" sz="1100">
                          <a:effectLst/>
                          <a:latin typeface="Times New Roman" panose="02020603050405020304" pitchFamily="18" charset="0"/>
                          <a:ea typeface="Calibri" panose="020F0502020204030204" pitchFamily="34" charset="0"/>
                          <a:cs typeface="Arial" panose="020B0604020202020204" pitchFamily="34" charset="0"/>
                        </a:rPr>
                        <a:t>(ONE HINGED LEAF)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Wood</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2865710693"/>
                  </a:ext>
                </a:extLst>
              </a:tr>
              <a:tr h="349604">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D11</a:t>
                      </a: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(ONE HINGED LEAF)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Steel</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446159944"/>
                  </a:ext>
                </a:extLst>
              </a:tr>
              <a:tr h="528836">
                <a:tc vMerge="1">
                  <a:txBody>
                    <a:bodyPr/>
                    <a:lstStyle/>
                    <a:p>
                      <a:endParaRPr lang="en-US"/>
                    </a:p>
                  </a:txBody>
                  <a:tcPr/>
                </a:tc>
                <a:tc vMerge="1">
                  <a:txBody>
                    <a:bodyPr/>
                    <a:lstStyle/>
                    <a:p>
                      <a:endParaRPr lang="en-US"/>
                    </a:p>
                  </a:txBody>
                  <a:tcPr/>
                </a:tc>
                <a:tc>
                  <a:txBody>
                    <a:bodyPr/>
                    <a:lstStyle/>
                    <a:p>
                      <a:pPr marL="0" marR="0" algn="ctr" rtl="0">
                        <a:lnSpc>
                          <a:spcPct val="107000"/>
                        </a:lnSpc>
                        <a:spcBef>
                          <a:spcPts val="0"/>
                        </a:spcBef>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D12</a:t>
                      </a:r>
                      <a:r>
                        <a:rPr lang="en-US" sz="1100">
                          <a:effectLst/>
                          <a:latin typeface="Times New Roman" panose="02020603050405020304" pitchFamily="18" charset="0"/>
                          <a:ea typeface="Calibri" panose="020F0502020204030204" pitchFamily="34" charset="0"/>
                          <a:cs typeface="Arial" panose="020B0604020202020204" pitchFamily="34" charset="0"/>
                        </a:rPr>
                        <a:t>(ONE HINGED LEAF)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Steel</a:t>
                      </a:r>
                      <a:endParaRPr lang="en-US" sz="900">
                        <a:effectLst/>
                        <a:latin typeface="Calibri" panose="020F0502020204030204" pitchFamily="34" charset="0"/>
                        <a:ea typeface="Calibri" panose="020F0502020204030204" pitchFamily="34" charset="0"/>
                        <a:cs typeface="Arial" panose="020B0604020202020204" pitchFamily="34" charset="0"/>
                      </a:endParaRPr>
                    </a:p>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Fire Rating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2737224930"/>
                  </a:ext>
                </a:extLst>
              </a:tr>
              <a:tr h="326461">
                <a:tc vMerge="1">
                  <a:txBody>
                    <a:bodyPr/>
                    <a:lstStyle/>
                    <a:p>
                      <a:endParaRPr lang="en-US"/>
                    </a:p>
                  </a:txBody>
                  <a:tcPr/>
                </a:tc>
                <a:tc vMerge="1">
                  <a:txBody>
                    <a:bodyPr/>
                    <a:lstStyle/>
                    <a:p>
                      <a:endParaRPr lang="en-US"/>
                    </a:p>
                  </a:txBody>
                  <a:tcPr/>
                </a:tc>
                <a:tc gridSpan="2">
                  <a:txBody>
                    <a:bodyPr/>
                    <a:lstStyle/>
                    <a:p>
                      <a:pPr marL="0" marR="0" algn="ctr" rtl="0">
                        <a:lnSpc>
                          <a:spcPct val="107000"/>
                        </a:lnSpc>
                        <a:spcBef>
                          <a:spcPts val="0"/>
                        </a:spcBef>
                        <a:spcAft>
                          <a:spcPts val="0"/>
                        </a:spcAft>
                      </a:pPr>
                      <a:r>
                        <a:rPr lang="en-US" sz="11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hMerge="1">
                  <a:txBody>
                    <a:bodyPr/>
                    <a:lstStyle/>
                    <a:p>
                      <a:endParaRPr lang="en-US"/>
                    </a:p>
                  </a:txBody>
                  <a:tcPr/>
                </a:tc>
                <a:tc>
                  <a:txBody>
                    <a:bodyPr/>
                    <a:lstStyle/>
                    <a:p>
                      <a:pPr marL="0" marR="0" algn="ctr" rtl="0">
                        <a:lnSpc>
                          <a:spcPct val="107000"/>
                        </a:lnSpc>
                        <a:spcBef>
                          <a:spcPts val="0"/>
                        </a:spcBef>
                        <a:spcAft>
                          <a:spcPts val="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7990" marR="5799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803820021"/>
                  </a:ext>
                </a:extLst>
              </a:tr>
            </a:tbl>
          </a:graphicData>
        </a:graphic>
      </p:graphicFrame>
      <p:graphicFrame>
        <p:nvGraphicFramePr>
          <p:cNvPr id="5" name="Table 4">
            <a:extLst>
              <a:ext uri="{FF2B5EF4-FFF2-40B4-BE49-F238E27FC236}">
                <a16:creationId xmlns:a16="http://schemas.microsoft.com/office/drawing/2014/main" xmlns="" id="{9F43FE4F-EF2A-4E84-9201-E503F2625325}"/>
              </a:ext>
            </a:extLst>
          </p:cNvPr>
          <p:cNvGraphicFramePr>
            <a:graphicFrameLocks noGrp="1"/>
          </p:cNvGraphicFramePr>
          <p:nvPr>
            <p:extLst>
              <p:ext uri="{D42A27DB-BD31-4B8C-83A1-F6EECF244321}">
                <p14:modId xmlns:p14="http://schemas.microsoft.com/office/powerpoint/2010/main" val="1387204975"/>
              </p:ext>
            </p:extLst>
          </p:nvPr>
        </p:nvGraphicFramePr>
        <p:xfrm>
          <a:off x="6473379" y="2382679"/>
          <a:ext cx="3728720" cy="1001015"/>
        </p:xfrm>
        <a:graphic>
          <a:graphicData uri="http://schemas.openxmlformats.org/drawingml/2006/table">
            <a:tbl>
              <a:tblPr firstRow="1" firstCol="1" bandRow="1"/>
              <a:tblGrid>
                <a:gridCol w="534670">
                  <a:extLst>
                    <a:ext uri="{9D8B030D-6E8A-4147-A177-3AD203B41FA5}">
                      <a16:colId xmlns:a16="http://schemas.microsoft.com/office/drawing/2014/main" xmlns="" val="3612771636"/>
                    </a:ext>
                  </a:extLst>
                </a:gridCol>
                <a:gridCol w="1851025">
                  <a:extLst>
                    <a:ext uri="{9D8B030D-6E8A-4147-A177-3AD203B41FA5}">
                      <a16:colId xmlns:a16="http://schemas.microsoft.com/office/drawing/2014/main" xmlns="" val="2132092256"/>
                    </a:ext>
                  </a:extLst>
                </a:gridCol>
                <a:gridCol w="751840">
                  <a:extLst>
                    <a:ext uri="{9D8B030D-6E8A-4147-A177-3AD203B41FA5}">
                      <a16:colId xmlns:a16="http://schemas.microsoft.com/office/drawing/2014/main" xmlns="" val="2687518305"/>
                    </a:ext>
                  </a:extLst>
                </a:gridCol>
                <a:gridCol w="591185">
                  <a:extLst>
                    <a:ext uri="{9D8B030D-6E8A-4147-A177-3AD203B41FA5}">
                      <a16:colId xmlns:a16="http://schemas.microsoft.com/office/drawing/2014/main" xmlns="" val="630703799"/>
                    </a:ext>
                  </a:extLst>
                </a:gridCol>
              </a:tblGrid>
              <a:tr h="0">
                <a:tc>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Floor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ctr" rtl="0">
                        <a:lnSpc>
                          <a:spcPct val="107000"/>
                        </a:lnSpc>
                        <a:spcBef>
                          <a:spcPts val="0"/>
                        </a:spcBef>
                        <a:spcAft>
                          <a:spcPts val="0"/>
                        </a:spcAft>
                      </a:pPr>
                      <a:r>
                        <a:rPr lang="en-US" sz="13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Type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Material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marL="0" marR="0" algn="l"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Num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extLst>
                  <a:ext uri="{0D108BD9-81ED-4DB2-BD59-A6C34878D82A}">
                    <a16:rowId xmlns:a16="http://schemas.microsoft.com/office/drawing/2014/main" xmlns="" val="184850456"/>
                  </a:ext>
                </a:extLst>
              </a:tr>
              <a:tr h="0">
                <a:tc rowSpan="2">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Roof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D11</a:t>
                      </a: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(ONE HINGED LEAF)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Steel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tc>
                  <a:txBody>
                    <a:bodyPr/>
                    <a:lstStyle/>
                    <a:p>
                      <a:pPr marL="0" marR="0" algn="ctr" rtl="0">
                        <a:lnSpc>
                          <a:spcPct val="107000"/>
                        </a:lnSpc>
                        <a:spcBef>
                          <a:spcPts val="0"/>
                        </a:spcBef>
                        <a:spcAft>
                          <a:spcPts val="0"/>
                        </a:spcAft>
                      </a:pPr>
                      <a:r>
                        <a:rPr lang="en-US" sz="13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EDEDED"/>
                    </a:solidFill>
                  </a:tcPr>
                </a:tc>
                <a:extLst>
                  <a:ext uri="{0D108BD9-81ED-4DB2-BD59-A6C34878D82A}">
                    <a16:rowId xmlns:a16="http://schemas.microsoft.com/office/drawing/2014/main" xmlns="" val="2799349941"/>
                  </a:ext>
                </a:extLst>
              </a:tr>
              <a:tr h="386080">
                <a:tc vMerge="1">
                  <a:txBody>
                    <a:bodyPr/>
                    <a:lstStyle/>
                    <a:p>
                      <a:endParaRPr lang="en-US"/>
                    </a:p>
                  </a:txBody>
                  <a:tcPr/>
                </a:tc>
                <a:tc gridSpan="2">
                  <a:txBody>
                    <a:bodyPr/>
                    <a:lstStyle/>
                    <a:p>
                      <a:pPr marL="0" marR="0" algn="ctr" rtl="0">
                        <a:lnSpc>
                          <a:spcPct val="107000"/>
                        </a:lnSpc>
                        <a:spcBef>
                          <a:spcPts val="0"/>
                        </a:spcBef>
                        <a:spcAft>
                          <a:spcPts val="0"/>
                        </a:spcAft>
                      </a:pPr>
                      <a:r>
                        <a:rPr lang="en-US" sz="1300" b="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tc hMerge="1">
                  <a:txBody>
                    <a:bodyPr/>
                    <a:lstStyle/>
                    <a:p>
                      <a:endParaRPr lang="en-US"/>
                    </a:p>
                  </a:txBody>
                  <a:tcPr/>
                </a:tc>
                <a:tc>
                  <a:txBody>
                    <a:bodyPr/>
                    <a:lstStyle/>
                    <a:p>
                      <a:pPr marL="0" marR="0" algn="ctr" rtl="0">
                        <a:lnSpc>
                          <a:spcPct val="107000"/>
                        </a:lnSpc>
                        <a:spcBef>
                          <a:spcPts val="0"/>
                        </a:spcBef>
                        <a:spcAft>
                          <a:spcPts val="0"/>
                        </a:spcAft>
                      </a:pPr>
                      <a:r>
                        <a:rPr lang="en-US" sz="1300" dirty="0">
                          <a:effectLst/>
                          <a:latin typeface="Times New Roman" panose="02020603050405020304" pitchFamily="18" charset="0"/>
                          <a:ea typeface="Calibri" panose="020F0502020204030204" pitchFamily="34" charset="0"/>
                          <a:cs typeface="Arial" panose="020B0604020202020204" pitchFamily="34" charset="0"/>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tcPr>
                </a:tc>
                <a:extLst>
                  <a:ext uri="{0D108BD9-81ED-4DB2-BD59-A6C34878D82A}">
                    <a16:rowId xmlns:a16="http://schemas.microsoft.com/office/drawing/2014/main" xmlns="" val="3995296236"/>
                  </a:ext>
                </a:extLst>
              </a:tr>
            </a:tbl>
          </a:graphicData>
        </a:graphic>
      </p:graphicFrame>
      <p:sp>
        <p:nvSpPr>
          <p:cNvPr id="7" name="TextBox 6">
            <a:extLst>
              <a:ext uri="{FF2B5EF4-FFF2-40B4-BE49-F238E27FC236}">
                <a16:creationId xmlns:a16="http://schemas.microsoft.com/office/drawing/2014/main" xmlns="" id="{764E1411-6E23-4EEA-82D2-8E81C83E492E}"/>
              </a:ext>
            </a:extLst>
          </p:cNvPr>
          <p:cNvSpPr txBox="1"/>
          <p:nvPr/>
        </p:nvSpPr>
        <p:spPr>
          <a:xfrm>
            <a:off x="6430043" y="3841376"/>
            <a:ext cx="4319905" cy="1754326"/>
          </a:xfrm>
          <a:prstGeom prst="rect">
            <a:avLst/>
          </a:prstGeom>
          <a:noFill/>
        </p:spPr>
        <p:txBody>
          <a:bodyPr wrap="square" rtlCol="0">
            <a:spAutoFit/>
          </a:bodyPr>
          <a:lstStyle/>
          <a:p>
            <a:r>
              <a:rPr lang="en-US" dirty="0"/>
              <a:t>The Total Number of doors is 58 </a:t>
            </a:r>
          </a:p>
          <a:p>
            <a:r>
              <a:rPr lang="en-US" dirty="0"/>
              <a:t>And they compose of four general types </a:t>
            </a:r>
          </a:p>
          <a:p>
            <a:pPr marL="285750" indent="-285750">
              <a:buFont typeface="Arial" panose="020B0604020202020204" pitchFamily="34" charset="0"/>
              <a:buChar char="•"/>
            </a:pPr>
            <a:r>
              <a:rPr lang="en-US" dirty="0"/>
              <a:t>Wood doors</a:t>
            </a:r>
          </a:p>
          <a:p>
            <a:pPr marL="285750" indent="-285750">
              <a:buFont typeface="Arial" panose="020B0604020202020204" pitchFamily="34" charset="0"/>
              <a:buChar char="•"/>
            </a:pPr>
            <a:r>
              <a:rPr lang="en-US" dirty="0"/>
              <a:t>Steel doors</a:t>
            </a:r>
          </a:p>
          <a:p>
            <a:pPr marL="285750" indent="-285750">
              <a:buFont typeface="Arial" panose="020B0604020202020204" pitchFamily="34" charset="0"/>
              <a:buChar char="•"/>
            </a:pPr>
            <a:r>
              <a:rPr lang="en-US" dirty="0"/>
              <a:t>Steel &amp; glass doors</a:t>
            </a:r>
          </a:p>
          <a:p>
            <a:pPr marL="285750" indent="-285750">
              <a:buFont typeface="Arial" panose="020B0604020202020204" pitchFamily="34" charset="0"/>
              <a:buChar char="•"/>
            </a:pPr>
            <a:r>
              <a:rPr lang="en-US" dirty="0"/>
              <a:t>Wood &amp; glass doors</a:t>
            </a:r>
          </a:p>
        </p:txBody>
      </p:sp>
    </p:spTree>
    <p:extLst>
      <p:ext uri="{BB962C8B-B14F-4D97-AF65-F5344CB8AC3E}">
        <p14:creationId xmlns:p14="http://schemas.microsoft.com/office/powerpoint/2010/main" val="952611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0"/>
            <a:r>
              <a:rPr lang="en-US" b="1" dirty="0" smtClean="0"/>
              <a:t>CHAPTER SIX</a:t>
            </a:r>
            <a:endParaRPr lang="ar-SA" b="1" dirty="0"/>
          </a:p>
        </p:txBody>
      </p:sp>
      <p:sp>
        <p:nvSpPr>
          <p:cNvPr id="3" name="Subtitle 2"/>
          <p:cNvSpPr>
            <a:spLocks noGrp="1"/>
          </p:cNvSpPr>
          <p:nvPr>
            <p:ph type="subTitle" idx="1"/>
          </p:nvPr>
        </p:nvSpPr>
        <p:spPr/>
        <p:txBody>
          <a:bodyPr/>
          <a:lstStyle/>
          <a:p>
            <a:r>
              <a:rPr lang="en-US" b="1" dirty="0" smtClean="0"/>
              <a:t>TIME &amp; COST CALCULATIONS </a:t>
            </a:r>
            <a:endParaRPr lang="ar-SA" b="1" dirty="0"/>
          </a:p>
        </p:txBody>
      </p:sp>
    </p:spTree>
    <p:extLst>
      <p:ext uri="{BB962C8B-B14F-4D97-AF65-F5344CB8AC3E}">
        <p14:creationId xmlns:p14="http://schemas.microsoft.com/office/powerpoint/2010/main" val="10117268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788</TotalTime>
  <Words>1147</Words>
  <Application>Microsoft Office PowerPoint</Application>
  <PresentationFormat>Widescreen</PresentationFormat>
  <Paragraphs>318</Paragraphs>
  <Slides>24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24</vt:i4>
      </vt:variant>
    </vt:vector>
  </HeadingPairs>
  <TitlesOfParts>
    <vt:vector size="33" baseType="lpstr">
      <vt:lpstr>Arial</vt:lpstr>
      <vt:lpstr>Calibri</vt:lpstr>
      <vt:lpstr>Century Gothic</vt:lpstr>
      <vt:lpstr>Franklin Gothic Heavy</vt:lpstr>
      <vt:lpstr>Garamond</vt:lpstr>
      <vt:lpstr>Times New Roman</vt:lpstr>
      <vt:lpstr>Wingdings 3</vt:lpstr>
      <vt:lpstr>Ion Boardroom</vt:lpstr>
      <vt:lpstr>Organic</vt:lpstr>
      <vt:lpstr>Assessment of AL-QUSRA School </vt:lpstr>
      <vt:lpstr>Chapter 5</vt:lpstr>
      <vt:lpstr>Plastering &amp; Painting </vt:lpstr>
      <vt:lpstr>Tiles </vt:lpstr>
      <vt:lpstr>Windows </vt:lpstr>
      <vt:lpstr>Windows </vt:lpstr>
      <vt:lpstr>Doors </vt:lpstr>
      <vt:lpstr>Doors</vt:lpstr>
      <vt:lpstr>CHAPTER SIX</vt:lpstr>
      <vt:lpstr>Time &amp; Cost Calculations. </vt:lpstr>
      <vt:lpstr>Main deviations </vt:lpstr>
      <vt:lpstr>Way of calculations </vt:lpstr>
      <vt:lpstr>Mobilization.</vt:lpstr>
      <vt:lpstr>Substructure works.</vt:lpstr>
      <vt:lpstr>Superstructure works.</vt:lpstr>
      <vt:lpstr>Superstructure works.</vt:lpstr>
      <vt:lpstr>Superstructure works.</vt:lpstr>
      <vt:lpstr>Superstructure works.</vt:lpstr>
      <vt:lpstr>Stones works.</vt:lpstr>
      <vt:lpstr>Totals</vt:lpstr>
      <vt:lpstr>TIME SCALE AND THE S CURVE </vt:lpstr>
      <vt:lpstr>Chapter 7 </vt:lpstr>
      <vt:lpstr>Conclusions </vt:lpstr>
      <vt:lpstr>Recommendations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GoldenTech</dc:creator>
  <cp:lastModifiedBy>L&amp;Z</cp:lastModifiedBy>
  <cp:revision>12</cp:revision>
  <dcterms:created xsi:type="dcterms:W3CDTF">2021-06-06T19:47:25Z</dcterms:created>
  <dcterms:modified xsi:type="dcterms:W3CDTF">2021-06-15T09:29:02Z</dcterms:modified>
</cp:coreProperties>
</file>