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648" r:id="rId1"/>
  </p:sldMasterIdLst>
  <p:notesMasterIdLst>
    <p:notesMasterId r:id="rId18"/>
  </p:notesMasterIdLst>
  <p:sldIdLst>
    <p:sldId id="273" r:id="rId2"/>
    <p:sldId id="274" r:id="rId3"/>
    <p:sldId id="275" r:id="rId4"/>
    <p:sldId id="270" r:id="rId5"/>
    <p:sldId id="276" r:id="rId6"/>
    <p:sldId id="277" r:id="rId7"/>
    <p:sldId id="278" r:id="rId8"/>
    <p:sldId id="262" r:id="rId9"/>
    <p:sldId id="264" r:id="rId10"/>
    <p:sldId id="265" r:id="rId11"/>
    <p:sldId id="266" r:id="rId12"/>
    <p:sldId id="267" r:id="rId13"/>
    <p:sldId id="268" r:id="rId14"/>
    <p:sldId id="280" r:id="rId15"/>
    <p:sldId id="281" r:id="rId16"/>
    <p:sldId id="279" r:id="rId17"/>
  </p:sldIdLst>
  <p:sldSz cx="14630400" cy="8229600"/>
  <p:notesSz cx="8229600" cy="14630400"/>
  <p:embeddedFontLst>
    <p:embeddedFont>
      <p:font typeface="Roboto" panose="02000000000000000000" pitchFamily="2" charset="0"/>
      <p:regular r:id="rId19"/>
      <p:bold r:id="rId20"/>
      <p:italic r:id="rId21"/>
      <p:boldItalic r:id="rId22"/>
    </p:embeddedFont>
    <p:embeddedFont>
      <p:font typeface="Roboto Medium" panose="02000000000000000000" pitchFamily="2" charset="0"/>
      <p:regular r:id="rId23"/>
      <p:italic r:id="rId2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009" autoAdjust="0"/>
    <p:restoredTop sz="93595" autoAdjust="0"/>
  </p:normalViewPr>
  <p:slideViewPr>
    <p:cSldViewPr snapToGrid="0" snapToObjects="1">
      <p:cViewPr varScale="1">
        <p:scale>
          <a:sx n="61" d="100"/>
          <a:sy n="61" d="100"/>
        </p:scale>
        <p:origin x="714"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3.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6.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5.fntdata"/><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4.fntdata"/><Relationship Id="rId27"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yasmeen nofal" userId="c112b92815ec9917" providerId="LiveId" clId="{B10EBB67-8995-47FE-8669-EF0F03901925}"/>
    <pc:docChg chg="undo redo custSel delSld modSld sldOrd">
      <pc:chgData name="yasmeen nofal" userId="c112b92815ec9917" providerId="LiveId" clId="{B10EBB67-8995-47FE-8669-EF0F03901925}" dt="2025-06-25T14:56:07.624" v="458" actId="14100"/>
      <pc:docMkLst>
        <pc:docMk/>
      </pc:docMkLst>
      <pc:sldChg chg="modSp mod">
        <pc:chgData name="yasmeen nofal" userId="c112b92815ec9917" providerId="LiveId" clId="{B10EBB67-8995-47FE-8669-EF0F03901925}" dt="2025-06-20T13:39:34.269" v="1" actId="20577"/>
        <pc:sldMkLst>
          <pc:docMk/>
          <pc:sldMk cId="0" sldId="256"/>
        </pc:sldMkLst>
      </pc:sldChg>
      <pc:sldChg chg="addSp modSp mod">
        <pc:chgData name="yasmeen nofal" userId="c112b92815ec9917" providerId="LiveId" clId="{B10EBB67-8995-47FE-8669-EF0F03901925}" dt="2025-06-24T17:34:11.012" v="18" actId="1440"/>
        <pc:sldMkLst>
          <pc:docMk/>
          <pc:sldMk cId="0" sldId="257"/>
        </pc:sldMkLst>
      </pc:sldChg>
      <pc:sldChg chg="del">
        <pc:chgData name="yasmeen nofal" userId="c112b92815ec9917" providerId="LiveId" clId="{B10EBB67-8995-47FE-8669-EF0F03901925}" dt="2025-06-20T13:39:47.262" v="2" actId="2696"/>
        <pc:sldMkLst>
          <pc:docMk/>
          <pc:sldMk cId="0" sldId="259"/>
        </pc:sldMkLst>
      </pc:sldChg>
      <pc:sldChg chg="modSp mod">
        <pc:chgData name="yasmeen nofal" userId="c112b92815ec9917" providerId="LiveId" clId="{B10EBB67-8995-47FE-8669-EF0F03901925}" dt="2025-06-24T17:34:16.567" v="19" actId="1440"/>
        <pc:sldMkLst>
          <pc:docMk/>
          <pc:sldMk cId="0" sldId="261"/>
        </pc:sldMkLst>
      </pc:sldChg>
      <pc:sldChg chg="addSp delSp modSp mod">
        <pc:chgData name="yasmeen nofal" userId="c112b92815ec9917" providerId="LiveId" clId="{B10EBB67-8995-47FE-8669-EF0F03901925}" dt="2025-06-25T14:08:41.865" v="389" actId="14100"/>
        <pc:sldMkLst>
          <pc:docMk/>
          <pc:sldMk cId="0" sldId="262"/>
        </pc:sldMkLst>
        <pc:spChg chg="mod">
          <ac:chgData name="yasmeen nofal" userId="c112b92815ec9917" providerId="LiveId" clId="{B10EBB67-8995-47FE-8669-EF0F03901925}" dt="2025-06-25T14:05:39.321" v="370" actId="20577"/>
          <ac:spMkLst>
            <pc:docMk/>
            <pc:sldMk cId="0" sldId="262"/>
            <ac:spMk id="2" creationId="{00000000-0000-0000-0000-000000000000}"/>
          </ac:spMkLst>
        </pc:spChg>
        <pc:spChg chg="mod">
          <ac:chgData name="yasmeen nofal" userId="c112b92815ec9917" providerId="LiveId" clId="{B10EBB67-8995-47FE-8669-EF0F03901925}" dt="2025-06-24T20:17:05.614" v="171" actId="6549"/>
          <ac:spMkLst>
            <pc:docMk/>
            <pc:sldMk cId="0" sldId="262"/>
            <ac:spMk id="8" creationId="{00000000-0000-0000-0000-000000000000}"/>
          </ac:spMkLst>
        </pc:spChg>
        <pc:spChg chg="add mod">
          <ac:chgData name="yasmeen nofal" userId="c112b92815ec9917" providerId="LiveId" clId="{B10EBB67-8995-47FE-8669-EF0F03901925}" dt="2025-06-25T14:08:37.365" v="387" actId="1076"/>
          <ac:spMkLst>
            <pc:docMk/>
            <pc:sldMk cId="0" sldId="262"/>
            <ac:spMk id="14" creationId="{F4709869-60C1-9E57-09CA-59BD130D2C68}"/>
          </ac:spMkLst>
        </pc:spChg>
        <pc:picChg chg="mod">
          <ac:chgData name="yasmeen nofal" userId="c112b92815ec9917" providerId="LiveId" clId="{B10EBB67-8995-47FE-8669-EF0F03901925}" dt="2025-06-25T14:08:41.865" v="389" actId="14100"/>
          <ac:picMkLst>
            <pc:docMk/>
            <pc:sldMk cId="0" sldId="262"/>
            <ac:picMk id="3" creationId="{00000000-0000-0000-0000-000000000000}"/>
          </ac:picMkLst>
        </pc:picChg>
      </pc:sldChg>
      <pc:sldChg chg="ord">
        <pc:chgData name="yasmeen nofal" userId="c112b92815ec9917" providerId="LiveId" clId="{B10EBB67-8995-47FE-8669-EF0F03901925}" dt="2025-06-20T13:40:17.862" v="4"/>
        <pc:sldMkLst>
          <pc:docMk/>
          <pc:sldMk cId="0" sldId="263"/>
        </pc:sldMkLst>
      </pc:sldChg>
      <pc:sldChg chg="addSp delSp modSp mod">
        <pc:chgData name="yasmeen nofal" userId="c112b92815ec9917" providerId="LiveId" clId="{B10EBB67-8995-47FE-8669-EF0F03901925}" dt="2025-06-25T14:14:18.235" v="435" actId="1076"/>
        <pc:sldMkLst>
          <pc:docMk/>
          <pc:sldMk cId="0" sldId="264"/>
        </pc:sldMkLst>
        <pc:spChg chg="add mod">
          <ac:chgData name="yasmeen nofal" userId="c112b92815ec9917" providerId="LiveId" clId="{B10EBB67-8995-47FE-8669-EF0F03901925}" dt="2025-06-25T14:14:07.068" v="430" actId="14100"/>
          <ac:spMkLst>
            <pc:docMk/>
            <pc:sldMk cId="0" sldId="264"/>
            <ac:spMk id="14" creationId="{234F03CB-EE01-797C-6D01-868D4BC65F20}"/>
          </ac:spMkLst>
        </pc:spChg>
        <pc:picChg chg="mod">
          <ac:chgData name="yasmeen nofal" userId="c112b92815ec9917" providerId="LiveId" clId="{B10EBB67-8995-47FE-8669-EF0F03901925}" dt="2025-06-25T14:14:18.235" v="435" actId="1076"/>
          <ac:picMkLst>
            <pc:docMk/>
            <pc:sldMk cId="0" sldId="264"/>
            <ac:picMk id="3" creationId="{00000000-0000-0000-0000-000000000000}"/>
          </ac:picMkLst>
        </pc:picChg>
      </pc:sldChg>
      <pc:sldChg chg="addSp delSp modSp mod">
        <pc:chgData name="yasmeen nofal" userId="c112b92815ec9917" providerId="LiveId" clId="{B10EBB67-8995-47FE-8669-EF0F03901925}" dt="2025-06-25T14:28:08.584" v="441" actId="14100"/>
        <pc:sldMkLst>
          <pc:docMk/>
          <pc:sldMk cId="0" sldId="265"/>
        </pc:sldMkLst>
        <pc:spChg chg="mod">
          <ac:chgData name="yasmeen nofal" userId="c112b92815ec9917" providerId="LiveId" clId="{B10EBB67-8995-47FE-8669-EF0F03901925}" dt="2025-06-24T18:32:07.830" v="163" actId="1076"/>
          <ac:spMkLst>
            <pc:docMk/>
            <pc:sldMk cId="0" sldId="265"/>
            <ac:spMk id="2" creationId="{00000000-0000-0000-0000-000000000000}"/>
          </ac:spMkLst>
        </pc:spChg>
        <pc:picChg chg="add mod">
          <ac:chgData name="yasmeen nofal" userId="c112b92815ec9917" providerId="LiveId" clId="{B10EBB67-8995-47FE-8669-EF0F03901925}" dt="2025-06-25T14:28:08.584" v="441" actId="14100"/>
          <ac:picMkLst>
            <pc:docMk/>
            <pc:sldMk cId="0" sldId="265"/>
            <ac:picMk id="17" creationId="{07EF1989-E1F6-C710-0171-F9C2065B17CC}"/>
          </ac:picMkLst>
        </pc:picChg>
      </pc:sldChg>
      <pc:sldChg chg="addSp delSp modSp mod">
        <pc:chgData name="yasmeen nofal" userId="c112b92815ec9917" providerId="LiveId" clId="{B10EBB67-8995-47FE-8669-EF0F03901925}" dt="2025-06-24T21:03:26.544" v="312" actId="1076"/>
        <pc:sldMkLst>
          <pc:docMk/>
          <pc:sldMk cId="0" sldId="266"/>
        </pc:sldMkLst>
        <pc:spChg chg="mod">
          <ac:chgData name="yasmeen nofal" userId="c112b92815ec9917" providerId="LiveId" clId="{B10EBB67-8995-47FE-8669-EF0F03901925}" dt="2025-06-24T20:54:10.761" v="246" actId="1076"/>
          <ac:spMkLst>
            <pc:docMk/>
            <pc:sldMk cId="0" sldId="266"/>
            <ac:spMk id="2" creationId="{00000000-0000-0000-0000-000000000000}"/>
          </ac:spMkLst>
        </pc:spChg>
      </pc:sldChg>
      <pc:sldChg chg="del">
        <pc:chgData name="yasmeen nofal" userId="c112b92815ec9917" providerId="LiveId" clId="{B10EBB67-8995-47FE-8669-EF0F03901925}" dt="2025-06-25T14:28:15.312" v="442" actId="2696"/>
        <pc:sldMkLst>
          <pc:docMk/>
          <pc:sldMk cId="0" sldId="269"/>
        </pc:sldMkLst>
      </pc:sldChg>
      <pc:sldChg chg="ord">
        <pc:chgData name="yasmeen nofal" userId="c112b92815ec9917" providerId="LiveId" clId="{B10EBB67-8995-47FE-8669-EF0F03901925}" dt="2025-06-25T14:28:20.634" v="444"/>
        <pc:sldMkLst>
          <pc:docMk/>
          <pc:sldMk cId="0" sldId="270"/>
        </pc:sldMkLst>
      </pc:sldChg>
      <pc:sldChg chg="addSp delSp modSp mod">
        <pc:chgData name="yasmeen nofal" userId="c112b92815ec9917" providerId="LiveId" clId="{B10EBB67-8995-47FE-8669-EF0F03901925}" dt="2025-06-25T14:56:07.624" v="458" actId="14100"/>
        <pc:sldMkLst>
          <pc:docMk/>
          <pc:sldMk cId="0" sldId="272"/>
        </pc:sldMkLst>
      </pc:sldChg>
    </pc:docChg>
  </pc:docChgLst>
  <pc:docChgLst>
    <pc:chgData name="yasmeen nofal" userId="c112b92815ec9917" providerId="LiveId" clId="{8A6C8F43-03F4-4462-8273-27DB244B217F}"/>
    <pc:docChg chg="undo redo custSel addSld delSld modSld sldOrd">
      <pc:chgData name="yasmeen nofal" userId="c112b92815ec9917" providerId="LiveId" clId="{8A6C8F43-03F4-4462-8273-27DB244B217F}" dt="2025-06-28T17:06:53.993" v="144" actId="20577"/>
      <pc:docMkLst>
        <pc:docMk/>
      </pc:docMkLst>
      <pc:sldChg chg="modSp mod">
        <pc:chgData name="yasmeen nofal" userId="c112b92815ec9917" providerId="LiveId" clId="{8A6C8F43-03F4-4462-8273-27DB244B217F}" dt="2025-06-27T15:21:29.880" v="51" actId="14100"/>
        <pc:sldMkLst>
          <pc:docMk/>
          <pc:sldMk cId="0" sldId="262"/>
        </pc:sldMkLst>
        <pc:spChg chg="mod">
          <ac:chgData name="yasmeen nofal" userId="c112b92815ec9917" providerId="LiveId" clId="{8A6C8F43-03F4-4462-8273-27DB244B217F}" dt="2025-06-27T15:21:29.880" v="51" actId="14100"/>
          <ac:spMkLst>
            <pc:docMk/>
            <pc:sldMk cId="0" sldId="262"/>
            <ac:spMk id="14" creationId="{F4709869-60C1-9E57-09CA-59BD130D2C68}"/>
          </ac:spMkLst>
        </pc:spChg>
      </pc:sldChg>
      <pc:sldChg chg="addSp modSp mod">
        <pc:chgData name="yasmeen nofal" userId="c112b92815ec9917" providerId="LiveId" clId="{8A6C8F43-03F4-4462-8273-27DB244B217F}" dt="2025-06-27T11:28:51.046" v="5" actId="207"/>
        <pc:sldMkLst>
          <pc:docMk/>
          <pc:sldMk cId="0" sldId="264"/>
        </pc:sldMkLst>
        <pc:spChg chg="add">
          <ac:chgData name="yasmeen nofal" userId="c112b92815ec9917" providerId="LiveId" clId="{8A6C8F43-03F4-4462-8273-27DB244B217F}" dt="2025-06-27T11:28:28.295" v="3"/>
          <ac:spMkLst>
            <pc:docMk/>
            <pc:sldMk cId="0" sldId="264"/>
            <ac:spMk id="4" creationId="{1C62FC7D-6003-C59B-8B01-AFD39EF3332A}"/>
          </ac:spMkLst>
        </pc:spChg>
        <pc:spChg chg="mod">
          <ac:chgData name="yasmeen nofal" userId="c112b92815ec9917" providerId="LiveId" clId="{8A6C8F43-03F4-4462-8273-27DB244B217F}" dt="2025-06-27T11:28:51.046" v="5" actId="207"/>
          <ac:spMkLst>
            <pc:docMk/>
            <pc:sldMk cId="0" sldId="264"/>
            <ac:spMk id="14" creationId="{234F03CB-EE01-797C-6D01-868D4BC65F20}"/>
          </ac:spMkLst>
        </pc:spChg>
      </pc:sldChg>
      <pc:sldChg chg="addSp delSp modSp mod">
        <pc:chgData name="yasmeen nofal" userId="c112b92815ec9917" providerId="LiveId" clId="{8A6C8F43-03F4-4462-8273-27DB244B217F}" dt="2025-06-27T14:21:51.994" v="23" actId="1076"/>
        <pc:sldMkLst>
          <pc:docMk/>
          <pc:sldMk cId="0" sldId="265"/>
        </pc:sldMkLst>
        <pc:spChg chg="del">
          <ac:chgData name="yasmeen nofal" userId="c112b92815ec9917" providerId="LiveId" clId="{8A6C8F43-03F4-4462-8273-27DB244B217F}" dt="2025-06-27T14:21:19.477" v="16" actId="478"/>
          <ac:spMkLst>
            <pc:docMk/>
            <pc:sldMk cId="0" sldId="265"/>
            <ac:spMk id="4" creationId="{E65D85C7-F25C-D349-951A-64D25A536CE5}"/>
          </ac:spMkLst>
        </pc:spChg>
        <pc:spChg chg="add mod">
          <ac:chgData name="yasmeen nofal" userId="c112b92815ec9917" providerId="LiveId" clId="{8A6C8F43-03F4-4462-8273-27DB244B217F}" dt="2025-06-27T14:21:47.389" v="22" actId="14100"/>
          <ac:spMkLst>
            <pc:docMk/>
            <pc:sldMk cId="0" sldId="265"/>
            <ac:spMk id="5" creationId="{AFF2EA88-E124-B45D-DA97-5DE1029EB7F0}"/>
          </ac:spMkLst>
        </pc:spChg>
        <pc:spChg chg="del">
          <ac:chgData name="yasmeen nofal" userId="c112b92815ec9917" providerId="LiveId" clId="{8A6C8F43-03F4-4462-8273-27DB244B217F}" dt="2025-06-27T14:21:16.091" v="15" actId="478"/>
          <ac:spMkLst>
            <pc:docMk/>
            <pc:sldMk cId="0" sldId="265"/>
            <ac:spMk id="19" creationId="{EBB48943-697F-89CD-7D02-EE8102BBC309}"/>
          </ac:spMkLst>
        </pc:spChg>
        <pc:picChg chg="mod">
          <ac:chgData name="yasmeen nofal" userId="c112b92815ec9917" providerId="LiveId" clId="{8A6C8F43-03F4-4462-8273-27DB244B217F}" dt="2025-06-27T14:21:51.994" v="23" actId="1076"/>
          <ac:picMkLst>
            <pc:docMk/>
            <pc:sldMk cId="0" sldId="265"/>
            <ac:picMk id="17" creationId="{07EF1989-E1F6-C710-0171-F9C2065B17CC}"/>
          </ac:picMkLst>
        </pc:picChg>
      </pc:sldChg>
      <pc:sldChg chg="delSp modSp add del mod">
        <pc:chgData name="yasmeen nofal" userId="c112b92815ec9917" providerId="LiveId" clId="{8A6C8F43-03F4-4462-8273-27DB244B217F}" dt="2025-06-28T16:31:54.968" v="105"/>
        <pc:sldMkLst>
          <pc:docMk/>
          <pc:sldMk cId="0" sldId="266"/>
        </pc:sldMkLst>
        <pc:spChg chg="del mod">
          <ac:chgData name="yasmeen nofal" userId="c112b92815ec9917" providerId="LiveId" clId="{8A6C8F43-03F4-4462-8273-27DB244B217F}" dt="2025-06-27T17:30:06.488" v="67"/>
          <ac:spMkLst>
            <pc:docMk/>
            <pc:sldMk cId="0" sldId="266"/>
            <ac:spMk id="19" creationId="{89A8618B-5C57-15AE-BA57-7C247FEB93F7}"/>
          </ac:spMkLst>
        </pc:spChg>
        <pc:picChg chg="mod">
          <ac:chgData name="yasmeen nofal" userId="c112b92815ec9917" providerId="LiveId" clId="{8A6C8F43-03F4-4462-8273-27DB244B217F}" dt="2025-06-27T17:29:27.490" v="63" actId="1440"/>
          <ac:picMkLst>
            <pc:docMk/>
            <pc:sldMk cId="0" sldId="266"/>
            <ac:picMk id="9" creationId="{5FD598EA-8B96-64E5-0C07-3B9D1D837311}"/>
          </ac:picMkLst>
        </pc:picChg>
        <pc:picChg chg="mod">
          <ac:chgData name="yasmeen nofal" userId="c112b92815ec9917" providerId="LiveId" clId="{8A6C8F43-03F4-4462-8273-27DB244B217F}" dt="2025-06-27T17:29:29.243" v="64" actId="1440"/>
          <ac:picMkLst>
            <pc:docMk/>
            <pc:sldMk cId="0" sldId="266"/>
            <ac:picMk id="10" creationId="{CBFB35F7-BE24-3088-B12F-801C95E881A4}"/>
          </ac:picMkLst>
        </pc:picChg>
      </pc:sldChg>
      <pc:sldChg chg="add del">
        <pc:chgData name="yasmeen nofal" userId="c112b92815ec9917" providerId="LiveId" clId="{8A6C8F43-03F4-4462-8273-27DB244B217F}" dt="2025-06-28T16:31:32.691" v="104"/>
        <pc:sldMkLst>
          <pc:docMk/>
          <pc:sldMk cId="252912420" sldId="266"/>
        </pc:sldMkLst>
      </pc:sldChg>
      <pc:sldChg chg="modSp add del mod">
        <pc:chgData name="yasmeen nofal" userId="c112b92815ec9917" providerId="LiveId" clId="{8A6C8F43-03F4-4462-8273-27DB244B217F}" dt="2025-06-28T16:51:43.295" v="141" actId="1076"/>
        <pc:sldMkLst>
          <pc:docMk/>
          <pc:sldMk cId="0" sldId="267"/>
        </pc:sldMkLst>
        <pc:picChg chg="mod">
          <ac:chgData name="yasmeen nofal" userId="c112b92815ec9917" providerId="LiveId" clId="{8A6C8F43-03F4-4462-8273-27DB244B217F}" dt="2025-06-28T16:51:43.295" v="141" actId="1076"/>
          <ac:picMkLst>
            <pc:docMk/>
            <pc:sldMk cId="0" sldId="267"/>
            <ac:picMk id="8" creationId="{00000000-0000-0000-0000-000000000000}"/>
          </ac:picMkLst>
        </pc:picChg>
      </pc:sldChg>
      <pc:sldChg chg="add del">
        <pc:chgData name="yasmeen nofal" userId="c112b92815ec9917" providerId="LiveId" clId="{8A6C8F43-03F4-4462-8273-27DB244B217F}" dt="2025-06-28T16:32:40.123" v="112"/>
        <pc:sldMkLst>
          <pc:docMk/>
          <pc:sldMk cId="0" sldId="268"/>
        </pc:sldMkLst>
      </pc:sldChg>
      <pc:sldChg chg="delSp modSp mod ord">
        <pc:chgData name="yasmeen nofal" userId="c112b92815ec9917" providerId="LiveId" clId="{8A6C8F43-03F4-4462-8273-27DB244B217F}" dt="2025-06-28T17:06:53.993" v="144" actId="20577"/>
        <pc:sldMkLst>
          <pc:docMk/>
          <pc:sldMk cId="0" sldId="270"/>
        </pc:sldMkLst>
        <pc:spChg chg="mod">
          <ac:chgData name="yasmeen nofal" userId="c112b92815ec9917" providerId="LiveId" clId="{8A6C8F43-03F4-4462-8273-27DB244B217F}" dt="2025-06-28T17:06:53.993" v="144" actId="20577"/>
          <ac:spMkLst>
            <pc:docMk/>
            <pc:sldMk cId="0" sldId="270"/>
            <ac:spMk id="2" creationId="{00000000-0000-0000-0000-000000000000}"/>
          </ac:spMkLst>
        </pc:spChg>
        <pc:spChg chg="del">
          <ac:chgData name="yasmeen nofal" userId="c112b92815ec9917" providerId="LiveId" clId="{8A6C8F43-03F4-4462-8273-27DB244B217F}" dt="2025-06-28T16:42:26.338" v="122" actId="478"/>
          <ac:spMkLst>
            <pc:docMk/>
            <pc:sldMk cId="0" sldId="270"/>
            <ac:spMk id="4" creationId="{00000000-0000-0000-0000-000000000000}"/>
          </ac:spMkLst>
        </pc:spChg>
        <pc:spChg chg="del">
          <ac:chgData name="yasmeen nofal" userId="c112b92815ec9917" providerId="LiveId" clId="{8A6C8F43-03F4-4462-8273-27DB244B217F}" dt="2025-06-28T16:42:20.926" v="119" actId="478"/>
          <ac:spMkLst>
            <pc:docMk/>
            <pc:sldMk cId="0" sldId="270"/>
            <ac:spMk id="5" creationId="{00000000-0000-0000-0000-000000000000}"/>
          </ac:spMkLst>
        </pc:spChg>
        <pc:spChg chg="del">
          <ac:chgData name="yasmeen nofal" userId="c112b92815ec9917" providerId="LiveId" clId="{8A6C8F43-03F4-4462-8273-27DB244B217F}" dt="2025-06-28T16:42:31.240" v="123" actId="478"/>
          <ac:spMkLst>
            <pc:docMk/>
            <pc:sldMk cId="0" sldId="270"/>
            <ac:spMk id="6" creationId="{00000000-0000-0000-0000-000000000000}"/>
          </ac:spMkLst>
        </pc:spChg>
        <pc:spChg chg="del mod">
          <ac:chgData name="yasmeen nofal" userId="c112b92815ec9917" providerId="LiveId" clId="{8A6C8F43-03F4-4462-8273-27DB244B217F}" dt="2025-06-28T16:42:24.370" v="121" actId="478"/>
          <ac:spMkLst>
            <pc:docMk/>
            <pc:sldMk cId="0" sldId="270"/>
            <ac:spMk id="7" creationId="{00000000-0000-0000-0000-000000000000}"/>
          </ac:spMkLst>
        </pc:spChg>
        <pc:spChg chg="del">
          <ac:chgData name="yasmeen nofal" userId="c112b92815ec9917" providerId="LiveId" clId="{8A6C8F43-03F4-4462-8273-27DB244B217F}" dt="2025-06-28T16:42:20.926" v="119" actId="478"/>
          <ac:spMkLst>
            <pc:docMk/>
            <pc:sldMk cId="0" sldId="270"/>
            <ac:spMk id="8" creationId="{00000000-0000-0000-0000-000000000000}"/>
          </ac:spMkLst>
        </pc:spChg>
        <pc:spChg chg="del">
          <ac:chgData name="yasmeen nofal" userId="c112b92815ec9917" providerId="LiveId" clId="{8A6C8F43-03F4-4462-8273-27DB244B217F}" dt="2025-06-28T16:42:37.991" v="126" actId="478"/>
          <ac:spMkLst>
            <pc:docMk/>
            <pc:sldMk cId="0" sldId="270"/>
            <ac:spMk id="9" creationId="{00000000-0000-0000-0000-000000000000}"/>
          </ac:spMkLst>
        </pc:spChg>
        <pc:spChg chg="del">
          <ac:chgData name="yasmeen nofal" userId="c112b92815ec9917" providerId="LiveId" clId="{8A6C8F43-03F4-4462-8273-27DB244B217F}" dt="2025-06-28T16:42:32.401" v="124" actId="478"/>
          <ac:spMkLst>
            <pc:docMk/>
            <pc:sldMk cId="0" sldId="270"/>
            <ac:spMk id="10" creationId="{00000000-0000-0000-0000-000000000000}"/>
          </ac:spMkLst>
        </pc:spChg>
        <pc:spChg chg="del">
          <ac:chgData name="yasmeen nofal" userId="c112b92815ec9917" providerId="LiveId" clId="{8A6C8F43-03F4-4462-8273-27DB244B217F}" dt="2025-06-28T16:42:20.926" v="119" actId="478"/>
          <ac:spMkLst>
            <pc:docMk/>
            <pc:sldMk cId="0" sldId="270"/>
            <ac:spMk id="11" creationId="{00000000-0000-0000-0000-000000000000}"/>
          </ac:spMkLst>
        </pc:spChg>
        <pc:spChg chg="del">
          <ac:chgData name="yasmeen nofal" userId="c112b92815ec9917" providerId="LiveId" clId="{8A6C8F43-03F4-4462-8273-27DB244B217F}" dt="2025-06-28T16:42:34.356" v="125" actId="478"/>
          <ac:spMkLst>
            <pc:docMk/>
            <pc:sldMk cId="0" sldId="270"/>
            <ac:spMk id="12" creationId="{00000000-0000-0000-0000-000000000000}"/>
          </ac:spMkLst>
        </pc:spChg>
        <pc:spChg chg="del">
          <ac:chgData name="yasmeen nofal" userId="c112b92815ec9917" providerId="LiveId" clId="{8A6C8F43-03F4-4462-8273-27DB244B217F}" dt="2025-06-28T16:42:39.443" v="127" actId="478"/>
          <ac:spMkLst>
            <pc:docMk/>
            <pc:sldMk cId="0" sldId="270"/>
            <ac:spMk id="13" creationId="{00000000-0000-0000-0000-000000000000}"/>
          </ac:spMkLst>
        </pc:spChg>
        <pc:spChg chg="del">
          <ac:chgData name="yasmeen nofal" userId="c112b92815ec9917" providerId="LiveId" clId="{8A6C8F43-03F4-4462-8273-27DB244B217F}" dt="2025-06-28T16:42:20.926" v="119" actId="478"/>
          <ac:spMkLst>
            <pc:docMk/>
            <pc:sldMk cId="0" sldId="270"/>
            <ac:spMk id="14" creationId="{00000000-0000-0000-0000-000000000000}"/>
          </ac:spMkLst>
        </pc:spChg>
        <pc:spChg chg="del">
          <ac:chgData name="yasmeen nofal" userId="c112b92815ec9917" providerId="LiveId" clId="{8A6C8F43-03F4-4462-8273-27DB244B217F}" dt="2025-06-28T16:42:40.982" v="128" actId="478"/>
          <ac:spMkLst>
            <pc:docMk/>
            <pc:sldMk cId="0" sldId="270"/>
            <ac:spMk id="15" creationId="{00000000-0000-0000-0000-000000000000}"/>
          </ac:spMkLst>
        </pc:spChg>
        <pc:spChg chg="del">
          <ac:chgData name="yasmeen nofal" userId="c112b92815ec9917" providerId="LiveId" clId="{8A6C8F43-03F4-4462-8273-27DB244B217F}" dt="2025-06-28T16:42:44.983" v="129" actId="478"/>
          <ac:spMkLst>
            <pc:docMk/>
            <pc:sldMk cId="0" sldId="270"/>
            <ac:spMk id="16" creationId="{00000000-0000-0000-0000-000000000000}"/>
          </ac:spMkLst>
        </pc:spChg>
        <pc:spChg chg="del">
          <ac:chgData name="yasmeen nofal" userId="c112b92815ec9917" providerId="LiveId" clId="{8A6C8F43-03F4-4462-8273-27DB244B217F}" dt="2025-06-28T16:42:58.648" v="134" actId="478"/>
          <ac:spMkLst>
            <pc:docMk/>
            <pc:sldMk cId="0" sldId="270"/>
            <ac:spMk id="17" creationId="{00000000-0000-0000-0000-000000000000}"/>
          </ac:spMkLst>
        </pc:spChg>
        <pc:spChg chg="del">
          <ac:chgData name="yasmeen nofal" userId="c112b92815ec9917" providerId="LiveId" clId="{8A6C8F43-03F4-4462-8273-27DB244B217F}" dt="2025-06-28T16:42:46.872" v="130" actId="478"/>
          <ac:spMkLst>
            <pc:docMk/>
            <pc:sldMk cId="0" sldId="270"/>
            <ac:spMk id="18" creationId="{00000000-0000-0000-0000-000000000000}"/>
          </ac:spMkLst>
        </pc:spChg>
        <pc:spChg chg="del">
          <ac:chgData name="yasmeen nofal" userId="c112b92815ec9917" providerId="LiveId" clId="{8A6C8F43-03F4-4462-8273-27DB244B217F}" dt="2025-06-28T16:42:53.472" v="131" actId="478"/>
          <ac:spMkLst>
            <pc:docMk/>
            <pc:sldMk cId="0" sldId="270"/>
            <ac:spMk id="19" creationId="{00000000-0000-0000-0000-000000000000}"/>
          </ac:spMkLst>
        </pc:spChg>
        <pc:spChg chg="del">
          <ac:chgData name="yasmeen nofal" userId="c112b92815ec9917" providerId="LiveId" clId="{8A6C8F43-03F4-4462-8273-27DB244B217F}" dt="2025-06-28T16:42:54.829" v="132" actId="478"/>
          <ac:spMkLst>
            <pc:docMk/>
            <pc:sldMk cId="0" sldId="270"/>
            <ac:spMk id="20" creationId="{00000000-0000-0000-0000-000000000000}"/>
          </ac:spMkLst>
        </pc:spChg>
        <pc:spChg chg="del">
          <ac:chgData name="yasmeen nofal" userId="c112b92815ec9917" providerId="LiveId" clId="{8A6C8F43-03F4-4462-8273-27DB244B217F}" dt="2025-06-28T16:42:56.788" v="133" actId="478"/>
          <ac:spMkLst>
            <pc:docMk/>
            <pc:sldMk cId="0" sldId="270"/>
            <ac:spMk id="21" creationId="{00000000-0000-0000-0000-000000000000}"/>
          </ac:spMkLst>
        </pc:spChg>
        <pc:picChg chg="mod">
          <ac:chgData name="yasmeen nofal" userId="c112b92815ec9917" providerId="LiveId" clId="{8A6C8F43-03F4-4462-8273-27DB244B217F}" dt="2025-06-28T16:43:06.013" v="135" actId="14100"/>
          <ac:picMkLst>
            <pc:docMk/>
            <pc:sldMk cId="0" sldId="270"/>
            <ac:picMk id="3" creationId="{00000000-0000-0000-0000-000000000000}"/>
          </ac:picMkLst>
        </pc:picChg>
      </pc:sldChg>
      <pc:sldChg chg="del">
        <pc:chgData name="yasmeen nofal" userId="c112b92815ec9917" providerId="LiveId" clId="{8A6C8F43-03F4-4462-8273-27DB244B217F}" dt="2025-06-28T16:32:09.315" v="110" actId="47"/>
        <pc:sldMkLst>
          <pc:docMk/>
          <pc:sldMk cId="0" sldId="271"/>
        </pc:sldMkLst>
      </pc:sldChg>
      <pc:sldChg chg="addSp modSp del mod ord">
        <pc:chgData name="yasmeen nofal" userId="c112b92815ec9917" providerId="LiveId" clId="{8A6C8F43-03F4-4462-8273-27DB244B217F}" dt="2025-06-28T17:02:07.809" v="143" actId="2696"/>
        <pc:sldMkLst>
          <pc:docMk/>
          <pc:sldMk cId="0" sldId="272"/>
        </pc:sldMkLst>
        <pc:spChg chg="mod">
          <ac:chgData name="yasmeen nofal" userId="c112b92815ec9917" providerId="LiveId" clId="{8A6C8F43-03F4-4462-8273-27DB244B217F}" dt="2025-06-27T19:22:13.193" v="82" actId="403"/>
          <ac:spMkLst>
            <pc:docMk/>
            <pc:sldMk cId="0" sldId="272"/>
            <ac:spMk id="2" creationId="{00000000-0000-0000-0000-000000000000}"/>
          </ac:spMkLst>
        </pc:spChg>
        <pc:spChg chg="mod">
          <ac:chgData name="yasmeen nofal" userId="c112b92815ec9917" providerId="LiveId" clId="{8A6C8F43-03F4-4462-8273-27DB244B217F}" dt="2025-06-27T19:22:21.276" v="85" actId="13901"/>
          <ac:spMkLst>
            <pc:docMk/>
            <pc:sldMk cId="0" sldId="272"/>
            <ac:spMk id="25" creationId="{68F92905-65BC-3F33-A1CB-1DAC9959056F}"/>
          </ac:spMkLst>
        </pc:spChg>
        <pc:picChg chg="add mod">
          <ac:chgData name="yasmeen nofal" userId="c112b92815ec9917" providerId="LiveId" clId="{8A6C8F43-03F4-4462-8273-27DB244B217F}" dt="2025-06-27T19:22:25.246" v="86" actId="1076"/>
          <ac:picMkLst>
            <pc:docMk/>
            <pc:sldMk cId="0" sldId="272"/>
            <ac:picMk id="3" creationId="{6C1B3620-B2F2-0999-298C-B5D20525A629}"/>
          </ac:picMkLst>
        </pc:picChg>
      </pc:sldChg>
      <pc:sldChg chg="addSp delSp modSp mod">
        <pc:chgData name="yasmeen nofal" userId="c112b92815ec9917" providerId="LiveId" clId="{8A6C8F43-03F4-4462-8273-27DB244B217F}" dt="2025-06-28T17:00:21.863" v="142" actId="1076"/>
        <pc:sldMkLst>
          <pc:docMk/>
          <pc:sldMk cId="0" sldId="273"/>
        </pc:sldMkLst>
        <pc:spChg chg="mod">
          <ac:chgData name="yasmeen nofal" userId="c112b92815ec9917" providerId="LiveId" clId="{8A6C8F43-03F4-4462-8273-27DB244B217F}" dt="2025-06-28T17:00:21.863" v="142" actId="1076"/>
          <ac:spMkLst>
            <pc:docMk/>
            <pc:sldMk cId="0" sldId="273"/>
            <ac:spMk id="3" creationId="{00000000-0000-0000-0000-000000000000}"/>
          </ac:spMkLst>
        </pc:spChg>
        <pc:spChg chg="add del mod">
          <ac:chgData name="yasmeen nofal" userId="c112b92815ec9917" providerId="LiveId" clId="{8A6C8F43-03F4-4462-8273-27DB244B217F}" dt="2025-06-27T15:18:39.497" v="38" actId="22"/>
          <ac:spMkLst>
            <pc:docMk/>
            <pc:sldMk cId="0" sldId="273"/>
            <ac:spMk id="4" creationId="{3ADD701A-903B-C882-7099-231E8F9FB39A}"/>
          </ac:spMkLst>
        </pc:spChg>
      </pc:sldChg>
      <pc:sldChg chg="modSp mod">
        <pc:chgData name="yasmeen nofal" userId="c112b92815ec9917" providerId="LiveId" clId="{8A6C8F43-03F4-4462-8273-27DB244B217F}" dt="2025-06-28T16:49:19.437" v="140" actId="20577"/>
        <pc:sldMkLst>
          <pc:docMk/>
          <pc:sldMk cId="0" sldId="275"/>
        </pc:sldMkLst>
        <pc:spChg chg="mod">
          <ac:chgData name="yasmeen nofal" userId="c112b92815ec9917" providerId="LiveId" clId="{8A6C8F43-03F4-4462-8273-27DB244B217F}" dt="2025-06-28T16:49:19.437" v="140" actId="20577"/>
          <ac:spMkLst>
            <pc:docMk/>
            <pc:sldMk cId="0" sldId="275"/>
            <ac:spMk id="4" creationId="{00000000-0000-0000-0000-000000000000}"/>
          </ac:spMkLst>
        </pc:spChg>
        <pc:spChg chg="mod">
          <ac:chgData name="yasmeen nofal" userId="c112b92815ec9917" providerId="LiveId" clId="{8A6C8F43-03F4-4462-8273-27DB244B217F}" dt="2025-06-27T17:29:12.597" v="62" actId="20577"/>
          <ac:spMkLst>
            <pc:docMk/>
            <pc:sldMk cId="0" sldId="275"/>
            <ac:spMk id="6" creationId="{00000000-0000-0000-0000-000000000000}"/>
          </ac:spMkLst>
        </pc:spChg>
      </pc:sldChg>
      <pc:sldChg chg="modSp mod">
        <pc:chgData name="yasmeen nofal" userId="c112b92815ec9917" providerId="LiveId" clId="{8A6C8F43-03F4-4462-8273-27DB244B217F}" dt="2025-06-27T17:29:03.980" v="61" actId="1440"/>
        <pc:sldMkLst>
          <pc:docMk/>
          <pc:sldMk cId="0" sldId="276"/>
        </pc:sldMkLst>
        <pc:picChg chg="mod">
          <ac:chgData name="yasmeen nofal" userId="c112b92815ec9917" providerId="LiveId" clId="{8A6C8F43-03F4-4462-8273-27DB244B217F}" dt="2025-06-27T17:28:36.647" v="55" actId="1440"/>
          <ac:picMkLst>
            <pc:docMk/>
            <pc:sldMk cId="0" sldId="276"/>
            <ac:picMk id="50" creationId="{93C58EC2-5188-4DD0-9091-209D91E92057}"/>
          </ac:picMkLst>
        </pc:picChg>
        <pc:picChg chg="mod">
          <ac:chgData name="yasmeen nofal" userId="c112b92815ec9917" providerId="LiveId" clId="{8A6C8F43-03F4-4462-8273-27DB244B217F}" dt="2025-06-27T17:28:38.454" v="56" actId="1440"/>
          <ac:picMkLst>
            <pc:docMk/>
            <pc:sldMk cId="0" sldId="276"/>
            <ac:picMk id="52" creationId="{C8A682A6-B9E9-4310-859F-51600A9888FD}"/>
          </ac:picMkLst>
        </pc:picChg>
        <pc:picChg chg="mod">
          <ac:chgData name="yasmeen nofal" userId="c112b92815ec9917" providerId="LiveId" clId="{8A6C8F43-03F4-4462-8273-27DB244B217F}" dt="2025-06-27T17:28:40.342" v="57" actId="1440"/>
          <ac:picMkLst>
            <pc:docMk/>
            <pc:sldMk cId="0" sldId="276"/>
            <ac:picMk id="53" creationId="{BCF1A33D-0B2D-4C2C-9AF0-3946C9AF7515}"/>
          </ac:picMkLst>
        </pc:picChg>
        <pc:picChg chg="mod">
          <ac:chgData name="yasmeen nofal" userId="c112b92815ec9917" providerId="LiveId" clId="{8A6C8F43-03F4-4462-8273-27DB244B217F}" dt="2025-06-27T17:29:03.980" v="61" actId="1440"/>
          <ac:picMkLst>
            <pc:docMk/>
            <pc:sldMk cId="0" sldId="276"/>
            <ac:picMk id="55" creationId="{F13B109E-4919-4CD3-B0A9-FBF1DE4F0F37}"/>
          </ac:picMkLst>
        </pc:picChg>
        <pc:picChg chg="mod">
          <ac:chgData name="yasmeen nofal" userId="c112b92815ec9917" providerId="LiveId" clId="{8A6C8F43-03F4-4462-8273-27DB244B217F}" dt="2025-06-27T17:28:42.189" v="58" actId="1440"/>
          <ac:picMkLst>
            <pc:docMk/>
            <pc:sldMk cId="0" sldId="276"/>
            <ac:picMk id="56" creationId="{2AF58EEF-ACD3-4AD8-B83A-D58C80DD9625}"/>
          </ac:picMkLst>
        </pc:picChg>
        <pc:picChg chg="mod">
          <ac:chgData name="yasmeen nofal" userId="c112b92815ec9917" providerId="LiveId" clId="{8A6C8F43-03F4-4462-8273-27DB244B217F}" dt="2025-06-27T17:28:34.863" v="54" actId="1440"/>
          <ac:picMkLst>
            <pc:docMk/>
            <pc:sldMk cId="0" sldId="276"/>
            <ac:picMk id="57" creationId="{172D5D33-88B2-4F86-A2A0-A4F467A99FCA}"/>
          </ac:picMkLst>
        </pc:picChg>
        <pc:picChg chg="mod">
          <ac:chgData name="yasmeen nofal" userId="c112b92815ec9917" providerId="LiveId" clId="{8A6C8F43-03F4-4462-8273-27DB244B217F}" dt="2025-06-27T17:28:45.449" v="60" actId="1440"/>
          <ac:picMkLst>
            <pc:docMk/>
            <pc:sldMk cId="0" sldId="276"/>
            <ac:picMk id="59" creationId="{48C34253-CE0E-4785-BD1B-151A323A0D3B}"/>
          </ac:picMkLst>
        </pc:picChg>
      </pc:sldChg>
      <pc:sldChg chg="modSp mod">
        <pc:chgData name="yasmeen nofal" userId="c112b92815ec9917" providerId="LiveId" clId="{8A6C8F43-03F4-4462-8273-27DB244B217F}" dt="2025-06-27T17:28:30.749" v="53" actId="1440"/>
        <pc:sldMkLst>
          <pc:docMk/>
          <pc:sldMk cId="0" sldId="277"/>
        </pc:sldMkLst>
        <pc:picChg chg="mod">
          <ac:chgData name="yasmeen nofal" userId="c112b92815ec9917" providerId="LiveId" clId="{8A6C8F43-03F4-4462-8273-27DB244B217F}" dt="2025-06-27T17:28:30.749" v="53" actId="1440"/>
          <ac:picMkLst>
            <pc:docMk/>
            <pc:sldMk cId="0" sldId="277"/>
            <ac:picMk id="3" creationId="{00000000-0000-0000-0000-000000000000}"/>
          </ac:picMkLst>
        </pc:picChg>
      </pc:sldChg>
      <pc:sldChg chg="modSp mod">
        <pc:chgData name="yasmeen nofal" userId="c112b92815ec9917" providerId="LiveId" clId="{8A6C8F43-03F4-4462-8273-27DB244B217F}" dt="2025-06-27T17:28:23.754" v="52" actId="1440"/>
        <pc:sldMkLst>
          <pc:docMk/>
          <pc:sldMk cId="0" sldId="278"/>
        </pc:sldMkLst>
        <pc:picChg chg="mod">
          <ac:chgData name="yasmeen nofal" userId="c112b92815ec9917" providerId="LiveId" clId="{8A6C8F43-03F4-4462-8273-27DB244B217F}" dt="2025-06-27T17:28:23.754" v="52" actId="1440"/>
          <ac:picMkLst>
            <pc:docMk/>
            <pc:sldMk cId="0" sldId="278"/>
            <ac:picMk id="12" creationId="{00000000-0000-0000-0000-000000000000}"/>
          </ac:picMkLst>
        </pc:picChg>
      </pc:sldChg>
      <pc:sldChg chg="addSp modSp new mod">
        <pc:chgData name="yasmeen nofal" userId="c112b92815ec9917" providerId="LiveId" clId="{8A6C8F43-03F4-4462-8273-27DB244B217F}" dt="2025-06-27T19:35:51.315" v="101"/>
        <pc:sldMkLst>
          <pc:docMk/>
          <pc:sldMk cId="2557931045" sldId="279"/>
        </pc:sldMkLst>
        <pc:spChg chg="add mod">
          <ac:chgData name="yasmeen nofal" userId="c112b92815ec9917" providerId="LiveId" clId="{8A6C8F43-03F4-4462-8273-27DB244B217F}" dt="2025-06-27T19:35:51.315" v="101"/>
          <ac:spMkLst>
            <pc:docMk/>
            <pc:sldMk cId="2557931045" sldId="279"/>
            <ac:spMk id="3" creationId="{0B7B82D9-9FFB-7D79-7BFE-327323E509FF}"/>
          </ac:spMkLst>
        </pc:spChg>
      </pc:sldChg>
      <pc:sldChg chg="add">
        <pc:chgData name="yasmeen nofal" userId="c112b92815ec9917" providerId="LiveId" clId="{8A6C8F43-03F4-4462-8273-27DB244B217F}" dt="2025-06-28T16:32:52.075" v="113"/>
        <pc:sldMkLst>
          <pc:docMk/>
          <pc:sldMk cId="0" sldId="280"/>
        </pc:sldMkLst>
      </pc:sldChg>
      <pc:sldChg chg="add">
        <pc:chgData name="yasmeen nofal" userId="c112b92815ec9917" providerId="LiveId" clId="{8A6C8F43-03F4-4462-8273-27DB244B217F}" dt="2025-06-28T16:33:02.081" v="114"/>
        <pc:sldMkLst>
          <pc:docMk/>
          <pc:sldMk cId="0" sldId="281"/>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93041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Slide 9 master">
    <p:bg>
      <p:bgPr>
        <a:solidFill>
          <a:srgbClr val="000000"/>
        </a:solidFill>
        <a:effectLst/>
      </p:bgPr>
    </p:bg>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00018">
              <a:alpha val="95000"/>
            </a:srgbClr>
          </a:solidFill>
          <a:ln/>
        </p:spPr>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Slide 10 master">
    <p:bg>
      <p:bgPr>
        <a:solidFill>
          <a:srgbClr val="000000"/>
        </a:solidFill>
        <a:effectLst/>
      </p:bgPr>
    </p:bg>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00018">
              <a:alpha val="95000"/>
            </a:srgbClr>
          </a:solidFill>
          <a:ln/>
        </p:spPr>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lide 11 master">
    <p:bg>
      <p:bgPr>
        <a:solidFill>
          <a:srgbClr val="000000"/>
        </a:solidFill>
        <a:effectLst/>
      </p:bgPr>
    </p:bg>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00018">
              <a:alpha val="95000"/>
            </a:srgbClr>
          </a:solidFill>
          <a:ln/>
        </p:spPr>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lide 12 master">
    <p:bg>
      <p:bgPr>
        <a:solidFill>
          <a:srgbClr val="000000"/>
        </a:solidFill>
        <a:effectLst/>
      </p:bgPr>
    </p:bg>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00018">
              <a:alpha val="95000"/>
            </a:srgbClr>
          </a:solidFill>
          <a:ln/>
        </p:spPr>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lide 13 master">
    <p:bg>
      <p:bgPr>
        <a:solidFill>
          <a:srgbClr val="000000"/>
        </a:solidFill>
        <a:effectLst/>
      </p:bgPr>
    </p:bg>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00018">
              <a:alpha val="95000"/>
            </a:srgbClr>
          </a:solidFill>
          <a:ln/>
        </p:spPr>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Slide 14 master">
    <p:bg>
      <p:bgPr>
        <a:solidFill>
          <a:srgbClr val="000000"/>
        </a:solidFill>
        <a:effectLst/>
      </p:bgPr>
    </p:bg>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00018">
              <a:alpha val="95000"/>
            </a:srgbClr>
          </a:solidFill>
          <a:ln/>
        </p:spPr>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lide 15 master">
    <p:bg>
      <p:bgPr>
        <a:solidFill>
          <a:srgbClr val="000000"/>
        </a:solidFill>
        <a:effectLst/>
      </p:bgPr>
    </p:bg>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00018">
              <a:alpha val="95000"/>
            </a:srgbClr>
          </a:solidFill>
          <a:ln/>
        </p:spPr>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Slide 16 master">
    <p:bg>
      <p:bgPr>
        <a:solidFill>
          <a:srgbClr val="000000"/>
        </a:solidFill>
        <a:effectLst/>
      </p:bgPr>
    </p:bg>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00018">
              <a:alpha val="95000"/>
            </a:srgbClr>
          </a:solidFill>
          <a:ln/>
        </p:spPr>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Slide 17 master">
    <p:bg>
      <p:bgPr>
        <a:solidFill>
          <a:srgbClr val="000000"/>
        </a:solidFill>
        <a:effectLst/>
      </p:bgPr>
    </p:bg>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00018">
              <a:alpha val="95000"/>
            </a:srgbClr>
          </a:solidFill>
          <a:ln/>
        </p:spPr>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lide 1 master">
    <p:bg>
      <p:bgPr>
        <a:solidFill>
          <a:srgbClr val="000000"/>
        </a:solidFill>
        <a:effectLst/>
      </p:bgPr>
    </p:bg>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00018">
              <a:alpha val="95000"/>
            </a:srgbClr>
          </a:solidFill>
          <a:ln/>
        </p:spPr>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lide 2 master">
    <p:bg>
      <p:bgPr>
        <a:solidFill>
          <a:srgbClr val="000000"/>
        </a:solidFill>
        <a:effectLst/>
      </p:bgPr>
    </p:bg>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00018">
              <a:alpha val="95000"/>
            </a:srgbClr>
          </a:solidFill>
          <a:ln/>
        </p:spPr>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lide 3 master">
    <p:bg>
      <p:bgPr>
        <a:solidFill>
          <a:srgbClr val="000000"/>
        </a:solidFill>
        <a:effectLst/>
      </p:bgPr>
    </p:bg>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00018">
              <a:alpha val="95000"/>
            </a:srgbClr>
          </a:solidFill>
          <a:ln/>
        </p:spPr>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lide 4 master">
    <p:bg>
      <p:bgPr>
        <a:solidFill>
          <a:srgbClr val="000000"/>
        </a:solidFill>
        <a:effectLst/>
      </p:bgPr>
    </p:bg>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00018">
              <a:alpha val="95000"/>
            </a:srgbClr>
          </a:solidFill>
          <a:ln/>
        </p:spPr>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lide 5 master">
    <p:bg>
      <p:bgPr>
        <a:solidFill>
          <a:srgbClr val="000000"/>
        </a:solidFill>
        <a:effectLst/>
      </p:bgPr>
    </p:bg>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00018">
              <a:alpha val="95000"/>
            </a:srgbClr>
          </a:solidFill>
          <a:ln/>
        </p:spPr>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Slide 6 master">
    <p:bg>
      <p:bgPr>
        <a:solidFill>
          <a:srgbClr val="000000"/>
        </a:solidFill>
        <a:effectLst/>
      </p:bgPr>
    </p:bg>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00018">
              <a:alpha val="95000"/>
            </a:srgbClr>
          </a:solidFill>
          <a:ln/>
        </p:spPr>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Slide 7 master">
    <p:bg>
      <p:bgPr>
        <a:solidFill>
          <a:srgbClr val="000000"/>
        </a:solidFill>
        <a:effectLst/>
      </p:bgPr>
    </p:bg>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00018">
              <a:alpha val="95000"/>
            </a:srgbClr>
          </a:solidFill>
          <a:ln/>
        </p:spPr>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Slide 8 master">
    <p:bg>
      <p:bgPr>
        <a:solidFill>
          <a:srgbClr val="000000"/>
        </a:solidFill>
        <a:effectLst/>
      </p:bgPr>
    </p:bg>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00018">
              <a:alpha val="95000"/>
            </a:srgbClr>
          </a:solidFill>
          <a:ln/>
        </p:spPr>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12.xml"/><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13.xml"/><Relationship Id="rId5" Type="http://schemas.openxmlformats.org/officeDocument/2006/relationships/image" Target="../media/image25.png"/><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3.xml"/><Relationship Id="rId1" Type="http://schemas.openxmlformats.org/officeDocument/2006/relationships/slideLayout" Target="../slideLayouts/slideLayout14.xml"/><Relationship Id="rId5" Type="http://schemas.openxmlformats.org/officeDocument/2006/relationships/image" Target="../media/image28.png"/><Relationship Id="rId4" Type="http://schemas.openxmlformats.org/officeDocument/2006/relationships/image" Target="../media/image27.png"/></Relationships>
</file>

<file path=ppt/slides/_rels/slide14.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14.xml"/><Relationship Id="rId1" Type="http://schemas.openxmlformats.org/officeDocument/2006/relationships/slideLayout" Target="../slideLayouts/slideLayout17.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jpe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6.png"/><Relationship Id="rId11" Type="http://schemas.openxmlformats.org/officeDocument/2006/relationships/image" Target="../media/image11.jpeg"/><Relationship Id="rId5" Type="http://schemas.openxmlformats.org/officeDocument/2006/relationships/image" Target="../media/image5.png"/><Relationship Id="rId15" Type="http://schemas.openxmlformats.org/officeDocument/2006/relationships/image" Target="../media/image15.jpg"/><Relationship Id="rId10" Type="http://schemas.openxmlformats.org/officeDocument/2006/relationships/image" Target="../media/image10.jpg"/><Relationship Id="rId4" Type="http://schemas.openxmlformats.org/officeDocument/2006/relationships/image" Target="../media/image4.png"/><Relationship Id="rId9" Type="http://schemas.openxmlformats.org/officeDocument/2006/relationships/image" Target="../media/image9.jpeg"/><Relationship Id="rId14" Type="http://schemas.openxmlformats.org/officeDocument/2006/relationships/image" Target="../media/image14.jpe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0"/>
          <p:cNvSpPr/>
          <p:nvPr/>
        </p:nvSpPr>
        <p:spPr>
          <a:xfrm>
            <a:off x="1536066" y="1104629"/>
            <a:ext cx="7556421" cy="1860233"/>
          </a:xfrm>
          <a:prstGeom prst="rect">
            <a:avLst/>
          </a:prstGeom>
          <a:noFill/>
          <a:ln/>
        </p:spPr>
        <p:txBody>
          <a:bodyPr wrap="square" lIns="0" tIns="0" rIns="0" bIns="0" rtlCol="0" anchor="t"/>
          <a:lstStyle/>
          <a:p>
            <a:r>
              <a:rPr lang="en-US" sz="4400" dirty="0">
                <a:solidFill>
                  <a:schemeClr val="bg1"/>
                </a:solidFill>
              </a:rPr>
              <a:t>A 4 Switch Buck-Boost DC/DC Converter for Electric Vehicle </a:t>
            </a:r>
          </a:p>
        </p:txBody>
      </p:sp>
      <p:sp>
        <p:nvSpPr>
          <p:cNvPr id="5" name="Text 2"/>
          <p:cNvSpPr/>
          <p:nvPr/>
        </p:nvSpPr>
        <p:spPr>
          <a:xfrm>
            <a:off x="1536067" y="3797260"/>
            <a:ext cx="7556421" cy="635079"/>
          </a:xfrm>
          <a:prstGeom prst="rect">
            <a:avLst/>
          </a:prstGeom>
          <a:noFill/>
          <a:ln/>
        </p:spPr>
        <p:txBody>
          <a:bodyPr wrap="square" lIns="0" tIns="0" rIns="0" bIns="0" rtlCol="0" anchor="t"/>
          <a:lstStyle/>
          <a:p>
            <a:pPr marL="0" indent="0" algn="l">
              <a:lnSpc>
                <a:spcPts val="2500"/>
              </a:lnSpc>
              <a:buNone/>
            </a:pPr>
            <a:r>
              <a:rPr lang="en-US" sz="1550" dirty="0">
                <a:solidFill>
                  <a:srgbClr val="CFD0D8"/>
                </a:solidFill>
                <a:latin typeface="Roboto" pitchFamily="34" charset="0"/>
                <a:ea typeface="Roboto" pitchFamily="34" charset="-122"/>
                <a:cs typeface="Roboto" pitchFamily="34" charset="-120"/>
              </a:rPr>
              <a:t>By:</a:t>
            </a:r>
            <a:br>
              <a:rPr lang="en-US" sz="1550" dirty="0">
                <a:solidFill>
                  <a:srgbClr val="CFD0D8"/>
                </a:solidFill>
                <a:latin typeface="Roboto" pitchFamily="34" charset="0"/>
                <a:ea typeface="Roboto" pitchFamily="34" charset="-122"/>
                <a:cs typeface="Roboto" pitchFamily="34" charset="-120"/>
              </a:rPr>
            </a:br>
            <a:r>
              <a:rPr lang="en-US" sz="1550" dirty="0">
                <a:solidFill>
                  <a:srgbClr val="CFD0D8"/>
                </a:solidFill>
                <a:latin typeface="Roboto" pitchFamily="34" charset="0"/>
                <a:ea typeface="Roboto" pitchFamily="34" charset="-122"/>
                <a:cs typeface="Roboto" pitchFamily="34" charset="-120"/>
              </a:rPr>
              <a:t>Eng. Batool </a:t>
            </a:r>
            <a:r>
              <a:rPr lang="en-US" sz="1550" dirty="0" err="1">
                <a:solidFill>
                  <a:srgbClr val="CFD0D8"/>
                </a:solidFill>
                <a:latin typeface="Roboto" pitchFamily="34" charset="0"/>
                <a:ea typeface="Roboto" pitchFamily="34" charset="-122"/>
                <a:cs typeface="Roboto" pitchFamily="34" charset="-120"/>
              </a:rPr>
              <a:t>Hanini</a:t>
            </a:r>
            <a:r>
              <a:rPr lang="en-US" sz="1550" dirty="0">
                <a:solidFill>
                  <a:srgbClr val="CFD0D8"/>
                </a:solidFill>
                <a:latin typeface="Roboto" pitchFamily="34" charset="0"/>
                <a:ea typeface="Roboto" pitchFamily="34" charset="-122"/>
                <a:cs typeface="Roboto" pitchFamily="34" charset="-120"/>
              </a:rPr>
              <a:t> </a:t>
            </a:r>
            <a:br>
              <a:rPr lang="en-US" sz="1550" dirty="0">
                <a:solidFill>
                  <a:srgbClr val="CFD0D8"/>
                </a:solidFill>
                <a:latin typeface="Roboto" pitchFamily="34" charset="0"/>
                <a:ea typeface="Roboto" pitchFamily="34" charset="-122"/>
                <a:cs typeface="Roboto" pitchFamily="34" charset="-120"/>
              </a:rPr>
            </a:br>
            <a:r>
              <a:rPr lang="en-US" sz="1550" dirty="0">
                <a:solidFill>
                  <a:srgbClr val="CFD0D8"/>
                </a:solidFill>
                <a:latin typeface="Roboto" pitchFamily="34" charset="0"/>
                <a:ea typeface="Roboto" pitchFamily="34" charset="-122"/>
                <a:cs typeface="Roboto" pitchFamily="34" charset="-120"/>
              </a:rPr>
              <a:t>Eng. </a:t>
            </a:r>
            <a:r>
              <a:rPr lang="en-US" sz="1550" dirty="0" err="1">
                <a:solidFill>
                  <a:srgbClr val="CFD0D8"/>
                </a:solidFill>
                <a:latin typeface="Roboto" pitchFamily="34" charset="0"/>
                <a:ea typeface="Roboto" pitchFamily="34" charset="-122"/>
                <a:cs typeface="Roboto" pitchFamily="34" charset="-120"/>
              </a:rPr>
              <a:t>Dareen</a:t>
            </a:r>
            <a:r>
              <a:rPr lang="en-US" sz="1550" dirty="0">
                <a:solidFill>
                  <a:srgbClr val="CFD0D8"/>
                </a:solidFill>
                <a:latin typeface="Roboto" pitchFamily="34" charset="0"/>
                <a:ea typeface="Roboto" pitchFamily="34" charset="-122"/>
                <a:cs typeface="Roboto" pitchFamily="34" charset="-120"/>
              </a:rPr>
              <a:t> </a:t>
            </a:r>
            <a:r>
              <a:rPr lang="en-US" sz="1550" dirty="0" err="1">
                <a:solidFill>
                  <a:srgbClr val="CFD0D8"/>
                </a:solidFill>
                <a:latin typeface="Roboto" pitchFamily="34" charset="0"/>
                <a:ea typeface="Roboto" pitchFamily="34" charset="-122"/>
                <a:cs typeface="Roboto" pitchFamily="34" charset="-120"/>
              </a:rPr>
              <a:t>Nofal</a:t>
            </a:r>
            <a:br>
              <a:rPr lang="en-US" sz="1550" dirty="0">
                <a:solidFill>
                  <a:srgbClr val="CFD0D8"/>
                </a:solidFill>
                <a:latin typeface="Roboto" pitchFamily="34" charset="0"/>
                <a:ea typeface="Roboto" pitchFamily="34" charset="-122"/>
                <a:cs typeface="Roboto" pitchFamily="34" charset="-120"/>
              </a:rPr>
            </a:br>
            <a:r>
              <a:rPr lang="en-US" sz="1550" dirty="0">
                <a:solidFill>
                  <a:srgbClr val="CFD0D8"/>
                </a:solidFill>
                <a:latin typeface="Roboto" pitchFamily="34" charset="0"/>
                <a:ea typeface="Roboto" pitchFamily="34" charset="-122"/>
                <a:cs typeface="Roboto" pitchFamily="34" charset="-120"/>
              </a:rPr>
              <a:t>Eng. Mohammad </a:t>
            </a:r>
            <a:r>
              <a:rPr lang="en-US" sz="1550" dirty="0" err="1">
                <a:solidFill>
                  <a:srgbClr val="CFD0D8"/>
                </a:solidFill>
                <a:latin typeface="Roboto" pitchFamily="34" charset="0"/>
                <a:ea typeface="Roboto" pitchFamily="34" charset="-122"/>
                <a:cs typeface="Roboto" pitchFamily="34" charset="-120"/>
              </a:rPr>
              <a:t>Ghazzawi</a:t>
            </a:r>
            <a:endParaRPr lang="en-US" sz="1550" dirty="0"/>
          </a:p>
        </p:txBody>
      </p:sp>
      <p:sp>
        <p:nvSpPr>
          <p:cNvPr id="6" name="Text 3"/>
          <p:cNvSpPr/>
          <p:nvPr/>
        </p:nvSpPr>
        <p:spPr>
          <a:xfrm>
            <a:off x="1536067" y="5877314"/>
            <a:ext cx="7556421" cy="317540"/>
          </a:xfrm>
          <a:prstGeom prst="rect">
            <a:avLst/>
          </a:prstGeom>
          <a:noFill/>
          <a:ln/>
        </p:spPr>
        <p:txBody>
          <a:bodyPr wrap="none" lIns="0" tIns="0" rIns="0" bIns="0" rtlCol="0" anchor="t"/>
          <a:lstStyle/>
          <a:p>
            <a:pPr marL="0" indent="0" algn="l">
              <a:lnSpc>
                <a:spcPts val="2500"/>
              </a:lnSpc>
              <a:buNone/>
            </a:pPr>
            <a:r>
              <a:rPr lang="en-US" sz="1550" dirty="0">
                <a:solidFill>
                  <a:srgbClr val="CFD0D8"/>
                </a:solidFill>
                <a:latin typeface="Roboto" pitchFamily="34" charset="0"/>
                <a:ea typeface="Roboto" pitchFamily="34" charset="-122"/>
                <a:cs typeface="Roboto" pitchFamily="34" charset="-120"/>
              </a:rPr>
              <a:t>Supervisor:</a:t>
            </a:r>
            <a:br>
              <a:rPr lang="en-US" sz="1550" dirty="0">
                <a:solidFill>
                  <a:srgbClr val="CFD0D8"/>
                </a:solidFill>
                <a:latin typeface="Roboto" pitchFamily="34" charset="0"/>
                <a:ea typeface="Roboto" pitchFamily="34" charset="-122"/>
                <a:cs typeface="Roboto" pitchFamily="34" charset="-120"/>
              </a:rPr>
            </a:br>
            <a:r>
              <a:rPr lang="en-US" sz="1550" dirty="0">
                <a:solidFill>
                  <a:srgbClr val="CFD0D8"/>
                </a:solidFill>
                <a:latin typeface="Roboto" pitchFamily="34" charset="0"/>
                <a:ea typeface="Roboto" pitchFamily="34" charset="-122"/>
                <a:cs typeface="Roboto" pitchFamily="34" charset="-120"/>
              </a:rPr>
              <a:t>Prof. Kamel Subhi Saleh.</a:t>
            </a:r>
            <a:endParaRPr lang="en-US" sz="1550" dirty="0"/>
          </a:p>
        </p:txBody>
      </p:sp>
      <p:sp>
        <p:nvSpPr>
          <p:cNvPr id="7" name="Text 4"/>
          <p:cNvSpPr/>
          <p:nvPr/>
        </p:nvSpPr>
        <p:spPr>
          <a:xfrm>
            <a:off x="1536067" y="7401044"/>
            <a:ext cx="7556421" cy="317540"/>
          </a:xfrm>
          <a:prstGeom prst="rect">
            <a:avLst/>
          </a:prstGeom>
          <a:noFill/>
          <a:ln/>
        </p:spPr>
        <p:txBody>
          <a:bodyPr wrap="none" lIns="0" tIns="0" rIns="0" bIns="0" rtlCol="0" anchor="t"/>
          <a:lstStyle/>
          <a:p>
            <a:pPr marL="0" indent="0" algn="l">
              <a:lnSpc>
                <a:spcPts val="2500"/>
              </a:lnSpc>
              <a:buNone/>
            </a:pPr>
            <a:r>
              <a:rPr lang="en-US" sz="1550" dirty="0">
                <a:solidFill>
                  <a:srgbClr val="CFD0D8"/>
                </a:solidFill>
                <a:latin typeface="Roboto" pitchFamily="34" charset="0"/>
                <a:ea typeface="Roboto" pitchFamily="34" charset="-122"/>
                <a:cs typeface="Roboto" pitchFamily="34" charset="-120"/>
              </a:rPr>
              <a:t>June 2025</a:t>
            </a:r>
            <a:endParaRPr lang="en-US" sz="155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name="Slide 10">
    <p:spTree>
      <p:nvGrpSpPr>
        <p:cNvPr id="1" name=""/>
        <p:cNvGrpSpPr/>
        <p:nvPr/>
      </p:nvGrpSpPr>
      <p:grpSpPr>
        <a:xfrm>
          <a:off x="0" y="0"/>
          <a:ext cx="0" cy="0"/>
          <a:chOff x="0" y="0"/>
          <a:chExt cx="0" cy="0"/>
        </a:xfrm>
      </p:grpSpPr>
      <p:sp>
        <p:nvSpPr>
          <p:cNvPr id="2" name="Text 0"/>
          <p:cNvSpPr/>
          <p:nvPr/>
        </p:nvSpPr>
        <p:spPr>
          <a:xfrm>
            <a:off x="773073" y="747882"/>
            <a:ext cx="4704874" cy="453033"/>
          </a:xfrm>
          <a:prstGeom prst="rect">
            <a:avLst/>
          </a:prstGeom>
          <a:noFill/>
          <a:ln/>
        </p:spPr>
        <p:txBody>
          <a:bodyPr wrap="none" lIns="0" tIns="0" rIns="0" bIns="0" rtlCol="0" anchor="t"/>
          <a:lstStyle/>
          <a:p>
            <a:pPr marL="0" indent="0" algn="l">
              <a:lnSpc>
                <a:spcPts val="3550"/>
              </a:lnSpc>
              <a:buNone/>
            </a:pPr>
            <a:r>
              <a:rPr lang="en-US" sz="2850" dirty="0">
                <a:solidFill>
                  <a:srgbClr val="FFFFFF"/>
                </a:solidFill>
                <a:latin typeface="Roboto Medium" pitchFamily="34" charset="0"/>
                <a:ea typeface="Roboto Medium" pitchFamily="34" charset="-122"/>
                <a:cs typeface="Roboto Medium" pitchFamily="34" charset="-120"/>
              </a:rPr>
              <a:t>Closed Loop Operation Mode</a:t>
            </a:r>
            <a:endParaRPr lang="en-US" sz="2850" dirty="0"/>
          </a:p>
        </p:txBody>
      </p:sp>
      <p:pic>
        <p:nvPicPr>
          <p:cNvPr id="17" name="Picture 16">
            <a:extLst>
              <a:ext uri="{FF2B5EF4-FFF2-40B4-BE49-F238E27FC236}">
                <a16:creationId xmlns:a16="http://schemas.microsoft.com/office/drawing/2014/main" id="{07EF1989-E1F6-C710-0171-F9C2065B17CC}"/>
              </a:ext>
            </a:extLst>
          </p:cNvPr>
          <p:cNvPicPr>
            <a:picLocks noChangeAspect="1"/>
          </p:cNvPicPr>
          <p:nvPr/>
        </p:nvPicPr>
        <p:blipFill>
          <a:blip r:embed="rId3"/>
          <a:stretch>
            <a:fillRect/>
          </a:stretch>
        </p:blipFill>
        <p:spPr>
          <a:xfrm>
            <a:off x="4043855" y="1310229"/>
            <a:ext cx="6542690" cy="3701721"/>
          </a:xfrm>
          <a:prstGeom prst="rect">
            <a:avLst/>
          </a:prstGeom>
          <a:ln>
            <a:noFill/>
          </a:ln>
          <a:effectLst>
            <a:softEdge rad="112500"/>
          </a:effectLst>
        </p:spPr>
      </p:pic>
      <p:sp>
        <p:nvSpPr>
          <p:cNvPr id="5" name="TextBox 4">
            <a:extLst>
              <a:ext uri="{FF2B5EF4-FFF2-40B4-BE49-F238E27FC236}">
                <a16:creationId xmlns:a16="http://schemas.microsoft.com/office/drawing/2014/main" id="{AFF2EA88-E124-B45D-DA97-5DE1029EB7F0}"/>
              </a:ext>
            </a:extLst>
          </p:cNvPr>
          <p:cNvSpPr txBox="1"/>
          <p:nvPr/>
        </p:nvSpPr>
        <p:spPr>
          <a:xfrm>
            <a:off x="396603" y="5121265"/>
            <a:ext cx="13162235" cy="2862322"/>
          </a:xfrm>
          <a:prstGeom prst="rect">
            <a:avLst/>
          </a:prstGeom>
          <a:noFill/>
        </p:spPr>
        <p:txBody>
          <a:bodyPr wrap="square">
            <a:spAutoFit/>
          </a:bodyPr>
          <a:lstStyle/>
          <a:p>
            <a:pPr>
              <a:buNone/>
            </a:pPr>
            <a:r>
              <a:rPr lang="en-US" dirty="0">
                <a:solidFill>
                  <a:schemeClr val="bg1"/>
                </a:solidFill>
              </a:rPr>
              <a:t>The 12V battery powers the H-Bridge, which is controlled by PWM signals from the Arduino. The output voltage depends on the PWM value and is sent to the 3.6V lithium battery.</a:t>
            </a:r>
          </a:p>
          <a:p>
            <a:pPr>
              <a:buNone/>
            </a:pPr>
            <a:r>
              <a:rPr lang="en-US" dirty="0">
                <a:solidFill>
                  <a:schemeClr val="bg1"/>
                </a:solidFill>
              </a:rPr>
              <a:t>Voltage and current sensors measure the actual values and send them to the Arduino. The PID algorithm compares them with target values and adjusts the PWM accordingly.</a:t>
            </a:r>
          </a:p>
          <a:p>
            <a:pPr>
              <a:buNone/>
            </a:pPr>
            <a:r>
              <a:rPr lang="en-US" dirty="0">
                <a:solidFill>
                  <a:schemeClr val="bg1"/>
                </a:solidFill>
              </a:rPr>
              <a:t>So, in Closed-Loop mode:</a:t>
            </a:r>
          </a:p>
          <a:p>
            <a:pPr>
              <a:buFont typeface="Arial" panose="020B0604020202020204" pitchFamily="34" charset="0"/>
              <a:buChar char="•"/>
            </a:pPr>
            <a:r>
              <a:rPr lang="en-US" dirty="0">
                <a:solidFill>
                  <a:schemeClr val="bg1"/>
                </a:solidFill>
              </a:rPr>
              <a:t>The </a:t>
            </a:r>
            <a:r>
              <a:rPr lang="en-US" b="1" dirty="0">
                <a:solidFill>
                  <a:schemeClr val="bg1"/>
                </a:solidFill>
              </a:rPr>
              <a:t>PWM is continuously updated</a:t>
            </a:r>
            <a:r>
              <a:rPr lang="en-US" dirty="0">
                <a:solidFill>
                  <a:schemeClr val="bg1"/>
                </a:solidFill>
              </a:rPr>
              <a:t> based on feedback.</a:t>
            </a:r>
          </a:p>
          <a:p>
            <a:pPr>
              <a:buFont typeface="Arial" panose="020B0604020202020204" pitchFamily="34" charset="0"/>
              <a:buChar char="•"/>
            </a:pPr>
            <a:r>
              <a:rPr lang="en-US" dirty="0">
                <a:solidFill>
                  <a:schemeClr val="bg1"/>
                </a:solidFill>
              </a:rPr>
              <a:t>The </a:t>
            </a:r>
            <a:r>
              <a:rPr lang="en-US" b="1" dirty="0">
                <a:solidFill>
                  <a:schemeClr val="bg1"/>
                </a:solidFill>
              </a:rPr>
              <a:t>PWM controls the output voltage</a:t>
            </a:r>
            <a:r>
              <a:rPr lang="en-US" dirty="0">
                <a:solidFill>
                  <a:schemeClr val="bg1"/>
                </a:solidFill>
              </a:rPr>
              <a:t>, not just the voltage difference.</a:t>
            </a:r>
          </a:p>
          <a:p>
            <a:pPr>
              <a:buFont typeface="Arial" panose="020B0604020202020204" pitchFamily="34" charset="0"/>
              <a:buChar char="•"/>
            </a:pPr>
            <a:r>
              <a:rPr lang="en-US" dirty="0">
                <a:solidFill>
                  <a:schemeClr val="bg1"/>
                </a:solidFill>
              </a:rPr>
              <a:t>Charging (Buck) happens when output &gt; battery voltage.</a:t>
            </a:r>
          </a:p>
          <a:p>
            <a:pPr>
              <a:buFont typeface="Arial" panose="020B0604020202020204" pitchFamily="34" charset="0"/>
              <a:buChar char="•"/>
            </a:pPr>
            <a:r>
              <a:rPr lang="en-US" dirty="0">
                <a:solidFill>
                  <a:schemeClr val="bg1"/>
                </a:solidFill>
              </a:rPr>
              <a:t>Discharging (Boost) happens when output &lt; battery voltage.</a:t>
            </a:r>
          </a:p>
          <a:p>
            <a:pPr>
              <a:buNone/>
            </a:pPr>
            <a:r>
              <a:rPr lang="en-US" dirty="0">
                <a:solidFill>
                  <a:schemeClr val="bg1"/>
                </a:solidFill>
              </a:rPr>
              <a:t>This ensures safe, accurate, and automatic control of the battery.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0"/>
          <p:cNvSpPr/>
          <p:nvPr/>
        </p:nvSpPr>
        <p:spPr>
          <a:xfrm>
            <a:off x="793790" y="1076087"/>
            <a:ext cx="9224129" cy="620078"/>
          </a:xfrm>
          <a:prstGeom prst="rect">
            <a:avLst/>
          </a:prstGeom>
          <a:noFill/>
          <a:ln/>
        </p:spPr>
        <p:txBody>
          <a:bodyPr wrap="none" lIns="0" tIns="0" rIns="0" bIns="0" rtlCol="0" anchor="t"/>
          <a:lstStyle/>
          <a:p>
            <a:pPr marL="0" indent="0" algn="l">
              <a:lnSpc>
                <a:spcPts val="4850"/>
              </a:lnSpc>
              <a:buNone/>
            </a:pPr>
            <a:r>
              <a:rPr lang="en-US" sz="3900" dirty="0">
                <a:solidFill>
                  <a:srgbClr val="FFFFFF"/>
                </a:solidFill>
                <a:latin typeface="Roboto Medium" pitchFamily="34" charset="0"/>
                <a:ea typeface="Roboto Medium" pitchFamily="34" charset="-122"/>
                <a:cs typeface="Roboto Medium" pitchFamily="34" charset="-120"/>
              </a:rPr>
              <a:t>Open Loop Test Results: PWM Calibration</a:t>
            </a:r>
            <a:endParaRPr lang="en-US" sz="3900" dirty="0"/>
          </a:p>
        </p:txBody>
      </p:sp>
      <p:sp>
        <p:nvSpPr>
          <p:cNvPr id="3" name="Text 1"/>
          <p:cNvSpPr/>
          <p:nvPr/>
        </p:nvSpPr>
        <p:spPr>
          <a:xfrm>
            <a:off x="793790" y="2192179"/>
            <a:ext cx="4518898" cy="372070"/>
          </a:xfrm>
          <a:prstGeom prst="rect">
            <a:avLst/>
          </a:prstGeom>
          <a:noFill/>
          <a:ln/>
        </p:spPr>
        <p:txBody>
          <a:bodyPr wrap="none" lIns="0" tIns="0" rIns="0" bIns="0" rtlCol="0" anchor="t"/>
          <a:lstStyle/>
          <a:p>
            <a:pPr marL="0" indent="0" algn="l">
              <a:lnSpc>
                <a:spcPts val="2900"/>
              </a:lnSpc>
              <a:buNone/>
            </a:pPr>
            <a:r>
              <a:rPr lang="en-US" sz="2300" dirty="0">
                <a:solidFill>
                  <a:srgbClr val="FFFFFF"/>
                </a:solidFill>
                <a:latin typeface="Roboto Medium" pitchFamily="34" charset="0"/>
                <a:ea typeface="Roboto Medium" pitchFamily="34" charset="-122"/>
                <a:cs typeface="Roboto Medium" pitchFamily="34" charset="-120"/>
              </a:rPr>
              <a:t>Neutral Baseline Test (Value: 670)</a:t>
            </a:r>
            <a:endParaRPr lang="en-US" sz="2300" dirty="0"/>
          </a:p>
        </p:txBody>
      </p:sp>
      <p:sp>
        <p:nvSpPr>
          <p:cNvPr id="4" name="Text 2"/>
          <p:cNvSpPr/>
          <p:nvPr/>
        </p:nvSpPr>
        <p:spPr>
          <a:xfrm>
            <a:off x="793790" y="2762607"/>
            <a:ext cx="6279356" cy="1587698"/>
          </a:xfrm>
          <a:prstGeom prst="rect">
            <a:avLst/>
          </a:prstGeom>
          <a:noFill/>
          <a:ln/>
        </p:spPr>
        <p:txBody>
          <a:bodyPr wrap="square" lIns="0" tIns="0" rIns="0" bIns="0" rtlCol="0" anchor="t"/>
          <a:lstStyle/>
          <a:p>
            <a:pPr marL="0" indent="0" algn="l">
              <a:lnSpc>
                <a:spcPts val="2500"/>
              </a:lnSpc>
              <a:buNone/>
            </a:pPr>
            <a:r>
              <a:rPr lang="en-US" sz="1550" dirty="0">
                <a:solidFill>
                  <a:srgbClr val="CFD0D8"/>
                </a:solidFill>
                <a:latin typeface="Roboto" pitchFamily="34" charset="0"/>
                <a:ea typeface="Roboto" pitchFamily="34" charset="-122"/>
                <a:cs typeface="Roboto" pitchFamily="34" charset="-120"/>
              </a:rPr>
              <a:t>During initial system calibration, we determined that a PWM value of 670 (approximately 65.5% duty cycle) creates a balanced state in the H-Bridge circuit. This configuration results in nearly zero net current through the system and serves as a neutral reference point for subsequent closed-loop operations.</a:t>
            </a:r>
            <a:endParaRPr lang="en-US" sz="1550" dirty="0"/>
          </a:p>
        </p:txBody>
      </p:sp>
      <p:sp>
        <p:nvSpPr>
          <p:cNvPr id="5" name="Text 3"/>
          <p:cNvSpPr/>
          <p:nvPr/>
        </p:nvSpPr>
        <p:spPr>
          <a:xfrm>
            <a:off x="793790" y="4528899"/>
            <a:ext cx="6279356" cy="1587698"/>
          </a:xfrm>
          <a:prstGeom prst="rect">
            <a:avLst/>
          </a:prstGeom>
          <a:noFill/>
          <a:ln/>
        </p:spPr>
        <p:txBody>
          <a:bodyPr wrap="square" lIns="0" tIns="0" rIns="0" bIns="0" rtlCol="0" anchor="t"/>
          <a:lstStyle/>
          <a:p>
            <a:pPr marL="0" indent="0" algn="l">
              <a:lnSpc>
                <a:spcPts val="2500"/>
              </a:lnSpc>
              <a:buNone/>
            </a:pPr>
            <a:r>
              <a:rPr lang="en-US" sz="1550" dirty="0">
                <a:solidFill>
                  <a:srgbClr val="CFD0D8"/>
                </a:solidFill>
                <a:latin typeface="Roboto" pitchFamily="34" charset="0"/>
                <a:ea typeface="Roboto" pitchFamily="34" charset="-122"/>
                <a:cs typeface="Roboto" pitchFamily="34" charset="-120"/>
              </a:rPr>
              <a:t>The oscilloscope measurements confirm this balanced state, showing complementary PWM signals with appropriate dead time between switching transitions. This calibration is critical for preventing shoot-through conditions and establishing the zero-current reference for the control system.</a:t>
            </a:r>
            <a:endParaRPr lang="en-US" sz="1550" dirty="0"/>
          </a:p>
        </p:txBody>
      </p:sp>
      <p:pic>
        <p:nvPicPr>
          <p:cNvPr id="6" name="Image 0" descr="preencoded.png"/>
          <p:cNvPicPr>
            <a:picLocks noChangeAspect="1"/>
          </p:cNvPicPr>
          <p:nvPr/>
        </p:nvPicPr>
        <p:blipFill>
          <a:blip r:embed="rId3"/>
          <a:stretch>
            <a:fillRect/>
          </a:stretch>
        </p:blipFill>
        <p:spPr>
          <a:xfrm rot="16200000">
            <a:off x="9079048" y="3220196"/>
            <a:ext cx="1859399" cy="3671182"/>
          </a:xfrm>
          <a:prstGeom prst="rect">
            <a:avLst/>
          </a:prstGeom>
        </p:spPr>
      </p:pic>
      <p:pic>
        <p:nvPicPr>
          <p:cNvPr id="7" name="Image 1" descr="preencoded.png"/>
          <p:cNvPicPr>
            <a:picLocks noChangeAspect="1"/>
          </p:cNvPicPr>
          <p:nvPr/>
        </p:nvPicPr>
        <p:blipFill>
          <a:blip r:embed="rId4"/>
          <a:stretch>
            <a:fillRect/>
          </a:stretch>
        </p:blipFill>
        <p:spPr>
          <a:xfrm>
            <a:off x="7994095" y="1862138"/>
            <a:ext cx="3850243" cy="2381488"/>
          </a:xfrm>
          <a:prstGeom prst="rect">
            <a:avLst/>
          </a:prstGeom>
        </p:spPr>
      </p:pic>
      <p:sp>
        <p:nvSpPr>
          <p:cNvPr id="8" name="Text 4"/>
          <p:cNvSpPr/>
          <p:nvPr/>
        </p:nvSpPr>
        <p:spPr>
          <a:xfrm>
            <a:off x="793790" y="6518434"/>
            <a:ext cx="13042821" cy="635079"/>
          </a:xfrm>
          <a:prstGeom prst="rect">
            <a:avLst/>
          </a:prstGeom>
          <a:noFill/>
          <a:ln/>
        </p:spPr>
        <p:txBody>
          <a:bodyPr wrap="square" lIns="0" tIns="0" rIns="0" bIns="0" rtlCol="0" anchor="t"/>
          <a:lstStyle/>
          <a:p>
            <a:pPr marL="0" indent="0" algn="l">
              <a:lnSpc>
                <a:spcPts val="2500"/>
              </a:lnSpc>
              <a:buNone/>
            </a:pPr>
            <a:r>
              <a:rPr lang="en-US" sz="1550" dirty="0">
                <a:solidFill>
                  <a:srgbClr val="CFD0D8"/>
                </a:solidFill>
                <a:latin typeface="Roboto" pitchFamily="34" charset="0"/>
                <a:ea typeface="Roboto" pitchFamily="34" charset="-122"/>
                <a:cs typeface="Roboto" pitchFamily="34" charset="-120"/>
              </a:rPr>
              <a:t>The oscilloscope readings display a clean PWM waveform with minimal noise and ringing, indicating proper gate driver operation and adequate circuit protection. This baseline calibration ensures that subsequent closed-loop tests begin from a well-defined neutral state.</a:t>
            </a:r>
            <a:endParaRPr lang="en-US" sz="1550" dirty="0"/>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0"/>
          <p:cNvSpPr/>
          <p:nvPr/>
        </p:nvSpPr>
        <p:spPr>
          <a:xfrm>
            <a:off x="793790" y="602218"/>
            <a:ext cx="9410224" cy="589121"/>
          </a:xfrm>
          <a:prstGeom prst="rect">
            <a:avLst/>
          </a:prstGeom>
          <a:noFill/>
          <a:ln/>
        </p:spPr>
        <p:txBody>
          <a:bodyPr wrap="none" lIns="0" tIns="0" rIns="0" bIns="0" rtlCol="0" anchor="t"/>
          <a:lstStyle/>
          <a:p>
            <a:pPr marL="0" indent="0" algn="l">
              <a:lnSpc>
                <a:spcPts val="4600"/>
              </a:lnSpc>
              <a:buNone/>
            </a:pPr>
            <a:r>
              <a:rPr lang="en-US" sz="3700" dirty="0">
                <a:solidFill>
                  <a:srgbClr val="FFFFFF"/>
                </a:solidFill>
                <a:latin typeface="Roboto Medium" pitchFamily="34" charset="0"/>
                <a:ea typeface="Roboto Medium" pitchFamily="34" charset="-122"/>
                <a:cs typeface="Roboto Medium" pitchFamily="34" charset="-120"/>
              </a:rPr>
              <a:t>Closed Loop Test Results: Discharging Mode</a:t>
            </a:r>
            <a:endParaRPr lang="en-US" sz="3700" dirty="0"/>
          </a:p>
        </p:txBody>
      </p:sp>
      <p:sp>
        <p:nvSpPr>
          <p:cNvPr id="3" name="Text 1"/>
          <p:cNvSpPr/>
          <p:nvPr/>
        </p:nvSpPr>
        <p:spPr>
          <a:xfrm>
            <a:off x="793790" y="1662589"/>
            <a:ext cx="4563547" cy="353378"/>
          </a:xfrm>
          <a:prstGeom prst="rect">
            <a:avLst/>
          </a:prstGeom>
          <a:noFill/>
          <a:ln/>
        </p:spPr>
        <p:txBody>
          <a:bodyPr wrap="none" lIns="0" tIns="0" rIns="0" bIns="0" rtlCol="0" anchor="t"/>
          <a:lstStyle/>
          <a:p>
            <a:pPr marL="0" indent="0" algn="l">
              <a:lnSpc>
                <a:spcPts val="2750"/>
              </a:lnSpc>
              <a:buNone/>
            </a:pPr>
            <a:r>
              <a:rPr lang="en-US" sz="2200" dirty="0">
                <a:solidFill>
                  <a:srgbClr val="FFFFFF"/>
                </a:solidFill>
                <a:latin typeface="Roboto Medium" pitchFamily="34" charset="0"/>
                <a:ea typeface="Roboto Medium" pitchFamily="34" charset="-122"/>
                <a:cs typeface="Roboto Medium" pitchFamily="34" charset="-120"/>
              </a:rPr>
              <a:t>Boost Mode Operation (Setpoint: -5)</a:t>
            </a:r>
            <a:endParaRPr lang="en-US" sz="2200" dirty="0"/>
          </a:p>
        </p:txBody>
      </p:sp>
      <p:sp>
        <p:nvSpPr>
          <p:cNvPr id="4" name="Text 2"/>
          <p:cNvSpPr/>
          <p:nvPr/>
        </p:nvSpPr>
        <p:spPr>
          <a:xfrm>
            <a:off x="793790" y="2204442"/>
            <a:ext cx="6291382" cy="1508522"/>
          </a:xfrm>
          <a:prstGeom prst="rect">
            <a:avLst/>
          </a:prstGeom>
          <a:noFill/>
          <a:ln/>
        </p:spPr>
        <p:txBody>
          <a:bodyPr wrap="square" lIns="0" tIns="0" rIns="0" bIns="0" rtlCol="0" anchor="t"/>
          <a:lstStyle/>
          <a:p>
            <a:pPr marL="0" indent="0" algn="l">
              <a:lnSpc>
                <a:spcPts val="2350"/>
              </a:lnSpc>
              <a:buNone/>
            </a:pPr>
            <a:r>
              <a:rPr lang="en-US" sz="1450" dirty="0">
                <a:solidFill>
                  <a:srgbClr val="CFD0D8"/>
                </a:solidFill>
                <a:latin typeface="Roboto" pitchFamily="34" charset="0"/>
                <a:ea typeface="Roboto" pitchFamily="34" charset="-122"/>
                <a:cs typeface="Roboto" pitchFamily="34" charset="-120"/>
              </a:rPr>
              <a:t>In this test configuration, we entered a negative setpoint value of -5, instructing the system to operate in boost mode and discharge the lithium battery. The negative value signifies current flowing from the lower-voltage battery (3.6V) toward the higher-voltage source (12V), effectively demonstrating the converter's bidirectional capability.</a:t>
            </a:r>
            <a:endParaRPr lang="en-US" sz="1450" dirty="0"/>
          </a:p>
        </p:txBody>
      </p:sp>
      <p:sp>
        <p:nvSpPr>
          <p:cNvPr id="5" name="Text 3"/>
          <p:cNvSpPr/>
          <p:nvPr/>
        </p:nvSpPr>
        <p:spPr>
          <a:xfrm>
            <a:off x="784265" y="3882628"/>
            <a:ext cx="6291382" cy="1206818"/>
          </a:xfrm>
          <a:prstGeom prst="rect">
            <a:avLst/>
          </a:prstGeom>
          <a:noFill/>
          <a:ln/>
        </p:spPr>
        <p:txBody>
          <a:bodyPr wrap="square" lIns="0" tIns="0" rIns="0" bIns="0" rtlCol="0" anchor="t"/>
          <a:lstStyle/>
          <a:p>
            <a:pPr marL="0" indent="0" algn="l">
              <a:lnSpc>
                <a:spcPts val="2350"/>
              </a:lnSpc>
              <a:buNone/>
            </a:pPr>
            <a:r>
              <a:rPr lang="en-US" sz="1450" dirty="0">
                <a:solidFill>
                  <a:srgbClr val="CFD0D8"/>
                </a:solidFill>
                <a:latin typeface="Roboto" pitchFamily="34" charset="0"/>
                <a:ea typeface="Roboto" pitchFamily="34" charset="-122"/>
                <a:cs typeface="Roboto" pitchFamily="34" charset="-120"/>
              </a:rPr>
              <a:t>The Arduino controller responded by adjusting the PWM signals and reversing the H-Bridge polarity to enable boost mode operation. The current sensor detected a negative current flow, which the PID controller stabilized at the target value through continuous PWM adjustments.</a:t>
            </a:r>
            <a:endParaRPr lang="en-US" sz="1450" dirty="0"/>
          </a:p>
        </p:txBody>
      </p:sp>
      <p:pic>
        <p:nvPicPr>
          <p:cNvPr id="6" name="Image 0" descr="preencoded.png"/>
          <p:cNvPicPr>
            <a:picLocks noChangeAspect="1"/>
          </p:cNvPicPr>
          <p:nvPr/>
        </p:nvPicPr>
        <p:blipFill>
          <a:blip r:embed="rId3"/>
          <a:stretch>
            <a:fillRect/>
          </a:stretch>
        </p:blipFill>
        <p:spPr>
          <a:xfrm>
            <a:off x="7560469" y="1654254"/>
            <a:ext cx="2975729" cy="2262545"/>
          </a:xfrm>
          <a:prstGeom prst="rect">
            <a:avLst/>
          </a:prstGeom>
        </p:spPr>
      </p:pic>
      <p:pic>
        <p:nvPicPr>
          <p:cNvPr id="7" name="Image 1" descr="preencoded.png"/>
          <p:cNvPicPr>
            <a:picLocks noChangeAspect="1"/>
          </p:cNvPicPr>
          <p:nvPr/>
        </p:nvPicPr>
        <p:blipFill>
          <a:blip r:embed="rId4"/>
          <a:stretch>
            <a:fillRect/>
          </a:stretch>
        </p:blipFill>
        <p:spPr>
          <a:xfrm>
            <a:off x="10686931" y="1654254"/>
            <a:ext cx="3149679" cy="2262545"/>
          </a:xfrm>
          <a:prstGeom prst="rect">
            <a:avLst/>
          </a:prstGeom>
        </p:spPr>
      </p:pic>
      <p:pic>
        <p:nvPicPr>
          <p:cNvPr id="8" name="Image 2" descr="preencoded.png"/>
          <p:cNvPicPr>
            <a:picLocks noChangeAspect="1"/>
          </p:cNvPicPr>
          <p:nvPr/>
        </p:nvPicPr>
        <p:blipFill>
          <a:blip r:embed="rId5"/>
          <a:stretch>
            <a:fillRect/>
          </a:stretch>
        </p:blipFill>
        <p:spPr>
          <a:xfrm>
            <a:off x="7560469" y="3996809"/>
            <a:ext cx="6276142" cy="2262545"/>
          </a:xfrm>
          <a:prstGeom prst="rect">
            <a:avLst/>
          </a:prstGeom>
        </p:spPr>
      </p:pic>
      <p:sp>
        <p:nvSpPr>
          <p:cNvPr id="9" name="Text 4"/>
          <p:cNvSpPr/>
          <p:nvPr/>
        </p:nvSpPr>
        <p:spPr>
          <a:xfrm>
            <a:off x="793790" y="6722269"/>
            <a:ext cx="13042821" cy="905113"/>
          </a:xfrm>
          <a:prstGeom prst="rect">
            <a:avLst/>
          </a:prstGeom>
          <a:noFill/>
          <a:ln/>
        </p:spPr>
        <p:txBody>
          <a:bodyPr wrap="square" lIns="0" tIns="0" rIns="0" bIns="0" rtlCol="0" anchor="t"/>
          <a:lstStyle/>
          <a:p>
            <a:pPr marL="0" indent="0" algn="l">
              <a:lnSpc>
                <a:spcPts val="2350"/>
              </a:lnSpc>
              <a:buNone/>
            </a:pPr>
            <a:r>
              <a:rPr lang="en-US" sz="1450" dirty="0">
                <a:solidFill>
                  <a:srgbClr val="CFD0D8"/>
                </a:solidFill>
                <a:latin typeface="Roboto" pitchFamily="34" charset="0"/>
                <a:ea typeface="Roboto" pitchFamily="34" charset="-122"/>
                <a:cs typeface="Roboto" pitchFamily="34" charset="-120"/>
              </a:rPr>
              <a:t>The Serial Plotter output confirms successful boost mode operation, showing the measured current (blue line) converging toward and stabilizing at the -5 setpoint (red line). This demonstrates the system's ability to extract energy from the lithium battery and step up the voltage—a crucial function for regenerative braking in EV applications.</a:t>
            </a:r>
            <a:endParaRPr lang="en-US" sz="1450" dirty="0"/>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0"/>
          <p:cNvSpPr/>
          <p:nvPr/>
        </p:nvSpPr>
        <p:spPr>
          <a:xfrm>
            <a:off x="793790" y="602218"/>
            <a:ext cx="8801338" cy="589121"/>
          </a:xfrm>
          <a:prstGeom prst="rect">
            <a:avLst/>
          </a:prstGeom>
          <a:noFill/>
          <a:ln/>
        </p:spPr>
        <p:txBody>
          <a:bodyPr wrap="none" lIns="0" tIns="0" rIns="0" bIns="0" rtlCol="0" anchor="t"/>
          <a:lstStyle/>
          <a:p>
            <a:pPr marL="0" indent="0" algn="l">
              <a:lnSpc>
                <a:spcPts val="4600"/>
              </a:lnSpc>
              <a:buNone/>
            </a:pPr>
            <a:r>
              <a:rPr lang="en-US" sz="3700" dirty="0">
                <a:solidFill>
                  <a:srgbClr val="FFFFFF"/>
                </a:solidFill>
                <a:latin typeface="Roboto Medium" pitchFamily="34" charset="0"/>
                <a:ea typeface="Roboto Medium" pitchFamily="34" charset="-122"/>
                <a:cs typeface="Roboto Medium" pitchFamily="34" charset="-120"/>
              </a:rPr>
              <a:t>Closed Loop Test Results: Charging Mode</a:t>
            </a:r>
            <a:endParaRPr lang="en-US" sz="3700" dirty="0"/>
          </a:p>
        </p:txBody>
      </p:sp>
      <p:sp>
        <p:nvSpPr>
          <p:cNvPr id="3" name="Text 1"/>
          <p:cNvSpPr/>
          <p:nvPr/>
        </p:nvSpPr>
        <p:spPr>
          <a:xfrm>
            <a:off x="793790" y="1662589"/>
            <a:ext cx="4359116" cy="353378"/>
          </a:xfrm>
          <a:prstGeom prst="rect">
            <a:avLst/>
          </a:prstGeom>
          <a:noFill/>
          <a:ln/>
        </p:spPr>
        <p:txBody>
          <a:bodyPr wrap="none" lIns="0" tIns="0" rIns="0" bIns="0" rtlCol="0" anchor="t"/>
          <a:lstStyle/>
          <a:p>
            <a:pPr marL="0" indent="0" algn="l">
              <a:lnSpc>
                <a:spcPts val="2750"/>
              </a:lnSpc>
              <a:buNone/>
            </a:pPr>
            <a:r>
              <a:rPr lang="en-US" sz="2200" dirty="0">
                <a:solidFill>
                  <a:srgbClr val="FFFFFF"/>
                </a:solidFill>
                <a:latin typeface="Roboto Medium" pitchFamily="34" charset="0"/>
                <a:ea typeface="Roboto Medium" pitchFamily="34" charset="-122"/>
                <a:cs typeface="Roboto Medium" pitchFamily="34" charset="-120"/>
              </a:rPr>
              <a:t>Buck Mode Operation (Setpoint: 5)</a:t>
            </a:r>
            <a:endParaRPr lang="en-US" sz="2200" dirty="0"/>
          </a:p>
        </p:txBody>
      </p:sp>
      <p:sp>
        <p:nvSpPr>
          <p:cNvPr id="4" name="Text 2"/>
          <p:cNvSpPr/>
          <p:nvPr/>
        </p:nvSpPr>
        <p:spPr>
          <a:xfrm>
            <a:off x="793790" y="2204442"/>
            <a:ext cx="6291382" cy="1206818"/>
          </a:xfrm>
          <a:prstGeom prst="rect">
            <a:avLst/>
          </a:prstGeom>
          <a:noFill/>
          <a:ln/>
        </p:spPr>
        <p:txBody>
          <a:bodyPr wrap="square" lIns="0" tIns="0" rIns="0" bIns="0" rtlCol="0" anchor="t"/>
          <a:lstStyle/>
          <a:p>
            <a:pPr marL="0" indent="0" algn="l">
              <a:lnSpc>
                <a:spcPts val="2350"/>
              </a:lnSpc>
              <a:buNone/>
            </a:pPr>
            <a:r>
              <a:rPr lang="en-US" sz="1450" dirty="0">
                <a:solidFill>
                  <a:srgbClr val="CFD0D8"/>
                </a:solidFill>
                <a:latin typeface="Roboto" pitchFamily="34" charset="0"/>
                <a:ea typeface="Roboto" pitchFamily="34" charset="-122"/>
                <a:cs typeface="Roboto" pitchFamily="34" charset="-120"/>
              </a:rPr>
              <a:t>For this test, we programmed a positive setpoint value of 5, directing the system to operate in buck mode and charge the lithium battery at a moderate current. The positive value indicates current flowing from the higher-voltage source (12V) to the lower-voltage battery (3.6V).</a:t>
            </a:r>
            <a:endParaRPr lang="en-US" sz="1450" dirty="0"/>
          </a:p>
        </p:txBody>
      </p:sp>
      <p:sp>
        <p:nvSpPr>
          <p:cNvPr id="5" name="Text 3"/>
          <p:cNvSpPr/>
          <p:nvPr/>
        </p:nvSpPr>
        <p:spPr>
          <a:xfrm>
            <a:off x="793790" y="3580924"/>
            <a:ext cx="6291382" cy="1206818"/>
          </a:xfrm>
          <a:prstGeom prst="rect">
            <a:avLst/>
          </a:prstGeom>
          <a:noFill/>
          <a:ln/>
        </p:spPr>
        <p:txBody>
          <a:bodyPr wrap="square" lIns="0" tIns="0" rIns="0" bIns="0" rtlCol="0" anchor="t"/>
          <a:lstStyle/>
          <a:p>
            <a:pPr marL="0" indent="0" algn="l">
              <a:lnSpc>
                <a:spcPts val="2350"/>
              </a:lnSpc>
              <a:buNone/>
            </a:pPr>
            <a:r>
              <a:rPr lang="en-US" sz="1450" dirty="0">
                <a:solidFill>
                  <a:srgbClr val="CFD0D8"/>
                </a:solidFill>
                <a:latin typeface="Roboto" pitchFamily="34" charset="0"/>
                <a:ea typeface="Roboto" pitchFamily="34" charset="-122"/>
                <a:cs typeface="Roboto" pitchFamily="34" charset="-120"/>
              </a:rPr>
              <a:t>The Arduino PID controller continuously compared the measured current with the setpoint and dynamically adjusted the PWM duty cycle to maintain the target charging current. The system demonstrated excellent stability and rapid response to minor variations in the battery's charging impedance.</a:t>
            </a:r>
            <a:endParaRPr lang="en-US" sz="1450" dirty="0"/>
          </a:p>
        </p:txBody>
      </p:sp>
      <p:pic>
        <p:nvPicPr>
          <p:cNvPr id="6" name="Image 0" descr="preencoded.png"/>
          <p:cNvPicPr>
            <a:picLocks noChangeAspect="1"/>
          </p:cNvPicPr>
          <p:nvPr/>
        </p:nvPicPr>
        <p:blipFill>
          <a:blip r:embed="rId3"/>
          <a:stretch>
            <a:fillRect/>
          </a:stretch>
        </p:blipFill>
        <p:spPr>
          <a:xfrm>
            <a:off x="7560469" y="1654254"/>
            <a:ext cx="3045738" cy="2262545"/>
          </a:xfrm>
          <a:prstGeom prst="rect">
            <a:avLst/>
          </a:prstGeom>
        </p:spPr>
      </p:pic>
      <p:pic>
        <p:nvPicPr>
          <p:cNvPr id="7" name="Image 1" descr="preencoded.png"/>
          <p:cNvPicPr>
            <a:picLocks noChangeAspect="1"/>
          </p:cNvPicPr>
          <p:nvPr/>
        </p:nvPicPr>
        <p:blipFill>
          <a:blip r:embed="rId4"/>
          <a:stretch>
            <a:fillRect/>
          </a:stretch>
        </p:blipFill>
        <p:spPr>
          <a:xfrm>
            <a:off x="10756940" y="1654254"/>
            <a:ext cx="3079671" cy="2262545"/>
          </a:xfrm>
          <a:prstGeom prst="rect">
            <a:avLst/>
          </a:prstGeom>
        </p:spPr>
      </p:pic>
      <p:pic>
        <p:nvPicPr>
          <p:cNvPr id="8" name="Image 2" descr="preencoded.png"/>
          <p:cNvPicPr>
            <a:picLocks noChangeAspect="1"/>
          </p:cNvPicPr>
          <p:nvPr/>
        </p:nvPicPr>
        <p:blipFill>
          <a:blip r:embed="rId5"/>
          <a:stretch>
            <a:fillRect/>
          </a:stretch>
        </p:blipFill>
        <p:spPr>
          <a:xfrm>
            <a:off x="7560469" y="4067532"/>
            <a:ext cx="6276142" cy="2262545"/>
          </a:xfrm>
          <a:prstGeom prst="rect">
            <a:avLst/>
          </a:prstGeom>
        </p:spPr>
      </p:pic>
      <p:sp>
        <p:nvSpPr>
          <p:cNvPr id="9" name="Text 4"/>
          <p:cNvSpPr/>
          <p:nvPr/>
        </p:nvSpPr>
        <p:spPr>
          <a:xfrm>
            <a:off x="793790" y="6722269"/>
            <a:ext cx="13042821" cy="905113"/>
          </a:xfrm>
          <a:prstGeom prst="rect">
            <a:avLst/>
          </a:prstGeom>
          <a:noFill/>
          <a:ln/>
        </p:spPr>
        <p:txBody>
          <a:bodyPr wrap="square" lIns="0" tIns="0" rIns="0" bIns="0" rtlCol="0" anchor="t"/>
          <a:lstStyle/>
          <a:p>
            <a:pPr marL="0" indent="0" algn="l">
              <a:lnSpc>
                <a:spcPts val="2350"/>
              </a:lnSpc>
              <a:buNone/>
            </a:pPr>
            <a:r>
              <a:rPr lang="en-US" sz="1450" dirty="0">
                <a:solidFill>
                  <a:srgbClr val="CFD0D8"/>
                </a:solidFill>
                <a:latin typeface="Roboto" pitchFamily="34" charset="0"/>
                <a:ea typeface="Roboto" pitchFamily="34" charset="-122"/>
                <a:cs typeface="Roboto" pitchFamily="34" charset="-120"/>
              </a:rPr>
              <a:t>The Serial Plotter visualization shows the measured current (blue line) gradually approaching and stabilizing at the 5.0 setpoint (red line), with minimal overshoot and steady-state error. The oscilloscope readings confirm a clean PWM waveform with a duty cycle appropriate for buck mode operation. These results validate the system's ability to safely and efficiently charge lithium batteries with precise current control.</a:t>
            </a:r>
            <a:endParaRPr lang="en-US" sz="1450" dirty="0"/>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0"/>
          <p:cNvSpPr/>
          <p:nvPr/>
        </p:nvSpPr>
        <p:spPr>
          <a:xfrm>
            <a:off x="793790" y="894636"/>
            <a:ext cx="7881461" cy="620078"/>
          </a:xfrm>
          <a:prstGeom prst="rect">
            <a:avLst/>
          </a:prstGeom>
          <a:noFill/>
          <a:ln/>
        </p:spPr>
        <p:txBody>
          <a:bodyPr wrap="none" lIns="0" tIns="0" rIns="0" bIns="0" rtlCol="0" anchor="t"/>
          <a:lstStyle/>
          <a:p>
            <a:pPr marL="0" indent="0" algn="l">
              <a:lnSpc>
                <a:spcPts val="4850"/>
              </a:lnSpc>
              <a:buNone/>
            </a:pPr>
            <a:r>
              <a:rPr lang="en-US" sz="3900" dirty="0">
                <a:solidFill>
                  <a:srgbClr val="FFFFFF"/>
                </a:solidFill>
                <a:latin typeface="Roboto Medium" pitchFamily="34" charset="0"/>
                <a:ea typeface="Roboto Medium" pitchFamily="34" charset="-122"/>
                <a:cs typeface="Roboto Medium" pitchFamily="34" charset="-120"/>
              </a:rPr>
              <a:t>Technical Challenges and Solutions</a:t>
            </a:r>
            <a:endParaRPr lang="en-US" sz="3900" dirty="0"/>
          </a:p>
        </p:txBody>
      </p:sp>
      <p:sp>
        <p:nvSpPr>
          <p:cNvPr id="3" name="Text 1"/>
          <p:cNvSpPr/>
          <p:nvPr/>
        </p:nvSpPr>
        <p:spPr>
          <a:xfrm>
            <a:off x="2135862" y="3344347"/>
            <a:ext cx="2499955" cy="310158"/>
          </a:xfrm>
          <a:prstGeom prst="rect">
            <a:avLst/>
          </a:prstGeom>
          <a:noFill/>
          <a:ln/>
        </p:spPr>
        <p:txBody>
          <a:bodyPr wrap="none" lIns="0" tIns="0" rIns="0" bIns="0" rtlCol="0" anchor="t"/>
          <a:lstStyle/>
          <a:p>
            <a:pPr marL="0" indent="0" algn="r">
              <a:lnSpc>
                <a:spcPts val="2400"/>
              </a:lnSpc>
              <a:buNone/>
            </a:pPr>
            <a:r>
              <a:rPr lang="en-US" sz="1950" dirty="0">
                <a:solidFill>
                  <a:srgbClr val="CFD0D8"/>
                </a:solidFill>
                <a:latin typeface="Roboto Medium" pitchFamily="34" charset="0"/>
                <a:ea typeface="Roboto Medium" pitchFamily="34" charset="-122"/>
                <a:cs typeface="Roboto Medium" pitchFamily="34" charset="-120"/>
              </a:rPr>
              <a:t>Component Sensitivity</a:t>
            </a:r>
            <a:endParaRPr lang="en-US" sz="1950" dirty="0"/>
          </a:p>
        </p:txBody>
      </p:sp>
      <p:sp>
        <p:nvSpPr>
          <p:cNvPr id="4" name="Text 2"/>
          <p:cNvSpPr/>
          <p:nvPr/>
        </p:nvSpPr>
        <p:spPr>
          <a:xfrm>
            <a:off x="793790" y="3773567"/>
            <a:ext cx="3842028" cy="1270159"/>
          </a:xfrm>
          <a:prstGeom prst="rect">
            <a:avLst/>
          </a:prstGeom>
          <a:noFill/>
          <a:ln/>
        </p:spPr>
        <p:txBody>
          <a:bodyPr wrap="square" lIns="0" tIns="0" rIns="0" bIns="0" rtlCol="0" anchor="t"/>
          <a:lstStyle/>
          <a:p>
            <a:pPr marL="0" indent="0" algn="r">
              <a:lnSpc>
                <a:spcPts val="2500"/>
              </a:lnSpc>
              <a:buNone/>
            </a:pPr>
            <a:r>
              <a:rPr lang="en-US" sz="1550" dirty="0">
                <a:solidFill>
                  <a:srgbClr val="CFD0D8"/>
                </a:solidFill>
                <a:latin typeface="Roboto" pitchFamily="34" charset="0"/>
                <a:ea typeface="Roboto" pitchFamily="34" charset="-122"/>
                <a:cs typeface="Roboto" pitchFamily="34" charset="-120"/>
              </a:rPr>
              <a:t>IGBTs and gate drivers required ESD protection during handling. We implemented strict protocols throughout assembly and testing phases.</a:t>
            </a:r>
            <a:endParaRPr lang="en-US" sz="1550" dirty="0"/>
          </a:p>
        </p:txBody>
      </p:sp>
      <p:pic>
        <p:nvPicPr>
          <p:cNvPr id="5" name="Image 0" descr="preencoded.png"/>
          <p:cNvPicPr>
            <a:picLocks noChangeAspect="1"/>
          </p:cNvPicPr>
          <p:nvPr/>
        </p:nvPicPr>
        <p:blipFill>
          <a:blip r:embed="rId3"/>
          <a:stretch>
            <a:fillRect/>
          </a:stretch>
        </p:blipFill>
        <p:spPr>
          <a:xfrm>
            <a:off x="5032653" y="1911548"/>
            <a:ext cx="4564975" cy="4564975"/>
          </a:xfrm>
          <a:prstGeom prst="rect">
            <a:avLst/>
          </a:prstGeom>
        </p:spPr>
      </p:pic>
      <p:pic>
        <p:nvPicPr>
          <p:cNvPr id="6" name="Image 1" descr="preencoded.png"/>
          <p:cNvPicPr>
            <a:picLocks noChangeAspect="1"/>
          </p:cNvPicPr>
          <p:nvPr/>
        </p:nvPicPr>
        <p:blipFill>
          <a:blip r:embed="rId4"/>
          <a:stretch>
            <a:fillRect/>
          </a:stretch>
        </p:blipFill>
        <p:spPr>
          <a:xfrm>
            <a:off x="5568851" y="4008418"/>
            <a:ext cx="296942" cy="371118"/>
          </a:xfrm>
          <a:prstGeom prst="rect">
            <a:avLst/>
          </a:prstGeom>
        </p:spPr>
      </p:pic>
      <p:sp>
        <p:nvSpPr>
          <p:cNvPr id="7" name="Text 3"/>
          <p:cNvSpPr/>
          <p:nvPr/>
        </p:nvSpPr>
        <p:spPr>
          <a:xfrm>
            <a:off x="9895284" y="2128599"/>
            <a:ext cx="2480905" cy="310158"/>
          </a:xfrm>
          <a:prstGeom prst="rect">
            <a:avLst/>
          </a:prstGeom>
          <a:noFill/>
          <a:ln/>
        </p:spPr>
        <p:txBody>
          <a:bodyPr wrap="none" lIns="0" tIns="0" rIns="0" bIns="0" rtlCol="0" anchor="t"/>
          <a:lstStyle/>
          <a:p>
            <a:pPr marL="0" indent="0" algn="l">
              <a:lnSpc>
                <a:spcPts val="2400"/>
              </a:lnSpc>
              <a:buNone/>
            </a:pPr>
            <a:r>
              <a:rPr lang="en-US" sz="1950" dirty="0">
                <a:solidFill>
                  <a:srgbClr val="CFD0D8"/>
                </a:solidFill>
                <a:latin typeface="Roboto Medium" pitchFamily="34" charset="0"/>
                <a:ea typeface="Roboto Medium" pitchFamily="34" charset="-122"/>
                <a:cs typeface="Roboto Medium" pitchFamily="34" charset="-120"/>
              </a:rPr>
              <a:t>Thermal Management</a:t>
            </a:r>
            <a:endParaRPr lang="en-US" sz="1950" dirty="0"/>
          </a:p>
        </p:txBody>
      </p:sp>
      <p:sp>
        <p:nvSpPr>
          <p:cNvPr id="8" name="Text 4"/>
          <p:cNvSpPr/>
          <p:nvPr/>
        </p:nvSpPr>
        <p:spPr>
          <a:xfrm>
            <a:off x="9895284" y="2557820"/>
            <a:ext cx="3941326" cy="1270159"/>
          </a:xfrm>
          <a:prstGeom prst="rect">
            <a:avLst/>
          </a:prstGeom>
          <a:noFill/>
          <a:ln/>
        </p:spPr>
        <p:txBody>
          <a:bodyPr wrap="square" lIns="0" tIns="0" rIns="0" bIns="0" rtlCol="0" anchor="t"/>
          <a:lstStyle/>
          <a:p>
            <a:pPr marL="0" indent="0" algn="l">
              <a:lnSpc>
                <a:spcPts val="2500"/>
              </a:lnSpc>
              <a:buNone/>
            </a:pPr>
            <a:r>
              <a:rPr lang="en-US" sz="1550" dirty="0">
                <a:solidFill>
                  <a:srgbClr val="CFD0D8"/>
                </a:solidFill>
                <a:latin typeface="Roboto" pitchFamily="34" charset="0"/>
                <a:ea typeface="Roboto" pitchFamily="34" charset="-122"/>
                <a:cs typeface="Roboto" pitchFamily="34" charset="-120"/>
              </a:rPr>
              <a:t>High currents generated excessive heat in switching components. Solution included aluminum heat sinks and thermal compound on critical elements.</a:t>
            </a:r>
            <a:endParaRPr lang="en-US" sz="1550" dirty="0"/>
          </a:p>
        </p:txBody>
      </p:sp>
      <p:pic>
        <p:nvPicPr>
          <p:cNvPr id="9" name="Image 2" descr="preencoded.png"/>
          <p:cNvPicPr>
            <a:picLocks noChangeAspect="1"/>
          </p:cNvPicPr>
          <p:nvPr/>
        </p:nvPicPr>
        <p:blipFill>
          <a:blip r:embed="rId5"/>
          <a:stretch>
            <a:fillRect/>
          </a:stretch>
        </p:blipFill>
        <p:spPr>
          <a:xfrm>
            <a:off x="5032653" y="1911548"/>
            <a:ext cx="4564975" cy="4564975"/>
          </a:xfrm>
          <a:prstGeom prst="rect">
            <a:avLst/>
          </a:prstGeom>
        </p:spPr>
      </p:pic>
      <p:pic>
        <p:nvPicPr>
          <p:cNvPr id="10" name="Image 3" descr="preencoded.png"/>
          <p:cNvPicPr>
            <a:picLocks noChangeAspect="1"/>
          </p:cNvPicPr>
          <p:nvPr/>
        </p:nvPicPr>
        <p:blipFill>
          <a:blip r:embed="rId6"/>
          <a:stretch>
            <a:fillRect/>
          </a:stretch>
        </p:blipFill>
        <p:spPr>
          <a:xfrm>
            <a:off x="7965460" y="2624792"/>
            <a:ext cx="296942" cy="371118"/>
          </a:xfrm>
          <a:prstGeom prst="rect">
            <a:avLst/>
          </a:prstGeom>
        </p:spPr>
      </p:pic>
      <p:sp>
        <p:nvSpPr>
          <p:cNvPr id="11" name="Text 5"/>
          <p:cNvSpPr/>
          <p:nvPr/>
        </p:nvSpPr>
        <p:spPr>
          <a:xfrm>
            <a:off x="9895284" y="4559975"/>
            <a:ext cx="2480905" cy="310158"/>
          </a:xfrm>
          <a:prstGeom prst="rect">
            <a:avLst/>
          </a:prstGeom>
          <a:noFill/>
          <a:ln/>
        </p:spPr>
        <p:txBody>
          <a:bodyPr wrap="none" lIns="0" tIns="0" rIns="0" bIns="0" rtlCol="0" anchor="t"/>
          <a:lstStyle/>
          <a:p>
            <a:pPr marL="0" indent="0" algn="l">
              <a:lnSpc>
                <a:spcPts val="2400"/>
              </a:lnSpc>
              <a:buNone/>
            </a:pPr>
            <a:r>
              <a:rPr lang="en-US" sz="1950" dirty="0">
                <a:solidFill>
                  <a:srgbClr val="CFD0D8"/>
                </a:solidFill>
                <a:latin typeface="Roboto Medium" pitchFamily="34" charset="0"/>
                <a:ea typeface="Roboto Medium" pitchFamily="34" charset="-122"/>
                <a:cs typeface="Roboto Medium" pitchFamily="34" charset="-120"/>
              </a:rPr>
              <a:t>Safety Concerns</a:t>
            </a:r>
            <a:endParaRPr lang="en-US" sz="1950" dirty="0"/>
          </a:p>
        </p:txBody>
      </p:sp>
      <p:sp>
        <p:nvSpPr>
          <p:cNvPr id="12" name="Text 6"/>
          <p:cNvSpPr/>
          <p:nvPr/>
        </p:nvSpPr>
        <p:spPr>
          <a:xfrm>
            <a:off x="9895284" y="4989195"/>
            <a:ext cx="3941326" cy="1270159"/>
          </a:xfrm>
          <a:prstGeom prst="rect">
            <a:avLst/>
          </a:prstGeom>
          <a:noFill/>
          <a:ln/>
        </p:spPr>
        <p:txBody>
          <a:bodyPr wrap="square" lIns="0" tIns="0" rIns="0" bIns="0" rtlCol="0" anchor="t"/>
          <a:lstStyle/>
          <a:p>
            <a:pPr marL="0" indent="0" algn="l">
              <a:lnSpc>
                <a:spcPts val="2500"/>
              </a:lnSpc>
              <a:buNone/>
            </a:pPr>
            <a:r>
              <a:rPr lang="en-US" sz="1550" dirty="0">
                <a:solidFill>
                  <a:srgbClr val="CFD0D8"/>
                </a:solidFill>
                <a:latin typeface="Roboto" pitchFamily="34" charset="0"/>
                <a:ea typeface="Roboto" pitchFamily="34" charset="-122"/>
                <a:cs typeface="Roboto" pitchFamily="34" charset="-120"/>
              </a:rPr>
              <a:t>High-power operation demanded robust protection. We implemented overcurrent, overvoltage, and thermal shutdown safeguards for reliable operation.</a:t>
            </a:r>
            <a:endParaRPr lang="en-US" sz="1550" dirty="0"/>
          </a:p>
        </p:txBody>
      </p:sp>
      <p:pic>
        <p:nvPicPr>
          <p:cNvPr id="13" name="Image 4" descr="preencoded.png"/>
          <p:cNvPicPr>
            <a:picLocks noChangeAspect="1"/>
          </p:cNvPicPr>
          <p:nvPr/>
        </p:nvPicPr>
        <p:blipFill>
          <a:blip r:embed="rId7"/>
          <a:stretch>
            <a:fillRect/>
          </a:stretch>
        </p:blipFill>
        <p:spPr>
          <a:xfrm>
            <a:off x="5032653" y="1911548"/>
            <a:ext cx="4564975" cy="4564975"/>
          </a:xfrm>
          <a:prstGeom prst="rect">
            <a:avLst/>
          </a:prstGeom>
        </p:spPr>
      </p:pic>
      <p:pic>
        <p:nvPicPr>
          <p:cNvPr id="14" name="Image 5" descr="preencoded.png"/>
          <p:cNvPicPr>
            <a:picLocks noChangeAspect="1"/>
          </p:cNvPicPr>
          <p:nvPr/>
        </p:nvPicPr>
        <p:blipFill>
          <a:blip r:embed="rId8"/>
          <a:stretch>
            <a:fillRect/>
          </a:stretch>
        </p:blipFill>
        <p:spPr>
          <a:xfrm>
            <a:off x="7965460" y="5392043"/>
            <a:ext cx="296942" cy="371118"/>
          </a:xfrm>
          <a:prstGeom prst="rect">
            <a:avLst/>
          </a:prstGeom>
        </p:spPr>
      </p:pic>
      <p:sp>
        <p:nvSpPr>
          <p:cNvPr id="15" name="Text 7"/>
          <p:cNvSpPr/>
          <p:nvPr/>
        </p:nvSpPr>
        <p:spPr>
          <a:xfrm>
            <a:off x="793790" y="6699766"/>
            <a:ext cx="13042821" cy="635079"/>
          </a:xfrm>
          <a:prstGeom prst="rect">
            <a:avLst/>
          </a:prstGeom>
          <a:noFill/>
          <a:ln/>
        </p:spPr>
        <p:txBody>
          <a:bodyPr wrap="square" lIns="0" tIns="0" rIns="0" bIns="0" rtlCol="0" anchor="t"/>
          <a:lstStyle/>
          <a:p>
            <a:pPr marL="0" indent="0" algn="l">
              <a:lnSpc>
                <a:spcPts val="2500"/>
              </a:lnSpc>
              <a:buNone/>
            </a:pPr>
            <a:r>
              <a:rPr lang="en-US" sz="1550" dirty="0">
                <a:solidFill>
                  <a:srgbClr val="CFD0D8"/>
                </a:solidFill>
                <a:latin typeface="Roboto" pitchFamily="34" charset="0"/>
                <a:ea typeface="Roboto" pitchFamily="34" charset="-122"/>
                <a:cs typeface="Roboto" pitchFamily="34" charset="-120"/>
              </a:rPr>
              <a:t>These challenges required iterative design improvements and testing. Each solution enhanced reliability and safety, essential for practical EV applications.</a:t>
            </a:r>
            <a:endParaRPr lang="en-US" sz="1550" dirty="0"/>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0"/>
          <p:cNvSpPr/>
          <p:nvPr/>
        </p:nvSpPr>
        <p:spPr>
          <a:xfrm>
            <a:off x="793790" y="641271"/>
            <a:ext cx="4681061" cy="465177"/>
          </a:xfrm>
          <a:prstGeom prst="rect">
            <a:avLst/>
          </a:prstGeom>
          <a:noFill/>
          <a:ln/>
        </p:spPr>
        <p:txBody>
          <a:bodyPr wrap="none" lIns="0" tIns="0" rIns="0" bIns="0" rtlCol="0" anchor="t"/>
          <a:lstStyle/>
          <a:p>
            <a:pPr marL="0" indent="0" algn="l">
              <a:lnSpc>
                <a:spcPts val="3650"/>
              </a:lnSpc>
              <a:buNone/>
            </a:pPr>
            <a:r>
              <a:rPr lang="en-US" sz="2900" dirty="0">
                <a:solidFill>
                  <a:srgbClr val="FFFFFF"/>
                </a:solidFill>
                <a:latin typeface="Roboto Medium" pitchFamily="34" charset="0"/>
                <a:ea typeface="Roboto Medium" pitchFamily="34" charset="-122"/>
                <a:cs typeface="Roboto Medium" pitchFamily="34" charset="-120"/>
              </a:rPr>
              <a:t>Conclusion and Future Work</a:t>
            </a:r>
            <a:endParaRPr lang="en-US" sz="2900" dirty="0"/>
          </a:p>
        </p:txBody>
      </p:sp>
      <p:sp>
        <p:nvSpPr>
          <p:cNvPr id="3" name="Text 1"/>
          <p:cNvSpPr/>
          <p:nvPr/>
        </p:nvSpPr>
        <p:spPr>
          <a:xfrm>
            <a:off x="793790" y="1478518"/>
            <a:ext cx="2232779" cy="278963"/>
          </a:xfrm>
          <a:prstGeom prst="rect">
            <a:avLst/>
          </a:prstGeom>
          <a:noFill/>
          <a:ln/>
        </p:spPr>
        <p:txBody>
          <a:bodyPr wrap="none" lIns="0" tIns="0" rIns="0" bIns="0" rtlCol="0" anchor="t"/>
          <a:lstStyle/>
          <a:p>
            <a:pPr marL="0" indent="0" algn="l">
              <a:lnSpc>
                <a:spcPts val="2150"/>
              </a:lnSpc>
              <a:buNone/>
            </a:pPr>
            <a:r>
              <a:rPr lang="en-US" sz="1750" dirty="0">
                <a:solidFill>
                  <a:srgbClr val="FFFFFF"/>
                </a:solidFill>
                <a:latin typeface="Roboto Medium" pitchFamily="34" charset="0"/>
                <a:ea typeface="Roboto Medium" pitchFamily="34" charset="-122"/>
                <a:cs typeface="Roboto Medium" pitchFamily="34" charset="-120"/>
              </a:rPr>
              <a:t>Key Accomplishments</a:t>
            </a:r>
            <a:endParaRPr lang="en-US" sz="1750" dirty="0"/>
          </a:p>
        </p:txBody>
      </p:sp>
      <p:sp>
        <p:nvSpPr>
          <p:cNvPr id="4" name="Text 2"/>
          <p:cNvSpPr/>
          <p:nvPr/>
        </p:nvSpPr>
        <p:spPr>
          <a:xfrm>
            <a:off x="793790" y="1906309"/>
            <a:ext cx="6339840" cy="642401"/>
          </a:xfrm>
          <a:prstGeom prst="rect">
            <a:avLst/>
          </a:prstGeom>
          <a:noFill/>
          <a:ln/>
        </p:spPr>
        <p:txBody>
          <a:bodyPr wrap="square" lIns="0" tIns="0" rIns="0" bIns="0" rtlCol="0" anchor="t"/>
          <a:lstStyle/>
          <a:p>
            <a:pPr marL="342900" indent="-342900" algn="l">
              <a:lnSpc>
                <a:spcPts val="1850"/>
              </a:lnSpc>
              <a:buSzPct val="100000"/>
              <a:buChar char="•"/>
            </a:pPr>
            <a:r>
              <a:rPr lang="en-US" sz="1400" dirty="0">
                <a:solidFill>
                  <a:srgbClr val="CFD0D8"/>
                </a:solidFill>
                <a:latin typeface="Roboto" pitchFamily="34" charset="0"/>
                <a:ea typeface="Roboto" pitchFamily="34" charset="-122"/>
                <a:cs typeface="Roboto" pitchFamily="34" charset="-120"/>
              </a:rPr>
              <a:t>Successfully developed a bidirectional DC/DC converter capable of precise voltage and current control during both charging and discharging operations</a:t>
            </a:r>
            <a:endParaRPr lang="en-US" sz="1400" dirty="0"/>
          </a:p>
        </p:txBody>
      </p:sp>
      <p:sp>
        <p:nvSpPr>
          <p:cNvPr id="5" name="Text 3"/>
          <p:cNvSpPr/>
          <p:nvPr/>
        </p:nvSpPr>
        <p:spPr>
          <a:xfrm>
            <a:off x="793790" y="2772430"/>
            <a:ext cx="6339840" cy="642402"/>
          </a:xfrm>
          <a:prstGeom prst="rect">
            <a:avLst/>
          </a:prstGeom>
          <a:noFill/>
          <a:ln/>
        </p:spPr>
        <p:txBody>
          <a:bodyPr wrap="square" lIns="0" tIns="0" rIns="0" bIns="0" rtlCol="0" anchor="t"/>
          <a:lstStyle/>
          <a:p>
            <a:pPr marL="342900" indent="-342900" algn="l">
              <a:lnSpc>
                <a:spcPts val="1850"/>
              </a:lnSpc>
              <a:buSzPct val="100000"/>
              <a:buChar char="•"/>
            </a:pPr>
            <a:r>
              <a:rPr lang="en-US" sz="1600" dirty="0">
                <a:solidFill>
                  <a:srgbClr val="CFD0D8"/>
                </a:solidFill>
                <a:latin typeface="Roboto" pitchFamily="34" charset="0"/>
                <a:ea typeface="Roboto" pitchFamily="34" charset="-122"/>
                <a:cs typeface="Roboto" pitchFamily="34" charset="-120"/>
              </a:rPr>
              <a:t>Simulation results demonstrated smooth transitions between buck and boost modes with stable output characteristics</a:t>
            </a:r>
            <a:endParaRPr lang="en-US" sz="1600" dirty="0"/>
          </a:p>
        </p:txBody>
      </p:sp>
      <p:sp>
        <p:nvSpPr>
          <p:cNvPr id="6" name="Text 4"/>
          <p:cNvSpPr/>
          <p:nvPr/>
        </p:nvSpPr>
        <p:spPr>
          <a:xfrm>
            <a:off x="793790" y="3638550"/>
            <a:ext cx="6339840" cy="699016"/>
          </a:xfrm>
          <a:prstGeom prst="rect">
            <a:avLst/>
          </a:prstGeom>
          <a:noFill/>
          <a:ln/>
        </p:spPr>
        <p:txBody>
          <a:bodyPr wrap="square" lIns="0" tIns="0" rIns="0" bIns="0" rtlCol="0" anchor="t"/>
          <a:lstStyle/>
          <a:p>
            <a:pPr marL="342900" indent="-342900" algn="l">
              <a:lnSpc>
                <a:spcPts val="1850"/>
              </a:lnSpc>
              <a:buSzPct val="100000"/>
              <a:buChar char="•"/>
            </a:pPr>
            <a:r>
              <a:rPr lang="en-US" sz="1600" dirty="0">
                <a:solidFill>
                  <a:srgbClr val="CFD0D8"/>
                </a:solidFill>
                <a:latin typeface="Roboto" pitchFamily="34" charset="0"/>
                <a:ea typeface="Roboto" pitchFamily="34" charset="-122"/>
                <a:cs typeface="Roboto" pitchFamily="34" charset="-120"/>
              </a:rPr>
              <a:t>The hardware implementation with Arduino, PID control, and IGBT switching achieved accurate real-time current regulation</a:t>
            </a:r>
            <a:endParaRPr lang="en-US" sz="1600" dirty="0"/>
          </a:p>
        </p:txBody>
      </p:sp>
      <p:sp>
        <p:nvSpPr>
          <p:cNvPr id="7" name="Text 5"/>
          <p:cNvSpPr/>
          <p:nvPr/>
        </p:nvSpPr>
        <p:spPr>
          <a:xfrm>
            <a:off x="793790" y="4504669"/>
            <a:ext cx="6339840" cy="741581"/>
          </a:xfrm>
          <a:prstGeom prst="rect">
            <a:avLst/>
          </a:prstGeom>
          <a:noFill/>
          <a:ln/>
        </p:spPr>
        <p:txBody>
          <a:bodyPr wrap="square" lIns="0" tIns="0" rIns="0" bIns="0" rtlCol="0" anchor="t"/>
          <a:lstStyle/>
          <a:p>
            <a:pPr marL="342900" indent="-342900" algn="l">
              <a:lnSpc>
                <a:spcPts val="1850"/>
              </a:lnSpc>
              <a:buSzPct val="100000"/>
              <a:buChar char="•"/>
            </a:pPr>
            <a:r>
              <a:rPr lang="en-US" sz="1600" dirty="0">
                <a:solidFill>
                  <a:srgbClr val="CFD0D8"/>
                </a:solidFill>
                <a:latin typeface="Roboto" pitchFamily="34" charset="0"/>
                <a:ea typeface="Roboto" pitchFamily="34" charset="-122"/>
                <a:cs typeface="Roboto" pitchFamily="34" charset="-120"/>
              </a:rPr>
              <a:t>The system proved suitable for EV applications, offering efficiency, safety, and reliability under various operating conditions</a:t>
            </a:r>
            <a:endParaRPr lang="en-US" sz="1600" dirty="0"/>
          </a:p>
        </p:txBody>
      </p:sp>
      <p:sp>
        <p:nvSpPr>
          <p:cNvPr id="8" name="Text 6"/>
          <p:cNvSpPr/>
          <p:nvPr/>
        </p:nvSpPr>
        <p:spPr>
          <a:xfrm>
            <a:off x="7504390" y="1478518"/>
            <a:ext cx="3077766" cy="278963"/>
          </a:xfrm>
          <a:prstGeom prst="rect">
            <a:avLst/>
          </a:prstGeom>
          <a:noFill/>
          <a:ln/>
        </p:spPr>
        <p:txBody>
          <a:bodyPr wrap="none" lIns="0" tIns="0" rIns="0" bIns="0" rtlCol="0" anchor="t"/>
          <a:lstStyle/>
          <a:p>
            <a:pPr marL="0" indent="0" algn="l">
              <a:lnSpc>
                <a:spcPts val="2150"/>
              </a:lnSpc>
              <a:buNone/>
            </a:pPr>
            <a:r>
              <a:rPr lang="en-US" sz="1750" dirty="0">
                <a:solidFill>
                  <a:srgbClr val="FFFFFF"/>
                </a:solidFill>
                <a:latin typeface="Roboto Medium" pitchFamily="34" charset="0"/>
                <a:ea typeface="Roboto Medium" pitchFamily="34" charset="-122"/>
                <a:cs typeface="Roboto Medium" pitchFamily="34" charset="-120"/>
              </a:rPr>
              <a:t>Future Development Directions</a:t>
            </a:r>
            <a:endParaRPr lang="en-US" sz="1750" dirty="0"/>
          </a:p>
        </p:txBody>
      </p:sp>
      <p:sp>
        <p:nvSpPr>
          <p:cNvPr id="9" name="Shape 7"/>
          <p:cNvSpPr/>
          <p:nvPr/>
        </p:nvSpPr>
        <p:spPr>
          <a:xfrm>
            <a:off x="7504390" y="1924883"/>
            <a:ext cx="334923" cy="334923"/>
          </a:xfrm>
          <a:prstGeom prst="roundRect">
            <a:avLst>
              <a:gd name="adj" fmla="val 18667"/>
            </a:avLst>
          </a:prstGeom>
          <a:solidFill>
            <a:srgbClr val="182567"/>
          </a:solidFill>
          <a:ln w="7620">
            <a:solidFill>
              <a:srgbClr val="313E80"/>
            </a:solidFill>
            <a:prstDash val="solid"/>
          </a:ln>
        </p:spPr>
      </p:sp>
      <p:sp>
        <p:nvSpPr>
          <p:cNvPr id="10" name="Text 8"/>
          <p:cNvSpPr/>
          <p:nvPr/>
        </p:nvSpPr>
        <p:spPr>
          <a:xfrm>
            <a:off x="7988141" y="1975961"/>
            <a:ext cx="1860590" cy="232529"/>
          </a:xfrm>
          <a:prstGeom prst="rect">
            <a:avLst/>
          </a:prstGeom>
          <a:noFill/>
          <a:ln/>
        </p:spPr>
        <p:txBody>
          <a:bodyPr wrap="none" lIns="0" tIns="0" rIns="0" bIns="0" rtlCol="0" anchor="t"/>
          <a:lstStyle/>
          <a:p>
            <a:pPr marL="0" indent="0" algn="l">
              <a:lnSpc>
                <a:spcPts val="1800"/>
              </a:lnSpc>
              <a:buNone/>
            </a:pPr>
            <a:r>
              <a:rPr lang="en-US" sz="1450" dirty="0">
                <a:solidFill>
                  <a:srgbClr val="CFD0D8"/>
                </a:solidFill>
                <a:latin typeface="Roboto Medium" pitchFamily="34" charset="0"/>
                <a:ea typeface="Roboto Medium" pitchFamily="34" charset="-122"/>
                <a:cs typeface="Roboto Medium" pitchFamily="34" charset="-120"/>
              </a:rPr>
              <a:t>High-Power Scaling</a:t>
            </a:r>
            <a:endParaRPr lang="en-US" sz="1450" dirty="0"/>
          </a:p>
        </p:txBody>
      </p:sp>
      <p:sp>
        <p:nvSpPr>
          <p:cNvPr id="11" name="Text 9"/>
          <p:cNvSpPr/>
          <p:nvPr/>
        </p:nvSpPr>
        <p:spPr>
          <a:xfrm>
            <a:off x="7988141" y="2357318"/>
            <a:ext cx="5856089" cy="476250"/>
          </a:xfrm>
          <a:prstGeom prst="rect">
            <a:avLst/>
          </a:prstGeom>
          <a:noFill/>
          <a:ln/>
        </p:spPr>
        <p:txBody>
          <a:bodyPr wrap="square" lIns="0" tIns="0" rIns="0" bIns="0" rtlCol="0" anchor="t"/>
          <a:lstStyle/>
          <a:p>
            <a:pPr marL="0" indent="0" algn="l">
              <a:lnSpc>
                <a:spcPts val="1850"/>
              </a:lnSpc>
              <a:buNone/>
            </a:pPr>
            <a:r>
              <a:rPr lang="en-US" sz="1150" dirty="0">
                <a:solidFill>
                  <a:srgbClr val="CFD0D8"/>
                </a:solidFill>
                <a:latin typeface="Roboto" pitchFamily="34" charset="0"/>
                <a:ea typeface="Roboto" pitchFamily="34" charset="-122"/>
                <a:cs typeface="Roboto" pitchFamily="34" charset="-120"/>
              </a:rPr>
              <a:t>Test and optimize the system for higher power EV battery packs with increased voltage and current requirements</a:t>
            </a:r>
            <a:endParaRPr lang="en-US" sz="1150" dirty="0"/>
          </a:p>
        </p:txBody>
      </p:sp>
      <p:sp>
        <p:nvSpPr>
          <p:cNvPr id="12" name="Shape 10"/>
          <p:cNvSpPr/>
          <p:nvPr/>
        </p:nvSpPr>
        <p:spPr>
          <a:xfrm>
            <a:off x="7504390" y="3131225"/>
            <a:ext cx="334923" cy="334923"/>
          </a:xfrm>
          <a:prstGeom prst="roundRect">
            <a:avLst>
              <a:gd name="adj" fmla="val 18667"/>
            </a:avLst>
          </a:prstGeom>
          <a:solidFill>
            <a:srgbClr val="182567"/>
          </a:solidFill>
          <a:ln w="7620">
            <a:solidFill>
              <a:srgbClr val="313E80"/>
            </a:solidFill>
            <a:prstDash val="solid"/>
          </a:ln>
        </p:spPr>
      </p:sp>
      <p:sp>
        <p:nvSpPr>
          <p:cNvPr id="13" name="Text 11"/>
          <p:cNvSpPr/>
          <p:nvPr/>
        </p:nvSpPr>
        <p:spPr>
          <a:xfrm>
            <a:off x="7988141" y="3182303"/>
            <a:ext cx="1973104" cy="232529"/>
          </a:xfrm>
          <a:prstGeom prst="rect">
            <a:avLst/>
          </a:prstGeom>
          <a:noFill/>
          <a:ln/>
        </p:spPr>
        <p:txBody>
          <a:bodyPr wrap="none" lIns="0" tIns="0" rIns="0" bIns="0" rtlCol="0" anchor="t"/>
          <a:lstStyle/>
          <a:p>
            <a:pPr marL="0" indent="0" algn="l">
              <a:lnSpc>
                <a:spcPts val="1800"/>
              </a:lnSpc>
              <a:buNone/>
            </a:pPr>
            <a:r>
              <a:rPr lang="en-US" sz="1450" dirty="0">
                <a:solidFill>
                  <a:srgbClr val="CFD0D8"/>
                </a:solidFill>
                <a:latin typeface="Roboto Medium" pitchFamily="34" charset="0"/>
                <a:ea typeface="Roboto Medium" pitchFamily="34" charset="-122"/>
                <a:cs typeface="Roboto Medium" pitchFamily="34" charset="-120"/>
              </a:rPr>
              <a:t>Thermal Enhancements</a:t>
            </a:r>
            <a:endParaRPr lang="en-US" sz="1450" dirty="0"/>
          </a:p>
        </p:txBody>
      </p:sp>
      <p:sp>
        <p:nvSpPr>
          <p:cNvPr id="14" name="Text 12"/>
          <p:cNvSpPr/>
          <p:nvPr/>
        </p:nvSpPr>
        <p:spPr>
          <a:xfrm>
            <a:off x="7988141" y="3563660"/>
            <a:ext cx="5856089" cy="476250"/>
          </a:xfrm>
          <a:prstGeom prst="rect">
            <a:avLst/>
          </a:prstGeom>
          <a:noFill/>
          <a:ln/>
        </p:spPr>
        <p:txBody>
          <a:bodyPr wrap="square" lIns="0" tIns="0" rIns="0" bIns="0" rtlCol="0" anchor="t"/>
          <a:lstStyle/>
          <a:p>
            <a:pPr marL="0" indent="0" algn="l">
              <a:lnSpc>
                <a:spcPts val="1850"/>
              </a:lnSpc>
              <a:buNone/>
            </a:pPr>
            <a:r>
              <a:rPr lang="en-US" sz="1150" dirty="0">
                <a:solidFill>
                  <a:srgbClr val="CFD0D8"/>
                </a:solidFill>
                <a:latin typeface="Roboto" pitchFamily="34" charset="0"/>
                <a:ea typeface="Roboto" pitchFamily="34" charset="-122"/>
                <a:cs typeface="Roboto" pitchFamily="34" charset="-120"/>
              </a:rPr>
              <a:t>Implement advanced cooling systems and thermal monitoring to improve reliability during sustained high-power operation</a:t>
            </a:r>
            <a:endParaRPr lang="en-US" sz="1150" dirty="0"/>
          </a:p>
        </p:txBody>
      </p:sp>
      <p:sp>
        <p:nvSpPr>
          <p:cNvPr id="15" name="Shape 13"/>
          <p:cNvSpPr/>
          <p:nvPr/>
        </p:nvSpPr>
        <p:spPr>
          <a:xfrm>
            <a:off x="7504390" y="4337566"/>
            <a:ext cx="334923" cy="334923"/>
          </a:xfrm>
          <a:prstGeom prst="roundRect">
            <a:avLst>
              <a:gd name="adj" fmla="val 18667"/>
            </a:avLst>
          </a:prstGeom>
          <a:solidFill>
            <a:srgbClr val="182567"/>
          </a:solidFill>
          <a:ln w="7620">
            <a:solidFill>
              <a:srgbClr val="313E80"/>
            </a:solidFill>
            <a:prstDash val="solid"/>
          </a:ln>
        </p:spPr>
      </p:sp>
      <p:sp>
        <p:nvSpPr>
          <p:cNvPr id="16" name="Text 14"/>
          <p:cNvSpPr/>
          <p:nvPr/>
        </p:nvSpPr>
        <p:spPr>
          <a:xfrm>
            <a:off x="7988141" y="4388644"/>
            <a:ext cx="1860590" cy="232529"/>
          </a:xfrm>
          <a:prstGeom prst="rect">
            <a:avLst/>
          </a:prstGeom>
          <a:noFill/>
          <a:ln/>
        </p:spPr>
        <p:txBody>
          <a:bodyPr wrap="none" lIns="0" tIns="0" rIns="0" bIns="0" rtlCol="0" anchor="t"/>
          <a:lstStyle/>
          <a:p>
            <a:pPr marL="0" indent="0" algn="l">
              <a:lnSpc>
                <a:spcPts val="1800"/>
              </a:lnSpc>
              <a:buNone/>
            </a:pPr>
            <a:r>
              <a:rPr lang="en-US" sz="1450" dirty="0">
                <a:solidFill>
                  <a:srgbClr val="CFD0D8"/>
                </a:solidFill>
                <a:latin typeface="Roboto Medium" pitchFamily="34" charset="0"/>
                <a:ea typeface="Roboto Medium" pitchFamily="34" charset="-122"/>
                <a:cs typeface="Roboto Medium" pitchFamily="34" charset="-120"/>
              </a:rPr>
              <a:t>User Interface</a:t>
            </a:r>
            <a:endParaRPr lang="en-US" sz="1450" dirty="0"/>
          </a:p>
        </p:txBody>
      </p:sp>
      <p:sp>
        <p:nvSpPr>
          <p:cNvPr id="17" name="Text 15"/>
          <p:cNvSpPr/>
          <p:nvPr/>
        </p:nvSpPr>
        <p:spPr>
          <a:xfrm>
            <a:off x="7988141" y="4770001"/>
            <a:ext cx="5856089" cy="476250"/>
          </a:xfrm>
          <a:prstGeom prst="rect">
            <a:avLst/>
          </a:prstGeom>
          <a:noFill/>
          <a:ln/>
        </p:spPr>
        <p:txBody>
          <a:bodyPr wrap="square" lIns="0" tIns="0" rIns="0" bIns="0" rtlCol="0" anchor="t"/>
          <a:lstStyle/>
          <a:p>
            <a:pPr marL="0" indent="0" algn="l">
              <a:lnSpc>
                <a:spcPts val="1850"/>
              </a:lnSpc>
              <a:buNone/>
            </a:pPr>
            <a:r>
              <a:rPr lang="en-US" sz="1150" dirty="0">
                <a:solidFill>
                  <a:srgbClr val="CFD0D8"/>
                </a:solidFill>
                <a:latin typeface="Roboto" pitchFamily="34" charset="0"/>
                <a:ea typeface="Roboto" pitchFamily="34" charset="-122"/>
                <a:cs typeface="Roboto" pitchFamily="34" charset="-120"/>
              </a:rPr>
              <a:t>Develop LCD display or mobile application interfaces for monitoring and controlling the charging process</a:t>
            </a:r>
            <a:endParaRPr lang="en-US" sz="1150" dirty="0"/>
          </a:p>
        </p:txBody>
      </p:sp>
      <p:sp>
        <p:nvSpPr>
          <p:cNvPr id="18" name="Shape 16"/>
          <p:cNvSpPr/>
          <p:nvPr/>
        </p:nvSpPr>
        <p:spPr>
          <a:xfrm>
            <a:off x="7504390" y="5543907"/>
            <a:ext cx="334923" cy="334923"/>
          </a:xfrm>
          <a:prstGeom prst="roundRect">
            <a:avLst>
              <a:gd name="adj" fmla="val 18667"/>
            </a:avLst>
          </a:prstGeom>
          <a:solidFill>
            <a:srgbClr val="182567"/>
          </a:solidFill>
          <a:ln w="7620">
            <a:solidFill>
              <a:srgbClr val="313E80"/>
            </a:solidFill>
            <a:prstDash val="solid"/>
          </a:ln>
        </p:spPr>
      </p:sp>
      <p:sp>
        <p:nvSpPr>
          <p:cNvPr id="19" name="Text 17"/>
          <p:cNvSpPr/>
          <p:nvPr/>
        </p:nvSpPr>
        <p:spPr>
          <a:xfrm>
            <a:off x="7988141" y="5594985"/>
            <a:ext cx="1860590" cy="232529"/>
          </a:xfrm>
          <a:prstGeom prst="rect">
            <a:avLst/>
          </a:prstGeom>
          <a:noFill/>
          <a:ln/>
        </p:spPr>
        <p:txBody>
          <a:bodyPr wrap="none" lIns="0" tIns="0" rIns="0" bIns="0" rtlCol="0" anchor="t"/>
          <a:lstStyle/>
          <a:p>
            <a:pPr marL="0" indent="0" algn="l">
              <a:lnSpc>
                <a:spcPts val="1800"/>
              </a:lnSpc>
              <a:buNone/>
            </a:pPr>
            <a:r>
              <a:rPr lang="en-US" sz="1450" dirty="0">
                <a:solidFill>
                  <a:srgbClr val="CFD0D8"/>
                </a:solidFill>
                <a:latin typeface="Roboto Medium" pitchFamily="34" charset="0"/>
                <a:ea typeface="Roboto Medium" pitchFamily="34" charset="-122"/>
                <a:cs typeface="Roboto Medium" pitchFamily="34" charset="-120"/>
              </a:rPr>
              <a:t>Smart Control</a:t>
            </a:r>
            <a:endParaRPr lang="en-US" sz="1450" dirty="0"/>
          </a:p>
        </p:txBody>
      </p:sp>
      <p:sp>
        <p:nvSpPr>
          <p:cNvPr id="20" name="Text 18"/>
          <p:cNvSpPr/>
          <p:nvPr/>
        </p:nvSpPr>
        <p:spPr>
          <a:xfrm>
            <a:off x="7988141" y="5976342"/>
            <a:ext cx="5856089" cy="476250"/>
          </a:xfrm>
          <a:prstGeom prst="rect">
            <a:avLst/>
          </a:prstGeom>
          <a:noFill/>
          <a:ln/>
        </p:spPr>
        <p:txBody>
          <a:bodyPr wrap="square" lIns="0" tIns="0" rIns="0" bIns="0" rtlCol="0" anchor="t"/>
          <a:lstStyle/>
          <a:p>
            <a:pPr marL="0" indent="0" algn="l">
              <a:lnSpc>
                <a:spcPts val="1850"/>
              </a:lnSpc>
              <a:buNone/>
            </a:pPr>
            <a:r>
              <a:rPr lang="en-US" sz="1150" dirty="0">
                <a:solidFill>
                  <a:srgbClr val="CFD0D8"/>
                </a:solidFill>
                <a:latin typeface="Roboto" pitchFamily="34" charset="0"/>
                <a:ea typeface="Roboto" pitchFamily="34" charset="-122"/>
                <a:cs typeface="Roboto" pitchFamily="34" charset="-120"/>
              </a:rPr>
              <a:t>Implement AI-based predictive control algorithms to optimize charging efficiency and battery longevity</a:t>
            </a:r>
            <a:endParaRPr lang="en-US" sz="1150" dirty="0"/>
          </a:p>
        </p:txBody>
      </p:sp>
      <p:sp>
        <p:nvSpPr>
          <p:cNvPr id="21" name="Shape 19"/>
          <p:cNvSpPr/>
          <p:nvPr/>
        </p:nvSpPr>
        <p:spPr>
          <a:xfrm>
            <a:off x="7504390" y="6750248"/>
            <a:ext cx="334923" cy="334923"/>
          </a:xfrm>
          <a:prstGeom prst="roundRect">
            <a:avLst>
              <a:gd name="adj" fmla="val 18667"/>
            </a:avLst>
          </a:prstGeom>
          <a:solidFill>
            <a:srgbClr val="182567"/>
          </a:solidFill>
          <a:ln w="7620">
            <a:solidFill>
              <a:srgbClr val="313E80"/>
            </a:solidFill>
            <a:prstDash val="solid"/>
          </a:ln>
        </p:spPr>
      </p:sp>
      <p:sp>
        <p:nvSpPr>
          <p:cNvPr id="22" name="Text 20"/>
          <p:cNvSpPr/>
          <p:nvPr/>
        </p:nvSpPr>
        <p:spPr>
          <a:xfrm>
            <a:off x="7988141" y="6801326"/>
            <a:ext cx="1860590" cy="232529"/>
          </a:xfrm>
          <a:prstGeom prst="rect">
            <a:avLst/>
          </a:prstGeom>
          <a:noFill/>
          <a:ln/>
        </p:spPr>
        <p:txBody>
          <a:bodyPr wrap="none" lIns="0" tIns="0" rIns="0" bIns="0" rtlCol="0" anchor="t"/>
          <a:lstStyle/>
          <a:p>
            <a:pPr marL="0" indent="0" algn="l">
              <a:lnSpc>
                <a:spcPts val="1800"/>
              </a:lnSpc>
              <a:buNone/>
            </a:pPr>
            <a:r>
              <a:rPr lang="en-US" sz="1450" dirty="0">
                <a:solidFill>
                  <a:srgbClr val="CFD0D8"/>
                </a:solidFill>
                <a:latin typeface="Roboto Medium" pitchFamily="34" charset="0"/>
                <a:ea typeface="Roboto Medium" pitchFamily="34" charset="-122"/>
                <a:cs typeface="Roboto Medium" pitchFamily="34" charset="-120"/>
              </a:rPr>
              <a:t>Renewable Integration</a:t>
            </a:r>
            <a:endParaRPr lang="en-US" sz="1450" dirty="0"/>
          </a:p>
        </p:txBody>
      </p:sp>
      <p:sp>
        <p:nvSpPr>
          <p:cNvPr id="23" name="Text 21"/>
          <p:cNvSpPr/>
          <p:nvPr/>
        </p:nvSpPr>
        <p:spPr>
          <a:xfrm>
            <a:off x="7988141" y="7182683"/>
            <a:ext cx="5856089" cy="238125"/>
          </a:xfrm>
          <a:prstGeom prst="rect">
            <a:avLst/>
          </a:prstGeom>
          <a:noFill/>
          <a:ln/>
        </p:spPr>
        <p:txBody>
          <a:bodyPr wrap="none" lIns="0" tIns="0" rIns="0" bIns="0" rtlCol="0" anchor="t"/>
          <a:lstStyle/>
          <a:p>
            <a:pPr marL="0" indent="0" algn="l">
              <a:lnSpc>
                <a:spcPts val="1850"/>
              </a:lnSpc>
              <a:buNone/>
            </a:pPr>
            <a:r>
              <a:rPr lang="en-US" sz="1150" dirty="0">
                <a:solidFill>
                  <a:srgbClr val="CFD0D8"/>
                </a:solidFill>
                <a:latin typeface="Roboto" pitchFamily="34" charset="0"/>
                <a:ea typeface="Roboto" pitchFamily="34" charset="-122"/>
                <a:cs typeface="Roboto" pitchFamily="34" charset="-120"/>
              </a:rPr>
              <a:t>Adapt the system for direct integration with solar energy sources and charging stations</a:t>
            </a:r>
            <a:endParaRPr lang="en-US" sz="1150" dirty="0"/>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B7B82D9-9FFB-7D79-7BFE-327323E509FF}"/>
              </a:ext>
            </a:extLst>
          </p:cNvPr>
          <p:cNvSpPr txBox="1"/>
          <p:nvPr/>
        </p:nvSpPr>
        <p:spPr>
          <a:xfrm>
            <a:off x="2157412" y="3514635"/>
            <a:ext cx="9758363" cy="1200329"/>
          </a:xfrm>
          <a:prstGeom prst="rect">
            <a:avLst/>
          </a:prstGeom>
          <a:noFill/>
        </p:spPr>
        <p:txBody>
          <a:bodyPr wrap="square">
            <a:spAutoFit/>
          </a:bodyPr>
          <a:lstStyle/>
          <a:p>
            <a:pPr algn="ctr">
              <a:buNone/>
            </a:pPr>
            <a:r>
              <a:rPr lang="en-US" sz="3600" b="1" dirty="0">
                <a:solidFill>
                  <a:schemeClr val="bg1"/>
                </a:solidFill>
              </a:rPr>
              <a:t>Driven by Innovation, Powered by Efficiency</a:t>
            </a:r>
            <a:br>
              <a:rPr lang="en-US" sz="3600" dirty="0">
                <a:solidFill>
                  <a:schemeClr val="bg1"/>
                </a:solidFill>
              </a:rPr>
            </a:br>
            <a:r>
              <a:rPr lang="en-US" sz="3600" b="1" dirty="0">
                <a:solidFill>
                  <a:schemeClr val="bg1"/>
                </a:solidFill>
              </a:rPr>
              <a:t>Thank You!</a:t>
            </a:r>
            <a:r>
              <a:rPr lang="en-US" sz="3600" dirty="0"/>
              <a:t> ⚡⚡</a:t>
            </a:r>
            <a:endParaRPr lang="en-US" sz="3600" dirty="0">
              <a:solidFill>
                <a:schemeClr val="bg1"/>
              </a:solidFill>
            </a:endParaRPr>
          </a:p>
        </p:txBody>
      </p:sp>
    </p:spTree>
    <p:extLst>
      <p:ext uri="{BB962C8B-B14F-4D97-AF65-F5344CB8AC3E}">
        <p14:creationId xmlns:p14="http://schemas.microsoft.com/office/powerpoint/2010/main" val="2557931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0"/>
          <p:cNvSpPr/>
          <p:nvPr/>
        </p:nvSpPr>
        <p:spPr>
          <a:xfrm>
            <a:off x="793790" y="941401"/>
            <a:ext cx="4961811" cy="620078"/>
          </a:xfrm>
          <a:prstGeom prst="rect">
            <a:avLst/>
          </a:prstGeom>
          <a:noFill/>
          <a:ln/>
        </p:spPr>
        <p:txBody>
          <a:bodyPr wrap="none" lIns="0" tIns="0" rIns="0" bIns="0" rtlCol="0" anchor="t"/>
          <a:lstStyle/>
          <a:p>
            <a:pPr marL="0" indent="0" algn="l">
              <a:lnSpc>
                <a:spcPts val="4850"/>
              </a:lnSpc>
              <a:buNone/>
            </a:pPr>
            <a:r>
              <a:rPr lang="en-US" sz="4000" dirty="0">
                <a:solidFill>
                  <a:srgbClr val="FFFFFF"/>
                </a:solidFill>
                <a:latin typeface="Roboto Medium" pitchFamily="34" charset="0"/>
                <a:ea typeface="Roboto Medium" pitchFamily="34" charset="-122"/>
                <a:cs typeface="Roboto Medium" pitchFamily="34" charset="-120"/>
              </a:rPr>
              <a:t>Outline</a:t>
            </a:r>
            <a:endParaRPr lang="en-US" sz="4000" dirty="0"/>
          </a:p>
        </p:txBody>
      </p:sp>
      <p:sp>
        <p:nvSpPr>
          <p:cNvPr id="3" name="Shape 1"/>
          <p:cNvSpPr/>
          <p:nvPr/>
        </p:nvSpPr>
        <p:spPr>
          <a:xfrm>
            <a:off x="793790" y="2258590"/>
            <a:ext cx="446484" cy="446484"/>
          </a:xfrm>
          <a:prstGeom prst="roundRect">
            <a:avLst>
              <a:gd name="adj" fmla="val 18670"/>
            </a:avLst>
          </a:prstGeom>
          <a:solidFill>
            <a:srgbClr val="182567"/>
          </a:solidFill>
          <a:ln w="7620">
            <a:solidFill>
              <a:srgbClr val="313E80"/>
            </a:solidFill>
            <a:prstDash val="solid"/>
          </a:ln>
        </p:spPr>
      </p:sp>
      <p:sp>
        <p:nvSpPr>
          <p:cNvPr id="4" name="Text 2"/>
          <p:cNvSpPr/>
          <p:nvPr/>
        </p:nvSpPr>
        <p:spPr>
          <a:xfrm>
            <a:off x="1438632" y="2326813"/>
            <a:ext cx="2480905" cy="310158"/>
          </a:xfrm>
          <a:prstGeom prst="rect">
            <a:avLst/>
          </a:prstGeom>
          <a:noFill/>
          <a:ln/>
        </p:spPr>
        <p:txBody>
          <a:bodyPr wrap="none" lIns="0" tIns="0" rIns="0" bIns="0" rtlCol="0" anchor="t"/>
          <a:lstStyle/>
          <a:p>
            <a:pPr marL="0" indent="0" algn="l">
              <a:lnSpc>
                <a:spcPts val="2400"/>
              </a:lnSpc>
              <a:buNone/>
            </a:pPr>
            <a:r>
              <a:rPr lang="en-US" sz="1950" dirty="0">
                <a:solidFill>
                  <a:srgbClr val="CFD0D8"/>
                </a:solidFill>
                <a:latin typeface="Roboto Medium" pitchFamily="34" charset="0"/>
                <a:ea typeface="Roboto Medium" pitchFamily="34" charset="-122"/>
                <a:cs typeface="Roboto Medium" pitchFamily="34" charset="-120"/>
              </a:rPr>
              <a:t>Project Overview</a:t>
            </a:r>
            <a:endParaRPr lang="en-US" sz="1950" dirty="0"/>
          </a:p>
        </p:txBody>
      </p:sp>
      <p:sp>
        <p:nvSpPr>
          <p:cNvPr id="9" name="Shape 7"/>
          <p:cNvSpPr/>
          <p:nvPr/>
        </p:nvSpPr>
        <p:spPr>
          <a:xfrm>
            <a:off x="793790" y="3463026"/>
            <a:ext cx="446484" cy="446484"/>
          </a:xfrm>
          <a:prstGeom prst="roundRect">
            <a:avLst>
              <a:gd name="adj" fmla="val 18670"/>
            </a:avLst>
          </a:prstGeom>
          <a:solidFill>
            <a:srgbClr val="182567"/>
          </a:solidFill>
          <a:ln w="7620">
            <a:solidFill>
              <a:srgbClr val="313E80"/>
            </a:solidFill>
            <a:prstDash val="solid"/>
          </a:ln>
        </p:spPr>
      </p:sp>
      <p:sp>
        <p:nvSpPr>
          <p:cNvPr id="10" name="Text 8"/>
          <p:cNvSpPr/>
          <p:nvPr/>
        </p:nvSpPr>
        <p:spPr>
          <a:xfrm>
            <a:off x="1438632" y="3531249"/>
            <a:ext cx="2480905" cy="310158"/>
          </a:xfrm>
          <a:prstGeom prst="rect">
            <a:avLst/>
          </a:prstGeom>
          <a:noFill/>
          <a:ln/>
        </p:spPr>
        <p:txBody>
          <a:bodyPr wrap="none" lIns="0" tIns="0" rIns="0" bIns="0" rtlCol="0" anchor="t"/>
          <a:lstStyle/>
          <a:p>
            <a:pPr marL="0" indent="0" algn="l">
              <a:lnSpc>
                <a:spcPts val="2400"/>
              </a:lnSpc>
              <a:buNone/>
            </a:pPr>
            <a:r>
              <a:rPr lang="en-US" sz="1950" dirty="0">
                <a:solidFill>
                  <a:srgbClr val="CFD0D8"/>
                </a:solidFill>
                <a:latin typeface="Roboto Medium" pitchFamily="34" charset="0"/>
                <a:ea typeface="Roboto Medium" pitchFamily="34" charset="-122"/>
                <a:cs typeface="Roboto Medium" pitchFamily="34" charset="-120"/>
              </a:rPr>
              <a:t>System Design</a:t>
            </a:r>
            <a:endParaRPr lang="en-US" sz="1950" dirty="0"/>
          </a:p>
        </p:txBody>
      </p:sp>
      <p:sp>
        <p:nvSpPr>
          <p:cNvPr id="12" name="Shape 10"/>
          <p:cNvSpPr/>
          <p:nvPr/>
        </p:nvSpPr>
        <p:spPr>
          <a:xfrm>
            <a:off x="793790" y="4674844"/>
            <a:ext cx="446484" cy="446484"/>
          </a:xfrm>
          <a:prstGeom prst="roundRect">
            <a:avLst>
              <a:gd name="adj" fmla="val 18670"/>
            </a:avLst>
          </a:prstGeom>
          <a:solidFill>
            <a:srgbClr val="182567"/>
          </a:solidFill>
          <a:ln w="7620">
            <a:solidFill>
              <a:srgbClr val="313E80"/>
            </a:solidFill>
            <a:prstDash val="solid"/>
          </a:ln>
        </p:spPr>
      </p:sp>
      <p:sp>
        <p:nvSpPr>
          <p:cNvPr id="13" name="Text 11"/>
          <p:cNvSpPr/>
          <p:nvPr/>
        </p:nvSpPr>
        <p:spPr>
          <a:xfrm>
            <a:off x="1438632" y="4743067"/>
            <a:ext cx="2480905" cy="310158"/>
          </a:xfrm>
          <a:prstGeom prst="rect">
            <a:avLst/>
          </a:prstGeom>
          <a:noFill/>
          <a:ln/>
        </p:spPr>
        <p:txBody>
          <a:bodyPr wrap="none" lIns="0" tIns="0" rIns="0" bIns="0" rtlCol="0" anchor="t"/>
          <a:lstStyle/>
          <a:p>
            <a:pPr marL="0" indent="0" algn="l">
              <a:lnSpc>
                <a:spcPts val="2400"/>
              </a:lnSpc>
              <a:buNone/>
            </a:pPr>
            <a:r>
              <a:rPr lang="en-US" sz="1950" dirty="0">
                <a:solidFill>
                  <a:srgbClr val="CFD0D8"/>
                </a:solidFill>
                <a:latin typeface="Roboto Medium" pitchFamily="34" charset="0"/>
                <a:ea typeface="Roboto Medium" pitchFamily="34" charset="-122"/>
                <a:cs typeface="Roboto Medium" pitchFamily="34" charset="-120"/>
              </a:rPr>
              <a:t>Operation &amp; Control</a:t>
            </a:r>
            <a:endParaRPr lang="en-US" sz="1950" dirty="0"/>
          </a:p>
        </p:txBody>
      </p:sp>
      <p:sp>
        <p:nvSpPr>
          <p:cNvPr id="15" name="Shape 13"/>
          <p:cNvSpPr/>
          <p:nvPr/>
        </p:nvSpPr>
        <p:spPr>
          <a:xfrm>
            <a:off x="793790" y="5886662"/>
            <a:ext cx="446484" cy="446484"/>
          </a:xfrm>
          <a:prstGeom prst="roundRect">
            <a:avLst>
              <a:gd name="adj" fmla="val 18670"/>
            </a:avLst>
          </a:prstGeom>
          <a:solidFill>
            <a:srgbClr val="182567"/>
          </a:solidFill>
          <a:ln w="7620">
            <a:solidFill>
              <a:srgbClr val="313E80"/>
            </a:solidFill>
            <a:prstDash val="solid"/>
          </a:ln>
        </p:spPr>
      </p:sp>
      <p:sp>
        <p:nvSpPr>
          <p:cNvPr id="16" name="Text 14"/>
          <p:cNvSpPr/>
          <p:nvPr/>
        </p:nvSpPr>
        <p:spPr>
          <a:xfrm>
            <a:off x="1438632" y="5954885"/>
            <a:ext cx="2480905" cy="310158"/>
          </a:xfrm>
          <a:prstGeom prst="rect">
            <a:avLst/>
          </a:prstGeom>
          <a:noFill/>
          <a:ln/>
        </p:spPr>
        <p:txBody>
          <a:bodyPr wrap="none" lIns="0" tIns="0" rIns="0" bIns="0" rtlCol="0" anchor="t"/>
          <a:lstStyle/>
          <a:p>
            <a:pPr marL="0" indent="0" algn="l">
              <a:lnSpc>
                <a:spcPts val="2400"/>
              </a:lnSpc>
              <a:buNone/>
            </a:pPr>
            <a:r>
              <a:rPr lang="en-US" sz="1950" dirty="0">
                <a:solidFill>
                  <a:srgbClr val="CFD0D8"/>
                </a:solidFill>
                <a:latin typeface="Roboto Medium" pitchFamily="34" charset="0"/>
                <a:ea typeface="Roboto Medium" pitchFamily="34" charset="-122"/>
                <a:cs typeface="Roboto Medium" pitchFamily="34" charset="-120"/>
              </a:rPr>
              <a:t>Results &amp; Conclusions</a:t>
            </a:r>
            <a:endParaRPr lang="en-US" sz="195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0"/>
          <p:cNvSpPr/>
          <p:nvPr/>
        </p:nvSpPr>
        <p:spPr>
          <a:xfrm>
            <a:off x="793790" y="1043940"/>
            <a:ext cx="7364730" cy="620078"/>
          </a:xfrm>
          <a:prstGeom prst="rect">
            <a:avLst/>
          </a:prstGeom>
          <a:noFill/>
          <a:ln/>
        </p:spPr>
        <p:txBody>
          <a:bodyPr wrap="none" lIns="0" tIns="0" rIns="0" bIns="0" rtlCol="0" anchor="t"/>
          <a:lstStyle/>
          <a:p>
            <a:pPr marL="0" indent="0" algn="l">
              <a:lnSpc>
                <a:spcPts val="4850"/>
              </a:lnSpc>
              <a:buNone/>
            </a:pPr>
            <a:r>
              <a:rPr lang="en-US" sz="3900" dirty="0">
                <a:solidFill>
                  <a:srgbClr val="FFFFFF"/>
                </a:solidFill>
                <a:latin typeface="Roboto Medium" pitchFamily="34" charset="0"/>
                <a:ea typeface="Roboto Medium" pitchFamily="34" charset="-122"/>
                <a:cs typeface="Roboto Medium" pitchFamily="34" charset="-120"/>
              </a:rPr>
              <a:t>Project Concept and Significance</a:t>
            </a:r>
            <a:endParaRPr lang="en-US" sz="3900" dirty="0"/>
          </a:p>
        </p:txBody>
      </p:sp>
      <p:sp>
        <p:nvSpPr>
          <p:cNvPr id="3" name="Text 1"/>
          <p:cNvSpPr/>
          <p:nvPr/>
        </p:nvSpPr>
        <p:spPr>
          <a:xfrm>
            <a:off x="793790" y="2947891"/>
            <a:ext cx="2977039" cy="372070"/>
          </a:xfrm>
          <a:prstGeom prst="rect">
            <a:avLst/>
          </a:prstGeom>
          <a:noFill/>
          <a:ln/>
        </p:spPr>
        <p:txBody>
          <a:bodyPr wrap="none" lIns="0" tIns="0" rIns="0" bIns="0" rtlCol="0" anchor="t"/>
          <a:lstStyle/>
          <a:p>
            <a:pPr marL="0" indent="0" algn="l">
              <a:lnSpc>
                <a:spcPts val="2900"/>
              </a:lnSpc>
              <a:buNone/>
            </a:pPr>
            <a:r>
              <a:rPr lang="en-US" sz="2300" dirty="0">
                <a:solidFill>
                  <a:srgbClr val="FFFFFF"/>
                </a:solidFill>
                <a:latin typeface="Roboto Medium" pitchFamily="34" charset="0"/>
                <a:ea typeface="Roboto Medium" pitchFamily="34" charset="-122"/>
                <a:cs typeface="Roboto Medium" pitchFamily="34" charset="-120"/>
              </a:rPr>
              <a:t>Design Objectives</a:t>
            </a:r>
            <a:endParaRPr lang="en-US" sz="2300" dirty="0"/>
          </a:p>
        </p:txBody>
      </p:sp>
      <p:sp>
        <p:nvSpPr>
          <p:cNvPr id="4" name="Text 2"/>
          <p:cNvSpPr/>
          <p:nvPr/>
        </p:nvSpPr>
        <p:spPr>
          <a:xfrm>
            <a:off x="793790" y="3519488"/>
            <a:ext cx="6279356" cy="1587698"/>
          </a:xfrm>
          <a:prstGeom prst="rect">
            <a:avLst/>
          </a:prstGeom>
          <a:noFill/>
          <a:ln/>
        </p:spPr>
        <p:txBody>
          <a:bodyPr wrap="square" lIns="0" tIns="0" rIns="0" bIns="0" rtlCol="0" anchor="t"/>
          <a:lstStyle/>
          <a:p>
            <a:pPr marL="0" indent="0" algn="l">
              <a:lnSpc>
                <a:spcPts val="2500"/>
              </a:lnSpc>
              <a:buNone/>
            </a:pPr>
            <a:r>
              <a:rPr lang="en-US" sz="1600" dirty="0">
                <a:solidFill>
                  <a:schemeClr val="bg2">
                    <a:lumMod val="90000"/>
                  </a:schemeClr>
                </a:solidFill>
                <a:latin typeface="Roboto" panose="02000000000000000000" pitchFamily="2" charset="0"/>
                <a:ea typeface="Roboto" panose="02000000000000000000" pitchFamily="2" charset="0"/>
              </a:rPr>
              <a:t>This project presents the design and implementation of a bidirectional 4-switch Buck-Boost converter, specifically developed for electric vehicles. It uses an Arduino microcontroller with a PID algorithm to precisely control the charging and discharging of lithium-ion batteries. The converter performs both step-up and step-down operations to enable energy recovery and enhance battery management.</a:t>
            </a:r>
            <a:endParaRPr lang="en-US" sz="1550" dirty="0">
              <a:solidFill>
                <a:schemeClr val="bg2">
                  <a:lumMod val="90000"/>
                </a:schemeClr>
              </a:solidFill>
              <a:latin typeface="Roboto" panose="02000000000000000000" pitchFamily="2" charset="0"/>
              <a:ea typeface="Roboto" panose="02000000000000000000" pitchFamily="2" charset="0"/>
            </a:endParaRPr>
          </a:p>
        </p:txBody>
      </p:sp>
      <p:sp>
        <p:nvSpPr>
          <p:cNvPr id="6" name="Shape 4"/>
          <p:cNvSpPr/>
          <p:nvPr/>
        </p:nvSpPr>
        <p:spPr>
          <a:xfrm>
            <a:off x="7564874" y="2804993"/>
            <a:ext cx="6279356" cy="3351490"/>
          </a:xfrm>
          <a:prstGeom prst="roundRect">
            <a:avLst>
              <a:gd name="adj" fmla="val 2487"/>
            </a:avLst>
          </a:prstGeom>
          <a:solidFill>
            <a:srgbClr val="182567"/>
          </a:solidFill>
          <a:ln w="7620">
            <a:solidFill>
              <a:srgbClr val="313E80"/>
            </a:solidFill>
            <a:prstDash val="solid"/>
          </a:ln>
        </p:spPr>
        <p:txBody>
          <a:bodyPr/>
          <a:lstStyle/>
          <a:p>
            <a:endParaRPr lang="en-US" dirty="0"/>
          </a:p>
        </p:txBody>
      </p:sp>
      <p:sp>
        <p:nvSpPr>
          <p:cNvPr id="7" name="Text 5"/>
          <p:cNvSpPr/>
          <p:nvPr/>
        </p:nvSpPr>
        <p:spPr>
          <a:xfrm>
            <a:off x="7770852" y="3010972"/>
            <a:ext cx="2480905" cy="310158"/>
          </a:xfrm>
          <a:prstGeom prst="rect">
            <a:avLst/>
          </a:prstGeom>
          <a:noFill/>
          <a:ln/>
        </p:spPr>
        <p:txBody>
          <a:bodyPr wrap="none" lIns="0" tIns="0" rIns="0" bIns="0" rtlCol="0" anchor="t"/>
          <a:lstStyle/>
          <a:p>
            <a:pPr marL="0" indent="0" algn="l">
              <a:lnSpc>
                <a:spcPts val="2400"/>
              </a:lnSpc>
              <a:buNone/>
            </a:pPr>
            <a:r>
              <a:rPr lang="en-US" sz="1950" dirty="0">
                <a:solidFill>
                  <a:srgbClr val="CFD0D8"/>
                </a:solidFill>
                <a:latin typeface="Roboto Medium" pitchFamily="34" charset="0"/>
                <a:ea typeface="Roboto Medium" pitchFamily="34" charset="-122"/>
                <a:cs typeface="Roboto Medium" pitchFamily="34" charset="-120"/>
              </a:rPr>
              <a:t>Problems Solved</a:t>
            </a:r>
            <a:endParaRPr lang="en-US" sz="1950" dirty="0"/>
          </a:p>
        </p:txBody>
      </p:sp>
      <p:sp>
        <p:nvSpPr>
          <p:cNvPr id="8" name="Text 6"/>
          <p:cNvSpPr/>
          <p:nvPr/>
        </p:nvSpPr>
        <p:spPr>
          <a:xfrm>
            <a:off x="7770852" y="3519488"/>
            <a:ext cx="5867400" cy="635079"/>
          </a:xfrm>
          <a:prstGeom prst="rect">
            <a:avLst/>
          </a:prstGeom>
          <a:noFill/>
          <a:ln/>
        </p:spPr>
        <p:txBody>
          <a:bodyPr wrap="square" lIns="0" tIns="0" rIns="0" bIns="0" rtlCol="0" anchor="t"/>
          <a:lstStyle/>
          <a:p>
            <a:pPr marL="342900" indent="-342900" algn="l">
              <a:lnSpc>
                <a:spcPts val="2500"/>
              </a:lnSpc>
              <a:buSzPct val="100000"/>
              <a:buChar char="•"/>
            </a:pPr>
            <a:r>
              <a:rPr lang="en-US" sz="1550" dirty="0">
                <a:solidFill>
                  <a:srgbClr val="CFD0D8"/>
                </a:solidFill>
                <a:latin typeface="Roboto" pitchFamily="34" charset="0"/>
                <a:ea typeface="Roboto" pitchFamily="34" charset="-122"/>
                <a:cs typeface="Roboto" pitchFamily="34" charset="-120"/>
              </a:rPr>
              <a:t>Extends driving range through optimized battery capacity utilization</a:t>
            </a:r>
            <a:endParaRPr lang="en-US" sz="1550" dirty="0"/>
          </a:p>
        </p:txBody>
      </p:sp>
      <p:sp>
        <p:nvSpPr>
          <p:cNvPr id="9" name="Text 7"/>
          <p:cNvSpPr/>
          <p:nvPr/>
        </p:nvSpPr>
        <p:spPr>
          <a:xfrm>
            <a:off x="7770852" y="4223980"/>
            <a:ext cx="5867400" cy="635079"/>
          </a:xfrm>
          <a:prstGeom prst="rect">
            <a:avLst/>
          </a:prstGeom>
          <a:noFill/>
          <a:ln/>
        </p:spPr>
        <p:txBody>
          <a:bodyPr wrap="square" lIns="0" tIns="0" rIns="0" bIns="0" rtlCol="0" anchor="t"/>
          <a:lstStyle/>
          <a:p>
            <a:pPr marL="342900" indent="-342900" algn="l">
              <a:lnSpc>
                <a:spcPts val="2500"/>
              </a:lnSpc>
              <a:buSzPct val="100000"/>
              <a:buChar char="•"/>
            </a:pPr>
            <a:r>
              <a:rPr lang="en-US" sz="1550" dirty="0">
                <a:solidFill>
                  <a:srgbClr val="CFD0D8"/>
                </a:solidFill>
                <a:latin typeface="Roboto" pitchFamily="34" charset="0"/>
                <a:ea typeface="Roboto" pitchFamily="34" charset="-122"/>
                <a:cs typeface="Roboto" pitchFamily="34" charset="-120"/>
              </a:rPr>
              <a:t>Prevents dangerous overcharging and thermal runaway conditions</a:t>
            </a:r>
            <a:endParaRPr lang="en-US" sz="1550" dirty="0"/>
          </a:p>
        </p:txBody>
      </p:sp>
      <p:sp>
        <p:nvSpPr>
          <p:cNvPr id="10" name="Text 8"/>
          <p:cNvSpPr/>
          <p:nvPr/>
        </p:nvSpPr>
        <p:spPr>
          <a:xfrm>
            <a:off x="7770852" y="4928473"/>
            <a:ext cx="5867400" cy="635079"/>
          </a:xfrm>
          <a:prstGeom prst="rect">
            <a:avLst/>
          </a:prstGeom>
          <a:noFill/>
          <a:ln/>
        </p:spPr>
        <p:txBody>
          <a:bodyPr wrap="square" lIns="0" tIns="0" rIns="0" bIns="0" rtlCol="0" anchor="t"/>
          <a:lstStyle/>
          <a:p>
            <a:pPr marL="342900" indent="-342900" algn="l">
              <a:lnSpc>
                <a:spcPts val="2500"/>
              </a:lnSpc>
              <a:buSzPct val="100000"/>
              <a:buChar char="•"/>
            </a:pPr>
            <a:r>
              <a:rPr lang="en-US" sz="1550" dirty="0">
                <a:solidFill>
                  <a:srgbClr val="CFD0D8"/>
                </a:solidFill>
                <a:latin typeface="Roboto" pitchFamily="34" charset="0"/>
                <a:ea typeface="Roboto" pitchFamily="34" charset="-122"/>
                <a:cs typeface="Roboto" pitchFamily="34" charset="-120"/>
              </a:rPr>
              <a:t>Ensures stable voltage and current control in both operational modes</a:t>
            </a:r>
            <a:endParaRPr lang="en-US" sz="1550" dirty="0"/>
          </a:p>
        </p:txBody>
      </p:sp>
      <p:sp>
        <p:nvSpPr>
          <p:cNvPr id="11" name="Text 9"/>
          <p:cNvSpPr/>
          <p:nvPr/>
        </p:nvSpPr>
        <p:spPr>
          <a:xfrm>
            <a:off x="7770852" y="5632966"/>
            <a:ext cx="5867400" cy="317540"/>
          </a:xfrm>
          <a:prstGeom prst="rect">
            <a:avLst/>
          </a:prstGeom>
          <a:noFill/>
          <a:ln/>
        </p:spPr>
        <p:txBody>
          <a:bodyPr wrap="none" lIns="0" tIns="0" rIns="0" bIns="0" rtlCol="0" anchor="t"/>
          <a:lstStyle/>
          <a:p>
            <a:pPr marL="342900" indent="-342900" algn="l">
              <a:lnSpc>
                <a:spcPts val="2500"/>
              </a:lnSpc>
              <a:buSzPct val="100000"/>
              <a:buChar char="•"/>
            </a:pPr>
            <a:r>
              <a:rPr lang="en-US" sz="1550" dirty="0">
                <a:solidFill>
                  <a:srgbClr val="CFD0D8"/>
                </a:solidFill>
                <a:latin typeface="Roboto" pitchFamily="34" charset="0"/>
                <a:ea typeface="Roboto" pitchFamily="34" charset="-122"/>
                <a:cs typeface="Roboto" pitchFamily="34" charset="-120"/>
              </a:rPr>
              <a:t>Enhances overall system reliability and charging efficiency</a:t>
            </a:r>
            <a:endParaRPr lang="en-US" sz="155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name="Slide 15">
    <p:spTree>
      <p:nvGrpSpPr>
        <p:cNvPr id="1" name=""/>
        <p:cNvGrpSpPr/>
        <p:nvPr/>
      </p:nvGrpSpPr>
      <p:grpSpPr>
        <a:xfrm>
          <a:off x="0" y="0"/>
          <a:ext cx="0" cy="0"/>
          <a:chOff x="0" y="0"/>
          <a:chExt cx="0" cy="0"/>
        </a:xfrm>
      </p:grpSpPr>
      <p:sp>
        <p:nvSpPr>
          <p:cNvPr id="2" name="Text 0"/>
          <p:cNvSpPr/>
          <p:nvPr/>
        </p:nvSpPr>
        <p:spPr>
          <a:xfrm>
            <a:off x="793790" y="713661"/>
            <a:ext cx="4962287" cy="496133"/>
          </a:xfrm>
          <a:prstGeom prst="rect">
            <a:avLst/>
          </a:prstGeom>
          <a:noFill/>
          <a:ln/>
        </p:spPr>
        <p:txBody>
          <a:bodyPr wrap="none" lIns="0" tIns="0" rIns="0" bIns="0" rtlCol="0" anchor="t"/>
          <a:lstStyle/>
          <a:p>
            <a:pPr marL="0" indent="0" algn="l">
              <a:lnSpc>
                <a:spcPts val="3900"/>
              </a:lnSpc>
              <a:buNone/>
            </a:pPr>
            <a:r>
              <a:rPr lang="en-US" sz="3100" dirty="0">
                <a:solidFill>
                  <a:srgbClr val="FFFFFF"/>
                </a:solidFill>
                <a:latin typeface="Roboto Medium" pitchFamily="34" charset="0"/>
                <a:ea typeface="Roboto Medium" pitchFamily="34" charset="-122"/>
                <a:cs typeface="Roboto Medium" pitchFamily="34" charset="-120"/>
              </a:rPr>
              <a:t>Simulink Results</a:t>
            </a:r>
            <a:endParaRPr lang="en-US" sz="3100" dirty="0"/>
          </a:p>
        </p:txBody>
      </p:sp>
      <p:pic>
        <p:nvPicPr>
          <p:cNvPr id="3" name="Image 0" descr="preencoded.png"/>
          <p:cNvPicPr>
            <a:picLocks noChangeAspect="1"/>
          </p:cNvPicPr>
          <p:nvPr/>
        </p:nvPicPr>
        <p:blipFill>
          <a:blip r:embed="rId3"/>
          <a:stretch>
            <a:fillRect/>
          </a:stretch>
        </p:blipFill>
        <p:spPr>
          <a:xfrm>
            <a:off x="793789" y="1626513"/>
            <a:ext cx="11773081" cy="5436439"/>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0"/>
          <p:cNvSpPr/>
          <p:nvPr/>
        </p:nvSpPr>
        <p:spPr>
          <a:xfrm>
            <a:off x="634008" y="596682"/>
            <a:ext cx="4923830" cy="321826"/>
          </a:xfrm>
          <a:prstGeom prst="rect">
            <a:avLst/>
          </a:prstGeom>
          <a:noFill/>
          <a:ln/>
        </p:spPr>
        <p:txBody>
          <a:bodyPr wrap="none" lIns="0" tIns="0" rIns="0" bIns="0" rtlCol="0" anchor="t"/>
          <a:lstStyle/>
          <a:p>
            <a:pPr marL="0" indent="0" algn="l">
              <a:lnSpc>
                <a:spcPts val="2500"/>
              </a:lnSpc>
              <a:buNone/>
            </a:pPr>
            <a:r>
              <a:rPr lang="en-US" sz="2800" dirty="0">
                <a:solidFill>
                  <a:srgbClr val="FFFFFF"/>
                </a:solidFill>
                <a:latin typeface="Roboto Medium" pitchFamily="34" charset="0"/>
                <a:ea typeface="Roboto Medium" pitchFamily="34" charset="-122"/>
                <a:cs typeface="Roboto Medium" pitchFamily="34" charset="-120"/>
              </a:rPr>
              <a:t>System Components and Hardware Design</a:t>
            </a:r>
            <a:endParaRPr lang="en-US" sz="2800" dirty="0"/>
          </a:p>
        </p:txBody>
      </p:sp>
      <p:sp>
        <p:nvSpPr>
          <p:cNvPr id="5" name="Shape 1"/>
          <p:cNvSpPr/>
          <p:nvPr/>
        </p:nvSpPr>
        <p:spPr>
          <a:xfrm>
            <a:off x="634008" y="1967988"/>
            <a:ext cx="205978" cy="205978"/>
          </a:xfrm>
          <a:prstGeom prst="roundRect">
            <a:avLst>
              <a:gd name="adj" fmla="val 21008"/>
            </a:avLst>
          </a:prstGeom>
          <a:solidFill>
            <a:srgbClr val="182567"/>
          </a:solidFill>
          <a:ln w="7620">
            <a:solidFill>
              <a:srgbClr val="313E80"/>
            </a:solidFill>
            <a:prstDash val="solid"/>
          </a:ln>
        </p:spPr>
      </p:sp>
      <p:pic>
        <p:nvPicPr>
          <p:cNvPr id="6" name="Image 2" descr="preencoded.png"/>
          <p:cNvPicPr>
            <a:picLocks noChangeAspect="1"/>
          </p:cNvPicPr>
          <p:nvPr/>
        </p:nvPicPr>
        <p:blipFill>
          <a:blip r:embed="rId3"/>
          <a:stretch>
            <a:fillRect/>
          </a:stretch>
        </p:blipFill>
        <p:spPr>
          <a:xfrm>
            <a:off x="672644" y="1990491"/>
            <a:ext cx="128707" cy="160973"/>
          </a:xfrm>
          <a:prstGeom prst="rect">
            <a:avLst/>
          </a:prstGeom>
        </p:spPr>
      </p:pic>
      <p:sp>
        <p:nvSpPr>
          <p:cNvPr id="7" name="Text 2"/>
          <p:cNvSpPr/>
          <p:nvPr/>
        </p:nvSpPr>
        <p:spPr>
          <a:xfrm>
            <a:off x="942975" y="1990491"/>
            <a:ext cx="1287780" cy="160973"/>
          </a:xfrm>
          <a:prstGeom prst="rect">
            <a:avLst/>
          </a:prstGeom>
          <a:noFill/>
          <a:ln/>
        </p:spPr>
        <p:txBody>
          <a:bodyPr wrap="none" lIns="0" tIns="0" rIns="0" bIns="0" rtlCol="0" anchor="t"/>
          <a:lstStyle/>
          <a:p>
            <a:pPr marL="0" indent="0" algn="l">
              <a:lnSpc>
                <a:spcPts val="1250"/>
              </a:lnSpc>
              <a:buNone/>
            </a:pPr>
            <a:r>
              <a:rPr lang="en-US" sz="2400" dirty="0">
                <a:solidFill>
                  <a:srgbClr val="CFD0D8"/>
                </a:solidFill>
                <a:latin typeface="Roboto Medium" pitchFamily="34" charset="0"/>
                <a:ea typeface="Roboto Medium" pitchFamily="34" charset="-122"/>
                <a:cs typeface="Roboto Medium" pitchFamily="34" charset="-120"/>
              </a:rPr>
              <a:t>Power Source</a:t>
            </a:r>
            <a:endParaRPr lang="en-US" sz="2400" dirty="0"/>
          </a:p>
        </p:txBody>
      </p:sp>
      <p:sp>
        <p:nvSpPr>
          <p:cNvPr id="11" name="Shape 4"/>
          <p:cNvSpPr/>
          <p:nvPr/>
        </p:nvSpPr>
        <p:spPr>
          <a:xfrm>
            <a:off x="634008" y="2925231"/>
            <a:ext cx="205978" cy="205978"/>
          </a:xfrm>
          <a:prstGeom prst="roundRect">
            <a:avLst>
              <a:gd name="adj" fmla="val 21008"/>
            </a:avLst>
          </a:prstGeom>
          <a:solidFill>
            <a:srgbClr val="182567"/>
          </a:solidFill>
          <a:ln w="7620">
            <a:solidFill>
              <a:srgbClr val="313E80"/>
            </a:solidFill>
            <a:prstDash val="solid"/>
          </a:ln>
        </p:spPr>
      </p:sp>
      <p:pic>
        <p:nvPicPr>
          <p:cNvPr id="12" name="Image 5" descr="preencoded.png"/>
          <p:cNvPicPr>
            <a:picLocks noChangeAspect="1"/>
          </p:cNvPicPr>
          <p:nvPr/>
        </p:nvPicPr>
        <p:blipFill>
          <a:blip r:embed="rId4"/>
          <a:stretch>
            <a:fillRect/>
          </a:stretch>
        </p:blipFill>
        <p:spPr>
          <a:xfrm>
            <a:off x="672644" y="2947734"/>
            <a:ext cx="128707" cy="160973"/>
          </a:xfrm>
          <a:prstGeom prst="rect">
            <a:avLst/>
          </a:prstGeom>
        </p:spPr>
      </p:pic>
      <p:sp>
        <p:nvSpPr>
          <p:cNvPr id="13" name="Text 5"/>
          <p:cNvSpPr/>
          <p:nvPr/>
        </p:nvSpPr>
        <p:spPr>
          <a:xfrm>
            <a:off x="942975" y="2947734"/>
            <a:ext cx="1287780" cy="160973"/>
          </a:xfrm>
          <a:prstGeom prst="rect">
            <a:avLst/>
          </a:prstGeom>
          <a:noFill/>
          <a:ln/>
        </p:spPr>
        <p:txBody>
          <a:bodyPr wrap="none" lIns="0" tIns="0" rIns="0" bIns="0" rtlCol="0" anchor="t"/>
          <a:lstStyle/>
          <a:p>
            <a:pPr marL="0" indent="0" algn="l">
              <a:lnSpc>
                <a:spcPts val="1250"/>
              </a:lnSpc>
              <a:buNone/>
            </a:pPr>
            <a:r>
              <a:rPr lang="en-US" sz="2400" dirty="0">
                <a:solidFill>
                  <a:srgbClr val="CFD0D8"/>
                </a:solidFill>
                <a:latin typeface="Roboto Medium" pitchFamily="34" charset="0"/>
                <a:ea typeface="Roboto Medium" pitchFamily="34" charset="-122"/>
                <a:cs typeface="Roboto Medium" pitchFamily="34" charset="-120"/>
              </a:rPr>
              <a:t>H-Bridge Circuit</a:t>
            </a:r>
            <a:endParaRPr lang="en-US" sz="2400" dirty="0"/>
          </a:p>
        </p:txBody>
      </p:sp>
      <p:sp>
        <p:nvSpPr>
          <p:cNvPr id="17" name="Shape 7"/>
          <p:cNvSpPr/>
          <p:nvPr/>
        </p:nvSpPr>
        <p:spPr>
          <a:xfrm>
            <a:off x="672644" y="3858088"/>
            <a:ext cx="205978" cy="205978"/>
          </a:xfrm>
          <a:prstGeom prst="roundRect">
            <a:avLst>
              <a:gd name="adj" fmla="val 21008"/>
            </a:avLst>
          </a:prstGeom>
          <a:solidFill>
            <a:srgbClr val="182567"/>
          </a:solidFill>
          <a:ln w="7620">
            <a:solidFill>
              <a:srgbClr val="313E80"/>
            </a:solidFill>
            <a:prstDash val="solid"/>
          </a:ln>
        </p:spPr>
      </p:sp>
      <p:pic>
        <p:nvPicPr>
          <p:cNvPr id="18" name="Image 8" descr="preencoded.png"/>
          <p:cNvPicPr>
            <a:picLocks noChangeAspect="1"/>
          </p:cNvPicPr>
          <p:nvPr/>
        </p:nvPicPr>
        <p:blipFill>
          <a:blip r:embed="rId5"/>
          <a:stretch>
            <a:fillRect/>
          </a:stretch>
        </p:blipFill>
        <p:spPr>
          <a:xfrm>
            <a:off x="711280" y="3880591"/>
            <a:ext cx="128707" cy="160973"/>
          </a:xfrm>
          <a:prstGeom prst="rect">
            <a:avLst/>
          </a:prstGeom>
        </p:spPr>
      </p:pic>
      <p:sp>
        <p:nvSpPr>
          <p:cNvPr id="19" name="Text 8"/>
          <p:cNvSpPr/>
          <p:nvPr/>
        </p:nvSpPr>
        <p:spPr>
          <a:xfrm>
            <a:off x="981611" y="3880591"/>
            <a:ext cx="1287780" cy="160973"/>
          </a:xfrm>
          <a:prstGeom prst="rect">
            <a:avLst/>
          </a:prstGeom>
          <a:noFill/>
          <a:ln/>
        </p:spPr>
        <p:txBody>
          <a:bodyPr wrap="none" lIns="0" tIns="0" rIns="0" bIns="0" rtlCol="0" anchor="t"/>
          <a:lstStyle/>
          <a:p>
            <a:pPr marL="0" indent="0" algn="l">
              <a:lnSpc>
                <a:spcPts val="1250"/>
              </a:lnSpc>
              <a:buNone/>
            </a:pPr>
            <a:r>
              <a:rPr lang="en-US" sz="2400" dirty="0">
                <a:solidFill>
                  <a:srgbClr val="CFD0D8"/>
                </a:solidFill>
                <a:latin typeface="Roboto Medium" pitchFamily="34" charset="0"/>
                <a:ea typeface="Roboto Medium" pitchFamily="34" charset="-122"/>
                <a:cs typeface="Roboto Medium" pitchFamily="34" charset="-120"/>
              </a:rPr>
              <a:t>Inductor</a:t>
            </a:r>
            <a:endParaRPr lang="en-US" sz="2400" dirty="0"/>
          </a:p>
        </p:txBody>
      </p:sp>
      <p:sp>
        <p:nvSpPr>
          <p:cNvPr id="23" name="Shape 10"/>
          <p:cNvSpPr/>
          <p:nvPr/>
        </p:nvSpPr>
        <p:spPr>
          <a:xfrm>
            <a:off x="672644" y="4793391"/>
            <a:ext cx="205978" cy="205978"/>
          </a:xfrm>
          <a:prstGeom prst="roundRect">
            <a:avLst>
              <a:gd name="adj" fmla="val 21008"/>
            </a:avLst>
          </a:prstGeom>
          <a:solidFill>
            <a:srgbClr val="182567"/>
          </a:solidFill>
          <a:ln w="7620">
            <a:solidFill>
              <a:srgbClr val="313E80"/>
            </a:solidFill>
            <a:prstDash val="solid"/>
          </a:ln>
        </p:spPr>
      </p:sp>
      <p:pic>
        <p:nvPicPr>
          <p:cNvPr id="24" name="Image 11" descr="preencoded.png"/>
          <p:cNvPicPr>
            <a:picLocks noChangeAspect="1"/>
          </p:cNvPicPr>
          <p:nvPr/>
        </p:nvPicPr>
        <p:blipFill>
          <a:blip r:embed="rId6"/>
          <a:stretch>
            <a:fillRect/>
          </a:stretch>
        </p:blipFill>
        <p:spPr>
          <a:xfrm>
            <a:off x="711280" y="4815894"/>
            <a:ext cx="128707" cy="160973"/>
          </a:xfrm>
          <a:prstGeom prst="rect">
            <a:avLst/>
          </a:prstGeom>
        </p:spPr>
      </p:pic>
      <p:sp>
        <p:nvSpPr>
          <p:cNvPr id="25" name="Text 11"/>
          <p:cNvSpPr/>
          <p:nvPr/>
        </p:nvSpPr>
        <p:spPr>
          <a:xfrm>
            <a:off x="981611" y="4815894"/>
            <a:ext cx="1287780" cy="160973"/>
          </a:xfrm>
          <a:prstGeom prst="rect">
            <a:avLst/>
          </a:prstGeom>
          <a:noFill/>
          <a:ln/>
        </p:spPr>
        <p:txBody>
          <a:bodyPr wrap="none" lIns="0" tIns="0" rIns="0" bIns="0" rtlCol="0" anchor="t"/>
          <a:lstStyle/>
          <a:p>
            <a:pPr marL="0" indent="0" algn="l">
              <a:lnSpc>
                <a:spcPts val="1250"/>
              </a:lnSpc>
              <a:buNone/>
            </a:pPr>
            <a:r>
              <a:rPr lang="en-US" sz="2400" dirty="0">
                <a:solidFill>
                  <a:srgbClr val="CFD0D8"/>
                </a:solidFill>
                <a:latin typeface="Roboto Medium" pitchFamily="34" charset="0"/>
                <a:ea typeface="Roboto Medium" pitchFamily="34" charset="-122"/>
                <a:cs typeface="Roboto Medium" pitchFamily="34" charset="-120"/>
              </a:rPr>
              <a:t>Sensors</a:t>
            </a:r>
            <a:endParaRPr lang="en-US" sz="2400" dirty="0"/>
          </a:p>
        </p:txBody>
      </p:sp>
      <p:sp>
        <p:nvSpPr>
          <p:cNvPr id="29" name="Shape 13"/>
          <p:cNvSpPr/>
          <p:nvPr/>
        </p:nvSpPr>
        <p:spPr>
          <a:xfrm>
            <a:off x="672644" y="5769229"/>
            <a:ext cx="205978" cy="205978"/>
          </a:xfrm>
          <a:prstGeom prst="roundRect">
            <a:avLst>
              <a:gd name="adj" fmla="val 21008"/>
            </a:avLst>
          </a:prstGeom>
          <a:solidFill>
            <a:srgbClr val="182567"/>
          </a:solidFill>
          <a:ln w="7620">
            <a:solidFill>
              <a:srgbClr val="313E80"/>
            </a:solidFill>
            <a:prstDash val="solid"/>
          </a:ln>
        </p:spPr>
      </p:sp>
      <p:pic>
        <p:nvPicPr>
          <p:cNvPr id="30" name="Image 14" descr="preencoded.png"/>
          <p:cNvPicPr>
            <a:picLocks noChangeAspect="1"/>
          </p:cNvPicPr>
          <p:nvPr/>
        </p:nvPicPr>
        <p:blipFill>
          <a:blip r:embed="rId7"/>
          <a:stretch>
            <a:fillRect/>
          </a:stretch>
        </p:blipFill>
        <p:spPr>
          <a:xfrm>
            <a:off x="711280" y="5791732"/>
            <a:ext cx="128707" cy="160973"/>
          </a:xfrm>
          <a:prstGeom prst="rect">
            <a:avLst/>
          </a:prstGeom>
        </p:spPr>
      </p:pic>
      <p:sp>
        <p:nvSpPr>
          <p:cNvPr id="31" name="Text 14"/>
          <p:cNvSpPr/>
          <p:nvPr/>
        </p:nvSpPr>
        <p:spPr>
          <a:xfrm>
            <a:off x="981611" y="5791732"/>
            <a:ext cx="1287780" cy="160973"/>
          </a:xfrm>
          <a:prstGeom prst="rect">
            <a:avLst/>
          </a:prstGeom>
          <a:noFill/>
          <a:ln/>
        </p:spPr>
        <p:txBody>
          <a:bodyPr wrap="none" lIns="0" tIns="0" rIns="0" bIns="0" rtlCol="0" anchor="t"/>
          <a:lstStyle/>
          <a:p>
            <a:pPr marL="0" indent="0" algn="l">
              <a:lnSpc>
                <a:spcPts val="1250"/>
              </a:lnSpc>
              <a:buNone/>
            </a:pPr>
            <a:r>
              <a:rPr lang="en-US" sz="2400" dirty="0">
                <a:solidFill>
                  <a:srgbClr val="CFD0D8"/>
                </a:solidFill>
                <a:latin typeface="Roboto Medium" pitchFamily="34" charset="0"/>
                <a:ea typeface="Roboto Medium" pitchFamily="34" charset="-122"/>
                <a:cs typeface="Roboto Medium" pitchFamily="34" charset="-120"/>
              </a:rPr>
              <a:t>Arduino Uno</a:t>
            </a:r>
            <a:endParaRPr lang="en-US" sz="2400" dirty="0"/>
          </a:p>
        </p:txBody>
      </p:sp>
      <p:sp>
        <p:nvSpPr>
          <p:cNvPr id="35" name="Shape 16"/>
          <p:cNvSpPr/>
          <p:nvPr/>
        </p:nvSpPr>
        <p:spPr>
          <a:xfrm>
            <a:off x="672644" y="6722564"/>
            <a:ext cx="205978" cy="205978"/>
          </a:xfrm>
          <a:prstGeom prst="roundRect">
            <a:avLst>
              <a:gd name="adj" fmla="val 21008"/>
            </a:avLst>
          </a:prstGeom>
          <a:solidFill>
            <a:srgbClr val="182567"/>
          </a:solidFill>
          <a:ln w="7620">
            <a:solidFill>
              <a:srgbClr val="313E80"/>
            </a:solidFill>
            <a:prstDash val="solid"/>
          </a:ln>
        </p:spPr>
      </p:sp>
      <p:pic>
        <p:nvPicPr>
          <p:cNvPr id="36" name="Image 17" descr="preencoded.png"/>
          <p:cNvPicPr>
            <a:picLocks noChangeAspect="1"/>
          </p:cNvPicPr>
          <p:nvPr/>
        </p:nvPicPr>
        <p:blipFill>
          <a:blip r:embed="rId8"/>
          <a:stretch>
            <a:fillRect/>
          </a:stretch>
        </p:blipFill>
        <p:spPr>
          <a:xfrm>
            <a:off x="711280" y="6745067"/>
            <a:ext cx="128707" cy="160973"/>
          </a:xfrm>
          <a:prstGeom prst="rect">
            <a:avLst/>
          </a:prstGeom>
        </p:spPr>
      </p:pic>
      <p:sp>
        <p:nvSpPr>
          <p:cNvPr id="37" name="Text 17"/>
          <p:cNvSpPr/>
          <p:nvPr/>
        </p:nvSpPr>
        <p:spPr>
          <a:xfrm>
            <a:off x="981611" y="6745067"/>
            <a:ext cx="1287780" cy="160973"/>
          </a:xfrm>
          <a:prstGeom prst="rect">
            <a:avLst/>
          </a:prstGeom>
          <a:noFill/>
          <a:ln/>
        </p:spPr>
        <p:txBody>
          <a:bodyPr wrap="none" lIns="0" tIns="0" rIns="0" bIns="0" rtlCol="0" anchor="t"/>
          <a:lstStyle/>
          <a:p>
            <a:pPr marL="0" indent="0" algn="l">
              <a:lnSpc>
                <a:spcPts val="1250"/>
              </a:lnSpc>
              <a:buNone/>
            </a:pPr>
            <a:r>
              <a:rPr lang="en-US" sz="2400" dirty="0">
                <a:solidFill>
                  <a:srgbClr val="CFD0D8"/>
                </a:solidFill>
                <a:latin typeface="Roboto Medium" pitchFamily="34" charset="0"/>
                <a:ea typeface="Roboto Medium" pitchFamily="34" charset="-122"/>
                <a:cs typeface="Roboto Medium" pitchFamily="34" charset="-120"/>
              </a:rPr>
              <a:t>Lithium Battery</a:t>
            </a:r>
            <a:endParaRPr lang="en-US" sz="2400" dirty="0"/>
          </a:p>
        </p:txBody>
      </p:sp>
      <p:pic>
        <p:nvPicPr>
          <p:cNvPr id="50" name="Picture 49">
            <a:extLst>
              <a:ext uri="{FF2B5EF4-FFF2-40B4-BE49-F238E27FC236}">
                <a16:creationId xmlns:a16="http://schemas.microsoft.com/office/drawing/2014/main" id="{93C58EC2-5188-4DD0-9091-209D91E92057}"/>
              </a:ext>
            </a:extLst>
          </p:cNvPr>
          <p:cNvPicPr/>
          <p:nvPr/>
        </p:nvPicPr>
        <p:blipFill rotWithShape="1">
          <a:blip r:embed="rId9" cstate="print">
            <a:extLst>
              <a:ext uri="{28A0092B-C50C-407E-A947-70E740481C1C}">
                <a14:useLocalDpi xmlns:a14="http://schemas.microsoft.com/office/drawing/2010/main" val="0"/>
              </a:ext>
            </a:extLst>
          </a:blip>
          <a:srcRect l="23333" t="32500" r="28958" b="31111"/>
          <a:stretch/>
        </p:blipFill>
        <p:spPr bwMode="auto">
          <a:xfrm>
            <a:off x="10604765" y="1341195"/>
            <a:ext cx="2311065" cy="1371600"/>
          </a:xfrm>
          <a:prstGeom prst="rect">
            <a:avLst/>
          </a:prstGeom>
          <a:ln>
            <a:noFill/>
          </a:ln>
          <a:effectLst>
            <a:softEdge rad="112500"/>
          </a:effectLst>
          <a:extLst>
            <a:ext uri="{53640926-AAD7-44D8-BBD7-CCE9431645EC}">
              <a14:shadowObscured xmlns:a14="http://schemas.microsoft.com/office/drawing/2010/main"/>
            </a:ext>
          </a:extLst>
        </p:spPr>
      </p:pic>
      <p:pic>
        <p:nvPicPr>
          <p:cNvPr id="52" name="Picture 51">
            <a:extLst>
              <a:ext uri="{FF2B5EF4-FFF2-40B4-BE49-F238E27FC236}">
                <a16:creationId xmlns:a16="http://schemas.microsoft.com/office/drawing/2014/main" id="{C8A682A6-B9E9-4310-859F-51600A9888FD}"/>
              </a:ext>
            </a:extLst>
          </p:cNvPr>
          <p:cNvPicPr/>
          <p:nvPr/>
        </p:nvPicPr>
        <p:blipFill rotWithShape="1">
          <a:blip r:embed="rId10" cstate="print">
            <a:extLst>
              <a:ext uri="{28A0092B-C50C-407E-A947-70E740481C1C}">
                <a14:useLocalDpi xmlns:a14="http://schemas.microsoft.com/office/drawing/2010/main" val="0"/>
              </a:ext>
            </a:extLst>
          </a:blip>
          <a:srcRect l="10872" t="12611" r="10870" b="17827"/>
          <a:stretch>
            <a:fillRect/>
          </a:stretch>
        </p:blipFill>
        <p:spPr bwMode="auto">
          <a:xfrm>
            <a:off x="12247236" y="3646877"/>
            <a:ext cx="1887660" cy="1689693"/>
          </a:xfrm>
          <a:prstGeom prst="rect">
            <a:avLst/>
          </a:prstGeom>
          <a:ln>
            <a:noFill/>
          </a:ln>
          <a:effectLst>
            <a:softEdge rad="112500"/>
          </a:effectLst>
          <a:extLst>
            <a:ext uri="{53640926-AAD7-44D8-BBD7-CCE9431645EC}">
              <a14:shadowObscured xmlns:a14="http://schemas.microsoft.com/office/drawing/2010/main"/>
            </a:ext>
          </a:extLst>
        </p:spPr>
      </p:pic>
      <p:pic>
        <p:nvPicPr>
          <p:cNvPr id="53" name="Picture 52">
            <a:extLst>
              <a:ext uri="{FF2B5EF4-FFF2-40B4-BE49-F238E27FC236}">
                <a16:creationId xmlns:a16="http://schemas.microsoft.com/office/drawing/2014/main" id="{BCF1A33D-0B2D-4C2C-9AF0-3946C9AF7515}"/>
              </a:ext>
            </a:extLst>
          </p:cNvPr>
          <p:cNvPicPr/>
          <p:nvPr/>
        </p:nvPicPr>
        <p:blipFill>
          <a:blip r:embed="rId11" cstate="print">
            <a:extLst>
              <a:ext uri="{28A0092B-C50C-407E-A947-70E740481C1C}">
                <a14:useLocalDpi xmlns:a14="http://schemas.microsoft.com/office/drawing/2010/main" val="0"/>
              </a:ext>
            </a:extLst>
          </a:blip>
          <a:stretch>
            <a:fillRect/>
          </a:stretch>
        </p:blipFill>
        <p:spPr>
          <a:xfrm>
            <a:off x="9737824" y="3646878"/>
            <a:ext cx="1887660" cy="1689694"/>
          </a:xfrm>
          <a:prstGeom prst="rect">
            <a:avLst/>
          </a:prstGeom>
          <a:ln>
            <a:noFill/>
          </a:ln>
          <a:effectLst>
            <a:softEdge rad="112500"/>
          </a:effectLst>
        </p:spPr>
      </p:pic>
      <p:pic>
        <p:nvPicPr>
          <p:cNvPr id="55" name="Picture 54">
            <a:extLst>
              <a:ext uri="{FF2B5EF4-FFF2-40B4-BE49-F238E27FC236}">
                <a16:creationId xmlns:a16="http://schemas.microsoft.com/office/drawing/2014/main" id="{F13B109E-4919-4CD3-B0A9-FBF1DE4F0F37}"/>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6495338" y="6105582"/>
            <a:ext cx="2795270" cy="1894319"/>
          </a:xfrm>
          <a:prstGeom prst="rect">
            <a:avLst/>
          </a:prstGeom>
          <a:ln>
            <a:noFill/>
          </a:ln>
          <a:effectLst>
            <a:outerShdw blurRad="292100" dist="139700" dir="2700000" algn="tl" rotWithShape="0">
              <a:srgbClr val="333333">
                <a:alpha val="65000"/>
              </a:srgbClr>
            </a:outerShdw>
          </a:effectLst>
        </p:spPr>
      </p:pic>
      <p:pic>
        <p:nvPicPr>
          <p:cNvPr id="56" name="Picture 55">
            <a:extLst>
              <a:ext uri="{FF2B5EF4-FFF2-40B4-BE49-F238E27FC236}">
                <a16:creationId xmlns:a16="http://schemas.microsoft.com/office/drawing/2014/main" id="{2AF58EEF-ACD3-4AD8-B83A-D58C80DD9625}"/>
              </a:ext>
            </a:extLst>
          </p:cNvPr>
          <p:cNvPicPr/>
          <p:nvPr/>
        </p:nvPicPr>
        <p:blipFill rotWithShape="1">
          <a:blip r:embed="rId13" cstate="print">
            <a:extLst>
              <a:ext uri="{28A0092B-C50C-407E-A947-70E740481C1C}">
                <a14:useLocalDpi xmlns:a14="http://schemas.microsoft.com/office/drawing/2010/main" val="0"/>
              </a:ext>
            </a:extLst>
          </a:blip>
          <a:srcRect t="5462" b="3300"/>
          <a:stretch/>
        </p:blipFill>
        <p:spPr bwMode="auto">
          <a:xfrm rot="5400000">
            <a:off x="6763490" y="3361080"/>
            <a:ext cx="2207529" cy="2601706"/>
          </a:xfrm>
          <a:prstGeom prst="rect">
            <a:avLst/>
          </a:prstGeom>
          <a:ln>
            <a:noFill/>
          </a:ln>
          <a:effectLst>
            <a:softEdge rad="112500"/>
          </a:effectLst>
          <a:extLst>
            <a:ext uri="{53640926-AAD7-44D8-BBD7-CCE9431645EC}">
              <a14:shadowObscured xmlns:a14="http://schemas.microsoft.com/office/drawing/2010/main"/>
            </a:ext>
          </a:extLst>
        </p:spPr>
      </p:pic>
      <p:pic>
        <p:nvPicPr>
          <p:cNvPr id="57" name="Picture 56">
            <a:extLst>
              <a:ext uri="{FF2B5EF4-FFF2-40B4-BE49-F238E27FC236}">
                <a16:creationId xmlns:a16="http://schemas.microsoft.com/office/drawing/2014/main" id="{172D5D33-88B2-4F86-A2A0-A4F467A99FCA}"/>
              </a:ext>
            </a:extLst>
          </p:cNvPr>
          <p:cNvPicPr/>
          <p:nvPr/>
        </p:nvPicPr>
        <p:blipFill rotWithShape="1">
          <a:blip r:embed="rId14" cstate="print">
            <a:extLst>
              <a:ext uri="{28A0092B-C50C-407E-A947-70E740481C1C}">
                <a14:useLocalDpi xmlns:a14="http://schemas.microsoft.com/office/drawing/2010/main" val="0"/>
              </a:ext>
            </a:extLst>
          </a:blip>
          <a:srcRect t="5602" r="4863" b="11175"/>
          <a:stretch/>
        </p:blipFill>
        <p:spPr bwMode="auto">
          <a:xfrm rot="16200000">
            <a:off x="6920097" y="895171"/>
            <a:ext cx="1894318" cy="2743835"/>
          </a:xfrm>
          <a:prstGeom prst="rect">
            <a:avLst/>
          </a:prstGeom>
          <a:ln>
            <a:noFill/>
          </a:ln>
          <a:effectLst>
            <a:softEdge rad="112500"/>
          </a:effectLst>
          <a:extLst>
            <a:ext uri="{53640926-AAD7-44D8-BBD7-CCE9431645EC}">
              <a14:shadowObscured xmlns:a14="http://schemas.microsoft.com/office/drawing/2010/main"/>
            </a:ext>
          </a:extLst>
        </p:spPr>
      </p:pic>
      <p:pic>
        <p:nvPicPr>
          <p:cNvPr id="59" name="Picture 58">
            <a:extLst>
              <a:ext uri="{FF2B5EF4-FFF2-40B4-BE49-F238E27FC236}">
                <a16:creationId xmlns:a16="http://schemas.microsoft.com/office/drawing/2014/main" id="{48C34253-CE0E-4785-BD1B-151A323A0D3B}"/>
              </a:ext>
            </a:extLst>
          </p:cNvPr>
          <p:cNvPicPr>
            <a:picLocks noChangeAspect="1"/>
          </p:cNvPicPr>
          <p:nvPr/>
        </p:nvPicPr>
        <p:blipFill>
          <a:blip r:embed="rId15"/>
          <a:stretch>
            <a:fillRect/>
          </a:stretch>
        </p:blipFill>
        <p:spPr>
          <a:xfrm>
            <a:off x="11174630" y="6105582"/>
            <a:ext cx="2634373" cy="1645920"/>
          </a:xfrm>
          <a:prstGeom prst="rect">
            <a:avLst/>
          </a:prstGeom>
          <a:ln>
            <a:noFill/>
          </a:ln>
          <a:effectLst>
            <a:softEdge rad="112500"/>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0"/>
          <p:cNvSpPr/>
          <p:nvPr/>
        </p:nvSpPr>
        <p:spPr>
          <a:xfrm>
            <a:off x="793790" y="595313"/>
            <a:ext cx="6799183" cy="589121"/>
          </a:xfrm>
          <a:prstGeom prst="rect">
            <a:avLst/>
          </a:prstGeom>
          <a:noFill/>
          <a:ln/>
        </p:spPr>
        <p:txBody>
          <a:bodyPr wrap="none" lIns="0" tIns="0" rIns="0" bIns="0" rtlCol="0" anchor="t"/>
          <a:lstStyle/>
          <a:p>
            <a:pPr marL="0" indent="0" algn="l">
              <a:lnSpc>
                <a:spcPts val="4600"/>
              </a:lnSpc>
              <a:buNone/>
            </a:pPr>
            <a:r>
              <a:rPr lang="en-US" sz="3700" dirty="0">
                <a:solidFill>
                  <a:srgbClr val="FFFFFF"/>
                </a:solidFill>
                <a:latin typeface="Roboto Medium" pitchFamily="34" charset="0"/>
                <a:ea typeface="Roboto Medium" pitchFamily="34" charset="-122"/>
                <a:cs typeface="Roboto Medium" pitchFamily="34" charset="-120"/>
              </a:rPr>
              <a:t>H-Bridge Circuit Implementation</a:t>
            </a:r>
            <a:endParaRPr lang="en-US" sz="3700" dirty="0"/>
          </a:p>
        </p:txBody>
      </p:sp>
      <p:pic>
        <p:nvPicPr>
          <p:cNvPr id="3" name="Image 0" descr="preencoded.png"/>
          <p:cNvPicPr>
            <a:picLocks noChangeAspect="1"/>
          </p:cNvPicPr>
          <p:nvPr/>
        </p:nvPicPr>
        <p:blipFill>
          <a:blip r:embed="rId3"/>
          <a:stretch>
            <a:fillRect/>
          </a:stretch>
        </p:blipFill>
        <p:spPr>
          <a:xfrm>
            <a:off x="1597305" y="2296025"/>
            <a:ext cx="3611303" cy="4016841"/>
          </a:xfrm>
          <a:prstGeom prst="rect">
            <a:avLst/>
          </a:prstGeom>
          <a:ln>
            <a:noFill/>
          </a:ln>
          <a:effectLst>
            <a:softEdge rad="112500"/>
          </a:effectLst>
        </p:spPr>
      </p:pic>
      <p:sp>
        <p:nvSpPr>
          <p:cNvPr id="6" name="Shape 3"/>
          <p:cNvSpPr/>
          <p:nvPr/>
        </p:nvSpPr>
        <p:spPr>
          <a:xfrm>
            <a:off x="7187089" y="2788066"/>
            <a:ext cx="6291382" cy="2731056"/>
          </a:xfrm>
          <a:prstGeom prst="roundRect">
            <a:avLst>
              <a:gd name="adj" fmla="val 2900"/>
            </a:avLst>
          </a:prstGeom>
          <a:noFill/>
          <a:ln w="7620">
            <a:solidFill>
              <a:srgbClr val="FFFFFF">
                <a:alpha val="24000"/>
              </a:srgbClr>
            </a:solidFill>
            <a:prstDash val="solid"/>
          </a:ln>
        </p:spPr>
      </p:sp>
      <p:sp>
        <p:nvSpPr>
          <p:cNvPr id="7" name="Shape 4"/>
          <p:cNvSpPr/>
          <p:nvPr/>
        </p:nvSpPr>
        <p:spPr>
          <a:xfrm>
            <a:off x="7194709" y="2795686"/>
            <a:ext cx="6276142" cy="543163"/>
          </a:xfrm>
          <a:prstGeom prst="rect">
            <a:avLst/>
          </a:prstGeom>
          <a:solidFill>
            <a:srgbClr val="FFFFFF">
              <a:alpha val="4000"/>
            </a:srgbClr>
          </a:solidFill>
          <a:ln/>
        </p:spPr>
      </p:sp>
      <p:sp>
        <p:nvSpPr>
          <p:cNvPr id="8" name="Text 5"/>
          <p:cNvSpPr/>
          <p:nvPr/>
        </p:nvSpPr>
        <p:spPr>
          <a:xfrm>
            <a:off x="7383304" y="2916416"/>
            <a:ext cx="2757249" cy="301704"/>
          </a:xfrm>
          <a:prstGeom prst="rect">
            <a:avLst/>
          </a:prstGeom>
          <a:noFill/>
          <a:ln/>
        </p:spPr>
        <p:txBody>
          <a:bodyPr wrap="none" lIns="0" tIns="0" rIns="0" bIns="0" rtlCol="0" anchor="t"/>
          <a:lstStyle/>
          <a:p>
            <a:pPr marL="0" indent="0" algn="l">
              <a:lnSpc>
                <a:spcPts val="2350"/>
              </a:lnSpc>
              <a:buNone/>
            </a:pPr>
            <a:r>
              <a:rPr lang="en-US" sz="1450" dirty="0">
                <a:solidFill>
                  <a:srgbClr val="CFD0D8"/>
                </a:solidFill>
                <a:latin typeface="Roboto" pitchFamily="34" charset="0"/>
                <a:ea typeface="Roboto" pitchFamily="34" charset="-122"/>
                <a:cs typeface="Roboto" pitchFamily="34" charset="-120"/>
              </a:rPr>
              <a:t>Power Switches</a:t>
            </a:r>
            <a:endParaRPr lang="en-US" sz="1450" dirty="0"/>
          </a:p>
        </p:txBody>
      </p:sp>
      <p:sp>
        <p:nvSpPr>
          <p:cNvPr id="9" name="Text 6"/>
          <p:cNvSpPr/>
          <p:nvPr/>
        </p:nvSpPr>
        <p:spPr>
          <a:xfrm>
            <a:off x="10525125" y="2916416"/>
            <a:ext cx="2757249" cy="301704"/>
          </a:xfrm>
          <a:prstGeom prst="rect">
            <a:avLst/>
          </a:prstGeom>
          <a:noFill/>
          <a:ln/>
        </p:spPr>
        <p:txBody>
          <a:bodyPr wrap="none" lIns="0" tIns="0" rIns="0" bIns="0" rtlCol="0" anchor="t"/>
          <a:lstStyle/>
          <a:p>
            <a:pPr marL="0" indent="0" algn="l">
              <a:lnSpc>
                <a:spcPts val="2350"/>
              </a:lnSpc>
              <a:buNone/>
            </a:pPr>
            <a:r>
              <a:rPr lang="en-US" sz="1450" dirty="0">
                <a:solidFill>
                  <a:srgbClr val="CFD0D8"/>
                </a:solidFill>
                <a:latin typeface="Roboto" pitchFamily="34" charset="0"/>
                <a:ea typeface="Roboto" pitchFamily="34" charset="-122"/>
                <a:cs typeface="Roboto" pitchFamily="34" charset="-120"/>
              </a:rPr>
              <a:t>4 IGBTs (60N60)</a:t>
            </a:r>
            <a:endParaRPr lang="en-US" sz="1450" dirty="0"/>
          </a:p>
        </p:txBody>
      </p:sp>
      <p:sp>
        <p:nvSpPr>
          <p:cNvPr id="10" name="Shape 7"/>
          <p:cNvSpPr/>
          <p:nvPr/>
        </p:nvSpPr>
        <p:spPr>
          <a:xfrm>
            <a:off x="7194709" y="3338850"/>
            <a:ext cx="6276142" cy="543163"/>
          </a:xfrm>
          <a:prstGeom prst="rect">
            <a:avLst/>
          </a:prstGeom>
          <a:solidFill>
            <a:srgbClr val="000000">
              <a:alpha val="4000"/>
            </a:srgbClr>
          </a:solidFill>
          <a:ln/>
        </p:spPr>
      </p:sp>
      <p:sp>
        <p:nvSpPr>
          <p:cNvPr id="11" name="Text 8"/>
          <p:cNvSpPr/>
          <p:nvPr/>
        </p:nvSpPr>
        <p:spPr>
          <a:xfrm>
            <a:off x="7383304" y="3459579"/>
            <a:ext cx="2757249" cy="301704"/>
          </a:xfrm>
          <a:prstGeom prst="rect">
            <a:avLst/>
          </a:prstGeom>
          <a:noFill/>
          <a:ln/>
        </p:spPr>
        <p:txBody>
          <a:bodyPr wrap="none" lIns="0" tIns="0" rIns="0" bIns="0" rtlCol="0" anchor="t"/>
          <a:lstStyle/>
          <a:p>
            <a:pPr marL="0" indent="0" algn="l">
              <a:lnSpc>
                <a:spcPts val="2350"/>
              </a:lnSpc>
              <a:buNone/>
            </a:pPr>
            <a:r>
              <a:rPr lang="en-US" sz="1450" dirty="0">
                <a:solidFill>
                  <a:srgbClr val="CFD0D8"/>
                </a:solidFill>
                <a:latin typeface="Roboto" pitchFamily="34" charset="0"/>
                <a:ea typeface="Roboto" pitchFamily="34" charset="-122"/>
                <a:cs typeface="Roboto" pitchFamily="34" charset="-120"/>
              </a:rPr>
              <a:t>Gate Drivers</a:t>
            </a:r>
            <a:endParaRPr lang="en-US" sz="1450" dirty="0"/>
          </a:p>
        </p:txBody>
      </p:sp>
      <p:sp>
        <p:nvSpPr>
          <p:cNvPr id="12" name="Text 9"/>
          <p:cNvSpPr/>
          <p:nvPr/>
        </p:nvSpPr>
        <p:spPr>
          <a:xfrm>
            <a:off x="10525125" y="3459579"/>
            <a:ext cx="2757249" cy="301704"/>
          </a:xfrm>
          <a:prstGeom prst="rect">
            <a:avLst/>
          </a:prstGeom>
          <a:noFill/>
          <a:ln/>
        </p:spPr>
        <p:txBody>
          <a:bodyPr wrap="none" lIns="0" tIns="0" rIns="0" bIns="0" rtlCol="0" anchor="t"/>
          <a:lstStyle/>
          <a:p>
            <a:pPr marL="0" indent="0" algn="l">
              <a:lnSpc>
                <a:spcPts val="2350"/>
              </a:lnSpc>
              <a:buNone/>
            </a:pPr>
            <a:r>
              <a:rPr lang="en-US" sz="1450" dirty="0">
                <a:solidFill>
                  <a:srgbClr val="CFD0D8"/>
                </a:solidFill>
                <a:latin typeface="Roboto" pitchFamily="34" charset="0"/>
                <a:ea typeface="Roboto" pitchFamily="34" charset="-122"/>
                <a:cs typeface="Roboto" pitchFamily="34" charset="-120"/>
              </a:rPr>
              <a:t>4 TLP250 optocouplers</a:t>
            </a:r>
            <a:endParaRPr lang="en-US" sz="1450" dirty="0"/>
          </a:p>
        </p:txBody>
      </p:sp>
      <p:sp>
        <p:nvSpPr>
          <p:cNvPr id="13" name="Shape 10"/>
          <p:cNvSpPr/>
          <p:nvPr/>
        </p:nvSpPr>
        <p:spPr>
          <a:xfrm>
            <a:off x="7194709" y="3882013"/>
            <a:ext cx="6276142" cy="543163"/>
          </a:xfrm>
          <a:prstGeom prst="rect">
            <a:avLst/>
          </a:prstGeom>
          <a:solidFill>
            <a:srgbClr val="FFFFFF">
              <a:alpha val="4000"/>
            </a:srgbClr>
          </a:solidFill>
          <a:ln/>
        </p:spPr>
      </p:sp>
      <p:sp>
        <p:nvSpPr>
          <p:cNvPr id="14" name="Text 11"/>
          <p:cNvSpPr/>
          <p:nvPr/>
        </p:nvSpPr>
        <p:spPr>
          <a:xfrm>
            <a:off x="7383304" y="4002742"/>
            <a:ext cx="2757249" cy="301704"/>
          </a:xfrm>
          <a:prstGeom prst="rect">
            <a:avLst/>
          </a:prstGeom>
          <a:noFill/>
          <a:ln/>
        </p:spPr>
        <p:txBody>
          <a:bodyPr wrap="none" lIns="0" tIns="0" rIns="0" bIns="0" rtlCol="0" anchor="t"/>
          <a:lstStyle/>
          <a:p>
            <a:pPr marL="0" indent="0" algn="l">
              <a:lnSpc>
                <a:spcPts val="2350"/>
              </a:lnSpc>
              <a:buNone/>
            </a:pPr>
            <a:r>
              <a:rPr lang="en-US" sz="1450" dirty="0">
                <a:solidFill>
                  <a:srgbClr val="CFD0D8"/>
                </a:solidFill>
                <a:latin typeface="Roboto" pitchFamily="34" charset="0"/>
                <a:ea typeface="Roboto" pitchFamily="34" charset="-122"/>
                <a:cs typeface="Roboto" pitchFamily="34" charset="-120"/>
              </a:rPr>
              <a:t>Filter Capacitors</a:t>
            </a:r>
            <a:endParaRPr lang="en-US" sz="1450" dirty="0"/>
          </a:p>
        </p:txBody>
      </p:sp>
      <p:sp>
        <p:nvSpPr>
          <p:cNvPr id="15" name="Text 12"/>
          <p:cNvSpPr/>
          <p:nvPr/>
        </p:nvSpPr>
        <p:spPr>
          <a:xfrm>
            <a:off x="10525125" y="4002742"/>
            <a:ext cx="2757249" cy="301704"/>
          </a:xfrm>
          <a:prstGeom prst="rect">
            <a:avLst/>
          </a:prstGeom>
          <a:noFill/>
          <a:ln/>
        </p:spPr>
        <p:txBody>
          <a:bodyPr wrap="none" lIns="0" tIns="0" rIns="0" bIns="0" rtlCol="0" anchor="t"/>
          <a:lstStyle/>
          <a:p>
            <a:pPr marL="0" indent="0" algn="l">
              <a:lnSpc>
                <a:spcPts val="2350"/>
              </a:lnSpc>
              <a:buNone/>
            </a:pPr>
            <a:r>
              <a:rPr lang="en-US" sz="1450" dirty="0">
                <a:solidFill>
                  <a:srgbClr val="CFD0D8"/>
                </a:solidFill>
                <a:latin typeface="Roboto" pitchFamily="34" charset="0"/>
                <a:ea typeface="Roboto" pitchFamily="34" charset="-122"/>
                <a:cs typeface="Roboto" pitchFamily="34" charset="-120"/>
              </a:rPr>
              <a:t>4 × 10μF and 4 × 0.1μF (104)</a:t>
            </a:r>
            <a:endParaRPr lang="en-US" sz="1450" dirty="0"/>
          </a:p>
        </p:txBody>
      </p:sp>
      <p:sp>
        <p:nvSpPr>
          <p:cNvPr id="16" name="Shape 13"/>
          <p:cNvSpPr/>
          <p:nvPr/>
        </p:nvSpPr>
        <p:spPr>
          <a:xfrm>
            <a:off x="7194709" y="4425176"/>
            <a:ext cx="6276142" cy="543163"/>
          </a:xfrm>
          <a:prstGeom prst="rect">
            <a:avLst/>
          </a:prstGeom>
          <a:solidFill>
            <a:srgbClr val="000000">
              <a:alpha val="4000"/>
            </a:srgbClr>
          </a:solidFill>
          <a:ln/>
        </p:spPr>
      </p:sp>
      <p:sp>
        <p:nvSpPr>
          <p:cNvPr id="17" name="Text 14"/>
          <p:cNvSpPr/>
          <p:nvPr/>
        </p:nvSpPr>
        <p:spPr>
          <a:xfrm>
            <a:off x="7383304" y="4545905"/>
            <a:ext cx="2757249" cy="301704"/>
          </a:xfrm>
          <a:prstGeom prst="rect">
            <a:avLst/>
          </a:prstGeom>
          <a:noFill/>
          <a:ln/>
        </p:spPr>
        <p:txBody>
          <a:bodyPr wrap="none" lIns="0" tIns="0" rIns="0" bIns="0" rtlCol="0" anchor="t"/>
          <a:lstStyle/>
          <a:p>
            <a:pPr marL="0" indent="0" algn="l">
              <a:lnSpc>
                <a:spcPts val="2350"/>
              </a:lnSpc>
              <a:buNone/>
            </a:pPr>
            <a:r>
              <a:rPr lang="en-US" sz="1450" dirty="0">
                <a:solidFill>
                  <a:srgbClr val="CFD0D8"/>
                </a:solidFill>
                <a:latin typeface="Roboto" pitchFamily="34" charset="0"/>
                <a:ea typeface="Roboto" pitchFamily="34" charset="-122"/>
                <a:cs typeface="Roboto" pitchFamily="34" charset="-120"/>
              </a:rPr>
              <a:t>Gate Resistors</a:t>
            </a:r>
            <a:endParaRPr lang="en-US" sz="1450" dirty="0"/>
          </a:p>
        </p:txBody>
      </p:sp>
      <p:sp>
        <p:nvSpPr>
          <p:cNvPr id="18" name="Text 15"/>
          <p:cNvSpPr/>
          <p:nvPr/>
        </p:nvSpPr>
        <p:spPr>
          <a:xfrm>
            <a:off x="10525125" y="4545905"/>
            <a:ext cx="2757249" cy="301704"/>
          </a:xfrm>
          <a:prstGeom prst="rect">
            <a:avLst/>
          </a:prstGeom>
          <a:noFill/>
          <a:ln/>
        </p:spPr>
        <p:txBody>
          <a:bodyPr wrap="none" lIns="0" tIns="0" rIns="0" bIns="0" rtlCol="0" anchor="t"/>
          <a:lstStyle/>
          <a:p>
            <a:pPr marL="0" indent="0" algn="l">
              <a:lnSpc>
                <a:spcPts val="2350"/>
              </a:lnSpc>
              <a:buNone/>
            </a:pPr>
            <a:r>
              <a:rPr lang="en-US" sz="1450" dirty="0">
                <a:solidFill>
                  <a:srgbClr val="CFD0D8"/>
                </a:solidFill>
                <a:latin typeface="Roboto" pitchFamily="34" charset="0"/>
                <a:ea typeface="Roboto" pitchFamily="34" charset="-122"/>
                <a:cs typeface="Roboto" pitchFamily="34" charset="-120"/>
              </a:rPr>
              <a:t>4 × 22Ω</a:t>
            </a:r>
            <a:endParaRPr lang="en-US" sz="1450" dirty="0"/>
          </a:p>
        </p:txBody>
      </p:sp>
      <p:sp>
        <p:nvSpPr>
          <p:cNvPr id="19" name="Shape 16"/>
          <p:cNvSpPr/>
          <p:nvPr/>
        </p:nvSpPr>
        <p:spPr>
          <a:xfrm>
            <a:off x="7194709" y="4968339"/>
            <a:ext cx="6276142" cy="543163"/>
          </a:xfrm>
          <a:prstGeom prst="rect">
            <a:avLst/>
          </a:prstGeom>
          <a:solidFill>
            <a:srgbClr val="FFFFFF">
              <a:alpha val="4000"/>
            </a:srgbClr>
          </a:solidFill>
          <a:ln/>
        </p:spPr>
      </p:sp>
      <p:sp>
        <p:nvSpPr>
          <p:cNvPr id="20" name="Text 17"/>
          <p:cNvSpPr/>
          <p:nvPr/>
        </p:nvSpPr>
        <p:spPr>
          <a:xfrm>
            <a:off x="7383304" y="5089068"/>
            <a:ext cx="2757249" cy="301704"/>
          </a:xfrm>
          <a:prstGeom prst="rect">
            <a:avLst/>
          </a:prstGeom>
          <a:noFill/>
          <a:ln/>
        </p:spPr>
        <p:txBody>
          <a:bodyPr wrap="none" lIns="0" tIns="0" rIns="0" bIns="0" rtlCol="0" anchor="t"/>
          <a:lstStyle/>
          <a:p>
            <a:pPr marL="0" indent="0" algn="l">
              <a:lnSpc>
                <a:spcPts val="2350"/>
              </a:lnSpc>
              <a:buNone/>
            </a:pPr>
            <a:r>
              <a:rPr lang="en-US" sz="1450" dirty="0">
                <a:solidFill>
                  <a:srgbClr val="CFD0D8"/>
                </a:solidFill>
                <a:latin typeface="Roboto" pitchFamily="34" charset="0"/>
                <a:ea typeface="Roboto" pitchFamily="34" charset="-122"/>
                <a:cs typeface="Roboto" pitchFamily="34" charset="-120"/>
              </a:rPr>
              <a:t>Pull-down Resistors</a:t>
            </a:r>
            <a:endParaRPr lang="en-US" sz="1450" dirty="0"/>
          </a:p>
        </p:txBody>
      </p:sp>
      <p:sp>
        <p:nvSpPr>
          <p:cNvPr id="21" name="Text 18"/>
          <p:cNvSpPr/>
          <p:nvPr/>
        </p:nvSpPr>
        <p:spPr>
          <a:xfrm>
            <a:off x="10525125" y="5089068"/>
            <a:ext cx="2757249" cy="301704"/>
          </a:xfrm>
          <a:prstGeom prst="rect">
            <a:avLst/>
          </a:prstGeom>
          <a:noFill/>
          <a:ln/>
        </p:spPr>
        <p:txBody>
          <a:bodyPr wrap="none" lIns="0" tIns="0" rIns="0" bIns="0" rtlCol="0" anchor="t"/>
          <a:lstStyle/>
          <a:p>
            <a:pPr marL="0" indent="0" algn="l">
              <a:lnSpc>
                <a:spcPts val="2350"/>
              </a:lnSpc>
              <a:buNone/>
            </a:pPr>
            <a:r>
              <a:rPr lang="en-US" sz="1450" dirty="0">
                <a:solidFill>
                  <a:srgbClr val="CFD0D8"/>
                </a:solidFill>
                <a:latin typeface="Roboto" pitchFamily="34" charset="0"/>
                <a:ea typeface="Roboto" pitchFamily="34" charset="-122"/>
                <a:cs typeface="Roboto" pitchFamily="34" charset="-120"/>
              </a:rPr>
              <a:t>4 × 220Ω</a:t>
            </a:r>
            <a:endParaRPr lang="en-US" sz="145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0"/>
          <p:cNvSpPr/>
          <p:nvPr/>
        </p:nvSpPr>
        <p:spPr>
          <a:xfrm>
            <a:off x="613529" y="449899"/>
            <a:ext cx="4835128" cy="455414"/>
          </a:xfrm>
          <a:prstGeom prst="rect">
            <a:avLst/>
          </a:prstGeom>
          <a:noFill/>
          <a:ln/>
        </p:spPr>
        <p:txBody>
          <a:bodyPr wrap="none" lIns="0" tIns="0" rIns="0" bIns="0" rtlCol="0" anchor="t"/>
          <a:lstStyle/>
          <a:p>
            <a:pPr marL="0" indent="0" algn="l">
              <a:lnSpc>
                <a:spcPts val="3550"/>
              </a:lnSpc>
              <a:buNone/>
            </a:pPr>
            <a:r>
              <a:rPr lang="en-US" sz="2850" dirty="0">
                <a:solidFill>
                  <a:srgbClr val="FFFFFF"/>
                </a:solidFill>
                <a:latin typeface="Roboto Medium" pitchFamily="34" charset="0"/>
                <a:ea typeface="Roboto Medium" pitchFamily="34" charset="-122"/>
                <a:cs typeface="Roboto Medium" pitchFamily="34" charset="-120"/>
              </a:rPr>
              <a:t>Control Logic Implementation</a:t>
            </a:r>
            <a:endParaRPr lang="en-US" sz="2850" dirty="0"/>
          </a:p>
        </p:txBody>
      </p:sp>
      <p:pic>
        <p:nvPicPr>
          <p:cNvPr id="12" name="Image 0" descr="preencoded.png"/>
          <p:cNvPicPr>
            <a:picLocks noChangeAspect="1"/>
          </p:cNvPicPr>
          <p:nvPr/>
        </p:nvPicPr>
        <p:blipFill>
          <a:blip r:embed="rId3"/>
          <a:stretch>
            <a:fillRect/>
          </a:stretch>
        </p:blipFill>
        <p:spPr>
          <a:xfrm>
            <a:off x="4981463" y="1041721"/>
            <a:ext cx="4667473" cy="7001209"/>
          </a:xfrm>
          <a:prstGeom prst="rect">
            <a:avLst/>
          </a:prstGeom>
          <a:ln>
            <a:noFill/>
          </a:ln>
          <a:effectLst>
            <a:softEdge rad="112500"/>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name="Slide 7">
    <p:spTree>
      <p:nvGrpSpPr>
        <p:cNvPr id="1" name=""/>
        <p:cNvGrpSpPr/>
        <p:nvPr/>
      </p:nvGrpSpPr>
      <p:grpSpPr>
        <a:xfrm>
          <a:off x="0" y="0"/>
          <a:ext cx="0" cy="0"/>
          <a:chOff x="0" y="0"/>
          <a:chExt cx="0" cy="0"/>
        </a:xfrm>
      </p:grpSpPr>
      <p:sp>
        <p:nvSpPr>
          <p:cNvPr id="2" name="Text 0"/>
          <p:cNvSpPr/>
          <p:nvPr/>
        </p:nvSpPr>
        <p:spPr>
          <a:xfrm>
            <a:off x="749644" y="352525"/>
            <a:ext cx="10138529" cy="526256"/>
          </a:xfrm>
          <a:prstGeom prst="rect">
            <a:avLst/>
          </a:prstGeom>
          <a:noFill/>
          <a:ln/>
        </p:spPr>
        <p:txBody>
          <a:bodyPr wrap="none" lIns="0" tIns="0" rIns="0" bIns="0" rtlCol="0" anchor="t"/>
          <a:lstStyle/>
          <a:p>
            <a:pPr marL="0" indent="0" algn="l">
              <a:lnSpc>
                <a:spcPts val="4100"/>
              </a:lnSpc>
              <a:buNone/>
            </a:pPr>
            <a:r>
              <a:rPr lang="en-US" sz="3300" dirty="0">
                <a:solidFill>
                  <a:srgbClr val="FFFFFF"/>
                </a:solidFill>
                <a:latin typeface="Roboto Medium" pitchFamily="34" charset="0"/>
                <a:ea typeface="Roboto Medium" pitchFamily="34" charset="-122"/>
                <a:cs typeface="Roboto Medium" pitchFamily="34" charset="-120"/>
              </a:rPr>
              <a:t>System Operation</a:t>
            </a:r>
            <a:r>
              <a:rPr lang="ar-SA" sz="3300" dirty="0">
                <a:solidFill>
                  <a:srgbClr val="FFFFFF"/>
                </a:solidFill>
                <a:latin typeface="Roboto Medium" pitchFamily="34" charset="0"/>
                <a:ea typeface="Roboto Medium" pitchFamily="34" charset="-122"/>
                <a:cs typeface="Roboto Medium" pitchFamily="34" charset="-120"/>
              </a:rPr>
              <a:t> </a:t>
            </a:r>
            <a:endParaRPr lang="en-US" sz="3300" dirty="0"/>
          </a:p>
        </p:txBody>
      </p:sp>
      <p:pic>
        <p:nvPicPr>
          <p:cNvPr id="3" name="Image 0" descr="preencoded.png"/>
          <p:cNvPicPr>
            <a:picLocks noChangeAspect="1"/>
          </p:cNvPicPr>
          <p:nvPr/>
        </p:nvPicPr>
        <p:blipFill>
          <a:blip r:embed="rId3"/>
          <a:stretch>
            <a:fillRect/>
          </a:stretch>
        </p:blipFill>
        <p:spPr>
          <a:xfrm>
            <a:off x="3897449" y="992057"/>
            <a:ext cx="6789482" cy="4021160"/>
          </a:xfrm>
          <a:prstGeom prst="rect">
            <a:avLst/>
          </a:prstGeom>
          <a:ln>
            <a:noFill/>
          </a:ln>
          <a:effectLst>
            <a:softEdge rad="112500"/>
          </a:effectLst>
        </p:spPr>
      </p:pic>
      <p:sp>
        <p:nvSpPr>
          <p:cNvPr id="8" name="Text 5"/>
          <p:cNvSpPr/>
          <p:nvPr/>
        </p:nvSpPr>
        <p:spPr>
          <a:xfrm>
            <a:off x="7528203" y="5226963"/>
            <a:ext cx="6317456" cy="1077278"/>
          </a:xfrm>
          <a:prstGeom prst="rect">
            <a:avLst/>
          </a:prstGeom>
          <a:noFill/>
          <a:ln/>
        </p:spPr>
        <p:txBody>
          <a:bodyPr wrap="square" lIns="0" tIns="0" rIns="0" bIns="0" rtlCol="0" anchor="t"/>
          <a:lstStyle/>
          <a:p>
            <a:pPr marL="0" indent="0" algn="l">
              <a:lnSpc>
                <a:spcPts val="2100"/>
              </a:lnSpc>
              <a:buNone/>
            </a:pPr>
            <a:endParaRPr lang="en-US" sz="1300" dirty="0"/>
          </a:p>
        </p:txBody>
      </p:sp>
      <p:sp>
        <p:nvSpPr>
          <p:cNvPr id="14" name="TextBox 13">
            <a:extLst>
              <a:ext uri="{FF2B5EF4-FFF2-40B4-BE49-F238E27FC236}">
                <a16:creationId xmlns:a16="http://schemas.microsoft.com/office/drawing/2014/main" id="{F4709869-60C1-9E57-09CA-59BD130D2C68}"/>
              </a:ext>
            </a:extLst>
          </p:cNvPr>
          <p:cNvSpPr txBox="1"/>
          <p:nvPr/>
        </p:nvSpPr>
        <p:spPr>
          <a:xfrm>
            <a:off x="681393" y="5226963"/>
            <a:ext cx="12134496" cy="2031325"/>
          </a:xfrm>
          <a:prstGeom prst="rect">
            <a:avLst/>
          </a:prstGeom>
          <a:noFill/>
        </p:spPr>
        <p:txBody>
          <a:bodyPr wrap="square">
            <a:spAutoFit/>
          </a:bodyPr>
          <a:lstStyle/>
          <a:p>
            <a:pPr>
              <a:buNone/>
            </a:pPr>
            <a:r>
              <a:rPr lang="en-US" dirty="0">
                <a:solidFill>
                  <a:schemeClr val="bg1"/>
                </a:solidFill>
              </a:rPr>
              <a:t>After assembling the circuit and uploading the control code to the Arduino, the system operated as an integrated unit. Sensors measure the battery current and send it to the Arduino, which compares it to the setpoint and adjusts the PWM signal to control the H-Bridge.</a:t>
            </a:r>
            <a:br>
              <a:rPr lang="en-US" dirty="0">
                <a:solidFill>
                  <a:schemeClr val="bg1"/>
                </a:solidFill>
              </a:rPr>
            </a:br>
            <a:r>
              <a:rPr lang="en-US" dirty="0">
                <a:solidFill>
                  <a:schemeClr val="bg1"/>
                </a:solidFill>
              </a:rPr>
              <a:t>The system operates in Buck mode to charge the battery from a 12V source, and in Boost mode to discharge it back to the source or a load.</a:t>
            </a:r>
            <a:br>
              <a:rPr lang="en-US" dirty="0">
                <a:solidFill>
                  <a:schemeClr val="bg1"/>
                </a:solidFill>
              </a:rPr>
            </a:br>
            <a:r>
              <a:rPr lang="en-US" dirty="0">
                <a:solidFill>
                  <a:schemeClr val="bg1"/>
                </a:solidFill>
              </a:rPr>
              <a:t>The inductor smooths the current and ensures efficient, stable power transfer, while the control algorithm keeps voltage and current within safe limits. The system’s performance can be monitored in real time using the oscilloscope and Serial Plotter.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name="Slide 9">
    <p:spTree>
      <p:nvGrpSpPr>
        <p:cNvPr id="1" name=""/>
        <p:cNvGrpSpPr/>
        <p:nvPr/>
      </p:nvGrpSpPr>
      <p:grpSpPr>
        <a:xfrm>
          <a:off x="0" y="0"/>
          <a:ext cx="0" cy="0"/>
          <a:chOff x="0" y="0"/>
          <a:chExt cx="0" cy="0"/>
        </a:xfrm>
      </p:grpSpPr>
      <p:sp>
        <p:nvSpPr>
          <p:cNvPr id="2" name="Text 0"/>
          <p:cNvSpPr/>
          <p:nvPr/>
        </p:nvSpPr>
        <p:spPr>
          <a:xfrm>
            <a:off x="782241" y="539234"/>
            <a:ext cx="4188500" cy="427792"/>
          </a:xfrm>
          <a:prstGeom prst="rect">
            <a:avLst/>
          </a:prstGeom>
          <a:noFill/>
          <a:ln/>
        </p:spPr>
        <p:txBody>
          <a:bodyPr wrap="none" lIns="0" tIns="0" rIns="0" bIns="0" rtlCol="0" anchor="t"/>
          <a:lstStyle/>
          <a:p>
            <a:pPr marL="0" indent="0" algn="l">
              <a:lnSpc>
                <a:spcPts val="3350"/>
              </a:lnSpc>
              <a:buNone/>
            </a:pPr>
            <a:r>
              <a:rPr lang="en-US" sz="2650" dirty="0">
                <a:solidFill>
                  <a:srgbClr val="FFFFFF"/>
                </a:solidFill>
                <a:latin typeface="Roboto Medium" pitchFamily="34" charset="0"/>
                <a:ea typeface="Roboto Medium" pitchFamily="34" charset="-122"/>
                <a:cs typeface="Roboto Medium" pitchFamily="34" charset="-120"/>
              </a:rPr>
              <a:t>Open Loop Operation Mode</a:t>
            </a:r>
            <a:endParaRPr lang="en-US" sz="2650" dirty="0"/>
          </a:p>
        </p:txBody>
      </p:sp>
      <p:pic>
        <p:nvPicPr>
          <p:cNvPr id="3" name="Image 0" descr="preencoded.png"/>
          <p:cNvPicPr>
            <a:picLocks noChangeAspect="1"/>
          </p:cNvPicPr>
          <p:nvPr/>
        </p:nvPicPr>
        <p:blipFill>
          <a:blip r:embed="rId3"/>
          <a:stretch>
            <a:fillRect/>
          </a:stretch>
        </p:blipFill>
        <p:spPr>
          <a:xfrm>
            <a:off x="3805864" y="1181984"/>
            <a:ext cx="6094881" cy="4061531"/>
          </a:xfrm>
          <a:prstGeom prst="rect">
            <a:avLst/>
          </a:prstGeom>
          <a:ln>
            <a:noFill/>
          </a:ln>
          <a:effectLst>
            <a:softEdge rad="112500"/>
          </a:effectLst>
        </p:spPr>
      </p:pic>
      <p:sp>
        <p:nvSpPr>
          <p:cNvPr id="14" name="Rectangle 2">
            <a:extLst>
              <a:ext uri="{FF2B5EF4-FFF2-40B4-BE49-F238E27FC236}">
                <a16:creationId xmlns:a16="http://schemas.microsoft.com/office/drawing/2014/main" id="{234F03CB-EE01-797C-6D01-868D4BC65F20}"/>
              </a:ext>
            </a:extLst>
          </p:cNvPr>
          <p:cNvSpPr>
            <a:spLocks noChangeArrowheads="1"/>
          </p:cNvSpPr>
          <p:nvPr/>
        </p:nvSpPr>
        <p:spPr bwMode="auto">
          <a:xfrm>
            <a:off x="362607" y="5429170"/>
            <a:ext cx="13574110" cy="20442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342900" marR="0" lvl="0" indent="-342900" algn="just" defTabSz="914400" rtl="0" eaLnBrk="0" fontAlgn="base" latinLnBrk="0" hangingPunct="0">
              <a:lnSpc>
                <a:spcPct val="200000"/>
              </a:lnSpc>
              <a:spcBef>
                <a:spcPct val="0"/>
              </a:spcBef>
              <a:spcAft>
                <a:spcPct val="0"/>
              </a:spcAft>
              <a:buClrTx/>
              <a:buSzTx/>
              <a:buFont typeface="+mj-lt"/>
              <a:buAutoNum type="arabicPeriod"/>
              <a:tabLst/>
            </a:pPr>
            <a:r>
              <a:rPr kumimoji="0" lang="en-US" altLang="en-US" sz="1600" b="0" i="0" u="none" strike="noStrike" cap="none" normalizeH="0" baseline="0" dirty="0">
                <a:ln>
                  <a:noFill/>
                </a:ln>
                <a:solidFill>
                  <a:schemeClr val="bg1"/>
                </a:solidFill>
                <a:effectLst/>
                <a:latin typeface="Arial" panose="020B0604020202020204" pitchFamily="34" charset="0"/>
              </a:rPr>
              <a:t>This diagram illustrates the open-loop control system, where a fixed PWM signal is sent from the Arduino to the H-Bridge without feedback.</a:t>
            </a:r>
          </a:p>
          <a:p>
            <a:pPr marL="342900" marR="0" lvl="0" indent="-342900" algn="just" defTabSz="914400" rtl="0" eaLnBrk="0" fontAlgn="base" latinLnBrk="0" hangingPunct="0">
              <a:lnSpc>
                <a:spcPct val="200000"/>
              </a:lnSpc>
              <a:spcBef>
                <a:spcPct val="0"/>
              </a:spcBef>
              <a:spcAft>
                <a:spcPct val="0"/>
              </a:spcAft>
              <a:buClrTx/>
              <a:buSzTx/>
              <a:buFont typeface="+mj-lt"/>
              <a:buAutoNum type="arabicPeriod"/>
              <a:tabLst/>
            </a:pPr>
            <a:r>
              <a:rPr kumimoji="0" lang="en-US" altLang="en-US" sz="1600" b="0" i="0" u="none" strike="noStrike" cap="none" normalizeH="0" baseline="0" dirty="0">
                <a:ln>
                  <a:noFill/>
                </a:ln>
                <a:solidFill>
                  <a:schemeClr val="bg1"/>
                </a:solidFill>
                <a:effectLst/>
                <a:latin typeface="Arial" panose="020B0604020202020204" pitchFamily="34" charset="0"/>
              </a:rPr>
              <a:t>The current direction depends on the difference between the H-Bridge output voltage and the battery voltage.</a:t>
            </a:r>
          </a:p>
          <a:p>
            <a:pPr marL="342900" marR="0" lvl="0" indent="-342900" algn="just" defTabSz="914400" rtl="0" eaLnBrk="0" fontAlgn="base" latinLnBrk="0" hangingPunct="0">
              <a:lnSpc>
                <a:spcPct val="200000"/>
              </a:lnSpc>
              <a:spcBef>
                <a:spcPct val="0"/>
              </a:spcBef>
              <a:spcAft>
                <a:spcPct val="0"/>
              </a:spcAft>
              <a:buClrTx/>
              <a:buSzTx/>
              <a:buFont typeface="+mj-lt"/>
              <a:buAutoNum type="arabicPeriod"/>
              <a:tabLst/>
            </a:pPr>
            <a:r>
              <a:rPr kumimoji="0" lang="ar-SA" altLang="en-US" sz="1600" b="0" i="0" u="none" strike="noStrike" cap="none" normalizeH="0" baseline="0" dirty="0">
                <a:ln>
                  <a:noFill/>
                </a:ln>
                <a:solidFill>
                  <a:schemeClr val="bg1"/>
                </a:solidFill>
                <a:effectLst/>
                <a:latin typeface="Arial" panose="020B0604020202020204" pitchFamily="34" charset="0"/>
              </a:rPr>
              <a:t> </a:t>
            </a:r>
            <a:r>
              <a:rPr kumimoji="0" lang="en-US" altLang="en-US" sz="1600" b="0" i="0" u="none" strike="noStrike" cap="none" normalizeH="0" baseline="0" dirty="0">
                <a:ln>
                  <a:noFill/>
                </a:ln>
                <a:solidFill>
                  <a:schemeClr val="bg1"/>
                </a:solidFill>
                <a:effectLst/>
                <a:latin typeface="Arial" panose="020B0604020202020204" pitchFamily="34" charset="0"/>
              </a:rPr>
              <a:t>If the output voltage is higher, the battery charges; if lower, discharging may occur.</a:t>
            </a:r>
          </a:p>
          <a:p>
            <a:pPr marL="342900" lvl="0" indent="-342900" algn="just" eaLnBrk="0" fontAlgn="base" hangingPunct="0">
              <a:lnSpc>
                <a:spcPct val="200000"/>
              </a:lnSpc>
              <a:spcBef>
                <a:spcPct val="0"/>
              </a:spcBef>
              <a:spcAft>
                <a:spcPct val="0"/>
              </a:spcAft>
              <a:buFont typeface="+mj-lt"/>
              <a:buAutoNum type="arabicPeriod"/>
            </a:pPr>
            <a:r>
              <a:rPr lang="en-US" sz="1600" dirty="0">
                <a:solidFill>
                  <a:schemeClr val="bg1"/>
                </a:solidFill>
              </a:rPr>
              <a:t>The system lacks feedback and does not adjust its output according to the battery’s real-time condition</a:t>
            </a:r>
            <a:endParaRPr kumimoji="0" lang="en-US" altLang="en-US" sz="1600" b="0" i="0" u="none" strike="noStrike" cap="none" normalizeH="0" baseline="0" dirty="0">
              <a:ln>
                <a:noFill/>
              </a:ln>
              <a:solidFill>
                <a:schemeClr val="bg1"/>
              </a:solidFill>
              <a:effectLst/>
              <a:latin typeface="Arial" panose="020B0604020202020204" pitchFamily="34" charset="0"/>
            </a:endParaRPr>
          </a:p>
        </p:txBody>
      </p:sp>
      <p:sp>
        <p:nvSpPr>
          <p:cNvPr id="4" name="Rectangle 1">
            <a:extLst>
              <a:ext uri="{FF2B5EF4-FFF2-40B4-BE49-F238E27FC236}">
                <a16:creationId xmlns:a16="http://schemas.microsoft.com/office/drawing/2014/main" id="{1C62FC7D-6003-C59B-8B01-AFD39EF3332A}"/>
              </a:ext>
            </a:extLst>
          </p:cNvPr>
          <p:cNvSpPr>
            <a:spLocks noChangeArrowheads="1"/>
          </p:cNvSpPr>
          <p:nvPr/>
        </p:nvSpPr>
        <p:spPr bwMode="auto">
          <a:xfrm>
            <a:off x="0" y="0"/>
            <a:ext cx="14630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1" i="0" u="none" strike="noStrike" cap="none" normalizeH="0" baseline="0">
                <a:ln>
                  <a:noFill/>
                </a:ln>
                <a:solidFill>
                  <a:schemeClr val="tx1"/>
                </a:solidFill>
                <a:effectLst/>
                <a:latin typeface="Arial" panose="020B0604020202020204" pitchFamily="34" charset="0"/>
              </a:rPr>
              <a:t>The system operates without feedback, using a fixed PWM based on a manually set value, without responding to the battery’s actual condition."</a:t>
            </a:r>
            <a:endParaRPr kumimoji="0" lang="en-US" altLang="en-US"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1609</TotalTime>
  <Words>1337</Words>
  <Application>Microsoft Office PowerPoint</Application>
  <PresentationFormat>Custom</PresentationFormat>
  <Paragraphs>110</Paragraphs>
  <Slides>16</Slides>
  <Notes>15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Roboto Medium</vt:lpstr>
      <vt:lpstr>Roboto</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
  <cp:lastModifiedBy>Hp</cp:lastModifiedBy>
  <cp:revision>2</cp:revision>
  <dcterms:created xsi:type="dcterms:W3CDTF">2025-06-18T14:38:44Z</dcterms:created>
  <dcterms:modified xsi:type="dcterms:W3CDTF">2025-06-28T17:06:57Z</dcterms:modified>
</cp:coreProperties>
</file>