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38" r:id="rId1"/>
    <p:sldMasterId id="2147483756" r:id="rId2"/>
  </p:sldMasterIdLst>
  <p:notesMasterIdLst>
    <p:notesMasterId r:id="rId36"/>
  </p:notesMasterIdLst>
  <p:sldIdLst>
    <p:sldId id="257" r:id="rId3"/>
    <p:sldId id="258" r:id="rId4"/>
    <p:sldId id="269" r:id="rId5"/>
    <p:sldId id="270" r:id="rId6"/>
    <p:sldId id="271" r:id="rId7"/>
    <p:sldId id="276" r:id="rId8"/>
    <p:sldId id="274" r:id="rId9"/>
    <p:sldId id="275" r:id="rId10"/>
    <p:sldId id="277" r:id="rId11"/>
    <p:sldId id="283" r:id="rId12"/>
    <p:sldId id="284" r:id="rId13"/>
    <p:sldId id="292" r:id="rId14"/>
    <p:sldId id="278" r:id="rId15"/>
    <p:sldId id="279" r:id="rId16"/>
    <p:sldId id="286" r:id="rId17"/>
    <p:sldId id="280" r:id="rId18"/>
    <p:sldId id="281" r:id="rId19"/>
    <p:sldId id="282" r:id="rId20"/>
    <p:sldId id="287" r:id="rId21"/>
    <p:sldId id="289" r:id="rId22"/>
    <p:sldId id="291" r:id="rId23"/>
    <p:sldId id="293" r:id="rId24"/>
    <p:sldId id="294" r:id="rId25"/>
    <p:sldId id="295" r:id="rId26"/>
    <p:sldId id="296" r:id="rId27"/>
    <p:sldId id="297" r:id="rId28"/>
    <p:sldId id="298" r:id="rId29"/>
    <p:sldId id="299" r:id="rId30"/>
    <p:sldId id="300" r:id="rId31"/>
    <p:sldId id="301" r:id="rId32"/>
    <p:sldId id="302" r:id="rId33"/>
    <p:sldId id="303" r:id="rId34"/>
    <p:sldId id="26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21" autoAdjust="0"/>
    <p:restoredTop sz="94660"/>
  </p:normalViewPr>
  <p:slideViewPr>
    <p:cSldViewPr snapToGrid="0">
      <p:cViewPr>
        <p:scale>
          <a:sx n="66" d="100"/>
          <a:sy n="66" d="100"/>
        </p:scale>
        <p:origin x="990"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56BA83-93D7-474E-87C3-14D20032DDA4}" type="datetimeFigureOut">
              <a:rPr lang="en-US" smtClean="0"/>
              <a:t>12/25/2019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C3B9DE-F8A1-4351-96BE-5CA20C855B11}" type="slidenum">
              <a:rPr lang="en-US" smtClean="0"/>
              <a:t>‹#›</a:t>
            </a:fld>
            <a:endParaRPr lang="en-US"/>
          </a:p>
        </p:txBody>
      </p:sp>
    </p:spTree>
    <p:extLst>
      <p:ext uri="{BB962C8B-B14F-4D97-AF65-F5344CB8AC3E}">
        <p14:creationId xmlns:p14="http://schemas.microsoft.com/office/powerpoint/2010/main" val="3316984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3B9DE-F8A1-4351-96BE-5CA20C855B11}" type="slidenum">
              <a:rPr lang="en-US" smtClean="0"/>
              <a:t>1</a:t>
            </a:fld>
            <a:endParaRPr lang="en-US"/>
          </a:p>
        </p:txBody>
      </p:sp>
    </p:spTree>
    <p:extLst>
      <p:ext uri="{BB962C8B-B14F-4D97-AF65-F5344CB8AC3E}">
        <p14:creationId xmlns:p14="http://schemas.microsoft.com/office/powerpoint/2010/main" val="3717278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3B9DE-F8A1-4351-96BE-5CA20C855B11}" type="slidenum">
              <a:rPr lang="en-US" smtClean="0"/>
              <a:t>2</a:t>
            </a:fld>
            <a:endParaRPr lang="en-US"/>
          </a:p>
        </p:txBody>
      </p:sp>
    </p:spTree>
    <p:extLst>
      <p:ext uri="{BB962C8B-B14F-4D97-AF65-F5344CB8AC3E}">
        <p14:creationId xmlns:p14="http://schemas.microsoft.com/office/powerpoint/2010/main" val="2901661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D279928F-323A-4CBB-B31F-3DC9D4EF2F09}" type="datetime1">
              <a:rPr lang="en-US" smtClean="0"/>
              <a:t>12/25/2019</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3758047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E62201-C6C6-4391-8145-AE0B86974EAA}" type="datetime1">
              <a:rPr lang="en-US" smtClean="0"/>
              <a:t>12/25/2019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96907579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E62201-C6C6-4391-8145-AE0B86974EAA}" type="datetime1">
              <a:rPr lang="en-US" smtClean="0"/>
              <a:t>12/25/2019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51453733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E62201-C6C6-4391-8145-AE0B86974EAA}" type="datetime1">
              <a:rPr lang="en-US" smtClean="0"/>
              <a:t>12/25/2019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6071440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E62201-C6C6-4391-8145-AE0B86974EAA}" type="datetime1">
              <a:rPr lang="en-US" smtClean="0"/>
              <a:t>12/25/2019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698067927"/>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3E62201-C6C6-4391-8145-AE0B86974EAA}" type="datetime1">
              <a:rPr lang="en-US" smtClean="0"/>
              <a:t>12/25/2019</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178479101"/>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3E62201-C6C6-4391-8145-AE0B86974EAA}" type="datetime1">
              <a:rPr lang="en-US" smtClean="0"/>
              <a:t>12/25/2019</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741426550"/>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A5ECD6-F5F9-408E-8742-066EC44628CA}" type="datetime1">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470080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68D119-E1B9-4C44-829A-632D05D82028}" type="datetime1">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4012015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376D3-9BB0-413B-B1AD-ACCB42FB10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736AAE5-E343-4D62-B7E0-F1D6C99C6E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E6695A-76D9-4C0B-B6DA-B0E4A62C3C55}"/>
              </a:ext>
            </a:extLst>
          </p:cNvPr>
          <p:cNvSpPr>
            <a:spLocks noGrp="1"/>
          </p:cNvSpPr>
          <p:nvPr>
            <p:ph type="dt" sz="half" idx="10"/>
          </p:nvPr>
        </p:nvSpPr>
        <p:spPr/>
        <p:txBody>
          <a:bodyPr/>
          <a:lstStyle/>
          <a:p>
            <a:fld id="{D279928F-323A-4CBB-B31F-3DC9D4EF2F09}" type="datetime1">
              <a:rPr lang="en-US" smtClean="0"/>
              <a:t>12/25/2019</a:t>
            </a:fld>
            <a:endParaRPr lang="en-US" dirty="0"/>
          </a:p>
        </p:txBody>
      </p:sp>
      <p:sp>
        <p:nvSpPr>
          <p:cNvPr id="5" name="Footer Placeholder 4">
            <a:extLst>
              <a:ext uri="{FF2B5EF4-FFF2-40B4-BE49-F238E27FC236}">
                <a16:creationId xmlns:a16="http://schemas.microsoft.com/office/drawing/2014/main" id="{FF31221B-FFF4-443D-831F-CA1A7E7D9DC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2202AAE-C3B9-4019-B445-29AEAA0307B0}"/>
              </a:ext>
            </a:extLst>
          </p:cNvPr>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8023952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8B014-353A-4F6C-B6E6-17440FBD1B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DAFB20-EE95-4ECE-A883-1F45F896A8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87149C-53FB-491F-AA51-94D610C266F5}"/>
              </a:ext>
            </a:extLst>
          </p:cNvPr>
          <p:cNvSpPr>
            <a:spLocks noGrp="1"/>
          </p:cNvSpPr>
          <p:nvPr>
            <p:ph type="dt" sz="half" idx="10"/>
          </p:nvPr>
        </p:nvSpPr>
        <p:spPr/>
        <p:txBody>
          <a:bodyPr/>
          <a:lstStyle/>
          <a:p>
            <a:fld id="{5BADBE7C-F1CF-495A-872B-4F0E75B8C1FA}" type="datetime1">
              <a:rPr lang="en-US" smtClean="0"/>
              <a:t>12/25/2019</a:t>
            </a:fld>
            <a:endParaRPr lang="en-US"/>
          </a:p>
        </p:txBody>
      </p:sp>
      <p:sp>
        <p:nvSpPr>
          <p:cNvPr id="5" name="Footer Placeholder 4">
            <a:extLst>
              <a:ext uri="{FF2B5EF4-FFF2-40B4-BE49-F238E27FC236}">
                <a16:creationId xmlns:a16="http://schemas.microsoft.com/office/drawing/2014/main" id="{4FF0DC9A-DA98-411D-99B5-023100C938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B00400-3D54-4724-A637-E26939669871}"/>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286647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ADBE7C-F1CF-495A-872B-4F0E75B8C1FA}" type="datetime1">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8744099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4CC9C-61F6-4950-A683-7939470C68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EF3090E-14DA-417F-89F9-7B3E26698A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953DF2-CCAD-4245-BB49-079C76E1C49D}"/>
              </a:ext>
            </a:extLst>
          </p:cNvPr>
          <p:cNvSpPr>
            <a:spLocks noGrp="1"/>
          </p:cNvSpPr>
          <p:nvPr>
            <p:ph type="dt" sz="half" idx="10"/>
          </p:nvPr>
        </p:nvSpPr>
        <p:spPr/>
        <p:txBody>
          <a:bodyPr/>
          <a:lstStyle/>
          <a:p>
            <a:fld id="{A14F039F-FCA8-4E14-AAE0-09ED47B7DD24}" type="datetime1">
              <a:rPr lang="en-US" smtClean="0"/>
              <a:t>12/25/2019</a:t>
            </a:fld>
            <a:endParaRPr lang="en-US" dirty="0"/>
          </a:p>
        </p:txBody>
      </p:sp>
      <p:sp>
        <p:nvSpPr>
          <p:cNvPr id="5" name="Footer Placeholder 4">
            <a:extLst>
              <a:ext uri="{FF2B5EF4-FFF2-40B4-BE49-F238E27FC236}">
                <a16:creationId xmlns:a16="http://schemas.microsoft.com/office/drawing/2014/main" id="{F69B29A3-0DCD-4309-B34E-BF3B0063331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63419F3-8D8C-41DE-B109-349BA6677AFB}"/>
              </a:ext>
            </a:extLst>
          </p:cNvPr>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42574311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805C4-4E3B-417A-95EB-0A439C0ED7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E86C94-E845-4562-8627-63D485EEBA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96F937F-3C39-4489-B097-5B16C1E81A3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A7F6B2A-ECA3-4E75-9F5C-1BD1AAA0804D}"/>
              </a:ext>
            </a:extLst>
          </p:cNvPr>
          <p:cNvSpPr>
            <a:spLocks noGrp="1"/>
          </p:cNvSpPr>
          <p:nvPr>
            <p:ph type="dt" sz="half" idx="10"/>
          </p:nvPr>
        </p:nvSpPr>
        <p:spPr/>
        <p:txBody>
          <a:bodyPr/>
          <a:lstStyle/>
          <a:p>
            <a:fld id="{E89B96FE-F5BF-4DFF-84AD-8BC8F9DC22AD}" type="datetime1">
              <a:rPr lang="en-US" smtClean="0"/>
              <a:t>12/25/2019</a:t>
            </a:fld>
            <a:endParaRPr lang="en-US"/>
          </a:p>
        </p:txBody>
      </p:sp>
      <p:sp>
        <p:nvSpPr>
          <p:cNvPr id="6" name="Footer Placeholder 5">
            <a:extLst>
              <a:ext uri="{FF2B5EF4-FFF2-40B4-BE49-F238E27FC236}">
                <a16:creationId xmlns:a16="http://schemas.microsoft.com/office/drawing/2014/main" id="{D0350739-3C89-459B-B120-5FAA0D8312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662DA2-D1FF-4D72-96DE-A83C8797BD58}"/>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430568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06859-C98D-407E-B796-3C239D3724B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320AE2C-85FA-4A67-800C-28D41C0E33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A946BE-BC8C-4710-BD1F-28B87D76B0F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37170D-4E9D-42EF-B1B7-70F7DE9448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B2E406-5637-46D8-917B-25CB8B14042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858FC5C-DB22-40A7-9DEB-9E3FF81E7B27}"/>
              </a:ext>
            </a:extLst>
          </p:cNvPr>
          <p:cNvSpPr>
            <a:spLocks noGrp="1"/>
          </p:cNvSpPr>
          <p:nvPr>
            <p:ph type="dt" sz="half" idx="10"/>
          </p:nvPr>
        </p:nvSpPr>
        <p:spPr/>
        <p:txBody>
          <a:bodyPr/>
          <a:lstStyle/>
          <a:p>
            <a:fld id="{52804A3D-5A58-4893-83B5-76DDEE961F76}" type="datetime1">
              <a:rPr lang="en-US" smtClean="0"/>
              <a:t>12/25/2019</a:t>
            </a:fld>
            <a:endParaRPr lang="en-US"/>
          </a:p>
        </p:txBody>
      </p:sp>
      <p:sp>
        <p:nvSpPr>
          <p:cNvPr id="8" name="Footer Placeholder 7">
            <a:extLst>
              <a:ext uri="{FF2B5EF4-FFF2-40B4-BE49-F238E27FC236}">
                <a16:creationId xmlns:a16="http://schemas.microsoft.com/office/drawing/2014/main" id="{B9B0A335-C371-4734-8975-228CC6304DA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5B9252-A080-4F8B-9015-8DAFB7A21313}"/>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2943263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96407-5B7A-463E-8786-8BA68A00E77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7EB875-96C2-4F7B-9EAC-326851EB490C}"/>
              </a:ext>
            </a:extLst>
          </p:cNvPr>
          <p:cNvSpPr>
            <a:spLocks noGrp="1"/>
          </p:cNvSpPr>
          <p:nvPr>
            <p:ph type="dt" sz="half" idx="10"/>
          </p:nvPr>
        </p:nvSpPr>
        <p:spPr/>
        <p:txBody>
          <a:bodyPr/>
          <a:lstStyle/>
          <a:p>
            <a:fld id="{75094F57-FDE3-4C6B-8FD4-6C2FF09165E1}" type="datetime1">
              <a:rPr lang="en-US" smtClean="0"/>
              <a:t>12/25/2019</a:t>
            </a:fld>
            <a:endParaRPr lang="en-US"/>
          </a:p>
        </p:txBody>
      </p:sp>
      <p:sp>
        <p:nvSpPr>
          <p:cNvPr id="4" name="Footer Placeholder 3">
            <a:extLst>
              <a:ext uri="{FF2B5EF4-FFF2-40B4-BE49-F238E27FC236}">
                <a16:creationId xmlns:a16="http://schemas.microsoft.com/office/drawing/2014/main" id="{99AE1380-B8DB-4C40-A6E5-4432A96F53A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2B9CE0-E938-4AD7-9E61-0E8D5BC7900B}"/>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8761730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547D07-3971-4E31-96AE-223972050C5A}"/>
              </a:ext>
            </a:extLst>
          </p:cNvPr>
          <p:cNvSpPr>
            <a:spLocks noGrp="1"/>
          </p:cNvSpPr>
          <p:nvPr>
            <p:ph type="dt" sz="half" idx="10"/>
          </p:nvPr>
        </p:nvSpPr>
        <p:spPr/>
        <p:txBody>
          <a:bodyPr/>
          <a:lstStyle/>
          <a:p>
            <a:fld id="{8EC415E3-9404-4358-BC04-310341BEEC6E}" type="datetime1">
              <a:rPr lang="en-US" smtClean="0"/>
              <a:t>12/25/2019</a:t>
            </a:fld>
            <a:endParaRPr lang="en-US"/>
          </a:p>
        </p:txBody>
      </p:sp>
      <p:sp>
        <p:nvSpPr>
          <p:cNvPr id="3" name="Footer Placeholder 2">
            <a:extLst>
              <a:ext uri="{FF2B5EF4-FFF2-40B4-BE49-F238E27FC236}">
                <a16:creationId xmlns:a16="http://schemas.microsoft.com/office/drawing/2014/main" id="{24CBAA75-09A5-4051-95F5-DD5B480230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A7320C1-D2E5-4C26-886C-276E3D678A81}"/>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8858228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EB6E9-7819-4C1F-9475-42E2B73CC7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78CED49-5CC6-431A-AB63-06A63098E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E5EC3D-897B-4316-8B13-4E986C7828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D7E223-FF9A-415A-8888-58EA1CA86CE3}"/>
              </a:ext>
            </a:extLst>
          </p:cNvPr>
          <p:cNvSpPr>
            <a:spLocks noGrp="1"/>
          </p:cNvSpPr>
          <p:nvPr>
            <p:ph type="dt" sz="half" idx="10"/>
          </p:nvPr>
        </p:nvSpPr>
        <p:spPr/>
        <p:txBody>
          <a:bodyPr/>
          <a:lstStyle/>
          <a:p>
            <a:fld id="{04F54D4E-7447-4F70-A68F-433F0CAC58B8}" type="datetime1">
              <a:rPr lang="en-US" smtClean="0"/>
              <a:t>12/25/2019</a:t>
            </a:fld>
            <a:endParaRPr lang="en-US"/>
          </a:p>
        </p:txBody>
      </p:sp>
      <p:sp>
        <p:nvSpPr>
          <p:cNvPr id="6" name="Footer Placeholder 5">
            <a:extLst>
              <a:ext uri="{FF2B5EF4-FFF2-40B4-BE49-F238E27FC236}">
                <a16:creationId xmlns:a16="http://schemas.microsoft.com/office/drawing/2014/main" id="{504AA1EC-5BC7-4D67-8346-5DC78DD46A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003153-F9ED-4070-91D3-84909590BFAE}"/>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1955362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266B2-8CA0-4E1B-BFE9-4870643C1B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11DC84-C3E1-457A-8A9D-FCE345AAA9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119D860-41C8-4019-9B25-08E23F5F68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9F396D-4213-465A-8EAD-7EF32A917765}"/>
              </a:ext>
            </a:extLst>
          </p:cNvPr>
          <p:cNvSpPr>
            <a:spLocks noGrp="1"/>
          </p:cNvSpPr>
          <p:nvPr>
            <p:ph type="dt" sz="half" idx="10"/>
          </p:nvPr>
        </p:nvSpPr>
        <p:spPr/>
        <p:txBody>
          <a:bodyPr/>
          <a:lstStyle/>
          <a:p>
            <a:fld id="{97BDB934-38A7-48CB-977D-7B07F5F273F4}" type="datetime1">
              <a:rPr lang="en-US" smtClean="0"/>
              <a:t>12/25/2019</a:t>
            </a:fld>
            <a:endParaRPr lang="en-US" dirty="0"/>
          </a:p>
        </p:txBody>
      </p:sp>
      <p:sp>
        <p:nvSpPr>
          <p:cNvPr id="6" name="Footer Placeholder 5">
            <a:extLst>
              <a:ext uri="{FF2B5EF4-FFF2-40B4-BE49-F238E27FC236}">
                <a16:creationId xmlns:a16="http://schemas.microsoft.com/office/drawing/2014/main" id="{E0787364-B29E-48C8-B611-B1DF21C9823E}"/>
              </a:ext>
            </a:extLst>
          </p:cNvPr>
          <p:cNvSpPr>
            <a:spLocks noGrp="1"/>
          </p:cNvSpPr>
          <p:nvPr>
            <p:ph type="ftr" sz="quarter" idx="11"/>
          </p:nvPr>
        </p:nvSpPr>
        <p:spPr/>
        <p:txBody>
          <a:bodyPr/>
          <a:lstStyle/>
          <a:p>
            <a:pPr algn="l"/>
            <a:endParaRPr lang="en-US" dirty="0"/>
          </a:p>
        </p:txBody>
      </p:sp>
      <p:sp>
        <p:nvSpPr>
          <p:cNvPr id="7" name="Slide Number Placeholder 6">
            <a:extLst>
              <a:ext uri="{FF2B5EF4-FFF2-40B4-BE49-F238E27FC236}">
                <a16:creationId xmlns:a16="http://schemas.microsoft.com/office/drawing/2014/main" id="{A77C7654-1B87-4EEC-A7E6-B5097BB99360}"/>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2001786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C2CC4-6007-4C4A-BB9B-E9ADCA5D314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6AA128-FB7B-45CD-AD5F-A2D9839D91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0DF718-29CF-43B3-9303-5BB6B17B45FF}"/>
              </a:ext>
            </a:extLst>
          </p:cNvPr>
          <p:cNvSpPr>
            <a:spLocks noGrp="1"/>
          </p:cNvSpPr>
          <p:nvPr>
            <p:ph type="dt" sz="half" idx="10"/>
          </p:nvPr>
        </p:nvSpPr>
        <p:spPr/>
        <p:txBody>
          <a:bodyPr/>
          <a:lstStyle/>
          <a:p>
            <a:fld id="{B8A5ECD6-F5F9-408E-8742-066EC44628CA}" type="datetime1">
              <a:rPr lang="en-US" smtClean="0"/>
              <a:t>12/25/2019</a:t>
            </a:fld>
            <a:endParaRPr lang="en-US"/>
          </a:p>
        </p:txBody>
      </p:sp>
      <p:sp>
        <p:nvSpPr>
          <p:cNvPr id="5" name="Footer Placeholder 4">
            <a:extLst>
              <a:ext uri="{FF2B5EF4-FFF2-40B4-BE49-F238E27FC236}">
                <a16:creationId xmlns:a16="http://schemas.microsoft.com/office/drawing/2014/main" id="{0E0212F9-6147-4D1E-8E4D-1C95239B8A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9F1F8F-F5E9-4264-8264-780692FBFAD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731717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581356-C136-40DA-A239-D9253C34BEC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6C00757-4625-4E76-9C1D-61CB77F1A3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F1D159-5C2A-44CA-85F4-DFF959ABA39A}"/>
              </a:ext>
            </a:extLst>
          </p:cNvPr>
          <p:cNvSpPr>
            <a:spLocks noGrp="1"/>
          </p:cNvSpPr>
          <p:nvPr>
            <p:ph type="dt" sz="half" idx="10"/>
          </p:nvPr>
        </p:nvSpPr>
        <p:spPr/>
        <p:txBody>
          <a:bodyPr/>
          <a:lstStyle/>
          <a:p>
            <a:fld id="{B968D119-E1B9-4C44-829A-632D05D82028}" type="datetime1">
              <a:rPr lang="en-US" smtClean="0"/>
              <a:t>12/25/2019</a:t>
            </a:fld>
            <a:endParaRPr lang="en-US"/>
          </a:p>
        </p:txBody>
      </p:sp>
      <p:sp>
        <p:nvSpPr>
          <p:cNvPr id="5" name="Footer Placeholder 4">
            <a:extLst>
              <a:ext uri="{FF2B5EF4-FFF2-40B4-BE49-F238E27FC236}">
                <a16:creationId xmlns:a16="http://schemas.microsoft.com/office/drawing/2014/main" id="{E8444272-353D-411F-915E-3FE8E924E6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9C7F50-9E00-4676-BC97-5738FD688485}"/>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382332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4F039F-FCA8-4E14-AAE0-09ED47B7DD24}" type="datetime1">
              <a:rPr lang="en-US" smtClean="0"/>
              <a:t>12/25/2019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1735822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89B96FE-F5BF-4DFF-84AD-8BC8F9DC22AD}" type="datetime1">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981500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2804A3D-5A58-4893-83B5-76DDEE961F76}" type="datetime1">
              <a:rPr lang="en-US" smtClean="0"/>
              <a:t>12/25/2019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784479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5094F57-FDE3-4C6B-8FD4-6C2FF09165E1}" type="datetime1">
              <a:rPr lang="en-US" smtClean="0"/>
              <a:t>12/25/2019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588483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C415E3-9404-4358-BC04-310341BEEC6E}" type="datetime1">
              <a:rPr lang="en-US" smtClean="0"/>
              <a:t>12/25/2019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697537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F54D4E-7447-4F70-A68F-433F0CAC58B8}" type="datetime1">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288508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BDB934-38A7-48CB-977D-7B07F5F273F4}" type="datetime1">
              <a:rPr lang="en-US" smtClean="0"/>
              <a:t>12/25/2019</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710496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3E62201-C6C6-4391-8145-AE0B86974EAA}" type="datetime1">
              <a:rPr lang="en-US" smtClean="0"/>
              <a:t>12/25/2019</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751971780"/>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hf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A398A5-B46C-4FE9-9E7A-6F15019258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C537B9-F9F8-4F36-A903-471A7371C4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E6A1A4-FF8A-48A9-8754-0CF7D6ED46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E62201-C6C6-4391-8145-AE0B86974EAA}" type="datetime1">
              <a:rPr lang="en-US" smtClean="0"/>
              <a:t>12/25/2019</a:t>
            </a:fld>
            <a:endParaRPr lang="en-US"/>
          </a:p>
        </p:txBody>
      </p:sp>
      <p:sp>
        <p:nvSpPr>
          <p:cNvPr id="5" name="Footer Placeholder 4">
            <a:extLst>
              <a:ext uri="{FF2B5EF4-FFF2-40B4-BE49-F238E27FC236}">
                <a16:creationId xmlns:a16="http://schemas.microsoft.com/office/drawing/2014/main" id="{E95C3CED-EC7C-4A97-B181-9BD638023F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3FE104F0-A599-4AAE-8A60-895E24CD98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544542349"/>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15651B-6EA1-4FF1-9434-F699A881C8B8}"/>
              </a:ext>
            </a:extLst>
          </p:cNvPr>
          <p:cNvSpPr/>
          <p:nvPr/>
        </p:nvSpPr>
        <p:spPr>
          <a:xfrm>
            <a:off x="417094" y="702380"/>
            <a:ext cx="5049079" cy="830997"/>
          </a:xfrm>
          <a:prstGeom prst="rect">
            <a:avLst/>
          </a:prstGeom>
        </p:spPr>
        <p:txBody>
          <a:bodyPr wrap="square">
            <a:spAutoFit/>
          </a:bodyPr>
          <a:lstStyle/>
          <a:p>
            <a:pPr algn="ctr">
              <a:spcBef>
                <a:spcPts val="1200"/>
              </a:spcBef>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An-Najah National University</a:t>
            </a:r>
            <a:b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Faculty of Engineering and Information Technology </a:t>
            </a:r>
            <a:b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Industrial engineering department</a:t>
            </a:r>
            <a:endParaRPr lang="en-US" sz="1600" dirty="0">
              <a:solidFill>
                <a:srgbClr val="000000"/>
              </a:solidFill>
              <a:latin typeface="Times New Roman" panose="02020603050405020304" pitchFamily="18" charset="0"/>
              <a:ea typeface="Calibri" panose="020F0502020204030204" pitchFamily="34" charset="0"/>
            </a:endParaRPr>
          </a:p>
        </p:txBody>
      </p:sp>
      <p:sp>
        <p:nvSpPr>
          <p:cNvPr id="8" name="Rectangle 7">
            <a:extLst>
              <a:ext uri="{FF2B5EF4-FFF2-40B4-BE49-F238E27FC236}">
                <a16:creationId xmlns:a16="http://schemas.microsoft.com/office/drawing/2014/main" id="{6E906982-7E4A-4910-967D-9143586E5CE5}"/>
              </a:ext>
            </a:extLst>
          </p:cNvPr>
          <p:cNvSpPr/>
          <p:nvPr/>
        </p:nvSpPr>
        <p:spPr>
          <a:xfrm>
            <a:off x="2941633" y="2161237"/>
            <a:ext cx="7311980" cy="2603277"/>
          </a:xfrm>
          <a:prstGeom prst="rect">
            <a:avLst/>
          </a:prstGeom>
        </p:spPr>
        <p:txBody>
          <a:bodyPr wrap="square">
            <a:spAutoFit/>
          </a:bodyPr>
          <a:lstStyle/>
          <a:p>
            <a:pPr algn="ctr" defTabSz="457200">
              <a:lnSpc>
                <a:spcPct val="115000"/>
              </a:lnSpc>
              <a:spcAft>
                <a:spcPts val="1000"/>
              </a:spcAft>
              <a:defRPr/>
            </a:pP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An-Najah National University</a:t>
            </a:r>
          </a:p>
          <a:p>
            <a:pPr algn="ctr" defTabSz="457200">
              <a:lnSpc>
                <a:spcPct val="115000"/>
              </a:lnSpc>
              <a:spcAft>
                <a:spcPts val="1000"/>
              </a:spcAft>
              <a:defRPr/>
            </a:pP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Faculty of Engineering and Information Technology</a:t>
            </a:r>
          </a:p>
          <a:p>
            <a:pPr algn="ctr" defTabSz="457200">
              <a:lnSpc>
                <a:spcPct val="115000"/>
              </a:lnSpc>
              <a:spcAft>
                <a:spcPts val="1000"/>
              </a:spcAft>
              <a:tabLst>
                <a:tab pos="3988435" algn="l"/>
              </a:tabLst>
              <a:defRPr/>
            </a:pP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Industrial Engineering Department</a:t>
            </a:r>
          </a:p>
          <a:p>
            <a:pPr algn="ctr" defTabSz="457200">
              <a:lnSpc>
                <a:spcPct val="115000"/>
              </a:lnSpc>
              <a:spcAft>
                <a:spcPts val="1000"/>
              </a:spcAft>
              <a:tabLst>
                <a:tab pos="3988435" algn="l"/>
              </a:tabLst>
              <a:defRPr/>
            </a:pP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Graduation Project </a:t>
            </a:r>
            <a:r>
              <a:rPr lang="ar-JO"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2</a:t>
            </a:r>
            <a:endPar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algn="ctr" defTabSz="457200">
              <a:lnSpc>
                <a:spcPct val="115000"/>
              </a:lnSpc>
              <a:spcAft>
                <a:spcPts val="1000"/>
              </a:spcAft>
              <a:tabLst>
                <a:tab pos="3988435" algn="l"/>
              </a:tabLst>
              <a:defRPr/>
            </a:pPr>
            <a:r>
              <a:rPr lang="en-US" b="1" dirty="0">
                <a:latin typeface="Times New Roman" panose="02020603050405020304" pitchFamily="18" charset="0"/>
                <a:cs typeface="Times New Roman" panose="02020603050405020304" pitchFamily="18" charset="0"/>
              </a:rPr>
              <a:t>Inventory Management and Control Improvement at HTM company</a:t>
            </a:r>
            <a:endPar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algn="ctr"/>
            <a:endParaRPr lang="en-US" b="1"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07CF6EE5-049F-40BD-8664-2E441F61AAF8}"/>
              </a:ext>
            </a:extLst>
          </p:cNvPr>
          <p:cNvSpPr/>
          <p:nvPr/>
        </p:nvSpPr>
        <p:spPr>
          <a:xfrm>
            <a:off x="6655558" y="731117"/>
            <a:ext cx="6096000" cy="923330"/>
          </a:xfrm>
          <a:prstGeom prst="rect">
            <a:avLst/>
          </a:prstGeom>
        </p:spPr>
        <p:txBody>
          <a:bodyPr>
            <a:spAutoFit/>
          </a:bodyPr>
          <a:lstStyle/>
          <a:p>
            <a:pPr algn="ctr"/>
            <a:r>
              <a:rPr lang="ar-SA" dirty="0"/>
              <a:t>جامعة النجاح الوطنية </a:t>
            </a:r>
            <a:br>
              <a:rPr lang="ar-SA" dirty="0"/>
            </a:br>
            <a:r>
              <a:rPr lang="ar-SA" dirty="0"/>
              <a:t>كلية الهندسة وتكنولوجيا المعلومات</a:t>
            </a:r>
            <a:br>
              <a:rPr lang="ar-SA" dirty="0"/>
            </a:br>
            <a:r>
              <a:rPr lang="ar-SA" dirty="0"/>
              <a:t>قسم الهندسة الصناعية</a:t>
            </a:r>
            <a:endParaRPr lang="en-US" dirty="0"/>
          </a:p>
        </p:txBody>
      </p:sp>
      <p:pic>
        <p:nvPicPr>
          <p:cNvPr id="10" name="Picture 9"/>
          <p:cNvPicPr>
            <a:picLocks noChangeAspect="1"/>
          </p:cNvPicPr>
          <p:nvPr/>
        </p:nvPicPr>
        <p:blipFill>
          <a:blip r:embed="rId3"/>
          <a:stretch>
            <a:fillRect/>
          </a:stretch>
        </p:blipFill>
        <p:spPr>
          <a:xfrm>
            <a:off x="5400232" y="84074"/>
            <a:ext cx="1697444" cy="1825695"/>
          </a:xfrm>
          <a:prstGeom prst="rect">
            <a:avLst/>
          </a:prstGeom>
        </p:spPr>
      </p:pic>
      <p:sp>
        <p:nvSpPr>
          <p:cNvPr id="11" name="Date Placeholder 10"/>
          <p:cNvSpPr>
            <a:spLocks noGrp="1"/>
          </p:cNvSpPr>
          <p:nvPr>
            <p:ph type="dt" sz="half" idx="10"/>
          </p:nvPr>
        </p:nvSpPr>
        <p:spPr>
          <a:xfrm>
            <a:off x="493297" y="6035040"/>
            <a:ext cx="1219361" cy="365760"/>
          </a:xfrm>
        </p:spPr>
        <p:txBody>
          <a:bodyPr/>
          <a:lstStyle/>
          <a:p>
            <a:fld id="{86342DA0-3F08-4526-9946-311E05D09DE8}" type="datetime1">
              <a:rPr lang="en-US" sz="1200" smtClean="0"/>
              <a:t>12/25/2019</a:t>
            </a:fld>
            <a:endParaRPr lang="en-US" sz="1200" dirty="0"/>
          </a:p>
        </p:txBody>
      </p:sp>
      <p:sp>
        <p:nvSpPr>
          <p:cNvPr id="3" name="Slide Number Placeholder 2"/>
          <p:cNvSpPr>
            <a:spLocks noGrp="1"/>
          </p:cNvSpPr>
          <p:nvPr>
            <p:ph type="sldNum" sz="quarter" idx="12"/>
          </p:nvPr>
        </p:nvSpPr>
        <p:spPr/>
        <p:txBody>
          <a:bodyPr/>
          <a:lstStyle/>
          <a:p>
            <a:fld id="{34B7E4EF-A1BD-40F4-AB7B-04F084DD991D}" type="slidenum">
              <a:rPr lang="en-US" smtClean="0"/>
              <a:t>1</a:t>
            </a:fld>
            <a:endParaRPr lang="en-US"/>
          </a:p>
        </p:txBody>
      </p:sp>
      <p:sp>
        <p:nvSpPr>
          <p:cNvPr id="2" name="Rectangle 1">
            <a:extLst>
              <a:ext uri="{FF2B5EF4-FFF2-40B4-BE49-F238E27FC236}">
                <a16:creationId xmlns:a16="http://schemas.microsoft.com/office/drawing/2014/main" id="{69BAEDC3-23A0-4710-BF06-588877A42559}"/>
              </a:ext>
            </a:extLst>
          </p:cNvPr>
          <p:cNvSpPr/>
          <p:nvPr/>
        </p:nvSpPr>
        <p:spPr>
          <a:xfrm>
            <a:off x="1788591" y="4425369"/>
            <a:ext cx="3561868" cy="1519390"/>
          </a:xfrm>
          <a:prstGeom prst="rect">
            <a:avLst/>
          </a:prstGeom>
        </p:spPr>
        <p:txBody>
          <a:bodyPr wrap="square">
            <a:spAutoFit/>
          </a:bodyPr>
          <a:lstStyle/>
          <a:p>
            <a:pPr defTabSz="457200">
              <a:lnSpc>
                <a:spcPct val="115000"/>
              </a:lnSpc>
              <a:spcAft>
                <a:spcPts val="1000"/>
              </a:spcAft>
              <a:tabLst>
                <a:tab pos="3988435" algn="l"/>
              </a:tabLst>
              <a:defRPr/>
            </a:pPr>
            <a:r>
              <a:rPr lang="en-US" sz="1600" dirty="0">
                <a:solidFill>
                  <a:prstClr val="black"/>
                </a:solidFill>
                <a:latin typeface="Times New Roman" panose="02020603050405020304" pitchFamily="18" charset="0"/>
                <a:ea typeface="Calibri" panose="020F0502020204030204" pitchFamily="34" charset="0"/>
                <a:cs typeface="Arial" panose="020B0604020202020204" pitchFamily="34" charset="0"/>
              </a:rPr>
              <a:t>Prepared By:</a:t>
            </a:r>
          </a:p>
          <a:p>
            <a:r>
              <a:rPr lang="en-US" sz="1600" dirty="0">
                <a:solidFill>
                  <a:prstClr val="black"/>
                </a:solidFill>
                <a:latin typeface="Times New Roman" panose="02020603050405020304" pitchFamily="18" charset="0"/>
                <a:ea typeface="Calibri" panose="020F0502020204030204" pitchFamily="34" charset="0"/>
                <a:cs typeface="Arial" panose="020B0604020202020204" pitchFamily="34" charset="0"/>
              </a:rPr>
              <a:t>-</a:t>
            </a:r>
            <a:r>
              <a:rPr lang="en-US" sz="1600" dirty="0" err="1">
                <a:solidFill>
                  <a:prstClr val="black"/>
                </a:solidFill>
                <a:latin typeface="Times New Roman" panose="02020603050405020304" pitchFamily="18" charset="0"/>
                <a:ea typeface="Calibri" panose="020F0502020204030204" pitchFamily="34" charset="0"/>
                <a:cs typeface="Arial" panose="020B0604020202020204" pitchFamily="34" charset="0"/>
              </a:rPr>
              <a:t>Duha</a:t>
            </a:r>
            <a:r>
              <a:rPr lang="en-US" sz="1600" dirty="0">
                <a:solidFill>
                  <a:prstClr val="black"/>
                </a:solidFill>
                <a:latin typeface="Times New Roman" panose="02020603050405020304" pitchFamily="18" charset="0"/>
                <a:ea typeface="Calibri" panose="020F0502020204030204" pitchFamily="34" charset="0"/>
                <a:cs typeface="Arial" panose="020B0604020202020204" pitchFamily="34" charset="0"/>
              </a:rPr>
              <a:t> Abu </a:t>
            </a:r>
            <a:r>
              <a:rPr lang="en-US" sz="1600" dirty="0" err="1">
                <a:solidFill>
                  <a:prstClr val="black"/>
                </a:solidFill>
                <a:latin typeface="Times New Roman" panose="02020603050405020304" pitchFamily="18" charset="0"/>
                <a:ea typeface="Calibri" panose="020F0502020204030204" pitchFamily="34" charset="0"/>
                <a:cs typeface="Arial" panose="020B0604020202020204" pitchFamily="34" charset="0"/>
              </a:rPr>
              <a:t>Gharbieh</a:t>
            </a:r>
            <a:r>
              <a:rPr lang="en-US" sz="1600" dirty="0">
                <a:solidFill>
                  <a:prstClr val="black"/>
                </a:solidFill>
                <a:latin typeface="Times New Roman" panose="02020603050405020304" pitchFamily="18" charset="0"/>
                <a:ea typeface="Calibri" panose="020F0502020204030204" pitchFamily="34" charset="0"/>
                <a:cs typeface="Arial" panose="020B0604020202020204" pitchFamily="34" charset="0"/>
              </a:rPr>
              <a:t>    </a:t>
            </a:r>
          </a:p>
          <a:p>
            <a:r>
              <a:rPr lang="en-US" sz="1600" dirty="0">
                <a:solidFill>
                  <a:prstClr val="black"/>
                </a:solidFill>
                <a:latin typeface="Times New Roman" panose="02020603050405020304" pitchFamily="18" charset="0"/>
                <a:ea typeface="Calibri" panose="020F0502020204030204" pitchFamily="34" charset="0"/>
                <a:cs typeface="Arial" panose="020B0604020202020204" pitchFamily="34" charset="0"/>
              </a:rPr>
              <a:t>-</a:t>
            </a:r>
            <a:r>
              <a:rPr lang="en-US" sz="1600" dirty="0" err="1">
                <a:solidFill>
                  <a:prstClr val="black"/>
                </a:solidFill>
                <a:latin typeface="Times New Roman" panose="02020603050405020304" pitchFamily="18" charset="0"/>
                <a:ea typeface="Calibri" panose="020F0502020204030204" pitchFamily="34" charset="0"/>
                <a:cs typeface="Arial" panose="020B0604020202020204" pitchFamily="34" charset="0"/>
              </a:rPr>
              <a:t>Jenan</a:t>
            </a:r>
            <a:r>
              <a:rPr lang="en-US" sz="1600" dirty="0">
                <a:solidFill>
                  <a:prstClr val="black"/>
                </a:solidFill>
                <a:latin typeface="Times New Roman" panose="02020603050405020304" pitchFamily="18" charset="0"/>
                <a:ea typeface="Calibri" panose="020F0502020204030204" pitchFamily="34" charset="0"/>
                <a:cs typeface="Arial" panose="020B0604020202020204" pitchFamily="34" charset="0"/>
              </a:rPr>
              <a:t> Maree </a:t>
            </a:r>
          </a:p>
          <a:p>
            <a:r>
              <a:rPr lang="en-US" sz="1600" dirty="0">
                <a:solidFill>
                  <a:prstClr val="black"/>
                </a:solidFill>
                <a:latin typeface="Times New Roman" panose="02020603050405020304" pitchFamily="18" charset="0"/>
                <a:ea typeface="Calibri" panose="020F0502020204030204" pitchFamily="34" charset="0"/>
                <a:cs typeface="Arial" panose="020B0604020202020204" pitchFamily="34" charset="0"/>
              </a:rPr>
              <a:t>-Nour </a:t>
            </a:r>
            <a:r>
              <a:rPr lang="en-US" sz="1600" dirty="0" err="1">
                <a:solidFill>
                  <a:prstClr val="black"/>
                </a:solidFill>
                <a:latin typeface="Times New Roman" panose="02020603050405020304" pitchFamily="18" charset="0"/>
                <a:ea typeface="Calibri" panose="020F0502020204030204" pitchFamily="34" charset="0"/>
                <a:cs typeface="Arial" panose="020B0604020202020204" pitchFamily="34" charset="0"/>
              </a:rPr>
              <a:t>Salous</a:t>
            </a:r>
            <a:r>
              <a:rPr lang="en-US" sz="1600" dirty="0">
                <a:solidFill>
                  <a:prstClr val="black"/>
                </a:solidFill>
                <a:latin typeface="Times New Roman" panose="02020603050405020304" pitchFamily="18" charset="0"/>
                <a:ea typeface="Calibri" panose="020F0502020204030204" pitchFamily="34" charset="0"/>
                <a:cs typeface="Arial" panose="020B0604020202020204" pitchFamily="34" charset="0"/>
              </a:rPr>
              <a:t>   </a:t>
            </a:r>
          </a:p>
          <a:p>
            <a:r>
              <a:rPr lang="en-US" sz="1600" dirty="0">
                <a:solidFill>
                  <a:prstClr val="black"/>
                </a:solidFill>
                <a:latin typeface="Times New Roman" panose="02020603050405020304" pitchFamily="18" charset="0"/>
                <a:ea typeface="Calibri" panose="020F0502020204030204" pitchFamily="34" charset="0"/>
                <a:cs typeface="Arial" panose="020B0604020202020204" pitchFamily="34" charset="0"/>
              </a:rPr>
              <a:t>-Yasmeen Mohsen</a:t>
            </a:r>
            <a:r>
              <a:rPr lang="en-US" dirty="0">
                <a:solidFill>
                  <a:prstClr val="black"/>
                </a:solidFill>
                <a:latin typeface="Times New Roman" panose="02020603050405020304" pitchFamily="18" charset="0"/>
                <a:ea typeface="Calibri" panose="020F0502020204030204" pitchFamily="34" charset="0"/>
                <a:cs typeface="Arial" panose="020B0604020202020204" pitchFamily="34" charset="0"/>
              </a:rPr>
              <a:t> </a:t>
            </a:r>
          </a:p>
        </p:txBody>
      </p:sp>
      <p:sp>
        <p:nvSpPr>
          <p:cNvPr id="4" name="Rectangle 3">
            <a:extLst>
              <a:ext uri="{FF2B5EF4-FFF2-40B4-BE49-F238E27FC236}">
                <a16:creationId xmlns:a16="http://schemas.microsoft.com/office/drawing/2014/main" id="{92B49161-D576-4EEC-966A-88CC3E26A847}"/>
              </a:ext>
            </a:extLst>
          </p:cNvPr>
          <p:cNvSpPr/>
          <p:nvPr/>
        </p:nvSpPr>
        <p:spPr>
          <a:xfrm>
            <a:off x="8778867" y="4425369"/>
            <a:ext cx="2447820" cy="1609671"/>
          </a:xfrm>
          <a:prstGeom prst="rect">
            <a:avLst/>
          </a:prstGeom>
        </p:spPr>
        <p:txBody>
          <a:bodyPr wrap="square">
            <a:spAutoFit/>
          </a:bodyPr>
          <a:lstStyle/>
          <a:p>
            <a:pPr>
              <a:lnSpc>
                <a:spcPct val="115000"/>
              </a:lnSpc>
              <a:spcAft>
                <a:spcPts val="1000"/>
              </a:spcAft>
              <a:tabLst>
                <a:tab pos="3988435" algn="l"/>
              </a:tabLst>
              <a:defRPr/>
            </a:pPr>
            <a:r>
              <a:rPr lang="en-US" sz="1600" dirty="0">
                <a:solidFill>
                  <a:prstClr val="black"/>
                </a:solidFill>
                <a:latin typeface="Times New Roman" panose="02020603050405020304" pitchFamily="18" charset="0"/>
                <a:cs typeface="Arial" panose="020B0604020202020204" pitchFamily="34" charset="0"/>
              </a:rPr>
              <a:t>Supervised By:</a:t>
            </a:r>
          </a:p>
          <a:p>
            <a:pPr>
              <a:lnSpc>
                <a:spcPct val="115000"/>
              </a:lnSpc>
              <a:spcAft>
                <a:spcPts val="1000"/>
              </a:spcAft>
              <a:tabLst>
                <a:tab pos="3988435" algn="l"/>
              </a:tabLst>
              <a:defRPr/>
            </a:pPr>
            <a:r>
              <a:rPr lang="en-US" sz="1600" dirty="0">
                <a:solidFill>
                  <a:prstClr val="black"/>
                </a:solidFill>
                <a:latin typeface="Times New Roman" panose="02020603050405020304" pitchFamily="18" charset="0"/>
                <a:cs typeface="Arial" panose="020B0604020202020204" pitchFamily="34" charset="0"/>
              </a:rPr>
              <a:t>-Dr. Yahya Saleh</a:t>
            </a:r>
          </a:p>
          <a:p>
            <a:pPr>
              <a:lnSpc>
                <a:spcPct val="115000"/>
              </a:lnSpc>
              <a:spcAft>
                <a:spcPts val="1000"/>
              </a:spcAft>
              <a:tabLst>
                <a:tab pos="3988435" algn="l"/>
              </a:tabLst>
              <a:defRPr/>
            </a:pPr>
            <a:r>
              <a:rPr lang="en-US" sz="1600" dirty="0">
                <a:solidFill>
                  <a:prstClr val="black"/>
                </a:solidFill>
                <a:latin typeface="Times New Roman" panose="02020603050405020304" pitchFamily="18" charset="0"/>
                <a:cs typeface="Arial" panose="020B0604020202020204" pitchFamily="34" charset="0"/>
              </a:rPr>
              <a:t>-Eng. Basheer </a:t>
            </a:r>
            <a:r>
              <a:rPr lang="en-US" sz="1600" dirty="0" err="1">
                <a:solidFill>
                  <a:prstClr val="black"/>
                </a:solidFill>
                <a:latin typeface="Times New Roman" panose="02020603050405020304" pitchFamily="18" charset="0"/>
                <a:cs typeface="Arial" panose="020B0604020202020204" pitchFamily="34" charset="0"/>
              </a:rPr>
              <a:t>Shaheen</a:t>
            </a:r>
            <a:endParaRPr lang="en-US" sz="1600" dirty="0">
              <a:solidFill>
                <a:prstClr val="black"/>
              </a:solidFill>
              <a:latin typeface="Times New Roman" panose="02020603050405020304" pitchFamily="18" charset="0"/>
              <a:cs typeface="Arial" panose="020B0604020202020204" pitchFamily="34" charset="0"/>
            </a:endParaRPr>
          </a:p>
          <a:p>
            <a:pPr>
              <a:lnSpc>
                <a:spcPct val="115000"/>
              </a:lnSpc>
              <a:spcAft>
                <a:spcPts val="1000"/>
              </a:spcAft>
              <a:tabLst>
                <a:tab pos="3988435" algn="l"/>
              </a:tabLst>
              <a:defRPr/>
            </a:pPr>
            <a:r>
              <a:rPr lang="en-US" sz="1600" dirty="0">
                <a:solidFill>
                  <a:prstClr val="black"/>
                </a:solidFill>
                <a:latin typeface="Times New Roman" panose="02020603050405020304" pitchFamily="18" charset="0"/>
                <a:cs typeface="Arial" panose="020B0604020202020204" pitchFamily="34" charset="0"/>
              </a:rPr>
              <a:t>-Eng. Ghassan </a:t>
            </a:r>
            <a:r>
              <a:rPr lang="en-US" sz="1600" dirty="0" err="1">
                <a:solidFill>
                  <a:prstClr val="black"/>
                </a:solidFill>
                <a:latin typeface="Times New Roman" panose="02020603050405020304" pitchFamily="18" charset="0"/>
                <a:cs typeface="Arial" panose="020B0604020202020204" pitchFamily="34" charset="0"/>
              </a:rPr>
              <a:t>Sleem</a:t>
            </a:r>
            <a:endParaRPr lang="en-US" sz="1600" dirty="0">
              <a:solidFill>
                <a:prstClr val="black"/>
              </a:solidFill>
              <a:latin typeface="Times New Roman" panose="02020603050405020304" pitchFamily="18" charset="0"/>
              <a:cs typeface="Arial" panose="020B0604020202020204" pitchFamily="34" charset="0"/>
            </a:endParaRPr>
          </a:p>
        </p:txBody>
      </p:sp>
      <p:cxnSp>
        <p:nvCxnSpPr>
          <p:cNvPr id="7" name="Straight Connector 6"/>
          <p:cNvCxnSpPr/>
          <p:nvPr/>
        </p:nvCxnSpPr>
        <p:spPr>
          <a:xfrm>
            <a:off x="1297544" y="1993591"/>
            <a:ext cx="9596911" cy="0"/>
          </a:xfrm>
          <a:prstGeom prst="line">
            <a:avLst/>
          </a:prstGeom>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248161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792568594"/>
              </p:ext>
            </p:extLst>
          </p:nvPr>
        </p:nvGraphicFramePr>
        <p:xfrm>
          <a:off x="857471" y="2094429"/>
          <a:ext cx="3160130" cy="4046140"/>
        </p:xfrm>
        <a:graphic>
          <a:graphicData uri="http://schemas.openxmlformats.org/drawingml/2006/table">
            <a:tbl>
              <a:tblPr firstRow="1" bandRow="1">
                <a:tableStyleId>{7DF18680-E054-41AD-8BC1-D1AEF772440D}</a:tableStyleId>
              </a:tblPr>
              <a:tblGrid>
                <a:gridCol w="1579790">
                  <a:extLst>
                    <a:ext uri="{9D8B030D-6E8A-4147-A177-3AD203B41FA5}">
                      <a16:colId xmlns:a16="http://schemas.microsoft.com/office/drawing/2014/main" val="20000"/>
                    </a:ext>
                  </a:extLst>
                </a:gridCol>
                <a:gridCol w="1580340">
                  <a:extLst>
                    <a:ext uri="{9D8B030D-6E8A-4147-A177-3AD203B41FA5}">
                      <a16:colId xmlns:a16="http://schemas.microsoft.com/office/drawing/2014/main" val="20001"/>
                    </a:ext>
                  </a:extLst>
                </a:gridCol>
              </a:tblGrid>
              <a:tr h="289010">
                <a:tc>
                  <a:txBody>
                    <a:bodyPr/>
                    <a:lstStyle/>
                    <a:p>
                      <a:pPr marL="0" marR="0" algn="ctr">
                        <a:lnSpc>
                          <a:spcPct val="107000"/>
                        </a:lnSpc>
                        <a:spcBef>
                          <a:spcPts val="0"/>
                        </a:spcBef>
                        <a:spcAft>
                          <a:spcPts val="0"/>
                        </a:spcAft>
                      </a:pPr>
                      <a:r>
                        <a:rPr lang="en-US" sz="1200" dirty="0">
                          <a:effectLst/>
                        </a:rPr>
                        <a:t>Family Product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Number of items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289010">
                <a:tc>
                  <a:txBody>
                    <a:bodyPr/>
                    <a:lstStyle/>
                    <a:p>
                      <a:pPr marL="0" marR="0" algn="ctr">
                        <a:lnSpc>
                          <a:spcPct val="107000"/>
                        </a:lnSpc>
                        <a:spcBef>
                          <a:spcPts val="0"/>
                        </a:spcBef>
                        <a:spcAft>
                          <a:spcPts val="0"/>
                        </a:spcAft>
                      </a:pPr>
                      <a:r>
                        <a:rPr lang="en-US" sz="1200">
                          <a:effectLst/>
                        </a:rPr>
                        <a:t>Bizol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289010">
                <a:tc>
                  <a:txBody>
                    <a:bodyPr/>
                    <a:lstStyle/>
                    <a:p>
                      <a:pPr marL="0" marR="0" algn="ctr">
                        <a:lnSpc>
                          <a:spcPct val="107000"/>
                        </a:lnSpc>
                        <a:spcBef>
                          <a:spcPts val="0"/>
                        </a:spcBef>
                        <a:spcAft>
                          <a:spcPts val="0"/>
                        </a:spcAft>
                      </a:pPr>
                      <a:r>
                        <a:rPr lang="en-US" sz="1200">
                          <a:effectLst/>
                        </a:rPr>
                        <a:t>ACDelco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289010">
                <a:tc>
                  <a:txBody>
                    <a:bodyPr/>
                    <a:lstStyle/>
                    <a:p>
                      <a:pPr marL="0" marR="0" algn="ctr">
                        <a:lnSpc>
                          <a:spcPct val="107000"/>
                        </a:lnSpc>
                        <a:spcBef>
                          <a:spcPts val="0"/>
                        </a:spcBef>
                        <a:spcAft>
                          <a:spcPts val="0"/>
                        </a:spcAft>
                      </a:pPr>
                      <a:r>
                        <a:rPr lang="en-US" sz="1200">
                          <a:effectLst/>
                        </a:rPr>
                        <a:t>Bosch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289010">
                <a:tc>
                  <a:txBody>
                    <a:bodyPr/>
                    <a:lstStyle/>
                    <a:p>
                      <a:pPr marL="0" marR="0" algn="ctr">
                        <a:lnSpc>
                          <a:spcPct val="107000"/>
                        </a:lnSpc>
                        <a:spcBef>
                          <a:spcPts val="0"/>
                        </a:spcBef>
                        <a:spcAft>
                          <a:spcPts val="0"/>
                        </a:spcAft>
                      </a:pPr>
                      <a:r>
                        <a:rPr lang="en-US" sz="1200">
                          <a:effectLst/>
                        </a:rPr>
                        <a:t>Elec Parts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289010">
                <a:tc>
                  <a:txBody>
                    <a:bodyPr/>
                    <a:lstStyle/>
                    <a:p>
                      <a:pPr marL="0" marR="0" algn="ctr">
                        <a:lnSpc>
                          <a:spcPct val="107000"/>
                        </a:lnSpc>
                        <a:spcBef>
                          <a:spcPts val="0"/>
                        </a:spcBef>
                        <a:spcAft>
                          <a:spcPts val="0"/>
                        </a:spcAft>
                      </a:pPr>
                      <a:r>
                        <a:rPr lang="en-US" sz="1200">
                          <a:effectLst/>
                        </a:rPr>
                        <a:t>Flamingo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289010">
                <a:tc>
                  <a:txBody>
                    <a:bodyPr/>
                    <a:lstStyle/>
                    <a:p>
                      <a:pPr marL="0" marR="0" algn="ctr">
                        <a:lnSpc>
                          <a:spcPct val="107000"/>
                        </a:lnSpc>
                        <a:spcBef>
                          <a:spcPts val="0"/>
                        </a:spcBef>
                        <a:spcAft>
                          <a:spcPts val="0"/>
                        </a:spcAft>
                      </a:pPr>
                      <a:r>
                        <a:rPr lang="en-US" sz="1200">
                          <a:effectLst/>
                        </a:rPr>
                        <a:t>HMG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289010">
                <a:tc>
                  <a:txBody>
                    <a:bodyPr/>
                    <a:lstStyle/>
                    <a:p>
                      <a:pPr marL="0" marR="0" algn="ctr">
                        <a:lnSpc>
                          <a:spcPct val="107000"/>
                        </a:lnSpc>
                        <a:spcBef>
                          <a:spcPts val="0"/>
                        </a:spcBef>
                        <a:spcAft>
                          <a:spcPts val="0"/>
                        </a:spcAft>
                      </a:pPr>
                      <a:r>
                        <a:rPr lang="en-US" sz="1200">
                          <a:effectLst/>
                        </a:rPr>
                        <a:t>Milpet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289010">
                <a:tc>
                  <a:txBody>
                    <a:bodyPr/>
                    <a:lstStyle/>
                    <a:p>
                      <a:pPr marL="0" marR="0" algn="ctr">
                        <a:lnSpc>
                          <a:spcPct val="107000"/>
                        </a:lnSpc>
                        <a:spcBef>
                          <a:spcPts val="0"/>
                        </a:spcBef>
                        <a:spcAft>
                          <a:spcPts val="0"/>
                        </a:spcAft>
                      </a:pPr>
                      <a:r>
                        <a:rPr lang="en-US" sz="1200">
                          <a:effectLst/>
                        </a:rPr>
                        <a:t>North Sea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r h="289010">
                <a:tc>
                  <a:txBody>
                    <a:bodyPr/>
                    <a:lstStyle/>
                    <a:p>
                      <a:pPr marL="0" marR="0" algn="ctr">
                        <a:lnSpc>
                          <a:spcPct val="107000"/>
                        </a:lnSpc>
                        <a:spcBef>
                          <a:spcPts val="0"/>
                        </a:spcBef>
                        <a:spcAft>
                          <a:spcPts val="0"/>
                        </a:spcAft>
                      </a:pPr>
                      <a:r>
                        <a:rPr lang="en-US" sz="1200">
                          <a:effectLst/>
                        </a:rPr>
                        <a:t>Remax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9"/>
                  </a:ext>
                </a:extLst>
              </a:tr>
              <a:tr h="289010">
                <a:tc>
                  <a:txBody>
                    <a:bodyPr/>
                    <a:lstStyle/>
                    <a:p>
                      <a:pPr marL="0" marR="0" algn="ctr">
                        <a:lnSpc>
                          <a:spcPct val="107000"/>
                        </a:lnSpc>
                        <a:spcBef>
                          <a:spcPts val="0"/>
                        </a:spcBef>
                        <a:spcAft>
                          <a:spcPts val="0"/>
                        </a:spcAft>
                      </a:pPr>
                      <a:r>
                        <a:rPr lang="en-US" sz="1200">
                          <a:effectLst/>
                        </a:rPr>
                        <a:t>Samitto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0"/>
                  </a:ext>
                </a:extLst>
              </a:tr>
              <a:tr h="289010">
                <a:tc>
                  <a:txBody>
                    <a:bodyPr/>
                    <a:lstStyle/>
                    <a:p>
                      <a:pPr marL="0" marR="0" algn="ctr">
                        <a:lnSpc>
                          <a:spcPct val="107000"/>
                        </a:lnSpc>
                        <a:spcBef>
                          <a:spcPts val="0"/>
                        </a:spcBef>
                        <a:spcAft>
                          <a:spcPts val="0"/>
                        </a:spcAft>
                      </a:pPr>
                      <a:r>
                        <a:rPr lang="en-US" sz="1200">
                          <a:effectLst/>
                        </a:rPr>
                        <a:t>Sauer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1"/>
                  </a:ext>
                </a:extLst>
              </a:tr>
              <a:tr h="289010">
                <a:tc>
                  <a:txBody>
                    <a:bodyPr/>
                    <a:lstStyle/>
                    <a:p>
                      <a:pPr marL="0" marR="0" algn="ctr">
                        <a:lnSpc>
                          <a:spcPct val="107000"/>
                        </a:lnSpc>
                        <a:spcBef>
                          <a:spcPts val="0"/>
                        </a:spcBef>
                        <a:spcAft>
                          <a:spcPts val="0"/>
                        </a:spcAft>
                      </a:pPr>
                      <a:r>
                        <a:rPr lang="en-US" sz="1200">
                          <a:effectLst/>
                        </a:rPr>
                        <a:t>TEXTAR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2"/>
                  </a:ext>
                </a:extLst>
              </a:tr>
              <a:tr h="289010">
                <a:tc>
                  <a:txBody>
                    <a:bodyPr/>
                    <a:lstStyle/>
                    <a:p>
                      <a:pPr marL="0" marR="0" algn="ctr">
                        <a:lnSpc>
                          <a:spcPct val="107000"/>
                        </a:lnSpc>
                        <a:spcBef>
                          <a:spcPts val="0"/>
                        </a:spcBef>
                        <a:spcAft>
                          <a:spcPts val="0"/>
                        </a:spcAft>
                      </a:pPr>
                      <a:r>
                        <a:rPr lang="en-US" sz="1200">
                          <a:effectLst/>
                        </a:rPr>
                        <a:t>Lubricants and oils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3"/>
                  </a:ext>
                </a:extLst>
              </a:tr>
            </a:tbl>
          </a:graphicData>
        </a:graphic>
      </p:graphicFrame>
      <p:sp>
        <p:nvSpPr>
          <p:cNvPr id="4" name="Slide Number Placeholder 3"/>
          <p:cNvSpPr>
            <a:spLocks noGrp="1"/>
          </p:cNvSpPr>
          <p:nvPr>
            <p:ph type="sldNum" sz="quarter" idx="12"/>
          </p:nvPr>
        </p:nvSpPr>
        <p:spPr/>
        <p:txBody>
          <a:bodyPr/>
          <a:lstStyle/>
          <a:p>
            <a:fld id="{34B7E4EF-A1BD-40F4-AB7B-04F084DD991D}" type="slidenum">
              <a:rPr lang="en-US" smtClean="0"/>
              <a:t>10</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911196861"/>
              </p:ext>
            </p:extLst>
          </p:nvPr>
        </p:nvGraphicFramePr>
        <p:xfrm>
          <a:off x="4519634" y="2080888"/>
          <a:ext cx="3026535" cy="4046136"/>
        </p:xfrm>
        <a:graphic>
          <a:graphicData uri="http://schemas.openxmlformats.org/drawingml/2006/table">
            <a:tbl>
              <a:tblPr firstRow="1" bandRow="1">
                <a:tableStyleId>{7DF18680-E054-41AD-8BC1-D1AEF772440D}</a:tableStyleId>
              </a:tblPr>
              <a:tblGrid>
                <a:gridCol w="1513005">
                  <a:extLst>
                    <a:ext uri="{9D8B030D-6E8A-4147-A177-3AD203B41FA5}">
                      <a16:colId xmlns:a16="http://schemas.microsoft.com/office/drawing/2014/main" val="20000"/>
                    </a:ext>
                  </a:extLst>
                </a:gridCol>
                <a:gridCol w="1513530">
                  <a:extLst>
                    <a:ext uri="{9D8B030D-6E8A-4147-A177-3AD203B41FA5}">
                      <a16:colId xmlns:a16="http://schemas.microsoft.com/office/drawing/2014/main" val="20001"/>
                    </a:ext>
                  </a:extLst>
                </a:gridCol>
              </a:tblGrid>
              <a:tr h="337178">
                <a:tc>
                  <a:txBody>
                    <a:bodyPr/>
                    <a:lstStyle/>
                    <a:p>
                      <a:pPr marL="0" marR="0" algn="ctr">
                        <a:lnSpc>
                          <a:spcPct val="107000"/>
                        </a:lnSpc>
                        <a:spcBef>
                          <a:spcPts val="0"/>
                        </a:spcBef>
                        <a:spcAft>
                          <a:spcPts val="0"/>
                        </a:spcAft>
                      </a:pPr>
                      <a:r>
                        <a:rPr lang="en-US" sz="1200" dirty="0">
                          <a:effectLst/>
                        </a:rPr>
                        <a:t>Family Product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Number of items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337178">
                <a:tc>
                  <a:txBody>
                    <a:bodyPr/>
                    <a:lstStyle/>
                    <a:p>
                      <a:pPr marL="0" marR="0" algn="ctr">
                        <a:lnSpc>
                          <a:spcPct val="107000"/>
                        </a:lnSpc>
                        <a:spcBef>
                          <a:spcPts val="0"/>
                        </a:spcBef>
                        <a:spcAft>
                          <a:spcPts val="0"/>
                        </a:spcAft>
                      </a:pPr>
                      <a:r>
                        <a:rPr lang="en-US" sz="1200">
                          <a:effectLst/>
                        </a:rPr>
                        <a:t>Bizol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37178">
                <a:tc>
                  <a:txBody>
                    <a:bodyPr/>
                    <a:lstStyle/>
                    <a:p>
                      <a:pPr marL="0" marR="0" algn="ctr">
                        <a:lnSpc>
                          <a:spcPct val="107000"/>
                        </a:lnSpc>
                        <a:spcBef>
                          <a:spcPts val="0"/>
                        </a:spcBef>
                        <a:spcAft>
                          <a:spcPts val="0"/>
                        </a:spcAft>
                      </a:pPr>
                      <a:r>
                        <a:rPr lang="en-US" sz="1200">
                          <a:effectLst/>
                        </a:rPr>
                        <a:t>Bosch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337178">
                <a:tc>
                  <a:txBody>
                    <a:bodyPr/>
                    <a:lstStyle/>
                    <a:p>
                      <a:pPr marL="0" marR="0" algn="ctr">
                        <a:lnSpc>
                          <a:spcPct val="107000"/>
                        </a:lnSpc>
                        <a:spcBef>
                          <a:spcPts val="0"/>
                        </a:spcBef>
                        <a:spcAft>
                          <a:spcPts val="0"/>
                        </a:spcAft>
                      </a:pPr>
                      <a:r>
                        <a:rPr lang="en-US" sz="1200">
                          <a:effectLst/>
                        </a:rPr>
                        <a:t>Elec Parts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337178">
                <a:tc>
                  <a:txBody>
                    <a:bodyPr/>
                    <a:lstStyle/>
                    <a:p>
                      <a:pPr marL="0" marR="0" algn="ctr">
                        <a:lnSpc>
                          <a:spcPct val="107000"/>
                        </a:lnSpc>
                        <a:spcBef>
                          <a:spcPts val="0"/>
                        </a:spcBef>
                        <a:spcAft>
                          <a:spcPts val="0"/>
                        </a:spcAft>
                      </a:pPr>
                      <a:r>
                        <a:rPr lang="en-US" sz="1200">
                          <a:effectLst/>
                        </a:rPr>
                        <a:t>Flamingo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337178">
                <a:tc>
                  <a:txBody>
                    <a:bodyPr/>
                    <a:lstStyle/>
                    <a:p>
                      <a:pPr marL="0" marR="0" algn="ctr">
                        <a:lnSpc>
                          <a:spcPct val="107000"/>
                        </a:lnSpc>
                        <a:spcBef>
                          <a:spcPts val="0"/>
                        </a:spcBef>
                        <a:spcAft>
                          <a:spcPts val="0"/>
                        </a:spcAft>
                      </a:pPr>
                      <a:r>
                        <a:rPr lang="en-US" sz="1200">
                          <a:effectLst/>
                        </a:rPr>
                        <a:t>HMG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337178">
                <a:tc>
                  <a:txBody>
                    <a:bodyPr/>
                    <a:lstStyle/>
                    <a:p>
                      <a:pPr marL="0" marR="0" algn="ctr">
                        <a:lnSpc>
                          <a:spcPct val="107000"/>
                        </a:lnSpc>
                        <a:spcBef>
                          <a:spcPts val="0"/>
                        </a:spcBef>
                        <a:spcAft>
                          <a:spcPts val="0"/>
                        </a:spcAft>
                      </a:pPr>
                      <a:r>
                        <a:rPr lang="en-US" sz="1200" dirty="0" err="1">
                          <a:effectLst/>
                        </a:rPr>
                        <a:t>Milpet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37178">
                <a:tc>
                  <a:txBody>
                    <a:bodyPr/>
                    <a:lstStyle/>
                    <a:p>
                      <a:pPr marL="0" marR="0" algn="ctr">
                        <a:lnSpc>
                          <a:spcPct val="107000"/>
                        </a:lnSpc>
                        <a:spcBef>
                          <a:spcPts val="0"/>
                        </a:spcBef>
                        <a:spcAft>
                          <a:spcPts val="0"/>
                        </a:spcAft>
                      </a:pPr>
                      <a:r>
                        <a:rPr lang="en-US" sz="1200">
                          <a:effectLst/>
                        </a:rPr>
                        <a:t>North Sea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337178">
                <a:tc>
                  <a:txBody>
                    <a:bodyPr/>
                    <a:lstStyle/>
                    <a:p>
                      <a:pPr marL="0" marR="0" algn="ctr">
                        <a:lnSpc>
                          <a:spcPct val="107000"/>
                        </a:lnSpc>
                        <a:spcBef>
                          <a:spcPts val="0"/>
                        </a:spcBef>
                        <a:spcAft>
                          <a:spcPts val="0"/>
                        </a:spcAft>
                      </a:pPr>
                      <a:r>
                        <a:rPr lang="en-US" sz="1200">
                          <a:effectLst/>
                        </a:rPr>
                        <a:t>Remax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r h="337178">
                <a:tc>
                  <a:txBody>
                    <a:bodyPr/>
                    <a:lstStyle/>
                    <a:p>
                      <a:pPr marL="0" marR="0" algn="ctr">
                        <a:lnSpc>
                          <a:spcPct val="107000"/>
                        </a:lnSpc>
                        <a:spcBef>
                          <a:spcPts val="0"/>
                        </a:spcBef>
                        <a:spcAft>
                          <a:spcPts val="0"/>
                        </a:spcAft>
                      </a:pPr>
                      <a:r>
                        <a:rPr lang="en-US" sz="1200">
                          <a:effectLst/>
                        </a:rPr>
                        <a:t>Samitto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9"/>
                  </a:ext>
                </a:extLst>
              </a:tr>
              <a:tr h="337178">
                <a:tc>
                  <a:txBody>
                    <a:bodyPr/>
                    <a:lstStyle/>
                    <a:p>
                      <a:pPr marL="0" marR="0" algn="ctr">
                        <a:lnSpc>
                          <a:spcPct val="107000"/>
                        </a:lnSpc>
                        <a:spcBef>
                          <a:spcPts val="0"/>
                        </a:spcBef>
                        <a:spcAft>
                          <a:spcPts val="0"/>
                        </a:spcAft>
                      </a:pPr>
                      <a:r>
                        <a:rPr lang="en-US" sz="1200">
                          <a:effectLst/>
                        </a:rPr>
                        <a:t>TEXTAR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0"/>
                  </a:ext>
                </a:extLst>
              </a:tr>
              <a:tr h="337178">
                <a:tc>
                  <a:txBody>
                    <a:bodyPr/>
                    <a:lstStyle/>
                    <a:p>
                      <a:pPr marL="0" marR="0" algn="ctr">
                        <a:lnSpc>
                          <a:spcPct val="107000"/>
                        </a:lnSpc>
                        <a:spcBef>
                          <a:spcPts val="0"/>
                        </a:spcBef>
                        <a:spcAft>
                          <a:spcPts val="0"/>
                        </a:spcAft>
                      </a:pPr>
                      <a:r>
                        <a:rPr lang="en-US" sz="1200">
                          <a:effectLst/>
                        </a:rPr>
                        <a:t>Lubricants and oils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092925625"/>
              </p:ext>
            </p:extLst>
          </p:nvPr>
        </p:nvGraphicFramePr>
        <p:xfrm>
          <a:off x="8020875" y="2080884"/>
          <a:ext cx="3110579" cy="4046140"/>
        </p:xfrm>
        <a:graphic>
          <a:graphicData uri="http://schemas.openxmlformats.org/drawingml/2006/table">
            <a:tbl>
              <a:tblPr firstRow="1" bandRow="1">
                <a:tableStyleId>{7DF18680-E054-41AD-8BC1-D1AEF772440D}</a:tableStyleId>
              </a:tblPr>
              <a:tblGrid>
                <a:gridCol w="1555019">
                  <a:extLst>
                    <a:ext uri="{9D8B030D-6E8A-4147-A177-3AD203B41FA5}">
                      <a16:colId xmlns:a16="http://schemas.microsoft.com/office/drawing/2014/main" val="20000"/>
                    </a:ext>
                  </a:extLst>
                </a:gridCol>
                <a:gridCol w="1555560">
                  <a:extLst>
                    <a:ext uri="{9D8B030D-6E8A-4147-A177-3AD203B41FA5}">
                      <a16:colId xmlns:a16="http://schemas.microsoft.com/office/drawing/2014/main" val="20001"/>
                    </a:ext>
                  </a:extLst>
                </a:gridCol>
              </a:tblGrid>
              <a:tr h="404614">
                <a:tc>
                  <a:txBody>
                    <a:bodyPr/>
                    <a:lstStyle/>
                    <a:p>
                      <a:pPr marL="0" marR="0" algn="ctr">
                        <a:lnSpc>
                          <a:spcPct val="107000"/>
                        </a:lnSpc>
                        <a:spcBef>
                          <a:spcPts val="0"/>
                        </a:spcBef>
                        <a:spcAft>
                          <a:spcPts val="0"/>
                        </a:spcAft>
                      </a:pPr>
                      <a:r>
                        <a:rPr lang="en-US" sz="1200" dirty="0">
                          <a:effectLst/>
                        </a:rPr>
                        <a:t>Family Product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Number of items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404614">
                <a:tc>
                  <a:txBody>
                    <a:bodyPr/>
                    <a:lstStyle/>
                    <a:p>
                      <a:pPr marL="0" marR="0" algn="ctr">
                        <a:lnSpc>
                          <a:spcPct val="107000"/>
                        </a:lnSpc>
                        <a:spcBef>
                          <a:spcPts val="0"/>
                        </a:spcBef>
                        <a:spcAft>
                          <a:spcPts val="0"/>
                        </a:spcAft>
                      </a:pPr>
                      <a:r>
                        <a:rPr lang="en-US" sz="1200">
                          <a:effectLst/>
                        </a:rPr>
                        <a:t>Bizol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404614">
                <a:tc>
                  <a:txBody>
                    <a:bodyPr/>
                    <a:lstStyle/>
                    <a:p>
                      <a:pPr marL="0" marR="0" algn="ctr">
                        <a:lnSpc>
                          <a:spcPct val="107000"/>
                        </a:lnSpc>
                        <a:spcBef>
                          <a:spcPts val="0"/>
                        </a:spcBef>
                        <a:spcAft>
                          <a:spcPts val="0"/>
                        </a:spcAft>
                      </a:pPr>
                      <a:r>
                        <a:rPr lang="en-US" sz="1200">
                          <a:effectLst/>
                        </a:rPr>
                        <a:t>Bosch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404614">
                <a:tc>
                  <a:txBody>
                    <a:bodyPr/>
                    <a:lstStyle/>
                    <a:p>
                      <a:pPr marL="0" marR="0" algn="ctr">
                        <a:lnSpc>
                          <a:spcPct val="107000"/>
                        </a:lnSpc>
                        <a:spcBef>
                          <a:spcPts val="0"/>
                        </a:spcBef>
                        <a:spcAft>
                          <a:spcPts val="0"/>
                        </a:spcAft>
                      </a:pPr>
                      <a:r>
                        <a:rPr lang="en-US" sz="1200">
                          <a:effectLst/>
                        </a:rPr>
                        <a:t>Elec Parts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404614">
                <a:tc>
                  <a:txBody>
                    <a:bodyPr/>
                    <a:lstStyle/>
                    <a:p>
                      <a:pPr marL="0" marR="0" algn="ctr">
                        <a:lnSpc>
                          <a:spcPct val="107000"/>
                        </a:lnSpc>
                        <a:spcBef>
                          <a:spcPts val="0"/>
                        </a:spcBef>
                        <a:spcAft>
                          <a:spcPts val="0"/>
                        </a:spcAft>
                      </a:pPr>
                      <a:r>
                        <a:rPr lang="en-US" sz="1200">
                          <a:effectLst/>
                        </a:rPr>
                        <a:t>HMG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404614">
                <a:tc>
                  <a:txBody>
                    <a:bodyPr/>
                    <a:lstStyle/>
                    <a:p>
                      <a:pPr marL="0" marR="0" algn="ctr">
                        <a:lnSpc>
                          <a:spcPct val="107000"/>
                        </a:lnSpc>
                        <a:spcBef>
                          <a:spcPts val="0"/>
                        </a:spcBef>
                        <a:spcAft>
                          <a:spcPts val="0"/>
                        </a:spcAft>
                      </a:pPr>
                      <a:r>
                        <a:rPr lang="en-US" sz="1200">
                          <a:effectLst/>
                        </a:rPr>
                        <a:t>Milpet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404614">
                <a:tc>
                  <a:txBody>
                    <a:bodyPr/>
                    <a:lstStyle/>
                    <a:p>
                      <a:pPr marL="0" marR="0" algn="ctr">
                        <a:lnSpc>
                          <a:spcPct val="107000"/>
                        </a:lnSpc>
                        <a:spcBef>
                          <a:spcPts val="0"/>
                        </a:spcBef>
                        <a:spcAft>
                          <a:spcPts val="0"/>
                        </a:spcAft>
                      </a:pPr>
                      <a:r>
                        <a:rPr lang="en-US" sz="1200">
                          <a:effectLst/>
                        </a:rPr>
                        <a:t>North Sea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404614">
                <a:tc>
                  <a:txBody>
                    <a:bodyPr/>
                    <a:lstStyle/>
                    <a:p>
                      <a:pPr marL="0" marR="0" algn="ctr">
                        <a:lnSpc>
                          <a:spcPct val="107000"/>
                        </a:lnSpc>
                        <a:spcBef>
                          <a:spcPts val="0"/>
                        </a:spcBef>
                        <a:spcAft>
                          <a:spcPts val="0"/>
                        </a:spcAft>
                      </a:pPr>
                      <a:r>
                        <a:rPr lang="en-US" sz="1200">
                          <a:effectLst/>
                        </a:rPr>
                        <a:t>Remax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404614">
                <a:tc>
                  <a:txBody>
                    <a:bodyPr/>
                    <a:lstStyle/>
                    <a:p>
                      <a:pPr marL="0" marR="0" algn="ctr">
                        <a:lnSpc>
                          <a:spcPct val="107000"/>
                        </a:lnSpc>
                        <a:spcBef>
                          <a:spcPts val="0"/>
                        </a:spcBef>
                        <a:spcAft>
                          <a:spcPts val="0"/>
                        </a:spcAft>
                      </a:pPr>
                      <a:r>
                        <a:rPr lang="en-US" sz="1200">
                          <a:effectLst/>
                        </a:rPr>
                        <a:t>Samitto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r h="404614">
                <a:tc>
                  <a:txBody>
                    <a:bodyPr/>
                    <a:lstStyle/>
                    <a:p>
                      <a:pPr marL="0" marR="0" algn="ctr">
                        <a:lnSpc>
                          <a:spcPct val="107000"/>
                        </a:lnSpc>
                        <a:spcBef>
                          <a:spcPts val="0"/>
                        </a:spcBef>
                        <a:spcAft>
                          <a:spcPts val="0"/>
                        </a:spcAft>
                      </a:pPr>
                      <a:r>
                        <a:rPr lang="en-US" sz="1200">
                          <a:effectLst/>
                        </a:rPr>
                        <a:t>Lubricants and oils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9"/>
                  </a:ext>
                </a:extLst>
              </a:tr>
            </a:tbl>
          </a:graphicData>
        </a:graphic>
      </p:graphicFrame>
      <p:sp>
        <p:nvSpPr>
          <p:cNvPr id="8" name="TextBox 7"/>
          <p:cNvSpPr txBox="1"/>
          <p:nvPr/>
        </p:nvSpPr>
        <p:spPr>
          <a:xfrm>
            <a:off x="884798" y="1434553"/>
            <a:ext cx="8551572"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In the tables below show the number of products that classified into A, B and C.</a:t>
            </a:r>
          </a:p>
          <a:p>
            <a:endParaRPr lang="en-US" dirty="0">
              <a:latin typeface="Times New Roman" panose="02020603050405020304" pitchFamily="18" charset="0"/>
              <a:cs typeface="Times New Roman" panose="02020603050405020304" pitchFamily="18" charset="0"/>
            </a:endParaRPr>
          </a:p>
        </p:txBody>
      </p:sp>
      <p:sp>
        <p:nvSpPr>
          <p:cNvPr id="9" name="Title 3">
            <a:extLst>
              <a:ext uri="{FF2B5EF4-FFF2-40B4-BE49-F238E27FC236}">
                <a16:creationId xmlns:a16="http://schemas.microsoft.com/office/drawing/2014/main" id="{424A5E38-D1B6-46D0-845F-FEFED333A119}"/>
              </a:ext>
            </a:extLst>
          </p:cNvPr>
          <p:cNvSpPr>
            <a:spLocks noGrp="1"/>
          </p:cNvSpPr>
          <p:nvPr>
            <p:ph type="title"/>
          </p:nvPr>
        </p:nvSpPr>
        <p:spPr>
          <a:xfrm>
            <a:off x="884798" y="671313"/>
            <a:ext cx="9905998" cy="921781"/>
          </a:xfrm>
        </p:spPr>
        <p:txBody>
          <a:bodyPr>
            <a:normAutofit fontScale="90000"/>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ABC analysis </a:t>
            </a:r>
            <a:br>
              <a:rPr lang="en-US" sz="1400" dirty="0"/>
            </a:br>
            <a:endParaRPr lang="en-US" dirty="0"/>
          </a:p>
        </p:txBody>
      </p:sp>
      <p:sp>
        <p:nvSpPr>
          <p:cNvPr id="2" name="TextBox 1">
            <a:extLst>
              <a:ext uri="{FF2B5EF4-FFF2-40B4-BE49-F238E27FC236}">
                <a16:creationId xmlns:a16="http://schemas.microsoft.com/office/drawing/2014/main" id="{896E653E-ECCE-403D-AABB-C4F00E4A6C93}"/>
              </a:ext>
            </a:extLst>
          </p:cNvPr>
          <p:cNvSpPr txBox="1"/>
          <p:nvPr/>
        </p:nvSpPr>
        <p:spPr>
          <a:xfrm>
            <a:off x="857471" y="1711552"/>
            <a:ext cx="3187457"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Table 2: A-Classified Families</a:t>
            </a:r>
          </a:p>
        </p:txBody>
      </p:sp>
      <p:sp>
        <p:nvSpPr>
          <p:cNvPr id="10" name="TextBox 9">
            <a:extLst>
              <a:ext uri="{FF2B5EF4-FFF2-40B4-BE49-F238E27FC236}">
                <a16:creationId xmlns:a16="http://schemas.microsoft.com/office/drawing/2014/main" id="{D6378CAB-C053-4E30-AE18-CE6460CFA858}"/>
              </a:ext>
            </a:extLst>
          </p:cNvPr>
          <p:cNvSpPr txBox="1"/>
          <p:nvPr/>
        </p:nvSpPr>
        <p:spPr>
          <a:xfrm>
            <a:off x="4399105" y="1718325"/>
            <a:ext cx="3187457"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Table 3: B-Classified Families</a:t>
            </a:r>
          </a:p>
        </p:txBody>
      </p:sp>
      <p:sp>
        <p:nvSpPr>
          <p:cNvPr id="11" name="TextBox 10">
            <a:extLst>
              <a:ext uri="{FF2B5EF4-FFF2-40B4-BE49-F238E27FC236}">
                <a16:creationId xmlns:a16="http://schemas.microsoft.com/office/drawing/2014/main" id="{6C7CC8E7-54CB-4193-A5B1-101E50C6445D}"/>
              </a:ext>
            </a:extLst>
          </p:cNvPr>
          <p:cNvSpPr txBox="1"/>
          <p:nvPr/>
        </p:nvSpPr>
        <p:spPr>
          <a:xfrm>
            <a:off x="7940739" y="1711552"/>
            <a:ext cx="3187457"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Table 3: C-Classified Families</a:t>
            </a:r>
          </a:p>
        </p:txBody>
      </p:sp>
    </p:spTree>
    <p:extLst>
      <p:ext uri="{BB962C8B-B14F-4D97-AF65-F5344CB8AC3E}">
        <p14:creationId xmlns:p14="http://schemas.microsoft.com/office/powerpoint/2010/main" val="3868667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1" y="1412160"/>
            <a:ext cx="9905999" cy="4471114"/>
          </a:xfrm>
        </p:spPr>
        <p:txBody>
          <a:bodyPr>
            <a:normAutofit/>
          </a:bodyPr>
          <a:lstStyle/>
          <a:p>
            <a:pPr algn="just"/>
            <a:r>
              <a:rPr lang="en-US" sz="2000" dirty="0">
                <a:latin typeface="Times New Roman" panose="02020603050405020304" pitchFamily="18" charset="0"/>
                <a:cs typeface="Times New Roman" panose="02020603050405020304" pitchFamily="18" charset="0"/>
              </a:rPr>
              <a:t>Products forecasting was done for seven months ahead using the forecasting methods(MAPA, simple Moving Average 2, simple moving average 3, Naïve, Holt’s) by using R-program and Excel.</a:t>
            </a:r>
          </a:p>
          <a:p>
            <a:pPr algn="just"/>
            <a:r>
              <a:rPr lang="en-US" sz="2000" dirty="0">
                <a:latin typeface="Times New Roman" panose="02020603050405020304" pitchFamily="18" charset="0"/>
                <a:cs typeface="Times New Roman" panose="02020603050405020304" pitchFamily="18" charset="0"/>
              </a:rPr>
              <a:t>What is R-program?</a:t>
            </a:r>
          </a:p>
          <a:p>
            <a:pPr marL="0" indent="0" algn="just">
              <a:buNone/>
            </a:pPr>
            <a:r>
              <a:rPr lang="en-US" sz="2000" dirty="0">
                <a:latin typeface="Times New Roman" panose="02020603050405020304" pitchFamily="18" charset="0"/>
                <a:cs typeface="Times New Roman" panose="02020603050405020304" pitchFamily="18" charset="0"/>
              </a:rPr>
              <a:t>R-Program is an integrated group of software for statistical calculation, graphical, and data processing. R program includes libraries that are used for forecasting such as MAPA and Holt which are used in our project to forecast intermittent demand</a:t>
            </a:r>
          </a:p>
          <a:p>
            <a:pPr marL="0" indent="0">
              <a:buNone/>
            </a:pPr>
            <a:endParaRPr lang="en-US" sz="2000" dirty="0">
              <a:latin typeface="Times New Roman" panose="02020603050405020304" pitchFamily="18" charset="0"/>
              <a:cs typeface="Times New Roman" panose="02020603050405020304" pitchFamily="18" charset="0"/>
            </a:endParaRPr>
          </a:p>
          <a:p>
            <a:pPr algn="just"/>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4B7E4EF-A1BD-40F4-AB7B-04F084DD991D}" type="slidenum">
              <a:rPr lang="en-US" smtClean="0"/>
              <a:t>11</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438214"/>
            <a:ext cx="9905998" cy="1478570"/>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Forecasting</a:t>
            </a:r>
            <a:br>
              <a:rPr lang="en-US" sz="1400" dirty="0"/>
            </a:br>
            <a:endParaRPr lang="en-US" dirty="0"/>
          </a:p>
        </p:txBody>
      </p:sp>
      <p:pic>
        <p:nvPicPr>
          <p:cNvPr id="6" name="Picture 5"/>
          <p:cNvPicPr>
            <a:picLocks noChangeAspect="1"/>
          </p:cNvPicPr>
          <p:nvPr/>
        </p:nvPicPr>
        <p:blipFill>
          <a:blip r:embed="rId2"/>
          <a:stretch>
            <a:fillRect/>
          </a:stretch>
        </p:blipFill>
        <p:spPr>
          <a:xfrm>
            <a:off x="9955642" y="4348245"/>
            <a:ext cx="1798476" cy="1444877"/>
          </a:xfrm>
          <a:prstGeom prst="rect">
            <a:avLst/>
          </a:prstGeom>
        </p:spPr>
      </p:pic>
    </p:spTree>
    <p:extLst>
      <p:ext uri="{BB962C8B-B14F-4D97-AF65-F5344CB8AC3E}">
        <p14:creationId xmlns:p14="http://schemas.microsoft.com/office/powerpoint/2010/main" val="2784057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28532" y="1566906"/>
                <a:ext cx="10127603" cy="4187579"/>
              </a:xfrm>
            </p:spPr>
            <p:txBody>
              <a:bodyPr>
                <a:normAutofit/>
              </a:bodyPr>
              <a:lstStyle/>
              <a:p>
                <a:pPr algn="just"/>
                <a:r>
                  <a:rPr lang="en-US" dirty="0">
                    <a:latin typeface="Times New Roman" panose="02020603050405020304" pitchFamily="18" charset="0"/>
                    <a:cs typeface="Times New Roman" panose="02020603050405020304" pitchFamily="18" charset="0"/>
                  </a:rPr>
                  <a:t>the best method was chosen for each item based on RMSE. </a:t>
                </a:r>
              </a:p>
              <a:p>
                <a:pPr marL="0" indent="0" algn="just">
                  <a:buNone/>
                </a:pPr>
                <a:r>
                  <a:rPr lang="en-US" dirty="0">
                    <a:latin typeface="Times New Roman" panose="02020603050405020304" pitchFamily="18" charset="0"/>
                    <a:cs typeface="Times New Roman" panose="02020603050405020304" pitchFamily="18" charset="0"/>
                  </a:rPr>
                  <a:t>RMSE</a:t>
                </a:r>
                <a14:m>
                  <m:oMath xmlns:m="http://schemas.openxmlformats.org/officeDocument/2006/math">
                    <m:r>
                      <a:rPr lang="en-US">
                        <a:latin typeface="Cambria Math" panose="02040503050406030204" pitchFamily="18" charset="0"/>
                        <a:cs typeface="Times New Roman" panose="02020603050405020304" pitchFamily="18" charset="0"/>
                      </a:rPr>
                      <m:t>= </m:t>
                    </m:r>
                    <m:rad>
                      <m:radPr>
                        <m:degHide m:val="on"/>
                        <m:ctrlPr>
                          <a:rPr lang="en-US" i="1">
                            <a:latin typeface="Cambria Math" panose="02040503050406030204" pitchFamily="18" charset="0"/>
                            <a:cs typeface="Times New Roman" panose="02020603050405020304" pitchFamily="18" charset="0"/>
                          </a:rPr>
                        </m:ctrlPr>
                      </m:radPr>
                      <m:deg/>
                      <m:e>
                        <m:f>
                          <m:fPr>
                            <m:ctrlPr>
                              <a:rPr lang="en-US" i="1">
                                <a:latin typeface="Cambria Math" panose="02040503050406030204" pitchFamily="18" charset="0"/>
                                <a:cs typeface="Times New Roman" panose="02020603050405020304" pitchFamily="18" charset="0"/>
                              </a:rPr>
                            </m:ctrlPr>
                          </m:fPr>
                          <m:num>
                            <m:nary>
                              <m:naryPr>
                                <m:chr m:val="∑"/>
                                <m:limLoc m:val="undOvr"/>
                                <m:ctrlPr>
                                  <a:rPr lang="en-US" i="1">
                                    <a:latin typeface="Cambria Math" panose="02040503050406030204" pitchFamily="18" charset="0"/>
                                    <a:cs typeface="Times New Roman" panose="02020603050405020304" pitchFamily="18" charset="0"/>
                                  </a:rPr>
                                </m:ctrlPr>
                              </m:naryPr>
                              <m:sub>
                                <m:r>
                                  <m:rPr>
                                    <m:sty m:val="p"/>
                                  </m:rPr>
                                  <a:rPr lang="en-US">
                                    <a:latin typeface="Cambria Math" panose="02040503050406030204" pitchFamily="18" charset="0"/>
                                    <a:cs typeface="Times New Roman" panose="02020603050405020304" pitchFamily="18" charset="0"/>
                                  </a:rPr>
                                  <m:t>i</m:t>
                                </m:r>
                                <m:r>
                                  <a:rPr lang="en-US">
                                    <a:latin typeface="Cambria Math" panose="02040503050406030204" pitchFamily="18" charset="0"/>
                                    <a:cs typeface="Times New Roman" panose="02020603050405020304" pitchFamily="18" charset="0"/>
                                  </a:rPr>
                                  <m:t>=1</m:t>
                                </m:r>
                              </m:sub>
                              <m:sup>
                                <m:r>
                                  <m:rPr>
                                    <m:sty m:val="p"/>
                                  </m:rPr>
                                  <a:rPr lang="en-US">
                                    <a:latin typeface="Cambria Math" panose="02040503050406030204" pitchFamily="18" charset="0"/>
                                    <a:cs typeface="Times New Roman" panose="02020603050405020304" pitchFamily="18" charset="0"/>
                                  </a:rPr>
                                  <m:t>n</m:t>
                                </m:r>
                              </m:sup>
                              <m:e>
                                <m:r>
                                  <a:rPr lang="en-US">
                                    <a:latin typeface="Cambria Math" panose="02040503050406030204" pitchFamily="18" charset="0"/>
                                    <a:cs typeface="Times New Roman" panose="02020603050405020304" pitchFamily="18" charset="0"/>
                                  </a:rPr>
                                  <m:t> (</m:t>
                                </m:r>
                                <m:sSub>
                                  <m:sSubPr>
                                    <m:ctrlPr>
                                      <a:rPr lang="en-US" i="1">
                                        <a:latin typeface="Cambria Math" panose="02040503050406030204" pitchFamily="18" charset="0"/>
                                        <a:cs typeface="Times New Roman" panose="02020603050405020304" pitchFamily="18" charset="0"/>
                                      </a:rPr>
                                    </m:ctrlPr>
                                  </m:sSubPr>
                                  <m:e>
                                    <m:r>
                                      <m:rPr>
                                        <m:sty m:val="p"/>
                                      </m:rPr>
                                      <a:rPr lang="en-US">
                                        <a:latin typeface="Cambria Math" panose="02040503050406030204" pitchFamily="18" charset="0"/>
                                        <a:cs typeface="Times New Roman" panose="02020603050405020304" pitchFamily="18" charset="0"/>
                                      </a:rPr>
                                      <m:t>forecasted</m:t>
                                    </m:r>
                                    <m:r>
                                      <a:rPr lang="en-US">
                                        <a:latin typeface="Cambria Math" panose="02040503050406030204" pitchFamily="18" charset="0"/>
                                        <a:cs typeface="Times New Roman" panose="02020603050405020304" pitchFamily="18" charset="0"/>
                                      </a:rPr>
                                      <m:t> </m:t>
                                    </m:r>
                                    <m:r>
                                      <m:rPr>
                                        <m:sty m:val="p"/>
                                      </m:rPr>
                                      <a:rPr lang="en-US">
                                        <a:latin typeface="Cambria Math" panose="02040503050406030204" pitchFamily="18" charset="0"/>
                                        <a:cs typeface="Times New Roman" panose="02020603050405020304" pitchFamily="18" charset="0"/>
                                      </a:rPr>
                                      <m:t>value</m:t>
                                    </m:r>
                                  </m:e>
                                  <m:sub>
                                    <m:r>
                                      <m:rPr>
                                        <m:sty m:val="p"/>
                                      </m:rPr>
                                      <a:rPr lang="en-US">
                                        <a:latin typeface="Cambria Math" panose="02040503050406030204" pitchFamily="18" charset="0"/>
                                        <a:cs typeface="Times New Roman" panose="02020603050405020304" pitchFamily="18" charset="0"/>
                                      </a:rPr>
                                      <m:t>i</m:t>
                                    </m:r>
                                  </m:sub>
                                </m:sSub>
                                <m:r>
                                  <a:rPr lang="en-US">
                                    <a:latin typeface="Cambria Math" panose="02040503050406030204" pitchFamily="18" charset="0"/>
                                    <a:cs typeface="Times New Roman" panose="02020603050405020304" pitchFamily="18" charset="0"/>
                                  </a:rPr>
                                  <m:t>−</m:t>
                                </m:r>
                                <m:sSup>
                                  <m:sSupPr>
                                    <m:ctrlPr>
                                      <a:rPr lang="en-US" i="1">
                                        <a:latin typeface="Cambria Math" panose="02040503050406030204" pitchFamily="18" charset="0"/>
                                        <a:cs typeface="Times New Roman" panose="02020603050405020304" pitchFamily="18" charset="0"/>
                                      </a:rPr>
                                    </m:ctrlPr>
                                  </m:sSupPr>
                                  <m:e>
                                    <m:sSub>
                                      <m:sSubPr>
                                        <m:ctrlPr>
                                          <a:rPr lang="en-US" i="1">
                                            <a:latin typeface="Cambria Math" panose="02040503050406030204" pitchFamily="18" charset="0"/>
                                            <a:cs typeface="Times New Roman" panose="02020603050405020304" pitchFamily="18" charset="0"/>
                                          </a:rPr>
                                        </m:ctrlPr>
                                      </m:sSubPr>
                                      <m:e>
                                        <m:r>
                                          <a:rPr lang="en-US">
                                            <a:latin typeface="Cambria Math" panose="02040503050406030204" pitchFamily="18" charset="0"/>
                                            <a:cs typeface="Times New Roman" panose="02020603050405020304" pitchFamily="18" charset="0"/>
                                          </a:rPr>
                                          <m:t> </m:t>
                                        </m:r>
                                        <m:r>
                                          <m:rPr>
                                            <m:sty m:val="p"/>
                                          </m:rPr>
                                          <a:rPr lang="en-US">
                                            <a:latin typeface="Cambria Math" panose="02040503050406030204" pitchFamily="18" charset="0"/>
                                            <a:cs typeface="Times New Roman" panose="02020603050405020304" pitchFamily="18" charset="0"/>
                                          </a:rPr>
                                          <m:t>actual</m:t>
                                        </m:r>
                                        <m:r>
                                          <a:rPr lang="en-US">
                                            <a:latin typeface="Cambria Math" panose="02040503050406030204" pitchFamily="18" charset="0"/>
                                            <a:cs typeface="Times New Roman" panose="02020603050405020304" pitchFamily="18" charset="0"/>
                                          </a:rPr>
                                          <m:t> </m:t>
                                        </m:r>
                                        <m:r>
                                          <m:rPr>
                                            <m:sty m:val="p"/>
                                          </m:rPr>
                                          <a:rPr lang="en-US">
                                            <a:latin typeface="Cambria Math" panose="02040503050406030204" pitchFamily="18" charset="0"/>
                                            <a:cs typeface="Times New Roman" panose="02020603050405020304" pitchFamily="18" charset="0"/>
                                          </a:rPr>
                                          <m:t>value</m:t>
                                        </m:r>
                                      </m:e>
                                      <m:sub>
                                        <m:r>
                                          <m:rPr>
                                            <m:sty m:val="p"/>
                                          </m:rPr>
                                          <a:rPr lang="en-US">
                                            <a:latin typeface="Cambria Math" panose="02040503050406030204" pitchFamily="18" charset="0"/>
                                            <a:cs typeface="Times New Roman" panose="02020603050405020304" pitchFamily="18" charset="0"/>
                                          </a:rPr>
                                          <m:t>i</m:t>
                                        </m:r>
                                      </m:sub>
                                    </m:sSub>
                                    <m:r>
                                      <a:rPr lang="en-US">
                                        <a:latin typeface="Cambria Math" panose="02040503050406030204" pitchFamily="18" charset="0"/>
                                        <a:cs typeface="Times New Roman" panose="02020603050405020304" pitchFamily="18" charset="0"/>
                                      </a:rPr>
                                      <m:t>)</m:t>
                                    </m:r>
                                  </m:e>
                                  <m:sup>
                                    <m:r>
                                      <a:rPr lang="en-US">
                                        <a:latin typeface="Cambria Math" panose="02040503050406030204" pitchFamily="18" charset="0"/>
                                        <a:cs typeface="Times New Roman" panose="02020603050405020304" pitchFamily="18" charset="0"/>
                                      </a:rPr>
                                      <m:t>2</m:t>
                                    </m:r>
                                  </m:sup>
                                </m:sSup>
                                <m:r>
                                  <a:rPr lang="en-US">
                                    <a:latin typeface="Cambria Math" panose="02040503050406030204" pitchFamily="18" charset="0"/>
                                    <a:cs typeface="Times New Roman" panose="02020603050405020304" pitchFamily="18" charset="0"/>
                                  </a:rPr>
                                  <m:t> </m:t>
                                </m:r>
                              </m:e>
                            </m:nary>
                          </m:num>
                          <m:den>
                            <m:r>
                              <m:rPr>
                                <m:sty m:val="p"/>
                              </m:rPr>
                              <a:rPr lang="en-US">
                                <a:latin typeface="Cambria Math" panose="02040503050406030204" pitchFamily="18" charset="0"/>
                                <a:cs typeface="Times New Roman" panose="02020603050405020304" pitchFamily="18" charset="0"/>
                              </a:rPr>
                              <m:t>n</m:t>
                            </m:r>
                          </m:den>
                        </m:f>
                      </m:e>
                    </m:rad>
                  </m:oMath>
                </a14:m>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Where:</a:t>
                </a:r>
              </a:p>
              <a:p>
                <a:pPr marL="0" indent="0">
                  <a:buNone/>
                </a:pPr>
                <a:r>
                  <a:rPr lang="en-US" dirty="0">
                    <a:latin typeface="Times New Roman" panose="02020603050405020304" pitchFamily="18" charset="0"/>
                    <a:cs typeface="Times New Roman" panose="02020603050405020304" pitchFamily="18" charset="0"/>
                  </a:rPr>
                  <a:t>  n: number of months</a:t>
                </a:r>
              </a:p>
              <a:p>
                <a:pPr algn="just"/>
                <a:r>
                  <a:rPr lang="en-US" dirty="0">
                    <a:latin typeface="Times New Roman" panose="02020603050405020304" pitchFamily="18" charset="0"/>
                    <a:cs typeface="Times New Roman" panose="02020603050405020304" pitchFamily="18" charset="0"/>
                  </a:rPr>
                  <a:t>The forecasting for the new months was done based on the lead time, there are (1 month, 2 months, 3months, 4months, 5 months and 6 months) that varies by each item. The lead time of each item was provided by HTM Company.</a:t>
                </a:r>
              </a:p>
              <a:p>
                <a:endParaRPr lang="en-US"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28532" y="1566906"/>
                <a:ext cx="10127603" cy="4187579"/>
              </a:xfrm>
              <a:blipFill rotWithShape="0">
                <a:blip r:embed="rId2"/>
                <a:stretch>
                  <a:fillRect l="-1204" t="-1892" r="-963" b="-101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34B7E4EF-A1BD-40F4-AB7B-04F084DD991D}" type="slidenum">
              <a:rPr lang="en-US" smtClean="0"/>
              <a:t>12</a:t>
            </a:fld>
            <a:endParaRPr lang="en-US"/>
          </a:p>
        </p:txBody>
      </p:sp>
      <p:pic>
        <p:nvPicPr>
          <p:cNvPr id="5" name="Picture 4"/>
          <p:cNvPicPr>
            <a:picLocks noChangeAspect="1"/>
          </p:cNvPicPr>
          <p:nvPr/>
        </p:nvPicPr>
        <p:blipFill>
          <a:blip r:embed="rId3"/>
          <a:stretch>
            <a:fillRect/>
          </a:stretch>
        </p:blipFill>
        <p:spPr>
          <a:xfrm>
            <a:off x="1128532" y="365835"/>
            <a:ext cx="10138527" cy="1475360"/>
          </a:xfrm>
          <a:prstGeom prst="rect">
            <a:avLst/>
          </a:prstGeom>
        </p:spPr>
      </p:pic>
    </p:spTree>
    <p:extLst>
      <p:ext uri="{BB962C8B-B14F-4D97-AF65-F5344CB8AC3E}">
        <p14:creationId xmlns:p14="http://schemas.microsoft.com/office/powerpoint/2010/main" val="908598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5F0427AA-1FB4-4E93-BDAB-D5EAF7EC6418}"/>
              </a:ext>
            </a:extLst>
          </p:cNvPr>
          <p:cNvGraphicFramePr>
            <a:graphicFrameLocks noGrp="1"/>
          </p:cNvGraphicFramePr>
          <p:nvPr>
            <p:ph idx="1"/>
            <p:extLst>
              <p:ext uri="{D42A27DB-BD31-4B8C-83A1-F6EECF244321}">
                <p14:modId xmlns:p14="http://schemas.microsoft.com/office/powerpoint/2010/main" val="2099172126"/>
              </p:ext>
            </p:extLst>
          </p:nvPr>
        </p:nvGraphicFramePr>
        <p:xfrm>
          <a:off x="1141414" y="1943350"/>
          <a:ext cx="9905996" cy="3742007"/>
        </p:xfrm>
        <a:graphic>
          <a:graphicData uri="http://schemas.openxmlformats.org/drawingml/2006/table">
            <a:tbl>
              <a:tblPr firstRow="1" bandRow="1">
                <a:tableStyleId>{7DF18680-E054-41AD-8BC1-D1AEF772440D}</a:tableStyleId>
              </a:tblPr>
              <a:tblGrid>
                <a:gridCol w="3551718">
                  <a:extLst>
                    <a:ext uri="{9D8B030D-6E8A-4147-A177-3AD203B41FA5}">
                      <a16:colId xmlns:a16="http://schemas.microsoft.com/office/drawing/2014/main" val="1257186320"/>
                    </a:ext>
                  </a:extLst>
                </a:gridCol>
                <a:gridCol w="1422599">
                  <a:extLst>
                    <a:ext uri="{9D8B030D-6E8A-4147-A177-3AD203B41FA5}">
                      <a16:colId xmlns:a16="http://schemas.microsoft.com/office/drawing/2014/main" val="1600491745"/>
                    </a:ext>
                  </a:extLst>
                </a:gridCol>
                <a:gridCol w="1422599">
                  <a:extLst>
                    <a:ext uri="{9D8B030D-6E8A-4147-A177-3AD203B41FA5}">
                      <a16:colId xmlns:a16="http://schemas.microsoft.com/office/drawing/2014/main" val="2636173686"/>
                    </a:ext>
                  </a:extLst>
                </a:gridCol>
                <a:gridCol w="1707120">
                  <a:extLst>
                    <a:ext uri="{9D8B030D-6E8A-4147-A177-3AD203B41FA5}">
                      <a16:colId xmlns:a16="http://schemas.microsoft.com/office/drawing/2014/main" val="1068343273"/>
                    </a:ext>
                  </a:extLst>
                </a:gridCol>
                <a:gridCol w="1801960">
                  <a:extLst>
                    <a:ext uri="{9D8B030D-6E8A-4147-A177-3AD203B41FA5}">
                      <a16:colId xmlns:a16="http://schemas.microsoft.com/office/drawing/2014/main" val="3821698703"/>
                    </a:ext>
                  </a:extLst>
                </a:gridCol>
              </a:tblGrid>
              <a:tr h="1089077">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Forecasting method</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Number of items</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Number of A items</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Number of B items</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Number of C items</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7892981"/>
                  </a:ext>
                </a:extLst>
              </a:tr>
              <a:tr h="530586">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Naïve</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89</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50</a:t>
                      </a:r>
                      <a:endParaRPr lang="en-US" sz="1600" b="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21</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18</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97616563"/>
                  </a:ext>
                </a:extLst>
              </a:tr>
              <a:tr h="530586">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Holt</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67</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13</a:t>
                      </a:r>
                      <a:endParaRPr lang="en-US" sz="1600" b="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13</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41</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7204057"/>
                  </a:ext>
                </a:extLst>
              </a:tr>
              <a:tr h="530586">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Simple Moving Average 2</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22</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6</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11</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5</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16411220"/>
                  </a:ext>
                </a:extLst>
              </a:tr>
              <a:tr h="530586">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Simple Moving Average 3</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202</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21</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53</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128</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01522319"/>
                  </a:ext>
                </a:extLst>
              </a:tr>
              <a:tr h="530586">
                <a:tc>
                  <a:txBody>
                    <a:bodyPr/>
                    <a:lstStyle/>
                    <a:p>
                      <a:pPr marL="0" marR="0" algn="ctr">
                        <a:lnSpc>
                          <a:spcPct val="107000"/>
                        </a:lnSpc>
                        <a:spcBef>
                          <a:spcPts val="0"/>
                        </a:spcBef>
                        <a:spcAft>
                          <a:spcPts val="0"/>
                        </a:spcAft>
                      </a:pPr>
                      <a:endParaRPr lang="en-US" sz="16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MAPA</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260</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12</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68</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180</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45414971"/>
                  </a:ext>
                </a:extLst>
              </a:tr>
            </a:tbl>
          </a:graphicData>
        </a:graphic>
      </p:graphicFrame>
      <p:sp>
        <p:nvSpPr>
          <p:cNvPr id="4" name="Slide Number Placeholder 3">
            <a:extLst>
              <a:ext uri="{FF2B5EF4-FFF2-40B4-BE49-F238E27FC236}">
                <a16:creationId xmlns:a16="http://schemas.microsoft.com/office/drawing/2014/main" id="{04AC1C22-5D3F-430A-8CA6-13A69D7549B8}"/>
              </a:ext>
            </a:extLst>
          </p:cNvPr>
          <p:cNvSpPr>
            <a:spLocks noGrp="1"/>
          </p:cNvSpPr>
          <p:nvPr>
            <p:ph type="sldNum" sz="quarter" idx="12"/>
          </p:nvPr>
        </p:nvSpPr>
        <p:spPr/>
        <p:txBody>
          <a:bodyPr/>
          <a:lstStyle/>
          <a:p>
            <a:fld id="{34B7E4EF-A1BD-40F4-AB7B-04F084DD991D}" type="slidenum">
              <a:rPr lang="en-US" smtClean="0"/>
              <a:t>13</a:t>
            </a:fld>
            <a:endParaRPr lang="en-US"/>
          </a:p>
        </p:txBody>
      </p:sp>
      <p:sp>
        <p:nvSpPr>
          <p:cNvPr id="6" name="Title 3">
            <a:extLst>
              <a:ext uri="{FF2B5EF4-FFF2-40B4-BE49-F238E27FC236}">
                <a16:creationId xmlns:a16="http://schemas.microsoft.com/office/drawing/2014/main" id="{424A5E38-D1B6-46D0-845F-FEFED333A119}"/>
              </a:ext>
            </a:extLst>
          </p:cNvPr>
          <p:cNvSpPr>
            <a:spLocks noGrp="1"/>
          </p:cNvSpPr>
          <p:nvPr>
            <p:ph type="title"/>
          </p:nvPr>
        </p:nvSpPr>
        <p:spPr>
          <a:xfrm>
            <a:off x="1141413" y="618518"/>
            <a:ext cx="9905998" cy="1478570"/>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Result of forecasting</a:t>
            </a:r>
            <a:br>
              <a:rPr lang="en-US" sz="1400" dirty="0"/>
            </a:br>
            <a:endParaRPr lang="en-US" dirty="0"/>
          </a:p>
        </p:txBody>
      </p:sp>
      <p:sp>
        <p:nvSpPr>
          <p:cNvPr id="2" name="TextBox 1">
            <a:extLst>
              <a:ext uri="{FF2B5EF4-FFF2-40B4-BE49-F238E27FC236}">
                <a16:creationId xmlns:a16="http://schemas.microsoft.com/office/drawing/2014/main" id="{1777443A-F38C-42A0-A736-91E9ACC22BE1}"/>
              </a:ext>
            </a:extLst>
          </p:cNvPr>
          <p:cNvSpPr txBox="1"/>
          <p:nvPr/>
        </p:nvSpPr>
        <p:spPr>
          <a:xfrm>
            <a:off x="1141413" y="1524000"/>
            <a:ext cx="4475616"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Table 5:Results of forecasting methods</a:t>
            </a:r>
          </a:p>
        </p:txBody>
      </p:sp>
    </p:spTree>
    <p:extLst>
      <p:ext uri="{BB962C8B-B14F-4D97-AF65-F5344CB8AC3E}">
        <p14:creationId xmlns:p14="http://schemas.microsoft.com/office/powerpoint/2010/main" val="2753780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F868300E-74C5-48D8-9CB0-40D986EBAB97}"/>
              </a:ext>
            </a:extLst>
          </p:cNvPr>
          <p:cNvGraphicFramePr>
            <a:graphicFrameLocks noGrp="1"/>
          </p:cNvGraphicFramePr>
          <p:nvPr>
            <p:ph idx="1"/>
            <p:extLst>
              <p:ext uri="{D42A27DB-BD31-4B8C-83A1-F6EECF244321}">
                <p14:modId xmlns:p14="http://schemas.microsoft.com/office/powerpoint/2010/main" val="1737557132"/>
              </p:ext>
            </p:extLst>
          </p:nvPr>
        </p:nvGraphicFramePr>
        <p:xfrm>
          <a:off x="1066800" y="1833084"/>
          <a:ext cx="9980610" cy="3725439"/>
        </p:xfrm>
        <a:graphic>
          <a:graphicData uri="http://schemas.openxmlformats.org/drawingml/2006/table">
            <a:tbl>
              <a:tblPr firstRow="1" bandRow="1">
                <a:tableStyleId>{7DF18680-E054-41AD-8BC1-D1AEF772440D}</a:tableStyleId>
              </a:tblPr>
              <a:tblGrid>
                <a:gridCol w="1349268">
                  <a:extLst>
                    <a:ext uri="{9D8B030D-6E8A-4147-A177-3AD203B41FA5}">
                      <a16:colId xmlns:a16="http://schemas.microsoft.com/office/drawing/2014/main" val="3808772816"/>
                    </a:ext>
                  </a:extLst>
                </a:gridCol>
                <a:gridCol w="4365275">
                  <a:extLst>
                    <a:ext uri="{9D8B030D-6E8A-4147-A177-3AD203B41FA5}">
                      <a16:colId xmlns:a16="http://schemas.microsoft.com/office/drawing/2014/main" val="2038903329"/>
                    </a:ext>
                  </a:extLst>
                </a:gridCol>
                <a:gridCol w="952424">
                  <a:extLst>
                    <a:ext uri="{9D8B030D-6E8A-4147-A177-3AD203B41FA5}">
                      <a16:colId xmlns:a16="http://schemas.microsoft.com/office/drawing/2014/main" val="404341407"/>
                    </a:ext>
                  </a:extLst>
                </a:gridCol>
                <a:gridCol w="2182639">
                  <a:extLst>
                    <a:ext uri="{9D8B030D-6E8A-4147-A177-3AD203B41FA5}">
                      <a16:colId xmlns:a16="http://schemas.microsoft.com/office/drawing/2014/main" val="115468529"/>
                    </a:ext>
                  </a:extLst>
                </a:gridCol>
                <a:gridCol w="1131004">
                  <a:extLst>
                    <a:ext uri="{9D8B030D-6E8A-4147-A177-3AD203B41FA5}">
                      <a16:colId xmlns:a16="http://schemas.microsoft.com/office/drawing/2014/main" val="3145285188"/>
                    </a:ext>
                  </a:extLst>
                </a:gridCol>
              </a:tblGrid>
              <a:tr h="776540">
                <a:tc>
                  <a:txBody>
                    <a:bodyPr/>
                    <a:lstStyle/>
                    <a:p>
                      <a:pPr marL="0" marR="0" algn="ctr">
                        <a:lnSpc>
                          <a:spcPct val="107000"/>
                        </a:lnSpc>
                        <a:spcBef>
                          <a:spcPts val="0"/>
                        </a:spcBef>
                        <a:spcAft>
                          <a:spcPts val="0"/>
                        </a:spcAft>
                      </a:pPr>
                      <a:r>
                        <a:rPr lang="en-US" sz="1600" dirty="0">
                          <a:effectLst/>
                          <a:cs typeface="+mj-cs"/>
                        </a:rPr>
                        <a:t>Barcode</a:t>
                      </a:r>
                      <a:endParaRPr lang="en-US" sz="1600" dirty="0">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Name of item</a:t>
                      </a:r>
                      <a:endParaRPr lang="en-US" sz="1600" dirty="0">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a:effectLst/>
                          <a:cs typeface="+mj-cs"/>
                        </a:rPr>
                        <a:t>Lead time</a:t>
                      </a:r>
                      <a:endParaRPr lang="en-US" sz="1600">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a:effectLst/>
                          <a:cs typeface="+mj-cs"/>
                        </a:rPr>
                        <a:t>The Method</a:t>
                      </a:r>
                      <a:endParaRPr lang="en-US" sz="1600">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Forecast</a:t>
                      </a:r>
                      <a:endParaRPr lang="en-US" sz="1600" dirty="0">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val="3752368898"/>
                  </a:ext>
                </a:extLst>
              </a:tr>
              <a:tr h="776540">
                <a:tc>
                  <a:txBody>
                    <a:bodyPr/>
                    <a:lstStyle/>
                    <a:p>
                      <a:pPr marL="0" marR="0" algn="ctr">
                        <a:lnSpc>
                          <a:spcPct val="107000"/>
                        </a:lnSpc>
                        <a:spcBef>
                          <a:spcPts val="0"/>
                        </a:spcBef>
                        <a:spcAft>
                          <a:spcPts val="0"/>
                        </a:spcAft>
                      </a:pPr>
                      <a:r>
                        <a:rPr lang="en-US" sz="1600" dirty="0">
                          <a:effectLst/>
                          <a:cs typeface="+mj-cs"/>
                        </a:rPr>
                        <a:t>188408414</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SAMITTO HYDRAULIC 10 16L</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2</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Simple Moving Average 2</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a:effectLst/>
                          <a:cs typeface="+mj-cs"/>
                        </a:rPr>
                        <a:t>215</a:t>
                      </a:r>
                      <a:endParaRPr lang="en-US" sz="1600" b="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val="2239104590"/>
                  </a:ext>
                </a:extLst>
              </a:tr>
              <a:tr h="465273">
                <a:tc>
                  <a:txBody>
                    <a:bodyPr/>
                    <a:lstStyle/>
                    <a:p>
                      <a:pPr marL="0" marR="0" algn="ctr">
                        <a:lnSpc>
                          <a:spcPct val="107000"/>
                        </a:lnSpc>
                        <a:spcBef>
                          <a:spcPts val="0"/>
                        </a:spcBef>
                        <a:spcAft>
                          <a:spcPts val="0"/>
                        </a:spcAft>
                      </a:pPr>
                      <a:r>
                        <a:rPr lang="en-US" sz="1600" dirty="0">
                          <a:effectLst/>
                          <a:cs typeface="+mj-cs"/>
                        </a:rPr>
                        <a:t>83016</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err="1">
                          <a:effectLst/>
                          <a:cs typeface="+mj-cs"/>
                        </a:rPr>
                        <a:t>Bizol</a:t>
                      </a:r>
                      <a:r>
                        <a:rPr lang="en-US" sz="1600" dirty="0">
                          <a:effectLst/>
                          <a:cs typeface="+mj-cs"/>
                        </a:rPr>
                        <a:t> Allround10W-40 /</a:t>
                      </a:r>
                      <a:r>
                        <a:rPr lang="ar-SA" sz="1600" dirty="0">
                          <a:effectLst/>
                          <a:cs typeface="+mj-cs"/>
                        </a:rPr>
                        <a:t>لتر4</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a:effectLst/>
                          <a:cs typeface="+mj-cs"/>
                        </a:rPr>
                        <a:t>3</a:t>
                      </a:r>
                      <a:endParaRPr lang="en-US" sz="1600" b="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Naïve</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a:effectLst/>
                          <a:cs typeface="+mj-cs"/>
                        </a:rPr>
                        <a:t>708</a:t>
                      </a:r>
                      <a:endParaRPr lang="en-US" sz="1600" b="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val="711766268"/>
                  </a:ext>
                </a:extLst>
              </a:tr>
              <a:tr h="465273">
                <a:tc>
                  <a:txBody>
                    <a:bodyPr/>
                    <a:lstStyle/>
                    <a:p>
                      <a:pPr marL="0" marR="0" algn="ctr">
                        <a:lnSpc>
                          <a:spcPct val="107000"/>
                        </a:lnSpc>
                        <a:spcBef>
                          <a:spcPts val="0"/>
                        </a:spcBef>
                        <a:spcAft>
                          <a:spcPts val="0"/>
                        </a:spcAft>
                      </a:pPr>
                      <a:r>
                        <a:rPr lang="en-US" sz="1600">
                          <a:effectLst/>
                          <a:cs typeface="+mj-cs"/>
                        </a:rPr>
                        <a:t>86012</a:t>
                      </a:r>
                      <a:endParaRPr lang="en-US" sz="1600" b="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err="1">
                          <a:effectLst/>
                          <a:cs typeface="+mj-cs"/>
                        </a:rPr>
                        <a:t>Bizol</a:t>
                      </a:r>
                      <a:r>
                        <a:rPr lang="en-US" sz="1600" dirty="0">
                          <a:effectLst/>
                          <a:cs typeface="+mj-cs"/>
                        </a:rPr>
                        <a:t> truck </a:t>
                      </a:r>
                      <a:r>
                        <a:rPr lang="en-US" sz="1600" dirty="0" err="1">
                          <a:effectLst/>
                          <a:cs typeface="+mj-cs"/>
                        </a:rPr>
                        <a:t>essentail</a:t>
                      </a:r>
                      <a:r>
                        <a:rPr lang="en-US" sz="1600" dirty="0">
                          <a:effectLst/>
                          <a:cs typeface="+mj-cs"/>
                        </a:rPr>
                        <a:t> 15w-40 /</a:t>
                      </a:r>
                      <a:r>
                        <a:rPr lang="ar-SA" sz="1600" dirty="0">
                          <a:effectLst/>
                          <a:cs typeface="+mj-cs"/>
                        </a:rPr>
                        <a:t>لتر20</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3</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Holt</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a:effectLst/>
                          <a:cs typeface="+mj-cs"/>
                        </a:rPr>
                        <a:t>97</a:t>
                      </a:r>
                      <a:endParaRPr lang="en-US" sz="1600" b="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val="1992262938"/>
                  </a:ext>
                </a:extLst>
              </a:tr>
              <a:tr h="776540">
                <a:tc>
                  <a:txBody>
                    <a:bodyPr/>
                    <a:lstStyle/>
                    <a:p>
                      <a:pPr marL="0" marR="0" algn="ctr">
                        <a:lnSpc>
                          <a:spcPct val="107000"/>
                        </a:lnSpc>
                        <a:spcBef>
                          <a:spcPts val="0"/>
                        </a:spcBef>
                        <a:spcAft>
                          <a:spcPts val="0"/>
                        </a:spcAft>
                      </a:pPr>
                      <a:r>
                        <a:rPr lang="en-US" sz="1600">
                          <a:effectLst/>
                          <a:cs typeface="+mj-cs"/>
                        </a:rPr>
                        <a:t>725601</a:t>
                      </a:r>
                      <a:endParaRPr lang="en-US" sz="1600" b="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North sea TIDAL POWER HDX 15W-40 IBC 1000 L</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a:effectLst/>
                          <a:cs typeface="+mj-cs"/>
                        </a:rPr>
                        <a:t>3</a:t>
                      </a:r>
                      <a:endParaRPr lang="en-US" sz="1600" b="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MAPA</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5</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val="564223985"/>
                  </a:ext>
                </a:extLst>
              </a:tr>
              <a:tr h="465273">
                <a:tc>
                  <a:txBody>
                    <a:bodyPr/>
                    <a:lstStyle/>
                    <a:p>
                      <a:pPr marL="0" marR="0" algn="ctr">
                        <a:lnSpc>
                          <a:spcPct val="107000"/>
                        </a:lnSpc>
                        <a:spcBef>
                          <a:spcPts val="0"/>
                        </a:spcBef>
                        <a:spcAft>
                          <a:spcPts val="0"/>
                        </a:spcAft>
                      </a:pPr>
                      <a:r>
                        <a:rPr lang="en-US" sz="1600" dirty="0">
                          <a:effectLst/>
                          <a:cs typeface="+mj-cs"/>
                        </a:rPr>
                        <a:t>85216</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BIZOL Protect 5W-40 /</a:t>
                      </a:r>
                      <a:r>
                        <a:rPr lang="ar-SA" sz="1600" dirty="0">
                          <a:effectLst/>
                          <a:cs typeface="+mj-cs"/>
                        </a:rPr>
                        <a:t>لتر4</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3</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Naive</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tc>
                  <a:txBody>
                    <a:bodyPr/>
                    <a:lstStyle/>
                    <a:p>
                      <a:pPr marL="0" marR="0" algn="ctr">
                        <a:lnSpc>
                          <a:spcPct val="107000"/>
                        </a:lnSpc>
                        <a:spcBef>
                          <a:spcPts val="0"/>
                        </a:spcBef>
                        <a:spcAft>
                          <a:spcPts val="0"/>
                        </a:spcAft>
                      </a:pPr>
                      <a:r>
                        <a:rPr lang="en-US" sz="1600" dirty="0">
                          <a:effectLst/>
                          <a:cs typeface="+mj-cs"/>
                        </a:rPr>
                        <a:t>432</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val="1370013938"/>
                  </a:ext>
                </a:extLst>
              </a:tr>
            </a:tbl>
          </a:graphicData>
        </a:graphic>
      </p:graphicFrame>
      <p:sp>
        <p:nvSpPr>
          <p:cNvPr id="4" name="Slide Number Placeholder 3">
            <a:extLst>
              <a:ext uri="{FF2B5EF4-FFF2-40B4-BE49-F238E27FC236}">
                <a16:creationId xmlns:a16="http://schemas.microsoft.com/office/drawing/2014/main" id="{CBD157C3-73D7-4A58-9257-007665B68471}"/>
              </a:ext>
            </a:extLst>
          </p:cNvPr>
          <p:cNvSpPr>
            <a:spLocks noGrp="1"/>
          </p:cNvSpPr>
          <p:nvPr>
            <p:ph type="sldNum" sz="quarter" idx="12"/>
          </p:nvPr>
        </p:nvSpPr>
        <p:spPr/>
        <p:txBody>
          <a:bodyPr/>
          <a:lstStyle/>
          <a:p>
            <a:fld id="{34B7E4EF-A1BD-40F4-AB7B-04F084DD991D}" type="slidenum">
              <a:rPr lang="en-US" smtClean="0"/>
              <a:t>14</a:t>
            </a:fld>
            <a:endParaRPr lang="en-US"/>
          </a:p>
        </p:txBody>
      </p:sp>
      <p:sp>
        <p:nvSpPr>
          <p:cNvPr id="6" name="Title 3">
            <a:extLst>
              <a:ext uri="{FF2B5EF4-FFF2-40B4-BE49-F238E27FC236}">
                <a16:creationId xmlns:a16="http://schemas.microsoft.com/office/drawing/2014/main" id="{424A5E38-D1B6-46D0-845F-FEFED333A119}"/>
              </a:ext>
            </a:extLst>
          </p:cNvPr>
          <p:cNvSpPr>
            <a:spLocks noGrp="1"/>
          </p:cNvSpPr>
          <p:nvPr>
            <p:ph type="title"/>
          </p:nvPr>
        </p:nvSpPr>
        <p:spPr>
          <a:xfrm>
            <a:off x="1066800" y="644276"/>
            <a:ext cx="9905998" cy="1478570"/>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Result of forecasting</a:t>
            </a:r>
            <a:br>
              <a:rPr lang="en-US" sz="1400" dirty="0"/>
            </a:br>
            <a:endParaRPr lang="en-US" dirty="0"/>
          </a:p>
        </p:txBody>
      </p:sp>
      <p:sp>
        <p:nvSpPr>
          <p:cNvPr id="7" name="TextBox 6">
            <a:extLst>
              <a:ext uri="{FF2B5EF4-FFF2-40B4-BE49-F238E27FC236}">
                <a16:creationId xmlns:a16="http://schemas.microsoft.com/office/drawing/2014/main" id="{F43A4EF6-4FEF-40F6-851C-E013093F2094}"/>
              </a:ext>
            </a:extLst>
          </p:cNvPr>
          <p:cNvSpPr txBox="1"/>
          <p:nvPr/>
        </p:nvSpPr>
        <p:spPr>
          <a:xfrm>
            <a:off x="1141413" y="1524000"/>
            <a:ext cx="4475616"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Table 6:Results of forecasting methods</a:t>
            </a:r>
          </a:p>
        </p:txBody>
      </p:sp>
    </p:spTree>
    <p:extLst>
      <p:ext uri="{BB962C8B-B14F-4D97-AF65-F5344CB8AC3E}">
        <p14:creationId xmlns:p14="http://schemas.microsoft.com/office/powerpoint/2010/main" val="726233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141411" y="1519707"/>
                <a:ext cx="10307907" cy="5022761"/>
              </a:xfrm>
            </p:spPr>
            <p:txBody>
              <a:bodyPr>
                <a:normAutofit fontScale="85000" lnSpcReduction="20000"/>
              </a:bodyPr>
              <a:lstStyle/>
              <a:p>
                <a:pPr algn="just"/>
                <a:r>
                  <a:rPr lang="en-US" sz="2600" dirty="0">
                    <a:latin typeface="Times New Roman" panose="02020603050405020304" pitchFamily="18" charset="0"/>
                    <a:cs typeface="Times New Roman" panose="02020603050405020304" pitchFamily="18" charset="0"/>
                  </a:rPr>
                  <a:t>Economic Order Quantity (EOQ) can be defined as the optimal quantity that a company should order in order to minimize the costs associated with holding and carrying costs and to increase its profit. </a:t>
                </a:r>
              </a:p>
              <a:p>
                <a:r>
                  <a:rPr lang="en-US" sz="2600" dirty="0">
                    <a:latin typeface="Times New Roman" panose="02020603050405020304" pitchFamily="18" charset="0"/>
                    <a:cs typeface="Times New Roman" panose="02020603050405020304" pitchFamily="18" charset="0"/>
                  </a:rPr>
                  <a:t>The EOQ for each item was calculated using the following Equations:</a:t>
                </a:r>
              </a:p>
              <a:p>
                <a:pPr marL="0" indent="0">
                  <a:buNone/>
                </a:pPr>
                <a:r>
                  <a:rPr lang="en-US" sz="2600" dirty="0">
                    <a:latin typeface="Times New Roman" panose="02020603050405020304" pitchFamily="18" charset="0"/>
                    <a:cs typeface="Times New Roman" panose="02020603050405020304" pitchFamily="18" charset="0"/>
                  </a:rPr>
                  <a:t>          </a:t>
                </a:r>
                <a:r>
                  <a:rPr lang="en-US" sz="2600" b="1" dirty="0">
                    <a:latin typeface="Times New Roman" panose="02020603050405020304" pitchFamily="18" charset="0"/>
                    <a:cs typeface="Times New Roman" panose="02020603050405020304" pitchFamily="18" charset="0"/>
                  </a:rPr>
                  <a:t>          Q= </a:t>
                </a:r>
                <a14:m>
                  <m:oMath xmlns:m="http://schemas.openxmlformats.org/officeDocument/2006/math">
                    <m:r>
                      <a:rPr lang="en-US" sz="2600" b="1" i="1">
                        <a:latin typeface="Cambria Math" panose="02040503050406030204" pitchFamily="18" charset="0"/>
                      </a:rPr>
                      <m:t>𝐃</m:t>
                    </m:r>
                    <m:r>
                      <a:rPr lang="en-US" sz="2600" b="1">
                        <a:latin typeface="Cambria Math" panose="02040503050406030204" pitchFamily="18" charset="0"/>
                      </a:rPr>
                      <m:t>/</m:t>
                    </m:r>
                    <m:r>
                      <a:rPr lang="en-US" sz="2600" b="1" i="1">
                        <a:latin typeface="Cambria Math" panose="02040503050406030204" pitchFamily="18" charset="0"/>
                      </a:rPr>
                      <m:t>𝐧</m:t>
                    </m:r>
                  </m:oMath>
                </a14:m>
                <a:r>
                  <a:rPr lang="en-US" sz="2600" b="1" dirty="0">
                    <a:latin typeface="Times New Roman" panose="02020603050405020304" pitchFamily="18" charset="0"/>
                    <a:cs typeface="Times New Roman" panose="02020603050405020304" pitchFamily="18" charset="0"/>
                  </a:rPr>
                  <a:t>*                         n*=</a:t>
                </a:r>
                <a14:m>
                  <m:oMath xmlns:m="http://schemas.openxmlformats.org/officeDocument/2006/math">
                    <m:rad>
                      <m:radPr>
                        <m:degHide m:val="on"/>
                        <m:ctrlPr>
                          <a:rPr lang="en-US" sz="2600" b="1" i="1">
                            <a:latin typeface="Cambria Math" panose="02040503050406030204" pitchFamily="18" charset="0"/>
                          </a:rPr>
                        </m:ctrlPr>
                      </m:radPr>
                      <m:deg/>
                      <m:e>
                        <m:f>
                          <m:fPr>
                            <m:ctrlPr>
                              <a:rPr lang="en-US" sz="2600" b="1" i="1">
                                <a:latin typeface="Cambria Math" panose="02040503050406030204" pitchFamily="18" charset="0"/>
                              </a:rPr>
                            </m:ctrlPr>
                          </m:fPr>
                          <m:num>
                            <m:r>
                              <a:rPr lang="en-US" sz="2600" b="1">
                                <a:latin typeface="Cambria Math" panose="02040503050406030204" pitchFamily="18" charset="0"/>
                              </a:rPr>
                              <m:t>∑</m:t>
                            </m:r>
                            <m:r>
                              <a:rPr lang="en-US" sz="2600" b="1" i="1">
                                <a:latin typeface="Cambria Math" panose="02040503050406030204" pitchFamily="18" charset="0"/>
                              </a:rPr>
                              <m:t>𝐡</m:t>
                            </m:r>
                            <m:sSub>
                              <m:sSubPr>
                                <m:ctrlPr>
                                  <a:rPr lang="en-US" sz="2600" b="1" i="1">
                                    <a:latin typeface="Cambria Math" panose="02040503050406030204" pitchFamily="18" charset="0"/>
                                  </a:rPr>
                                </m:ctrlPr>
                              </m:sSubPr>
                              <m:e>
                                <m:r>
                                  <a:rPr lang="en-US" sz="2600" b="1" i="1">
                                    <a:latin typeface="Cambria Math" panose="02040503050406030204" pitchFamily="18" charset="0"/>
                                  </a:rPr>
                                  <m:t>𝒄</m:t>
                                </m:r>
                              </m:e>
                              <m:sub>
                                <m:r>
                                  <a:rPr lang="en-US" sz="2600" b="1" i="1">
                                    <a:latin typeface="Cambria Math" panose="02040503050406030204" pitchFamily="18" charset="0"/>
                                  </a:rPr>
                                  <m:t>𝒊</m:t>
                                </m:r>
                              </m:sub>
                            </m:sSub>
                            <m:r>
                              <a:rPr lang="en-US" sz="2600" b="1" i="1">
                                <a:latin typeface="Cambria Math" panose="02040503050406030204" pitchFamily="18" charset="0"/>
                              </a:rPr>
                              <m:t>𝑫</m:t>
                            </m:r>
                          </m:num>
                          <m:den>
                            <m:r>
                              <a:rPr lang="en-US" sz="2600" b="1" i="1">
                                <a:latin typeface="Cambria Math" panose="02040503050406030204" pitchFamily="18" charset="0"/>
                              </a:rPr>
                              <m:t>𝟐</m:t>
                            </m:r>
                            <m:sSup>
                              <m:sSupPr>
                                <m:ctrlPr>
                                  <a:rPr lang="en-US" sz="2600" b="1" i="1">
                                    <a:latin typeface="Cambria Math" panose="02040503050406030204" pitchFamily="18" charset="0"/>
                                  </a:rPr>
                                </m:ctrlPr>
                              </m:sSupPr>
                              <m:e>
                                <m:r>
                                  <a:rPr lang="en-US" sz="2600" b="1" i="1">
                                    <a:latin typeface="Cambria Math" panose="02040503050406030204" pitchFamily="18" charset="0"/>
                                  </a:rPr>
                                  <m:t>𝒔</m:t>
                                </m:r>
                              </m:e>
                              <m:sup>
                                <m:r>
                                  <a:rPr lang="en-US" sz="2600" b="1" i="1">
                                    <a:latin typeface="Cambria Math" panose="02040503050406030204" pitchFamily="18" charset="0"/>
                                  </a:rPr>
                                  <m:t>∗</m:t>
                                </m:r>
                              </m:sup>
                            </m:sSup>
                          </m:den>
                        </m:f>
                      </m:e>
                    </m:rad>
                  </m:oMath>
                </a14:m>
                <a:endParaRPr lang="en-US" sz="2600" b="1" dirty="0">
                  <a:latin typeface="Times New Roman" panose="02020603050405020304" pitchFamily="18" charset="0"/>
                  <a:cs typeface="Times New Roman" panose="02020603050405020304" pitchFamily="18" charset="0"/>
                </a:endParaRPr>
              </a:p>
              <a:p>
                <a:pPr marL="0" indent="0">
                  <a:buNone/>
                </a:pPr>
                <a:r>
                  <a:rPr lang="en-US" sz="2100" dirty="0">
                    <a:latin typeface="Times New Roman" panose="02020603050405020304" pitchFamily="18" charset="0"/>
                    <a:cs typeface="Times New Roman" panose="02020603050405020304" pitchFamily="18" charset="0"/>
                  </a:rPr>
                  <a:t>Where:</a:t>
                </a:r>
                <a14:m>
                  <m:oMath xmlns:m="http://schemas.openxmlformats.org/officeDocument/2006/math">
                    <m:r>
                      <m:rPr>
                        <m:sty m:val="p"/>
                      </m:rPr>
                      <a:rPr lang="en-US" sz="2100">
                        <a:latin typeface="Cambria Math" panose="02040503050406030204" pitchFamily="18" charset="0"/>
                      </a:rPr>
                      <m:t>D</m:t>
                    </m:r>
                  </m:oMath>
                </a14:m>
                <a:r>
                  <a:rPr lang="en-US" sz="2100" dirty="0">
                    <a:latin typeface="Times New Roman" panose="02020603050405020304" pitchFamily="18" charset="0"/>
                    <a:cs typeface="Times New Roman" panose="02020603050405020304" pitchFamily="18" charset="0"/>
                  </a:rPr>
                  <a:t>: Annual Demand</a:t>
                </a:r>
              </a:p>
              <a:p>
                <a:pPr marL="0" indent="0">
                  <a:buNone/>
                </a:pPr>
                <a14:m>
                  <m:oMath xmlns:m="http://schemas.openxmlformats.org/officeDocument/2006/math">
                    <m:r>
                      <m:rPr>
                        <m:sty m:val="p"/>
                      </m:rPr>
                      <a:rPr lang="en-US" sz="2100">
                        <a:latin typeface="Cambria Math" panose="02040503050406030204" pitchFamily="18" charset="0"/>
                      </a:rPr>
                      <m:t>n</m:t>
                    </m:r>
                    <m:r>
                      <a:rPr lang="en-US" sz="2100" i="1">
                        <a:latin typeface="Cambria Math" panose="02040503050406030204" pitchFamily="18" charset="0"/>
                      </a:rPr>
                      <m:t>∗</m:t>
                    </m:r>
                  </m:oMath>
                </a14:m>
                <a:r>
                  <a:rPr lang="en-US" sz="2100" dirty="0">
                    <a:latin typeface="Times New Roman" panose="02020603050405020304" pitchFamily="18" charset="0"/>
                    <a:cs typeface="Times New Roman" panose="02020603050405020304" pitchFamily="18" charset="0"/>
                  </a:rPr>
                  <a:t>: Order frequency</a:t>
                </a:r>
              </a:p>
              <a:p>
                <a:pPr marL="0" indent="0">
                  <a:buNone/>
                </a:pPr>
                <a:r>
                  <a:rPr lang="en-US" sz="2100" dirty="0">
                    <a:latin typeface="Times New Roman" panose="02020603050405020304" pitchFamily="18" charset="0"/>
                    <a:cs typeface="Times New Roman" panose="02020603050405020304" pitchFamily="18" charset="0"/>
                  </a:rPr>
                  <a:t>S*: Total Ordering Cost</a:t>
                </a:r>
              </a:p>
              <a:p>
                <a:pPr marL="0" indent="0">
                  <a:buNone/>
                </a:pPr>
                <a:r>
                  <a:rPr lang="en-US" sz="2100" dirty="0">
                    <a:latin typeface="Times New Roman" panose="02020603050405020304" pitchFamily="18" charset="0"/>
                    <a:cs typeface="Times New Roman" panose="02020603050405020304" pitchFamily="18" charset="0"/>
                  </a:rPr>
                  <a:t>D=Demand in units (typically on an annual basis).</a:t>
                </a:r>
              </a:p>
              <a:p>
                <a:pPr marL="0" indent="0">
                  <a:buNone/>
                </a:pPr>
                <a:r>
                  <a:rPr lang="en-US" sz="2100" dirty="0">
                    <a:latin typeface="Times New Roman" panose="02020603050405020304" pitchFamily="18" charset="0"/>
                    <a:cs typeface="Times New Roman" panose="02020603050405020304" pitchFamily="18" charset="0"/>
                  </a:rPr>
                  <a:t>h=Holding costs (per unit, per year).​</a:t>
                </a:r>
                <a:br>
                  <a:rPr lang="en-US" dirty="0"/>
                </a:br>
                <a:endParaRPr lang="en-US" dirty="0"/>
              </a:p>
              <a:p>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141411" y="1519707"/>
                <a:ext cx="10307907" cy="5022761"/>
              </a:xfrm>
              <a:blipFill>
                <a:blip r:embed="rId2"/>
                <a:stretch>
                  <a:fillRect l="-1005" t="-2063" r="-76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34B7E4EF-A1BD-40F4-AB7B-04F084DD991D}" type="slidenum">
              <a:rPr lang="en-US" smtClean="0"/>
              <a:t>15</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489729"/>
            <a:ext cx="9905998" cy="1478570"/>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Economic Order Quantity (EOQ)</a:t>
            </a:r>
            <a:br>
              <a:rPr lang="en-US" sz="1400" dirty="0"/>
            </a:br>
            <a:endParaRPr lang="en-US" dirty="0"/>
          </a:p>
        </p:txBody>
      </p:sp>
    </p:spTree>
    <p:extLst>
      <p:ext uri="{BB962C8B-B14F-4D97-AF65-F5344CB8AC3E}">
        <p14:creationId xmlns:p14="http://schemas.microsoft.com/office/powerpoint/2010/main" val="2685886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097DF147-3459-4784-8204-09C79CB9CEF3}"/>
              </a:ext>
            </a:extLst>
          </p:cNvPr>
          <p:cNvGraphicFramePr>
            <a:graphicFrameLocks noGrp="1"/>
          </p:cNvGraphicFramePr>
          <p:nvPr>
            <p:ph idx="1"/>
            <p:extLst>
              <p:ext uri="{D42A27DB-BD31-4B8C-83A1-F6EECF244321}">
                <p14:modId xmlns:p14="http://schemas.microsoft.com/office/powerpoint/2010/main" val="1829719363"/>
              </p:ext>
            </p:extLst>
          </p:nvPr>
        </p:nvGraphicFramePr>
        <p:xfrm>
          <a:off x="1141413" y="1921206"/>
          <a:ext cx="10354612" cy="4144630"/>
        </p:xfrm>
        <a:graphic>
          <a:graphicData uri="http://schemas.openxmlformats.org/drawingml/2006/table">
            <a:tbl>
              <a:tblPr firstRow="1" bandRow="1">
                <a:tableStyleId>{7DF18680-E054-41AD-8BC1-D1AEF772440D}</a:tableStyleId>
              </a:tblPr>
              <a:tblGrid>
                <a:gridCol w="1514504">
                  <a:extLst>
                    <a:ext uri="{9D8B030D-6E8A-4147-A177-3AD203B41FA5}">
                      <a16:colId xmlns:a16="http://schemas.microsoft.com/office/drawing/2014/main" val="270757879"/>
                    </a:ext>
                  </a:extLst>
                </a:gridCol>
                <a:gridCol w="3076337">
                  <a:extLst>
                    <a:ext uri="{9D8B030D-6E8A-4147-A177-3AD203B41FA5}">
                      <a16:colId xmlns:a16="http://schemas.microsoft.com/office/drawing/2014/main" val="2351243869"/>
                    </a:ext>
                  </a:extLst>
                </a:gridCol>
                <a:gridCol w="1510717">
                  <a:extLst>
                    <a:ext uri="{9D8B030D-6E8A-4147-A177-3AD203B41FA5}">
                      <a16:colId xmlns:a16="http://schemas.microsoft.com/office/drawing/2014/main" val="3246597508"/>
                    </a:ext>
                  </a:extLst>
                </a:gridCol>
                <a:gridCol w="1107483">
                  <a:extLst>
                    <a:ext uri="{9D8B030D-6E8A-4147-A177-3AD203B41FA5}">
                      <a16:colId xmlns:a16="http://schemas.microsoft.com/office/drawing/2014/main" val="4060094900"/>
                    </a:ext>
                  </a:extLst>
                </a:gridCol>
                <a:gridCol w="1207816">
                  <a:extLst>
                    <a:ext uri="{9D8B030D-6E8A-4147-A177-3AD203B41FA5}">
                      <a16:colId xmlns:a16="http://schemas.microsoft.com/office/drawing/2014/main" val="3634846873"/>
                    </a:ext>
                  </a:extLst>
                </a:gridCol>
                <a:gridCol w="416488">
                  <a:extLst>
                    <a:ext uri="{9D8B030D-6E8A-4147-A177-3AD203B41FA5}">
                      <a16:colId xmlns:a16="http://schemas.microsoft.com/office/drawing/2014/main" val="786342824"/>
                    </a:ext>
                  </a:extLst>
                </a:gridCol>
                <a:gridCol w="1521267">
                  <a:extLst>
                    <a:ext uri="{9D8B030D-6E8A-4147-A177-3AD203B41FA5}">
                      <a16:colId xmlns:a16="http://schemas.microsoft.com/office/drawing/2014/main" val="4204269368"/>
                    </a:ext>
                  </a:extLst>
                </a:gridCol>
              </a:tblGrid>
              <a:tr h="592090">
                <a:tc>
                  <a:txBody>
                    <a:bodyPr/>
                    <a:lstStyle/>
                    <a:p>
                      <a:pPr marL="0" marR="0" algn="ctr">
                        <a:lnSpc>
                          <a:spcPct val="107000"/>
                        </a:lnSpc>
                        <a:spcBef>
                          <a:spcPts val="0"/>
                        </a:spcBef>
                        <a:spcAft>
                          <a:spcPts val="0"/>
                        </a:spcAft>
                      </a:pPr>
                      <a:r>
                        <a:rPr lang="en-US" sz="1600" dirty="0">
                          <a:effectLst/>
                          <a:cs typeface="+mj-cs"/>
                        </a:rPr>
                        <a:t>Barcode</a:t>
                      </a:r>
                    </a:p>
                    <a:p>
                      <a:pPr marL="0" marR="0" algn="ctr">
                        <a:lnSpc>
                          <a:spcPct val="107000"/>
                        </a:lnSpc>
                        <a:spcBef>
                          <a:spcPts val="0"/>
                        </a:spcBef>
                        <a:spcAft>
                          <a:spcPts val="0"/>
                        </a:spcAft>
                      </a:pPr>
                      <a:r>
                        <a:rPr lang="en-US" sz="1600" dirty="0">
                          <a:effectLst/>
                          <a:cs typeface="+mj-cs"/>
                        </a:rPr>
                        <a:t> </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Name of item</a:t>
                      </a:r>
                    </a:p>
                    <a:p>
                      <a:pPr marL="0" marR="0" algn="ctr">
                        <a:lnSpc>
                          <a:spcPct val="107000"/>
                        </a:lnSpc>
                        <a:spcBef>
                          <a:spcPts val="0"/>
                        </a:spcBef>
                        <a:spcAft>
                          <a:spcPts val="0"/>
                        </a:spcAft>
                      </a:pPr>
                      <a:r>
                        <a:rPr lang="en-US" sz="1600">
                          <a:effectLst/>
                          <a:cs typeface="+mj-cs"/>
                        </a:rPr>
                        <a:t> </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Annual demand</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nSpc>
                          <a:spcPct val="107000"/>
                        </a:lnSpc>
                        <a:spcBef>
                          <a:spcPts val="0"/>
                        </a:spcBef>
                        <a:spcAft>
                          <a:spcPts val="0"/>
                        </a:spcAft>
                      </a:pPr>
                      <a:r>
                        <a:rPr lang="en-US" sz="1600">
                          <a:effectLst/>
                          <a:cs typeface="+mj-cs"/>
                        </a:rPr>
                        <a:t>Holding cost</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nSpc>
                          <a:spcPct val="107000"/>
                        </a:lnSpc>
                        <a:spcBef>
                          <a:spcPts val="0"/>
                        </a:spcBef>
                        <a:spcAft>
                          <a:spcPts val="0"/>
                        </a:spcAft>
                      </a:pPr>
                      <a:r>
                        <a:rPr lang="en-US" sz="1600" dirty="0">
                          <a:effectLst/>
                          <a:cs typeface="+mj-cs"/>
                        </a:rPr>
                        <a:t>Ordering cost</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nSpc>
                          <a:spcPct val="107000"/>
                        </a:lnSpc>
                        <a:spcBef>
                          <a:spcPts val="0"/>
                        </a:spcBef>
                        <a:spcAft>
                          <a:spcPts val="0"/>
                        </a:spcAft>
                      </a:pPr>
                      <a:r>
                        <a:rPr lang="en-US" sz="1600">
                          <a:effectLst/>
                          <a:cs typeface="+mj-cs"/>
                        </a:rPr>
                        <a:t> n</a:t>
                      </a:r>
                    </a:p>
                    <a:p>
                      <a:pPr marL="0" marR="0">
                        <a:lnSpc>
                          <a:spcPct val="107000"/>
                        </a:lnSpc>
                        <a:spcBef>
                          <a:spcPts val="0"/>
                        </a:spcBef>
                        <a:spcAft>
                          <a:spcPts val="0"/>
                        </a:spcAft>
                      </a:pPr>
                      <a:r>
                        <a:rPr lang="en-US" sz="1600">
                          <a:effectLst/>
                          <a:cs typeface="+mj-cs"/>
                        </a:rPr>
                        <a:t> </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nSpc>
                          <a:spcPct val="107000"/>
                        </a:lnSpc>
                        <a:spcBef>
                          <a:spcPts val="0"/>
                        </a:spcBef>
                        <a:spcAft>
                          <a:spcPts val="0"/>
                        </a:spcAft>
                      </a:pPr>
                      <a:r>
                        <a:rPr lang="en-US" sz="1600">
                          <a:effectLst/>
                          <a:cs typeface="+mj-cs"/>
                        </a:rPr>
                        <a:t>EOQ</a:t>
                      </a:r>
                    </a:p>
                    <a:p>
                      <a:pPr marL="0" marR="0">
                        <a:lnSpc>
                          <a:spcPct val="107000"/>
                        </a:lnSpc>
                        <a:spcBef>
                          <a:spcPts val="0"/>
                        </a:spcBef>
                        <a:spcAft>
                          <a:spcPts val="0"/>
                        </a:spcAft>
                      </a:pPr>
                      <a:r>
                        <a:rPr lang="en-US" sz="1600">
                          <a:effectLst/>
                          <a:cs typeface="+mj-cs"/>
                        </a:rPr>
                        <a:t> </a:t>
                      </a:r>
                      <a:endParaRPr lang="en-US" sz="1600">
                        <a:effectLst/>
                        <a:latin typeface="Calibri" panose="020F0502020204030204" pitchFamily="34" charset="0"/>
                        <a:ea typeface="Calibri" panose="020F0502020204030204" pitchFamily="34" charset="0"/>
                        <a:cs typeface="+mj-cs"/>
                      </a:endParaRPr>
                    </a:p>
                  </a:txBody>
                  <a:tcPr marL="68580" marR="68580" marT="0" marB="0" anchor="b"/>
                </a:tc>
                <a:extLst>
                  <a:ext uri="{0D108BD9-81ED-4DB2-BD59-A6C34878D82A}">
                    <a16:rowId xmlns:a16="http://schemas.microsoft.com/office/drawing/2014/main" val="33122171"/>
                  </a:ext>
                </a:extLst>
              </a:tr>
              <a:tr h="592090">
                <a:tc>
                  <a:txBody>
                    <a:bodyPr/>
                    <a:lstStyle/>
                    <a:p>
                      <a:pPr marL="0" marR="0" algn="ctr">
                        <a:lnSpc>
                          <a:spcPct val="107000"/>
                        </a:lnSpc>
                        <a:spcBef>
                          <a:spcPts val="0"/>
                        </a:spcBef>
                        <a:spcAft>
                          <a:spcPts val="0"/>
                        </a:spcAft>
                      </a:pPr>
                      <a:r>
                        <a:rPr lang="en-US" sz="1600">
                          <a:effectLst/>
                          <a:cs typeface="+mj-cs"/>
                        </a:rPr>
                        <a:t>135405201</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SAMITTO HYDRAULIC 68 16L</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6991.200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14.730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6.776</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20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349.560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extLst>
                  <a:ext uri="{0D108BD9-81ED-4DB2-BD59-A6C34878D82A}">
                    <a16:rowId xmlns:a16="http://schemas.microsoft.com/office/drawing/2014/main" val="1566325313"/>
                  </a:ext>
                </a:extLst>
              </a:tr>
              <a:tr h="592090">
                <a:tc>
                  <a:txBody>
                    <a:bodyPr/>
                    <a:lstStyle/>
                    <a:p>
                      <a:pPr marL="0" marR="0" algn="ctr">
                        <a:lnSpc>
                          <a:spcPct val="107000"/>
                        </a:lnSpc>
                        <a:spcBef>
                          <a:spcPts val="0"/>
                        </a:spcBef>
                        <a:spcAft>
                          <a:spcPts val="0"/>
                        </a:spcAft>
                      </a:pPr>
                      <a:r>
                        <a:rPr lang="en-US" sz="1600">
                          <a:effectLst/>
                          <a:cs typeface="+mj-cs"/>
                        </a:rPr>
                        <a:t>166789987</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SAMITTO 15W-40 16L</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5205.600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14.730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6.776</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20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260.280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extLst>
                  <a:ext uri="{0D108BD9-81ED-4DB2-BD59-A6C34878D82A}">
                    <a16:rowId xmlns:a16="http://schemas.microsoft.com/office/drawing/2014/main" val="2922175503"/>
                  </a:ext>
                </a:extLst>
              </a:tr>
              <a:tr h="592090">
                <a:tc>
                  <a:txBody>
                    <a:bodyPr/>
                    <a:lstStyle/>
                    <a:p>
                      <a:pPr marL="0" marR="0" algn="ctr">
                        <a:lnSpc>
                          <a:spcPct val="107000"/>
                        </a:lnSpc>
                        <a:spcBef>
                          <a:spcPts val="0"/>
                        </a:spcBef>
                        <a:spcAft>
                          <a:spcPts val="0"/>
                        </a:spcAft>
                      </a:pPr>
                      <a:r>
                        <a:rPr lang="en-US" sz="1600">
                          <a:effectLst/>
                          <a:cs typeface="+mj-cs"/>
                        </a:rPr>
                        <a:t>362950050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SAMITTO HD 40 1L</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36660.000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1.236</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0.569</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20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1833.000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extLst>
                  <a:ext uri="{0D108BD9-81ED-4DB2-BD59-A6C34878D82A}">
                    <a16:rowId xmlns:a16="http://schemas.microsoft.com/office/drawing/2014/main" val="3723465460"/>
                  </a:ext>
                </a:extLst>
              </a:tr>
              <a:tr h="592090">
                <a:tc>
                  <a:txBody>
                    <a:bodyPr/>
                    <a:lstStyle/>
                    <a:p>
                      <a:pPr marL="0" marR="0" algn="ctr">
                        <a:lnSpc>
                          <a:spcPct val="107000"/>
                        </a:lnSpc>
                        <a:spcBef>
                          <a:spcPts val="0"/>
                        </a:spcBef>
                        <a:spcAft>
                          <a:spcPts val="0"/>
                        </a:spcAft>
                      </a:pPr>
                      <a:r>
                        <a:rPr lang="en-US" sz="1600">
                          <a:effectLst/>
                          <a:cs typeface="+mj-cs"/>
                        </a:rPr>
                        <a:t>82012</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Bizol Allround 15W-40 /</a:t>
                      </a:r>
                      <a:r>
                        <a:rPr lang="ar-SA" sz="1600">
                          <a:effectLst/>
                          <a:cs typeface="+mj-cs"/>
                        </a:rPr>
                        <a:t>لتر20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1120.800</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37.845</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17.787</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11</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101.891</a:t>
                      </a:r>
                      <a:endParaRPr lang="en-US" sz="1600">
                        <a:effectLst/>
                        <a:latin typeface="Calibri" panose="020F0502020204030204" pitchFamily="34" charset="0"/>
                        <a:ea typeface="Calibri" panose="020F0502020204030204" pitchFamily="34" charset="0"/>
                        <a:cs typeface="+mj-cs"/>
                      </a:endParaRPr>
                    </a:p>
                  </a:txBody>
                  <a:tcPr marL="68580" marR="68580" marT="0" marB="0" anchor="b"/>
                </a:tc>
                <a:extLst>
                  <a:ext uri="{0D108BD9-81ED-4DB2-BD59-A6C34878D82A}">
                    <a16:rowId xmlns:a16="http://schemas.microsoft.com/office/drawing/2014/main" val="1913959347"/>
                  </a:ext>
                </a:extLst>
              </a:tr>
              <a:tr h="592090">
                <a:tc>
                  <a:txBody>
                    <a:bodyPr/>
                    <a:lstStyle/>
                    <a:p>
                      <a:pPr marL="0" marR="0" algn="ctr">
                        <a:lnSpc>
                          <a:spcPct val="107000"/>
                        </a:lnSpc>
                        <a:spcBef>
                          <a:spcPts val="0"/>
                        </a:spcBef>
                        <a:spcAft>
                          <a:spcPts val="0"/>
                        </a:spcAft>
                      </a:pPr>
                      <a:r>
                        <a:rPr lang="en-US" sz="1600">
                          <a:effectLst/>
                          <a:cs typeface="+mj-cs"/>
                        </a:rPr>
                        <a:t>250552479</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SAMITTO ATF DEXRON II (Red) 1L</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27216.000</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1.236</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0.569</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20</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1360.800</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extLst>
                  <a:ext uri="{0D108BD9-81ED-4DB2-BD59-A6C34878D82A}">
                    <a16:rowId xmlns:a16="http://schemas.microsoft.com/office/drawing/2014/main" val="3894988453"/>
                  </a:ext>
                </a:extLst>
              </a:tr>
              <a:tr h="592090">
                <a:tc>
                  <a:txBody>
                    <a:bodyPr/>
                    <a:lstStyle/>
                    <a:p>
                      <a:pPr marL="0" marR="0" algn="ctr">
                        <a:lnSpc>
                          <a:spcPct val="107000"/>
                        </a:lnSpc>
                        <a:spcBef>
                          <a:spcPts val="0"/>
                        </a:spcBef>
                        <a:spcAft>
                          <a:spcPts val="0"/>
                        </a:spcAft>
                      </a:pPr>
                      <a:r>
                        <a:rPr lang="en-US" sz="1600">
                          <a:effectLst/>
                          <a:cs typeface="+mj-cs"/>
                        </a:rPr>
                        <a:t>148645136</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SAMITTO GREEN RUBBER GREASE NO:0</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2400.000</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14.009</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6.444</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a:effectLst/>
                          <a:cs typeface="+mj-cs"/>
                        </a:rPr>
                        <a:t>20</a:t>
                      </a:r>
                      <a:endParaRPr lang="en-US" sz="1600">
                        <a:effectLst/>
                        <a:latin typeface="Calibri" panose="020F0502020204030204" pitchFamily="34" charset="0"/>
                        <a:ea typeface="Calibri" panose="020F0502020204030204" pitchFamily="34" charset="0"/>
                        <a:cs typeface="+mj-cs"/>
                      </a:endParaRPr>
                    </a:p>
                  </a:txBody>
                  <a:tcPr marL="68580" marR="68580" marT="0" marB="0" anchor="b"/>
                </a:tc>
                <a:tc>
                  <a:txBody>
                    <a:bodyPr/>
                    <a:lstStyle/>
                    <a:p>
                      <a:pPr marL="0" marR="0" algn="ctr">
                        <a:lnSpc>
                          <a:spcPct val="107000"/>
                        </a:lnSpc>
                        <a:spcBef>
                          <a:spcPts val="0"/>
                        </a:spcBef>
                        <a:spcAft>
                          <a:spcPts val="0"/>
                        </a:spcAft>
                      </a:pPr>
                      <a:r>
                        <a:rPr lang="en-US" sz="1600" dirty="0">
                          <a:effectLst/>
                          <a:cs typeface="+mj-cs"/>
                        </a:rPr>
                        <a:t>120.000</a:t>
                      </a:r>
                      <a:endParaRPr lang="en-US" sz="1600" dirty="0">
                        <a:effectLst/>
                        <a:latin typeface="Calibri" panose="020F0502020204030204" pitchFamily="34" charset="0"/>
                        <a:ea typeface="Calibri" panose="020F0502020204030204" pitchFamily="34" charset="0"/>
                        <a:cs typeface="+mj-cs"/>
                      </a:endParaRPr>
                    </a:p>
                  </a:txBody>
                  <a:tcPr marL="68580" marR="68580" marT="0" marB="0" anchor="b"/>
                </a:tc>
                <a:extLst>
                  <a:ext uri="{0D108BD9-81ED-4DB2-BD59-A6C34878D82A}">
                    <a16:rowId xmlns:a16="http://schemas.microsoft.com/office/drawing/2014/main" val="2822753785"/>
                  </a:ext>
                </a:extLst>
              </a:tr>
            </a:tbl>
          </a:graphicData>
        </a:graphic>
      </p:graphicFrame>
      <p:sp>
        <p:nvSpPr>
          <p:cNvPr id="4" name="Slide Number Placeholder 3">
            <a:extLst>
              <a:ext uri="{FF2B5EF4-FFF2-40B4-BE49-F238E27FC236}">
                <a16:creationId xmlns:a16="http://schemas.microsoft.com/office/drawing/2014/main" id="{A153410D-B686-4D23-AC5F-5F662A2570BA}"/>
              </a:ext>
            </a:extLst>
          </p:cNvPr>
          <p:cNvSpPr>
            <a:spLocks noGrp="1"/>
          </p:cNvSpPr>
          <p:nvPr>
            <p:ph type="sldNum" sz="quarter" idx="12"/>
          </p:nvPr>
        </p:nvSpPr>
        <p:spPr/>
        <p:txBody>
          <a:bodyPr/>
          <a:lstStyle/>
          <a:p>
            <a:fld id="{34B7E4EF-A1BD-40F4-AB7B-04F084DD991D}" type="slidenum">
              <a:rPr lang="en-US" smtClean="0"/>
              <a:t>16</a:t>
            </a:fld>
            <a:endParaRPr lang="en-US"/>
          </a:p>
        </p:txBody>
      </p:sp>
      <p:sp>
        <p:nvSpPr>
          <p:cNvPr id="7" name="Title 3">
            <a:extLst>
              <a:ext uri="{FF2B5EF4-FFF2-40B4-BE49-F238E27FC236}">
                <a16:creationId xmlns:a16="http://schemas.microsoft.com/office/drawing/2014/main" id="{424A5E38-D1B6-46D0-845F-FEFED333A119}"/>
              </a:ext>
            </a:extLst>
          </p:cNvPr>
          <p:cNvSpPr>
            <a:spLocks noGrp="1"/>
          </p:cNvSpPr>
          <p:nvPr>
            <p:ph type="title"/>
          </p:nvPr>
        </p:nvSpPr>
        <p:spPr>
          <a:xfrm>
            <a:off x="1141413" y="618518"/>
            <a:ext cx="9905998" cy="1478570"/>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Economic Order Quantity (EOQ)</a:t>
            </a:r>
            <a:br>
              <a:rPr lang="en-US" sz="1400" dirty="0"/>
            </a:br>
            <a:endParaRPr lang="en-US" dirty="0"/>
          </a:p>
        </p:txBody>
      </p:sp>
      <p:sp>
        <p:nvSpPr>
          <p:cNvPr id="6" name="TextBox 5">
            <a:extLst>
              <a:ext uri="{FF2B5EF4-FFF2-40B4-BE49-F238E27FC236}">
                <a16:creationId xmlns:a16="http://schemas.microsoft.com/office/drawing/2014/main" id="{F8343512-6CC3-41E1-B765-5AF028D7C1AE}"/>
              </a:ext>
            </a:extLst>
          </p:cNvPr>
          <p:cNvSpPr txBox="1"/>
          <p:nvPr/>
        </p:nvSpPr>
        <p:spPr>
          <a:xfrm>
            <a:off x="1141413" y="1524000"/>
            <a:ext cx="4475616"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Table 7: EOQ calculation</a:t>
            </a:r>
          </a:p>
        </p:txBody>
      </p:sp>
    </p:spTree>
    <p:extLst>
      <p:ext uri="{BB962C8B-B14F-4D97-AF65-F5344CB8AC3E}">
        <p14:creationId xmlns:p14="http://schemas.microsoft.com/office/powerpoint/2010/main" val="2107373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5F75A-6E24-4664-A378-D09465D92A08}"/>
              </a:ext>
            </a:extLst>
          </p:cNvPr>
          <p:cNvSpPr>
            <a:spLocks noGrp="1"/>
          </p:cNvSpPr>
          <p:nvPr>
            <p:ph idx="1"/>
          </p:nvPr>
        </p:nvSpPr>
        <p:spPr>
          <a:xfrm>
            <a:off x="1141412" y="1700011"/>
            <a:ext cx="9905999" cy="4091190"/>
          </a:xfrm>
        </p:spPr>
        <p:txBody>
          <a:bodyPr/>
          <a:lstStyle/>
          <a:p>
            <a:pPr algn="just"/>
            <a:r>
              <a:rPr lang="en-US" dirty="0">
                <a:latin typeface="Times New Roman" panose="02020603050405020304" pitchFamily="18" charset="0"/>
                <a:cs typeface="Times New Roman" panose="02020603050405020304" pitchFamily="18" charset="0"/>
              </a:rPr>
              <a:t>Safety stock must be calculated to keep a suitable quantity of products and goods in the stock and to avoid shortages. In our project, after calculating the EOQ, the safety stock should be calculated for both normal and non-normal data.</a:t>
            </a:r>
          </a:p>
        </p:txBody>
      </p:sp>
      <p:sp>
        <p:nvSpPr>
          <p:cNvPr id="4" name="Slide Number Placeholder 3">
            <a:extLst>
              <a:ext uri="{FF2B5EF4-FFF2-40B4-BE49-F238E27FC236}">
                <a16:creationId xmlns:a16="http://schemas.microsoft.com/office/drawing/2014/main" id="{25E34BC1-448B-4432-B4CD-E0D7630E0BF4}"/>
              </a:ext>
            </a:extLst>
          </p:cNvPr>
          <p:cNvSpPr>
            <a:spLocks noGrp="1"/>
          </p:cNvSpPr>
          <p:nvPr>
            <p:ph type="sldNum" sz="quarter" idx="12"/>
          </p:nvPr>
        </p:nvSpPr>
        <p:spPr/>
        <p:txBody>
          <a:bodyPr/>
          <a:lstStyle/>
          <a:p>
            <a:fld id="{34B7E4EF-A1BD-40F4-AB7B-04F084DD991D}" type="slidenum">
              <a:rPr lang="en-US" smtClean="0"/>
              <a:t>17</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3" y="618518"/>
            <a:ext cx="9905998" cy="1478570"/>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Safety Stock</a:t>
            </a:r>
            <a:br>
              <a:rPr lang="en-US" sz="1400" dirty="0"/>
            </a:br>
            <a:endParaRPr lang="en-US" dirty="0"/>
          </a:p>
        </p:txBody>
      </p:sp>
    </p:spTree>
    <p:extLst>
      <p:ext uri="{BB962C8B-B14F-4D97-AF65-F5344CB8AC3E}">
        <p14:creationId xmlns:p14="http://schemas.microsoft.com/office/powerpoint/2010/main" val="25211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2885B1-802E-4A24-AC92-9C3AF91A81E5}"/>
              </a:ext>
            </a:extLst>
          </p:cNvPr>
          <p:cNvSpPr>
            <a:spLocks noGrp="1"/>
          </p:cNvSpPr>
          <p:nvPr>
            <p:ph idx="1"/>
          </p:nvPr>
        </p:nvSpPr>
        <p:spPr>
          <a:xfrm>
            <a:off x="1141411" y="1532547"/>
            <a:ext cx="9905999" cy="4142705"/>
          </a:xfrm>
        </p:spPr>
        <p:txBody>
          <a:bodyPr/>
          <a:lstStyle/>
          <a:p>
            <a:pPr algn="just"/>
            <a:r>
              <a:rPr lang="en-US" sz="2000" dirty="0">
                <a:latin typeface="Times New Roman" panose="02020603050405020304" pitchFamily="18" charset="0"/>
                <a:cs typeface="Times New Roman" panose="02020603050405020304" pitchFamily="18" charset="0"/>
              </a:rPr>
              <a:t>The normality test is a test used to determine whether the data is following the normal distribution or not. The normality test in this project was done using SPSS Program. </a:t>
            </a:r>
          </a:p>
          <a:p>
            <a:pPr algn="just"/>
            <a:r>
              <a:rPr lang="en-US" sz="2000" dirty="0">
                <a:latin typeface="Times New Roman" panose="02020603050405020304" pitchFamily="18" charset="0"/>
                <a:cs typeface="Times New Roman" panose="02020603050405020304" pitchFamily="18" charset="0"/>
              </a:rPr>
              <a:t>The data was classified into normal and non-normal as shown in the table below. </a:t>
            </a:r>
          </a:p>
          <a:p>
            <a:pPr marL="0" indent="0">
              <a:buNone/>
            </a:pPr>
            <a:endParaRPr lang="en-US" sz="1800" dirty="0">
              <a:latin typeface="Times New Roman" panose="02020603050405020304" pitchFamily="18" charset="0"/>
              <a:cs typeface="Times New Roman" panose="02020603050405020304" pitchFamily="18" charset="0"/>
            </a:endParaRPr>
          </a:p>
          <a:p>
            <a:pPr marL="0" indent="0">
              <a:buNone/>
            </a:pPr>
            <a:r>
              <a:rPr lang="en-US" sz="1800" dirty="0">
                <a:latin typeface="Times New Roman" panose="02020603050405020304" pitchFamily="18" charset="0"/>
                <a:cs typeface="Times New Roman" panose="02020603050405020304" pitchFamily="18" charset="0"/>
              </a:rPr>
              <a:t>Table8 : Normality test</a:t>
            </a:r>
          </a:p>
        </p:txBody>
      </p:sp>
      <p:sp>
        <p:nvSpPr>
          <p:cNvPr id="4" name="Slide Number Placeholder 3">
            <a:extLst>
              <a:ext uri="{FF2B5EF4-FFF2-40B4-BE49-F238E27FC236}">
                <a16:creationId xmlns:a16="http://schemas.microsoft.com/office/drawing/2014/main" id="{B9D2273C-950C-438B-AD49-41FA86B8B682}"/>
              </a:ext>
            </a:extLst>
          </p:cNvPr>
          <p:cNvSpPr>
            <a:spLocks noGrp="1"/>
          </p:cNvSpPr>
          <p:nvPr>
            <p:ph type="sldNum" sz="quarter" idx="12"/>
          </p:nvPr>
        </p:nvSpPr>
        <p:spPr/>
        <p:txBody>
          <a:bodyPr/>
          <a:lstStyle/>
          <a:p>
            <a:fld id="{34B7E4EF-A1BD-40F4-AB7B-04F084DD991D}" type="slidenum">
              <a:rPr lang="en-US" smtClean="0"/>
              <a:t>18</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3" y="618518"/>
            <a:ext cx="9905998" cy="1133009"/>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Normality test</a:t>
            </a:r>
            <a:br>
              <a:rPr lang="en-US" sz="1400"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819752936"/>
              </p:ext>
            </p:extLst>
          </p:nvPr>
        </p:nvGraphicFramePr>
        <p:xfrm>
          <a:off x="1141410" y="3715672"/>
          <a:ext cx="9906000" cy="2063591"/>
        </p:xfrm>
        <a:graphic>
          <a:graphicData uri="http://schemas.openxmlformats.org/drawingml/2006/table">
            <a:tbl>
              <a:tblPr firstRow="1" bandRow="1">
                <a:tableStyleId>{7DF18680-E054-41AD-8BC1-D1AEF772440D}</a:tableStyleId>
              </a:tblPr>
              <a:tblGrid>
                <a:gridCol w="3463082">
                  <a:extLst>
                    <a:ext uri="{9D8B030D-6E8A-4147-A177-3AD203B41FA5}">
                      <a16:colId xmlns:a16="http://schemas.microsoft.com/office/drawing/2014/main" val="20000"/>
                    </a:ext>
                  </a:extLst>
                </a:gridCol>
                <a:gridCol w="3390768">
                  <a:extLst>
                    <a:ext uri="{9D8B030D-6E8A-4147-A177-3AD203B41FA5}">
                      <a16:colId xmlns:a16="http://schemas.microsoft.com/office/drawing/2014/main" val="20001"/>
                    </a:ext>
                  </a:extLst>
                </a:gridCol>
                <a:gridCol w="3052150">
                  <a:extLst>
                    <a:ext uri="{9D8B030D-6E8A-4147-A177-3AD203B41FA5}">
                      <a16:colId xmlns:a16="http://schemas.microsoft.com/office/drawing/2014/main" val="20002"/>
                    </a:ext>
                  </a:extLst>
                </a:gridCol>
              </a:tblGrid>
              <a:tr h="437214">
                <a:tc>
                  <a:txBody>
                    <a:bodyPr/>
                    <a:lstStyle/>
                    <a:p>
                      <a:pPr marL="228600" marR="0">
                        <a:lnSpc>
                          <a:spcPct val="107000"/>
                        </a:lnSpc>
                        <a:spcBef>
                          <a:spcPts val="0"/>
                        </a:spcBef>
                        <a:spcAft>
                          <a:spcPts val="0"/>
                        </a:spcAft>
                      </a:pPr>
                      <a:r>
                        <a:rPr lang="en-US" sz="1800">
                          <a:effectLst/>
                        </a:rPr>
                        <a:t>Normality test</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228600" marR="0">
                        <a:lnSpc>
                          <a:spcPct val="107000"/>
                        </a:lnSpc>
                        <a:spcBef>
                          <a:spcPts val="0"/>
                        </a:spcBef>
                        <a:spcAft>
                          <a:spcPts val="0"/>
                        </a:spcAft>
                      </a:pPr>
                      <a:r>
                        <a:rPr lang="en-US" sz="1800">
                          <a:effectLst/>
                        </a:rPr>
                        <a:t>Number of items</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228600" marR="0">
                        <a:lnSpc>
                          <a:spcPct val="107000"/>
                        </a:lnSpc>
                        <a:spcBef>
                          <a:spcPts val="0"/>
                        </a:spcBef>
                        <a:spcAft>
                          <a:spcPts val="0"/>
                        </a:spcAft>
                      </a:pPr>
                      <a:r>
                        <a:rPr lang="en-US" sz="1800">
                          <a:effectLst/>
                        </a:rPr>
                        <a:t>Percentage</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731146">
                <a:tc>
                  <a:txBody>
                    <a:bodyPr/>
                    <a:lstStyle/>
                    <a:p>
                      <a:pPr marL="228600" marR="0">
                        <a:lnSpc>
                          <a:spcPct val="107000"/>
                        </a:lnSpc>
                        <a:spcBef>
                          <a:spcPts val="0"/>
                        </a:spcBef>
                        <a:spcAft>
                          <a:spcPts val="0"/>
                        </a:spcAft>
                      </a:pPr>
                      <a:r>
                        <a:rPr lang="en-US" sz="1800" dirty="0">
                          <a:effectLst/>
                        </a:rPr>
                        <a:t>Continuously-distributed demand (Normal)</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228600" marR="0" algn="ctr">
                        <a:lnSpc>
                          <a:spcPct val="107000"/>
                        </a:lnSpc>
                        <a:spcBef>
                          <a:spcPts val="0"/>
                        </a:spcBef>
                        <a:spcAft>
                          <a:spcPts val="0"/>
                        </a:spcAft>
                      </a:pPr>
                      <a:r>
                        <a:rPr lang="en-US" sz="1800">
                          <a:effectLst/>
                        </a:rPr>
                        <a:t>57</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228600" marR="0" algn="ctr">
                        <a:lnSpc>
                          <a:spcPct val="107000"/>
                        </a:lnSpc>
                        <a:spcBef>
                          <a:spcPts val="0"/>
                        </a:spcBef>
                        <a:spcAft>
                          <a:spcPts val="0"/>
                        </a:spcAft>
                      </a:pPr>
                      <a:r>
                        <a:rPr lang="en-US" sz="1800">
                          <a:effectLst/>
                        </a:rPr>
                        <a:t>8.9 %</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895231">
                <a:tc>
                  <a:txBody>
                    <a:bodyPr/>
                    <a:lstStyle/>
                    <a:p>
                      <a:pPr marL="228600" marR="0">
                        <a:lnSpc>
                          <a:spcPct val="107000"/>
                        </a:lnSpc>
                        <a:spcBef>
                          <a:spcPts val="0"/>
                        </a:spcBef>
                        <a:spcAft>
                          <a:spcPts val="0"/>
                        </a:spcAft>
                      </a:pPr>
                      <a:r>
                        <a:rPr lang="en-US" sz="1800" dirty="0">
                          <a:effectLst/>
                        </a:rPr>
                        <a:t>Intermittent demand (Non-normal)</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228600" marR="0" algn="ctr">
                        <a:lnSpc>
                          <a:spcPct val="107000"/>
                        </a:lnSpc>
                        <a:spcBef>
                          <a:spcPts val="0"/>
                        </a:spcBef>
                        <a:spcAft>
                          <a:spcPts val="0"/>
                        </a:spcAft>
                      </a:pPr>
                      <a:r>
                        <a:rPr lang="en-US" sz="1800">
                          <a:effectLst/>
                        </a:rPr>
                        <a:t>583</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228600" marR="0" algn="ctr">
                        <a:lnSpc>
                          <a:spcPct val="107000"/>
                        </a:lnSpc>
                        <a:spcBef>
                          <a:spcPts val="0"/>
                        </a:spcBef>
                        <a:spcAft>
                          <a:spcPts val="0"/>
                        </a:spcAft>
                      </a:pPr>
                      <a:r>
                        <a:rPr lang="en-US" sz="1800" dirty="0">
                          <a:effectLst/>
                        </a:rPr>
                        <a:t>91.09%</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5251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41412" y="1326523"/>
                <a:ext cx="9905999" cy="4921875"/>
              </a:xfrm>
            </p:spPr>
            <p:txBody>
              <a:bodyPr>
                <a:normAutofit/>
              </a:bodyPr>
              <a:lstStyle/>
              <a:p>
                <a:r>
                  <a:rPr lang="en-US" dirty="0">
                    <a:latin typeface="Times New Roman" panose="02020603050405020304" pitchFamily="18" charset="0"/>
                    <a:cs typeface="Times New Roman" panose="02020603050405020304" pitchFamily="18" charset="0"/>
                  </a:rPr>
                  <a:t>The Safety Stock was calculated using the following Equation</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SS</m:t>
                      </m:r>
                      <m:r>
                        <a:rPr lang="en-US">
                          <a:latin typeface="Cambria Math" panose="02040503050406030204" pitchFamily="18" charset="0"/>
                        </a:rPr>
                        <m:t>=√</m:t>
                      </m:r>
                      <m:r>
                        <m:rPr>
                          <m:sty m:val="p"/>
                        </m:rPr>
                        <a:rPr lang="en-US">
                          <a:latin typeface="Cambria Math" panose="02040503050406030204" pitchFamily="18" charset="0"/>
                        </a:rPr>
                        <m:t>l</m:t>
                      </m:r>
                      <m:r>
                        <a:rPr lang="en-US" i="1">
                          <a:latin typeface="Cambria Math" panose="02040503050406030204" pitchFamily="18" charset="0"/>
                        </a:rPr>
                        <m:t>∗</m:t>
                      </m:r>
                      <m:r>
                        <m:rPr>
                          <m:sty m:val="p"/>
                        </m:rPr>
                        <a:rPr lang="en-US">
                          <a:latin typeface="Cambria Math" panose="02040503050406030204" pitchFamily="18" charset="0"/>
                        </a:rPr>
                        <m:t>σ</m:t>
                      </m:r>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z</m:t>
                          </m:r>
                        </m:e>
                        <m:sub>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95</m:t>
                          </m:r>
                        </m:sub>
                      </m:sSub>
                    </m:oMath>
                  </m:oMathPara>
                </a14:m>
                <a:endParaRPr lang="en-US"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Where:</a:t>
                </a:r>
              </a:p>
              <a:p>
                <a:r>
                  <a:rPr lang="en-US" sz="2000" dirty="0">
                    <a:latin typeface="Times New Roman" panose="02020603050405020304" pitchFamily="18" charset="0"/>
                    <a:cs typeface="Times New Roman" panose="02020603050405020304" pitchFamily="18" charset="0"/>
                  </a:rPr>
                  <a:t>SS: Safety Stock</a:t>
                </a:r>
              </a:p>
              <a:p>
                <a:r>
                  <a:rPr lang="en-US" sz="2000" dirty="0">
                    <a:latin typeface="Times New Roman" panose="02020603050405020304" pitchFamily="18" charset="0"/>
                    <a:cs typeface="Times New Roman" panose="02020603050405020304" pitchFamily="18" charset="0"/>
                  </a:rPr>
                  <a:t> </a:t>
                </a:r>
                <a14:m>
                  <m:oMath xmlns:m="http://schemas.openxmlformats.org/officeDocument/2006/math">
                    <m:r>
                      <m:rPr>
                        <m:sty m:val="p"/>
                      </m:rPr>
                      <a:rPr lang="en-US" sz="2000">
                        <a:latin typeface="Cambria Math" panose="02040503050406030204" pitchFamily="18" charset="0"/>
                      </a:rPr>
                      <m:t>d</m:t>
                    </m:r>
                  </m:oMath>
                </a14:m>
                <a:r>
                  <a:rPr lang="en-US" sz="2000" dirty="0">
                    <a:latin typeface="Times New Roman" panose="02020603050405020304" pitchFamily="18" charset="0"/>
                    <a:cs typeface="Times New Roman" panose="02020603050405020304" pitchFamily="18" charset="0"/>
                  </a:rPr>
                  <a:t>: Demand</a:t>
                </a:r>
              </a:p>
              <a:p>
                <a14:m>
                  <m:oMath xmlns:m="http://schemas.openxmlformats.org/officeDocument/2006/math">
                    <m:r>
                      <m:rPr>
                        <m:sty m:val="p"/>
                      </m:rPr>
                      <a:rPr lang="en-US" sz="2000">
                        <a:latin typeface="Cambria Math" panose="02040503050406030204" pitchFamily="18" charset="0"/>
                      </a:rPr>
                      <m:t>l</m:t>
                    </m:r>
                  </m:oMath>
                </a14:m>
                <a:r>
                  <a:rPr lang="en-US" sz="2000" dirty="0">
                    <a:latin typeface="Times New Roman" panose="02020603050405020304" pitchFamily="18" charset="0"/>
                    <a:cs typeface="Times New Roman" panose="02020603050405020304" pitchFamily="18" charset="0"/>
                  </a:rPr>
                  <a:t>: Lead time</a:t>
                </a:r>
              </a:p>
              <a:p>
                <a14:m>
                  <m:oMath xmlns:m="http://schemas.openxmlformats.org/officeDocument/2006/math">
                    <m:r>
                      <m:rPr>
                        <m:sty m:val="p"/>
                      </m:rPr>
                      <a:rPr lang="en-US" sz="2000">
                        <a:latin typeface="Cambria Math" panose="02040503050406030204" pitchFamily="18" charset="0"/>
                      </a:rPr>
                      <m:t>σ</m:t>
                    </m:r>
                    <m:r>
                      <a:rPr lang="en-US" sz="2000">
                        <a:latin typeface="Cambria Math" panose="02040503050406030204" pitchFamily="18" charset="0"/>
                      </a:rPr>
                      <m:t>: </m:t>
                    </m:r>
                  </m:oMath>
                </a14:m>
                <a:r>
                  <a:rPr lang="en-US" sz="2000" dirty="0">
                    <a:latin typeface="Times New Roman" panose="02020603050405020304" pitchFamily="18" charset="0"/>
                    <a:cs typeface="Times New Roman" panose="02020603050405020304" pitchFamily="18" charset="0"/>
                  </a:rPr>
                  <a:t>Standard deviation</a:t>
                </a:r>
              </a:p>
              <a:p>
                <a14:m>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z</m:t>
                        </m:r>
                      </m:e>
                      <m:sub>
                        <m:r>
                          <a:rPr lang="en-US" sz="2000">
                            <a:latin typeface="Cambria Math" panose="02040503050406030204" pitchFamily="18" charset="0"/>
                          </a:rPr>
                          <m:t>0</m:t>
                        </m:r>
                        <m:r>
                          <a:rPr lang="en-US" sz="2000">
                            <a:latin typeface="Cambria Math" panose="02040503050406030204" pitchFamily="18" charset="0"/>
                          </a:rPr>
                          <m:t>.</m:t>
                        </m:r>
                        <m:r>
                          <a:rPr lang="en-US" sz="2000">
                            <a:latin typeface="Cambria Math" panose="02040503050406030204" pitchFamily="18" charset="0"/>
                          </a:rPr>
                          <m:t>95</m:t>
                        </m:r>
                      </m:sub>
                    </m:sSub>
                  </m:oMath>
                </a14:m>
                <a:r>
                  <a:rPr lang="en-US" sz="2000" dirty="0">
                    <a:latin typeface="Times New Roman" panose="02020603050405020304" pitchFamily="18" charset="0"/>
                    <a:cs typeface="Times New Roman" panose="02020603050405020304" pitchFamily="18" charset="0"/>
                  </a:rPr>
                  <a:t>=1.65</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41412" y="1326523"/>
                <a:ext cx="9905999" cy="4921875"/>
              </a:xfrm>
              <a:blipFill rotWithShape="0">
                <a:blip r:embed="rId2"/>
                <a:stretch>
                  <a:fillRect l="-1231" t="-1735"/>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34B7E4EF-A1BD-40F4-AB7B-04F084DD991D}" type="slidenum">
              <a:rPr lang="en-US" smtClean="0"/>
              <a:t>19</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3" y="618518"/>
            <a:ext cx="9905998" cy="708005"/>
          </a:xfrm>
        </p:spPr>
        <p:txBody>
          <a:bodyPr>
            <a:normAutofit fontScale="90000"/>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Safety stock for normal data</a:t>
            </a:r>
            <a:br>
              <a:rPr lang="en-US" sz="1400" b="1" dirty="0"/>
            </a:br>
            <a:br>
              <a:rPr lang="en-US" sz="1400" dirty="0"/>
            </a:br>
            <a:endParaRPr lang="en-US" dirty="0"/>
          </a:p>
        </p:txBody>
      </p:sp>
    </p:spTree>
    <p:extLst>
      <p:ext uri="{BB962C8B-B14F-4D97-AF65-F5344CB8AC3E}">
        <p14:creationId xmlns:p14="http://schemas.microsoft.com/office/powerpoint/2010/main" val="2977278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2DC24B2-F9C9-4C85-84FC-B23559CC4064}"/>
              </a:ext>
            </a:extLst>
          </p:cNvPr>
          <p:cNvSpPr txBox="1"/>
          <p:nvPr/>
        </p:nvSpPr>
        <p:spPr>
          <a:xfrm>
            <a:off x="955343" y="628696"/>
            <a:ext cx="4881349" cy="646331"/>
          </a:xfrm>
          <a:prstGeom prst="rect">
            <a:avLst/>
          </a:prstGeom>
          <a:noFill/>
        </p:spPr>
        <p:txBody>
          <a:bodyPr wrap="square" rtlCol="0">
            <a:spAutoFit/>
          </a:bodyPr>
          <a:lstStyle/>
          <a:p>
            <a:r>
              <a:rPr lang="en-US" sz="3600" dirty="0">
                <a:latin typeface="+mj-lt"/>
              </a:rPr>
              <a:t>Outline:</a:t>
            </a:r>
          </a:p>
        </p:txBody>
      </p:sp>
      <p:sp>
        <p:nvSpPr>
          <p:cNvPr id="6" name="Content Placeholder 5"/>
          <p:cNvSpPr>
            <a:spLocks noGrp="1"/>
          </p:cNvSpPr>
          <p:nvPr>
            <p:ph idx="1"/>
          </p:nvPr>
        </p:nvSpPr>
        <p:spPr>
          <a:xfrm>
            <a:off x="1066800" y="1519707"/>
            <a:ext cx="10058400" cy="5200407"/>
          </a:xfrm>
        </p:spPr>
        <p:txBody>
          <a:bodyPr>
            <a:normAutofit fontScale="92500" lnSpcReduction="10000"/>
          </a:bodyPr>
          <a:lstStyle/>
          <a:p>
            <a:r>
              <a:rPr lang="en-US" b="1" dirty="0">
                <a:latin typeface="Times New Roman" panose="02020603050405020304" pitchFamily="18" charset="0"/>
                <a:cs typeface="Times New Roman" panose="02020603050405020304" pitchFamily="18" charset="0"/>
              </a:rPr>
              <a:t>Overview about (HTM) Company</a:t>
            </a:r>
          </a:p>
          <a:p>
            <a:r>
              <a:rPr lang="en-US" b="1" dirty="0">
                <a:latin typeface="Times New Roman" panose="02020603050405020304" pitchFamily="18" charset="0"/>
                <a:cs typeface="Times New Roman" panose="02020603050405020304" pitchFamily="18" charset="0"/>
              </a:rPr>
              <a:t>Problem Statement</a:t>
            </a:r>
          </a:p>
          <a:p>
            <a:r>
              <a:rPr lang="en-US" b="1" dirty="0">
                <a:latin typeface="Times New Roman" panose="02020603050405020304" pitchFamily="18" charset="0"/>
                <a:cs typeface="Times New Roman" panose="02020603050405020304" pitchFamily="18" charset="0"/>
              </a:rPr>
              <a:t>Methodology</a:t>
            </a:r>
          </a:p>
          <a:p>
            <a:r>
              <a:rPr lang="en-US" b="1" dirty="0">
                <a:latin typeface="Times New Roman" panose="02020603050405020304" pitchFamily="18" charset="0"/>
                <a:cs typeface="Times New Roman" panose="02020603050405020304" pitchFamily="18" charset="0"/>
              </a:rPr>
              <a:t>ABC analysis</a:t>
            </a:r>
          </a:p>
          <a:p>
            <a:r>
              <a:rPr lang="en-US" b="1" dirty="0">
                <a:latin typeface="Times New Roman" panose="02020603050405020304" pitchFamily="18" charset="0"/>
                <a:cs typeface="Times New Roman" panose="02020603050405020304" pitchFamily="18" charset="0"/>
              </a:rPr>
              <a:t>Forecasting</a:t>
            </a:r>
          </a:p>
          <a:p>
            <a:r>
              <a:rPr lang="en-US" b="1" dirty="0">
                <a:latin typeface="Times New Roman" panose="02020603050405020304" pitchFamily="18" charset="0"/>
                <a:cs typeface="Times New Roman" panose="02020603050405020304" pitchFamily="18" charset="0"/>
              </a:rPr>
              <a:t>Economic Order Quantity (EOQ)</a:t>
            </a:r>
          </a:p>
          <a:p>
            <a:r>
              <a:rPr lang="en-US" b="1" dirty="0">
                <a:latin typeface="Times New Roman" panose="02020603050405020304" pitchFamily="18" charset="0"/>
                <a:cs typeface="Times New Roman" panose="02020603050405020304" pitchFamily="18" charset="0"/>
              </a:rPr>
              <a:t>safety stock and reorder point</a:t>
            </a:r>
          </a:p>
          <a:p>
            <a:r>
              <a:rPr lang="en-US" b="1" dirty="0">
                <a:latin typeface="Times New Roman" panose="02020603050405020304" pitchFamily="18" charset="0"/>
                <a:cs typeface="Times New Roman" panose="02020603050405020304" pitchFamily="18" charset="0"/>
              </a:rPr>
              <a:t>Current &amp; Improvement  layout of HTM main warehouse .</a:t>
            </a:r>
          </a:p>
          <a:p>
            <a:r>
              <a:rPr lang="en-US" b="1" dirty="0">
                <a:latin typeface="Times New Roman" panose="02020603050405020304" pitchFamily="18" charset="0"/>
                <a:cs typeface="Times New Roman" panose="02020603050405020304" pitchFamily="18" charset="0"/>
              </a:rPr>
              <a:t>Material handling in HTM main warehouse.</a:t>
            </a:r>
          </a:p>
          <a:p>
            <a:r>
              <a:rPr lang="en-US" b="1" dirty="0">
                <a:latin typeface="Times New Roman" panose="02020603050405020304" pitchFamily="18" charset="0"/>
                <a:cs typeface="Times New Roman" panose="02020603050405020304" pitchFamily="18" charset="0"/>
              </a:rPr>
              <a:t>Conclusion &amp; Recommendations.</a:t>
            </a: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pPr marL="0" indent="0">
              <a:buNone/>
            </a:pPr>
            <a:endParaRPr lang="en-US" sz="2400" dirty="0">
              <a:latin typeface="+mj-lt"/>
            </a:endParaRPr>
          </a:p>
        </p:txBody>
      </p:sp>
      <p:sp>
        <p:nvSpPr>
          <p:cNvPr id="7" name="Slide Number Placeholder 6"/>
          <p:cNvSpPr>
            <a:spLocks noGrp="1"/>
          </p:cNvSpPr>
          <p:nvPr>
            <p:ph type="sldNum" sz="quarter" idx="12"/>
          </p:nvPr>
        </p:nvSpPr>
        <p:spPr/>
        <p:txBody>
          <a:bodyPr/>
          <a:lstStyle/>
          <a:p>
            <a:fld id="{34B7E4EF-A1BD-40F4-AB7B-04F084DD991D}" type="slidenum">
              <a:rPr lang="en-US" smtClean="0"/>
              <a:t>2</a:t>
            </a:fld>
            <a:endParaRPr lang="en-US"/>
          </a:p>
        </p:txBody>
      </p:sp>
    </p:spTree>
    <p:extLst>
      <p:ext uri="{BB962C8B-B14F-4D97-AF65-F5344CB8AC3E}">
        <p14:creationId xmlns:p14="http://schemas.microsoft.com/office/powerpoint/2010/main" val="2441659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141412" y="1571223"/>
                <a:ext cx="9905999" cy="4219978"/>
              </a:xfrm>
            </p:spPr>
            <p:txBody>
              <a:bodyPr>
                <a:normAutofit fontScale="92500"/>
              </a:bodyPr>
              <a:lstStyle/>
              <a:p>
                <a:r>
                  <a:rPr lang="en-US" dirty="0">
                    <a:latin typeface="Times New Roman" panose="02020603050405020304" pitchFamily="18" charset="0"/>
                    <a:cs typeface="Times New Roman" panose="02020603050405020304" pitchFamily="18" charset="0"/>
                  </a:rPr>
                  <a:t>The Safety Stock was calculated using the following Equation</a:t>
                </a:r>
              </a:p>
              <a:p>
                <a:pPr marL="0" indent="0">
                  <a:buNone/>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IS</m:t>
                      </m:r>
                      <m:r>
                        <a:rPr lang="en-US">
                          <a:latin typeface="Cambria Math" panose="02040503050406030204" pitchFamily="18" charset="0"/>
                        </a:rPr>
                        <m:t> = </m:t>
                      </m:r>
                      <m:r>
                        <m:rPr>
                          <m:sty m:val="p"/>
                        </m:rPr>
                        <a:rPr lang="en-US">
                          <a:latin typeface="Cambria Math" panose="02040503050406030204" pitchFamily="18" charset="0"/>
                        </a:rPr>
                        <m:t>k</m:t>
                      </m:r>
                      <m:sSub>
                        <m:sSubPr>
                          <m:ctrlPr>
                            <a:rPr lang="en-US" i="1">
                              <a:latin typeface="Cambria Math" panose="02040503050406030204" pitchFamily="18" charset="0"/>
                            </a:rPr>
                          </m:ctrlPr>
                        </m:sSubPr>
                        <m:e>
                          <m:r>
                            <m:rPr>
                              <m:sty m:val="p"/>
                            </m:rPr>
                            <a:rPr lang="en-US">
                              <a:latin typeface="Cambria Math" panose="02040503050406030204" pitchFamily="18" charset="0"/>
                            </a:rPr>
                            <m:t>σ</m:t>
                          </m:r>
                        </m:e>
                        <m:sub>
                          <m:r>
                            <m:rPr>
                              <m:sty m:val="p"/>
                            </m:rPr>
                            <a:rPr lang="en-US">
                              <a:latin typeface="Cambria Math" panose="02040503050406030204" pitchFamily="18" charset="0"/>
                            </a:rPr>
                            <m:t>e</m:t>
                          </m:r>
                        </m:sub>
                      </m:sSub>
                      <m:r>
                        <m:rPr>
                          <m:sty m:val="p"/>
                        </m:rPr>
                        <a:rPr lang="en-US">
                          <a:latin typeface="Cambria Math" panose="02040503050406030204" pitchFamily="18" charset="0"/>
                        </a:rPr>
                        <m:t>l</m:t>
                      </m:r>
                      <m:r>
                        <a:rPr lang="en-US">
                          <a:latin typeface="Cambria Math" panose="02040503050406030204" pitchFamily="18" charset="0"/>
                        </a:rPr>
                        <m:t>^</m:t>
                      </m:r>
                      <m:r>
                        <m:rPr>
                          <m:sty m:val="p"/>
                        </m:rPr>
                        <a:rPr lang="en-US">
                          <a:latin typeface="Cambria Math" panose="02040503050406030204" pitchFamily="18" charset="0"/>
                        </a:rPr>
                        <m:t>γ</m:t>
                      </m:r>
                      <m:r>
                        <a:rPr lang="en-US">
                          <a:latin typeface="Cambria Math" panose="02040503050406030204" pitchFamily="18" charset="0"/>
                        </a:rPr>
                        <m:t> </m:t>
                      </m:r>
                    </m:oMath>
                  </m:oMathPara>
                </a14:m>
                <a:endParaRPr lang="en-US" dirty="0">
                  <a:latin typeface="Times New Roman" panose="02020603050405020304" pitchFamily="18" charset="0"/>
                  <a:cs typeface="Times New Roman" panose="02020603050405020304" pitchFamily="18" charset="0"/>
                </a:endParaRPr>
              </a:p>
              <a:p>
                <a:pPr marL="0" indent="0">
                  <a:buNone/>
                </a:pPr>
                <a:r>
                  <a:rPr lang="en-US" sz="2200" dirty="0">
                    <a:latin typeface="Times New Roman" panose="02020603050405020304" pitchFamily="18" charset="0"/>
                    <a:cs typeface="Times New Roman" panose="02020603050405020304" pitchFamily="18" charset="0"/>
                  </a:rPr>
                  <a:t>Where: </a:t>
                </a:r>
              </a:p>
              <a:p>
                <a:pPr marL="0" indent="0">
                  <a:buNone/>
                </a:pPr>
                <a:r>
                  <a:rPr lang="en-US" sz="2200" dirty="0">
                    <a:latin typeface="Times New Roman" panose="02020603050405020304" pitchFamily="18" charset="0"/>
                    <a:cs typeface="Times New Roman" panose="02020603050405020304" pitchFamily="18" charset="0"/>
                  </a:rPr>
                  <a:t>IS: Safety Stock. </a:t>
                </a:r>
              </a:p>
              <a:p>
                <a:pPr marL="0" indent="0">
                  <a:buNone/>
                </a:pPr>
                <a:r>
                  <a:rPr lang="en-US" sz="2200" dirty="0">
                    <a:latin typeface="Times New Roman" panose="02020603050405020304" pitchFamily="18" charset="0"/>
                    <a:cs typeface="Times New Roman" panose="02020603050405020304" pitchFamily="18" charset="0"/>
                  </a:rPr>
                  <a:t>𝑘: is the safety factor.</a:t>
                </a:r>
              </a:p>
              <a:p>
                <a:pPr marL="0" indent="0">
                  <a:buNone/>
                </a:pPr>
                <a14:m>
                  <m:oMath xmlns:m="http://schemas.openxmlformats.org/officeDocument/2006/math">
                    <m:sSub>
                      <m:sSubPr>
                        <m:ctrlPr>
                          <a:rPr lang="en-US" sz="2200" i="1">
                            <a:latin typeface="Cambria Math" panose="02040503050406030204" pitchFamily="18" charset="0"/>
                          </a:rPr>
                        </m:ctrlPr>
                      </m:sSubPr>
                      <m:e>
                        <m:r>
                          <m:rPr>
                            <m:sty m:val="p"/>
                          </m:rPr>
                          <a:rPr lang="en-US" sz="2200">
                            <a:latin typeface="Cambria Math" panose="02040503050406030204" pitchFamily="18" charset="0"/>
                          </a:rPr>
                          <m:t>σ</m:t>
                        </m:r>
                      </m:e>
                      <m:sub>
                        <m:r>
                          <m:rPr>
                            <m:sty m:val="p"/>
                          </m:rPr>
                          <a:rPr lang="en-US" sz="2200">
                            <a:latin typeface="Cambria Math" panose="02040503050406030204" pitchFamily="18" charset="0"/>
                          </a:rPr>
                          <m:t>e</m:t>
                        </m:r>
                      </m:sub>
                    </m:sSub>
                  </m:oMath>
                </a14:m>
                <a:r>
                  <a:rPr lang="en-US" sz="2200" dirty="0">
                    <a:latin typeface="Times New Roman" panose="02020603050405020304" pitchFamily="18" charset="0"/>
                    <a:cs typeface="Times New Roman" panose="02020603050405020304" pitchFamily="18" charset="0"/>
                  </a:rPr>
                  <a:t>: is the standard deviation of the forecast error per time period.</a:t>
                </a:r>
              </a:p>
              <a:p>
                <a:pPr marL="0" indent="0">
                  <a:buNone/>
                </a:pPr>
                <a:r>
                  <a:rPr lang="en-US" sz="2200" dirty="0">
                    <a:latin typeface="Times New Roman" panose="02020603050405020304" pitchFamily="18" charset="0"/>
                    <a:cs typeface="Times New Roman" panose="02020603050405020304" pitchFamily="18" charset="0"/>
                  </a:rPr>
                  <a:t>l: is the lead time in time </a:t>
                </a:r>
              </a:p>
              <a:p>
                <a:pPr marL="0" indent="0">
                  <a:buNone/>
                </a:pPr>
                <a:r>
                  <a:rPr lang="en-US" sz="2200" dirty="0">
                    <a:latin typeface="Times New Roman" panose="02020603050405020304" pitchFamily="18" charset="0"/>
                    <a:cs typeface="Times New Roman" panose="02020603050405020304" pitchFamily="18" charset="0"/>
                  </a:rPr>
                  <a:t>γ: is a factor that is affected by internal correlation in the underlying time series the forecast. </a:t>
                </a:r>
              </a:p>
              <a:p>
                <a:pPr marL="0" indent="0">
                  <a:buNone/>
                </a:pPr>
                <a:endParaRPr lang="en-US" dirty="0">
                  <a:latin typeface="Times New Roman" panose="02020603050405020304" pitchFamily="18" charset="0"/>
                  <a:cs typeface="Times New Roman" panose="02020603050405020304" pitchFamily="18" charset="0"/>
                </a:endParaRP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141412" y="1571223"/>
                <a:ext cx="9905999" cy="4219978"/>
              </a:xfrm>
              <a:blipFill>
                <a:blip r:embed="rId2"/>
                <a:stretch>
                  <a:fillRect l="-1046" t="-159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34B7E4EF-A1BD-40F4-AB7B-04F084DD991D}" type="slidenum">
              <a:rPr lang="en-US" smtClean="0"/>
              <a:t>20</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3" y="618518"/>
            <a:ext cx="9905998" cy="1133009"/>
          </a:xfrm>
        </p:spPr>
        <p:txBody>
          <a:bodyPr>
            <a:normAutofit fontScale="90000"/>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Safety stock for non-normal data</a:t>
            </a:r>
            <a:br>
              <a:rPr lang="en-US" sz="1400" b="1" dirty="0"/>
            </a:br>
            <a:br>
              <a:rPr lang="en-US" sz="1400" dirty="0"/>
            </a:br>
            <a:endParaRPr lang="en-US" dirty="0"/>
          </a:p>
        </p:txBody>
      </p:sp>
    </p:spTree>
    <p:extLst>
      <p:ext uri="{BB962C8B-B14F-4D97-AF65-F5344CB8AC3E}">
        <p14:creationId xmlns:p14="http://schemas.microsoft.com/office/powerpoint/2010/main" val="73126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3" y="1358473"/>
            <a:ext cx="9905999" cy="4524801"/>
          </a:xfrm>
        </p:spPr>
        <p:txBody>
          <a:bodyPr>
            <a:normAutofit fontScale="92500" lnSpcReduction="10000"/>
          </a:bodyPr>
          <a:lstStyle/>
          <a:p>
            <a:pPr algn="just"/>
            <a:r>
              <a:rPr lang="en-US" dirty="0">
                <a:latin typeface="Times New Roman" panose="02020603050405020304" pitchFamily="18" charset="0"/>
                <a:cs typeface="Times New Roman" panose="02020603050405020304" pitchFamily="18" charset="0"/>
              </a:rPr>
              <a:t>A reorder point (ROP) is a threshold or limit that any inventory item stock shouldn’t go below. Therefore, the ideal inventory reorder point allows for adequate time to make a new order before running out of stock. The ROP for each item was calculated using the following Equation:</a:t>
            </a:r>
          </a:p>
          <a:p>
            <a:pPr marL="0" indent="0" algn="ctr">
              <a:buNone/>
            </a:pPr>
            <a:r>
              <a:rPr lang="en-US" dirty="0">
                <a:latin typeface="Times New Roman" panose="02020603050405020304" pitchFamily="18" charset="0"/>
                <a:cs typeface="Times New Roman" panose="02020603050405020304" pitchFamily="18" charset="0"/>
              </a:rPr>
              <a:t>ROP = d*l + SS</a:t>
            </a:r>
          </a:p>
          <a:p>
            <a:pPr marL="0" indent="0">
              <a:buNone/>
            </a:pPr>
            <a:r>
              <a:rPr lang="en-US" sz="2200" dirty="0">
                <a:latin typeface="Times New Roman" panose="02020603050405020304" pitchFamily="18" charset="0"/>
                <a:cs typeface="Times New Roman" panose="02020603050405020304" pitchFamily="18" charset="0"/>
              </a:rPr>
              <a:t>Where </a:t>
            </a:r>
          </a:p>
          <a:p>
            <a:pPr marL="0" indent="0">
              <a:buNone/>
            </a:pPr>
            <a:r>
              <a:rPr lang="en-US" sz="2200" dirty="0">
                <a:latin typeface="Times New Roman" panose="02020603050405020304" pitchFamily="18" charset="0"/>
                <a:cs typeface="Times New Roman" panose="02020603050405020304" pitchFamily="18" charset="0"/>
              </a:rPr>
              <a:t>ROP: Reorder Point </a:t>
            </a:r>
          </a:p>
          <a:p>
            <a:pPr marL="0" indent="0">
              <a:buNone/>
            </a:pPr>
            <a:r>
              <a:rPr lang="en-US" sz="2200" dirty="0">
                <a:latin typeface="Times New Roman" panose="02020603050405020304" pitchFamily="18" charset="0"/>
                <a:cs typeface="Times New Roman" panose="02020603050405020304" pitchFamily="18" charset="0"/>
              </a:rPr>
              <a:t>d: Demand </a:t>
            </a:r>
          </a:p>
          <a:p>
            <a:pPr marL="0" indent="0">
              <a:buNone/>
            </a:pPr>
            <a:r>
              <a:rPr lang="en-US" sz="2200" dirty="0">
                <a:latin typeface="Times New Roman" panose="02020603050405020304" pitchFamily="18" charset="0"/>
                <a:cs typeface="Times New Roman" panose="02020603050405020304" pitchFamily="18" charset="0"/>
              </a:rPr>
              <a:t>l: lead time </a:t>
            </a:r>
          </a:p>
          <a:p>
            <a:pPr marL="0" indent="0">
              <a:buNone/>
            </a:pPr>
            <a:r>
              <a:rPr lang="en-US" sz="2200" dirty="0">
                <a:latin typeface="Times New Roman" panose="02020603050405020304" pitchFamily="18" charset="0"/>
                <a:cs typeface="Times New Roman" panose="02020603050405020304" pitchFamily="18" charset="0"/>
              </a:rPr>
              <a:t>SS: Safety Stock </a:t>
            </a:r>
          </a:p>
          <a:p>
            <a:pPr marL="0" indent="0" algn="ctr">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4B7E4EF-A1BD-40F4-AB7B-04F084DD991D}" type="slidenum">
              <a:rPr lang="en-US" smtClean="0"/>
              <a:t>21</a:t>
            </a:fld>
            <a:endParaRPr lang="en-US"/>
          </a:p>
        </p:txBody>
      </p:sp>
      <p:sp>
        <p:nvSpPr>
          <p:cNvPr id="6" name="Title 3">
            <a:extLst>
              <a:ext uri="{FF2B5EF4-FFF2-40B4-BE49-F238E27FC236}">
                <a16:creationId xmlns:a16="http://schemas.microsoft.com/office/drawing/2014/main" id="{424A5E38-D1B6-46D0-845F-FEFED333A119}"/>
              </a:ext>
            </a:extLst>
          </p:cNvPr>
          <p:cNvSpPr>
            <a:spLocks noGrp="1"/>
          </p:cNvSpPr>
          <p:nvPr>
            <p:ph type="title"/>
          </p:nvPr>
        </p:nvSpPr>
        <p:spPr>
          <a:xfrm>
            <a:off x="1141413" y="618518"/>
            <a:ext cx="9905998" cy="1133009"/>
          </a:xfrm>
        </p:spPr>
        <p:txBody>
          <a:bodyPr>
            <a:normAutofit fontScale="90000"/>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Reorder point (ROP)</a:t>
            </a:r>
            <a:br>
              <a:rPr lang="en-US" sz="1400" b="1" dirty="0"/>
            </a:br>
            <a:br>
              <a:rPr lang="en-US" sz="1400" dirty="0"/>
            </a:br>
            <a:endParaRPr lang="en-US" dirty="0"/>
          </a:p>
        </p:txBody>
      </p:sp>
    </p:spTree>
    <p:extLst>
      <p:ext uri="{BB962C8B-B14F-4D97-AF65-F5344CB8AC3E}">
        <p14:creationId xmlns:p14="http://schemas.microsoft.com/office/powerpoint/2010/main" val="25601265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2" y="1403797"/>
            <a:ext cx="9905999" cy="983307"/>
          </a:xfrm>
        </p:spPr>
        <p:txBody>
          <a:bodyPr>
            <a:normAutofit lnSpcReduction="10000"/>
          </a:bodyPr>
          <a:lstStyle/>
          <a:p>
            <a:r>
              <a:rPr lang="en-US" dirty="0"/>
              <a:t>The table below shows results of SS and ROP for some items</a:t>
            </a:r>
          </a:p>
          <a:p>
            <a:pPr marL="0" indent="0">
              <a:lnSpc>
                <a:spcPct val="130000"/>
              </a:lnSpc>
              <a:buNone/>
            </a:pPr>
            <a:r>
              <a:rPr lang="en-US" sz="1900" dirty="0">
                <a:latin typeface="Times New Roman" panose="02020603050405020304" pitchFamily="18" charset="0"/>
                <a:cs typeface="Times New Roman" panose="02020603050405020304" pitchFamily="18" charset="0"/>
              </a:rPr>
              <a:t>Table9 : SS and ROP for some items </a:t>
            </a:r>
          </a:p>
          <a:p>
            <a:pPr marL="0" indent="0">
              <a:buNone/>
            </a:pPr>
            <a:endParaRPr lang="en-US" dirty="0"/>
          </a:p>
        </p:txBody>
      </p:sp>
      <p:sp>
        <p:nvSpPr>
          <p:cNvPr id="4" name="Slide Number Placeholder 3"/>
          <p:cNvSpPr>
            <a:spLocks noGrp="1"/>
          </p:cNvSpPr>
          <p:nvPr>
            <p:ph type="sldNum" sz="quarter" idx="12"/>
          </p:nvPr>
        </p:nvSpPr>
        <p:spPr/>
        <p:txBody>
          <a:bodyPr/>
          <a:lstStyle/>
          <a:p>
            <a:fld id="{34B7E4EF-A1BD-40F4-AB7B-04F084DD991D}" type="slidenum">
              <a:rPr lang="en-US" smtClean="0"/>
              <a:t>22</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425335"/>
            <a:ext cx="9905998" cy="1133009"/>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Results of safety stock and reorder point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22117817"/>
              </p:ext>
            </p:extLst>
          </p:nvPr>
        </p:nvGraphicFramePr>
        <p:xfrm>
          <a:off x="1352283" y="2387104"/>
          <a:ext cx="9695127" cy="3861295"/>
        </p:xfrm>
        <a:graphic>
          <a:graphicData uri="http://schemas.openxmlformats.org/drawingml/2006/table">
            <a:tbl>
              <a:tblPr firstRow="1" bandRow="1">
                <a:tableStyleId>{7DF18680-E054-41AD-8BC1-D1AEF772440D}</a:tableStyleId>
              </a:tblPr>
              <a:tblGrid>
                <a:gridCol w="1944582">
                  <a:extLst>
                    <a:ext uri="{9D8B030D-6E8A-4147-A177-3AD203B41FA5}">
                      <a16:colId xmlns:a16="http://schemas.microsoft.com/office/drawing/2014/main" val="20000"/>
                    </a:ext>
                  </a:extLst>
                </a:gridCol>
                <a:gridCol w="1066741">
                  <a:extLst>
                    <a:ext uri="{9D8B030D-6E8A-4147-A177-3AD203B41FA5}">
                      <a16:colId xmlns:a16="http://schemas.microsoft.com/office/drawing/2014/main" val="20001"/>
                    </a:ext>
                  </a:extLst>
                </a:gridCol>
                <a:gridCol w="1156748">
                  <a:extLst>
                    <a:ext uri="{9D8B030D-6E8A-4147-A177-3AD203B41FA5}">
                      <a16:colId xmlns:a16="http://schemas.microsoft.com/office/drawing/2014/main" val="20002"/>
                    </a:ext>
                  </a:extLst>
                </a:gridCol>
                <a:gridCol w="1426768">
                  <a:extLst>
                    <a:ext uri="{9D8B030D-6E8A-4147-A177-3AD203B41FA5}">
                      <a16:colId xmlns:a16="http://schemas.microsoft.com/office/drawing/2014/main" val="20003"/>
                    </a:ext>
                  </a:extLst>
                </a:gridCol>
                <a:gridCol w="1800126">
                  <a:extLst>
                    <a:ext uri="{9D8B030D-6E8A-4147-A177-3AD203B41FA5}">
                      <a16:colId xmlns:a16="http://schemas.microsoft.com/office/drawing/2014/main" val="20004"/>
                    </a:ext>
                  </a:extLst>
                </a:gridCol>
                <a:gridCol w="2300162">
                  <a:extLst>
                    <a:ext uri="{9D8B030D-6E8A-4147-A177-3AD203B41FA5}">
                      <a16:colId xmlns:a16="http://schemas.microsoft.com/office/drawing/2014/main" val="20005"/>
                    </a:ext>
                  </a:extLst>
                </a:gridCol>
              </a:tblGrid>
              <a:tr h="335765">
                <a:tc>
                  <a:txBody>
                    <a:bodyPr/>
                    <a:lstStyle/>
                    <a:p>
                      <a:pPr marL="0" marR="0" algn="ctr">
                        <a:lnSpc>
                          <a:spcPct val="107000"/>
                        </a:lnSpc>
                        <a:spcBef>
                          <a:spcPts val="0"/>
                        </a:spcBef>
                        <a:spcAft>
                          <a:spcPts val="0"/>
                        </a:spcAft>
                      </a:pPr>
                      <a:r>
                        <a:rPr lang="en-US" sz="1600" dirty="0">
                          <a:effectLst/>
                        </a:rPr>
                        <a:t>Barcode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Code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Demand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Lead time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Safety stock</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Reorder point</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0"/>
                  </a:ext>
                </a:extLst>
              </a:tr>
              <a:tr h="352553">
                <a:tc>
                  <a:txBody>
                    <a:bodyPr/>
                    <a:lstStyle/>
                    <a:p>
                      <a:pPr marL="0" marR="0" algn="ctr">
                        <a:lnSpc>
                          <a:spcPct val="107000"/>
                        </a:lnSpc>
                        <a:spcBef>
                          <a:spcPts val="0"/>
                        </a:spcBef>
                        <a:spcAft>
                          <a:spcPts val="0"/>
                        </a:spcAft>
                      </a:pPr>
                      <a:r>
                        <a:rPr lang="en-US" sz="1600" dirty="0">
                          <a:effectLst/>
                        </a:rPr>
                        <a:t>135405201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750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819.2751299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2319.27513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1"/>
                  </a:ext>
                </a:extLst>
              </a:tr>
              <a:tr h="352553">
                <a:tc>
                  <a:txBody>
                    <a:bodyPr/>
                    <a:lstStyle/>
                    <a:p>
                      <a:pPr marL="0" marR="0" algn="ctr">
                        <a:lnSpc>
                          <a:spcPct val="107000"/>
                        </a:lnSpc>
                        <a:spcBef>
                          <a:spcPts val="0"/>
                        </a:spcBef>
                        <a:spcAft>
                          <a:spcPts val="0"/>
                        </a:spcAft>
                      </a:pPr>
                      <a:r>
                        <a:rPr lang="en-US" sz="1600">
                          <a:effectLst/>
                        </a:rPr>
                        <a:t>166789987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450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743.4515014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1643.451501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2"/>
                  </a:ext>
                </a:extLst>
              </a:tr>
              <a:tr h="352553">
                <a:tc>
                  <a:txBody>
                    <a:bodyPr/>
                    <a:lstStyle/>
                    <a:p>
                      <a:pPr marL="0" marR="0" algn="ctr">
                        <a:lnSpc>
                          <a:spcPct val="107000"/>
                        </a:lnSpc>
                        <a:spcBef>
                          <a:spcPts val="0"/>
                        </a:spcBef>
                        <a:spcAft>
                          <a:spcPts val="0"/>
                        </a:spcAft>
                      </a:pPr>
                      <a:r>
                        <a:rPr lang="en-US" sz="1600">
                          <a:effectLst/>
                        </a:rPr>
                        <a:t>362950050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9062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3182.829043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21306.82904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3"/>
                  </a:ext>
                </a:extLst>
              </a:tr>
              <a:tr h="352553">
                <a:tc>
                  <a:txBody>
                    <a:bodyPr/>
                    <a:lstStyle/>
                    <a:p>
                      <a:pPr marL="0" marR="0" algn="ctr">
                        <a:lnSpc>
                          <a:spcPct val="107000"/>
                        </a:lnSpc>
                        <a:spcBef>
                          <a:spcPts val="0"/>
                        </a:spcBef>
                        <a:spcAft>
                          <a:spcPts val="0"/>
                        </a:spcAft>
                      </a:pPr>
                      <a:r>
                        <a:rPr lang="en-US" sz="1600">
                          <a:effectLst/>
                        </a:rPr>
                        <a:t>82012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180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114.8869301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654.8869301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4"/>
                  </a:ext>
                </a:extLst>
              </a:tr>
              <a:tr h="352553">
                <a:tc>
                  <a:txBody>
                    <a:bodyPr/>
                    <a:lstStyle/>
                    <a:p>
                      <a:pPr marL="0" marR="0" algn="ctr">
                        <a:lnSpc>
                          <a:spcPct val="107000"/>
                        </a:lnSpc>
                        <a:spcBef>
                          <a:spcPts val="0"/>
                        </a:spcBef>
                        <a:spcAft>
                          <a:spcPts val="0"/>
                        </a:spcAft>
                      </a:pPr>
                      <a:r>
                        <a:rPr lang="en-US" sz="1600">
                          <a:effectLst/>
                        </a:rPr>
                        <a:t>250552479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6356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2181.777973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14893.77797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5"/>
                  </a:ext>
                </a:extLst>
              </a:tr>
              <a:tr h="352553">
                <a:tc>
                  <a:txBody>
                    <a:bodyPr/>
                    <a:lstStyle/>
                    <a:p>
                      <a:pPr marL="0" marR="0" algn="ctr">
                        <a:lnSpc>
                          <a:spcPct val="107000"/>
                        </a:lnSpc>
                        <a:spcBef>
                          <a:spcPts val="0"/>
                        </a:spcBef>
                        <a:spcAft>
                          <a:spcPts val="0"/>
                        </a:spcAft>
                      </a:pPr>
                      <a:r>
                        <a:rPr lang="en-US" sz="1600">
                          <a:effectLst/>
                        </a:rPr>
                        <a:t>148645136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210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486.9915113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906.9915113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6"/>
                  </a:ext>
                </a:extLst>
              </a:tr>
              <a:tr h="352553">
                <a:tc>
                  <a:txBody>
                    <a:bodyPr/>
                    <a:lstStyle/>
                    <a:p>
                      <a:pPr marL="0" marR="0" algn="ctr">
                        <a:lnSpc>
                          <a:spcPct val="107000"/>
                        </a:lnSpc>
                        <a:spcBef>
                          <a:spcPts val="0"/>
                        </a:spcBef>
                        <a:spcAft>
                          <a:spcPts val="0"/>
                        </a:spcAft>
                      </a:pPr>
                      <a:r>
                        <a:rPr lang="en-US" sz="1600">
                          <a:effectLst/>
                        </a:rPr>
                        <a:t>735663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75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304.9362049</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529.9362049</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7"/>
                  </a:ext>
                </a:extLst>
              </a:tr>
              <a:tr h="352553">
                <a:tc>
                  <a:txBody>
                    <a:bodyPr/>
                    <a:lstStyle/>
                    <a:p>
                      <a:pPr marL="0" marR="0" algn="ctr">
                        <a:lnSpc>
                          <a:spcPct val="107000"/>
                        </a:lnSpc>
                        <a:spcBef>
                          <a:spcPts val="0"/>
                        </a:spcBef>
                        <a:spcAft>
                          <a:spcPts val="0"/>
                        </a:spcAft>
                      </a:pPr>
                      <a:r>
                        <a:rPr lang="en-US" sz="1600">
                          <a:effectLst/>
                        </a:rPr>
                        <a:t>85116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8</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537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168.9009345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1779.900935</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8"/>
                  </a:ext>
                </a:extLst>
              </a:tr>
              <a:tr h="352553">
                <a:tc>
                  <a:txBody>
                    <a:bodyPr/>
                    <a:lstStyle/>
                    <a:p>
                      <a:pPr marL="0" marR="0" algn="ctr">
                        <a:lnSpc>
                          <a:spcPct val="107000"/>
                        </a:lnSpc>
                        <a:spcBef>
                          <a:spcPts val="0"/>
                        </a:spcBef>
                        <a:spcAft>
                          <a:spcPts val="0"/>
                        </a:spcAft>
                      </a:pPr>
                      <a:r>
                        <a:rPr lang="en-US" sz="1600">
                          <a:effectLst/>
                        </a:rPr>
                        <a:t>85821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156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69.67520784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537.6752078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9"/>
                  </a:ext>
                </a:extLst>
              </a:tr>
              <a:tr h="352553">
                <a:tc>
                  <a:txBody>
                    <a:bodyPr/>
                    <a:lstStyle/>
                    <a:p>
                      <a:pPr marL="0" marR="0" algn="ctr">
                        <a:lnSpc>
                          <a:spcPct val="107000"/>
                        </a:lnSpc>
                        <a:spcBef>
                          <a:spcPts val="0"/>
                        </a:spcBef>
                        <a:spcAft>
                          <a:spcPts val="0"/>
                        </a:spcAft>
                      </a:pPr>
                      <a:r>
                        <a:rPr lang="en-US" sz="1600" dirty="0">
                          <a:effectLst/>
                        </a:rPr>
                        <a:t>188408414</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214.25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327.6167139</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756.1167139</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2527216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6386" y="1408091"/>
            <a:ext cx="5298025" cy="4232857"/>
          </a:xfrm>
        </p:spPr>
        <p:txBody>
          <a:bodyPr>
            <a:normAutofit/>
          </a:bodyPr>
          <a:lstStyle/>
          <a:p>
            <a:pPr algn="just"/>
            <a:r>
              <a:rPr lang="en-US" sz="2000" dirty="0">
                <a:latin typeface="Times New Roman" panose="02020603050405020304" pitchFamily="18" charset="0"/>
                <a:cs typeface="Times New Roman" panose="02020603050405020304" pitchFamily="18" charset="0"/>
              </a:rPr>
              <a:t>the current layout of HTM warehouse may be considered as good, but there are some mistakes that are needed to be fixed.</a:t>
            </a:r>
          </a:p>
          <a:p>
            <a:pPr algn="just"/>
            <a:r>
              <a:rPr lang="en-US" sz="2000" dirty="0">
                <a:latin typeface="Times New Roman" panose="02020603050405020304" pitchFamily="18" charset="0"/>
                <a:cs typeface="Times New Roman" panose="02020603050405020304" pitchFamily="18" charset="0"/>
              </a:rPr>
              <a:t>The main warehouse of HTM company is divided into two sides, the left one consists of shelves and the products are stored on it vertically as shown in the following figure.</a:t>
            </a:r>
          </a:p>
        </p:txBody>
      </p:sp>
      <p:sp>
        <p:nvSpPr>
          <p:cNvPr id="4" name="Slide Number Placeholder 3"/>
          <p:cNvSpPr>
            <a:spLocks noGrp="1"/>
          </p:cNvSpPr>
          <p:nvPr>
            <p:ph type="sldNum" sz="quarter" idx="12"/>
          </p:nvPr>
        </p:nvSpPr>
        <p:spPr/>
        <p:txBody>
          <a:bodyPr/>
          <a:lstStyle/>
          <a:p>
            <a:fld id="{34B7E4EF-A1BD-40F4-AB7B-04F084DD991D}" type="slidenum">
              <a:rPr lang="en-US" smtClean="0"/>
              <a:t>23</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425335"/>
            <a:ext cx="9905998" cy="1133009"/>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Current layout of HTM main warehouse</a:t>
            </a:r>
            <a:endParaRPr lang="en-US" dirty="0"/>
          </a:p>
        </p:txBody>
      </p:sp>
      <p:pic>
        <p:nvPicPr>
          <p:cNvPr id="6" name="Picture 5"/>
          <p:cNvPicPr/>
          <p:nvPr/>
        </p:nvPicPr>
        <p:blipFill rotWithShape="1">
          <a:blip r:embed="rId2">
            <a:extLst>
              <a:ext uri="{28A0092B-C50C-407E-A947-70E740481C1C}">
                <a14:useLocalDpi xmlns:a14="http://schemas.microsoft.com/office/drawing/2010/main" val="0"/>
              </a:ext>
            </a:extLst>
          </a:blip>
          <a:srcRect r="25422"/>
          <a:stretch/>
        </p:blipFill>
        <p:spPr bwMode="auto">
          <a:xfrm>
            <a:off x="6336406" y="1418823"/>
            <a:ext cx="5155842" cy="392805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676955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4B7E4EF-A1BD-40F4-AB7B-04F084DD991D}" type="slidenum">
              <a:rPr lang="en-US" smtClean="0"/>
              <a:t>24</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360941"/>
            <a:ext cx="9905998" cy="1133009"/>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Current layout of HTM main warehouse</a:t>
            </a:r>
            <a:endParaRPr lang="en-US" dirty="0"/>
          </a:p>
        </p:txBody>
      </p:sp>
      <p:sp>
        <p:nvSpPr>
          <p:cNvPr id="6" name="Rectangle 5"/>
          <p:cNvSpPr/>
          <p:nvPr/>
        </p:nvSpPr>
        <p:spPr>
          <a:xfrm>
            <a:off x="1262129" y="1365161"/>
            <a:ext cx="8899301" cy="707886"/>
          </a:xfrm>
          <a:prstGeom prst="rect">
            <a:avLst/>
          </a:prstGeom>
        </p:spPr>
        <p:txBody>
          <a:bodyPr wrap="square">
            <a:spAutoFit/>
          </a:bodyPr>
          <a:lstStyle/>
          <a:p>
            <a:r>
              <a:rPr lang="en-US" sz="2000" dirty="0">
                <a:latin typeface="Times New Roman" panose="02020603050405020304" pitchFamily="18" charset="0"/>
                <a:ea typeface="Calibri" panose="020F0502020204030204" pitchFamily="34" charset="0"/>
              </a:rPr>
              <a:t>On the other side, there are no products stored on the shelves, but they are stored on the top of each other so that many defects may be occurred</a:t>
            </a:r>
            <a:endParaRPr lang="en-US" sz="2000" dirty="0"/>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1469221" y="2196843"/>
            <a:ext cx="4242558" cy="3686429"/>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6298590" y="2196844"/>
            <a:ext cx="4363275" cy="3686429"/>
          </a:xfrm>
          <a:prstGeom prst="rect">
            <a:avLst/>
          </a:prstGeom>
        </p:spPr>
      </p:pic>
    </p:spTree>
    <p:extLst>
      <p:ext uri="{BB962C8B-B14F-4D97-AF65-F5344CB8AC3E}">
        <p14:creationId xmlns:p14="http://schemas.microsoft.com/office/powerpoint/2010/main" val="20378921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4B7E4EF-A1BD-40F4-AB7B-04F084DD991D}" type="slidenum">
              <a:rPr lang="en-US" smtClean="0"/>
              <a:t>25</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39190" y="181441"/>
            <a:ext cx="9905998" cy="1133009"/>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Current layout of HTM main warehouse</a:t>
            </a:r>
            <a:endParaRPr lang="en-US"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023280" y="1095508"/>
            <a:ext cx="10021908" cy="4787765"/>
          </a:xfrm>
          <a:prstGeom prst="rect">
            <a:avLst/>
          </a:prstGeom>
          <a:noFill/>
          <a:ln>
            <a:noFill/>
          </a:ln>
        </p:spPr>
      </p:pic>
    </p:spTree>
    <p:extLst>
      <p:ext uri="{BB962C8B-B14F-4D97-AF65-F5344CB8AC3E}">
        <p14:creationId xmlns:p14="http://schemas.microsoft.com/office/powerpoint/2010/main" val="5945194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8229" y="1644180"/>
            <a:ext cx="9905999" cy="3541714"/>
          </a:xfrm>
        </p:spPr>
        <p:txBody>
          <a:bodyPr>
            <a:normAutofit/>
          </a:bodyPr>
          <a:lstStyle/>
          <a:p>
            <a:pPr algn="just"/>
            <a:r>
              <a:rPr lang="en-US" sz="2000" dirty="0">
                <a:latin typeface="Times New Roman" panose="02020603050405020304" pitchFamily="18" charset="0"/>
                <a:cs typeface="Times New Roman" panose="02020603050405020304" pitchFamily="18" charset="0"/>
              </a:rPr>
              <a:t>The quantity of the products will be increased according to the study of inventory management, and the company should increase the capacity of the warehouse.</a:t>
            </a:r>
          </a:p>
          <a:p>
            <a:pPr algn="just"/>
            <a:r>
              <a:rPr lang="en-US" sz="2000" dirty="0">
                <a:latin typeface="Times New Roman" panose="02020603050405020304" pitchFamily="18" charset="0"/>
                <a:cs typeface="Times New Roman" panose="02020603050405020304" pitchFamily="18" charset="0"/>
              </a:rPr>
              <a:t>We suggest that the shelves are the solution, when the shelves are added in the right side of the warehouse, the utilization of the vertical space will be increased. The capacity of the warehouse will be increased. This solution will help the company to reduce the defects of products.</a:t>
            </a:r>
          </a:p>
        </p:txBody>
      </p:sp>
      <p:sp>
        <p:nvSpPr>
          <p:cNvPr id="4" name="Slide Number Placeholder 3"/>
          <p:cNvSpPr>
            <a:spLocks noGrp="1"/>
          </p:cNvSpPr>
          <p:nvPr>
            <p:ph type="sldNum" sz="quarter" idx="12"/>
          </p:nvPr>
        </p:nvSpPr>
        <p:spPr/>
        <p:txBody>
          <a:bodyPr/>
          <a:lstStyle/>
          <a:p>
            <a:fld id="{34B7E4EF-A1BD-40F4-AB7B-04F084DD991D}" type="slidenum">
              <a:rPr lang="en-US" smtClean="0"/>
              <a:t>26</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360941"/>
            <a:ext cx="9905998" cy="1133009"/>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Improved layout of HTM main warehouse</a:t>
            </a:r>
            <a:endParaRPr lang="en-US" dirty="0"/>
          </a:p>
        </p:txBody>
      </p:sp>
    </p:spTree>
    <p:extLst>
      <p:ext uri="{BB962C8B-B14F-4D97-AF65-F5344CB8AC3E}">
        <p14:creationId xmlns:p14="http://schemas.microsoft.com/office/powerpoint/2010/main" val="3753296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4B7E4EF-A1BD-40F4-AB7B-04F084DD991D}" type="slidenum">
              <a:rPr lang="en-US" smtClean="0"/>
              <a:t>27</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1" y="159949"/>
            <a:ext cx="9905998" cy="934755"/>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Improved layout of HTM main warehouse</a:t>
            </a:r>
            <a:endParaRPr lang="en-US"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888954" y="1193831"/>
            <a:ext cx="10158455" cy="4807724"/>
          </a:xfrm>
          <a:prstGeom prst="rect">
            <a:avLst/>
          </a:prstGeom>
          <a:noFill/>
          <a:ln>
            <a:noFill/>
          </a:ln>
        </p:spPr>
      </p:pic>
    </p:spTree>
    <p:extLst>
      <p:ext uri="{BB962C8B-B14F-4D97-AF65-F5344CB8AC3E}">
        <p14:creationId xmlns:p14="http://schemas.microsoft.com/office/powerpoint/2010/main" val="3536831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1" y="1378039"/>
            <a:ext cx="9905999" cy="3541714"/>
          </a:xfrm>
        </p:spPr>
        <p:txBody>
          <a:bodyPr/>
          <a:lstStyle/>
          <a:p>
            <a:r>
              <a:rPr lang="en-US" dirty="0">
                <a:latin typeface="Times New Roman" panose="02020603050405020304" pitchFamily="18" charset="0"/>
                <a:cs typeface="Times New Roman" panose="02020603050405020304" pitchFamily="18" charset="0"/>
              </a:rPr>
              <a:t>In the main warehouse of  HTM company, pallet truck, forklift and palletize used to transport the products.</a:t>
            </a:r>
          </a:p>
          <a:p>
            <a:r>
              <a:rPr lang="en-US" dirty="0">
                <a:latin typeface="Times New Roman" panose="02020603050405020304" pitchFamily="18" charset="0"/>
                <a:cs typeface="Times New Roman" panose="02020603050405020304" pitchFamily="18" charset="0"/>
              </a:rPr>
              <a:t>Forklift used in material handling operations in warehouse because they can easily move. But because of the excess use of the forklift in the warehouse, the outer part of it is completely worn.</a:t>
            </a:r>
          </a:p>
        </p:txBody>
      </p:sp>
      <p:sp>
        <p:nvSpPr>
          <p:cNvPr id="4" name="Slide Number Placeholder 3"/>
          <p:cNvSpPr>
            <a:spLocks noGrp="1"/>
          </p:cNvSpPr>
          <p:nvPr>
            <p:ph type="sldNum" sz="quarter" idx="12"/>
          </p:nvPr>
        </p:nvSpPr>
        <p:spPr/>
        <p:txBody>
          <a:bodyPr/>
          <a:lstStyle/>
          <a:p>
            <a:fld id="{34B7E4EF-A1BD-40F4-AB7B-04F084DD991D}" type="slidenum">
              <a:rPr lang="en-US" smtClean="0"/>
              <a:t>28</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443284"/>
            <a:ext cx="9905998" cy="934755"/>
          </a:xfrm>
        </p:spPr>
        <p:txBody>
          <a:bodyPr>
            <a:normAutofit fontScale="90000"/>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Material handling in HTM main warehouse</a:t>
            </a:r>
            <a:endParaRPr lang="en-US" dirty="0"/>
          </a:p>
        </p:txBody>
      </p:sp>
    </p:spTree>
    <p:extLst>
      <p:ext uri="{BB962C8B-B14F-4D97-AF65-F5344CB8AC3E}">
        <p14:creationId xmlns:p14="http://schemas.microsoft.com/office/powerpoint/2010/main" val="1736523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4B7E4EF-A1BD-40F4-AB7B-04F084DD991D}" type="slidenum">
              <a:rPr lang="en-US" smtClean="0"/>
              <a:t>29</a:t>
            </a:fld>
            <a:endParaRPr lang="en-US"/>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012624" y="1863121"/>
            <a:ext cx="4332108" cy="4020152"/>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5937161" y="1863120"/>
            <a:ext cx="5110249" cy="4020153"/>
          </a:xfrm>
          <a:prstGeom prst="rect">
            <a:avLst/>
          </a:prstGeom>
        </p:spPr>
      </p:pic>
      <p:sp>
        <p:nvSpPr>
          <p:cNvPr id="7" name="Title 3">
            <a:extLst>
              <a:ext uri="{FF2B5EF4-FFF2-40B4-BE49-F238E27FC236}">
                <a16:creationId xmlns:a16="http://schemas.microsoft.com/office/drawing/2014/main" id="{424A5E38-D1B6-46D0-845F-FEFED333A119}"/>
              </a:ext>
            </a:extLst>
          </p:cNvPr>
          <p:cNvSpPr>
            <a:spLocks noGrp="1"/>
          </p:cNvSpPr>
          <p:nvPr>
            <p:ph type="title"/>
          </p:nvPr>
        </p:nvSpPr>
        <p:spPr>
          <a:xfrm>
            <a:off x="1012624" y="675103"/>
            <a:ext cx="9905998" cy="934755"/>
          </a:xfrm>
        </p:spPr>
        <p:txBody>
          <a:bodyPr>
            <a:normAutofit fontScale="90000"/>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Material handling in HTM main warehouse</a:t>
            </a:r>
            <a:endParaRPr lang="en-US" dirty="0"/>
          </a:p>
        </p:txBody>
      </p:sp>
    </p:spTree>
    <p:extLst>
      <p:ext uri="{BB962C8B-B14F-4D97-AF65-F5344CB8AC3E}">
        <p14:creationId xmlns:p14="http://schemas.microsoft.com/office/powerpoint/2010/main" val="156652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406E446F-F311-4394-A517-01392FC200B1}"/>
              </a:ext>
            </a:extLst>
          </p:cNvPr>
          <p:cNvSpPr>
            <a:spLocks noGrp="1"/>
          </p:cNvSpPr>
          <p:nvPr>
            <p:ph type="title"/>
          </p:nvPr>
        </p:nvSpPr>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Overview about (HTM) Company  </a:t>
            </a:r>
            <a:br>
              <a:rPr lang="en-US" sz="1400" dirty="0"/>
            </a:br>
            <a:endParaRPr lang="en-US" dirty="0"/>
          </a:p>
        </p:txBody>
      </p:sp>
      <p:sp>
        <p:nvSpPr>
          <p:cNvPr id="6" name="Content Placeholder 4">
            <a:extLst>
              <a:ext uri="{FF2B5EF4-FFF2-40B4-BE49-F238E27FC236}">
                <a16:creationId xmlns:a16="http://schemas.microsoft.com/office/drawing/2014/main" id="{CBCD0AAF-A898-431F-BB53-4953CAE332AC}"/>
              </a:ext>
            </a:extLst>
          </p:cNvPr>
          <p:cNvSpPr>
            <a:spLocks noGrp="1"/>
          </p:cNvSpPr>
          <p:nvPr>
            <p:ph idx="1"/>
          </p:nvPr>
        </p:nvSpPr>
        <p:spPr>
          <a:xfrm>
            <a:off x="973276" y="1603588"/>
            <a:ext cx="6148741" cy="3849687"/>
          </a:xfrm>
        </p:spPr>
        <p:txBody>
          <a:bodyPr>
            <a:normAutofit/>
          </a:bodyPr>
          <a:lstStyle/>
          <a:p>
            <a:pPr algn="just"/>
            <a:r>
              <a:rPr lang="en-US" sz="2400" dirty="0">
                <a:latin typeface="Times New Roman" panose="02020603050405020304" pitchFamily="18" charset="0"/>
                <a:cs typeface="Times New Roman" panose="02020603050405020304" pitchFamily="18" charset="0"/>
              </a:rPr>
              <a:t>HTM Company is one of the auto spare parts and oils companies. </a:t>
            </a:r>
          </a:p>
          <a:p>
            <a:pPr algn="just"/>
            <a:r>
              <a:rPr lang="en-US" sz="2400" dirty="0">
                <a:latin typeface="Times New Roman" panose="02020603050405020304" pitchFamily="18" charset="0"/>
                <a:cs typeface="Times New Roman" panose="02020603050405020304" pitchFamily="18" charset="0"/>
              </a:rPr>
              <a:t>HTM has two main warehouses in the industrial zone – Nablus with a large products' variety including, </a:t>
            </a:r>
            <a:r>
              <a:rPr lang="en-US" dirty="0">
                <a:latin typeface="Times New Roman" panose="02020603050405020304" pitchFamily="18" charset="0"/>
                <a:cs typeface="Times New Roman" panose="02020603050405020304" pitchFamily="18" charset="0"/>
              </a:rPr>
              <a:t>a</a:t>
            </a:r>
            <a:r>
              <a:rPr lang="en-US" sz="2400" dirty="0">
                <a:latin typeface="Times New Roman" panose="02020603050405020304" pitchFamily="18" charset="0"/>
                <a:cs typeface="Times New Roman" panose="02020603050405020304" pitchFamily="18" charset="0"/>
              </a:rPr>
              <a:t>utomobiles oils &amp; spare parts.</a:t>
            </a:r>
          </a:p>
          <a:p>
            <a:pPr marL="0" indent="0">
              <a:buNone/>
            </a:pP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EC9CD87-7644-4D70-B6C9-2B640EF49F66}"/>
              </a:ext>
            </a:extLst>
          </p:cNvPr>
          <p:cNvSpPr>
            <a:spLocks noGrp="1"/>
          </p:cNvSpPr>
          <p:nvPr>
            <p:ph type="sldNum" sz="quarter" idx="12"/>
          </p:nvPr>
        </p:nvSpPr>
        <p:spPr/>
        <p:txBody>
          <a:bodyPr/>
          <a:lstStyle/>
          <a:p>
            <a:fld id="{34B7E4EF-A1BD-40F4-AB7B-04F084DD991D}" type="slidenum">
              <a:rPr lang="en-US" smtClean="0"/>
              <a:t>3</a:t>
            </a:fld>
            <a:endParaRPr lang="en-US"/>
          </a:p>
        </p:txBody>
      </p:sp>
      <p:sp>
        <p:nvSpPr>
          <p:cNvPr id="2" name="AutoShape 2" descr="نتيجة بحث الصور عن HTM company&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نتيجة بحث الصور عن HTM company&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p:cNvPicPr>
            <a:picLocks noChangeAspect="1"/>
          </p:cNvPicPr>
          <p:nvPr/>
        </p:nvPicPr>
        <p:blipFill>
          <a:blip r:embed="rId2"/>
          <a:stretch>
            <a:fillRect/>
          </a:stretch>
        </p:blipFill>
        <p:spPr>
          <a:xfrm>
            <a:off x="7723049" y="2163975"/>
            <a:ext cx="3495675" cy="161120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7085060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1" y="1378038"/>
            <a:ext cx="9905999" cy="4505235"/>
          </a:xfrm>
        </p:spPr>
        <p:txBody>
          <a:bodyPr>
            <a:normAutofit/>
          </a:bodyPr>
          <a:lstStyle/>
          <a:p>
            <a:pPr algn="just"/>
            <a:r>
              <a:rPr lang="en-US" sz="2000" dirty="0">
                <a:latin typeface="Times New Roman" panose="02020603050405020304" pitchFamily="18" charset="0"/>
                <a:cs typeface="Times New Roman" panose="02020603050405020304" pitchFamily="18" charset="0"/>
              </a:rPr>
              <a:t>From our results we conclude that applying scientific-based forecasting using different forecasting methods such as MAPA, naïve, Simple Moving Average and others gave more precise results which if it was followed will yield to better service level and reduced costs. </a:t>
            </a:r>
          </a:p>
          <a:p>
            <a:pPr algn="just"/>
            <a:r>
              <a:rPr lang="en-US" sz="2000" dirty="0">
                <a:latin typeface="Times New Roman" panose="02020603050405020304" pitchFamily="18" charset="0"/>
                <a:cs typeface="Times New Roman" panose="02020603050405020304" pitchFamily="18" charset="0"/>
              </a:rPr>
              <a:t>Despite that no accidents happened so far, but from ethical and tactical aspects, safety rules must be taken into consideration to get rid of any future accident. </a:t>
            </a:r>
          </a:p>
          <a:p>
            <a:pPr algn="just"/>
            <a:r>
              <a:rPr lang="en-US" sz="2000" dirty="0">
                <a:latin typeface="Times New Roman" panose="02020603050405020304" pitchFamily="18" charset="0"/>
                <a:cs typeface="Times New Roman" panose="02020603050405020304" pitchFamily="18" charset="0"/>
              </a:rPr>
              <a:t>ABC classification helps the company to identify the most important items. </a:t>
            </a:r>
          </a:p>
          <a:p>
            <a:pPr algn="just"/>
            <a:r>
              <a:rPr lang="en-US" sz="2000" dirty="0">
                <a:latin typeface="Times New Roman" panose="02020603050405020304" pitchFamily="18" charset="0"/>
                <a:cs typeface="Times New Roman" panose="02020603050405020304" pitchFamily="18" charset="0"/>
              </a:rPr>
              <a:t>The total cost was reduced by nearly 80,000 NIS.</a:t>
            </a:r>
          </a:p>
          <a:p>
            <a:pPr algn="just"/>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4B7E4EF-A1BD-40F4-AB7B-04F084DD991D}" type="slidenum">
              <a:rPr lang="en-US" smtClean="0"/>
              <a:t>30</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443284"/>
            <a:ext cx="9905998" cy="934755"/>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Conclusion</a:t>
            </a:r>
            <a:endParaRPr lang="en-US" dirty="0"/>
          </a:p>
        </p:txBody>
      </p:sp>
    </p:spTree>
    <p:extLst>
      <p:ext uri="{BB962C8B-B14F-4D97-AF65-F5344CB8AC3E}">
        <p14:creationId xmlns:p14="http://schemas.microsoft.com/office/powerpoint/2010/main" val="3625120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0157" y="1311386"/>
            <a:ext cx="10107253" cy="4754450"/>
          </a:xfrm>
        </p:spPr>
        <p:txBody>
          <a:bodyPr>
            <a:normAutofit/>
          </a:bodyPr>
          <a:lstStyle/>
          <a:p>
            <a:pPr marL="0" indent="0" algn="just">
              <a:buNone/>
            </a:pPr>
            <a:r>
              <a:rPr lang="en-US" sz="1800" dirty="0">
                <a:latin typeface="Times New Roman" panose="02020603050405020304" pitchFamily="18" charset="0"/>
                <a:cs typeface="Times New Roman" panose="02020603050405020304" pitchFamily="18" charset="0"/>
              </a:rPr>
              <a:t>After studying the current status of the HTM main warehouse, we recommend that some changes should be applied to improve the inventory management. Recommendation are: </a:t>
            </a:r>
          </a:p>
          <a:p>
            <a:pPr lvl="0" algn="just"/>
            <a:r>
              <a:rPr lang="en-US" sz="1800" dirty="0">
                <a:latin typeface="Times New Roman" panose="02020603050405020304" pitchFamily="18" charset="0"/>
                <a:cs typeface="Times New Roman" panose="02020603050405020304" pitchFamily="18" charset="0"/>
              </a:rPr>
              <a:t>The classification of ABC should be taken into account.</a:t>
            </a:r>
          </a:p>
          <a:p>
            <a:pPr lvl="0" algn="just"/>
            <a:r>
              <a:rPr lang="en-US" sz="1800" dirty="0">
                <a:latin typeface="Times New Roman" panose="02020603050405020304" pitchFamily="18" charset="0"/>
                <a:cs typeface="Times New Roman" panose="02020603050405020304" pitchFamily="18" charset="0"/>
              </a:rPr>
              <a:t>Discounts and offers should be provided to get rid of overstock of C items.</a:t>
            </a:r>
          </a:p>
          <a:p>
            <a:pPr lvl="0" algn="just"/>
            <a:r>
              <a:rPr lang="en-US" sz="1800" dirty="0">
                <a:latin typeface="Times New Roman" panose="02020603050405020304" pitchFamily="18" charset="0"/>
                <a:cs typeface="Times New Roman" panose="02020603050405020304" pitchFamily="18" charset="0"/>
              </a:rPr>
              <a:t>The forecasting method should be chosen as suggested according to the calculations of each item.</a:t>
            </a:r>
          </a:p>
          <a:p>
            <a:pPr lvl="0" algn="just"/>
            <a:r>
              <a:rPr lang="en-US" sz="1800" dirty="0">
                <a:latin typeface="Times New Roman" panose="02020603050405020304" pitchFamily="18" charset="0"/>
                <a:cs typeface="Times New Roman" panose="02020603050405020304" pitchFamily="18" charset="0"/>
              </a:rPr>
              <a:t>The current stock differs from the calculations of safety stock, so the quantity that should be ordered is equal to reorder point plus EOQ minus current stock of each item.</a:t>
            </a:r>
          </a:p>
          <a:p>
            <a:pPr lvl="0" algn="just"/>
            <a:r>
              <a:rPr lang="en-US" sz="1800" dirty="0">
                <a:latin typeface="Times New Roman" panose="02020603050405020304" pitchFamily="18" charset="0"/>
                <a:cs typeface="Times New Roman" panose="02020603050405020304" pitchFamily="18" charset="0"/>
              </a:rPr>
              <a:t>To improve the current layout of main warehouse, the proposed layout should be applied.</a:t>
            </a:r>
          </a:p>
          <a:p>
            <a:pPr lvl="0" algn="just"/>
            <a:r>
              <a:rPr lang="en-US" sz="1800" dirty="0">
                <a:latin typeface="Times New Roman" panose="02020603050405020304" pitchFamily="18" charset="0"/>
                <a:cs typeface="Times New Roman" panose="02020603050405020304" pitchFamily="18" charset="0"/>
              </a:rPr>
              <a:t>To avoid hazard, the guidelines of storing flammable materials should be followed.</a:t>
            </a:r>
          </a:p>
          <a:p>
            <a:pPr lvl="0" algn="just"/>
            <a:r>
              <a:rPr lang="en-US" sz="1800" dirty="0">
                <a:latin typeface="Times New Roman" panose="02020603050405020304" pitchFamily="18" charset="0"/>
                <a:cs typeface="Times New Roman" panose="02020603050405020304" pitchFamily="18" charset="0"/>
              </a:rPr>
              <a:t>Some safety rules and instructions must be seriously taken to avoid some hazards and accidents. </a:t>
            </a:r>
          </a:p>
          <a:p>
            <a:pPr algn="just"/>
            <a:endParaRPr lang="en-US" sz="1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4B7E4EF-A1BD-40F4-AB7B-04F084DD991D}" type="slidenum">
              <a:rPr lang="en-US" smtClean="0"/>
              <a:t>31</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443284"/>
            <a:ext cx="9905998" cy="934755"/>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Recommendations </a:t>
            </a:r>
            <a:endParaRPr lang="en-US" dirty="0"/>
          </a:p>
        </p:txBody>
      </p:sp>
    </p:spTree>
    <p:extLst>
      <p:ext uri="{BB962C8B-B14F-4D97-AF65-F5344CB8AC3E}">
        <p14:creationId xmlns:p14="http://schemas.microsoft.com/office/powerpoint/2010/main" val="25097799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685" y="1378039"/>
            <a:ext cx="10037451" cy="3541714"/>
          </a:xfrm>
        </p:spPr>
        <p:txBody>
          <a:bodyPr>
            <a:normAutofit/>
          </a:bodyPr>
          <a:lstStyle/>
          <a:p>
            <a:pPr algn="just"/>
            <a:r>
              <a:rPr lang="en-US" sz="2200" dirty="0">
                <a:latin typeface="Times New Roman" panose="02020603050405020304" pitchFamily="18" charset="0"/>
                <a:cs typeface="Times New Roman" panose="02020603050405020304" pitchFamily="18" charset="0"/>
              </a:rPr>
              <a:t>In this project, most of issues related to inventory management were performed. Due to the limited time, there are some topics and ideas were not possible to implement such as the concept of using the electrical forklift instead of the traditional one. This suggestion will help company properly utilize the available space as well as provide an easy access to several stored products. We recommend to complete this study and to search if this proposed idea which is to replace the traditional forklift with the electrical one is a feasible solution or not</a:t>
            </a:r>
            <a:r>
              <a:rPr lang="ar-SA" sz="2200" dirty="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4B7E4EF-A1BD-40F4-AB7B-04F084DD991D}" type="slidenum">
              <a:rPr lang="en-US" smtClean="0"/>
              <a:t>32</a:t>
            </a:fld>
            <a:endParaRPr lang="en-US"/>
          </a:p>
        </p:txBody>
      </p:sp>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a:xfrm>
            <a:off x="1141412" y="443284"/>
            <a:ext cx="9905998" cy="934755"/>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Research gap</a:t>
            </a:r>
            <a:endParaRPr lang="en-US" dirty="0"/>
          </a:p>
        </p:txBody>
      </p:sp>
    </p:spTree>
    <p:extLst>
      <p:ext uri="{BB962C8B-B14F-4D97-AF65-F5344CB8AC3E}">
        <p14:creationId xmlns:p14="http://schemas.microsoft.com/office/powerpoint/2010/main" val="17673773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4322" y="2349149"/>
            <a:ext cx="8006501" cy="1631216"/>
          </a:xfrm>
          <a:prstGeom prst="rect">
            <a:avLst/>
          </a:prstGeom>
          <a:noFill/>
        </p:spPr>
        <p:txBody>
          <a:bodyPr wrap="square" lIns="91440" tIns="45720" rIns="91440" bIns="45720">
            <a:spAutoFit/>
          </a:bodyPr>
          <a:lstStyle/>
          <a:p>
            <a:pPr algn="ctr"/>
            <a:r>
              <a:rPr lang="en-US" sz="10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j-lt"/>
              </a:rPr>
              <a:t>Thank You</a:t>
            </a:r>
          </a:p>
        </p:txBody>
      </p:sp>
      <p:sp>
        <p:nvSpPr>
          <p:cNvPr id="5" name="Slide Number Placeholder 4"/>
          <p:cNvSpPr>
            <a:spLocks noGrp="1"/>
          </p:cNvSpPr>
          <p:nvPr>
            <p:ph type="sldNum" sz="quarter" idx="12"/>
          </p:nvPr>
        </p:nvSpPr>
        <p:spPr/>
        <p:txBody>
          <a:bodyPr/>
          <a:lstStyle/>
          <a:p>
            <a:fld id="{34B7E4EF-A1BD-40F4-AB7B-04F084DD991D}" type="slidenum">
              <a:rPr lang="en-US" smtClean="0"/>
              <a:t>33</a:t>
            </a:fld>
            <a:endParaRPr lang="en-US"/>
          </a:p>
        </p:txBody>
      </p:sp>
    </p:spTree>
    <p:extLst>
      <p:ext uri="{BB962C8B-B14F-4D97-AF65-F5344CB8AC3E}">
        <p14:creationId xmlns:p14="http://schemas.microsoft.com/office/powerpoint/2010/main" val="3776833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424A5E38-D1B6-46D0-845F-FEFED333A119}"/>
              </a:ext>
            </a:extLst>
          </p:cNvPr>
          <p:cNvSpPr>
            <a:spLocks noGrp="1"/>
          </p:cNvSpPr>
          <p:nvPr>
            <p:ph type="title"/>
          </p:nvPr>
        </p:nvSpPr>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Problem Statement </a:t>
            </a:r>
            <a:br>
              <a:rPr lang="en-US" sz="1400" dirty="0"/>
            </a:br>
            <a:endParaRPr lang="en-US" dirty="0"/>
          </a:p>
        </p:txBody>
      </p:sp>
      <p:sp>
        <p:nvSpPr>
          <p:cNvPr id="6" name="Content Placeholder 5">
            <a:extLst>
              <a:ext uri="{FF2B5EF4-FFF2-40B4-BE49-F238E27FC236}">
                <a16:creationId xmlns:a16="http://schemas.microsoft.com/office/drawing/2014/main" id="{7589C861-B963-485D-B759-3C7E8BDC022E}"/>
              </a:ext>
            </a:extLst>
          </p:cNvPr>
          <p:cNvSpPr>
            <a:spLocks noGrp="1"/>
          </p:cNvSpPr>
          <p:nvPr>
            <p:ph idx="1"/>
          </p:nvPr>
        </p:nvSpPr>
        <p:spPr>
          <a:xfrm>
            <a:off x="1065212" y="1620270"/>
            <a:ext cx="10058400" cy="3849687"/>
          </a:xfrm>
        </p:spPr>
        <p:txBody>
          <a:bodyPr>
            <a:normAutofit/>
          </a:bodyPr>
          <a:lstStyle/>
          <a:p>
            <a:pPr marR="0" algn="just">
              <a:lnSpc>
                <a:spcPct val="107000"/>
              </a:lnSpc>
              <a:spcAft>
                <a:spcPts val="800"/>
              </a:spcAft>
            </a:pPr>
            <a:r>
              <a:rPr lang="en-US" sz="2400" dirty="0">
                <a:latin typeface="Times New Roman" panose="02020603050405020304" pitchFamily="18" charset="0"/>
                <a:cs typeface="Times New Roman" panose="02020603050405020304" pitchFamily="18" charset="0"/>
              </a:rPr>
              <a:t>The company has been encountering many problems through the existing warehouse management system, such as products classification, managing inventory and other order fulfillment, liquid products storage, material handling tools, inventory planning /orders dispatching and others.</a:t>
            </a:r>
          </a:p>
          <a:p>
            <a:pPr marL="0" indent="0" algn="l">
              <a:buNone/>
            </a:pPr>
            <a:endParaRPr lang="en-US" sz="2400" dirty="0"/>
          </a:p>
        </p:txBody>
      </p:sp>
      <p:sp>
        <p:nvSpPr>
          <p:cNvPr id="4" name="Slide Number Placeholder 3">
            <a:extLst>
              <a:ext uri="{FF2B5EF4-FFF2-40B4-BE49-F238E27FC236}">
                <a16:creationId xmlns:a16="http://schemas.microsoft.com/office/drawing/2014/main" id="{03A8DFA0-303D-4A47-9D56-55725E8ED7E7}"/>
              </a:ext>
            </a:extLst>
          </p:cNvPr>
          <p:cNvSpPr>
            <a:spLocks noGrp="1"/>
          </p:cNvSpPr>
          <p:nvPr>
            <p:ph type="sldNum" sz="quarter" idx="12"/>
          </p:nvPr>
        </p:nvSpPr>
        <p:spPr/>
        <p:txBody>
          <a:bodyPr/>
          <a:lstStyle/>
          <a:p>
            <a:fld id="{34B7E4EF-A1BD-40F4-AB7B-04F084DD991D}" type="slidenum">
              <a:rPr lang="en-US" smtClean="0"/>
              <a:t>4</a:t>
            </a:fld>
            <a:endParaRPr lang="en-US"/>
          </a:p>
        </p:txBody>
      </p:sp>
    </p:spTree>
    <p:extLst>
      <p:ext uri="{BB962C8B-B14F-4D97-AF65-F5344CB8AC3E}">
        <p14:creationId xmlns:p14="http://schemas.microsoft.com/office/powerpoint/2010/main" val="1096750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B195888E-2073-4FBF-B4EC-C2457895897E}"/>
              </a:ext>
            </a:extLst>
          </p:cNvPr>
          <p:cNvSpPr>
            <a:spLocks noGrp="1"/>
          </p:cNvSpPr>
          <p:nvPr>
            <p:ph idx="1"/>
          </p:nvPr>
        </p:nvSpPr>
        <p:spPr>
          <a:xfrm>
            <a:off x="1066800" y="1385021"/>
            <a:ext cx="10058400" cy="3849687"/>
          </a:xfrm>
        </p:spPr>
        <p:txBody>
          <a:bodyPr>
            <a:normAutofit/>
          </a:bodyPr>
          <a:lstStyle/>
          <a:p>
            <a:pPr algn="just"/>
            <a:r>
              <a:rPr lang="en-US" sz="2400" dirty="0">
                <a:latin typeface="Times New Roman" panose="02020603050405020304" pitchFamily="18" charset="0"/>
                <a:cs typeface="Times New Roman" panose="02020603050405020304" pitchFamily="18" charset="0"/>
              </a:rPr>
              <a:t>The efficiency and effectiveness of the existing inventory management systems at HTM’s main warehouses will be enhanced by applying inventory management and control tools such as, ABC inventory analysis, warehouse layout design and management, material handling improvement, safety stock management</a:t>
            </a:r>
            <a:r>
              <a:rPr lang="en-US" dirty="0">
                <a:latin typeface="Times New Roman" panose="02020603050405020304" pitchFamily="18" charset="0"/>
                <a:cs typeface="Times New Roman" panose="02020603050405020304" pitchFamily="18" charset="0"/>
              </a:rPr>
              <a:t> and </a:t>
            </a:r>
            <a:r>
              <a:rPr lang="en-US" sz="2400" dirty="0">
                <a:latin typeface="Times New Roman" panose="02020603050405020304" pitchFamily="18" charset="0"/>
                <a:cs typeface="Times New Roman" panose="02020603050405020304" pitchFamily="18" charset="0"/>
              </a:rPr>
              <a:t>orders forecasting </a:t>
            </a:r>
          </a:p>
        </p:txBody>
      </p:sp>
      <p:sp>
        <p:nvSpPr>
          <p:cNvPr id="4" name="Slide Number Placeholder 3">
            <a:extLst>
              <a:ext uri="{FF2B5EF4-FFF2-40B4-BE49-F238E27FC236}">
                <a16:creationId xmlns:a16="http://schemas.microsoft.com/office/drawing/2014/main" id="{5BC00B92-784C-4CAD-8E81-8E076D8E7702}"/>
              </a:ext>
            </a:extLst>
          </p:cNvPr>
          <p:cNvSpPr>
            <a:spLocks noGrp="1"/>
          </p:cNvSpPr>
          <p:nvPr>
            <p:ph type="sldNum" sz="quarter" idx="12"/>
          </p:nvPr>
        </p:nvSpPr>
        <p:spPr/>
        <p:txBody>
          <a:bodyPr/>
          <a:lstStyle/>
          <a:p>
            <a:fld id="{34B7E4EF-A1BD-40F4-AB7B-04F084DD991D}" type="slidenum">
              <a:rPr lang="en-US" smtClean="0"/>
              <a:t>5</a:t>
            </a:fld>
            <a:endParaRPr lang="en-US"/>
          </a:p>
        </p:txBody>
      </p:sp>
      <p:sp>
        <p:nvSpPr>
          <p:cNvPr id="7" name="Title 3">
            <a:extLst>
              <a:ext uri="{FF2B5EF4-FFF2-40B4-BE49-F238E27FC236}">
                <a16:creationId xmlns:a16="http://schemas.microsoft.com/office/drawing/2014/main" id="{424A5E38-D1B6-46D0-845F-FEFED333A119}"/>
              </a:ext>
            </a:extLst>
          </p:cNvPr>
          <p:cNvSpPr>
            <a:spLocks noGrp="1"/>
          </p:cNvSpPr>
          <p:nvPr>
            <p:ph type="title"/>
          </p:nvPr>
        </p:nvSpPr>
        <p:spPr>
          <a:xfrm>
            <a:off x="1219202" y="463122"/>
            <a:ext cx="9905998" cy="1478570"/>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Problem Statement </a:t>
            </a:r>
            <a:br>
              <a:rPr lang="en-US" sz="1400" dirty="0"/>
            </a:br>
            <a:endParaRPr lang="en-US" dirty="0"/>
          </a:p>
        </p:txBody>
      </p:sp>
    </p:spTree>
    <p:extLst>
      <p:ext uri="{BB962C8B-B14F-4D97-AF65-F5344CB8AC3E}">
        <p14:creationId xmlns:p14="http://schemas.microsoft.com/office/powerpoint/2010/main" val="1265923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9C85D5-2198-41C6-BA8D-3C87E903DDC9}"/>
              </a:ext>
            </a:extLst>
          </p:cNvPr>
          <p:cNvSpPr>
            <a:spLocks noGrp="1"/>
          </p:cNvSpPr>
          <p:nvPr>
            <p:ph idx="1"/>
          </p:nvPr>
        </p:nvSpPr>
        <p:spPr>
          <a:xfrm>
            <a:off x="1066800" y="1504188"/>
            <a:ext cx="10058400" cy="3849624"/>
          </a:xfrm>
        </p:spPr>
        <p:txBody>
          <a:bodyPr>
            <a:normAutofit/>
          </a:bodyPr>
          <a:lstStyle/>
          <a:p>
            <a:pPr algn="just"/>
            <a:r>
              <a:rPr lang="en-US" sz="2000" dirty="0">
                <a:latin typeface="Times New Roman" panose="02020603050405020304" pitchFamily="18" charset="0"/>
                <a:cs typeface="Times New Roman" panose="02020603050405020304" pitchFamily="18" charset="0"/>
              </a:rPr>
              <a:t>The data that was collected from HTM company is considered as historical data, this collected data contains different product families, the data was gathered for a time span of thirteen months.</a:t>
            </a:r>
          </a:p>
          <a:p>
            <a:pPr algn="just"/>
            <a:r>
              <a:rPr lang="en-US" sz="2000" dirty="0">
                <a:latin typeface="Times New Roman" panose="02020603050405020304" pitchFamily="18" charset="0"/>
                <a:cs typeface="Times New Roman" panose="02020603050405020304" pitchFamily="18" charset="0"/>
              </a:rPr>
              <a:t>This data was used to classify the products into A,B and C classes.</a:t>
            </a:r>
          </a:p>
          <a:p>
            <a:pPr algn="just"/>
            <a:r>
              <a:rPr lang="en-US" sz="2000" dirty="0">
                <a:latin typeface="Times New Roman" panose="02020603050405020304" pitchFamily="18" charset="0"/>
                <a:cs typeface="Times New Roman" panose="02020603050405020304" pitchFamily="18" charset="0"/>
              </a:rPr>
              <a:t>Many forecasting methods were used to anticipate the next order.</a:t>
            </a:r>
          </a:p>
          <a:p>
            <a:pPr algn="just"/>
            <a:r>
              <a:rPr lang="en-US" sz="2000" dirty="0">
                <a:latin typeface="Times New Roman" panose="02020603050405020304" pitchFamily="18" charset="0"/>
                <a:cs typeface="Times New Roman" panose="02020603050405020304" pitchFamily="18" charset="0"/>
              </a:rPr>
              <a:t>Some concepts such as EOQ, ROP and Safety stock were explained by doing some calculations. </a:t>
            </a:r>
          </a:p>
          <a:p>
            <a:pPr algn="just"/>
            <a:r>
              <a:rPr lang="en-US" sz="2000" dirty="0">
                <a:latin typeface="Times New Roman" panose="02020603050405020304" pitchFamily="18" charset="0"/>
                <a:cs typeface="Times New Roman" panose="02020603050405020304" pitchFamily="18" charset="0"/>
              </a:rPr>
              <a:t>An improved layout for the main warehouse was proposed.</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81F7318-0E80-41B3-B8F2-2B172EBCBF4B}"/>
              </a:ext>
            </a:extLst>
          </p:cNvPr>
          <p:cNvSpPr>
            <a:spLocks noGrp="1"/>
          </p:cNvSpPr>
          <p:nvPr>
            <p:ph type="sldNum" sz="quarter" idx="12"/>
          </p:nvPr>
        </p:nvSpPr>
        <p:spPr/>
        <p:txBody>
          <a:bodyPr/>
          <a:lstStyle/>
          <a:p>
            <a:fld id="{34B7E4EF-A1BD-40F4-AB7B-04F084DD991D}" type="slidenum">
              <a:rPr lang="en-US" smtClean="0"/>
              <a:t>6</a:t>
            </a:fld>
            <a:endParaRPr lang="en-US"/>
          </a:p>
        </p:txBody>
      </p:sp>
      <p:sp>
        <p:nvSpPr>
          <p:cNvPr id="6" name="Title 3">
            <a:extLst>
              <a:ext uri="{FF2B5EF4-FFF2-40B4-BE49-F238E27FC236}">
                <a16:creationId xmlns:a16="http://schemas.microsoft.com/office/drawing/2014/main" id="{424A5E38-D1B6-46D0-845F-FEFED333A119}"/>
              </a:ext>
            </a:extLst>
          </p:cNvPr>
          <p:cNvSpPr>
            <a:spLocks noGrp="1"/>
          </p:cNvSpPr>
          <p:nvPr>
            <p:ph type="title"/>
          </p:nvPr>
        </p:nvSpPr>
        <p:spPr>
          <a:xfrm>
            <a:off x="1203359" y="711589"/>
            <a:ext cx="9785281" cy="1055736"/>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Methodology</a:t>
            </a:r>
            <a:br>
              <a:rPr lang="en-US" sz="1400" dirty="0"/>
            </a:br>
            <a:endParaRPr lang="en-US" dirty="0"/>
          </a:p>
        </p:txBody>
      </p:sp>
    </p:spTree>
    <p:extLst>
      <p:ext uri="{BB962C8B-B14F-4D97-AF65-F5344CB8AC3E}">
        <p14:creationId xmlns:p14="http://schemas.microsoft.com/office/powerpoint/2010/main" val="376267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41703C21-0292-4201-BA8D-0B368B221B9D}"/>
              </a:ext>
            </a:extLst>
          </p:cNvPr>
          <p:cNvSpPr>
            <a:spLocks noGrp="1"/>
          </p:cNvSpPr>
          <p:nvPr>
            <p:ph idx="1"/>
          </p:nvPr>
        </p:nvSpPr>
        <p:spPr>
          <a:xfrm>
            <a:off x="1065212" y="1564952"/>
            <a:ext cx="10058400" cy="3849687"/>
          </a:xfrm>
        </p:spPr>
        <p:txBody>
          <a:bodyPr>
            <a:normAutofit/>
          </a:bodyPr>
          <a:lstStyle/>
          <a:p>
            <a:pPr algn="just"/>
            <a:r>
              <a:rPr lang="en-US" sz="2400" dirty="0">
                <a:latin typeface="Times New Roman" panose="02020603050405020304" pitchFamily="18" charset="0"/>
                <a:cs typeface="Times New Roman" panose="02020603050405020304" pitchFamily="18" charset="0"/>
              </a:rPr>
              <a:t>ABC analysis is a system </a:t>
            </a:r>
            <a:r>
              <a:rPr lang="en-US" dirty="0">
                <a:latin typeface="Times New Roman" panose="02020603050405020304" pitchFamily="18" charset="0"/>
                <a:cs typeface="Times New Roman" panose="02020603050405020304" pitchFamily="18" charset="0"/>
              </a:rPr>
              <a:t>for</a:t>
            </a:r>
            <a:r>
              <a:rPr lang="en-US" sz="2400" dirty="0">
                <a:latin typeface="Times New Roman" panose="02020603050405020304" pitchFamily="18" charset="0"/>
                <a:cs typeface="Times New Roman" panose="02020603050405020304" pitchFamily="18" charset="0"/>
              </a:rPr>
              <a:t> inventory control and management used to classify inventory items. </a:t>
            </a:r>
          </a:p>
          <a:p>
            <a:pPr algn="just"/>
            <a:r>
              <a:rPr lang="en-US" sz="2400" dirty="0">
                <a:latin typeface="Times New Roman" panose="02020603050405020304" pitchFamily="18" charset="0"/>
                <a:cs typeface="Times New Roman" panose="02020603050405020304" pitchFamily="18" charset="0"/>
              </a:rPr>
              <a:t>ABC analysis for inventory management is based mainly on the Italian Economist theory VILFREDO PARETO, which is widely known as “80/20 rule</a:t>
            </a:r>
          </a:p>
          <a:p>
            <a:pPr marL="0" indent="0" algn="just">
              <a:buNone/>
            </a:pPr>
            <a:endParaRPr lang="en-US" sz="2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A8D5B675-17CF-4F2A-8639-31AF11415EC4}"/>
              </a:ext>
            </a:extLst>
          </p:cNvPr>
          <p:cNvSpPr>
            <a:spLocks noGrp="1"/>
          </p:cNvSpPr>
          <p:nvPr>
            <p:ph type="sldNum" sz="quarter" idx="12"/>
          </p:nvPr>
        </p:nvSpPr>
        <p:spPr/>
        <p:txBody>
          <a:bodyPr/>
          <a:lstStyle/>
          <a:p>
            <a:fld id="{34B7E4EF-A1BD-40F4-AB7B-04F084DD991D}" type="slidenum">
              <a:rPr lang="en-US" smtClean="0"/>
              <a:t>7</a:t>
            </a:fld>
            <a:endParaRPr lang="en-US"/>
          </a:p>
        </p:txBody>
      </p:sp>
      <p:sp>
        <p:nvSpPr>
          <p:cNvPr id="7" name="Title 3">
            <a:extLst>
              <a:ext uri="{FF2B5EF4-FFF2-40B4-BE49-F238E27FC236}">
                <a16:creationId xmlns:a16="http://schemas.microsoft.com/office/drawing/2014/main" id="{424A5E38-D1B6-46D0-845F-FEFED333A119}"/>
              </a:ext>
            </a:extLst>
          </p:cNvPr>
          <p:cNvSpPr>
            <a:spLocks noGrp="1"/>
          </p:cNvSpPr>
          <p:nvPr>
            <p:ph type="title"/>
          </p:nvPr>
        </p:nvSpPr>
        <p:spPr>
          <a:xfrm>
            <a:off x="1141413" y="618518"/>
            <a:ext cx="9905998" cy="1478570"/>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ABC Analysis </a:t>
            </a:r>
            <a:br>
              <a:rPr lang="en-US" sz="1400" dirty="0"/>
            </a:br>
            <a:endParaRPr lang="en-US" dirty="0"/>
          </a:p>
        </p:txBody>
      </p:sp>
    </p:spTree>
    <p:extLst>
      <p:ext uri="{BB962C8B-B14F-4D97-AF65-F5344CB8AC3E}">
        <p14:creationId xmlns:p14="http://schemas.microsoft.com/office/powerpoint/2010/main" val="2596139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8DF9701-7051-4261-841A-12B30A1B15C4}"/>
              </a:ext>
            </a:extLst>
          </p:cNvPr>
          <p:cNvSpPr txBox="1">
            <a:spLocks noGrp="1"/>
          </p:cNvSpPr>
          <p:nvPr>
            <p:ph idx="1"/>
          </p:nvPr>
        </p:nvSpPr>
        <p:spPr>
          <a:xfrm>
            <a:off x="1066800" y="1366489"/>
            <a:ext cx="10058400" cy="395749"/>
          </a:xfrm>
          <a:prstGeom prst="rect">
            <a:avLst/>
          </a:prstGeom>
          <a:noFill/>
        </p:spPr>
        <p:txBody>
          <a:bodyPr wrap="square" rtlCol="0">
            <a:spAutoFit/>
          </a:bodyPr>
          <a:lstStyle/>
          <a:p>
            <a:pPr marL="0" indent="0">
              <a:buNone/>
            </a:pPr>
            <a:r>
              <a:rPr lang="en-US" sz="1800" dirty="0">
                <a:latin typeface="Times New Roman" panose="02020603050405020304" pitchFamily="18" charset="0"/>
                <a:cs typeface="Times New Roman" panose="02020603050405020304" pitchFamily="18" charset="0"/>
              </a:rPr>
              <a:t>Table 1 number of items for each product family.</a:t>
            </a:r>
          </a:p>
        </p:txBody>
      </p:sp>
      <p:sp>
        <p:nvSpPr>
          <p:cNvPr id="4" name="Slide Number Placeholder 3">
            <a:extLst>
              <a:ext uri="{FF2B5EF4-FFF2-40B4-BE49-F238E27FC236}">
                <a16:creationId xmlns:a16="http://schemas.microsoft.com/office/drawing/2014/main" id="{6D4FA5B3-221A-4C78-A918-747E1A869727}"/>
              </a:ext>
            </a:extLst>
          </p:cNvPr>
          <p:cNvSpPr>
            <a:spLocks noGrp="1"/>
          </p:cNvSpPr>
          <p:nvPr>
            <p:ph type="sldNum" sz="quarter" idx="12"/>
          </p:nvPr>
        </p:nvSpPr>
        <p:spPr/>
        <p:txBody>
          <a:bodyPr/>
          <a:lstStyle/>
          <a:p>
            <a:fld id="{34B7E4EF-A1BD-40F4-AB7B-04F084DD991D}" type="slidenum">
              <a:rPr lang="en-US" smtClean="0"/>
              <a:t>8</a:t>
            </a:fld>
            <a:endParaRPr lang="en-US"/>
          </a:p>
        </p:txBody>
      </p:sp>
      <p:sp>
        <p:nvSpPr>
          <p:cNvPr id="8" name="Title 3">
            <a:extLst>
              <a:ext uri="{FF2B5EF4-FFF2-40B4-BE49-F238E27FC236}">
                <a16:creationId xmlns:a16="http://schemas.microsoft.com/office/drawing/2014/main" id="{424A5E38-D1B6-46D0-845F-FEFED333A119}"/>
              </a:ext>
            </a:extLst>
          </p:cNvPr>
          <p:cNvSpPr>
            <a:spLocks noGrp="1"/>
          </p:cNvSpPr>
          <p:nvPr>
            <p:ph type="title"/>
          </p:nvPr>
        </p:nvSpPr>
        <p:spPr>
          <a:xfrm>
            <a:off x="1066800" y="348137"/>
            <a:ext cx="9905998" cy="1182431"/>
          </a:xfrm>
        </p:spPr>
        <p:txBody>
          <a:bodyPr>
            <a:normAutofit/>
          </a:bodyPr>
          <a:lstStyle/>
          <a:p>
            <a:pPr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ABC analysis </a:t>
            </a:r>
            <a:br>
              <a:rPr lang="en-US" sz="1400"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158455696"/>
              </p:ext>
            </p:extLst>
          </p:nvPr>
        </p:nvGraphicFramePr>
        <p:xfrm>
          <a:off x="1066800" y="1943858"/>
          <a:ext cx="9712815" cy="3737020"/>
        </p:xfrm>
        <a:graphic>
          <a:graphicData uri="http://schemas.openxmlformats.org/drawingml/2006/table">
            <a:tbl>
              <a:tblPr firstRow="1" bandRow="1">
                <a:tableStyleId>{7DF18680-E054-41AD-8BC1-D1AEF772440D}</a:tableStyleId>
              </a:tblPr>
              <a:tblGrid>
                <a:gridCol w="3236855">
                  <a:extLst>
                    <a:ext uri="{9D8B030D-6E8A-4147-A177-3AD203B41FA5}">
                      <a16:colId xmlns:a16="http://schemas.microsoft.com/office/drawing/2014/main" val="20000"/>
                    </a:ext>
                  </a:extLst>
                </a:gridCol>
                <a:gridCol w="3237980">
                  <a:extLst>
                    <a:ext uri="{9D8B030D-6E8A-4147-A177-3AD203B41FA5}">
                      <a16:colId xmlns:a16="http://schemas.microsoft.com/office/drawing/2014/main" val="20001"/>
                    </a:ext>
                  </a:extLst>
                </a:gridCol>
                <a:gridCol w="3237980">
                  <a:extLst>
                    <a:ext uri="{9D8B030D-6E8A-4147-A177-3AD203B41FA5}">
                      <a16:colId xmlns:a16="http://schemas.microsoft.com/office/drawing/2014/main" val="20002"/>
                    </a:ext>
                  </a:extLst>
                </a:gridCol>
              </a:tblGrid>
              <a:tr h="934255">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Category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Number of Items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 Percentage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934255">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102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79.875%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934255">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B</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166</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15.117%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934255">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372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5.008 %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052557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73C655C-42DE-4861-B5E6-8415C505F088}"/>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416676"/>
            <a:ext cx="10058400" cy="4618365"/>
          </a:xfrm>
          <a:prstGeom prst="rect">
            <a:avLst/>
          </a:prstGeom>
          <a:noFill/>
        </p:spPr>
      </p:pic>
      <p:sp>
        <p:nvSpPr>
          <p:cNvPr id="4" name="Slide Number Placeholder 3">
            <a:extLst>
              <a:ext uri="{FF2B5EF4-FFF2-40B4-BE49-F238E27FC236}">
                <a16:creationId xmlns:a16="http://schemas.microsoft.com/office/drawing/2014/main" id="{11C39585-CCFC-4E22-A318-D8E7705C410B}"/>
              </a:ext>
            </a:extLst>
          </p:cNvPr>
          <p:cNvSpPr>
            <a:spLocks noGrp="1"/>
          </p:cNvSpPr>
          <p:nvPr>
            <p:ph type="sldNum" sz="quarter" idx="12"/>
          </p:nvPr>
        </p:nvSpPr>
        <p:spPr/>
        <p:txBody>
          <a:bodyPr/>
          <a:lstStyle/>
          <a:p>
            <a:fld id="{34B7E4EF-A1BD-40F4-AB7B-04F084DD991D}" type="slidenum">
              <a:rPr lang="en-US" smtClean="0"/>
              <a:t>9</a:t>
            </a:fld>
            <a:endParaRPr lang="en-US"/>
          </a:p>
        </p:txBody>
      </p:sp>
      <p:sp>
        <p:nvSpPr>
          <p:cNvPr id="6" name="Title 3">
            <a:extLst>
              <a:ext uri="{FF2B5EF4-FFF2-40B4-BE49-F238E27FC236}">
                <a16:creationId xmlns:a16="http://schemas.microsoft.com/office/drawing/2014/main" id="{424A5E38-D1B6-46D0-845F-FEFED333A119}"/>
              </a:ext>
            </a:extLst>
          </p:cNvPr>
          <p:cNvSpPr txBox="1">
            <a:spLocks/>
          </p:cNvSpPr>
          <p:nvPr/>
        </p:nvSpPr>
        <p:spPr>
          <a:xfrm>
            <a:off x="1141412" y="350230"/>
            <a:ext cx="9905998" cy="14785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l" rtl="0">
              <a:spcBef>
                <a:spcPct val="0"/>
              </a:spcBef>
            </a:pPr>
            <a:r>
              <a:rPr lang="en-US" sz="4200" b="1" kern="1200" dirty="0">
                <a:solidFill>
                  <a:schemeClr val="tx1"/>
                </a:solidFill>
                <a:latin typeface="Times New Roman" panose="02020603050405020304" pitchFamily="18" charset="0"/>
                <a:ea typeface="+mn-ea"/>
                <a:cs typeface="Times New Roman" panose="02020603050405020304" pitchFamily="18" charset="0"/>
              </a:rPr>
              <a:t>ABC analysis </a:t>
            </a:r>
            <a:br>
              <a:rPr lang="en-US" sz="1400" kern="0" dirty="0">
                <a:solidFill>
                  <a:sysClr val="windowText" lastClr="000000"/>
                </a:solidFill>
              </a:rPr>
            </a:br>
            <a:endParaRPr lang="en-US" kern="0" dirty="0">
              <a:solidFill>
                <a:sysClr val="windowText" lastClr="000000"/>
              </a:solidFill>
            </a:endParaRPr>
          </a:p>
        </p:txBody>
      </p:sp>
      <p:sp>
        <p:nvSpPr>
          <p:cNvPr id="7" name="Rectangle 6">
            <a:extLst>
              <a:ext uri="{FF2B5EF4-FFF2-40B4-BE49-F238E27FC236}">
                <a16:creationId xmlns:a16="http://schemas.microsoft.com/office/drawing/2014/main" id="{73B9091E-425E-49A1-8331-CC72F1CF4CD8}"/>
              </a:ext>
            </a:extLst>
          </p:cNvPr>
          <p:cNvSpPr/>
          <p:nvPr/>
        </p:nvSpPr>
        <p:spPr>
          <a:xfrm>
            <a:off x="2012043" y="2336799"/>
            <a:ext cx="1485900" cy="294640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Rectangle 7">
            <a:extLst>
              <a:ext uri="{FF2B5EF4-FFF2-40B4-BE49-F238E27FC236}">
                <a16:creationId xmlns:a16="http://schemas.microsoft.com/office/drawing/2014/main" id="{919A75DB-DE32-4D95-B518-013CFC4D60E6}"/>
              </a:ext>
            </a:extLst>
          </p:cNvPr>
          <p:cNvSpPr/>
          <p:nvPr/>
        </p:nvSpPr>
        <p:spPr>
          <a:xfrm>
            <a:off x="3497943" y="1741713"/>
            <a:ext cx="2873828" cy="5950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a:extLst>
              <a:ext uri="{FF2B5EF4-FFF2-40B4-BE49-F238E27FC236}">
                <a16:creationId xmlns:a16="http://schemas.microsoft.com/office/drawing/2014/main" id="{86054AB5-6B43-4E27-B442-215BFBBA47F9}"/>
              </a:ext>
            </a:extLst>
          </p:cNvPr>
          <p:cNvSpPr/>
          <p:nvPr/>
        </p:nvSpPr>
        <p:spPr>
          <a:xfrm>
            <a:off x="6371771" y="1615442"/>
            <a:ext cx="4572000" cy="1262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Text Box 43">
            <a:extLst>
              <a:ext uri="{FF2B5EF4-FFF2-40B4-BE49-F238E27FC236}">
                <a16:creationId xmlns:a16="http://schemas.microsoft.com/office/drawing/2014/main" id="{072F3524-74C3-4A61-BA11-C81A5A831530}"/>
              </a:ext>
            </a:extLst>
          </p:cNvPr>
          <p:cNvSpPr txBox="1"/>
          <p:nvPr/>
        </p:nvSpPr>
        <p:spPr>
          <a:xfrm>
            <a:off x="2480673" y="2514246"/>
            <a:ext cx="697956" cy="914754"/>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800" b="1" dirty="0">
                <a:ln w="9525" cap="flat" cmpd="sng" algn="ctr">
                  <a:solidFill>
                    <a:srgbClr val="FFFFFF"/>
                  </a:solidFill>
                  <a:prstDash val="solid"/>
                  <a:round/>
                </a:ln>
                <a:solidFill>
                  <a:srgbClr val="FF0000"/>
                </a:solidFill>
                <a:effectLst>
                  <a:outerShdw blurRad="12700" dist="38100" dir="2700000" algn="tl">
                    <a:schemeClr val="bg1">
                      <a:lumMod val="50000"/>
                    </a:schemeClr>
                  </a:outerShdw>
                </a:effectLst>
                <a:latin typeface="Calibri" panose="020F0502020204030204" pitchFamily="34" charset="0"/>
                <a:ea typeface="Calibri" panose="020F0502020204030204" pitchFamily="34" charset="0"/>
                <a:cs typeface="Arial" panose="020B0604020202020204" pitchFamily="34" charset="0"/>
              </a:rPr>
              <a:t>A</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 name="Text Box 46">
            <a:extLst>
              <a:ext uri="{FF2B5EF4-FFF2-40B4-BE49-F238E27FC236}">
                <a16:creationId xmlns:a16="http://schemas.microsoft.com/office/drawing/2014/main" id="{02DCC418-22EF-4C79-A922-5DBF3DFBD9AE}"/>
              </a:ext>
            </a:extLst>
          </p:cNvPr>
          <p:cNvSpPr txBox="1"/>
          <p:nvPr/>
        </p:nvSpPr>
        <p:spPr>
          <a:xfrm>
            <a:off x="4397194" y="1702081"/>
            <a:ext cx="534670" cy="812165"/>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800" b="1">
                <a:ln w="9525" cap="flat" cmpd="sng" algn="ctr">
                  <a:solidFill>
                    <a:srgbClr val="FFFFFF"/>
                  </a:solidFill>
                  <a:prstDash val="solid"/>
                  <a:round/>
                </a:ln>
                <a:solidFill>
                  <a:srgbClr val="FF0000"/>
                </a:solidFill>
                <a:effectLst>
                  <a:outerShdw blurRad="12700" dist="38100" dir="2700000" algn="tl">
                    <a:schemeClr val="bg1">
                      <a:lumMod val="50000"/>
                    </a:schemeClr>
                  </a:outerShdw>
                </a:effectLst>
                <a:latin typeface="Calibri" panose="020F0502020204030204" pitchFamily="34" charset="0"/>
                <a:ea typeface="Calibri" panose="020F0502020204030204" pitchFamily="34" charset="0"/>
                <a:cs typeface="Arial" panose="020B0604020202020204" pitchFamily="34" charset="0"/>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ext Box 46">
            <a:extLst>
              <a:ext uri="{FF2B5EF4-FFF2-40B4-BE49-F238E27FC236}">
                <a16:creationId xmlns:a16="http://schemas.microsoft.com/office/drawing/2014/main" id="{E08277A7-C757-45DC-89BE-B424AB9FCDC4}"/>
              </a:ext>
            </a:extLst>
          </p:cNvPr>
          <p:cNvSpPr txBox="1"/>
          <p:nvPr/>
        </p:nvSpPr>
        <p:spPr>
          <a:xfrm>
            <a:off x="8442255" y="1524634"/>
            <a:ext cx="534670" cy="812165"/>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b="1" dirty="0">
                <a:ln w="9525" cap="flat" cmpd="sng" algn="ctr">
                  <a:solidFill>
                    <a:srgbClr val="FFFFFF"/>
                  </a:solidFill>
                  <a:prstDash val="solid"/>
                  <a:round/>
                </a:ln>
                <a:solidFill>
                  <a:srgbClr val="FF0000"/>
                </a:solidFill>
                <a:effectLst>
                  <a:outerShdw blurRad="12700" dist="38100" dir="2700000" algn="tl">
                    <a:schemeClr val="bg1">
                      <a:lumMod val="50000"/>
                    </a:schemeClr>
                  </a:outerShdw>
                </a:effectLst>
                <a:latin typeface="Calibri" panose="020F0502020204030204" pitchFamily="34" charset="0"/>
                <a:ea typeface="Calibri" panose="020F0502020204030204" pitchFamily="34" charset="0"/>
                <a:cs typeface="Arial" panose="020B0604020202020204" pitchFamily="34" charset="0"/>
              </a:rPr>
              <a:t>C</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9805EF48-37AB-426F-937E-35ADC54B9880}"/>
              </a:ext>
            </a:extLst>
          </p:cNvPr>
          <p:cNvSpPr txBox="1"/>
          <p:nvPr/>
        </p:nvSpPr>
        <p:spPr>
          <a:xfrm>
            <a:off x="4440737" y="6197519"/>
            <a:ext cx="3567839"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Figure 1: ABC classification</a:t>
            </a:r>
          </a:p>
        </p:txBody>
      </p:sp>
    </p:spTree>
    <p:extLst>
      <p:ext uri="{BB962C8B-B14F-4D97-AF65-F5344CB8AC3E}">
        <p14:creationId xmlns:p14="http://schemas.microsoft.com/office/powerpoint/2010/main" val="8249559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1012</TotalTime>
  <Words>2136</Words>
  <Application>Microsoft Office PowerPoint</Application>
  <PresentationFormat>Widescreen</PresentationFormat>
  <Paragraphs>473</Paragraphs>
  <Slides>33</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Arial</vt:lpstr>
      <vt:lpstr>Calibri</vt:lpstr>
      <vt:lpstr>Calibri Light</vt:lpstr>
      <vt:lpstr>Cambria Math</vt:lpstr>
      <vt:lpstr>Times New Roman</vt:lpstr>
      <vt:lpstr>Tw Cen MT</vt:lpstr>
      <vt:lpstr>Circuit</vt:lpstr>
      <vt:lpstr>Office Theme</vt:lpstr>
      <vt:lpstr>PowerPoint Presentation</vt:lpstr>
      <vt:lpstr>PowerPoint Presentation</vt:lpstr>
      <vt:lpstr>Overview about (HTM) Company   </vt:lpstr>
      <vt:lpstr>Problem Statement  </vt:lpstr>
      <vt:lpstr>Problem Statement  </vt:lpstr>
      <vt:lpstr>Methodology </vt:lpstr>
      <vt:lpstr>ABC Analysis  </vt:lpstr>
      <vt:lpstr>ABC analysis  </vt:lpstr>
      <vt:lpstr>PowerPoint Presentation</vt:lpstr>
      <vt:lpstr>ABC analysis  </vt:lpstr>
      <vt:lpstr>Forecasting </vt:lpstr>
      <vt:lpstr>PowerPoint Presentation</vt:lpstr>
      <vt:lpstr>Result of forecasting </vt:lpstr>
      <vt:lpstr>Result of forecasting </vt:lpstr>
      <vt:lpstr>Economic Order Quantity (EOQ) </vt:lpstr>
      <vt:lpstr>Economic Order Quantity (EOQ) </vt:lpstr>
      <vt:lpstr>Safety Stock </vt:lpstr>
      <vt:lpstr>Normality test </vt:lpstr>
      <vt:lpstr>Safety stock for normal data  </vt:lpstr>
      <vt:lpstr>Safety stock for non-normal data  </vt:lpstr>
      <vt:lpstr>Reorder point (ROP)  </vt:lpstr>
      <vt:lpstr>Results of safety stock and reorder point</vt:lpstr>
      <vt:lpstr>Current layout of HTM main warehouse</vt:lpstr>
      <vt:lpstr>Current layout of HTM main warehouse</vt:lpstr>
      <vt:lpstr>Current layout of HTM main warehouse</vt:lpstr>
      <vt:lpstr>Improved layout of HTM main warehouse</vt:lpstr>
      <vt:lpstr>Improved layout of HTM main warehouse</vt:lpstr>
      <vt:lpstr>Material handling in HTM main warehouse</vt:lpstr>
      <vt:lpstr>Material handling in HTM main warehouse</vt:lpstr>
      <vt:lpstr>Conclusion</vt:lpstr>
      <vt:lpstr>Recommendations </vt:lpstr>
      <vt:lpstr>Research gap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58</cp:revision>
  <dcterms:created xsi:type="dcterms:W3CDTF">2019-12-09T13:11:02Z</dcterms:created>
  <dcterms:modified xsi:type="dcterms:W3CDTF">2019-12-25T20:15:17Z</dcterms:modified>
</cp:coreProperties>
</file>