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</p:sldIdLst>
  <p:sldSz cx="9144000" cy="5143500" type="screen16x9"/>
  <p:notesSz cx="6858000" cy="9144000"/>
  <p:embeddedFontLst>
    <p:embeddedFont>
      <p:font typeface="Ubuntu" panose="020B060402020202020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3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@Karam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It’s for people who like to explore new places, and who value creative works.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It’s also for people who like their creativity to speak out loud and be heard.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Let me explain what it means..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Takes many forms - the simplest yet most common one is within your hands.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While it might sound like good news for introverts and book worms,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Elastic beanstalk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@Karam?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20" name="Shape 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5449" y="4461075"/>
            <a:ext cx="758625" cy="75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11700" y="3646850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400">
                <a:latin typeface="Ubuntu"/>
                <a:ea typeface="Ubuntu"/>
                <a:cs typeface="Ubuntu"/>
                <a:sym typeface="Ubuntu"/>
              </a:rPr>
              <a:t>Karam Shawish &amp; Zuhair AlSader</a:t>
            </a:r>
          </a:p>
          <a:p>
            <a:pPr lvl="0">
              <a:spcBef>
                <a:spcPts val="0"/>
              </a:spcBef>
              <a:buNone/>
            </a:pPr>
            <a:endParaRPr sz="1400">
              <a:latin typeface="Ubuntu"/>
              <a:ea typeface="Ubuntu"/>
              <a:cs typeface="Ubuntu"/>
              <a:sym typeface="Ubuntu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Ubuntu"/>
                <a:ea typeface="Ubuntu"/>
                <a:cs typeface="Ubuntu"/>
                <a:sym typeface="Ubuntu"/>
              </a:rPr>
              <a:t>Supervisors:</a:t>
            </a: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Ubuntu"/>
                <a:ea typeface="Ubuntu"/>
                <a:cs typeface="Ubuntu"/>
                <a:sym typeface="Ubuntu"/>
              </a:rPr>
              <a:t>Dr. Ashraf Armoush &amp; Dr. Samer Arandi</a:t>
            </a:r>
          </a:p>
          <a:p>
            <a:pPr lvl="0">
              <a:spcBef>
                <a:spcPts val="0"/>
              </a:spcBef>
              <a:buNone/>
            </a:pPr>
            <a:endParaRPr sz="1400">
              <a:latin typeface="Ubuntu"/>
              <a:ea typeface="Ubuntu"/>
              <a:cs typeface="Ubuntu"/>
              <a:sym typeface="Ubuntu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Ubuntu"/>
                <a:ea typeface="Ubuntu"/>
                <a:cs typeface="Ubuntu"/>
                <a:sym typeface="Ubuntu"/>
              </a:rPr>
              <a:t>19/5/2016</a:t>
            </a:r>
          </a:p>
        </p:txBody>
      </p:sp>
      <p:pic>
        <p:nvPicPr>
          <p:cNvPr id="56" name="Shape 56"/>
          <p:cNvPicPr preferRelativeResize="0"/>
          <p:nvPr/>
        </p:nvPicPr>
        <p:blipFill rotWithShape="1">
          <a:blip r:embed="rId3">
            <a:alphaModFix/>
          </a:blip>
          <a:srcRect b="35790"/>
          <a:stretch/>
        </p:blipFill>
        <p:spPr>
          <a:xfrm>
            <a:off x="2673650" y="0"/>
            <a:ext cx="3763750" cy="2416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Shape 57"/>
          <p:cNvPicPr preferRelativeResize="0"/>
          <p:nvPr/>
        </p:nvPicPr>
        <p:blipFill rotWithShape="1">
          <a:blip r:embed="rId3">
            <a:alphaModFix/>
          </a:blip>
          <a:srcRect t="64138" b="17394"/>
          <a:stretch/>
        </p:blipFill>
        <p:spPr>
          <a:xfrm>
            <a:off x="2690125" y="2621224"/>
            <a:ext cx="3763750" cy="69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CraftAR API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rmAutofit fontScale="77500" lnSpcReduction="20000"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 dirty="0"/>
              <a:t>Management API: 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 dirty="0"/>
              <a:t>Manage your account.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 dirty="0"/>
              <a:t>Add items, targets &amp; media.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 dirty="0"/>
              <a:t>Media includes images, text, videos &amp; 3D objects.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 dirty="0"/>
              <a:t>Used by server.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Image recognition API: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 dirty="0"/>
              <a:t>Recognizes images, returns only text.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Cloud AR:</a:t>
            </a:r>
          </a:p>
          <a:p>
            <a:pPr marL="914400" lvl="1" indent="-228600">
              <a:spcBef>
                <a:spcPts val="0"/>
              </a:spcBef>
            </a:pPr>
            <a:r>
              <a:rPr lang="en" dirty="0"/>
              <a:t>Recognizes images; downloads and caches 3D scenes to be rendered by the device.</a:t>
            </a:r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CraftAR Collections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Collections contain multiple objects that can be recognized from the same view.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We used collections to group objects that reside within the same area.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That way, you can easily explore nearby objects.</a:t>
            </a: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Server API for mobile.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rmAutofit fontScale="85000" lnSpcReduction="20000"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400" dirty="0"/>
              <a:t>Login:</a:t>
            </a:r>
          </a:p>
          <a:p>
            <a:pPr marL="457200" lvl="0" indent="-317500" rtl="0">
              <a:spcBef>
                <a:spcPts val="0"/>
              </a:spcBef>
              <a:buSzPct val="100000"/>
            </a:pPr>
            <a:r>
              <a:rPr lang="en" sz="1400" dirty="0"/>
              <a:t>Accepts: Username, Password, Device ID.</a:t>
            </a:r>
          </a:p>
          <a:p>
            <a:pPr marL="457200" lvl="0" indent="-317500" rtl="0">
              <a:spcBef>
                <a:spcPts val="0"/>
              </a:spcBef>
              <a:buSzPct val="100000"/>
            </a:pPr>
            <a:r>
              <a:rPr lang="en" sz="1400" dirty="0"/>
              <a:t>Returns: User profile, token, meta.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 dirty="0"/>
              <a:t>Get nearby objects:</a:t>
            </a:r>
          </a:p>
          <a:p>
            <a:pPr marL="457200" lvl="0" indent="-317500" rtl="0">
              <a:spcBef>
                <a:spcPts val="0"/>
              </a:spcBef>
              <a:buSzPct val="100000"/>
            </a:pPr>
            <a:r>
              <a:rPr lang="en" sz="1400" dirty="0"/>
              <a:t>Accepts: Location (from GPS), Object Category (optional), Range, User token.</a:t>
            </a:r>
          </a:p>
          <a:p>
            <a:pPr marL="457200" lvl="0" indent="-317500" rtl="0">
              <a:spcBef>
                <a:spcPts val="0"/>
              </a:spcBef>
              <a:buSzPct val="100000"/>
            </a:pPr>
            <a:r>
              <a:rPr lang="en" sz="1400" dirty="0"/>
              <a:t>Returns: List of objects located within ‘range’ around ‘location’.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 dirty="0"/>
              <a:t>Get specific object:</a:t>
            </a:r>
          </a:p>
          <a:p>
            <a:pPr marL="457200" lvl="0" indent="-317500" rtl="0">
              <a:spcBef>
                <a:spcPts val="0"/>
              </a:spcBef>
              <a:buSzPct val="100000"/>
            </a:pPr>
            <a:r>
              <a:rPr lang="en" sz="1400" dirty="0"/>
              <a:t>Accepts: Object identifier, User token</a:t>
            </a:r>
          </a:p>
          <a:p>
            <a:pPr marL="457200" lvl="0" indent="-317500" rtl="0">
              <a:spcBef>
                <a:spcPts val="0"/>
              </a:spcBef>
              <a:buSzPct val="100000"/>
            </a:pPr>
            <a:r>
              <a:rPr lang="en" sz="1400" dirty="0"/>
              <a:t>Returns: More information about the object. Detection uuid and collection token.</a:t>
            </a: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Mobile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8648" y="188071"/>
            <a:ext cx="2805493" cy="468682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Video Demo</a:t>
            </a:r>
            <a:endParaRPr dirty="0"/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Mini-Business Model: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 dirty="0"/>
              <a:t>Cost Structure: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Servers: generally low-cost.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/>
              <a:t>CraftAR €99/mo. €1990 cloud AR set-up.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 dirty="0"/>
              <a:t>Revenue Model: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 dirty="0"/>
              <a:t>Free plan: 1 public object. Pay for more.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 dirty="0"/>
              <a:t>Design services, and custom experiences.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 dirty="0"/>
              <a:t>Key partnerships: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 dirty="0"/>
              <a:t>CraftAR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 dirty="0"/>
              <a:t>Real-estate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 dirty="0"/>
              <a:t>Architects</a:t>
            </a:r>
          </a:p>
          <a:p>
            <a:pPr marL="914400" lvl="1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" dirty="0"/>
              <a:t>Government</a:t>
            </a:r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Possible Competitors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The frameworks themselves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WallAMe - not popular and no 3D objects.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TAGD: specific for street art.</a:t>
            </a: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Limitations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Financial limtations - seed funding.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Technical limitations during image capture.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Connectivity: our app needs at least 3G.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Speed: 3D models are often huge, so better connectivity means better performance.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Spread and community: to be successful, we need big community.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Locaility: Both a pro and a con.</a:t>
            </a:r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Bluetooth beacons</a:t>
            </a:r>
          </a:p>
          <a:p>
            <a:r>
              <a:rPr lang="en-US" dirty="0"/>
              <a:t>Marketing</a:t>
            </a:r>
          </a:p>
          <a:p>
            <a:r>
              <a:rPr lang="en-US" dirty="0"/>
              <a:t>Gamification</a:t>
            </a:r>
          </a:p>
          <a:p>
            <a:r>
              <a:rPr lang="en-US"/>
              <a:t>Treasure </a:t>
            </a:r>
            <a:r>
              <a:rPr lang="en-US" dirty="0"/>
              <a:t>hunt</a:t>
            </a:r>
          </a:p>
        </p:txBody>
      </p:sp>
    </p:spTree>
    <p:extLst>
      <p:ext uri="{BB962C8B-B14F-4D97-AF65-F5344CB8AC3E}">
        <p14:creationId xmlns:p14="http://schemas.microsoft.com/office/powerpoint/2010/main" val="33926349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Thanks for Listening</a:t>
            </a: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311700" y="1573425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Explore sites beyond your sight.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311700" y="30811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Let your creativity speak loud.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11700" y="1951925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ViPolis is a network of creative works augmenting the real world.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311700" y="3031775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Augmented Reality with Location</a:t>
            </a: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Augmented Reality (AR)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Buzzword.</a:t>
            </a:r>
          </a:p>
          <a:p>
            <a:pPr lvl="0" rtl="0">
              <a:spcBef>
                <a:spcPts val="0"/>
              </a:spcBef>
              <a:buNone/>
            </a:pPr>
            <a:r>
              <a:rPr lang="en" i="1"/>
              <a:t>Supplementing the real world with static or interactive text, images, videos, or 3D objects, where the real view is modified by a computer. 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The view isn’t completely replaced - that’s the territory of virtual reality.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Mostly real-time.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Mobile phones take the lead.</a:t>
            </a:r>
          </a:p>
        </p:txBody>
      </p:sp>
      <p:pic>
        <p:nvPicPr>
          <p:cNvPr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3651" y="3207025"/>
            <a:ext cx="3440349" cy="193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But..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Mostly imprisoned inside of books or indoors.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Some people prefer to be outdoors.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#FreeTheAR</a:t>
            </a:r>
          </a:p>
        </p:txBody>
      </p:sp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2924" y="2159699"/>
            <a:ext cx="5301074" cy="2983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Idea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Allow creative people to show off their work in an AR experience.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Creative works are attached to a picture marker (can be a field view)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The location of the work is determined and saved along with the object.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App users can discover nearby objects that they can hunt and search for.</a:t>
            </a:r>
          </a:p>
          <a:p>
            <a:pPr marL="914400" lvl="1" indent="-228600">
              <a:spcBef>
                <a:spcPts val="0"/>
              </a:spcBef>
            </a:pPr>
            <a:r>
              <a:rPr lang="en"/>
              <a:t>One of the objects is chosen, and it’s viewed if the marker matches.</a:t>
            </a: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311700" y="177675"/>
            <a:ext cx="67674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ViPolis: Aerial View</a:t>
            </a:r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6325" y="2211600"/>
            <a:ext cx="1104975" cy="110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92936" y="2262623"/>
            <a:ext cx="1104979" cy="1016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79712" y="2211599"/>
            <a:ext cx="752600" cy="110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04037" y="4323923"/>
            <a:ext cx="1813699" cy="724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Shape 9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33000" y="3599000"/>
            <a:ext cx="724924" cy="724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57025" y="2163562"/>
            <a:ext cx="1201050" cy="120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Shape 10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534574" y="3667823"/>
            <a:ext cx="656100" cy="65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Shape 10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262099" y="1029130"/>
            <a:ext cx="1201050" cy="4845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 rotWithShape="1">
          <a:blip r:embed="rId11">
            <a:alphaModFix/>
          </a:blip>
          <a:srcRect l="75686" b="14900"/>
          <a:stretch/>
        </p:blipFill>
        <p:spPr>
          <a:xfrm>
            <a:off x="1008437" y="839798"/>
            <a:ext cx="898225" cy="89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Shape 104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199735" y="3790174"/>
            <a:ext cx="515650" cy="7905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5" name="Shape 105"/>
          <p:cNvCxnSpPr>
            <a:stCxn id="103" idx="2"/>
            <a:endCxn id="100" idx="0"/>
          </p:cNvCxnSpPr>
          <p:nvPr/>
        </p:nvCxnSpPr>
        <p:spPr>
          <a:xfrm>
            <a:off x="1457550" y="1738023"/>
            <a:ext cx="0" cy="425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106" name="Shape 106"/>
          <p:cNvCxnSpPr>
            <a:stCxn id="100" idx="2"/>
            <a:endCxn id="104" idx="0"/>
          </p:cNvCxnSpPr>
          <p:nvPr/>
        </p:nvCxnSpPr>
        <p:spPr>
          <a:xfrm>
            <a:off x="1457550" y="3364612"/>
            <a:ext cx="0" cy="4257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107" name="Shape 107"/>
          <p:cNvCxnSpPr>
            <a:stCxn id="95" idx="1"/>
            <a:endCxn id="100" idx="3"/>
          </p:cNvCxnSpPr>
          <p:nvPr/>
        </p:nvCxnSpPr>
        <p:spPr>
          <a:xfrm rot="10800000">
            <a:off x="2058125" y="2764087"/>
            <a:ext cx="2998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stealth" w="lg" len="lg"/>
            <a:tailEnd type="stealth" w="lg" len="lg"/>
          </a:ln>
        </p:spPr>
      </p:cxnSp>
      <p:pic>
        <p:nvPicPr>
          <p:cNvPr id="108" name="Shape 108"/>
          <p:cNvPicPr preferRelativeResize="0"/>
          <p:nvPr/>
        </p:nvPicPr>
        <p:blipFill rotWithShape="1">
          <a:blip r:embed="rId11">
            <a:alphaModFix/>
          </a:blip>
          <a:srcRect l="75686" b="14900"/>
          <a:stretch/>
        </p:blipFill>
        <p:spPr>
          <a:xfrm>
            <a:off x="5159700" y="822298"/>
            <a:ext cx="898225" cy="8982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9" name="Shape 109"/>
          <p:cNvCxnSpPr>
            <a:stCxn id="95" idx="0"/>
            <a:endCxn id="108" idx="2"/>
          </p:cNvCxnSpPr>
          <p:nvPr/>
        </p:nvCxnSpPr>
        <p:spPr>
          <a:xfrm rot="10800000">
            <a:off x="5608812" y="1720500"/>
            <a:ext cx="0" cy="491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110" name="Shape 110"/>
          <p:cNvCxnSpPr>
            <a:stCxn id="95" idx="3"/>
            <a:endCxn id="96" idx="1"/>
          </p:cNvCxnSpPr>
          <p:nvPr/>
        </p:nvCxnSpPr>
        <p:spPr>
          <a:xfrm>
            <a:off x="6161300" y="2764087"/>
            <a:ext cx="731700" cy="6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111" name="Shape 111"/>
          <p:cNvCxnSpPr>
            <a:stCxn id="102" idx="1"/>
          </p:cNvCxnSpPr>
          <p:nvPr/>
        </p:nvCxnSpPr>
        <p:spPr>
          <a:xfrm flipH="1">
            <a:off x="6062999" y="1271408"/>
            <a:ext cx="1199100" cy="10169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dash"/>
            <a:round/>
            <a:headEnd type="stealth" w="lg" len="lg"/>
            <a:tailEnd type="stealth" w="lg" len="lg"/>
          </a:ln>
        </p:spPr>
      </p:cxnSp>
      <p:pic>
        <p:nvPicPr>
          <p:cNvPr id="112" name="Shape 112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32051" y="2252291"/>
            <a:ext cx="724925" cy="10235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Class Diagram: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5401" y="1017725"/>
            <a:ext cx="7474700" cy="390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Why                           ?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Image recognition + AR SaaS.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Relatively good benchmarks.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Works better than others outside.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Has better (and well-documented) web API, including management API.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Use is less restricted than others. (Terms of Use)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Can be deployed on-premise. (Future plans?)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Allows for offline recognition.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Offers a reasonably good free plan.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Tried tonnes of other frameworks to finally anchor on this: Vuforia, GlorAR, Wikitude, Augment, ...</a:t>
            </a:r>
          </a:p>
        </p:txBody>
      </p:sp>
      <p:pic>
        <p:nvPicPr>
          <p:cNvPr id="126" name="Shape 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0199" y="387375"/>
            <a:ext cx="2407999" cy="68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685</Words>
  <Application>Microsoft Office PowerPoint</Application>
  <PresentationFormat>On-screen Show (16:9)</PresentationFormat>
  <Paragraphs>101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Ubuntu</vt:lpstr>
      <vt:lpstr>simple-light-2</vt:lpstr>
      <vt:lpstr>PowerPoint Presentation</vt:lpstr>
      <vt:lpstr>Explore sites beyond your sight.</vt:lpstr>
      <vt:lpstr>ViPolis is a network of creative works augmenting the real world.</vt:lpstr>
      <vt:lpstr>Augmented Reality (AR)</vt:lpstr>
      <vt:lpstr>But..</vt:lpstr>
      <vt:lpstr>The Idea</vt:lpstr>
      <vt:lpstr>ViPolis: Aerial View</vt:lpstr>
      <vt:lpstr>Class Diagram:</vt:lpstr>
      <vt:lpstr>Why                           ?</vt:lpstr>
      <vt:lpstr>CraftAR API</vt:lpstr>
      <vt:lpstr>CraftAR Collections</vt:lpstr>
      <vt:lpstr>Server API for mobile.</vt:lpstr>
      <vt:lpstr>Mobile</vt:lpstr>
      <vt:lpstr>Video Demo</vt:lpstr>
      <vt:lpstr>Mini-Business Model:</vt:lpstr>
      <vt:lpstr>Possible Competitors</vt:lpstr>
      <vt:lpstr>Limitations</vt:lpstr>
      <vt:lpstr>Future work</vt:lpstr>
      <vt:lpstr>Thanks for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Zuhair Al-Sadder</cp:lastModifiedBy>
  <cp:revision>2</cp:revision>
  <dcterms:modified xsi:type="dcterms:W3CDTF">2016-05-19T07:25:36Z</dcterms:modified>
</cp:coreProperties>
</file>