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sldIdLst>
    <p:sldId id="258" r:id="rId2"/>
    <p:sldId id="259" r:id="rId3"/>
    <p:sldId id="260" r:id="rId4"/>
    <p:sldId id="290" r:id="rId5"/>
    <p:sldId id="289" r:id="rId6"/>
    <p:sldId id="262" r:id="rId7"/>
    <p:sldId id="263" r:id="rId8"/>
    <p:sldId id="265" r:id="rId9"/>
    <p:sldId id="266" r:id="rId10"/>
    <p:sldId id="294" r:id="rId11"/>
    <p:sldId id="295" r:id="rId12"/>
    <p:sldId id="257" r:id="rId13"/>
    <p:sldId id="267" r:id="rId14"/>
    <p:sldId id="264" r:id="rId15"/>
    <p:sldId id="268" r:id="rId16"/>
    <p:sldId id="270" r:id="rId17"/>
    <p:sldId id="271" r:id="rId18"/>
    <p:sldId id="272" r:id="rId19"/>
    <p:sldId id="304" r:id="rId20"/>
    <p:sldId id="273" r:id="rId21"/>
    <p:sldId id="297" r:id="rId22"/>
    <p:sldId id="296" r:id="rId23"/>
    <p:sldId id="299" r:id="rId24"/>
    <p:sldId id="302" r:id="rId25"/>
    <p:sldId id="303" r:id="rId26"/>
    <p:sldId id="298" r:id="rId27"/>
    <p:sldId id="300" r:id="rId28"/>
    <p:sldId id="301" r:id="rId29"/>
    <p:sldId id="274" r:id="rId30"/>
    <p:sldId id="276" r:id="rId31"/>
    <p:sldId id="275" r:id="rId32"/>
    <p:sldId id="277" r:id="rId33"/>
    <p:sldId id="278" r:id="rId34"/>
    <p:sldId id="279" r:id="rId35"/>
    <p:sldId id="280" r:id="rId36"/>
    <p:sldId id="282" r:id="rId37"/>
    <p:sldId id="281" r:id="rId38"/>
    <p:sldId id="283" r:id="rId39"/>
    <p:sldId id="284" r:id="rId40"/>
    <p:sldId id="291" r:id="rId41"/>
    <p:sldId id="293" r:id="rId4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55836A27-EA65-48B4-98F9-4F0DEC44E2CC}">
          <p14:sldIdLst>
            <p14:sldId id="258"/>
            <p14:sldId id="259"/>
            <p14:sldId id="260"/>
            <p14:sldId id="290"/>
            <p14:sldId id="289"/>
            <p14:sldId id="262"/>
            <p14:sldId id="263"/>
            <p14:sldId id="265"/>
            <p14:sldId id="266"/>
            <p14:sldId id="294"/>
            <p14:sldId id="295"/>
            <p14:sldId id="257"/>
            <p14:sldId id="267"/>
            <p14:sldId id="264"/>
            <p14:sldId id="268"/>
            <p14:sldId id="270"/>
            <p14:sldId id="271"/>
            <p14:sldId id="272"/>
            <p14:sldId id="304"/>
            <p14:sldId id="273"/>
            <p14:sldId id="297"/>
            <p14:sldId id="296"/>
            <p14:sldId id="299"/>
            <p14:sldId id="302"/>
            <p14:sldId id="303"/>
            <p14:sldId id="298"/>
            <p14:sldId id="300"/>
            <p14:sldId id="301"/>
            <p14:sldId id="274"/>
            <p14:sldId id="276"/>
            <p14:sldId id="275"/>
            <p14:sldId id="277"/>
            <p14:sldId id="278"/>
            <p14:sldId id="279"/>
            <p14:sldId id="280"/>
            <p14:sldId id="282"/>
            <p14:sldId id="281"/>
            <p14:sldId id="283"/>
            <p14:sldId id="284"/>
            <p14:sldId id="291"/>
            <p14:sldId id="293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82" autoAdjust="0"/>
    <p:restoredTop sz="99466" autoAdjust="0"/>
  </p:normalViewPr>
  <p:slideViewPr>
    <p:cSldViewPr>
      <p:cViewPr>
        <p:scale>
          <a:sx n="73" d="100"/>
          <a:sy n="73" d="100"/>
        </p:scale>
        <p:origin x="-129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Ms\Documents\gp2\Statistic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Ms\Documents\gp2\Statistic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31585496959228471"/>
          <c:y val="0.1333523917396712"/>
        </c:manualLayout>
      </c:layout>
      <c:overlay val="0"/>
      <c:txPr>
        <a:bodyPr/>
        <a:lstStyle/>
        <a:p>
          <a:pPr>
            <a:defRPr lang="en-US"/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5.8099518810148763E-2"/>
          <c:y val="0.21795166229221349"/>
          <c:w val="0.59635892388451461"/>
          <c:h val="0.51874234470691127"/>
        </c:manualLayout>
      </c:layout>
      <c:barChart>
        <c:barDir val="col"/>
        <c:grouping val="clustered"/>
        <c:varyColors val="0"/>
        <c:ser>
          <c:idx val="0"/>
          <c:order val="0"/>
          <c:tx>
            <c:v>Rx level Percentages </c:v>
          </c:tx>
          <c:invertIfNegative val="0"/>
          <c:cat>
            <c:strRef>
              <c:f>Sheet1!$A$14:$A$20</c:f>
              <c:strCache>
                <c:ptCount val="7"/>
                <c:pt idx="0">
                  <c:v>-200 ~ -95</c:v>
                </c:pt>
                <c:pt idx="1">
                  <c:v>-95 ~ -85</c:v>
                </c:pt>
                <c:pt idx="2">
                  <c:v>-85 ~ -75</c:v>
                </c:pt>
                <c:pt idx="3">
                  <c:v>-75 ~ -65</c:v>
                </c:pt>
                <c:pt idx="4">
                  <c:v>-65 ~ -55</c:v>
                </c:pt>
                <c:pt idx="5">
                  <c:v>-55 ~ 0</c:v>
                </c:pt>
                <c:pt idx="6">
                  <c:v>Outside range</c:v>
                </c:pt>
              </c:strCache>
            </c:strRef>
          </c:cat>
          <c:val>
            <c:numRef>
              <c:f>Sheet1!$D$14:$D$20</c:f>
              <c:numCache>
                <c:formatCode>General</c:formatCode>
                <c:ptCount val="7"/>
                <c:pt idx="0">
                  <c:v>0</c:v>
                </c:pt>
                <c:pt idx="1">
                  <c:v>1.5381150756760591</c:v>
                </c:pt>
                <c:pt idx="2">
                  <c:v>3.9836678359009245</c:v>
                </c:pt>
                <c:pt idx="3">
                  <c:v>7.0531999948799786</c:v>
                </c:pt>
                <c:pt idx="4">
                  <c:v>7.0813309233577701</c:v>
                </c:pt>
                <c:pt idx="5">
                  <c:v>73.482582948224191</c:v>
                </c:pt>
                <c:pt idx="6">
                  <c:v>6.8611032219610468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1599488"/>
        <c:axId val="41340864"/>
      </c:barChart>
      <c:catAx>
        <c:axId val="4159948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41340864"/>
        <c:crosses val="autoZero"/>
        <c:auto val="1"/>
        <c:lblAlgn val="ctr"/>
        <c:lblOffset val="100"/>
        <c:noMultiLvlLbl val="0"/>
      </c:catAx>
      <c:valAx>
        <c:axId val="4134086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4159948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1650680028632752"/>
          <c:y val="0.20508044133372219"/>
          <c:w val="0.25319016941064182"/>
          <c:h val="0.75642874501798363"/>
        </c:manualLayout>
      </c:layout>
      <c:overlay val="0"/>
      <c:txPr>
        <a:bodyPr/>
        <a:lstStyle/>
        <a:p>
          <a:pPr>
            <a:defRPr lang="en-US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DL Data Rate Percentages</c:v>
          </c:tx>
          <c:invertIfNegative val="0"/>
          <c:cat>
            <c:strRef>
              <c:f>Sheet1!$L$14:$L$19</c:f>
              <c:strCache>
                <c:ptCount val="6"/>
                <c:pt idx="0">
                  <c:v>0 ~ 1</c:v>
                </c:pt>
                <c:pt idx="1">
                  <c:v>1 ~ 5</c:v>
                </c:pt>
                <c:pt idx="2">
                  <c:v>5 ~ 10</c:v>
                </c:pt>
                <c:pt idx="3">
                  <c:v>10 ~ 30</c:v>
                </c:pt>
                <c:pt idx="4">
                  <c:v>30 ~ 40</c:v>
                </c:pt>
                <c:pt idx="5">
                  <c:v>Outside range</c:v>
                </c:pt>
              </c:strCache>
            </c:strRef>
          </c:cat>
          <c:val>
            <c:numRef>
              <c:f>Sheet1!$O$14:$O$19</c:f>
              <c:numCache>
                <c:formatCode>General</c:formatCode>
                <c:ptCount val="6"/>
                <c:pt idx="0">
                  <c:v>0</c:v>
                </c:pt>
                <c:pt idx="1">
                  <c:v>9.5234018744353257</c:v>
                </c:pt>
                <c:pt idx="2">
                  <c:v>33.360302548148859</c:v>
                </c:pt>
                <c:pt idx="3">
                  <c:v>45.221822770638802</c:v>
                </c:pt>
                <c:pt idx="4">
                  <c:v>5.0333690008847283</c:v>
                </c:pt>
                <c:pt idx="5">
                  <c:v>6.8611038058922933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6570496"/>
        <c:axId val="80429632"/>
      </c:barChart>
      <c:catAx>
        <c:axId val="126570496"/>
        <c:scaling>
          <c:orientation val="minMax"/>
        </c:scaling>
        <c:delete val="0"/>
        <c:axPos val="b"/>
        <c:majorTickMark val="out"/>
        <c:minorTickMark val="none"/>
        <c:tickLblPos val="nextTo"/>
        <c:crossAx val="80429632"/>
        <c:crosses val="autoZero"/>
        <c:auto val="1"/>
        <c:lblAlgn val="ctr"/>
        <c:lblOffset val="100"/>
        <c:noMultiLvlLbl val="0"/>
      </c:catAx>
      <c:valAx>
        <c:axId val="8042963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2657049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8F60C3DE-2212-47D1-83B5-AC3FDB99FBC7}" type="datetimeFigureOut">
              <a:rPr lang="ar-SA" smtClean="0"/>
              <a:pPr/>
              <a:t>25/07/1436</a:t>
            </a:fld>
            <a:endParaRPr lang="ar-S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43716F38-BADF-46B4-9DF2-FF5267D4F21F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100192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716F38-BADF-46B4-9DF2-FF5267D4F21F}" type="slidenum">
              <a:rPr lang="ar-SA" smtClean="0"/>
              <a:pPr/>
              <a:t>5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372456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2A762A-96C8-47CE-85CE-75CE9E0070BB}" type="slidenum">
              <a:rPr lang="ar-SA" smtClean="0"/>
              <a:pPr/>
              <a:t>6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462087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5000" b="1" dirty="0" smtClean="0">
                <a:solidFill>
                  <a:schemeClr val="tx2"/>
                </a:solidFill>
              </a:rPr>
              <a:t>-</a:t>
            </a:r>
            <a:endParaRPr lang="en-US" sz="5000" b="1" dirty="0">
              <a:solidFill>
                <a:schemeClr val="tx2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71472" y="1600200"/>
            <a:ext cx="8115328" cy="4525963"/>
          </a:xfrm>
        </p:spPr>
        <p:txBody>
          <a:bodyPr>
            <a:normAutofit fontScale="62500" lnSpcReduction="20000"/>
          </a:bodyPr>
          <a:lstStyle/>
          <a:p>
            <a:pPr algn="ctr">
              <a:buNone/>
            </a:pPr>
            <a:endParaRPr lang="en-US" sz="5800" b="1" dirty="0" smtClean="0">
              <a:solidFill>
                <a:schemeClr val="tx2"/>
              </a:solidFill>
              <a:latin typeface="Andalus" pitchFamily="18" charset="-78"/>
              <a:cs typeface="Andalus" pitchFamily="18" charset="-78"/>
            </a:endParaRPr>
          </a:p>
          <a:p>
            <a:pPr algn="ctr">
              <a:buNone/>
            </a:pPr>
            <a:r>
              <a:rPr lang="en-US" sz="5800" b="1" dirty="0" smtClean="0">
                <a:solidFill>
                  <a:schemeClr val="tx2"/>
                </a:solidFill>
                <a:latin typeface="Andalus" pitchFamily="18" charset="-78"/>
                <a:cs typeface="Andalus" pitchFamily="18" charset="-78"/>
              </a:rPr>
              <a:t>LTE Planning</a:t>
            </a:r>
          </a:p>
          <a:p>
            <a:pPr algn="ctr">
              <a:buNone/>
            </a:pPr>
            <a:r>
              <a:rPr lang="en-US" sz="5800" b="1" dirty="0" smtClean="0">
                <a:solidFill>
                  <a:schemeClr val="tx2"/>
                </a:solidFill>
                <a:latin typeface="Andalus" pitchFamily="18" charset="-78"/>
                <a:cs typeface="Andalus" pitchFamily="18" charset="-78"/>
              </a:rPr>
              <a:t>and Specific Propagation Model Selection</a:t>
            </a:r>
          </a:p>
          <a:p>
            <a:pPr algn="ctr">
              <a:buNone/>
            </a:pPr>
            <a:endParaRPr lang="en-US" b="1" dirty="0" smtClean="0"/>
          </a:p>
          <a:p>
            <a:pPr algn="ctr">
              <a:buNone/>
            </a:pPr>
            <a:r>
              <a:rPr lang="en-US" b="1" dirty="0" smtClean="0"/>
              <a:t>Prepared by:</a:t>
            </a:r>
          </a:p>
          <a:p>
            <a:pPr algn="ctr">
              <a:buNone/>
            </a:pPr>
            <a:r>
              <a:rPr lang="en-US" b="1" dirty="0" err="1" smtClean="0"/>
              <a:t>Khawla</a:t>
            </a:r>
            <a:r>
              <a:rPr lang="en-US" b="1" dirty="0" smtClean="0"/>
              <a:t> </a:t>
            </a:r>
            <a:r>
              <a:rPr lang="en-US" b="1" dirty="0" err="1" smtClean="0"/>
              <a:t>Daraghmeh</a:t>
            </a:r>
            <a:r>
              <a:rPr lang="en-US" b="1" dirty="0" smtClean="0"/>
              <a:t> </a:t>
            </a:r>
          </a:p>
          <a:p>
            <a:pPr algn="ctr">
              <a:buNone/>
            </a:pPr>
            <a:r>
              <a:rPr lang="en-US" b="1" dirty="0" smtClean="0"/>
              <a:t>Ola </a:t>
            </a:r>
            <a:r>
              <a:rPr lang="en-US" b="1" dirty="0" err="1" smtClean="0"/>
              <a:t>Mashaqi</a:t>
            </a:r>
            <a:endParaRPr lang="en-US" b="1" dirty="0" smtClean="0"/>
          </a:p>
          <a:p>
            <a:pPr algn="ctr">
              <a:buNone/>
            </a:pPr>
            <a:r>
              <a:rPr lang="en-US" b="1" dirty="0" err="1" smtClean="0"/>
              <a:t>Suhad</a:t>
            </a:r>
            <a:r>
              <a:rPr lang="en-US" b="1" dirty="0" smtClean="0"/>
              <a:t> </a:t>
            </a:r>
            <a:r>
              <a:rPr lang="en-US" b="1" dirty="0" err="1" smtClean="0"/>
              <a:t>Malayshi</a:t>
            </a:r>
            <a:endParaRPr lang="en-US" b="1" dirty="0" smtClean="0"/>
          </a:p>
          <a:p>
            <a:pPr algn="ctr">
              <a:buNone/>
            </a:pPr>
            <a:endParaRPr lang="en-US" b="1" dirty="0" smtClean="0"/>
          </a:p>
          <a:p>
            <a:pPr algn="ctr">
              <a:buNone/>
            </a:pPr>
            <a:endParaRPr lang="en-US" b="1" dirty="0" smtClean="0"/>
          </a:p>
          <a:p>
            <a:pPr algn="ctr">
              <a:buNone/>
            </a:pPr>
            <a:r>
              <a:rPr lang="en-US" b="1" dirty="0" smtClean="0">
                <a:latin typeface="David" pitchFamily="34" charset="-79"/>
                <a:cs typeface="David" pitchFamily="34" charset="-79"/>
              </a:rPr>
              <a:t>Supervisor: </a:t>
            </a:r>
            <a:r>
              <a:rPr lang="en-US" b="1" dirty="0" err="1" smtClean="0">
                <a:latin typeface="David" pitchFamily="34" charset="-79"/>
                <a:cs typeface="David" pitchFamily="34" charset="-79"/>
              </a:rPr>
              <a:t>Dr.Yousef</a:t>
            </a:r>
            <a:r>
              <a:rPr lang="en-US" b="1" dirty="0" smtClean="0">
                <a:latin typeface="David" pitchFamily="34" charset="-79"/>
                <a:cs typeface="David" pitchFamily="34" charset="-79"/>
              </a:rPr>
              <a:t> Dama</a:t>
            </a:r>
          </a:p>
          <a:p>
            <a:pPr>
              <a:buNone/>
            </a:pPr>
            <a:endParaRPr lang="en-US" b="1" dirty="0">
              <a:solidFill>
                <a:schemeClr val="tx2"/>
              </a:solidFill>
            </a:endParaRPr>
          </a:p>
        </p:txBody>
      </p:sp>
      <p:pic>
        <p:nvPicPr>
          <p:cNvPr id="4" name="Picture 1" descr="Description: C:\Users\CD City\Desktop\mq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28600"/>
            <a:ext cx="1589405" cy="1557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1"/>
                </a:solidFill>
                <a:latin typeface="Andalus" pitchFamily="18" charset="-78"/>
                <a:cs typeface="Andalus" pitchFamily="18" charset="-78"/>
              </a:rPr>
              <a:t>Site Allocation  </a:t>
            </a:r>
            <a:r>
              <a:rPr lang="en-US" b="1" dirty="0" smtClean="0">
                <a:solidFill>
                  <a:schemeClr val="accent1"/>
                </a:solidFill>
                <a:latin typeface="Andalus" pitchFamily="18" charset="-78"/>
                <a:cs typeface="Andalus" pitchFamily="18" charset="-78"/>
              </a:rPr>
              <a:t>Stages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lvl="0" indent="0" algn="ctr">
              <a:buNone/>
            </a:pPr>
            <a:endParaRPr lang="en-US" b="1" dirty="0" smtClean="0">
              <a:solidFill>
                <a:schemeClr val="accent1"/>
              </a:solidFill>
            </a:endParaRPr>
          </a:p>
          <a:p>
            <a:pPr marL="0" lvl="0" indent="0" algn="ctr">
              <a:buNone/>
            </a:pPr>
            <a:endParaRPr lang="en-US" b="1" dirty="0" smtClean="0">
              <a:solidFill>
                <a:schemeClr val="accent1"/>
              </a:solidFill>
            </a:endParaRPr>
          </a:p>
          <a:p>
            <a:pPr marL="0" lvl="0" indent="0">
              <a:buNone/>
            </a:pPr>
            <a:r>
              <a:rPr lang="en-US" b="1" u="sng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Stage Two </a:t>
            </a:r>
          </a:p>
          <a:p>
            <a:pPr marL="0" lvl="0" indent="0">
              <a:buNone/>
            </a:pPr>
            <a:endParaRPr lang="en-US" u="sng" dirty="0" smtClean="0"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Site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coordinates uploaded to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Mentum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Planet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tool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 descr="Description: C:\Users\MMs\Desktop\تنزيل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895600"/>
            <a:ext cx="3962400" cy="24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 descr="C:\Users\MMs\Desktop\imag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4141" y="609600"/>
            <a:ext cx="942975" cy="94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5903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1"/>
                </a:solidFill>
                <a:latin typeface="Andalus" pitchFamily="18" charset="-78"/>
                <a:cs typeface="Andalus" pitchFamily="18" charset="-78"/>
              </a:rPr>
              <a:t>Site </a:t>
            </a:r>
            <a:r>
              <a:rPr lang="en-US" b="1" dirty="0" smtClean="0">
                <a:solidFill>
                  <a:schemeClr val="accent1"/>
                </a:solidFill>
                <a:latin typeface="Andalus" pitchFamily="18" charset="-78"/>
                <a:cs typeface="Andalus" pitchFamily="18" charset="-78"/>
              </a:rPr>
              <a:t>Allocation Stages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0370" y="1143000"/>
            <a:ext cx="8534400" cy="5130735"/>
          </a:xfrm>
        </p:spPr>
        <p:txBody>
          <a:bodyPr/>
          <a:lstStyle/>
          <a:p>
            <a:pPr marL="0" indent="0">
              <a:buNone/>
            </a:pPr>
            <a:r>
              <a:rPr lang="en-US" b="1" u="sng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Stage Three </a:t>
            </a:r>
            <a:r>
              <a:rPr lang="en-US" dirty="0" smtClean="0">
                <a:solidFill>
                  <a:schemeClr val="accent1"/>
                </a:solidFill>
              </a:rPr>
              <a:t>: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Antenna Parameters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b="1" dirty="0" smtClean="0"/>
              <a:t> </a:t>
            </a:r>
            <a:endParaRPr lang="en-US" b="1" dirty="0"/>
          </a:p>
        </p:txBody>
      </p:sp>
      <p:pic>
        <p:nvPicPr>
          <p:cNvPr id="5" name="Picture 4" descr="Description: C:\Users\MMs\Desktop\gp2\image009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905000"/>
            <a:ext cx="7086600" cy="472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2" descr="C:\Users\MMs\Desktop\imag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1795" y="304800"/>
            <a:ext cx="942975" cy="94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7902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accent1"/>
                </a:solidFill>
                <a:latin typeface="Andalus" pitchFamily="18" charset="-78"/>
                <a:cs typeface="Andalus" pitchFamily="18" charset="-78"/>
              </a:rPr>
              <a:t/>
            </a:r>
            <a:br>
              <a:rPr lang="en-US" b="1" dirty="0" smtClean="0">
                <a:solidFill>
                  <a:schemeClr val="accent1"/>
                </a:solidFill>
                <a:latin typeface="Andalus" pitchFamily="18" charset="-78"/>
                <a:cs typeface="Andalus" pitchFamily="18" charset="-78"/>
              </a:rPr>
            </a:br>
            <a:r>
              <a:rPr lang="en-US" b="1" dirty="0" smtClean="0">
                <a:solidFill>
                  <a:schemeClr val="accent1"/>
                </a:solidFill>
                <a:latin typeface="Andalus" pitchFamily="18" charset="-78"/>
                <a:cs typeface="Andalus" pitchFamily="18" charset="-78"/>
              </a:rPr>
              <a:t>Site Allocation Results </a:t>
            </a:r>
            <a:br>
              <a:rPr lang="en-US" b="1" dirty="0" smtClean="0">
                <a:solidFill>
                  <a:schemeClr val="accent1"/>
                </a:solidFill>
                <a:latin typeface="Andalus" pitchFamily="18" charset="-78"/>
                <a:cs typeface="Andalus" pitchFamily="18" charset="-78"/>
              </a:rPr>
            </a:br>
            <a:r>
              <a:rPr lang="en-US" b="1" dirty="0" smtClean="0">
                <a:solidFill>
                  <a:schemeClr val="accent1"/>
                </a:solidFill>
                <a:latin typeface="Andalus" pitchFamily="18" charset="-78"/>
                <a:cs typeface="Andalus" pitchFamily="18" charset="-78"/>
              </a:rPr>
              <a:t>Rx level</a:t>
            </a:r>
            <a:r>
              <a:rPr lang="ar-SA" b="1" dirty="0" smtClean="0">
                <a:solidFill>
                  <a:schemeClr val="accent1"/>
                </a:solidFill>
                <a:latin typeface="Andalus" pitchFamily="18" charset="-78"/>
                <a:cs typeface="Andalus" pitchFamily="18" charset="-78"/>
              </a:rPr>
              <a:t/>
            </a:r>
            <a:br>
              <a:rPr lang="ar-SA" b="1" dirty="0" smtClean="0">
                <a:solidFill>
                  <a:schemeClr val="accent1"/>
                </a:solidFill>
                <a:latin typeface="Andalus" pitchFamily="18" charset="-78"/>
                <a:cs typeface="Andalus" pitchFamily="18" charset="-78"/>
              </a:rPr>
            </a:br>
            <a:endParaRPr lang="ar-SA" b="1" dirty="0">
              <a:solidFill>
                <a:schemeClr val="accent1"/>
              </a:solidFill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5" name="Content Placeholder 4" descr="Description: C:\Users\computer world\Downloads\RX Level (RSSI)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981200"/>
            <a:ext cx="7467600" cy="4267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2" descr="C:\Users\MMs\Desktop\imag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533400"/>
            <a:ext cx="942975" cy="94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653136"/>
            <a:ext cx="4286250" cy="15389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accent1"/>
                </a:solidFill>
                <a:latin typeface="Andalus" pitchFamily="18" charset="-78"/>
                <a:cs typeface="Andalus" pitchFamily="18" charset="-78"/>
              </a:rPr>
              <a:t>Rx level</a:t>
            </a:r>
            <a:endParaRPr lang="ar-SA" dirty="0">
              <a:solidFill>
                <a:schemeClr val="accent1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07055901"/>
              </p:ext>
            </p:extLst>
          </p:nvPr>
        </p:nvGraphicFramePr>
        <p:xfrm>
          <a:off x="251520" y="836712"/>
          <a:ext cx="8892480" cy="59046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1"/>
                </a:solidFill>
                <a:latin typeface="Andalus" pitchFamily="18" charset="-78"/>
                <a:cs typeface="Andalus" pitchFamily="18" charset="-78"/>
              </a:rPr>
              <a:t>Site Allocation Results </a:t>
            </a:r>
            <a:endParaRPr lang="ar-SA" dirty="0">
              <a:solidFill>
                <a:schemeClr val="accent1"/>
              </a:solidFill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4" name="Picture 3" descr="Description: C:\Users\MMs\Desktop\gp2\DownLink achievable data rate per user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244" y="2204567"/>
            <a:ext cx="7391400" cy="44196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8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Maximum Achievable Data rate for each user</a:t>
            </a:r>
            <a:endParaRPr lang="ar-SA" sz="3000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C:\Users\MMs\Desktop\imag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9089" y="381000"/>
            <a:ext cx="942975" cy="94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869161"/>
            <a:ext cx="3834424" cy="1683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1"/>
                </a:solidFill>
                <a:latin typeface="Andalus" pitchFamily="18" charset="-78"/>
                <a:cs typeface="Andalus" pitchFamily="18" charset="-78"/>
              </a:rPr>
              <a:t>Percentage Total </a:t>
            </a:r>
            <a:r>
              <a:rPr lang="en-US" b="1" dirty="0">
                <a:solidFill>
                  <a:schemeClr val="accent1"/>
                </a:solidFill>
                <a:latin typeface="Andalus" pitchFamily="18" charset="-78"/>
                <a:cs typeface="Andalus" pitchFamily="18" charset="-78"/>
              </a:rPr>
              <a:t>A</a:t>
            </a:r>
            <a:r>
              <a:rPr lang="en-US" b="1" dirty="0" smtClean="0">
                <a:solidFill>
                  <a:schemeClr val="accent1"/>
                </a:solidFill>
                <a:latin typeface="Andalus" pitchFamily="18" charset="-78"/>
                <a:cs typeface="Andalus" pitchFamily="18" charset="-78"/>
              </a:rPr>
              <a:t>rea </a:t>
            </a:r>
            <a:endParaRPr lang="ar-SA" b="1" dirty="0">
              <a:solidFill>
                <a:schemeClr val="accent1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97813609"/>
              </p:ext>
            </p:extLst>
          </p:nvPr>
        </p:nvGraphicFramePr>
        <p:xfrm>
          <a:off x="467544" y="1628800"/>
          <a:ext cx="8064896" cy="460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1"/>
                </a:solidFill>
                <a:latin typeface="Andalus" pitchFamily="18" charset="-78"/>
                <a:cs typeface="Andalus" pitchFamily="18" charset="-78"/>
              </a:rPr>
              <a:t>Site Specific Propagation Model</a:t>
            </a:r>
            <a:endParaRPr lang="ar-SA" b="1" dirty="0">
              <a:solidFill>
                <a:schemeClr val="accent1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en-US" sz="3000" dirty="0" smtClean="0"/>
              <a:t> 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Propagation models have been developed to be able to </a:t>
            </a:r>
          </a:p>
          <a:p>
            <a:pPr algn="just"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estimate the radio wave propagation as accurately as possible</a:t>
            </a:r>
          </a:p>
          <a:p>
            <a:pPr marL="0" indent="0" algn="just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predict the path loss between the transmitter and receiver</a:t>
            </a:r>
          </a:p>
          <a:p>
            <a:pPr>
              <a:buNone/>
            </a:pP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1"/>
                </a:solidFill>
                <a:latin typeface="Andalus" pitchFamily="18" charset="-78"/>
                <a:cs typeface="Andalus" pitchFamily="18" charset="-78"/>
              </a:rPr>
              <a:t>Models Under Study </a:t>
            </a:r>
            <a:endParaRPr lang="ar-SA" b="1" dirty="0">
              <a:solidFill>
                <a:schemeClr val="accent1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17681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algn="just">
              <a:buFont typeface="Wingdings" pitchFamily="2" charset="2"/>
              <a:buChar char="Ø"/>
            </a:pPr>
            <a:r>
              <a:rPr lang="en-US" b="1" dirty="0" err="1" smtClean="0">
                <a:solidFill>
                  <a:schemeClr val="accent1"/>
                </a:solidFill>
                <a:latin typeface="Andalus" pitchFamily="18" charset="-78"/>
                <a:cs typeface="Andalus" pitchFamily="18" charset="-78"/>
              </a:rPr>
              <a:t>Hata's</a:t>
            </a:r>
            <a:r>
              <a:rPr lang="en-US" b="1" dirty="0" smtClean="0">
                <a:solidFill>
                  <a:schemeClr val="accent1"/>
                </a:solidFill>
                <a:latin typeface="Andalus" pitchFamily="18" charset="-78"/>
                <a:cs typeface="Andalus" pitchFamily="18" charset="-78"/>
              </a:rPr>
              <a:t> propagation model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is the basis for several widely used propagation models in the cellular industry. The main attraction of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Hata's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model is its simplicity.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Hata's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basic model is valid in the frequency range of 150-1500 MHz</a:t>
            </a:r>
          </a:p>
          <a:p>
            <a:pPr algn="just">
              <a:buNone/>
            </a:pPr>
            <a:endParaRPr lang="en-US" dirty="0" smtClean="0"/>
          </a:p>
          <a:p>
            <a:pPr algn="just">
              <a:buFont typeface="Wingdings" pitchFamily="2" charset="2"/>
              <a:buChar char="Ø"/>
            </a:pPr>
            <a:r>
              <a:rPr lang="en-US" b="1" dirty="0" smtClean="0">
                <a:solidFill>
                  <a:schemeClr val="accent1"/>
                </a:solidFill>
                <a:latin typeface="Andalus" pitchFamily="18" charset="-78"/>
                <a:cs typeface="Andalus" pitchFamily="18" charset="-78"/>
              </a:rPr>
              <a:t>Cost-</a:t>
            </a:r>
            <a:r>
              <a:rPr lang="en-US" b="1" dirty="0" err="1" smtClean="0">
                <a:solidFill>
                  <a:schemeClr val="accent1"/>
                </a:solidFill>
                <a:latin typeface="Andalus" pitchFamily="18" charset="-78"/>
                <a:cs typeface="Andalus" pitchFamily="18" charset="-78"/>
              </a:rPr>
              <a:t>Hata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model is also known as COST-231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model. It is the extension of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model (Okumura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model) and it can be used for the frequencies up to 2000 MHz </a:t>
            </a:r>
            <a:endParaRPr lang="ar-SA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1"/>
                </a:solidFill>
                <a:latin typeface="Andalus" pitchFamily="18" charset="-78"/>
                <a:cs typeface="Andalus" pitchFamily="18" charset="-78"/>
              </a:rPr>
              <a:t>Models Under Study </a:t>
            </a:r>
            <a:endParaRPr lang="ar-SA" dirty="0">
              <a:solidFill>
                <a:schemeClr val="accent1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58204" cy="4900634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en-US" b="1" dirty="0" smtClean="0">
                <a:solidFill>
                  <a:schemeClr val="accent1"/>
                </a:solidFill>
                <a:latin typeface="Andalus" pitchFamily="18" charset="-78"/>
                <a:cs typeface="Andalus" pitchFamily="18" charset="-78"/>
              </a:rPr>
              <a:t>Full 3D </a:t>
            </a: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Places no restriction on object shape; it allows buildings to have sloped roofs.</a:t>
            </a: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It is also the only model which includes transmission through surfaces. </a:t>
            </a: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It is the only ray-based model . </a:t>
            </a: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Minimum frequency: 100 MHz</a:t>
            </a: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Maximum frequency : depends on application</a:t>
            </a:r>
            <a:endParaRPr lang="ar-SA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1"/>
                </a:solidFill>
                <a:latin typeface="Andalus" pitchFamily="18" charset="-78"/>
                <a:cs typeface="Andalus" pitchFamily="18" charset="-78"/>
              </a:rPr>
              <a:t>Wireless </a:t>
            </a:r>
            <a:r>
              <a:rPr lang="en-US" b="1" dirty="0" err="1">
                <a:solidFill>
                  <a:schemeClr val="accent1"/>
                </a:solidFill>
                <a:latin typeface="Andalus" pitchFamily="18" charset="-78"/>
                <a:cs typeface="Andalus" pitchFamily="18" charset="-78"/>
              </a:rPr>
              <a:t>InSite</a:t>
            </a:r>
            <a:r>
              <a:rPr lang="en-US" b="1" dirty="0">
                <a:solidFill>
                  <a:schemeClr val="accent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b="1" dirty="0" smtClean="0">
                <a:solidFill>
                  <a:schemeClr val="accent1"/>
                </a:solidFill>
                <a:latin typeface="Andalus" pitchFamily="18" charset="-78"/>
                <a:cs typeface="Andalus" pitchFamily="18" charset="-78"/>
              </a:rPr>
              <a:t> Tool</a:t>
            </a:r>
            <a:endParaRPr lang="en-US" b="1" dirty="0">
              <a:solidFill>
                <a:schemeClr val="accent1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Our model was created by using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Wirless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InSite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designed by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remcom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USA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powerful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electromagnetic modeling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predicting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the effects of buildings and terrain on the propagation of electromagnetic waves.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It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predicts how the locations of the transmitters and receivers within an urban area affect signal strength.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0219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accent1"/>
                </a:solidFill>
                <a:latin typeface="Andalus" pitchFamily="18" charset="-78"/>
                <a:cs typeface="Andalus" pitchFamily="18" charset="-78"/>
              </a:rPr>
              <a:t>Outline</a:t>
            </a:r>
            <a:endParaRPr lang="en-US" sz="4000" b="1" dirty="0">
              <a:solidFill>
                <a:schemeClr val="accent1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943600"/>
          </a:xfrm>
        </p:spPr>
        <p:txBody>
          <a:bodyPr>
            <a:noAutofit/>
          </a:bodyPr>
          <a:lstStyle/>
          <a:p>
            <a:pPr algn="l" rtl="0">
              <a:buFont typeface="Wingdings" pitchFamily="2" charset="2"/>
              <a:buChar char="Ø"/>
            </a:pP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Aims </a:t>
            </a:r>
            <a:endParaRPr lang="en-US" sz="2500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Char char="Ø"/>
            </a:pP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Network 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Planning 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phases</a:t>
            </a:r>
          </a:p>
          <a:p>
            <a:pPr>
              <a:buFont typeface="Wingdings" pitchFamily="2" charset="2"/>
              <a:buChar char="Ø"/>
            </a:pP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What we have done regarding 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planning</a:t>
            </a:r>
          </a:p>
          <a:p>
            <a:pPr lvl="2">
              <a:buFont typeface="Wingdings" pitchFamily="2" charset="2"/>
              <a:buChar char="ü"/>
            </a:pP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Coverage Capacity</a:t>
            </a:r>
            <a:r>
              <a:rPr lang="en-US" sz="1700" dirty="0">
                <a:latin typeface="Times New Roman" pitchFamily="18" charset="0"/>
                <a:cs typeface="Times New Roman" pitchFamily="18" charset="0"/>
              </a:rPr>
              <a:t>: initial  planning results </a:t>
            </a:r>
            <a:endParaRPr lang="en-US" sz="1700" dirty="0" smtClean="0">
              <a:latin typeface="Times New Roman" pitchFamily="18" charset="0"/>
              <a:cs typeface="Times New Roman" pitchFamily="18" charset="0"/>
            </a:endParaRPr>
          </a:p>
          <a:p>
            <a:pPr lvl="2">
              <a:buFont typeface="Wingdings" pitchFamily="2" charset="2"/>
              <a:buChar char="ü"/>
            </a:pP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Cell </a:t>
            </a:r>
            <a:r>
              <a:rPr lang="en-US" sz="1700" dirty="0">
                <a:latin typeface="Times New Roman" pitchFamily="18" charset="0"/>
                <a:cs typeface="Times New Roman" pitchFamily="18" charset="0"/>
              </a:rPr>
              <a:t>Capacity: initial  planning 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results</a:t>
            </a:r>
          </a:p>
          <a:p>
            <a:pPr>
              <a:buFont typeface="Wingdings" pitchFamily="2" charset="2"/>
              <a:buChar char="Ø"/>
            </a:pP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Site Allocation 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stages  and results </a:t>
            </a:r>
          </a:p>
          <a:p>
            <a:pPr>
              <a:buFont typeface="Wingdings" pitchFamily="2" charset="2"/>
              <a:buChar char="Ø"/>
            </a:pP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Site 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Specific Propagation 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Model</a:t>
            </a:r>
          </a:p>
          <a:p>
            <a:pPr lvl="2">
              <a:buFont typeface="Wingdings" pitchFamily="2" charset="2"/>
              <a:buChar char="ü"/>
            </a:pP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Hata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and Cost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Hata</a:t>
            </a:r>
            <a:endParaRPr lang="en-US" sz="1700" dirty="0">
              <a:latin typeface="Times New Roman" pitchFamily="18" charset="0"/>
              <a:cs typeface="Times New Roman" pitchFamily="18" charset="0"/>
            </a:endParaRPr>
          </a:p>
          <a:p>
            <a:pPr lvl="2">
              <a:buFont typeface="Wingdings" pitchFamily="2" charset="2"/>
              <a:buChar char="ü"/>
            </a:pP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Full 3D </a:t>
            </a:r>
          </a:p>
          <a:p>
            <a:pPr>
              <a:buFont typeface="Wingdings" pitchFamily="2" charset="2"/>
              <a:buChar char="Ø"/>
            </a:pP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Design  Description </a:t>
            </a:r>
          </a:p>
          <a:p>
            <a:pPr>
              <a:buFont typeface="Wingdings" pitchFamily="2" charset="2"/>
              <a:buChar char="Ø"/>
            </a:pP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Path loss , received power and propagation path results </a:t>
            </a:r>
          </a:p>
          <a:p>
            <a:pPr>
              <a:buFont typeface="Wingdings" pitchFamily="2" charset="2"/>
              <a:buChar char="Ø"/>
            </a:pP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conclusion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1"/>
                </a:solidFill>
                <a:latin typeface="Andalus" pitchFamily="18" charset="-78"/>
                <a:cs typeface="Andalus" pitchFamily="18" charset="-78"/>
              </a:rPr>
              <a:t>Design Description </a:t>
            </a:r>
            <a:endParaRPr lang="ar-SA" b="1" dirty="0">
              <a:solidFill>
                <a:schemeClr val="accent1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 model similar to Nablus city was used to study the propagation environment. </a:t>
            </a:r>
            <a:endParaRPr lang="ar-SA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990600" y="2796436"/>
            <a:ext cx="7153300" cy="35483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1"/>
                </a:solidFill>
                <a:latin typeface="Andalus" pitchFamily="18" charset="-78"/>
                <a:cs typeface="Andalus" pitchFamily="18" charset="-78"/>
              </a:rPr>
              <a:t>Design Description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2844" y="1295400"/>
            <a:ext cx="8924956" cy="51054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 smtClean="0"/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measurements were made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on These    specifications </a:t>
            </a:r>
          </a:p>
          <a:p>
            <a:pPr algn="just"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1000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m x 600 m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area</a:t>
            </a:r>
          </a:p>
          <a:p>
            <a:pPr marL="0" indent="0" algn="just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transmitters height =18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m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buildings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around  transmitter</a:t>
            </a:r>
          </a:p>
          <a:p>
            <a:pPr marL="0" indent="0" algn="just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height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from 12 to16 m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5297466" y="1752600"/>
            <a:ext cx="3846534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440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1"/>
                </a:solidFill>
                <a:latin typeface="Andalus" pitchFamily="18" charset="-78"/>
                <a:cs typeface="Andalus" pitchFamily="18" charset="-78"/>
              </a:rPr>
              <a:t>Design Description </a:t>
            </a:r>
            <a:endParaRPr lang="en-US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b="1" dirty="0">
                <a:solidFill>
                  <a:schemeClr val="accent1"/>
                </a:solidFill>
                <a:latin typeface="Andalus" pitchFamily="18" charset="-78"/>
                <a:cs typeface="Andalus" pitchFamily="18" charset="-78"/>
              </a:rPr>
              <a:t>Materials</a:t>
            </a:r>
            <a:r>
              <a:rPr lang="en-US" b="1" dirty="0">
                <a:latin typeface="Andalus" pitchFamily="18" charset="-78"/>
                <a:cs typeface="Andalus" pitchFamily="18" charset="-78"/>
              </a:rPr>
              <a:t> </a:t>
            </a:r>
            <a:endParaRPr lang="en-US" b="1" dirty="0" smtClean="0">
              <a:latin typeface="Andalus" pitchFamily="18" charset="-78"/>
              <a:cs typeface="Andalus" pitchFamily="18" charset="-78"/>
            </a:endParaRPr>
          </a:p>
          <a:p>
            <a:pPr marL="0" indent="0" algn="just">
              <a:buNone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Building material is concrete with thickness 0.3 m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b="1" dirty="0" smtClean="0">
                <a:solidFill>
                  <a:schemeClr val="accent1"/>
                </a:solidFill>
                <a:latin typeface="Andalus" pitchFamily="18" charset="-78"/>
                <a:cs typeface="Andalus" pitchFamily="18" charset="-78"/>
              </a:rPr>
              <a:t>Antenna Waveforms</a:t>
            </a:r>
            <a:endParaRPr lang="en-US" b="1" dirty="0" smtClean="0">
              <a:solidFill>
                <a:schemeClr val="accent1"/>
              </a:solidFill>
              <a:latin typeface="Andalus" pitchFamily="18" charset="-78"/>
              <a:cs typeface="Andalus" pitchFamily="18" charset="-78"/>
            </a:endParaRPr>
          </a:p>
          <a:p>
            <a:pPr marL="0" indent="0" algn="just">
              <a:buNone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waveform with carrier frequency 900MHz (within GSM900 band) with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effective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bandwidth 4.8 MHZ (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Jawwal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Bandwidth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0" indent="0" algn="just">
              <a:buNone/>
            </a:pPr>
            <a:r>
              <a:rPr lang="en-US" sz="2500" dirty="0" smtClean="0"/>
              <a:t> </a:t>
            </a:r>
            <a:endParaRPr lang="en-US" sz="2500" dirty="0"/>
          </a:p>
        </p:txBody>
      </p:sp>
      <p:pic>
        <p:nvPicPr>
          <p:cNvPr id="5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685800" y="2286000"/>
            <a:ext cx="7239000" cy="1066800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353062"/>
            <a:ext cx="7086600" cy="1504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6757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r>
              <a:rPr lang="en-US" b="1" dirty="0" smtClean="0">
                <a:solidFill>
                  <a:schemeClr val="accent1"/>
                </a:solidFill>
                <a:latin typeface="Andalus" pitchFamily="18" charset="-78"/>
                <a:cs typeface="Andalus" pitchFamily="18" charset="-78"/>
              </a:rPr>
              <a:t>Receiving Point Scenarios</a:t>
            </a:r>
            <a:endParaRPr lang="en-US" b="1" dirty="0">
              <a:solidFill>
                <a:schemeClr val="accent1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14282" y="1114403"/>
            <a:ext cx="8786874" cy="5059363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b="1" dirty="0" smtClean="0">
                <a:solidFill>
                  <a:schemeClr val="accent1"/>
                </a:solidFill>
                <a:latin typeface="Andalus" pitchFamily="18" charset="-78"/>
                <a:cs typeface="Andalus" pitchFamily="18" charset="-78"/>
              </a:rPr>
              <a:t>First</a:t>
            </a:r>
            <a:r>
              <a:rPr lang="en-US" b="1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b="1" dirty="0" smtClean="0">
                <a:solidFill>
                  <a:schemeClr val="accent1"/>
                </a:solidFill>
                <a:latin typeface="Andalus" pitchFamily="18" charset="-78"/>
                <a:cs typeface="Andalus" pitchFamily="18" charset="-78"/>
              </a:rPr>
              <a:t>Scenario</a:t>
            </a:r>
            <a:r>
              <a:rPr lang="en-US" b="1" dirty="0" smtClean="0">
                <a:latin typeface="Andalus" pitchFamily="18" charset="-78"/>
                <a:cs typeface="Andalus" pitchFamily="18" charset="-78"/>
              </a:rPr>
              <a:t> </a:t>
            </a:r>
          </a:p>
          <a:p>
            <a:pPr marL="0" indent="0" algn="just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two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routs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,200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measurements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points, 5 meter spacing , around 950 m with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height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1.5 m .</a:t>
            </a:r>
          </a:p>
          <a:p>
            <a:pPr marL="0" indent="0" algn="just">
              <a:buNone/>
            </a:pPr>
            <a:endParaRPr lang="en-US" dirty="0" smtClean="0"/>
          </a:p>
          <a:p>
            <a:pPr marL="0" indent="0">
              <a:buNone/>
            </a:pPr>
            <a:endParaRPr lang="en-US" b="1" dirty="0" smtClean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58" y="2786058"/>
            <a:ext cx="8358246" cy="39290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7796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1"/>
                </a:solidFill>
                <a:latin typeface="Andalus" pitchFamily="18" charset="-78"/>
                <a:cs typeface="Andalus" pitchFamily="18" charset="-78"/>
              </a:rPr>
              <a:t>Receiving Point Scenarios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b="1" dirty="0">
                <a:solidFill>
                  <a:schemeClr val="accent1"/>
                </a:solidFill>
                <a:latin typeface="Andalus" pitchFamily="18" charset="-78"/>
                <a:cs typeface="Andalus" pitchFamily="18" charset="-78"/>
              </a:rPr>
              <a:t>Second Scenario </a:t>
            </a:r>
          </a:p>
          <a:p>
            <a:pPr marL="0" indent="0" algn="just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Grid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of receiver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points ,to show the behavior of models 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922" y="3657600"/>
            <a:ext cx="8455920" cy="2291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9556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8818" y="1447800"/>
            <a:ext cx="8229600" cy="1143000"/>
          </a:xfrm>
        </p:spPr>
        <p:txBody>
          <a:bodyPr/>
          <a:lstStyle/>
          <a:p>
            <a:r>
              <a:rPr lang="en-US" b="1" dirty="0" smtClean="0">
                <a:solidFill>
                  <a:schemeClr val="tx2"/>
                </a:solidFill>
                <a:latin typeface="Andalus" pitchFamily="18" charset="-78"/>
                <a:cs typeface="Andalus" pitchFamily="18" charset="-78"/>
              </a:rPr>
              <a:t>Propagation Models Results </a:t>
            </a:r>
            <a:endParaRPr lang="en-US" b="1" dirty="0">
              <a:solidFill>
                <a:schemeClr val="tx2"/>
              </a:solidFill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2050" name="Picture 2" descr="C:\Users\MMs\Desktop\Result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34" y="2643182"/>
            <a:ext cx="6686550" cy="3219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8907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accent1"/>
                </a:solidFill>
                <a:latin typeface="Andalus" pitchFamily="18" charset="-78"/>
                <a:cs typeface="Andalus" pitchFamily="18" charset="-78"/>
              </a:rPr>
              <a:t>Full 3D propagation path</a:t>
            </a:r>
            <a:endParaRPr lang="ar-SA" b="1" dirty="0">
              <a:solidFill>
                <a:schemeClr val="accent1"/>
              </a:solidFill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1000" y="1752600"/>
            <a:ext cx="8229600" cy="361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991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accent1"/>
                </a:solidFill>
                <a:latin typeface="Andalus" pitchFamily="18" charset="-78"/>
                <a:cs typeface="Andalus" pitchFamily="18" charset="-78"/>
              </a:rPr>
              <a:t>Effects of number of reflections </a:t>
            </a:r>
            <a:endParaRPr lang="ar-SA" dirty="0">
              <a:solidFill>
                <a:schemeClr val="accent1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2050" name="Picture 2" descr="C:\Users\MMs\Desktop\q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340768"/>
            <a:ext cx="8208912" cy="5060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8075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accent1"/>
                </a:solidFill>
                <a:latin typeface="Andalus" pitchFamily="18" charset="-78"/>
                <a:cs typeface="Andalus" pitchFamily="18" charset="-78"/>
              </a:rPr>
              <a:t>Effects of number of </a:t>
            </a:r>
            <a:r>
              <a:rPr lang="en-US" b="1" dirty="0" smtClean="0">
                <a:solidFill>
                  <a:schemeClr val="accent1"/>
                </a:solidFill>
                <a:latin typeface="Andalus" pitchFamily="18" charset="-78"/>
                <a:cs typeface="Andalus" pitchFamily="18" charset="-78"/>
              </a:rPr>
              <a:t>Transmissions</a:t>
            </a:r>
            <a:endParaRPr lang="ar-SA" dirty="0">
              <a:solidFill>
                <a:schemeClr val="accent1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074" name="Picture 2" descr="C:\Users\MMs\Desktop\re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28748"/>
            <a:ext cx="8064896" cy="4868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2258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err="1" smtClean="0">
                <a:solidFill>
                  <a:schemeClr val="accent1"/>
                </a:solidFill>
                <a:latin typeface="Andalus" pitchFamily="18" charset="-78"/>
                <a:cs typeface="Andalus" pitchFamily="18" charset="-78"/>
              </a:rPr>
              <a:t>Hata</a:t>
            </a:r>
            <a:r>
              <a:rPr lang="en-US" b="1" dirty="0" smtClean="0">
                <a:solidFill>
                  <a:schemeClr val="accent1"/>
                </a:solidFill>
                <a:latin typeface="Andalus" pitchFamily="18" charset="-78"/>
                <a:cs typeface="Andalus" pitchFamily="18" charset="-78"/>
              </a:rPr>
              <a:t> Path Loss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endParaRPr lang="en-US" b="1" dirty="0" smtClean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Picture 3" descr="C:\Users\MMs\Desktop\HH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626488"/>
            <a:ext cx="4953000" cy="464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C:\Users\MMs\Desktop\Hat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33" y="1906488"/>
            <a:ext cx="4495800" cy="4114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accent1"/>
                </a:solidFill>
                <a:latin typeface="Andalus" pitchFamily="18" charset="-78"/>
                <a:cs typeface="Andalus" pitchFamily="18" charset="-78"/>
              </a:rPr>
              <a:t>Aims</a:t>
            </a:r>
            <a:endParaRPr lang="ar-SA" sz="4000" b="1" dirty="0">
              <a:solidFill>
                <a:schemeClr val="accent1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524000"/>
            <a:ext cx="8229600" cy="452596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Two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Main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Aims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  <a:buFont typeface="Wingdings" pitchFamily="2" charset="2"/>
              <a:buChar char="Ø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o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design LTE network for Nablus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city.</a:t>
            </a:r>
          </a:p>
          <a:p>
            <a:pPr marL="0" indent="0" algn="just">
              <a:lnSpc>
                <a:spcPct val="120000"/>
              </a:lnSpc>
              <a:buNone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  <a:buFont typeface="Wingdings" pitchFamily="2" charset="2"/>
              <a:buChar char="Ø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To Select specific propagation model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Accurately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accent1"/>
                </a:solidFill>
                <a:latin typeface="Andalus" pitchFamily="18" charset="-78"/>
                <a:cs typeface="Andalus" pitchFamily="18" charset="-78"/>
              </a:rPr>
              <a:t>Cost </a:t>
            </a:r>
            <a:r>
              <a:rPr lang="en-US" b="1" dirty="0" err="1" smtClean="0">
                <a:solidFill>
                  <a:schemeClr val="accent1"/>
                </a:solidFill>
                <a:latin typeface="Andalus" pitchFamily="18" charset="-78"/>
                <a:cs typeface="Andalus" pitchFamily="18" charset="-78"/>
              </a:rPr>
              <a:t>Hata</a:t>
            </a:r>
            <a:r>
              <a:rPr lang="en-US" b="1" dirty="0" smtClean="0">
                <a:solidFill>
                  <a:schemeClr val="accent1"/>
                </a:solidFill>
                <a:latin typeface="Andalus" pitchFamily="18" charset="-78"/>
                <a:cs typeface="Andalus" pitchFamily="18" charset="-78"/>
              </a:rPr>
              <a:t> Path Loss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endParaRPr lang="en-US" b="1" dirty="0" smtClean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7" name="Picture 6"/>
          <p:cNvPicPr/>
          <p:nvPr/>
        </p:nvPicPr>
        <p:blipFill>
          <a:blip r:embed="rId2"/>
          <a:stretch>
            <a:fillRect/>
          </a:stretch>
        </p:blipFill>
        <p:spPr>
          <a:xfrm>
            <a:off x="107504" y="1600200"/>
            <a:ext cx="4388296" cy="4800600"/>
          </a:xfrm>
          <a:prstGeom prst="rect">
            <a:avLst/>
          </a:prstGeom>
        </p:spPr>
      </p:pic>
      <p:pic>
        <p:nvPicPr>
          <p:cNvPr id="8" name="Picture 7" descr="C:\Users\MMs\Desktop\C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1447800"/>
            <a:ext cx="5337175" cy="4953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1"/>
                </a:solidFill>
                <a:latin typeface="Andalus" pitchFamily="18" charset="-78"/>
                <a:cs typeface="Andalus" pitchFamily="18" charset="-78"/>
              </a:rPr>
              <a:t>Full 3D Path Loss </a:t>
            </a:r>
            <a:endParaRPr lang="ar-SA" dirty="0">
              <a:solidFill>
                <a:schemeClr val="accent1"/>
              </a:solidFill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897367"/>
            <a:ext cx="4267200" cy="4655833"/>
          </a:xfrm>
          <a:prstGeom prst="rect">
            <a:avLst/>
          </a:prstGeom>
        </p:spPr>
      </p:pic>
      <p:pic>
        <p:nvPicPr>
          <p:cNvPr id="5" name="Picture 4" descr="C:\Users\MMs\Desktop\untitled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1524000"/>
            <a:ext cx="4498975" cy="5029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1"/>
                </a:solidFill>
                <a:latin typeface="Andalus" pitchFamily="18" charset="-78"/>
                <a:cs typeface="Andalus" pitchFamily="18" charset="-78"/>
              </a:rPr>
              <a:t>Scenario 2 results </a:t>
            </a:r>
            <a:endParaRPr lang="ar-SA" b="1" dirty="0">
              <a:solidFill>
                <a:schemeClr val="accent1"/>
              </a:solidFill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4" name="Content Placeholder 3" descr="C:\Users\MMs\Desktop\untitled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340768"/>
            <a:ext cx="4343400" cy="441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C:\Users\MMs\Desktop\co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340768"/>
            <a:ext cx="4648200" cy="441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589240"/>
            <a:ext cx="8064896" cy="1162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1"/>
                </a:solidFill>
                <a:latin typeface="Andalus" pitchFamily="18" charset="-78"/>
                <a:cs typeface="Andalus" pitchFamily="18" charset="-78"/>
              </a:rPr>
              <a:t>Summery </a:t>
            </a:r>
            <a:r>
              <a:rPr lang="en-US" b="1" dirty="0" smtClean="0">
                <a:solidFill>
                  <a:schemeClr val="accent1"/>
                </a:solidFill>
                <a:latin typeface="Andalus" pitchFamily="18" charset="-78"/>
                <a:cs typeface="Andalus" pitchFamily="18" charset="-78"/>
              </a:rPr>
              <a:t>Path Loss results (rout1</a:t>
            </a:r>
            <a:r>
              <a:rPr lang="en-US" b="1" dirty="0" smtClean="0">
                <a:solidFill>
                  <a:schemeClr val="accent1"/>
                </a:solidFill>
                <a:latin typeface="Andalus" pitchFamily="18" charset="-78"/>
                <a:cs typeface="Andalus" pitchFamily="18" charset="-78"/>
              </a:rPr>
              <a:t>) </a:t>
            </a:r>
            <a:endParaRPr lang="ar-SA" b="1" dirty="0">
              <a:solidFill>
                <a:schemeClr val="accent1"/>
              </a:solidFill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4" name="Content Placeholder 3" descr="C:\Users\MMs\Desktop\untitled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524000"/>
            <a:ext cx="7467600" cy="480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accent1"/>
                </a:solidFill>
                <a:latin typeface="Andalus" pitchFamily="18" charset="-78"/>
                <a:cs typeface="Andalus" pitchFamily="18" charset="-78"/>
              </a:rPr>
              <a:t>Summery </a:t>
            </a:r>
            <a:r>
              <a:rPr lang="en-US" b="1" dirty="0" smtClean="0">
                <a:solidFill>
                  <a:schemeClr val="accent1"/>
                </a:solidFill>
                <a:latin typeface="Andalus" pitchFamily="18" charset="-78"/>
                <a:cs typeface="Andalus" pitchFamily="18" charset="-78"/>
              </a:rPr>
              <a:t>Of Path </a:t>
            </a:r>
            <a:r>
              <a:rPr lang="en-US" b="1" dirty="0">
                <a:solidFill>
                  <a:schemeClr val="accent1"/>
                </a:solidFill>
                <a:latin typeface="Andalus" pitchFamily="18" charset="-78"/>
                <a:cs typeface="Andalus" pitchFamily="18" charset="-78"/>
              </a:rPr>
              <a:t>Loss results (</a:t>
            </a:r>
            <a:r>
              <a:rPr lang="en-US" b="1" dirty="0" smtClean="0">
                <a:solidFill>
                  <a:schemeClr val="accent1"/>
                </a:solidFill>
                <a:latin typeface="Andalus" pitchFamily="18" charset="-78"/>
                <a:cs typeface="Andalus" pitchFamily="18" charset="-78"/>
              </a:rPr>
              <a:t>rout2) </a:t>
            </a:r>
            <a:endParaRPr lang="ar-SA" dirty="0">
              <a:solidFill>
                <a:schemeClr val="accent1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6146" name="Picture 2" descr="C:\Users\MMs\Desktop\untitle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975" y="1295400"/>
            <a:ext cx="6934200" cy="5200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chemeClr val="accent1"/>
                </a:solidFill>
                <a:latin typeface="Andalus" pitchFamily="18" charset="-78"/>
                <a:cs typeface="Andalus" pitchFamily="18" charset="-78"/>
              </a:rPr>
              <a:t>Hata</a:t>
            </a:r>
            <a:r>
              <a:rPr lang="en-US" dirty="0" smtClean="0">
                <a:solidFill>
                  <a:schemeClr val="accent1"/>
                </a:solidFill>
                <a:latin typeface="Andalus" pitchFamily="18" charset="-78"/>
                <a:cs typeface="Andalus" pitchFamily="18" charset="-78"/>
              </a:rPr>
              <a:t> Received Power </a:t>
            </a:r>
            <a:endParaRPr lang="ar-SA" dirty="0">
              <a:solidFill>
                <a:schemeClr val="accent1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Picture 3" descr="C:\Users\MMs\Desktop\qq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428750"/>
            <a:ext cx="8153400" cy="4743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1"/>
                </a:solidFill>
                <a:latin typeface="Andalus" pitchFamily="18" charset="-78"/>
                <a:cs typeface="Andalus" pitchFamily="18" charset="-78"/>
              </a:rPr>
              <a:t>Cost </a:t>
            </a:r>
            <a:r>
              <a:rPr lang="en-US" b="1" dirty="0" err="1" smtClean="0">
                <a:solidFill>
                  <a:schemeClr val="accent1"/>
                </a:solidFill>
                <a:latin typeface="Andalus" pitchFamily="18" charset="-78"/>
                <a:cs typeface="Andalus" pitchFamily="18" charset="-78"/>
              </a:rPr>
              <a:t>Hata</a:t>
            </a:r>
            <a:r>
              <a:rPr lang="en-US" b="1" dirty="0" smtClean="0">
                <a:solidFill>
                  <a:schemeClr val="accent1"/>
                </a:solidFill>
                <a:latin typeface="Andalus" pitchFamily="18" charset="-78"/>
                <a:cs typeface="Andalus" pitchFamily="18" charset="-78"/>
              </a:rPr>
              <a:t> Received Power</a:t>
            </a:r>
            <a:endParaRPr lang="ar-SA" b="1" dirty="0">
              <a:solidFill>
                <a:schemeClr val="accent1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Picture 3" descr="C:\Users\MMs\Desktop\qq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28750"/>
            <a:ext cx="7924800" cy="4514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1"/>
                </a:solidFill>
                <a:latin typeface="Andalus" pitchFamily="18" charset="-78"/>
                <a:cs typeface="Andalus" pitchFamily="18" charset="-78"/>
              </a:rPr>
              <a:t>Full 3D Received Power</a:t>
            </a:r>
            <a:endParaRPr lang="ar-SA" b="1" dirty="0">
              <a:solidFill>
                <a:schemeClr val="accent1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Picture 3" descr="C:\Users\MMs\Desktop\aa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676400"/>
            <a:ext cx="7924800" cy="4533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accent1"/>
                </a:solidFill>
                <a:latin typeface="Andalus" pitchFamily="18" charset="-78"/>
                <a:cs typeface="Andalus" pitchFamily="18" charset="-78"/>
              </a:rPr>
              <a:t>Summery Of Received </a:t>
            </a:r>
            <a:r>
              <a:rPr lang="en-US" b="1" dirty="0" smtClean="0">
                <a:solidFill>
                  <a:schemeClr val="accent1"/>
                </a:solidFill>
                <a:latin typeface="Andalus" pitchFamily="18" charset="-78"/>
                <a:cs typeface="Andalus" pitchFamily="18" charset="-78"/>
              </a:rPr>
              <a:t>Power(rout1) </a:t>
            </a:r>
            <a:endParaRPr lang="ar-SA" dirty="0">
              <a:solidFill>
                <a:schemeClr val="accent1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Picture 3" descr="C:\Users\MMs\Desktop\RP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428750"/>
            <a:ext cx="7315200" cy="4438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accent1"/>
                </a:solidFill>
                <a:latin typeface="Andalus" pitchFamily="18" charset="-78"/>
                <a:cs typeface="Andalus" pitchFamily="18" charset="-78"/>
              </a:rPr>
              <a:t>Summery Of Received </a:t>
            </a:r>
            <a:r>
              <a:rPr lang="en-US" b="1" dirty="0" smtClean="0">
                <a:solidFill>
                  <a:schemeClr val="accent1"/>
                </a:solidFill>
                <a:latin typeface="Andalus" pitchFamily="18" charset="-78"/>
                <a:cs typeface="Andalus" pitchFamily="18" charset="-78"/>
              </a:rPr>
              <a:t>Power(rout2) </a:t>
            </a:r>
            <a:endParaRPr lang="ar-SA" dirty="0">
              <a:solidFill>
                <a:schemeClr val="accent1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7170" name="Picture 2" descr="C:\Users\MMs\Desktop\a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447800"/>
            <a:ext cx="7467600" cy="5194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accent1"/>
                </a:solidFill>
                <a:latin typeface="Andalus" pitchFamily="18" charset="-78"/>
                <a:cs typeface="Andalus" pitchFamily="18" charset="-78"/>
              </a:rPr>
              <a:t>Network Planning Phases (general overview) </a:t>
            </a:r>
            <a:endParaRPr lang="en-US" b="1" dirty="0">
              <a:solidFill>
                <a:schemeClr val="accent1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261970" y="2044874"/>
            <a:ext cx="2729630" cy="38987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dirty="0" smtClean="0">
                <a:latin typeface="Andalus" pitchFamily="18" charset="-78"/>
                <a:cs typeface="Andalus" pitchFamily="18" charset="-78"/>
              </a:rPr>
              <a:t>3</a:t>
            </a:r>
          </a:p>
          <a:p>
            <a:pPr algn="just"/>
            <a:endParaRPr lang="en-US" sz="2400" dirty="0" smtClean="0">
              <a:latin typeface="Andalus" pitchFamily="18" charset="-78"/>
              <a:cs typeface="Andalus" pitchFamily="18" charset="-78"/>
            </a:endParaRPr>
          </a:p>
          <a:p>
            <a:pPr algn="just">
              <a:lnSpc>
                <a:spcPct val="200000"/>
              </a:lnSpc>
            </a:pPr>
            <a:r>
              <a:rPr lang="en-US" sz="2500" b="1" dirty="0" smtClean="0">
                <a:latin typeface="Andalus" pitchFamily="18" charset="-78"/>
                <a:cs typeface="Andalus" pitchFamily="18" charset="-78"/>
              </a:rPr>
              <a:t>3</a:t>
            </a:r>
          </a:p>
          <a:p>
            <a:pPr algn="just">
              <a:lnSpc>
                <a:spcPct val="200000"/>
              </a:lnSpc>
            </a:pPr>
            <a:r>
              <a:rPr lang="en-US" sz="2500" b="1" dirty="0" smtClean="0">
                <a:latin typeface="Andalus" pitchFamily="18" charset="-78"/>
                <a:cs typeface="Andalus" pitchFamily="18" charset="-78"/>
              </a:rPr>
              <a:t>Detailed Planning </a:t>
            </a:r>
          </a:p>
          <a:p>
            <a:pPr marL="342900" indent="-342900" algn="just">
              <a:lnSpc>
                <a:spcPct val="200000"/>
              </a:lnSpc>
              <a:buFont typeface="Arial" pitchFamily="34" charset="0"/>
              <a:buChar char="•"/>
            </a:pPr>
            <a:r>
              <a:rPr lang="en-US" sz="2500" b="1" dirty="0" smtClean="0">
                <a:latin typeface="Andalus" pitchFamily="18" charset="-78"/>
                <a:cs typeface="Andalus" pitchFamily="18" charset="-78"/>
              </a:rPr>
              <a:t>Frequency</a:t>
            </a:r>
          </a:p>
          <a:p>
            <a:pPr marL="342900" indent="-342900" algn="just">
              <a:lnSpc>
                <a:spcPct val="200000"/>
              </a:lnSpc>
              <a:buFont typeface="Arial" pitchFamily="34" charset="0"/>
              <a:buChar char="•"/>
            </a:pPr>
            <a:r>
              <a:rPr lang="en-US" sz="2500" b="1" dirty="0" err="1" smtClean="0">
                <a:latin typeface="Andalus" pitchFamily="18" charset="-78"/>
                <a:cs typeface="Andalus" pitchFamily="18" charset="-78"/>
              </a:rPr>
              <a:t>Neighbour</a:t>
            </a:r>
            <a:endParaRPr lang="en-US" sz="2500" b="1" dirty="0" smtClean="0">
              <a:latin typeface="Andalus" pitchFamily="18" charset="-78"/>
              <a:cs typeface="Andalus" pitchFamily="18" charset="-78"/>
            </a:endParaRPr>
          </a:p>
          <a:p>
            <a:pPr marL="342900" indent="-342900" algn="just">
              <a:lnSpc>
                <a:spcPct val="200000"/>
              </a:lnSpc>
              <a:buFont typeface="Arial" pitchFamily="34" charset="0"/>
              <a:buChar char="•"/>
            </a:pPr>
            <a:r>
              <a:rPr lang="en-US" sz="2500" b="1" dirty="0" smtClean="0">
                <a:latin typeface="Andalus" pitchFamily="18" charset="-78"/>
                <a:cs typeface="Andalus" pitchFamily="18" charset="-78"/>
              </a:rPr>
              <a:t>Parameter</a:t>
            </a:r>
          </a:p>
          <a:p>
            <a:pPr algn="just">
              <a:lnSpc>
                <a:spcPct val="200000"/>
              </a:lnSpc>
            </a:pPr>
            <a:endParaRPr lang="en-US" sz="2400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33400" y="2057400"/>
            <a:ext cx="2514600" cy="2667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200" b="1" dirty="0" smtClean="0">
                <a:effectLst/>
                <a:latin typeface="Andalus" pitchFamily="18" charset="-78"/>
                <a:ea typeface="Calibri"/>
                <a:cs typeface="Andalus" pitchFamily="18" charset="-78"/>
              </a:rPr>
              <a:t>1</a:t>
            </a: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endParaRPr lang="en-US" sz="1200" b="1" dirty="0" smtClean="0">
              <a:effectLst/>
              <a:latin typeface="Andalus" pitchFamily="18" charset="-78"/>
              <a:ea typeface="Calibri"/>
              <a:cs typeface="Andalus" pitchFamily="18" charset="-78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400" b="1" dirty="0" err="1" smtClean="0">
                <a:effectLst/>
                <a:latin typeface="Andalus" pitchFamily="18" charset="-78"/>
                <a:ea typeface="Calibri"/>
                <a:cs typeface="Andalus" pitchFamily="18" charset="-78"/>
              </a:rPr>
              <a:t>Pre_Planning</a:t>
            </a:r>
            <a:r>
              <a:rPr lang="en-US" sz="2400" b="1" dirty="0" smtClean="0">
                <a:effectLst/>
                <a:latin typeface="Andalus" pitchFamily="18" charset="-78"/>
                <a:ea typeface="Calibri"/>
                <a:cs typeface="Andalus" pitchFamily="18" charset="-78"/>
              </a:rPr>
              <a:t> </a:t>
            </a:r>
            <a:r>
              <a:rPr lang="en-US" sz="2400" b="1" dirty="0">
                <a:effectLst/>
                <a:latin typeface="Andalus" pitchFamily="18" charset="-78"/>
                <a:ea typeface="Calibri"/>
                <a:cs typeface="Andalus" pitchFamily="18" charset="-78"/>
              </a:rPr>
              <a:t>Phase </a:t>
            </a:r>
            <a:endParaRPr lang="en-US" sz="2400" dirty="0">
              <a:effectLst/>
              <a:latin typeface="Andalus" pitchFamily="18" charset="-78"/>
              <a:ea typeface="Calibri"/>
              <a:cs typeface="Andalus" pitchFamily="18" charset="-78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400" b="1" dirty="0">
                <a:effectLst/>
                <a:latin typeface="Andalus" pitchFamily="18" charset="-78"/>
                <a:ea typeface="Calibri"/>
                <a:cs typeface="Andalus" pitchFamily="18" charset="-78"/>
              </a:rPr>
              <a:t>Dimensioning </a:t>
            </a:r>
            <a:endParaRPr lang="en-US" sz="2400" dirty="0">
              <a:effectLst/>
              <a:latin typeface="Andalus" pitchFamily="18" charset="-78"/>
              <a:ea typeface="Calibri"/>
              <a:cs typeface="Andalus" pitchFamily="18" charset="-78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236608" y="2044874"/>
            <a:ext cx="2895600" cy="26795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5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endParaRPr lang="en-US" sz="2500" dirty="0">
              <a:solidFill>
                <a:schemeClr val="tx1"/>
              </a:solidFill>
              <a:latin typeface="Andalus" pitchFamily="18" charset="-78"/>
              <a:cs typeface="Andalus" pitchFamily="18" charset="-78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1200" b="1" dirty="0" smtClean="0">
                <a:latin typeface="Andalus" pitchFamily="18" charset="-78"/>
                <a:cs typeface="Andalus" pitchFamily="18" charset="-78"/>
              </a:rPr>
              <a:t>2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500" b="1" dirty="0" smtClean="0">
                <a:latin typeface="Andalus" pitchFamily="18" charset="-78"/>
                <a:cs typeface="Andalus" pitchFamily="18" charset="-78"/>
              </a:rPr>
              <a:t>Planning Phase</a:t>
            </a:r>
          </a:p>
          <a:p>
            <a:pPr marL="457200" indent="-457200" algn="just">
              <a:lnSpc>
                <a:spcPct val="115000"/>
              </a:lnSpc>
              <a:spcAft>
                <a:spcPts val="1000"/>
              </a:spcAft>
              <a:buFont typeface="Arial" pitchFamily="34" charset="0"/>
              <a:buChar char="•"/>
            </a:pPr>
            <a:r>
              <a:rPr lang="en-US" sz="2500" b="1" dirty="0" smtClean="0">
                <a:latin typeface="Andalus" pitchFamily="18" charset="-78"/>
                <a:cs typeface="Andalus" pitchFamily="18" charset="-78"/>
              </a:rPr>
              <a:t>Coverage</a:t>
            </a:r>
          </a:p>
          <a:p>
            <a:pPr marL="457200" indent="-457200" algn="just">
              <a:lnSpc>
                <a:spcPct val="115000"/>
              </a:lnSpc>
              <a:spcAft>
                <a:spcPts val="1000"/>
              </a:spcAft>
              <a:buFont typeface="Arial" pitchFamily="34" charset="0"/>
              <a:buChar char="•"/>
            </a:pPr>
            <a:r>
              <a:rPr lang="en-US" sz="2500" b="1" dirty="0" smtClean="0">
                <a:latin typeface="Andalus" pitchFamily="18" charset="-78"/>
                <a:cs typeface="Andalus" pitchFamily="18" charset="-78"/>
              </a:rPr>
              <a:t>Capacity</a:t>
            </a:r>
            <a:endParaRPr lang="en-US" sz="2500" b="1" dirty="0">
              <a:latin typeface="Andalus" pitchFamily="18" charset="-78"/>
              <a:cs typeface="Andalus" pitchFamily="18" charset="-78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endParaRPr lang="en-US" sz="1100" dirty="0">
              <a:effectLst/>
              <a:ea typeface="Calibri"/>
              <a:cs typeface="Arial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33400" y="4800600"/>
            <a:ext cx="5598808" cy="1143000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just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ndalus"/>
                <a:ea typeface="Calibri"/>
                <a:cs typeface="Arial"/>
              </a:rPr>
              <a:t>4 	  Optimization  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75709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1"/>
                </a:solidFill>
                <a:latin typeface="Andalus" pitchFamily="18" charset="-78"/>
                <a:cs typeface="Andalus" pitchFamily="18" charset="-78"/>
              </a:rPr>
              <a:t>Conclusion</a:t>
            </a:r>
            <a:endParaRPr lang="en-US" b="1" dirty="0">
              <a:solidFill>
                <a:schemeClr val="accent1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95400"/>
            <a:ext cx="9144000" cy="5419748"/>
          </a:xfrm>
        </p:spPr>
        <p:txBody>
          <a:bodyPr>
            <a:normAutofit fontScale="47500" lnSpcReduction="20000"/>
          </a:bodyPr>
          <a:lstStyle/>
          <a:p>
            <a:pPr marL="0" indent="0">
              <a:lnSpc>
                <a:spcPct val="170000"/>
              </a:lnSpc>
              <a:spcBef>
                <a:spcPts val="200"/>
              </a:spcBef>
            </a:pPr>
            <a:r>
              <a:rPr lang="en-US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4200" dirty="0" smtClean="0">
                <a:latin typeface="Times New Roman" pitchFamily="18" charset="0"/>
                <a:cs typeface="Times New Roman" pitchFamily="18" charset="0"/>
              </a:rPr>
              <a:t>We completed site </a:t>
            </a:r>
            <a:r>
              <a:rPr lang="en-US" sz="4200" dirty="0">
                <a:latin typeface="Times New Roman" pitchFamily="18" charset="0"/>
                <a:cs typeface="Times New Roman" pitchFamily="18" charset="0"/>
              </a:rPr>
              <a:t>allocation </a:t>
            </a:r>
            <a:r>
              <a:rPr lang="en-US" sz="4200" dirty="0" smtClean="0">
                <a:latin typeface="Times New Roman" pitchFamily="18" charset="0"/>
                <a:cs typeface="Times New Roman" pitchFamily="18" charset="0"/>
              </a:rPr>
              <a:t>for </a:t>
            </a:r>
            <a:r>
              <a:rPr lang="en-US" sz="4200" dirty="0">
                <a:latin typeface="Times New Roman" pitchFamily="18" charset="0"/>
                <a:cs typeface="Times New Roman" pitchFamily="18" charset="0"/>
              </a:rPr>
              <a:t>Nablus </a:t>
            </a:r>
            <a:r>
              <a:rPr lang="en-US" sz="4200" dirty="0" smtClean="0">
                <a:latin typeface="Times New Roman" pitchFamily="18" charset="0"/>
                <a:cs typeface="Times New Roman" pitchFamily="18" charset="0"/>
              </a:rPr>
              <a:t>city </a:t>
            </a:r>
          </a:p>
          <a:p>
            <a:pPr marL="0" indent="0">
              <a:lnSpc>
                <a:spcPct val="170000"/>
              </a:lnSpc>
              <a:spcBef>
                <a:spcPts val="200"/>
              </a:spcBef>
            </a:pPr>
            <a:endParaRPr lang="en-US" sz="42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70000"/>
              </a:lnSpc>
              <a:spcBef>
                <a:spcPts val="200"/>
              </a:spcBef>
            </a:pPr>
            <a:r>
              <a:rPr lang="en-US" sz="4200" dirty="0" smtClean="0">
                <a:latin typeface="Times New Roman" pitchFamily="18" charset="0"/>
                <a:cs typeface="Times New Roman" pitchFamily="18" charset="0"/>
              </a:rPr>
              <a:t> We used the and the MP tool provided by </a:t>
            </a:r>
            <a:r>
              <a:rPr lang="en-US" sz="4200" dirty="0" err="1" smtClean="0">
                <a:latin typeface="Times New Roman" pitchFamily="18" charset="0"/>
                <a:cs typeface="Times New Roman" pitchFamily="18" charset="0"/>
              </a:rPr>
              <a:t>Jawwal</a:t>
            </a:r>
            <a:r>
              <a:rPr lang="en-US" sz="4200" dirty="0" smtClean="0">
                <a:latin typeface="Times New Roman" pitchFamily="18" charset="0"/>
                <a:cs typeface="Times New Roman" pitchFamily="18" charset="0"/>
              </a:rPr>
              <a:t> to allocate the sites and the to estimate the received power and the individual data </a:t>
            </a:r>
          </a:p>
          <a:p>
            <a:pPr marL="0" indent="0">
              <a:lnSpc>
                <a:spcPct val="170000"/>
              </a:lnSpc>
              <a:spcBef>
                <a:spcPts val="200"/>
              </a:spcBef>
            </a:pPr>
            <a:endParaRPr lang="en-US" sz="42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70000"/>
              </a:lnSpc>
              <a:spcBef>
                <a:spcPts val="200"/>
              </a:spcBef>
            </a:pPr>
            <a:r>
              <a:rPr lang="en-US" sz="4200" dirty="0" smtClean="0">
                <a:latin typeface="Times New Roman" pitchFamily="18" charset="0"/>
                <a:cs typeface="Times New Roman" pitchFamily="18" charset="0"/>
              </a:rPr>
              <a:t> A comparison </a:t>
            </a:r>
            <a:r>
              <a:rPr lang="en-US" sz="4200" dirty="0">
                <a:latin typeface="Times New Roman" pitchFamily="18" charset="0"/>
                <a:cs typeface="Times New Roman" pitchFamily="18" charset="0"/>
              </a:rPr>
              <a:t>between </a:t>
            </a:r>
            <a:r>
              <a:rPr lang="en-US" sz="4200" dirty="0" smtClean="0">
                <a:latin typeface="Times New Roman" pitchFamily="18" charset="0"/>
                <a:cs typeface="Times New Roman" pitchFamily="18" charset="0"/>
              </a:rPr>
              <a:t>Cost-</a:t>
            </a:r>
            <a:r>
              <a:rPr lang="en-US" sz="4200" dirty="0" err="1" smtClean="0">
                <a:latin typeface="Times New Roman" pitchFamily="18" charset="0"/>
                <a:cs typeface="Times New Roman" pitchFamily="18" charset="0"/>
              </a:rPr>
              <a:t>Hata</a:t>
            </a:r>
            <a:r>
              <a:rPr lang="en-US" sz="4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200" dirty="0" err="1">
                <a:latin typeface="Times New Roman" pitchFamily="18" charset="0"/>
                <a:cs typeface="Times New Roman" pitchFamily="18" charset="0"/>
              </a:rPr>
              <a:t>Hata</a:t>
            </a:r>
            <a:r>
              <a:rPr lang="en-US" sz="4200" dirty="0">
                <a:latin typeface="Times New Roman" pitchFamily="18" charset="0"/>
                <a:cs typeface="Times New Roman" pitchFamily="18" charset="0"/>
              </a:rPr>
              <a:t> and Full 3D models </a:t>
            </a:r>
            <a:r>
              <a:rPr lang="en-US" sz="4200" dirty="0" smtClean="0">
                <a:latin typeface="Times New Roman" pitchFamily="18" charset="0"/>
                <a:cs typeface="Times New Roman" pitchFamily="18" charset="0"/>
              </a:rPr>
              <a:t>using site specific tool named Wireless </a:t>
            </a:r>
            <a:r>
              <a:rPr lang="en-US" sz="4200" dirty="0" err="1" smtClean="0">
                <a:latin typeface="Times New Roman" pitchFamily="18" charset="0"/>
                <a:cs typeface="Times New Roman" pitchFamily="18" charset="0"/>
              </a:rPr>
              <a:t>Insite</a:t>
            </a:r>
            <a:r>
              <a:rPr lang="en-US" sz="4200" dirty="0" smtClean="0">
                <a:latin typeface="Times New Roman" pitchFamily="18" charset="0"/>
                <a:cs typeface="Times New Roman" pitchFamily="18" charset="0"/>
              </a:rPr>
              <a:t> was carried out.</a:t>
            </a:r>
          </a:p>
          <a:p>
            <a:pPr marL="0" indent="0">
              <a:lnSpc>
                <a:spcPct val="170000"/>
              </a:lnSpc>
              <a:spcBef>
                <a:spcPts val="200"/>
              </a:spcBef>
            </a:pPr>
            <a:endParaRPr lang="en-US" sz="42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70000"/>
              </a:lnSpc>
              <a:spcBef>
                <a:spcPts val="200"/>
              </a:spcBef>
            </a:pPr>
            <a:r>
              <a:rPr lang="en-US" sz="4200" dirty="0" smtClean="0">
                <a:latin typeface="Times New Roman" pitchFamily="18" charset="0"/>
                <a:cs typeface="Times New Roman" pitchFamily="18" charset="0"/>
              </a:rPr>
              <a:t> A model similar to Nablus city was used to model the received power, path loss and delay spread where number of reflections and transmissions was modified and studied </a:t>
            </a:r>
          </a:p>
          <a:p>
            <a:pPr marL="0" indent="0">
              <a:buNone/>
            </a:pPr>
            <a:endParaRPr lang="en-US" dirty="0"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26136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+-*-/*/-9rr</a:t>
            </a:r>
            <a:endParaRPr lang="en-US" dirty="0"/>
          </a:p>
        </p:txBody>
      </p:sp>
      <p:pic>
        <p:nvPicPr>
          <p:cNvPr id="3074" name="Picture 2" descr="C:\Users\MMs\Desktop\تنزيل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8826137" cy="6321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5599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accent1"/>
                </a:solidFill>
                <a:latin typeface="Andalus" pitchFamily="18" charset="-78"/>
                <a:cs typeface="Andalus" pitchFamily="18" charset="-78"/>
              </a:rPr>
              <a:t>What we have done regarding planning</a:t>
            </a:r>
            <a:endParaRPr lang="en-US" b="1" dirty="0">
              <a:solidFill>
                <a:schemeClr val="accent1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983163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b="1" dirty="0" smtClean="0">
                <a:solidFill>
                  <a:schemeClr val="accent1"/>
                </a:solidFill>
                <a:latin typeface="Andalus" pitchFamily="18" charset="-78"/>
                <a:cs typeface="Andalus" pitchFamily="18" charset="-78"/>
              </a:rPr>
              <a:t>Coverage Planning  </a:t>
            </a:r>
          </a:p>
          <a:p>
            <a:pPr>
              <a:buFont typeface="Arial" charset="0"/>
              <a:buChar char="•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link budget </a:t>
            </a:r>
          </a:p>
          <a:p>
            <a:pPr>
              <a:buFont typeface="Arial" charset="0"/>
              <a:buChar char="•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Cell and Site areas</a:t>
            </a:r>
          </a:p>
          <a:p>
            <a:pPr>
              <a:buFont typeface="Arial" charset="0"/>
              <a:buChar char="•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Number of sites</a:t>
            </a:r>
            <a:r>
              <a:rPr lang="en-US" dirty="0" smtClean="0"/>
              <a:t> </a:t>
            </a:r>
          </a:p>
          <a:p>
            <a:pPr>
              <a:buFont typeface="Wingdings" pitchFamily="2" charset="2"/>
              <a:buChar char="Ø"/>
            </a:pPr>
            <a:r>
              <a:rPr lang="en-US" b="1" dirty="0" smtClean="0">
                <a:solidFill>
                  <a:schemeClr val="accent1"/>
                </a:solidFill>
                <a:latin typeface="Andalus" pitchFamily="18" charset="-78"/>
                <a:cs typeface="Andalus" pitchFamily="18" charset="-78"/>
              </a:rPr>
              <a:t>Capacity Planning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Site and Cell Capacity </a:t>
            </a:r>
          </a:p>
          <a:p>
            <a:pPr>
              <a:buFont typeface="Wingdings" pitchFamily="2" charset="2"/>
              <a:buChar char="Ø"/>
            </a:pPr>
            <a:r>
              <a:rPr lang="en-US" b="1" dirty="0" smtClean="0">
                <a:solidFill>
                  <a:schemeClr val="accent1"/>
                </a:solidFill>
                <a:latin typeface="Andalus" pitchFamily="18" charset="-78"/>
                <a:cs typeface="Andalus" pitchFamily="18" charset="-78"/>
              </a:rPr>
              <a:t>Site Allocation</a:t>
            </a:r>
            <a:endParaRPr lang="en-US" b="1" dirty="0">
              <a:solidFill>
                <a:schemeClr val="accent1"/>
              </a:solidFill>
              <a:latin typeface="Andalus" pitchFamily="18" charset="-78"/>
              <a:cs typeface="Andalus" pitchFamily="18" charset="-78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Google earth + MP</a:t>
            </a:r>
            <a:r>
              <a:rPr lang="en-US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87650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7839" y="548680"/>
            <a:ext cx="8229600" cy="928694"/>
          </a:xfrm>
        </p:spPr>
        <p:txBody>
          <a:bodyPr>
            <a:noAutofit/>
          </a:bodyPr>
          <a:lstStyle/>
          <a:p>
            <a:r>
              <a:rPr lang="en-US" sz="4500" b="1" dirty="0" smtClean="0">
                <a:solidFill>
                  <a:schemeClr val="accent1"/>
                </a:solidFill>
                <a:latin typeface="Andalus" pitchFamily="18" charset="-78"/>
                <a:cs typeface="Andalus" pitchFamily="18" charset="-78"/>
              </a:rPr>
              <a:t>Coverage Results</a:t>
            </a:r>
            <a:br>
              <a:rPr lang="en-US" sz="4500" b="1" dirty="0" smtClean="0">
                <a:solidFill>
                  <a:schemeClr val="accent1"/>
                </a:solidFill>
                <a:latin typeface="Andalus" pitchFamily="18" charset="-78"/>
                <a:cs typeface="Andalus" pitchFamily="18" charset="-78"/>
              </a:rPr>
            </a:br>
            <a:endParaRPr lang="ar-SA" sz="4500" b="1" dirty="0">
              <a:solidFill>
                <a:schemeClr val="accent1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>
              <a:buNone/>
            </a:pPr>
            <a:endParaRPr lang="en-US" sz="3600" dirty="0" smtClean="0"/>
          </a:p>
          <a:p>
            <a:endParaRPr lang="ar-SA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4332297"/>
              </p:ext>
            </p:extLst>
          </p:nvPr>
        </p:nvGraphicFramePr>
        <p:xfrm>
          <a:off x="685800" y="1748560"/>
          <a:ext cx="7890674" cy="3938597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482124"/>
                <a:gridCol w="1635832"/>
                <a:gridCol w="1528341"/>
                <a:gridCol w="1471930"/>
                <a:gridCol w="1772447"/>
              </a:tblGrid>
              <a:tr h="457019">
                <a:tc>
                  <a:txBody>
                    <a:bodyPr/>
                    <a:lstStyle/>
                    <a:p>
                      <a:pPr algn="l" rtl="1"/>
                      <a:r>
                        <a:rPr lang="en-US" dirty="0" smtClean="0"/>
                        <a:t>Rural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dirty="0" smtClean="0"/>
                        <a:t>Suburban 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dirty="0" smtClean="0"/>
                        <a:t>Urban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dirty="0" smtClean="0"/>
                        <a:t>Dense Urban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endParaRPr lang="ar-SA" dirty="0"/>
                    </a:p>
                  </a:txBody>
                  <a:tcPr/>
                </a:tc>
              </a:tr>
              <a:tr h="457019">
                <a:tc>
                  <a:txBody>
                    <a:bodyPr/>
                    <a:lstStyle/>
                    <a:p>
                      <a:pPr algn="l" rtl="1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6.899</a:t>
                      </a:r>
                      <a:endParaRPr lang="ar-SA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1.282</a:t>
                      </a:r>
                      <a:endParaRPr lang="ar-SA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.471</a:t>
                      </a:r>
                      <a:endParaRPr lang="ar-SA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.295</a:t>
                      </a:r>
                      <a:endParaRPr lang="ar-SA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Cell Range (km)</a:t>
                      </a:r>
                      <a:endParaRPr lang="ar-SA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57019">
                <a:tc gridSpan="4">
                  <a:txBody>
                    <a:bodyPr/>
                    <a:lstStyle/>
                    <a:p>
                      <a:pPr algn="l" rtl="1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3-sector antenna, BW&lt;=90˚</a:t>
                      </a:r>
                      <a:endParaRPr lang="ar-SA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Site Layout </a:t>
                      </a:r>
                      <a:endParaRPr lang="ar-SA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03507">
                <a:tc gridSpan="4">
                  <a:txBody>
                    <a:bodyPr/>
                    <a:lstStyle/>
                    <a:p>
                      <a:pPr algn="l" rtl="1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ar-SA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Number of Cells per Site</a:t>
                      </a:r>
                      <a:endParaRPr lang="ar-SA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03507">
                <a:tc>
                  <a:txBody>
                    <a:bodyPr/>
                    <a:lstStyle/>
                    <a:p>
                      <a:pPr algn="l" rtl="1"/>
                      <a:r>
                        <a:rPr lang="en-US" u="sng" dirty="0" smtClean="0">
                          <a:latin typeface="Times New Roman" pitchFamily="18" charset="0"/>
                          <a:cs typeface="Times New Roman" pitchFamily="18" charset="0"/>
                        </a:rPr>
                        <a:t>10.349</a:t>
                      </a:r>
                      <a:endParaRPr lang="ar-SA" u="sng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u="sng" dirty="0" smtClean="0">
                          <a:latin typeface="Times New Roman" pitchFamily="18" charset="0"/>
                          <a:cs typeface="Times New Roman" pitchFamily="18" charset="0"/>
                        </a:rPr>
                        <a:t>1.922</a:t>
                      </a:r>
                      <a:endParaRPr lang="ar-SA" u="sng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u="sng" dirty="0" smtClean="0">
                          <a:latin typeface="Times New Roman" pitchFamily="18" charset="0"/>
                          <a:cs typeface="Times New Roman" pitchFamily="18" charset="0"/>
                        </a:rPr>
                        <a:t>.707</a:t>
                      </a:r>
                      <a:endParaRPr lang="ar-SA" u="sng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u="sng" dirty="0" smtClean="0">
                          <a:latin typeface="Times New Roman" pitchFamily="18" charset="0"/>
                          <a:cs typeface="Times New Roman" pitchFamily="18" charset="0"/>
                        </a:rPr>
                        <a:t>.443</a:t>
                      </a:r>
                      <a:endParaRPr lang="ar-SA" u="sng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Inter Site Distance (km)</a:t>
                      </a:r>
                      <a:endParaRPr lang="ar-SA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03507">
                <a:tc>
                  <a:txBody>
                    <a:bodyPr/>
                    <a:lstStyle/>
                    <a:p>
                      <a:pPr algn="l" rtl="1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.019</a:t>
                      </a:r>
                      <a:endParaRPr lang="ar-SA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6.900</a:t>
                      </a:r>
                      <a:endParaRPr lang="ar-SA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20.000</a:t>
                      </a:r>
                      <a:endParaRPr lang="ar-SA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.550</a:t>
                      </a:r>
                      <a:endParaRPr lang="ar-SA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Deployment area (km2) </a:t>
                      </a:r>
                      <a:endParaRPr lang="ar-SA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57019">
                <a:tc>
                  <a:txBody>
                    <a:bodyPr/>
                    <a:lstStyle/>
                    <a:p>
                      <a:pPr algn="ctr" rtl="1"/>
                      <a:r>
                        <a:rPr lang="en-US" u="sng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ar-SA" b="1" u="sng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u="sng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ar-SA" b="1" u="sng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u="sng" dirty="0" smtClean="0">
                          <a:latin typeface="Times New Roman" pitchFamily="18" charset="0"/>
                          <a:cs typeface="Times New Roman" pitchFamily="18" charset="0"/>
                        </a:rPr>
                        <a:t>78</a:t>
                      </a:r>
                      <a:endParaRPr lang="ar-SA" b="1" u="sng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u="sng" dirty="0" smtClean="0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ar-SA" b="1" u="sng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Site Count</a:t>
                      </a:r>
                      <a:endParaRPr lang="ar-SA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Picture 100" descr="NSNrgb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 l="-5000" t="-11835" r="-5000" b="-23669"/>
          <a:stretch>
            <a:fillRect/>
          </a:stretch>
        </p:blipFill>
        <p:spPr bwMode="black">
          <a:xfrm rot="2313725">
            <a:off x="7589876" y="427456"/>
            <a:ext cx="1676400" cy="871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C:\Users\MMs\Desktop\image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4529" y="805585"/>
            <a:ext cx="942975" cy="94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63285" y="5638800"/>
            <a:ext cx="76647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  Total number of sites to be allocated = 92</a:t>
            </a:r>
            <a:endParaRPr lang="en-US" sz="3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1682" y="350293"/>
            <a:ext cx="8229600" cy="1143000"/>
          </a:xfrm>
        </p:spPr>
        <p:txBody>
          <a:bodyPr>
            <a:normAutofit/>
          </a:bodyPr>
          <a:lstStyle/>
          <a:p>
            <a:pPr rtl="0"/>
            <a:r>
              <a:rPr lang="en-US" sz="4000" b="1" dirty="0" smtClean="0">
                <a:solidFill>
                  <a:schemeClr val="accent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Cell Capacity: initial  planning results 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8640135"/>
              </p:ext>
            </p:extLst>
          </p:nvPr>
        </p:nvGraphicFramePr>
        <p:xfrm>
          <a:off x="1143000" y="2133600"/>
          <a:ext cx="6467500" cy="4062737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838623"/>
                <a:gridCol w="1838623"/>
                <a:gridCol w="2790254"/>
              </a:tblGrid>
              <a:tr h="1088697">
                <a:tc gridSpan="2">
                  <a:txBody>
                    <a:bodyPr/>
                    <a:lstStyle/>
                    <a:p>
                      <a:pPr algn="ctr" rtl="0"/>
                      <a:r>
                        <a:rPr lang="en-US" sz="3000" dirty="0" smtClean="0"/>
                        <a:t>site capacity</a:t>
                      </a:r>
                    </a:p>
                    <a:p>
                      <a:pPr algn="ctr" rtl="0"/>
                      <a:r>
                        <a:rPr lang="en-US" sz="3000" dirty="0" smtClean="0"/>
                        <a:t>(Mbps)</a:t>
                      </a:r>
                      <a:endParaRPr lang="ar-SA" sz="3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500" dirty="0" smtClean="0"/>
                        <a:t>area</a:t>
                      </a:r>
                      <a:endParaRPr lang="ar-SA" sz="2500" dirty="0"/>
                    </a:p>
                  </a:txBody>
                  <a:tcPr/>
                </a:tc>
              </a:tr>
              <a:tr h="625815"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DL</a:t>
                      </a:r>
                    </a:p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UP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</a:tr>
              <a:tr h="583490">
                <a:tc>
                  <a:txBody>
                    <a:bodyPr/>
                    <a:lstStyle/>
                    <a:p>
                      <a:pPr algn="ctr" rtl="1"/>
                      <a:r>
                        <a:rPr lang="en-US" u="sng" dirty="0" smtClean="0"/>
                        <a:t>59.824</a:t>
                      </a:r>
                      <a:endParaRPr lang="ar-SA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u="sng" dirty="0" smtClean="0"/>
                        <a:t>29.282</a:t>
                      </a:r>
                      <a:endParaRPr lang="ar-SA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Dense Urban </a:t>
                      </a:r>
                      <a:endParaRPr lang="ar-SA" dirty="0"/>
                    </a:p>
                  </a:txBody>
                  <a:tcPr/>
                </a:tc>
              </a:tr>
              <a:tr h="583490">
                <a:tc>
                  <a:txBody>
                    <a:bodyPr/>
                    <a:lstStyle/>
                    <a:p>
                      <a:pPr algn="ctr" rtl="1"/>
                      <a:r>
                        <a:rPr lang="en-US" u="sng" dirty="0" smtClean="0"/>
                        <a:t>56.288</a:t>
                      </a:r>
                      <a:endParaRPr lang="ar-SA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u="sng" dirty="0" smtClean="0"/>
                        <a:t>26.985</a:t>
                      </a:r>
                      <a:endParaRPr lang="ar-SA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Urban</a:t>
                      </a:r>
                      <a:endParaRPr lang="ar-SA" dirty="0"/>
                    </a:p>
                  </a:txBody>
                  <a:tcPr/>
                </a:tc>
              </a:tr>
              <a:tr h="583490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u="sng" dirty="0" smtClean="0"/>
                        <a:t>39.835</a:t>
                      </a:r>
                      <a:endParaRPr lang="ar-SA" u="sng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u="sng" dirty="0" smtClean="0"/>
                        <a:t>16.441</a:t>
                      </a:r>
                      <a:endParaRPr lang="ar-SA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Suburban </a:t>
                      </a:r>
                      <a:endParaRPr lang="ar-SA" dirty="0"/>
                    </a:p>
                  </a:txBody>
                  <a:tcPr/>
                </a:tc>
              </a:tr>
              <a:tr h="583490">
                <a:tc>
                  <a:txBody>
                    <a:bodyPr/>
                    <a:lstStyle/>
                    <a:p>
                      <a:pPr algn="ctr" rtl="1"/>
                      <a:r>
                        <a:rPr lang="en-US" u="sng" dirty="0" smtClean="0"/>
                        <a:t>30.194</a:t>
                      </a:r>
                      <a:endParaRPr lang="ar-SA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u="sng" dirty="0" smtClean="0"/>
                        <a:t>8.732</a:t>
                      </a:r>
                      <a:endParaRPr lang="ar-SA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Rural</a:t>
                      </a:r>
                      <a:endParaRPr lang="ar-SA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Picture 100" descr="NSNrgb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 l="-5000" t="-11835" r="-5000" b="-23669"/>
          <a:stretch>
            <a:fillRect/>
          </a:stretch>
        </p:blipFill>
        <p:spPr bwMode="black">
          <a:xfrm rot="2313725">
            <a:off x="7379718" y="194110"/>
            <a:ext cx="1676400" cy="871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MMs\Desktop\imag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1295400"/>
            <a:ext cx="942975" cy="94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1"/>
                </a:solidFill>
                <a:latin typeface="Andalus" pitchFamily="18" charset="-78"/>
                <a:cs typeface="Andalus" pitchFamily="18" charset="-78"/>
              </a:rPr>
              <a:t>Site Allocation </a:t>
            </a:r>
            <a:endParaRPr lang="ar-SA" b="1" dirty="0">
              <a:solidFill>
                <a:schemeClr val="accent1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458200" cy="4525963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Site allocation gives an indication of how the network behavior will be after deployment, so it is an important step in LTE network planning.</a:t>
            </a:r>
          </a:p>
          <a:p>
            <a:pPr>
              <a:buNone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b="1" dirty="0" smtClean="0">
                <a:latin typeface="Andalus" pitchFamily="18" charset="-78"/>
                <a:cs typeface="Andalus" pitchFamily="18" charset="-78"/>
              </a:rPr>
              <a:t>Tools </a:t>
            </a:r>
            <a:endParaRPr lang="ar-SA" b="1" dirty="0"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5" name="Picture 4" descr="Description: C:\Users\MMs\Desktop\تنزيل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3962400"/>
            <a:ext cx="373380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2" descr="C:\Users\CD City\Desktop\google_earth_log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71600" y="4076700"/>
            <a:ext cx="1905000" cy="1714500"/>
          </a:xfrm>
          <a:prstGeom prst="rect">
            <a:avLst/>
          </a:prstGeom>
          <a:noFill/>
        </p:spPr>
      </p:pic>
      <p:pic>
        <p:nvPicPr>
          <p:cNvPr id="7" name="Picture 2" descr="C:\Users\MMs\Desktop\image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533400"/>
            <a:ext cx="942975" cy="94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1"/>
                </a:solidFill>
                <a:latin typeface="Andalus" pitchFamily="18" charset="-78"/>
                <a:cs typeface="Andalus" pitchFamily="18" charset="-78"/>
              </a:rPr>
              <a:t>Site Allocation  Stages</a:t>
            </a:r>
            <a:endParaRPr lang="ar-SA" dirty="0">
              <a:solidFill>
                <a:schemeClr val="accent1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u="sng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Stage One </a:t>
            </a:r>
          </a:p>
          <a:p>
            <a:pPr marL="0" lvl="0" indent="0">
              <a:buNone/>
            </a:pPr>
            <a:endParaRPr lang="en-US" b="1" dirty="0"/>
          </a:p>
          <a:p>
            <a:pPr marL="0" lv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Allocate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sites on Google Earth. </a:t>
            </a:r>
          </a:p>
          <a:p>
            <a:pPr marL="0" indent="0">
              <a:buNone/>
            </a:pPr>
            <a:endParaRPr lang="ar-SA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7" name="Picture 2" descr="C:\Users\CD City\Desktop\google_earth_log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3962400"/>
            <a:ext cx="1524000" cy="1371600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485" y="1564710"/>
            <a:ext cx="4905375" cy="441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3699</TotalTime>
  <Words>814</Words>
  <Application>Microsoft Office PowerPoint</Application>
  <PresentationFormat>On-screen Show (4:3)</PresentationFormat>
  <Paragraphs>205</Paragraphs>
  <Slides>41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2" baseType="lpstr">
      <vt:lpstr>Office Theme</vt:lpstr>
      <vt:lpstr>-</vt:lpstr>
      <vt:lpstr>Outline</vt:lpstr>
      <vt:lpstr>Aims</vt:lpstr>
      <vt:lpstr>Network Planning Phases (general overview) </vt:lpstr>
      <vt:lpstr>What we have done regarding planning</vt:lpstr>
      <vt:lpstr>Coverage Results </vt:lpstr>
      <vt:lpstr> Cell Capacity: initial  planning results </vt:lpstr>
      <vt:lpstr>Site Allocation </vt:lpstr>
      <vt:lpstr>Site Allocation  Stages</vt:lpstr>
      <vt:lpstr>Site Allocation  Stages</vt:lpstr>
      <vt:lpstr>Site Allocation Stages</vt:lpstr>
      <vt:lpstr> Site Allocation Results  Rx level </vt:lpstr>
      <vt:lpstr>Rx level</vt:lpstr>
      <vt:lpstr>Site Allocation Results </vt:lpstr>
      <vt:lpstr>Percentage Total Area </vt:lpstr>
      <vt:lpstr>Site Specific Propagation Model</vt:lpstr>
      <vt:lpstr>Models Under Study </vt:lpstr>
      <vt:lpstr>Models Under Study </vt:lpstr>
      <vt:lpstr>Wireless InSite  Tool</vt:lpstr>
      <vt:lpstr>Design Description </vt:lpstr>
      <vt:lpstr>Design Description </vt:lpstr>
      <vt:lpstr>Design Description </vt:lpstr>
      <vt:lpstr>Receiving Point Scenarios</vt:lpstr>
      <vt:lpstr>Receiving Point Scenarios</vt:lpstr>
      <vt:lpstr>Propagation Models Results </vt:lpstr>
      <vt:lpstr>Full 3D propagation path</vt:lpstr>
      <vt:lpstr>Effects of number of reflections </vt:lpstr>
      <vt:lpstr>Effects of number of Transmissions</vt:lpstr>
      <vt:lpstr>Hata Path Loss </vt:lpstr>
      <vt:lpstr>Cost Hata Path Loss </vt:lpstr>
      <vt:lpstr>Full 3D Path Loss </vt:lpstr>
      <vt:lpstr>Scenario 2 results </vt:lpstr>
      <vt:lpstr>Summery Path Loss results (rout1) </vt:lpstr>
      <vt:lpstr>Summery Of Path Loss results (rout2) </vt:lpstr>
      <vt:lpstr>Hata Received Power </vt:lpstr>
      <vt:lpstr>Cost Hata Received Power</vt:lpstr>
      <vt:lpstr>Full 3D Received Power</vt:lpstr>
      <vt:lpstr>Summery Of Received Power(rout1) </vt:lpstr>
      <vt:lpstr>Summery Of Received Power(rout2) </vt:lpstr>
      <vt:lpstr>Conclusion</vt:lpstr>
      <vt:lpstr>+-*-/*/-9rr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LTE RF Planning</dc:title>
  <dc:creator>CD City</dc:creator>
  <cp:lastModifiedBy>MMs</cp:lastModifiedBy>
  <cp:revision>164</cp:revision>
  <dcterms:created xsi:type="dcterms:W3CDTF">2006-08-16T00:00:00Z</dcterms:created>
  <dcterms:modified xsi:type="dcterms:W3CDTF">2015-05-14T05:57:06Z</dcterms:modified>
</cp:coreProperties>
</file>