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8" r:id="rId2"/>
    <p:sldId id="259" r:id="rId3"/>
    <p:sldId id="260" r:id="rId4"/>
    <p:sldId id="290" r:id="rId5"/>
    <p:sldId id="289" r:id="rId6"/>
    <p:sldId id="262" r:id="rId7"/>
    <p:sldId id="263" r:id="rId8"/>
    <p:sldId id="265" r:id="rId9"/>
    <p:sldId id="266" r:id="rId10"/>
    <p:sldId id="294" r:id="rId11"/>
    <p:sldId id="295" r:id="rId12"/>
    <p:sldId id="257" r:id="rId13"/>
    <p:sldId id="267" r:id="rId14"/>
    <p:sldId id="264" r:id="rId15"/>
    <p:sldId id="268" r:id="rId16"/>
    <p:sldId id="270" r:id="rId17"/>
    <p:sldId id="271" r:id="rId18"/>
    <p:sldId id="272" r:id="rId19"/>
    <p:sldId id="304" r:id="rId20"/>
    <p:sldId id="273" r:id="rId21"/>
    <p:sldId id="297" r:id="rId22"/>
    <p:sldId id="296" r:id="rId23"/>
    <p:sldId id="299" r:id="rId24"/>
    <p:sldId id="302" r:id="rId25"/>
    <p:sldId id="303" r:id="rId26"/>
    <p:sldId id="298" r:id="rId27"/>
    <p:sldId id="300" r:id="rId28"/>
    <p:sldId id="301" r:id="rId29"/>
    <p:sldId id="274" r:id="rId30"/>
    <p:sldId id="276" r:id="rId31"/>
    <p:sldId id="275" r:id="rId32"/>
    <p:sldId id="277" r:id="rId33"/>
    <p:sldId id="278" r:id="rId34"/>
    <p:sldId id="279" r:id="rId35"/>
    <p:sldId id="280" r:id="rId36"/>
    <p:sldId id="282" r:id="rId37"/>
    <p:sldId id="281" r:id="rId38"/>
    <p:sldId id="283" r:id="rId39"/>
    <p:sldId id="284" r:id="rId40"/>
    <p:sldId id="291" r:id="rId41"/>
    <p:sldId id="293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5836A27-EA65-48B4-98F9-4F0DEC44E2CC}">
          <p14:sldIdLst>
            <p14:sldId id="258"/>
            <p14:sldId id="259"/>
            <p14:sldId id="260"/>
            <p14:sldId id="290"/>
            <p14:sldId id="289"/>
            <p14:sldId id="262"/>
            <p14:sldId id="263"/>
            <p14:sldId id="265"/>
            <p14:sldId id="266"/>
            <p14:sldId id="294"/>
            <p14:sldId id="295"/>
            <p14:sldId id="257"/>
            <p14:sldId id="267"/>
            <p14:sldId id="264"/>
            <p14:sldId id="268"/>
            <p14:sldId id="270"/>
            <p14:sldId id="271"/>
            <p14:sldId id="272"/>
            <p14:sldId id="304"/>
            <p14:sldId id="273"/>
            <p14:sldId id="297"/>
            <p14:sldId id="296"/>
            <p14:sldId id="299"/>
            <p14:sldId id="302"/>
            <p14:sldId id="303"/>
            <p14:sldId id="298"/>
            <p14:sldId id="300"/>
            <p14:sldId id="301"/>
            <p14:sldId id="274"/>
            <p14:sldId id="276"/>
            <p14:sldId id="275"/>
            <p14:sldId id="277"/>
            <p14:sldId id="278"/>
            <p14:sldId id="279"/>
            <p14:sldId id="280"/>
            <p14:sldId id="282"/>
            <p14:sldId id="281"/>
            <p14:sldId id="283"/>
            <p14:sldId id="284"/>
            <p14:sldId id="291"/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2" autoAdjust="0"/>
    <p:restoredTop sz="99466" autoAdjust="0"/>
  </p:normalViewPr>
  <p:slideViewPr>
    <p:cSldViewPr>
      <p:cViewPr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Ms\Documents\gp2\Statistic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Ms\Documents\gp2\Statistic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1585496959228471"/>
          <c:y val="0.1333523917396712"/>
        </c:manualLayout>
      </c:layout>
      <c:overlay val="0"/>
      <c:txPr>
        <a:bodyPr/>
        <a:lstStyle/>
        <a:p>
          <a:pPr>
            <a:defRPr lang="en-US"/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8099518810148763E-2"/>
          <c:y val="0.21795166229221349"/>
          <c:w val="0.59635892388451461"/>
          <c:h val="0.51874234470691127"/>
        </c:manualLayout>
      </c:layout>
      <c:barChart>
        <c:barDir val="col"/>
        <c:grouping val="clustered"/>
        <c:varyColors val="0"/>
        <c:ser>
          <c:idx val="0"/>
          <c:order val="0"/>
          <c:tx>
            <c:v>Rx level Percentages </c:v>
          </c:tx>
          <c:invertIfNegative val="0"/>
          <c:cat>
            <c:strRef>
              <c:f>Sheet1!$A$14:$A$20</c:f>
              <c:strCache>
                <c:ptCount val="7"/>
                <c:pt idx="0">
                  <c:v>-200 ~ -95</c:v>
                </c:pt>
                <c:pt idx="1">
                  <c:v>-95 ~ -85</c:v>
                </c:pt>
                <c:pt idx="2">
                  <c:v>-85 ~ -75</c:v>
                </c:pt>
                <c:pt idx="3">
                  <c:v>-75 ~ -65</c:v>
                </c:pt>
                <c:pt idx="4">
                  <c:v>-65 ~ -55</c:v>
                </c:pt>
                <c:pt idx="5">
                  <c:v>-55 ~ 0</c:v>
                </c:pt>
                <c:pt idx="6">
                  <c:v>Outside range</c:v>
                </c:pt>
              </c:strCache>
            </c:strRef>
          </c:cat>
          <c:val>
            <c:numRef>
              <c:f>Sheet1!$D$14:$D$20</c:f>
              <c:numCache>
                <c:formatCode>General</c:formatCode>
                <c:ptCount val="7"/>
                <c:pt idx="0">
                  <c:v>0</c:v>
                </c:pt>
                <c:pt idx="1">
                  <c:v>1.5381150756760591</c:v>
                </c:pt>
                <c:pt idx="2">
                  <c:v>3.9836678359009245</c:v>
                </c:pt>
                <c:pt idx="3">
                  <c:v>7.0531999948799786</c:v>
                </c:pt>
                <c:pt idx="4">
                  <c:v>7.0813309233577701</c:v>
                </c:pt>
                <c:pt idx="5">
                  <c:v>73.482582948224191</c:v>
                </c:pt>
                <c:pt idx="6">
                  <c:v>6.8611032219610468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599488"/>
        <c:axId val="41340864"/>
      </c:barChart>
      <c:catAx>
        <c:axId val="415994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41340864"/>
        <c:crosses val="autoZero"/>
        <c:auto val="1"/>
        <c:lblAlgn val="ctr"/>
        <c:lblOffset val="100"/>
        <c:noMultiLvlLbl val="0"/>
      </c:catAx>
      <c:valAx>
        <c:axId val="413408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415994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650680028632752"/>
          <c:y val="0.20508044133372219"/>
          <c:w val="0.25319016941064182"/>
          <c:h val="0.75642874501798363"/>
        </c:manualLayout>
      </c:layout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DL Data Rate Percentages</c:v>
          </c:tx>
          <c:invertIfNegative val="0"/>
          <c:cat>
            <c:strRef>
              <c:f>Sheet1!$L$14:$L$19</c:f>
              <c:strCache>
                <c:ptCount val="6"/>
                <c:pt idx="0">
                  <c:v>0 ~ 1</c:v>
                </c:pt>
                <c:pt idx="1">
                  <c:v>1 ~ 5</c:v>
                </c:pt>
                <c:pt idx="2">
                  <c:v>5 ~ 10</c:v>
                </c:pt>
                <c:pt idx="3">
                  <c:v>10 ~ 30</c:v>
                </c:pt>
                <c:pt idx="4">
                  <c:v>30 ~ 40</c:v>
                </c:pt>
                <c:pt idx="5">
                  <c:v>Outside range</c:v>
                </c:pt>
              </c:strCache>
            </c:strRef>
          </c:cat>
          <c:val>
            <c:numRef>
              <c:f>Sheet1!$O$14:$O$19</c:f>
              <c:numCache>
                <c:formatCode>General</c:formatCode>
                <c:ptCount val="6"/>
                <c:pt idx="0">
                  <c:v>0</c:v>
                </c:pt>
                <c:pt idx="1">
                  <c:v>9.5234018744353257</c:v>
                </c:pt>
                <c:pt idx="2">
                  <c:v>33.360302548148859</c:v>
                </c:pt>
                <c:pt idx="3">
                  <c:v>45.221822770638802</c:v>
                </c:pt>
                <c:pt idx="4">
                  <c:v>5.0333690008847283</c:v>
                </c:pt>
                <c:pt idx="5">
                  <c:v>6.8611038058922933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570496"/>
        <c:axId val="80429632"/>
      </c:barChart>
      <c:catAx>
        <c:axId val="126570496"/>
        <c:scaling>
          <c:orientation val="minMax"/>
        </c:scaling>
        <c:delete val="0"/>
        <c:axPos val="b"/>
        <c:majorTickMark val="out"/>
        <c:minorTickMark val="none"/>
        <c:tickLblPos val="nextTo"/>
        <c:crossAx val="80429632"/>
        <c:crosses val="autoZero"/>
        <c:auto val="1"/>
        <c:lblAlgn val="ctr"/>
        <c:lblOffset val="100"/>
        <c:noMultiLvlLbl val="0"/>
      </c:catAx>
      <c:valAx>
        <c:axId val="80429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65704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F60C3DE-2212-47D1-83B5-AC3FDB99FBC7}" type="datetimeFigureOut">
              <a:rPr lang="ar-SA" smtClean="0"/>
              <a:pPr/>
              <a:t>25/07/1436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3716F38-BADF-46B4-9DF2-FF5267D4F21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0019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16F38-BADF-46B4-9DF2-FF5267D4F21F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7245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A762A-96C8-47CE-85CE-75CE9E0070BB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6208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000" b="1" dirty="0" smtClean="0">
                <a:solidFill>
                  <a:schemeClr val="tx2"/>
                </a:solidFill>
              </a:rPr>
              <a:t>-</a:t>
            </a:r>
            <a:endParaRPr lang="en-US" sz="5000" b="1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1600200"/>
            <a:ext cx="8115328" cy="4525963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en-US" sz="5800" b="1" dirty="0" smtClean="0">
              <a:solidFill>
                <a:schemeClr val="tx2"/>
              </a:solidFill>
              <a:latin typeface="Andalus" pitchFamily="18" charset="-78"/>
              <a:cs typeface="Andalus" pitchFamily="18" charset="-78"/>
            </a:endParaRPr>
          </a:p>
          <a:p>
            <a:pPr algn="ctr">
              <a:buNone/>
            </a:pPr>
            <a:r>
              <a:rPr lang="en-US" sz="5800" b="1" dirty="0" smtClean="0">
                <a:solidFill>
                  <a:schemeClr val="tx2"/>
                </a:solidFill>
                <a:latin typeface="Andalus" pitchFamily="18" charset="-78"/>
                <a:cs typeface="Andalus" pitchFamily="18" charset="-78"/>
              </a:rPr>
              <a:t>LTE Planning</a:t>
            </a:r>
          </a:p>
          <a:p>
            <a:pPr algn="ctr">
              <a:buNone/>
            </a:pPr>
            <a:r>
              <a:rPr lang="en-US" sz="5800" b="1" dirty="0" smtClean="0">
                <a:solidFill>
                  <a:schemeClr val="tx2"/>
                </a:solidFill>
                <a:latin typeface="Andalus" pitchFamily="18" charset="-78"/>
                <a:cs typeface="Andalus" pitchFamily="18" charset="-78"/>
              </a:rPr>
              <a:t>and Specific Propagation Model Selection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Prepared by:</a:t>
            </a:r>
          </a:p>
          <a:p>
            <a:pPr algn="ctr">
              <a:buNone/>
            </a:pPr>
            <a:r>
              <a:rPr lang="en-US" b="1" dirty="0" err="1" smtClean="0"/>
              <a:t>Khawla</a:t>
            </a:r>
            <a:r>
              <a:rPr lang="en-US" b="1" dirty="0" smtClean="0"/>
              <a:t> </a:t>
            </a:r>
            <a:r>
              <a:rPr lang="en-US" b="1" dirty="0" err="1" smtClean="0"/>
              <a:t>Daraghmeh</a:t>
            </a:r>
            <a:r>
              <a:rPr lang="en-US" b="1" dirty="0" smtClean="0"/>
              <a:t> </a:t>
            </a:r>
          </a:p>
          <a:p>
            <a:pPr algn="ctr">
              <a:buNone/>
            </a:pPr>
            <a:r>
              <a:rPr lang="en-US" b="1" dirty="0" smtClean="0"/>
              <a:t>Ola </a:t>
            </a:r>
            <a:r>
              <a:rPr lang="en-US" b="1" dirty="0" err="1" smtClean="0"/>
              <a:t>Mashaqi</a:t>
            </a:r>
            <a:endParaRPr lang="en-US" b="1" dirty="0" smtClean="0"/>
          </a:p>
          <a:p>
            <a:pPr algn="ctr">
              <a:buNone/>
            </a:pPr>
            <a:r>
              <a:rPr lang="en-US" b="1" dirty="0" err="1" smtClean="0"/>
              <a:t>Suhad</a:t>
            </a:r>
            <a:r>
              <a:rPr lang="en-US" b="1" dirty="0" smtClean="0"/>
              <a:t> </a:t>
            </a:r>
            <a:r>
              <a:rPr lang="en-US" b="1" dirty="0" err="1" smtClean="0"/>
              <a:t>Malayshi</a:t>
            </a: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>
                <a:latin typeface="David" pitchFamily="34" charset="-79"/>
                <a:cs typeface="David" pitchFamily="34" charset="-79"/>
              </a:rPr>
              <a:t>Supervisor: </a:t>
            </a:r>
            <a:r>
              <a:rPr lang="en-US" b="1" dirty="0" err="1" smtClean="0">
                <a:latin typeface="David" pitchFamily="34" charset="-79"/>
                <a:cs typeface="David" pitchFamily="34" charset="-79"/>
              </a:rPr>
              <a:t>Dr.Yousef</a:t>
            </a:r>
            <a:r>
              <a:rPr lang="en-US" b="1" dirty="0" smtClean="0">
                <a:latin typeface="David" pitchFamily="34" charset="-79"/>
                <a:cs typeface="David" pitchFamily="34" charset="-79"/>
              </a:rPr>
              <a:t> Dama</a:t>
            </a:r>
          </a:p>
          <a:p>
            <a:pPr>
              <a:buNone/>
            </a:pP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4" name="Picture 1" descr="Description: C:\Users\CD City\Desktop\mq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28600"/>
            <a:ext cx="1589405" cy="1557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Site Allocation  </a:t>
            </a: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0" indent="0" algn="ctr">
              <a:buNone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0" lvl="0" indent="0" algn="ctr">
              <a:buNone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0" lvl="0" indent="0">
              <a:buNone/>
            </a:pPr>
            <a:r>
              <a:rPr lang="en-US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Stage Two </a:t>
            </a:r>
          </a:p>
          <a:p>
            <a:pPr marL="0" lvl="0" indent="0">
              <a:buNone/>
            </a:pP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coordinates uploaded to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Mentum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Planet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tool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Description: C:\Users\MMs\Desktop\تنزيل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895600"/>
            <a:ext cx="3962400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C:\Users\MMs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141" y="609600"/>
            <a:ext cx="942975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90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Site </a:t>
            </a: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Allocation 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370" y="1143000"/>
            <a:ext cx="8534400" cy="5130735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Stage Three </a:t>
            </a:r>
            <a:r>
              <a:rPr lang="en-US" dirty="0" smtClean="0">
                <a:solidFill>
                  <a:schemeClr val="accent1"/>
                </a:solidFill>
              </a:rPr>
              <a:t>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Antenna Parameters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5" name="Picture 4" descr="Description: C:\Users\MMs\Desktop\gp2\image009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05000"/>
            <a:ext cx="7086600" cy="472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C:\Users\MMs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795" y="304800"/>
            <a:ext cx="942975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90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Site Allocation Results </a:t>
            </a:r>
            <a:b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Rx level</a:t>
            </a:r>
            <a:r>
              <a:rPr lang="ar-SA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ar-SA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</a:br>
            <a:endParaRPr lang="ar-SA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Content Placeholder 4" descr="Description: C:\Users\computer world\Downloads\RX Level (RSSI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81200"/>
            <a:ext cx="7467600" cy="426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C:\Users\MMs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33400"/>
            <a:ext cx="942975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653136"/>
            <a:ext cx="4286250" cy="1538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Rx level</a:t>
            </a:r>
            <a:endParaRPr lang="ar-SA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7055901"/>
              </p:ext>
            </p:extLst>
          </p:nvPr>
        </p:nvGraphicFramePr>
        <p:xfrm>
          <a:off x="251520" y="836712"/>
          <a:ext cx="8892480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Site Allocation Results </a:t>
            </a:r>
            <a:endParaRPr lang="ar-SA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Picture 3" descr="Description: C:\Users\MMs\Desktop\gp2\DownLink achievable data rate per use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44" y="2204567"/>
            <a:ext cx="7391400" cy="4419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Maximum Achievable Data rate for each user</a:t>
            </a:r>
            <a:endParaRPr lang="ar-SA" sz="3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MMs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089" y="381000"/>
            <a:ext cx="942975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69161"/>
            <a:ext cx="3834424" cy="1683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Percentage Total </a:t>
            </a:r>
            <a:r>
              <a:rPr lang="en-US" b="1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A</a:t>
            </a: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rea </a:t>
            </a:r>
            <a:endParaRPr lang="ar-SA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7813609"/>
              </p:ext>
            </p:extLst>
          </p:nvPr>
        </p:nvGraphicFramePr>
        <p:xfrm>
          <a:off x="467544" y="1628800"/>
          <a:ext cx="806489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Site Specific Propagation Model</a:t>
            </a:r>
            <a:endParaRPr lang="ar-SA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sz="3000" dirty="0" smtClean="0"/>
              <a:t>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Propagation models have been developed to be able to 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estimate the radio wave propagation as accurately as possible</a:t>
            </a:r>
          </a:p>
          <a:p>
            <a:pPr marL="0" indent="0"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predict the path loss between the transmitter and receiver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Models Under Study </a:t>
            </a:r>
            <a:endParaRPr lang="ar-SA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7681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b="1" dirty="0" err="1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Hata's</a:t>
            </a: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 propagation model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basis for several widely used propagation models in the cellular industry. The main attraction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Hata's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model is its simplicity.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Hata's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basic model is valid in the frequency range of 150-1500 MHz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Cost-</a:t>
            </a:r>
            <a:r>
              <a:rPr lang="en-US" b="1" dirty="0" err="1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Hata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model is also known as COST-231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Hata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model. It is the extension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Hata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model (Okumura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Hata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model) and it can be used for the frequencies up to 2000 MHz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Models Under Study </a:t>
            </a:r>
            <a:endParaRPr lang="ar-SA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900634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Full 3D 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Places no restriction on object shape; it allows buildings to have sloped roofs.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It is also the only model which includes transmission through surfaces. 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the only ray-based model . 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 frequency: 100 MHz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Maximum frequency : depends on application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Wireless </a:t>
            </a:r>
            <a:r>
              <a:rPr lang="en-US" b="1" dirty="0" err="1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InSite</a:t>
            </a:r>
            <a:r>
              <a:rPr lang="en-US" b="1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 Tool</a:t>
            </a:r>
            <a:endParaRPr lang="en-US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Our model was created by using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Wirless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InSite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designed by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remcom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USA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powerful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electromagnetic modeling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predicting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effects of buildings and terrain on the propagation of electromagnetic waves.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predicts how the locations of the transmitters and receivers within an urban area affect signal strength.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21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Outline</a:t>
            </a:r>
            <a:endParaRPr lang="en-US" sz="4000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943600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Aims </a:t>
            </a: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Network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Planning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phases</a:t>
            </a:r>
          </a:p>
          <a:p>
            <a:pPr>
              <a:buFont typeface="Wingdings" pitchFamily="2" charset="2"/>
              <a:buChar char="Ø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What we have done regarding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planning</a:t>
            </a:r>
          </a:p>
          <a:p>
            <a:pPr lvl="2">
              <a:buFont typeface="Wingdings" pitchFamily="2" charset="2"/>
              <a:buChar char="ü"/>
            </a:pP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Coverage Capacity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: initial  planning results </a:t>
            </a:r>
            <a:endParaRPr lang="en-US" sz="17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ü"/>
            </a:pP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Cell 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Capacity: initial  planning 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results</a:t>
            </a:r>
          </a:p>
          <a:p>
            <a:pPr>
              <a:buFont typeface="Wingdings" pitchFamily="2" charset="2"/>
              <a:buChar char="Ø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Site Allocation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stages  and results </a:t>
            </a:r>
          </a:p>
          <a:p>
            <a:pPr>
              <a:buFont typeface="Wingdings" pitchFamily="2" charset="2"/>
              <a:buChar char="Ø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Site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Specific Propagation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Model</a:t>
            </a:r>
          </a:p>
          <a:p>
            <a:pPr lvl="2">
              <a:buFont typeface="Wingdings" pitchFamily="2" charset="2"/>
              <a:buChar char="ü"/>
            </a:pP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Hata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and Cost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Hata</a:t>
            </a:r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ü"/>
            </a:pP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Full 3D </a:t>
            </a:r>
          </a:p>
          <a:p>
            <a:pPr>
              <a:buFont typeface="Wingdings" pitchFamily="2" charset="2"/>
              <a:buChar char="Ø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Design  Description </a:t>
            </a:r>
          </a:p>
          <a:p>
            <a:pPr>
              <a:buFont typeface="Wingdings" pitchFamily="2" charset="2"/>
              <a:buChar char="Ø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Path loss , received power and propagation path results </a:t>
            </a:r>
          </a:p>
          <a:p>
            <a:pPr>
              <a:buFont typeface="Wingdings" pitchFamily="2" charset="2"/>
              <a:buChar char="Ø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Design Description </a:t>
            </a:r>
            <a:endParaRPr lang="ar-SA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model similar to Nablus city was used to study the propagation environment.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990600" y="2796436"/>
            <a:ext cx="7153300" cy="3548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Design Description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295400"/>
            <a:ext cx="8924956" cy="5105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measurements were made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 These    specifications 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1000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 x 600 m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area</a:t>
            </a:r>
          </a:p>
          <a:p>
            <a:pPr marL="0" indent="0"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transmitters height =18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buildings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around  transmitter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height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from 12 to16 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297466" y="1752600"/>
            <a:ext cx="3846534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44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Design Description 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Materials</a:t>
            </a:r>
            <a:r>
              <a:rPr lang="en-US" b="1" dirty="0">
                <a:latin typeface="Andalus" pitchFamily="18" charset="-78"/>
                <a:cs typeface="Andalus" pitchFamily="18" charset="-78"/>
              </a:rPr>
              <a:t> </a:t>
            </a:r>
            <a:endParaRPr lang="en-US" b="1" dirty="0" smtClean="0">
              <a:latin typeface="Andalus" pitchFamily="18" charset="-78"/>
              <a:cs typeface="Andalus" pitchFamily="18" charset="-78"/>
            </a:endParaRPr>
          </a:p>
          <a:p>
            <a:pPr marL="0" indent="0" algn="just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Building material is concrete with thickness 0.3 m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Antenna Waveforms</a:t>
            </a:r>
            <a:endParaRPr lang="en-US" b="1" dirty="0" smtClean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just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waveform with carrier frequency 900MHz (within GSM900 band) with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effective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bandwidth 4.8 MHZ 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Jawwal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Bandwidth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 algn="just">
              <a:buNone/>
            </a:pPr>
            <a:r>
              <a:rPr lang="en-US" sz="2500" dirty="0" smtClean="0"/>
              <a:t> </a:t>
            </a:r>
            <a:endParaRPr lang="en-US" sz="2500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685800" y="2286000"/>
            <a:ext cx="7239000" cy="10668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353062"/>
            <a:ext cx="7086600" cy="150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675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Receiving Point Scenarios</a:t>
            </a:r>
            <a:endParaRPr lang="en-US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14282" y="1114403"/>
            <a:ext cx="8786874" cy="50593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First</a:t>
            </a:r>
            <a:r>
              <a:rPr lang="en-US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Scenario</a:t>
            </a:r>
            <a:r>
              <a:rPr lang="en-US" b="1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 marL="0" indent="0"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routs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,200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measurements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points, 5 meter spacing , around 950 m with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height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1.5 m .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>
              <a:buNone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786058"/>
            <a:ext cx="8358246" cy="3929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779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Receiving Point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Second Scenario </a:t>
            </a:r>
          </a:p>
          <a:p>
            <a:pPr marL="0" indent="0" algn="just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Grid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receiver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points ,to show the behavior of models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22" y="3657600"/>
            <a:ext cx="8455920" cy="229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955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818" y="14478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latin typeface="Andalus" pitchFamily="18" charset="-78"/>
                <a:cs typeface="Andalus" pitchFamily="18" charset="-78"/>
              </a:rPr>
              <a:t>Propagation Models Results </a:t>
            </a:r>
            <a:endParaRPr lang="en-US" b="1" dirty="0">
              <a:solidFill>
                <a:schemeClr val="tx2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050" name="Picture 2" descr="C:\Users\MMs\Desktop\Resul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2643182"/>
            <a:ext cx="668655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90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Full 3D propagation path</a:t>
            </a:r>
            <a:endParaRPr lang="ar-SA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752600"/>
            <a:ext cx="8229600" cy="361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99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Effects of number of reflections </a:t>
            </a:r>
            <a:endParaRPr lang="ar-SA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C:\Users\MMs\Desktop\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8208912" cy="5060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07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Effects of number of </a:t>
            </a: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Transmissions</a:t>
            </a:r>
            <a:endParaRPr lang="ar-SA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C:\Users\MMs\Desktop\r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28748"/>
            <a:ext cx="8064896" cy="486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25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Hata</a:t>
            </a: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 Path Loss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 descr="C:\Users\MMs\Desktop\HH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626488"/>
            <a:ext cx="4953000" cy="464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MMs\Desktop\Hat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3" y="1906488"/>
            <a:ext cx="4495800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Aims</a:t>
            </a:r>
            <a:endParaRPr lang="ar-SA" sz="4000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Aims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design LTE network for Nablus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city.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Select specific propagation model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Accurately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Cost </a:t>
            </a:r>
            <a:r>
              <a:rPr lang="en-US" b="1" dirty="0" err="1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Hata</a:t>
            </a: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 Path Loss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07504" y="1600200"/>
            <a:ext cx="4388296" cy="4800600"/>
          </a:xfrm>
          <a:prstGeom prst="rect">
            <a:avLst/>
          </a:prstGeom>
        </p:spPr>
      </p:pic>
      <p:pic>
        <p:nvPicPr>
          <p:cNvPr id="8" name="Picture 7" descr="C:\Users\MMs\Desktop\C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447800"/>
            <a:ext cx="5337175" cy="495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Full 3D Path Loss </a:t>
            </a:r>
            <a:endParaRPr lang="ar-SA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97367"/>
            <a:ext cx="4267200" cy="4655833"/>
          </a:xfrm>
          <a:prstGeom prst="rect">
            <a:avLst/>
          </a:prstGeom>
        </p:spPr>
      </p:pic>
      <p:pic>
        <p:nvPicPr>
          <p:cNvPr id="5" name="Picture 4" descr="C:\Users\MMs\Desktop\untitled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524000"/>
            <a:ext cx="4498975" cy="502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Scenario 2 results </a:t>
            </a:r>
            <a:endParaRPr lang="ar-SA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Content Placeholder 3" descr="C:\Users\MMs\Desktop\untitled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40768"/>
            <a:ext cx="4343400" cy="441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MMs\Desktop\co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4648200" cy="441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589240"/>
            <a:ext cx="8064896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Summery </a:t>
            </a: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Path Loss results (rout1</a:t>
            </a: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) </a:t>
            </a:r>
            <a:endParaRPr lang="ar-SA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Content Placeholder 3" descr="C:\Users\MMs\Desktop\untitled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0"/>
            <a:ext cx="7467600" cy="48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Summery </a:t>
            </a: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Of Path </a:t>
            </a:r>
            <a:r>
              <a:rPr lang="en-US" b="1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Loss results (</a:t>
            </a: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rout2) </a:t>
            </a:r>
            <a:endParaRPr lang="ar-SA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C:\Users\MMs\Desktop\untitl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75" y="1295400"/>
            <a:ext cx="6934200" cy="520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Hata</a:t>
            </a:r>
            <a:r>
              <a:rPr lang="en-US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 Received Power </a:t>
            </a:r>
            <a:endParaRPr lang="ar-SA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 descr="C:\Users\MMs\Desktop\qq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28750"/>
            <a:ext cx="8153400" cy="474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Cost </a:t>
            </a:r>
            <a:r>
              <a:rPr lang="en-US" b="1" dirty="0" err="1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Hata</a:t>
            </a: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 Received Power</a:t>
            </a:r>
            <a:endParaRPr lang="ar-SA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 descr="C:\Users\MMs\Desktop\qq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28750"/>
            <a:ext cx="7924800" cy="451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Full 3D Received Power</a:t>
            </a:r>
            <a:endParaRPr lang="ar-SA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 descr="C:\Users\MMs\Desktop\a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7924800" cy="453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Summery Of Received </a:t>
            </a: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Power(rout1) </a:t>
            </a:r>
            <a:endParaRPr lang="ar-SA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 descr="C:\Users\MMs\Desktop\RP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28750"/>
            <a:ext cx="7315200" cy="443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Summery Of Received </a:t>
            </a: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Power(rout2) </a:t>
            </a:r>
            <a:endParaRPr lang="ar-SA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7170" name="Picture 2" descr="C:\Users\MMs\Desktop\a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47800"/>
            <a:ext cx="7467600" cy="5194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Network Planning Phases (general overview) </a:t>
            </a:r>
            <a:endParaRPr lang="en-US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61970" y="2044874"/>
            <a:ext cx="2729630" cy="38987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3</a:t>
            </a:r>
          </a:p>
          <a:p>
            <a:pPr algn="just"/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lnSpc>
                <a:spcPct val="200000"/>
              </a:lnSpc>
            </a:pPr>
            <a:r>
              <a:rPr lang="en-US" sz="2500" b="1" dirty="0" smtClean="0">
                <a:latin typeface="Andalus" pitchFamily="18" charset="-78"/>
                <a:cs typeface="Andalus" pitchFamily="18" charset="-78"/>
              </a:rPr>
              <a:t>3</a:t>
            </a:r>
          </a:p>
          <a:p>
            <a:pPr algn="just">
              <a:lnSpc>
                <a:spcPct val="200000"/>
              </a:lnSpc>
            </a:pPr>
            <a:r>
              <a:rPr lang="en-US" sz="2500" b="1" dirty="0" smtClean="0">
                <a:latin typeface="Andalus" pitchFamily="18" charset="-78"/>
                <a:cs typeface="Andalus" pitchFamily="18" charset="-78"/>
              </a:rPr>
              <a:t>Detailed Planning </a:t>
            </a:r>
          </a:p>
          <a:p>
            <a:pPr marL="342900" indent="-342900" algn="just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500" b="1" dirty="0" smtClean="0">
                <a:latin typeface="Andalus" pitchFamily="18" charset="-78"/>
                <a:cs typeface="Andalus" pitchFamily="18" charset="-78"/>
              </a:rPr>
              <a:t>Frequency</a:t>
            </a:r>
          </a:p>
          <a:p>
            <a:pPr marL="342900" indent="-342900" algn="just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500" b="1" dirty="0" err="1" smtClean="0">
                <a:latin typeface="Andalus" pitchFamily="18" charset="-78"/>
                <a:cs typeface="Andalus" pitchFamily="18" charset="-78"/>
              </a:rPr>
              <a:t>Neighbour</a:t>
            </a:r>
            <a:endParaRPr lang="en-US" sz="2500" b="1" dirty="0" smtClean="0">
              <a:latin typeface="Andalus" pitchFamily="18" charset="-78"/>
              <a:cs typeface="Andalus" pitchFamily="18" charset="-78"/>
            </a:endParaRPr>
          </a:p>
          <a:p>
            <a:pPr marL="342900" indent="-342900" algn="just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500" b="1" dirty="0" smtClean="0">
                <a:latin typeface="Andalus" pitchFamily="18" charset="-78"/>
                <a:cs typeface="Andalus" pitchFamily="18" charset="-78"/>
              </a:rPr>
              <a:t>Parameter</a:t>
            </a:r>
          </a:p>
          <a:p>
            <a:pPr algn="just">
              <a:lnSpc>
                <a:spcPct val="200000"/>
              </a:lnSpc>
            </a:pP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3400" y="2057400"/>
            <a:ext cx="25146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 dirty="0" smtClean="0">
                <a:effectLst/>
                <a:latin typeface="Andalus" pitchFamily="18" charset="-78"/>
                <a:ea typeface="Calibri"/>
                <a:cs typeface="Andalus" pitchFamily="18" charset="-78"/>
              </a:rPr>
              <a:t>1</a:t>
            </a: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1200" b="1" dirty="0" smtClean="0">
              <a:effectLst/>
              <a:latin typeface="Andalus" pitchFamily="18" charset="-78"/>
              <a:ea typeface="Calibri"/>
              <a:cs typeface="Andalus" pitchFamily="18" charset="-78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b="1" dirty="0" err="1" smtClean="0">
                <a:effectLst/>
                <a:latin typeface="Andalus" pitchFamily="18" charset="-78"/>
                <a:ea typeface="Calibri"/>
                <a:cs typeface="Andalus" pitchFamily="18" charset="-78"/>
              </a:rPr>
              <a:t>Pre_Planning</a:t>
            </a:r>
            <a:r>
              <a:rPr lang="en-US" sz="2400" b="1" dirty="0" smtClean="0">
                <a:effectLst/>
                <a:latin typeface="Andalus" pitchFamily="18" charset="-78"/>
                <a:ea typeface="Calibri"/>
                <a:cs typeface="Andalus" pitchFamily="18" charset="-78"/>
              </a:rPr>
              <a:t> </a:t>
            </a:r>
            <a:r>
              <a:rPr lang="en-US" sz="2400" b="1" dirty="0">
                <a:effectLst/>
                <a:latin typeface="Andalus" pitchFamily="18" charset="-78"/>
                <a:ea typeface="Calibri"/>
                <a:cs typeface="Andalus" pitchFamily="18" charset="-78"/>
              </a:rPr>
              <a:t>Phase </a:t>
            </a:r>
            <a:endParaRPr lang="en-US" sz="2400" dirty="0">
              <a:effectLst/>
              <a:latin typeface="Andalus" pitchFamily="18" charset="-78"/>
              <a:ea typeface="Calibri"/>
              <a:cs typeface="Andalus" pitchFamily="18" charset="-78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b="1" dirty="0">
                <a:effectLst/>
                <a:latin typeface="Andalus" pitchFamily="18" charset="-78"/>
                <a:ea typeface="Calibri"/>
                <a:cs typeface="Andalus" pitchFamily="18" charset="-78"/>
              </a:rPr>
              <a:t>Dimensioning </a:t>
            </a:r>
            <a:endParaRPr lang="en-US" sz="2400" dirty="0">
              <a:effectLst/>
              <a:latin typeface="Andalus" pitchFamily="18" charset="-78"/>
              <a:ea typeface="Calibri"/>
              <a:cs typeface="Andalus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36608" y="2044874"/>
            <a:ext cx="2895600" cy="26795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5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</a:t>
            </a:r>
            <a:endParaRPr lang="en-US" sz="2500" dirty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200" b="1" dirty="0" smtClean="0">
                <a:latin typeface="Andalus" pitchFamily="18" charset="-78"/>
                <a:cs typeface="Andalus" pitchFamily="18" charset="-78"/>
              </a:rPr>
              <a:t>2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500" b="1" dirty="0" smtClean="0">
                <a:latin typeface="Andalus" pitchFamily="18" charset="-78"/>
                <a:cs typeface="Andalus" pitchFamily="18" charset="-78"/>
              </a:rPr>
              <a:t>Planning Phase</a:t>
            </a:r>
          </a:p>
          <a:p>
            <a:pPr marL="457200" indent="-457200" algn="just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en-US" sz="2500" b="1" dirty="0" smtClean="0">
                <a:latin typeface="Andalus" pitchFamily="18" charset="-78"/>
                <a:cs typeface="Andalus" pitchFamily="18" charset="-78"/>
              </a:rPr>
              <a:t>Coverage</a:t>
            </a:r>
          </a:p>
          <a:p>
            <a:pPr marL="457200" indent="-457200" algn="just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en-US" sz="2500" b="1" dirty="0" smtClean="0">
                <a:latin typeface="Andalus" pitchFamily="18" charset="-78"/>
                <a:cs typeface="Andalus" pitchFamily="18" charset="-78"/>
              </a:rPr>
              <a:t>Capacity</a:t>
            </a:r>
            <a:endParaRPr lang="en-US" sz="2500" b="1" dirty="0">
              <a:latin typeface="Andalus" pitchFamily="18" charset="-78"/>
              <a:cs typeface="Andalus" pitchFamily="18" charset="-78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1100" dirty="0">
              <a:effectLst/>
              <a:ea typeface="Calibri"/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3400" y="4800600"/>
            <a:ext cx="5598808" cy="11430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ndalus"/>
                <a:ea typeface="Calibri"/>
                <a:cs typeface="Arial"/>
              </a:rPr>
              <a:t>4 	  Optimization  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570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Conclusion</a:t>
            </a:r>
            <a:endParaRPr lang="en-US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419748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70000"/>
              </a:lnSpc>
              <a:spcBef>
                <a:spcPts val="200"/>
              </a:spcBef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We completed site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allocation 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Nablus 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city </a:t>
            </a:r>
          </a:p>
          <a:p>
            <a:pPr marL="0" indent="0">
              <a:lnSpc>
                <a:spcPct val="170000"/>
              </a:lnSpc>
              <a:spcBef>
                <a:spcPts val="200"/>
              </a:spcBef>
            </a:pPr>
            <a:endParaRPr lang="en-US" sz="4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70000"/>
              </a:lnSpc>
              <a:spcBef>
                <a:spcPts val="200"/>
              </a:spcBef>
            </a:pP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 We used the and the MP tool provided by </a:t>
            </a:r>
            <a:r>
              <a:rPr lang="en-US" sz="4200" dirty="0" err="1" smtClean="0">
                <a:latin typeface="Times New Roman" pitchFamily="18" charset="0"/>
                <a:cs typeface="Times New Roman" pitchFamily="18" charset="0"/>
              </a:rPr>
              <a:t>Jawwal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 to allocate the sites and the to estimate the received power and the individual data </a:t>
            </a:r>
          </a:p>
          <a:p>
            <a:pPr marL="0" indent="0">
              <a:lnSpc>
                <a:spcPct val="170000"/>
              </a:lnSpc>
              <a:spcBef>
                <a:spcPts val="200"/>
              </a:spcBef>
            </a:pPr>
            <a:endParaRPr lang="en-US" sz="4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70000"/>
              </a:lnSpc>
              <a:spcBef>
                <a:spcPts val="200"/>
              </a:spcBef>
            </a:pP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 A comparison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between 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Cost-</a:t>
            </a:r>
            <a:r>
              <a:rPr lang="en-US" sz="4200" dirty="0" err="1" smtClean="0">
                <a:latin typeface="Times New Roman" pitchFamily="18" charset="0"/>
                <a:cs typeface="Times New Roman" pitchFamily="18" charset="0"/>
              </a:rPr>
              <a:t>Hata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200" dirty="0" err="1">
                <a:latin typeface="Times New Roman" pitchFamily="18" charset="0"/>
                <a:cs typeface="Times New Roman" pitchFamily="18" charset="0"/>
              </a:rPr>
              <a:t>Hata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 and Full 3D models 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using site specific tool named Wireless </a:t>
            </a:r>
            <a:r>
              <a:rPr lang="en-US" sz="4200" dirty="0" err="1" smtClean="0">
                <a:latin typeface="Times New Roman" pitchFamily="18" charset="0"/>
                <a:cs typeface="Times New Roman" pitchFamily="18" charset="0"/>
              </a:rPr>
              <a:t>Insite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 was carried out.</a:t>
            </a:r>
          </a:p>
          <a:p>
            <a:pPr marL="0" indent="0">
              <a:lnSpc>
                <a:spcPct val="170000"/>
              </a:lnSpc>
              <a:spcBef>
                <a:spcPts val="200"/>
              </a:spcBef>
            </a:pPr>
            <a:endParaRPr lang="en-US" sz="4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70000"/>
              </a:lnSpc>
              <a:spcBef>
                <a:spcPts val="200"/>
              </a:spcBef>
            </a:pP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 A model similar to Nablus city was used to model the received power, path loss and delay spread where number of reflections and transmissions was modified and studied </a:t>
            </a:r>
          </a:p>
          <a:p>
            <a:pPr marL="0" indent="0">
              <a:buNone/>
            </a:pP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2613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+-*-/*/-9rr</a:t>
            </a:r>
            <a:endParaRPr lang="en-US" dirty="0"/>
          </a:p>
        </p:txBody>
      </p:sp>
      <p:pic>
        <p:nvPicPr>
          <p:cNvPr id="3074" name="Picture 2" descr="C:\Users\MMs\Desktop\تنزيل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26137" cy="6321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59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What we have done regarding planning</a:t>
            </a:r>
            <a:endParaRPr lang="en-US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831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Coverage Planning  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link budget 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 and Site areas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Number of sites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Capacity Planning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 and Cell Capacity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Site Allocation</a:t>
            </a:r>
            <a:endParaRPr lang="en-US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Google earth + MP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765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839" y="548680"/>
            <a:ext cx="8229600" cy="928694"/>
          </a:xfrm>
        </p:spPr>
        <p:txBody>
          <a:bodyPr>
            <a:noAutofit/>
          </a:bodyPr>
          <a:lstStyle/>
          <a:p>
            <a:r>
              <a:rPr lang="en-US" sz="4500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Coverage Results</a:t>
            </a:r>
            <a:br>
              <a:rPr lang="en-US" sz="4500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</a:br>
            <a:endParaRPr lang="ar-SA" sz="4500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US" sz="3600" dirty="0" smtClean="0"/>
          </a:p>
          <a:p>
            <a:endParaRPr lang="ar-S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332297"/>
              </p:ext>
            </p:extLst>
          </p:nvPr>
        </p:nvGraphicFramePr>
        <p:xfrm>
          <a:off x="685800" y="1748560"/>
          <a:ext cx="7890674" cy="393859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82124"/>
                <a:gridCol w="1635832"/>
                <a:gridCol w="1528341"/>
                <a:gridCol w="1471930"/>
                <a:gridCol w="1772447"/>
              </a:tblGrid>
              <a:tr h="45701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Rural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Suburban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Urban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Dense Urban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  <a:tr h="45701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6.899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1.282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.471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.295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Cell Range (km)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7019">
                <a:tc gridSpan="4"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3-sector antenna, BW&lt;=90˚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Site Layout 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3507">
                <a:tc gridSpan="4"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ar-SA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Number of Cells per Site</a:t>
                      </a:r>
                      <a:endParaRPr lang="ar-SA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3507">
                <a:tc>
                  <a:txBody>
                    <a:bodyPr/>
                    <a:lstStyle/>
                    <a:p>
                      <a:pPr algn="l" rtl="1"/>
                      <a:r>
                        <a:rPr lang="en-US" u="sng" dirty="0" smtClean="0">
                          <a:latin typeface="Times New Roman" pitchFamily="18" charset="0"/>
                          <a:cs typeface="Times New Roman" pitchFamily="18" charset="0"/>
                        </a:rPr>
                        <a:t>10.349</a:t>
                      </a:r>
                      <a:endParaRPr lang="ar-SA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u="sng" dirty="0" smtClean="0">
                          <a:latin typeface="Times New Roman" pitchFamily="18" charset="0"/>
                          <a:cs typeface="Times New Roman" pitchFamily="18" charset="0"/>
                        </a:rPr>
                        <a:t>1.922</a:t>
                      </a:r>
                      <a:endParaRPr lang="ar-SA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u="sng" dirty="0" smtClean="0">
                          <a:latin typeface="Times New Roman" pitchFamily="18" charset="0"/>
                          <a:cs typeface="Times New Roman" pitchFamily="18" charset="0"/>
                        </a:rPr>
                        <a:t>.707</a:t>
                      </a:r>
                      <a:endParaRPr lang="ar-SA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u="sng" dirty="0" smtClean="0">
                          <a:latin typeface="Times New Roman" pitchFamily="18" charset="0"/>
                          <a:cs typeface="Times New Roman" pitchFamily="18" charset="0"/>
                        </a:rPr>
                        <a:t>.443</a:t>
                      </a:r>
                      <a:endParaRPr lang="ar-SA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Inter Site Distance (km)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3507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.019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6.900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20.000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.550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Deployment area (km2) 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7019">
                <a:tc>
                  <a:txBody>
                    <a:bodyPr/>
                    <a:lstStyle/>
                    <a:p>
                      <a:pPr algn="ctr" rtl="1"/>
                      <a:r>
                        <a:rPr lang="en-US" u="sng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ar-SA" b="1" u="sng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u="sng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ar-SA" b="1" u="sng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u="sng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ar-SA" b="1" u="sng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u="sng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ar-SA" b="1" u="sng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Site Count</a:t>
                      </a:r>
                      <a:endParaRPr lang="ar-SA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100" descr="NSNrgb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-5000" t="-11835" r="-5000" b="-23669"/>
          <a:stretch>
            <a:fillRect/>
          </a:stretch>
        </p:blipFill>
        <p:spPr bwMode="black">
          <a:xfrm rot="2313725">
            <a:off x="7589876" y="427456"/>
            <a:ext cx="1676400" cy="87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MMs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529" y="805585"/>
            <a:ext cx="942975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3285" y="5638800"/>
            <a:ext cx="76647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 Total number of sites to be allocated = 92</a:t>
            </a: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682" y="350293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4000" b="1" dirty="0" smtClean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Cell Capacity: initial  planning results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640135"/>
              </p:ext>
            </p:extLst>
          </p:nvPr>
        </p:nvGraphicFramePr>
        <p:xfrm>
          <a:off x="1143000" y="2133600"/>
          <a:ext cx="6467500" cy="406273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38623"/>
                <a:gridCol w="1838623"/>
                <a:gridCol w="2790254"/>
              </a:tblGrid>
              <a:tr h="1088697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3000" dirty="0" smtClean="0"/>
                        <a:t>site capacity</a:t>
                      </a:r>
                    </a:p>
                    <a:p>
                      <a:pPr algn="ctr" rtl="0"/>
                      <a:r>
                        <a:rPr lang="en-US" sz="3000" dirty="0" smtClean="0"/>
                        <a:t>(Mbps)</a:t>
                      </a:r>
                      <a:endParaRPr lang="ar-SA" sz="3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500" dirty="0" smtClean="0"/>
                        <a:t>area</a:t>
                      </a:r>
                      <a:endParaRPr lang="ar-SA" sz="2500" dirty="0"/>
                    </a:p>
                  </a:txBody>
                  <a:tcPr/>
                </a:tc>
              </a:tr>
              <a:tr h="625815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DL</a:t>
                      </a:r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UP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583490">
                <a:tc>
                  <a:txBody>
                    <a:bodyPr/>
                    <a:lstStyle/>
                    <a:p>
                      <a:pPr algn="ctr" rtl="1"/>
                      <a:r>
                        <a:rPr lang="en-US" u="sng" dirty="0" smtClean="0"/>
                        <a:t>59.824</a:t>
                      </a:r>
                      <a:endParaRPr lang="ar-SA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u="sng" dirty="0" smtClean="0"/>
                        <a:t>29.282</a:t>
                      </a:r>
                      <a:endParaRPr lang="ar-SA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Dense Urban </a:t>
                      </a:r>
                      <a:endParaRPr lang="ar-SA" dirty="0"/>
                    </a:p>
                  </a:txBody>
                  <a:tcPr/>
                </a:tc>
              </a:tr>
              <a:tr h="583490">
                <a:tc>
                  <a:txBody>
                    <a:bodyPr/>
                    <a:lstStyle/>
                    <a:p>
                      <a:pPr algn="ctr" rtl="1"/>
                      <a:r>
                        <a:rPr lang="en-US" u="sng" dirty="0" smtClean="0"/>
                        <a:t>56.288</a:t>
                      </a:r>
                      <a:endParaRPr lang="ar-SA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u="sng" dirty="0" smtClean="0"/>
                        <a:t>26.985</a:t>
                      </a:r>
                      <a:endParaRPr lang="ar-SA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Urban</a:t>
                      </a:r>
                      <a:endParaRPr lang="ar-SA" dirty="0"/>
                    </a:p>
                  </a:txBody>
                  <a:tcPr/>
                </a:tc>
              </a:tr>
              <a:tr h="58349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dirty="0" smtClean="0"/>
                        <a:t>39.835</a:t>
                      </a:r>
                      <a:endParaRPr lang="ar-SA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u="sng" dirty="0" smtClean="0"/>
                        <a:t>16.441</a:t>
                      </a:r>
                      <a:endParaRPr lang="ar-SA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Suburban </a:t>
                      </a:r>
                      <a:endParaRPr lang="ar-SA" dirty="0"/>
                    </a:p>
                  </a:txBody>
                  <a:tcPr/>
                </a:tc>
              </a:tr>
              <a:tr h="583490">
                <a:tc>
                  <a:txBody>
                    <a:bodyPr/>
                    <a:lstStyle/>
                    <a:p>
                      <a:pPr algn="ctr" rtl="1"/>
                      <a:r>
                        <a:rPr lang="en-US" u="sng" dirty="0" smtClean="0"/>
                        <a:t>30.194</a:t>
                      </a:r>
                      <a:endParaRPr lang="ar-SA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u="sng" dirty="0" smtClean="0"/>
                        <a:t>8.732</a:t>
                      </a:r>
                      <a:endParaRPr lang="ar-SA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Rural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100" descr="NSNrgb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-5000" t="-11835" r="-5000" b="-23669"/>
          <a:stretch>
            <a:fillRect/>
          </a:stretch>
        </p:blipFill>
        <p:spPr bwMode="black">
          <a:xfrm rot="2313725">
            <a:off x="7379718" y="194110"/>
            <a:ext cx="1676400" cy="87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MMs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1295400"/>
            <a:ext cx="942975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Site Allocation </a:t>
            </a:r>
            <a:endParaRPr lang="ar-SA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Site allocation gives an indication of how the network behavior will be after deployment, so it is an important step in LTE network planning.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latin typeface="Andalus" pitchFamily="18" charset="-78"/>
                <a:cs typeface="Andalus" pitchFamily="18" charset="-78"/>
              </a:rPr>
              <a:t>Tools </a:t>
            </a:r>
            <a:endParaRPr lang="ar-SA" b="1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Picture 4" descr="Description: C:\Users\MMs\Desktop\تنزيل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962400"/>
            <a:ext cx="37338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CD City\Desktop\google_earth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4076700"/>
            <a:ext cx="1905000" cy="1714500"/>
          </a:xfrm>
          <a:prstGeom prst="rect">
            <a:avLst/>
          </a:prstGeom>
          <a:noFill/>
        </p:spPr>
      </p:pic>
      <p:pic>
        <p:nvPicPr>
          <p:cNvPr id="7" name="Picture 2" descr="C:\Users\MMs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33400"/>
            <a:ext cx="942975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Site Allocation  Stages</a:t>
            </a:r>
            <a:endParaRPr lang="ar-SA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Stage One </a:t>
            </a:r>
          </a:p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Allocate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sites on Google Earth. 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Picture 2" descr="C:\Users\CD City\Desktop\google_earth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962400"/>
            <a:ext cx="1524000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485" y="1564710"/>
            <a:ext cx="4905375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3699</TotalTime>
  <Words>814</Words>
  <Application>Microsoft Office PowerPoint</Application>
  <PresentationFormat>On-screen Show (4:3)</PresentationFormat>
  <Paragraphs>205</Paragraphs>
  <Slides>41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-</vt:lpstr>
      <vt:lpstr>Outline</vt:lpstr>
      <vt:lpstr>Aims</vt:lpstr>
      <vt:lpstr>Network Planning Phases (general overview) </vt:lpstr>
      <vt:lpstr>What we have done regarding planning</vt:lpstr>
      <vt:lpstr>Coverage Results </vt:lpstr>
      <vt:lpstr> Cell Capacity: initial  planning results </vt:lpstr>
      <vt:lpstr>Site Allocation </vt:lpstr>
      <vt:lpstr>Site Allocation  Stages</vt:lpstr>
      <vt:lpstr>Site Allocation  Stages</vt:lpstr>
      <vt:lpstr>Site Allocation Stages</vt:lpstr>
      <vt:lpstr> Site Allocation Results  Rx level </vt:lpstr>
      <vt:lpstr>Rx level</vt:lpstr>
      <vt:lpstr>Site Allocation Results </vt:lpstr>
      <vt:lpstr>Percentage Total Area </vt:lpstr>
      <vt:lpstr>Site Specific Propagation Model</vt:lpstr>
      <vt:lpstr>Models Under Study </vt:lpstr>
      <vt:lpstr>Models Under Study </vt:lpstr>
      <vt:lpstr>Wireless InSite  Tool</vt:lpstr>
      <vt:lpstr>Design Description </vt:lpstr>
      <vt:lpstr>Design Description </vt:lpstr>
      <vt:lpstr>Design Description </vt:lpstr>
      <vt:lpstr>Receiving Point Scenarios</vt:lpstr>
      <vt:lpstr>Receiving Point Scenarios</vt:lpstr>
      <vt:lpstr>Propagation Models Results </vt:lpstr>
      <vt:lpstr>Full 3D propagation path</vt:lpstr>
      <vt:lpstr>Effects of number of reflections </vt:lpstr>
      <vt:lpstr>Effects of number of Transmissions</vt:lpstr>
      <vt:lpstr>Hata Path Loss </vt:lpstr>
      <vt:lpstr>Cost Hata Path Loss </vt:lpstr>
      <vt:lpstr>Full 3D Path Loss </vt:lpstr>
      <vt:lpstr>Scenario 2 results </vt:lpstr>
      <vt:lpstr>Summery Path Loss results (rout1) </vt:lpstr>
      <vt:lpstr>Summery Of Path Loss results (rout2) </vt:lpstr>
      <vt:lpstr>Hata Received Power </vt:lpstr>
      <vt:lpstr>Cost Hata Received Power</vt:lpstr>
      <vt:lpstr>Full 3D Received Power</vt:lpstr>
      <vt:lpstr>Summery Of Received Power(rout1) </vt:lpstr>
      <vt:lpstr>Summery Of Received Power(rout2) </vt:lpstr>
      <vt:lpstr>Conclusion</vt:lpstr>
      <vt:lpstr>+-*-/*/-9rr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LTE RF Planning</dc:title>
  <dc:creator>CD City</dc:creator>
  <cp:lastModifiedBy>MMs</cp:lastModifiedBy>
  <cp:revision>164</cp:revision>
  <dcterms:created xsi:type="dcterms:W3CDTF">2006-08-16T00:00:00Z</dcterms:created>
  <dcterms:modified xsi:type="dcterms:W3CDTF">2015-05-14T05:57:06Z</dcterms:modified>
</cp:coreProperties>
</file>