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sldIdLst>
    <p:sldId id="256" r:id="rId3"/>
    <p:sldId id="257" r:id="rId4"/>
    <p:sldId id="277" r:id="rId5"/>
    <p:sldId id="259" r:id="rId6"/>
    <p:sldId id="293" r:id="rId7"/>
    <p:sldId id="294" r:id="rId8"/>
    <p:sldId id="295" r:id="rId9"/>
    <p:sldId id="301" r:id="rId10"/>
    <p:sldId id="306" r:id="rId11"/>
    <p:sldId id="303" r:id="rId12"/>
    <p:sldId id="305" r:id="rId13"/>
    <p:sldId id="307" r:id="rId14"/>
    <p:sldId id="308" r:id="rId15"/>
    <p:sldId id="309" r:id="rId16"/>
    <p:sldId id="310" r:id="rId17"/>
    <p:sldId id="311" r:id="rId18"/>
    <p:sldId id="312" r:id="rId19"/>
    <p:sldId id="313" r:id="rId20"/>
    <p:sldId id="314" r:id="rId21"/>
    <p:sldId id="315" r:id="rId22"/>
    <p:sldId id="316" r:id="rId23"/>
    <p:sldId id="317" r:id="rId24"/>
    <p:sldId id="318" r:id="rId25"/>
    <p:sldId id="319" r:id="rId26"/>
    <p:sldId id="320" r:id="rId27"/>
    <p:sldId id="321" r:id="rId28"/>
    <p:sldId id="322" r:id="rId29"/>
    <p:sldId id="323" r:id="rId30"/>
    <p:sldId id="324" r:id="rId31"/>
    <p:sldId id="325" r:id="rId32"/>
    <p:sldId id="326" r:id="rId33"/>
    <p:sldId id="327" r:id="rId34"/>
    <p:sldId id="328" r:id="rId35"/>
    <p:sldId id="329" r:id="rId36"/>
    <p:sldId id="330" r:id="rId37"/>
    <p:sldId id="331" r:id="rId38"/>
    <p:sldId id="332" r:id="rId39"/>
    <p:sldId id="333" r:id="rId40"/>
    <p:sldId id="334" r:id="rId41"/>
    <p:sldId id="335" r:id="rId42"/>
    <p:sldId id="336" r:id="rId43"/>
    <p:sldId id="337" r:id="rId44"/>
    <p:sldId id="338" r:id="rId45"/>
    <p:sldId id="339" r:id="rId46"/>
    <p:sldId id="340" r:id="rId47"/>
    <p:sldId id="341" r:id="rId48"/>
    <p:sldId id="342" r:id="rId49"/>
    <p:sldId id="343" r:id="rId50"/>
    <p:sldId id="383" r:id="rId51"/>
    <p:sldId id="384" r:id="rId52"/>
    <p:sldId id="385" r:id="rId53"/>
    <p:sldId id="386" r:id="rId54"/>
    <p:sldId id="387" r:id="rId55"/>
    <p:sldId id="388" r:id="rId56"/>
    <p:sldId id="389" r:id="rId57"/>
    <p:sldId id="390" r:id="rId58"/>
    <p:sldId id="391" r:id="rId59"/>
    <p:sldId id="392" r:id="rId60"/>
    <p:sldId id="393" r:id="rId61"/>
    <p:sldId id="394" r:id="rId62"/>
    <p:sldId id="395" r:id="rId63"/>
    <p:sldId id="396" r:id="rId64"/>
    <p:sldId id="397" r:id="rId65"/>
    <p:sldId id="398" r:id="rId66"/>
    <p:sldId id="399" r:id="rId67"/>
    <p:sldId id="400" r:id="rId68"/>
    <p:sldId id="344" r:id="rId69"/>
    <p:sldId id="358" r:id="rId70"/>
    <p:sldId id="345" r:id="rId71"/>
    <p:sldId id="346" r:id="rId72"/>
    <p:sldId id="347" r:id="rId73"/>
    <p:sldId id="349" r:id="rId74"/>
    <p:sldId id="356" r:id="rId75"/>
    <p:sldId id="401" r:id="rId76"/>
    <p:sldId id="402" r:id="rId77"/>
    <p:sldId id="357" r:id="rId78"/>
    <p:sldId id="403" r:id="rId79"/>
    <p:sldId id="351" r:id="rId80"/>
    <p:sldId id="405" r:id="rId81"/>
    <p:sldId id="406" r:id="rId82"/>
    <p:sldId id="407" r:id="rId83"/>
    <p:sldId id="408" r:id="rId84"/>
    <p:sldId id="359" r:id="rId85"/>
    <p:sldId id="360" r:id="rId86"/>
    <p:sldId id="361" r:id="rId87"/>
    <p:sldId id="362" r:id="rId88"/>
    <p:sldId id="409" r:id="rId89"/>
    <p:sldId id="410" r:id="rId90"/>
    <p:sldId id="411" r:id="rId91"/>
    <p:sldId id="412" r:id="rId92"/>
    <p:sldId id="413" r:id="rId93"/>
    <p:sldId id="414" r:id="rId94"/>
    <p:sldId id="415" r:id="rId95"/>
    <p:sldId id="417" r:id="rId96"/>
    <p:sldId id="416" r:id="rId97"/>
    <p:sldId id="370" r:id="rId98"/>
    <p:sldId id="423" r:id="rId99"/>
    <p:sldId id="371" r:id="rId100"/>
    <p:sldId id="372" r:id="rId101"/>
    <p:sldId id="373" r:id="rId102"/>
    <p:sldId id="374" r:id="rId103"/>
    <p:sldId id="418" r:id="rId104"/>
    <p:sldId id="419" r:id="rId105"/>
    <p:sldId id="375" r:id="rId106"/>
    <p:sldId id="420" r:id="rId107"/>
    <p:sldId id="379" r:id="rId108"/>
    <p:sldId id="380" r:id="rId109"/>
    <p:sldId id="421" r:id="rId110"/>
    <p:sldId id="378" r:id="rId111"/>
    <p:sldId id="422" r:id="rId112"/>
    <p:sldId id="281" r:id="rId113"/>
  </p:sldIdLst>
  <p:sldSz cx="9144000" cy="6858000" type="screen4x3"/>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5D29594B-46F9-4ADE-9FE4-54E544EBC698}">
          <p14:sldIdLst>
            <p14:sldId id="256"/>
            <p14:sldId id="257"/>
          </p14:sldIdLst>
        </p14:section>
        <p14:section name="Untitled Section" id="{9924803E-C647-438F-BDF9-7290DAECF900}">
          <p14:sldIdLst>
            <p14:sldId id="277"/>
            <p14:sldId id="259"/>
            <p14:sldId id="293"/>
            <p14:sldId id="294"/>
            <p14:sldId id="295"/>
            <p14:sldId id="301"/>
            <p14:sldId id="306"/>
            <p14:sldId id="303"/>
            <p14:sldId id="305"/>
            <p14:sldId id="307"/>
            <p14:sldId id="308"/>
            <p14:sldId id="309"/>
            <p14:sldId id="310"/>
            <p14:sldId id="311"/>
            <p14:sldId id="312"/>
            <p14:sldId id="313"/>
            <p14:sldId id="314"/>
            <p14:sldId id="315"/>
            <p14:sldId id="316"/>
            <p14:sldId id="317"/>
            <p14:sldId id="318"/>
            <p14:sldId id="319"/>
            <p14:sldId id="320"/>
            <p14:sldId id="321"/>
            <p14:sldId id="322"/>
            <p14:sldId id="323"/>
            <p14:sldId id="324"/>
            <p14:sldId id="325"/>
            <p14:sldId id="326"/>
            <p14:sldId id="327"/>
            <p14:sldId id="328"/>
            <p14:sldId id="329"/>
            <p14:sldId id="330"/>
            <p14:sldId id="331"/>
            <p14:sldId id="332"/>
            <p14:sldId id="333"/>
            <p14:sldId id="334"/>
            <p14:sldId id="335"/>
            <p14:sldId id="336"/>
            <p14:sldId id="337"/>
            <p14:sldId id="338"/>
            <p14:sldId id="339"/>
            <p14:sldId id="340"/>
            <p14:sldId id="341"/>
            <p14:sldId id="342"/>
            <p14:sldId id="343"/>
            <p14:sldId id="383"/>
            <p14:sldId id="384"/>
            <p14:sldId id="385"/>
            <p14:sldId id="386"/>
            <p14:sldId id="387"/>
            <p14:sldId id="388"/>
            <p14:sldId id="389"/>
            <p14:sldId id="390"/>
            <p14:sldId id="391"/>
            <p14:sldId id="392"/>
            <p14:sldId id="393"/>
            <p14:sldId id="394"/>
            <p14:sldId id="395"/>
            <p14:sldId id="396"/>
            <p14:sldId id="397"/>
            <p14:sldId id="398"/>
            <p14:sldId id="399"/>
            <p14:sldId id="400"/>
            <p14:sldId id="344"/>
            <p14:sldId id="358"/>
            <p14:sldId id="345"/>
            <p14:sldId id="346"/>
            <p14:sldId id="347"/>
            <p14:sldId id="349"/>
            <p14:sldId id="356"/>
            <p14:sldId id="401"/>
            <p14:sldId id="402"/>
            <p14:sldId id="357"/>
            <p14:sldId id="403"/>
            <p14:sldId id="351"/>
            <p14:sldId id="405"/>
            <p14:sldId id="406"/>
            <p14:sldId id="407"/>
            <p14:sldId id="408"/>
            <p14:sldId id="359"/>
            <p14:sldId id="360"/>
            <p14:sldId id="361"/>
            <p14:sldId id="362"/>
            <p14:sldId id="409"/>
            <p14:sldId id="410"/>
            <p14:sldId id="411"/>
            <p14:sldId id="412"/>
            <p14:sldId id="413"/>
            <p14:sldId id="414"/>
            <p14:sldId id="415"/>
            <p14:sldId id="417"/>
            <p14:sldId id="416"/>
            <p14:sldId id="370"/>
            <p14:sldId id="423"/>
            <p14:sldId id="371"/>
            <p14:sldId id="372"/>
            <p14:sldId id="373"/>
            <p14:sldId id="374"/>
            <p14:sldId id="418"/>
            <p14:sldId id="419"/>
            <p14:sldId id="375"/>
            <p14:sldId id="420"/>
            <p14:sldId id="379"/>
            <p14:sldId id="380"/>
            <p14:sldId id="421"/>
            <p14:sldId id="378"/>
            <p14:sldId id="422"/>
            <p14:sldId id="281"/>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74" d="100"/>
          <a:sy n="74" d="100"/>
        </p:scale>
        <p:origin x="126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117" Type="http://schemas.openxmlformats.org/officeDocument/2006/relationships/tableStyles" Target="tableStyles.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12" Type="http://schemas.openxmlformats.org/officeDocument/2006/relationships/slide" Target="slides/slide110.xml"/><Relationship Id="rId16" Type="http://schemas.openxmlformats.org/officeDocument/2006/relationships/slide" Target="slides/slide14.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slide" Target="slides/slide100.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slide" Target="slides/slide93.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113" Type="http://schemas.openxmlformats.org/officeDocument/2006/relationships/slide" Target="slides/slide111.xml"/><Relationship Id="rId80" Type="http://schemas.openxmlformats.org/officeDocument/2006/relationships/slide" Target="slides/slide78.xml"/><Relationship Id="rId85" Type="http://schemas.openxmlformats.org/officeDocument/2006/relationships/slide" Target="slides/slide83.xml"/><Relationship Id="rId12" Type="http://schemas.openxmlformats.org/officeDocument/2006/relationships/slide" Target="slides/slide10.xml"/><Relationship Id="rId17" Type="http://schemas.openxmlformats.org/officeDocument/2006/relationships/slide" Target="slides/slide15.xml"/><Relationship Id="rId33" Type="http://schemas.openxmlformats.org/officeDocument/2006/relationships/slide" Target="slides/slide31.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slide" Target="slides/slide101.xml"/><Relationship Id="rId108" Type="http://schemas.openxmlformats.org/officeDocument/2006/relationships/slide" Target="slides/slide106.xml"/><Relationship Id="rId54" Type="http://schemas.openxmlformats.org/officeDocument/2006/relationships/slide" Target="slides/slide52.xml"/><Relationship Id="rId70" Type="http://schemas.openxmlformats.org/officeDocument/2006/relationships/slide" Target="slides/slide68.xml"/><Relationship Id="rId75" Type="http://schemas.openxmlformats.org/officeDocument/2006/relationships/slide" Target="slides/slide73.xml"/><Relationship Id="rId91" Type="http://schemas.openxmlformats.org/officeDocument/2006/relationships/slide" Target="slides/slide89.xml"/><Relationship Id="rId96" Type="http://schemas.openxmlformats.org/officeDocument/2006/relationships/slide" Target="slides/slide94.xml"/><Relationship Id="rId1" Type="http://schemas.openxmlformats.org/officeDocument/2006/relationships/slideMaster" Target="slideMasters/slideMaster1.xml"/><Relationship Id="rId6" Type="http://schemas.openxmlformats.org/officeDocument/2006/relationships/slide" Target="slides/slide4.xml"/><Relationship Id="rId23" Type="http://schemas.openxmlformats.org/officeDocument/2006/relationships/slide" Target="slides/slide21.xml"/><Relationship Id="rId28" Type="http://schemas.openxmlformats.org/officeDocument/2006/relationships/slide" Target="slides/slide26.xml"/><Relationship Id="rId49" Type="http://schemas.openxmlformats.org/officeDocument/2006/relationships/slide" Target="slides/slide47.xml"/><Relationship Id="rId114" Type="http://schemas.openxmlformats.org/officeDocument/2006/relationships/presProps" Target="presProp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viewProps" Target="viewProps.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slide" Target="slides/slide96.xml"/><Relationship Id="rId3" Type="http://schemas.openxmlformats.org/officeDocument/2006/relationships/slide" Target="slides/slide1.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 Id="rId116" Type="http://schemas.openxmlformats.org/officeDocument/2006/relationships/theme" Target="theme/theme1.xml"/><Relationship Id="rId20" Type="http://schemas.openxmlformats.org/officeDocument/2006/relationships/slide" Target="slides/slide18.xml"/><Relationship Id="rId41" Type="http://schemas.openxmlformats.org/officeDocument/2006/relationships/slide" Target="slides/slide39.xml"/><Relationship Id="rId62" Type="http://schemas.openxmlformats.org/officeDocument/2006/relationships/slide" Target="slides/slide60.xml"/><Relationship Id="rId83" Type="http://schemas.openxmlformats.org/officeDocument/2006/relationships/slide" Target="slides/slide81.xml"/><Relationship Id="rId88" Type="http://schemas.openxmlformats.org/officeDocument/2006/relationships/slide" Target="slides/slide86.xml"/><Relationship Id="rId111" Type="http://schemas.openxmlformats.org/officeDocument/2006/relationships/slide" Target="slides/slide109.xml"/><Relationship Id="rId15" Type="http://schemas.openxmlformats.org/officeDocument/2006/relationships/slide" Target="slides/slide13.xml"/><Relationship Id="rId36" Type="http://schemas.openxmlformats.org/officeDocument/2006/relationships/slide" Target="slides/slide34.xml"/><Relationship Id="rId57" Type="http://schemas.openxmlformats.org/officeDocument/2006/relationships/slide" Target="slides/slide55.xml"/><Relationship Id="rId106" Type="http://schemas.openxmlformats.org/officeDocument/2006/relationships/slide" Target="slides/slide104.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324166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8DCCD61-643D-44A5-A450-3A42A50CBC1E}" type="datetimeFigureOut">
              <a:rPr lang="en-US" smtClean="0"/>
              <a:t>9/10/2020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A2F0832-F084-422D-97D1-AF848F4F2C34}" type="slidenum">
              <a:rPr lang="en-US" smtClean="0"/>
              <a:t>‹#›</a:t>
            </a:fld>
            <a:endParaRPr lang="en-US"/>
          </a:p>
        </p:txBody>
      </p:sp>
    </p:spTree>
    <p:extLst>
      <p:ext uri="{BB962C8B-B14F-4D97-AF65-F5344CB8AC3E}">
        <p14:creationId xmlns:p14="http://schemas.microsoft.com/office/powerpoint/2010/main" val="962918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8DCCD61-643D-44A5-A450-3A42A50CBC1E}" type="datetimeFigureOut">
              <a:rPr lang="en-US" smtClean="0"/>
              <a:t>9/10/2020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2F0832-F084-422D-97D1-AF848F4F2C34}" type="slidenum">
              <a:rPr lang="en-US" smtClean="0"/>
              <a:t>‹#›</a:t>
            </a:fld>
            <a:endParaRPr lang="en-US"/>
          </a:p>
        </p:txBody>
      </p:sp>
    </p:spTree>
    <p:extLst>
      <p:ext uri="{BB962C8B-B14F-4D97-AF65-F5344CB8AC3E}">
        <p14:creationId xmlns:p14="http://schemas.microsoft.com/office/powerpoint/2010/main" val="1296884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8DCCD61-643D-44A5-A450-3A42A50CBC1E}" type="datetimeFigureOut">
              <a:rPr lang="en-US" smtClean="0"/>
              <a:t>9/10/2020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2F0832-F084-422D-97D1-AF848F4F2C34}" type="slidenum">
              <a:rPr lang="en-US" smtClean="0"/>
              <a:t>‹#›</a:t>
            </a:fld>
            <a:endParaRPr lang="en-US"/>
          </a:p>
        </p:txBody>
      </p:sp>
    </p:spTree>
    <p:extLst>
      <p:ext uri="{BB962C8B-B14F-4D97-AF65-F5344CB8AC3E}">
        <p14:creationId xmlns:p14="http://schemas.microsoft.com/office/powerpoint/2010/main" val="29870350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8DCCD61-643D-44A5-A450-3A42A50CBC1E}" type="datetimeFigureOut">
              <a:rPr lang="en-US" smtClean="0"/>
              <a:t>9/10/2020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F0832-F084-422D-97D1-AF848F4F2C34}" type="slidenum">
              <a:rPr lang="en-US" smtClean="0"/>
              <a:t>‹#›</a:t>
            </a:fld>
            <a:endParaRPr lang="en-US"/>
          </a:p>
        </p:txBody>
      </p:sp>
    </p:spTree>
    <p:extLst>
      <p:ext uri="{BB962C8B-B14F-4D97-AF65-F5344CB8AC3E}">
        <p14:creationId xmlns:p14="http://schemas.microsoft.com/office/powerpoint/2010/main" val="1792374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8DCCD61-643D-44A5-A450-3A42A50CBC1E}" type="datetimeFigureOut">
              <a:rPr lang="en-US" smtClean="0"/>
              <a:t>9/10/2020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F0832-F084-422D-97D1-AF848F4F2C34}" type="slidenum">
              <a:rPr lang="en-US" smtClean="0"/>
              <a:t>‹#›</a:t>
            </a:fld>
            <a:endParaRPr lang="en-US"/>
          </a:p>
        </p:txBody>
      </p:sp>
    </p:spTree>
    <p:extLst>
      <p:ext uri="{BB962C8B-B14F-4D97-AF65-F5344CB8AC3E}">
        <p14:creationId xmlns:p14="http://schemas.microsoft.com/office/powerpoint/2010/main" val="39628572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16778"/>
            <a:ext cx="9144000" cy="1069514"/>
          </a:xfrm>
          <a:prstGeom prst="rect">
            <a:avLst/>
          </a:prstGeom>
        </p:spPr>
        <p:txBody>
          <a:bodyPr anchor="ctr"/>
          <a:lstStyle>
            <a:lvl1pPr>
              <a:defRPr b="1" baseline="0">
                <a:solidFill>
                  <a:schemeClr val="accent1">
                    <a:lumMod val="20000"/>
                    <a:lumOff val="80000"/>
                  </a:schemeClr>
                </a:solidFill>
                <a:latin typeface="Arial" pitchFamily="34" charset="0"/>
                <a:cs typeface="Arial" pitchFamily="34" charset="0"/>
              </a:defRPr>
            </a:lvl1pPr>
          </a:lstStyle>
          <a:p>
            <a:r>
              <a:rPr lang="en-US" altLang="ko-KR" dirty="0"/>
              <a:t> Click to add title</a:t>
            </a:r>
            <a:endParaRPr lang="ko-KR" altLang="en-US" dirty="0"/>
          </a:p>
        </p:txBody>
      </p:sp>
      <p:sp>
        <p:nvSpPr>
          <p:cNvPr id="3" name="Content Placeholder 2"/>
          <p:cNvSpPr>
            <a:spLocks noGrp="1"/>
          </p:cNvSpPr>
          <p:nvPr>
            <p:ph idx="1"/>
          </p:nvPr>
        </p:nvSpPr>
        <p:spPr>
          <a:xfrm>
            <a:off x="457200" y="1600201"/>
            <a:ext cx="8229600" cy="460648"/>
          </a:xfrm>
          <a:prstGeom prst="rect">
            <a:avLst/>
          </a:prstGeom>
        </p:spPr>
        <p:txBody>
          <a:bodyPr anchor="ctr"/>
          <a:lstStyle>
            <a:lvl1pPr marL="0" indent="0">
              <a:buNone/>
              <a:defRPr sz="2000">
                <a:solidFill>
                  <a:schemeClr val="tx1">
                    <a:lumMod val="75000"/>
                    <a:lumOff val="25000"/>
                  </a:schemeClr>
                </a:solidFill>
              </a:defRPr>
            </a:lvl1pPr>
          </a:lstStyle>
          <a:p>
            <a:pPr lvl="0"/>
            <a:r>
              <a:rPr lang="en-US" altLang="ko-KR" dirty="0"/>
              <a:t>Click to edit Master text styles</a:t>
            </a:r>
          </a:p>
        </p:txBody>
      </p:sp>
      <p:sp>
        <p:nvSpPr>
          <p:cNvPr id="4" name="Content Placeholder 2"/>
          <p:cNvSpPr>
            <a:spLocks noGrp="1"/>
          </p:cNvSpPr>
          <p:nvPr>
            <p:ph idx="10"/>
          </p:nvPr>
        </p:nvSpPr>
        <p:spPr>
          <a:xfrm>
            <a:off x="467544" y="2276872"/>
            <a:ext cx="8229600" cy="3600400"/>
          </a:xfrm>
          <a:prstGeom prst="rect">
            <a:avLst/>
          </a:prstGeom>
        </p:spPr>
        <p:txBody>
          <a:bodyPr lIns="396000" anchor="t"/>
          <a:lstStyle>
            <a:lvl1pPr marL="0" indent="0">
              <a:buNone/>
              <a:defRPr sz="1400">
                <a:solidFill>
                  <a:schemeClr val="tx1">
                    <a:lumMod val="75000"/>
                    <a:lumOff val="25000"/>
                  </a:schemeClr>
                </a:solidFill>
              </a:defRPr>
            </a:lvl1pPr>
          </a:lstStyle>
          <a:p>
            <a:pPr lvl="0"/>
            <a:r>
              <a:rPr lang="en-US" altLang="ko-KR" dirty="0"/>
              <a:t>Click to edit Master text styles</a:t>
            </a:r>
          </a:p>
        </p:txBody>
      </p:sp>
    </p:spTree>
    <p:extLst>
      <p:ext uri="{BB962C8B-B14F-4D97-AF65-F5344CB8AC3E}">
        <p14:creationId xmlns:p14="http://schemas.microsoft.com/office/powerpoint/2010/main" val="36940157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619672" y="0"/>
            <a:ext cx="7524328" cy="1069514"/>
          </a:xfrm>
          <a:prstGeom prst="rect">
            <a:avLst/>
          </a:prstGeom>
        </p:spPr>
        <p:txBody>
          <a:bodyPr anchor="ctr"/>
          <a:lstStyle>
            <a:lvl1pPr>
              <a:defRPr b="1" baseline="0">
                <a:solidFill>
                  <a:schemeClr val="tx1">
                    <a:lumMod val="75000"/>
                    <a:lumOff val="25000"/>
                  </a:schemeClr>
                </a:solidFill>
                <a:latin typeface="Arial" pitchFamily="34" charset="0"/>
                <a:cs typeface="Arial" pitchFamily="34" charset="0"/>
              </a:defRPr>
            </a:lvl1pPr>
          </a:lstStyle>
          <a:p>
            <a:r>
              <a:rPr lang="en-US" altLang="ko-KR" dirty="0"/>
              <a:t> Click to add title</a:t>
            </a:r>
            <a:endParaRPr lang="ko-KR" altLang="en-US" dirty="0"/>
          </a:p>
        </p:txBody>
      </p:sp>
      <p:sp>
        <p:nvSpPr>
          <p:cNvPr id="4" name="Content Placeholder 2"/>
          <p:cNvSpPr>
            <a:spLocks noGrp="1"/>
          </p:cNvSpPr>
          <p:nvPr>
            <p:ph idx="1"/>
          </p:nvPr>
        </p:nvSpPr>
        <p:spPr>
          <a:xfrm>
            <a:off x="2123728" y="1268760"/>
            <a:ext cx="6563072" cy="460648"/>
          </a:xfrm>
          <a:prstGeom prst="rect">
            <a:avLst/>
          </a:prstGeom>
        </p:spPr>
        <p:txBody>
          <a:bodyPr anchor="ctr"/>
          <a:lstStyle>
            <a:lvl1pPr marL="0" indent="0">
              <a:buNone/>
              <a:defRPr sz="2000">
                <a:solidFill>
                  <a:schemeClr val="tx1">
                    <a:lumMod val="75000"/>
                    <a:lumOff val="25000"/>
                  </a:schemeClr>
                </a:solidFill>
              </a:defRPr>
            </a:lvl1pPr>
          </a:lstStyle>
          <a:p>
            <a:pPr lvl="0"/>
            <a:r>
              <a:rPr lang="en-US" altLang="ko-KR" dirty="0"/>
              <a:t>Click to edit Master text styles</a:t>
            </a:r>
          </a:p>
        </p:txBody>
      </p:sp>
      <p:sp>
        <p:nvSpPr>
          <p:cNvPr id="5" name="Content Placeholder 2"/>
          <p:cNvSpPr>
            <a:spLocks noGrp="1"/>
          </p:cNvSpPr>
          <p:nvPr>
            <p:ph idx="10"/>
          </p:nvPr>
        </p:nvSpPr>
        <p:spPr>
          <a:xfrm>
            <a:off x="2134072" y="1844824"/>
            <a:ext cx="6563072" cy="4147865"/>
          </a:xfrm>
          <a:prstGeom prst="rect">
            <a:avLst/>
          </a:prstGeom>
        </p:spPr>
        <p:txBody>
          <a:bodyPr lIns="396000" anchor="t"/>
          <a:lstStyle>
            <a:lvl1pPr marL="0" indent="0">
              <a:buNone/>
              <a:defRPr sz="1400">
                <a:solidFill>
                  <a:schemeClr val="tx1">
                    <a:lumMod val="75000"/>
                    <a:lumOff val="25000"/>
                  </a:schemeClr>
                </a:solidFill>
              </a:defRPr>
            </a:lvl1pPr>
          </a:lstStyle>
          <a:p>
            <a:pPr lvl="0"/>
            <a:r>
              <a:rPr lang="en-US" altLang="ko-KR" dirty="0"/>
              <a:t>Click to edit Master text styles</a:t>
            </a:r>
          </a:p>
        </p:txBody>
      </p:sp>
    </p:spTree>
    <p:extLst>
      <p:ext uri="{BB962C8B-B14F-4D97-AF65-F5344CB8AC3E}">
        <p14:creationId xmlns:p14="http://schemas.microsoft.com/office/powerpoint/2010/main" val="23268185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8DCCD61-643D-44A5-A450-3A42A50CBC1E}" type="datetimeFigureOut">
              <a:rPr lang="en-US" smtClean="0"/>
              <a:t>9/10/2020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F0832-F084-422D-97D1-AF848F4F2C34}" type="slidenum">
              <a:rPr lang="en-US" smtClean="0"/>
              <a:t>‹#›</a:t>
            </a:fld>
            <a:endParaRPr lang="en-US"/>
          </a:p>
        </p:txBody>
      </p:sp>
    </p:spTree>
    <p:extLst>
      <p:ext uri="{BB962C8B-B14F-4D97-AF65-F5344CB8AC3E}">
        <p14:creationId xmlns:p14="http://schemas.microsoft.com/office/powerpoint/2010/main" val="16560869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8DCCD61-643D-44A5-A450-3A42A50CBC1E}" type="datetimeFigureOut">
              <a:rPr lang="en-US" smtClean="0"/>
              <a:t>9/10/2020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F0832-F084-422D-97D1-AF848F4F2C34}" type="slidenum">
              <a:rPr lang="en-US" smtClean="0"/>
              <a:t>‹#›</a:t>
            </a:fld>
            <a:endParaRPr lang="en-US"/>
          </a:p>
        </p:txBody>
      </p:sp>
    </p:spTree>
    <p:extLst>
      <p:ext uri="{BB962C8B-B14F-4D97-AF65-F5344CB8AC3E}">
        <p14:creationId xmlns:p14="http://schemas.microsoft.com/office/powerpoint/2010/main" val="9242866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8DCCD61-643D-44A5-A450-3A42A50CBC1E}" type="datetimeFigureOut">
              <a:rPr lang="en-US" smtClean="0"/>
              <a:t>9/10/2020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F0832-F084-422D-97D1-AF848F4F2C34}" type="slidenum">
              <a:rPr lang="en-US" smtClean="0"/>
              <a:t>‹#›</a:t>
            </a:fld>
            <a:endParaRPr lang="en-US"/>
          </a:p>
        </p:txBody>
      </p:sp>
    </p:spTree>
    <p:extLst>
      <p:ext uri="{BB962C8B-B14F-4D97-AF65-F5344CB8AC3E}">
        <p14:creationId xmlns:p14="http://schemas.microsoft.com/office/powerpoint/2010/main" val="32779332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8DCCD61-643D-44A5-A450-3A42A50CBC1E}" type="datetimeFigureOut">
              <a:rPr lang="en-US" smtClean="0"/>
              <a:t>9/10/2020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2F0832-F084-422D-97D1-AF848F4F2C34}" type="slidenum">
              <a:rPr lang="en-US" smtClean="0"/>
              <a:t>‹#›</a:t>
            </a:fld>
            <a:endParaRPr lang="en-US"/>
          </a:p>
        </p:txBody>
      </p:sp>
    </p:spTree>
    <p:extLst>
      <p:ext uri="{BB962C8B-B14F-4D97-AF65-F5344CB8AC3E}">
        <p14:creationId xmlns:p14="http://schemas.microsoft.com/office/powerpoint/2010/main" val="7787904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8DCCD61-643D-44A5-A450-3A42A50CBC1E}" type="datetimeFigureOut">
              <a:rPr lang="en-US" smtClean="0"/>
              <a:t>9/10/2020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A2F0832-F084-422D-97D1-AF848F4F2C34}" type="slidenum">
              <a:rPr lang="en-US" smtClean="0"/>
              <a:t>‹#›</a:t>
            </a:fld>
            <a:endParaRPr lang="en-US"/>
          </a:p>
        </p:txBody>
      </p:sp>
    </p:spTree>
    <p:extLst>
      <p:ext uri="{BB962C8B-B14F-4D97-AF65-F5344CB8AC3E}">
        <p14:creationId xmlns:p14="http://schemas.microsoft.com/office/powerpoint/2010/main" val="29198114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8DCCD61-643D-44A5-A450-3A42A50CBC1E}" type="datetimeFigureOut">
              <a:rPr lang="en-US" smtClean="0"/>
              <a:t>9/10/2020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2F0832-F084-422D-97D1-AF848F4F2C34}" type="slidenum">
              <a:rPr lang="en-US" smtClean="0"/>
              <a:t>‹#›</a:t>
            </a:fld>
            <a:endParaRPr lang="en-US"/>
          </a:p>
        </p:txBody>
      </p:sp>
    </p:spTree>
    <p:extLst>
      <p:ext uri="{BB962C8B-B14F-4D97-AF65-F5344CB8AC3E}">
        <p14:creationId xmlns:p14="http://schemas.microsoft.com/office/powerpoint/2010/main" val="181811987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373382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Lst>
  <p:txStyles>
    <p:titleStyle>
      <a:lvl1pPr algn="l" defTabSz="914400" rtl="0" eaLnBrk="1" latinLnBrk="1" hangingPunct="1">
        <a:spcBef>
          <a:spcPct val="0"/>
        </a:spcBef>
        <a:buNone/>
        <a:defRPr sz="4000" b="1" kern="1200">
          <a:solidFill>
            <a:schemeClr val="tx1"/>
          </a:solidFill>
          <a:latin typeface="Arial" pitchFamily="34" charset="0"/>
          <a:ea typeface="+mj-ea"/>
          <a:cs typeface="Arial" pitchFamily="34" charset="0"/>
        </a:defRPr>
      </a:lvl1pPr>
    </p:titleStyle>
    <p:body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DCCD61-643D-44A5-A450-3A42A50CBC1E}" type="datetimeFigureOut">
              <a:rPr lang="en-US" smtClean="0"/>
              <a:t>9/10/2020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2F0832-F084-422D-97D1-AF848F4F2C34}" type="slidenum">
              <a:rPr lang="en-US" smtClean="0"/>
              <a:t>‹#›</a:t>
            </a:fld>
            <a:endParaRPr lang="en-US"/>
          </a:p>
        </p:txBody>
      </p:sp>
    </p:spTree>
    <p:extLst>
      <p:ext uri="{BB962C8B-B14F-4D97-AF65-F5344CB8AC3E}">
        <p14:creationId xmlns:p14="http://schemas.microsoft.com/office/powerpoint/2010/main" val="3286357357"/>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00.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3.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2.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3.xml"/></Relationships>
</file>

<file path=ppt/slides/_rels/slide103.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3.xml"/></Relationships>
</file>

<file path=ppt/slides/_rels/slide104.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3.xml"/></Relationships>
</file>

<file path=ppt/slides/_rels/slide105.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3.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7.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3.xml"/></Relationships>
</file>

<file path=ppt/slides/_rels/slide108.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3.xml"/></Relationships>
</file>

<file path=ppt/slides/_rels/slide109.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0.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3.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44.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62.png"/><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image" Target="../media/image64.png"/><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6.png"/><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3.png"/><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48.png"/><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4.png"/><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3.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9.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80.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3.xml"/></Relationships>
</file>

<file path=ppt/slides/_rels/slide81.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3.xml"/></Relationships>
</file>

<file path=ppt/slides/_rels/slide82.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3.xml"/></Relationships>
</file>

<file path=ppt/slides/_rels/slide83.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3.xml"/></Relationships>
</file>

<file path=ppt/slides/_rels/slide84.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3.xml"/></Relationships>
</file>

<file path=ppt/slides/_rels/slide85.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3.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7.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3.xml"/></Relationships>
</file>

<file path=ppt/slides/_rels/slide88.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3.xml"/></Relationships>
</file>

<file path=ppt/slides/_rels/slide89.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3.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2.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3.xml"/></Relationships>
</file>

<file path=ppt/slides/_rels/slide93.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3.xml"/></Relationships>
</file>

<file path=ppt/slides/_rels/slide94.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3.xml"/></Relationships>
</file>

<file path=ppt/slides/_rels/slide95.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3.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7.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3.xml"/></Relationships>
</file>

<file path=ppt/slides/_rels/slide98.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3.xml"/></Relationships>
</file>

<file path=ppt/slides/_rels/slide99.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373122" y="2957694"/>
            <a:ext cx="6071085" cy="2664296"/>
          </a:xfrm>
          <a:prstGeom prst="roundRect">
            <a:avLst>
              <a:gd name="adj" fmla="val 5329"/>
            </a:avLst>
          </a:prstGeom>
          <a:solidFill>
            <a:srgbClr val="FF0000">
              <a:alpha val="3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pic>
        <p:nvPicPr>
          <p:cNvPr id="8" name="Picture 11">
            <a:extLst>
              <a:ext uri="{FF2B5EF4-FFF2-40B4-BE49-F238E27FC236}">
                <a16:creationId xmlns:a16="http://schemas.microsoft.com/office/drawing/2014/main" xmlns="" id="{8B2530D9-8975-469C-BFC9-C8EB75A8F8C4}"/>
              </a:ext>
            </a:extLst>
          </p:cNvPr>
          <p:cNvPicPr/>
          <p:nvPr/>
        </p:nvPicPr>
        <p:blipFill rotWithShape="1">
          <a:blip r:embed="rId2">
            <a:extLst>
              <a:ext uri="{28A0092B-C50C-407E-A947-70E740481C1C}">
                <a14:useLocalDpi xmlns:a14="http://schemas.microsoft.com/office/drawing/2010/main" val="0"/>
              </a:ext>
            </a:extLst>
          </a:blip>
          <a:srcRect l="4735" t="2797" r="2014" b="3496"/>
          <a:stretch/>
        </p:blipFill>
        <p:spPr bwMode="auto">
          <a:xfrm>
            <a:off x="596832" y="178903"/>
            <a:ext cx="2468880" cy="2194560"/>
          </a:xfrm>
          <a:prstGeom prst="flowChartConnector">
            <a:avLst/>
          </a:prstGeom>
          <a:noFill/>
          <a:ln>
            <a:noFill/>
          </a:ln>
          <a:extLst>
            <a:ext uri="{53640926-AAD7-44D8-BBD7-CCE9431645EC}">
              <a14:shadowObscured xmlns:a14="http://schemas.microsoft.com/office/drawing/2010/main"/>
            </a:ext>
          </a:extLst>
        </p:spPr>
      </p:pic>
      <p:sp>
        <p:nvSpPr>
          <p:cNvPr id="9" name="TextBox 8">
            <a:extLst>
              <a:ext uri="{FF2B5EF4-FFF2-40B4-BE49-F238E27FC236}">
                <a16:creationId xmlns:a16="http://schemas.microsoft.com/office/drawing/2014/main" xmlns="" id="{D87E83CC-B165-4468-BB0B-8640200DF294}"/>
              </a:ext>
            </a:extLst>
          </p:cNvPr>
          <p:cNvSpPr txBox="1"/>
          <p:nvPr/>
        </p:nvSpPr>
        <p:spPr>
          <a:xfrm>
            <a:off x="3065711" y="483814"/>
            <a:ext cx="5603275" cy="1569660"/>
          </a:xfrm>
          <a:prstGeom prst="rect">
            <a:avLst/>
          </a:prstGeom>
          <a:noFill/>
        </p:spPr>
        <p:txBody>
          <a:bodyPr wrap="square" rtlCol="0" anchor="ctr">
            <a:spAutoFit/>
          </a:bodyPr>
          <a:lstStyle/>
          <a:p>
            <a:pPr algn="ctr" defTabSz="914286" latinLnBrk="0"/>
            <a:r>
              <a:rPr lang="en-US" altLang="ko-KR" sz="2400" b="1" dirty="0">
                <a:solidFill>
                  <a:prstClr val="white"/>
                </a:solidFill>
                <a:latin typeface="Times New Roman" panose="02020603050405020304" pitchFamily="18" charset="0"/>
                <a:ea typeface="Arial Unicode MS"/>
                <a:cs typeface="Times New Roman" panose="02020603050405020304" pitchFamily="18" charset="0"/>
              </a:rPr>
              <a:t>An-Najah National University</a:t>
            </a:r>
          </a:p>
          <a:p>
            <a:pPr algn="ctr" defTabSz="914286" latinLnBrk="0"/>
            <a:r>
              <a:rPr lang="en-US" altLang="ko-KR" sz="2400" b="1" dirty="0">
                <a:solidFill>
                  <a:prstClr val="white"/>
                </a:solidFill>
                <a:latin typeface="Times New Roman" panose="02020603050405020304" pitchFamily="18" charset="0"/>
                <a:ea typeface="Arial Unicode MS"/>
                <a:cs typeface="Times New Roman" panose="02020603050405020304" pitchFamily="18" charset="0"/>
              </a:rPr>
              <a:t>Facility of Engineering and Information Technology </a:t>
            </a:r>
          </a:p>
          <a:p>
            <a:pPr algn="ctr" defTabSz="914286" latinLnBrk="0"/>
            <a:r>
              <a:rPr lang="en-US" altLang="ko-KR" sz="2400" b="1" dirty="0">
                <a:solidFill>
                  <a:prstClr val="white"/>
                </a:solidFill>
                <a:latin typeface="Times New Roman" panose="02020603050405020304" pitchFamily="18" charset="0"/>
                <a:ea typeface="Arial Unicode MS"/>
                <a:cs typeface="Times New Roman" panose="02020603050405020304" pitchFamily="18" charset="0"/>
              </a:rPr>
              <a:t>Civil Engineering department</a:t>
            </a:r>
          </a:p>
        </p:txBody>
      </p:sp>
      <p:sp>
        <p:nvSpPr>
          <p:cNvPr id="10" name="TextBox 16">
            <a:extLst>
              <a:ext uri="{FF2B5EF4-FFF2-40B4-BE49-F238E27FC236}">
                <a16:creationId xmlns:a16="http://schemas.microsoft.com/office/drawing/2014/main" xmlns="" id="{54B5E1C3-BBC5-4E72-A2FA-B4B99310A247}"/>
              </a:ext>
            </a:extLst>
          </p:cNvPr>
          <p:cNvSpPr txBox="1"/>
          <p:nvPr/>
        </p:nvSpPr>
        <p:spPr>
          <a:xfrm>
            <a:off x="278294" y="2373463"/>
            <a:ext cx="9539475" cy="593304"/>
          </a:xfrm>
          <a:prstGeom prst="rect">
            <a:avLst/>
          </a:prstGeom>
          <a:noFill/>
        </p:spPr>
        <p:txBody>
          <a:bodyPr wrap="square" rtlCol="0">
            <a:spAutoFit/>
          </a:bodyPr>
          <a:lstStyle/>
          <a:p>
            <a:pPr algn="ctr" defTabSz="914286" latinLnBrk="0">
              <a:lnSpc>
                <a:spcPct val="107000"/>
              </a:lnSpc>
              <a:spcAft>
                <a:spcPts val="800"/>
              </a:spcAft>
            </a:pPr>
            <a:r>
              <a:rPr lang="en-US" sz="3200" b="1" dirty="0">
                <a:solidFill>
                  <a:prstClr val="white"/>
                </a:solidFill>
                <a:latin typeface="Times New Roman" panose="02020603050405020304" pitchFamily="18" charset="0"/>
                <a:ea typeface="Calibri" panose="020F0502020204030204" pitchFamily="34" charset="0"/>
                <a:cs typeface="Arial" panose="020B0604020202020204" pitchFamily="34" charset="0"/>
              </a:rPr>
              <a:t>Apple Media Center-Structural Design</a:t>
            </a:r>
            <a:endParaRPr lang="en-GB" sz="1600" dirty="0">
              <a:solidFill>
                <a:prstClr val="white"/>
              </a:solidFill>
              <a:latin typeface="Calibri" panose="020F0502020204030204" pitchFamily="34" charset="0"/>
              <a:ea typeface="Calibri" panose="020F0502020204030204" pitchFamily="34" charset="0"/>
              <a:cs typeface="Arial" panose="020B0604020202020204" pitchFamily="34" charset="0"/>
            </a:endParaRPr>
          </a:p>
        </p:txBody>
      </p:sp>
      <p:sp>
        <p:nvSpPr>
          <p:cNvPr id="11" name="TextBox 17">
            <a:extLst>
              <a:ext uri="{FF2B5EF4-FFF2-40B4-BE49-F238E27FC236}">
                <a16:creationId xmlns:a16="http://schemas.microsoft.com/office/drawing/2014/main" xmlns="" id="{1CDD3016-5D5A-4FBB-8AC4-33C74CB4F4CA}"/>
              </a:ext>
            </a:extLst>
          </p:cNvPr>
          <p:cNvSpPr txBox="1"/>
          <p:nvPr/>
        </p:nvSpPr>
        <p:spPr>
          <a:xfrm>
            <a:off x="338762" y="2976025"/>
            <a:ext cx="6163615" cy="2308324"/>
          </a:xfrm>
          <a:prstGeom prst="rect">
            <a:avLst/>
          </a:prstGeom>
          <a:noFill/>
        </p:spPr>
        <p:txBody>
          <a:bodyPr wrap="square" rtlCol="0">
            <a:spAutoFit/>
          </a:bodyPr>
          <a:lstStyle/>
          <a:p>
            <a:pPr defTabSz="914286" latinLnBrk="0"/>
            <a:endParaRPr lang="en-US" altLang="ko-KR" sz="2400" b="1" dirty="0">
              <a:solidFill>
                <a:prstClr val="white"/>
              </a:solidFill>
              <a:latin typeface="Times New Roman" panose="02020603050405020304" pitchFamily="18" charset="0"/>
              <a:ea typeface="Arial Unicode MS"/>
              <a:cs typeface="Times New Roman" panose="02020603050405020304" pitchFamily="18" charset="0"/>
            </a:endParaRPr>
          </a:p>
          <a:p>
            <a:pPr defTabSz="914286" latinLnBrk="0"/>
            <a:r>
              <a:rPr lang="en-US" altLang="ko-KR" sz="2400" b="1" dirty="0">
                <a:solidFill>
                  <a:prstClr val="white"/>
                </a:solidFill>
                <a:latin typeface="Times New Roman" panose="02020603050405020304" pitchFamily="18" charset="0"/>
                <a:ea typeface="Arial Unicode MS"/>
                <a:cs typeface="Times New Roman" panose="02020603050405020304" pitchFamily="18" charset="0"/>
              </a:rPr>
              <a:t>Prepared by: </a:t>
            </a:r>
            <a:r>
              <a:rPr lang="en-GB" altLang="ko-KR" sz="2400" b="1" dirty="0">
                <a:solidFill>
                  <a:prstClr val="white"/>
                </a:solidFill>
                <a:latin typeface="Times New Roman" panose="02020603050405020304" pitchFamily="18" charset="0"/>
                <a:ea typeface="Arial Unicode MS"/>
                <a:cs typeface="Times New Roman" panose="02020603050405020304" pitchFamily="18" charset="0"/>
              </a:rPr>
              <a:t>Haya Khalil </a:t>
            </a:r>
            <a:r>
              <a:rPr lang="en-GB" altLang="ko-KR" sz="2400" b="1" dirty="0" err="1">
                <a:solidFill>
                  <a:prstClr val="white"/>
                </a:solidFill>
                <a:latin typeface="Times New Roman" panose="02020603050405020304" pitchFamily="18" charset="0"/>
                <a:ea typeface="Arial Unicode MS"/>
                <a:cs typeface="Times New Roman" panose="02020603050405020304" pitchFamily="18" charset="0"/>
              </a:rPr>
              <a:t>Ataire</a:t>
            </a:r>
            <a:endParaRPr lang="en-GB" altLang="ko-KR" sz="2400" b="1" dirty="0">
              <a:solidFill>
                <a:prstClr val="white"/>
              </a:solidFill>
              <a:latin typeface="Times New Roman" panose="02020603050405020304" pitchFamily="18" charset="0"/>
              <a:ea typeface="Arial Unicode MS"/>
              <a:cs typeface="Times New Roman" panose="02020603050405020304" pitchFamily="18" charset="0"/>
            </a:endParaRPr>
          </a:p>
          <a:p>
            <a:pPr defTabSz="914286" latinLnBrk="0"/>
            <a:r>
              <a:rPr lang="en-GB" altLang="ko-KR" sz="2400" b="1" dirty="0">
                <a:solidFill>
                  <a:prstClr val="white"/>
                </a:solidFill>
                <a:latin typeface="Times New Roman" panose="02020603050405020304" pitchFamily="18" charset="0"/>
                <a:ea typeface="Arial Unicode MS"/>
                <a:cs typeface="Times New Roman" panose="02020603050405020304" pitchFamily="18" charset="0"/>
              </a:rPr>
              <a:t>                       </a:t>
            </a:r>
            <a:r>
              <a:rPr lang="en-GB" altLang="ko-KR" sz="2400" b="1" dirty="0" err="1">
                <a:solidFill>
                  <a:prstClr val="white"/>
                </a:solidFill>
                <a:latin typeface="Times New Roman" panose="02020603050405020304" pitchFamily="18" charset="0"/>
                <a:ea typeface="Arial Unicode MS"/>
                <a:cs typeface="Times New Roman" panose="02020603050405020304" pitchFamily="18" charset="0"/>
              </a:rPr>
              <a:t>Baraha</a:t>
            </a:r>
            <a:r>
              <a:rPr lang="en-GB" altLang="ko-KR" sz="2400" b="1" dirty="0">
                <a:solidFill>
                  <a:prstClr val="white"/>
                </a:solidFill>
                <a:latin typeface="Times New Roman" panose="02020603050405020304" pitchFamily="18" charset="0"/>
                <a:ea typeface="Arial Unicode MS"/>
                <a:cs typeface="Times New Roman" panose="02020603050405020304" pitchFamily="18" charset="0"/>
              </a:rPr>
              <a:t> Omar Saleh</a:t>
            </a:r>
          </a:p>
          <a:p>
            <a:pPr defTabSz="914286" latinLnBrk="0"/>
            <a:r>
              <a:rPr lang="en-GB" altLang="ko-KR" sz="2400" b="1" dirty="0">
                <a:solidFill>
                  <a:prstClr val="white"/>
                </a:solidFill>
                <a:latin typeface="Times New Roman" panose="02020603050405020304" pitchFamily="18" charset="0"/>
                <a:ea typeface="Arial Unicode MS"/>
                <a:cs typeface="Times New Roman" panose="02020603050405020304" pitchFamily="18" charset="0"/>
              </a:rPr>
              <a:t>                        </a:t>
            </a:r>
          </a:p>
          <a:p>
            <a:pPr defTabSz="914286" latinLnBrk="0"/>
            <a:endParaRPr lang="en-US" altLang="ko-KR" sz="2400" b="1" dirty="0">
              <a:solidFill>
                <a:prstClr val="white"/>
              </a:solidFill>
              <a:latin typeface="Times New Roman" panose="02020603050405020304" pitchFamily="18" charset="0"/>
              <a:ea typeface="Arial Unicode MS"/>
              <a:cs typeface="Times New Roman" panose="02020603050405020304" pitchFamily="18" charset="0"/>
            </a:endParaRPr>
          </a:p>
          <a:p>
            <a:pPr defTabSz="914286" latinLnBrk="0"/>
            <a:r>
              <a:rPr lang="en-US" altLang="ko-KR" sz="2400" b="1" dirty="0">
                <a:solidFill>
                  <a:prstClr val="white"/>
                </a:solidFill>
                <a:latin typeface="Times New Roman" panose="02020603050405020304" pitchFamily="18" charset="0"/>
                <a:ea typeface="Arial Unicode MS"/>
                <a:cs typeface="Times New Roman" panose="02020603050405020304" pitchFamily="18" charset="0"/>
              </a:rPr>
              <a:t>Supervised by: Dr. Mohammad </a:t>
            </a:r>
            <a:r>
              <a:rPr lang="en-US" altLang="ko-KR" sz="2400" b="1" dirty="0" err="1">
                <a:solidFill>
                  <a:prstClr val="white"/>
                </a:solidFill>
                <a:latin typeface="Times New Roman" panose="02020603050405020304" pitchFamily="18" charset="0"/>
                <a:ea typeface="Arial Unicode MS"/>
                <a:cs typeface="Times New Roman" panose="02020603050405020304" pitchFamily="18" charset="0"/>
              </a:rPr>
              <a:t>Sammaneh</a:t>
            </a:r>
            <a:endParaRPr lang="en-US" altLang="ko-KR" sz="2400" b="1" dirty="0">
              <a:solidFill>
                <a:prstClr val="white"/>
              </a:solidFill>
              <a:latin typeface="Times New Roman" panose="02020603050405020304" pitchFamily="18" charset="0"/>
              <a:ea typeface="Arial Unicode MS"/>
              <a:cs typeface="Times New Roman" panose="02020603050405020304" pitchFamily="18" charset="0"/>
            </a:endParaRPr>
          </a:p>
        </p:txBody>
      </p:sp>
    </p:spTree>
    <p:extLst>
      <p:ext uri="{BB962C8B-B14F-4D97-AF65-F5344CB8AC3E}">
        <p14:creationId xmlns:p14="http://schemas.microsoft.com/office/powerpoint/2010/main" val="19412217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0"/>
          </p:nvPr>
        </p:nvSpPr>
        <p:spPr>
          <a:xfrm>
            <a:off x="1547664" y="1539900"/>
            <a:ext cx="7596336" cy="4147865"/>
          </a:xfrm>
        </p:spPr>
        <p:txBody>
          <a:bodyPr/>
          <a:lstStyle/>
          <a:p>
            <a:pPr marL="285750" indent="-285750">
              <a:buFont typeface="Wingdings" panose="05000000000000000000" pitchFamily="2" charset="2"/>
              <a:buChar char="q"/>
            </a:pPr>
            <a:r>
              <a:rPr lang="en-US" sz="2400" dirty="0" smtClean="0">
                <a:solidFill>
                  <a:schemeClr val="tx1"/>
                </a:solidFill>
                <a:latin typeface="Times New Roman" panose="02020603050405020304" pitchFamily="18" charset="0"/>
                <a:cs typeface="Times New Roman" panose="02020603050405020304" pitchFamily="18" charset="0"/>
              </a:rPr>
              <a:t>Site Classification</a:t>
            </a:r>
          </a:p>
          <a:p>
            <a:pPr marL="285750" indent="-285750">
              <a:buFont typeface="Symbol" panose="05050102010706020507" pitchFamily="18" charset="2"/>
              <a:buChar char=""/>
            </a:pPr>
            <a:r>
              <a:rPr lang="en-US" sz="2400" dirty="0" smtClean="0">
                <a:solidFill>
                  <a:schemeClr val="tx1"/>
                </a:solidFill>
                <a:latin typeface="Times New Roman" panose="02020603050405020304" pitchFamily="18" charset="0"/>
                <a:cs typeface="Times New Roman" panose="02020603050405020304" pitchFamily="18" charset="0"/>
              </a:rPr>
              <a:t>(</a:t>
            </a:r>
            <a:r>
              <a:rPr lang="en-US" sz="2400" dirty="0">
                <a:solidFill>
                  <a:schemeClr val="tx1"/>
                </a:solidFill>
                <a:latin typeface="Times New Roman" panose="02020603050405020304" pitchFamily="18" charset="0"/>
                <a:cs typeface="Times New Roman" panose="02020603050405020304" pitchFamily="18" charset="0"/>
              </a:rPr>
              <a:t>D) stiff </a:t>
            </a:r>
            <a:r>
              <a:rPr lang="en-US" sz="2400" dirty="0" smtClean="0">
                <a:solidFill>
                  <a:schemeClr val="tx1"/>
                </a:solidFill>
                <a:latin typeface="Times New Roman" panose="02020603050405020304" pitchFamily="18" charset="0"/>
                <a:cs typeface="Times New Roman" panose="02020603050405020304" pitchFamily="18" charset="0"/>
              </a:rPr>
              <a:t>soil</a:t>
            </a:r>
          </a:p>
          <a:p>
            <a:pPr marL="285750" indent="-285750">
              <a:buFont typeface="Wingdings" panose="05000000000000000000" pitchFamily="2" charset="2"/>
              <a:buChar char="q"/>
            </a:pPr>
            <a:r>
              <a:rPr lang="en-US" sz="2400" dirty="0" smtClean="0">
                <a:solidFill>
                  <a:schemeClr val="tx1"/>
                </a:solidFill>
                <a:latin typeface="Times New Roman" panose="02020603050405020304" pitchFamily="18" charset="0"/>
                <a:cs typeface="Times New Roman" panose="02020603050405020304" pitchFamily="18" charset="0"/>
              </a:rPr>
              <a:t>Risk Categorization</a:t>
            </a:r>
          </a:p>
          <a:p>
            <a:pPr marL="285750" indent="-285750">
              <a:buFont typeface="Symbol" panose="05050102010706020507" pitchFamily="18" charset="2"/>
              <a:buChar char=""/>
            </a:pPr>
            <a:r>
              <a:rPr lang="en-US" sz="2400" dirty="0" smtClean="0">
                <a:solidFill>
                  <a:schemeClr val="tx1"/>
                </a:solidFill>
                <a:latin typeface="Times New Roman" panose="02020603050405020304" pitchFamily="18" charset="0"/>
                <a:cs typeface="Times New Roman" panose="02020603050405020304" pitchFamily="18" charset="0"/>
              </a:rPr>
              <a:t>III </a:t>
            </a:r>
            <a:r>
              <a:rPr lang="en-US" sz="2400" dirty="0">
                <a:solidFill>
                  <a:schemeClr val="tx1"/>
                </a:solidFill>
                <a:latin typeface="Times New Roman" panose="02020603050405020304" pitchFamily="18" charset="0"/>
                <a:cs typeface="Times New Roman" panose="02020603050405020304" pitchFamily="18" charset="0"/>
              </a:rPr>
              <a:t>(Buildings and other structures, the failure of which </a:t>
            </a:r>
            <a:r>
              <a:rPr lang="en-US" sz="2400" dirty="0" smtClean="0">
                <a:solidFill>
                  <a:schemeClr val="tx1"/>
                </a:solidFill>
                <a:latin typeface="Times New Roman" panose="02020603050405020304" pitchFamily="18" charset="0"/>
                <a:cs typeface="Times New Roman" panose="02020603050405020304" pitchFamily="18" charset="0"/>
              </a:rPr>
              <a:t>could </a:t>
            </a:r>
            <a:r>
              <a:rPr lang="en-US" sz="2400" dirty="0">
                <a:solidFill>
                  <a:schemeClr val="tx1"/>
                </a:solidFill>
                <a:latin typeface="Times New Roman" panose="02020603050405020304" pitchFamily="18" charset="0"/>
                <a:cs typeface="Times New Roman" panose="02020603050405020304" pitchFamily="18" charset="0"/>
              </a:rPr>
              <a:t>pose a substantial risk to human life</a:t>
            </a:r>
            <a:r>
              <a:rPr lang="en-US" sz="2400" dirty="0" smtClean="0">
                <a:solidFill>
                  <a:schemeClr val="tx1"/>
                </a:solidFill>
                <a:latin typeface="Times New Roman" panose="02020603050405020304" pitchFamily="18" charset="0"/>
                <a:cs typeface="Times New Roman" panose="02020603050405020304" pitchFamily="18" charset="0"/>
              </a:rPr>
              <a:t>).</a:t>
            </a:r>
          </a:p>
          <a:p>
            <a:pPr marL="285750" indent="-285750">
              <a:buFont typeface="Symbol" panose="05050102010706020507" pitchFamily="18" charset="2"/>
              <a:buChar char=""/>
            </a:pPr>
            <a:r>
              <a:rPr lang="en-US" sz="2400" dirty="0" smtClean="0">
                <a:solidFill>
                  <a:schemeClr val="tx1"/>
                </a:solidFill>
                <a:latin typeface="Times New Roman" panose="02020603050405020304" pitchFamily="18" charset="0"/>
                <a:cs typeface="Times New Roman" panose="02020603050405020304" pitchFamily="18" charset="0"/>
              </a:rPr>
              <a:t>The </a:t>
            </a:r>
            <a:r>
              <a:rPr lang="en-US" sz="2400" dirty="0">
                <a:solidFill>
                  <a:schemeClr val="tx1"/>
                </a:solidFill>
                <a:latin typeface="Times New Roman" panose="02020603050405020304" pitchFamily="18" charset="0"/>
                <a:cs typeface="Times New Roman" panose="02020603050405020304" pitchFamily="18" charset="0"/>
              </a:rPr>
              <a:t>importance factor </a:t>
            </a:r>
            <a:r>
              <a:rPr lang="en-US" sz="2400" dirty="0" smtClean="0">
                <a:solidFill>
                  <a:schemeClr val="tx1"/>
                </a:solidFill>
                <a:latin typeface="Times New Roman" panose="02020603050405020304" pitchFamily="18" charset="0"/>
                <a:cs typeface="Times New Roman" panose="02020603050405020304" pitchFamily="18" charset="0"/>
              </a:rPr>
              <a:t>(</a:t>
            </a:r>
            <a:r>
              <a:rPr lang="en-US" sz="2800" dirty="0">
                <a:latin typeface="Times New Roman" panose="02020603050405020304" pitchFamily="18" charset="0"/>
                <a:ea typeface="Calibri" panose="020F0502020204030204" pitchFamily="34" charset="0"/>
                <a:cs typeface="Times New Roman" panose="02020603050405020304" pitchFamily="18" charset="0"/>
              </a:rPr>
              <a:t>I</a:t>
            </a:r>
            <a:r>
              <a:rPr lang="en-US" sz="2800" baseline="-25000" dirty="0">
                <a:latin typeface="Times New Roman" panose="02020603050405020304" pitchFamily="18" charset="0"/>
                <a:ea typeface="Calibri" panose="020F0502020204030204" pitchFamily="34" charset="0"/>
                <a:cs typeface="Times New Roman" panose="02020603050405020304" pitchFamily="18" charset="0"/>
              </a:rPr>
              <a:t>e</a:t>
            </a:r>
            <a:r>
              <a:rPr lang="en-US" sz="2400" dirty="0" smtClean="0">
                <a:solidFill>
                  <a:schemeClr val="tx1"/>
                </a:solidFill>
                <a:latin typeface="Times New Roman" panose="02020603050405020304" pitchFamily="18" charset="0"/>
                <a:cs typeface="Times New Roman" panose="02020603050405020304" pitchFamily="18" charset="0"/>
              </a:rPr>
              <a:t>) </a:t>
            </a:r>
            <a:r>
              <a:rPr lang="en-US" sz="2400" dirty="0">
                <a:solidFill>
                  <a:schemeClr val="tx1"/>
                </a:solidFill>
                <a:latin typeface="Times New Roman" panose="02020603050405020304" pitchFamily="18" charset="0"/>
                <a:cs typeface="Times New Roman" panose="02020603050405020304" pitchFamily="18" charset="0"/>
              </a:rPr>
              <a:t>is equal to </a:t>
            </a:r>
            <a:r>
              <a:rPr lang="en-US" sz="2400" dirty="0" smtClean="0">
                <a:solidFill>
                  <a:schemeClr val="tx1"/>
                </a:solidFill>
                <a:latin typeface="Times New Roman" panose="02020603050405020304" pitchFamily="18" charset="0"/>
                <a:cs typeface="Times New Roman" panose="02020603050405020304" pitchFamily="18" charset="0"/>
              </a:rPr>
              <a:t>1.25.</a:t>
            </a:r>
          </a:p>
          <a:p>
            <a:pPr marL="285750" indent="-285750">
              <a:buFont typeface="Wingdings" panose="05000000000000000000" pitchFamily="2" charset="2"/>
              <a:buChar char="q"/>
            </a:pPr>
            <a:r>
              <a:rPr lang="en-US" sz="2400" dirty="0" smtClean="0">
                <a:solidFill>
                  <a:schemeClr val="tx1"/>
                </a:solidFill>
                <a:latin typeface="Times New Roman" panose="02020603050405020304" pitchFamily="18" charset="0"/>
                <a:cs typeface="Times New Roman" panose="02020603050405020304" pitchFamily="18" charset="0"/>
              </a:rPr>
              <a:t>Site </a:t>
            </a:r>
            <a:r>
              <a:rPr lang="en-US" sz="2400" dirty="0">
                <a:solidFill>
                  <a:schemeClr val="tx1"/>
                </a:solidFill>
                <a:latin typeface="Times New Roman" panose="02020603050405020304" pitchFamily="18" charset="0"/>
                <a:cs typeface="Times New Roman" panose="02020603050405020304" pitchFamily="18" charset="0"/>
              </a:rPr>
              <a:t>Seismic </a:t>
            </a:r>
            <a:r>
              <a:rPr lang="en-US" sz="2400" dirty="0" smtClean="0">
                <a:solidFill>
                  <a:schemeClr val="tx1"/>
                </a:solidFill>
                <a:latin typeface="Times New Roman" panose="02020603050405020304" pitchFamily="18" charset="0"/>
                <a:cs typeface="Times New Roman" panose="02020603050405020304" pitchFamily="18" charset="0"/>
              </a:rPr>
              <a:t>Characteristics</a:t>
            </a:r>
          </a:p>
          <a:p>
            <a:pPr marL="285750" indent="-285750">
              <a:buFont typeface="Symbol" panose="05050102010706020507" pitchFamily="18" charset="2"/>
              <a:buChar char="Þ"/>
            </a:pPr>
            <a:r>
              <a:rPr lang="en-US" sz="2400" dirty="0">
                <a:solidFill>
                  <a:schemeClr val="tx1"/>
                </a:solidFill>
                <a:latin typeface="Times New Roman" panose="02020603050405020304" pitchFamily="18" charset="0"/>
                <a:cs typeface="Times New Roman" panose="02020603050405020304" pitchFamily="18" charset="0"/>
              </a:rPr>
              <a:t>Seismic Zone Factor (Z) in </a:t>
            </a:r>
            <a:r>
              <a:rPr lang="en-US" sz="2400" dirty="0" smtClean="0">
                <a:solidFill>
                  <a:schemeClr val="tx1"/>
                </a:solidFill>
                <a:latin typeface="Times New Roman" panose="02020603050405020304" pitchFamily="18" charset="0"/>
                <a:cs typeface="Times New Roman" panose="02020603050405020304" pitchFamily="18" charset="0"/>
              </a:rPr>
              <a:t>Palestine</a:t>
            </a:r>
          </a:p>
          <a:p>
            <a:r>
              <a:rPr lang="en-US" sz="2400" dirty="0" smtClean="0">
                <a:solidFill>
                  <a:schemeClr val="tx1"/>
                </a:solidFill>
                <a:latin typeface="Times New Roman" panose="02020603050405020304" pitchFamily="18" charset="0"/>
                <a:cs typeface="Times New Roman" panose="02020603050405020304" pitchFamily="18" charset="0"/>
              </a:rPr>
              <a:t> </a:t>
            </a:r>
            <a:r>
              <a:rPr lang="en-US" sz="2400" dirty="0">
                <a:solidFill>
                  <a:schemeClr val="tx1"/>
                </a:solidFill>
                <a:latin typeface="Times New Roman" panose="02020603050405020304" pitchFamily="18" charset="0"/>
                <a:cs typeface="Times New Roman" panose="02020603050405020304" pitchFamily="18" charset="0"/>
              </a:rPr>
              <a:t>range from 0.075 to </a:t>
            </a:r>
            <a:r>
              <a:rPr lang="en-US" sz="2400" dirty="0" smtClean="0">
                <a:solidFill>
                  <a:schemeClr val="tx1"/>
                </a:solidFill>
                <a:latin typeface="Times New Roman" panose="02020603050405020304" pitchFamily="18" charset="0"/>
                <a:cs typeface="Times New Roman" panose="02020603050405020304" pitchFamily="18" charset="0"/>
              </a:rPr>
              <a:t>0.30.</a:t>
            </a:r>
          </a:p>
          <a:p>
            <a:pPr marL="285750" indent="-285750">
              <a:buFont typeface="Symbol" panose="05050102010706020507" pitchFamily="18" charset="2"/>
              <a:buChar char="Þ"/>
            </a:pPr>
            <a:r>
              <a:rPr lang="en-US" sz="2400" dirty="0" smtClean="0">
                <a:solidFill>
                  <a:schemeClr val="tx1"/>
                </a:solidFill>
                <a:latin typeface="Times New Roman" panose="02020603050405020304" pitchFamily="18" charset="0"/>
                <a:cs typeface="Times New Roman" panose="02020603050405020304" pitchFamily="18" charset="0"/>
              </a:rPr>
              <a:t>In </a:t>
            </a:r>
            <a:r>
              <a:rPr lang="en-US" sz="2400" dirty="0">
                <a:solidFill>
                  <a:schemeClr val="tx1"/>
                </a:solidFill>
                <a:latin typeface="Times New Roman" panose="02020603050405020304" pitchFamily="18" charset="0"/>
                <a:cs typeface="Times New Roman" panose="02020603050405020304" pitchFamily="18" charset="0"/>
              </a:rPr>
              <a:t>Nablus Z is equal to </a:t>
            </a:r>
            <a:r>
              <a:rPr lang="en-US" sz="2400" dirty="0" smtClean="0">
                <a:solidFill>
                  <a:schemeClr val="tx1"/>
                </a:solidFill>
                <a:latin typeface="Times New Roman" panose="02020603050405020304" pitchFamily="18" charset="0"/>
                <a:cs typeface="Times New Roman" panose="02020603050405020304" pitchFamily="18" charset="0"/>
              </a:rPr>
              <a:t>0.20.</a:t>
            </a:r>
            <a:endParaRPr lang="en-US" sz="2400" dirty="0">
              <a:solidFill>
                <a:schemeClr val="tx1"/>
              </a:solidFill>
              <a:latin typeface="Times New Roman" panose="02020603050405020304" pitchFamily="18" charset="0"/>
              <a:cs typeface="Times New Roman" panose="02020603050405020304" pitchFamily="18" charset="0"/>
            </a:endParaRPr>
          </a:p>
        </p:txBody>
      </p:sp>
      <p:sp>
        <p:nvSpPr>
          <p:cNvPr id="5" name="Rectangle 4"/>
          <p:cNvSpPr/>
          <p:nvPr/>
        </p:nvSpPr>
        <p:spPr>
          <a:xfrm>
            <a:off x="1691680" y="1111539"/>
            <a:ext cx="2574744" cy="461665"/>
          </a:xfrm>
          <a:prstGeom prst="rect">
            <a:avLst/>
          </a:prstGeom>
        </p:spPr>
        <p:txBody>
          <a:bodyPr wrap="none">
            <a:spAutoFit/>
          </a:bodyPr>
          <a:lstStyle/>
          <a:p>
            <a:r>
              <a:rPr lang="en-US" sz="2400" b="1" dirty="0">
                <a:latin typeface="Times New Roman" panose="02020603050405020304" pitchFamily="18" charset="0"/>
                <a:cs typeface="Times New Roman" panose="02020603050405020304" pitchFamily="18" charset="0"/>
              </a:rPr>
              <a:t>Criteria Selection </a:t>
            </a:r>
          </a:p>
        </p:txBody>
      </p:sp>
      <p:pic>
        <p:nvPicPr>
          <p:cNvPr id="6" name="Picture 5"/>
          <p:cNvPicPr>
            <a:picLocks noChangeAspect="1"/>
          </p:cNvPicPr>
          <p:nvPr/>
        </p:nvPicPr>
        <p:blipFill>
          <a:blip r:embed="rId2"/>
          <a:stretch>
            <a:fillRect/>
          </a:stretch>
        </p:blipFill>
        <p:spPr>
          <a:xfrm>
            <a:off x="6876256" y="4162582"/>
            <a:ext cx="2163324" cy="2568947"/>
          </a:xfrm>
          <a:prstGeom prst="rect">
            <a:avLst/>
          </a:prstGeom>
        </p:spPr>
      </p:pic>
      <p:sp>
        <p:nvSpPr>
          <p:cNvPr id="8" name="Rectangle 7"/>
          <p:cNvSpPr/>
          <p:nvPr/>
        </p:nvSpPr>
        <p:spPr>
          <a:xfrm>
            <a:off x="1547664" y="174220"/>
            <a:ext cx="3773790" cy="769441"/>
          </a:xfrm>
          <a:prstGeom prst="rect">
            <a:avLst/>
          </a:prstGeom>
        </p:spPr>
        <p:txBody>
          <a:bodyPr wrap="none">
            <a:spAutoFit/>
          </a:bodyPr>
          <a:lstStyle/>
          <a:p>
            <a:r>
              <a:rPr lang="en-US" sz="4400" b="1" dirty="0">
                <a:latin typeface="Times New Roman" panose="02020603050405020304" pitchFamily="18" charset="0"/>
                <a:cs typeface="Times New Roman" panose="02020603050405020304" pitchFamily="18" charset="0"/>
              </a:rPr>
              <a:t>Seismic Design</a:t>
            </a:r>
          </a:p>
        </p:txBody>
      </p:sp>
    </p:spTree>
    <p:extLst>
      <p:ext uri="{BB962C8B-B14F-4D97-AF65-F5344CB8AC3E}">
        <p14:creationId xmlns:p14="http://schemas.microsoft.com/office/powerpoint/2010/main" val="2868691809"/>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7664" y="14402"/>
            <a:ext cx="7524328" cy="1069514"/>
          </a:xfrm>
        </p:spPr>
        <p:txBody>
          <a:bodyPr/>
          <a:lstStyle/>
          <a:p>
            <a:r>
              <a:rPr lang="en-US" sz="4400" dirty="0">
                <a:solidFill>
                  <a:prstClr val="black"/>
                </a:solidFill>
                <a:latin typeface="Times New Roman" panose="02020603050405020304" pitchFamily="18" charset="0"/>
                <a:cs typeface="Times New Roman" panose="02020603050405020304" pitchFamily="18" charset="0"/>
              </a:rPr>
              <a:t>Design</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547664" y="736104"/>
            <a:ext cx="6563072" cy="460648"/>
          </a:xfrm>
        </p:spPr>
        <p:txBody>
          <a:bodyPr/>
          <a:lstStyle/>
          <a:p>
            <a:pPr lvl="0"/>
            <a:endParaRPr lang="en-US" sz="2400" b="1" dirty="0" smtClean="0">
              <a:solidFill>
                <a:prstClr val="black">
                  <a:lumMod val="75000"/>
                  <a:lumOff val="25000"/>
                </a:prstClr>
              </a:solidFill>
              <a:latin typeface="Times New Roman" pitchFamily="18" charset="0"/>
              <a:cs typeface="Times New Roman" pitchFamily="18" charset="0"/>
            </a:endParaRPr>
          </a:p>
          <a:p>
            <a:pPr lvl="0"/>
            <a:r>
              <a:rPr lang="en-US" sz="2400" b="1" dirty="0" smtClean="0">
                <a:solidFill>
                  <a:schemeClr val="tx1"/>
                </a:solidFill>
                <a:latin typeface="Times New Roman" pitchFamily="18" charset="0"/>
                <a:cs typeface="Times New Roman" pitchFamily="18" charset="0"/>
              </a:rPr>
              <a:t>Steel </a:t>
            </a:r>
            <a:r>
              <a:rPr lang="en-US" sz="2400" b="1" dirty="0">
                <a:solidFill>
                  <a:schemeClr val="tx1"/>
                </a:solidFill>
                <a:latin typeface="Times New Roman" pitchFamily="18" charset="0"/>
                <a:cs typeface="Times New Roman" pitchFamily="18" charset="0"/>
              </a:rPr>
              <a:t>Beam-Concrete Column Connection</a:t>
            </a:r>
          </a:p>
          <a:p>
            <a:endParaRPr lang="en-US" dirty="0"/>
          </a:p>
        </p:txBody>
      </p:sp>
      <p:sp>
        <p:nvSpPr>
          <p:cNvPr id="4" name="Content Placeholder 3"/>
          <p:cNvSpPr>
            <a:spLocks noGrp="1"/>
          </p:cNvSpPr>
          <p:nvPr>
            <p:ph idx="10"/>
          </p:nvPr>
        </p:nvSpPr>
        <p:spPr>
          <a:xfrm>
            <a:off x="1223120" y="1196752"/>
            <a:ext cx="7848872" cy="4147865"/>
          </a:xfrm>
        </p:spPr>
        <p:txBody>
          <a:bodyPr/>
          <a:lstStyle/>
          <a:p>
            <a:pPr marL="342900" lvl="0" indent="-342900">
              <a:buFont typeface="Courier New" panose="02070309020205020404" pitchFamily="49" charset="0"/>
              <a:buChar char="o"/>
            </a:pPr>
            <a:r>
              <a:rPr lang="en-US" sz="2400" dirty="0">
                <a:solidFill>
                  <a:schemeClr val="tx1"/>
                </a:solidFill>
                <a:latin typeface="Times New Roman" pitchFamily="18" charset="0"/>
                <a:cs typeface="Times New Roman" pitchFamily="18" charset="0"/>
              </a:rPr>
              <a:t>The Shape of Designed Column </a:t>
            </a:r>
          </a:p>
          <a:p>
            <a:pPr lvl="0"/>
            <a:r>
              <a:rPr lang="en-US" sz="2400" dirty="0">
                <a:solidFill>
                  <a:schemeClr val="tx1"/>
                </a:solidFill>
                <a:latin typeface="Times New Roman" pitchFamily="18" charset="0"/>
                <a:cs typeface="Times New Roman" pitchFamily="18" charset="0"/>
              </a:rPr>
              <a:t>After using the RAM connection program get this shape of connection for </a:t>
            </a:r>
            <a:r>
              <a:rPr lang="en-US" sz="2400" dirty="0" smtClean="0">
                <a:solidFill>
                  <a:schemeClr val="tx1"/>
                </a:solidFill>
                <a:latin typeface="Times New Roman" pitchFamily="18" charset="0"/>
                <a:cs typeface="Times New Roman" pitchFamily="18" charset="0"/>
              </a:rPr>
              <a:t>steel beam-concrete column.</a:t>
            </a:r>
            <a:endParaRPr lang="en-US" dirty="0">
              <a:solidFill>
                <a:schemeClr val="tx1"/>
              </a:solidFill>
            </a:endParaRPr>
          </a:p>
        </p:txBody>
      </p:sp>
      <p:pic>
        <p:nvPicPr>
          <p:cNvPr id="24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7944" y="2483203"/>
            <a:ext cx="2823592" cy="439328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93014102"/>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5656" y="11480"/>
            <a:ext cx="7524328" cy="1069514"/>
          </a:xfrm>
        </p:spPr>
        <p:txBody>
          <a:bodyPr/>
          <a:lstStyle/>
          <a:p>
            <a:r>
              <a:rPr lang="en-US" sz="4400" dirty="0">
                <a:solidFill>
                  <a:prstClr val="black"/>
                </a:solidFill>
                <a:latin typeface="Times New Roman" panose="02020603050405020304" pitchFamily="18" charset="0"/>
                <a:cs typeface="Times New Roman" panose="02020603050405020304" pitchFamily="18" charset="0"/>
              </a:rPr>
              <a:t>Design</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475656" y="836712"/>
            <a:ext cx="6563072" cy="460648"/>
          </a:xfrm>
        </p:spPr>
        <p:txBody>
          <a:bodyPr/>
          <a:lstStyle/>
          <a:p>
            <a:pPr lvl="0"/>
            <a:endParaRPr lang="en-US" sz="2400" b="1" dirty="0" smtClean="0">
              <a:solidFill>
                <a:schemeClr val="tx1"/>
              </a:solidFill>
              <a:latin typeface="Times New Roman"/>
            </a:endParaRPr>
          </a:p>
          <a:p>
            <a:pPr lvl="0"/>
            <a:r>
              <a:rPr lang="en-US" sz="2400" b="1" dirty="0" smtClean="0">
                <a:solidFill>
                  <a:schemeClr val="tx1"/>
                </a:solidFill>
                <a:latin typeface="Times New Roman"/>
              </a:rPr>
              <a:t>Steel </a:t>
            </a:r>
            <a:r>
              <a:rPr lang="en-US" sz="2400" b="1" dirty="0">
                <a:solidFill>
                  <a:schemeClr val="tx1"/>
                </a:solidFill>
                <a:latin typeface="Times New Roman"/>
              </a:rPr>
              <a:t>Beam-Concrete Column Connection</a:t>
            </a:r>
          </a:p>
          <a:p>
            <a:endParaRPr lang="en-US" dirty="0"/>
          </a:p>
        </p:txBody>
      </p:sp>
      <p:sp>
        <p:nvSpPr>
          <p:cNvPr id="4" name="Content Placeholder 3"/>
          <p:cNvSpPr>
            <a:spLocks noGrp="1"/>
          </p:cNvSpPr>
          <p:nvPr>
            <p:ph idx="10"/>
          </p:nvPr>
        </p:nvSpPr>
        <p:spPr>
          <a:xfrm>
            <a:off x="1259632" y="1297360"/>
            <a:ext cx="6563072" cy="4147865"/>
          </a:xfrm>
        </p:spPr>
        <p:txBody>
          <a:bodyPr/>
          <a:lstStyle/>
          <a:p>
            <a:r>
              <a:rPr lang="en-US" sz="2400" dirty="0" smtClean="0">
                <a:solidFill>
                  <a:schemeClr val="tx1"/>
                </a:solidFill>
                <a:latin typeface="Times New Roman" pitchFamily="18" charset="0"/>
                <a:cs typeface="Times New Roman" pitchFamily="18" charset="0"/>
              </a:rPr>
              <a:t>Details </a:t>
            </a:r>
            <a:r>
              <a:rPr lang="en-US" sz="2400" dirty="0">
                <a:solidFill>
                  <a:schemeClr val="tx1"/>
                </a:solidFill>
                <a:latin typeface="Times New Roman" pitchFamily="18" charset="0"/>
                <a:cs typeface="Times New Roman" pitchFamily="18" charset="0"/>
              </a:rPr>
              <a:t>of </a:t>
            </a:r>
            <a:r>
              <a:rPr lang="en-US" sz="2400" dirty="0" smtClean="0">
                <a:solidFill>
                  <a:schemeClr val="tx1"/>
                </a:solidFill>
                <a:latin typeface="Times New Roman" pitchFamily="18" charset="0"/>
                <a:cs typeface="Times New Roman" pitchFamily="18" charset="0"/>
              </a:rPr>
              <a:t>Connection</a:t>
            </a:r>
          </a:p>
          <a:p>
            <a:endParaRPr lang="en-US" sz="2400" dirty="0">
              <a:solidFill>
                <a:schemeClr val="tx1"/>
              </a:solidFill>
              <a:latin typeface="Times New Roman" pitchFamily="18" charset="0"/>
              <a:cs typeface="Times New Roman" pitchFamily="18" charset="0"/>
            </a:endParaRPr>
          </a:p>
          <a:p>
            <a:r>
              <a:rPr lang="en-US" sz="2400" b="1" dirty="0">
                <a:solidFill>
                  <a:schemeClr val="tx1"/>
                </a:solidFill>
                <a:latin typeface="Times New Roman" pitchFamily="18" charset="0"/>
                <a:cs typeface="Times New Roman" pitchFamily="18" charset="0"/>
              </a:rPr>
              <a:t>For Shear</a:t>
            </a:r>
          </a:p>
          <a:p>
            <a:r>
              <a:rPr lang="en-US" sz="2400" dirty="0">
                <a:solidFill>
                  <a:schemeClr val="tx1"/>
                </a:solidFill>
                <a:latin typeface="Times New Roman" pitchFamily="18" charset="0"/>
                <a:cs typeface="Times New Roman" pitchFamily="18" charset="0"/>
              </a:rPr>
              <a:t>• Details of Connection for Shear</a:t>
            </a:r>
          </a:p>
          <a:p>
            <a:r>
              <a:rPr lang="en-US" sz="2400" dirty="0" smtClean="0">
                <a:solidFill>
                  <a:schemeClr val="tx1"/>
                </a:solidFill>
                <a:latin typeface="Times New Roman" pitchFamily="18" charset="0"/>
                <a:cs typeface="Times New Roman" pitchFamily="18" charset="0"/>
              </a:rPr>
              <a:t> Family</a:t>
            </a:r>
            <a:r>
              <a:rPr lang="en-US" sz="2400" dirty="0">
                <a:solidFill>
                  <a:schemeClr val="tx1"/>
                </a:solidFill>
                <a:latin typeface="Times New Roman" pitchFamily="18" charset="0"/>
                <a:cs typeface="Times New Roman" pitchFamily="18" charset="0"/>
              </a:rPr>
              <a:t>: Beam - Column flange (BCF).</a:t>
            </a:r>
          </a:p>
          <a:p>
            <a:r>
              <a:rPr lang="da-DK" sz="2400" dirty="0" smtClean="0">
                <a:solidFill>
                  <a:schemeClr val="tx1"/>
                </a:solidFill>
                <a:latin typeface="Times New Roman" pitchFamily="18" charset="0"/>
                <a:cs typeface="Times New Roman" pitchFamily="18" charset="0"/>
              </a:rPr>
              <a:t> Type</a:t>
            </a:r>
            <a:r>
              <a:rPr lang="da-DK" sz="2400" dirty="0">
                <a:solidFill>
                  <a:schemeClr val="tx1"/>
                </a:solidFill>
                <a:latin typeface="Times New Roman" pitchFamily="18" charset="0"/>
                <a:cs typeface="Times New Roman" pitchFamily="18" charset="0"/>
              </a:rPr>
              <a:t>: End plate </a:t>
            </a:r>
            <a:endParaRPr lang="da-DK" sz="2400" dirty="0" smtClean="0">
              <a:solidFill>
                <a:schemeClr val="tx1"/>
              </a:solidFill>
              <a:latin typeface="Times New Roman" pitchFamily="18" charset="0"/>
              <a:cs typeface="Times New Roman" pitchFamily="18" charset="0"/>
            </a:endParaRPr>
          </a:p>
          <a:p>
            <a:r>
              <a:rPr lang="da-DK" sz="2400" dirty="0" smtClean="0">
                <a:solidFill>
                  <a:schemeClr val="tx1"/>
                </a:solidFill>
                <a:latin typeface="Times New Roman" pitchFamily="18" charset="0"/>
                <a:cs typeface="Times New Roman" pitchFamily="18" charset="0"/>
              </a:rPr>
              <a:t> </a:t>
            </a:r>
            <a:endParaRPr lang="da-DK" sz="2400" dirty="0">
              <a:latin typeface="Times New Roman" pitchFamily="18" charset="0"/>
              <a:cs typeface="Times New Roman" pitchFamily="18" charset="0"/>
            </a:endParaRPr>
          </a:p>
        </p:txBody>
      </p:sp>
    </p:spTree>
    <p:extLst>
      <p:ext uri="{BB962C8B-B14F-4D97-AF65-F5344CB8AC3E}">
        <p14:creationId xmlns:p14="http://schemas.microsoft.com/office/powerpoint/2010/main" val="2776022558"/>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6811" y="68181"/>
            <a:ext cx="7524328" cy="1069514"/>
          </a:xfrm>
        </p:spPr>
        <p:txBody>
          <a:bodyPr/>
          <a:lstStyle/>
          <a:p>
            <a:r>
              <a:rPr lang="en-US" sz="4400" dirty="0">
                <a:solidFill>
                  <a:prstClr val="black"/>
                </a:solidFill>
                <a:latin typeface="Times New Roman" panose="02020603050405020304" pitchFamily="18" charset="0"/>
                <a:cs typeface="Times New Roman" panose="02020603050405020304" pitchFamily="18" charset="0"/>
              </a:rPr>
              <a:t>Design</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475656" y="850592"/>
            <a:ext cx="6563072" cy="460648"/>
          </a:xfrm>
        </p:spPr>
        <p:txBody>
          <a:bodyPr/>
          <a:lstStyle/>
          <a:p>
            <a:pPr lvl="0"/>
            <a:endParaRPr lang="en-US" sz="2400" b="1" dirty="0" smtClean="0">
              <a:solidFill>
                <a:schemeClr val="tx1"/>
              </a:solidFill>
              <a:latin typeface="Times New Roman"/>
            </a:endParaRPr>
          </a:p>
          <a:p>
            <a:pPr lvl="0"/>
            <a:r>
              <a:rPr lang="en-US" sz="2400" b="1" dirty="0" smtClean="0">
                <a:solidFill>
                  <a:schemeClr val="tx1"/>
                </a:solidFill>
                <a:latin typeface="Times New Roman"/>
              </a:rPr>
              <a:t>Steel </a:t>
            </a:r>
            <a:r>
              <a:rPr lang="en-US" sz="2400" b="1" dirty="0">
                <a:solidFill>
                  <a:schemeClr val="tx1"/>
                </a:solidFill>
                <a:latin typeface="Times New Roman"/>
              </a:rPr>
              <a:t>Beam-Concrete Column Connection</a:t>
            </a:r>
          </a:p>
          <a:p>
            <a:endParaRPr lang="en-US" dirty="0"/>
          </a:p>
        </p:txBody>
      </p:sp>
      <p:sp>
        <p:nvSpPr>
          <p:cNvPr id="4" name="Content Placeholder 3"/>
          <p:cNvSpPr>
            <a:spLocks noGrp="1"/>
          </p:cNvSpPr>
          <p:nvPr>
            <p:ph idx="10"/>
          </p:nvPr>
        </p:nvSpPr>
        <p:spPr>
          <a:xfrm>
            <a:off x="1259632" y="1226920"/>
            <a:ext cx="6563072" cy="5154408"/>
          </a:xfrm>
        </p:spPr>
        <p:txBody>
          <a:bodyPr/>
          <a:lstStyle/>
          <a:p>
            <a:r>
              <a:rPr lang="en-US" sz="2400" b="1" dirty="0" smtClean="0">
                <a:solidFill>
                  <a:schemeClr val="tx1"/>
                </a:solidFill>
                <a:latin typeface="Times New Roman" pitchFamily="18" charset="0"/>
                <a:cs typeface="Times New Roman" pitchFamily="18" charset="0"/>
              </a:rPr>
              <a:t>For </a:t>
            </a:r>
            <a:r>
              <a:rPr lang="en-US" sz="2400" b="1" dirty="0">
                <a:solidFill>
                  <a:schemeClr val="tx1"/>
                </a:solidFill>
                <a:latin typeface="Times New Roman" pitchFamily="18" charset="0"/>
                <a:cs typeface="Times New Roman" pitchFamily="18" charset="0"/>
              </a:rPr>
              <a:t>Shear</a:t>
            </a:r>
          </a:p>
          <a:p>
            <a:pPr marL="342900" indent="-342900">
              <a:buFont typeface="Arial" pitchFamily="34" charset="0"/>
              <a:buChar char="•"/>
            </a:pPr>
            <a:r>
              <a:rPr lang="da-DK" sz="2400" dirty="0" smtClean="0">
                <a:solidFill>
                  <a:schemeClr val="tx1"/>
                </a:solidFill>
                <a:latin typeface="Times New Roman" pitchFamily="18" charset="0"/>
                <a:cs typeface="Times New Roman" pitchFamily="18" charset="0"/>
              </a:rPr>
              <a:t>General </a:t>
            </a:r>
            <a:r>
              <a:rPr lang="da-DK" sz="2400" dirty="0">
                <a:solidFill>
                  <a:schemeClr val="tx1"/>
                </a:solidFill>
                <a:latin typeface="Times New Roman" pitchFamily="18" charset="0"/>
                <a:cs typeface="Times New Roman" pitchFamily="18" charset="0"/>
              </a:rPr>
              <a:t>Information</a:t>
            </a:r>
            <a:r>
              <a:rPr lang="da-DK" sz="2400" dirty="0" smtClean="0">
                <a:solidFill>
                  <a:schemeClr val="tx1"/>
                </a:solidFill>
                <a:latin typeface="Times New Roman" pitchFamily="18" charset="0"/>
                <a:cs typeface="Times New Roman" pitchFamily="18" charset="0"/>
              </a:rPr>
              <a:t>.</a:t>
            </a:r>
          </a:p>
          <a:p>
            <a:pPr lvl="0"/>
            <a:r>
              <a:rPr lang="en-US" sz="2400" dirty="0">
                <a:solidFill>
                  <a:schemeClr val="tx1"/>
                </a:solidFill>
                <a:latin typeface="Times New Roman" pitchFamily="18" charset="0"/>
                <a:cs typeface="Times New Roman" pitchFamily="18" charset="0"/>
              </a:rPr>
              <a:t>Members</a:t>
            </a:r>
          </a:p>
          <a:p>
            <a:pPr lvl="0"/>
            <a:r>
              <a:rPr lang="en-US" sz="2400" dirty="0">
                <a:solidFill>
                  <a:schemeClr val="tx1"/>
                </a:solidFill>
                <a:latin typeface="Times New Roman" panose="02020603050405020304" pitchFamily="18" charset="0"/>
                <a:ea typeface="Calibri" panose="020F0502020204030204" pitchFamily="34" charset="0"/>
                <a:cs typeface="Times New Roman" pitchFamily="18" charset="0"/>
              </a:rPr>
              <a:t>Material: A36</a:t>
            </a:r>
            <a:endParaRPr lang="en-US" sz="2400" b="1" dirty="0">
              <a:solidFill>
                <a:schemeClr val="tx1"/>
              </a:solidFill>
              <a:latin typeface="Times New Roman" pitchFamily="18" charset="0"/>
              <a:cs typeface="Times New Roman" pitchFamily="18" charset="0"/>
            </a:endParaRPr>
          </a:p>
          <a:p>
            <a:r>
              <a:rPr lang="en-US" sz="2400" b="1" dirty="0">
                <a:solidFill>
                  <a:schemeClr val="tx1"/>
                </a:solidFill>
                <a:latin typeface="Times New Roman" pitchFamily="18" charset="0"/>
                <a:cs typeface="Times New Roman" pitchFamily="18" charset="0"/>
              </a:rPr>
              <a:t>End Plate</a:t>
            </a:r>
          </a:p>
          <a:p>
            <a:r>
              <a:rPr lang="en-US" sz="2400" b="1" dirty="0">
                <a:solidFill>
                  <a:schemeClr val="tx1"/>
                </a:solidFill>
                <a:latin typeface="Times New Roman" pitchFamily="18" charset="0"/>
                <a:cs typeface="Times New Roman" pitchFamily="18" charset="0"/>
              </a:rPr>
              <a:t>Connector</a:t>
            </a:r>
          </a:p>
          <a:p>
            <a:r>
              <a:rPr lang="en-US" sz="2400" dirty="0">
                <a:solidFill>
                  <a:schemeClr val="tx1"/>
                </a:solidFill>
                <a:latin typeface="Times New Roman" panose="02020603050405020304" pitchFamily="18" charset="0"/>
                <a:cs typeface="Times New Roman" panose="02020603050405020304" pitchFamily="18" charset="0"/>
              </a:rPr>
              <a:t>Section: PL 8x165.1x304.8</a:t>
            </a:r>
          </a:p>
          <a:p>
            <a:r>
              <a:rPr lang="en-US" sz="2400" dirty="0">
                <a:solidFill>
                  <a:schemeClr val="tx1"/>
                </a:solidFill>
                <a:latin typeface="Times New Roman" panose="02020603050405020304" pitchFamily="18" charset="0"/>
                <a:cs typeface="Times New Roman" panose="02020603050405020304" pitchFamily="18" charset="0"/>
              </a:rPr>
              <a:t>L (Plate length): 304.8mm</a:t>
            </a:r>
          </a:p>
          <a:p>
            <a:r>
              <a:rPr lang="en-US" sz="2400" dirty="0">
                <a:solidFill>
                  <a:schemeClr val="tx1"/>
                </a:solidFill>
                <a:latin typeface="Times New Roman" panose="02020603050405020304" pitchFamily="18" charset="0"/>
                <a:cs typeface="Times New Roman" panose="02020603050405020304" pitchFamily="18" charset="0"/>
              </a:rPr>
              <a:t>B (Plate width): 165.1mm</a:t>
            </a:r>
          </a:p>
          <a:p>
            <a:r>
              <a:rPr lang="en-US" sz="2400" dirty="0" err="1">
                <a:solidFill>
                  <a:schemeClr val="tx1"/>
                </a:solidFill>
                <a:latin typeface="Times New Roman" panose="02020603050405020304" pitchFamily="18" charset="0"/>
                <a:cs typeface="Times New Roman" panose="02020603050405020304" pitchFamily="18" charset="0"/>
              </a:rPr>
              <a:t>tp</a:t>
            </a:r>
            <a:r>
              <a:rPr lang="en-US" sz="2400" dirty="0">
                <a:solidFill>
                  <a:schemeClr val="tx1"/>
                </a:solidFill>
                <a:latin typeface="Times New Roman" panose="02020603050405020304" pitchFamily="18" charset="0"/>
                <a:cs typeface="Times New Roman" panose="02020603050405020304" pitchFamily="18" charset="0"/>
              </a:rPr>
              <a:t> (Plate thickness): 8mm</a:t>
            </a:r>
          </a:p>
          <a:p>
            <a:r>
              <a:rPr lang="en-US" sz="2400" dirty="0">
                <a:solidFill>
                  <a:schemeClr val="tx1"/>
                </a:solidFill>
                <a:latin typeface="Times New Roman" panose="02020603050405020304" pitchFamily="18" charset="0"/>
                <a:cs typeface="Times New Roman" panose="02020603050405020304" pitchFamily="18" charset="0"/>
              </a:rPr>
              <a:t>Material: A36</a:t>
            </a:r>
            <a:endParaRPr lang="da-DK" sz="2400" dirty="0">
              <a:solidFill>
                <a:schemeClr val="tx1"/>
              </a:solidFill>
              <a:latin typeface="Times New Roman" pitchFamily="18" charset="0"/>
              <a:cs typeface="Times New Roman" pitchFamily="18" charset="0"/>
            </a:endParaRPr>
          </a:p>
        </p:txBody>
      </p:sp>
      <p:pic>
        <p:nvPicPr>
          <p:cNvPr id="256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1484784"/>
            <a:ext cx="4427984" cy="226764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09179659"/>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4073" y="-2478"/>
            <a:ext cx="7524328" cy="1069514"/>
          </a:xfrm>
        </p:spPr>
        <p:txBody>
          <a:bodyPr/>
          <a:lstStyle/>
          <a:p>
            <a:r>
              <a:rPr lang="en-US" sz="4400" dirty="0">
                <a:solidFill>
                  <a:prstClr val="black"/>
                </a:solidFill>
                <a:latin typeface="Times New Roman" panose="02020603050405020304" pitchFamily="18" charset="0"/>
                <a:cs typeface="Times New Roman" panose="02020603050405020304" pitchFamily="18" charset="0"/>
              </a:rPr>
              <a:t>Design</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594073" y="836712"/>
            <a:ext cx="6563072" cy="460648"/>
          </a:xfrm>
        </p:spPr>
        <p:txBody>
          <a:bodyPr/>
          <a:lstStyle/>
          <a:p>
            <a:pPr lvl="0"/>
            <a:endParaRPr lang="en-US" sz="2400" b="1" dirty="0" smtClean="0">
              <a:solidFill>
                <a:schemeClr val="tx1"/>
              </a:solidFill>
              <a:latin typeface="Times New Roman"/>
            </a:endParaRPr>
          </a:p>
          <a:p>
            <a:pPr lvl="0"/>
            <a:r>
              <a:rPr lang="en-US" sz="2400" b="1" dirty="0" smtClean="0">
                <a:solidFill>
                  <a:schemeClr val="tx1"/>
                </a:solidFill>
                <a:latin typeface="Times New Roman"/>
              </a:rPr>
              <a:t>Steel </a:t>
            </a:r>
            <a:r>
              <a:rPr lang="en-US" sz="2400" b="1" dirty="0">
                <a:solidFill>
                  <a:schemeClr val="tx1"/>
                </a:solidFill>
                <a:latin typeface="Times New Roman"/>
              </a:rPr>
              <a:t>Beam-Concrete Column Connection</a:t>
            </a:r>
          </a:p>
          <a:p>
            <a:endParaRPr lang="en-US" dirty="0"/>
          </a:p>
        </p:txBody>
      </p:sp>
      <p:sp>
        <p:nvSpPr>
          <p:cNvPr id="4" name="Content Placeholder 3"/>
          <p:cNvSpPr>
            <a:spLocks noGrp="1"/>
          </p:cNvSpPr>
          <p:nvPr>
            <p:ph idx="10"/>
          </p:nvPr>
        </p:nvSpPr>
        <p:spPr>
          <a:xfrm>
            <a:off x="1259632" y="1226920"/>
            <a:ext cx="6563072" cy="4783591"/>
          </a:xfrm>
        </p:spPr>
        <p:txBody>
          <a:bodyPr/>
          <a:lstStyle/>
          <a:p>
            <a:r>
              <a:rPr lang="en-US" sz="2400" b="1" dirty="0" smtClean="0">
                <a:solidFill>
                  <a:schemeClr val="tx1"/>
                </a:solidFill>
                <a:latin typeface="Times New Roman" pitchFamily="18" charset="0"/>
                <a:cs typeface="Times New Roman" pitchFamily="18" charset="0"/>
              </a:rPr>
              <a:t>For </a:t>
            </a:r>
            <a:r>
              <a:rPr lang="en-US" sz="2400" b="1" dirty="0">
                <a:solidFill>
                  <a:schemeClr val="tx1"/>
                </a:solidFill>
                <a:latin typeface="Times New Roman" pitchFamily="18" charset="0"/>
                <a:cs typeface="Times New Roman" pitchFamily="18" charset="0"/>
              </a:rPr>
              <a:t>Shear</a:t>
            </a:r>
          </a:p>
          <a:p>
            <a:pPr marL="342900" indent="-342900">
              <a:buFont typeface="Arial" pitchFamily="34" charset="0"/>
              <a:buChar char="•"/>
            </a:pPr>
            <a:r>
              <a:rPr lang="da-DK" sz="2400" dirty="0" smtClean="0">
                <a:solidFill>
                  <a:schemeClr val="tx1"/>
                </a:solidFill>
                <a:latin typeface="Times New Roman" pitchFamily="18" charset="0"/>
                <a:cs typeface="Times New Roman" pitchFamily="18" charset="0"/>
              </a:rPr>
              <a:t>General </a:t>
            </a:r>
            <a:r>
              <a:rPr lang="da-DK" sz="2400" dirty="0">
                <a:solidFill>
                  <a:schemeClr val="tx1"/>
                </a:solidFill>
                <a:latin typeface="Times New Roman" pitchFamily="18" charset="0"/>
                <a:cs typeface="Times New Roman" pitchFamily="18" charset="0"/>
              </a:rPr>
              <a:t>Information</a:t>
            </a:r>
            <a:r>
              <a:rPr lang="da-DK" sz="2400" dirty="0" smtClean="0">
                <a:solidFill>
                  <a:schemeClr val="tx1"/>
                </a:solidFill>
                <a:latin typeface="Times New Roman" pitchFamily="18" charset="0"/>
                <a:cs typeface="Times New Roman" pitchFamily="18" charset="0"/>
              </a:rPr>
              <a:t>.</a:t>
            </a:r>
          </a:p>
          <a:p>
            <a:r>
              <a:rPr lang="en-US" sz="2400" b="1" dirty="0">
                <a:solidFill>
                  <a:schemeClr val="tx1"/>
                </a:solidFill>
                <a:latin typeface="Times New Roman" pitchFamily="18" charset="0"/>
                <a:cs typeface="Times New Roman" pitchFamily="18" charset="0"/>
              </a:rPr>
              <a:t>Beam side</a:t>
            </a:r>
          </a:p>
          <a:p>
            <a:r>
              <a:rPr lang="en-US" sz="2400" dirty="0">
                <a:solidFill>
                  <a:schemeClr val="tx1"/>
                </a:solidFill>
                <a:latin typeface="Times New Roman" pitchFamily="18" charset="0"/>
                <a:cs typeface="Times New Roman" pitchFamily="18" charset="0"/>
              </a:rPr>
              <a:t>Plate position on beam: Center</a:t>
            </a:r>
          </a:p>
          <a:p>
            <a:r>
              <a:rPr lang="en-US" sz="2400" dirty="0">
                <a:solidFill>
                  <a:schemeClr val="tx1"/>
                </a:solidFill>
                <a:latin typeface="Times New Roman" pitchFamily="18" charset="0"/>
                <a:cs typeface="Times New Roman" pitchFamily="18" charset="0"/>
              </a:rPr>
              <a:t>Welding electrode to beam: </a:t>
            </a:r>
            <a:r>
              <a:rPr lang="en-US" sz="2400" dirty="0" smtClean="0">
                <a:solidFill>
                  <a:schemeClr val="tx1"/>
                </a:solidFill>
                <a:latin typeface="Times New Roman" pitchFamily="18" charset="0"/>
                <a:cs typeface="Times New Roman" pitchFamily="18" charset="0"/>
              </a:rPr>
              <a:t>E70XX</a:t>
            </a:r>
          </a:p>
          <a:p>
            <a:r>
              <a:rPr lang="en-US" sz="2400" b="1" dirty="0">
                <a:solidFill>
                  <a:schemeClr val="tx1"/>
                </a:solidFill>
                <a:latin typeface="Times New Roman" pitchFamily="18" charset="0"/>
                <a:cs typeface="Times New Roman" pitchFamily="18" charset="0"/>
              </a:rPr>
              <a:t>Support side</a:t>
            </a:r>
          </a:p>
          <a:p>
            <a:r>
              <a:rPr lang="en-US" sz="2400" dirty="0">
                <a:solidFill>
                  <a:schemeClr val="tx1"/>
                </a:solidFill>
                <a:latin typeface="Times New Roman" pitchFamily="18" charset="0"/>
                <a:cs typeface="Times New Roman" pitchFamily="18" charset="0"/>
              </a:rPr>
              <a:t>Connection type: Bolted</a:t>
            </a:r>
          </a:p>
          <a:p>
            <a:r>
              <a:rPr lang="en-US" sz="2400" dirty="0">
                <a:solidFill>
                  <a:schemeClr val="tx1"/>
                </a:solidFill>
                <a:latin typeface="Times New Roman" pitchFamily="18" charset="0"/>
                <a:cs typeface="Times New Roman" pitchFamily="18" charset="0"/>
              </a:rPr>
              <a:t>Bolts: 3/4" A325 N</a:t>
            </a:r>
          </a:p>
          <a:p>
            <a:r>
              <a:rPr lang="en-US" sz="2400" dirty="0" err="1">
                <a:solidFill>
                  <a:schemeClr val="tx1"/>
                </a:solidFill>
                <a:latin typeface="Times New Roman" pitchFamily="18" charset="0"/>
                <a:cs typeface="Times New Roman" pitchFamily="18" charset="0"/>
              </a:rPr>
              <a:t>nc</a:t>
            </a:r>
            <a:r>
              <a:rPr lang="en-US" sz="2400" dirty="0">
                <a:solidFill>
                  <a:schemeClr val="tx1"/>
                </a:solidFill>
                <a:latin typeface="Times New Roman" pitchFamily="18" charset="0"/>
                <a:cs typeface="Times New Roman" pitchFamily="18" charset="0"/>
              </a:rPr>
              <a:t> (Bolt columns): 2</a:t>
            </a:r>
          </a:p>
          <a:p>
            <a:r>
              <a:rPr lang="en-US" sz="2400" dirty="0">
                <a:solidFill>
                  <a:schemeClr val="tx1"/>
                </a:solidFill>
                <a:latin typeface="Times New Roman" pitchFamily="18" charset="0"/>
                <a:cs typeface="Times New Roman" pitchFamily="18" charset="0"/>
              </a:rPr>
              <a:t>nr (Rows of Bolts): 4</a:t>
            </a:r>
            <a:endParaRPr lang="da-DK" sz="2400" dirty="0" smtClean="0">
              <a:solidFill>
                <a:schemeClr val="tx1"/>
              </a:solidFill>
              <a:latin typeface="Times New Roman" pitchFamily="18" charset="0"/>
              <a:cs typeface="Times New Roman" pitchFamily="18" charset="0"/>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2118" y="1708900"/>
            <a:ext cx="3021882" cy="43016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77742020"/>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solidFill>
                  <a:prstClr val="black"/>
                </a:solidFill>
                <a:latin typeface="Times New Roman" panose="02020603050405020304" pitchFamily="18" charset="0"/>
                <a:cs typeface="Times New Roman" panose="02020603050405020304" pitchFamily="18" charset="0"/>
              </a:rPr>
              <a:t>Design</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547664" y="1124744"/>
            <a:ext cx="6563072" cy="460648"/>
          </a:xfrm>
        </p:spPr>
        <p:txBody>
          <a:bodyPr/>
          <a:lstStyle/>
          <a:p>
            <a:pPr lvl="0"/>
            <a:r>
              <a:rPr lang="en-US" sz="2400" b="1" dirty="0">
                <a:solidFill>
                  <a:schemeClr val="tx1"/>
                </a:solidFill>
                <a:latin typeface="Times New Roman"/>
              </a:rPr>
              <a:t>Steel Beam-Concrete Column Connection</a:t>
            </a:r>
          </a:p>
          <a:p>
            <a:pPr lvl="0"/>
            <a:endParaRPr lang="en-US" dirty="0">
              <a:solidFill>
                <a:prstClr val="black">
                  <a:lumMod val="75000"/>
                  <a:lumOff val="25000"/>
                </a:prstClr>
              </a:solidFill>
            </a:endParaRPr>
          </a:p>
          <a:p>
            <a:endParaRPr lang="en-US" dirty="0"/>
          </a:p>
        </p:txBody>
      </p:sp>
      <p:sp>
        <p:nvSpPr>
          <p:cNvPr id="4" name="Content Placeholder 3"/>
          <p:cNvSpPr>
            <a:spLocks noGrp="1"/>
          </p:cNvSpPr>
          <p:nvPr>
            <p:ph idx="10"/>
          </p:nvPr>
        </p:nvSpPr>
        <p:spPr>
          <a:xfrm>
            <a:off x="1187623" y="1196752"/>
            <a:ext cx="7827689" cy="4147865"/>
          </a:xfrm>
        </p:spPr>
        <p:txBody>
          <a:bodyPr/>
          <a:lstStyle/>
          <a:p>
            <a:pPr marL="342900" lvl="0" indent="-342900">
              <a:buFont typeface="Arial" pitchFamily="34" charset="0"/>
              <a:buChar char="•"/>
            </a:pPr>
            <a:r>
              <a:rPr lang="en-US" sz="2800" dirty="0">
                <a:solidFill>
                  <a:prstClr val="black"/>
                </a:solidFill>
                <a:latin typeface="Times New Roman" pitchFamily="18" charset="0"/>
                <a:cs typeface="Times New Roman" pitchFamily="18" charset="0"/>
              </a:rPr>
              <a:t>The Result of </a:t>
            </a:r>
            <a:r>
              <a:rPr lang="en-US" sz="2800" dirty="0" smtClean="0">
                <a:solidFill>
                  <a:prstClr val="black"/>
                </a:solidFill>
                <a:latin typeface="Times New Roman" pitchFamily="18" charset="0"/>
                <a:cs typeface="Times New Roman" pitchFamily="18" charset="0"/>
              </a:rPr>
              <a:t>shear </a:t>
            </a:r>
            <a:r>
              <a:rPr lang="en-US" sz="2800" dirty="0">
                <a:solidFill>
                  <a:prstClr val="black"/>
                </a:solidFill>
                <a:latin typeface="Times New Roman" pitchFamily="18" charset="0"/>
                <a:cs typeface="Times New Roman" pitchFamily="18" charset="0"/>
              </a:rPr>
              <a:t>Connection</a:t>
            </a:r>
          </a:p>
          <a:p>
            <a:pPr marL="342900" lvl="0" indent="-342900">
              <a:buFont typeface="Courier New" panose="02070309020205020404" pitchFamily="49" charset="0"/>
              <a:buChar char="o"/>
            </a:pPr>
            <a:r>
              <a:rPr lang="en-US" sz="2400" dirty="0">
                <a:solidFill>
                  <a:prstClr val="black"/>
                </a:solidFill>
                <a:latin typeface="Times New Roman" pitchFamily="18" charset="0"/>
                <a:cs typeface="Times New Roman" pitchFamily="18" charset="0"/>
              </a:rPr>
              <a:t>Design Check</a:t>
            </a:r>
          </a:p>
          <a:p>
            <a:endParaRPr lang="en-US" sz="2800" dirty="0">
              <a:latin typeface="Times New Roman" pitchFamily="18" charset="0"/>
              <a:cs typeface="Times New Roman" pitchFamily="18" charset="0"/>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2324997"/>
            <a:ext cx="7395641" cy="44828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36857910"/>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solidFill>
                  <a:prstClr val="black"/>
                </a:solidFill>
                <a:latin typeface="Times New Roman" panose="02020603050405020304" pitchFamily="18" charset="0"/>
                <a:cs typeface="Times New Roman" panose="02020603050405020304" pitchFamily="18" charset="0"/>
              </a:rPr>
              <a:t>Design</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605635" y="1195112"/>
            <a:ext cx="6563072" cy="460648"/>
          </a:xfrm>
        </p:spPr>
        <p:txBody>
          <a:bodyPr/>
          <a:lstStyle/>
          <a:p>
            <a:pPr lvl="0"/>
            <a:r>
              <a:rPr lang="en-US" sz="2400" b="1" dirty="0">
                <a:solidFill>
                  <a:schemeClr val="tx1"/>
                </a:solidFill>
                <a:latin typeface="Times New Roman"/>
              </a:rPr>
              <a:t>Steel Beam-Concrete Column Connection</a:t>
            </a:r>
          </a:p>
          <a:p>
            <a:pPr lvl="0"/>
            <a:endParaRPr lang="en-US" dirty="0">
              <a:solidFill>
                <a:prstClr val="black">
                  <a:lumMod val="75000"/>
                  <a:lumOff val="25000"/>
                </a:prstClr>
              </a:solidFill>
            </a:endParaRPr>
          </a:p>
          <a:p>
            <a:endParaRPr lang="en-US" dirty="0"/>
          </a:p>
        </p:txBody>
      </p:sp>
      <p:sp>
        <p:nvSpPr>
          <p:cNvPr id="4" name="Content Placeholder 3"/>
          <p:cNvSpPr>
            <a:spLocks noGrp="1"/>
          </p:cNvSpPr>
          <p:nvPr>
            <p:ph idx="10"/>
          </p:nvPr>
        </p:nvSpPr>
        <p:spPr>
          <a:xfrm>
            <a:off x="1187624" y="1196752"/>
            <a:ext cx="6563072" cy="4147865"/>
          </a:xfrm>
        </p:spPr>
        <p:txBody>
          <a:bodyPr/>
          <a:lstStyle/>
          <a:p>
            <a:pPr marL="342900" lvl="0" indent="-342900">
              <a:buFont typeface="Arial" pitchFamily="34" charset="0"/>
              <a:buChar char="•"/>
            </a:pPr>
            <a:r>
              <a:rPr lang="en-US" sz="2800" dirty="0">
                <a:solidFill>
                  <a:prstClr val="black"/>
                </a:solidFill>
                <a:latin typeface="Times New Roman" pitchFamily="18" charset="0"/>
                <a:cs typeface="Times New Roman" pitchFamily="18" charset="0"/>
              </a:rPr>
              <a:t>The Result of </a:t>
            </a:r>
            <a:r>
              <a:rPr lang="en-US" sz="2800" dirty="0" smtClean="0">
                <a:solidFill>
                  <a:prstClr val="black"/>
                </a:solidFill>
                <a:latin typeface="Times New Roman" pitchFamily="18" charset="0"/>
                <a:cs typeface="Times New Roman" pitchFamily="18" charset="0"/>
              </a:rPr>
              <a:t>shear </a:t>
            </a:r>
            <a:r>
              <a:rPr lang="en-US" sz="2800" dirty="0">
                <a:solidFill>
                  <a:prstClr val="black"/>
                </a:solidFill>
                <a:latin typeface="Times New Roman" pitchFamily="18" charset="0"/>
                <a:cs typeface="Times New Roman" pitchFamily="18" charset="0"/>
              </a:rPr>
              <a:t>Connection</a:t>
            </a:r>
          </a:p>
          <a:p>
            <a:pPr marL="342900" lvl="0" indent="-342900">
              <a:buFont typeface="Courier New" panose="02070309020205020404" pitchFamily="49" charset="0"/>
              <a:buChar char="o"/>
            </a:pPr>
            <a:r>
              <a:rPr lang="en-US" sz="2400" dirty="0">
                <a:solidFill>
                  <a:prstClr val="black"/>
                </a:solidFill>
                <a:latin typeface="Times New Roman" pitchFamily="18" charset="0"/>
                <a:cs typeface="Times New Roman" pitchFamily="18" charset="0"/>
              </a:rPr>
              <a:t>Design Check</a:t>
            </a:r>
          </a:p>
          <a:p>
            <a:endParaRPr lang="en-US" sz="2800" dirty="0">
              <a:latin typeface="Times New Roman" pitchFamily="18" charset="0"/>
              <a:cs typeface="Times New Roman" pitchFamily="18" charset="0"/>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2636911"/>
            <a:ext cx="6963569" cy="2984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93157080"/>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7665" y="0"/>
            <a:ext cx="7524328" cy="1069514"/>
          </a:xfrm>
        </p:spPr>
        <p:txBody>
          <a:bodyPr/>
          <a:lstStyle/>
          <a:p>
            <a:r>
              <a:rPr lang="en-US" sz="4400" dirty="0" smtClean="0">
                <a:solidFill>
                  <a:prstClr val="black"/>
                </a:solidFill>
                <a:latin typeface="Times New Roman" panose="02020603050405020304" pitchFamily="18" charset="0"/>
                <a:cs typeface="Times New Roman" panose="02020603050405020304" pitchFamily="18" charset="0"/>
              </a:rPr>
              <a:t>Design</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547665" y="1196752"/>
            <a:ext cx="6563072" cy="460648"/>
          </a:xfrm>
        </p:spPr>
        <p:txBody>
          <a:bodyPr/>
          <a:lstStyle/>
          <a:p>
            <a:pPr lvl="0"/>
            <a:r>
              <a:rPr lang="en-US" sz="2400" b="1" dirty="0" smtClean="0">
                <a:solidFill>
                  <a:schemeClr val="tx1"/>
                </a:solidFill>
                <a:latin typeface="Times New Roman"/>
              </a:rPr>
              <a:t>Steel Beam-Concrete Column Connection</a:t>
            </a:r>
          </a:p>
          <a:p>
            <a:pPr lvl="0"/>
            <a:endParaRPr lang="en-US" dirty="0" smtClean="0">
              <a:solidFill>
                <a:prstClr val="black">
                  <a:lumMod val="75000"/>
                  <a:lumOff val="25000"/>
                </a:prstClr>
              </a:solidFill>
            </a:endParaRPr>
          </a:p>
          <a:p>
            <a:endParaRPr lang="en-US" dirty="0"/>
          </a:p>
        </p:txBody>
      </p:sp>
      <p:sp>
        <p:nvSpPr>
          <p:cNvPr id="4" name="Content Placeholder 3"/>
          <p:cNvSpPr>
            <a:spLocks noGrp="1"/>
          </p:cNvSpPr>
          <p:nvPr>
            <p:ph idx="10"/>
          </p:nvPr>
        </p:nvSpPr>
        <p:spPr>
          <a:xfrm>
            <a:off x="1259632" y="1346174"/>
            <a:ext cx="6563072" cy="4147865"/>
          </a:xfrm>
        </p:spPr>
        <p:txBody>
          <a:bodyPr/>
          <a:lstStyle/>
          <a:p>
            <a:r>
              <a:rPr lang="en-US" sz="2400" dirty="0">
                <a:solidFill>
                  <a:schemeClr val="tx1"/>
                </a:solidFill>
                <a:latin typeface="Times New Roman" pitchFamily="18" charset="0"/>
                <a:cs typeface="Times New Roman" pitchFamily="18" charset="0"/>
              </a:rPr>
              <a:t>Details of Connection</a:t>
            </a:r>
          </a:p>
          <a:p>
            <a:endParaRPr lang="en-US" sz="2400" b="1" dirty="0">
              <a:solidFill>
                <a:schemeClr val="tx1"/>
              </a:solidFill>
              <a:latin typeface="Times New Roman" pitchFamily="18" charset="0"/>
              <a:cs typeface="Times New Roman" pitchFamily="18" charset="0"/>
            </a:endParaRPr>
          </a:p>
          <a:p>
            <a:r>
              <a:rPr lang="en-US" sz="2400" b="1" dirty="0" smtClean="0">
                <a:solidFill>
                  <a:schemeClr val="tx1"/>
                </a:solidFill>
                <a:latin typeface="Times New Roman" pitchFamily="18" charset="0"/>
                <a:cs typeface="Times New Roman" pitchFamily="18" charset="0"/>
              </a:rPr>
              <a:t>For </a:t>
            </a:r>
            <a:r>
              <a:rPr lang="en-US" sz="2400" b="1" dirty="0">
                <a:solidFill>
                  <a:schemeClr val="tx1"/>
                </a:solidFill>
                <a:latin typeface="Times New Roman" pitchFamily="18" charset="0"/>
                <a:cs typeface="Times New Roman" pitchFamily="18" charset="0"/>
              </a:rPr>
              <a:t>Moment</a:t>
            </a:r>
          </a:p>
          <a:p>
            <a:r>
              <a:rPr lang="en-US" sz="2400" dirty="0">
                <a:solidFill>
                  <a:schemeClr val="tx1"/>
                </a:solidFill>
                <a:latin typeface="Times New Roman" pitchFamily="18" charset="0"/>
                <a:cs typeface="Times New Roman" pitchFamily="18" charset="0"/>
              </a:rPr>
              <a:t>• Details of Connection for Moment</a:t>
            </a:r>
          </a:p>
          <a:p>
            <a:r>
              <a:rPr lang="en-US" sz="2400" dirty="0" smtClean="0">
                <a:solidFill>
                  <a:schemeClr val="tx1"/>
                </a:solidFill>
                <a:latin typeface="Times New Roman" pitchFamily="18" charset="0"/>
                <a:cs typeface="Times New Roman" pitchFamily="18" charset="0"/>
              </a:rPr>
              <a:t> Family</a:t>
            </a:r>
            <a:r>
              <a:rPr lang="en-US" sz="2400" dirty="0">
                <a:solidFill>
                  <a:schemeClr val="tx1"/>
                </a:solidFill>
                <a:latin typeface="Times New Roman" pitchFamily="18" charset="0"/>
                <a:cs typeface="Times New Roman" pitchFamily="18" charset="0"/>
              </a:rPr>
              <a:t>: Beam - Column flange (BCF)</a:t>
            </a:r>
          </a:p>
          <a:p>
            <a:r>
              <a:rPr lang="en-US" sz="2400" dirty="0" smtClean="0">
                <a:solidFill>
                  <a:schemeClr val="tx1"/>
                </a:solidFill>
                <a:latin typeface="Times New Roman" pitchFamily="18" charset="0"/>
                <a:cs typeface="Times New Roman" pitchFamily="18" charset="0"/>
              </a:rPr>
              <a:t> Type</a:t>
            </a:r>
            <a:r>
              <a:rPr lang="en-US" sz="2400" dirty="0">
                <a:solidFill>
                  <a:schemeClr val="tx1"/>
                </a:solidFill>
                <a:latin typeface="Times New Roman" pitchFamily="18" charset="0"/>
                <a:cs typeface="Times New Roman" pitchFamily="18" charset="0"/>
              </a:rPr>
              <a:t>: Flange Angles/Flange </a:t>
            </a:r>
            <a:r>
              <a:rPr lang="en-US" sz="2400" dirty="0" smtClean="0">
                <a:solidFill>
                  <a:schemeClr val="tx1"/>
                </a:solidFill>
                <a:latin typeface="Times New Roman" pitchFamily="18" charset="0"/>
                <a:cs typeface="Times New Roman" pitchFamily="18" charset="0"/>
              </a:rPr>
              <a:t>Tees</a:t>
            </a:r>
            <a:endParaRPr lang="en-US" sz="2400"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172738023"/>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solidFill>
                  <a:prstClr val="black"/>
                </a:solidFill>
                <a:latin typeface="Times New Roman" panose="02020603050405020304" pitchFamily="18" charset="0"/>
                <a:cs typeface="Times New Roman" panose="02020603050405020304" pitchFamily="18" charset="0"/>
              </a:rPr>
              <a:t>Design</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547664" y="1196752"/>
            <a:ext cx="6563072" cy="460648"/>
          </a:xfrm>
        </p:spPr>
        <p:txBody>
          <a:bodyPr/>
          <a:lstStyle/>
          <a:p>
            <a:pPr lvl="0"/>
            <a:r>
              <a:rPr lang="en-US" sz="2400" b="1" dirty="0" smtClean="0">
                <a:solidFill>
                  <a:schemeClr val="tx1"/>
                </a:solidFill>
                <a:latin typeface="Times New Roman"/>
              </a:rPr>
              <a:t>Steel Beam-Concrete Column Connection</a:t>
            </a:r>
          </a:p>
          <a:p>
            <a:pPr lvl="0"/>
            <a:endParaRPr lang="en-US" dirty="0" smtClean="0">
              <a:solidFill>
                <a:schemeClr val="tx1"/>
              </a:solidFill>
            </a:endParaRPr>
          </a:p>
          <a:p>
            <a:endParaRPr lang="en-US" dirty="0"/>
          </a:p>
        </p:txBody>
      </p:sp>
      <p:sp>
        <p:nvSpPr>
          <p:cNvPr id="4" name="Content Placeholder 3"/>
          <p:cNvSpPr>
            <a:spLocks noGrp="1"/>
          </p:cNvSpPr>
          <p:nvPr>
            <p:ph idx="10"/>
          </p:nvPr>
        </p:nvSpPr>
        <p:spPr>
          <a:xfrm>
            <a:off x="1403648" y="1340768"/>
            <a:ext cx="6563072" cy="4147865"/>
          </a:xfrm>
        </p:spPr>
        <p:txBody>
          <a:bodyPr/>
          <a:lstStyle/>
          <a:p>
            <a:r>
              <a:rPr lang="en-US" sz="2400" b="1" dirty="0">
                <a:solidFill>
                  <a:schemeClr val="tx1"/>
                </a:solidFill>
                <a:latin typeface="Times New Roman" pitchFamily="18" charset="0"/>
                <a:cs typeface="Times New Roman" pitchFamily="18" charset="0"/>
              </a:rPr>
              <a:t>For </a:t>
            </a:r>
            <a:r>
              <a:rPr lang="en-US" sz="2400" b="1" dirty="0" smtClean="0">
                <a:solidFill>
                  <a:schemeClr val="tx1"/>
                </a:solidFill>
                <a:latin typeface="Times New Roman" pitchFamily="18" charset="0"/>
                <a:cs typeface="Times New Roman" pitchFamily="18" charset="0"/>
              </a:rPr>
              <a:t>Moment</a:t>
            </a:r>
            <a:endParaRPr lang="en-US" sz="2400" dirty="0" smtClean="0">
              <a:solidFill>
                <a:schemeClr val="tx1"/>
              </a:solidFill>
              <a:latin typeface="Times New Roman" pitchFamily="18" charset="0"/>
              <a:cs typeface="Times New Roman" pitchFamily="18" charset="0"/>
            </a:endParaRPr>
          </a:p>
          <a:p>
            <a:pPr marL="342900" indent="-342900">
              <a:buFont typeface="Arial" pitchFamily="34" charset="0"/>
              <a:buChar char="•"/>
            </a:pPr>
            <a:r>
              <a:rPr lang="da-DK" sz="2400" dirty="0">
                <a:solidFill>
                  <a:schemeClr val="tx1"/>
                </a:solidFill>
                <a:latin typeface="Times New Roman" pitchFamily="18" charset="0"/>
                <a:cs typeface="Times New Roman" pitchFamily="18" charset="0"/>
              </a:rPr>
              <a:t>General Information.</a:t>
            </a:r>
          </a:p>
          <a:p>
            <a:pPr lvl="0"/>
            <a:r>
              <a:rPr lang="en-US" sz="2400" dirty="0">
                <a:solidFill>
                  <a:schemeClr val="tx1"/>
                </a:solidFill>
                <a:latin typeface="Times New Roman" pitchFamily="18" charset="0"/>
                <a:cs typeface="Times New Roman" pitchFamily="18" charset="0"/>
              </a:rPr>
              <a:t>Members</a:t>
            </a:r>
          </a:p>
          <a:p>
            <a:pPr lvl="0"/>
            <a:r>
              <a:rPr lang="en-US" sz="2400" dirty="0">
                <a:solidFill>
                  <a:schemeClr val="tx1"/>
                </a:solidFill>
                <a:latin typeface="Times New Roman" panose="02020603050405020304" pitchFamily="18" charset="0"/>
                <a:ea typeface="Calibri" panose="020F0502020204030204" pitchFamily="34" charset="0"/>
                <a:cs typeface="Times New Roman" pitchFamily="18" charset="0"/>
              </a:rPr>
              <a:t>Material: A36</a:t>
            </a:r>
            <a:endParaRPr lang="en-US" sz="2400" b="1" dirty="0">
              <a:solidFill>
                <a:schemeClr val="tx1"/>
              </a:solidFill>
              <a:latin typeface="Times New Roman" pitchFamily="18" charset="0"/>
              <a:cs typeface="Times New Roman" pitchFamily="18" charset="0"/>
            </a:endParaRPr>
          </a:p>
          <a:p>
            <a:r>
              <a:rPr lang="en-US" sz="2400" b="1" dirty="0">
                <a:solidFill>
                  <a:schemeClr val="tx1"/>
                </a:solidFill>
                <a:latin typeface="Times New Roman" pitchFamily="18" charset="0"/>
                <a:cs typeface="Times New Roman" pitchFamily="18" charset="0"/>
              </a:rPr>
              <a:t>Angels/Flange Tees</a:t>
            </a:r>
          </a:p>
          <a:p>
            <a:r>
              <a:rPr lang="en-US" sz="2400" b="1" dirty="0">
                <a:solidFill>
                  <a:schemeClr val="tx1"/>
                </a:solidFill>
                <a:latin typeface="Times New Roman" pitchFamily="18" charset="0"/>
                <a:cs typeface="Times New Roman" pitchFamily="18" charset="0"/>
              </a:rPr>
              <a:t>Connector</a:t>
            </a:r>
          </a:p>
          <a:p>
            <a:r>
              <a:rPr lang="en-US" sz="2400" dirty="0">
                <a:solidFill>
                  <a:schemeClr val="tx1"/>
                </a:solidFill>
                <a:latin typeface="Times New Roman" pitchFamily="18" charset="0"/>
                <a:cs typeface="Times New Roman" pitchFamily="18" charset="0"/>
              </a:rPr>
              <a:t>Is angle/tee: Angle</a:t>
            </a:r>
          </a:p>
          <a:p>
            <a:r>
              <a:rPr lang="en-US" sz="2400" dirty="0" smtClean="0">
                <a:solidFill>
                  <a:schemeClr val="tx1"/>
                </a:solidFill>
                <a:latin typeface="Times New Roman" pitchFamily="18" charset="0"/>
                <a:cs typeface="Times New Roman" pitchFamily="18" charset="0"/>
              </a:rPr>
              <a:t>Angle </a:t>
            </a:r>
            <a:r>
              <a:rPr lang="en-US" sz="2400" dirty="0">
                <a:solidFill>
                  <a:schemeClr val="tx1"/>
                </a:solidFill>
                <a:latin typeface="Times New Roman" pitchFamily="18" charset="0"/>
                <a:cs typeface="Times New Roman" pitchFamily="18" charset="0"/>
              </a:rPr>
              <a:t>section: LU 8X6X1</a:t>
            </a:r>
          </a:p>
          <a:p>
            <a:r>
              <a:rPr lang="en-US" sz="2400" dirty="0">
                <a:solidFill>
                  <a:schemeClr val="tx1"/>
                </a:solidFill>
                <a:latin typeface="Times New Roman" pitchFamily="18" charset="0"/>
                <a:cs typeface="Times New Roman" pitchFamily="18" charset="0"/>
              </a:rPr>
              <a:t>Angle short leg on beam: No</a:t>
            </a:r>
          </a:p>
          <a:p>
            <a:r>
              <a:rPr lang="en-US" sz="2400" dirty="0">
                <a:solidFill>
                  <a:schemeClr val="tx1"/>
                </a:solidFill>
                <a:latin typeface="Times New Roman" pitchFamily="18" charset="0"/>
                <a:cs typeface="Times New Roman" pitchFamily="18" charset="0"/>
              </a:rPr>
              <a:t>Connection type: Bolted</a:t>
            </a:r>
          </a:p>
          <a:p>
            <a:r>
              <a:rPr lang="en-US" sz="2400" dirty="0">
                <a:solidFill>
                  <a:schemeClr val="tx1"/>
                </a:solidFill>
                <a:latin typeface="Times New Roman" pitchFamily="18" charset="0"/>
                <a:cs typeface="Times New Roman" pitchFamily="18" charset="0"/>
              </a:rPr>
              <a:t>C (Length): </a:t>
            </a:r>
            <a:r>
              <a:rPr lang="en-US" sz="2400" dirty="0" smtClean="0">
                <a:solidFill>
                  <a:schemeClr val="tx1"/>
                </a:solidFill>
                <a:latin typeface="Times New Roman" pitchFamily="18" charset="0"/>
                <a:cs typeface="Times New Roman" pitchFamily="18" charset="0"/>
              </a:rPr>
              <a:t>434mm</a:t>
            </a:r>
          </a:p>
          <a:p>
            <a:r>
              <a:rPr lang="en-US" sz="2400" dirty="0">
                <a:solidFill>
                  <a:schemeClr val="tx1"/>
                </a:solidFill>
                <a:latin typeface="Times New Roman" pitchFamily="18" charset="0"/>
                <a:cs typeface="Times New Roman" pitchFamily="18" charset="0"/>
              </a:rPr>
              <a:t>Material: A36</a:t>
            </a:r>
          </a:p>
          <a:p>
            <a:endParaRPr lang="en-US" sz="2400" dirty="0">
              <a:solidFill>
                <a:schemeClr val="tx1"/>
              </a:solidFill>
              <a:latin typeface="Times New Roman" pitchFamily="18" charset="0"/>
              <a:cs typeface="Times New Roman" pitchFamily="18" charset="0"/>
            </a:endParaRP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55976" y="2420888"/>
            <a:ext cx="4788024" cy="174528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2738023"/>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solidFill>
                  <a:prstClr val="black"/>
                </a:solidFill>
                <a:latin typeface="Times New Roman" panose="02020603050405020304" pitchFamily="18" charset="0"/>
                <a:cs typeface="Times New Roman" panose="02020603050405020304" pitchFamily="18" charset="0"/>
              </a:rPr>
              <a:t>Design</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547664" y="1196752"/>
            <a:ext cx="6563072" cy="460648"/>
          </a:xfrm>
        </p:spPr>
        <p:txBody>
          <a:bodyPr/>
          <a:lstStyle/>
          <a:p>
            <a:pPr lvl="0"/>
            <a:r>
              <a:rPr lang="en-US" sz="2400" b="1" dirty="0" smtClean="0">
                <a:solidFill>
                  <a:schemeClr val="tx1"/>
                </a:solidFill>
                <a:latin typeface="Times New Roman"/>
              </a:rPr>
              <a:t>Steel Beam-Concrete Column Connection</a:t>
            </a:r>
          </a:p>
          <a:p>
            <a:pPr lvl="0"/>
            <a:endParaRPr lang="en-US" dirty="0" smtClean="0">
              <a:solidFill>
                <a:schemeClr val="tx1"/>
              </a:solidFill>
            </a:endParaRPr>
          </a:p>
          <a:p>
            <a:endParaRPr lang="en-US" dirty="0"/>
          </a:p>
        </p:txBody>
      </p:sp>
      <p:sp>
        <p:nvSpPr>
          <p:cNvPr id="4" name="Content Placeholder 3"/>
          <p:cNvSpPr>
            <a:spLocks noGrp="1"/>
          </p:cNvSpPr>
          <p:nvPr>
            <p:ph idx="10"/>
          </p:nvPr>
        </p:nvSpPr>
        <p:spPr>
          <a:xfrm>
            <a:off x="1403648" y="1340768"/>
            <a:ext cx="6563072" cy="4896544"/>
          </a:xfrm>
        </p:spPr>
        <p:txBody>
          <a:bodyPr/>
          <a:lstStyle/>
          <a:p>
            <a:r>
              <a:rPr lang="en-US" sz="2400" b="1" dirty="0">
                <a:solidFill>
                  <a:schemeClr val="tx1"/>
                </a:solidFill>
                <a:latin typeface="Times New Roman" pitchFamily="18" charset="0"/>
                <a:cs typeface="Times New Roman" pitchFamily="18" charset="0"/>
              </a:rPr>
              <a:t>For </a:t>
            </a:r>
            <a:r>
              <a:rPr lang="en-US" sz="2400" b="1" dirty="0" smtClean="0">
                <a:solidFill>
                  <a:schemeClr val="tx1"/>
                </a:solidFill>
                <a:latin typeface="Times New Roman" pitchFamily="18" charset="0"/>
                <a:cs typeface="Times New Roman" pitchFamily="18" charset="0"/>
              </a:rPr>
              <a:t>Moment</a:t>
            </a:r>
            <a:endParaRPr lang="en-US" sz="2400" dirty="0" smtClean="0">
              <a:solidFill>
                <a:schemeClr val="tx1"/>
              </a:solidFill>
              <a:latin typeface="Times New Roman" pitchFamily="18" charset="0"/>
              <a:cs typeface="Times New Roman" pitchFamily="18" charset="0"/>
            </a:endParaRPr>
          </a:p>
          <a:p>
            <a:pPr marL="342900" indent="-342900">
              <a:buFont typeface="Arial" pitchFamily="34" charset="0"/>
              <a:buChar char="•"/>
            </a:pPr>
            <a:r>
              <a:rPr lang="da-DK" sz="2400" dirty="0">
                <a:solidFill>
                  <a:schemeClr val="tx1"/>
                </a:solidFill>
                <a:latin typeface="Times New Roman" pitchFamily="18" charset="0"/>
                <a:cs typeface="Times New Roman" pitchFamily="18" charset="0"/>
              </a:rPr>
              <a:t>General Information.</a:t>
            </a:r>
          </a:p>
          <a:p>
            <a:r>
              <a:rPr lang="en-US" sz="2400" b="1" dirty="0">
                <a:solidFill>
                  <a:schemeClr val="tx1"/>
                </a:solidFill>
                <a:latin typeface="Times New Roman" panose="02020603050405020304" pitchFamily="18" charset="0"/>
                <a:cs typeface="Times New Roman" panose="02020603050405020304" pitchFamily="18" charset="0"/>
              </a:rPr>
              <a:t>Beam side</a:t>
            </a:r>
          </a:p>
          <a:p>
            <a:r>
              <a:rPr lang="en-US" sz="2400" dirty="0">
                <a:solidFill>
                  <a:schemeClr val="tx1"/>
                </a:solidFill>
                <a:latin typeface="Times New Roman" panose="02020603050405020304" pitchFamily="18" charset="0"/>
                <a:cs typeface="Times New Roman" panose="02020603050405020304" pitchFamily="18" charset="0"/>
              </a:rPr>
              <a:t>Bolts: 1" A325 N</a:t>
            </a:r>
          </a:p>
          <a:p>
            <a:r>
              <a:rPr lang="en-US" sz="2400" dirty="0">
                <a:solidFill>
                  <a:schemeClr val="tx1"/>
                </a:solidFill>
                <a:latin typeface="Times New Roman" panose="02020603050405020304" pitchFamily="18" charset="0"/>
                <a:cs typeface="Times New Roman" panose="02020603050405020304" pitchFamily="18" charset="0"/>
              </a:rPr>
              <a:t>nr (Rows of Bolts): 2</a:t>
            </a:r>
          </a:p>
          <a:p>
            <a:r>
              <a:rPr lang="en-US" sz="2400" dirty="0" err="1">
                <a:solidFill>
                  <a:schemeClr val="tx1"/>
                </a:solidFill>
                <a:latin typeface="Times New Roman" panose="02020603050405020304" pitchFamily="18" charset="0"/>
                <a:cs typeface="Times New Roman" panose="02020603050405020304" pitchFamily="18" charset="0"/>
              </a:rPr>
              <a:t>nc</a:t>
            </a:r>
            <a:r>
              <a:rPr lang="en-US" sz="2400" dirty="0">
                <a:solidFill>
                  <a:schemeClr val="tx1"/>
                </a:solidFill>
                <a:latin typeface="Times New Roman" panose="02020603050405020304" pitchFamily="18" charset="0"/>
                <a:cs typeface="Times New Roman" panose="02020603050405020304" pitchFamily="18" charset="0"/>
              </a:rPr>
              <a:t> (Bolt columns): </a:t>
            </a:r>
            <a:r>
              <a:rPr lang="en-US" sz="2400" dirty="0" smtClean="0">
                <a:solidFill>
                  <a:schemeClr val="tx1"/>
                </a:solidFill>
                <a:latin typeface="Times New Roman" panose="02020603050405020304" pitchFamily="18" charset="0"/>
                <a:cs typeface="Times New Roman" panose="02020603050405020304" pitchFamily="18" charset="0"/>
              </a:rPr>
              <a:t>4</a:t>
            </a:r>
          </a:p>
          <a:p>
            <a:r>
              <a:rPr lang="en-US" sz="2400" b="1" dirty="0">
                <a:solidFill>
                  <a:schemeClr val="tx1"/>
                </a:solidFill>
                <a:latin typeface="Times New Roman" panose="02020603050405020304" pitchFamily="18" charset="0"/>
                <a:cs typeface="Times New Roman" panose="02020603050405020304" pitchFamily="18" charset="0"/>
              </a:rPr>
              <a:t>Support side</a:t>
            </a:r>
          </a:p>
          <a:p>
            <a:r>
              <a:rPr lang="en-US" sz="2400" dirty="0">
                <a:solidFill>
                  <a:schemeClr val="tx1"/>
                </a:solidFill>
                <a:latin typeface="Times New Roman" panose="02020603050405020304" pitchFamily="18" charset="0"/>
                <a:cs typeface="Times New Roman" panose="02020603050405020304" pitchFamily="18" charset="0"/>
              </a:rPr>
              <a:t>Bolts: 1" A325 N</a:t>
            </a:r>
          </a:p>
          <a:p>
            <a:r>
              <a:rPr lang="en-US" sz="2400" dirty="0">
                <a:solidFill>
                  <a:schemeClr val="tx1"/>
                </a:solidFill>
                <a:latin typeface="Times New Roman" panose="02020603050405020304" pitchFamily="18" charset="0"/>
                <a:cs typeface="Times New Roman" panose="02020603050405020304" pitchFamily="18" charset="0"/>
              </a:rPr>
              <a:t>nr (Rows of Bolts): 1</a:t>
            </a:r>
          </a:p>
          <a:p>
            <a:r>
              <a:rPr lang="en-US" sz="2400" dirty="0" err="1">
                <a:solidFill>
                  <a:schemeClr val="tx1"/>
                </a:solidFill>
                <a:latin typeface="Times New Roman" panose="02020603050405020304" pitchFamily="18" charset="0"/>
                <a:cs typeface="Times New Roman" panose="02020603050405020304" pitchFamily="18" charset="0"/>
              </a:rPr>
              <a:t>nc</a:t>
            </a:r>
            <a:r>
              <a:rPr lang="en-US" sz="2400" dirty="0">
                <a:solidFill>
                  <a:schemeClr val="tx1"/>
                </a:solidFill>
                <a:latin typeface="Times New Roman" pitchFamily="18" charset="0"/>
                <a:cs typeface="Times New Roman" pitchFamily="18" charset="0"/>
              </a:rPr>
              <a:t> (Bolt columns): 4</a:t>
            </a: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2120" y="1679104"/>
            <a:ext cx="2991866" cy="45365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03599090"/>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solidFill>
                  <a:prstClr val="black"/>
                </a:solidFill>
                <a:latin typeface="Times New Roman" panose="02020603050405020304" pitchFamily="18" charset="0"/>
                <a:cs typeface="Times New Roman" panose="02020603050405020304" pitchFamily="18" charset="0"/>
              </a:rPr>
              <a:t>Design</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403648" y="1196752"/>
            <a:ext cx="6563072" cy="460648"/>
          </a:xfrm>
        </p:spPr>
        <p:txBody>
          <a:bodyPr/>
          <a:lstStyle/>
          <a:p>
            <a:pPr lvl="0"/>
            <a:r>
              <a:rPr lang="en-US" sz="2400" b="1" dirty="0" smtClean="0">
                <a:solidFill>
                  <a:schemeClr val="tx1"/>
                </a:solidFill>
                <a:latin typeface="Times New Roman"/>
              </a:rPr>
              <a:t>Steel Beam-Concrete Column Connection</a:t>
            </a:r>
          </a:p>
          <a:p>
            <a:pPr lvl="0"/>
            <a:endParaRPr lang="en-US" dirty="0" smtClean="0">
              <a:solidFill>
                <a:prstClr val="black">
                  <a:lumMod val="75000"/>
                  <a:lumOff val="25000"/>
                </a:prstClr>
              </a:solidFill>
            </a:endParaRPr>
          </a:p>
          <a:p>
            <a:endParaRPr lang="en-US" dirty="0"/>
          </a:p>
        </p:txBody>
      </p:sp>
      <p:sp>
        <p:nvSpPr>
          <p:cNvPr id="4" name="Content Placeholder 3"/>
          <p:cNvSpPr>
            <a:spLocks noGrp="1"/>
          </p:cNvSpPr>
          <p:nvPr>
            <p:ph idx="10"/>
          </p:nvPr>
        </p:nvSpPr>
        <p:spPr>
          <a:xfrm>
            <a:off x="1115616" y="1268760"/>
            <a:ext cx="6563072" cy="4147865"/>
          </a:xfrm>
        </p:spPr>
        <p:txBody>
          <a:bodyPr/>
          <a:lstStyle/>
          <a:p>
            <a:pPr marL="342900" lvl="0" indent="-342900">
              <a:buFont typeface="Arial" pitchFamily="34" charset="0"/>
              <a:buChar char="•"/>
            </a:pPr>
            <a:r>
              <a:rPr lang="en-US" sz="2800" dirty="0">
                <a:solidFill>
                  <a:schemeClr val="tx1"/>
                </a:solidFill>
                <a:latin typeface="Times New Roman" pitchFamily="18" charset="0"/>
                <a:cs typeface="Times New Roman" pitchFamily="18" charset="0"/>
              </a:rPr>
              <a:t>The Result of moment Connection</a:t>
            </a:r>
          </a:p>
          <a:p>
            <a:pPr marL="342900" lvl="0" indent="-342900">
              <a:buFont typeface="Courier New" panose="02070309020205020404" pitchFamily="49" charset="0"/>
              <a:buChar char="o"/>
            </a:pPr>
            <a:r>
              <a:rPr lang="en-US" sz="2400" dirty="0">
                <a:solidFill>
                  <a:schemeClr val="tx1"/>
                </a:solidFill>
                <a:latin typeface="Times New Roman" pitchFamily="18" charset="0"/>
                <a:cs typeface="Times New Roman" pitchFamily="18" charset="0"/>
              </a:rPr>
              <a:t>Design Check</a:t>
            </a:r>
          </a:p>
          <a:p>
            <a:endParaRPr lang="en-US" sz="2800" dirty="0">
              <a:solidFill>
                <a:schemeClr val="tx1"/>
              </a:solidFill>
              <a:latin typeface="Times New Roman" pitchFamily="18" charset="0"/>
              <a:cs typeface="Times New Roman" pitchFamily="18" charset="0"/>
            </a:endParaRPr>
          </a:p>
          <a:p>
            <a:endParaRPr lang="en-US"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2477623"/>
            <a:ext cx="7355097" cy="3304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27380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0"/>
          </p:nvPr>
        </p:nvSpPr>
        <p:spPr>
          <a:xfrm>
            <a:off x="1403648" y="1340454"/>
            <a:ext cx="7596336" cy="4147865"/>
          </a:xfrm>
        </p:spPr>
        <p:txBody>
          <a:bodyPr/>
          <a:lstStyle/>
          <a:p>
            <a:pPr marL="285750" indent="-285750" algn="just">
              <a:buFont typeface="Wingdings" panose="05000000000000000000" pitchFamily="2" charset="2"/>
              <a:buChar char="q"/>
            </a:pPr>
            <a:r>
              <a:rPr lang="en-US" sz="2400" dirty="0">
                <a:solidFill>
                  <a:schemeClr val="tx1"/>
                </a:solidFill>
                <a:latin typeface="Times New Roman" panose="02020603050405020304" pitchFamily="18" charset="0"/>
                <a:cs typeface="Times New Roman" panose="02020603050405020304" pitchFamily="18" charset="0"/>
              </a:rPr>
              <a:t>Structural System </a:t>
            </a:r>
          </a:p>
          <a:p>
            <a:pPr algn="just"/>
            <a:r>
              <a:rPr lang="en-US" sz="2400" dirty="0" smtClean="0">
                <a:solidFill>
                  <a:schemeClr val="tx1"/>
                </a:solidFill>
                <a:latin typeface="Times New Roman" panose="02020603050405020304" pitchFamily="18" charset="0"/>
                <a:cs typeface="Times New Roman" panose="02020603050405020304" pitchFamily="18" charset="0"/>
              </a:rPr>
              <a:t>From </a:t>
            </a:r>
            <a:r>
              <a:rPr lang="en-US" sz="2400" dirty="0">
                <a:solidFill>
                  <a:schemeClr val="tx1"/>
                </a:solidFill>
                <a:latin typeface="Times New Roman" panose="02020603050405020304" pitchFamily="18" charset="0"/>
                <a:cs typeface="Times New Roman" panose="02020603050405020304" pitchFamily="18" charset="0"/>
              </a:rPr>
              <a:t>ETABS find out that columns and other frames </a:t>
            </a:r>
            <a:endParaRPr lang="en-US" sz="2400" dirty="0" smtClean="0">
              <a:solidFill>
                <a:schemeClr val="tx1"/>
              </a:solidFill>
              <a:latin typeface="Times New Roman" panose="02020603050405020304" pitchFamily="18" charset="0"/>
              <a:cs typeface="Times New Roman" panose="02020603050405020304" pitchFamily="18" charset="0"/>
            </a:endParaRPr>
          </a:p>
          <a:p>
            <a:pPr algn="just"/>
            <a:r>
              <a:rPr lang="en-US" sz="2400" dirty="0" smtClean="0">
                <a:solidFill>
                  <a:schemeClr val="tx1"/>
                </a:solidFill>
                <a:latin typeface="Times New Roman" panose="02020603050405020304" pitchFamily="18" charset="0"/>
                <a:cs typeface="Times New Roman" panose="02020603050405020304" pitchFamily="18" charset="0"/>
              </a:rPr>
              <a:t>carry </a:t>
            </a:r>
            <a:r>
              <a:rPr lang="en-US" sz="2400" dirty="0">
                <a:solidFill>
                  <a:schemeClr val="tx1"/>
                </a:solidFill>
                <a:latin typeface="Times New Roman" panose="02020603050405020304" pitchFamily="18" charset="0"/>
                <a:cs typeface="Times New Roman" panose="02020603050405020304" pitchFamily="18" charset="0"/>
              </a:rPr>
              <a:t>out </a:t>
            </a:r>
            <a:r>
              <a:rPr lang="en-US" sz="2400" b="1" dirty="0">
                <a:solidFill>
                  <a:schemeClr val="tx1"/>
                </a:solidFill>
                <a:latin typeface="Times New Roman" panose="02020603050405020304" pitchFamily="18" charset="0"/>
                <a:cs typeface="Times New Roman" panose="02020603050405020304" pitchFamily="18" charset="0"/>
              </a:rPr>
              <a:t>83889.4946kN</a:t>
            </a:r>
            <a:r>
              <a:rPr lang="en-US" sz="2400" dirty="0">
                <a:solidFill>
                  <a:schemeClr val="tx1"/>
                </a:solidFill>
                <a:latin typeface="Times New Roman" panose="02020603050405020304" pitchFamily="18" charset="0"/>
                <a:cs typeface="Times New Roman" panose="02020603050405020304" pitchFamily="18" charset="0"/>
              </a:rPr>
              <a:t>, from </a:t>
            </a:r>
            <a:r>
              <a:rPr lang="en-US" sz="2400" b="1" dirty="0">
                <a:solidFill>
                  <a:schemeClr val="tx1"/>
                </a:solidFill>
                <a:latin typeface="Times New Roman" panose="02020603050405020304" pitchFamily="18" charset="0"/>
                <a:cs typeface="Times New Roman" panose="02020603050405020304" pitchFamily="18" charset="0"/>
              </a:rPr>
              <a:t>120886.4686kN</a:t>
            </a:r>
            <a:r>
              <a:rPr lang="en-US" sz="2400" dirty="0">
                <a:solidFill>
                  <a:schemeClr val="tx1"/>
                </a:solidFill>
                <a:latin typeface="Times New Roman" panose="02020603050405020304" pitchFamily="18" charset="0"/>
                <a:cs typeface="Times New Roman" panose="02020603050405020304" pitchFamily="18" charset="0"/>
              </a:rPr>
              <a:t>, so the frames resist </a:t>
            </a:r>
            <a:r>
              <a:rPr lang="en-US" sz="2400" b="1" dirty="0">
                <a:solidFill>
                  <a:schemeClr val="tx1"/>
                </a:solidFill>
                <a:latin typeface="Times New Roman" panose="02020603050405020304" pitchFamily="18" charset="0"/>
                <a:cs typeface="Times New Roman" panose="02020603050405020304" pitchFamily="18" charset="0"/>
              </a:rPr>
              <a:t>30%</a:t>
            </a:r>
            <a:r>
              <a:rPr lang="en-US" sz="2400" dirty="0">
                <a:solidFill>
                  <a:schemeClr val="tx1"/>
                </a:solidFill>
                <a:latin typeface="Times New Roman" panose="02020603050405020304" pitchFamily="18" charset="0"/>
                <a:cs typeface="Times New Roman" panose="02020603050405020304" pitchFamily="18" charset="0"/>
              </a:rPr>
              <a:t> of the base shear and it is more </a:t>
            </a:r>
            <a:endParaRPr lang="en-US" sz="2400" dirty="0" smtClean="0">
              <a:solidFill>
                <a:schemeClr val="tx1"/>
              </a:solidFill>
              <a:latin typeface="Times New Roman" panose="02020603050405020304" pitchFamily="18" charset="0"/>
              <a:cs typeface="Times New Roman" panose="02020603050405020304" pitchFamily="18" charset="0"/>
            </a:endParaRPr>
          </a:p>
          <a:p>
            <a:pPr algn="just"/>
            <a:r>
              <a:rPr lang="en-US" sz="2400" dirty="0" smtClean="0">
                <a:solidFill>
                  <a:schemeClr val="tx1"/>
                </a:solidFill>
                <a:latin typeface="Times New Roman" panose="02020603050405020304" pitchFamily="18" charset="0"/>
                <a:cs typeface="Times New Roman" panose="02020603050405020304" pitchFamily="18" charset="0"/>
              </a:rPr>
              <a:t>than </a:t>
            </a:r>
            <a:r>
              <a:rPr lang="en-US" sz="2400" dirty="0">
                <a:solidFill>
                  <a:schemeClr val="tx1"/>
                </a:solidFill>
                <a:latin typeface="Times New Roman" panose="02020603050405020304" pitchFamily="18" charset="0"/>
                <a:cs typeface="Times New Roman" panose="02020603050405020304" pitchFamily="18" charset="0"/>
              </a:rPr>
              <a:t>25</a:t>
            </a:r>
            <a:r>
              <a:rPr lang="en-US" sz="2400" dirty="0" smtClean="0">
                <a:solidFill>
                  <a:schemeClr val="tx1"/>
                </a:solidFill>
                <a:latin typeface="Times New Roman" panose="02020603050405020304" pitchFamily="18" charset="0"/>
                <a:cs typeface="Times New Roman" panose="02020603050405020304" pitchFamily="18" charset="0"/>
              </a:rPr>
              <a:t>%. </a:t>
            </a:r>
          </a:p>
          <a:p>
            <a:pPr marL="285750" indent="-285750" algn="just">
              <a:buFont typeface="Symbol" panose="05050102010706020507" pitchFamily="18" charset="2"/>
              <a:buChar char="Þ"/>
            </a:pPr>
            <a:r>
              <a:rPr lang="en-US" sz="2400" dirty="0" smtClean="0">
                <a:solidFill>
                  <a:schemeClr val="tx1"/>
                </a:solidFill>
                <a:latin typeface="Times New Roman" panose="02020603050405020304" pitchFamily="18" charset="0"/>
                <a:cs typeface="Times New Roman" panose="02020603050405020304" pitchFamily="18" charset="0"/>
              </a:rPr>
              <a:t>so </a:t>
            </a:r>
            <a:r>
              <a:rPr lang="en-US" sz="2400" dirty="0">
                <a:solidFill>
                  <a:schemeClr val="tx1"/>
                </a:solidFill>
                <a:latin typeface="Times New Roman" panose="02020603050405020304" pitchFamily="18" charset="0"/>
                <a:cs typeface="Times New Roman" panose="02020603050405020304" pitchFamily="18" charset="0"/>
              </a:rPr>
              <a:t>the structure is </a:t>
            </a:r>
            <a:r>
              <a:rPr lang="en-US" sz="2400" b="1" dirty="0">
                <a:solidFill>
                  <a:schemeClr val="tx1"/>
                </a:solidFill>
                <a:latin typeface="Times New Roman" panose="02020603050405020304" pitchFamily="18" charset="0"/>
                <a:cs typeface="Times New Roman" panose="02020603050405020304" pitchFamily="18" charset="0"/>
              </a:rPr>
              <a:t>dual system </a:t>
            </a:r>
            <a:r>
              <a:rPr lang="en-US" sz="2400" dirty="0">
                <a:solidFill>
                  <a:schemeClr val="tx1"/>
                </a:solidFill>
                <a:latin typeface="Times New Roman" panose="02020603050405020304" pitchFamily="18" charset="0"/>
                <a:cs typeface="Times New Roman" panose="02020603050405020304" pitchFamily="18" charset="0"/>
              </a:rPr>
              <a:t>with moment frames capable of resisting at least 25% of prescribed seismic </a:t>
            </a:r>
            <a:r>
              <a:rPr lang="en-US" sz="2400" dirty="0" smtClean="0">
                <a:solidFill>
                  <a:schemeClr val="tx1"/>
                </a:solidFill>
                <a:latin typeface="Times New Roman" panose="02020603050405020304" pitchFamily="18" charset="0"/>
                <a:cs typeface="Times New Roman" panose="02020603050405020304" pitchFamily="18" charset="0"/>
              </a:rPr>
              <a:t>forces.</a:t>
            </a:r>
          </a:p>
          <a:p>
            <a:pPr marL="285750" indent="-285750" algn="just">
              <a:buFont typeface="Symbol" panose="05050102010706020507" pitchFamily="18" charset="2"/>
              <a:buChar char="Þ"/>
            </a:pPr>
            <a:r>
              <a:rPr lang="en-US" sz="2400" dirty="0" smtClean="0">
                <a:solidFill>
                  <a:schemeClr val="tx1"/>
                </a:solidFill>
                <a:latin typeface="Times New Roman" panose="02020603050405020304" pitchFamily="18" charset="0"/>
                <a:cs typeface="Times New Roman" panose="02020603050405020304" pitchFamily="18" charset="0"/>
              </a:rPr>
              <a:t>and </a:t>
            </a:r>
            <a:r>
              <a:rPr lang="en-US" sz="2400" dirty="0">
                <a:solidFill>
                  <a:schemeClr val="tx1"/>
                </a:solidFill>
                <a:latin typeface="Times New Roman" panose="02020603050405020304" pitchFamily="18" charset="0"/>
                <a:cs typeface="Times New Roman" panose="02020603050405020304" pitchFamily="18" charset="0"/>
              </a:rPr>
              <a:t>it is </a:t>
            </a:r>
            <a:r>
              <a:rPr lang="en-US" sz="2400" b="1" dirty="0">
                <a:solidFill>
                  <a:schemeClr val="tx1"/>
                </a:solidFill>
                <a:latin typeface="Times New Roman" panose="02020603050405020304" pitchFamily="18" charset="0"/>
                <a:cs typeface="Times New Roman" panose="02020603050405020304" pitchFamily="18" charset="0"/>
              </a:rPr>
              <a:t>special reinforced concrete shear walls </a:t>
            </a:r>
            <a:r>
              <a:rPr lang="en-US" sz="2400" dirty="0">
                <a:solidFill>
                  <a:schemeClr val="tx1"/>
                </a:solidFill>
                <a:latin typeface="Times New Roman" panose="02020603050405020304" pitchFamily="18" charset="0"/>
                <a:cs typeface="Times New Roman" panose="02020603050405020304" pitchFamily="18" charset="0"/>
              </a:rPr>
              <a:t>since the height of the structure is 63m. </a:t>
            </a:r>
          </a:p>
        </p:txBody>
      </p:sp>
      <p:sp>
        <p:nvSpPr>
          <p:cNvPr id="5" name="Rectangle 4"/>
          <p:cNvSpPr/>
          <p:nvPr/>
        </p:nvSpPr>
        <p:spPr>
          <a:xfrm>
            <a:off x="1691680" y="909567"/>
            <a:ext cx="2574744" cy="461665"/>
          </a:xfrm>
          <a:prstGeom prst="rect">
            <a:avLst/>
          </a:prstGeom>
        </p:spPr>
        <p:txBody>
          <a:bodyPr wrap="none">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Criteria Selection </a:t>
            </a:r>
          </a:p>
        </p:txBody>
      </p:sp>
      <p:sp>
        <p:nvSpPr>
          <p:cNvPr id="7" name="Rectangle 6"/>
          <p:cNvSpPr/>
          <p:nvPr/>
        </p:nvSpPr>
        <p:spPr>
          <a:xfrm>
            <a:off x="1547664" y="199045"/>
            <a:ext cx="3773790" cy="769441"/>
          </a:xfrm>
          <a:prstGeom prst="rect">
            <a:avLst/>
          </a:prstGeom>
        </p:spPr>
        <p:txBody>
          <a:bodyPr wrap="none">
            <a:spAutoFit/>
          </a:bodyPr>
          <a:lstStyle/>
          <a:p>
            <a:r>
              <a:rPr lang="en-US" sz="4400" b="1" dirty="0">
                <a:latin typeface="Times New Roman" panose="02020603050405020304" pitchFamily="18" charset="0"/>
                <a:cs typeface="Times New Roman" panose="02020603050405020304" pitchFamily="18" charset="0"/>
              </a:rPr>
              <a:t>Seismic Design</a:t>
            </a:r>
          </a:p>
        </p:txBody>
      </p:sp>
    </p:spTree>
    <p:extLst>
      <p:ext uri="{BB962C8B-B14F-4D97-AF65-F5344CB8AC3E}">
        <p14:creationId xmlns:p14="http://schemas.microsoft.com/office/powerpoint/2010/main" val="2882641767"/>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solidFill>
                  <a:prstClr val="black"/>
                </a:solidFill>
                <a:latin typeface="Times New Roman" panose="02020603050405020304" pitchFamily="18" charset="0"/>
                <a:cs typeface="Times New Roman" panose="02020603050405020304" pitchFamily="18" charset="0"/>
              </a:rPr>
              <a:t>Design</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403648" y="1196752"/>
            <a:ext cx="6563072" cy="460648"/>
          </a:xfrm>
        </p:spPr>
        <p:txBody>
          <a:bodyPr/>
          <a:lstStyle/>
          <a:p>
            <a:pPr lvl="0"/>
            <a:r>
              <a:rPr lang="en-US" sz="2400" b="1" dirty="0" smtClean="0">
                <a:solidFill>
                  <a:schemeClr val="tx1"/>
                </a:solidFill>
                <a:latin typeface="Times New Roman"/>
              </a:rPr>
              <a:t>Steel Beam-Concrete Column Connection</a:t>
            </a:r>
          </a:p>
          <a:p>
            <a:pPr lvl="0"/>
            <a:endParaRPr lang="en-US" dirty="0" smtClean="0">
              <a:solidFill>
                <a:prstClr val="black">
                  <a:lumMod val="75000"/>
                  <a:lumOff val="25000"/>
                </a:prstClr>
              </a:solidFill>
            </a:endParaRPr>
          </a:p>
          <a:p>
            <a:endParaRPr lang="en-US" dirty="0"/>
          </a:p>
        </p:txBody>
      </p:sp>
      <p:sp>
        <p:nvSpPr>
          <p:cNvPr id="4" name="Content Placeholder 3"/>
          <p:cNvSpPr>
            <a:spLocks noGrp="1"/>
          </p:cNvSpPr>
          <p:nvPr>
            <p:ph idx="10"/>
          </p:nvPr>
        </p:nvSpPr>
        <p:spPr>
          <a:xfrm>
            <a:off x="1115616" y="1268760"/>
            <a:ext cx="6563072" cy="4147865"/>
          </a:xfrm>
        </p:spPr>
        <p:txBody>
          <a:bodyPr/>
          <a:lstStyle/>
          <a:p>
            <a:pPr marL="342900" lvl="0" indent="-342900">
              <a:buFont typeface="Arial" pitchFamily="34" charset="0"/>
              <a:buChar char="•"/>
            </a:pPr>
            <a:r>
              <a:rPr lang="en-US" sz="2800" dirty="0">
                <a:solidFill>
                  <a:schemeClr val="tx1"/>
                </a:solidFill>
                <a:latin typeface="Times New Roman" pitchFamily="18" charset="0"/>
                <a:cs typeface="Times New Roman" pitchFamily="18" charset="0"/>
              </a:rPr>
              <a:t>The Result of moment Connection</a:t>
            </a:r>
          </a:p>
          <a:p>
            <a:pPr marL="342900" lvl="0" indent="-342900">
              <a:buFont typeface="Courier New" panose="02070309020205020404" pitchFamily="49" charset="0"/>
              <a:buChar char="o"/>
            </a:pPr>
            <a:r>
              <a:rPr lang="en-US" sz="2400" dirty="0">
                <a:solidFill>
                  <a:schemeClr val="tx1"/>
                </a:solidFill>
                <a:latin typeface="Times New Roman" pitchFamily="18" charset="0"/>
                <a:cs typeface="Times New Roman" pitchFamily="18" charset="0"/>
              </a:rPr>
              <a:t>Design Check</a:t>
            </a:r>
          </a:p>
          <a:p>
            <a:endParaRPr lang="en-US" sz="2800" dirty="0">
              <a:solidFill>
                <a:schemeClr val="tx1"/>
              </a:solidFill>
              <a:latin typeface="Times New Roman" pitchFamily="18" charset="0"/>
              <a:cs typeface="Times New Roman" pitchFamily="18" charset="0"/>
            </a:endParaRPr>
          </a:p>
          <a:p>
            <a:endParaRPr lang="en-US"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2480389"/>
            <a:ext cx="7395617" cy="4180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80094783"/>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7504" y="2564904"/>
            <a:ext cx="4680520" cy="923330"/>
          </a:xfrm>
          <a:prstGeom prst="rect">
            <a:avLst/>
          </a:prstGeom>
          <a:noFill/>
        </p:spPr>
        <p:txBody>
          <a:bodyPr wrap="square" rtlCol="0">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a:ln>
                  <a:noFill/>
                </a:ln>
                <a:solidFill>
                  <a:prstClr val="white"/>
                </a:solidFill>
                <a:effectLst/>
                <a:uLnTx/>
                <a:uFillTx/>
                <a:latin typeface="맑은 고딕"/>
                <a:ea typeface="+mn-ea"/>
                <a:cs typeface="+mn-cs"/>
              </a:rPr>
              <a:t>Thank you </a:t>
            </a:r>
          </a:p>
        </p:txBody>
      </p:sp>
    </p:spTree>
    <p:extLst>
      <p:ext uri="{BB962C8B-B14F-4D97-AF65-F5344CB8AC3E}">
        <p14:creationId xmlns:p14="http://schemas.microsoft.com/office/powerpoint/2010/main" val="16428012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0"/>
          </p:nvPr>
        </p:nvSpPr>
        <p:spPr>
          <a:xfrm>
            <a:off x="1403648" y="1772816"/>
            <a:ext cx="7596336" cy="4147865"/>
          </a:xfrm>
        </p:spPr>
        <p:txBody>
          <a:bodyPr/>
          <a:lstStyle/>
          <a:p>
            <a:pPr marL="342900" indent="-342900">
              <a:buFont typeface="Wingdings" panose="05000000000000000000" pitchFamily="2" charset="2"/>
              <a:buChar char="q"/>
            </a:pPr>
            <a:r>
              <a:rPr lang="en-US" sz="2400" dirty="0">
                <a:solidFill>
                  <a:schemeClr val="tx1"/>
                </a:solidFill>
                <a:latin typeface="Times New Roman" panose="02020603050405020304" pitchFamily="18" charset="0"/>
                <a:cs typeface="Times New Roman" panose="02020603050405020304" pitchFamily="18" charset="0"/>
              </a:rPr>
              <a:t>Response Modification Coefficient (R)</a:t>
            </a:r>
          </a:p>
          <a:p>
            <a:pPr marL="342900" lvl="0" indent="-342900">
              <a:buFont typeface="Symbol" panose="05050102010706020507" pitchFamily="18" charset="2"/>
              <a:buChar char="Þ"/>
            </a:pPr>
            <a:r>
              <a:rPr lang="en-US" sz="2400" dirty="0">
                <a:solidFill>
                  <a:schemeClr val="tx1"/>
                </a:solidFill>
                <a:latin typeface="Times New Roman" panose="02020603050405020304" pitchFamily="18" charset="0"/>
                <a:cs typeface="Times New Roman" panose="02020603050405020304" pitchFamily="18" charset="0"/>
              </a:rPr>
              <a:t>R is equal to 7. </a:t>
            </a:r>
            <a:endParaRPr lang="en-US" sz="2400" dirty="0" smtClean="0">
              <a:solidFill>
                <a:schemeClr val="tx1"/>
              </a:solidFill>
              <a:latin typeface="Times New Roman" panose="02020603050405020304" pitchFamily="18" charset="0"/>
              <a:cs typeface="Times New Roman" panose="02020603050405020304" pitchFamily="18" charset="0"/>
            </a:endParaRPr>
          </a:p>
          <a:p>
            <a:pPr marL="342900" lvl="0" indent="-342900">
              <a:buFont typeface="Wingdings" panose="05000000000000000000" pitchFamily="2" charset="2"/>
              <a:buChar char="q"/>
            </a:pPr>
            <a:r>
              <a:rPr lang="en-US" sz="2400" dirty="0" smtClean="0">
                <a:solidFill>
                  <a:schemeClr val="tx1"/>
                </a:solidFill>
                <a:latin typeface="Times New Roman" panose="02020603050405020304" pitchFamily="18" charset="0"/>
                <a:cs typeface="Times New Roman" panose="02020603050405020304" pitchFamily="18" charset="0"/>
              </a:rPr>
              <a:t>Deflection </a:t>
            </a:r>
            <a:r>
              <a:rPr lang="en-US" sz="2400" dirty="0">
                <a:solidFill>
                  <a:schemeClr val="tx1"/>
                </a:solidFill>
                <a:latin typeface="Times New Roman" panose="02020603050405020304" pitchFamily="18" charset="0"/>
                <a:cs typeface="Times New Roman" panose="02020603050405020304" pitchFamily="18" charset="0"/>
              </a:rPr>
              <a:t>Amplification Factor </a:t>
            </a:r>
            <a:r>
              <a:rPr lang="en-US" sz="2800" dirty="0">
                <a:latin typeface="Times New Roman" panose="02020603050405020304" pitchFamily="18" charset="0"/>
                <a:ea typeface="Calibri" panose="020F0502020204030204" pitchFamily="34" charset="0"/>
                <a:cs typeface="Times New Roman" panose="02020603050405020304" pitchFamily="18" charset="0"/>
              </a:rPr>
              <a:t>C</a:t>
            </a:r>
            <a:r>
              <a:rPr lang="en-US" sz="2800" baseline="-25000" dirty="0">
                <a:latin typeface="Times New Roman" panose="02020603050405020304" pitchFamily="18" charset="0"/>
                <a:ea typeface="Calibri" panose="020F0502020204030204" pitchFamily="34" charset="0"/>
                <a:cs typeface="Times New Roman" panose="02020603050405020304" pitchFamily="18" charset="0"/>
              </a:rPr>
              <a:t>d</a:t>
            </a:r>
            <a:r>
              <a:rPr lang="en-US" sz="2400" dirty="0" smtClean="0">
                <a:solidFill>
                  <a:schemeClr val="tx1"/>
                </a:solidFill>
                <a:latin typeface="Times New Roman" panose="02020603050405020304" pitchFamily="18" charset="0"/>
                <a:cs typeface="Times New Roman" panose="02020603050405020304" pitchFamily="18" charset="0"/>
              </a:rPr>
              <a:t>)</a:t>
            </a:r>
          </a:p>
          <a:p>
            <a:pPr marL="342900" lvl="0" indent="-342900">
              <a:buFont typeface="Symbol" panose="05050102010706020507" pitchFamily="18" charset="2"/>
              <a:buChar char="Þ"/>
            </a:pPr>
            <a:r>
              <a:rPr lang="en-US" sz="2800" dirty="0">
                <a:latin typeface="Times New Roman" panose="02020603050405020304" pitchFamily="18" charset="0"/>
                <a:ea typeface="Calibri" panose="020F0502020204030204" pitchFamily="34" charset="0"/>
                <a:cs typeface="Times New Roman" panose="02020603050405020304" pitchFamily="18" charset="0"/>
              </a:rPr>
              <a:t>C</a:t>
            </a:r>
            <a:r>
              <a:rPr lang="en-US" sz="2800" baseline="-25000" dirty="0">
                <a:latin typeface="Times New Roman" panose="02020603050405020304" pitchFamily="18" charset="0"/>
                <a:ea typeface="Calibri" panose="020F0502020204030204" pitchFamily="34" charset="0"/>
                <a:cs typeface="Times New Roman" panose="02020603050405020304" pitchFamily="18" charset="0"/>
              </a:rPr>
              <a:t>d</a:t>
            </a:r>
            <a:r>
              <a:rPr lang="en-US" sz="2400" dirty="0" smtClean="0">
                <a:solidFill>
                  <a:schemeClr val="tx1"/>
                </a:solidFill>
                <a:latin typeface="Times New Roman" panose="02020603050405020304" pitchFamily="18" charset="0"/>
                <a:cs typeface="Times New Roman" panose="02020603050405020304" pitchFamily="18" charset="0"/>
              </a:rPr>
              <a:t> </a:t>
            </a:r>
            <a:r>
              <a:rPr lang="en-US" sz="2400" dirty="0">
                <a:solidFill>
                  <a:schemeClr val="tx1"/>
                </a:solidFill>
                <a:latin typeface="Times New Roman" panose="02020603050405020304" pitchFamily="18" charset="0"/>
                <a:cs typeface="Times New Roman" panose="02020603050405020304" pitchFamily="18" charset="0"/>
              </a:rPr>
              <a:t>is equal to 5.50. </a:t>
            </a:r>
            <a:endParaRPr lang="en-US" sz="2400" dirty="0" smtClean="0">
              <a:solidFill>
                <a:schemeClr val="tx1"/>
              </a:solidFill>
              <a:latin typeface="Times New Roman" panose="02020603050405020304" pitchFamily="18" charset="0"/>
              <a:cs typeface="Times New Roman" panose="02020603050405020304" pitchFamily="18" charset="0"/>
            </a:endParaRPr>
          </a:p>
          <a:p>
            <a:pPr marL="342900" lvl="0" indent="-342900">
              <a:buFont typeface="Wingdings" panose="05000000000000000000" pitchFamily="2" charset="2"/>
              <a:buChar char="q"/>
            </a:pPr>
            <a:r>
              <a:rPr lang="en-US" sz="2400" dirty="0" smtClean="0">
                <a:solidFill>
                  <a:schemeClr val="tx1"/>
                </a:solidFill>
                <a:latin typeface="Times New Roman" panose="02020603050405020304" pitchFamily="18" charset="0"/>
                <a:cs typeface="Times New Roman" panose="02020603050405020304" pitchFamily="18" charset="0"/>
              </a:rPr>
              <a:t>Over </a:t>
            </a:r>
            <a:r>
              <a:rPr lang="en-US" sz="2400" dirty="0">
                <a:solidFill>
                  <a:schemeClr val="tx1"/>
                </a:solidFill>
                <a:latin typeface="Times New Roman" panose="02020603050405020304" pitchFamily="18" charset="0"/>
                <a:cs typeface="Times New Roman" panose="02020603050405020304" pitchFamily="18" charset="0"/>
              </a:rPr>
              <a:t>Strength Factor </a:t>
            </a:r>
            <a:r>
              <a:rPr lang="en-US" sz="2400" dirty="0" smtClean="0">
                <a:solidFill>
                  <a:schemeClr val="tx1"/>
                </a:solidFill>
                <a:latin typeface="Times New Roman" panose="02020603050405020304" pitchFamily="18" charset="0"/>
                <a:cs typeface="Times New Roman" panose="02020603050405020304" pitchFamily="18" charset="0"/>
              </a:rPr>
              <a:t>(</a:t>
            </a:r>
            <a:r>
              <a:rPr lang="en-US" sz="2800" dirty="0">
                <a:latin typeface="Times New Roman" panose="02020603050405020304" pitchFamily="18" charset="0"/>
                <a:ea typeface="Calibri" panose="020F0502020204030204" pitchFamily="34" charset="0"/>
                <a:cs typeface="Times New Roman" panose="02020603050405020304" pitchFamily="18" charset="0"/>
              </a:rPr>
              <a:t>Ω</a:t>
            </a:r>
            <a:r>
              <a:rPr lang="en-US" sz="2800" baseline="-25000" dirty="0">
                <a:latin typeface="Times New Roman" panose="02020603050405020304" pitchFamily="18" charset="0"/>
                <a:ea typeface="Calibri" panose="020F0502020204030204" pitchFamily="34" charset="0"/>
                <a:cs typeface="Times New Roman" panose="02020603050405020304" pitchFamily="18" charset="0"/>
              </a:rPr>
              <a:t>0</a:t>
            </a:r>
            <a:r>
              <a:rPr lang="en-US" sz="2400" dirty="0" smtClean="0">
                <a:solidFill>
                  <a:schemeClr val="tx1"/>
                </a:solidFill>
                <a:latin typeface="Times New Roman" panose="02020603050405020304" pitchFamily="18" charset="0"/>
                <a:cs typeface="Times New Roman" panose="02020603050405020304" pitchFamily="18" charset="0"/>
              </a:rPr>
              <a:t>)</a:t>
            </a:r>
          </a:p>
          <a:p>
            <a:pPr marL="342900" lvl="0" indent="-342900">
              <a:buFont typeface="Symbol" panose="05050102010706020507" pitchFamily="18" charset="2"/>
              <a:buChar char="Þ"/>
            </a:pPr>
            <a:r>
              <a:rPr lang="en-US" sz="2800" dirty="0">
                <a:latin typeface="Times New Roman" panose="02020603050405020304" pitchFamily="18" charset="0"/>
                <a:ea typeface="Calibri" panose="020F0502020204030204" pitchFamily="34" charset="0"/>
                <a:cs typeface="Times New Roman" panose="02020603050405020304" pitchFamily="18" charset="0"/>
              </a:rPr>
              <a:t>Ω</a:t>
            </a:r>
            <a:r>
              <a:rPr lang="en-US" sz="2800" baseline="-25000" dirty="0">
                <a:latin typeface="Times New Roman" panose="02020603050405020304" pitchFamily="18" charset="0"/>
                <a:ea typeface="Calibri" panose="020F0502020204030204" pitchFamily="34" charset="0"/>
                <a:cs typeface="Times New Roman" panose="02020603050405020304" pitchFamily="18" charset="0"/>
              </a:rPr>
              <a:t>0</a:t>
            </a:r>
            <a:r>
              <a:rPr lang="en-US" sz="2400" dirty="0" smtClean="0">
                <a:solidFill>
                  <a:schemeClr val="tx1"/>
                </a:solidFill>
                <a:latin typeface="Times New Roman" panose="02020603050405020304" pitchFamily="18" charset="0"/>
                <a:cs typeface="Times New Roman" panose="02020603050405020304" pitchFamily="18" charset="0"/>
              </a:rPr>
              <a:t> </a:t>
            </a:r>
            <a:r>
              <a:rPr lang="en-US" sz="2400" dirty="0">
                <a:solidFill>
                  <a:schemeClr val="tx1"/>
                </a:solidFill>
                <a:latin typeface="Times New Roman" panose="02020603050405020304" pitchFamily="18" charset="0"/>
                <a:cs typeface="Times New Roman" panose="02020603050405020304" pitchFamily="18" charset="0"/>
              </a:rPr>
              <a:t>is equal to 2.50</a:t>
            </a:r>
            <a:r>
              <a:rPr lang="en-US" sz="2400" dirty="0" smtClean="0">
                <a:solidFill>
                  <a:schemeClr val="tx1"/>
                </a:solidFill>
                <a:latin typeface="Times New Roman" panose="02020603050405020304" pitchFamily="18" charset="0"/>
                <a:cs typeface="Times New Roman" panose="02020603050405020304" pitchFamily="18" charset="0"/>
              </a:rPr>
              <a:t>.</a:t>
            </a:r>
          </a:p>
          <a:p>
            <a:pPr marL="342900" lvl="0" indent="-342900">
              <a:buFont typeface="Wingdings" panose="05000000000000000000" pitchFamily="2" charset="2"/>
              <a:buChar char="q"/>
            </a:pPr>
            <a:r>
              <a:rPr lang="en-US" sz="2400" dirty="0" smtClean="0">
                <a:solidFill>
                  <a:schemeClr val="tx1"/>
                </a:solidFill>
                <a:latin typeface="Times New Roman" panose="02020603050405020304" pitchFamily="18" charset="0"/>
                <a:cs typeface="Times New Roman" panose="02020603050405020304" pitchFamily="18" charset="0"/>
              </a:rPr>
              <a:t>Mapped </a:t>
            </a:r>
            <a:r>
              <a:rPr lang="en-US" sz="2400" dirty="0">
                <a:solidFill>
                  <a:schemeClr val="tx1"/>
                </a:solidFill>
                <a:latin typeface="Times New Roman" panose="02020603050405020304" pitchFamily="18" charset="0"/>
                <a:cs typeface="Times New Roman" panose="02020603050405020304" pitchFamily="18" charset="0"/>
              </a:rPr>
              <a:t>Acceleration Parameters, </a:t>
            </a:r>
            <a:r>
              <a:rPr lang="en-US" sz="2800" dirty="0">
                <a:latin typeface="Times New Roman" panose="02020603050405020304" pitchFamily="18" charset="0"/>
                <a:ea typeface="Calibri" panose="020F0502020204030204" pitchFamily="34" charset="0"/>
                <a:cs typeface="Times New Roman" panose="02020603050405020304" pitchFamily="18" charset="0"/>
              </a:rPr>
              <a:t>S</a:t>
            </a:r>
            <a:r>
              <a:rPr lang="en-US" sz="2800" baseline="-25000" dirty="0">
                <a:latin typeface="Times New Roman" panose="02020603050405020304" pitchFamily="18" charset="0"/>
                <a:ea typeface="Calibri" panose="020F0502020204030204" pitchFamily="34" charset="0"/>
                <a:cs typeface="Times New Roman" panose="02020603050405020304" pitchFamily="18" charset="0"/>
              </a:rPr>
              <a:t>1</a:t>
            </a:r>
            <a:r>
              <a:rPr lang="en-US" sz="2400" dirty="0" smtClean="0">
                <a:solidFill>
                  <a:schemeClr val="tx1"/>
                </a:solidFill>
                <a:latin typeface="Times New Roman" panose="02020603050405020304" pitchFamily="18" charset="0"/>
                <a:cs typeface="Times New Roman" panose="02020603050405020304" pitchFamily="18" charset="0"/>
              </a:rPr>
              <a:t> </a:t>
            </a:r>
            <a:r>
              <a:rPr lang="en-US" sz="2400" dirty="0">
                <a:solidFill>
                  <a:schemeClr val="tx1"/>
                </a:solidFill>
                <a:latin typeface="Times New Roman" panose="02020603050405020304" pitchFamily="18" charset="0"/>
                <a:cs typeface="Times New Roman" panose="02020603050405020304" pitchFamily="18" charset="0"/>
              </a:rPr>
              <a:t>and </a:t>
            </a:r>
            <a:r>
              <a:rPr lang="en-US" sz="2800" dirty="0">
                <a:latin typeface="Times New Roman" panose="02020603050405020304" pitchFamily="18" charset="0"/>
                <a:ea typeface="Calibri" panose="020F0502020204030204" pitchFamily="34" charset="0"/>
                <a:cs typeface="Times New Roman" panose="02020603050405020304" pitchFamily="18" charset="0"/>
              </a:rPr>
              <a:t>S</a:t>
            </a:r>
            <a:r>
              <a:rPr lang="en-US" sz="2800" baseline="-25000" dirty="0">
                <a:latin typeface="Times New Roman" panose="02020603050405020304" pitchFamily="18" charset="0"/>
                <a:ea typeface="Calibri" panose="020F0502020204030204" pitchFamily="34" charset="0"/>
                <a:cs typeface="Times New Roman" panose="02020603050405020304" pitchFamily="18" charset="0"/>
              </a:rPr>
              <a:t>s </a:t>
            </a:r>
            <a:endParaRPr lang="en-US" sz="2800" baseline="-25000" dirty="0" smtClean="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buFont typeface="Symbol" panose="05050102010706020507" pitchFamily="18" charset="2"/>
              <a:buChar char="Þ"/>
            </a:pPr>
            <a:r>
              <a:rPr lang="en-US" sz="2800" dirty="0" smtClean="0">
                <a:solidFill>
                  <a:schemeClr val="tx1"/>
                </a:solidFill>
                <a:latin typeface="Times New Roman" panose="02020603050405020304" pitchFamily="18" charset="0"/>
                <a:ea typeface="Calibri" panose="020F0502020204030204" pitchFamily="34" charset="0"/>
                <a:cs typeface="Times New Roman" panose="02020603050405020304" pitchFamily="18" charset="0"/>
              </a:rPr>
              <a:t>S</a:t>
            </a:r>
            <a:r>
              <a:rPr lang="en-US" sz="2800" baseline="-25000" dirty="0" smtClean="0">
                <a:solidFill>
                  <a:schemeClr val="tx1"/>
                </a:solidFill>
                <a:latin typeface="Times New Roman" panose="02020603050405020304" pitchFamily="18" charset="0"/>
                <a:ea typeface="Calibri" panose="020F0502020204030204" pitchFamily="34" charset="0"/>
                <a:cs typeface="Times New Roman" panose="02020603050405020304" pitchFamily="18" charset="0"/>
              </a:rPr>
              <a:t>1 </a:t>
            </a:r>
            <a:r>
              <a:rPr lang="en-US" sz="2400" dirty="0" smtClean="0">
                <a:solidFill>
                  <a:schemeClr val="tx1"/>
                </a:solidFill>
                <a:latin typeface="Times New Roman" panose="02020603050405020304" pitchFamily="18" charset="0"/>
                <a:cs typeface="Times New Roman" panose="02020603050405020304" pitchFamily="18" charset="0"/>
              </a:rPr>
              <a:t>= 0.375.</a:t>
            </a:r>
          </a:p>
          <a:p>
            <a:pPr marL="342900" lvl="0" indent="-342900">
              <a:buFont typeface="Symbol" panose="05050102010706020507" pitchFamily="18" charset="2"/>
              <a:buChar char="Þ"/>
            </a:pPr>
            <a:r>
              <a:rPr lang="en-US" sz="28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S</a:t>
            </a:r>
            <a:r>
              <a:rPr lang="en-US" sz="2800" baseline="-250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s </a:t>
            </a:r>
            <a:r>
              <a:rPr lang="en-US" sz="2400" dirty="0" smtClean="0">
                <a:solidFill>
                  <a:schemeClr val="tx1"/>
                </a:solidFill>
                <a:latin typeface="Times New Roman" panose="02020603050405020304" pitchFamily="18" charset="0"/>
                <a:cs typeface="Times New Roman" panose="02020603050405020304" pitchFamily="18" charset="0"/>
              </a:rPr>
              <a:t>= 0.75.</a:t>
            </a:r>
            <a:endParaRPr lang="en-US" sz="2400" dirty="0">
              <a:solidFill>
                <a:schemeClr val="tx1"/>
              </a:solidFill>
              <a:latin typeface="Times New Roman" panose="02020603050405020304" pitchFamily="18" charset="0"/>
              <a:cs typeface="Times New Roman" panose="02020603050405020304" pitchFamily="18" charset="0"/>
            </a:endParaRPr>
          </a:p>
        </p:txBody>
      </p:sp>
      <p:sp>
        <p:nvSpPr>
          <p:cNvPr id="5" name="Rectangle 4"/>
          <p:cNvSpPr/>
          <p:nvPr/>
        </p:nvSpPr>
        <p:spPr>
          <a:xfrm>
            <a:off x="1547664" y="1124430"/>
            <a:ext cx="4806188" cy="461665"/>
          </a:xfrm>
          <a:prstGeom prst="rect">
            <a:avLst/>
          </a:prstGeom>
        </p:spPr>
        <p:txBody>
          <a:bodyPr wrap="none">
            <a:spAutoFit/>
          </a:bodyPr>
          <a:lstStyle/>
          <a:p>
            <a:r>
              <a:rPr lang="en-US" sz="2400" b="1" dirty="0">
                <a:latin typeface="Times New Roman" panose="02020603050405020304" pitchFamily="18" charset="0"/>
                <a:cs typeface="Times New Roman" panose="02020603050405020304" pitchFamily="18" charset="0"/>
              </a:rPr>
              <a:t>Procedure Used in the Calculations</a:t>
            </a:r>
          </a:p>
        </p:txBody>
      </p:sp>
      <p:sp>
        <p:nvSpPr>
          <p:cNvPr id="7" name="Rectangle 6"/>
          <p:cNvSpPr/>
          <p:nvPr/>
        </p:nvSpPr>
        <p:spPr>
          <a:xfrm>
            <a:off x="1547664" y="199045"/>
            <a:ext cx="3773790" cy="769441"/>
          </a:xfrm>
          <a:prstGeom prst="rect">
            <a:avLst/>
          </a:prstGeom>
        </p:spPr>
        <p:txBody>
          <a:bodyPr wrap="none">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Seismic Design</a:t>
            </a:r>
          </a:p>
        </p:txBody>
      </p:sp>
    </p:spTree>
    <p:extLst>
      <p:ext uri="{BB962C8B-B14F-4D97-AF65-F5344CB8AC3E}">
        <p14:creationId xmlns:p14="http://schemas.microsoft.com/office/powerpoint/2010/main" val="20338019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0"/>
          </p:nvPr>
        </p:nvSpPr>
        <p:spPr>
          <a:xfrm>
            <a:off x="1403648" y="1772250"/>
            <a:ext cx="7416824" cy="5544616"/>
          </a:xfrm>
        </p:spPr>
        <p:txBody>
          <a:bodyPr/>
          <a:lstStyle/>
          <a:p>
            <a:pPr marL="342900" indent="-342900">
              <a:buFont typeface="Wingdings" panose="05000000000000000000" pitchFamily="2" charset="2"/>
              <a:buChar char="q"/>
            </a:pPr>
            <a:r>
              <a:rPr lang="en-US" sz="2400" dirty="0" smtClean="0">
                <a:solidFill>
                  <a:schemeClr val="tx1"/>
                </a:solidFill>
                <a:latin typeface="Times New Roman" panose="02020603050405020304" pitchFamily="18" charset="0"/>
                <a:cs typeface="Times New Roman" panose="02020603050405020304" pitchFamily="18" charset="0"/>
              </a:rPr>
              <a:t>Site </a:t>
            </a:r>
            <a:r>
              <a:rPr lang="en-US" sz="2400" dirty="0">
                <a:solidFill>
                  <a:schemeClr val="tx1"/>
                </a:solidFill>
                <a:latin typeface="Times New Roman" panose="02020603050405020304" pitchFamily="18" charset="0"/>
                <a:cs typeface="Times New Roman" panose="02020603050405020304" pitchFamily="18" charset="0"/>
              </a:rPr>
              <a:t>Coefficient, </a:t>
            </a:r>
            <a:r>
              <a:rPr lang="en-US" sz="2800" dirty="0">
                <a:latin typeface="Times New Roman" panose="02020603050405020304" pitchFamily="18" charset="0"/>
                <a:ea typeface="Calibri" panose="020F0502020204030204" pitchFamily="34" charset="0"/>
                <a:cs typeface="Times New Roman" panose="02020603050405020304" pitchFamily="18" charset="0"/>
              </a:rPr>
              <a:t>F</a:t>
            </a:r>
            <a:r>
              <a:rPr lang="en-US" sz="2800" baseline="-25000" dirty="0">
                <a:latin typeface="Times New Roman" panose="02020603050405020304" pitchFamily="18" charset="0"/>
                <a:ea typeface="Calibri" panose="020F0502020204030204" pitchFamily="34" charset="0"/>
                <a:cs typeface="Times New Roman" panose="02020603050405020304" pitchFamily="18" charset="0"/>
              </a:rPr>
              <a:t>a</a:t>
            </a:r>
            <a:r>
              <a:rPr lang="en-US" sz="2400" dirty="0" smtClean="0">
                <a:solidFill>
                  <a:schemeClr val="tx1"/>
                </a:solidFill>
                <a:latin typeface="Times New Roman" panose="02020603050405020304" pitchFamily="18" charset="0"/>
                <a:cs typeface="Times New Roman" panose="02020603050405020304" pitchFamily="18" charset="0"/>
              </a:rPr>
              <a:t> </a:t>
            </a:r>
            <a:r>
              <a:rPr lang="en-US" sz="2400" dirty="0">
                <a:solidFill>
                  <a:schemeClr val="tx1"/>
                </a:solidFill>
                <a:latin typeface="Times New Roman" panose="02020603050405020304" pitchFamily="18" charset="0"/>
                <a:cs typeface="Times New Roman" panose="02020603050405020304" pitchFamily="18" charset="0"/>
              </a:rPr>
              <a:t>and </a:t>
            </a:r>
            <a:r>
              <a:rPr lang="en-US" sz="2800" dirty="0">
                <a:latin typeface="Times New Roman" panose="02020603050405020304" pitchFamily="18" charset="0"/>
                <a:ea typeface="Calibri" panose="020F0502020204030204" pitchFamily="34" charset="0"/>
                <a:cs typeface="Times New Roman" panose="02020603050405020304" pitchFamily="18" charset="0"/>
              </a:rPr>
              <a:t>F</a:t>
            </a:r>
            <a:r>
              <a:rPr lang="en-US" sz="2800" baseline="-25000" dirty="0">
                <a:latin typeface="Times New Roman" panose="02020603050405020304" pitchFamily="18" charset="0"/>
                <a:ea typeface="Calibri" panose="020F0502020204030204" pitchFamily="34" charset="0"/>
                <a:cs typeface="Times New Roman" panose="02020603050405020304" pitchFamily="18" charset="0"/>
              </a:rPr>
              <a:t>v </a:t>
            </a:r>
            <a:endParaRPr lang="en-US" sz="2800" baseline="-25000" dirty="0" smtClean="0">
              <a:latin typeface="Times New Roman" panose="02020603050405020304" pitchFamily="18" charset="0"/>
              <a:ea typeface="Calibri" panose="020F0502020204030204" pitchFamily="34" charset="0"/>
              <a:cs typeface="Times New Roman" panose="02020603050405020304" pitchFamily="18" charset="0"/>
            </a:endParaRPr>
          </a:p>
          <a:p>
            <a:pPr marL="342900" indent="-342900">
              <a:buFont typeface="Symbol" panose="05050102010706020507" pitchFamily="18" charset="2"/>
              <a:buChar char="Þ"/>
            </a:pPr>
            <a:r>
              <a:rPr lang="en-US" sz="2800" dirty="0" smtClean="0">
                <a:latin typeface="Times New Roman" panose="02020603050405020304" pitchFamily="18" charset="0"/>
                <a:ea typeface="Calibri" panose="020F0502020204030204" pitchFamily="34" charset="0"/>
                <a:cs typeface="Times New Roman" panose="02020603050405020304" pitchFamily="18" charset="0"/>
              </a:rPr>
              <a:t>F</a:t>
            </a:r>
            <a:r>
              <a:rPr lang="en-US" sz="2800" baseline="-25000" dirty="0" smtClean="0">
                <a:latin typeface="Times New Roman" panose="02020603050405020304" pitchFamily="18" charset="0"/>
                <a:ea typeface="Calibri" panose="020F0502020204030204" pitchFamily="34" charset="0"/>
                <a:cs typeface="Times New Roman" panose="02020603050405020304" pitchFamily="18" charset="0"/>
              </a:rPr>
              <a:t>a</a:t>
            </a:r>
            <a:r>
              <a:rPr lang="en-US" sz="2400" dirty="0" smtClean="0">
                <a:solidFill>
                  <a:schemeClr val="tx1"/>
                </a:solidFill>
                <a:latin typeface="Times New Roman" panose="02020603050405020304" pitchFamily="18" charset="0"/>
                <a:cs typeface="Times New Roman" panose="02020603050405020304" pitchFamily="18" charset="0"/>
              </a:rPr>
              <a:t> is equal to 1.2. </a:t>
            </a:r>
          </a:p>
          <a:p>
            <a:pPr marL="342900" indent="-342900">
              <a:buFont typeface="Symbol" panose="05050102010706020507" pitchFamily="18" charset="2"/>
              <a:buChar char="Þ"/>
            </a:pPr>
            <a:r>
              <a:rPr lang="en-US" sz="2800" dirty="0" smtClean="0">
                <a:latin typeface="Times New Roman" panose="02020603050405020304" pitchFamily="18" charset="0"/>
                <a:ea typeface="Calibri" panose="020F0502020204030204" pitchFamily="34" charset="0"/>
                <a:cs typeface="Times New Roman" panose="02020603050405020304" pitchFamily="18" charset="0"/>
              </a:rPr>
              <a:t>F</a:t>
            </a:r>
            <a:r>
              <a:rPr lang="en-US" sz="2800" baseline="-25000" dirty="0" smtClean="0">
                <a:latin typeface="Times New Roman" panose="02020603050405020304" pitchFamily="18" charset="0"/>
                <a:ea typeface="Calibri" panose="020F0502020204030204" pitchFamily="34" charset="0"/>
                <a:cs typeface="Times New Roman" panose="02020603050405020304" pitchFamily="18" charset="0"/>
              </a:rPr>
              <a:t>v</a:t>
            </a:r>
            <a:r>
              <a:rPr lang="en-US" sz="2400" dirty="0" smtClean="0">
                <a:solidFill>
                  <a:schemeClr val="tx1"/>
                </a:solidFill>
                <a:latin typeface="Times New Roman" panose="02020603050405020304" pitchFamily="18" charset="0"/>
                <a:cs typeface="Times New Roman" panose="02020603050405020304" pitchFamily="18" charset="0"/>
              </a:rPr>
              <a:t> </a:t>
            </a:r>
            <a:r>
              <a:rPr lang="en-US" sz="2400" dirty="0">
                <a:solidFill>
                  <a:schemeClr val="tx1"/>
                </a:solidFill>
                <a:latin typeface="Times New Roman" panose="02020603050405020304" pitchFamily="18" charset="0"/>
                <a:cs typeface="Times New Roman" panose="02020603050405020304" pitchFamily="18" charset="0"/>
              </a:rPr>
              <a:t>is equal to </a:t>
            </a:r>
            <a:r>
              <a:rPr lang="en-US" sz="2400" dirty="0" smtClean="0">
                <a:solidFill>
                  <a:schemeClr val="tx1"/>
                </a:solidFill>
                <a:latin typeface="Times New Roman" panose="02020603050405020304" pitchFamily="18" charset="0"/>
                <a:cs typeface="Times New Roman" panose="02020603050405020304" pitchFamily="18" charset="0"/>
              </a:rPr>
              <a:t>1.9.</a:t>
            </a:r>
          </a:p>
          <a:p>
            <a:pPr marL="342900" lvl="0" indent="-342900">
              <a:buFont typeface="Wingdings" panose="05000000000000000000" pitchFamily="2" charset="2"/>
              <a:buChar char="q"/>
            </a:pPr>
            <a:r>
              <a:rPr lang="en-US" sz="2400" dirty="0" smtClean="0">
                <a:solidFill>
                  <a:schemeClr val="tx1"/>
                </a:solidFill>
                <a:latin typeface="Times New Roman" panose="02020603050405020304" pitchFamily="18" charset="0"/>
                <a:cs typeface="Times New Roman" panose="02020603050405020304" pitchFamily="18" charset="0"/>
              </a:rPr>
              <a:t>Maximum </a:t>
            </a:r>
            <a:r>
              <a:rPr lang="en-US" sz="2400" dirty="0">
                <a:solidFill>
                  <a:schemeClr val="tx1"/>
                </a:solidFill>
                <a:latin typeface="Times New Roman" panose="02020603050405020304" pitchFamily="18" charset="0"/>
                <a:cs typeface="Times New Roman" panose="02020603050405020304" pitchFamily="18" charset="0"/>
              </a:rPr>
              <a:t>considered earthquake spectral response acceleration adjusted for site class effects, </a:t>
            </a:r>
            <a:r>
              <a:rPr lang="en-US" sz="28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S</a:t>
            </a:r>
            <a:r>
              <a:rPr lang="en-US" sz="2800" baseline="-25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MS</a:t>
            </a:r>
            <a:r>
              <a:rPr lang="en-US" sz="2400" dirty="0" smtClean="0">
                <a:solidFill>
                  <a:schemeClr val="tx1"/>
                </a:solidFill>
                <a:latin typeface="Times New Roman" panose="02020603050405020304" pitchFamily="18" charset="0"/>
                <a:cs typeface="Times New Roman" panose="02020603050405020304" pitchFamily="18" charset="0"/>
              </a:rPr>
              <a:t> </a:t>
            </a:r>
            <a:r>
              <a:rPr lang="en-US" sz="2400" dirty="0">
                <a:solidFill>
                  <a:schemeClr val="tx1"/>
                </a:solidFill>
                <a:latin typeface="Times New Roman" panose="02020603050405020304" pitchFamily="18" charset="0"/>
                <a:cs typeface="Times New Roman" panose="02020603050405020304" pitchFamily="18" charset="0"/>
              </a:rPr>
              <a:t>and </a:t>
            </a:r>
            <a:r>
              <a:rPr lang="en-US" sz="28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S</a:t>
            </a:r>
            <a:r>
              <a:rPr lang="en-US" sz="2800" baseline="-25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M1 </a:t>
            </a:r>
            <a:endParaRPr lang="en-US" sz="2800" baseline="-25000"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buFont typeface="Symbol" panose="05050102010706020507" pitchFamily="18" charset="2"/>
              <a:buChar char="Þ"/>
            </a:pPr>
            <a:r>
              <a:rPr lang="en-US" sz="2800" dirty="0" smtClean="0">
                <a:solidFill>
                  <a:schemeClr val="tx1"/>
                </a:solidFill>
                <a:latin typeface="Times New Roman" panose="02020603050405020304" pitchFamily="18" charset="0"/>
                <a:ea typeface="Calibri" panose="020F0502020204030204" pitchFamily="34" charset="0"/>
                <a:cs typeface="Times New Roman" panose="02020603050405020304" pitchFamily="18" charset="0"/>
              </a:rPr>
              <a:t>S</a:t>
            </a:r>
            <a:r>
              <a:rPr lang="en-US" sz="2800" baseline="-25000" dirty="0" smtClean="0">
                <a:solidFill>
                  <a:schemeClr val="tx1"/>
                </a:solidFill>
                <a:latin typeface="Times New Roman" panose="02020603050405020304" pitchFamily="18" charset="0"/>
                <a:ea typeface="Calibri" panose="020F0502020204030204" pitchFamily="34" charset="0"/>
                <a:cs typeface="Times New Roman" panose="02020603050405020304" pitchFamily="18" charset="0"/>
              </a:rPr>
              <a:t>MS</a:t>
            </a:r>
            <a:r>
              <a:rPr lang="en-US" sz="28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r>
              <a:rPr lang="en-US" sz="2800" dirty="0" smtClean="0">
                <a:solidFill>
                  <a:schemeClr val="tx1"/>
                </a:solidFill>
                <a:latin typeface="Times New Roman" panose="02020603050405020304" pitchFamily="18" charset="0"/>
                <a:ea typeface="Calibri" panose="020F0502020204030204" pitchFamily="34" charset="0"/>
                <a:cs typeface="Times New Roman" panose="02020603050405020304" pitchFamily="18" charset="0"/>
              </a:rPr>
              <a:t>0.90.</a:t>
            </a:r>
            <a:endParaRPr lang="en-US" sz="2400" dirty="0" smtClean="0">
              <a:solidFill>
                <a:schemeClr val="tx1"/>
              </a:solidFill>
              <a:latin typeface="Times New Roman" panose="02020603050405020304" pitchFamily="18" charset="0"/>
              <a:cs typeface="Times New Roman" panose="02020603050405020304" pitchFamily="18" charset="0"/>
            </a:endParaRPr>
          </a:p>
          <a:p>
            <a:pPr marL="342900" lvl="0" indent="-342900">
              <a:lnSpc>
                <a:spcPct val="107000"/>
              </a:lnSpc>
              <a:spcBef>
                <a:spcPts val="0"/>
              </a:spcBef>
              <a:spcAft>
                <a:spcPts val="800"/>
              </a:spcAft>
              <a:buFont typeface="Symbol" panose="05050102010706020507" pitchFamily="18" charset="2"/>
              <a:buChar char=""/>
            </a:pPr>
            <a:r>
              <a:rPr lang="en-US" sz="28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S</a:t>
            </a:r>
            <a:r>
              <a:rPr lang="en-US" sz="2800" baseline="-250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M1</a:t>
            </a:r>
            <a:r>
              <a:rPr lang="en-US" sz="28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r>
              <a:rPr lang="en-US" sz="2800" dirty="0" smtClean="0">
                <a:solidFill>
                  <a:schemeClr val="tx1"/>
                </a:solidFill>
                <a:latin typeface="Times New Roman" panose="02020603050405020304" pitchFamily="18" charset="0"/>
                <a:ea typeface="Calibri" panose="020F0502020204030204" pitchFamily="34" charset="0"/>
                <a:cs typeface="Times New Roman" panose="02020603050405020304" pitchFamily="18" charset="0"/>
              </a:rPr>
              <a:t>0.7125.</a:t>
            </a:r>
          </a:p>
          <a:p>
            <a:pPr lvl="0">
              <a:lnSpc>
                <a:spcPct val="107000"/>
              </a:lnSpc>
              <a:spcBef>
                <a:spcPts val="0"/>
              </a:spcBef>
              <a:spcAft>
                <a:spcPts val="800"/>
              </a:spcAft>
            </a:pPr>
            <a:endParaRPr lang="en-US" sz="18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spcBef>
                <a:spcPts val="0"/>
              </a:spcBef>
              <a:spcAft>
                <a:spcPts val="800"/>
              </a:spcAft>
              <a:buFont typeface="Symbol" panose="05050102010706020507" pitchFamily="18" charset="2"/>
              <a:buChar char="Þ"/>
            </a:pPr>
            <a:endParaRPr lang="en-US" sz="2200" dirty="0" smtClean="0">
              <a:solidFill>
                <a:schemeClr val="tx1"/>
              </a:solidFill>
            </a:endParaRPr>
          </a:p>
        </p:txBody>
      </p:sp>
      <p:sp>
        <p:nvSpPr>
          <p:cNvPr id="5" name="Rectangle 4"/>
          <p:cNvSpPr/>
          <p:nvPr/>
        </p:nvSpPr>
        <p:spPr>
          <a:xfrm>
            <a:off x="1547664" y="1124430"/>
            <a:ext cx="4806188" cy="461665"/>
          </a:xfrm>
          <a:prstGeom prst="rect">
            <a:avLst/>
          </a:prstGeom>
        </p:spPr>
        <p:txBody>
          <a:bodyPr wrap="none">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Procedure Used in the Calculations</a:t>
            </a:r>
          </a:p>
        </p:txBody>
      </p:sp>
      <p:sp>
        <p:nvSpPr>
          <p:cNvPr id="7" name="Rectangle 6"/>
          <p:cNvSpPr/>
          <p:nvPr/>
        </p:nvSpPr>
        <p:spPr>
          <a:xfrm>
            <a:off x="1547664" y="199045"/>
            <a:ext cx="3773790" cy="769441"/>
          </a:xfrm>
          <a:prstGeom prst="rect">
            <a:avLst/>
          </a:prstGeom>
        </p:spPr>
        <p:txBody>
          <a:bodyPr wrap="none">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Seismic Design</a:t>
            </a:r>
          </a:p>
        </p:txBody>
      </p:sp>
    </p:spTree>
    <p:extLst>
      <p:ext uri="{BB962C8B-B14F-4D97-AF65-F5344CB8AC3E}">
        <p14:creationId xmlns:p14="http://schemas.microsoft.com/office/powerpoint/2010/main" val="203158898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0"/>
          </p:nvPr>
        </p:nvSpPr>
        <p:spPr>
          <a:xfrm>
            <a:off x="1403648" y="1916832"/>
            <a:ext cx="7740352" cy="5544616"/>
          </a:xfrm>
        </p:spPr>
        <p:txBody>
          <a:bodyPr/>
          <a:lstStyle/>
          <a:p>
            <a:pPr marL="342900" lvl="0" indent="-342900">
              <a:lnSpc>
                <a:spcPct val="107000"/>
              </a:lnSpc>
              <a:spcBef>
                <a:spcPts val="0"/>
              </a:spcBef>
              <a:spcAft>
                <a:spcPts val="800"/>
              </a:spcAft>
              <a:buFont typeface="Wingdings" panose="05000000000000000000" pitchFamily="2" charset="2"/>
              <a:buChar char="q"/>
            </a:pPr>
            <a:r>
              <a:rPr lang="en-US" sz="24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Design Spectral Acceleration Parameters, S</a:t>
            </a:r>
            <a:r>
              <a:rPr lang="en-US" sz="2400" baseline="-25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DS</a:t>
            </a:r>
            <a:r>
              <a:rPr lang="en-US" sz="24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and S</a:t>
            </a:r>
            <a:r>
              <a:rPr lang="en-US" sz="2400" baseline="-25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D1</a:t>
            </a:r>
            <a:endParaRPr lang="en-US" sz="24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Bef>
                <a:spcPts val="0"/>
              </a:spcBef>
              <a:spcAft>
                <a:spcPts val="800"/>
              </a:spcAft>
              <a:buFont typeface="Symbol" panose="05050102010706020507" pitchFamily="18" charset="2"/>
              <a:buChar char="Þ"/>
            </a:pPr>
            <a:r>
              <a:rPr lang="en-US" sz="24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S</a:t>
            </a:r>
            <a:r>
              <a:rPr lang="en-US" sz="2400" baseline="-25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DS</a:t>
            </a:r>
            <a:r>
              <a:rPr lang="en-US" sz="24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0.60.</a:t>
            </a:r>
          </a:p>
          <a:p>
            <a:pPr marL="342900" lvl="0" indent="-342900">
              <a:lnSpc>
                <a:spcPct val="107000"/>
              </a:lnSpc>
              <a:spcBef>
                <a:spcPts val="0"/>
              </a:spcBef>
              <a:spcAft>
                <a:spcPts val="800"/>
              </a:spcAft>
              <a:buFont typeface="Symbol" panose="05050102010706020507" pitchFamily="18" charset="2"/>
              <a:buChar char="Þ"/>
            </a:pPr>
            <a:r>
              <a:rPr lang="en-US" sz="24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S</a:t>
            </a:r>
            <a:r>
              <a:rPr lang="en-US" sz="2400" baseline="-25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D1</a:t>
            </a:r>
            <a:r>
              <a:rPr lang="en-US" sz="24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0.475</a:t>
            </a:r>
            <a:r>
              <a:rPr lang="en-US" sz="2400"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a:t>
            </a:r>
            <a:endParaRPr lang="en-US" sz="2400" dirty="0" smtClean="0">
              <a:solidFill>
                <a:schemeClr val="tx1"/>
              </a:solidFill>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Bef>
                <a:spcPts val="0"/>
              </a:spcBef>
              <a:spcAft>
                <a:spcPts val="800"/>
              </a:spcAft>
              <a:buFont typeface="Wingdings" panose="05000000000000000000" pitchFamily="2" charset="2"/>
              <a:buChar char="q"/>
            </a:pPr>
            <a:r>
              <a:rPr lang="en-US" sz="2400" dirty="0" smtClean="0">
                <a:solidFill>
                  <a:schemeClr val="tx1"/>
                </a:solidFill>
                <a:latin typeface="Times New Roman" panose="02020603050405020304" pitchFamily="18" charset="0"/>
                <a:ea typeface="Calibri" panose="020F0502020204030204" pitchFamily="34" charset="0"/>
                <a:cs typeface="Times New Roman" panose="02020603050405020304" pitchFamily="18" charset="0"/>
              </a:rPr>
              <a:t>Seismic </a:t>
            </a:r>
            <a:r>
              <a:rPr lang="en-US" sz="24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Design </a:t>
            </a:r>
            <a:r>
              <a:rPr lang="en-US" sz="2400" dirty="0" smtClean="0">
                <a:solidFill>
                  <a:schemeClr val="tx1"/>
                </a:solidFill>
                <a:latin typeface="Times New Roman" panose="02020603050405020304" pitchFamily="18" charset="0"/>
                <a:ea typeface="Calibri" panose="020F0502020204030204" pitchFamily="34" charset="0"/>
                <a:cs typeface="Times New Roman" panose="02020603050405020304" pitchFamily="18" charset="0"/>
              </a:rPr>
              <a:t>Category</a:t>
            </a:r>
          </a:p>
          <a:p>
            <a:pPr marL="342900" lvl="0" indent="-342900">
              <a:lnSpc>
                <a:spcPct val="107000"/>
              </a:lnSpc>
              <a:spcBef>
                <a:spcPts val="0"/>
              </a:spcBef>
              <a:spcAft>
                <a:spcPts val="800"/>
              </a:spcAft>
              <a:buFont typeface="Symbol" panose="05050102010706020507" pitchFamily="18" charset="2"/>
              <a:buChar char="Þ"/>
            </a:pPr>
            <a:r>
              <a:rPr lang="en-US" sz="2400" dirty="0" smtClean="0">
                <a:solidFill>
                  <a:schemeClr val="tx1"/>
                </a:solidFill>
                <a:latin typeface="Times New Roman" panose="02020603050405020304" pitchFamily="18" charset="0"/>
                <a:ea typeface="Calibri" panose="020F0502020204030204" pitchFamily="34" charset="0"/>
                <a:cs typeface="Times New Roman" panose="02020603050405020304" pitchFamily="18" charset="0"/>
              </a:rPr>
              <a:t>The </a:t>
            </a:r>
            <a:r>
              <a:rPr lang="en-US" sz="24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seismic design category is </a:t>
            </a:r>
            <a:r>
              <a:rPr lang="en-US" sz="2400" dirty="0" smtClean="0">
                <a:solidFill>
                  <a:schemeClr val="tx1"/>
                </a:solidFill>
                <a:latin typeface="Times New Roman" panose="02020603050405020304" pitchFamily="18" charset="0"/>
                <a:ea typeface="Calibri" panose="020F0502020204030204" pitchFamily="34" charset="0"/>
                <a:cs typeface="Times New Roman" panose="02020603050405020304" pitchFamily="18" charset="0"/>
              </a:rPr>
              <a:t>D.</a:t>
            </a:r>
            <a:endParaRPr lang="en-US" sz="24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endParaRPr>
          </a:p>
          <a:p>
            <a:pPr lvl="0">
              <a:lnSpc>
                <a:spcPct val="107000"/>
              </a:lnSpc>
              <a:spcBef>
                <a:spcPts val="0"/>
              </a:spcBef>
              <a:spcAft>
                <a:spcPts val="800"/>
              </a:spcAft>
            </a:pPr>
            <a:endParaRPr lang="en-US" sz="18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lvl="0">
              <a:lnSpc>
                <a:spcPct val="107000"/>
              </a:lnSpc>
              <a:spcBef>
                <a:spcPts val="0"/>
              </a:spcBef>
              <a:spcAft>
                <a:spcPts val="800"/>
              </a:spcAft>
            </a:pPr>
            <a:endParaRPr lang="en-US" sz="2200" dirty="0" smtClean="0">
              <a:solidFill>
                <a:schemeClr val="tx1"/>
              </a:solidFill>
            </a:endParaRPr>
          </a:p>
        </p:txBody>
      </p:sp>
      <p:sp>
        <p:nvSpPr>
          <p:cNvPr id="5" name="Rectangle 4"/>
          <p:cNvSpPr/>
          <p:nvPr/>
        </p:nvSpPr>
        <p:spPr>
          <a:xfrm>
            <a:off x="1547664" y="1124430"/>
            <a:ext cx="4806188" cy="461665"/>
          </a:xfrm>
          <a:prstGeom prst="rect">
            <a:avLst/>
          </a:prstGeom>
        </p:spPr>
        <p:txBody>
          <a:bodyPr wrap="none">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Procedure Used in the Calculations</a:t>
            </a:r>
          </a:p>
        </p:txBody>
      </p:sp>
      <p:sp>
        <p:nvSpPr>
          <p:cNvPr id="7" name="Rectangle 6"/>
          <p:cNvSpPr/>
          <p:nvPr/>
        </p:nvSpPr>
        <p:spPr>
          <a:xfrm>
            <a:off x="1547664" y="199045"/>
            <a:ext cx="3773790" cy="769441"/>
          </a:xfrm>
          <a:prstGeom prst="rect">
            <a:avLst/>
          </a:prstGeom>
        </p:spPr>
        <p:txBody>
          <a:bodyPr wrap="none">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Seismic Design</a:t>
            </a:r>
          </a:p>
        </p:txBody>
      </p:sp>
    </p:spTree>
    <p:extLst>
      <p:ext uri="{BB962C8B-B14F-4D97-AF65-F5344CB8AC3E}">
        <p14:creationId xmlns:p14="http://schemas.microsoft.com/office/powerpoint/2010/main" val="166845557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0"/>
          </p:nvPr>
        </p:nvSpPr>
        <p:spPr>
          <a:xfrm>
            <a:off x="1403648" y="1916832"/>
            <a:ext cx="7740352" cy="5544616"/>
          </a:xfrm>
        </p:spPr>
        <p:txBody>
          <a:bodyPr/>
          <a:lstStyle/>
          <a:p>
            <a:pPr marL="342900" lvl="0" indent="-342900" algn="just">
              <a:lnSpc>
                <a:spcPct val="107000"/>
              </a:lnSpc>
              <a:spcBef>
                <a:spcPts val="0"/>
              </a:spcBef>
              <a:spcAft>
                <a:spcPts val="800"/>
              </a:spcAft>
              <a:buFont typeface="Wingdings" panose="05000000000000000000" pitchFamily="2" charset="2"/>
              <a:buChar char="q"/>
            </a:pP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The calculation of </a:t>
            </a:r>
            <a:r>
              <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C</a:t>
            </a:r>
            <a:r>
              <a:rPr lang="en-US" sz="2400" baseline="-250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S</a:t>
            </a:r>
          </a:p>
          <a:p>
            <a:pPr marL="342900" lvl="0" indent="-342900" algn="just">
              <a:lnSpc>
                <a:spcPct val="107000"/>
              </a:lnSpc>
              <a:spcBef>
                <a:spcPts val="0"/>
              </a:spcBef>
              <a:spcAft>
                <a:spcPts val="800"/>
              </a:spcAft>
              <a:buFont typeface="Symbol" panose="05050102010706020507" pitchFamily="18" charset="2"/>
              <a:buChar char="Þ"/>
            </a:pPr>
            <a:r>
              <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C</a:t>
            </a:r>
            <a:r>
              <a:rPr lang="en-US" sz="2400" baseline="-250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S</a:t>
            </a: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 </a:t>
            </a:r>
            <a:r>
              <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10.71%</a:t>
            </a:r>
          </a:p>
          <a:p>
            <a:pPr lvl="0" algn="just">
              <a:lnSpc>
                <a:spcPct val="107000"/>
              </a:lnSpc>
              <a:spcBef>
                <a:spcPts val="0"/>
              </a:spcBef>
              <a:spcAft>
                <a:spcPts val="800"/>
              </a:spcAft>
            </a:pPr>
            <a:r>
              <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C</a:t>
            </a:r>
            <a:r>
              <a:rPr lang="en-US" sz="2400" baseline="-250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S</a:t>
            </a: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 10.71% ≥ C</a:t>
            </a:r>
            <a:r>
              <a:rPr lang="en-US" sz="2400" baseline="-25000" dirty="0">
                <a:solidFill>
                  <a:schemeClr val="tx1"/>
                </a:solidFill>
                <a:latin typeface="Times New Roman" panose="02020603050405020304" pitchFamily="18" charset="0"/>
                <a:ea typeface="Calibri" panose="020F0502020204030204" pitchFamily="34" charset="0"/>
                <a:cs typeface="Arial" panose="020B0604020202020204" pitchFamily="34" charset="0"/>
              </a:rPr>
              <a:t>S, min</a:t>
            </a: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 3.3% …. </a:t>
            </a:r>
            <a:r>
              <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OK</a:t>
            </a:r>
            <a:endParaRPr lang="en-US" sz="2400" dirty="0" smtClean="0">
              <a:solidFill>
                <a:schemeClr val="tx1"/>
              </a:solidFill>
              <a:latin typeface="Calibri" panose="020F0502020204030204" pitchFamily="34" charset="0"/>
              <a:ea typeface="Calibri" panose="020F0502020204030204" pitchFamily="34" charset="0"/>
              <a:cs typeface="Arial" panose="020B0604020202020204" pitchFamily="34" charset="0"/>
            </a:endParaRPr>
          </a:p>
          <a:p>
            <a:pPr lvl="0" algn="just">
              <a:lnSpc>
                <a:spcPct val="107000"/>
              </a:lnSpc>
              <a:spcBef>
                <a:spcPts val="0"/>
              </a:spcBef>
              <a:spcAft>
                <a:spcPts val="800"/>
              </a:spcAft>
            </a:pPr>
            <a:r>
              <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C</a:t>
            </a:r>
            <a:r>
              <a:rPr lang="en-US" sz="2400" baseline="-250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S</a:t>
            </a: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 10.71% ≥ C</a:t>
            </a:r>
            <a:r>
              <a:rPr lang="en-US" sz="2400" baseline="-25000" dirty="0">
                <a:solidFill>
                  <a:schemeClr val="tx1"/>
                </a:solidFill>
                <a:latin typeface="Times New Roman" panose="02020603050405020304" pitchFamily="18" charset="0"/>
                <a:ea typeface="Calibri" panose="020F0502020204030204" pitchFamily="34" charset="0"/>
                <a:cs typeface="Arial" panose="020B0604020202020204" pitchFamily="34" charset="0"/>
              </a:rPr>
              <a:t>S, max</a:t>
            </a: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 7.8</a:t>
            </a:r>
            <a:r>
              <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a:t>
            </a:r>
          </a:p>
          <a:p>
            <a:pPr lvl="0" algn="just">
              <a:lnSpc>
                <a:spcPct val="107000"/>
              </a:lnSpc>
              <a:spcBef>
                <a:spcPts val="0"/>
              </a:spcBef>
              <a:spcAft>
                <a:spcPts val="800"/>
              </a:spcAft>
            </a:pPr>
            <a:endParaRPr lang="en-US" sz="24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marL="342900" marR="0" lvl="0" indent="-342900" algn="just">
              <a:lnSpc>
                <a:spcPct val="107000"/>
              </a:lnSpc>
              <a:spcBef>
                <a:spcPts val="0"/>
              </a:spcBef>
              <a:spcAft>
                <a:spcPts val="800"/>
              </a:spcAft>
              <a:buFont typeface="Symbol" panose="05050102010706020507" pitchFamily="18" charset="2"/>
              <a:buChar char=""/>
            </a:pPr>
            <a:r>
              <a:rPr lang="en-US" sz="2400" b="1" dirty="0">
                <a:solidFill>
                  <a:schemeClr val="tx1"/>
                </a:solidFill>
                <a:latin typeface="Times New Roman" panose="02020603050405020304" pitchFamily="18" charset="0"/>
                <a:ea typeface="Calibri" panose="020F0502020204030204" pitchFamily="34" charset="0"/>
                <a:cs typeface="Arial" panose="020B0604020202020204" pitchFamily="34" charset="0"/>
              </a:rPr>
              <a:t>C</a:t>
            </a:r>
            <a:r>
              <a:rPr lang="en-US" sz="2400" b="1" baseline="-25000" dirty="0">
                <a:solidFill>
                  <a:schemeClr val="tx1"/>
                </a:solidFill>
                <a:latin typeface="Times New Roman" panose="02020603050405020304" pitchFamily="18" charset="0"/>
                <a:ea typeface="Calibri" panose="020F0502020204030204" pitchFamily="34" charset="0"/>
                <a:cs typeface="Arial" panose="020B0604020202020204" pitchFamily="34" charset="0"/>
              </a:rPr>
              <a:t>S</a:t>
            </a:r>
            <a:r>
              <a:rPr lang="en-US" sz="2400" b="1" dirty="0">
                <a:solidFill>
                  <a:schemeClr val="tx1"/>
                </a:solidFill>
                <a:latin typeface="Times New Roman" panose="02020603050405020304" pitchFamily="18" charset="0"/>
                <a:ea typeface="Calibri" panose="020F0502020204030204" pitchFamily="34" charset="0"/>
                <a:cs typeface="Arial" panose="020B0604020202020204" pitchFamily="34" charset="0"/>
              </a:rPr>
              <a:t>= 7.8</a:t>
            </a:r>
            <a:r>
              <a:rPr lang="en-US" sz="2400" b="1"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a:t>
            </a:r>
            <a:endParaRPr lang="en-US" sz="18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lvl="0">
              <a:lnSpc>
                <a:spcPct val="107000"/>
              </a:lnSpc>
              <a:spcBef>
                <a:spcPts val="0"/>
              </a:spcBef>
              <a:spcAft>
                <a:spcPts val="800"/>
              </a:spcAft>
            </a:pPr>
            <a:endParaRPr lang="en-US" sz="18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lvl="0">
              <a:lnSpc>
                <a:spcPct val="107000"/>
              </a:lnSpc>
              <a:spcBef>
                <a:spcPts val="0"/>
              </a:spcBef>
              <a:spcAft>
                <a:spcPts val="800"/>
              </a:spcAft>
            </a:pPr>
            <a:endParaRPr lang="en-US" sz="2200" dirty="0" smtClean="0">
              <a:solidFill>
                <a:schemeClr val="tx1"/>
              </a:solidFill>
            </a:endParaRPr>
          </a:p>
        </p:txBody>
      </p:sp>
      <p:sp>
        <p:nvSpPr>
          <p:cNvPr id="5" name="Rectangle 4"/>
          <p:cNvSpPr/>
          <p:nvPr/>
        </p:nvSpPr>
        <p:spPr>
          <a:xfrm>
            <a:off x="1691680" y="1208620"/>
            <a:ext cx="6164573" cy="468077"/>
          </a:xfrm>
          <a:prstGeom prst="rect">
            <a:avLst/>
          </a:prstGeom>
        </p:spPr>
        <p:txBody>
          <a:bodyPr wrap="none">
            <a:spAutoFit/>
          </a:bodyPr>
          <a:lstStyle/>
          <a:p>
            <a:pPr algn="just">
              <a:lnSpc>
                <a:spcPct val="107000"/>
              </a:lnSpc>
              <a:spcAft>
                <a:spcPts val="800"/>
              </a:spcAft>
            </a:pPr>
            <a:r>
              <a:rPr lang="en-US" sz="2400" b="1" dirty="0">
                <a:latin typeface="Times New Roman" panose="02020603050405020304" pitchFamily="18" charset="0"/>
                <a:ea typeface="Calibri" panose="020F0502020204030204" pitchFamily="34" charset="0"/>
                <a:cs typeface="Arial" panose="020B0604020202020204" pitchFamily="34" charset="0"/>
              </a:rPr>
              <a:t>Base Shear Calculation Using ELF Procedure</a:t>
            </a:r>
            <a:endParaRPr lang="en-US" dirty="0">
              <a:latin typeface="Calibri" panose="020F0502020204030204" pitchFamily="34" charset="0"/>
              <a:ea typeface="Calibri" panose="020F0502020204030204" pitchFamily="34" charset="0"/>
              <a:cs typeface="Arial" panose="020B0604020202020204" pitchFamily="34" charset="0"/>
            </a:endParaRPr>
          </a:p>
        </p:txBody>
      </p:sp>
      <p:sp>
        <p:nvSpPr>
          <p:cNvPr id="7" name="Rectangle 6"/>
          <p:cNvSpPr/>
          <p:nvPr/>
        </p:nvSpPr>
        <p:spPr>
          <a:xfrm>
            <a:off x="1547664" y="199045"/>
            <a:ext cx="3773790" cy="769441"/>
          </a:xfrm>
          <a:prstGeom prst="rect">
            <a:avLst/>
          </a:prstGeom>
        </p:spPr>
        <p:txBody>
          <a:bodyPr wrap="none">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Seismic Design</a:t>
            </a:r>
          </a:p>
        </p:txBody>
      </p:sp>
    </p:spTree>
    <p:extLst>
      <p:ext uri="{BB962C8B-B14F-4D97-AF65-F5344CB8AC3E}">
        <p14:creationId xmlns:p14="http://schemas.microsoft.com/office/powerpoint/2010/main" val="250394930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0"/>
          </p:nvPr>
        </p:nvSpPr>
        <p:spPr>
          <a:xfrm>
            <a:off x="1403648" y="1916832"/>
            <a:ext cx="7740352" cy="5544616"/>
          </a:xfrm>
        </p:spPr>
        <p:txBody>
          <a:bodyPr/>
          <a:lstStyle/>
          <a:p>
            <a:pPr marL="342900" lvl="0" indent="-342900">
              <a:lnSpc>
                <a:spcPct val="107000"/>
              </a:lnSpc>
              <a:spcBef>
                <a:spcPts val="0"/>
              </a:spcBef>
              <a:spcAft>
                <a:spcPts val="800"/>
              </a:spcAft>
              <a:buFont typeface="Wingdings" panose="05000000000000000000" pitchFamily="2" charset="2"/>
              <a:buChar char="q"/>
            </a:pPr>
            <a:r>
              <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The </a:t>
            </a: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calculation of </a:t>
            </a:r>
            <a:r>
              <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W</a:t>
            </a:r>
          </a:p>
          <a:p>
            <a:pPr marL="342900" lvl="0" indent="-342900">
              <a:lnSpc>
                <a:spcPct val="107000"/>
              </a:lnSpc>
              <a:spcBef>
                <a:spcPts val="0"/>
              </a:spcBef>
              <a:spcAft>
                <a:spcPts val="800"/>
              </a:spcAft>
              <a:buFont typeface="Wingdings" panose="05000000000000000000" pitchFamily="2" charset="2"/>
              <a:buChar char="q"/>
            </a:pPr>
            <a:endPar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endParaRPr>
          </a:p>
          <a:p>
            <a:pPr marL="342900" lvl="0" indent="-342900">
              <a:lnSpc>
                <a:spcPct val="107000"/>
              </a:lnSpc>
              <a:spcBef>
                <a:spcPts val="0"/>
              </a:spcBef>
              <a:spcAft>
                <a:spcPts val="800"/>
              </a:spcAft>
              <a:buFont typeface="Wingdings" panose="05000000000000000000" pitchFamily="2" charset="2"/>
              <a:buChar char="q"/>
            </a:pPr>
            <a:endPar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endParaRPr>
          </a:p>
          <a:p>
            <a:pPr marL="342900" lvl="0" indent="-342900">
              <a:lnSpc>
                <a:spcPct val="107000"/>
              </a:lnSpc>
              <a:spcBef>
                <a:spcPts val="0"/>
              </a:spcBef>
              <a:spcAft>
                <a:spcPts val="800"/>
              </a:spcAft>
              <a:buFont typeface="Wingdings" panose="05000000000000000000" pitchFamily="2" charset="2"/>
              <a:buChar char="q"/>
            </a:pPr>
            <a:endPar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endParaRPr>
          </a:p>
          <a:p>
            <a:pPr marL="342900" lvl="0" indent="-342900">
              <a:lnSpc>
                <a:spcPct val="107000"/>
              </a:lnSpc>
              <a:spcBef>
                <a:spcPts val="0"/>
              </a:spcBef>
              <a:spcAft>
                <a:spcPts val="800"/>
              </a:spcAft>
              <a:buFont typeface="Wingdings" panose="05000000000000000000" pitchFamily="2" charset="2"/>
              <a:buChar char="q"/>
            </a:pPr>
            <a:endPar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endParaRPr>
          </a:p>
          <a:p>
            <a:pPr lvl="0">
              <a:lnSpc>
                <a:spcPct val="107000"/>
              </a:lnSpc>
              <a:spcBef>
                <a:spcPts val="0"/>
              </a:spcBef>
              <a:spcAft>
                <a:spcPts val="800"/>
              </a:spcAft>
            </a:pPr>
            <a:endPar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endParaRPr>
          </a:p>
          <a:p>
            <a:pPr marL="342900" lvl="0" indent="-342900">
              <a:lnSpc>
                <a:spcPct val="107000"/>
              </a:lnSpc>
              <a:spcBef>
                <a:spcPts val="0"/>
              </a:spcBef>
              <a:spcAft>
                <a:spcPts val="800"/>
              </a:spcAft>
              <a:buFont typeface="Symbol" panose="05050102010706020507" pitchFamily="18" charset="2"/>
              <a:buChar char="Þ"/>
            </a:pPr>
            <a:r>
              <a:rPr lang="en-US" sz="2400" dirty="0">
                <a:solidFill>
                  <a:schemeClr val="tx1"/>
                </a:solidFill>
                <a:latin typeface="Times New Roman" panose="02020603050405020304" pitchFamily="18" charset="0"/>
                <a:ea typeface="Calibri" panose="020F0502020204030204" pitchFamily="34" charset="0"/>
              </a:rPr>
              <a:t>W= </a:t>
            </a:r>
            <a:r>
              <a:rPr lang="en-US" sz="2400" dirty="0" smtClean="0">
                <a:solidFill>
                  <a:schemeClr val="tx1"/>
                </a:solidFill>
                <a:latin typeface="Times New Roman" panose="02020603050405020304" pitchFamily="18" charset="0"/>
                <a:ea typeface="Calibri" panose="020F0502020204030204" pitchFamily="34" charset="0"/>
              </a:rPr>
              <a:t>212135.2783kN.</a:t>
            </a:r>
            <a:endParaRPr lang="en-US" sz="2400" dirty="0" smtClean="0">
              <a:solidFill>
                <a:schemeClr val="tx1"/>
              </a:solidFill>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spcBef>
                <a:spcPts val="0"/>
              </a:spcBef>
              <a:spcAft>
                <a:spcPts val="800"/>
              </a:spcAft>
              <a:buFont typeface="Symbol" panose="05050102010706020507" pitchFamily="18" charset="2"/>
              <a:buChar char="Þ"/>
            </a:pPr>
            <a:r>
              <a:rPr lang="en-US" sz="2400" dirty="0" smtClean="0">
                <a:solidFill>
                  <a:schemeClr val="tx1"/>
                </a:solidFill>
                <a:latin typeface="Times New Roman" panose="02020603050405020304" pitchFamily="18" charset="0"/>
                <a:ea typeface="Calibri" panose="020F0502020204030204" pitchFamily="34" charset="0"/>
              </a:rPr>
              <a:t>The </a:t>
            </a:r>
            <a:r>
              <a:rPr lang="en-US" sz="2400" dirty="0">
                <a:solidFill>
                  <a:schemeClr val="tx1"/>
                </a:solidFill>
                <a:latin typeface="Times New Roman" panose="02020603050405020304" pitchFamily="18" charset="0"/>
                <a:ea typeface="Calibri" panose="020F0502020204030204" pitchFamily="34" charset="0"/>
              </a:rPr>
              <a:t>manual value of base shear (</a:t>
            </a:r>
            <a:r>
              <a:rPr lang="en-US" sz="2400" dirty="0" err="1">
                <a:solidFill>
                  <a:schemeClr val="tx1"/>
                </a:solidFill>
                <a:latin typeface="Times New Roman" panose="02020603050405020304" pitchFamily="18" charset="0"/>
                <a:ea typeface="Calibri" panose="020F0502020204030204" pitchFamily="34" charset="0"/>
              </a:rPr>
              <a:t>V</a:t>
            </a:r>
            <a:r>
              <a:rPr lang="en-US" sz="2400" baseline="-25000" dirty="0" err="1">
                <a:solidFill>
                  <a:schemeClr val="tx1"/>
                </a:solidFill>
                <a:latin typeface="Times New Roman" panose="02020603050405020304" pitchFamily="18" charset="0"/>
                <a:ea typeface="Calibri" panose="020F0502020204030204" pitchFamily="34" charset="0"/>
              </a:rPr>
              <a:t>Manual</a:t>
            </a:r>
            <a:r>
              <a:rPr lang="en-US" sz="2400" dirty="0" smtClean="0">
                <a:solidFill>
                  <a:schemeClr val="tx1"/>
                </a:solidFill>
                <a:latin typeface="Times New Roman" panose="02020603050405020304" pitchFamily="18" charset="0"/>
                <a:ea typeface="Calibri" panose="020F0502020204030204" pitchFamily="34" charset="0"/>
              </a:rPr>
              <a:t>)= </a:t>
            </a:r>
            <a:r>
              <a:rPr lang="en-US" sz="2400" dirty="0">
                <a:solidFill>
                  <a:schemeClr val="tx1"/>
                </a:solidFill>
                <a:latin typeface="Times New Roman" panose="02020603050405020304" pitchFamily="18" charset="0"/>
                <a:ea typeface="Calibri" panose="020F0502020204030204" pitchFamily="34" charset="0"/>
              </a:rPr>
              <a:t>16465.52kN </a:t>
            </a:r>
            <a:r>
              <a:rPr lang="en-US" sz="2400" dirty="0" smtClean="0">
                <a:solidFill>
                  <a:schemeClr val="tx1"/>
                </a:solidFill>
                <a:latin typeface="Times New Roman" panose="02020603050405020304" pitchFamily="18" charset="0"/>
                <a:ea typeface="Calibri" panose="020F0502020204030204" pitchFamily="34" charset="0"/>
              </a:rPr>
              <a:t> </a:t>
            </a:r>
            <a:endParaRPr lang="en-US" sz="24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lvl="0">
              <a:lnSpc>
                <a:spcPct val="107000"/>
              </a:lnSpc>
              <a:spcBef>
                <a:spcPts val="0"/>
              </a:spcBef>
              <a:spcAft>
                <a:spcPts val="800"/>
              </a:spcAft>
            </a:pPr>
            <a:endParaRPr lang="en-US" sz="2200" dirty="0" smtClean="0">
              <a:solidFill>
                <a:schemeClr val="tx1"/>
              </a:solidFill>
            </a:endParaRPr>
          </a:p>
        </p:txBody>
      </p:sp>
      <p:sp>
        <p:nvSpPr>
          <p:cNvPr id="5" name="Rectangle 4"/>
          <p:cNvSpPr/>
          <p:nvPr/>
        </p:nvSpPr>
        <p:spPr>
          <a:xfrm>
            <a:off x="1691680" y="1208620"/>
            <a:ext cx="6164573" cy="468077"/>
          </a:xfrm>
          <a:prstGeom prst="rect">
            <a:avLst/>
          </a:prstGeom>
        </p:spPr>
        <p:txBody>
          <a:bodyPr wrap="none">
            <a:spAutoFit/>
          </a:bodyPr>
          <a:lstStyle/>
          <a:p>
            <a:pPr marL="0" marR="0" lvl="0" indent="0" algn="just" defTabSz="914400" rtl="0" eaLnBrk="1" fontAlgn="auto" latinLnBrk="1" hangingPunct="1">
              <a:lnSpc>
                <a:spcPct val="107000"/>
              </a:lnSpc>
              <a:spcBef>
                <a:spcPts val="0"/>
              </a:spcBef>
              <a:spcAft>
                <a:spcPts val="80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Arial" panose="020B0604020202020204" pitchFamily="34" charset="0"/>
              </a:rPr>
              <a:t>Base Shear Calculation Using ELF Procedure</a:t>
            </a:r>
            <a:endPar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endParaRPr>
          </a:p>
        </p:txBody>
      </p:sp>
      <p:sp>
        <p:nvSpPr>
          <p:cNvPr id="7" name="Rectangle 6"/>
          <p:cNvSpPr/>
          <p:nvPr/>
        </p:nvSpPr>
        <p:spPr>
          <a:xfrm>
            <a:off x="1547664" y="199045"/>
            <a:ext cx="3773790" cy="769441"/>
          </a:xfrm>
          <a:prstGeom prst="rect">
            <a:avLst/>
          </a:prstGeom>
        </p:spPr>
        <p:txBody>
          <a:bodyPr wrap="none">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Seismic Design</a:t>
            </a:r>
          </a:p>
        </p:txBody>
      </p:sp>
      <p:graphicFrame>
        <p:nvGraphicFramePr>
          <p:cNvPr id="3" name="Table 2"/>
          <p:cNvGraphicFramePr>
            <a:graphicFrameLocks noGrp="1"/>
          </p:cNvGraphicFramePr>
          <p:nvPr>
            <p:extLst>
              <p:ext uri="{D42A27DB-BD31-4B8C-83A1-F6EECF244321}">
                <p14:modId xmlns:p14="http://schemas.microsoft.com/office/powerpoint/2010/main" val="2846332641"/>
              </p:ext>
            </p:extLst>
          </p:nvPr>
        </p:nvGraphicFramePr>
        <p:xfrm>
          <a:off x="1637420" y="2492896"/>
          <a:ext cx="7272808" cy="1956755"/>
        </p:xfrm>
        <a:graphic>
          <a:graphicData uri="http://schemas.openxmlformats.org/drawingml/2006/table">
            <a:tbl>
              <a:tblPr firstRow="1" firstCol="1" bandRow="1"/>
              <a:tblGrid>
                <a:gridCol w="3636404">
                  <a:extLst>
                    <a:ext uri="{9D8B030D-6E8A-4147-A177-3AD203B41FA5}">
                      <a16:colId xmlns:a16="http://schemas.microsoft.com/office/drawing/2014/main" xmlns="" val="3194491453"/>
                    </a:ext>
                  </a:extLst>
                </a:gridCol>
                <a:gridCol w="3636404">
                  <a:extLst>
                    <a:ext uri="{9D8B030D-6E8A-4147-A177-3AD203B41FA5}">
                      <a16:colId xmlns:a16="http://schemas.microsoft.com/office/drawing/2014/main" xmlns="" val="1979666048"/>
                    </a:ext>
                  </a:extLst>
                </a:gridCol>
              </a:tblGrid>
              <a:tr h="0">
                <a:tc>
                  <a:txBody>
                    <a:bodyPr/>
                    <a:lstStyle/>
                    <a:p>
                      <a:pPr marL="0" marR="0" algn="ctr">
                        <a:lnSpc>
                          <a:spcPct val="107000"/>
                        </a:lnSpc>
                        <a:spcBef>
                          <a:spcPts val="0"/>
                        </a:spcBef>
                        <a:spcAft>
                          <a:spcPts val="0"/>
                        </a:spcAft>
                      </a:pPr>
                      <a:r>
                        <a:rPr lang="en-US" sz="2400" dirty="0">
                          <a:solidFill>
                            <a:srgbClr val="FFFFFF"/>
                          </a:solidFill>
                          <a:effectLst/>
                          <a:latin typeface="Times New Roman" panose="02020603050405020304" pitchFamily="18" charset="0"/>
                          <a:ea typeface="Calibri" panose="020F0502020204030204" pitchFamily="34" charset="0"/>
                          <a:cs typeface="Arial" panose="020B0604020202020204" pitchFamily="34" charset="0"/>
                        </a:rPr>
                        <a:t>Load Pattern</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472C4"/>
                      </a:solidFill>
                      <a:prstDash val="solid"/>
                      <a:round/>
                      <a:headEnd type="none" w="med" len="med"/>
                      <a:tailEnd type="none" w="med" len="med"/>
                    </a:lnL>
                    <a:lnR>
                      <a:noFill/>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solidFill>
                      <a:srgbClr val="4472C4"/>
                    </a:solidFill>
                  </a:tcPr>
                </a:tc>
                <a:tc>
                  <a:txBody>
                    <a:bodyPr/>
                    <a:lstStyle/>
                    <a:p>
                      <a:pPr marL="0" marR="0" algn="ctr">
                        <a:lnSpc>
                          <a:spcPct val="107000"/>
                        </a:lnSpc>
                        <a:spcBef>
                          <a:spcPts val="0"/>
                        </a:spcBef>
                        <a:spcAft>
                          <a:spcPts val="0"/>
                        </a:spcAft>
                      </a:pPr>
                      <a:r>
                        <a:rPr lang="en-US" sz="2400">
                          <a:solidFill>
                            <a:srgbClr val="FFFFFF"/>
                          </a:solidFill>
                          <a:effectLst/>
                          <a:latin typeface="Times New Roman" panose="02020603050405020304" pitchFamily="18" charset="0"/>
                          <a:ea typeface="Calibri" panose="020F0502020204030204" pitchFamily="34" charset="0"/>
                          <a:cs typeface="Arial" panose="020B0604020202020204" pitchFamily="34" charset="0"/>
                        </a:rPr>
                        <a:t>Weight (Manual) (kN)</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w="12700" cap="flat" cmpd="sng" algn="ctr">
                      <a:solidFill>
                        <a:srgbClr val="4472C4"/>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solidFill>
                      <a:srgbClr val="4472C4"/>
                    </a:solidFill>
                  </a:tcPr>
                </a:tc>
                <a:extLst>
                  <a:ext uri="{0D108BD9-81ED-4DB2-BD59-A6C34878D82A}">
                    <a16:rowId xmlns:a16="http://schemas.microsoft.com/office/drawing/2014/main" xmlns="" val="1196601839"/>
                  </a:ext>
                </a:extLst>
              </a:tr>
              <a:tr h="0">
                <a:tc>
                  <a:txBody>
                    <a:bodyPr/>
                    <a:lstStyle/>
                    <a:p>
                      <a:pPr marL="0" marR="0" algn="ctr">
                        <a:lnSpc>
                          <a:spcPct val="107000"/>
                        </a:lnSpc>
                        <a:spcBef>
                          <a:spcPts val="0"/>
                        </a:spcBef>
                        <a:spcAft>
                          <a:spcPts val="0"/>
                        </a:spcAft>
                      </a:pPr>
                      <a:r>
                        <a:rPr lang="en-US" sz="2400" dirty="0">
                          <a:effectLst/>
                          <a:latin typeface="Times New Roman" panose="02020603050405020304" pitchFamily="18" charset="0"/>
                          <a:ea typeface="Calibri" panose="020F0502020204030204" pitchFamily="34" charset="0"/>
                          <a:cs typeface="Arial" panose="020B0604020202020204" pitchFamily="34" charset="0"/>
                        </a:rPr>
                        <a:t>Dead</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2400" dirty="0">
                          <a:effectLst/>
                          <a:latin typeface="Times New Roman" panose="02020603050405020304" pitchFamily="18" charset="0"/>
                          <a:ea typeface="Calibri" panose="020F0502020204030204" pitchFamily="34" charset="0"/>
                          <a:cs typeface="Arial" panose="020B0604020202020204" pitchFamily="34" charset="0"/>
                        </a:rPr>
                        <a:t>120886.4676</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extLst>
                  <a:ext uri="{0D108BD9-81ED-4DB2-BD59-A6C34878D82A}">
                    <a16:rowId xmlns:a16="http://schemas.microsoft.com/office/drawing/2014/main" xmlns="" val="3276126742"/>
                  </a:ext>
                </a:extLst>
              </a:tr>
              <a:tr h="0">
                <a:tc>
                  <a:txBody>
                    <a:bodyPr/>
                    <a:lstStyle/>
                    <a:p>
                      <a:pPr marL="0" marR="0" algn="ctr">
                        <a:lnSpc>
                          <a:spcPct val="107000"/>
                        </a:lnSpc>
                        <a:spcBef>
                          <a:spcPts val="0"/>
                        </a:spcBef>
                        <a:spcAft>
                          <a:spcPts val="0"/>
                        </a:spcAft>
                      </a:pPr>
                      <a:r>
                        <a:rPr lang="en-US" sz="2400" dirty="0">
                          <a:effectLst/>
                          <a:latin typeface="Times New Roman" panose="02020603050405020304" pitchFamily="18" charset="0"/>
                          <a:ea typeface="Calibri" panose="020F0502020204030204" pitchFamily="34" charset="0"/>
                          <a:cs typeface="Arial" panose="020B0604020202020204" pitchFamily="34" charset="0"/>
                        </a:rPr>
                        <a:t>0.25 Live</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effectLst/>
                          <a:latin typeface="Times New Roman" panose="02020603050405020304" pitchFamily="18" charset="0"/>
                          <a:ea typeface="Calibri" panose="020F0502020204030204" pitchFamily="34" charset="0"/>
                          <a:cs typeface="Arial" panose="020B0604020202020204" pitchFamily="34" charset="0"/>
                        </a:rPr>
                        <a:t>14662.64268</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extLst>
                  <a:ext uri="{0D108BD9-81ED-4DB2-BD59-A6C34878D82A}">
                    <a16:rowId xmlns:a16="http://schemas.microsoft.com/office/drawing/2014/main" xmlns="" val="4216676204"/>
                  </a:ext>
                </a:extLst>
              </a:tr>
              <a:tr h="0">
                <a:tc>
                  <a:txBody>
                    <a:bodyPr/>
                    <a:lstStyle/>
                    <a:p>
                      <a:pPr marL="0" marR="0" algn="ctr">
                        <a:lnSpc>
                          <a:spcPct val="107000"/>
                        </a:lnSpc>
                        <a:spcBef>
                          <a:spcPts val="0"/>
                        </a:spcBef>
                        <a:spcAft>
                          <a:spcPts val="0"/>
                        </a:spcAft>
                      </a:pPr>
                      <a:r>
                        <a:rPr lang="en-US" sz="2400" dirty="0">
                          <a:effectLst/>
                          <a:latin typeface="Times New Roman" panose="02020603050405020304" pitchFamily="18" charset="0"/>
                          <a:ea typeface="Calibri" panose="020F0502020204030204" pitchFamily="34" charset="0"/>
                          <a:cs typeface="Arial" panose="020B0604020202020204" pitchFamily="34" charset="0"/>
                        </a:rPr>
                        <a:t>SD</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2400" dirty="0">
                          <a:effectLst/>
                          <a:latin typeface="Times New Roman" panose="02020603050405020304" pitchFamily="18" charset="0"/>
                          <a:ea typeface="Calibri" panose="020F0502020204030204" pitchFamily="34" charset="0"/>
                          <a:cs typeface="Arial" panose="020B0604020202020204" pitchFamily="34" charset="0"/>
                        </a:rPr>
                        <a:t>76586.167</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extLst>
                  <a:ext uri="{0D108BD9-81ED-4DB2-BD59-A6C34878D82A}">
                    <a16:rowId xmlns:a16="http://schemas.microsoft.com/office/drawing/2014/main" xmlns="" val="3109771629"/>
                  </a:ext>
                </a:extLst>
              </a:tr>
              <a:tr h="0">
                <a:tc>
                  <a:txBody>
                    <a:bodyPr/>
                    <a:lstStyle/>
                    <a:p>
                      <a:pPr marL="0" marR="0" algn="ctr">
                        <a:lnSpc>
                          <a:spcPct val="107000"/>
                        </a:lnSpc>
                        <a:spcBef>
                          <a:spcPts val="0"/>
                        </a:spcBef>
                        <a:spcAft>
                          <a:spcPts val="0"/>
                        </a:spcAft>
                      </a:pPr>
                      <a:r>
                        <a:rPr lang="en-US" sz="2400" dirty="0">
                          <a:effectLst/>
                          <a:latin typeface="Times New Roman" panose="02020603050405020304" pitchFamily="18" charset="0"/>
                          <a:ea typeface="Calibri" panose="020F0502020204030204" pitchFamily="34" charset="0"/>
                          <a:cs typeface="Arial" panose="020B0604020202020204" pitchFamily="34" charset="0"/>
                        </a:rPr>
                        <a:t>Total Weight (W)</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b="1"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212135.2783</a:t>
                      </a:r>
                      <a:endParaRPr lang="en-US" sz="24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extLst>
                  <a:ext uri="{0D108BD9-81ED-4DB2-BD59-A6C34878D82A}">
                    <a16:rowId xmlns:a16="http://schemas.microsoft.com/office/drawing/2014/main" xmlns="" val="1958075644"/>
                  </a:ext>
                </a:extLst>
              </a:tr>
            </a:tbl>
          </a:graphicData>
        </a:graphic>
      </p:graphicFrame>
    </p:spTree>
    <p:extLst>
      <p:ext uri="{BB962C8B-B14F-4D97-AF65-F5344CB8AC3E}">
        <p14:creationId xmlns:p14="http://schemas.microsoft.com/office/powerpoint/2010/main" val="171149882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0"/>
          </p:nvPr>
        </p:nvSpPr>
        <p:spPr>
          <a:xfrm>
            <a:off x="1403648" y="1916832"/>
            <a:ext cx="7740352" cy="5544616"/>
          </a:xfrm>
        </p:spPr>
        <p:txBody>
          <a:bodyPr/>
          <a:lstStyle/>
          <a:p>
            <a:pPr algn="just">
              <a:lnSpc>
                <a:spcPct val="107000"/>
              </a:lnSpc>
              <a:spcBef>
                <a:spcPts val="0"/>
              </a:spcBef>
              <a:spcAft>
                <a:spcPts val="800"/>
              </a:spcAft>
            </a:pP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We have three methods of design: </a:t>
            </a:r>
            <a:endParaRPr lang="en-US" sz="24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marL="342900" marR="0" lvl="0" indent="-342900" algn="just">
              <a:lnSpc>
                <a:spcPct val="107000"/>
              </a:lnSpc>
              <a:spcBef>
                <a:spcPts val="0"/>
              </a:spcBef>
              <a:spcAft>
                <a:spcPts val="0"/>
              </a:spcAft>
              <a:buFont typeface="+mj-lt"/>
              <a:buAutoNum type="arabicPeriod"/>
            </a:pP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Equivalent lateral force analysis.</a:t>
            </a:r>
            <a:endParaRPr lang="en-US" sz="24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marL="342900" marR="0" lvl="0" indent="-342900" algn="just">
              <a:lnSpc>
                <a:spcPct val="107000"/>
              </a:lnSpc>
              <a:spcBef>
                <a:spcPts val="0"/>
              </a:spcBef>
              <a:spcAft>
                <a:spcPts val="0"/>
              </a:spcAft>
              <a:buFont typeface="+mj-lt"/>
              <a:buAutoNum type="arabicPeriod"/>
            </a:pP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Modal response spectrum analysis.</a:t>
            </a:r>
            <a:endParaRPr lang="en-US" sz="24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marL="342900" marR="0" lvl="0" indent="-342900" algn="just">
              <a:lnSpc>
                <a:spcPct val="107000"/>
              </a:lnSpc>
              <a:spcBef>
                <a:spcPts val="0"/>
              </a:spcBef>
              <a:spcAft>
                <a:spcPts val="800"/>
              </a:spcAft>
              <a:buFont typeface="+mj-lt"/>
              <a:buAutoNum type="arabicPeriod"/>
            </a:pP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History analysis</a:t>
            </a:r>
            <a:r>
              <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a:t>
            </a:r>
          </a:p>
          <a:p>
            <a:pPr marR="0" lvl="0" algn="just">
              <a:lnSpc>
                <a:spcPct val="107000"/>
              </a:lnSpc>
              <a:spcBef>
                <a:spcPts val="0"/>
              </a:spcBef>
              <a:spcAft>
                <a:spcPts val="800"/>
              </a:spcAft>
            </a:pPr>
            <a:endParaRPr lang="en-US" sz="24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Bef>
                <a:spcPts val="0"/>
              </a:spcBef>
              <a:spcAft>
                <a:spcPts val="800"/>
              </a:spcAft>
            </a:pP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In the project will use Equivalent lateral force &amp; Modal response spectrum analysis.</a:t>
            </a:r>
            <a:endParaRPr lang="en-US" sz="24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lvl="0">
              <a:lnSpc>
                <a:spcPct val="107000"/>
              </a:lnSpc>
              <a:spcBef>
                <a:spcPts val="0"/>
              </a:spcBef>
              <a:spcAft>
                <a:spcPts val="800"/>
              </a:spcAft>
            </a:pPr>
            <a:endPar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endParaRPr>
          </a:p>
          <a:p>
            <a:pPr marL="342900" lvl="0" indent="-342900">
              <a:lnSpc>
                <a:spcPct val="107000"/>
              </a:lnSpc>
              <a:spcBef>
                <a:spcPts val="0"/>
              </a:spcBef>
              <a:spcAft>
                <a:spcPts val="800"/>
              </a:spcAft>
              <a:buFont typeface="Wingdings" panose="05000000000000000000" pitchFamily="2" charset="2"/>
              <a:buChar char="q"/>
            </a:pPr>
            <a:endPar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endParaRPr>
          </a:p>
          <a:p>
            <a:pPr marL="342900" lvl="0" indent="-342900">
              <a:lnSpc>
                <a:spcPct val="107000"/>
              </a:lnSpc>
              <a:spcBef>
                <a:spcPts val="0"/>
              </a:spcBef>
              <a:spcAft>
                <a:spcPts val="800"/>
              </a:spcAft>
              <a:buFont typeface="Wingdings" panose="05000000000000000000" pitchFamily="2" charset="2"/>
              <a:buChar char="q"/>
            </a:pPr>
            <a:endPar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endParaRPr>
          </a:p>
          <a:p>
            <a:pPr marL="342900" lvl="0" indent="-342900">
              <a:lnSpc>
                <a:spcPct val="107000"/>
              </a:lnSpc>
              <a:spcBef>
                <a:spcPts val="0"/>
              </a:spcBef>
              <a:spcAft>
                <a:spcPts val="800"/>
              </a:spcAft>
              <a:buFont typeface="Wingdings" panose="05000000000000000000" pitchFamily="2" charset="2"/>
              <a:buChar char="q"/>
            </a:pPr>
            <a:endPar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endParaRPr>
          </a:p>
          <a:p>
            <a:pPr lvl="0">
              <a:lnSpc>
                <a:spcPct val="107000"/>
              </a:lnSpc>
              <a:spcBef>
                <a:spcPts val="0"/>
              </a:spcBef>
              <a:spcAft>
                <a:spcPts val="800"/>
              </a:spcAft>
            </a:pPr>
            <a:endParaRPr lang="en-US" sz="2200" dirty="0" smtClean="0">
              <a:solidFill>
                <a:schemeClr val="tx1"/>
              </a:solidFill>
            </a:endParaRPr>
          </a:p>
        </p:txBody>
      </p:sp>
      <p:sp>
        <p:nvSpPr>
          <p:cNvPr id="5" name="Rectangle 4"/>
          <p:cNvSpPr/>
          <p:nvPr/>
        </p:nvSpPr>
        <p:spPr>
          <a:xfrm>
            <a:off x="1763688" y="1184185"/>
            <a:ext cx="2630848" cy="468077"/>
          </a:xfrm>
          <a:prstGeom prst="rect">
            <a:avLst/>
          </a:prstGeom>
        </p:spPr>
        <p:txBody>
          <a:bodyPr wrap="none">
            <a:spAutoFit/>
          </a:bodyPr>
          <a:lstStyle/>
          <a:p>
            <a:pPr lvl="0" algn="just">
              <a:lnSpc>
                <a:spcPct val="107000"/>
              </a:lnSpc>
              <a:spcAft>
                <a:spcPts val="800"/>
              </a:spcAft>
            </a:pPr>
            <a:r>
              <a:rPr lang="en-US" sz="2400" b="1" dirty="0">
                <a:solidFill>
                  <a:prstClr val="black"/>
                </a:solidFill>
                <a:latin typeface="Times New Roman" panose="02020603050405020304" pitchFamily="18" charset="0"/>
                <a:ea typeface="Calibri" panose="020F0502020204030204" pitchFamily="34" charset="0"/>
                <a:cs typeface="Arial" panose="020B0604020202020204" pitchFamily="34" charset="0"/>
              </a:rPr>
              <a:t>Methods of Design</a:t>
            </a:r>
            <a:endPar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endParaRPr>
          </a:p>
        </p:txBody>
      </p:sp>
      <p:sp>
        <p:nvSpPr>
          <p:cNvPr id="7" name="Rectangle 6"/>
          <p:cNvSpPr/>
          <p:nvPr/>
        </p:nvSpPr>
        <p:spPr>
          <a:xfrm>
            <a:off x="1547664" y="199045"/>
            <a:ext cx="3773790" cy="769441"/>
          </a:xfrm>
          <a:prstGeom prst="rect">
            <a:avLst/>
          </a:prstGeom>
        </p:spPr>
        <p:txBody>
          <a:bodyPr wrap="none">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Seismic Design</a:t>
            </a:r>
          </a:p>
        </p:txBody>
      </p:sp>
    </p:spTree>
    <p:extLst>
      <p:ext uri="{BB962C8B-B14F-4D97-AF65-F5344CB8AC3E}">
        <p14:creationId xmlns:p14="http://schemas.microsoft.com/office/powerpoint/2010/main" val="272718702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0"/>
          </p:nvPr>
        </p:nvSpPr>
        <p:spPr>
          <a:xfrm>
            <a:off x="1403648" y="1916832"/>
            <a:ext cx="7740352" cy="5544616"/>
          </a:xfrm>
        </p:spPr>
        <p:txBody>
          <a:bodyPr/>
          <a:lstStyle/>
          <a:p>
            <a:pPr marL="342900" lvl="0" indent="-342900" algn="just">
              <a:lnSpc>
                <a:spcPct val="107000"/>
              </a:lnSpc>
              <a:spcBef>
                <a:spcPts val="0"/>
              </a:spcBef>
              <a:spcAft>
                <a:spcPts val="800"/>
              </a:spcAft>
              <a:buFont typeface="Symbol" panose="05050102010706020507" pitchFamily="18" charset="2"/>
              <a:buChar char=""/>
            </a:pP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Equivalent lateral force</a:t>
            </a:r>
            <a:endParaRPr lang="en-US" sz="24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lvl="0">
              <a:lnSpc>
                <a:spcPct val="107000"/>
              </a:lnSpc>
              <a:spcBef>
                <a:spcPts val="0"/>
              </a:spcBef>
              <a:spcAft>
                <a:spcPts val="800"/>
              </a:spcAft>
            </a:pP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In seismic analysis loads, are historically taken as equivalent static accelerations modified by certain factors depending on the seismicity of the location, soil properties and the natural frequencies of the structure and the intended use. </a:t>
            </a:r>
            <a:endPar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endParaRPr>
          </a:p>
          <a:p>
            <a:pPr lvl="0">
              <a:lnSpc>
                <a:spcPct val="107000"/>
              </a:lnSpc>
              <a:spcBef>
                <a:spcPts val="0"/>
              </a:spcBef>
              <a:spcAft>
                <a:spcPts val="800"/>
              </a:spcAft>
            </a:pP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The idea of equivalent lateral force method is to distribute part of the seismic force (base shear) to every floor, which are able to transfer lateral loads.</a:t>
            </a:r>
          </a:p>
          <a:p>
            <a:pPr marL="342900" lvl="0" indent="-342900">
              <a:lnSpc>
                <a:spcPct val="107000"/>
              </a:lnSpc>
              <a:spcBef>
                <a:spcPts val="0"/>
              </a:spcBef>
              <a:spcAft>
                <a:spcPts val="800"/>
              </a:spcAft>
              <a:buFont typeface="Wingdings" panose="05000000000000000000" pitchFamily="2" charset="2"/>
              <a:buChar char="q"/>
            </a:pPr>
            <a:endPar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endParaRPr>
          </a:p>
          <a:p>
            <a:pPr marL="342900" lvl="0" indent="-342900">
              <a:lnSpc>
                <a:spcPct val="107000"/>
              </a:lnSpc>
              <a:spcBef>
                <a:spcPts val="0"/>
              </a:spcBef>
              <a:spcAft>
                <a:spcPts val="800"/>
              </a:spcAft>
              <a:buFont typeface="Wingdings" panose="05000000000000000000" pitchFamily="2" charset="2"/>
              <a:buChar char="q"/>
            </a:pPr>
            <a:endPar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endParaRPr>
          </a:p>
          <a:p>
            <a:pPr marL="342900" lvl="0" indent="-342900">
              <a:lnSpc>
                <a:spcPct val="107000"/>
              </a:lnSpc>
              <a:spcBef>
                <a:spcPts val="0"/>
              </a:spcBef>
              <a:spcAft>
                <a:spcPts val="800"/>
              </a:spcAft>
              <a:buFont typeface="Wingdings" panose="05000000000000000000" pitchFamily="2" charset="2"/>
              <a:buChar char="q"/>
            </a:pPr>
            <a:endPar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endParaRPr>
          </a:p>
          <a:p>
            <a:pPr lvl="0">
              <a:lnSpc>
                <a:spcPct val="107000"/>
              </a:lnSpc>
              <a:spcBef>
                <a:spcPts val="0"/>
              </a:spcBef>
              <a:spcAft>
                <a:spcPts val="800"/>
              </a:spcAft>
            </a:pPr>
            <a:endParaRPr lang="en-US" sz="2200" dirty="0" smtClean="0">
              <a:solidFill>
                <a:schemeClr val="tx1"/>
              </a:solidFill>
            </a:endParaRPr>
          </a:p>
        </p:txBody>
      </p:sp>
      <p:sp>
        <p:nvSpPr>
          <p:cNvPr id="5" name="Rectangle 4"/>
          <p:cNvSpPr/>
          <p:nvPr/>
        </p:nvSpPr>
        <p:spPr>
          <a:xfrm>
            <a:off x="1763688" y="1184185"/>
            <a:ext cx="2630848" cy="468077"/>
          </a:xfrm>
          <a:prstGeom prst="rect">
            <a:avLst/>
          </a:prstGeom>
        </p:spPr>
        <p:txBody>
          <a:bodyPr wrap="none">
            <a:spAutoFit/>
          </a:bodyPr>
          <a:lstStyle/>
          <a:p>
            <a:pPr marL="0" marR="0" lvl="0" indent="0" algn="just" defTabSz="914400" rtl="0" eaLnBrk="1" fontAlgn="auto" latinLnBrk="1" hangingPunct="1">
              <a:lnSpc>
                <a:spcPct val="107000"/>
              </a:lnSpc>
              <a:spcBef>
                <a:spcPts val="0"/>
              </a:spcBef>
              <a:spcAft>
                <a:spcPts val="80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Arial" panose="020B0604020202020204" pitchFamily="34" charset="0"/>
              </a:rPr>
              <a:t>Methods of Design</a:t>
            </a:r>
            <a:endPar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endParaRPr>
          </a:p>
        </p:txBody>
      </p:sp>
      <p:sp>
        <p:nvSpPr>
          <p:cNvPr id="7" name="Rectangle 6"/>
          <p:cNvSpPr/>
          <p:nvPr/>
        </p:nvSpPr>
        <p:spPr>
          <a:xfrm>
            <a:off x="1547664" y="199045"/>
            <a:ext cx="3773790" cy="769441"/>
          </a:xfrm>
          <a:prstGeom prst="rect">
            <a:avLst/>
          </a:prstGeom>
        </p:spPr>
        <p:txBody>
          <a:bodyPr wrap="none">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Seismic Design</a:t>
            </a:r>
          </a:p>
        </p:txBody>
      </p:sp>
    </p:spTree>
    <p:extLst>
      <p:ext uri="{BB962C8B-B14F-4D97-AF65-F5344CB8AC3E}">
        <p14:creationId xmlns:p14="http://schemas.microsoft.com/office/powerpoint/2010/main" val="289098063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0"/>
          </p:nvPr>
        </p:nvSpPr>
        <p:spPr>
          <a:xfrm>
            <a:off x="1403648" y="1916832"/>
            <a:ext cx="7740352" cy="5544616"/>
          </a:xfrm>
        </p:spPr>
        <p:txBody>
          <a:bodyPr/>
          <a:lstStyle/>
          <a:p>
            <a:pPr marL="342900" lvl="0" indent="-342900" algn="just">
              <a:lnSpc>
                <a:spcPct val="107000"/>
              </a:lnSpc>
              <a:spcBef>
                <a:spcPts val="0"/>
              </a:spcBef>
              <a:spcAft>
                <a:spcPts val="800"/>
              </a:spcAft>
              <a:buFont typeface="Symbol" panose="05050102010706020507" pitchFamily="18" charset="2"/>
              <a:buChar char=""/>
            </a:pPr>
            <a:r>
              <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Modal </a:t>
            </a: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response spectrum </a:t>
            </a:r>
            <a:r>
              <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analysis</a:t>
            </a:r>
          </a:p>
          <a:p>
            <a:pPr lvl="0">
              <a:lnSpc>
                <a:spcPct val="107000"/>
              </a:lnSpc>
              <a:spcBef>
                <a:spcPts val="0"/>
              </a:spcBef>
              <a:spcAft>
                <a:spcPts val="800"/>
              </a:spcAft>
            </a:pP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In this method, structures are modeled as multiple degree of freedom systems where the resulting frequencies and mode shapes are extracted. For each mode, the spectral forces and displacements are found and then combined. The combined forces are then divided by the response modification factor (R</a:t>
            </a:r>
            <a:r>
              <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a:t>
            </a:r>
          </a:p>
          <a:p>
            <a:pPr lvl="0">
              <a:lnSpc>
                <a:spcPct val="107000"/>
              </a:lnSpc>
              <a:spcBef>
                <a:spcPts val="0"/>
              </a:spcBef>
              <a:spcAft>
                <a:spcPts val="800"/>
              </a:spcAft>
            </a:pPr>
            <a:r>
              <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In </a:t>
            </a: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the calculation of response for each horizontal direction, the combined number of modes is taken to include at least 90% of the participating mass of the structure.</a:t>
            </a:r>
            <a:endPar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endParaRPr>
          </a:p>
          <a:p>
            <a:pPr marL="342900" lvl="0" indent="-342900">
              <a:lnSpc>
                <a:spcPct val="107000"/>
              </a:lnSpc>
              <a:spcBef>
                <a:spcPts val="0"/>
              </a:spcBef>
              <a:spcAft>
                <a:spcPts val="800"/>
              </a:spcAft>
              <a:buFont typeface="Wingdings" panose="05000000000000000000" pitchFamily="2" charset="2"/>
              <a:buChar char="q"/>
            </a:pPr>
            <a:endPar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endParaRPr>
          </a:p>
          <a:p>
            <a:pPr marL="342900" lvl="0" indent="-342900">
              <a:lnSpc>
                <a:spcPct val="107000"/>
              </a:lnSpc>
              <a:spcBef>
                <a:spcPts val="0"/>
              </a:spcBef>
              <a:spcAft>
                <a:spcPts val="800"/>
              </a:spcAft>
              <a:buFont typeface="Wingdings" panose="05000000000000000000" pitchFamily="2" charset="2"/>
              <a:buChar char="q"/>
            </a:pPr>
            <a:endPar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endParaRPr>
          </a:p>
          <a:p>
            <a:pPr lvl="0">
              <a:lnSpc>
                <a:spcPct val="107000"/>
              </a:lnSpc>
              <a:spcBef>
                <a:spcPts val="0"/>
              </a:spcBef>
              <a:spcAft>
                <a:spcPts val="800"/>
              </a:spcAft>
            </a:pPr>
            <a:endParaRPr lang="en-US" sz="2200" dirty="0" smtClean="0">
              <a:solidFill>
                <a:schemeClr val="tx1"/>
              </a:solidFill>
            </a:endParaRPr>
          </a:p>
        </p:txBody>
      </p:sp>
      <p:sp>
        <p:nvSpPr>
          <p:cNvPr id="5" name="Rectangle 4"/>
          <p:cNvSpPr/>
          <p:nvPr/>
        </p:nvSpPr>
        <p:spPr>
          <a:xfrm>
            <a:off x="1763688" y="1184185"/>
            <a:ext cx="2630848" cy="468077"/>
          </a:xfrm>
          <a:prstGeom prst="rect">
            <a:avLst/>
          </a:prstGeom>
        </p:spPr>
        <p:txBody>
          <a:bodyPr wrap="none">
            <a:spAutoFit/>
          </a:bodyPr>
          <a:lstStyle/>
          <a:p>
            <a:pPr marL="0" marR="0" lvl="0" indent="0" algn="just" defTabSz="914400" rtl="0" eaLnBrk="1" fontAlgn="auto" latinLnBrk="1" hangingPunct="1">
              <a:lnSpc>
                <a:spcPct val="107000"/>
              </a:lnSpc>
              <a:spcBef>
                <a:spcPts val="0"/>
              </a:spcBef>
              <a:spcAft>
                <a:spcPts val="80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Arial" panose="020B0604020202020204" pitchFamily="34" charset="0"/>
              </a:rPr>
              <a:t>Methods of Design</a:t>
            </a:r>
            <a:endPar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endParaRPr>
          </a:p>
        </p:txBody>
      </p:sp>
      <p:sp>
        <p:nvSpPr>
          <p:cNvPr id="7" name="Rectangle 6"/>
          <p:cNvSpPr/>
          <p:nvPr/>
        </p:nvSpPr>
        <p:spPr>
          <a:xfrm>
            <a:off x="1547664" y="199045"/>
            <a:ext cx="3773790" cy="769441"/>
          </a:xfrm>
          <a:prstGeom prst="rect">
            <a:avLst/>
          </a:prstGeom>
        </p:spPr>
        <p:txBody>
          <a:bodyPr wrap="none">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Seismic Design</a:t>
            </a:r>
          </a:p>
        </p:txBody>
      </p:sp>
    </p:spTree>
    <p:extLst>
      <p:ext uri="{BB962C8B-B14F-4D97-AF65-F5344CB8AC3E}">
        <p14:creationId xmlns:p14="http://schemas.microsoft.com/office/powerpoint/2010/main" val="9750206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16778"/>
            <a:ext cx="9144000" cy="1069514"/>
          </a:xfrm>
        </p:spPr>
        <p:txBody>
          <a:bodyPr/>
          <a:lstStyle/>
          <a:p>
            <a:r>
              <a:rPr lang="en-US" altLang="ko-KR" dirty="0">
                <a:solidFill>
                  <a:schemeClr val="accent6">
                    <a:lumMod val="75000"/>
                  </a:schemeClr>
                </a:solidFill>
              </a:rPr>
              <a:t> </a:t>
            </a:r>
            <a:r>
              <a:rPr lang="en-US" altLang="ko-KR" sz="6000" dirty="0">
                <a:solidFill>
                  <a:schemeClr val="accent6">
                    <a:lumMod val="75000"/>
                  </a:schemeClr>
                </a:solidFill>
              </a:rPr>
              <a:t>Content</a:t>
            </a:r>
            <a:endParaRPr lang="ko-KR" altLang="en-US" sz="6000" dirty="0">
              <a:solidFill>
                <a:schemeClr val="accent6">
                  <a:lumMod val="75000"/>
                </a:schemeClr>
              </a:solidFill>
            </a:endParaRPr>
          </a:p>
        </p:txBody>
      </p:sp>
      <p:grpSp>
        <p:nvGrpSpPr>
          <p:cNvPr id="10" name="Group 517">
            <a:extLst>
              <a:ext uri="{FF2B5EF4-FFF2-40B4-BE49-F238E27FC236}">
                <a16:creationId xmlns:a16="http://schemas.microsoft.com/office/drawing/2014/main" xmlns="" id="{002DB72F-A7A1-498C-9896-2F4BF5EE4E7A}"/>
              </a:ext>
            </a:extLst>
          </p:cNvPr>
          <p:cNvGrpSpPr/>
          <p:nvPr/>
        </p:nvGrpSpPr>
        <p:grpSpPr>
          <a:xfrm>
            <a:off x="4181830" y="1164118"/>
            <a:ext cx="5640961" cy="830997"/>
            <a:chOff x="5610209" y="1663676"/>
            <a:chExt cx="5640961" cy="830997"/>
          </a:xfrm>
        </p:grpSpPr>
        <p:sp>
          <p:nvSpPr>
            <p:cNvPr id="14" name="TextBox 8">
              <a:extLst>
                <a:ext uri="{FF2B5EF4-FFF2-40B4-BE49-F238E27FC236}">
                  <a16:creationId xmlns:a16="http://schemas.microsoft.com/office/drawing/2014/main" xmlns="" id="{99D19665-9EA4-4126-B48D-94C1CF76F9D8}"/>
                </a:ext>
              </a:extLst>
            </p:cNvPr>
            <p:cNvSpPr txBox="1"/>
            <p:nvPr/>
          </p:nvSpPr>
          <p:spPr>
            <a:xfrm>
              <a:off x="6743478" y="1698466"/>
              <a:ext cx="4507692" cy="507831"/>
            </a:xfrm>
            <a:prstGeom prst="rect">
              <a:avLst/>
            </a:prstGeom>
            <a:noFill/>
          </p:spPr>
          <p:txBody>
            <a:bodyPr wrap="square" lIns="108000" rIns="108000" rtlCol="0">
              <a:spAutoFit/>
            </a:bodyPr>
            <a:lstStyle/>
            <a:p>
              <a:pPr defTabSz="914286" latinLnBrk="0"/>
              <a:r>
                <a:rPr lang="en-US" altLang="ko-KR" sz="2700" b="1" dirty="0">
                  <a:solidFill>
                    <a:prstClr val="black">
                      <a:lumMod val="85000"/>
                      <a:lumOff val="15000"/>
                    </a:prstClr>
                  </a:solidFill>
                  <a:latin typeface="Arial"/>
                  <a:ea typeface="Arial Unicode MS"/>
                  <a:cs typeface="Arial" pitchFamily="34" charset="0"/>
                </a:rPr>
                <a:t>Introduction </a:t>
              </a:r>
              <a:endParaRPr lang="ko-KR" altLang="en-US" sz="2700" b="1" dirty="0">
                <a:solidFill>
                  <a:prstClr val="black">
                    <a:lumMod val="85000"/>
                    <a:lumOff val="15000"/>
                  </a:prstClr>
                </a:solidFill>
                <a:latin typeface="Arial"/>
                <a:ea typeface="Arial Unicode MS"/>
                <a:cs typeface="Arial" pitchFamily="34" charset="0"/>
              </a:endParaRPr>
            </a:p>
          </p:txBody>
        </p:sp>
        <p:sp>
          <p:nvSpPr>
            <p:cNvPr id="12" name="TextBox 6">
              <a:extLst>
                <a:ext uri="{FF2B5EF4-FFF2-40B4-BE49-F238E27FC236}">
                  <a16:creationId xmlns:a16="http://schemas.microsoft.com/office/drawing/2014/main" xmlns="" id="{1DFD2590-FFD1-48F0-93ED-9C0CB878EA50}"/>
                </a:ext>
              </a:extLst>
            </p:cNvPr>
            <p:cNvSpPr txBox="1"/>
            <p:nvPr/>
          </p:nvSpPr>
          <p:spPr>
            <a:xfrm>
              <a:off x="5610209" y="1663676"/>
              <a:ext cx="1077420" cy="830997"/>
            </a:xfrm>
            <a:prstGeom prst="rect">
              <a:avLst/>
            </a:prstGeom>
            <a:noFill/>
          </p:spPr>
          <p:txBody>
            <a:bodyPr wrap="square" lIns="108000" rIns="108000" rtlCol="0">
              <a:spAutoFit/>
            </a:bodyPr>
            <a:lstStyle/>
            <a:p>
              <a:pPr algn="r" defTabSz="914286" latinLnBrk="0"/>
              <a:r>
                <a:rPr lang="en-US" altLang="ko-KR" sz="4800" b="1" dirty="0">
                  <a:solidFill>
                    <a:prstClr val="black">
                      <a:lumMod val="85000"/>
                      <a:lumOff val="15000"/>
                    </a:prstClr>
                  </a:solidFill>
                  <a:latin typeface="Arial"/>
                  <a:ea typeface="Arial Unicode MS"/>
                  <a:cs typeface="Arial" pitchFamily="34" charset="0"/>
                </a:rPr>
                <a:t>01</a:t>
              </a:r>
              <a:endParaRPr lang="ko-KR" altLang="en-US" sz="4800" b="1" dirty="0">
                <a:solidFill>
                  <a:prstClr val="black">
                    <a:lumMod val="85000"/>
                    <a:lumOff val="15000"/>
                  </a:prstClr>
                </a:solidFill>
                <a:latin typeface="Arial"/>
                <a:ea typeface="Arial Unicode MS"/>
                <a:cs typeface="Arial" pitchFamily="34" charset="0"/>
              </a:endParaRPr>
            </a:p>
          </p:txBody>
        </p:sp>
      </p:grpSp>
      <p:grpSp>
        <p:nvGrpSpPr>
          <p:cNvPr id="15" name="Group 518">
            <a:extLst>
              <a:ext uri="{FF2B5EF4-FFF2-40B4-BE49-F238E27FC236}">
                <a16:creationId xmlns:a16="http://schemas.microsoft.com/office/drawing/2014/main" xmlns="" id="{5B865D0C-00E5-4BCC-95D4-D12160A41DF4}"/>
              </a:ext>
            </a:extLst>
          </p:cNvPr>
          <p:cNvGrpSpPr/>
          <p:nvPr/>
        </p:nvGrpSpPr>
        <p:grpSpPr>
          <a:xfrm>
            <a:off x="4151049" y="2155505"/>
            <a:ext cx="5640368" cy="830997"/>
            <a:chOff x="5610479" y="1650796"/>
            <a:chExt cx="5640368" cy="830997"/>
          </a:xfrm>
        </p:grpSpPr>
        <p:sp>
          <p:nvSpPr>
            <p:cNvPr id="19" name="TextBox 522">
              <a:extLst>
                <a:ext uri="{FF2B5EF4-FFF2-40B4-BE49-F238E27FC236}">
                  <a16:creationId xmlns:a16="http://schemas.microsoft.com/office/drawing/2014/main" xmlns="" id="{7B4F8ED0-F1CE-48D3-9759-A1554A82CCFF}"/>
                </a:ext>
              </a:extLst>
            </p:cNvPr>
            <p:cNvSpPr txBox="1"/>
            <p:nvPr/>
          </p:nvSpPr>
          <p:spPr>
            <a:xfrm>
              <a:off x="6743155" y="1764981"/>
              <a:ext cx="4507692" cy="507831"/>
            </a:xfrm>
            <a:prstGeom prst="rect">
              <a:avLst/>
            </a:prstGeom>
            <a:noFill/>
          </p:spPr>
          <p:txBody>
            <a:bodyPr wrap="square" lIns="108000" rIns="108000" rtlCol="0">
              <a:spAutoFit/>
            </a:bodyPr>
            <a:lstStyle/>
            <a:p>
              <a:pPr defTabSz="914286" latinLnBrk="0"/>
              <a:r>
                <a:rPr lang="en-US" altLang="ko-KR" sz="2700" b="1" dirty="0" smtClean="0">
                  <a:solidFill>
                    <a:prstClr val="black">
                      <a:lumMod val="85000"/>
                      <a:lumOff val="15000"/>
                    </a:prstClr>
                  </a:solidFill>
                  <a:latin typeface="Arial"/>
                  <a:ea typeface="Arial Unicode MS"/>
                  <a:cs typeface="Arial" pitchFamily="34" charset="0"/>
                </a:rPr>
                <a:t>Seismic Design</a:t>
              </a:r>
              <a:endParaRPr lang="ko-KR" altLang="en-US" sz="2700" b="1" dirty="0">
                <a:solidFill>
                  <a:prstClr val="black">
                    <a:lumMod val="85000"/>
                    <a:lumOff val="15000"/>
                  </a:prstClr>
                </a:solidFill>
                <a:latin typeface="Arial"/>
                <a:ea typeface="Arial Unicode MS"/>
                <a:cs typeface="Arial" pitchFamily="34" charset="0"/>
              </a:endParaRPr>
            </a:p>
          </p:txBody>
        </p:sp>
        <p:sp>
          <p:nvSpPr>
            <p:cNvPr id="17" name="TextBox 520">
              <a:extLst>
                <a:ext uri="{FF2B5EF4-FFF2-40B4-BE49-F238E27FC236}">
                  <a16:creationId xmlns:a16="http://schemas.microsoft.com/office/drawing/2014/main" xmlns="" id="{48BD4D23-44A5-4A1F-B9E4-31B80B4E279C}"/>
                </a:ext>
              </a:extLst>
            </p:cNvPr>
            <p:cNvSpPr txBox="1"/>
            <p:nvPr/>
          </p:nvSpPr>
          <p:spPr>
            <a:xfrm>
              <a:off x="5610479" y="1650796"/>
              <a:ext cx="1077420" cy="830997"/>
            </a:xfrm>
            <a:prstGeom prst="rect">
              <a:avLst/>
            </a:prstGeom>
            <a:noFill/>
          </p:spPr>
          <p:txBody>
            <a:bodyPr wrap="square" lIns="108000" rIns="108000" rtlCol="0">
              <a:spAutoFit/>
            </a:bodyPr>
            <a:lstStyle/>
            <a:p>
              <a:pPr algn="r" defTabSz="914286" latinLnBrk="0"/>
              <a:r>
                <a:rPr lang="en-US" altLang="ko-KR" sz="4800" b="1" dirty="0">
                  <a:solidFill>
                    <a:prstClr val="black">
                      <a:lumMod val="85000"/>
                      <a:lumOff val="15000"/>
                    </a:prstClr>
                  </a:solidFill>
                  <a:latin typeface="Arial"/>
                  <a:ea typeface="Arial Unicode MS"/>
                  <a:cs typeface="Arial" pitchFamily="34" charset="0"/>
                </a:rPr>
                <a:t>02</a:t>
              </a:r>
              <a:endParaRPr lang="ko-KR" altLang="en-US" sz="4800" b="1" dirty="0">
                <a:solidFill>
                  <a:prstClr val="black">
                    <a:lumMod val="85000"/>
                    <a:lumOff val="15000"/>
                  </a:prstClr>
                </a:solidFill>
                <a:latin typeface="Arial"/>
                <a:ea typeface="Arial Unicode MS"/>
                <a:cs typeface="Arial" pitchFamily="34" charset="0"/>
              </a:endParaRPr>
            </a:p>
          </p:txBody>
        </p:sp>
      </p:grpSp>
      <p:grpSp>
        <p:nvGrpSpPr>
          <p:cNvPr id="20" name="Group 523">
            <a:extLst>
              <a:ext uri="{FF2B5EF4-FFF2-40B4-BE49-F238E27FC236}">
                <a16:creationId xmlns:a16="http://schemas.microsoft.com/office/drawing/2014/main" xmlns="" id="{7E233FA1-A4D8-47EB-8422-CA118EBFF243}"/>
              </a:ext>
            </a:extLst>
          </p:cNvPr>
          <p:cNvGrpSpPr/>
          <p:nvPr/>
        </p:nvGrpSpPr>
        <p:grpSpPr>
          <a:xfrm>
            <a:off x="4171875" y="3055588"/>
            <a:ext cx="5650916" cy="830997"/>
            <a:chOff x="5612751" y="1841709"/>
            <a:chExt cx="5650916" cy="830997"/>
          </a:xfrm>
        </p:grpSpPr>
        <p:sp>
          <p:nvSpPr>
            <p:cNvPr id="24" name="TextBox 527">
              <a:extLst>
                <a:ext uri="{FF2B5EF4-FFF2-40B4-BE49-F238E27FC236}">
                  <a16:creationId xmlns:a16="http://schemas.microsoft.com/office/drawing/2014/main" xmlns="" id="{BEBA47B8-6EDD-4178-87DF-697234E303E7}"/>
                </a:ext>
              </a:extLst>
            </p:cNvPr>
            <p:cNvSpPr txBox="1"/>
            <p:nvPr/>
          </p:nvSpPr>
          <p:spPr>
            <a:xfrm>
              <a:off x="6755975" y="2048600"/>
              <a:ext cx="4507692" cy="507831"/>
            </a:xfrm>
            <a:prstGeom prst="rect">
              <a:avLst/>
            </a:prstGeom>
            <a:noFill/>
          </p:spPr>
          <p:txBody>
            <a:bodyPr wrap="square" lIns="108000" rIns="108000" rtlCol="0">
              <a:spAutoFit/>
            </a:bodyPr>
            <a:lstStyle/>
            <a:p>
              <a:pPr defTabSz="914286" latinLnBrk="0"/>
              <a:r>
                <a:rPr lang="en-US" altLang="ko-KR" sz="2700" b="1" dirty="0">
                  <a:solidFill>
                    <a:prstClr val="black">
                      <a:lumMod val="85000"/>
                      <a:lumOff val="15000"/>
                    </a:prstClr>
                  </a:solidFill>
                  <a:latin typeface="Arial"/>
                  <a:ea typeface="Arial Unicode MS"/>
                  <a:cs typeface="Arial" pitchFamily="34" charset="0"/>
                </a:rPr>
                <a:t>Seismic </a:t>
              </a:r>
              <a:r>
                <a:rPr lang="en-US" altLang="ko-KR" sz="2700" b="1" dirty="0" smtClean="0">
                  <a:solidFill>
                    <a:prstClr val="black">
                      <a:lumMod val="85000"/>
                      <a:lumOff val="15000"/>
                    </a:prstClr>
                  </a:solidFill>
                  <a:latin typeface="Arial"/>
                  <a:ea typeface="Arial Unicode MS"/>
                  <a:cs typeface="Arial" pitchFamily="34" charset="0"/>
                </a:rPr>
                <a:t>Design Check</a:t>
              </a:r>
              <a:endParaRPr lang="ko-KR" altLang="en-US" sz="2700" b="1" dirty="0">
                <a:solidFill>
                  <a:prstClr val="black">
                    <a:lumMod val="85000"/>
                    <a:lumOff val="15000"/>
                  </a:prstClr>
                </a:solidFill>
                <a:latin typeface="Arial"/>
                <a:ea typeface="Arial Unicode MS"/>
                <a:cs typeface="Arial" pitchFamily="34" charset="0"/>
              </a:endParaRPr>
            </a:p>
          </p:txBody>
        </p:sp>
        <p:sp>
          <p:nvSpPr>
            <p:cNvPr id="22" name="TextBox 525">
              <a:extLst>
                <a:ext uri="{FF2B5EF4-FFF2-40B4-BE49-F238E27FC236}">
                  <a16:creationId xmlns:a16="http://schemas.microsoft.com/office/drawing/2014/main" xmlns="" id="{8CF08444-82E8-4007-A86D-7244DF6D9D79}"/>
                </a:ext>
              </a:extLst>
            </p:cNvPr>
            <p:cNvSpPr txBox="1"/>
            <p:nvPr/>
          </p:nvSpPr>
          <p:spPr>
            <a:xfrm>
              <a:off x="5612751" y="1841709"/>
              <a:ext cx="1077420" cy="830997"/>
            </a:xfrm>
            <a:prstGeom prst="rect">
              <a:avLst/>
            </a:prstGeom>
            <a:noFill/>
          </p:spPr>
          <p:txBody>
            <a:bodyPr wrap="square" lIns="108000" rIns="108000" rtlCol="0">
              <a:spAutoFit/>
            </a:bodyPr>
            <a:lstStyle/>
            <a:p>
              <a:pPr algn="r" defTabSz="914286" latinLnBrk="0"/>
              <a:r>
                <a:rPr lang="en-US" altLang="ko-KR" sz="4800" b="1" dirty="0">
                  <a:solidFill>
                    <a:prstClr val="black">
                      <a:lumMod val="85000"/>
                      <a:lumOff val="15000"/>
                    </a:prstClr>
                  </a:solidFill>
                  <a:latin typeface="Arial"/>
                  <a:ea typeface="Arial Unicode MS"/>
                  <a:cs typeface="Arial" pitchFamily="34" charset="0"/>
                </a:rPr>
                <a:t>03</a:t>
              </a:r>
              <a:endParaRPr lang="ko-KR" altLang="en-US" sz="4800" b="1" dirty="0">
                <a:solidFill>
                  <a:prstClr val="black">
                    <a:lumMod val="85000"/>
                    <a:lumOff val="15000"/>
                  </a:prstClr>
                </a:solidFill>
                <a:latin typeface="Arial"/>
                <a:ea typeface="Arial Unicode MS"/>
                <a:cs typeface="Arial" pitchFamily="34" charset="0"/>
              </a:endParaRPr>
            </a:p>
          </p:txBody>
        </p:sp>
      </p:grpSp>
      <p:grpSp>
        <p:nvGrpSpPr>
          <p:cNvPr id="25" name="Group 528">
            <a:extLst>
              <a:ext uri="{FF2B5EF4-FFF2-40B4-BE49-F238E27FC236}">
                <a16:creationId xmlns:a16="http://schemas.microsoft.com/office/drawing/2014/main" xmlns="" id="{BD908C27-A1D4-464F-8244-EAF421ABE65D}"/>
              </a:ext>
            </a:extLst>
          </p:cNvPr>
          <p:cNvGrpSpPr/>
          <p:nvPr/>
        </p:nvGrpSpPr>
        <p:grpSpPr>
          <a:xfrm>
            <a:off x="4171875" y="4132758"/>
            <a:ext cx="5645108" cy="830997"/>
            <a:chOff x="5598118" y="1677042"/>
            <a:chExt cx="5645108" cy="830997"/>
          </a:xfrm>
        </p:grpSpPr>
        <p:sp>
          <p:nvSpPr>
            <p:cNvPr id="29" name="TextBox 532">
              <a:extLst>
                <a:ext uri="{FF2B5EF4-FFF2-40B4-BE49-F238E27FC236}">
                  <a16:creationId xmlns:a16="http://schemas.microsoft.com/office/drawing/2014/main" xmlns="" id="{3D2A5ED5-8E8F-4261-9ACD-8A1C04E96356}"/>
                </a:ext>
              </a:extLst>
            </p:cNvPr>
            <p:cNvSpPr txBox="1"/>
            <p:nvPr/>
          </p:nvSpPr>
          <p:spPr>
            <a:xfrm>
              <a:off x="6735534" y="1809551"/>
              <a:ext cx="4507692" cy="507831"/>
            </a:xfrm>
            <a:prstGeom prst="rect">
              <a:avLst/>
            </a:prstGeom>
            <a:noFill/>
          </p:spPr>
          <p:txBody>
            <a:bodyPr wrap="square" lIns="108000" rIns="108000" rtlCol="0">
              <a:spAutoFit/>
            </a:bodyPr>
            <a:lstStyle/>
            <a:p>
              <a:pPr defTabSz="914286" latinLnBrk="0"/>
              <a:r>
                <a:rPr lang="en-US" altLang="ko-KR" sz="2700" b="1" dirty="0" smtClean="0">
                  <a:solidFill>
                    <a:prstClr val="black">
                      <a:lumMod val="85000"/>
                      <a:lumOff val="15000"/>
                    </a:prstClr>
                  </a:solidFill>
                  <a:latin typeface="Arial"/>
                  <a:ea typeface="Arial Unicode MS"/>
                  <a:cs typeface="Arial" pitchFamily="34" charset="0"/>
                </a:rPr>
                <a:t>Concrete Design</a:t>
              </a:r>
              <a:endParaRPr lang="ko-KR" altLang="en-US" sz="2700" b="1" dirty="0">
                <a:solidFill>
                  <a:prstClr val="black">
                    <a:lumMod val="85000"/>
                    <a:lumOff val="15000"/>
                  </a:prstClr>
                </a:solidFill>
                <a:latin typeface="Arial"/>
                <a:ea typeface="Arial Unicode MS"/>
                <a:cs typeface="Arial" pitchFamily="34" charset="0"/>
              </a:endParaRPr>
            </a:p>
          </p:txBody>
        </p:sp>
        <p:sp>
          <p:nvSpPr>
            <p:cNvPr id="27" name="TextBox 530">
              <a:extLst>
                <a:ext uri="{FF2B5EF4-FFF2-40B4-BE49-F238E27FC236}">
                  <a16:creationId xmlns:a16="http://schemas.microsoft.com/office/drawing/2014/main" xmlns="" id="{B1AE42CE-5315-46FB-A26F-09362815BFEE}"/>
                </a:ext>
              </a:extLst>
            </p:cNvPr>
            <p:cNvSpPr txBox="1"/>
            <p:nvPr/>
          </p:nvSpPr>
          <p:spPr>
            <a:xfrm>
              <a:off x="5598118" y="1677042"/>
              <a:ext cx="1077420" cy="830997"/>
            </a:xfrm>
            <a:prstGeom prst="rect">
              <a:avLst/>
            </a:prstGeom>
            <a:noFill/>
          </p:spPr>
          <p:txBody>
            <a:bodyPr wrap="square" lIns="108000" rIns="108000" rtlCol="0">
              <a:spAutoFit/>
            </a:bodyPr>
            <a:lstStyle/>
            <a:p>
              <a:pPr algn="r" defTabSz="914286" latinLnBrk="0"/>
              <a:r>
                <a:rPr lang="en-US" altLang="ko-KR" sz="4800" b="1" dirty="0">
                  <a:solidFill>
                    <a:prstClr val="black">
                      <a:lumMod val="85000"/>
                      <a:lumOff val="15000"/>
                    </a:prstClr>
                  </a:solidFill>
                  <a:latin typeface="Arial"/>
                  <a:ea typeface="Arial Unicode MS"/>
                  <a:cs typeface="Arial" pitchFamily="34" charset="0"/>
                </a:rPr>
                <a:t>04</a:t>
              </a:r>
              <a:endParaRPr lang="ko-KR" altLang="en-US" sz="4800" b="1" dirty="0">
                <a:solidFill>
                  <a:prstClr val="black">
                    <a:lumMod val="85000"/>
                    <a:lumOff val="15000"/>
                  </a:prstClr>
                </a:solidFill>
                <a:latin typeface="Arial"/>
                <a:ea typeface="Arial Unicode MS"/>
                <a:cs typeface="Arial" pitchFamily="34" charset="0"/>
              </a:endParaRPr>
            </a:p>
          </p:txBody>
        </p:sp>
      </p:grpSp>
      <p:grpSp>
        <p:nvGrpSpPr>
          <p:cNvPr id="30" name="Group 528">
            <a:extLst>
              <a:ext uri="{FF2B5EF4-FFF2-40B4-BE49-F238E27FC236}">
                <a16:creationId xmlns:a16="http://schemas.microsoft.com/office/drawing/2014/main" xmlns="" id="{0CCF7645-EA91-4944-B3CE-5A7D96C9D6B9}"/>
              </a:ext>
            </a:extLst>
          </p:cNvPr>
          <p:cNvGrpSpPr/>
          <p:nvPr/>
        </p:nvGrpSpPr>
        <p:grpSpPr>
          <a:xfrm>
            <a:off x="4168517" y="5256649"/>
            <a:ext cx="5677753" cy="830997"/>
            <a:chOff x="5598118" y="1576141"/>
            <a:chExt cx="5677753" cy="830997"/>
          </a:xfrm>
        </p:grpSpPr>
        <p:grpSp>
          <p:nvGrpSpPr>
            <p:cNvPr id="31" name="Group 529">
              <a:extLst>
                <a:ext uri="{FF2B5EF4-FFF2-40B4-BE49-F238E27FC236}">
                  <a16:creationId xmlns:a16="http://schemas.microsoft.com/office/drawing/2014/main" xmlns="" id="{F31FF124-0446-4D43-91B0-E7EFB87A3F55}"/>
                </a:ext>
              </a:extLst>
            </p:cNvPr>
            <p:cNvGrpSpPr/>
            <p:nvPr/>
          </p:nvGrpSpPr>
          <p:grpSpPr>
            <a:xfrm>
              <a:off x="6655653" y="1747273"/>
              <a:ext cx="4620218" cy="523779"/>
              <a:chOff x="6442677" y="1353274"/>
              <a:chExt cx="4620218" cy="523779"/>
            </a:xfrm>
          </p:grpSpPr>
          <p:sp>
            <p:nvSpPr>
              <p:cNvPr id="33" name="TextBox 531">
                <a:extLst>
                  <a:ext uri="{FF2B5EF4-FFF2-40B4-BE49-F238E27FC236}">
                    <a16:creationId xmlns:a16="http://schemas.microsoft.com/office/drawing/2014/main" xmlns="" id="{86D12692-5DCA-4E83-AE72-AB75D373E353}"/>
                  </a:ext>
                </a:extLst>
              </p:cNvPr>
              <p:cNvSpPr txBox="1"/>
              <p:nvPr/>
            </p:nvSpPr>
            <p:spPr>
              <a:xfrm>
                <a:off x="6555203" y="1538499"/>
                <a:ext cx="4507692" cy="338554"/>
              </a:xfrm>
              <a:prstGeom prst="rect">
                <a:avLst/>
              </a:prstGeom>
              <a:noFill/>
            </p:spPr>
            <p:txBody>
              <a:bodyPr wrap="square" rtlCol="0">
                <a:spAutoFit/>
              </a:bodyPr>
              <a:lstStyle/>
              <a:p>
                <a:pPr defTabSz="914286" latinLnBrk="0"/>
                <a:endParaRPr lang="en-US" altLang="ko-KR" sz="1600" dirty="0">
                  <a:solidFill>
                    <a:prstClr val="black">
                      <a:lumMod val="85000"/>
                      <a:lumOff val="15000"/>
                    </a:prstClr>
                  </a:solidFill>
                  <a:latin typeface="Times New Roman" panose="02020603050405020304" pitchFamily="18" charset="0"/>
                  <a:ea typeface="Arial Unicode MS"/>
                  <a:cs typeface="Times New Roman" panose="02020603050405020304" pitchFamily="18" charset="0"/>
                </a:endParaRPr>
              </a:p>
            </p:txBody>
          </p:sp>
          <p:sp>
            <p:nvSpPr>
              <p:cNvPr id="34" name="TextBox 532">
                <a:extLst>
                  <a:ext uri="{FF2B5EF4-FFF2-40B4-BE49-F238E27FC236}">
                    <a16:creationId xmlns:a16="http://schemas.microsoft.com/office/drawing/2014/main" xmlns="" id="{E5B65E0D-1FE0-49B0-8E2C-060CE64D1A3C}"/>
                  </a:ext>
                </a:extLst>
              </p:cNvPr>
              <p:cNvSpPr txBox="1"/>
              <p:nvPr/>
            </p:nvSpPr>
            <p:spPr>
              <a:xfrm>
                <a:off x="6442677" y="1353274"/>
                <a:ext cx="4507692" cy="507831"/>
              </a:xfrm>
              <a:prstGeom prst="rect">
                <a:avLst/>
              </a:prstGeom>
              <a:noFill/>
            </p:spPr>
            <p:txBody>
              <a:bodyPr wrap="square" lIns="108000" rIns="108000" rtlCol="0">
                <a:spAutoFit/>
              </a:bodyPr>
              <a:lstStyle/>
              <a:p>
                <a:pPr defTabSz="914286" latinLnBrk="0"/>
                <a:r>
                  <a:rPr lang="en-US" altLang="ko-KR" sz="2700" b="1" dirty="0" smtClean="0">
                    <a:solidFill>
                      <a:prstClr val="black">
                        <a:lumMod val="85000"/>
                        <a:lumOff val="15000"/>
                      </a:prstClr>
                    </a:solidFill>
                    <a:latin typeface="Arial"/>
                    <a:ea typeface="Arial Unicode MS"/>
                    <a:cs typeface="Arial" pitchFamily="34" charset="0"/>
                  </a:rPr>
                  <a:t>Steel </a:t>
                </a:r>
                <a:r>
                  <a:rPr lang="en-US" altLang="ko-KR" sz="2700" b="1" dirty="0">
                    <a:solidFill>
                      <a:prstClr val="black">
                        <a:lumMod val="85000"/>
                        <a:lumOff val="15000"/>
                      </a:prstClr>
                    </a:solidFill>
                    <a:latin typeface="Arial"/>
                    <a:ea typeface="Arial Unicode MS"/>
                    <a:cs typeface="Arial" pitchFamily="34" charset="0"/>
                  </a:rPr>
                  <a:t>Design</a:t>
                </a:r>
                <a:endParaRPr lang="ko-KR" altLang="en-US" sz="2700" b="1" dirty="0">
                  <a:solidFill>
                    <a:prstClr val="black">
                      <a:lumMod val="85000"/>
                      <a:lumOff val="15000"/>
                    </a:prstClr>
                  </a:solidFill>
                  <a:latin typeface="Arial"/>
                  <a:ea typeface="Arial Unicode MS"/>
                  <a:cs typeface="Arial" pitchFamily="34" charset="0"/>
                </a:endParaRPr>
              </a:p>
            </p:txBody>
          </p:sp>
        </p:grpSp>
        <p:sp>
          <p:nvSpPr>
            <p:cNvPr id="32" name="TextBox 530">
              <a:extLst>
                <a:ext uri="{FF2B5EF4-FFF2-40B4-BE49-F238E27FC236}">
                  <a16:creationId xmlns:a16="http://schemas.microsoft.com/office/drawing/2014/main" xmlns="" id="{79506260-5161-4AB2-8516-5CC795A94C64}"/>
                </a:ext>
              </a:extLst>
            </p:cNvPr>
            <p:cNvSpPr txBox="1"/>
            <p:nvPr/>
          </p:nvSpPr>
          <p:spPr>
            <a:xfrm>
              <a:off x="5598118" y="1576141"/>
              <a:ext cx="1057535" cy="830997"/>
            </a:xfrm>
            <a:prstGeom prst="rect">
              <a:avLst/>
            </a:prstGeom>
            <a:noFill/>
          </p:spPr>
          <p:txBody>
            <a:bodyPr wrap="square" lIns="108000" rIns="108000" rtlCol="0">
              <a:spAutoFit/>
            </a:bodyPr>
            <a:lstStyle/>
            <a:p>
              <a:pPr algn="r" defTabSz="914286" latinLnBrk="0"/>
              <a:r>
                <a:rPr lang="en-US" altLang="ko-KR" sz="4800" b="1" dirty="0">
                  <a:solidFill>
                    <a:prstClr val="black">
                      <a:lumMod val="85000"/>
                      <a:lumOff val="15000"/>
                    </a:prstClr>
                  </a:solidFill>
                  <a:latin typeface="Arial"/>
                  <a:ea typeface="Arial Unicode MS"/>
                  <a:cs typeface="Arial" pitchFamily="34" charset="0"/>
                </a:rPr>
                <a:t>05</a:t>
              </a:r>
              <a:endParaRPr lang="ko-KR" altLang="en-US" sz="4800" b="1" dirty="0">
                <a:solidFill>
                  <a:prstClr val="black">
                    <a:lumMod val="85000"/>
                    <a:lumOff val="15000"/>
                  </a:prstClr>
                </a:solidFill>
                <a:latin typeface="Arial"/>
                <a:ea typeface="Arial Unicode MS"/>
                <a:cs typeface="Arial" pitchFamily="34" charset="0"/>
              </a:endParaRPr>
            </a:p>
          </p:txBody>
        </p:sp>
      </p:grpSp>
      <p:grpSp>
        <p:nvGrpSpPr>
          <p:cNvPr id="35" name="Group 254">
            <a:extLst>
              <a:ext uri="{FF2B5EF4-FFF2-40B4-BE49-F238E27FC236}">
                <a16:creationId xmlns:a16="http://schemas.microsoft.com/office/drawing/2014/main" xmlns="" id="{81B5448F-0A7D-4907-9A49-25165A83639A}"/>
              </a:ext>
            </a:extLst>
          </p:cNvPr>
          <p:cNvGrpSpPr/>
          <p:nvPr/>
        </p:nvGrpSpPr>
        <p:grpSpPr>
          <a:xfrm>
            <a:off x="366659" y="1597310"/>
            <a:ext cx="3884232" cy="4677061"/>
            <a:chOff x="603493" y="456156"/>
            <a:chExt cx="4817208" cy="5827220"/>
          </a:xfrm>
          <a:solidFill>
            <a:srgbClr val="5E5E5E"/>
          </a:solidFill>
        </p:grpSpPr>
        <p:sp>
          <p:nvSpPr>
            <p:cNvPr id="36" name="Rectangle 5">
              <a:extLst>
                <a:ext uri="{FF2B5EF4-FFF2-40B4-BE49-F238E27FC236}">
                  <a16:creationId xmlns:a16="http://schemas.microsoft.com/office/drawing/2014/main" xmlns="" id="{EB086F06-06A6-4112-9E2D-AF9A2CCDF001}"/>
                </a:ext>
              </a:extLst>
            </p:cNvPr>
            <p:cNvSpPr>
              <a:spLocks noChangeArrowheads="1"/>
            </p:cNvSpPr>
            <p:nvPr/>
          </p:nvSpPr>
          <p:spPr bwMode="auto">
            <a:xfrm>
              <a:off x="1837714" y="3548606"/>
              <a:ext cx="98425" cy="13366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37" name="Rectangle 6">
              <a:extLst>
                <a:ext uri="{FF2B5EF4-FFF2-40B4-BE49-F238E27FC236}">
                  <a16:creationId xmlns:a16="http://schemas.microsoft.com/office/drawing/2014/main" xmlns="" id="{801AA5C3-7743-42CD-9C70-BAAE738FA3FF}"/>
                </a:ext>
              </a:extLst>
            </p:cNvPr>
            <p:cNvSpPr>
              <a:spLocks noChangeArrowheads="1"/>
            </p:cNvSpPr>
            <p:nvPr/>
          </p:nvSpPr>
          <p:spPr bwMode="auto">
            <a:xfrm>
              <a:off x="2182201" y="3548606"/>
              <a:ext cx="85725" cy="13366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38" name="Rectangle 7">
              <a:extLst>
                <a:ext uri="{FF2B5EF4-FFF2-40B4-BE49-F238E27FC236}">
                  <a16:creationId xmlns:a16="http://schemas.microsoft.com/office/drawing/2014/main" xmlns="" id="{8737A9D4-0B80-43AD-B0A0-BA3CF2891FA4}"/>
                </a:ext>
              </a:extLst>
            </p:cNvPr>
            <p:cNvSpPr>
              <a:spLocks noChangeArrowheads="1"/>
            </p:cNvSpPr>
            <p:nvPr/>
          </p:nvSpPr>
          <p:spPr bwMode="auto">
            <a:xfrm>
              <a:off x="1878989" y="3602581"/>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39" name="Freeform 8">
              <a:extLst>
                <a:ext uri="{FF2B5EF4-FFF2-40B4-BE49-F238E27FC236}">
                  <a16:creationId xmlns:a16="http://schemas.microsoft.com/office/drawing/2014/main" xmlns="" id="{B391F9DD-198A-404A-8347-686D9AD068E4}"/>
                </a:ext>
              </a:extLst>
            </p:cNvPr>
            <p:cNvSpPr>
              <a:spLocks/>
            </p:cNvSpPr>
            <p:nvPr/>
          </p:nvSpPr>
          <p:spPr bwMode="auto">
            <a:xfrm>
              <a:off x="1904389" y="3631156"/>
              <a:ext cx="306388" cy="306387"/>
            </a:xfrm>
            <a:custGeom>
              <a:avLst/>
              <a:gdLst>
                <a:gd name="T0" fmla="*/ 175 w 193"/>
                <a:gd name="T1" fmla="*/ 193 h 193"/>
                <a:gd name="T2" fmla="*/ 0 w 193"/>
                <a:gd name="T3" fmla="*/ 18 h 193"/>
                <a:gd name="T4" fmla="*/ 18 w 193"/>
                <a:gd name="T5" fmla="*/ 0 h 193"/>
                <a:gd name="T6" fmla="*/ 193 w 193"/>
                <a:gd name="T7" fmla="*/ 175 h 193"/>
                <a:gd name="T8" fmla="*/ 175 w 193"/>
                <a:gd name="T9" fmla="*/ 193 h 193"/>
              </a:gdLst>
              <a:ahLst/>
              <a:cxnLst>
                <a:cxn ang="0">
                  <a:pos x="T0" y="T1"/>
                </a:cxn>
                <a:cxn ang="0">
                  <a:pos x="T2" y="T3"/>
                </a:cxn>
                <a:cxn ang="0">
                  <a:pos x="T4" y="T5"/>
                </a:cxn>
                <a:cxn ang="0">
                  <a:pos x="T6" y="T7"/>
                </a:cxn>
                <a:cxn ang="0">
                  <a:pos x="T8" y="T9"/>
                </a:cxn>
              </a:cxnLst>
              <a:rect l="0" t="0" r="r" b="b"/>
              <a:pathLst>
                <a:path w="193" h="193">
                  <a:moveTo>
                    <a:pt x="175" y="193"/>
                  </a:moveTo>
                  <a:lnTo>
                    <a:pt x="0" y="18"/>
                  </a:lnTo>
                  <a:lnTo>
                    <a:pt x="18" y="0"/>
                  </a:lnTo>
                  <a:lnTo>
                    <a:pt x="193" y="175"/>
                  </a:lnTo>
                  <a:lnTo>
                    <a:pt x="175"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40" name="Freeform 9">
              <a:extLst>
                <a:ext uri="{FF2B5EF4-FFF2-40B4-BE49-F238E27FC236}">
                  <a16:creationId xmlns:a16="http://schemas.microsoft.com/office/drawing/2014/main" xmlns="" id="{FAFC30D9-3019-4C94-A20F-DFA24332BC33}"/>
                </a:ext>
              </a:extLst>
            </p:cNvPr>
            <p:cNvSpPr>
              <a:spLocks/>
            </p:cNvSpPr>
            <p:nvPr/>
          </p:nvSpPr>
          <p:spPr bwMode="auto">
            <a:xfrm>
              <a:off x="1904389" y="3631156"/>
              <a:ext cx="306388" cy="306387"/>
            </a:xfrm>
            <a:custGeom>
              <a:avLst/>
              <a:gdLst>
                <a:gd name="T0" fmla="*/ 0 w 193"/>
                <a:gd name="T1" fmla="*/ 175 h 193"/>
                <a:gd name="T2" fmla="*/ 175 w 193"/>
                <a:gd name="T3" fmla="*/ 0 h 193"/>
                <a:gd name="T4" fmla="*/ 193 w 193"/>
                <a:gd name="T5" fmla="*/ 18 h 193"/>
                <a:gd name="T6" fmla="*/ 18 w 193"/>
                <a:gd name="T7" fmla="*/ 193 h 193"/>
                <a:gd name="T8" fmla="*/ 0 w 193"/>
                <a:gd name="T9" fmla="*/ 175 h 193"/>
              </a:gdLst>
              <a:ahLst/>
              <a:cxnLst>
                <a:cxn ang="0">
                  <a:pos x="T0" y="T1"/>
                </a:cxn>
                <a:cxn ang="0">
                  <a:pos x="T2" y="T3"/>
                </a:cxn>
                <a:cxn ang="0">
                  <a:pos x="T4" y="T5"/>
                </a:cxn>
                <a:cxn ang="0">
                  <a:pos x="T6" y="T7"/>
                </a:cxn>
                <a:cxn ang="0">
                  <a:pos x="T8" y="T9"/>
                </a:cxn>
              </a:cxnLst>
              <a:rect l="0" t="0" r="r" b="b"/>
              <a:pathLst>
                <a:path w="193" h="193">
                  <a:moveTo>
                    <a:pt x="0" y="175"/>
                  </a:moveTo>
                  <a:lnTo>
                    <a:pt x="175" y="0"/>
                  </a:lnTo>
                  <a:lnTo>
                    <a:pt x="193" y="18"/>
                  </a:lnTo>
                  <a:lnTo>
                    <a:pt x="18" y="193"/>
                  </a:lnTo>
                  <a:lnTo>
                    <a:pt x="0"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41" name="Rectangle 10">
              <a:extLst>
                <a:ext uri="{FF2B5EF4-FFF2-40B4-BE49-F238E27FC236}">
                  <a16:creationId xmlns:a16="http://schemas.microsoft.com/office/drawing/2014/main" xmlns="" id="{F2E1199F-8C31-40C9-8C35-EA6515D020E4}"/>
                </a:ext>
              </a:extLst>
            </p:cNvPr>
            <p:cNvSpPr>
              <a:spLocks noChangeArrowheads="1"/>
            </p:cNvSpPr>
            <p:nvPr/>
          </p:nvSpPr>
          <p:spPr bwMode="auto">
            <a:xfrm>
              <a:off x="1878989" y="3896268"/>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42" name="Freeform 11">
              <a:extLst>
                <a:ext uri="{FF2B5EF4-FFF2-40B4-BE49-F238E27FC236}">
                  <a16:creationId xmlns:a16="http://schemas.microsoft.com/office/drawing/2014/main" xmlns="" id="{BEE42A87-6002-4158-9BE6-0433CAB5BE70}"/>
                </a:ext>
              </a:extLst>
            </p:cNvPr>
            <p:cNvSpPr>
              <a:spLocks/>
            </p:cNvSpPr>
            <p:nvPr/>
          </p:nvSpPr>
          <p:spPr bwMode="auto">
            <a:xfrm>
              <a:off x="1904389" y="3924843"/>
              <a:ext cx="306388" cy="304800"/>
            </a:xfrm>
            <a:custGeom>
              <a:avLst/>
              <a:gdLst>
                <a:gd name="T0" fmla="*/ 175 w 193"/>
                <a:gd name="T1" fmla="*/ 192 h 192"/>
                <a:gd name="T2" fmla="*/ 0 w 193"/>
                <a:gd name="T3" fmla="*/ 18 h 192"/>
                <a:gd name="T4" fmla="*/ 18 w 193"/>
                <a:gd name="T5" fmla="*/ 0 h 192"/>
                <a:gd name="T6" fmla="*/ 193 w 193"/>
                <a:gd name="T7" fmla="*/ 174 h 192"/>
                <a:gd name="T8" fmla="*/ 175 w 193"/>
                <a:gd name="T9" fmla="*/ 192 h 192"/>
              </a:gdLst>
              <a:ahLst/>
              <a:cxnLst>
                <a:cxn ang="0">
                  <a:pos x="T0" y="T1"/>
                </a:cxn>
                <a:cxn ang="0">
                  <a:pos x="T2" y="T3"/>
                </a:cxn>
                <a:cxn ang="0">
                  <a:pos x="T4" y="T5"/>
                </a:cxn>
                <a:cxn ang="0">
                  <a:pos x="T6" y="T7"/>
                </a:cxn>
                <a:cxn ang="0">
                  <a:pos x="T8" y="T9"/>
                </a:cxn>
              </a:cxnLst>
              <a:rect l="0" t="0" r="r" b="b"/>
              <a:pathLst>
                <a:path w="193" h="192">
                  <a:moveTo>
                    <a:pt x="175" y="192"/>
                  </a:moveTo>
                  <a:lnTo>
                    <a:pt x="0" y="18"/>
                  </a:lnTo>
                  <a:lnTo>
                    <a:pt x="18" y="0"/>
                  </a:lnTo>
                  <a:lnTo>
                    <a:pt x="193" y="174"/>
                  </a:lnTo>
                  <a:lnTo>
                    <a:pt x="17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43" name="Freeform 12">
              <a:extLst>
                <a:ext uri="{FF2B5EF4-FFF2-40B4-BE49-F238E27FC236}">
                  <a16:creationId xmlns:a16="http://schemas.microsoft.com/office/drawing/2014/main" xmlns="" id="{9218C22B-C2CB-48F3-B9BB-FE085E621B33}"/>
                </a:ext>
              </a:extLst>
            </p:cNvPr>
            <p:cNvSpPr>
              <a:spLocks/>
            </p:cNvSpPr>
            <p:nvPr/>
          </p:nvSpPr>
          <p:spPr bwMode="auto">
            <a:xfrm>
              <a:off x="1904389" y="3924843"/>
              <a:ext cx="306388" cy="304800"/>
            </a:xfrm>
            <a:custGeom>
              <a:avLst/>
              <a:gdLst>
                <a:gd name="T0" fmla="*/ 0 w 193"/>
                <a:gd name="T1" fmla="*/ 174 h 192"/>
                <a:gd name="T2" fmla="*/ 175 w 193"/>
                <a:gd name="T3" fmla="*/ 0 h 192"/>
                <a:gd name="T4" fmla="*/ 193 w 193"/>
                <a:gd name="T5" fmla="*/ 18 h 192"/>
                <a:gd name="T6" fmla="*/ 18 w 193"/>
                <a:gd name="T7" fmla="*/ 192 h 192"/>
                <a:gd name="T8" fmla="*/ 0 w 193"/>
                <a:gd name="T9" fmla="*/ 174 h 192"/>
              </a:gdLst>
              <a:ahLst/>
              <a:cxnLst>
                <a:cxn ang="0">
                  <a:pos x="T0" y="T1"/>
                </a:cxn>
                <a:cxn ang="0">
                  <a:pos x="T2" y="T3"/>
                </a:cxn>
                <a:cxn ang="0">
                  <a:pos x="T4" y="T5"/>
                </a:cxn>
                <a:cxn ang="0">
                  <a:pos x="T6" y="T7"/>
                </a:cxn>
                <a:cxn ang="0">
                  <a:pos x="T8" y="T9"/>
                </a:cxn>
              </a:cxnLst>
              <a:rect l="0" t="0" r="r" b="b"/>
              <a:pathLst>
                <a:path w="193" h="192">
                  <a:moveTo>
                    <a:pt x="0" y="174"/>
                  </a:moveTo>
                  <a:lnTo>
                    <a:pt x="175" y="0"/>
                  </a:lnTo>
                  <a:lnTo>
                    <a:pt x="193" y="18"/>
                  </a:lnTo>
                  <a:lnTo>
                    <a:pt x="18" y="192"/>
                  </a:lnTo>
                  <a:lnTo>
                    <a:pt x="0"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44" name="Rectangle 13">
              <a:extLst>
                <a:ext uri="{FF2B5EF4-FFF2-40B4-BE49-F238E27FC236}">
                  <a16:creationId xmlns:a16="http://schemas.microsoft.com/office/drawing/2014/main" xmlns="" id="{6BA4430E-DFE6-4694-873B-DCE79AA1811E}"/>
                </a:ext>
              </a:extLst>
            </p:cNvPr>
            <p:cNvSpPr>
              <a:spLocks noChangeArrowheads="1"/>
            </p:cNvSpPr>
            <p:nvPr/>
          </p:nvSpPr>
          <p:spPr bwMode="auto">
            <a:xfrm>
              <a:off x="1878989" y="4188368"/>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45" name="Freeform 14">
              <a:extLst>
                <a:ext uri="{FF2B5EF4-FFF2-40B4-BE49-F238E27FC236}">
                  <a16:creationId xmlns:a16="http://schemas.microsoft.com/office/drawing/2014/main" xmlns="" id="{29CA667E-DC0C-4891-BD5F-FE63873C6260}"/>
                </a:ext>
              </a:extLst>
            </p:cNvPr>
            <p:cNvSpPr>
              <a:spLocks/>
            </p:cNvSpPr>
            <p:nvPr/>
          </p:nvSpPr>
          <p:spPr bwMode="auto">
            <a:xfrm>
              <a:off x="1904389" y="4216943"/>
              <a:ext cx="306388" cy="306387"/>
            </a:xfrm>
            <a:custGeom>
              <a:avLst/>
              <a:gdLst>
                <a:gd name="T0" fmla="*/ 175 w 193"/>
                <a:gd name="T1" fmla="*/ 193 h 193"/>
                <a:gd name="T2" fmla="*/ 0 w 193"/>
                <a:gd name="T3" fmla="*/ 18 h 193"/>
                <a:gd name="T4" fmla="*/ 18 w 193"/>
                <a:gd name="T5" fmla="*/ 0 h 193"/>
                <a:gd name="T6" fmla="*/ 193 w 193"/>
                <a:gd name="T7" fmla="*/ 175 h 193"/>
                <a:gd name="T8" fmla="*/ 175 w 193"/>
                <a:gd name="T9" fmla="*/ 193 h 193"/>
              </a:gdLst>
              <a:ahLst/>
              <a:cxnLst>
                <a:cxn ang="0">
                  <a:pos x="T0" y="T1"/>
                </a:cxn>
                <a:cxn ang="0">
                  <a:pos x="T2" y="T3"/>
                </a:cxn>
                <a:cxn ang="0">
                  <a:pos x="T4" y="T5"/>
                </a:cxn>
                <a:cxn ang="0">
                  <a:pos x="T6" y="T7"/>
                </a:cxn>
                <a:cxn ang="0">
                  <a:pos x="T8" y="T9"/>
                </a:cxn>
              </a:cxnLst>
              <a:rect l="0" t="0" r="r" b="b"/>
              <a:pathLst>
                <a:path w="193" h="193">
                  <a:moveTo>
                    <a:pt x="175" y="193"/>
                  </a:moveTo>
                  <a:lnTo>
                    <a:pt x="0" y="18"/>
                  </a:lnTo>
                  <a:lnTo>
                    <a:pt x="18" y="0"/>
                  </a:lnTo>
                  <a:lnTo>
                    <a:pt x="193" y="175"/>
                  </a:lnTo>
                  <a:lnTo>
                    <a:pt x="175"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46" name="Freeform 15">
              <a:extLst>
                <a:ext uri="{FF2B5EF4-FFF2-40B4-BE49-F238E27FC236}">
                  <a16:creationId xmlns:a16="http://schemas.microsoft.com/office/drawing/2014/main" xmlns="" id="{457F45BD-4D5F-4788-A600-399668F96494}"/>
                </a:ext>
              </a:extLst>
            </p:cNvPr>
            <p:cNvSpPr>
              <a:spLocks/>
            </p:cNvSpPr>
            <p:nvPr/>
          </p:nvSpPr>
          <p:spPr bwMode="auto">
            <a:xfrm>
              <a:off x="1904389" y="4216943"/>
              <a:ext cx="306388" cy="306387"/>
            </a:xfrm>
            <a:custGeom>
              <a:avLst/>
              <a:gdLst>
                <a:gd name="T0" fmla="*/ 0 w 193"/>
                <a:gd name="T1" fmla="*/ 175 h 193"/>
                <a:gd name="T2" fmla="*/ 175 w 193"/>
                <a:gd name="T3" fmla="*/ 0 h 193"/>
                <a:gd name="T4" fmla="*/ 193 w 193"/>
                <a:gd name="T5" fmla="*/ 18 h 193"/>
                <a:gd name="T6" fmla="*/ 18 w 193"/>
                <a:gd name="T7" fmla="*/ 193 h 193"/>
                <a:gd name="T8" fmla="*/ 0 w 193"/>
                <a:gd name="T9" fmla="*/ 175 h 193"/>
              </a:gdLst>
              <a:ahLst/>
              <a:cxnLst>
                <a:cxn ang="0">
                  <a:pos x="T0" y="T1"/>
                </a:cxn>
                <a:cxn ang="0">
                  <a:pos x="T2" y="T3"/>
                </a:cxn>
                <a:cxn ang="0">
                  <a:pos x="T4" y="T5"/>
                </a:cxn>
                <a:cxn ang="0">
                  <a:pos x="T6" y="T7"/>
                </a:cxn>
                <a:cxn ang="0">
                  <a:pos x="T8" y="T9"/>
                </a:cxn>
              </a:cxnLst>
              <a:rect l="0" t="0" r="r" b="b"/>
              <a:pathLst>
                <a:path w="193" h="193">
                  <a:moveTo>
                    <a:pt x="0" y="175"/>
                  </a:moveTo>
                  <a:lnTo>
                    <a:pt x="175" y="0"/>
                  </a:lnTo>
                  <a:lnTo>
                    <a:pt x="193" y="18"/>
                  </a:lnTo>
                  <a:lnTo>
                    <a:pt x="18" y="193"/>
                  </a:lnTo>
                  <a:lnTo>
                    <a:pt x="0"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47" name="Rectangle 16">
              <a:extLst>
                <a:ext uri="{FF2B5EF4-FFF2-40B4-BE49-F238E27FC236}">
                  <a16:creationId xmlns:a16="http://schemas.microsoft.com/office/drawing/2014/main" xmlns="" id="{EA970FF7-420B-4E14-8DC9-843EEA6E8387}"/>
                </a:ext>
              </a:extLst>
            </p:cNvPr>
            <p:cNvSpPr>
              <a:spLocks noChangeArrowheads="1"/>
            </p:cNvSpPr>
            <p:nvPr/>
          </p:nvSpPr>
          <p:spPr bwMode="auto">
            <a:xfrm>
              <a:off x="1878989" y="4482056"/>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48" name="Freeform 17">
              <a:extLst>
                <a:ext uri="{FF2B5EF4-FFF2-40B4-BE49-F238E27FC236}">
                  <a16:creationId xmlns:a16="http://schemas.microsoft.com/office/drawing/2014/main" xmlns="" id="{6ACAD832-64F2-4C9A-823C-11C9EF99C28B}"/>
                </a:ext>
              </a:extLst>
            </p:cNvPr>
            <p:cNvSpPr>
              <a:spLocks/>
            </p:cNvSpPr>
            <p:nvPr/>
          </p:nvSpPr>
          <p:spPr bwMode="auto">
            <a:xfrm>
              <a:off x="1904389" y="4510631"/>
              <a:ext cx="306388" cy="304800"/>
            </a:xfrm>
            <a:custGeom>
              <a:avLst/>
              <a:gdLst>
                <a:gd name="T0" fmla="*/ 175 w 193"/>
                <a:gd name="T1" fmla="*/ 192 h 192"/>
                <a:gd name="T2" fmla="*/ 0 w 193"/>
                <a:gd name="T3" fmla="*/ 18 h 192"/>
                <a:gd name="T4" fmla="*/ 18 w 193"/>
                <a:gd name="T5" fmla="*/ 0 h 192"/>
                <a:gd name="T6" fmla="*/ 193 w 193"/>
                <a:gd name="T7" fmla="*/ 174 h 192"/>
                <a:gd name="T8" fmla="*/ 175 w 193"/>
                <a:gd name="T9" fmla="*/ 192 h 192"/>
              </a:gdLst>
              <a:ahLst/>
              <a:cxnLst>
                <a:cxn ang="0">
                  <a:pos x="T0" y="T1"/>
                </a:cxn>
                <a:cxn ang="0">
                  <a:pos x="T2" y="T3"/>
                </a:cxn>
                <a:cxn ang="0">
                  <a:pos x="T4" y="T5"/>
                </a:cxn>
                <a:cxn ang="0">
                  <a:pos x="T6" y="T7"/>
                </a:cxn>
                <a:cxn ang="0">
                  <a:pos x="T8" y="T9"/>
                </a:cxn>
              </a:cxnLst>
              <a:rect l="0" t="0" r="r" b="b"/>
              <a:pathLst>
                <a:path w="193" h="192">
                  <a:moveTo>
                    <a:pt x="175" y="192"/>
                  </a:moveTo>
                  <a:lnTo>
                    <a:pt x="0" y="18"/>
                  </a:lnTo>
                  <a:lnTo>
                    <a:pt x="18" y="0"/>
                  </a:lnTo>
                  <a:lnTo>
                    <a:pt x="193" y="174"/>
                  </a:lnTo>
                  <a:lnTo>
                    <a:pt x="17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49" name="Freeform 18">
              <a:extLst>
                <a:ext uri="{FF2B5EF4-FFF2-40B4-BE49-F238E27FC236}">
                  <a16:creationId xmlns:a16="http://schemas.microsoft.com/office/drawing/2014/main" xmlns="" id="{C0BD8856-286F-4804-853F-53E65385DB93}"/>
                </a:ext>
              </a:extLst>
            </p:cNvPr>
            <p:cNvSpPr>
              <a:spLocks/>
            </p:cNvSpPr>
            <p:nvPr/>
          </p:nvSpPr>
          <p:spPr bwMode="auto">
            <a:xfrm>
              <a:off x="1904389" y="4510631"/>
              <a:ext cx="306388" cy="304800"/>
            </a:xfrm>
            <a:custGeom>
              <a:avLst/>
              <a:gdLst>
                <a:gd name="T0" fmla="*/ 0 w 193"/>
                <a:gd name="T1" fmla="*/ 174 h 192"/>
                <a:gd name="T2" fmla="*/ 175 w 193"/>
                <a:gd name="T3" fmla="*/ 0 h 192"/>
                <a:gd name="T4" fmla="*/ 193 w 193"/>
                <a:gd name="T5" fmla="*/ 18 h 192"/>
                <a:gd name="T6" fmla="*/ 18 w 193"/>
                <a:gd name="T7" fmla="*/ 192 h 192"/>
                <a:gd name="T8" fmla="*/ 0 w 193"/>
                <a:gd name="T9" fmla="*/ 174 h 192"/>
              </a:gdLst>
              <a:ahLst/>
              <a:cxnLst>
                <a:cxn ang="0">
                  <a:pos x="T0" y="T1"/>
                </a:cxn>
                <a:cxn ang="0">
                  <a:pos x="T2" y="T3"/>
                </a:cxn>
                <a:cxn ang="0">
                  <a:pos x="T4" y="T5"/>
                </a:cxn>
                <a:cxn ang="0">
                  <a:pos x="T6" y="T7"/>
                </a:cxn>
                <a:cxn ang="0">
                  <a:pos x="T8" y="T9"/>
                </a:cxn>
              </a:cxnLst>
              <a:rect l="0" t="0" r="r" b="b"/>
              <a:pathLst>
                <a:path w="193" h="192">
                  <a:moveTo>
                    <a:pt x="0" y="174"/>
                  </a:moveTo>
                  <a:lnTo>
                    <a:pt x="175" y="0"/>
                  </a:lnTo>
                  <a:lnTo>
                    <a:pt x="193" y="18"/>
                  </a:lnTo>
                  <a:lnTo>
                    <a:pt x="18" y="192"/>
                  </a:lnTo>
                  <a:lnTo>
                    <a:pt x="0"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50" name="Rectangle 19">
              <a:extLst>
                <a:ext uri="{FF2B5EF4-FFF2-40B4-BE49-F238E27FC236}">
                  <a16:creationId xmlns:a16="http://schemas.microsoft.com/office/drawing/2014/main" xmlns="" id="{04B08C32-E1E8-46E7-867F-A01283B4B6D9}"/>
                </a:ext>
              </a:extLst>
            </p:cNvPr>
            <p:cNvSpPr>
              <a:spLocks noChangeArrowheads="1"/>
            </p:cNvSpPr>
            <p:nvPr/>
          </p:nvSpPr>
          <p:spPr bwMode="auto">
            <a:xfrm>
              <a:off x="1837714" y="2351631"/>
              <a:ext cx="98425" cy="12827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51" name="Rectangle 20">
              <a:extLst>
                <a:ext uri="{FF2B5EF4-FFF2-40B4-BE49-F238E27FC236}">
                  <a16:creationId xmlns:a16="http://schemas.microsoft.com/office/drawing/2014/main" xmlns="" id="{FF74B13F-F4A7-406E-8DBA-3AEFC7A91FED}"/>
                </a:ext>
              </a:extLst>
            </p:cNvPr>
            <p:cNvSpPr>
              <a:spLocks noChangeArrowheads="1"/>
            </p:cNvSpPr>
            <p:nvPr/>
          </p:nvSpPr>
          <p:spPr bwMode="auto">
            <a:xfrm>
              <a:off x="2182201" y="2351631"/>
              <a:ext cx="85725" cy="12827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52" name="Rectangle 21">
              <a:extLst>
                <a:ext uri="{FF2B5EF4-FFF2-40B4-BE49-F238E27FC236}">
                  <a16:creationId xmlns:a16="http://schemas.microsoft.com/office/drawing/2014/main" xmlns="" id="{7B720E42-2E64-4454-84D0-987EDEDA9993}"/>
                </a:ext>
              </a:extLst>
            </p:cNvPr>
            <p:cNvSpPr>
              <a:spLocks noChangeArrowheads="1"/>
            </p:cNvSpPr>
            <p:nvPr/>
          </p:nvSpPr>
          <p:spPr bwMode="auto">
            <a:xfrm>
              <a:off x="1878989" y="2351631"/>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53" name="Freeform 22">
              <a:extLst>
                <a:ext uri="{FF2B5EF4-FFF2-40B4-BE49-F238E27FC236}">
                  <a16:creationId xmlns:a16="http://schemas.microsoft.com/office/drawing/2014/main" xmlns="" id="{D8B7F74E-47BF-4919-9827-725BE1CCC740}"/>
                </a:ext>
              </a:extLst>
            </p:cNvPr>
            <p:cNvSpPr>
              <a:spLocks/>
            </p:cNvSpPr>
            <p:nvPr/>
          </p:nvSpPr>
          <p:spPr bwMode="auto">
            <a:xfrm>
              <a:off x="1904389" y="2380206"/>
              <a:ext cx="306388" cy="304800"/>
            </a:xfrm>
            <a:custGeom>
              <a:avLst/>
              <a:gdLst>
                <a:gd name="T0" fmla="*/ 175 w 193"/>
                <a:gd name="T1" fmla="*/ 192 h 192"/>
                <a:gd name="T2" fmla="*/ 0 w 193"/>
                <a:gd name="T3" fmla="*/ 18 h 192"/>
                <a:gd name="T4" fmla="*/ 18 w 193"/>
                <a:gd name="T5" fmla="*/ 0 h 192"/>
                <a:gd name="T6" fmla="*/ 193 w 193"/>
                <a:gd name="T7" fmla="*/ 174 h 192"/>
                <a:gd name="T8" fmla="*/ 175 w 193"/>
                <a:gd name="T9" fmla="*/ 192 h 192"/>
              </a:gdLst>
              <a:ahLst/>
              <a:cxnLst>
                <a:cxn ang="0">
                  <a:pos x="T0" y="T1"/>
                </a:cxn>
                <a:cxn ang="0">
                  <a:pos x="T2" y="T3"/>
                </a:cxn>
                <a:cxn ang="0">
                  <a:pos x="T4" y="T5"/>
                </a:cxn>
                <a:cxn ang="0">
                  <a:pos x="T6" y="T7"/>
                </a:cxn>
                <a:cxn ang="0">
                  <a:pos x="T8" y="T9"/>
                </a:cxn>
              </a:cxnLst>
              <a:rect l="0" t="0" r="r" b="b"/>
              <a:pathLst>
                <a:path w="193" h="192">
                  <a:moveTo>
                    <a:pt x="175" y="192"/>
                  </a:moveTo>
                  <a:lnTo>
                    <a:pt x="0" y="18"/>
                  </a:lnTo>
                  <a:lnTo>
                    <a:pt x="18" y="0"/>
                  </a:lnTo>
                  <a:lnTo>
                    <a:pt x="193" y="174"/>
                  </a:lnTo>
                  <a:lnTo>
                    <a:pt x="17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54" name="Freeform 23">
              <a:extLst>
                <a:ext uri="{FF2B5EF4-FFF2-40B4-BE49-F238E27FC236}">
                  <a16:creationId xmlns:a16="http://schemas.microsoft.com/office/drawing/2014/main" xmlns="" id="{7710FE09-2529-45C2-9EC0-0A2614DE06B4}"/>
                </a:ext>
              </a:extLst>
            </p:cNvPr>
            <p:cNvSpPr>
              <a:spLocks/>
            </p:cNvSpPr>
            <p:nvPr/>
          </p:nvSpPr>
          <p:spPr bwMode="auto">
            <a:xfrm>
              <a:off x="1904389" y="2380206"/>
              <a:ext cx="306388" cy="304800"/>
            </a:xfrm>
            <a:custGeom>
              <a:avLst/>
              <a:gdLst>
                <a:gd name="T0" fmla="*/ 0 w 193"/>
                <a:gd name="T1" fmla="*/ 174 h 192"/>
                <a:gd name="T2" fmla="*/ 175 w 193"/>
                <a:gd name="T3" fmla="*/ 0 h 192"/>
                <a:gd name="T4" fmla="*/ 193 w 193"/>
                <a:gd name="T5" fmla="*/ 18 h 192"/>
                <a:gd name="T6" fmla="*/ 18 w 193"/>
                <a:gd name="T7" fmla="*/ 192 h 192"/>
                <a:gd name="T8" fmla="*/ 0 w 193"/>
                <a:gd name="T9" fmla="*/ 174 h 192"/>
              </a:gdLst>
              <a:ahLst/>
              <a:cxnLst>
                <a:cxn ang="0">
                  <a:pos x="T0" y="T1"/>
                </a:cxn>
                <a:cxn ang="0">
                  <a:pos x="T2" y="T3"/>
                </a:cxn>
                <a:cxn ang="0">
                  <a:pos x="T4" y="T5"/>
                </a:cxn>
                <a:cxn ang="0">
                  <a:pos x="T6" y="T7"/>
                </a:cxn>
                <a:cxn ang="0">
                  <a:pos x="T8" y="T9"/>
                </a:cxn>
              </a:cxnLst>
              <a:rect l="0" t="0" r="r" b="b"/>
              <a:pathLst>
                <a:path w="193" h="192">
                  <a:moveTo>
                    <a:pt x="0" y="174"/>
                  </a:moveTo>
                  <a:lnTo>
                    <a:pt x="175" y="0"/>
                  </a:lnTo>
                  <a:lnTo>
                    <a:pt x="193" y="18"/>
                  </a:lnTo>
                  <a:lnTo>
                    <a:pt x="18" y="192"/>
                  </a:lnTo>
                  <a:lnTo>
                    <a:pt x="0"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55" name="Rectangle 24">
              <a:extLst>
                <a:ext uri="{FF2B5EF4-FFF2-40B4-BE49-F238E27FC236}">
                  <a16:creationId xmlns:a16="http://schemas.microsoft.com/office/drawing/2014/main" xmlns="" id="{82E1D263-212F-4CC3-8D91-58705337C6D0}"/>
                </a:ext>
              </a:extLst>
            </p:cNvPr>
            <p:cNvSpPr>
              <a:spLocks noChangeArrowheads="1"/>
            </p:cNvSpPr>
            <p:nvPr/>
          </p:nvSpPr>
          <p:spPr bwMode="auto">
            <a:xfrm>
              <a:off x="1878989" y="2643731"/>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56" name="Freeform 25">
              <a:extLst>
                <a:ext uri="{FF2B5EF4-FFF2-40B4-BE49-F238E27FC236}">
                  <a16:creationId xmlns:a16="http://schemas.microsoft.com/office/drawing/2014/main" xmlns="" id="{44D5F553-DD44-495D-BAF3-966C4DA64331}"/>
                </a:ext>
              </a:extLst>
            </p:cNvPr>
            <p:cNvSpPr>
              <a:spLocks/>
            </p:cNvSpPr>
            <p:nvPr/>
          </p:nvSpPr>
          <p:spPr bwMode="auto">
            <a:xfrm>
              <a:off x="1904389" y="2672306"/>
              <a:ext cx="306388" cy="306387"/>
            </a:xfrm>
            <a:custGeom>
              <a:avLst/>
              <a:gdLst>
                <a:gd name="T0" fmla="*/ 175 w 193"/>
                <a:gd name="T1" fmla="*/ 193 h 193"/>
                <a:gd name="T2" fmla="*/ 0 w 193"/>
                <a:gd name="T3" fmla="*/ 18 h 193"/>
                <a:gd name="T4" fmla="*/ 18 w 193"/>
                <a:gd name="T5" fmla="*/ 0 h 193"/>
                <a:gd name="T6" fmla="*/ 193 w 193"/>
                <a:gd name="T7" fmla="*/ 175 h 193"/>
                <a:gd name="T8" fmla="*/ 175 w 193"/>
                <a:gd name="T9" fmla="*/ 193 h 193"/>
              </a:gdLst>
              <a:ahLst/>
              <a:cxnLst>
                <a:cxn ang="0">
                  <a:pos x="T0" y="T1"/>
                </a:cxn>
                <a:cxn ang="0">
                  <a:pos x="T2" y="T3"/>
                </a:cxn>
                <a:cxn ang="0">
                  <a:pos x="T4" y="T5"/>
                </a:cxn>
                <a:cxn ang="0">
                  <a:pos x="T6" y="T7"/>
                </a:cxn>
                <a:cxn ang="0">
                  <a:pos x="T8" y="T9"/>
                </a:cxn>
              </a:cxnLst>
              <a:rect l="0" t="0" r="r" b="b"/>
              <a:pathLst>
                <a:path w="193" h="193">
                  <a:moveTo>
                    <a:pt x="175" y="193"/>
                  </a:moveTo>
                  <a:lnTo>
                    <a:pt x="0" y="18"/>
                  </a:lnTo>
                  <a:lnTo>
                    <a:pt x="18" y="0"/>
                  </a:lnTo>
                  <a:lnTo>
                    <a:pt x="193" y="175"/>
                  </a:lnTo>
                  <a:lnTo>
                    <a:pt x="175"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57" name="Freeform 26">
              <a:extLst>
                <a:ext uri="{FF2B5EF4-FFF2-40B4-BE49-F238E27FC236}">
                  <a16:creationId xmlns:a16="http://schemas.microsoft.com/office/drawing/2014/main" xmlns="" id="{450E6B0E-3513-476D-836F-7718F6DBDC90}"/>
                </a:ext>
              </a:extLst>
            </p:cNvPr>
            <p:cNvSpPr>
              <a:spLocks/>
            </p:cNvSpPr>
            <p:nvPr/>
          </p:nvSpPr>
          <p:spPr bwMode="auto">
            <a:xfrm>
              <a:off x="1904389" y="2672306"/>
              <a:ext cx="306388" cy="306387"/>
            </a:xfrm>
            <a:custGeom>
              <a:avLst/>
              <a:gdLst>
                <a:gd name="T0" fmla="*/ 0 w 193"/>
                <a:gd name="T1" fmla="*/ 175 h 193"/>
                <a:gd name="T2" fmla="*/ 175 w 193"/>
                <a:gd name="T3" fmla="*/ 0 h 193"/>
                <a:gd name="T4" fmla="*/ 193 w 193"/>
                <a:gd name="T5" fmla="*/ 18 h 193"/>
                <a:gd name="T6" fmla="*/ 18 w 193"/>
                <a:gd name="T7" fmla="*/ 193 h 193"/>
                <a:gd name="T8" fmla="*/ 0 w 193"/>
                <a:gd name="T9" fmla="*/ 175 h 193"/>
              </a:gdLst>
              <a:ahLst/>
              <a:cxnLst>
                <a:cxn ang="0">
                  <a:pos x="T0" y="T1"/>
                </a:cxn>
                <a:cxn ang="0">
                  <a:pos x="T2" y="T3"/>
                </a:cxn>
                <a:cxn ang="0">
                  <a:pos x="T4" y="T5"/>
                </a:cxn>
                <a:cxn ang="0">
                  <a:pos x="T6" y="T7"/>
                </a:cxn>
                <a:cxn ang="0">
                  <a:pos x="T8" y="T9"/>
                </a:cxn>
              </a:cxnLst>
              <a:rect l="0" t="0" r="r" b="b"/>
              <a:pathLst>
                <a:path w="193" h="193">
                  <a:moveTo>
                    <a:pt x="0" y="175"/>
                  </a:moveTo>
                  <a:lnTo>
                    <a:pt x="175" y="0"/>
                  </a:lnTo>
                  <a:lnTo>
                    <a:pt x="193" y="18"/>
                  </a:lnTo>
                  <a:lnTo>
                    <a:pt x="18" y="193"/>
                  </a:lnTo>
                  <a:lnTo>
                    <a:pt x="0"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58" name="Rectangle 27">
              <a:extLst>
                <a:ext uri="{FF2B5EF4-FFF2-40B4-BE49-F238E27FC236}">
                  <a16:creationId xmlns:a16="http://schemas.microsoft.com/office/drawing/2014/main" xmlns="" id="{308AB5EF-9D9C-4671-A48B-92D69DC5C944}"/>
                </a:ext>
              </a:extLst>
            </p:cNvPr>
            <p:cNvSpPr>
              <a:spLocks noChangeArrowheads="1"/>
            </p:cNvSpPr>
            <p:nvPr/>
          </p:nvSpPr>
          <p:spPr bwMode="auto">
            <a:xfrm>
              <a:off x="1878989" y="2937418"/>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59" name="Freeform 28">
              <a:extLst>
                <a:ext uri="{FF2B5EF4-FFF2-40B4-BE49-F238E27FC236}">
                  <a16:creationId xmlns:a16="http://schemas.microsoft.com/office/drawing/2014/main" xmlns="" id="{4AEECB62-8C1D-4121-B44F-5A33466777BB}"/>
                </a:ext>
              </a:extLst>
            </p:cNvPr>
            <p:cNvSpPr>
              <a:spLocks/>
            </p:cNvSpPr>
            <p:nvPr/>
          </p:nvSpPr>
          <p:spPr bwMode="auto">
            <a:xfrm>
              <a:off x="1904389" y="2965993"/>
              <a:ext cx="306388" cy="304800"/>
            </a:xfrm>
            <a:custGeom>
              <a:avLst/>
              <a:gdLst>
                <a:gd name="T0" fmla="*/ 175 w 193"/>
                <a:gd name="T1" fmla="*/ 192 h 192"/>
                <a:gd name="T2" fmla="*/ 0 w 193"/>
                <a:gd name="T3" fmla="*/ 18 h 192"/>
                <a:gd name="T4" fmla="*/ 18 w 193"/>
                <a:gd name="T5" fmla="*/ 0 h 192"/>
                <a:gd name="T6" fmla="*/ 193 w 193"/>
                <a:gd name="T7" fmla="*/ 174 h 192"/>
                <a:gd name="T8" fmla="*/ 175 w 193"/>
                <a:gd name="T9" fmla="*/ 192 h 192"/>
              </a:gdLst>
              <a:ahLst/>
              <a:cxnLst>
                <a:cxn ang="0">
                  <a:pos x="T0" y="T1"/>
                </a:cxn>
                <a:cxn ang="0">
                  <a:pos x="T2" y="T3"/>
                </a:cxn>
                <a:cxn ang="0">
                  <a:pos x="T4" y="T5"/>
                </a:cxn>
                <a:cxn ang="0">
                  <a:pos x="T6" y="T7"/>
                </a:cxn>
                <a:cxn ang="0">
                  <a:pos x="T8" y="T9"/>
                </a:cxn>
              </a:cxnLst>
              <a:rect l="0" t="0" r="r" b="b"/>
              <a:pathLst>
                <a:path w="193" h="192">
                  <a:moveTo>
                    <a:pt x="175" y="192"/>
                  </a:moveTo>
                  <a:lnTo>
                    <a:pt x="0" y="18"/>
                  </a:lnTo>
                  <a:lnTo>
                    <a:pt x="18" y="0"/>
                  </a:lnTo>
                  <a:lnTo>
                    <a:pt x="193" y="174"/>
                  </a:lnTo>
                  <a:lnTo>
                    <a:pt x="17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60" name="Freeform 29">
              <a:extLst>
                <a:ext uri="{FF2B5EF4-FFF2-40B4-BE49-F238E27FC236}">
                  <a16:creationId xmlns:a16="http://schemas.microsoft.com/office/drawing/2014/main" xmlns="" id="{9EE0EC89-B689-468B-BDAB-9624941891D7}"/>
                </a:ext>
              </a:extLst>
            </p:cNvPr>
            <p:cNvSpPr>
              <a:spLocks/>
            </p:cNvSpPr>
            <p:nvPr/>
          </p:nvSpPr>
          <p:spPr bwMode="auto">
            <a:xfrm>
              <a:off x="1904389" y="2965993"/>
              <a:ext cx="306388" cy="304800"/>
            </a:xfrm>
            <a:custGeom>
              <a:avLst/>
              <a:gdLst>
                <a:gd name="T0" fmla="*/ 0 w 193"/>
                <a:gd name="T1" fmla="*/ 174 h 192"/>
                <a:gd name="T2" fmla="*/ 175 w 193"/>
                <a:gd name="T3" fmla="*/ 0 h 192"/>
                <a:gd name="T4" fmla="*/ 193 w 193"/>
                <a:gd name="T5" fmla="*/ 18 h 192"/>
                <a:gd name="T6" fmla="*/ 18 w 193"/>
                <a:gd name="T7" fmla="*/ 192 h 192"/>
                <a:gd name="T8" fmla="*/ 0 w 193"/>
                <a:gd name="T9" fmla="*/ 174 h 192"/>
              </a:gdLst>
              <a:ahLst/>
              <a:cxnLst>
                <a:cxn ang="0">
                  <a:pos x="T0" y="T1"/>
                </a:cxn>
                <a:cxn ang="0">
                  <a:pos x="T2" y="T3"/>
                </a:cxn>
                <a:cxn ang="0">
                  <a:pos x="T4" y="T5"/>
                </a:cxn>
                <a:cxn ang="0">
                  <a:pos x="T6" y="T7"/>
                </a:cxn>
                <a:cxn ang="0">
                  <a:pos x="T8" y="T9"/>
                </a:cxn>
              </a:cxnLst>
              <a:rect l="0" t="0" r="r" b="b"/>
              <a:pathLst>
                <a:path w="193" h="192">
                  <a:moveTo>
                    <a:pt x="0" y="174"/>
                  </a:moveTo>
                  <a:lnTo>
                    <a:pt x="175" y="0"/>
                  </a:lnTo>
                  <a:lnTo>
                    <a:pt x="193" y="18"/>
                  </a:lnTo>
                  <a:lnTo>
                    <a:pt x="18" y="192"/>
                  </a:lnTo>
                  <a:lnTo>
                    <a:pt x="0"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61" name="Rectangle 30">
              <a:extLst>
                <a:ext uri="{FF2B5EF4-FFF2-40B4-BE49-F238E27FC236}">
                  <a16:creationId xmlns:a16="http://schemas.microsoft.com/office/drawing/2014/main" xmlns="" id="{61D953A5-3BB4-4D07-8D45-0F35806B7A66}"/>
                </a:ext>
              </a:extLst>
            </p:cNvPr>
            <p:cNvSpPr>
              <a:spLocks noChangeArrowheads="1"/>
            </p:cNvSpPr>
            <p:nvPr/>
          </p:nvSpPr>
          <p:spPr bwMode="auto">
            <a:xfrm>
              <a:off x="1878989" y="3229518"/>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62" name="Freeform 31">
              <a:extLst>
                <a:ext uri="{FF2B5EF4-FFF2-40B4-BE49-F238E27FC236}">
                  <a16:creationId xmlns:a16="http://schemas.microsoft.com/office/drawing/2014/main" xmlns="" id="{492C270D-D0AF-4AF3-9024-C56B3A3C40B5}"/>
                </a:ext>
              </a:extLst>
            </p:cNvPr>
            <p:cNvSpPr>
              <a:spLocks/>
            </p:cNvSpPr>
            <p:nvPr/>
          </p:nvSpPr>
          <p:spPr bwMode="auto">
            <a:xfrm>
              <a:off x="1904389" y="3258093"/>
              <a:ext cx="306388" cy="306387"/>
            </a:xfrm>
            <a:custGeom>
              <a:avLst/>
              <a:gdLst>
                <a:gd name="T0" fmla="*/ 175 w 193"/>
                <a:gd name="T1" fmla="*/ 193 h 193"/>
                <a:gd name="T2" fmla="*/ 0 w 193"/>
                <a:gd name="T3" fmla="*/ 18 h 193"/>
                <a:gd name="T4" fmla="*/ 18 w 193"/>
                <a:gd name="T5" fmla="*/ 0 h 193"/>
                <a:gd name="T6" fmla="*/ 193 w 193"/>
                <a:gd name="T7" fmla="*/ 175 h 193"/>
                <a:gd name="T8" fmla="*/ 175 w 193"/>
                <a:gd name="T9" fmla="*/ 193 h 193"/>
              </a:gdLst>
              <a:ahLst/>
              <a:cxnLst>
                <a:cxn ang="0">
                  <a:pos x="T0" y="T1"/>
                </a:cxn>
                <a:cxn ang="0">
                  <a:pos x="T2" y="T3"/>
                </a:cxn>
                <a:cxn ang="0">
                  <a:pos x="T4" y="T5"/>
                </a:cxn>
                <a:cxn ang="0">
                  <a:pos x="T6" y="T7"/>
                </a:cxn>
                <a:cxn ang="0">
                  <a:pos x="T8" y="T9"/>
                </a:cxn>
              </a:cxnLst>
              <a:rect l="0" t="0" r="r" b="b"/>
              <a:pathLst>
                <a:path w="193" h="193">
                  <a:moveTo>
                    <a:pt x="175" y="193"/>
                  </a:moveTo>
                  <a:lnTo>
                    <a:pt x="0" y="18"/>
                  </a:lnTo>
                  <a:lnTo>
                    <a:pt x="18" y="0"/>
                  </a:lnTo>
                  <a:lnTo>
                    <a:pt x="193" y="175"/>
                  </a:lnTo>
                  <a:lnTo>
                    <a:pt x="175"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63" name="Freeform 32">
              <a:extLst>
                <a:ext uri="{FF2B5EF4-FFF2-40B4-BE49-F238E27FC236}">
                  <a16:creationId xmlns:a16="http://schemas.microsoft.com/office/drawing/2014/main" xmlns="" id="{AF8DB923-5FA1-4B96-A195-5FBB0643BB3E}"/>
                </a:ext>
              </a:extLst>
            </p:cNvPr>
            <p:cNvSpPr>
              <a:spLocks/>
            </p:cNvSpPr>
            <p:nvPr/>
          </p:nvSpPr>
          <p:spPr bwMode="auto">
            <a:xfrm>
              <a:off x="1904389" y="3258093"/>
              <a:ext cx="306388" cy="306387"/>
            </a:xfrm>
            <a:custGeom>
              <a:avLst/>
              <a:gdLst>
                <a:gd name="T0" fmla="*/ 0 w 193"/>
                <a:gd name="T1" fmla="*/ 175 h 193"/>
                <a:gd name="T2" fmla="*/ 175 w 193"/>
                <a:gd name="T3" fmla="*/ 0 h 193"/>
                <a:gd name="T4" fmla="*/ 193 w 193"/>
                <a:gd name="T5" fmla="*/ 18 h 193"/>
                <a:gd name="T6" fmla="*/ 18 w 193"/>
                <a:gd name="T7" fmla="*/ 193 h 193"/>
                <a:gd name="T8" fmla="*/ 0 w 193"/>
                <a:gd name="T9" fmla="*/ 175 h 193"/>
              </a:gdLst>
              <a:ahLst/>
              <a:cxnLst>
                <a:cxn ang="0">
                  <a:pos x="T0" y="T1"/>
                </a:cxn>
                <a:cxn ang="0">
                  <a:pos x="T2" y="T3"/>
                </a:cxn>
                <a:cxn ang="0">
                  <a:pos x="T4" y="T5"/>
                </a:cxn>
                <a:cxn ang="0">
                  <a:pos x="T6" y="T7"/>
                </a:cxn>
                <a:cxn ang="0">
                  <a:pos x="T8" y="T9"/>
                </a:cxn>
              </a:cxnLst>
              <a:rect l="0" t="0" r="r" b="b"/>
              <a:pathLst>
                <a:path w="193" h="193">
                  <a:moveTo>
                    <a:pt x="0" y="175"/>
                  </a:moveTo>
                  <a:lnTo>
                    <a:pt x="175" y="0"/>
                  </a:lnTo>
                  <a:lnTo>
                    <a:pt x="193" y="18"/>
                  </a:lnTo>
                  <a:lnTo>
                    <a:pt x="18" y="193"/>
                  </a:lnTo>
                  <a:lnTo>
                    <a:pt x="0"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64" name="Rectangle 33">
              <a:extLst>
                <a:ext uri="{FF2B5EF4-FFF2-40B4-BE49-F238E27FC236}">
                  <a16:creationId xmlns:a16="http://schemas.microsoft.com/office/drawing/2014/main" xmlns="" id="{6B673DF1-E51D-4C89-B707-8EE9C98DE1C0}"/>
                </a:ext>
              </a:extLst>
            </p:cNvPr>
            <p:cNvSpPr>
              <a:spLocks noChangeArrowheads="1"/>
            </p:cNvSpPr>
            <p:nvPr/>
          </p:nvSpPr>
          <p:spPr bwMode="auto">
            <a:xfrm>
              <a:off x="1910739" y="1373731"/>
              <a:ext cx="44450" cy="9810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65" name="Rectangle 34">
              <a:extLst>
                <a:ext uri="{FF2B5EF4-FFF2-40B4-BE49-F238E27FC236}">
                  <a16:creationId xmlns:a16="http://schemas.microsoft.com/office/drawing/2014/main" xmlns="" id="{31460136-493A-4523-BCF3-1966AC333B9F}"/>
                </a:ext>
              </a:extLst>
            </p:cNvPr>
            <p:cNvSpPr>
              <a:spLocks noChangeArrowheads="1"/>
            </p:cNvSpPr>
            <p:nvPr/>
          </p:nvSpPr>
          <p:spPr bwMode="auto">
            <a:xfrm>
              <a:off x="2144101" y="1373731"/>
              <a:ext cx="53975" cy="9810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66" name="Rectangle 35">
              <a:extLst>
                <a:ext uri="{FF2B5EF4-FFF2-40B4-BE49-F238E27FC236}">
                  <a16:creationId xmlns:a16="http://schemas.microsoft.com/office/drawing/2014/main" xmlns="" id="{BACD5C02-E73A-4DDB-BD79-B51DD2B357B5}"/>
                </a:ext>
              </a:extLst>
            </p:cNvPr>
            <p:cNvSpPr>
              <a:spLocks noChangeArrowheads="1"/>
            </p:cNvSpPr>
            <p:nvPr/>
          </p:nvSpPr>
          <p:spPr bwMode="auto">
            <a:xfrm>
              <a:off x="1910739" y="1370556"/>
              <a:ext cx="274638"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67" name="Freeform 36">
              <a:extLst>
                <a:ext uri="{FF2B5EF4-FFF2-40B4-BE49-F238E27FC236}">
                  <a16:creationId xmlns:a16="http://schemas.microsoft.com/office/drawing/2014/main" xmlns="" id="{A0EED9A3-7007-420B-A43D-2E342C48060C}"/>
                </a:ext>
              </a:extLst>
            </p:cNvPr>
            <p:cNvSpPr>
              <a:spLocks/>
            </p:cNvSpPr>
            <p:nvPr/>
          </p:nvSpPr>
          <p:spPr bwMode="auto">
            <a:xfrm>
              <a:off x="1929789" y="1392781"/>
              <a:ext cx="236538" cy="234950"/>
            </a:xfrm>
            <a:custGeom>
              <a:avLst/>
              <a:gdLst>
                <a:gd name="T0" fmla="*/ 135 w 149"/>
                <a:gd name="T1" fmla="*/ 148 h 148"/>
                <a:gd name="T2" fmla="*/ 0 w 149"/>
                <a:gd name="T3" fmla="*/ 14 h 148"/>
                <a:gd name="T4" fmla="*/ 14 w 149"/>
                <a:gd name="T5" fmla="*/ 0 h 148"/>
                <a:gd name="T6" fmla="*/ 149 w 149"/>
                <a:gd name="T7" fmla="*/ 134 h 148"/>
                <a:gd name="T8" fmla="*/ 135 w 149"/>
                <a:gd name="T9" fmla="*/ 148 h 148"/>
              </a:gdLst>
              <a:ahLst/>
              <a:cxnLst>
                <a:cxn ang="0">
                  <a:pos x="T0" y="T1"/>
                </a:cxn>
                <a:cxn ang="0">
                  <a:pos x="T2" y="T3"/>
                </a:cxn>
                <a:cxn ang="0">
                  <a:pos x="T4" y="T5"/>
                </a:cxn>
                <a:cxn ang="0">
                  <a:pos x="T6" y="T7"/>
                </a:cxn>
                <a:cxn ang="0">
                  <a:pos x="T8" y="T9"/>
                </a:cxn>
              </a:cxnLst>
              <a:rect l="0" t="0" r="r" b="b"/>
              <a:pathLst>
                <a:path w="149" h="148">
                  <a:moveTo>
                    <a:pt x="135" y="148"/>
                  </a:moveTo>
                  <a:lnTo>
                    <a:pt x="0" y="14"/>
                  </a:lnTo>
                  <a:lnTo>
                    <a:pt x="14" y="0"/>
                  </a:lnTo>
                  <a:lnTo>
                    <a:pt x="149" y="134"/>
                  </a:lnTo>
                  <a:lnTo>
                    <a:pt x="135" y="1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68" name="Freeform 37">
              <a:extLst>
                <a:ext uri="{FF2B5EF4-FFF2-40B4-BE49-F238E27FC236}">
                  <a16:creationId xmlns:a16="http://schemas.microsoft.com/office/drawing/2014/main" xmlns="" id="{BC6C78F5-75AE-4982-81AF-1F3073578324}"/>
                </a:ext>
              </a:extLst>
            </p:cNvPr>
            <p:cNvSpPr>
              <a:spLocks/>
            </p:cNvSpPr>
            <p:nvPr/>
          </p:nvSpPr>
          <p:spPr bwMode="auto">
            <a:xfrm>
              <a:off x="1929789" y="1392781"/>
              <a:ext cx="236538" cy="234950"/>
            </a:xfrm>
            <a:custGeom>
              <a:avLst/>
              <a:gdLst>
                <a:gd name="T0" fmla="*/ 0 w 149"/>
                <a:gd name="T1" fmla="*/ 134 h 148"/>
                <a:gd name="T2" fmla="*/ 135 w 149"/>
                <a:gd name="T3" fmla="*/ 0 h 148"/>
                <a:gd name="T4" fmla="*/ 149 w 149"/>
                <a:gd name="T5" fmla="*/ 14 h 148"/>
                <a:gd name="T6" fmla="*/ 14 w 149"/>
                <a:gd name="T7" fmla="*/ 148 h 148"/>
                <a:gd name="T8" fmla="*/ 0 w 149"/>
                <a:gd name="T9" fmla="*/ 134 h 148"/>
              </a:gdLst>
              <a:ahLst/>
              <a:cxnLst>
                <a:cxn ang="0">
                  <a:pos x="T0" y="T1"/>
                </a:cxn>
                <a:cxn ang="0">
                  <a:pos x="T2" y="T3"/>
                </a:cxn>
                <a:cxn ang="0">
                  <a:pos x="T4" y="T5"/>
                </a:cxn>
                <a:cxn ang="0">
                  <a:pos x="T6" y="T7"/>
                </a:cxn>
                <a:cxn ang="0">
                  <a:pos x="T8" y="T9"/>
                </a:cxn>
              </a:cxnLst>
              <a:rect l="0" t="0" r="r" b="b"/>
              <a:pathLst>
                <a:path w="149" h="148">
                  <a:moveTo>
                    <a:pt x="0" y="134"/>
                  </a:moveTo>
                  <a:lnTo>
                    <a:pt x="135" y="0"/>
                  </a:lnTo>
                  <a:lnTo>
                    <a:pt x="149" y="14"/>
                  </a:lnTo>
                  <a:lnTo>
                    <a:pt x="14" y="148"/>
                  </a:lnTo>
                  <a:lnTo>
                    <a:pt x="0"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69" name="Rectangle 38">
              <a:extLst>
                <a:ext uri="{FF2B5EF4-FFF2-40B4-BE49-F238E27FC236}">
                  <a16:creationId xmlns:a16="http://schemas.microsoft.com/office/drawing/2014/main" xmlns="" id="{2541E4B7-521F-4048-987F-D0F5DBE29C5D}"/>
                </a:ext>
              </a:extLst>
            </p:cNvPr>
            <p:cNvSpPr>
              <a:spLocks noChangeArrowheads="1"/>
            </p:cNvSpPr>
            <p:nvPr/>
          </p:nvSpPr>
          <p:spPr bwMode="auto">
            <a:xfrm>
              <a:off x="1910739" y="1595981"/>
              <a:ext cx="274638"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70" name="Freeform 39">
              <a:extLst>
                <a:ext uri="{FF2B5EF4-FFF2-40B4-BE49-F238E27FC236}">
                  <a16:creationId xmlns:a16="http://schemas.microsoft.com/office/drawing/2014/main" xmlns="" id="{44339F2F-8086-46FA-BFBE-93E9FDA43338}"/>
                </a:ext>
              </a:extLst>
            </p:cNvPr>
            <p:cNvSpPr>
              <a:spLocks/>
            </p:cNvSpPr>
            <p:nvPr/>
          </p:nvSpPr>
          <p:spPr bwMode="auto">
            <a:xfrm>
              <a:off x="1929789" y="1615031"/>
              <a:ext cx="236538" cy="236537"/>
            </a:xfrm>
            <a:custGeom>
              <a:avLst/>
              <a:gdLst>
                <a:gd name="T0" fmla="*/ 135 w 149"/>
                <a:gd name="T1" fmla="*/ 149 h 149"/>
                <a:gd name="T2" fmla="*/ 0 w 149"/>
                <a:gd name="T3" fmla="*/ 14 h 149"/>
                <a:gd name="T4" fmla="*/ 14 w 149"/>
                <a:gd name="T5" fmla="*/ 0 h 149"/>
                <a:gd name="T6" fmla="*/ 149 w 149"/>
                <a:gd name="T7" fmla="*/ 135 h 149"/>
                <a:gd name="T8" fmla="*/ 135 w 149"/>
                <a:gd name="T9" fmla="*/ 149 h 149"/>
              </a:gdLst>
              <a:ahLst/>
              <a:cxnLst>
                <a:cxn ang="0">
                  <a:pos x="T0" y="T1"/>
                </a:cxn>
                <a:cxn ang="0">
                  <a:pos x="T2" y="T3"/>
                </a:cxn>
                <a:cxn ang="0">
                  <a:pos x="T4" y="T5"/>
                </a:cxn>
                <a:cxn ang="0">
                  <a:pos x="T6" y="T7"/>
                </a:cxn>
                <a:cxn ang="0">
                  <a:pos x="T8" y="T9"/>
                </a:cxn>
              </a:cxnLst>
              <a:rect l="0" t="0" r="r" b="b"/>
              <a:pathLst>
                <a:path w="149" h="149">
                  <a:moveTo>
                    <a:pt x="135" y="149"/>
                  </a:moveTo>
                  <a:lnTo>
                    <a:pt x="0" y="14"/>
                  </a:lnTo>
                  <a:lnTo>
                    <a:pt x="14" y="0"/>
                  </a:lnTo>
                  <a:lnTo>
                    <a:pt x="149" y="135"/>
                  </a:lnTo>
                  <a:lnTo>
                    <a:pt x="135" y="1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71" name="Freeform 40">
              <a:extLst>
                <a:ext uri="{FF2B5EF4-FFF2-40B4-BE49-F238E27FC236}">
                  <a16:creationId xmlns:a16="http://schemas.microsoft.com/office/drawing/2014/main" xmlns="" id="{DB6F2FE9-FBFA-4441-8236-D9118211086D}"/>
                </a:ext>
              </a:extLst>
            </p:cNvPr>
            <p:cNvSpPr>
              <a:spLocks/>
            </p:cNvSpPr>
            <p:nvPr/>
          </p:nvSpPr>
          <p:spPr bwMode="auto">
            <a:xfrm>
              <a:off x="1929789" y="1615031"/>
              <a:ext cx="236538" cy="236537"/>
            </a:xfrm>
            <a:custGeom>
              <a:avLst/>
              <a:gdLst>
                <a:gd name="T0" fmla="*/ 0 w 149"/>
                <a:gd name="T1" fmla="*/ 135 h 149"/>
                <a:gd name="T2" fmla="*/ 135 w 149"/>
                <a:gd name="T3" fmla="*/ 0 h 149"/>
                <a:gd name="T4" fmla="*/ 149 w 149"/>
                <a:gd name="T5" fmla="*/ 14 h 149"/>
                <a:gd name="T6" fmla="*/ 14 w 149"/>
                <a:gd name="T7" fmla="*/ 149 h 149"/>
                <a:gd name="T8" fmla="*/ 0 w 149"/>
                <a:gd name="T9" fmla="*/ 135 h 149"/>
              </a:gdLst>
              <a:ahLst/>
              <a:cxnLst>
                <a:cxn ang="0">
                  <a:pos x="T0" y="T1"/>
                </a:cxn>
                <a:cxn ang="0">
                  <a:pos x="T2" y="T3"/>
                </a:cxn>
                <a:cxn ang="0">
                  <a:pos x="T4" y="T5"/>
                </a:cxn>
                <a:cxn ang="0">
                  <a:pos x="T6" y="T7"/>
                </a:cxn>
                <a:cxn ang="0">
                  <a:pos x="T8" y="T9"/>
                </a:cxn>
              </a:cxnLst>
              <a:rect l="0" t="0" r="r" b="b"/>
              <a:pathLst>
                <a:path w="149" h="149">
                  <a:moveTo>
                    <a:pt x="0" y="135"/>
                  </a:moveTo>
                  <a:lnTo>
                    <a:pt x="135" y="0"/>
                  </a:lnTo>
                  <a:lnTo>
                    <a:pt x="149" y="14"/>
                  </a:lnTo>
                  <a:lnTo>
                    <a:pt x="14" y="149"/>
                  </a:lnTo>
                  <a:lnTo>
                    <a:pt x="0" y="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72" name="Rectangle 41">
              <a:extLst>
                <a:ext uri="{FF2B5EF4-FFF2-40B4-BE49-F238E27FC236}">
                  <a16:creationId xmlns:a16="http://schemas.microsoft.com/office/drawing/2014/main" xmlns="" id="{B59A1E1E-0D46-4520-81A5-344169536E24}"/>
                </a:ext>
              </a:extLst>
            </p:cNvPr>
            <p:cNvSpPr>
              <a:spLocks noChangeArrowheads="1"/>
            </p:cNvSpPr>
            <p:nvPr/>
          </p:nvSpPr>
          <p:spPr bwMode="auto">
            <a:xfrm>
              <a:off x="1910739" y="1819818"/>
              <a:ext cx="274638"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73" name="Freeform 42">
              <a:extLst>
                <a:ext uri="{FF2B5EF4-FFF2-40B4-BE49-F238E27FC236}">
                  <a16:creationId xmlns:a16="http://schemas.microsoft.com/office/drawing/2014/main" xmlns="" id="{B7F81C8C-87B1-43D4-85C2-4595452B9963}"/>
                </a:ext>
              </a:extLst>
            </p:cNvPr>
            <p:cNvSpPr>
              <a:spLocks/>
            </p:cNvSpPr>
            <p:nvPr/>
          </p:nvSpPr>
          <p:spPr bwMode="auto">
            <a:xfrm>
              <a:off x="1929789" y="1842043"/>
              <a:ext cx="236538" cy="231775"/>
            </a:xfrm>
            <a:custGeom>
              <a:avLst/>
              <a:gdLst>
                <a:gd name="T0" fmla="*/ 135 w 149"/>
                <a:gd name="T1" fmla="*/ 146 h 146"/>
                <a:gd name="T2" fmla="*/ 0 w 149"/>
                <a:gd name="T3" fmla="*/ 12 h 146"/>
                <a:gd name="T4" fmla="*/ 14 w 149"/>
                <a:gd name="T5" fmla="*/ 0 h 146"/>
                <a:gd name="T6" fmla="*/ 149 w 149"/>
                <a:gd name="T7" fmla="*/ 134 h 146"/>
                <a:gd name="T8" fmla="*/ 135 w 149"/>
                <a:gd name="T9" fmla="*/ 146 h 146"/>
              </a:gdLst>
              <a:ahLst/>
              <a:cxnLst>
                <a:cxn ang="0">
                  <a:pos x="T0" y="T1"/>
                </a:cxn>
                <a:cxn ang="0">
                  <a:pos x="T2" y="T3"/>
                </a:cxn>
                <a:cxn ang="0">
                  <a:pos x="T4" y="T5"/>
                </a:cxn>
                <a:cxn ang="0">
                  <a:pos x="T6" y="T7"/>
                </a:cxn>
                <a:cxn ang="0">
                  <a:pos x="T8" y="T9"/>
                </a:cxn>
              </a:cxnLst>
              <a:rect l="0" t="0" r="r" b="b"/>
              <a:pathLst>
                <a:path w="149" h="146">
                  <a:moveTo>
                    <a:pt x="135" y="146"/>
                  </a:moveTo>
                  <a:lnTo>
                    <a:pt x="0" y="12"/>
                  </a:lnTo>
                  <a:lnTo>
                    <a:pt x="14" y="0"/>
                  </a:lnTo>
                  <a:lnTo>
                    <a:pt x="149" y="134"/>
                  </a:lnTo>
                  <a:lnTo>
                    <a:pt x="135"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74" name="Freeform 43">
              <a:extLst>
                <a:ext uri="{FF2B5EF4-FFF2-40B4-BE49-F238E27FC236}">
                  <a16:creationId xmlns:a16="http://schemas.microsoft.com/office/drawing/2014/main" xmlns="" id="{25BB9889-0D05-4CFE-9394-E0541215196A}"/>
                </a:ext>
              </a:extLst>
            </p:cNvPr>
            <p:cNvSpPr>
              <a:spLocks/>
            </p:cNvSpPr>
            <p:nvPr/>
          </p:nvSpPr>
          <p:spPr bwMode="auto">
            <a:xfrm>
              <a:off x="1929789" y="1842043"/>
              <a:ext cx="236538" cy="231775"/>
            </a:xfrm>
            <a:custGeom>
              <a:avLst/>
              <a:gdLst>
                <a:gd name="T0" fmla="*/ 0 w 149"/>
                <a:gd name="T1" fmla="*/ 134 h 146"/>
                <a:gd name="T2" fmla="*/ 135 w 149"/>
                <a:gd name="T3" fmla="*/ 0 h 146"/>
                <a:gd name="T4" fmla="*/ 149 w 149"/>
                <a:gd name="T5" fmla="*/ 12 h 146"/>
                <a:gd name="T6" fmla="*/ 14 w 149"/>
                <a:gd name="T7" fmla="*/ 146 h 146"/>
                <a:gd name="T8" fmla="*/ 0 w 149"/>
                <a:gd name="T9" fmla="*/ 134 h 146"/>
              </a:gdLst>
              <a:ahLst/>
              <a:cxnLst>
                <a:cxn ang="0">
                  <a:pos x="T0" y="T1"/>
                </a:cxn>
                <a:cxn ang="0">
                  <a:pos x="T2" y="T3"/>
                </a:cxn>
                <a:cxn ang="0">
                  <a:pos x="T4" y="T5"/>
                </a:cxn>
                <a:cxn ang="0">
                  <a:pos x="T6" y="T7"/>
                </a:cxn>
                <a:cxn ang="0">
                  <a:pos x="T8" y="T9"/>
                </a:cxn>
              </a:cxnLst>
              <a:rect l="0" t="0" r="r" b="b"/>
              <a:pathLst>
                <a:path w="149" h="146">
                  <a:moveTo>
                    <a:pt x="0" y="134"/>
                  </a:moveTo>
                  <a:lnTo>
                    <a:pt x="135" y="0"/>
                  </a:lnTo>
                  <a:lnTo>
                    <a:pt x="149" y="12"/>
                  </a:lnTo>
                  <a:lnTo>
                    <a:pt x="14" y="146"/>
                  </a:lnTo>
                  <a:lnTo>
                    <a:pt x="0"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75" name="Rectangle 44">
              <a:extLst>
                <a:ext uri="{FF2B5EF4-FFF2-40B4-BE49-F238E27FC236}">
                  <a16:creationId xmlns:a16="http://schemas.microsoft.com/office/drawing/2014/main" xmlns="" id="{4F6EE68D-9839-46F3-BBE9-D8F15C0BAC44}"/>
                </a:ext>
              </a:extLst>
            </p:cNvPr>
            <p:cNvSpPr>
              <a:spLocks noChangeArrowheads="1"/>
            </p:cNvSpPr>
            <p:nvPr/>
          </p:nvSpPr>
          <p:spPr bwMode="auto">
            <a:xfrm>
              <a:off x="1910739" y="2045243"/>
              <a:ext cx="274638"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76" name="Freeform 45">
              <a:extLst>
                <a:ext uri="{FF2B5EF4-FFF2-40B4-BE49-F238E27FC236}">
                  <a16:creationId xmlns:a16="http://schemas.microsoft.com/office/drawing/2014/main" xmlns="" id="{1A15F251-6E40-4BC4-BF13-D90A0A2AEEC6}"/>
                </a:ext>
              </a:extLst>
            </p:cNvPr>
            <p:cNvSpPr>
              <a:spLocks/>
            </p:cNvSpPr>
            <p:nvPr/>
          </p:nvSpPr>
          <p:spPr bwMode="auto">
            <a:xfrm>
              <a:off x="1929789" y="2064293"/>
              <a:ext cx="236538" cy="236537"/>
            </a:xfrm>
            <a:custGeom>
              <a:avLst/>
              <a:gdLst>
                <a:gd name="T0" fmla="*/ 135 w 149"/>
                <a:gd name="T1" fmla="*/ 149 h 149"/>
                <a:gd name="T2" fmla="*/ 0 w 149"/>
                <a:gd name="T3" fmla="*/ 14 h 149"/>
                <a:gd name="T4" fmla="*/ 14 w 149"/>
                <a:gd name="T5" fmla="*/ 0 h 149"/>
                <a:gd name="T6" fmla="*/ 149 w 149"/>
                <a:gd name="T7" fmla="*/ 135 h 149"/>
                <a:gd name="T8" fmla="*/ 135 w 149"/>
                <a:gd name="T9" fmla="*/ 149 h 149"/>
              </a:gdLst>
              <a:ahLst/>
              <a:cxnLst>
                <a:cxn ang="0">
                  <a:pos x="T0" y="T1"/>
                </a:cxn>
                <a:cxn ang="0">
                  <a:pos x="T2" y="T3"/>
                </a:cxn>
                <a:cxn ang="0">
                  <a:pos x="T4" y="T5"/>
                </a:cxn>
                <a:cxn ang="0">
                  <a:pos x="T6" y="T7"/>
                </a:cxn>
                <a:cxn ang="0">
                  <a:pos x="T8" y="T9"/>
                </a:cxn>
              </a:cxnLst>
              <a:rect l="0" t="0" r="r" b="b"/>
              <a:pathLst>
                <a:path w="149" h="149">
                  <a:moveTo>
                    <a:pt x="135" y="149"/>
                  </a:moveTo>
                  <a:lnTo>
                    <a:pt x="0" y="14"/>
                  </a:lnTo>
                  <a:lnTo>
                    <a:pt x="14" y="0"/>
                  </a:lnTo>
                  <a:lnTo>
                    <a:pt x="149" y="135"/>
                  </a:lnTo>
                  <a:lnTo>
                    <a:pt x="135" y="1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77" name="Freeform 46">
              <a:extLst>
                <a:ext uri="{FF2B5EF4-FFF2-40B4-BE49-F238E27FC236}">
                  <a16:creationId xmlns:a16="http://schemas.microsoft.com/office/drawing/2014/main" xmlns="" id="{6D5E47AE-74C5-4973-89C2-D9DECB71325C}"/>
                </a:ext>
              </a:extLst>
            </p:cNvPr>
            <p:cNvSpPr>
              <a:spLocks/>
            </p:cNvSpPr>
            <p:nvPr/>
          </p:nvSpPr>
          <p:spPr bwMode="auto">
            <a:xfrm>
              <a:off x="1929789" y="2064293"/>
              <a:ext cx="236538" cy="236537"/>
            </a:xfrm>
            <a:custGeom>
              <a:avLst/>
              <a:gdLst>
                <a:gd name="T0" fmla="*/ 0 w 149"/>
                <a:gd name="T1" fmla="*/ 135 h 149"/>
                <a:gd name="T2" fmla="*/ 135 w 149"/>
                <a:gd name="T3" fmla="*/ 0 h 149"/>
                <a:gd name="T4" fmla="*/ 149 w 149"/>
                <a:gd name="T5" fmla="*/ 14 h 149"/>
                <a:gd name="T6" fmla="*/ 14 w 149"/>
                <a:gd name="T7" fmla="*/ 149 h 149"/>
                <a:gd name="T8" fmla="*/ 0 w 149"/>
                <a:gd name="T9" fmla="*/ 135 h 149"/>
              </a:gdLst>
              <a:ahLst/>
              <a:cxnLst>
                <a:cxn ang="0">
                  <a:pos x="T0" y="T1"/>
                </a:cxn>
                <a:cxn ang="0">
                  <a:pos x="T2" y="T3"/>
                </a:cxn>
                <a:cxn ang="0">
                  <a:pos x="T4" y="T5"/>
                </a:cxn>
                <a:cxn ang="0">
                  <a:pos x="T6" y="T7"/>
                </a:cxn>
                <a:cxn ang="0">
                  <a:pos x="T8" y="T9"/>
                </a:cxn>
              </a:cxnLst>
              <a:rect l="0" t="0" r="r" b="b"/>
              <a:pathLst>
                <a:path w="149" h="149">
                  <a:moveTo>
                    <a:pt x="0" y="135"/>
                  </a:moveTo>
                  <a:lnTo>
                    <a:pt x="135" y="0"/>
                  </a:lnTo>
                  <a:lnTo>
                    <a:pt x="149" y="14"/>
                  </a:lnTo>
                  <a:lnTo>
                    <a:pt x="14" y="149"/>
                  </a:lnTo>
                  <a:lnTo>
                    <a:pt x="0" y="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78" name="Rectangle 47">
              <a:extLst>
                <a:ext uri="{FF2B5EF4-FFF2-40B4-BE49-F238E27FC236}">
                  <a16:creationId xmlns:a16="http://schemas.microsoft.com/office/drawing/2014/main" xmlns="" id="{8C24B112-2E66-4C2F-95CD-AB45B6D1BA3E}"/>
                </a:ext>
              </a:extLst>
            </p:cNvPr>
            <p:cNvSpPr>
              <a:spLocks noChangeArrowheads="1"/>
            </p:cNvSpPr>
            <p:nvPr/>
          </p:nvSpPr>
          <p:spPr bwMode="auto">
            <a:xfrm>
              <a:off x="1913914" y="672056"/>
              <a:ext cx="44450" cy="7461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79" name="Rectangle 48">
              <a:extLst>
                <a:ext uri="{FF2B5EF4-FFF2-40B4-BE49-F238E27FC236}">
                  <a16:creationId xmlns:a16="http://schemas.microsoft.com/office/drawing/2014/main" xmlns="" id="{9BC30351-E638-42C2-81D8-7D586CA2E391}"/>
                </a:ext>
              </a:extLst>
            </p:cNvPr>
            <p:cNvSpPr>
              <a:spLocks noChangeArrowheads="1"/>
            </p:cNvSpPr>
            <p:nvPr/>
          </p:nvSpPr>
          <p:spPr bwMode="auto">
            <a:xfrm>
              <a:off x="2147276" y="672056"/>
              <a:ext cx="53975" cy="7461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80" name="Freeform 49">
              <a:extLst>
                <a:ext uri="{FF2B5EF4-FFF2-40B4-BE49-F238E27FC236}">
                  <a16:creationId xmlns:a16="http://schemas.microsoft.com/office/drawing/2014/main" xmlns="" id="{46FA3BDD-4869-40BC-8059-9E2CD12BE71F}"/>
                </a:ext>
              </a:extLst>
            </p:cNvPr>
            <p:cNvSpPr>
              <a:spLocks/>
            </p:cNvSpPr>
            <p:nvPr/>
          </p:nvSpPr>
          <p:spPr bwMode="auto">
            <a:xfrm>
              <a:off x="1913914" y="519656"/>
              <a:ext cx="287338" cy="188912"/>
            </a:xfrm>
            <a:custGeom>
              <a:avLst/>
              <a:gdLst>
                <a:gd name="T0" fmla="*/ 181 w 181"/>
                <a:gd name="T1" fmla="*/ 119 h 119"/>
                <a:gd name="T2" fmla="*/ 0 w 181"/>
                <a:gd name="T3" fmla="*/ 119 h 119"/>
                <a:gd name="T4" fmla="*/ 0 w 181"/>
                <a:gd name="T5" fmla="*/ 80 h 119"/>
                <a:gd name="T6" fmla="*/ 86 w 181"/>
                <a:gd name="T7" fmla="*/ 0 h 119"/>
                <a:gd name="T8" fmla="*/ 181 w 181"/>
                <a:gd name="T9" fmla="*/ 26 h 119"/>
                <a:gd name="T10" fmla="*/ 181 w 181"/>
                <a:gd name="T11" fmla="*/ 119 h 119"/>
              </a:gdLst>
              <a:ahLst/>
              <a:cxnLst>
                <a:cxn ang="0">
                  <a:pos x="T0" y="T1"/>
                </a:cxn>
                <a:cxn ang="0">
                  <a:pos x="T2" y="T3"/>
                </a:cxn>
                <a:cxn ang="0">
                  <a:pos x="T4" y="T5"/>
                </a:cxn>
                <a:cxn ang="0">
                  <a:pos x="T6" y="T7"/>
                </a:cxn>
                <a:cxn ang="0">
                  <a:pos x="T8" y="T9"/>
                </a:cxn>
                <a:cxn ang="0">
                  <a:pos x="T10" y="T11"/>
                </a:cxn>
              </a:cxnLst>
              <a:rect l="0" t="0" r="r" b="b"/>
              <a:pathLst>
                <a:path w="181" h="119">
                  <a:moveTo>
                    <a:pt x="181" y="119"/>
                  </a:moveTo>
                  <a:lnTo>
                    <a:pt x="0" y="119"/>
                  </a:lnTo>
                  <a:lnTo>
                    <a:pt x="0" y="80"/>
                  </a:lnTo>
                  <a:lnTo>
                    <a:pt x="86" y="0"/>
                  </a:lnTo>
                  <a:lnTo>
                    <a:pt x="181" y="26"/>
                  </a:lnTo>
                  <a:lnTo>
                    <a:pt x="181"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81" name="Freeform 50">
              <a:extLst>
                <a:ext uri="{FF2B5EF4-FFF2-40B4-BE49-F238E27FC236}">
                  <a16:creationId xmlns:a16="http://schemas.microsoft.com/office/drawing/2014/main" xmlns="" id="{AEB096BD-35BC-4C3C-8408-003B925453D8}"/>
                </a:ext>
              </a:extLst>
            </p:cNvPr>
            <p:cNvSpPr>
              <a:spLocks/>
            </p:cNvSpPr>
            <p:nvPr/>
          </p:nvSpPr>
          <p:spPr bwMode="auto">
            <a:xfrm>
              <a:off x="1932964" y="681581"/>
              <a:ext cx="236538" cy="236537"/>
            </a:xfrm>
            <a:custGeom>
              <a:avLst/>
              <a:gdLst>
                <a:gd name="T0" fmla="*/ 135 w 149"/>
                <a:gd name="T1" fmla="*/ 149 h 149"/>
                <a:gd name="T2" fmla="*/ 0 w 149"/>
                <a:gd name="T3" fmla="*/ 15 h 149"/>
                <a:gd name="T4" fmla="*/ 14 w 149"/>
                <a:gd name="T5" fmla="*/ 0 h 149"/>
                <a:gd name="T6" fmla="*/ 149 w 149"/>
                <a:gd name="T7" fmla="*/ 135 h 149"/>
                <a:gd name="T8" fmla="*/ 135 w 149"/>
                <a:gd name="T9" fmla="*/ 149 h 149"/>
              </a:gdLst>
              <a:ahLst/>
              <a:cxnLst>
                <a:cxn ang="0">
                  <a:pos x="T0" y="T1"/>
                </a:cxn>
                <a:cxn ang="0">
                  <a:pos x="T2" y="T3"/>
                </a:cxn>
                <a:cxn ang="0">
                  <a:pos x="T4" y="T5"/>
                </a:cxn>
                <a:cxn ang="0">
                  <a:pos x="T6" y="T7"/>
                </a:cxn>
                <a:cxn ang="0">
                  <a:pos x="T8" y="T9"/>
                </a:cxn>
              </a:cxnLst>
              <a:rect l="0" t="0" r="r" b="b"/>
              <a:pathLst>
                <a:path w="149" h="149">
                  <a:moveTo>
                    <a:pt x="135" y="149"/>
                  </a:moveTo>
                  <a:lnTo>
                    <a:pt x="0" y="15"/>
                  </a:lnTo>
                  <a:lnTo>
                    <a:pt x="14" y="0"/>
                  </a:lnTo>
                  <a:lnTo>
                    <a:pt x="149" y="135"/>
                  </a:lnTo>
                  <a:lnTo>
                    <a:pt x="135" y="1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82" name="Freeform 51">
              <a:extLst>
                <a:ext uri="{FF2B5EF4-FFF2-40B4-BE49-F238E27FC236}">
                  <a16:creationId xmlns:a16="http://schemas.microsoft.com/office/drawing/2014/main" xmlns="" id="{BF19DD0E-070D-4BBA-993C-C8D6B8F0182C}"/>
                </a:ext>
              </a:extLst>
            </p:cNvPr>
            <p:cNvSpPr>
              <a:spLocks/>
            </p:cNvSpPr>
            <p:nvPr/>
          </p:nvSpPr>
          <p:spPr bwMode="auto">
            <a:xfrm>
              <a:off x="1932964" y="681581"/>
              <a:ext cx="236538" cy="236537"/>
            </a:xfrm>
            <a:custGeom>
              <a:avLst/>
              <a:gdLst>
                <a:gd name="T0" fmla="*/ 0 w 149"/>
                <a:gd name="T1" fmla="*/ 135 h 149"/>
                <a:gd name="T2" fmla="*/ 135 w 149"/>
                <a:gd name="T3" fmla="*/ 0 h 149"/>
                <a:gd name="T4" fmla="*/ 149 w 149"/>
                <a:gd name="T5" fmla="*/ 15 h 149"/>
                <a:gd name="T6" fmla="*/ 14 w 149"/>
                <a:gd name="T7" fmla="*/ 149 h 149"/>
                <a:gd name="T8" fmla="*/ 0 w 149"/>
                <a:gd name="T9" fmla="*/ 135 h 149"/>
              </a:gdLst>
              <a:ahLst/>
              <a:cxnLst>
                <a:cxn ang="0">
                  <a:pos x="T0" y="T1"/>
                </a:cxn>
                <a:cxn ang="0">
                  <a:pos x="T2" y="T3"/>
                </a:cxn>
                <a:cxn ang="0">
                  <a:pos x="T4" y="T5"/>
                </a:cxn>
                <a:cxn ang="0">
                  <a:pos x="T6" y="T7"/>
                </a:cxn>
                <a:cxn ang="0">
                  <a:pos x="T8" y="T9"/>
                </a:cxn>
              </a:cxnLst>
              <a:rect l="0" t="0" r="r" b="b"/>
              <a:pathLst>
                <a:path w="149" h="149">
                  <a:moveTo>
                    <a:pt x="0" y="135"/>
                  </a:moveTo>
                  <a:lnTo>
                    <a:pt x="135" y="0"/>
                  </a:lnTo>
                  <a:lnTo>
                    <a:pt x="149" y="15"/>
                  </a:lnTo>
                  <a:lnTo>
                    <a:pt x="14" y="149"/>
                  </a:lnTo>
                  <a:lnTo>
                    <a:pt x="0" y="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83" name="Rectangle 52">
              <a:extLst>
                <a:ext uri="{FF2B5EF4-FFF2-40B4-BE49-F238E27FC236}">
                  <a16:creationId xmlns:a16="http://schemas.microsoft.com/office/drawing/2014/main" xmlns="" id="{9F205E82-ECFB-4403-B43E-892DA0CC7DEE}"/>
                </a:ext>
              </a:extLst>
            </p:cNvPr>
            <p:cNvSpPr>
              <a:spLocks noChangeArrowheads="1"/>
            </p:cNvSpPr>
            <p:nvPr/>
          </p:nvSpPr>
          <p:spPr bwMode="auto">
            <a:xfrm>
              <a:off x="1913914" y="886368"/>
              <a:ext cx="274638"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84" name="Freeform 53">
              <a:extLst>
                <a:ext uri="{FF2B5EF4-FFF2-40B4-BE49-F238E27FC236}">
                  <a16:creationId xmlns:a16="http://schemas.microsoft.com/office/drawing/2014/main" xmlns="" id="{3B5FD17B-8CDD-4745-B26A-A462B8F7096A}"/>
                </a:ext>
              </a:extLst>
            </p:cNvPr>
            <p:cNvSpPr>
              <a:spLocks/>
            </p:cNvSpPr>
            <p:nvPr/>
          </p:nvSpPr>
          <p:spPr bwMode="auto">
            <a:xfrm>
              <a:off x="1932964" y="905418"/>
              <a:ext cx="236538" cy="234950"/>
            </a:xfrm>
            <a:custGeom>
              <a:avLst/>
              <a:gdLst>
                <a:gd name="T0" fmla="*/ 135 w 149"/>
                <a:gd name="T1" fmla="*/ 148 h 148"/>
                <a:gd name="T2" fmla="*/ 0 w 149"/>
                <a:gd name="T3" fmla="*/ 14 h 148"/>
                <a:gd name="T4" fmla="*/ 14 w 149"/>
                <a:gd name="T5" fmla="*/ 0 h 148"/>
                <a:gd name="T6" fmla="*/ 149 w 149"/>
                <a:gd name="T7" fmla="*/ 134 h 148"/>
                <a:gd name="T8" fmla="*/ 135 w 149"/>
                <a:gd name="T9" fmla="*/ 148 h 148"/>
              </a:gdLst>
              <a:ahLst/>
              <a:cxnLst>
                <a:cxn ang="0">
                  <a:pos x="T0" y="T1"/>
                </a:cxn>
                <a:cxn ang="0">
                  <a:pos x="T2" y="T3"/>
                </a:cxn>
                <a:cxn ang="0">
                  <a:pos x="T4" y="T5"/>
                </a:cxn>
                <a:cxn ang="0">
                  <a:pos x="T6" y="T7"/>
                </a:cxn>
                <a:cxn ang="0">
                  <a:pos x="T8" y="T9"/>
                </a:cxn>
              </a:cxnLst>
              <a:rect l="0" t="0" r="r" b="b"/>
              <a:pathLst>
                <a:path w="149" h="148">
                  <a:moveTo>
                    <a:pt x="135" y="148"/>
                  </a:moveTo>
                  <a:lnTo>
                    <a:pt x="0" y="14"/>
                  </a:lnTo>
                  <a:lnTo>
                    <a:pt x="14" y="0"/>
                  </a:lnTo>
                  <a:lnTo>
                    <a:pt x="149" y="134"/>
                  </a:lnTo>
                  <a:lnTo>
                    <a:pt x="135" y="1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85" name="Freeform 54">
              <a:extLst>
                <a:ext uri="{FF2B5EF4-FFF2-40B4-BE49-F238E27FC236}">
                  <a16:creationId xmlns:a16="http://schemas.microsoft.com/office/drawing/2014/main" xmlns="" id="{7B1E045F-9A83-4BBC-A9D3-A898865CF1D0}"/>
                </a:ext>
              </a:extLst>
            </p:cNvPr>
            <p:cNvSpPr>
              <a:spLocks/>
            </p:cNvSpPr>
            <p:nvPr/>
          </p:nvSpPr>
          <p:spPr bwMode="auto">
            <a:xfrm>
              <a:off x="1932964" y="905418"/>
              <a:ext cx="236538" cy="234950"/>
            </a:xfrm>
            <a:custGeom>
              <a:avLst/>
              <a:gdLst>
                <a:gd name="T0" fmla="*/ 0 w 149"/>
                <a:gd name="T1" fmla="*/ 134 h 148"/>
                <a:gd name="T2" fmla="*/ 135 w 149"/>
                <a:gd name="T3" fmla="*/ 0 h 148"/>
                <a:gd name="T4" fmla="*/ 149 w 149"/>
                <a:gd name="T5" fmla="*/ 14 h 148"/>
                <a:gd name="T6" fmla="*/ 14 w 149"/>
                <a:gd name="T7" fmla="*/ 148 h 148"/>
                <a:gd name="T8" fmla="*/ 0 w 149"/>
                <a:gd name="T9" fmla="*/ 134 h 148"/>
              </a:gdLst>
              <a:ahLst/>
              <a:cxnLst>
                <a:cxn ang="0">
                  <a:pos x="T0" y="T1"/>
                </a:cxn>
                <a:cxn ang="0">
                  <a:pos x="T2" y="T3"/>
                </a:cxn>
                <a:cxn ang="0">
                  <a:pos x="T4" y="T5"/>
                </a:cxn>
                <a:cxn ang="0">
                  <a:pos x="T6" y="T7"/>
                </a:cxn>
                <a:cxn ang="0">
                  <a:pos x="T8" y="T9"/>
                </a:cxn>
              </a:cxnLst>
              <a:rect l="0" t="0" r="r" b="b"/>
              <a:pathLst>
                <a:path w="149" h="148">
                  <a:moveTo>
                    <a:pt x="0" y="134"/>
                  </a:moveTo>
                  <a:lnTo>
                    <a:pt x="135" y="0"/>
                  </a:lnTo>
                  <a:lnTo>
                    <a:pt x="149" y="14"/>
                  </a:lnTo>
                  <a:lnTo>
                    <a:pt x="14" y="148"/>
                  </a:lnTo>
                  <a:lnTo>
                    <a:pt x="0"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86" name="Rectangle 55">
              <a:extLst>
                <a:ext uri="{FF2B5EF4-FFF2-40B4-BE49-F238E27FC236}">
                  <a16:creationId xmlns:a16="http://schemas.microsoft.com/office/drawing/2014/main" xmlns="" id="{4275EE31-D1F3-4385-9361-E896665DBF91}"/>
                </a:ext>
              </a:extLst>
            </p:cNvPr>
            <p:cNvSpPr>
              <a:spLocks noChangeArrowheads="1"/>
            </p:cNvSpPr>
            <p:nvPr/>
          </p:nvSpPr>
          <p:spPr bwMode="auto">
            <a:xfrm>
              <a:off x="1913914" y="1108618"/>
              <a:ext cx="274638"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87" name="Freeform 56">
              <a:extLst>
                <a:ext uri="{FF2B5EF4-FFF2-40B4-BE49-F238E27FC236}">
                  <a16:creationId xmlns:a16="http://schemas.microsoft.com/office/drawing/2014/main" xmlns="" id="{4CAE53B1-E0D9-474D-BFE3-1708B17627E9}"/>
                </a:ext>
              </a:extLst>
            </p:cNvPr>
            <p:cNvSpPr>
              <a:spLocks/>
            </p:cNvSpPr>
            <p:nvPr/>
          </p:nvSpPr>
          <p:spPr bwMode="auto">
            <a:xfrm>
              <a:off x="1932964" y="1130843"/>
              <a:ext cx="236538" cy="233362"/>
            </a:xfrm>
            <a:custGeom>
              <a:avLst/>
              <a:gdLst>
                <a:gd name="T0" fmla="*/ 135 w 149"/>
                <a:gd name="T1" fmla="*/ 147 h 147"/>
                <a:gd name="T2" fmla="*/ 0 w 149"/>
                <a:gd name="T3" fmla="*/ 12 h 147"/>
                <a:gd name="T4" fmla="*/ 14 w 149"/>
                <a:gd name="T5" fmla="*/ 0 h 147"/>
                <a:gd name="T6" fmla="*/ 149 w 149"/>
                <a:gd name="T7" fmla="*/ 135 h 147"/>
                <a:gd name="T8" fmla="*/ 135 w 149"/>
                <a:gd name="T9" fmla="*/ 147 h 147"/>
              </a:gdLst>
              <a:ahLst/>
              <a:cxnLst>
                <a:cxn ang="0">
                  <a:pos x="T0" y="T1"/>
                </a:cxn>
                <a:cxn ang="0">
                  <a:pos x="T2" y="T3"/>
                </a:cxn>
                <a:cxn ang="0">
                  <a:pos x="T4" y="T5"/>
                </a:cxn>
                <a:cxn ang="0">
                  <a:pos x="T6" y="T7"/>
                </a:cxn>
                <a:cxn ang="0">
                  <a:pos x="T8" y="T9"/>
                </a:cxn>
              </a:cxnLst>
              <a:rect l="0" t="0" r="r" b="b"/>
              <a:pathLst>
                <a:path w="149" h="147">
                  <a:moveTo>
                    <a:pt x="135" y="147"/>
                  </a:moveTo>
                  <a:lnTo>
                    <a:pt x="0" y="12"/>
                  </a:lnTo>
                  <a:lnTo>
                    <a:pt x="14" y="0"/>
                  </a:lnTo>
                  <a:lnTo>
                    <a:pt x="149" y="135"/>
                  </a:lnTo>
                  <a:lnTo>
                    <a:pt x="135"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88" name="Freeform 57">
              <a:extLst>
                <a:ext uri="{FF2B5EF4-FFF2-40B4-BE49-F238E27FC236}">
                  <a16:creationId xmlns:a16="http://schemas.microsoft.com/office/drawing/2014/main" xmlns="" id="{8D26D13A-46F9-4C7B-B53E-7DFECAD1A227}"/>
                </a:ext>
              </a:extLst>
            </p:cNvPr>
            <p:cNvSpPr>
              <a:spLocks/>
            </p:cNvSpPr>
            <p:nvPr/>
          </p:nvSpPr>
          <p:spPr bwMode="auto">
            <a:xfrm>
              <a:off x="1932964" y="1130843"/>
              <a:ext cx="236538" cy="233362"/>
            </a:xfrm>
            <a:custGeom>
              <a:avLst/>
              <a:gdLst>
                <a:gd name="T0" fmla="*/ 0 w 149"/>
                <a:gd name="T1" fmla="*/ 135 h 147"/>
                <a:gd name="T2" fmla="*/ 135 w 149"/>
                <a:gd name="T3" fmla="*/ 0 h 147"/>
                <a:gd name="T4" fmla="*/ 149 w 149"/>
                <a:gd name="T5" fmla="*/ 12 h 147"/>
                <a:gd name="T6" fmla="*/ 14 w 149"/>
                <a:gd name="T7" fmla="*/ 147 h 147"/>
                <a:gd name="T8" fmla="*/ 0 w 149"/>
                <a:gd name="T9" fmla="*/ 135 h 147"/>
              </a:gdLst>
              <a:ahLst/>
              <a:cxnLst>
                <a:cxn ang="0">
                  <a:pos x="T0" y="T1"/>
                </a:cxn>
                <a:cxn ang="0">
                  <a:pos x="T2" y="T3"/>
                </a:cxn>
                <a:cxn ang="0">
                  <a:pos x="T4" y="T5"/>
                </a:cxn>
                <a:cxn ang="0">
                  <a:pos x="T6" y="T7"/>
                </a:cxn>
                <a:cxn ang="0">
                  <a:pos x="T8" y="T9"/>
                </a:cxn>
              </a:cxnLst>
              <a:rect l="0" t="0" r="r" b="b"/>
              <a:pathLst>
                <a:path w="149" h="147">
                  <a:moveTo>
                    <a:pt x="0" y="135"/>
                  </a:moveTo>
                  <a:lnTo>
                    <a:pt x="135" y="0"/>
                  </a:lnTo>
                  <a:lnTo>
                    <a:pt x="149" y="12"/>
                  </a:lnTo>
                  <a:lnTo>
                    <a:pt x="14" y="147"/>
                  </a:lnTo>
                  <a:lnTo>
                    <a:pt x="0" y="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89" name="Rectangle 58">
              <a:extLst>
                <a:ext uri="{FF2B5EF4-FFF2-40B4-BE49-F238E27FC236}">
                  <a16:creationId xmlns:a16="http://schemas.microsoft.com/office/drawing/2014/main" xmlns="" id="{1660C84D-42BE-45F2-885A-0DE5A165A227}"/>
                </a:ext>
              </a:extLst>
            </p:cNvPr>
            <p:cNvSpPr>
              <a:spLocks noChangeArrowheads="1"/>
            </p:cNvSpPr>
            <p:nvPr/>
          </p:nvSpPr>
          <p:spPr bwMode="auto">
            <a:xfrm>
              <a:off x="1129689" y="1210218"/>
              <a:ext cx="825500"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90" name="Rectangle 59">
              <a:extLst>
                <a:ext uri="{FF2B5EF4-FFF2-40B4-BE49-F238E27FC236}">
                  <a16:creationId xmlns:a16="http://schemas.microsoft.com/office/drawing/2014/main" xmlns="" id="{5D030B6F-C733-4F65-AA23-3ECBC9465C9A}"/>
                </a:ext>
              </a:extLst>
            </p:cNvPr>
            <p:cNvSpPr>
              <a:spLocks noChangeArrowheads="1"/>
            </p:cNvSpPr>
            <p:nvPr/>
          </p:nvSpPr>
          <p:spPr bwMode="auto">
            <a:xfrm>
              <a:off x="1129689" y="1405481"/>
              <a:ext cx="825500"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91" name="Rectangle 60">
              <a:extLst>
                <a:ext uri="{FF2B5EF4-FFF2-40B4-BE49-F238E27FC236}">
                  <a16:creationId xmlns:a16="http://schemas.microsoft.com/office/drawing/2014/main" xmlns="" id="{FB942077-8858-4C9A-A684-D8E34DB7FD2C}"/>
                </a:ext>
              </a:extLst>
            </p:cNvPr>
            <p:cNvSpPr>
              <a:spLocks noChangeArrowheads="1"/>
            </p:cNvSpPr>
            <p:nvPr/>
          </p:nvSpPr>
          <p:spPr bwMode="auto">
            <a:xfrm>
              <a:off x="1917089" y="1210218"/>
              <a:ext cx="38100"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92" name="Freeform 61">
              <a:extLst>
                <a:ext uri="{FF2B5EF4-FFF2-40B4-BE49-F238E27FC236}">
                  <a16:creationId xmlns:a16="http://schemas.microsoft.com/office/drawing/2014/main" xmlns="" id="{66C3FC40-486C-487E-BF7C-5465B920B301}"/>
                </a:ext>
              </a:extLst>
            </p:cNvPr>
            <p:cNvSpPr>
              <a:spLocks/>
            </p:cNvSpPr>
            <p:nvPr/>
          </p:nvSpPr>
          <p:spPr bwMode="auto">
            <a:xfrm>
              <a:off x="1740876" y="1227681"/>
              <a:ext cx="198438" cy="196850"/>
            </a:xfrm>
            <a:custGeom>
              <a:avLst/>
              <a:gdLst>
                <a:gd name="T0" fmla="*/ 0 w 125"/>
                <a:gd name="T1" fmla="*/ 112 h 124"/>
                <a:gd name="T2" fmla="*/ 113 w 125"/>
                <a:gd name="T3" fmla="*/ 0 h 124"/>
                <a:gd name="T4" fmla="*/ 125 w 125"/>
                <a:gd name="T5" fmla="*/ 12 h 124"/>
                <a:gd name="T6" fmla="*/ 11 w 125"/>
                <a:gd name="T7" fmla="*/ 124 h 124"/>
                <a:gd name="T8" fmla="*/ 0 w 125"/>
                <a:gd name="T9" fmla="*/ 112 h 124"/>
              </a:gdLst>
              <a:ahLst/>
              <a:cxnLst>
                <a:cxn ang="0">
                  <a:pos x="T0" y="T1"/>
                </a:cxn>
                <a:cxn ang="0">
                  <a:pos x="T2" y="T3"/>
                </a:cxn>
                <a:cxn ang="0">
                  <a:pos x="T4" y="T5"/>
                </a:cxn>
                <a:cxn ang="0">
                  <a:pos x="T6" y="T7"/>
                </a:cxn>
                <a:cxn ang="0">
                  <a:pos x="T8" y="T9"/>
                </a:cxn>
              </a:cxnLst>
              <a:rect l="0" t="0" r="r" b="b"/>
              <a:pathLst>
                <a:path w="125" h="124">
                  <a:moveTo>
                    <a:pt x="0" y="112"/>
                  </a:moveTo>
                  <a:lnTo>
                    <a:pt x="113" y="0"/>
                  </a:lnTo>
                  <a:lnTo>
                    <a:pt x="125" y="12"/>
                  </a:lnTo>
                  <a:lnTo>
                    <a:pt x="11"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93" name="Freeform 62">
              <a:extLst>
                <a:ext uri="{FF2B5EF4-FFF2-40B4-BE49-F238E27FC236}">
                  <a16:creationId xmlns:a16="http://schemas.microsoft.com/office/drawing/2014/main" xmlns="" id="{ACD35CE9-E3C2-4546-95F8-2B7298CA411F}"/>
                </a:ext>
              </a:extLst>
            </p:cNvPr>
            <p:cNvSpPr>
              <a:spLocks/>
            </p:cNvSpPr>
            <p:nvPr/>
          </p:nvSpPr>
          <p:spPr bwMode="auto">
            <a:xfrm>
              <a:off x="1740876" y="1227681"/>
              <a:ext cx="198438" cy="196850"/>
            </a:xfrm>
            <a:custGeom>
              <a:avLst/>
              <a:gdLst>
                <a:gd name="T0" fmla="*/ 11 w 125"/>
                <a:gd name="T1" fmla="*/ 0 h 124"/>
                <a:gd name="T2" fmla="*/ 125 w 125"/>
                <a:gd name="T3" fmla="*/ 112 h 124"/>
                <a:gd name="T4" fmla="*/ 113 w 125"/>
                <a:gd name="T5" fmla="*/ 124 h 124"/>
                <a:gd name="T6" fmla="*/ 0 w 125"/>
                <a:gd name="T7" fmla="*/ 12 h 124"/>
                <a:gd name="T8" fmla="*/ 11 w 125"/>
                <a:gd name="T9" fmla="*/ 0 h 124"/>
              </a:gdLst>
              <a:ahLst/>
              <a:cxnLst>
                <a:cxn ang="0">
                  <a:pos x="T0" y="T1"/>
                </a:cxn>
                <a:cxn ang="0">
                  <a:pos x="T2" y="T3"/>
                </a:cxn>
                <a:cxn ang="0">
                  <a:pos x="T4" y="T5"/>
                </a:cxn>
                <a:cxn ang="0">
                  <a:pos x="T6" y="T7"/>
                </a:cxn>
                <a:cxn ang="0">
                  <a:pos x="T8" y="T9"/>
                </a:cxn>
              </a:cxnLst>
              <a:rect l="0" t="0" r="r" b="b"/>
              <a:pathLst>
                <a:path w="125" h="124">
                  <a:moveTo>
                    <a:pt x="11" y="0"/>
                  </a:moveTo>
                  <a:lnTo>
                    <a:pt x="125" y="112"/>
                  </a:lnTo>
                  <a:lnTo>
                    <a:pt x="113" y="124"/>
                  </a:lnTo>
                  <a:lnTo>
                    <a:pt x="0" y="12"/>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94" name="Rectangle 63">
              <a:extLst>
                <a:ext uri="{FF2B5EF4-FFF2-40B4-BE49-F238E27FC236}">
                  <a16:creationId xmlns:a16="http://schemas.microsoft.com/office/drawing/2014/main" xmlns="" id="{ACE9D8D2-45BA-4550-92BE-16500396AF8C}"/>
                </a:ext>
              </a:extLst>
            </p:cNvPr>
            <p:cNvSpPr>
              <a:spLocks noChangeArrowheads="1"/>
            </p:cNvSpPr>
            <p:nvPr/>
          </p:nvSpPr>
          <p:spPr bwMode="auto">
            <a:xfrm>
              <a:off x="1728176" y="1210218"/>
              <a:ext cx="39688"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95" name="Freeform 64">
              <a:extLst>
                <a:ext uri="{FF2B5EF4-FFF2-40B4-BE49-F238E27FC236}">
                  <a16:creationId xmlns:a16="http://schemas.microsoft.com/office/drawing/2014/main" xmlns="" id="{086DFFCA-9BB9-46E9-B32F-7786DBB18DBD}"/>
                </a:ext>
              </a:extLst>
            </p:cNvPr>
            <p:cNvSpPr>
              <a:spLocks/>
            </p:cNvSpPr>
            <p:nvPr/>
          </p:nvSpPr>
          <p:spPr bwMode="auto">
            <a:xfrm>
              <a:off x="1550376" y="1227681"/>
              <a:ext cx="201613" cy="196850"/>
            </a:xfrm>
            <a:custGeom>
              <a:avLst/>
              <a:gdLst>
                <a:gd name="T0" fmla="*/ 0 w 127"/>
                <a:gd name="T1" fmla="*/ 112 h 124"/>
                <a:gd name="T2" fmla="*/ 114 w 127"/>
                <a:gd name="T3" fmla="*/ 0 h 124"/>
                <a:gd name="T4" fmla="*/ 127 w 127"/>
                <a:gd name="T5" fmla="*/ 12 h 124"/>
                <a:gd name="T6" fmla="*/ 12 w 127"/>
                <a:gd name="T7" fmla="*/ 124 h 124"/>
                <a:gd name="T8" fmla="*/ 0 w 127"/>
                <a:gd name="T9" fmla="*/ 112 h 124"/>
              </a:gdLst>
              <a:ahLst/>
              <a:cxnLst>
                <a:cxn ang="0">
                  <a:pos x="T0" y="T1"/>
                </a:cxn>
                <a:cxn ang="0">
                  <a:pos x="T2" y="T3"/>
                </a:cxn>
                <a:cxn ang="0">
                  <a:pos x="T4" y="T5"/>
                </a:cxn>
                <a:cxn ang="0">
                  <a:pos x="T6" y="T7"/>
                </a:cxn>
                <a:cxn ang="0">
                  <a:pos x="T8" y="T9"/>
                </a:cxn>
              </a:cxnLst>
              <a:rect l="0" t="0" r="r" b="b"/>
              <a:pathLst>
                <a:path w="127" h="124">
                  <a:moveTo>
                    <a:pt x="0" y="112"/>
                  </a:moveTo>
                  <a:lnTo>
                    <a:pt x="114" y="0"/>
                  </a:lnTo>
                  <a:lnTo>
                    <a:pt x="127"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96" name="Freeform 65">
              <a:extLst>
                <a:ext uri="{FF2B5EF4-FFF2-40B4-BE49-F238E27FC236}">
                  <a16:creationId xmlns:a16="http://schemas.microsoft.com/office/drawing/2014/main" xmlns="" id="{FC9C2D4D-445E-4E41-8F3F-A177D37456EC}"/>
                </a:ext>
              </a:extLst>
            </p:cNvPr>
            <p:cNvSpPr>
              <a:spLocks/>
            </p:cNvSpPr>
            <p:nvPr/>
          </p:nvSpPr>
          <p:spPr bwMode="auto">
            <a:xfrm>
              <a:off x="1550376" y="1227681"/>
              <a:ext cx="201613" cy="196850"/>
            </a:xfrm>
            <a:custGeom>
              <a:avLst/>
              <a:gdLst>
                <a:gd name="T0" fmla="*/ 12 w 127"/>
                <a:gd name="T1" fmla="*/ 0 h 124"/>
                <a:gd name="T2" fmla="*/ 127 w 127"/>
                <a:gd name="T3" fmla="*/ 112 h 124"/>
                <a:gd name="T4" fmla="*/ 114 w 127"/>
                <a:gd name="T5" fmla="*/ 124 h 124"/>
                <a:gd name="T6" fmla="*/ 0 w 127"/>
                <a:gd name="T7" fmla="*/ 12 h 124"/>
                <a:gd name="T8" fmla="*/ 12 w 127"/>
                <a:gd name="T9" fmla="*/ 0 h 124"/>
              </a:gdLst>
              <a:ahLst/>
              <a:cxnLst>
                <a:cxn ang="0">
                  <a:pos x="T0" y="T1"/>
                </a:cxn>
                <a:cxn ang="0">
                  <a:pos x="T2" y="T3"/>
                </a:cxn>
                <a:cxn ang="0">
                  <a:pos x="T4" y="T5"/>
                </a:cxn>
                <a:cxn ang="0">
                  <a:pos x="T6" y="T7"/>
                </a:cxn>
                <a:cxn ang="0">
                  <a:pos x="T8" y="T9"/>
                </a:cxn>
              </a:cxnLst>
              <a:rect l="0" t="0" r="r" b="b"/>
              <a:pathLst>
                <a:path w="127" h="124">
                  <a:moveTo>
                    <a:pt x="12" y="0"/>
                  </a:moveTo>
                  <a:lnTo>
                    <a:pt x="127" y="112"/>
                  </a:lnTo>
                  <a:lnTo>
                    <a:pt x="114"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97" name="Rectangle 66">
              <a:extLst>
                <a:ext uri="{FF2B5EF4-FFF2-40B4-BE49-F238E27FC236}">
                  <a16:creationId xmlns:a16="http://schemas.microsoft.com/office/drawing/2014/main" xmlns="" id="{E4D86849-60C4-4060-93AF-7B9D5CB7C1EC}"/>
                </a:ext>
              </a:extLst>
            </p:cNvPr>
            <p:cNvSpPr>
              <a:spLocks noChangeArrowheads="1"/>
            </p:cNvSpPr>
            <p:nvPr/>
          </p:nvSpPr>
          <p:spPr bwMode="auto">
            <a:xfrm>
              <a:off x="1537676" y="1210218"/>
              <a:ext cx="41275"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98" name="Freeform 67">
              <a:extLst>
                <a:ext uri="{FF2B5EF4-FFF2-40B4-BE49-F238E27FC236}">
                  <a16:creationId xmlns:a16="http://schemas.microsoft.com/office/drawing/2014/main" xmlns="" id="{084B7487-B517-47B2-913C-E5CEE28A047A}"/>
                </a:ext>
              </a:extLst>
            </p:cNvPr>
            <p:cNvSpPr>
              <a:spLocks/>
            </p:cNvSpPr>
            <p:nvPr/>
          </p:nvSpPr>
          <p:spPr bwMode="auto">
            <a:xfrm>
              <a:off x="1363051" y="1227681"/>
              <a:ext cx="196850" cy="196850"/>
            </a:xfrm>
            <a:custGeom>
              <a:avLst/>
              <a:gdLst>
                <a:gd name="T0" fmla="*/ 0 w 124"/>
                <a:gd name="T1" fmla="*/ 112 h 124"/>
                <a:gd name="T2" fmla="*/ 114 w 124"/>
                <a:gd name="T3" fmla="*/ 0 h 124"/>
                <a:gd name="T4" fmla="*/ 124 w 124"/>
                <a:gd name="T5" fmla="*/ 12 h 124"/>
                <a:gd name="T6" fmla="*/ 12 w 124"/>
                <a:gd name="T7" fmla="*/ 124 h 124"/>
                <a:gd name="T8" fmla="*/ 0 w 124"/>
                <a:gd name="T9" fmla="*/ 112 h 124"/>
              </a:gdLst>
              <a:ahLst/>
              <a:cxnLst>
                <a:cxn ang="0">
                  <a:pos x="T0" y="T1"/>
                </a:cxn>
                <a:cxn ang="0">
                  <a:pos x="T2" y="T3"/>
                </a:cxn>
                <a:cxn ang="0">
                  <a:pos x="T4" y="T5"/>
                </a:cxn>
                <a:cxn ang="0">
                  <a:pos x="T6" y="T7"/>
                </a:cxn>
                <a:cxn ang="0">
                  <a:pos x="T8" y="T9"/>
                </a:cxn>
              </a:cxnLst>
              <a:rect l="0" t="0" r="r" b="b"/>
              <a:pathLst>
                <a:path w="124" h="124">
                  <a:moveTo>
                    <a:pt x="0" y="112"/>
                  </a:moveTo>
                  <a:lnTo>
                    <a:pt x="114" y="0"/>
                  </a:lnTo>
                  <a:lnTo>
                    <a:pt x="124"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99" name="Freeform 68">
              <a:extLst>
                <a:ext uri="{FF2B5EF4-FFF2-40B4-BE49-F238E27FC236}">
                  <a16:creationId xmlns:a16="http://schemas.microsoft.com/office/drawing/2014/main" xmlns="" id="{5E64FEA7-9CDA-4774-9702-79A1005829E3}"/>
                </a:ext>
              </a:extLst>
            </p:cNvPr>
            <p:cNvSpPr>
              <a:spLocks/>
            </p:cNvSpPr>
            <p:nvPr/>
          </p:nvSpPr>
          <p:spPr bwMode="auto">
            <a:xfrm>
              <a:off x="1363051" y="1227681"/>
              <a:ext cx="196850" cy="196850"/>
            </a:xfrm>
            <a:custGeom>
              <a:avLst/>
              <a:gdLst>
                <a:gd name="T0" fmla="*/ 12 w 124"/>
                <a:gd name="T1" fmla="*/ 0 h 124"/>
                <a:gd name="T2" fmla="*/ 124 w 124"/>
                <a:gd name="T3" fmla="*/ 112 h 124"/>
                <a:gd name="T4" fmla="*/ 114 w 124"/>
                <a:gd name="T5" fmla="*/ 124 h 124"/>
                <a:gd name="T6" fmla="*/ 0 w 124"/>
                <a:gd name="T7" fmla="*/ 12 h 124"/>
                <a:gd name="T8" fmla="*/ 12 w 124"/>
                <a:gd name="T9" fmla="*/ 0 h 124"/>
              </a:gdLst>
              <a:ahLst/>
              <a:cxnLst>
                <a:cxn ang="0">
                  <a:pos x="T0" y="T1"/>
                </a:cxn>
                <a:cxn ang="0">
                  <a:pos x="T2" y="T3"/>
                </a:cxn>
                <a:cxn ang="0">
                  <a:pos x="T4" y="T5"/>
                </a:cxn>
                <a:cxn ang="0">
                  <a:pos x="T6" y="T7"/>
                </a:cxn>
                <a:cxn ang="0">
                  <a:pos x="T8" y="T9"/>
                </a:cxn>
              </a:cxnLst>
              <a:rect l="0" t="0" r="r" b="b"/>
              <a:pathLst>
                <a:path w="124" h="124">
                  <a:moveTo>
                    <a:pt x="12" y="0"/>
                  </a:moveTo>
                  <a:lnTo>
                    <a:pt x="124" y="112"/>
                  </a:lnTo>
                  <a:lnTo>
                    <a:pt x="114"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00" name="Rectangle 69">
              <a:extLst>
                <a:ext uri="{FF2B5EF4-FFF2-40B4-BE49-F238E27FC236}">
                  <a16:creationId xmlns:a16="http://schemas.microsoft.com/office/drawing/2014/main" xmlns="" id="{C3742209-F6DB-44C8-B5A7-9853298175D0}"/>
                </a:ext>
              </a:extLst>
            </p:cNvPr>
            <p:cNvSpPr>
              <a:spLocks noChangeArrowheads="1"/>
            </p:cNvSpPr>
            <p:nvPr/>
          </p:nvSpPr>
          <p:spPr bwMode="auto">
            <a:xfrm>
              <a:off x="1348764" y="1210218"/>
              <a:ext cx="42863"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01" name="Freeform 70">
              <a:extLst>
                <a:ext uri="{FF2B5EF4-FFF2-40B4-BE49-F238E27FC236}">
                  <a16:creationId xmlns:a16="http://schemas.microsoft.com/office/drawing/2014/main" xmlns="" id="{FFDF3BC3-F98D-4635-8540-C803DE1C3C01}"/>
                </a:ext>
              </a:extLst>
            </p:cNvPr>
            <p:cNvSpPr>
              <a:spLocks/>
            </p:cNvSpPr>
            <p:nvPr/>
          </p:nvSpPr>
          <p:spPr bwMode="auto">
            <a:xfrm>
              <a:off x="1174139" y="1227681"/>
              <a:ext cx="198438" cy="196850"/>
            </a:xfrm>
            <a:custGeom>
              <a:avLst/>
              <a:gdLst>
                <a:gd name="T0" fmla="*/ 0 w 125"/>
                <a:gd name="T1" fmla="*/ 112 h 124"/>
                <a:gd name="T2" fmla="*/ 112 w 125"/>
                <a:gd name="T3" fmla="*/ 0 h 124"/>
                <a:gd name="T4" fmla="*/ 125 w 125"/>
                <a:gd name="T5" fmla="*/ 12 h 124"/>
                <a:gd name="T6" fmla="*/ 12 w 125"/>
                <a:gd name="T7" fmla="*/ 124 h 124"/>
                <a:gd name="T8" fmla="*/ 0 w 125"/>
                <a:gd name="T9" fmla="*/ 112 h 124"/>
              </a:gdLst>
              <a:ahLst/>
              <a:cxnLst>
                <a:cxn ang="0">
                  <a:pos x="T0" y="T1"/>
                </a:cxn>
                <a:cxn ang="0">
                  <a:pos x="T2" y="T3"/>
                </a:cxn>
                <a:cxn ang="0">
                  <a:pos x="T4" y="T5"/>
                </a:cxn>
                <a:cxn ang="0">
                  <a:pos x="T6" y="T7"/>
                </a:cxn>
                <a:cxn ang="0">
                  <a:pos x="T8" y="T9"/>
                </a:cxn>
              </a:cxnLst>
              <a:rect l="0" t="0" r="r" b="b"/>
              <a:pathLst>
                <a:path w="125" h="124">
                  <a:moveTo>
                    <a:pt x="0" y="112"/>
                  </a:moveTo>
                  <a:lnTo>
                    <a:pt x="112" y="0"/>
                  </a:lnTo>
                  <a:lnTo>
                    <a:pt x="125"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02" name="Freeform 71">
              <a:extLst>
                <a:ext uri="{FF2B5EF4-FFF2-40B4-BE49-F238E27FC236}">
                  <a16:creationId xmlns:a16="http://schemas.microsoft.com/office/drawing/2014/main" xmlns="" id="{D3A995FA-DF23-4AF5-B193-25070466652F}"/>
                </a:ext>
              </a:extLst>
            </p:cNvPr>
            <p:cNvSpPr>
              <a:spLocks/>
            </p:cNvSpPr>
            <p:nvPr/>
          </p:nvSpPr>
          <p:spPr bwMode="auto">
            <a:xfrm>
              <a:off x="1174139" y="1227681"/>
              <a:ext cx="198438" cy="196850"/>
            </a:xfrm>
            <a:custGeom>
              <a:avLst/>
              <a:gdLst>
                <a:gd name="T0" fmla="*/ 12 w 125"/>
                <a:gd name="T1" fmla="*/ 0 h 124"/>
                <a:gd name="T2" fmla="*/ 125 w 125"/>
                <a:gd name="T3" fmla="*/ 112 h 124"/>
                <a:gd name="T4" fmla="*/ 112 w 125"/>
                <a:gd name="T5" fmla="*/ 124 h 124"/>
                <a:gd name="T6" fmla="*/ 0 w 125"/>
                <a:gd name="T7" fmla="*/ 12 h 124"/>
                <a:gd name="T8" fmla="*/ 12 w 125"/>
                <a:gd name="T9" fmla="*/ 0 h 124"/>
              </a:gdLst>
              <a:ahLst/>
              <a:cxnLst>
                <a:cxn ang="0">
                  <a:pos x="T0" y="T1"/>
                </a:cxn>
                <a:cxn ang="0">
                  <a:pos x="T2" y="T3"/>
                </a:cxn>
                <a:cxn ang="0">
                  <a:pos x="T4" y="T5"/>
                </a:cxn>
                <a:cxn ang="0">
                  <a:pos x="T6" y="T7"/>
                </a:cxn>
                <a:cxn ang="0">
                  <a:pos x="T8" y="T9"/>
                </a:cxn>
              </a:cxnLst>
              <a:rect l="0" t="0" r="r" b="b"/>
              <a:pathLst>
                <a:path w="125" h="124">
                  <a:moveTo>
                    <a:pt x="12" y="0"/>
                  </a:moveTo>
                  <a:lnTo>
                    <a:pt x="125" y="112"/>
                  </a:lnTo>
                  <a:lnTo>
                    <a:pt x="112"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03" name="Rectangle 72">
              <a:extLst>
                <a:ext uri="{FF2B5EF4-FFF2-40B4-BE49-F238E27FC236}">
                  <a16:creationId xmlns:a16="http://schemas.microsoft.com/office/drawing/2014/main" xmlns="" id="{F121B077-3A09-4559-B297-E690FF328225}"/>
                </a:ext>
              </a:extLst>
            </p:cNvPr>
            <p:cNvSpPr>
              <a:spLocks noChangeArrowheads="1"/>
            </p:cNvSpPr>
            <p:nvPr/>
          </p:nvSpPr>
          <p:spPr bwMode="auto">
            <a:xfrm>
              <a:off x="2236176" y="1210218"/>
              <a:ext cx="822325"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04" name="Rectangle 73">
              <a:extLst>
                <a:ext uri="{FF2B5EF4-FFF2-40B4-BE49-F238E27FC236}">
                  <a16:creationId xmlns:a16="http://schemas.microsoft.com/office/drawing/2014/main" xmlns="" id="{3F7F6A6C-DC30-4B10-A7B7-7A60FC793157}"/>
                </a:ext>
              </a:extLst>
            </p:cNvPr>
            <p:cNvSpPr>
              <a:spLocks noChangeArrowheads="1"/>
            </p:cNvSpPr>
            <p:nvPr/>
          </p:nvSpPr>
          <p:spPr bwMode="auto">
            <a:xfrm>
              <a:off x="2236176" y="1405481"/>
              <a:ext cx="82232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05" name="Rectangle 74">
              <a:extLst>
                <a:ext uri="{FF2B5EF4-FFF2-40B4-BE49-F238E27FC236}">
                  <a16:creationId xmlns:a16="http://schemas.microsoft.com/office/drawing/2014/main" xmlns="" id="{619DCBFF-99C8-4D59-8980-E169A02B3EF7}"/>
                </a:ext>
              </a:extLst>
            </p:cNvPr>
            <p:cNvSpPr>
              <a:spLocks noChangeArrowheads="1"/>
            </p:cNvSpPr>
            <p:nvPr/>
          </p:nvSpPr>
          <p:spPr bwMode="auto">
            <a:xfrm>
              <a:off x="3023576" y="1210218"/>
              <a:ext cx="38100"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06" name="Freeform 75">
              <a:extLst>
                <a:ext uri="{FF2B5EF4-FFF2-40B4-BE49-F238E27FC236}">
                  <a16:creationId xmlns:a16="http://schemas.microsoft.com/office/drawing/2014/main" xmlns="" id="{2E846974-3394-4F31-8E44-FEE3D551BCD4}"/>
                </a:ext>
              </a:extLst>
            </p:cNvPr>
            <p:cNvSpPr>
              <a:spLocks/>
            </p:cNvSpPr>
            <p:nvPr/>
          </p:nvSpPr>
          <p:spPr bwMode="auto">
            <a:xfrm>
              <a:off x="2847364" y="1227681"/>
              <a:ext cx="198438" cy="196850"/>
            </a:xfrm>
            <a:custGeom>
              <a:avLst/>
              <a:gdLst>
                <a:gd name="T0" fmla="*/ 0 w 125"/>
                <a:gd name="T1" fmla="*/ 112 h 124"/>
                <a:gd name="T2" fmla="*/ 113 w 125"/>
                <a:gd name="T3" fmla="*/ 0 h 124"/>
                <a:gd name="T4" fmla="*/ 125 w 125"/>
                <a:gd name="T5" fmla="*/ 12 h 124"/>
                <a:gd name="T6" fmla="*/ 10 w 125"/>
                <a:gd name="T7" fmla="*/ 124 h 124"/>
                <a:gd name="T8" fmla="*/ 0 w 125"/>
                <a:gd name="T9" fmla="*/ 112 h 124"/>
              </a:gdLst>
              <a:ahLst/>
              <a:cxnLst>
                <a:cxn ang="0">
                  <a:pos x="T0" y="T1"/>
                </a:cxn>
                <a:cxn ang="0">
                  <a:pos x="T2" y="T3"/>
                </a:cxn>
                <a:cxn ang="0">
                  <a:pos x="T4" y="T5"/>
                </a:cxn>
                <a:cxn ang="0">
                  <a:pos x="T6" y="T7"/>
                </a:cxn>
                <a:cxn ang="0">
                  <a:pos x="T8" y="T9"/>
                </a:cxn>
              </a:cxnLst>
              <a:rect l="0" t="0" r="r" b="b"/>
              <a:pathLst>
                <a:path w="125" h="124">
                  <a:moveTo>
                    <a:pt x="0" y="112"/>
                  </a:moveTo>
                  <a:lnTo>
                    <a:pt x="113" y="0"/>
                  </a:lnTo>
                  <a:lnTo>
                    <a:pt x="125" y="12"/>
                  </a:lnTo>
                  <a:lnTo>
                    <a:pt x="10"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07" name="Freeform 76">
              <a:extLst>
                <a:ext uri="{FF2B5EF4-FFF2-40B4-BE49-F238E27FC236}">
                  <a16:creationId xmlns:a16="http://schemas.microsoft.com/office/drawing/2014/main" xmlns="" id="{B0D34D56-39DB-4B39-B5A7-0DD7992B3703}"/>
                </a:ext>
              </a:extLst>
            </p:cNvPr>
            <p:cNvSpPr>
              <a:spLocks/>
            </p:cNvSpPr>
            <p:nvPr/>
          </p:nvSpPr>
          <p:spPr bwMode="auto">
            <a:xfrm>
              <a:off x="2847364" y="1227681"/>
              <a:ext cx="198438" cy="196850"/>
            </a:xfrm>
            <a:custGeom>
              <a:avLst/>
              <a:gdLst>
                <a:gd name="T0" fmla="*/ 10 w 125"/>
                <a:gd name="T1" fmla="*/ 0 h 124"/>
                <a:gd name="T2" fmla="*/ 125 w 125"/>
                <a:gd name="T3" fmla="*/ 112 h 124"/>
                <a:gd name="T4" fmla="*/ 113 w 125"/>
                <a:gd name="T5" fmla="*/ 124 h 124"/>
                <a:gd name="T6" fmla="*/ 0 w 125"/>
                <a:gd name="T7" fmla="*/ 12 h 124"/>
                <a:gd name="T8" fmla="*/ 10 w 125"/>
                <a:gd name="T9" fmla="*/ 0 h 124"/>
              </a:gdLst>
              <a:ahLst/>
              <a:cxnLst>
                <a:cxn ang="0">
                  <a:pos x="T0" y="T1"/>
                </a:cxn>
                <a:cxn ang="0">
                  <a:pos x="T2" y="T3"/>
                </a:cxn>
                <a:cxn ang="0">
                  <a:pos x="T4" y="T5"/>
                </a:cxn>
                <a:cxn ang="0">
                  <a:pos x="T6" y="T7"/>
                </a:cxn>
                <a:cxn ang="0">
                  <a:pos x="T8" y="T9"/>
                </a:cxn>
              </a:cxnLst>
              <a:rect l="0" t="0" r="r" b="b"/>
              <a:pathLst>
                <a:path w="125" h="124">
                  <a:moveTo>
                    <a:pt x="10" y="0"/>
                  </a:moveTo>
                  <a:lnTo>
                    <a:pt x="125" y="112"/>
                  </a:lnTo>
                  <a:lnTo>
                    <a:pt x="113" y="124"/>
                  </a:lnTo>
                  <a:lnTo>
                    <a:pt x="0" y="12"/>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08" name="Rectangle 77">
              <a:extLst>
                <a:ext uri="{FF2B5EF4-FFF2-40B4-BE49-F238E27FC236}">
                  <a16:creationId xmlns:a16="http://schemas.microsoft.com/office/drawing/2014/main" xmlns="" id="{EF6BA7C8-25B6-417D-B06A-8A36C36B3086}"/>
                </a:ext>
              </a:extLst>
            </p:cNvPr>
            <p:cNvSpPr>
              <a:spLocks noChangeArrowheads="1"/>
            </p:cNvSpPr>
            <p:nvPr/>
          </p:nvSpPr>
          <p:spPr bwMode="auto">
            <a:xfrm>
              <a:off x="2831489" y="1210218"/>
              <a:ext cx="41275"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09" name="Freeform 78">
              <a:extLst>
                <a:ext uri="{FF2B5EF4-FFF2-40B4-BE49-F238E27FC236}">
                  <a16:creationId xmlns:a16="http://schemas.microsoft.com/office/drawing/2014/main" xmlns="" id="{E2D6747D-47B0-471E-AD1E-C0F757C68DEB}"/>
                </a:ext>
              </a:extLst>
            </p:cNvPr>
            <p:cNvSpPr>
              <a:spLocks/>
            </p:cNvSpPr>
            <p:nvPr/>
          </p:nvSpPr>
          <p:spPr bwMode="auto">
            <a:xfrm>
              <a:off x="2656864" y="1227681"/>
              <a:ext cx="200025" cy="196850"/>
            </a:xfrm>
            <a:custGeom>
              <a:avLst/>
              <a:gdLst>
                <a:gd name="T0" fmla="*/ 0 w 126"/>
                <a:gd name="T1" fmla="*/ 112 h 124"/>
                <a:gd name="T2" fmla="*/ 114 w 126"/>
                <a:gd name="T3" fmla="*/ 0 h 124"/>
                <a:gd name="T4" fmla="*/ 126 w 126"/>
                <a:gd name="T5" fmla="*/ 12 h 124"/>
                <a:gd name="T6" fmla="*/ 12 w 126"/>
                <a:gd name="T7" fmla="*/ 124 h 124"/>
                <a:gd name="T8" fmla="*/ 0 w 126"/>
                <a:gd name="T9" fmla="*/ 112 h 124"/>
              </a:gdLst>
              <a:ahLst/>
              <a:cxnLst>
                <a:cxn ang="0">
                  <a:pos x="T0" y="T1"/>
                </a:cxn>
                <a:cxn ang="0">
                  <a:pos x="T2" y="T3"/>
                </a:cxn>
                <a:cxn ang="0">
                  <a:pos x="T4" y="T5"/>
                </a:cxn>
                <a:cxn ang="0">
                  <a:pos x="T6" y="T7"/>
                </a:cxn>
                <a:cxn ang="0">
                  <a:pos x="T8" y="T9"/>
                </a:cxn>
              </a:cxnLst>
              <a:rect l="0" t="0" r="r" b="b"/>
              <a:pathLst>
                <a:path w="126" h="124">
                  <a:moveTo>
                    <a:pt x="0" y="112"/>
                  </a:moveTo>
                  <a:lnTo>
                    <a:pt x="114" y="0"/>
                  </a:lnTo>
                  <a:lnTo>
                    <a:pt x="126"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10" name="Freeform 79">
              <a:extLst>
                <a:ext uri="{FF2B5EF4-FFF2-40B4-BE49-F238E27FC236}">
                  <a16:creationId xmlns:a16="http://schemas.microsoft.com/office/drawing/2014/main" xmlns="" id="{1F266D1E-C614-45AF-B588-217F79AE5CB2}"/>
                </a:ext>
              </a:extLst>
            </p:cNvPr>
            <p:cNvSpPr>
              <a:spLocks/>
            </p:cNvSpPr>
            <p:nvPr/>
          </p:nvSpPr>
          <p:spPr bwMode="auto">
            <a:xfrm>
              <a:off x="2656864" y="1227681"/>
              <a:ext cx="200025" cy="196850"/>
            </a:xfrm>
            <a:custGeom>
              <a:avLst/>
              <a:gdLst>
                <a:gd name="T0" fmla="*/ 12 w 126"/>
                <a:gd name="T1" fmla="*/ 0 h 124"/>
                <a:gd name="T2" fmla="*/ 126 w 126"/>
                <a:gd name="T3" fmla="*/ 112 h 124"/>
                <a:gd name="T4" fmla="*/ 114 w 126"/>
                <a:gd name="T5" fmla="*/ 124 h 124"/>
                <a:gd name="T6" fmla="*/ 0 w 126"/>
                <a:gd name="T7" fmla="*/ 12 h 124"/>
                <a:gd name="T8" fmla="*/ 12 w 126"/>
                <a:gd name="T9" fmla="*/ 0 h 124"/>
              </a:gdLst>
              <a:ahLst/>
              <a:cxnLst>
                <a:cxn ang="0">
                  <a:pos x="T0" y="T1"/>
                </a:cxn>
                <a:cxn ang="0">
                  <a:pos x="T2" y="T3"/>
                </a:cxn>
                <a:cxn ang="0">
                  <a:pos x="T4" y="T5"/>
                </a:cxn>
                <a:cxn ang="0">
                  <a:pos x="T6" y="T7"/>
                </a:cxn>
                <a:cxn ang="0">
                  <a:pos x="T8" y="T9"/>
                </a:cxn>
              </a:cxnLst>
              <a:rect l="0" t="0" r="r" b="b"/>
              <a:pathLst>
                <a:path w="126" h="124">
                  <a:moveTo>
                    <a:pt x="12" y="0"/>
                  </a:moveTo>
                  <a:lnTo>
                    <a:pt x="126" y="112"/>
                  </a:lnTo>
                  <a:lnTo>
                    <a:pt x="114"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11" name="Rectangle 80">
              <a:extLst>
                <a:ext uri="{FF2B5EF4-FFF2-40B4-BE49-F238E27FC236}">
                  <a16:creationId xmlns:a16="http://schemas.microsoft.com/office/drawing/2014/main" xmlns="" id="{965DAD69-BB92-4996-98EA-E83BE87C36E9}"/>
                </a:ext>
              </a:extLst>
            </p:cNvPr>
            <p:cNvSpPr>
              <a:spLocks noChangeArrowheads="1"/>
            </p:cNvSpPr>
            <p:nvPr/>
          </p:nvSpPr>
          <p:spPr bwMode="auto">
            <a:xfrm>
              <a:off x="2644164" y="1210218"/>
              <a:ext cx="41275"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12" name="Freeform 81">
              <a:extLst>
                <a:ext uri="{FF2B5EF4-FFF2-40B4-BE49-F238E27FC236}">
                  <a16:creationId xmlns:a16="http://schemas.microsoft.com/office/drawing/2014/main" xmlns="" id="{769ED68A-72EF-4593-88E4-8190366FB204}"/>
                </a:ext>
              </a:extLst>
            </p:cNvPr>
            <p:cNvSpPr>
              <a:spLocks/>
            </p:cNvSpPr>
            <p:nvPr/>
          </p:nvSpPr>
          <p:spPr bwMode="auto">
            <a:xfrm>
              <a:off x="2467951" y="1227681"/>
              <a:ext cx="198438" cy="196850"/>
            </a:xfrm>
            <a:custGeom>
              <a:avLst/>
              <a:gdLst>
                <a:gd name="T0" fmla="*/ 0 w 125"/>
                <a:gd name="T1" fmla="*/ 112 h 124"/>
                <a:gd name="T2" fmla="*/ 113 w 125"/>
                <a:gd name="T3" fmla="*/ 0 h 124"/>
                <a:gd name="T4" fmla="*/ 125 w 125"/>
                <a:gd name="T5" fmla="*/ 12 h 124"/>
                <a:gd name="T6" fmla="*/ 12 w 125"/>
                <a:gd name="T7" fmla="*/ 124 h 124"/>
                <a:gd name="T8" fmla="*/ 0 w 125"/>
                <a:gd name="T9" fmla="*/ 112 h 124"/>
              </a:gdLst>
              <a:ahLst/>
              <a:cxnLst>
                <a:cxn ang="0">
                  <a:pos x="T0" y="T1"/>
                </a:cxn>
                <a:cxn ang="0">
                  <a:pos x="T2" y="T3"/>
                </a:cxn>
                <a:cxn ang="0">
                  <a:pos x="T4" y="T5"/>
                </a:cxn>
                <a:cxn ang="0">
                  <a:pos x="T6" y="T7"/>
                </a:cxn>
                <a:cxn ang="0">
                  <a:pos x="T8" y="T9"/>
                </a:cxn>
              </a:cxnLst>
              <a:rect l="0" t="0" r="r" b="b"/>
              <a:pathLst>
                <a:path w="125" h="124">
                  <a:moveTo>
                    <a:pt x="0" y="112"/>
                  </a:moveTo>
                  <a:lnTo>
                    <a:pt x="113" y="0"/>
                  </a:lnTo>
                  <a:lnTo>
                    <a:pt x="125"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13" name="Freeform 82">
              <a:extLst>
                <a:ext uri="{FF2B5EF4-FFF2-40B4-BE49-F238E27FC236}">
                  <a16:creationId xmlns:a16="http://schemas.microsoft.com/office/drawing/2014/main" xmlns="" id="{47DF94A0-BD55-41D1-8E4A-0272B570D5C9}"/>
                </a:ext>
              </a:extLst>
            </p:cNvPr>
            <p:cNvSpPr>
              <a:spLocks/>
            </p:cNvSpPr>
            <p:nvPr/>
          </p:nvSpPr>
          <p:spPr bwMode="auto">
            <a:xfrm>
              <a:off x="2467951" y="1227681"/>
              <a:ext cx="198438" cy="196850"/>
            </a:xfrm>
            <a:custGeom>
              <a:avLst/>
              <a:gdLst>
                <a:gd name="T0" fmla="*/ 12 w 125"/>
                <a:gd name="T1" fmla="*/ 0 h 124"/>
                <a:gd name="T2" fmla="*/ 125 w 125"/>
                <a:gd name="T3" fmla="*/ 112 h 124"/>
                <a:gd name="T4" fmla="*/ 113 w 125"/>
                <a:gd name="T5" fmla="*/ 124 h 124"/>
                <a:gd name="T6" fmla="*/ 0 w 125"/>
                <a:gd name="T7" fmla="*/ 12 h 124"/>
                <a:gd name="T8" fmla="*/ 12 w 125"/>
                <a:gd name="T9" fmla="*/ 0 h 124"/>
              </a:gdLst>
              <a:ahLst/>
              <a:cxnLst>
                <a:cxn ang="0">
                  <a:pos x="T0" y="T1"/>
                </a:cxn>
                <a:cxn ang="0">
                  <a:pos x="T2" y="T3"/>
                </a:cxn>
                <a:cxn ang="0">
                  <a:pos x="T4" y="T5"/>
                </a:cxn>
                <a:cxn ang="0">
                  <a:pos x="T6" y="T7"/>
                </a:cxn>
                <a:cxn ang="0">
                  <a:pos x="T8" y="T9"/>
                </a:cxn>
              </a:cxnLst>
              <a:rect l="0" t="0" r="r" b="b"/>
              <a:pathLst>
                <a:path w="125" h="124">
                  <a:moveTo>
                    <a:pt x="12" y="0"/>
                  </a:moveTo>
                  <a:lnTo>
                    <a:pt x="125" y="112"/>
                  </a:lnTo>
                  <a:lnTo>
                    <a:pt x="113"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14" name="Rectangle 83">
              <a:extLst>
                <a:ext uri="{FF2B5EF4-FFF2-40B4-BE49-F238E27FC236}">
                  <a16:creationId xmlns:a16="http://schemas.microsoft.com/office/drawing/2014/main" xmlns="" id="{3BB58FD7-32E7-4E11-858A-A8BF20B0E8C8}"/>
                </a:ext>
              </a:extLst>
            </p:cNvPr>
            <p:cNvSpPr>
              <a:spLocks noChangeArrowheads="1"/>
            </p:cNvSpPr>
            <p:nvPr/>
          </p:nvSpPr>
          <p:spPr bwMode="auto">
            <a:xfrm>
              <a:off x="2455251" y="1210218"/>
              <a:ext cx="38100"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15" name="Freeform 84">
              <a:extLst>
                <a:ext uri="{FF2B5EF4-FFF2-40B4-BE49-F238E27FC236}">
                  <a16:creationId xmlns:a16="http://schemas.microsoft.com/office/drawing/2014/main" xmlns="" id="{25CD1F77-D200-4ED6-BDF1-8AB89F330243}"/>
                </a:ext>
              </a:extLst>
            </p:cNvPr>
            <p:cNvSpPr>
              <a:spLocks/>
            </p:cNvSpPr>
            <p:nvPr/>
          </p:nvSpPr>
          <p:spPr bwMode="auto">
            <a:xfrm>
              <a:off x="2280626" y="1227681"/>
              <a:ext cx="196850" cy="196850"/>
            </a:xfrm>
            <a:custGeom>
              <a:avLst/>
              <a:gdLst>
                <a:gd name="T0" fmla="*/ 0 w 124"/>
                <a:gd name="T1" fmla="*/ 112 h 124"/>
                <a:gd name="T2" fmla="*/ 112 w 124"/>
                <a:gd name="T3" fmla="*/ 0 h 124"/>
                <a:gd name="T4" fmla="*/ 124 w 124"/>
                <a:gd name="T5" fmla="*/ 12 h 124"/>
                <a:gd name="T6" fmla="*/ 12 w 124"/>
                <a:gd name="T7" fmla="*/ 124 h 124"/>
                <a:gd name="T8" fmla="*/ 0 w 124"/>
                <a:gd name="T9" fmla="*/ 112 h 124"/>
              </a:gdLst>
              <a:ahLst/>
              <a:cxnLst>
                <a:cxn ang="0">
                  <a:pos x="T0" y="T1"/>
                </a:cxn>
                <a:cxn ang="0">
                  <a:pos x="T2" y="T3"/>
                </a:cxn>
                <a:cxn ang="0">
                  <a:pos x="T4" y="T5"/>
                </a:cxn>
                <a:cxn ang="0">
                  <a:pos x="T6" y="T7"/>
                </a:cxn>
                <a:cxn ang="0">
                  <a:pos x="T8" y="T9"/>
                </a:cxn>
              </a:cxnLst>
              <a:rect l="0" t="0" r="r" b="b"/>
              <a:pathLst>
                <a:path w="124" h="124">
                  <a:moveTo>
                    <a:pt x="0" y="112"/>
                  </a:moveTo>
                  <a:lnTo>
                    <a:pt x="112" y="0"/>
                  </a:lnTo>
                  <a:lnTo>
                    <a:pt x="124"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16" name="Freeform 85">
              <a:extLst>
                <a:ext uri="{FF2B5EF4-FFF2-40B4-BE49-F238E27FC236}">
                  <a16:creationId xmlns:a16="http://schemas.microsoft.com/office/drawing/2014/main" xmlns="" id="{5B5F4C39-1390-440A-9C9A-2100873C0533}"/>
                </a:ext>
              </a:extLst>
            </p:cNvPr>
            <p:cNvSpPr>
              <a:spLocks/>
            </p:cNvSpPr>
            <p:nvPr/>
          </p:nvSpPr>
          <p:spPr bwMode="auto">
            <a:xfrm>
              <a:off x="2280626" y="1227681"/>
              <a:ext cx="196850" cy="196850"/>
            </a:xfrm>
            <a:custGeom>
              <a:avLst/>
              <a:gdLst>
                <a:gd name="T0" fmla="*/ 12 w 124"/>
                <a:gd name="T1" fmla="*/ 0 h 124"/>
                <a:gd name="T2" fmla="*/ 124 w 124"/>
                <a:gd name="T3" fmla="*/ 112 h 124"/>
                <a:gd name="T4" fmla="*/ 112 w 124"/>
                <a:gd name="T5" fmla="*/ 124 h 124"/>
                <a:gd name="T6" fmla="*/ 0 w 124"/>
                <a:gd name="T7" fmla="*/ 12 h 124"/>
                <a:gd name="T8" fmla="*/ 12 w 124"/>
                <a:gd name="T9" fmla="*/ 0 h 124"/>
              </a:gdLst>
              <a:ahLst/>
              <a:cxnLst>
                <a:cxn ang="0">
                  <a:pos x="T0" y="T1"/>
                </a:cxn>
                <a:cxn ang="0">
                  <a:pos x="T2" y="T3"/>
                </a:cxn>
                <a:cxn ang="0">
                  <a:pos x="T4" y="T5"/>
                </a:cxn>
                <a:cxn ang="0">
                  <a:pos x="T6" y="T7"/>
                </a:cxn>
                <a:cxn ang="0">
                  <a:pos x="T8" y="T9"/>
                </a:cxn>
              </a:cxnLst>
              <a:rect l="0" t="0" r="r" b="b"/>
              <a:pathLst>
                <a:path w="124" h="124">
                  <a:moveTo>
                    <a:pt x="12" y="0"/>
                  </a:moveTo>
                  <a:lnTo>
                    <a:pt x="124" y="112"/>
                  </a:lnTo>
                  <a:lnTo>
                    <a:pt x="112"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17" name="Rectangle 86">
              <a:extLst>
                <a:ext uri="{FF2B5EF4-FFF2-40B4-BE49-F238E27FC236}">
                  <a16:creationId xmlns:a16="http://schemas.microsoft.com/office/drawing/2014/main" xmlns="" id="{D7137D8B-A2D9-486F-B6BB-793E124AE2DC}"/>
                </a:ext>
              </a:extLst>
            </p:cNvPr>
            <p:cNvSpPr>
              <a:spLocks noChangeArrowheads="1"/>
            </p:cNvSpPr>
            <p:nvPr/>
          </p:nvSpPr>
          <p:spPr bwMode="auto">
            <a:xfrm>
              <a:off x="2998176" y="1210218"/>
              <a:ext cx="825500"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18" name="Freeform 87">
              <a:extLst>
                <a:ext uri="{FF2B5EF4-FFF2-40B4-BE49-F238E27FC236}">
                  <a16:creationId xmlns:a16="http://schemas.microsoft.com/office/drawing/2014/main" xmlns="" id="{2CC4861B-070B-4246-A2DF-E10468CC6B58}"/>
                </a:ext>
              </a:extLst>
            </p:cNvPr>
            <p:cNvSpPr>
              <a:spLocks/>
            </p:cNvSpPr>
            <p:nvPr/>
          </p:nvSpPr>
          <p:spPr bwMode="auto">
            <a:xfrm>
              <a:off x="2998176" y="1405481"/>
              <a:ext cx="1379538" cy="44450"/>
            </a:xfrm>
            <a:custGeom>
              <a:avLst/>
              <a:gdLst>
                <a:gd name="T0" fmla="*/ 869 w 869"/>
                <a:gd name="T1" fmla="*/ 0 h 28"/>
                <a:gd name="T2" fmla="*/ 869 w 869"/>
                <a:gd name="T3" fmla="*/ 28 h 28"/>
                <a:gd name="T4" fmla="*/ 0 w 869"/>
                <a:gd name="T5" fmla="*/ 28 h 28"/>
                <a:gd name="T6" fmla="*/ 0 w 869"/>
                <a:gd name="T7" fmla="*/ 0 h 28"/>
                <a:gd name="T8" fmla="*/ 777 w 869"/>
                <a:gd name="T9" fmla="*/ 0 h 28"/>
                <a:gd name="T10" fmla="*/ 869 w 869"/>
                <a:gd name="T11" fmla="*/ 0 h 28"/>
              </a:gdLst>
              <a:ahLst/>
              <a:cxnLst>
                <a:cxn ang="0">
                  <a:pos x="T0" y="T1"/>
                </a:cxn>
                <a:cxn ang="0">
                  <a:pos x="T2" y="T3"/>
                </a:cxn>
                <a:cxn ang="0">
                  <a:pos x="T4" y="T5"/>
                </a:cxn>
                <a:cxn ang="0">
                  <a:pos x="T6" y="T7"/>
                </a:cxn>
                <a:cxn ang="0">
                  <a:pos x="T8" y="T9"/>
                </a:cxn>
                <a:cxn ang="0">
                  <a:pos x="T10" y="T11"/>
                </a:cxn>
              </a:cxnLst>
              <a:rect l="0" t="0" r="r" b="b"/>
              <a:pathLst>
                <a:path w="869" h="28">
                  <a:moveTo>
                    <a:pt x="869" y="0"/>
                  </a:moveTo>
                  <a:lnTo>
                    <a:pt x="869" y="28"/>
                  </a:lnTo>
                  <a:lnTo>
                    <a:pt x="0" y="28"/>
                  </a:lnTo>
                  <a:lnTo>
                    <a:pt x="0" y="0"/>
                  </a:lnTo>
                  <a:lnTo>
                    <a:pt x="777" y="0"/>
                  </a:lnTo>
                  <a:lnTo>
                    <a:pt x="86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19" name="Freeform 88">
              <a:extLst>
                <a:ext uri="{FF2B5EF4-FFF2-40B4-BE49-F238E27FC236}">
                  <a16:creationId xmlns:a16="http://schemas.microsoft.com/office/drawing/2014/main" xmlns="" id="{05692EF1-57FE-4A4B-AA12-BCF365BC7EC7}"/>
                </a:ext>
              </a:extLst>
            </p:cNvPr>
            <p:cNvSpPr>
              <a:spLocks/>
            </p:cNvSpPr>
            <p:nvPr/>
          </p:nvSpPr>
          <p:spPr bwMode="auto">
            <a:xfrm>
              <a:off x="2998176" y="1405481"/>
              <a:ext cx="1379538" cy="44450"/>
            </a:xfrm>
            <a:custGeom>
              <a:avLst/>
              <a:gdLst>
                <a:gd name="T0" fmla="*/ 869 w 869"/>
                <a:gd name="T1" fmla="*/ 0 h 28"/>
                <a:gd name="T2" fmla="*/ 869 w 869"/>
                <a:gd name="T3" fmla="*/ 28 h 28"/>
                <a:gd name="T4" fmla="*/ 0 w 869"/>
                <a:gd name="T5" fmla="*/ 28 h 28"/>
                <a:gd name="T6" fmla="*/ 0 w 869"/>
                <a:gd name="T7" fmla="*/ 0 h 28"/>
                <a:gd name="T8" fmla="*/ 777 w 869"/>
                <a:gd name="T9" fmla="*/ 0 h 28"/>
              </a:gdLst>
              <a:ahLst/>
              <a:cxnLst>
                <a:cxn ang="0">
                  <a:pos x="T0" y="T1"/>
                </a:cxn>
                <a:cxn ang="0">
                  <a:pos x="T2" y="T3"/>
                </a:cxn>
                <a:cxn ang="0">
                  <a:pos x="T4" y="T5"/>
                </a:cxn>
                <a:cxn ang="0">
                  <a:pos x="T6" y="T7"/>
                </a:cxn>
                <a:cxn ang="0">
                  <a:pos x="T8" y="T9"/>
                </a:cxn>
              </a:cxnLst>
              <a:rect l="0" t="0" r="r" b="b"/>
              <a:pathLst>
                <a:path w="869" h="28">
                  <a:moveTo>
                    <a:pt x="869" y="0"/>
                  </a:moveTo>
                  <a:lnTo>
                    <a:pt x="869" y="28"/>
                  </a:lnTo>
                  <a:lnTo>
                    <a:pt x="0" y="28"/>
                  </a:lnTo>
                  <a:lnTo>
                    <a:pt x="0" y="0"/>
                  </a:lnTo>
                  <a:lnTo>
                    <a:pt x="777"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20" name="Rectangle 89">
              <a:extLst>
                <a:ext uri="{FF2B5EF4-FFF2-40B4-BE49-F238E27FC236}">
                  <a16:creationId xmlns:a16="http://schemas.microsoft.com/office/drawing/2014/main" xmlns="" id="{9165A1D7-72D7-4DF9-AC6E-5C7FFD96F6E5}"/>
                </a:ext>
              </a:extLst>
            </p:cNvPr>
            <p:cNvSpPr>
              <a:spLocks noChangeArrowheads="1"/>
            </p:cNvSpPr>
            <p:nvPr/>
          </p:nvSpPr>
          <p:spPr bwMode="auto">
            <a:xfrm>
              <a:off x="3785576" y="1210218"/>
              <a:ext cx="41275"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21" name="Freeform 90">
              <a:extLst>
                <a:ext uri="{FF2B5EF4-FFF2-40B4-BE49-F238E27FC236}">
                  <a16:creationId xmlns:a16="http://schemas.microsoft.com/office/drawing/2014/main" xmlns="" id="{1BC31112-FF93-4DEC-8D1F-0712406BB225}"/>
                </a:ext>
              </a:extLst>
            </p:cNvPr>
            <p:cNvSpPr>
              <a:spLocks/>
            </p:cNvSpPr>
            <p:nvPr/>
          </p:nvSpPr>
          <p:spPr bwMode="auto">
            <a:xfrm>
              <a:off x="3609364" y="1227681"/>
              <a:ext cx="198438" cy="196850"/>
            </a:xfrm>
            <a:custGeom>
              <a:avLst/>
              <a:gdLst>
                <a:gd name="T0" fmla="*/ 0 w 125"/>
                <a:gd name="T1" fmla="*/ 112 h 124"/>
                <a:gd name="T2" fmla="*/ 113 w 125"/>
                <a:gd name="T3" fmla="*/ 0 h 124"/>
                <a:gd name="T4" fmla="*/ 125 w 125"/>
                <a:gd name="T5" fmla="*/ 12 h 124"/>
                <a:gd name="T6" fmla="*/ 12 w 125"/>
                <a:gd name="T7" fmla="*/ 124 h 124"/>
                <a:gd name="T8" fmla="*/ 0 w 125"/>
                <a:gd name="T9" fmla="*/ 112 h 124"/>
              </a:gdLst>
              <a:ahLst/>
              <a:cxnLst>
                <a:cxn ang="0">
                  <a:pos x="T0" y="T1"/>
                </a:cxn>
                <a:cxn ang="0">
                  <a:pos x="T2" y="T3"/>
                </a:cxn>
                <a:cxn ang="0">
                  <a:pos x="T4" y="T5"/>
                </a:cxn>
                <a:cxn ang="0">
                  <a:pos x="T6" y="T7"/>
                </a:cxn>
                <a:cxn ang="0">
                  <a:pos x="T8" y="T9"/>
                </a:cxn>
              </a:cxnLst>
              <a:rect l="0" t="0" r="r" b="b"/>
              <a:pathLst>
                <a:path w="125" h="124">
                  <a:moveTo>
                    <a:pt x="0" y="112"/>
                  </a:moveTo>
                  <a:lnTo>
                    <a:pt x="113" y="0"/>
                  </a:lnTo>
                  <a:lnTo>
                    <a:pt x="125"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22" name="Freeform 91">
              <a:extLst>
                <a:ext uri="{FF2B5EF4-FFF2-40B4-BE49-F238E27FC236}">
                  <a16:creationId xmlns:a16="http://schemas.microsoft.com/office/drawing/2014/main" xmlns="" id="{0EEE6A2B-48AF-403A-9EEB-81FBFCFA7D46}"/>
                </a:ext>
              </a:extLst>
            </p:cNvPr>
            <p:cNvSpPr>
              <a:spLocks/>
            </p:cNvSpPr>
            <p:nvPr/>
          </p:nvSpPr>
          <p:spPr bwMode="auto">
            <a:xfrm>
              <a:off x="3609364" y="1227681"/>
              <a:ext cx="198438" cy="196850"/>
            </a:xfrm>
            <a:custGeom>
              <a:avLst/>
              <a:gdLst>
                <a:gd name="T0" fmla="*/ 12 w 125"/>
                <a:gd name="T1" fmla="*/ 0 h 124"/>
                <a:gd name="T2" fmla="*/ 125 w 125"/>
                <a:gd name="T3" fmla="*/ 112 h 124"/>
                <a:gd name="T4" fmla="*/ 113 w 125"/>
                <a:gd name="T5" fmla="*/ 124 h 124"/>
                <a:gd name="T6" fmla="*/ 0 w 125"/>
                <a:gd name="T7" fmla="*/ 12 h 124"/>
                <a:gd name="T8" fmla="*/ 12 w 125"/>
                <a:gd name="T9" fmla="*/ 0 h 124"/>
              </a:gdLst>
              <a:ahLst/>
              <a:cxnLst>
                <a:cxn ang="0">
                  <a:pos x="T0" y="T1"/>
                </a:cxn>
                <a:cxn ang="0">
                  <a:pos x="T2" y="T3"/>
                </a:cxn>
                <a:cxn ang="0">
                  <a:pos x="T4" y="T5"/>
                </a:cxn>
                <a:cxn ang="0">
                  <a:pos x="T6" y="T7"/>
                </a:cxn>
                <a:cxn ang="0">
                  <a:pos x="T8" y="T9"/>
                </a:cxn>
              </a:cxnLst>
              <a:rect l="0" t="0" r="r" b="b"/>
              <a:pathLst>
                <a:path w="125" h="124">
                  <a:moveTo>
                    <a:pt x="12" y="0"/>
                  </a:moveTo>
                  <a:lnTo>
                    <a:pt x="125" y="112"/>
                  </a:lnTo>
                  <a:lnTo>
                    <a:pt x="113"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23" name="Rectangle 92">
              <a:extLst>
                <a:ext uri="{FF2B5EF4-FFF2-40B4-BE49-F238E27FC236}">
                  <a16:creationId xmlns:a16="http://schemas.microsoft.com/office/drawing/2014/main" xmlns="" id="{50188BFE-0CC9-4273-8209-17E4E19D065D}"/>
                </a:ext>
              </a:extLst>
            </p:cNvPr>
            <p:cNvSpPr>
              <a:spLocks noChangeArrowheads="1"/>
            </p:cNvSpPr>
            <p:nvPr/>
          </p:nvSpPr>
          <p:spPr bwMode="auto">
            <a:xfrm>
              <a:off x="3596664" y="1210218"/>
              <a:ext cx="38100"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24" name="Freeform 93">
              <a:extLst>
                <a:ext uri="{FF2B5EF4-FFF2-40B4-BE49-F238E27FC236}">
                  <a16:creationId xmlns:a16="http://schemas.microsoft.com/office/drawing/2014/main" xmlns="" id="{A19D75D2-1253-4B51-879F-EC6BBE4F1ACF}"/>
                </a:ext>
              </a:extLst>
            </p:cNvPr>
            <p:cNvSpPr>
              <a:spLocks/>
            </p:cNvSpPr>
            <p:nvPr/>
          </p:nvSpPr>
          <p:spPr bwMode="auto">
            <a:xfrm>
              <a:off x="3422039" y="1227681"/>
              <a:ext cx="196850" cy="196850"/>
            </a:xfrm>
            <a:custGeom>
              <a:avLst/>
              <a:gdLst>
                <a:gd name="T0" fmla="*/ 0 w 124"/>
                <a:gd name="T1" fmla="*/ 112 h 124"/>
                <a:gd name="T2" fmla="*/ 112 w 124"/>
                <a:gd name="T3" fmla="*/ 0 h 124"/>
                <a:gd name="T4" fmla="*/ 124 w 124"/>
                <a:gd name="T5" fmla="*/ 12 h 124"/>
                <a:gd name="T6" fmla="*/ 10 w 124"/>
                <a:gd name="T7" fmla="*/ 124 h 124"/>
                <a:gd name="T8" fmla="*/ 0 w 124"/>
                <a:gd name="T9" fmla="*/ 112 h 124"/>
              </a:gdLst>
              <a:ahLst/>
              <a:cxnLst>
                <a:cxn ang="0">
                  <a:pos x="T0" y="T1"/>
                </a:cxn>
                <a:cxn ang="0">
                  <a:pos x="T2" y="T3"/>
                </a:cxn>
                <a:cxn ang="0">
                  <a:pos x="T4" y="T5"/>
                </a:cxn>
                <a:cxn ang="0">
                  <a:pos x="T6" y="T7"/>
                </a:cxn>
                <a:cxn ang="0">
                  <a:pos x="T8" y="T9"/>
                </a:cxn>
              </a:cxnLst>
              <a:rect l="0" t="0" r="r" b="b"/>
              <a:pathLst>
                <a:path w="124" h="124">
                  <a:moveTo>
                    <a:pt x="0" y="112"/>
                  </a:moveTo>
                  <a:lnTo>
                    <a:pt x="112" y="0"/>
                  </a:lnTo>
                  <a:lnTo>
                    <a:pt x="124" y="12"/>
                  </a:lnTo>
                  <a:lnTo>
                    <a:pt x="10"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25" name="Freeform 94">
              <a:extLst>
                <a:ext uri="{FF2B5EF4-FFF2-40B4-BE49-F238E27FC236}">
                  <a16:creationId xmlns:a16="http://schemas.microsoft.com/office/drawing/2014/main" xmlns="" id="{15892ED2-FFC8-4DF8-AB65-FE9F99E87C43}"/>
                </a:ext>
              </a:extLst>
            </p:cNvPr>
            <p:cNvSpPr>
              <a:spLocks/>
            </p:cNvSpPr>
            <p:nvPr/>
          </p:nvSpPr>
          <p:spPr bwMode="auto">
            <a:xfrm>
              <a:off x="3422039" y="1227681"/>
              <a:ext cx="196850" cy="196850"/>
            </a:xfrm>
            <a:custGeom>
              <a:avLst/>
              <a:gdLst>
                <a:gd name="T0" fmla="*/ 10 w 124"/>
                <a:gd name="T1" fmla="*/ 0 h 124"/>
                <a:gd name="T2" fmla="*/ 124 w 124"/>
                <a:gd name="T3" fmla="*/ 112 h 124"/>
                <a:gd name="T4" fmla="*/ 112 w 124"/>
                <a:gd name="T5" fmla="*/ 124 h 124"/>
                <a:gd name="T6" fmla="*/ 0 w 124"/>
                <a:gd name="T7" fmla="*/ 12 h 124"/>
                <a:gd name="T8" fmla="*/ 10 w 124"/>
                <a:gd name="T9" fmla="*/ 0 h 124"/>
              </a:gdLst>
              <a:ahLst/>
              <a:cxnLst>
                <a:cxn ang="0">
                  <a:pos x="T0" y="T1"/>
                </a:cxn>
                <a:cxn ang="0">
                  <a:pos x="T2" y="T3"/>
                </a:cxn>
                <a:cxn ang="0">
                  <a:pos x="T4" y="T5"/>
                </a:cxn>
                <a:cxn ang="0">
                  <a:pos x="T6" y="T7"/>
                </a:cxn>
                <a:cxn ang="0">
                  <a:pos x="T8" y="T9"/>
                </a:cxn>
              </a:cxnLst>
              <a:rect l="0" t="0" r="r" b="b"/>
              <a:pathLst>
                <a:path w="124" h="124">
                  <a:moveTo>
                    <a:pt x="10" y="0"/>
                  </a:moveTo>
                  <a:lnTo>
                    <a:pt x="124" y="112"/>
                  </a:lnTo>
                  <a:lnTo>
                    <a:pt x="112" y="124"/>
                  </a:lnTo>
                  <a:lnTo>
                    <a:pt x="0" y="12"/>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26" name="Rectangle 95">
              <a:extLst>
                <a:ext uri="{FF2B5EF4-FFF2-40B4-BE49-F238E27FC236}">
                  <a16:creationId xmlns:a16="http://schemas.microsoft.com/office/drawing/2014/main" xmlns="" id="{FEBD1690-D540-485C-ABDD-F2C8FCE4DD76}"/>
                </a:ext>
              </a:extLst>
            </p:cNvPr>
            <p:cNvSpPr>
              <a:spLocks noChangeArrowheads="1"/>
            </p:cNvSpPr>
            <p:nvPr/>
          </p:nvSpPr>
          <p:spPr bwMode="auto">
            <a:xfrm>
              <a:off x="3406164" y="1210218"/>
              <a:ext cx="41275"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27" name="Freeform 96">
              <a:extLst>
                <a:ext uri="{FF2B5EF4-FFF2-40B4-BE49-F238E27FC236}">
                  <a16:creationId xmlns:a16="http://schemas.microsoft.com/office/drawing/2014/main" xmlns="" id="{268431DC-3B0D-4433-A952-0016ED0755FF}"/>
                </a:ext>
              </a:extLst>
            </p:cNvPr>
            <p:cNvSpPr>
              <a:spLocks/>
            </p:cNvSpPr>
            <p:nvPr/>
          </p:nvSpPr>
          <p:spPr bwMode="auto">
            <a:xfrm>
              <a:off x="3229951" y="1227681"/>
              <a:ext cx="201613" cy="196850"/>
            </a:xfrm>
            <a:custGeom>
              <a:avLst/>
              <a:gdLst>
                <a:gd name="T0" fmla="*/ 0 w 127"/>
                <a:gd name="T1" fmla="*/ 112 h 124"/>
                <a:gd name="T2" fmla="*/ 115 w 127"/>
                <a:gd name="T3" fmla="*/ 0 h 124"/>
                <a:gd name="T4" fmla="*/ 127 w 127"/>
                <a:gd name="T5" fmla="*/ 12 h 124"/>
                <a:gd name="T6" fmla="*/ 12 w 127"/>
                <a:gd name="T7" fmla="*/ 124 h 124"/>
                <a:gd name="T8" fmla="*/ 0 w 127"/>
                <a:gd name="T9" fmla="*/ 112 h 124"/>
              </a:gdLst>
              <a:ahLst/>
              <a:cxnLst>
                <a:cxn ang="0">
                  <a:pos x="T0" y="T1"/>
                </a:cxn>
                <a:cxn ang="0">
                  <a:pos x="T2" y="T3"/>
                </a:cxn>
                <a:cxn ang="0">
                  <a:pos x="T4" y="T5"/>
                </a:cxn>
                <a:cxn ang="0">
                  <a:pos x="T6" y="T7"/>
                </a:cxn>
                <a:cxn ang="0">
                  <a:pos x="T8" y="T9"/>
                </a:cxn>
              </a:cxnLst>
              <a:rect l="0" t="0" r="r" b="b"/>
              <a:pathLst>
                <a:path w="127" h="124">
                  <a:moveTo>
                    <a:pt x="0" y="112"/>
                  </a:moveTo>
                  <a:lnTo>
                    <a:pt x="115" y="0"/>
                  </a:lnTo>
                  <a:lnTo>
                    <a:pt x="127"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28" name="Freeform 97">
              <a:extLst>
                <a:ext uri="{FF2B5EF4-FFF2-40B4-BE49-F238E27FC236}">
                  <a16:creationId xmlns:a16="http://schemas.microsoft.com/office/drawing/2014/main" xmlns="" id="{1432DB86-3D9C-48CA-A5D4-210778AF10D0}"/>
                </a:ext>
              </a:extLst>
            </p:cNvPr>
            <p:cNvSpPr>
              <a:spLocks/>
            </p:cNvSpPr>
            <p:nvPr/>
          </p:nvSpPr>
          <p:spPr bwMode="auto">
            <a:xfrm>
              <a:off x="3229951" y="1227681"/>
              <a:ext cx="201613" cy="196850"/>
            </a:xfrm>
            <a:custGeom>
              <a:avLst/>
              <a:gdLst>
                <a:gd name="T0" fmla="*/ 12 w 127"/>
                <a:gd name="T1" fmla="*/ 0 h 124"/>
                <a:gd name="T2" fmla="*/ 127 w 127"/>
                <a:gd name="T3" fmla="*/ 112 h 124"/>
                <a:gd name="T4" fmla="*/ 115 w 127"/>
                <a:gd name="T5" fmla="*/ 124 h 124"/>
                <a:gd name="T6" fmla="*/ 0 w 127"/>
                <a:gd name="T7" fmla="*/ 12 h 124"/>
                <a:gd name="T8" fmla="*/ 12 w 127"/>
                <a:gd name="T9" fmla="*/ 0 h 124"/>
              </a:gdLst>
              <a:ahLst/>
              <a:cxnLst>
                <a:cxn ang="0">
                  <a:pos x="T0" y="T1"/>
                </a:cxn>
                <a:cxn ang="0">
                  <a:pos x="T2" y="T3"/>
                </a:cxn>
                <a:cxn ang="0">
                  <a:pos x="T4" y="T5"/>
                </a:cxn>
                <a:cxn ang="0">
                  <a:pos x="T6" y="T7"/>
                </a:cxn>
                <a:cxn ang="0">
                  <a:pos x="T8" y="T9"/>
                </a:cxn>
              </a:cxnLst>
              <a:rect l="0" t="0" r="r" b="b"/>
              <a:pathLst>
                <a:path w="127" h="124">
                  <a:moveTo>
                    <a:pt x="12" y="0"/>
                  </a:moveTo>
                  <a:lnTo>
                    <a:pt x="127" y="112"/>
                  </a:lnTo>
                  <a:lnTo>
                    <a:pt x="115"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29" name="Rectangle 98">
              <a:extLst>
                <a:ext uri="{FF2B5EF4-FFF2-40B4-BE49-F238E27FC236}">
                  <a16:creationId xmlns:a16="http://schemas.microsoft.com/office/drawing/2014/main" xmlns="" id="{41427855-471A-4A6B-AA1C-9A9F0DF9BD3F}"/>
                </a:ext>
              </a:extLst>
            </p:cNvPr>
            <p:cNvSpPr>
              <a:spLocks noChangeArrowheads="1"/>
            </p:cNvSpPr>
            <p:nvPr/>
          </p:nvSpPr>
          <p:spPr bwMode="auto">
            <a:xfrm>
              <a:off x="3217251" y="1210218"/>
              <a:ext cx="41275"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30" name="Freeform 99">
              <a:extLst>
                <a:ext uri="{FF2B5EF4-FFF2-40B4-BE49-F238E27FC236}">
                  <a16:creationId xmlns:a16="http://schemas.microsoft.com/office/drawing/2014/main" xmlns="" id="{A3D23D66-EC95-4CA5-9278-89735E70E06F}"/>
                </a:ext>
              </a:extLst>
            </p:cNvPr>
            <p:cNvSpPr>
              <a:spLocks/>
            </p:cNvSpPr>
            <p:nvPr/>
          </p:nvSpPr>
          <p:spPr bwMode="auto">
            <a:xfrm>
              <a:off x="3042626" y="1227681"/>
              <a:ext cx="196850" cy="196850"/>
            </a:xfrm>
            <a:custGeom>
              <a:avLst/>
              <a:gdLst>
                <a:gd name="T0" fmla="*/ 0 w 124"/>
                <a:gd name="T1" fmla="*/ 112 h 124"/>
                <a:gd name="T2" fmla="*/ 112 w 124"/>
                <a:gd name="T3" fmla="*/ 0 h 124"/>
                <a:gd name="T4" fmla="*/ 124 w 124"/>
                <a:gd name="T5" fmla="*/ 12 h 124"/>
                <a:gd name="T6" fmla="*/ 12 w 124"/>
                <a:gd name="T7" fmla="*/ 124 h 124"/>
                <a:gd name="T8" fmla="*/ 0 w 124"/>
                <a:gd name="T9" fmla="*/ 112 h 124"/>
              </a:gdLst>
              <a:ahLst/>
              <a:cxnLst>
                <a:cxn ang="0">
                  <a:pos x="T0" y="T1"/>
                </a:cxn>
                <a:cxn ang="0">
                  <a:pos x="T2" y="T3"/>
                </a:cxn>
                <a:cxn ang="0">
                  <a:pos x="T4" y="T5"/>
                </a:cxn>
                <a:cxn ang="0">
                  <a:pos x="T6" y="T7"/>
                </a:cxn>
                <a:cxn ang="0">
                  <a:pos x="T8" y="T9"/>
                </a:cxn>
              </a:cxnLst>
              <a:rect l="0" t="0" r="r" b="b"/>
              <a:pathLst>
                <a:path w="124" h="124">
                  <a:moveTo>
                    <a:pt x="0" y="112"/>
                  </a:moveTo>
                  <a:lnTo>
                    <a:pt x="112" y="0"/>
                  </a:lnTo>
                  <a:lnTo>
                    <a:pt x="124"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31" name="Freeform 100">
              <a:extLst>
                <a:ext uri="{FF2B5EF4-FFF2-40B4-BE49-F238E27FC236}">
                  <a16:creationId xmlns:a16="http://schemas.microsoft.com/office/drawing/2014/main" xmlns="" id="{4C30F936-7DEA-485D-8A28-B85DCA224405}"/>
                </a:ext>
              </a:extLst>
            </p:cNvPr>
            <p:cNvSpPr>
              <a:spLocks/>
            </p:cNvSpPr>
            <p:nvPr/>
          </p:nvSpPr>
          <p:spPr bwMode="auto">
            <a:xfrm>
              <a:off x="3042626" y="1227681"/>
              <a:ext cx="196850" cy="196850"/>
            </a:xfrm>
            <a:custGeom>
              <a:avLst/>
              <a:gdLst>
                <a:gd name="T0" fmla="*/ 12 w 124"/>
                <a:gd name="T1" fmla="*/ 0 h 124"/>
                <a:gd name="T2" fmla="*/ 124 w 124"/>
                <a:gd name="T3" fmla="*/ 112 h 124"/>
                <a:gd name="T4" fmla="*/ 112 w 124"/>
                <a:gd name="T5" fmla="*/ 124 h 124"/>
                <a:gd name="T6" fmla="*/ 0 w 124"/>
                <a:gd name="T7" fmla="*/ 12 h 124"/>
                <a:gd name="T8" fmla="*/ 12 w 124"/>
                <a:gd name="T9" fmla="*/ 0 h 124"/>
              </a:gdLst>
              <a:ahLst/>
              <a:cxnLst>
                <a:cxn ang="0">
                  <a:pos x="T0" y="T1"/>
                </a:cxn>
                <a:cxn ang="0">
                  <a:pos x="T2" y="T3"/>
                </a:cxn>
                <a:cxn ang="0">
                  <a:pos x="T4" y="T5"/>
                </a:cxn>
                <a:cxn ang="0">
                  <a:pos x="T6" y="T7"/>
                </a:cxn>
                <a:cxn ang="0">
                  <a:pos x="T8" y="T9"/>
                </a:cxn>
              </a:cxnLst>
              <a:rect l="0" t="0" r="r" b="b"/>
              <a:pathLst>
                <a:path w="124" h="124">
                  <a:moveTo>
                    <a:pt x="12" y="0"/>
                  </a:moveTo>
                  <a:lnTo>
                    <a:pt x="124" y="112"/>
                  </a:lnTo>
                  <a:lnTo>
                    <a:pt x="112"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32" name="Freeform 101">
              <a:extLst>
                <a:ext uri="{FF2B5EF4-FFF2-40B4-BE49-F238E27FC236}">
                  <a16:creationId xmlns:a16="http://schemas.microsoft.com/office/drawing/2014/main" xmlns="" id="{6F5F282E-3905-4A99-9BEE-DAADDFB1E8E8}"/>
                </a:ext>
              </a:extLst>
            </p:cNvPr>
            <p:cNvSpPr>
              <a:spLocks/>
            </p:cNvSpPr>
            <p:nvPr/>
          </p:nvSpPr>
          <p:spPr bwMode="auto">
            <a:xfrm>
              <a:off x="1783739" y="1083218"/>
              <a:ext cx="652463" cy="474662"/>
            </a:xfrm>
            <a:custGeom>
              <a:avLst/>
              <a:gdLst>
                <a:gd name="T0" fmla="*/ 205 w 205"/>
                <a:gd name="T1" fmla="*/ 149 h 149"/>
                <a:gd name="T2" fmla="*/ 0 w 205"/>
                <a:gd name="T3" fmla="*/ 149 h 149"/>
                <a:gd name="T4" fmla="*/ 0 w 205"/>
                <a:gd name="T5" fmla="*/ 0 h 149"/>
                <a:gd name="T6" fmla="*/ 125 w 205"/>
                <a:gd name="T7" fmla="*/ 0 h 149"/>
                <a:gd name="T8" fmla="*/ 205 w 205"/>
                <a:gd name="T9" fmla="*/ 67 h 149"/>
                <a:gd name="T10" fmla="*/ 205 w 205"/>
                <a:gd name="T11" fmla="*/ 149 h 149"/>
              </a:gdLst>
              <a:ahLst/>
              <a:cxnLst>
                <a:cxn ang="0">
                  <a:pos x="T0" y="T1"/>
                </a:cxn>
                <a:cxn ang="0">
                  <a:pos x="T2" y="T3"/>
                </a:cxn>
                <a:cxn ang="0">
                  <a:pos x="T4" y="T5"/>
                </a:cxn>
                <a:cxn ang="0">
                  <a:pos x="T6" y="T7"/>
                </a:cxn>
                <a:cxn ang="0">
                  <a:pos x="T8" y="T9"/>
                </a:cxn>
                <a:cxn ang="0">
                  <a:pos x="T10" y="T11"/>
                </a:cxn>
              </a:cxnLst>
              <a:rect l="0" t="0" r="r" b="b"/>
              <a:pathLst>
                <a:path w="205" h="149">
                  <a:moveTo>
                    <a:pt x="205" y="149"/>
                  </a:moveTo>
                  <a:cubicBezTo>
                    <a:pt x="0" y="149"/>
                    <a:pt x="0" y="149"/>
                    <a:pt x="0" y="149"/>
                  </a:cubicBezTo>
                  <a:cubicBezTo>
                    <a:pt x="0" y="0"/>
                    <a:pt x="0" y="0"/>
                    <a:pt x="0" y="0"/>
                  </a:cubicBezTo>
                  <a:cubicBezTo>
                    <a:pt x="125" y="0"/>
                    <a:pt x="125" y="0"/>
                    <a:pt x="125" y="0"/>
                  </a:cubicBezTo>
                  <a:cubicBezTo>
                    <a:pt x="169" y="0"/>
                    <a:pt x="205" y="30"/>
                    <a:pt x="205" y="67"/>
                  </a:cubicBezTo>
                  <a:lnTo>
                    <a:pt x="205" y="1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33" name="Rectangle 102">
              <a:extLst>
                <a:ext uri="{FF2B5EF4-FFF2-40B4-BE49-F238E27FC236}">
                  <a16:creationId xmlns:a16="http://schemas.microsoft.com/office/drawing/2014/main" xmlns="" id="{CFB5E035-9BCE-4E9F-947E-1455D44FEED0}"/>
                </a:ext>
              </a:extLst>
            </p:cNvPr>
            <p:cNvSpPr>
              <a:spLocks noChangeArrowheads="1"/>
            </p:cNvSpPr>
            <p:nvPr/>
          </p:nvSpPr>
          <p:spPr bwMode="auto">
            <a:xfrm>
              <a:off x="967764" y="1153068"/>
              <a:ext cx="219075" cy="4905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34" name="Freeform 103">
              <a:extLst>
                <a:ext uri="{FF2B5EF4-FFF2-40B4-BE49-F238E27FC236}">
                  <a16:creationId xmlns:a16="http://schemas.microsoft.com/office/drawing/2014/main" xmlns="" id="{A7FF620F-4BE5-4D43-A455-E4965656CDC3}"/>
                </a:ext>
              </a:extLst>
            </p:cNvPr>
            <p:cNvSpPr>
              <a:spLocks/>
            </p:cNvSpPr>
            <p:nvPr/>
          </p:nvSpPr>
          <p:spPr bwMode="auto">
            <a:xfrm>
              <a:off x="1142389" y="456156"/>
              <a:ext cx="3952875" cy="977900"/>
            </a:xfrm>
            <a:custGeom>
              <a:avLst/>
              <a:gdLst>
                <a:gd name="T0" fmla="*/ 2474 w 2490"/>
                <a:gd name="T1" fmla="*/ 616 h 616"/>
                <a:gd name="T2" fmla="*/ 580 w 2490"/>
                <a:gd name="T3" fmla="*/ 48 h 616"/>
                <a:gd name="T4" fmla="*/ 28 w 2490"/>
                <a:gd name="T5" fmla="*/ 469 h 616"/>
                <a:gd name="T6" fmla="*/ 0 w 2490"/>
                <a:gd name="T7" fmla="*/ 437 h 616"/>
                <a:gd name="T8" fmla="*/ 572 w 2490"/>
                <a:gd name="T9" fmla="*/ 0 h 616"/>
                <a:gd name="T10" fmla="*/ 2490 w 2490"/>
                <a:gd name="T11" fmla="*/ 578 h 616"/>
                <a:gd name="T12" fmla="*/ 2474 w 2490"/>
                <a:gd name="T13" fmla="*/ 616 h 616"/>
              </a:gdLst>
              <a:ahLst/>
              <a:cxnLst>
                <a:cxn ang="0">
                  <a:pos x="T0" y="T1"/>
                </a:cxn>
                <a:cxn ang="0">
                  <a:pos x="T2" y="T3"/>
                </a:cxn>
                <a:cxn ang="0">
                  <a:pos x="T4" y="T5"/>
                </a:cxn>
                <a:cxn ang="0">
                  <a:pos x="T6" y="T7"/>
                </a:cxn>
                <a:cxn ang="0">
                  <a:pos x="T8" y="T9"/>
                </a:cxn>
                <a:cxn ang="0">
                  <a:pos x="T10" y="T11"/>
                </a:cxn>
                <a:cxn ang="0">
                  <a:pos x="T12" y="T13"/>
                </a:cxn>
              </a:cxnLst>
              <a:rect l="0" t="0" r="r" b="b"/>
              <a:pathLst>
                <a:path w="2490" h="616">
                  <a:moveTo>
                    <a:pt x="2474" y="616"/>
                  </a:moveTo>
                  <a:lnTo>
                    <a:pt x="580" y="48"/>
                  </a:lnTo>
                  <a:lnTo>
                    <a:pt x="28" y="469"/>
                  </a:lnTo>
                  <a:lnTo>
                    <a:pt x="0" y="437"/>
                  </a:lnTo>
                  <a:lnTo>
                    <a:pt x="572" y="0"/>
                  </a:lnTo>
                  <a:lnTo>
                    <a:pt x="2490" y="578"/>
                  </a:lnTo>
                  <a:lnTo>
                    <a:pt x="2474" y="6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35" name="Rectangle 104">
              <a:extLst>
                <a:ext uri="{FF2B5EF4-FFF2-40B4-BE49-F238E27FC236}">
                  <a16:creationId xmlns:a16="http://schemas.microsoft.com/office/drawing/2014/main" xmlns="" id="{D66766C8-0D9C-4D98-83B5-711742F98875}"/>
                </a:ext>
              </a:extLst>
            </p:cNvPr>
            <p:cNvSpPr>
              <a:spLocks noChangeArrowheads="1"/>
            </p:cNvSpPr>
            <p:nvPr/>
          </p:nvSpPr>
          <p:spPr bwMode="auto">
            <a:xfrm>
              <a:off x="5025414" y="1421356"/>
              <a:ext cx="44450" cy="1012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36" name="Rectangle 105">
              <a:extLst>
                <a:ext uri="{FF2B5EF4-FFF2-40B4-BE49-F238E27FC236}">
                  <a16:creationId xmlns:a16="http://schemas.microsoft.com/office/drawing/2014/main" xmlns="" id="{376FD06A-C527-4582-8E8E-32988CFD5E75}"/>
                </a:ext>
              </a:extLst>
            </p:cNvPr>
            <p:cNvSpPr>
              <a:spLocks noChangeArrowheads="1"/>
            </p:cNvSpPr>
            <p:nvPr/>
          </p:nvSpPr>
          <p:spPr bwMode="auto">
            <a:xfrm>
              <a:off x="4684101" y="2392906"/>
              <a:ext cx="736600" cy="241300"/>
            </a:xfrm>
            <a:prstGeom prst="rect">
              <a:avLst/>
            </a:prstGeom>
            <a:solidFill>
              <a:srgbClr val="F279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37" name="Rectangle 106">
              <a:extLst>
                <a:ext uri="{FF2B5EF4-FFF2-40B4-BE49-F238E27FC236}">
                  <a16:creationId xmlns:a16="http://schemas.microsoft.com/office/drawing/2014/main" xmlns="" id="{EB2C1D81-26B1-4301-B877-8190494B422A}"/>
                </a:ext>
              </a:extLst>
            </p:cNvPr>
            <p:cNvSpPr>
              <a:spLocks noChangeArrowheads="1"/>
            </p:cNvSpPr>
            <p:nvPr/>
          </p:nvSpPr>
          <p:spPr bwMode="auto">
            <a:xfrm>
              <a:off x="4955564" y="2310356"/>
              <a:ext cx="187325" cy="123825"/>
            </a:xfrm>
            <a:prstGeom prst="rect">
              <a:avLst/>
            </a:prstGeom>
            <a:solidFill>
              <a:srgbClr val="F279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38" name="Rectangle 107">
              <a:extLst>
                <a:ext uri="{FF2B5EF4-FFF2-40B4-BE49-F238E27FC236}">
                  <a16:creationId xmlns:a16="http://schemas.microsoft.com/office/drawing/2014/main" xmlns="" id="{BC680162-92F2-481F-A383-2C0986A86A65}"/>
                </a:ext>
              </a:extLst>
            </p:cNvPr>
            <p:cNvSpPr>
              <a:spLocks noChangeArrowheads="1"/>
            </p:cNvSpPr>
            <p:nvPr/>
          </p:nvSpPr>
          <p:spPr bwMode="auto">
            <a:xfrm>
              <a:off x="3776051" y="1207043"/>
              <a:ext cx="771525" cy="36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39" name="Freeform 108">
              <a:extLst>
                <a:ext uri="{FF2B5EF4-FFF2-40B4-BE49-F238E27FC236}">
                  <a16:creationId xmlns:a16="http://schemas.microsoft.com/office/drawing/2014/main" xmlns="" id="{50999D2D-24F8-47A9-BF36-6DA27A6F999E}"/>
                </a:ext>
              </a:extLst>
            </p:cNvPr>
            <p:cNvSpPr>
              <a:spLocks/>
            </p:cNvSpPr>
            <p:nvPr/>
          </p:nvSpPr>
          <p:spPr bwMode="auto">
            <a:xfrm>
              <a:off x="3776051" y="1354681"/>
              <a:ext cx="1287463" cy="88900"/>
            </a:xfrm>
            <a:custGeom>
              <a:avLst/>
              <a:gdLst>
                <a:gd name="T0" fmla="*/ 0 w 811"/>
                <a:gd name="T1" fmla="*/ 56 h 56"/>
                <a:gd name="T2" fmla="*/ 0 w 811"/>
                <a:gd name="T3" fmla="*/ 30 h 56"/>
                <a:gd name="T4" fmla="*/ 725 w 811"/>
                <a:gd name="T5" fmla="*/ 30 h 56"/>
                <a:gd name="T6" fmla="*/ 735 w 811"/>
                <a:gd name="T7" fmla="*/ 0 h 56"/>
                <a:gd name="T8" fmla="*/ 811 w 811"/>
                <a:gd name="T9" fmla="*/ 30 h 56"/>
                <a:gd name="T10" fmla="*/ 811 w 811"/>
                <a:gd name="T11" fmla="*/ 56 h 56"/>
                <a:gd name="T12" fmla="*/ 0 w 811"/>
                <a:gd name="T13" fmla="*/ 56 h 56"/>
              </a:gdLst>
              <a:ahLst/>
              <a:cxnLst>
                <a:cxn ang="0">
                  <a:pos x="T0" y="T1"/>
                </a:cxn>
                <a:cxn ang="0">
                  <a:pos x="T2" y="T3"/>
                </a:cxn>
                <a:cxn ang="0">
                  <a:pos x="T4" y="T5"/>
                </a:cxn>
                <a:cxn ang="0">
                  <a:pos x="T6" y="T7"/>
                </a:cxn>
                <a:cxn ang="0">
                  <a:pos x="T8" y="T9"/>
                </a:cxn>
                <a:cxn ang="0">
                  <a:pos x="T10" y="T11"/>
                </a:cxn>
                <a:cxn ang="0">
                  <a:pos x="T12" y="T13"/>
                </a:cxn>
              </a:cxnLst>
              <a:rect l="0" t="0" r="r" b="b"/>
              <a:pathLst>
                <a:path w="811" h="56">
                  <a:moveTo>
                    <a:pt x="0" y="56"/>
                  </a:moveTo>
                  <a:lnTo>
                    <a:pt x="0" y="30"/>
                  </a:lnTo>
                  <a:lnTo>
                    <a:pt x="725" y="30"/>
                  </a:lnTo>
                  <a:lnTo>
                    <a:pt x="735" y="0"/>
                  </a:lnTo>
                  <a:lnTo>
                    <a:pt x="811" y="30"/>
                  </a:lnTo>
                  <a:lnTo>
                    <a:pt x="811" y="56"/>
                  </a:lnTo>
                  <a:lnTo>
                    <a:pt x="0"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40" name="Rectangle 109">
              <a:extLst>
                <a:ext uri="{FF2B5EF4-FFF2-40B4-BE49-F238E27FC236}">
                  <a16:creationId xmlns:a16="http://schemas.microsoft.com/office/drawing/2014/main" xmlns="" id="{88DAF4E8-0E8F-43E9-8AC3-86A638EC275B}"/>
                </a:ext>
              </a:extLst>
            </p:cNvPr>
            <p:cNvSpPr>
              <a:spLocks noChangeArrowheads="1"/>
            </p:cNvSpPr>
            <p:nvPr/>
          </p:nvSpPr>
          <p:spPr bwMode="auto">
            <a:xfrm>
              <a:off x="4512651" y="1207043"/>
              <a:ext cx="34925" cy="2143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41" name="Rectangle 110">
              <a:extLst>
                <a:ext uri="{FF2B5EF4-FFF2-40B4-BE49-F238E27FC236}">
                  <a16:creationId xmlns:a16="http://schemas.microsoft.com/office/drawing/2014/main" xmlns="" id="{3FE377E2-8A56-48FA-BC2D-CD48016A0825}"/>
                </a:ext>
              </a:extLst>
            </p:cNvPr>
            <p:cNvSpPr>
              <a:spLocks noChangeArrowheads="1"/>
            </p:cNvSpPr>
            <p:nvPr/>
          </p:nvSpPr>
          <p:spPr bwMode="auto">
            <a:xfrm>
              <a:off x="4680926" y="1275306"/>
              <a:ext cx="38100" cy="1333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42" name="Freeform 111">
              <a:extLst>
                <a:ext uri="{FF2B5EF4-FFF2-40B4-BE49-F238E27FC236}">
                  <a16:creationId xmlns:a16="http://schemas.microsoft.com/office/drawing/2014/main" xmlns="" id="{25D5002D-BEDE-4F32-AEC6-C6D37666C158}"/>
                </a:ext>
              </a:extLst>
            </p:cNvPr>
            <p:cNvSpPr>
              <a:spLocks/>
            </p:cNvSpPr>
            <p:nvPr/>
          </p:nvSpPr>
          <p:spPr bwMode="auto">
            <a:xfrm>
              <a:off x="4345964" y="1222918"/>
              <a:ext cx="185738" cy="185737"/>
            </a:xfrm>
            <a:custGeom>
              <a:avLst/>
              <a:gdLst>
                <a:gd name="T0" fmla="*/ 0 w 117"/>
                <a:gd name="T1" fmla="*/ 105 h 117"/>
                <a:gd name="T2" fmla="*/ 107 w 117"/>
                <a:gd name="T3" fmla="*/ 0 h 117"/>
                <a:gd name="T4" fmla="*/ 117 w 117"/>
                <a:gd name="T5" fmla="*/ 11 h 117"/>
                <a:gd name="T6" fmla="*/ 12 w 117"/>
                <a:gd name="T7" fmla="*/ 117 h 117"/>
                <a:gd name="T8" fmla="*/ 0 w 117"/>
                <a:gd name="T9" fmla="*/ 105 h 117"/>
              </a:gdLst>
              <a:ahLst/>
              <a:cxnLst>
                <a:cxn ang="0">
                  <a:pos x="T0" y="T1"/>
                </a:cxn>
                <a:cxn ang="0">
                  <a:pos x="T2" y="T3"/>
                </a:cxn>
                <a:cxn ang="0">
                  <a:pos x="T4" y="T5"/>
                </a:cxn>
                <a:cxn ang="0">
                  <a:pos x="T6" y="T7"/>
                </a:cxn>
                <a:cxn ang="0">
                  <a:pos x="T8" y="T9"/>
                </a:cxn>
              </a:cxnLst>
              <a:rect l="0" t="0" r="r" b="b"/>
              <a:pathLst>
                <a:path w="117" h="117">
                  <a:moveTo>
                    <a:pt x="0" y="105"/>
                  </a:moveTo>
                  <a:lnTo>
                    <a:pt x="107" y="0"/>
                  </a:lnTo>
                  <a:lnTo>
                    <a:pt x="117" y="11"/>
                  </a:lnTo>
                  <a:lnTo>
                    <a:pt x="12" y="117"/>
                  </a:lnTo>
                  <a:lnTo>
                    <a:pt x="0"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43" name="Freeform 112">
              <a:extLst>
                <a:ext uri="{FF2B5EF4-FFF2-40B4-BE49-F238E27FC236}">
                  <a16:creationId xmlns:a16="http://schemas.microsoft.com/office/drawing/2014/main" xmlns="" id="{3E82E051-2A9F-4E72-9DAA-C46ECDD97071}"/>
                </a:ext>
              </a:extLst>
            </p:cNvPr>
            <p:cNvSpPr>
              <a:spLocks/>
            </p:cNvSpPr>
            <p:nvPr/>
          </p:nvSpPr>
          <p:spPr bwMode="auto">
            <a:xfrm>
              <a:off x="4528526" y="1268956"/>
              <a:ext cx="142875" cy="139700"/>
            </a:xfrm>
            <a:custGeom>
              <a:avLst/>
              <a:gdLst>
                <a:gd name="T0" fmla="*/ 0 w 90"/>
                <a:gd name="T1" fmla="*/ 78 h 88"/>
                <a:gd name="T2" fmla="*/ 78 w 90"/>
                <a:gd name="T3" fmla="*/ 0 h 88"/>
                <a:gd name="T4" fmla="*/ 90 w 90"/>
                <a:gd name="T5" fmla="*/ 10 h 88"/>
                <a:gd name="T6" fmla="*/ 12 w 90"/>
                <a:gd name="T7" fmla="*/ 88 h 88"/>
                <a:gd name="T8" fmla="*/ 0 w 90"/>
                <a:gd name="T9" fmla="*/ 78 h 88"/>
              </a:gdLst>
              <a:ahLst/>
              <a:cxnLst>
                <a:cxn ang="0">
                  <a:pos x="T0" y="T1"/>
                </a:cxn>
                <a:cxn ang="0">
                  <a:pos x="T2" y="T3"/>
                </a:cxn>
                <a:cxn ang="0">
                  <a:pos x="T4" y="T5"/>
                </a:cxn>
                <a:cxn ang="0">
                  <a:pos x="T6" y="T7"/>
                </a:cxn>
                <a:cxn ang="0">
                  <a:pos x="T8" y="T9"/>
                </a:cxn>
              </a:cxnLst>
              <a:rect l="0" t="0" r="r" b="b"/>
              <a:pathLst>
                <a:path w="90" h="88">
                  <a:moveTo>
                    <a:pt x="0" y="78"/>
                  </a:moveTo>
                  <a:lnTo>
                    <a:pt x="78" y="0"/>
                  </a:lnTo>
                  <a:lnTo>
                    <a:pt x="90" y="10"/>
                  </a:lnTo>
                  <a:lnTo>
                    <a:pt x="12" y="88"/>
                  </a:lnTo>
                  <a:lnTo>
                    <a:pt x="0"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44" name="Freeform 113">
              <a:extLst>
                <a:ext uri="{FF2B5EF4-FFF2-40B4-BE49-F238E27FC236}">
                  <a16:creationId xmlns:a16="http://schemas.microsoft.com/office/drawing/2014/main" xmlns="" id="{202E3B82-A49B-4282-801D-A445CEB5D44F}"/>
                </a:ext>
              </a:extLst>
            </p:cNvPr>
            <p:cNvSpPr>
              <a:spLocks/>
            </p:cNvSpPr>
            <p:nvPr/>
          </p:nvSpPr>
          <p:spPr bwMode="auto">
            <a:xfrm>
              <a:off x="4345964" y="1222918"/>
              <a:ext cx="185738" cy="185737"/>
            </a:xfrm>
            <a:custGeom>
              <a:avLst/>
              <a:gdLst>
                <a:gd name="T0" fmla="*/ 12 w 117"/>
                <a:gd name="T1" fmla="*/ 0 h 117"/>
                <a:gd name="T2" fmla="*/ 117 w 117"/>
                <a:gd name="T3" fmla="*/ 105 h 117"/>
                <a:gd name="T4" fmla="*/ 107 w 117"/>
                <a:gd name="T5" fmla="*/ 117 h 117"/>
                <a:gd name="T6" fmla="*/ 0 w 117"/>
                <a:gd name="T7" fmla="*/ 11 h 117"/>
                <a:gd name="T8" fmla="*/ 12 w 117"/>
                <a:gd name="T9" fmla="*/ 0 h 117"/>
              </a:gdLst>
              <a:ahLst/>
              <a:cxnLst>
                <a:cxn ang="0">
                  <a:pos x="T0" y="T1"/>
                </a:cxn>
                <a:cxn ang="0">
                  <a:pos x="T2" y="T3"/>
                </a:cxn>
                <a:cxn ang="0">
                  <a:pos x="T4" y="T5"/>
                </a:cxn>
                <a:cxn ang="0">
                  <a:pos x="T6" y="T7"/>
                </a:cxn>
                <a:cxn ang="0">
                  <a:pos x="T8" y="T9"/>
                </a:cxn>
              </a:cxnLst>
              <a:rect l="0" t="0" r="r" b="b"/>
              <a:pathLst>
                <a:path w="117" h="117">
                  <a:moveTo>
                    <a:pt x="12" y="0"/>
                  </a:moveTo>
                  <a:lnTo>
                    <a:pt x="117" y="105"/>
                  </a:lnTo>
                  <a:lnTo>
                    <a:pt x="107" y="117"/>
                  </a:lnTo>
                  <a:lnTo>
                    <a:pt x="0" y="11"/>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45" name="Rectangle 114">
              <a:extLst>
                <a:ext uri="{FF2B5EF4-FFF2-40B4-BE49-F238E27FC236}">
                  <a16:creationId xmlns:a16="http://schemas.microsoft.com/office/drawing/2014/main" xmlns="" id="{F39E7D60-3116-454B-8B42-CD816F21959C}"/>
                </a:ext>
              </a:extLst>
            </p:cNvPr>
            <p:cNvSpPr>
              <a:spLocks noChangeArrowheads="1"/>
            </p:cNvSpPr>
            <p:nvPr/>
          </p:nvSpPr>
          <p:spPr bwMode="auto">
            <a:xfrm>
              <a:off x="4333264" y="1207043"/>
              <a:ext cx="38100" cy="2143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46" name="Freeform 115">
              <a:extLst>
                <a:ext uri="{FF2B5EF4-FFF2-40B4-BE49-F238E27FC236}">
                  <a16:creationId xmlns:a16="http://schemas.microsoft.com/office/drawing/2014/main" xmlns="" id="{9DDBA7C4-53FB-4882-8A34-2800867C3C23}"/>
                </a:ext>
              </a:extLst>
            </p:cNvPr>
            <p:cNvSpPr>
              <a:spLocks/>
            </p:cNvSpPr>
            <p:nvPr/>
          </p:nvSpPr>
          <p:spPr bwMode="auto">
            <a:xfrm>
              <a:off x="4171339" y="1222918"/>
              <a:ext cx="184150" cy="185737"/>
            </a:xfrm>
            <a:custGeom>
              <a:avLst/>
              <a:gdLst>
                <a:gd name="T0" fmla="*/ 0 w 116"/>
                <a:gd name="T1" fmla="*/ 105 h 117"/>
                <a:gd name="T2" fmla="*/ 104 w 116"/>
                <a:gd name="T3" fmla="*/ 0 h 117"/>
                <a:gd name="T4" fmla="*/ 116 w 116"/>
                <a:gd name="T5" fmla="*/ 11 h 117"/>
                <a:gd name="T6" fmla="*/ 10 w 116"/>
                <a:gd name="T7" fmla="*/ 117 h 117"/>
                <a:gd name="T8" fmla="*/ 0 w 116"/>
                <a:gd name="T9" fmla="*/ 105 h 117"/>
              </a:gdLst>
              <a:ahLst/>
              <a:cxnLst>
                <a:cxn ang="0">
                  <a:pos x="T0" y="T1"/>
                </a:cxn>
                <a:cxn ang="0">
                  <a:pos x="T2" y="T3"/>
                </a:cxn>
                <a:cxn ang="0">
                  <a:pos x="T4" y="T5"/>
                </a:cxn>
                <a:cxn ang="0">
                  <a:pos x="T6" y="T7"/>
                </a:cxn>
                <a:cxn ang="0">
                  <a:pos x="T8" y="T9"/>
                </a:cxn>
              </a:cxnLst>
              <a:rect l="0" t="0" r="r" b="b"/>
              <a:pathLst>
                <a:path w="116" h="117">
                  <a:moveTo>
                    <a:pt x="0" y="105"/>
                  </a:moveTo>
                  <a:lnTo>
                    <a:pt x="104" y="0"/>
                  </a:lnTo>
                  <a:lnTo>
                    <a:pt x="116" y="11"/>
                  </a:lnTo>
                  <a:lnTo>
                    <a:pt x="10" y="117"/>
                  </a:lnTo>
                  <a:lnTo>
                    <a:pt x="0"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47" name="Freeform 116">
              <a:extLst>
                <a:ext uri="{FF2B5EF4-FFF2-40B4-BE49-F238E27FC236}">
                  <a16:creationId xmlns:a16="http://schemas.microsoft.com/office/drawing/2014/main" xmlns="" id="{77C85705-78BC-420F-8F71-2F2E40CEB681}"/>
                </a:ext>
              </a:extLst>
            </p:cNvPr>
            <p:cNvSpPr>
              <a:spLocks/>
            </p:cNvSpPr>
            <p:nvPr/>
          </p:nvSpPr>
          <p:spPr bwMode="auto">
            <a:xfrm>
              <a:off x="4171339" y="1222918"/>
              <a:ext cx="184150" cy="185737"/>
            </a:xfrm>
            <a:custGeom>
              <a:avLst/>
              <a:gdLst>
                <a:gd name="T0" fmla="*/ 10 w 116"/>
                <a:gd name="T1" fmla="*/ 0 h 117"/>
                <a:gd name="T2" fmla="*/ 116 w 116"/>
                <a:gd name="T3" fmla="*/ 105 h 117"/>
                <a:gd name="T4" fmla="*/ 104 w 116"/>
                <a:gd name="T5" fmla="*/ 117 h 117"/>
                <a:gd name="T6" fmla="*/ 0 w 116"/>
                <a:gd name="T7" fmla="*/ 11 h 117"/>
                <a:gd name="T8" fmla="*/ 10 w 116"/>
                <a:gd name="T9" fmla="*/ 0 h 117"/>
              </a:gdLst>
              <a:ahLst/>
              <a:cxnLst>
                <a:cxn ang="0">
                  <a:pos x="T0" y="T1"/>
                </a:cxn>
                <a:cxn ang="0">
                  <a:pos x="T2" y="T3"/>
                </a:cxn>
                <a:cxn ang="0">
                  <a:pos x="T4" y="T5"/>
                </a:cxn>
                <a:cxn ang="0">
                  <a:pos x="T6" y="T7"/>
                </a:cxn>
                <a:cxn ang="0">
                  <a:pos x="T8" y="T9"/>
                </a:cxn>
              </a:cxnLst>
              <a:rect l="0" t="0" r="r" b="b"/>
              <a:pathLst>
                <a:path w="116" h="117">
                  <a:moveTo>
                    <a:pt x="10" y="0"/>
                  </a:moveTo>
                  <a:lnTo>
                    <a:pt x="116" y="105"/>
                  </a:lnTo>
                  <a:lnTo>
                    <a:pt x="104" y="117"/>
                  </a:lnTo>
                  <a:lnTo>
                    <a:pt x="0" y="11"/>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48" name="Rectangle 117">
              <a:extLst>
                <a:ext uri="{FF2B5EF4-FFF2-40B4-BE49-F238E27FC236}">
                  <a16:creationId xmlns:a16="http://schemas.microsoft.com/office/drawing/2014/main" xmlns="" id="{1A26D5DE-088A-4357-B5BC-73BE7C6FC4A4}"/>
                </a:ext>
              </a:extLst>
            </p:cNvPr>
            <p:cNvSpPr>
              <a:spLocks noChangeArrowheads="1"/>
            </p:cNvSpPr>
            <p:nvPr/>
          </p:nvSpPr>
          <p:spPr bwMode="auto">
            <a:xfrm>
              <a:off x="4158639" y="1207043"/>
              <a:ext cx="38100" cy="2143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49" name="Freeform 118">
              <a:extLst>
                <a:ext uri="{FF2B5EF4-FFF2-40B4-BE49-F238E27FC236}">
                  <a16:creationId xmlns:a16="http://schemas.microsoft.com/office/drawing/2014/main" xmlns="" id="{872C0532-BC3E-4CF4-8794-A1E5483CCC8A}"/>
                </a:ext>
              </a:extLst>
            </p:cNvPr>
            <p:cNvSpPr>
              <a:spLocks/>
            </p:cNvSpPr>
            <p:nvPr/>
          </p:nvSpPr>
          <p:spPr bwMode="auto">
            <a:xfrm>
              <a:off x="3991951" y="1222918"/>
              <a:ext cx="188913" cy="185737"/>
            </a:xfrm>
            <a:custGeom>
              <a:avLst/>
              <a:gdLst>
                <a:gd name="T0" fmla="*/ 0 w 119"/>
                <a:gd name="T1" fmla="*/ 105 h 117"/>
                <a:gd name="T2" fmla="*/ 107 w 119"/>
                <a:gd name="T3" fmla="*/ 0 h 117"/>
                <a:gd name="T4" fmla="*/ 119 w 119"/>
                <a:gd name="T5" fmla="*/ 11 h 117"/>
                <a:gd name="T6" fmla="*/ 12 w 119"/>
                <a:gd name="T7" fmla="*/ 117 h 117"/>
                <a:gd name="T8" fmla="*/ 0 w 119"/>
                <a:gd name="T9" fmla="*/ 105 h 117"/>
              </a:gdLst>
              <a:ahLst/>
              <a:cxnLst>
                <a:cxn ang="0">
                  <a:pos x="T0" y="T1"/>
                </a:cxn>
                <a:cxn ang="0">
                  <a:pos x="T2" y="T3"/>
                </a:cxn>
                <a:cxn ang="0">
                  <a:pos x="T4" y="T5"/>
                </a:cxn>
                <a:cxn ang="0">
                  <a:pos x="T6" y="T7"/>
                </a:cxn>
                <a:cxn ang="0">
                  <a:pos x="T8" y="T9"/>
                </a:cxn>
              </a:cxnLst>
              <a:rect l="0" t="0" r="r" b="b"/>
              <a:pathLst>
                <a:path w="119" h="117">
                  <a:moveTo>
                    <a:pt x="0" y="105"/>
                  </a:moveTo>
                  <a:lnTo>
                    <a:pt x="107" y="0"/>
                  </a:lnTo>
                  <a:lnTo>
                    <a:pt x="119" y="11"/>
                  </a:lnTo>
                  <a:lnTo>
                    <a:pt x="12" y="117"/>
                  </a:lnTo>
                  <a:lnTo>
                    <a:pt x="0"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50" name="Freeform 119">
              <a:extLst>
                <a:ext uri="{FF2B5EF4-FFF2-40B4-BE49-F238E27FC236}">
                  <a16:creationId xmlns:a16="http://schemas.microsoft.com/office/drawing/2014/main" xmlns="" id="{115D9A8D-68E5-45AE-82AE-06CECB1D39C4}"/>
                </a:ext>
              </a:extLst>
            </p:cNvPr>
            <p:cNvSpPr>
              <a:spLocks/>
            </p:cNvSpPr>
            <p:nvPr/>
          </p:nvSpPr>
          <p:spPr bwMode="auto">
            <a:xfrm>
              <a:off x="3991951" y="1222918"/>
              <a:ext cx="188913" cy="185737"/>
            </a:xfrm>
            <a:custGeom>
              <a:avLst/>
              <a:gdLst>
                <a:gd name="T0" fmla="*/ 12 w 119"/>
                <a:gd name="T1" fmla="*/ 0 h 117"/>
                <a:gd name="T2" fmla="*/ 119 w 119"/>
                <a:gd name="T3" fmla="*/ 105 h 117"/>
                <a:gd name="T4" fmla="*/ 107 w 119"/>
                <a:gd name="T5" fmla="*/ 117 h 117"/>
                <a:gd name="T6" fmla="*/ 0 w 119"/>
                <a:gd name="T7" fmla="*/ 11 h 117"/>
                <a:gd name="T8" fmla="*/ 12 w 119"/>
                <a:gd name="T9" fmla="*/ 0 h 117"/>
              </a:gdLst>
              <a:ahLst/>
              <a:cxnLst>
                <a:cxn ang="0">
                  <a:pos x="T0" y="T1"/>
                </a:cxn>
                <a:cxn ang="0">
                  <a:pos x="T2" y="T3"/>
                </a:cxn>
                <a:cxn ang="0">
                  <a:pos x="T4" y="T5"/>
                </a:cxn>
                <a:cxn ang="0">
                  <a:pos x="T6" y="T7"/>
                </a:cxn>
                <a:cxn ang="0">
                  <a:pos x="T8" y="T9"/>
                </a:cxn>
              </a:cxnLst>
              <a:rect l="0" t="0" r="r" b="b"/>
              <a:pathLst>
                <a:path w="119" h="117">
                  <a:moveTo>
                    <a:pt x="12" y="0"/>
                  </a:moveTo>
                  <a:lnTo>
                    <a:pt x="119" y="105"/>
                  </a:lnTo>
                  <a:lnTo>
                    <a:pt x="107" y="117"/>
                  </a:lnTo>
                  <a:lnTo>
                    <a:pt x="0" y="11"/>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51" name="Rectangle 120">
              <a:extLst>
                <a:ext uri="{FF2B5EF4-FFF2-40B4-BE49-F238E27FC236}">
                  <a16:creationId xmlns:a16="http://schemas.microsoft.com/office/drawing/2014/main" xmlns="" id="{8EA00A96-AC6E-4B2F-A29E-57EFC255DFC7}"/>
                </a:ext>
              </a:extLst>
            </p:cNvPr>
            <p:cNvSpPr>
              <a:spLocks noChangeArrowheads="1"/>
            </p:cNvSpPr>
            <p:nvPr/>
          </p:nvSpPr>
          <p:spPr bwMode="auto">
            <a:xfrm>
              <a:off x="3982426" y="1207043"/>
              <a:ext cx="34925" cy="2143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52" name="Freeform 121">
              <a:extLst>
                <a:ext uri="{FF2B5EF4-FFF2-40B4-BE49-F238E27FC236}">
                  <a16:creationId xmlns:a16="http://schemas.microsoft.com/office/drawing/2014/main" xmlns="" id="{CD2A6922-D65A-452B-B9AD-9A2AF2D5B6BF}"/>
                </a:ext>
              </a:extLst>
            </p:cNvPr>
            <p:cNvSpPr>
              <a:spLocks/>
            </p:cNvSpPr>
            <p:nvPr/>
          </p:nvSpPr>
          <p:spPr bwMode="auto">
            <a:xfrm>
              <a:off x="3817326" y="1222918"/>
              <a:ext cx="184150" cy="185737"/>
            </a:xfrm>
            <a:custGeom>
              <a:avLst/>
              <a:gdLst>
                <a:gd name="T0" fmla="*/ 0 w 116"/>
                <a:gd name="T1" fmla="*/ 105 h 117"/>
                <a:gd name="T2" fmla="*/ 106 w 116"/>
                <a:gd name="T3" fmla="*/ 0 h 117"/>
                <a:gd name="T4" fmla="*/ 116 w 116"/>
                <a:gd name="T5" fmla="*/ 11 h 117"/>
                <a:gd name="T6" fmla="*/ 12 w 116"/>
                <a:gd name="T7" fmla="*/ 117 h 117"/>
                <a:gd name="T8" fmla="*/ 0 w 116"/>
                <a:gd name="T9" fmla="*/ 105 h 117"/>
              </a:gdLst>
              <a:ahLst/>
              <a:cxnLst>
                <a:cxn ang="0">
                  <a:pos x="T0" y="T1"/>
                </a:cxn>
                <a:cxn ang="0">
                  <a:pos x="T2" y="T3"/>
                </a:cxn>
                <a:cxn ang="0">
                  <a:pos x="T4" y="T5"/>
                </a:cxn>
                <a:cxn ang="0">
                  <a:pos x="T6" y="T7"/>
                </a:cxn>
                <a:cxn ang="0">
                  <a:pos x="T8" y="T9"/>
                </a:cxn>
              </a:cxnLst>
              <a:rect l="0" t="0" r="r" b="b"/>
              <a:pathLst>
                <a:path w="116" h="117">
                  <a:moveTo>
                    <a:pt x="0" y="105"/>
                  </a:moveTo>
                  <a:lnTo>
                    <a:pt x="106" y="0"/>
                  </a:lnTo>
                  <a:lnTo>
                    <a:pt x="116" y="11"/>
                  </a:lnTo>
                  <a:lnTo>
                    <a:pt x="12" y="117"/>
                  </a:lnTo>
                  <a:lnTo>
                    <a:pt x="0"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53" name="Freeform 122">
              <a:extLst>
                <a:ext uri="{FF2B5EF4-FFF2-40B4-BE49-F238E27FC236}">
                  <a16:creationId xmlns:a16="http://schemas.microsoft.com/office/drawing/2014/main" xmlns="" id="{EE9109E4-235E-4B59-A49F-EE338CF93244}"/>
                </a:ext>
              </a:extLst>
            </p:cNvPr>
            <p:cNvSpPr>
              <a:spLocks/>
            </p:cNvSpPr>
            <p:nvPr/>
          </p:nvSpPr>
          <p:spPr bwMode="auto">
            <a:xfrm>
              <a:off x="3817326" y="1222918"/>
              <a:ext cx="184150" cy="185737"/>
            </a:xfrm>
            <a:custGeom>
              <a:avLst/>
              <a:gdLst>
                <a:gd name="T0" fmla="*/ 12 w 116"/>
                <a:gd name="T1" fmla="*/ 0 h 117"/>
                <a:gd name="T2" fmla="*/ 116 w 116"/>
                <a:gd name="T3" fmla="*/ 105 h 117"/>
                <a:gd name="T4" fmla="*/ 106 w 116"/>
                <a:gd name="T5" fmla="*/ 117 h 117"/>
                <a:gd name="T6" fmla="*/ 0 w 116"/>
                <a:gd name="T7" fmla="*/ 11 h 117"/>
                <a:gd name="T8" fmla="*/ 12 w 116"/>
                <a:gd name="T9" fmla="*/ 0 h 117"/>
              </a:gdLst>
              <a:ahLst/>
              <a:cxnLst>
                <a:cxn ang="0">
                  <a:pos x="T0" y="T1"/>
                </a:cxn>
                <a:cxn ang="0">
                  <a:pos x="T2" y="T3"/>
                </a:cxn>
                <a:cxn ang="0">
                  <a:pos x="T4" y="T5"/>
                </a:cxn>
                <a:cxn ang="0">
                  <a:pos x="T6" y="T7"/>
                </a:cxn>
                <a:cxn ang="0">
                  <a:pos x="T8" y="T9"/>
                </a:cxn>
              </a:cxnLst>
              <a:rect l="0" t="0" r="r" b="b"/>
              <a:pathLst>
                <a:path w="116" h="117">
                  <a:moveTo>
                    <a:pt x="12" y="0"/>
                  </a:moveTo>
                  <a:lnTo>
                    <a:pt x="116" y="105"/>
                  </a:lnTo>
                  <a:lnTo>
                    <a:pt x="106" y="117"/>
                  </a:lnTo>
                  <a:lnTo>
                    <a:pt x="0" y="11"/>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54" name="Rectangle 123">
              <a:extLst>
                <a:ext uri="{FF2B5EF4-FFF2-40B4-BE49-F238E27FC236}">
                  <a16:creationId xmlns:a16="http://schemas.microsoft.com/office/drawing/2014/main" xmlns="" id="{2EC1DFA9-20ED-4170-95C9-752B2B7F26A0}"/>
                </a:ext>
              </a:extLst>
            </p:cNvPr>
            <p:cNvSpPr>
              <a:spLocks noChangeArrowheads="1"/>
            </p:cNvSpPr>
            <p:nvPr/>
          </p:nvSpPr>
          <p:spPr bwMode="auto">
            <a:xfrm>
              <a:off x="4684101" y="2660554"/>
              <a:ext cx="736600" cy="242887"/>
            </a:xfrm>
            <a:prstGeom prst="rect">
              <a:avLst/>
            </a:prstGeom>
            <a:solidFill>
              <a:srgbClr val="F279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55" name="Rectangle 124">
              <a:extLst>
                <a:ext uri="{FF2B5EF4-FFF2-40B4-BE49-F238E27FC236}">
                  <a16:creationId xmlns:a16="http://schemas.microsoft.com/office/drawing/2014/main" xmlns="" id="{DCF2A018-F2CE-4943-9535-CD29990D0E97}"/>
                </a:ext>
              </a:extLst>
            </p:cNvPr>
            <p:cNvSpPr>
              <a:spLocks noChangeArrowheads="1"/>
            </p:cNvSpPr>
            <p:nvPr/>
          </p:nvSpPr>
          <p:spPr bwMode="auto">
            <a:xfrm>
              <a:off x="603493" y="1149893"/>
              <a:ext cx="337283" cy="85811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Arial"/>
                <a:ea typeface="Arial Unicode MS"/>
              </a:endParaRPr>
            </a:p>
          </p:txBody>
        </p:sp>
        <p:sp>
          <p:nvSpPr>
            <p:cNvPr id="156" name="Freeform 125">
              <a:extLst>
                <a:ext uri="{FF2B5EF4-FFF2-40B4-BE49-F238E27FC236}">
                  <a16:creationId xmlns:a16="http://schemas.microsoft.com/office/drawing/2014/main" xmlns="" id="{B85395AA-2DB4-416E-BDED-C2B0E29949DA}"/>
                </a:ext>
              </a:extLst>
            </p:cNvPr>
            <p:cNvSpPr>
              <a:spLocks/>
            </p:cNvSpPr>
            <p:nvPr/>
          </p:nvSpPr>
          <p:spPr bwMode="auto">
            <a:xfrm>
              <a:off x="1480526" y="6075414"/>
              <a:ext cx="1154113" cy="207962"/>
            </a:xfrm>
            <a:custGeom>
              <a:avLst/>
              <a:gdLst>
                <a:gd name="T0" fmla="*/ 362 w 362"/>
                <a:gd name="T1" fmla="*/ 31 h 65"/>
                <a:gd name="T2" fmla="*/ 362 w 362"/>
                <a:gd name="T3" fmla="*/ 65 h 65"/>
                <a:gd name="T4" fmla="*/ 0 w 362"/>
                <a:gd name="T5" fmla="*/ 65 h 65"/>
                <a:gd name="T6" fmla="*/ 0 w 362"/>
                <a:gd name="T7" fmla="*/ 31 h 65"/>
                <a:gd name="T8" fmla="*/ 30 w 362"/>
                <a:gd name="T9" fmla="*/ 0 h 65"/>
                <a:gd name="T10" fmla="*/ 332 w 362"/>
                <a:gd name="T11" fmla="*/ 0 h 65"/>
                <a:gd name="T12" fmla="*/ 362 w 362"/>
                <a:gd name="T13" fmla="*/ 31 h 65"/>
              </a:gdLst>
              <a:ahLst/>
              <a:cxnLst>
                <a:cxn ang="0">
                  <a:pos x="T0" y="T1"/>
                </a:cxn>
                <a:cxn ang="0">
                  <a:pos x="T2" y="T3"/>
                </a:cxn>
                <a:cxn ang="0">
                  <a:pos x="T4" y="T5"/>
                </a:cxn>
                <a:cxn ang="0">
                  <a:pos x="T6" y="T7"/>
                </a:cxn>
                <a:cxn ang="0">
                  <a:pos x="T8" y="T9"/>
                </a:cxn>
                <a:cxn ang="0">
                  <a:pos x="T10" y="T11"/>
                </a:cxn>
                <a:cxn ang="0">
                  <a:pos x="T12" y="T13"/>
                </a:cxn>
              </a:cxnLst>
              <a:rect l="0" t="0" r="r" b="b"/>
              <a:pathLst>
                <a:path w="362" h="65">
                  <a:moveTo>
                    <a:pt x="362" y="31"/>
                  </a:moveTo>
                  <a:cubicBezTo>
                    <a:pt x="362" y="65"/>
                    <a:pt x="362" y="65"/>
                    <a:pt x="362" y="65"/>
                  </a:cubicBezTo>
                  <a:cubicBezTo>
                    <a:pt x="0" y="65"/>
                    <a:pt x="0" y="65"/>
                    <a:pt x="0" y="65"/>
                  </a:cubicBezTo>
                  <a:cubicBezTo>
                    <a:pt x="0" y="31"/>
                    <a:pt x="0" y="31"/>
                    <a:pt x="0" y="31"/>
                  </a:cubicBezTo>
                  <a:cubicBezTo>
                    <a:pt x="0" y="14"/>
                    <a:pt x="13" y="0"/>
                    <a:pt x="30" y="0"/>
                  </a:cubicBezTo>
                  <a:cubicBezTo>
                    <a:pt x="332" y="0"/>
                    <a:pt x="332" y="0"/>
                    <a:pt x="332" y="0"/>
                  </a:cubicBezTo>
                  <a:cubicBezTo>
                    <a:pt x="349" y="0"/>
                    <a:pt x="362" y="14"/>
                    <a:pt x="362"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grpSp>
          <p:nvGrpSpPr>
            <p:cNvPr id="157" name="Group 376">
              <a:extLst>
                <a:ext uri="{FF2B5EF4-FFF2-40B4-BE49-F238E27FC236}">
                  <a16:creationId xmlns:a16="http://schemas.microsoft.com/office/drawing/2014/main" xmlns="" id="{6FD12CC0-9650-4128-BBDE-3069CDD3C477}"/>
                </a:ext>
              </a:extLst>
            </p:cNvPr>
            <p:cNvGrpSpPr/>
            <p:nvPr/>
          </p:nvGrpSpPr>
          <p:grpSpPr>
            <a:xfrm>
              <a:off x="1867614" y="4818439"/>
              <a:ext cx="357188" cy="627063"/>
              <a:chOff x="2031389" y="4340768"/>
              <a:chExt cx="357188" cy="627063"/>
            </a:xfrm>
            <a:grpFill/>
          </p:grpSpPr>
          <p:sp>
            <p:nvSpPr>
              <p:cNvPr id="167" name="Rectangle 13">
                <a:extLst>
                  <a:ext uri="{FF2B5EF4-FFF2-40B4-BE49-F238E27FC236}">
                    <a16:creationId xmlns:a16="http://schemas.microsoft.com/office/drawing/2014/main" xmlns="" id="{C3CC257D-A37D-4D7C-8992-843273F87BB6}"/>
                  </a:ext>
                </a:extLst>
              </p:cNvPr>
              <p:cNvSpPr>
                <a:spLocks noChangeArrowheads="1"/>
              </p:cNvSpPr>
              <p:nvPr/>
            </p:nvSpPr>
            <p:spPr bwMode="auto">
              <a:xfrm>
                <a:off x="2031389" y="4340768"/>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68" name="Freeform 14">
                <a:extLst>
                  <a:ext uri="{FF2B5EF4-FFF2-40B4-BE49-F238E27FC236}">
                    <a16:creationId xmlns:a16="http://schemas.microsoft.com/office/drawing/2014/main" xmlns="" id="{25312EE7-2080-4D94-B5AF-D92D10CB299D}"/>
                  </a:ext>
                </a:extLst>
              </p:cNvPr>
              <p:cNvSpPr>
                <a:spLocks/>
              </p:cNvSpPr>
              <p:nvPr/>
            </p:nvSpPr>
            <p:spPr bwMode="auto">
              <a:xfrm>
                <a:off x="2056789" y="4369343"/>
                <a:ext cx="306388" cy="306387"/>
              </a:xfrm>
              <a:custGeom>
                <a:avLst/>
                <a:gdLst>
                  <a:gd name="T0" fmla="*/ 175 w 193"/>
                  <a:gd name="T1" fmla="*/ 193 h 193"/>
                  <a:gd name="T2" fmla="*/ 0 w 193"/>
                  <a:gd name="T3" fmla="*/ 18 h 193"/>
                  <a:gd name="T4" fmla="*/ 18 w 193"/>
                  <a:gd name="T5" fmla="*/ 0 h 193"/>
                  <a:gd name="T6" fmla="*/ 193 w 193"/>
                  <a:gd name="T7" fmla="*/ 175 h 193"/>
                  <a:gd name="T8" fmla="*/ 175 w 193"/>
                  <a:gd name="T9" fmla="*/ 193 h 193"/>
                </a:gdLst>
                <a:ahLst/>
                <a:cxnLst>
                  <a:cxn ang="0">
                    <a:pos x="T0" y="T1"/>
                  </a:cxn>
                  <a:cxn ang="0">
                    <a:pos x="T2" y="T3"/>
                  </a:cxn>
                  <a:cxn ang="0">
                    <a:pos x="T4" y="T5"/>
                  </a:cxn>
                  <a:cxn ang="0">
                    <a:pos x="T6" y="T7"/>
                  </a:cxn>
                  <a:cxn ang="0">
                    <a:pos x="T8" y="T9"/>
                  </a:cxn>
                </a:cxnLst>
                <a:rect l="0" t="0" r="r" b="b"/>
                <a:pathLst>
                  <a:path w="193" h="193">
                    <a:moveTo>
                      <a:pt x="175" y="193"/>
                    </a:moveTo>
                    <a:lnTo>
                      <a:pt x="0" y="18"/>
                    </a:lnTo>
                    <a:lnTo>
                      <a:pt x="18" y="0"/>
                    </a:lnTo>
                    <a:lnTo>
                      <a:pt x="193" y="175"/>
                    </a:lnTo>
                    <a:lnTo>
                      <a:pt x="175"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69" name="Freeform 15">
                <a:extLst>
                  <a:ext uri="{FF2B5EF4-FFF2-40B4-BE49-F238E27FC236}">
                    <a16:creationId xmlns:a16="http://schemas.microsoft.com/office/drawing/2014/main" xmlns="" id="{9C88187A-CE0F-47C7-86F1-299A7C1ABDE2}"/>
                  </a:ext>
                </a:extLst>
              </p:cNvPr>
              <p:cNvSpPr>
                <a:spLocks/>
              </p:cNvSpPr>
              <p:nvPr/>
            </p:nvSpPr>
            <p:spPr bwMode="auto">
              <a:xfrm>
                <a:off x="2056789" y="4369343"/>
                <a:ext cx="306388" cy="306387"/>
              </a:xfrm>
              <a:custGeom>
                <a:avLst/>
                <a:gdLst>
                  <a:gd name="T0" fmla="*/ 0 w 193"/>
                  <a:gd name="T1" fmla="*/ 175 h 193"/>
                  <a:gd name="T2" fmla="*/ 175 w 193"/>
                  <a:gd name="T3" fmla="*/ 0 h 193"/>
                  <a:gd name="T4" fmla="*/ 193 w 193"/>
                  <a:gd name="T5" fmla="*/ 18 h 193"/>
                  <a:gd name="T6" fmla="*/ 18 w 193"/>
                  <a:gd name="T7" fmla="*/ 193 h 193"/>
                  <a:gd name="T8" fmla="*/ 0 w 193"/>
                  <a:gd name="T9" fmla="*/ 175 h 193"/>
                </a:gdLst>
                <a:ahLst/>
                <a:cxnLst>
                  <a:cxn ang="0">
                    <a:pos x="T0" y="T1"/>
                  </a:cxn>
                  <a:cxn ang="0">
                    <a:pos x="T2" y="T3"/>
                  </a:cxn>
                  <a:cxn ang="0">
                    <a:pos x="T4" y="T5"/>
                  </a:cxn>
                  <a:cxn ang="0">
                    <a:pos x="T6" y="T7"/>
                  </a:cxn>
                  <a:cxn ang="0">
                    <a:pos x="T8" y="T9"/>
                  </a:cxn>
                </a:cxnLst>
                <a:rect l="0" t="0" r="r" b="b"/>
                <a:pathLst>
                  <a:path w="193" h="193">
                    <a:moveTo>
                      <a:pt x="0" y="175"/>
                    </a:moveTo>
                    <a:lnTo>
                      <a:pt x="175" y="0"/>
                    </a:lnTo>
                    <a:lnTo>
                      <a:pt x="193" y="18"/>
                    </a:lnTo>
                    <a:lnTo>
                      <a:pt x="18" y="193"/>
                    </a:lnTo>
                    <a:lnTo>
                      <a:pt x="0"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70" name="Rectangle 16">
                <a:extLst>
                  <a:ext uri="{FF2B5EF4-FFF2-40B4-BE49-F238E27FC236}">
                    <a16:creationId xmlns:a16="http://schemas.microsoft.com/office/drawing/2014/main" xmlns="" id="{5D812EBD-24E6-4202-81FA-A2A1A77294E7}"/>
                  </a:ext>
                </a:extLst>
              </p:cNvPr>
              <p:cNvSpPr>
                <a:spLocks noChangeArrowheads="1"/>
              </p:cNvSpPr>
              <p:nvPr/>
            </p:nvSpPr>
            <p:spPr bwMode="auto">
              <a:xfrm>
                <a:off x="2031389" y="4634456"/>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71" name="Freeform 17">
                <a:extLst>
                  <a:ext uri="{FF2B5EF4-FFF2-40B4-BE49-F238E27FC236}">
                    <a16:creationId xmlns:a16="http://schemas.microsoft.com/office/drawing/2014/main" xmlns="" id="{84545ACF-2A23-40DC-B210-13704D366E2B}"/>
                  </a:ext>
                </a:extLst>
              </p:cNvPr>
              <p:cNvSpPr>
                <a:spLocks/>
              </p:cNvSpPr>
              <p:nvPr/>
            </p:nvSpPr>
            <p:spPr bwMode="auto">
              <a:xfrm>
                <a:off x="2056789" y="4663031"/>
                <a:ext cx="306388" cy="304800"/>
              </a:xfrm>
              <a:custGeom>
                <a:avLst/>
                <a:gdLst>
                  <a:gd name="T0" fmla="*/ 175 w 193"/>
                  <a:gd name="T1" fmla="*/ 192 h 192"/>
                  <a:gd name="T2" fmla="*/ 0 w 193"/>
                  <a:gd name="T3" fmla="*/ 18 h 192"/>
                  <a:gd name="T4" fmla="*/ 18 w 193"/>
                  <a:gd name="T5" fmla="*/ 0 h 192"/>
                  <a:gd name="T6" fmla="*/ 193 w 193"/>
                  <a:gd name="T7" fmla="*/ 174 h 192"/>
                  <a:gd name="T8" fmla="*/ 175 w 193"/>
                  <a:gd name="T9" fmla="*/ 192 h 192"/>
                </a:gdLst>
                <a:ahLst/>
                <a:cxnLst>
                  <a:cxn ang="0">
                    <a:pos x="T0" y="T1"/>
                  </a:cxn>
                  <a:cxn ang="0">
                    <a:pos x="T2" y="T3"/>
                  </a:cxn>
                  <a:cxn ang="0">
                    <a:pos x="T4" y="T5"/>
                  </a:cxn>
                  <a:cxn ang="0">
                    <a:pos x="T6" y="T7"/>
                  </a:cxn>
                  <a:cxn ang="0">
                    <a:pos x="T8" y="T9"/>
                  </a:cxn>
                </a:cxnLst>
                <a:rect l="0" t="0" r="r" b="b"/>
                <a:pathLst>
                  <a:path w="193" h="192">
                    <a:moveTo>
                      <a:pt x="175" y="192"/>
                    </a:moveTo>
                    <a:lnTo>
                      <a:pt x="0" y="18"/>
                    </a:lnTo>
                    <a:lnTo>
                      <a:pt x="18" y="0"/>
                    </a:lnTo>
                    <a:lnTo>
                      <a:pt x="193" y="174"/>
                    </a:lnTo>
                    <a:lnTo>
                      <a:pt x="17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72" name="Freeform 18">
                <a:extLst>
                  <a:ext uri="{FF2B5EF4-FFF2-40B4-BE49-F238E27FC236}">
                    <a16:creationId xmlns:a16="http://schemas.microsoft.com/office/drawing/2014/main" xmlns="" id="{6AC56164-F185-491A-91BF-D0FDEC5E60A4}"/>
                  </a:ext>
                </a:extLst>
              </p:cNvPr>
              <p:cNvSpPr>
                <a:spLocks/>
              </p:cNvSpPr>
              <p:nvPr/>
            </p:nvSpPr>
            <p:spPr bwMode="auto">
              <a:xfrm>
                <a:off x="2056789" y="4663031"/>
                <a:ext cx="306388" cy="304800"/>
              </a:xfrm>
              <a:custGeom>
                <a:avLst/>
                <a:gdLst>
                  <a:gd name="T0" fmla="*/ 0 w 193"/>
                  <a:gd name="T1" fmla="*/ 174 h 192"/>
                  <a:gd name="T2" fmla="*/ 175 w 193"/>
                  <a:gd name="T3" fmla="*/ 0 h 192"/>
                  <a:gd name="T4" fmla="*/ 193 w 193"/>
                  <a:gd name="T5" fmla="*/ 18 h 192"/>
                  <a:gd name="T6" fmla="*/ 18 w 193"/>
                  <a:gd name="T7" fmla="*/ 192 h 192"/>
                  <a:gd name="T8" fmla="*/ 0 w 193"/>
                  <a:gd name="T9" fmla="*/ 174 h 192"/>
                </a:gdLst>
                <a:ahLst/>
                <a:cxnLst>
                  <a:cxn ang="0">
                    <a:pos x="T0" y="T1"/>
                  </a:cxn>
                  <a:cxn ang="0">
                    <a:pos x="T2" y="T3"/>
                  </a:cxn>
                  <a:cxn ang="0">
                    <a:pos x="T4" y="T5"/>
                  </a:cxn>
                  <a:cxn ang="0">
                    <a:pos x="T6" y="T7"/>
                  </a:cxn>
                  <a:cxn ang="0">
                    <a:pos x="T8" y="T9"/>
                  </a:cxn>
                </a:cxnLst>
                <a:rect l="0" t="0" r="r" b="b"/>
                <a:pathLst>
                  <a:path w="193" h="192">
                    <a:moveTo>
                      <a:pt x="0" y="174"/>
                    </a:moveTo>
                    <a:lnTo>
                      <a:pt x="175" y="0"/>
                    </a:lnTo>
                    <a:lnTo>
                      <a:pt x="193" y="18"/>
                    </a:lnTo>
                    <a:lnTo>
                      <a:pt x="18" y="192"/>
                    </a:lnTo>
                    <a:lnTo>
                      <a:pt x="0"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grpSp>
        <p:sp>
          <p:nvSpPr>
            <p:cNvPr id="158" name="Rectangle 5">
              <a:extLst>
                <a:ext uri="{FF2B5EF4-FFF2-40B4-BE49-F238E27FC236}">
                  <a16:creationId xmlns:a16="http://schemas.microsoft.com/office/drawing/2014/main" xmlns="" id="{1BF3DD45-D499-4425-BD0E-CB9F425DF707}"/>
                </a:ext>
              </a:extLst>
            </p:cNvPr>
            <p:cNvSpPr>
              <a:spLocks noChangeArrowheads="1"/>
            </p:cNvSpPr>
            <p:nvPr/>
          </p:nvSpPr>
          <p:spPr bwMode="auto">
            <a:xfrm>
              <a:off x="1839986" y="4792833"/>
              <a:ext cx="98425" cy="13366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59" name="Rectangle 6">
              <a:extLst>
                <a:ext uri="{FF2B5EF4-FFF2-40B4-BE49-F238E27FC236}">
                  <a16:creationId xmlns:a16="http://schemas.microsoft.com/office/drawing/2014/main" xmlns="" id="{9A64200D-0FE0-4585-8D99-FE2931DAB96E}"/>
                </a:ext>
              </a:extLst>
            </p:cNvPr>
            <p:cNvSpPr>
              <a:spLocks noChangeArrowheads="1"/>
            </p:cNvSpPr>
            <p:nvPr/>
          </p:nvSpPr>
          <p:spPr bwMode="auto">
            <a:xfrm>
              <a:off x="2184473" y="4792833"/>
              <a:ext cx="85725" cy="13366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grpSp>
          <p:nvGrpSpPr>
            <p:cNvPr id="160" name="Group 379">
              <a:extLst>
                <a:ext uri="{FF2B5EF4-FFF2-40B4-BE49-F238E27FC236}">
                  <a16:creationId xmlns:a16="http://schemas.microsoft.com/office/drawing/2014/main" xmlns="" id="{29486D75-F143-46C2-A959-ABC46CD8A2CE}"/>
                </a:ext>
              </a:extLst>
            </p:cNvPr>
            <p:cNvGrpSpPr/>
            <p:nvPr/>
          </p:nvGrpSpPr>
          <p:grpSpPr>
            <a:xfrm>
              <a:off x="1897182" y="5434863"/>
              <a:ext cx="357188" cy="627063"/>
              <a:chOff x="2031389" y="4340768"/>
              <a:chExt cx="357188" cy="627063"/>
            </a:xfrm>
            <a:grpFill/>
          </p:grpSpPr>
          <p:sp>
            <p:nvSpPr>
              <p:cNvPr id="161" name="Rectangle 13">
                <a:extLst>
                  <a:ext uri="{FF2B5EF4-FFF2-40B4-BE49-F238E27FC236}">
                    <a16:creationId xmlns:a16="http://schemas.microsoft.com/office/drawing/2014/main" xmlns="" id="{4FF85EB1-DCD5-4675-99C6-3BAFE160D276}"/>
                  </a:ext>
                </a:extLst>
              </p:cNvPr>
              <p:cNvSpPr>
                <a:spLocks noChangeArrowheads="1"/>
              </p:cNvSpPr>
              <p:nvPr/>
            </p:nvSpPr>
            <p:spPr bwMode="auto">
              <a:xfrm>
                <a:off x="2031389" y="4340768"/>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62" name="Freeform 14">
                <a:extLst>
                  <a:ext uri="{FF2B5EF4-FFF2-40B4-BE49-F238E27FC236}">
                    <a16:creationId xmlns:a16="http://schemas.microsoft.com/office/drawing/2014/main" xmlns="" id="{CD075084-225C-4BE3-B8BF-A894B8FA1820}"/>
                  </a:ext>
                </a:extLst>
              </p:cNvPr>
              <p:cNvSpPr>
                <a:spLocks/>
              </p:cNvSpPr>
              <p:nvPr/>
            </p:nvSpPr>
            <p:spPr bwMode="auto">
              <a:xfrm>
                <a:off x="2056789" y="4369343"/>
                <a:ext cx="306388" cy="306387"/>
              </a:xfrm>
              <a:custGeom>
                <a:avLst/>
                <a:gdLst>
                  <a:gd name="T0" fmla="*/ 175 w 193"/>
                  <a:gd name="T1" fmla="*/ 193 h 193"/>
                  <a:gd name="T2" fmla="*/ 0 w 193"/>
                  <a:gd name="T3" fmla="*/ 18 h 193"/>
                  <a:gd name="T4" fmla="*/ 18 w 193"/>
                  <a:gd name="T5" fmla="*/ 0 h 193"/>
                  <a:gd name="T6" fmla="*/ 193 w 193"/>
                  <a:gd name="T7" fmla="*/ 175 h 193"/>
                  <a:gd name="T8" fmla="*/ 175 w 193"/>
                  <a:gd name="T9" fmla="*/ 193 h 193"/>
                </a:gdLst>
                <a:ahLst/>
                <a:cxnLst>
                  <a:cxn ang="0">
                    <a:pos x="T0" y="T1"/>
                  </a:cxn>
                  <a:cxn ang="0">
                    <a:pos x="T2" y="T3"/>
                  </a:cxn>
                  <a:cxn ang="0">
                    <a:pos x="T4" y="T5"/>
                  </a:cxn>
                  <a:cxn ang="0">
                    <a:pos x="T6" y="T7"/>
                  </a:cxn>
                  <a:cxn ang="0">
                    <a:pos x="T8" y="T9"/>
                  </a:cxn>
                </a:cxnLst>
                <a:rect l="0" t="0" r="r" b="b"/>
                <a:pathLst>
                  <a:path w="193" h="193">
                    <a:moveTo>
                      <a:pt x="175" y="193"/>
                    </a:moveTo>
                    <a:lnTo>
                      <a:pt x="0" y="18"/>
                    </a:lnTo>
                    <a:lnTo>
                      <a:pt x="18" y="0"/>
                    </a:lnTo>
                    <a:lnTo>
                      <a:pt x="193" y="175"/>
                    </a:lnTo>
                    <a:lnTo>
                      <a:pt x="175"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63" name="Freeform 15">
                <a:extLst>
                  <a:ext uri="{FF2B5EF4-FFF2-40B4-BE49-F238E27FC236}">
                    <a16:creationId xmlns:a16="http://schemas.microsoft.com/office/drawing/2014/main" xmlns="" id="{CE512410-C2D2-467F-87E4-36539A2A8285}"/>
                  </a:ext>
                </a:extLst>
              </p:cNvPr>
              <p:cNvSpPr>
                <a:spLocks/>
              </p:cNvSpPr>
              <p:nvPr/>
            </p:nvSpPr>
            <p:spPr bwMode="auto">
              <a:xfrm>
                <a:off x="2056789" y="4369343"/>
                <a:ext cx="306388" cy="306387"/>
              </a:xfrm>
              <a:custGeom>
                <a:avLst/>
                <a:gdLst>
                  <a:gd name="T0" fmla="*/ 0 w 193"/>
                  <a:gd name="T1" fmla="*/ 175 h 193"/>
                  <a:gd name="T2" fmla="*/ 175 w 193"/>
                  <a:gd name="T3" fmla="*/ 0 h 193"/>
                  <a:gd name="T4" fmla="*/ 193 w 193"/>
                  <a:gd name="T5" fmla="*/ 18 h 193"/>
                  <a:gd name="T6" fmla="*/ 18 w 193"/>
                  <a:gd name="T7" fmla="*/ 193 h 193"/>
                  <a:gd name="T8" fmla="*/ 0 w 193"/>
                  <a:gd name="T9" fmla="*/ 175 h 193"/>
                </a:gdLst>
                <a:ahLst/>
                <a:cxnLst>
                  <a:cxn ang="0">
                    <a:pos x="T0" y="T1"/>
                  </a:cxn>
                  <a:cxn ang="0">
                    <a:pos x="T2" y="T3"/>
                  </a:cxn>
                  <a:cxn ang="0">
                    <a:pos x="T4" y="T5"/>
                  </a:cxn>
                  <a:cxn ang="0">
                    <a:pos x="T6" y="T7"/>
                  </a:cxn>
                  <a:cxn ang="0">
                    <a:pos x="T8" y="T9"/>
                  </a:cxn>
                </a:cxnLst>
                <a:rect l="0" t="0" r="r" b="b"/>
                <a:pathLst>
                  <a:path w="193" h="193">
                    <a:moveTo>
                      <a:pt x="0" y="175"/>
                    </a:moveTo>
                    <a:lnTo>
                      <a:pt x="175" y="0"/>
                    </a:lnTo>
                    <a:lnTo>
                      <a:pt x="193" y="18"/>
                    </a:lnTo>
                    <a:lnTo>
                      <a:pt x="18" y="193"/>
                    </a:lnTo>
                    <a:lnTo>
                      <a:pt x="0"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64" name="Rectangle 16">
                <a:extLst>
                  <a:ext uri="{FF2B5EF4-FFF2-40B4-BE49-F238E27FC236}">
                    <a16:creationId xmlns:a16="http://schemas.microsoft.com/office/drawing/2014/main" xmlns="" id="{0B751AC2-5D98-4AE5-9D18-82CDEB1A399E}"/>
                  </a:ext>
                </a:extLst>
              </p:cNvPr>
              <p:cNvSpPr>
                <a:spLocks noChangeArrowheads="1"/>
              </p:cNvSpPr>
              <p:nvPr/>
            </p:nvSpPr>
            <p:spPr bwMode="auto">
              <a:xfrm>
                <a:off x="2031389" y="4634456"/>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65" name="Freeform 17">
                <a:extLst>
                  <a:ext uri="{FF2B5EF4-FFF2-40B4-BE49-F238E27FC236}">
                    <a16:creationId xmlns:a16="http://schemas.microsoft.com/office/drawing/2014/main" xmlns="" id="{959B72CB-8D77-4BEF-876A-07DA69C47BCB}"/>
                  </a:ext>
                </a:extLst>
              </p:cNvPr>
              <p:cNvSpPr>
                <a:spLocks/>
              </p:cNvSpPr>
              <p:nvPr/>
            </p:nvSpPr>
            <p:spPr bwMode="auto">
              <a:xfrm>
                <a:off x="2056789" y="4663031"/>
                <a:ext cx="306388" cy="304800"/>
              </a:xfrm>
              <a:custGeom>
                <a:avLst/>
                <a:gdLst>
                  <a:gd name="T0" fmla="*/ 175 w 193"/>
                  <a:gd name="T1" fmla="*/ 192 h 192"/>
                  <a:gd name="T2" fmla="*/ 0 w 193"/>
                  <a:gd name="T3" fmla="*/ 18 h 192"/>
                  <a:gd name="T4" fmla="*/ 18 w 193"/>
                  <a:gd name="T5" fmla="*/ 0 h 192"/>
                  <a:gd name="T6" fmla="*/ 193 w 193"/>
                  <a:gd name="T7" fmla="*/ 174 h 192"/>
                  <a:gd name="T8" fmla="*/ 175 w 193"/>
                  <a:gd name="T9" fmla="*/ 192 h 192"/>
                </a:gdLst>
                <a:ahLst/>
                <a:cxnLst>
                  <a:cxn ang="0">
                    <a:pos x="T0" y="T1"/>
                  </a:cxn>
                  <a:cxn ang="0">
                    <a:pos x="T2" y="T3"/>
                  </a:cxn>
                  <a:cxn ang="0">
                    <a:pos x="T4" y="T5"/>
                  </a:cxn>
                  <a:cxn ang="0">
                    <a:pos x="T6" y="T7"/>
                  </a:cxn>
                  <a:cxn ang="0">
                    <a:pos x="T8" y="T9"/>
                  </a:cxn>
                </a:cxnLst>
                <a:rect l="0" t="0" r="r" b="b"/>
                <a:pathLst>
                  <a:path w="193" h="192">
                    <a:moveTo>
                      <a:pt x="175" y="192"/>
                    </a:moveTo>
                    <a:lnTo>
                      <a:pt x="0" y="18"/>
                    </a:lnTo>
                    <a:lnTo>
                      <a:pt x="18" y="0"/>
                    </a:lnTo>
                    <a:lnTo>
                      <a:pt x="193" y="174"/>
                    </a:lnTo>
                    <a:lnTo>
                      <a:pt x="17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66" name="Freeform 18">
                <a:extLst>
                  <a:ext uri="{FF2B5EF4-FFF2-40B4-BE49-F238E27FC236}">
                    <a16:creationId xmlns:a16="http://schemas.microsoft.com/office/drawing/2014/main" xmlns="" id="{499F6499-2733-4111-A641-238F4931B3EB}"/>
                  </a:ext>
                </a:extLst>
              </p:cNvPr>
              <p:cNvSpPr>
                <a:spLocks/>
              </p:cNvSpPr>
              <p:nvPr/>
            </p:nvSpPr>
            <p:spPr bwMode="auto">
              <a:xfrm>
                <a:off x="2056789" y="4663031"/>
                <a:ext cx="306388" cy="304800"/>
              </a:xfrm>
              <a:custGeom>
                <a:avLst/>
                <a:gdLst>
                  <a:gd name="T0" fmla="*/ 0 w 193"/>
                  <a:gd name="T1" fmla="*/ 174 h 192"/>
                  <a:gd name="T2" fmla="*/ 175 w 193"/>
                  <a:gd name="T3" fmla="*/ 0 h 192"/>
                  <a:gd name="T4" fmla="*/ 193 w 193"/>
                  <a:gd name="T5" fmla="*/ 18 h 192"/>
                  <a:gd name="T6" fmla="*/ 18 w 193"/>
                  <a:gd name="T7" fmla="*/ 192 h 192"/>
                  <a:gd name="T8" fmla="*/ 0 w 193"/>
                  <a:gd name="T9" fmla="*/ 174 h 192"/>
                </a:gdLst>
                <a:ahLst/>
                <a:cxnLst>
                  <a:cxn ang="0">
                    <a:pos x="T0" y="T1"/>
                  </a:cxn>
                  <a:cxn ang="0">
                    <a:pos x="T2" y="T3"/>
                  </a:cxn>
                  <a:cxn ang="0">
                    <a:pos x="T4" y="T5"/>
                  </a:cxn>
                  <a:cxn ang="0">
                    <a:pos x="T6" y="T7"/>
                  </a:cxn>
                  <a:cxn ang="0">
                    <a:pos x="T8" y="T9"/>
                  </a:cxn>
                </a:cxnLst>
                <a:rect l="0" t="0" r="r" b="b"/>
                <a:pathLst>
                  <a:path w="193" h="192">
                    <a:moveTo>
                      <a:pt x="0" y="174"/>
                    </a:moveTo>
                    <a:lnTo>
                      <a:pt x="175" y="0"/>
                    </a:lnTo>
                    <a:lnTo>
                      <a:pt x="193" y="18"/>
                    </a:lnTo>
                    <a:lnTo>
                      <a:pt x="18" y="192"/>
                    </a:lnTo>
                    <a:lnTo>
                      <a:pt x="0"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grpSp>
      </p:grpSp>
      <p:grpSp>
        <p:nvGrpSpPr>
          <p:cNvPr id="173" name="Group 417">
            <a:extLst>
              <a:ext uri="{FF2B5EF4-FFF2-40B4-BE49-F238E27FC236}">
                <a16:creationId xmlns:a16="http://schemas.microsoft.com/office/drawing/2014/main" xmlns="" id="{083EB181-D74A-4B85-8954-B5791AB83DB8}"/>
              </a:ext>
            </a:extLst>
          </p:cNvPr>
          <p:cNvGrpSpPr/>
          <p:nvPr/>
        </p:nvGrpSpPr>
        <p:grpSpPr>
          <a:xfrm>
            <a:off x="2042928" y="5659275"/>
            <a:ext cx="1190332" cy="630070"/>
            <a:chOff x="2633799" y="5558352"/>
            <a:chExt cx="1343686" cy="647780"/>
          </a:xfrm>
          <a:solidFill>
            <a:srgbClr val="5E5E5E"/>
          </a:solidFill>
        </p:grpSpPr>
        <p:sp>
          <p:nvSpPr>
            <p:cNvPr id="174" name="Rectangle 129">
              <a:extLst>
                <a:ext uri="{FF2B5EF4-FFF2-40B4-BE49-F238E27FC236}">
                  <a16:creationId xmlns:a16="http://schemas.microsoft.com/office/drawing/2014/main" xmlns="" id="{C949406B-7059-446A-89B1-001814AF96FA}"/>
                </a:ext>
              </a:extLst>
            </p:cNvPr>
            <p:cNvSpPr>
              <a:spLocks noChangeArrowheads="1"/>
            </p:cNvSpPr>
            <p:nvPr/>
          </p:nvSpPr>
          <p:spPr bwMode="auto">
            <a:xfrm>
              <a:off x="2633799" y="5910921"/>
              <a:ext cx="644269" cy="2952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75" name="Rectangle 129">
              <a:extLst>
                <a:ext uri="{FF2B5EF4-FFF2-40B4-BE49-F238E27FC236}">
                  <a16:creationId xmlns:a16="http://schemas.microsoft.com/office/drawing/2014/main" xmlns="" id="{40752754-30F4-48C6-B5C4-A17B2B344B11}"/>
                </a:ext>
              </a:extLst>
            </p:cNvPr>
            <p:cNvSpPr>
              <a:spLocks noChangeArrowheads="1"/>
            </p:cNvSpPr>
            <p:nvPr/>
          </p:nvSpPr>
          <p:spPr bwMode="auto">
            <a:xfrm>
              <a:off x="3330944" y="5910921"/>
              <a:ext cx="644269" cy="2952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76" name="Rectangle 129">
              <a:extLst>
                <a:ext uri="{FF2B5EF4-FFF2-40B4-BE49-F238E27FC236}">
                  <a16:creationId xmlns:a16="http://schemas.microsoft.com/office/drawing/2014/main" xmlns="" id="{E402B508-16A5-4746-A43B-EC0E78EFCE34}"/>
                </a:ext>
              </a:extLst>
            </p:cNvPr>
            <p:cNvSpPr>
              <a:spLocks noChangeArrowheads="1"/>
            </p:cNvSpPr>
            <p:nvPr/>
          </p:nvSpPr>
          <p:spPr bwMode="auto">
            <a:xfrm>
              <a:off x="2636071" y="5558352"/>
              <a:ext cx="644269" cy="2952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77" name="Rectangle 129">
              <a:extLst>
                <a:ext uri="{FF2B5EF4-FFF2-40B4-BE49-F238E27FC236}">
                  <a16:creationId xmlns:a16="http://schemas.microsoft.com/office/drawing/2014/main" xmlns="" id="{F474C56E-322E-472D-BC77-A66F31241899}"/>
                </a:ext>
              </a:extLst>
            </p:cNvPr>
            <p:cNvSpPr>
              <a:spLocks noChangeArrowheads="1"/>
            </p:cNvSpPr>
            <p:nvPr/>
          </p:nvSpPr>
          <p:spPr bwMode="auto">
            <a:xfrm>
              <a:off x="3333216" y="5558352"/>
              <a:ext cx="644269" cy="2952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grpSp>
      <p:grpSp>
        <p:nvGrpSpPr>
          <p:cNvPr id="180" name="Group 512">
            <a:extLst>
              <a:ext uri="{FF2B5EF4-FFF2-40B4-BE49-F238E27FC236}">
                <a16:creationId xmlns:a16="http://schemas.microsoft.com/office/drawing/2014/main" xmlns="" id="{EF0DDA24-7CDB-4CE3-9538-CA1196DB3746}"/>
              </a:ext>
            </a:extLst>
          </p:cNvPr>
          <p:cNvGrpSpPr/>
          <p:nvPr/>
        </p:nvGrpSpPr>
        <p:grpSpPr>
          <a:xfrm>
            <a:off x="3281684" y="5659275"/>
            <a:ext cx="1269737" cy="621178"/>
            <a:chOff x="2633799" y="5558352"/>
            <a:chExt cx="1341414" cy="647780"/>
          </a:xfrm>
          <a:solidFill>
            <a:srgbClr val="5E5E5E"/>
          </a:solidFill>
        </p:grpSpPr>
        <p:sp>
          <p:nvSpPr>
            <p:cNvPr id="181" name="Rectangle 129">
              <a:extLst>
                <a:ext uri="{FF2B5EF4-FFF2-40B4-BE49-F238E27FC236}">
                  <a16:creationId xmlns:a16="http://schemas.microsoft.com/office/drawing/2014/main" xmlns="" id="{7FA50E82-18D2-499C-AD4D-83CD6681DF64}"/>
                </a:ext>
              </a:extLst>
            </p:cNvPr>
            <p:cNvSpPr>
              <a:spLocks noChangeArrowheads="1"/>
            </p:cNvSpPr>
            <p:nvPr/>
          </p:nvSpPr>
          <p:spPr bwMode="auto">
            <a:xfrm>
              <a:off x="2633799" y="5910921"/>
              <a:ext cx="644269" cy="2952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82" name="Rectangle 129">
              <a:extLst>
                <a:ext uri="{FF2B5EF4-FFF2-40B4-BE49-F238E27FC236}">
                  <a16:creationId xmlns:a16="http://schemas.microsoft.com/office/drawing/2014/main" xmlns="" id="{3447808A-DABE-43E9-AE02-4E798A60BDF5}"/>
                </a:ext>
              </a:extLst>
            </p:cNvPr>
            <p:cNvSpPr>
              <a:spLocks noChangeArrowheads="1"/>
            </p:cNvSpPr>
            <p:nvPr/>
          </p:nvSpPr>
          <p:spPr bwMode="auto">
            <a:xfrm>
              <a:off x="3330944" y="5910921"/>
              <a:ext cx="644269" cy="2952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83" name="Rectangle 129">
              <a:extLst>
                <a:ext uri="{FF2B5EF4-FFF2-40B4-BE49-F238E27FC236}">
                  <a16:creationId xmlns:a16="http://schemas.microsoft.com/office/drawing/2014/main" xmlns="" id="{0028E232-8893-4451-80D1-5B80D2D5E2A5}"/>
                </a:ext>
              </a:extLst>
            </p:cNvPr>
            <p:cNvSpPr>
              <a:spLocks noChangeArrowheads="1"/>
            </p:cNvSpPr>
            <p:nvPr/>
          </p:nvSpPr>
          <p:spPr bwMode="auto">
            <a:xfrm>
              <a:off x="2636071" y="5558352"/>
              <a:ext cx="644269" cy="2952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grpSp>
      <p:grpSp>
        <p:nvGrpSpPr>
          <p:cNvPr id="184" name="Group 412">
            <a:extLst>
              <a:ext uri="{FF2B5EF4-FFF2-40B4-BE49-F238E27FC236}">
                <a16:creationId xmlns:a16="http://schemas.microsoft.com/office/drawing/2014/main" xmlns="" id="{B364709B-23EC-47A7-A70C-A939D0B9DDBA}"/>
              </a:ext>
            </a:extLst>
          </p:cNvPr>
          <p:cNvGrpSpPr/>
          <p:nvPr/>
        </p:nvGrpSpPr>
        <p:grpSpPr>
          <a:xfrm>
            <a:off x="132304" y="5149546"/>
            <a:ext cx="899005" cy="1124826"/>
            <a:chOff x="4061465" y="3403600"/>
            <a:chExt cx="2688585" cy="3078163"/>
          </a:xfrm>
          <a:solidFill>
            <a:srgbClr val="5E5E5E"/>
          </a:solidFill>
        </p:grpSpPr>
        <p:sp>
          <p:nvSpPr>
            <p:cNvPr id="185" name="Rectangle 129">
              <a:extLst>
                <a:ext uri="{FF2B5EF4-FFF2-40B4-BE49-F238E27FC236}">
                  <a16:creationId xmlns:a16="http://schemas.microsoft.com/office/drawing/2014/main" xmlns="" id="{DDEA98B5-C75C-4749-9C79-2CF650C09789}"/>
                </a:ext>
              </a:extLst>
            </p:cNvPr>
            <p:cNvSpPr>
              <a:spLocks noChangeArrowheads="1"/>
            </p:cNvSpPr>
            <p:nvPr/>
          </p:nvSpPr>
          <p:spPr bwMode="auto">
            <a:xfrm>
              <a:off x="4071938" y="5254625"/>
              <a:ext cx="2678112" cy="12271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86" name="Rectangle 130">
              <a:extLst>
                <a:ext uri="{FF2B5EF4-FFF2-40B4-BE49-F238E27FC236}">
                  <a16:creationId xmlns:a16="http://schemas.microsoft.com/office/drawing/2014/main" xmlns="" id="{43062C9D-F38F-4A43-BA63-1348CBD7F518}"/>
                </a:ext>
              </a:extLst>
            </p:cNvPr>
            <p:cNvSpPr>
              <a:spLocks noChangeArrowheads="1"/>
            </p:cNvSpPr>
            <p:nvPr/>
          </p:nvSpPr>
          <p:spPr bwMode="auto">
            <a:xfrm>
              <a:off x="6513513" y="3403600"/>
              <a:ext cx="98425" cy="18669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87" name="Rectangle 131">
              <a:extLst>
                <a:ext uri="{FF2B5EF4-FFF2-40B4-BE49-F238E27FC236}">
                  <a16:creationId xmlns:a16="http://schemas.microsoft.com/office/drawing/2014/main" xmlns="" id="{45AB0346-D59E-4674-9984-E023C3E9D45C}"/>
                </a:ext>
              </a:extLst>
            </p:cNvPr>
            <p:cNvSpPr>
              <a:spLocks noChangeArrowheads="1"/>
            </p:cNvSpPr>
            <p:nvPr/>
          </p:nvSpPr>
          <p:spPr bwMode="auto">
            <a:xfrm>
              <a:off x="6143625" y="3403600"/>
              <a:ext cx="95250" cy="18669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88" name="Rectangle 132">
              <a:extLst>
                <a:ext uri="{FF2B5EF4-FFF2-40B4-BE49-F238E27FC236}">
                  <a16:creationId xmlns:a16="http://schemas.microsoft.com/office/drawing/2014/main" xmlns="" id="{08778BAF-1A19-4F14-9CE8-3289883067A5}"/>
                </a:ext>
              </a:extLst>
            </p:cNvPr>
            <p:cNvSpPr>
              <a:spLocks noChangeArrowheads="1"/>
            </p:cNvSpPr>
            <p:nvPr/>
          </p:nvSpPr>
          <p:spPr bwMode="auto">
            <a:xfrm>
              <a:off x="5773738" y="3403600"/>
              <a:ext cx="95250" cy="18669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89" name="Rectangle 133">
              <a:extLst>
                <a:ext uri="{FF2B5EF4-FFF2-40B4-BE49-F238E27FC236}">
                  <a16:creationId xmlns:a16="http://schemas.microsoft.com/office/drawing/2014/main" xmlns="" id="{3C65E969-9CAF-4331-A274-195D7B093145}"/>
                </a:ext>
              </a:extLst>
            </p:cNvPr>
            <p:cNvSpPr>
              <a:spLocks noChangeArrowheads="1"/>
            </p:cNvSpPr>
            <p:nvPr/>
          </p:nvSpPr>
          <p:spPr bwMode="auto">
            <a:xfrm>
              <a:off x="5399088" y="3403600"/>
              <a:ext cx="100012" cy="18669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90" name="Rectangle 134">
              <a:extLst>
                <a:ext uri="{FF2B5EF4-FFF2-40B4-BE49-F238E27FC236}">
                  <a16:creationId xmlns:a16="http://schemas.microsoft.com/office/drawing/2014/main" xmlns="" id="{C7E1A5B1-31E6-4EF2-8386-729B641991A4}"/>
                </a:ext>
              </a:extLst>
            </p:cNvPr>
            <p:cNvSpPr>
              <a:spLocks noChangeArrowheads="1"/>
            </p:cNvSpPr>
            <p:nvPr/>
          </p:nvSpPr>
          <p:spPr bwMode="auto">
            <a:xfrm>
              <a:off x="5029200" y="3403600"/>
              <a:ext cx="100012" cy="18669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91" name="Rectangle 135">
              <a:extLst>
                <a:ext uri="{FF2B5EF4-FFF2-40B4-BE49-F238E27FC236}">
                  <a16:creationId xmlns:a16="http://schemas.microsoft.com/office/drawing/2014/main" xmlns="" id="{7AB3A752-3339-40F2-B28F-BB915C6BD20F}"/>
                </a:ext>
              </a:extLst>
            </p:cNvPr>
            <p:cNvSpPr>
              <a:spLocks noChangeArrowheads="1"/>
            </p:cNvSpPr>
            <p:nvPr/>
          </p:nvSpPr>
          <p:spPr bwMode="auto">
            <a:xfrm>
              <a:off x="4659313" y="3403600"/>
              <a:ext cx="95250" cy="18669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92" name="Rectangle 136">
              <a:extLst>
                <a:ext uri="{FF2B5EF4-FFF2-40B4-BE49-F238E27FC236}">
                  <a16:creationId xmlns:a16="http://schemas.microsoft.com/office/drawing/2014/main" xmlns="" id="{D81C8A72-1006-4F87-ABC4-77AC101CC9BC}"/>
                </a:ext>
              </a:extLst>
            </p:cNvPr>
            <p:cNvSpPr>
              <a:spLocks noChangeArrowheads="1"/>
            </p:cNvSpPr>
            <p:nvPr/>
          </p:nvSpPr>
          <p:spPr bwMode="auto">
            <a:xfrm>
              <a:off x="4061465" y="3403600"/>
              <a:ext cx="236537" cy="18669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93" name="Rectangle 137">
              <a:extLst>
                <a:ext uri="{FF2B5EF4-FFF2-40B4-BE49-F238E27FC236}">
                  <a16:creationId xmlns:a16="http://schemas.microsoft.com/office/drawing/2014/main" xmlns="" id="{2729424F-9845-4A05-B822-7E3DD37B24F5}"/>
                </a:ext>
              </a:extLst>
            </p:cNvPr>
            <p:cNvSpPr>
              <a:spLocks noChangeArrowheads="1"/>
            </p:cNvSpPr>
            <p:nvPr/>
          </p:nvSpPr>
          <p:spPr bwMode="auto">
            <a:xfrm>
              <a:off x="4071938" y="4289425"/>
              <a:ext cx="2678112"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94" name="Rectangle 138">
              <a:extLst>
                <a:ext uri="{FF2B5EF4-FFF2-40B4-BE49-F238E27FC236}">
                  <a16:creationId xmlns:a16="http://schemas.microsoft.com/office/drawing/2014/main" xmlns="" id="{98D3887F-756D-4085-88B9-7F7BA7C85F90}"/>
                </a:ext>
              </a:extLst>
            </p:cNvPr>
            <p:cNvSpPr>
              <a:spLocks noChangeArrowheads="1"/>
            </p:cNvSpPr>
            <p:nvPr/>
          </p:nvSpPr>
          <p:spPr bwMode="auto">
            <a:xfrm>
              <a:off x="5445125" y="4014788"/>
              <a:ext cx="1304925"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95" name="Rectangle 139">
              <a:extLst>
                <a:ext uri="{FF2B5EF4-FFF2-40B4-BE49-F238E27FC236}">
                  <a16:creationId xmlns:a16="http://schemas.microsoft.com/office/drawing/2014/main" xmlns="" id="{8CE431AE-5C35-4119-8EBD-589B617876E0}"/>
                </a:ext>
              </a:extLst>
            </p:cNvPr>
            <p:cNvSpPr>
              <a:spLocks noChangeArrowheads="1"/>
            </p:cNvSpPr>
            <p:nvPr/>
          </p:nvSpPr>
          <p:spPr bwMode="auto">
            <a:xfrm>
              <a:off x="5445125" y="3738563"/>
              <a:ext cx="1304925"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96" name="Rectangle 140">
              <a:extLst>
                <a:ext uri="{FF2B5EF4-FFF2-40B4-BE49-F238E27FC236}">
                  <a16:creationId xmlns:a16="http://schemas.microsoft.com/office/drawing/2014/main" xmlns="" id="{639BBA47-B832-4E0B-BC51-6AE0F89C7AEB}"/>
                </a:ext>
              </a:extLst>
            </p:cNvPr>
            <p:cNvSpPr>
              <a:spLocks noChangeArrowheads="1"/>
            </p:cNvSpPr>
            <p:nvPr/>
          </p:nvSpPr>
          <p:spPr bwMode="auto">
            <a:xfrm>
              <a:off x="4071938" y="4541838"/>
              <a:ext cx="2678112"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97" name="Rectangle 141">
              <a:extLst>
                <a:ext uri="{FF2B5EF4-FFF2-40B4-BE49-F238E27FC236}">
                  <a16:creationId xmlns:a16="http://schemas.microsoft.com/office/drawing/2014/main" xmlns="" id="{752C1122-E2C5-455A-8070-BFC37F55B150}"/>
                </a:ext>
              </a:extLst>
            </p:cNvPr>
            <p:cNvSpPr>
              <a:spLocks noChangeArrowheads="1"/>
            </p:cNvSpPr>
            <p:nvPr/>
          </p:nvSpPr>
          <p:spPr bwMode="auto">
            <a:xfrm>
              <a:off x="4071938" y="4792663"/>
              <a:ext cx="2678112"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98" name="Rectangle 142">
              <a:extLst>
                <a:ext uri="{FF2B5EF4-FFF2-40B4-BE49-F238E27FC236}">
                  <a16:creationId xmlns:a16="http://schemas.microsoft.com/office/drawing/2014/main" xmlns="" id="{350B7963-40C5-4A86-B01B-EC40174AF4DB}"/>
                </a:ext>
              </a:extLst>
            </p:cNvPr>
            <p:cNvSpPr>
              <a:spLocks noChangeArrowheads="1"/>
            </p:cNvSpPr>
            <p:nvPr/>
          </p:nvSpPr>
          <p:spPr bwMode="auto">
            <a:xfrm>
              <a:off x="4071938" y="5045075"/>
              <a:ext cx="2678112"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199" name="Rectangle 143">
              <a:extLst>
                <a:ext uri="{FF2B5EF4-FFF2-40B4-BE49-F238E27FC236}">
                  <a16:creationId xmlns:a16="http://schemas.microsoft.com/office/drawing/2014/main" xmlns="" id="{8FBFE93B-1D25-48C6-9630-F0F9B085232C}"/>
                </a:ext>
              </a:extLst>
            </p:cNvPr>
            <p:cNvSpPr>
              <a:spLocks noChangeArrowheads="1"/>
            </p:cNvSpPr>
            <p:nvPr/>
          </p:nvSpPr>
          <p:spPr bwMode="auto">
            <a:xfrm>
              <a:off x="5076825" y="3938588"/>
              <a:ext cx="331787" cy="3762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200" name="Rectangle 144">
              <a:extLst>
                <a:ext uri="{FF2B5EF4-FFF2-40B4-BE49-F238E27FC236}">
                  <a16:creationId xmlns:a16="http://schemas.microsoft.com/office/drawing/2014/main" xmlns="" id="{F11BA4D5-A060-4CA6-8160-039C2489335D}"/>
                </a:ext>
              </a:extLst>
            </p:cNvPr>
            <p:cNvSpPr>
              <a:spLocks noChangeArrowheads="1"/>
            </p:cNvSpPr>
            <p:nvPr/>
          </p:nvSpPr>
          <p:spPr bwMode="auto">
            <a:xfrm>
              <a:off x="4706938" y="4314825"/>
              <a:ext cx="331787" cy="2301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sp>
          <p:nvSpPr>
            <p:cNvPr id="201" name="Rectangle 145">
              <a:extLst>
                <a:ext uri="{FF2B5EF4-FFF2-40B4-BE49-F238E27FC236}">
                  <a16:creationId xmlns:a16="http://schemas.microsoft.com/office/drawing/2014/main" xmlns="" id="{3FAE314C-ED46-43B9-BCE9-92D59921E3FB}"/>
                </a:ext>
              </a:extLst>
            </p:cNvPr>
            <p:cNvSpPr>
              <a:spLocks noChangeArrowheads="1"/>
            </p:cNvSpPr>
            <p:nvPr/>
          </p:nvSpPr>
          <p:spPr bwMode="auto">
            <a:xfrm>
              <a:off x="5473700" y="4805363"/>
              <a:ext cx="331787" cy="4905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28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a:ea typeface="Arial Unicode MS"/>
              </a:endParaRPr>
            </a:p>
          </p:txBody>
        </p:sp>
      </p:grpSp>
    </p:spTree>
    <p:extLst>
      <p:ext uri="{BB962C8B-B14F-4D97-AF65-F5344CB8AC3E}">
        <p14:creationId xmlns:p14="http://schemas.microsoft.com/office/powerpoint/2010/main" val="89176317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0"/>
          </p:nvPr>
        </p:nvSpPr>
        <p:spPr>
          <a:xfrm>
            <a:off x="1403648" y="1916832"/>
            <a:ext cx="7740352" cy="5544616"/>
          </a:xfrm>
        </p:spPr>
        <p:txBody>
          <a:bodyPr/>
          <a:lstStyle/>
          <a:p>
            <a:pPr>
              <a:lnSpc>
                <a:spcPct val="107000"/>
              </a:lnSpc>
              <a:spcBef>
                <a:spcPts val="0"/>
              </a:spcBef>
              <a:spcAft>
                <a:spcPts val="800"/>
              </a:spcAft>
            </a:pP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Equivalent Lateral Force (ELF) Procedures</a:t>
            </a:r>
            <a:endParaRPr lang="en-US" sz="18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lvl="0">
              <a:lnSpc>
                <a:spcPct val="107000"/>
              </a:lnSpc>
              <a:spcBef>
                <a:spcPts val="0"/>
              </a:spcBef>
              <a:spcAft>
                <a:spcPts val="800"/>
              </a:spcAft>
            </a:pPr>
            <a:endPar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endParaRPr>
          </a:p>
          <a:p>
            <a:pPr marL="342900" lvl="0" indent="-342900">
              <a:lnSpc>
                <a:spcPct val="107000"/>
              </a:lnSpc>
              <a:spcBef>
                <a:spcPts val="0"/>
              </a:spcBef>
              <a:spcAft>
                <a:spcPts val="800"/>
              </a:spcAft>
              <a:buFont typeface="Wingdings" panose="05000000000000000000" pitchFamily="2" charset="2"/>
              <a:buChar char="q"/>
            </a:pPr>
            <a:endPar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endParaRPr>
          </a:p>
          <a:p>
            <a:pPr lvl="0">
              <a:lnSpc>
                <a:spcPct val="107000"/>
              </a:lnSpc>
              <a:spcBef>
                <a:spcPts val="0"/>
              </a:spcBef>
              <a:spcAft>
                <a:spcPts val="800"/>
              </a:spcAft>
            </a:pPr>
            <a:endParaRPr lang="en-US" sz="2200" dirty="0" smtClean="0">
              <a:solidFill>
                <a:schemeClr val="tx1"/>
              </a:solidFill>
            </a:endParaRPr>
          </a:p>
        </p:txBody>
      </p:sp>
      <p:sp>
        <p:nvSpPr>
          <p:cNvPr id="5" name="Rectangle 4"/>
          <p:cNvSpPr/>
          <p:nvPr/>
        </p:nvSpPr>
        <p:spPr>
          <a:xfrm>
            <a:off x="1717361" y="1184185"/>
            <a:ext cx="2723502" cy="460895"/>
          </a:xfrm>
          <a:prstGeom prst="rect">
            <a:avLst/>
          </a:prstGeom>
        </p:spPr>
        <p:txBody>
          <a:bodyPr wrap="none">
            <a:spAutoFit/>
          </a:bodyPr>
          <a:lstStyle/>
          <a:p>
            <a:pPr lvl="0" algn="just">
              <a:lnSpc>
                <a:spcPct val="107000"/>
              </a:lnSpc>
              <a:spcAft>
                <a:spcPts val="800"/>
              </a:spcAft>
            </a:pPr>
            <a:r>
              <a:rPr lang="en-US" sz="2400" b="1" dirty="0">
                <a:latin typeface="Times New Roman" panose="02020603050405020304" pitchFamily="18" charset="0"/>
                <a:cs typeface="Times New Roman" panose="02020603050405020304" pitchFamily="18" charset="0"/>
              </a:rPr>
              <a:t>ETABS Procedures</a:t>
            </a:r>
            <a:endPar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p:txBody>
      </p:sp>
      <p:sp>
        <p:nvSpPr>
          <p:cNvPr id="7" name="Rectangle 6"/>
          <p:cNvSpPr/>
          <p:nvPr/>
        </p:nvSpPr>
        <p:spPr>
          <a:xfrm>
            <a:off x="1547664" y="199045"/>
            <a:ext cx="3773790" cy="769441"/>
          </a:xfrm>
          <a:prstGeom prst="rect">
            <a:avLst/>
          </a:prstGeom>
        </p:spPr>
        <p:txBody>
          <a:bodyPr wrap="none">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Seismic Design</a:t>
            </a:r>
          </a:p>
        </p:txBody>
      </p:sp>
      <p:pic>
        <p:nvPicPr>
          <p:cNvPr id="2" name="Picture 1"/>
          <p:cNvPicPr>
            <a:picLocks noChangeAspect="1"/>
          </p:cNvPicPr>
          <p:nvPr/>
        </p:nvPicPr>
        <p:blipFill>
          <a:blip r:embed="rId2"/>
          <a:stretch>
            <a:fillRect/>
          </a:stretch>
        </p:blipFill>
        <p:spPr>
          <a:xfrm>
            <a:off x="1717361" y="2566104"/>
            <a:ext cx="7248761" cy="3887231"/>
          </a:xfrm>
          <a:prstGeom prst="rect">
            <a:avLst/>
          </a:prstGeom>
        </p:spPr>
      </p:pic>
    </p:spTree>
    <p:extLst>
      <p:ext uri="{BB962C8B-B14F-4D97-AF65-F5344CB8AC3E}">
        <p14:creationId xmlns:p14="http://schemas.microsoft.com/office/powerpoint/2010/main" val="31140102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0"/>
          </p:nvPr>
        </p:nvSpPr>
        <p:spPr>
          <a:xfrm>
            <a:off x="1403648" y="1916832"/>
            <a:ext cx="7740352" cy="5544616"/>
          </a:xfrm>
        </p:spPr>
        <p:txBody>
          <a:bodyPr/>
          <a:lstStyle/>
          <a:p>
            <a:pPr>
              <a:lnSpc>
                <a:spcPct val="107000"/>
              </a:lnSpc>
              <a:spcBef>
                <a:spcPts val="0"/>
              </a:spcBef>
              <a:spcAft>
                <a:spcPts val="800"/>
              </a:spcAft>
            </a:pP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Equivalent Lateral Force (ELF) Procedures</a:t>
            </a:r>
            <a:endParaRPr lang="en-US" sz="18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lvl="0">
              <a:lnSpc>
                <a:spcPct val="107000"/>
              </a:lnSpc>
              <a:spcBef>
                <a:spcPts val="0"/>
              </a:spcBef>
              <a:spcAft>
                <a:spcPts val="800"/>
              </a:spcAft>
            </a:pPr>
            <a:endPar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endParaRPr>
          </a:p>
          <a:p>
            <a:pPr marL="342900" lvl="0" indent="-342900">
              <a:lnSpc>
                <a:spcPct val="107000"/>
              </a:lnSpc>
              <a:spcBef>
                <a:spcPts val="0"/>
              </a:spcBef>
              <a:spcAft>
                <a:spcPts val="800"/>
              </a:spcAft>
              <a:buFont typeface="Wingdings" panose="05000000000000000000" pitchFamily="2" charset="2"/>
              <a:buChar char="q"/>
            </a:pPr>
            <a:endPar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endParaRPr>
          </a:p>
          <a:p>
            <a:pPr lvl="0">
              <a:lnSpc>
                <a:spcPct val="107000"/>
              </a:lnSpc>
              <a:spcBef>
                <a:spcPts val="0"/>
              </a:spcBef>
              <a:spcAft>
                <a:spcPts val="800"/>
              </a:spcAft>
            </a:pPr>
            <a:endParaRPr lang="en-US" sz="2200" dirty="0" smtClean="0">
              <a:solidFill>
                <a:schemeClr val="tx1"/>
              </a:solidFill>
            </a:endParaRPr>
          </a:p>
        </p:txBody>
      </p:sp>
      <p:sp>
        <p:nvSpPr>
          <p:cNvPr id="5" name="Rectangle 4"/>
          <p:cNvSpPr/>
          <p:nvPr/>
        </p:nvSpPr>
        <p:spPr>
          <a:xfrm>
            <a:off x="1717361" y="1184185"/>
            <a:ext cx="2723502" cy="460895"/>
          </a:xfrm>
          <a:prstGeom prst="rect">
            <a:avLst/>
          </a:prstGeom>
        </p:spPr>
        <p:txBody>
          <a:bodyPr wrap="none">
            <a:spAutoFit/>
          </a:bodyPr>
          <a:lstStyle/>
          <a:p>
            <a:pPr marL="0" marR="0" lvl="0" indent="0" algn="just" defTabSz="914400" rtl="0" eaLnBrk="1" fontAlgn="auto" latinLnBrk="1" hangingPunct="1">
              <a:lnSpc>
                <a:spcPct val="107000"/>
              </a:lnSpc>
              <a:spcBef>
                <a:spcPts val="0"/>
              </a:spcBef>
              <a:spcAft>
                <a:spcPts val="80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ETABS Procedures</a:t>
            </a:r>
            <a:endPar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p:txBody>
      </p:sp>
      <p:sp>
        <p:nvSpPr>
          <p:cNvPr id="7" name="Rectangle 6"/>
          <p:cNvSpPr/>
          <p:nvPr/>
        </p:nvSpPr>
        <p:spPr>
          <a:xfrm>
            <a:off x="1547664" y="199045"/>
            <a:ext cx="3773790" cy="769441"/>
          </a:xfrm>
          <a:prstGeom prst="rect">
            <a:avLst/>
          </a:prstGeom>
        </p:spPr>
        <p:txBody>
          <a:bodyPr wrap="none">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Seismic Design</a:t>
            </a:r>
          </a:p>
        </p:txBody>
      </p:sp>
      <p:pic>
        <p:nvPicPr>
          <p:cNvPr id="3" name="Picture 2"/>
          <p:cNvPicPr>
            <a:picLocks noChangeAspect="1"/>
          </p:cNvPicPr>
          <p:nvPr/>
        </p:nvPicPr>
        <p:blipFill>
          <a:blip r:embed="rId2"/>
          <a:stretch>
            <a:fillRect/>
          </a:stretch>
        </p:blipFill>
        <p:spPr>
          <a:xfrm>
            <a:off x="1717361" y="2571753"/>
            <a:ext cx="7251000" cy="3888432"/>
          </a:xfrm>
          <a:prstGeom prst="rect">
            <a:avLst/>
          </a:prstGeom>
        </p:spPr>
      </p:pic>
    </p:spTree>
    <p:extLst>
      <p:ext uri="{BB962C8B-B14F-4D97-AF65-F5344CB8AC3E}">
        <p14:creationId xmlns:p14="http://schemas.microsoft.com/office/powerpoint/2010/main" val="231511893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0"/>
          </p:nvPr>
        </p:nvSpPr>
        <p:spPr>
          <a:xfrm>
            <a:off x="1259632" y="1916832"/>
            <a:ext cx="7884368" cy="5544616"/>
          </a:xfrm>
        </p:spPr>
        <p:txBody>
          <a:bodyPr/>
          <a:lstStyle/>
          <a:p>
            <a:pPr>
              <a:lnSpc>
                <a:spcPct val="107000"/>
              </a:lnSpc>
              <a:spcBef>
                <a:spcPts val="0"/>
              </a:spcBef>
              <a:spcAft>
                <a:spcPts val="800"/>
              </a:spcAft>
            </a:pP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Equivalent Lateral Force (ELF) Procedures</a:t>
            </a:r>
            <a:endParaRPr lang="en-US" sz="18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lvl="0">
              <a:lnSpc>
                <a:spcPct val="107000"/>
              </a:lnSpc>
              <a:spcBef>
                <a:spcPts val="0"/>
              </a:spcBef>
              <a:spcAft>
                <a:spcPts val="800"/>
              </a:spcAft>
            </a:pP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The value of base shear from ETABS, in both directions X </a:t>
            </a:r>
            <a:endPar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endParaRPr>
          </a:p>
          <a:p>
            <a:pPr lvl="0">
              <a:lnSpc>
                <a:spcPct val="107000"/>
              </a:lnSpc>
              <a:spcBef>
                <a:spcPts val="0"/>
              </a:spcBef>
              <a:spcAft>
                <a:spcPts val="800"/>
              </a:spcAft>
            </a:pPr>
            <a:r>
              <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and </a:t>
            </a: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Y and considering 0.05 eccentricities of the diaphragms.</a:t>
            </a:r>
          </a:p>
          <a:p>
            <a:pPr lvl="0">
              <a:lnSpc>
                <a:spcPct val="107000"/>
              </a:lnSpc>
              <a:spcBef>
                <a:spcPts val="0"/>
              </a:spcBef>
              <a:spcAft>
                <a:spcPts val="800"/>
              </a:spcAft>
            </a:pPr>
            <a:endPar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endParaRPr>
          </a:p>
          <a:p>
            <a:pPr lvl="0">
              <a:lnSpc>
                <a:spcPct val="107000"/>
              </a:lnSpc>
              <a:spcBef>
                <a:spcPts val="0"/>
              </a:spcBef>
              <a:spcAft>
                <a:spcPts val="800"/>
              </a:spcAft>
            </a:pPr>
            <a:endParaRPr lang="en-US" sz="2200" dirty="0" smtClean="0">
              <a:solidFill>
                <a:schemeClr val="tx1"/>
              </a:solidFill>
            </a:endParaRPr>
          </a:p>
          <a:p>
            <a:pPr lvl="0">
              <a:lnSpc>
                <a:spcPct val="107000"/>
              </a:lnSpc>
              <a:spcBef>
                <a:spcPts val="0"/>
              </a:spcBef>
              <a:spcAft>
                <a:spcPts val="800"/>
              </a:spcAft>
            </a:pPr>
            <a:endParaRPr lang="en-US" sz="2200" dirty="0">
              <a:solidFill>
                <a:schemeClr val="tx1"/>
              </a:solidFill>
            </a:endParaRPr>
          </a:p>
          <a:p>
            <a:pPr lvl="0">
              <a:lnSpc>
                <a:spcPct val="107000"/>
              </a:lnSpc>
              <a:spcBef>
                <a:spcPts val="0"/>
              </a:spcBef>
              <a:spcAft>
                <a:spcPts val="800"/>
              </a:spcAft>
            </a:pPr>
            <a:endParaRPr lang="en-US" sz="2200" dirty="0" smtClean="0">
              <a:solidFill>
                <a:schemeClr val="tx1"/>
              </a:solidFill>
            </a:endParaRPr>
          </a:p>
          <a:p>
            <a:pPr lvl="0">
              <a:lnSpc>
                <a:spcPct val="107000"/>
              </a:lnSpc>
              <a:spcBef>
                <a:spcPts val="0"/>
              </a:spcBef>
              <a:spcAft>
                <a:spcPts val="800"/>
              </a:spcAft>
            </a:pPr>
            <a:endParaRPr lang="en-US" sz="2200" dirty="0">
              <a:solidFill>
                <a:schemeClr val="tx1"/>
              </a:solidFill>
            </a:endParaRPr>
          </a:p>
          <a:p>
            <a:pPr lvl="0">
              <a:lnSpc>
                <a:spcPct val="107000"/>
              </a:lnSpc>
              <a:spcBef>
                <a:spcPts val="0"/>
              </a:spcBef>
              <a:spcAft>
                <a:spcPts val="800"/>
              </a:spcAft>
            </a:pPr>
            <a:endParaRPr lang="en-US" sz="2200" dirty="0" smtClean="0">
              <a:solidFill>
                <a:schemeClr val="tx1"/>
              </a:solidFill>
            </a:endParaRPr>
          </a:p>
        </p:txBody>
      </p:sp>
      <p:sp>
        <p:nvSpPr>
          <p:cNvPr id="5" name="Rectangle 4"/>
          <p:cNvSpPr/>
          <p:nvPr/>
        </p:nvSpPr>
        <p:spPr>
          <a:xfrm>
            <a:off x="1717361" y="1184185"/>
            <a:ext cx="2723502" cy="460895"/>
          </a:xfrm>
          <a:prstGeom prst="rect">
            <a:avLst/>
          </a:prstGeom>
        </p:spPr>
        <p:txBody>
          <a:bodyPr wrap="none">
            <a:spAutoFit/>
          </a:bodyPr>
          <a:lstStyle/>
          <a:p>
            <a:pPr marL="0" marR="0" lvl="0" indent="0" algn="just" defTabSz="914400" rtl="0" eaLnBrk="1" fontAlgn="auto" latinLnBrk="1" hangingPunct="1">
              <a:lnSpc>
                <a:spcPct val="107000"/>
              </a:lnSpc>
              <a:spcBef>
                <a:spcPts val="0"/>
              </a:spcBef>
              <a:spcAft>
                <a:spcPts val="80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ETABS Procedures</a:t>
            </a:r>
            <a:endPar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p:txBody>
      </p:sp>
      <p:sp>
        <p:nvSpPr>
          <p:cNvPr id="7" name="Rectangle 6"/>
          <p:cNvSpPr/>
          <p:nvPr/>
        </p:nvSpPr>
        <p:spPr>
          <a:xfrm>
            <a:off x="1547664" y="199045"/>
            <a:ext cx="3773790" cy="769441"/>
          </a:xfrm>
          <a:prstGeom prst="rect">
            <a:avLst/>
          </a:prstGeom>
        </p:spPr>
        <p:txBody>
          <a:bodyPr wrap="none">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Seismic Design</a:t>
            </a:r>
          </a:p>
        </p:txBody>
      </p:sp>
      <p:pic>
        <p:nvPicPr>
          <p:cNvPr id="2" name="Picture 1"/>
          <p:cNvPicPr>
            <a:picLocks noChangeAspect="1"/>
          </p:cNvPicPr>
          <p:nvPr/>
        </p:nvPicPr>
        <p:blipFill>
          <a:blip r:embed="rId2"/>
          <a:stretch>
            <a:fillRect/>
          </a:stretch>
        </p:blipFill>
        <p:spPr>
          <a:xfrm>
            <a:off x="2196927" y="3501008"/>
            <a:ext cx="6249054" cy="2088232"/>
          </a:xfrm>
          <a:prstGeom prst="rect">
            <a:avLst/>
          </a:prstGeom>
        </p:spPr>
      </p:pic>
      <p:graphicFrame>
        <p:nvGraphicFramePr>
          <p:cNvPr id="6" name="Table 5"/>
          <p:cNvGraphicFramePr>
            <a:graphicFrameLocks noGrp="1"/>
          </p:cNvGraphicFramePr>
          <p:nvPr>
            <p:extLst>
              <p:ext uri="{D42A27DB-BD31-4B8C-83A1-F6EECF244321}">
                <p14:modId xmlns:p14="http://schemas.microsoft.com/office/powerpoint/2010/main" val="3121459179"/>
              </p:ext>
            </p:extLst>
          </p:nvPr>
        </p:nvGraphicFramePr>
        <p:xfrm>
          <a:off x="1717362" y="5833390"/>
          <a:ext cx="7426638" cy="652272"/>
        </p:xfrm>
        <a:graphic>
          <a:graphicData uri="http://schemas.openxmlformats.org/drawingml/2006/table">
            <a:tbl>
              <a:tblPr firstRow="1" firstCol="1" bandRow="1"/>
              <a:tblGrid>
                <a:gridCol w="2855483">
                  <a:extLst>
                    <a:ext uri="{9D8B030D-6E8A-4147-A177-3AD203B41FA5}">
                      <a16:colId xmlns:a16="http://schemas.microsoft.com/office/drawing/2014/main" xmlns="" val="4027399489"/>
                    </a:ext>
                  </a:extLst>
                </a:gridCol>
                <a:gridCol w="2216077">
                  <a:extLst>
                    <a:ext uri="{9D8B030D-6E8A-4147-A177-3AD203B41FA5}">
                      <a16:colId xmlns:a16="http://schemas.microsoft.com/office/drawing/2014/main" xmlns="" val="2777326871"/>
                    </a:ext>
                  </a:extLst>
                </a:gridCol>
                <a:gridCol w="2355078">
                  <a:extLst>
                    <a:ext uri="{9D8B030D-6E8A-4147-A177-3AD203B41FA5}">
                      <a16:colId xmlns:a16="http://schemas.microsoft.com/office/drawing/2014/main" xmlns="" val="1370216698"/>
                    </a:ext>
                  </a:extLst>
                </a:gridCol>
              </a:tblGrid>
              <a:tr h="0">
                <a:tc>
                  <a:txBody>
                    <a:bodyPr/>
                    <a:lstStyle/>
                    <a:p>
                      <a:pPr marL="0" marR="0">
                        <a:lnSpc>
                          <a:spcPct val="107000"/>
                        </a:lnSpc>
                        <a:spcBef>
                          <a:spcPts val="0"/>
                        </a:spcBef>
                        <a:spcAft>
                          <a:spcPts val="0"/>
                        </a:spcAft>
                        <a:tabLst>
                          <a:tab pos="238125" algn="l"/>
                        </a:tabLst>
                      </a:pPr>
                      <a:r>
                        <a:rPr lang="en-US" sz="2000" b="1" dirty="0">
                          <a:solidFill>
                            <a:srgbClr val="FFFFFF"/>
                          </a:solidFill>
                          <a:effectLst/>
                          <a:latin typeface="Times New Roman" panose="02020603050405020304" pitchFamily="18" charset="0"/>
                          <a:ea typeface="Calibri" panose="020F0502020204030204" pitchFamily="34" charset="0"/>
                          <a:cs typeface="Arial" panose="020B0604020202020204" pitchFamily="34" charset="0"/>
                        </a:rPr>
                        <a:t>Manual Base Shear (</a:t>
                      </a:r>
                      <a:r>
                        <a:rPr lang="en-US" sz="2000" b="1" dirty="0" err="1">
                          <a:solidFill>
                            <a:srgbClr val="FFFFFF"/>
                          </a:solidFill>
                          <a:effectLst/>
                          <a:latin typeface="Times New Roman" panose="02020603050405020304" pitchFamily="18" charset="0"/>
                          <a:ea typeface="Calibri" panose="020F0502020204030204" pitchFamily="34" charset="0"/>
                          <a:cs typeface="Arial" panose="020B0604020202020204" pitchFamily="34" charset="0"/>
                        </a:rPr>
                        <a:t>kN</a:t>
                      </a:r>
                      <a:r>
                        <a:rPr lang="en-US" sz="2000" b="1" dirty="0">
                          <a:solidFill>
                            <a:srgbClr val="FFFFFF"/>
                          </a:solidFill>
                          <a:effectLst/>
                          <a:latin typeface="Times New Roman" panose="02020603050405020304" pitchFamily="18" charset="0"/>
                          <a:ea typeface="Calibri" panose="020F0502020204030204" pitchFamily="34" charset="0"/>
                          <a:cs typeface="Arial" panose="020B0604020202020204" pitchFamily="34" charset="0"/>
                        </a:rPr>
                        <a:t>)</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472C4"/>
                      </a:solidFill>
                      <a:prstDash val="solid"/>
                      <a:round/>
                      <a:headEnd type="none" w="med" len="med"/>
                      <a:tailEnd type="none" w="med" len="med"/>
                    </a:lnL>
                    <a:lnR>
                      <a:noFill/>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solidFill>
                      <a:srgbClr val="4472C4"/>
                    </a:solidFill>
                  </a:tcPr>
                </a:tc>
                <a:tc>
                  <a:txBody>
                    <a:bodyPr/>
                    <a:lstStyle/>
                    <a:p>
                      <a:pPr marL="0" marR="0" algn="ctr">
                        <a:lnSpc>
                          <a:spcPct val="107000"/>
                        </a:lnSpc>
                        <a:spcBef>
                          <a:spcPts val="0"/>
                        </a:spcBef>
                        <a:spcAft>
                          <a:spcPts val="0"/>
                        </a:spcAft>
                        <a:tabLst>
                          <a:tab pos="238125" algn="l"/>
                        </a:tabLst>
                      </a:pPr>
                      <a:r>
                        <a:rPr lang="en-US" sz="2000" b="1">
                          <a:solidFill>
                            <a:srgbClr val="FFFFFF"/>
                          </a:solidFill>
                          <a:effectLst/>
                          <a:latin typeface="Times New Roman" panose="02020603050405020304" pitchFamily="18" charset="0"/>
                          <a:ea typeface="Calibri" panose="020F0502020204030204" pitchFamily="34" charset="0"/>
                          <a:cs typeface="Arial" panose="020B0604020202020204" pitchFamily="34" charset="0"/>
                        </a:rPr>
                        <a:t>16465.52</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solidFill>
                      <a:srgbClr val="4472C4"/>
                    </a:solidFill>
                  </a:tcPr>
                </a:tc>
                <a:tc rowSpan="2">
                  <a:txBody>
                    <a:bodyPr/>
                    <a:lstStyle/>
                    <a:p>
                      <a:pPr marL="0" marR="0" algn="ctr">
                        <a:lnSpc>
                          <a:spcPct val="107000"/>
                        </a:lnSpc>
                        <a:spcBef>
                          <a:spcPts val="0"/>
                        </a:spcBef>
                        <a:spcAft>
                          <a:spcPts val="0"/>
                        </a:spcAft>
                        <a:tabLst>
                          <a:tab pos="238125" algn="l"/>
                        </a:tabLst>
                      </a:pPr>
                      <a:r>
                        <a:rPr lang="en-US" sz="2000" b="1">
                          <a:solidFill>
                            <a:srgbClr val="FFFFFF"/>
                          </a:solidFill>
                          <a:effectLst/>
                          <a:latin typeface="Times New Roman" panose="02020603050405020304" pitchFamily="18" charset="0"/>
                          <a:ea typeface="Calibri" panose="020F0502020204030204" pitchFamily="34" charset="0"/>
                          <a:cs typeface="Arial" panose="020B0604020202020204" pitchFamily="34" charset="0"/>
                        </a:rPr>
                        <a:t>Error%</a:t>
                      </a:r>
                      <a:endParaRPr lang="en-US" sz="2000">
                        <a:effectLst/>
                        <a:latin typeface="Calibri" panose="020F0502020204030204" pitchFamily="34" charset="0"/>
                        <a:ea typeface="Calibri" panose="020F0502020204030204" pitchFamily="34" charset="0"/>
                        <a:cs typeface="Arial" panose="020B0604020202020204" pitchFamily="34" charset="0"/>
                      </a:endParaRPr>
                    </a:p>
                    <a:p>
                      <a:pPr marL="0" marR="0" algn="ctr">
                        <a:lnSpc>
                          <a:spcPct val="107000"/>
                        </a:lnSpc>
                        <a:spcBef>
                          <a:spcPts val="0"/>
                        </a:spcBef>
                        <a:spcAft>
                          <a:spcPts val="0"/>
                        </a:spcAft>
                        <a:tabLst>
                          <a:tab pos="238125" algn="l"/>
                        </a:tabLst>
                      </a:pPr>
                      <a:r>
                        <a:rPr lang="en-US" sz="2000" b="1">
                          <a:solidFill>
                            <a:srgbClr val="FFFFFF"/>
                          </a:solidFill>
                          <a:effectLst/>
                          <a:latin typeface="Times New Roman" panose="02020603050405020304" pitchFamily="18" charset="0"/>
                          <a:ea typeface="Calibri" panose="020F0502020204030204" pitchFamily="34" charset="0"/>
                          <a:cs typeface="Arial" panose="020B0604020202020204" pitchFamily="34" charset="0"/>
                        </a:rPr>
                        <a:t>2.24% </a:t>
                      </a:r>
                      <a:r>
                        <a:rPr lang="ar-EG" sz="2000" b="1">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&gt;</a:t>
                      </a:r>
                      <a:r>
                        <a:rPr lang="en-US" sz="2000" b="1">
                          <a:solidFill>
                            <a:srgbClr val="FFFFFF"/>
                          </a:solidFill>
                          <a:effectLst/>
                          <a:latin typeface="Times New Roman" panose="02020603050405020304" pitchFamily="18" charset="0"/>
                          <a:ea typeface="Calibri" panose="020F0502020204030204" pitchFamily="34" charset="0"/>
                          <a:cs typeface="Arial" panose="020B0604020202020204" pitchFamily="34" charset="0"/>
                        </a:rPr>
                        <a:t> 5% OK</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w="12700" cap="flat" cmpd="sng" algn="ctr">
                      <a:solidFill>
                        <a:srgbClr val="4472C4"/>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4472C4"/>
                    </a:solidFill>
                  </a:tcPr>
                </a:tc>
                <a:extLst>
                  <a:ext uri="{0D108BD9-81ED-4DB2-BD59-A6C34878D82A}">
                    <a16:rowId xmlns:a16="http://schemas.microsoft.com/office/drawing/2014/main" xmlns="" val="2091147732"/>
                  </a:ext>
                </a:extLst>
              </a:tr>
              <a:tr h="0">
                <a:tc>
                  <a:txBody>
                    <a:bodyPr/>
                    <a:lstStyle/>
                    <a:p>
                      <a:pPr marL="0" marR="0">
                        <a:lnSpc>
                          <a:spcPct val="107000"/>
                        </a:lnSpc>
                        <a:spcBef>
                          <a:spcPts val="0"/>
                        </a:spcBef>
                        <a:spcAft>
                          <a:spcPts val="0"/>
                        </a:spcAft>
                        <a:tabLst>
                          <a:tab pos="238125" algn="l"/>
                        </a:tabLst>
                      </a:pPr>
                      <a:r>
                        <a:rPr lang="en-US" sz="2000" b="1" dirty="0">
                          <a:effectLst/>
                          <a:latin typeface="Times New Roman" panose="02020603050405020304" pitchFamily="18" charset="0"/>
                          <a:ea typeface="Calibri" panose="020F0502020204030204" pitchFamily="34" charset="0"/>
                          <a:cs typeface="Arial" panose="020B0604020202020204" pitchFamily="34" charset="0"/>
                        </a:rPr>
                        <a:t>ETABS Base Shear (</a:t>
                      </a:r>
                      <a:r>
                        <a:rPr lang="en-US" sz="2000" b="1" dirty="0" err="1">
                          <a:effectLst/>
                          <a:latin typeface="Times New Roman" panose="02020603050405020304" pitchFamily="18" charset="0"/>
                          <a:ea typeface="Calibri" panose="020F0502020204030204" pitchFamily="34" charset="0"/>
                          <a:cs typeface="Arial" panose="020B0604020202020204" pitchFamily="34" charset="0"/>
                        </a:rPr>
                        <a:t>kN</a:t>
                      </a:r>
                      <a:r>
                        <a:rPr lang="en-US" sz="2000" b="1" dirty="0">
                          <a:effectLst/>
                          <a:latin typeface="Times New Roman" panose="02020603050405020304" pitchFamily="18" charset="0"/>
                          <a:ea typeface="Calibri" panose="020F0502020204030204" pitchFamily="34" charset="0"/>
                          <a:cs typeface="Arial" panose="020B0604020202020204" pitchFamily="34" charset="0"/>
                        </a:rPr>
                        <a:t>)</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tabLst>
                          <a:tab pos="238125" algn="l"/>
                        </a:tabLst>
                      </a:pPr>
                      <a:r>
                        <a:rPr lang="en-US" sz="2000" b="1" dirty="0">
                          <a:effectLst/>
                          <a:latin typeface="Times New Roman" panose="02020603050405020304" pitchFamily="18" charset="0"/>
                          <a:ea typeface="Calibri" panose="020F0502020204030204" pitchFamily="34" charset="0"/>
                          <a:cs typeface="Arial" panose="020B0604020202020204" pitchFamily="34" charset="0"/>
                        </a:rPr>
                        <a:t>16833.6236</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vMerge="1">
                  <a:txBody>
                    <a:bodyPr/>
                    <a:lstStyle/>
                    <a:p>
                      <a:endParaRPr lang="en-US"/>
                    </a:p>
                  </a:txBody>
                  <a:tcPr/>
                </a:tc>
                <a:extLst>
                  <a:ext uri="{0D108BD9-81ED-4DB2-BD59-A6C34878D82A}">
                    <a16:rowId xmlns:a16="http://schemas.microsoft.com/office/drawing/2014/main" xmlns="" val="2178641912"/>
                  </a:ext>
                </a:extLst>
              </a:tr>
            </a:tbl>
          </a:graphicData>
        </a:graphic>
      </p:graphicFrame>
    </p:spTree>
    <p:extLst>
      <p:ext uri="{BB962C8B-B14F-4D97-AF65-F5344CB8AC3E}">
        <p14:creationId xmlns:p14="http://schemas.microsoft.com/office/powerpoint/2010/main" val="254231091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0"/>
          </p:nvPr>
        </p:nvSpPr>
        <p:spPr>
          <a:xfrm>
            <a:off x="1403648" y="1916832"/>
            <a:ext cx="7740352" cy="5544616"/>
          </a:xfrm>
        </p:spPr>
        <p:txBody>
          <a:bodyPr/>
          <a:lstStyle/>
          <a:p>
            <a:pPr lvl="0">
              <a:lnSpc>
                <a:spcPct val="107000"/>
              </a:lnSpc>
              <a:spcBef>
                <a:spcPts val="0"/>
              </a:spcBef>
              <a:spcAft>
                <a:spcPts val="800"/>
              </a:spcAft>
            </a:pP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Response Spectrum Analysis</a:t>
            </a:r>
          </a:p>
          <a:p>
            <a:pPr lvl="0">
              <a:lnSpc>
                <a:spcPct val="107000"/>
              </a:lnSpc>
              <a:spcBef>
                <a:spcPts val="0"/>
              </a:spcBef>
              <a:spcAft>
                <a:spcPts val="800"/>
              </a:spcAft>
            </a:pPr>
            <a:endPar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endParaRPr>
          </a:p>
          <a:p>
            <a:pPr lvl="0">
              <a:lnSpc>
                <a:spcPct val="107000"/>
              </a:lnSpc>
              <a:spcBef>
                <a:spcPts val="0"/>
              </a:spcBef>
              <a:spcAft>
                <a:spcPts val="800"/>
              </a:spcAft>
            </a:pPr>
            <a:endParaRPr lang="en-US" sz="2200" dirty="0" smtClean="0">
              <a:solidFill>
                <a:schemeClr val="tx1"/>
              </a:solidFill>
            </a:endParaRPr>
          </a:p>
        </p:txBody>
      </p:sp>
      <p:sp>
        <p:nvSpPr>
          <p:cNvPr id="5" name="Rectangle 4"/>
          <p:cNvSpPr/>
          <p:nvPr/>
        </p:nvSpPr>
        <p:spPr>
          <a:xfrm>
            <a:off x="1717361" y="1184185"/>
            <a:ext cx="2723502" cy="460895"/>
          </a:xfrm>
          <a:prstGeom prst="rect">
            <a:avLst/>
          </a:prstGeom>
        </p:spPr>
        <p:txBody>
          <a:bodyPr wrap="none">
            <a:spAutoFit/>
          </a:bodyPr>
          <a:lstStyle/>
          <a:p>
            <a:pPr marL="0" marR="0" lvl="0" indent="0" algn="just" defTabSz="914400" rtl="0" eaLnBrk="1" fontAlgn="auto" latinLnBrk="1" hangingPunct="1">
              <a:lnSpc>
                <a:spcPct val="107000"/>
              </a:lnSpc>
              <a:spcBef>
                <a:spcPts val="0"/>
              </a:spcBef>
              <a:spcAft>
                <a:spcPts val="80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ETABS Procedures</a:t>
            </a:r>
            <a:endPar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p:txBody>
      </p:sp>
      <p:sp>
        <p:nvSpPr>
          <p:cNvPr id="7" name="Rectangle 6"/>
          <p:cNvSpPr/>
          <p:nvPr/>
        </p:nvSpPr>
        <p:spPr>
          <a:xfrm>
            <a:off x="1547664" y="199045"/>
            <a:ext cx="3773790" cy="769441"/>
          </a:xfrm>
          <a:prstGeom prst="rect">
            <a:avLst/>
          </a:prstGeom>
        </p:spPr>
        <p:txBody>
          <a:bodyPr wrap="none">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Seismic Design</a:t>
            </a:r>
          </a:p>
        </p:txBody>
      </p:sp>
      <p:pic>
        <p:nvPicPr>
          <p:cNvPr id="2" name="Picture 1"/>
          <p:cNvPicPr>
            <a:picLocks noChangeAspect="1"/>
          </p:cNvPicPr>
          <p:nvPr/>
        </p:nvPicPr>
        <p:blipFill>
          <a:blip r:embed="rId2"/>
          <a:stretch>
            <a:fillRect/>
          </a:stretch>
        </p:blipFill>
        <p:spPr>
          <a:xfrm>
            <a:off x="1835696" y="2420888"/>
            <a:ext cx="6984776" cy="4088128"/>
          </a:xfrm>
          <a:prstGeom prst="rect">
            <a:avLst/>
          </a:prstGeom>
        </p:spPr>
      </p:pic>
    </p:spTree>
    <p:extLst>
      <p:ext uri="{BB962C8B-B14F-4D97-AF65-F5344CB8AC3E}">
        <p14:creationId xmlns:p14="http://schemas.microsoft.com/office/powerpoint/2010/main" val="37183779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0"/>
          </p:nvPr>
        </p:nvSpPr>
        <p:spPr>
          <a:xfrm>
            <a:off x="1403648" y="1916832"/>
            <a:ext cx="7740352" cy="5544616"/>
          </a:xfrm>
        </p:spPr>
        <p:txBody>
          <a:bodyPr/>
          <a:lstStyle/>
          <a:p>
            <a:pPr lvl="0">
              <a:lnSpc>
                <a:spcPct val="107000"/>
              </a:lnSpc>
              <a:spcBef>
                <a:spcPts val="0"/>
              </a:spcBef>
              <a:spcAft>
                <a:spcPts val="800"/>
              </a:spcAft>
            </a:pP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Response Spectrum Analysis</a:t>
            </a:r>
          </a:p>
          <a:p>
            <a:pPr lvl="0">
              <a:lnSpc>
                <a:spcPct val="107000"/>
              </a:lnSpc>
              <a:spcBef>
                <a:spcPts val="0"/>
              </a:spcBef>
              <a:spcAft>
                <a:spcPts val="800"/>
              </a:spcAft>
            </a:pPr>
            <a:endPar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endParaRPr>
          </a:p>
          <a:p>
            <a:pPr lvl="0">
              <a:lnSpc>
                <a:spcPct val="107000"/>
              </a:lnSpc>
              <a:spcBef>
                <a:spcPts val="0"/>
              </a:spcBef>
              <a:spcAft>
                <a:spcPts val="800"/>
              </a:spcAft>
            </a:pPr>
            <a:endParaRPr lang="en-US" sz="2200" dirty="0" smtClean="0">
              <a:solidFill>
                <a:schemeClr val="tx1"/>
              </a:solidFill>
            </a:endParaRPr>
          </a:p>
        </p:txBody>
      </p:sp>
      <p:sp>
        <p:nvSpPr>
          <p:cNvPr id="5" name="Rectangle 4"/>
          <p:cNvSpPr/>
          <p:nvPr/>
        </p:nvSpPr>
        <p:spPr>
          <a:xfrm>
            <a:off x="1717361" y="1184185"/>
            <a:ext cx="2723502" cy="460895"/>
          </a:xfrm>
          <a:prstGeom prst="rect">
            <a:avLst/>
          </a:prstGeom>
        </p:spPr>
        <p:txBody>
          <a:bodyPr wrap="none">
            <a:spAutoFit/>
          </a:bodyPr>
          <a:lstStyle/>
          <a:p>
            <a:pPr marL="0" marR="0" lvl="0" indent="0" algn="just" defTabSz="914400" rtl="0" eaLnBrk="1" fontAlgn="auto" latinLnBrk="1" hangingPunct="1">
              <a:lnSpc>
                <a:spcPct val="107000"/>
              </a:lnSpc>
              <a:spcBef>
                <a:spcPts val="0"/>
              </a:spcBef>
              <a:spcAft>
                <a:spcPts val="80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ETABS Procedures</a:t>
            </a:r>
            <a:endPar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p:txBody>
      </p:sp>
      <p:sp>
        <p:nvSpPr>
          <p:cNvPr id="7" name="Rectangle 6"/>
          <p:cNvSpPr/>
          <p:nvPr/>
        </p:nvSpPr>
        <p:spPr>
          <a:xfrm>
            <a:off x="1547664" y="199045"/>
            <a:ext cx="3773790" cy="769441"/>
          </a:xfrm>
          <a:prstGeom prst="rect">
            <a:avLst/>
          </a:prstGeom>
        </p:spPr>
        <p:txBody>
          <a:bodyPr wrap="none">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Seismic Design</a:t>
            </a:r>
          </a:p>
        </p:txBody>
      </p:sp>
      <p:pic>
        <p:nvPicPr>
          <p:cNvPr id="3" name="Picture 2"/>
          <p:cNvPicPr>
            <a:picLocks noChangeAspect="1"/>
          </p:cNvPicPr>
          <p:nvPr/>
        </p:nvPicPr>
        <p:blipFill>
          <a:blip r:embed="rId2"/>
          <a:stretch>
            <a:fillRect/>
          </a:stretch>
        </p:blipFill>
        <p:spPr>
          <a:xfrm>
            <a:off x="2267744" y="2420888"/>
            <a:ext cx="5799726" cy="4337230"/>
          </a:xfrm>
          <a:prstGeom prst="rect">
            <a:avLst/>
          </a:prstGeom>
        </p:spPr>
      </p:pic>
    </p:spTree>
    <p:extLst>
      <p:ext uri="{BB962C8B-B14F-4D97-AF65-F5344CB8AC3E}">
        <p14:creationId xmlns:p14="http://schemas.microsoft.com/office/powerpoint/2010/main" val="52384094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0"/>
          </p:nvPr>
        </p:nvSpPr>
        <p:spPr>
          <a:xfrm>
            <a:off x="1403648" y="1916832"/>
            <a:ext cx="7740352" cy="5544616"/>
          </a:xfrm>
        </p:spPr>
        <p:txBody>
          <a:bodyPr/>
          <a:lstStyle/>
          <a:p>
            <a:pPr lvl="0">
              <a:lnSpc>
                <a:spcPct val="107000"/>
              </a:lnSpc>
              <a:spcBef>
                <a:spcPts val="0"/>
              </a:spcBef>
              <a:spcAft>
                <a:spcPts val="800"/>
              </a:spcAft>
            </a:pP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Response Spectrum Analysis</a:t>
            </a:r>
          </a:p>
          <a:p>
            <a:pPr lvl="0">
              <a:lnSpc>
                <a:spcPct val="107000"/>
              </a:lnSpc>
              <a:spcBef>
                <a:spcPts val="0"/>
              </a:spcBef>
              <a:spcAft>
                <a:spcPts val="800"/>
              </a:spcAft>
            </a:pPr>
            <a:endPar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endParaRPr>
          </a:p>
          <a:p>
            <a:pPr lvl="0">
              <a:lnSpc>
                <a:spcPct val="107000"/>
              </a:lnSpc>
              <a:spcBef>
                <a:spcPts val="0"/>
              </a:spcBef>
              <a:spcAft>
                <a:spcPts val="800"/>
              </a:spcAft>
            </a:pPr>
            <a:endParaRPr lang="en-US" sz="2200" dirty="0" smtClean="0">
              <a:solidFill>
                <a:schemeClr val="tx1"/>
              </a:solidFill>
            </a:endParaRPr>
          </a:p>
        </p:txBody>
      </p:sp>
      <p:sp>
        <p:nvSpPr>
          <p:cNvPr id="5" name="Rectangle 4"/>
          <p:cNvSpPr/>
          <p:nvPr/>
        </p:nvSpPr>
        <p:spPr>
          <a:xfrm>
            <a:off x="1717361" y="1184185"/>
            <a:ext cx="2723502" cy="460895"/>
          </a:xfrm>
          <a:prstGeom prst="rect">
            <a:avLst/>
          </a:prstGeom>
        </p:spPr>
        <p:txBody>
          <a:bodyPr wrap="none">
            <a:spAutoFit/>
          </a:bodyPr>
          <a:lstStyle/>
          <a:p>
            <a:pPr marL="0" marR="0" lvl="0" indent="0" algn="just" defTabSz="914400" rtl="0" eaLnBrk="1" fontAlgn="auto" latinLnBrk="1" hangingPunct="1">
              <a:lnSpc>
                <a:spcPct val="107000"/>
              </a:lnSpc>
              <a:spcBef>
                <a:spcPts val="0"/>
              </a:spcBef>
              <a:spcAft>
                <a:spcPts val="80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ETABS Procedures</a:t>
            </a:r>
            <a:endPar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p:txBody>
      </p:sp>
      <p:sp>
        <p:nvSpPr>
          <p:cNvPr id="7" name="Rectangle 6"/>
          <p:cNvSpPr/>
          <p:nvPr/>
        </p:nvSpPr>
        <p:spPr>
          <a:xfrm>
            <a:off x="1547664" y="199045"/>
            <a:ext cx="3773790" cy="769441"/>
          </a:xfrm>
          <a:prstGeom prst="rect">
            <a:avLst/>
          </a:prstGeom>
        </p:spPr>
        <p:txBody>
          <a:bodyPr wrap="none">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Seismic Design</a:t>
            </a:r>
          </a:p>
        </p:txBody>
      </p:sp>
      <p:pic>
        <p:nvPicPr>
          <p:cNvPr id="2" name="Picture 1"/>
          <p:cNvPicPr>
            <a:picLocks noChangeAspect="1"/>
          </p:cNvPicPr>
          <p:nvPr/>
        </p:nvPicPr>
        <p:blipFill>
          <a:blip r:embed="rId2"/>
          <a:stretch>
            <a:fillRect/>
          </a:stretch>
        </p:blipFill>
        <p:spPr>
          <a:xfrm>
            <a:off x="2267744" y="2420888"/>
            <a:ext cx="5760640" cy="4215081"/>
          </a:xfrm>
          <a:prstGeom prst="rect">
            <a:avLst/>
          </a:prstGeom>
        </p:spPr>
      </p:pic>
    </p:spTree>
    <p:extLst>
      <p:ext uri="{BB962C8B-B14F-4D97-AF65-F5344CB8AC3E}">
        <p14:creationId xmlns:p14="http://schemas.microsoft.com/office/powerpoint/2010/main" val="245374958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Content Placeholder 3"/>
              <p:cNvSpPr>
                <a:spLocks noGrp="1"/>
              </p:cNvSpPr>
              <p:nvPr>
                <p:ph idx="10"/>
              </p:nvPr>
            </p:nvSpPr>
            <p:spPr>
              <a:xfrm>
                <a:off x="1403648" y="1916832"/>
                <a:ext cx="7740352" cy="5544616"/>
              </a:xfrm>
            </p:spPr>
            <p:txBody>
              <a:bodyPr/>
              <a:lstStyle/>
              <a:p>
                <a:pPr lvl="0">
                  <a:lnSpc>
                    <a:spcPct val="107000"/>
                  </a:lnSpc>
                  <a:spcBef>
                    <a:spcPts val="0"/>
                  </a:spcBef>
                  <a:spcAft>
                    <a:spcPts val="800"/>
                  </a:spcAft>
                </a:pPr>
                <a:r>
                  <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Response Spectrum Analysis</a:t>
                </a:r>
              </a:p>
              <a:p>
                <a:pPr lvl="0">
                  <a:lnSpc>
                    <a:spcPct val="107000"/>
                  </a:lnSpc>
                  <a:spcBef>
                    <a:spcPts val="0"/>
                  </a:spcBef>
                  <a:spcAft>
                    <a:spcPts val="800"/>
                  </a:spcAft>
                </a:pP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Base Shear Response Spectrum Procedure</a:t>
                </a:r>
                <a:endPar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endParaRPr>
              </a:p>
              <a:p>
                <a:pPr>
                  <a:lnSpc>
                    <a:spcPct val="107000"/>
                  </a:lnSpc>
                  <a:spcBef>
                    <a:spcPts val="0"/>
                  </a:spcBef>
                  <a:spcAft>
                    <a:spcPts val="800"/>
                  </a:spcAft>
                </a:pPr>
                <a:r>
                  <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Scale factor= </a:t>
                </a:r>
                <a14:m>
                  <m:oMath xmlns:m="http://schemas.openxmlformats.org/officeDocument/2006/math">
                    <m:f>
                      <m:fPr>
                        <m:ctrlPr>
                          <a:rPr lang="en-US" sz="24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ctrlPr>
                      </m:fPr>
                      <m:num>
                        <m:sSub>
                          <m:sSubPr>
                            <m:ctrlPr>
                              <a:rPr lang="en-US" sz="24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240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I</m:t>
                            </m:r>
                          </m:e>
                          <m:sub>
                            <m:r>
                              <a:rPr lang="en-US" sz="24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𝑒</m:t>
                            </m:r>
                          </m:sub>
                        </m:sSub>
                        <m:r>
                          <m:rPr>
                            <m:sty m:val="p"/>
                          </m:rPr>
                          <a:rPr lang="en-US" sz="240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xg</m:t>
                        </m:r>
                      </m:num>
                      <m:den>
                        <m:r>
                          <m:rPr>
                            <m:sty m:val="p"/>
                          </m:rPr>
                          <a:rPr lang="en-US" sz="240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R</m:t>
                        </m:r>
                      </m:den>
                    </m:f>
                  </m:oMath>
                </a14:m>
                <a:r>
                  <a:rPr lang="en-US" sz="24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 x </a:t>
                </a:r>
                <a14:m>
                  <m:oMath xmlns:m="http://schemas.openxmlformats.org/officeDocument/2006/math">
                    <m:f>
                      <m:fPr>
                        <m:ctrlPr>
                          <a:rPr lang="en-US" sz="24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sSub>
                          <m:sSubPr>
                            <m:ctrlPr>
                              <a:rPr lang="en-US" sz="24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24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𝑉</m:t>
                            </m:r>
                          </m:e>
                          <m:sub>
                            <m:r>
                              <a:rPr lang="en-US" sz="24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𝐸𝐿𝐹</m:t>
                            </m:r>
                          </m:sub>
                        </m:sSub>
                      </m:num>
                      <m:den>
                        <m:sSub>
                          <m:sSubPr>
                            <m:ctrlPr>
                              <a:rPr lang="en-US" sz="24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240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V</m:t>
                            </m:r>
                          </m:e>
                          <m:sub>
                            <m:r>
                              <a:rPr lang="en-US" sz="24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𝑅</m:t>
                            </m:r>
                          </m:sub>
                        </m:sSub>
                      </m:den>
                    </m:f>
                  </m:oMath>
                </a14:m>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lvl="0">
                  <a:lnSpc>
                    <a:spcPct val="107000"/>
                  </a:lnSpc>
                  <a:spcBef>
                    <a:spcPts val="0"/>
                  </a:spcBef>
                  <a:spcAft>
                    <a:spcPts val="800"/>
                  </a:spcAft>
                </a:pPr>
                <a:endParaRPr lang="en-US" sz="2200" dirty="0" smtClean="0">
                  <a:solidFill>
                    <a:schemeClr val="tx1"/>
                  </a:solidFill>
                </a:endParaRPr>
              </a:p>
            </p:txBody>
          </p:sp>
        </mc:Choice>
        <mc:Fallback xmlns="">
          <p:sp>
            <p:nvSpPr>
              <p:cNvPr id="4" name="Content Placeholder 3"/>
              <p:cNvSpPr>
                <a:spLocks noGrp="1" noRot="1" noChangeAspect="1" noMove="1" noResize="1" noEditPoints="1" noAdjustHandles="1" noChangeArrowheads="1" noChangeShapeType="1" noTextEdit="1"/>
              </p:cNvSpPr>
              <p:nvPr>
                <p:ph idx="10"/>
              </p:nvPr>
            </p:nvSpPr>
            <p:spPr>
              <a:xfrm>
                <a:off x="1403648" y="1916832"/>
                <a:ext cx="7740352" cy="5544616"/>
              </a:xfrm>
              <a:blipFill>
                <a:blip r:embed="rId2"/>
                <a:stretch>
                  <a:fillRect t="-879"/>
                </a:stretch>
              </a:blipFill>
            </p:spPr>
            <p:txBody>
              <a:bodyPr/>
              <a:lstStyle/>
              <a:p>
                <a:r>
                  <a:rPr lang="en-US">
                    <a:noFill/>
                  </a:rPr>
                  <a:t> </a:t>
                </a:r>
              </a:p>
            </p:txBody>
          </p:sp>
        </mc:Fallback>
      </mc:AlternateContent>
      <p:sp>
        <p:nvSpPr>
          <p:cNvPr id="5" name="Rectangle 4"/>
          <p:cNvSpPr/>
          <p:nvPr/>
        </p:nvSpPr>
        <p:spPr>
          <a:xfrm>
            <a:off x="1717361" y="1184185"/>
            <a:ext cx="2723502" cy="460895"/>
          </a:xfrm>
          <a:prstGeom prst="rect">
            <a:avLst/>
          </a:prstGeom>
        </p:spPr>
        <p:txBody>
          <a:bodyPr wrap="none">
            <a:spAutoFit/>
          </a:bodyPr>
          <a:lstStyle/>
          <a:p>
            <a:pPr marL="0" marR="0" lvl="0" indent="0" algn="just" defTabSz="914400" rtl="0" eaLnBrk="1" fontAlgn="auto" latinLnBrk="1" hangingPunct="1">
              <a:lnSpc>
                <a:spcPct val="107000"/>
              </a:lnSpc>
              <a:spcBef>
                <a:spcPts val="0"/>
              </a:spcBef>
              <a:spcAft>
                <a:spcPts val="80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ETABS Procedures</a:t>
            </a:r>
            <a:endPar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p:txBody>
      </p:sp>
      <p:sp>
        <p:nvSpPr>
          <p:cNvPr id="7" name="Rectangle 6"/>
          <p:cNvSpPr/>
          <p:nvPr/>
        </p:nvSpPr>
        <p:spPr>
          <a:xfrm>
            <a:off x="1547664" y="199045"/>
            <a:ext cx="3773790" cy="769441"/>
          </a:xfrm>
          <a:prstGeom prst="rect">
            <a:avLst/>
          </a:prstGeom>
        </p:spPr>
        <p:txBody>
          <a:bodyPr wrap="none">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Seismic Design</a:t>
            </a:r>
          </a:p>
        </p:txBody>
      </p:sp>
      <p:pic>
        <p:nvPicPr>
          <p:cNvPr id="3" name="Picture 2"/>
          <p:cNvPicPr>
            <a:picLocks noChangeAspect="1"/>
          </p:cNvPicPr>
          <p:nvPr/>
        </p:nvPicPr>
        <p:blipFill>
          <a:blip r:embed="rId3"/>
          <a:stretch>
            <a:fillRect/>
          </a:stretch>
        </p:blipFill>
        <p:spPr>
          <a:xfrm>
            <a:off x="1611148" y="3789040"/>
            <a:ext cx="7420611" cy="2232248"/>
          </a:xfrm>
          <a:prstGeom prst="rect">
            <a:avLst/>
          </a:prstGeom>
        </p:spPr>
      </p:pic>
    </p:spTree>
    <p:extLst>
      <p:ext uri="{BB962C8B-B14F-4D97-AF65-F5344CB8AC3E}">
        <p14:creationId xmlns:p14="http://schemas.microsoft.com/office/powerpoint/2010/main" val="299250201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0"/>
          </p:nvPr>
        </p:nvSpPr>
        <p:spPr>
          <a:xfrm>
            <a:off x="1403648" y="1916832"/>
            <a:ext cx="7740352" cy="5544616"/>
          </a:xfrm>
        </p:spPr>
        <p:txBody>
          <a:bodyPr/>
          <a:lstStyle/>
          <a:p>
            <a:pPr marL="342900" lvl="0" indent="-342900">
              <a:lnSpc>
                <a:spcPct val="107000"/>
              </a:lnSpc>
              <a:spcBef>
                <a:spcPts val="0"/>
              </a:spcBef>
              <a:spcAft>
                <a:spcPts val="800"/>
              </a:spcAft>
              <a:buFont typeface="Wingdings" panose="05000000000000000000" pitchFamily="2" charset="2"/>
              <a:buChar char="q"/>
            </a:pPr>
            <a:r>
              <a:rPr lang="en-US" sz="2400" b="1" dirty="0">
                <a:solidFill>
                  <a:schemeClr val="tx1"/>
                </a:solidFill>
                <a:latin typeface="Times New Roman" panose="02020603050405020304" pitchFamily="18" charset="0"/>
                <a:ea typeface="Calibri" panose="020F0502020204030204" pitchFamily="34" charset="0"/>
              </a:rPr>
              <a:t>Period </a:t>
            </a:r>
            <a:r>
              <a:rPr lang="en-US" sz="2400" b="1" dirty="0" smtClean="0">
                <a:solidFill>
                  <a:schemeClr val="tx1"/>
                </a:solidFill>
                <a:latin typeface="Times New Roman" panose="02020603050405020304" pitchFamily="18" charset="0"/>
                <a:ea typeface="Calibri" panose="020F0502020204030204" pitchFamily="34" charset="0"/>
              </a:rPr>
              <a:t>Check</a:t>
            </a:r>
            <a:endPar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endParaRPr>
          </a:p>
          <a:p>
            <a:pPr marL="342900" lvl="0" indent="-342900">
              <a:lnSpc>
                <a:spcPct val="107000"/>
              </a:lnSpc>
              <a:spcBef>
                <a:spcPts val="0"/>
              </a:spcBef>
              <a:spcAft>
                <a:spcPts val="800"/>
              </a:spcAft>
              <a:buFont typeface="Symbol" panose="05050102010706020507" pitchFamily="18" charset="2"/>
              <a:buChar char="Þ"/>
            </a:pPr>
            <a:r>
              <a:rPr lang="en-US" sz="2400" dirty="0" err="1" smtClean="0">
                <a:solidFill>
                  <a:schemeClr val="tx1"/>
                </a:solidFill>
                <a:latin typeface="Times New Roman" panose="02020603050405020304" pitchFamily="18" charset="0"/>
                <a:ea typeface="Calibri" panose="020F0502020204030204" pitchFamily="34" charset="0"/>
              </a:rPr>
              <a:t>T</a:t>
            </a:r>
            <a:r>
              <a:rPr lang="en-US" sz="2400" baseline="-25000" dirty="0" err="1" smtClean="0">
                <a:solidFill>
                  <a:schemeClr val="tx1"/>
                </a:solidFill>
                <a:latin typeface="Times New Roman" panose="02020603050405020304" pitchFamily="18" charset="0"/>
                <a:ea typeface="Calibri" panose="020F0502020204030204" pitchFamily="34" charset="0"/>
              </a:rPr>
              <a:t>model</a:t>
            </a:r>
            <a:r>
              <a:rPr lang="en-US" sz="2400" dirty="0">
                <a:solidFill>
                  <a:schemeClr val="tx1"/>
                </a:solidFill>
                <a:latin typeface="Times New Roman" panose="02020603050405020304" pitchFamily="18" charset="0"/>
                <a:ea typeface="Calibri" panose="020F0502020204030204" pitchFamily="34" charset="0"/>
              </a:rPr>
              <a:t>= </a:t>
            </a:r>
            <a:r>
              <a:rPr lang="en-US" sz="2400" dirty="0" err="1">
                <a:solidFill>
                  <a:schemeClr val="tx1"/>
                </a:solidFill>
                <a:latin typeface="Times New Roman" panose="02020603050405020304" pitchFamily="18" charset="0"/>
                <a:ea typeface="Calibri" panose="020F0502020204030204" pitchFamily="34" charset="0"/>
              </a:rPr>
              <a:t>T</a:t>
            </a:r>
            <a:r>
              <a:rPr lang="en-US" sz="2400" baseline="-25000" dirty="0" err="1">
                <a:solidFill>
                  <a:schemeClr val="tx1"/>
                </a:solidFill>
                <a:latin typeface="Times New Roman" panose="02020603050405020304" pitchFamily="18" charset="0"/>
                <a:ea typeface="Calibri" panose="020F0502020204030204" pitchFamily="34" charset="0"/>
              </a:rPr>
              <a:t>n</a:t>
            </a:r>
            <a:r>
              <a:rPr lang="en-US" sz="2400" dirty="0">
                <a:solidFill>
                  <a:schemeClr val="tx1"/>
                </a:solidFill>
                <a:latin typeface="Times New Roman" panose="02020603050405020304" pitchFamily="18" charset="0"/>
                <a:ea typeface="Calibri" panose="020F0502020204030204" pitchFamily="34" charset="0"/>
              </a:rPr>
              <a:t>= 2.17 seconds from </a:t>
            </a:r>
            <a:r>
              <a:rPr lang="en-US" sz="2400" dirty="0" smtClean="0">
                <a:solidFill>
                  <a:schemeClr val="tx1"/>
                </a:solidFill>
                <a:latin typeface="Times New Roman" panose="02020603050405020304" pitchFamily="18" charset="0"/>
                <a:ea typeface="Calibri" panose="020F0502020204030204" pitchFamily="34" charset="0"/>
              </a:rPr>
              <a:t>ETABS.</a:t>
            </a:r>
          </a:p>
          <a:p>
            <a:pPr>
              <a:lnSpc>
                <a:spcPct val="107000"/>
              </a:lnSpc>
              <a:spcBef>
                <a:spcPts val="0"/>
              </a:spcBef>
              <a:spcAft>
                <a:spcPts val="800"/>
              </a:spcAft>
            </a:pPr>
            <a:endPar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endParaRPr>
          </a:p>
          <a:p>
            <a:pPr>
              <a:lnSpc>
                <a:spcPct val="107000"/>
              </a:lnSpc>
              <a:spcBef>
                <a:spcPts val="0"/>
              </a:spcBef>
              <a:spcAft>
                <a:spcPts val="800"/>
              </a:spcAft>
            </a:pPr>
            <a:r>
              <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T</a:t>
            </a:r>
            <a:r>
              <a:rPr lang="en-US" sz="2400" baseline="-250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a</a:t>
            </a: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 1.09 seconds</a:t>
            </a:r>
            <a:r>
              <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a:t>
            </a:r>
            <a:endParaRPr lang="en-US" sz="18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a:lnSpc>
                <a:spcPct val="107000"/>
              </a:lnSpc>
              <a:spcBef>
                <a:spcPts val="0"/>
              </a:spcBef>
              <a:spcAft>
                <a:spcPts val="800"/>
              </a:spcAft>
            </a:pP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C</a:t>
            </a:r>
            <a:r>
              <a:rPr lang="en-US" sz="2400" baseline="-25000" dirty="0">
                <a:solidFill>
                  <a:schemeClr val="tx1"/>
                </a:solidFill>
                <a:latin typeface="Times New Roman" panose="02020603050405020304" pitchFamily="18" charset="0"/>
                <a:ea typeface="Calibri" panose="020F0502020204030204" pitchFamily="34" charset="0"/>
                <a:cs typeface="Arial" panose="020B0604020202020204" pitchFamily="34" charset="0"/>
              </a:rPr>
              <a:t>u</a:t>
            </a: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 x T</a:t>
            </a:r>
            <a:r>
              <a:rPr lang="en-US" sz="2400" baseline="-25000" dirty="0">
                <a:solidFill>
                  <a:schemeClr val="tx1"/>
                </a:solidFill>
                <a:latin typeface="Times New Roman" panose="02020603050405020304" pitchFamily="18" charset="0"/>
                <a:ea typeface="Calibri" panose="020F0502020204030204" pitchFamily="34" charset="0"/>
                <a:cs typeface="Arial" panose="020B0604020202020204" pitchFamily="34" charset="0"/>
              </a:rPr>
              <a:t>a</a:t>
            </a: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 </a:t>
            </a:r>
            <a:r>
              <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1.526</a:t>
            </a:r>
          </a:p>
          <a:p>
            <a:pPr>
              <a:lnSpc>
                <a:spcPct val="107000"/>
              </a:lnSpc>
              <a:spcBef>
                <a:spcPts val="0"/>
              </a:spcBef>
              <a:spcAft>
                <a:spcPts val="800"/>
              </a:spcAft>
            </a:pPr>
            <a:endParaRPr lang="en-US" sz="18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07000"/>
              </a:lnSpc>
              <a:spcBef>
                <a:spcPts val="0"/>
              </a:spcBef>
              <a:spcAft>
                <a:spcPts val="800"/>
              </a:spcAft>
              <a:buFont typeface="Symbol" panose="05050102010706020507" pitchFamily="18" charset="2"/>
              <a:buChar char=""/>
            </a:pPr>
            <a:r>
              <a:rPr lang="en-US" sz="2400" dirty="0" err="1">
                <a:solidFill>
                  <a:schemeClr val="tx1"/>
                </a:solidFill>
                <a:latin typeface="Times New Roman" panose="02020603050405020304" pitchFamily="18" charset="0"/>
                <a:ea typeface="Calibri" panose="020F0502020204030204" pitchFamily="34" charset="0"/>
                <a:cs typeface="Arial" panose="020B0604020202020204" pitchFamily="34" charset="0"/>
              </a:rPr>
              <a:t>T</a:t>
            </a:r>
            <a:r>
              <a:rPr lang="en-US" sz="2400" baseline="-25000" dirty="0" err="1">
                <a:solidFill>
                  <a:schemeClr val="tx1"/>
                </a:solidFill>
                <a:latin typeface="Times New Roman" panose="02020603050405020304" pitchFamily="18" charset="0"/>
                <a:ea typeface="Calibri" panose="020F0502020204030204" pitchFamily="34" charset="0"/>
                <a:cs typeface="Arial" panose="020B0604020202020204" pitchFamily="34" charset="0"/>
              </a:rPr>
              <a:t>n</a:t>
            </a: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 </a:t>
            </a:r>
            <a:r>
              <a:rPr lang="ar-EG" sz="2400" dirty="0" smtClean="0">
                <a:solidFill>
                  <a:schemeClr val="tx1"/>
                </a:solidFill>
                <a:latin typeface="Calibri" panose="020F0502020204030204" pitchFamily="34" charset="0"/>
                <a:ea typeface="Calibri" panose="020F0502020204030204" pitchFamily="34" charset="0"/>
                <a:cs typeface="Times New Roman" panose="02020603050405020304" pitchFamily="18" charset="0"/>
              </a:rPr>
              <a:t>&lt; </a:t>
            </a:r>
            <a:r>
              <a:rPr lang="en-US" sz="2400" dirty="0" smtClean="0">
                <a:solidFill>
                  <a:schemeClr val="tx1"/>
                </a:solidFill>
                <a:latin typeface="Calibri" panose="020F0502020204030204" pitchFamily="34" charset="0"/>
                <a:ea typeface="Calibri" panose="020F0502020204030204" pitchFamily="34" charset="0"/>
                <a:cs typeface="Times New Roman" panose="02020603050405020304" pitchFamily="18" charset="0"/>
              </a:rPr>
              <a:t> </a:t>
            </a:r>
            <a:r>
              <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C</a:t>
            </a:r>
            <a:r>
              <a:rPr lang="en-US" sz="2400" baseline="-250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u</a:t>
            </a:r>
            <a:r>
              <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 </a:t>
            </a: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x T</a:t>
            </a:r>
            <a:r>
              <a:rPr lang="en-US" sz="2400" baseline="-25000" dirty="0">
                <a:solidFill>
                  <a:schemeClr val="tx1"/>
                </a:solidFill>
                <a:latin typeface="Times New Roman" panose="02020603050405020304" pitchFamily="18" charset="0"/>
                <a:ea typeface="Calibri" panose="020F0502020204030204" pitchFamily="34" charset="0"/>
                <a:cs typeface="Arial" panose="020B0604020202020204" pitchFamily="34" charset="0"/>
              </a:rPr>
              <a:t>a</a:t>
            </a: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 OK</a:t>
            </a:r>
            <a:endParaRPr lang="en-US" sz="18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spcBef>
                <a:spcPts val="0"/>
              </a:spcBef>
              <a:spcAft>
                <a:spcPts val="800"/>
              </a:spcAft>
              <a:buFont typeface="Symbol" panose="05050102010706020507" pitchFamily="18" charset="2"/>
              <a:buChar char="Þ"/>
            </a:pPr>
            <a:endParaRPr lang="en-US" sz="2200" dirty="0" smtClean="0">
              <a:solidFill>
                <a:schemeClr val="tx1"/>
              </a:solidFill>
            </a:endParaRPr>
          </a:p>
        </p:txBody>
      </p:sp>
      <p:sp>
        <p:nvSpPr>
          <p:cNvPr id="5" name="Rectangle 4"/>
          <p:cNvSpPr/>
          <p:nvPr/>
        </p:nvSpPr>
        <p:spPr>
          <a:xfrm>
            <a:off x="1691680" y="1110469"/>
            <a:ext cx="2186817" cy="460895"/>
          </a:xfrm>
          <a:prstGeom prst="rect">
            <a:avLst/>
          </a:prstGeom>
        </p:spPr>
        <p:txBody>
          <a:bodyPr wrap="none">
            <a:spAutoFit/>
          </a:bodyPr>
          <a:lstStyle/>
          <a:p>
            <a:pPr lvl="0" algn="just">
              <a:lnSpc>
                <a:spcPct val="107000"/>
              </a:lnSpc>
              <a:spcAft>
                <a:spcPts val="800"/>
              </a:spcAft>
            </a:pPr>
            <a:r>
              <a:rPr lang="en-US" sz="24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Design Checks </a:t>
            </a:r>
            <a:endParaRPr kumimoji="0" lang="en-US" sz="24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p:txBody>
      </p:sp>
      <p:sp>
        <p:nvSpPr>
          <p:cNvPr id="7" name="Rectangle 6"/>
          <p:cNvSpPr/>
          <p:nvPr/>
        </p:nvSpPr>
        <p:spPr>
          <a:xfrm>
            <a:off x="1547664" y="199045"/>
            <a:ext cx="3773790" cy="769441"/>
          </a:xfrm>
          <a:prstGeom prst="rect">
            <a:avLst/>
          </a:prstGeom>
        </p:spPr>
        <p:txBody>
          <a:bodyPr wrap="none">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Seismic Design</a:t>
            </a:r>
          </a:p>
        </p:txBody>
      </p:sp>
    </p:spTree>
    <p:extLst>
      <p:ext uri="{BB962C8B-B14F-4D97-AF65-F5344CB8AC3E}">
        <p14:creationId xmlns:p14="http://schemas.microsoft.com/office/powerpoint/2010/main" val="155023593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0"/>
          </p:nvPr>
        </p:nvSpPr>
        <p:spPr>
          <a:xfrm>
            <a:off x="1403648" y="1571364"/>
            <a:ext cx="7740352" cy="5890084"/>
          </a:xfrm>
        </p:spPr>
        <p:txBody>
          <a:bodyPr/>
          <a:lstStyle/>
          <a:p>
            <a:pPr marL="342900" lvl="0" indent="-342900">
              <a:lnSpc>
                <a:spcPct val="107000"/>
              </a:lnSpc>
              <a:spcBef>
                <a:spcPts val="0"/>
              </a:spcBef>
              <a:spcAft>
                <a:spcPts val="800"/>
              </a:spcAft>
              <a:buFont typeface="Wingdings" panose="05000000000000000000" pitchFamily="2" charset="2"/>
              <a:buChar char="q"/>
            </a:pPr>
            <a:r>
              <a:rPr lang="en-US" sz="2400" b="1" dirty="0" smtClean="0">
                <a:solidFill>
                  <a:schemeClr val="tx1"/>
                </a:solidFill>
                <a:latin typeface="Times New Roman" panose="02020603050405020304" pitchFamily="18" charset="0"/>
                <a:ea typeface="Calibri" panose="020F0502020204030204" pitchFamily="34" charset="0"/>
              </a:rPr>
              <a:t>Story </a:t>
            </a:r>
            <a:r>
              <a:rPr lang="en-US" sz="2400" b="1" dirty="0">
                <a:solidFill>
                  <a:schemeClr val="tx1"/>
                </a:solidFill>
                <a:latin typeface="Times New Roman" panose="02020603050405020304" pitchFamily="18" charset="0"/>
                <a:ea typeface="Calibri" panose="020F0502020204030204" pitchFamily="34" charset="0"/>
              </a:rPr>
              <a:t>Drift </a:t>
            </a:r>
            <a:r>
              <a:rPr lang="en-US" sz="2400" b="1" dirty="0" smtClean="0">
                <a:solidFill>
                  <a:schemeClr val="tx1"/>
                </a:solidFill>
                <a:latin typeface="Times New Roman" panose="02020603050405020304" pitchFamily="18" charset="0"/>
                <a:ea typeface="Calibri" panose="020F0502020204030204" pitchFamily="34" charset="0"/>
              </a:rPr>
              <a:t>Check</a:t>
            </a:r>
          </a:p>
          <a:p>
            <a:pPr marL="342900" indent="-342900">
              <a:lnSpc>
                <a:spcPct val="107000"/>
              </a:lnSpc>
              <a:spcBef>
                <a:spcPts val="0"/>
              </a:spcBef>
              <a:spcAft>
                <a:spcPts val="800"/>
              </a:spcAft>
              <a:buFont typeface="Symbol" panose="05050102010706020507" pitchFamily="18" charset="2"/>
              <a:buChar char="Þ"/>
            </a:pPr>
            <a:r>
              <a:rPr lang="en-US" sz="2400" dirty="0" err="1">
                <a:solidFill>
                  <a:schemeClr val="tx1"/>
                </a:solidFill>
                <a:latin typeface="Times New Roman" panose="02020603050405020304" pitchFamily="18" charset="0"/>
                <a:ea typeface="Calibri" panose="020F0502020204030204" pitchFamily="34" charset="0"/>
                <a:cs typeface="Arial" panose="020B0604020202020204" pitchFamily="34" charset="0"/>
              </a:rPr>
              <a:t>Δ</a:t>
            </a:r>
            <a:r>
              <a:rPr lang="en-US" sz="2400" baseline="-25000" dirty="0" err="1">
                <a:solidFill>
                  <a:schemeClr val="tx1"/>
                </a:solidFill>
                <a:latin typeface="Times New Roman" panose="02020603050405020304" pitchFamily="18" charset="0"/>
                <a:ea typeface="Calibri" panose="020F0502020204030204" pitchFamily="34" charset="0"/>
                <a:cs typeface="Arial" panose="020B0604020202020204" pitchFamily="34" charset="0"/>
              </a:rPr>
              <a:t>a</a:t>
            </a: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 0.045</a:t>
            </a:r>
            <a:endParaRPr lang="en-US" sz="18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lvl="0">
              <a:lnSpc>
                <a:spcPct val="107000"/>
              </a:lnSpc>
              <a:spcBef>
                <a:spcPts val="0"/>
              </a:spcBef>
              <a:spcAft>
                <a:spcPts val="800"/>
              </a:spcAft>
            </a:pPr>
            <a:endParaRPr lang="en-US" sz="2200" dirty="0" smtClean="0">
              <a:solidFill>
                <a:schemeClr val="tx1"/>
              </a:solidFill>
            </a:endParaRPr>
          </a:p>
        </p:txBody>
      </p:sp>
      <p:sp>
        <p:nvSpPr>
          <p:cNvPr id="5" name="Rectangle 4"/>
          <p:cNvSpPr/>
          <p:nvPr/>
        </p:nvSpPr>
        <p:spPr>
          <a:xfrm>
            <a:off x="1691680" y="1110469"/>
            <a:ext cx="2186817" cy="460895"/>
          </a:xfrm>
          <a:prstGeom prst="rect">
            <a:avLst/>
          </a:prstGeom>
        </p:spPr>
        <p:txBody>
          <a:bodyPr wrap="none">
            <a:spAutoFit/>
          </a:bodyPr>
          <a:lstStyle/>
          <a:p>
            <a:pPr marL="0" marR="0" lvl="0" indent="0" algn="just" defTabSz="914400" rtl="0" eaLnBrk="1" fontAlgn="auto" latinLnBrk="1" hangingPunct="1">
              <a:lnSpc>
                <a:spcPct val="107000"/>
              </a:lnSpc>
              <a:spcBef>
                <a:spcPts val="0"/>
              </a:spcBef>
              <a:spcAft>
                <a:spcPts val="80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Design Checks </a:t>
            </a:r>
          </a:p>
        </p:txBody>
      </p:sp>
      <p:sp>
        <p:nvSpPr>
          <p:cNvPr id="7" name="Rectangle 6"/>
          <p:cNvSpPr/>
          <p:nvPr/>
        </p:nvSpPr>
        <p:spPr>
          <a:xfrm>
            <a:off x="1547664" y="199045"/>
            <a:ext cx="3773790" cy="769441"/>
          </a:xfrm>
          <a:prstGeom prst="rect">
            <a:avLst/>
          </a:prstGeom>
        </p:spPr>
        <p:txBody>
          <a:bodyPr wrap="none">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Seismic Design</a:t>
            </a:r>
          </a:p>
        </p:txBody>
      </p:sp>
      <p:graphicFrame>
        <p:nvGraphicFramePr>
          <p:cNvPr id="3" name="Table 2"/>
          <p:cNvGraphicFramePr>
            <a:graphicFrameLocks noGrp="1"/>
          </p:cNvGraphicFramePr>
          <p:nvPr>
            <p:extLst>
              <p:ext uri="{D42A27DB-BD31-4B8C-83A1-F6EECF244321}">
                <p14:modId xmlns:p14="http://schemas.microsoft.com/office/powerpoint/2010/main" val="881378626"/>
              </p:ext>
            </p:extLst>
          </p:nvPr>
        </p:nvGraphicFramePr>
        <p:xfrm>
          <a:off x="3707904" y="2132147"/>
          <a:ext cx="5256585" cy="4696968"/>
        </p:xfrm>
        <a:graphic>
          <a:graphicData uri="http://schemas.openxmlformats.org/drawingml/2006/table">
            <a:tbl>
              <a:tblPr firstRow="1" firstCol="1" bandRow="1"/>
              <a:tblGrid>
                <a:gridCol w="892158">
                  <a:extLst>
                    <a:ext uri="{9D8B030D-6E8A-4147-A177-3AD203B41FA5}">
                      <a16:colId xmlns:a16="http://schemas.microsoft.com/office/drawing/2014/main" xmlns="" val="1695809756"/>
                    </a:ext>
                  </a:extLst>
                </a:gridCol>
                <a:gridCol w="1398855">
                  <a:extLst>
                    <a:ext uri="{9D8B030D-6E8A-4147-A177-3AD203B41FA5}">
                      <a16:colId xmlns:a16="http://schemas.microsoft.com/office/drawing/2014/main" xmlns="" val="3780606907"/>
                    </a:ext>
                  </a:extLst>
                </a:gridCol>
                <a:gridCol w="1398855">
                  <a:extLst>
                    <a:ext uri="{9D8B030D-6E8A-4147-A177-3AD203B41FA5}">
                      <a16:colId xmlns:a16="http://schemas.microsoft.com/office/drawing/2014/main" xmlns="" val="1822286138"/>
                    </a:ext>
                  </a:extLst>
                </a:gridCol>
                <a:gridCol w="1566717">
                  <a:extLst>
                    <a:ext uri="{9D8B030D-6E8A-4147-A177-3AD203B41FA5}">
                      <a16:colId xmlns:a16="http://schemas.microsoft.com/office/drawing/2014/main" xmlns="" val="3313082974"/>
                    </a:ext>
                  </a:extLst>
                </a:gridCol>
              </a:tblGrid>
              <a:tr h="362611">
                <a:tc>
                  <a:txBody>
                    <a:bodyPr/>
                    <a:lstStyle/>
                    <a:p>
                      <a:pPr marL="0" marR="0" algn="ctr">
                        <a:lnSpc>
                          <a:spcPct val="107000"/>
                        </a:lnSpc>
                        <a:spcBef>
                          <a:spcPts val="0"/>
                        </a:spcBef>
                        <a:spcAft>
                          <a:spcPts val="0"/>
                        </a:spcAft>
                      </a:pPr>
                      <a:r>
                        <a:rPr lang="en-US" sz="1200"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Story</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ctr">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4472C4"/>
                    </a:solidFill>
                  </a:tcPr>
                </a:tc>
                <a:tc>
                  <a:txBody>
                    <a:bodyPr/>
                    <a:lstStyle/>
                    <a:p>
                      <a:pPr marL="0" marR="0" algn="ctr">
                        <a:lnSpc>
                          <a:spcPct val="107000"/>
                        </a:lnSpc>
                        <a:spcBef>
                          <a:spcPts val="0"/>
                        </a:spcBef>
                        <a:spcAft>
                          <a:spcPts val="0"/>
                        </a:spcAft>
                      </a:pPr>
                      <a:r>
                        <a:rPr lang="en-US" sz="120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Elastic Drift (X)</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ctr">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4472C4"/>
                    </a:solidFill>
                  </a:tcPr>
                </a:tc>
                <a:tc>
                  <a:txBody>
                    <a:bodyPr/>
                    <a:lstStyle/>
                    <a:p>
                      <a:pPr marL="0" marR="0" algn="ctr">
                        <a:lnSpc>
                          <a:spcPct val="107000"/>
                        </a:lnSpc>
                        <a:spcBef>
                          <a:spcPts val="0"/>
                        </a:spcBef>
                        <a:spcAft>
                          <a:spcPts val="0"/>
                        </a:spcAft>
                      </a:pPr>
                      <a:r>
                        <a:rPr lang="en-US" sz="120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Inelastic Drift (X)</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ctr">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4472C4"/>
                    </a:solidFill>
                  </a:tcPr>
                </a:tc>
                <a:tc>
                  <a:txBody>
                    <a:bodyPr/>
                    <a:lstStyle/>
                    <a:p>
                      <a:pPr marL="0" marR="0" algn="ctr">
                        <a:lnSpc>
                          <a:spcPct val="107000"/>
                        </a:lnSpc>
                        <a:spcBef>
                          <a:spcPts val="0"/>
                        </a:spcBef>
                        <a:spcAft>
                          <a:spcPts val="0"/>
                        </a:spcAft>
                      </a:pPr>
                      <a:r>
                        <a:rPr lang="en-US" sz="120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Comparison with code limit (&lt; 0.045)</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ctr">
                    <a:lnL w="12700" cap="flat" cmpd="sng" algn="ctr">
                      <a:solidFill>
                        <a:srgbClr val="C0C0C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472C4"/>
                    </a:solidFill>
                  </a:tcPr>
                </a:tc>
                <a:extLst>
                  <a:ext uri="{0D108BD9-81ED-4DB2-BD59-A6C34878D82A}">
                    <a16:rowId xmlns:a16="http://schemas.microsoft.com/office/drawing/2014/main" xmlns="" val="1231667995"/>
                  </a:ext>
                </a:extLst>
              </a:tr>
              <a:tr h="181306">
                <a:tc>
                  <a:txBody>
                    <a:bodyPr/>
                    <a:lstStyle/>
                    <a:p>
                      <a:pPr marL="0" marR="0" algn="ctr">
                        <a:lnSpc>
                          <a:spcPct val="107000"/>
                        </a:lnSpc>
                        <a:spcBef>
                          <a:spcPts val="0"/>
                        </a:spcBef>
                        <a:spcAft>
                          <a:spcPts val="0"/>
                        </a:spcAft>
                      </a:pPr>
                      <a:r>
                        <a:rPr lang="en-US" sz="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Story21</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w="12700" cap="flat" cmpd="sng" algn="ctr">
                      <a:solidFill>
                        <a:srgbClr val="C0C0C0"/>
                      </a:solidFill>
                      <a:prstDash val="solid"/>
                      <a:round/>
                      <a:headEnd type="none" w="med" len="med"/>
                      <a:tailEnd type="none" w="med" len="med"/>
                    </a:lnT>
                    <a:lnB>
                      <a:noFill/>
                    </a:lnB>
                    <a:solidFill>
                      <a:srgbClr val="D9D9D9"/>
                    </a:solidFill>
                  </a:tcPr>
                </a:tc>
                <a:tc>
                  <a:txBody>
                    <a:bodyPr/>
                    <a:lstStyle/>
                    <a:p>
                      <a:pPr marL="0" marR="0" algn="ctr">
                        <a:lnSpc>
                          <a:spcPct val="107000"/>
                        </a:lnSpc>
                        <a:spcBef>
                          <a:spcPts val="0"/>
                        </a:spcBef>
                        <a:spcAft>
                          <a:spcPts val="0"/>
                        </a:spcAft>
                      </a:pPr>
                      <a:r>
                        <a:rPr lang="en-US" sz="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0.068023</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w="12700" cap="flat" cmpd="sng" algn="ctr">
                      <a:solidFill>
                        <a:srgbClr val="C0C0C0"/>
                      </a:solidFill>
                      <a:prstDash val="solid"/>
                      <a:round/>
                      <a:headEnd type="none" w="med" len="med"/>
                      <a:tailEnd type="none" w="med" len="med"/>
                    </a:lnT>
                    <a:lnB>
                      <a:noFill/>
                    </a:lnB>
                    <a:solidFill>
                      <a:srgbClr val="D9D9D9"/>
                    </a:solidFill>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0.20951084</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w="12700" cap="flat" cmpd="sng" algn="ctr">
                      <a:solidFill>
                        <a:srgbClr val="C0C0C0"/>
                      </a:solidFill>
                      <a:prstDash val="solid"/>
                      <a:round/>
                      <a:headEnd type="none" w="med" len="med"/>
                      <a:tailEnd type="none" w="med" len="med"/>
                    </a:lnT>
                    <a:lnB>
                      <a:noFill/>
                    </a:lnB>
                    <a:solidFill>
                      <a:srgbClr val="D9D9D9"/>
                    </a:solidFill>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FALSE</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w="12700" cap="flat" cmpd="sng" algn="ctr">
                      <a:solidFill>
                        <a:srgbClr val="000000"/>
                      </a:solidFill>
                      <a:prstDash val="solid"/>
                      <a:round/>
                      <a:headEnd type="none" w="med" len="med"/>
                      <a:tailEnd type="none" w="med" len="med"/>
                    </a:lnT>
                    <a:lnB>
                      <a:noFill/>
                    </a:lnB>
                    <a:solidFill>
                      <a:srgbClr val="D9D9D9"/>
                    </a:solidFill>
                  </a:tcPr>
                </a:tc>
                <a:extLst>
                  <a:ext uri="{0D108BD9-81ED-4DB2-BD59-A6C34878D82A}">
                    <a16:rowId xmlns:a16="http://schemas.microsoft.com/office/drawing/2014/main" xmlns="" val="2381035624"/>
                  </a:ext>
                </a:extLst>
              </a:tr>
              <a:tr h="181306">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Story20</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tcPr>
                </a:tc>
                <a:tc>
                  <a:txBody>
                    <a:bodyPr/>
                    <a:lstStyle/>
                    <a:p>
                      <a:pPr marL="0" marR="0" algn="ctr">
                        <a:lnSpc>
                          <a:spcPct val="107000"/>
                        </a:lnSpc>
                        <a:spcBef>
                          <a:spcPts val="0"/>
                        </a:spcBef>
                        <a:spcAft>
                          <a:spcPts val="0"/>
                        </a:spcAft>
                      </a:pPr>
                      <a:r>
                        <a:rPr lang="en-US" sz="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0.064101</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0.19743108</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FALSE</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tcPr>
                </a:tc>
                <a:extLst>
                  <a:ext uri="{0D108BD9-81ED-4DB2-BD59-A6C34878D82A}">
                    <a16:rowId xmlns:a16="http://schemas.microsoft.com/office/drawing/2014/main" xmlns="" val="2273884479"/>
                  </a:ext>
                </a:extLst>
              </a:tr>
              <a:tr h="181306">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Story19</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solidFill>
                      <a:srgbClr val="D9D9D9"/>
                    </a:solidFill>
                  </a:tcPr>
                </a:tc>
                <a:tc>
                  <a:txBody>
                    <a:bodyPr/>
                    <a:lstStyle/>
                    <a:p>
                      <a:pPr marL="0" marR="0" algn="ctr">
                        <a:lnSpc>
                          <a:spcPct val="107000"/>
                        </a:lnSpc>
                        <a:spcBef>
                          <a:spcPts val="0"/>
                        </a:spcBef>
                        <a:spcAft>
                          <a:spcPts val="0"/>
                        </a:spcAft>
                      </a:pPr>
                      <a:r>
                        <a:rPr lang="en-US" sz="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0.004084</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solidFill>
                      <a:srgbClr val="D9D9D9"/>
                    </a:solidFill>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0.01257872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solidFill>
                      <a:srgbClr val="D9D9D9"/>
                    </a:solidFill>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TRUE</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solidFill>
                      <a:srgbClr val="D9D9D9"/>
                    </a:solidFill>
                  </a:tcPr>
                </a:tc>
                <a:extLst>
                  <a:ext uri="{0D108BD9-81ED-4DB2-BD59-A6C34878D82A}">
                    <a16:rowId xmlns:a16="http://schemas.microsoft.com/office/drawing/2014/main" xmlns="" val="969356232"/>
                  </a:ext>
                </a:extLst>
              </a:tr>
              <a:tr h="181306">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Story18</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tcPr>
                </a:tc>
                <a:tc>
                  <a:txBody>
                    <a:bodyPr/>
                    <a:lstStyle/>
                    <a:p>
                      <a:pPr marL="0" marR="0" algn="ctr">
                        <a:lnSpc>
                          <a:spcPct val="107000"/>
                        </a:lnSpc>
                        <a:spcBef>
                          <a:spcPts val="0"/>
                        </a:spcBef>
                        <a:spcAft>
                          <a:spcPts val="0"/>
                        </a:spcAft>
                      </a:pPr>
                      <a:r>
                        <a:rPr lang="en-US" sz="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0.004111</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0.01266188</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TRUE</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tcPr>
                </a:tc>
                <a:extLst>
                  <a:ext uri="{0D108BD9-81ED-4DB2-BD59-A6C34878D82A}">
                    <a16:rowId xmlns:a16="http://schemas.microsoft.com/office/drawing/2014/main" xmlns="" val="4094175953"/>
                  </a:ext>
                </a:extLst>
              </a:tr>
              <a:tr h="181306">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Story17</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solidFill>
                      <a:srgbClr val="D9D9D9"/>
                    </a:solidFill>
                  </a:tcPr>
                </a:tc>
                <a:tc>
                  <a:txBody>
                    <a:bodyPr/>
                    <a:lstStyle/>
                    <a:p>
                      <a:pPr marL="0" marR="0" algn="ctr">
                        <a:lnSpc>
                          <a:spcPct val="107000"/>
                        </a:lnSpc>
                        <a:spcBef>
                          <a:spcPts val="0"/>
                        </a:spcBef>
                        <a:spcAft>
                          <a:spcPts val="0"/>
                        </a:spcAft>
                      </a:pPr>
                      <a:r>
                        <a:rPr lang="en-US" sz="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0.004106</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solidFill>
                      <a:srgbClr val="D9D9D9"/>
                    </a:solidFill>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0.01264648</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solidFill>
                      <a:srgbClr val="D9D9D9"/>
                    </a:solidFill>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TRUE</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solidFill>
                      <a:srgbClr val="D9D9D9"/>
                    </a:solidFill>
                  </a:tcPr>
                </a:tc>
                <a:extLst>
                  <a:ext uri="{0D108BD9-81ED-4DB2-BD59-A6C34878D82A}">
                    <a16:rowId xmlns:a16="http://schemas.microsoft.com/office/drawing/2014/main" xmlns="" val="2492405715"/>
                  </a:ext>
                </a:extLst>
              </a:tr>
              <a:tr h="181306">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Story16</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tcPr>
                </a:tc>
                <a:tc>
                  <a:txBody>
                    <a:bodyPr/>
                    <a:lstStyle/>
                    <a:p>
                      <a:pPr marL="0" marR="0" algn="ctr">
                        <a:lnSpc>
                          <a:spcPct val="107000"/>
                        </a:lnSpc>
                        <a:spcBef>
                          <a:spcPts val="0"/>
                        </a:spcBef>
                        <a:spcAft>
                          <a:spcPts val="0"/>
                        </a:spcAft>
                      </a:pPr>
                      <a:r>
                        <a:rPr lang="en-US" sz="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0.047687</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0.14687596</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FALSE</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tcPr>
                </a:tc>
                <a:extLst>
                  <a:ext uri="{0D108BD9-81ED-4DB2-BD59-A6C34878D82A}">
                    <a16:rowId xmlns:a16="http://schemas.microsoft.com/office/drawing/2014/main" xmlns="" val="395050647"/>
                  </a:ext>
                </a:extLst>
              </a:tr>
              <a:tr h="181306">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Story15</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solidFill>
                      <a:srgbClr val="D9D9D9"/>
                    </a:solidFill>
                  </a:tcPr>
                </a:tc>
                <a:tc>
                  <a:txBody>
                    <a:bodyPr/>
                    <a:lstStyle/>
                    <a:p>
                      <a:pPr marL="0" marR="0" algn="ctr">
                        <a:lnSpc>
                          <a:spcPct val="107000"/>
                        </a:lnSpc>
                        <a:spcBef>
                          <a:spcPts val="0"/>
                        </a:spcBef>
                        <a:spcAft>
                          <a:spcPts val="0"/>
                        </a:spcAft>
                      </a:pPr>
                      <a:r>
                        <a:rPr lang="en-US" sz="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0.004126</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solidFill>
                      <a:srgbClr val="D9D9D9"/>
                    </a:solidFill>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0.01270808</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solidFill>
                      <a:srgbClr val="D9D9D9"/>
                    </a:solidFill>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TRUE</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solidFill>
                      <a:srgbClr val="D9D9D9"/>
                    </a:solidFill>
                  </a:tcPr>
                </a:tc>
                <a:extLst>
                  <a:ext uri="{0D108BD9-81ED-4DB2-BD59-A6C34878D82A}">
                    <a16:rowId xmlns:a16="http://schemas.microsoft.com/office/drawing/2014/main" xmlns="" val="1099164330"/>
                  </a:ext>
                </a:extLst>
              </a:tr>
              <a:tr h="181306">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Story14</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tcPr>
                </a:tc>
                <a:tc>
                  <a:txBody>
                    <a:bodyPr/>
                    <a:lstStyle/>
                    <a:p>
                      <a:pPr marL="0" marR="0" algn="ctr">
                        <a:lnSpc>
                          <a:spcPct val="107000"/>
                        </a:lnSpc>
                        <a:spcBef>
                          <a:spcPts val="0"/>
                        </a:spcBef>
                        <a:spcAft>
                          <a:spcPts val="0"/>
                        </a:spcAft>
                      </a:pPr>
                      <a:r>
                        <a:rPr lang="en-US" sz="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0.004072</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0.01254176</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TRUE</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tcPr>
                </a:tc>
                <a:extLst>
                  <a:ext uri="{0D108BD9-81ED-4DB2-BD59-A6C34878D82A}">
                    <a16:rowId xmlns:a16="http://schemas.microsoft.com/office/drawing/2014/main" xmlns="" val="4078260142"/>
                  </a:ext>
                </a:extLst>
              </a:tr>
              <a:tr h="181306">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Story13</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solidFill>
                      <a:srgbClr val="D9D9D9"/>
                    </a:solidFill>
                  </a:tcPr>
                </a:tc>
                <a:tc>
                  <a:txBody>
                    <a:bodyPr/>
                    <a:lstStyle/>
                    <a:p>
                      <a:pPr marL="0" marR="0" algn="ctr">
                        <a:lnSpc>
                          <a:spcPct val="107000"/>
                        </a:lnSpc>
                        <a:spcBef>
                          <a:spcPts val="0"/>
                        </a:spcBef>
                        <a:spcAft>
                          <a:spcPts val="0"/>
                        </a:spcAft>
                      </a:pPr>
                      <a:r>
                        <a:rPr lang="en-US" sz="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0.004025</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solidFill>
                      <a:srgbClr val="D9D9D9"/>
                    </a:solidFill>
                  </a:tcPr>
                </a:tc>
                <a:tc>
                  <a:txBody>
                    <a:bodyPr/>
                    <a:lstStyle/>
                    <a:p>
                      <a:pPr marL="0" marR="0" algn="ctr">
                        <a:lnSpc>
                          <a:spcPct val="107000"/>
                        </a:lnSpc>
                        <a:spcBef>
                          <a:spcPts val="0"/>
                        </a:spcBef>
                        <a:spcAft>
                          <a:spcPts val="0"/>
                        </a:spcAft>
                      </a:pPr>
                      <a:r>
                        <a:rPr lang="en-US" sz="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0.012397</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solidFill>
                      <a:srgbClr val="D9D9D9"/>
                    </a:solidFill>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TRUE</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solidFill>
                      <a:srgbClr val="D9D9D9"/>
                    </a:solidFill>
                  </a:tcPr>
                </a:tc>
                <a:extLst>
                  <a:ext uri="{0D108BD9-81ED-4DB2-BD59-A6C34878D82A}">
                    <a16:rowId xmlns:a16="http://schemas.microsoft.com/office/drawing/2014/main" xmlns="" val="3499038401"/>
                  </a:ext>
                </a:extLst>
              </a:tr>
              <a:tr h="181306">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Story12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tcPr>
                </a:tc>
                <a:tc>
                  <a:txBody>
                    <a:bodyPr/>
                    <a:lstStyle/>
                    <a:p>
                      <a:pPr marL="0" marR="0" algn="ctr">
                        <a:lnSpc>
                          <a:spcPct val="107000"/>
                        </a:lnSpc>
                        <a:spcBef>
                          <a:spcPts val="0"/>
                        </a:spcBef>
                        <a:spcAft>
                          <a:spcPts val="0"/>
                        </a:spcAft>
                      </a:pPr>
                      <a:r>
                        <a:rPr lang="en-US" sz="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0.003955</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0.0121814</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TRUE</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tcPr>
                </a:tc>
                <a:extLst>
                  <a:ext uri="{0D108BD9-81ED-4DB2-BD59-A6C34878D82A}">
                    <a16:rowId xmlns:a16="http://schemas.microsoft.com/office/drawing/2014/main" xmlns="" val="447037669"/>
                  </a:ext>
                </a:extLst>
              </a:tr>
              <a:tr h="181306">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Story11</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solidFill>
                      <a:srgbClr val="D9D9D9"/>
                    </a:solidFill>
                  </a:tcPr>
                </a:tc>
                <a:tc>
                  <a:txBody>
                    <a:bodyPr/>
                    <a:lstStyle/>
                    <a:p>
                      <a:pPr marL="0" marR="0" algn="ctr">
                        <a:lnSpc>
                          <a:spcPct val="107000"/>
                        </a:lnSpc>
                        <a:spcBef>
                          <a:spcPts val="0"/>
                        </a:spcBef>
                        <a:spcAft>
                          <a:spcPts val="0"/>
                        </a:spcAft>
                      </a:pPr>
                      <a:r>
                        <a:rPr lang="en-US" sz="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0.028235</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solidFill>
                      <a:srgbClr val="D9D9D9"/>
                    </a:solidFill>
                  </a:tcPr>
                </a:tc>
                <a:tc>
                  <a:txBody>
                    <a:bodyPr/>
                    <a:lstStyle/>
                    <a:p>
                      <a:pPr marL="0" marR="0" algn="ctr">
                        <a:lnSpc>
                          <a:spcPct val="107000"/>
                        </a:lnSpc>
                        <a:spcBef>
                          <a:spcPts val="0"/>
                        </a:spcBef>
                        <a:spcAft>
                          <a:spcPts val="0"/>
                        </a:spcAft>
                      </a:pPr>
                      <a:r>
                        <a:rPr lang="en-US" sz="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0.0869638</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solidFill>
                      <a:srgbClr val="D9D9D9"/>
                    </a:solidFill>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FALSE</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solidFill>
                      <a:srgbClr val="D9D9D9"/>
                    </a:solidFill>
                  </a:tcPr>
                </a:tc>
                <a:extLst>
                  <a:ext uri="{0D108BD9-81ED-4DB2-BD59-A6C34878D82A}">
                    <a16:rowId xmlns:a16="http://schemas.microsoft.com/office/drawing/2014/main" xmlns="" val="3111166427"/>
                  </a:ext>
                </a:extLst>
              </a:tr>
              <a:tr h="181306">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Story10</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0.003756</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tcPr>
                </a:tc>
                <a:tc>
                  <a:txBody>
                    <a:bodyPr/>
                    <a:lstStyle/>
                    <a:p>
                      <a:pPr marL="0" marR="0" algn="ctr">
                        <a:lnSpc>
                          <a:spcPct val="107000"/>
                        </a:lnSpc>
                        <a:spcBef>
                          <a:spcPts val="0"/>
                        </a:spcBef>
                        <a:spcAft>
                          <a:spcPts val="0"/>
                        </a:spcAft>
                      </a:pPr>
                      <a:r>
                        <a:rPr lang="en-US" sz="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0.01156848</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TRUE</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tcPr>
                </a:tc>
                <a:extLst>
                  <a:ext uri="{0D108BD9-81ED-4DB2-BD59-A6C34878D82A}">
                    <a16:rowId xmlns:a16="http://schemas.microsoft.com/office/drawing/2014/main" xmlns="" val="664356051"/>
                  </a:ext>
                </a:extLst>
              </a:tr>
              <a:tr h="181306">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Story9</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solidFill>
                      <a:srgbClr val="D9D9D9"/>
                    </a:solidFill>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0.003603</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solidFill>
                      <a:srgbClr val="D9D9D9"/>
                    </a:solidFill>
                  </a:tcPr>
                </a:tc>
                <a:tc>
                  <a:txBody>
                    <a:bodyPr/>
                    <a:lstStyle/>
                    <a:p>
                      <a:pPr marL="0" marR="0" algn="ctr">
                        <a:lnSpc>
                          <a:spcPct val="107000"/>
                        </a:lnSpc>
                        <a:spcBef>
                          <a:spcPts val="0"/>
                        </a:spcBef>
                        <a:spcAft>
                          <a:spcPts val="0"/>
                        </a:spcAft>
                      </a:pPr>
                      <a:r>
                        <a:rPr lang="en-US" sz="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0.01109724</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solidFill>
                      <a:srgbClr val="D9D9D9"/>
                    </a:solidFill>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TRUE</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solidFill>
                      <a:srgbClr val="D9D9D9"/>
                    </a:solidFill>
                  </a:tcPr>
                </a:tc>
                <a:extLst>
                  <a:ext uri="{0D108BD9-81ED-4DB2-BD59-A6C34878D82A}">
                    <a16:rowId xmlns:a16="http://schemas.microsoft.com/office/drawing/2014/main" xmlns="" val="278718506"/>
                  </a:ext>
                </a:extLst>
              </a:tr>
              <a:tr h="181306">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Story8</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0.003394</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tcPr>
                </a:tc>
                <a:tc>
                  <a:txBody>
                    <a:bodyPr/>
                    <a:lstStyle/>
                    <a:p>
                      <a:pPr marL="0" marR="0" algn="ctr">
                        <a:lnSpc>
                          <a:spcPct val="107000"/>
                        </a:lnSpc>
                        <a:spcBef>
                          <a:spcPts val="0"/>
                        </a:spcBef>
                        <a:spcAft>
                          <a:spcPts val="0"/>
                        </a:spcAft>
                      </a:pPr>
                      <a:r>
                        <a:rPr lang="en-US" sz="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0.01045352</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TRUE</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tcPr>
                </a:tc>
                <a:extLst>
                  <a:ext uri="{0D108BD9-81ED-4DB2-BD59-A6C34878D82A}">
                    <a16:rowId xmlns:a16="http://schemas.microsoft.com/office/drawing/2014/main" xmlns="" val="1697986682"/>
                  </a:ext>
                </a:extLst>
              </a:tr>
              <a:tr h="181306">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Story7</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solidFill>
                      <a:srgbClr val="D9D9D9"/>
                    </a:solidFill>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0.003112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solidFill>
                      <a:srgbClr val="D9D9D9"/>
                    </a:solidFill>
                  </a:tcPr>
                </a:tc>
                <a:tc>
                  <a:txBody>
                    <a:bodyPr/>
                    <a:lstStyle/>
                    <a:p>
                      <a:pPr marL="0" marR="0" algn="ctr">
                        <a:lnSpc>
                          <a:spcPct val="107000"/>
                        </a:lnSpc>
                        <a:spcBef>
                          <a:spcPts val="0"/>
                        </a:spcBef>
                        <a:spcAft>
                          <a:spcPts val="0"/>
                        </a:spcAft>
                      </a:pPr>
                      <a:r>
                        <a:rPr lang="en-US" sz="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0.00958496</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solidFill>
                      <a:srgbClr val="D9D9D9"/>
                    </a:solidFill>
                  </a:tcPr>
                </a:tc>
                <a:tc>
                  <a:txBody>
                    <a:bodyPr/>
                    <a:lstStyle/>
                    <a:p>
                      <a:pPr marL="0" marR="0" algn="ctr">
                        <a:lnSpc>
                          <a:spcPct val="107000"/>
                        </a:lnSpc>
                        <a:spcBef>
                          <a:spcPts val="0"/>
                        </a:spcBef>
                        <a:spcAft>
                          <a:spcPts val="0"/>
                        </a:spcAft>
                      </a:pPr>
                      <a:r>
                        <a:rPr lang="en-US" sz="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TRUE</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solidFill>
                      <a:srgbClr val="D9D9D9"/>
                    </a:solidFill>
                  </a:tcPr>
                </a:tc>
                <a:extLst>
                  <a:ext uri="{0D108BD9-81ED-4DB2-BD59-A6C34878D82A}">
                    <a16:rowId xmlns:a16="http://schemas.microsoft.com/office/drawing/2014/main" xmlns="" val="672750773"/>
                  </a:ext>
                </a:extLst>
              </a:tr>
              <a:tr h="181306">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Story6</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0.010769</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tcPr>
                </a:tc>
                <a:tc>
                  <a:txBody>
                    <a:bodyPr/>
                    <a:lstStyle/>
                    <a:p>
                      <a:pPr marL="0" marR="0" algn="ctr">
                        <a:lnSpc>
                          <a:spcPct val="107000"/>
                        </a:lnSpc>
                        <a:spcBef>
                          <a:spcPts val="0"/>
                        </a:spcBef>
                        <a:spcAft>
                          <a:spcPts val="0"/>
                        </a:spcAft>
                      </a:pPr>
                      <a:r>
                        <a:rPr lang="en-US" sz="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0.03316852</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tcPr>
                </a:tc>
                <a:tc>
                  <a:txBody>
                    <a:bodyPr/>
                    <a:lstStyle/>
                    <a:p>
                      <a:pPr marL="0" marR="0" algn="ctr">
                        <a:lnSpc>
                          <a:spcPct val="107000"/>
                        </a:lnSpc>
                        <a:spcBef>
                          <a:spcPts val="0"/>
                        </a:spcBef>
                        <a:spcAft>
                          <a:spcPts val="0"/>
                        </a:spcAft>
                      </a:pPr>
                      <a:r>
                        <a:rPr lang="en-US" sz="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TRUE</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tcPr>
                </a:tc>
                <a:extLst>
                  <a:ext uri="{0D108BD9-81ED-4DB2-BD59-A6C34878D82A}">
                    <a16:rowId xmlns:a16="http://schemas.microsoft.com/office/drawing/2014/main" xmlns="" val="2752047388"/>
                  </a:ext>
                </a:extLst>
              </a:tr>
              <a:tr h="181306">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Story5</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solidFill>
                      <a:srgbClr val="D9D9D9"/>
                    </a:solidFill>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0.007958</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solidFill>
                      <a:srgbClr val="D9D9D9"/>
                    </a:solidFill>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0.02451064</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solidFill>
                      <a:srgbClr val="D9D9D9"/>
                    </a:solidFill>
                  </a:tcPr>
                </a:tc>
                <a:tc>
                  <a:txBody>
                    <a:bodyPr/>
                    <a:lstStyle/>
                    <a:p>
                      <a:pPr marL="0" marR="0" algn="ctr">
                        <a:lnSpc>
                          <a:spcPct val="107000"/>
                        </a:lnSpc>
                        <a:spcBef>
                          <a:spcPts val="0"/>
                        </a:spcBef>
                        <a:spcAft>
                          <a:spcPts val="0"/>
                        </a:spcAft>
                      </a:pPr>
                      <a:r>
                        <a:rPr lang="en-US" sz="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TRUE</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solidFill>
                      <a:srgbClr val="D9D9D9"/>
                    </a:solidFill>
                  </a:tcPr>
                </a:tc>
                <a:extLst>
                  <a:ext uri="{0D108BD9-81ED-4DB2-BD59-A6C34878D82A}">
                    <a16:rowId xmlns:a16="http://schemas.microsoft.com/office/drawing/2014/main" xmlns="" val="1825562638"/>
                  </a:ext>
                </a:extLst>
              </a:tr>
              <a:tr h="181306">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Story4</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0.002083</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0.00641564</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tcPr>
                </a:tc>
                <a:tc>
                  <a:txBody>
                    <a:bodyPr/>
                    <a:lstStyle/>
                    <a:p>
                      <a:pPr marL="0" marR="0" algn="ctr">
                        <a:lnSpc>
                          <a:spcPct val="107000"/>
                        </a:lnSpc>
                        <a:spcBef>
                          <a:spcPts val="0"/>
                        </a:spcBef>
                        <a:spcAft>
                          <a:spcPts val="0"/>
                        </a:spcAft>
                      </a:pPr>
                      <a:r>
                        <a:rPr lang="en-US" sz="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TRUE</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tcPr>
                </a:tc>
                <a:extLst>
                  <a:ext uri="{0D108BD9-81ED-4DB2-BD59-A6C34878D82A}">
                    <a16:rowId xmlns:a16="http://schemas.microsoft.com/office/drawing/2014/main" xmlns="" val="4243836039"/>
                  </a:ext>
                </a:extLst>
              </a:tr>
              <a:tr h="181306">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Story3</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solidFill>
                      <a:srgbClr val="D9D9D9"/>
                    </a:solidFill>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0.001657</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solidFill>
                      <a:srgbClr val="D9D9D9"/>
                    </a:solidFill>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0.00510356</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solidFill>
                      <a:srgbClr val="D9D9D9"/>
                    </a:solidFill>
                  </a:tcPr>
                </a:tc>
                <a:tc>
                  <a:txBody>
                    <a:bodyPr/>
                    <a:lstStyle/>
                    <a:p>
                      <a:pPr marL="0" marR="0" algn="ctr">
                        <a:lnSpc>
                          <a:spcPct val="107000"/>
                        </a:lnSpc>
                        <a:spcBef>
                          <a:spcPts val="0"/>
                        </a:spcBef>
                        <a:spcAft>
                          <a:spcPts val="0"/>
                        </a:spcAft>
                      </a:pPr>
                      <a:r>
                        <a:rPr lang="en-US" sz="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TRUE</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solidFill>
                      <a:srgbClr val="D9D9D9"/>
                    </a:solidFill>
                  </a:tcPr>
                </a:tc>
                <a:extLst>
                  <a:ext uri="{0D108BD9-81ED-4DB2-BD59-A6C34878D82A}">
                    <a16:rowId xmlns:a16="http://schemas.microsoft.com/office/drawing/2014/main" xmlns="" val="1595152109"/>
                  </a:ext>
                </a:extLst>
              </a:tr>
              <a:tr h="181306">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Story2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0.001184</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0.00364672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tcPr>
                </a:tc>
                <a:tc>
                  <a:txBody>
                    <a:bodyPr/>
                    <a:lstStyle/>
                    <a:p>
                      <a:pPr marL="0" marR="0" algn="ctr">
                        <a:lnSpc>
                          <a:spcPct val="107000"/>
                        </a:lnSpc>
                        <a:spcBef>
                          <a:spcPts val="0"/>
                        </a:spcBef>
                        <a:spcAft>
                          <a:spcPts val="0"/>
                        </a:spcAft>
                      </a:pPr>
                      <a:r>
                        <a:rPr lang="en-US" sz="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TRUE</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tcPr>
                </a:tc>
                <a:extLst>
                  <a:ext uri="{0D108BD9-81ED-4DB2-BD59-A6C34878D82A}">
                    <a16:rowId xmlns:a16="http://schemas.microsoft.com/office/drawing/2014/main" xmlns="" val="1725507063"/>
                  </a:ext>
                </a:extLst>
              </a:tr>
              <a:tr h="181306">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Story2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solidFill>
                      <a:srgbClr val="D9D9D9"/>
                    </a:solidFill>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0.000146</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solidFill>
                      <a:srgbClr val="D9D9D9"/>
                    </a:solidFill>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0.00044968</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solidFill>
                      <a:srgbClr val="D9D9D9"/>
                    </a:solidFill>
                  </a:tcPr>
                </a:tc>
                <a:tc>
                  <a:txBody>
                    <a:bodyPr/>
                    <a:lstStyle/>
                    <a:p>
                      <a:pPr marL="0" marR="0" algn="ctr">
                        <a:lnSpc>
                          <a:spcPct val="107000"/>
                        </a:lnSpc>
                        <a:spcBef>
                          <a:spcPts val="0"/>
                        </a:spcBef>
                        <a:spcAft>
                          <a:spcPts val="0"/>
                        </a:spcAft>
                      </a:pPr>
                      <a:r>
                        <a:rPr lang="en-US" sz="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TRUE</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a:noFill/>
                    </a:lnB>
                    <a:solidFill>
                      <a:srgbClr val="D9D9D9"/>
                    </a:solidFill>
                  </a:tcPr>
                </a:tc>
                <a:extLst>
                  <a:ext uri="{0D108BD9-81ED-4DB2-BD59-A6C34878D82A}">
                    <a16:rowId xmlns:a16="http://schemas.microsoft.com/office/drawing/2014/main" xmlns="" val="1288423728"/>
                  </a:ext>
                </a:extLst>
              </a:tr>
              <a:tr h="181306">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Story1</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0.000607</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0.00186956</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TRUE</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54467" marR="54467" marT="0" marB="0" anchor="b">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91462312"/>
                  </a:ext>
                </a:extLst>
              </a:tr>
            </a:tbl>
          </a:graphicData>
        </a:graphic>
      </p:graphicFrame>
    </p:spTree>
    <p:extLst>
      <p:ext uri="{BB962C8B-B14F-4D97-AF65-F5344CB8AC3E}">
        <p14:creationId xmlns:p14="http://schemas.microsoft.com/office/powerpoint/2010/main" val="201284267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0"/>
          </p:nvPr>
        </p:nvSpPr>
        <p:spPr>
          <a:xfrm>
            <a:off x="1403648" y="1429381"/>
            <a:ext cx="7740352" cy="5544616"/>
          </a:xfrm>
        </p:spPr>
        <p:txBody>
          <a:bodyPr/>
          <a:lstStyle/>
          <a:p>
            <a:pPr marL="342900" lvl="0" indent="-342900">
              <a:lnSpc>
                <a:spcPct val="107000"/>
              </a:lnSpc>
              <a:spcBef>
                <a:spcPts val="0"/>
              </a:spcBef>
              <a:spcAft>
                <a:spcPts val="800"/>
              </a:spcAft>
              <a:buFont typeface="Wingdings" panose="05000000000000000000" pitchFamily="2" charset="2"/>
              <a:buChar char="q"/>
            </a:pPr>
            <a:r>
              <a:rPr lang="en-US" sz="2400" b="1" dirty="0" smtClean="0">
                <a:solidFill>
                  <a:schemeClr val="tx1"/>
                </a:solidFill>
                <a:latin typeface="Times New Roman" panose="02020603050405020304" pitchFamily="18" charset="0"/>
                <a:ea typeface="Calibri" panose="020F0502020204030204" pitchFamily="34" charset="0"/>
              </a:rPr>
              <a:t>Story </a:t>
            </a:r>
            <a:r>
              <a:rPr lang="en-US" sz="2400" b="1" dirty="0">
                <a:solidFill>
                  <a:schemeClr val="tx1"/>
                </a:solidFill>
                <a:latin typeface="Times New Roman" panose="02020603050405020304" pitchFamily="18" charset="0"/>
                <a:ea typeface="Calibri" panose="020F0502020204030204" pitchFamily="34" charset="0"/>
              </a:rPr>
              <a:t>Drift </a:t>
            </a:r>
            <a:r>
              <a:rPr lang="en-US" sz="2400" b="1" dirty="0" smtClean="0">
                <a:solidFill>
                  <a:schemeClr val="tx1"/>
                </a:solidFill>
                <a:latin typeface="Times New Roman" panose="02020603050405020304" pitchFamily="18" charset="0"/>
                <a:ea typeface="Calibri" panose="020F0502020204030204" pitchFamily="34" charset="0"/>
              </a:rPr>
              <a:t>Check</a:t>
            </a:r>
          </a:p>
          <a:p>
            <a:pPr marL="342900" indent="-342900">
              <a:lnSpc>
                <a:spcPct val="107000"/>
              </a:lnSpc>
              <a:spcBef>
                <a:spcPts val="0"/>
              </a:spcBef>
              <a:spcAft>
                <a:spcPts val="800"/>
              </a:spcAft>
              <a:buFont typeface="Symbol" panose="05050102010706020507" pitchFamily="18" charset="2"/>
              <a:buChar char="Þ"/>
            </a:pPr>
            <a:r>
              <a:rPr lang="en-US" sz="2400" dirty="0" err="1">
                <a:solidFill>
                  <a:schemeClr val="tx1"/>
                </a:solidFill>
                <a:latin typeface="Times New Roman" panose="02020603050405020304" pitchFamily="18" charset="0"/>
                <a:ea typeface="Calibri" panose="020F0502020204030204" pitchFamily="34" charset="0"/>
                <a:cs typeface="Arial" panose="020B0604020202020204" pitchFamily="34" charset="0"/>
              </a:rPr>
              <a:t>Δ</a:t>
            </a:r>
            <a:r>
              <a:rPr lang="en-US" sz="2400" baseline="-25000" dirty="0" err="1">
                <a:solidFill>
                  <a:schemeClr val="tx1"/>
                </a:solidFill>
                <a:latin typeface="Times New Roman" panose="02020603050405020304" pitchFamily="18" charset="0"/>
                <a:ea typeface="Calibri" panose="020F0502020204030204" pitchFamily="34" charset="0"/>
                <a:cs typeface="Arial" panose="020B0604020202020204" pitchFamily="34" charset="0"/>
              </a:rPr>
              <a:t>a</a:t>
            </a: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 0.045</a:t>
            </a:r>
            <a:endParaRPr lang="en-US" sz="18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lvl="0">
              <a:lnSpc>
                <a:spcPct val="107000"/>
              </a:lnSpc>
              <a:spcBef>
                <a:spcPts val="0"/>
              </a:spcBef>
              <a:spcAft>
                <a:spcPts val="800"/>
              </a:spcAft>
            </a:pPr>
            <a:endParaRPr lang="en-US" sz="2200" dirty="0" smtClean="0">
              <a:solidFill>
                <a:schemeClr val="tx1"/>
              </a:solidFill>
            </a:endParaRPr>
          </a:p>
        </p:txBody>
      </p:sp>
      <p:sp>
        <p:nvSpPr>
          <p:cNvPr id="5" name="Rectangle 4"/>
          <p:cNvSpPr/>
          <p:nvPr/>
        </p:nvSpPr>
        <p:spPr>
          <a:xfrm>
            <a:off x="1691680" y="968486"/>
            <a:ext cx="2186817" cy="460895"/>
          </a:xfrm>
          <a:prstGeom prst="rect">
            <a:avLst/>
          </a:prstGeom>
        </p:spPr>
        <p:txBody>
          <a:bodyPr wrap="none">
            <a:spAutoFit/>
          </a:bodyPr>
          <a:lstStyle/>
          <a:p>
            <a:pPr marL="0" marR="0" lvl="0" indent="0" algn="just" defTabSz="914400" rtl="0" eaLnBrk="1" fontAlgn="auto" latinLnBrk="1" hangingPunct="1">
              <a:lnSpc>
                <a:spcPct val="107000"/>
              </a:lnSpc>
              <a:spcBef>
                <a:spcPts val="0"/>
              </a:spcBef>
              <a:spcAft>
                <a:spcPts val="80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Design Checks </a:t>
            </a:r>
          </a:p>
        </p:txBody>
      </p:sp>
      <p:sp>
        <p:nvSpPr>
          <p:cNvPr id="7" name="Rectangle 6"/>
          <p:cNvSpPr/>
          <p:nvPr/>
        </p:nvSpPr>
        <p:spPr>
          <a:xfrm>
            <a:off x="1547664" y="199045"/>
            <a:ext cx="3773790" cy="769441"/>
          </a:xfrm>
          <a:prstGeom prst="rect">
            <a:avLst/>
          </a:prstGeom>
        </p:spPr>
        <p:txBody>
          <a:bodyPr wrap="none">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Seismic Design</a:t>
            </a:r>
          </a:p>
        </p:txBody>
      </p:sp>
      <p:graphicFrame>
        <p:nvGraphicFramePr>
          <p:cNvPr id="2" name="Table 1"/>
          <p:cNvGraphicFramePr>
            <a:graphicFrameLocks noGrp="1"/>
          </p:cNvGraphicFramePr>
          <p:nvPr>
            <p:extLst>
              <p:ext uri="{D42A27DB-BD31-4B8C-83A1-F6EECF244321}">
                <p14:modId xmlns:p14="http://schemas.microsoft.com/office/powerpoint/2010/main" val="2964261115"/>
              </p:ext>
            </p:extLst>
          </p:nvPr>
        </p:nvGraphicFramePr>
        <p:xfrm>
          <a:off x="3878497" y="2161032"/>
          <a:ext cx="4752527" cy="4696968"/>
        </p:xfrm>
        <a:graphic>
          <a:graphicData uri="http://schemas.openxmlformats.org/drawingml/2006/table">
            <a:tbl>
              <a:tblPr firstRow="1" firstCol="1" bandRow="1"/>
              <a:tblGrid>
                <a:gridCol w="848169">
                  <a:extLst>
                    <a:ext uri="{9D8B030D-6E8A-4147-A177-3AD203B41FA5}">
                      <a16:colId xmlns:a16="http://schemas.microsoft.com/office/drawing/2014/main" xmlns="" val="2081072396"/>
                    </a:ext>
                  </a:extLst>
                </a:gridCol>
                <a:gridCol w="1201341">
                  <a:extLst>
                    <a:ext uri="{9D8B030D-6E8A-4147-A177-3AD203B41FA5}">
                      <a16:colId xmlns:a16="http://schemas.microsoft.com/office/drawing/2014/main" xmlns="" val="764758461"/>
                    </a:ext>
                  </a:extLst>
                </a:gridCol>
                <a:gridCol w="1206903">
                  <a:extLst>
                    <a:ext uri="{9D8B030D-6E8A-4147-A177-3AD203B41FA5}">
                      <a16:colId xmlns:a16="http://schemas.microsoft.com/office/drawing/2014/main" xmlns="" val="1392648812"/>
                    </a:ext>
                  </a:extLst>
                </a:gridCol>
                <a:gridCol w="1496114">
                  <a:extLst>
                    <a:ext uri="{9D8B030D-6E8A-4147-A177-3AD203B41FA5}">
                      <a16:colId xmlns:a16="http://schemas.microsoft.com/office/drawing/2014/main" xmlns="" val="2055690609"/>
                    </a:ext>
                  </a:extLst>
                </a:gridCol>
              </a:tblGrid>
              <a:tr h="375760">
                <a:tc>
                  <a:txBody>
                    <a:bodyPr/>
                    <a:lstStyle/>
                    <a:p>
                      <a:pPr marL="0" marR="0" algn="ctr">
                        <a:lnSpc>
                          <a:spcPct val="107000"/>
                        </a:lnSpc>
                        <a:spcBef>
                          <a:spcPts val="0"/>
                        </a:spcBef>
                        <a:spcAft>
                          <a:spcPts val="0"/>
                        </a:spcAft>
                      </a:pPr>
                      <a:r>
                        <a:rPr lang="en-US" sz="1200"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Story</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ctr">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4472C4"/>
                    </a:solidFill>
                  </a:tcPr>
                </a:tc>
                <a:tc>
                  <a:txBody>
                    <a:bodyPr/>
                    <a:lstStyle/>
                    <a:p>
                      <a:pPr marL="0" marR="0" algn="ctr">
                        <a:lnSpc>
                          <a:spcPct val="107000"/>
                        </a:lnSpc>
                        <a:spcBef>
                          <a:spcPts val="0"/>
                        </a:spcBef>
                        <a:spcAft>
                          <a:spcPts val="0"/>
                        </a:spcAft>
                      </a:pPr>
                      <a:r>
                        <a:rPr lang="en-US" sz="120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Elastic Drift (Y)</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ctr">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4472C4"/>
                    </a:solidFill>
                  </a:tcPr>
                </a:tc>
                <a:tc>
                  <a:txBody>
                    <a:bodyPr/>
                    <a:lstStyle/>
                    <a:p>
                      <a:pPr marL="0" marR="0" algn="ctr">
                        <a:lnSpc>
                          <a:spcPct val="107000"/>
                        </a:lnSpc>
                        <a:spcBef>
                          <a:spcPts val="0"/>
                        </a:spcBef>
                        <a:spcAft>
                          <a:spcPts val="0"/>
                        </a:spcAft>
                      </a:pPr>
                      <a:r>
                        <a:rPr lang="en-US" sz="120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Inelastic Drift (Y)</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ctr">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4472C4"/>
                    </a:solidFill>
                  </a:tcPr>
                </a:tc>
                <a:tc>
                  <a:txBody>
                    <a:bodyPr/>
                    <a:lstStyle/>
                    <a:p>
                      <a:pPr marL="0" marR="0" algn="ctr">
                        <a:lnSpc>
                          <a:spcPct val="107000"/>
                        </a:lnSpc>
                        <a:spcBef>
                          <a:spcPts val="0"/>
                        </a:spcBef>
                        <a:spcAft>
                          <a:spcPts val="0"/>
                        </a:spcAft>
                      </a:pPr>
                      <a:r>
                        <a:rPr lang="en-US" sz="120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Comparison with code limit (&lt; 0.045)</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ctr">
                    <a:lnL w="12700" cap="flat" cmpd="sng" algn="ctr">
                      <a:solidFill>
                        <a:srgbClr val="C0C0C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472C4"/>
                    </a:solidFill>
                  </a:tcPr>
                </a:tc>
                <a:extLst>
                  <a:ext uri="{0D108BD9-81ED-4DB2-BD59-A6C34878D82A}">
                    <a16:rowId xmlns:a16="http://schemas.microsoft.com/office/drawing/2014/main" xmlns="" val="3205354364"/>
                  </a:ext>
                </a:extLst>
              </a:tr>
              <a:tr h="187880">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Story21</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w="12700" cap="flat" cmpd="sng" algn="ctr">
                      <a:solidFill>
                        <a:srgbClr val="C0C0C0"/>
                      </a:solidFill>
                      <a:prstDash val="solid"/>
                      <a:round/>
                      <a:headEnd type="none" w="med" len="med"/>
                      <a:tailEnd type="none" w="med" len="med"/>
                    </a:lnT>
                    <a:lnB>
                      <a:noFill/>
                    </a:lnB>
                    <a:solidFill>
                      <a:srgbClr val="D9D9D9"/>
                    </a:solidFill>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0.069117</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w="12700" cap="flat" cmpd="sng" algn="ctr">
                      <a:solidFill>
                        <a:srgbClr val="C0C0C0"/>
                      </a:solidFill>
                      <a:prstDash val="solid"/>
                      <a:round/>
                      <a:headEnd type="none" w="med" len="med"/>
                      <a:tailEnd type="none" w="med" len="med"/>
                    </a:lnT>
                    <a:lnB>
                      <a:noFill/>
                    </a:lnB>
                    <a:solidFill>
                      <a:srgbClr val="D9D9D9"/>
                    </a:solidFill>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0.21288036</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w="12700" cap="flat" cmpd="sng" algn="ctr">
                      <a:solidFill>
                        <a:srgbClr val="C0C0C0"/>
                      </a:solidFill>
                      <a:prstDash val="solid"/>
                      <a:round/>
                      <a:headEnd type="none" w="med" len="med"/>
                      <a:tailEnd type="none" w="med" len="med"/>
                    </a:lnT>
                    <a:lnB>
                      <a:noFill/>
                    </a:lnB>
                    <a:solidFill>
                      <a:srgbClr val="D9D9D9"/>
                    </a:solidFill>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FALSE</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w="12700" cap="flat" cmpd="sng" algn="ctr">
                      <a:solidFill>
                        <a:srgbClr val="000000"/>
                      </a:solidFill>
                      <a:prstDash val="solid"/>
                      <a:round/>
                      <a:headEnd type="none" w="med" len="med"/>
                      <a:tailEnd type="none" w="med" len="med"/>
                    </a:lnT>
                    <a:lnB>
                      <a:noFill/>
                    </a:lnB>
                    <a:solidFill>
                      <a:srgbClr val="D9D9D9"/>
                    </a:solidFill>
                  </a:tcPr>
                </a:tc>
                <a:extLst>
                  <a:ext uri="{0D108BD9-81ED-4DB2-BD59-A6C34878D82A}">
                    <a16:rowId xmlns:a16="http://schemas.microsoft.com/office/drawing/2014/main" xmlns="" val="3219778369"/>
                  </a:ext>
                </a:extLst>
              </a:tr>
              <a:tr h="187880">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Story20</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0.065175</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0.200739</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FALSE</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tcPr>
                </a:tc>
                <a:extLst>
                  <a:ext uri="{0D108BD9-81ED-4DB2-BD59-A6C34878D82A}">
                    <a16:rowId xmlns:a16="http://schemas.microsoft.com/office/drawing/2014/main" xmlns="" val="1308974607"/>
                  </a:ext>
                </a:extLst>
              </a:tr>
              <a:tr h="187880">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Story19</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solidFill>
                      <a:srgbClr val="D9D9D9"/>
                    </a:solidFill>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0.004229</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solidFill>
                      <a:srgbClr val="D9D9D9"/>
                    </a:solidFill>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0.01302532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solidFill>
                      <a:srgbClr val="D9D9D9"/>
                    </a:solidFill>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TRUE</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solidFill>
                      <a:srgbClr val="D9D9D9"/>
                    </a:solidFill>
                  </a:tcPr>
                </a:tc>
                <a:extLst>
                  <a:ext uri="{0D108BD9-81ED-4DB2-BD59-A6C34878D82A}">
                    <a16:rowId xmlns:a16="http://schemas.microsoft.com/office/drawing/2014/main" xmlns="" val="2866205798"/>
                  </a:ext>
                </a:extLst>
              </a:tr>
              <a:tr h="187880">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Story18</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tcPr>
                </a:tc>
                <a:tc>
                  <a:txBody>
                    <a:bodyPr/>
                    <a:lstStyle/>
                    <a:p>
                      <a:pPr marL="0" marR="0" algn="ctr">
                        <a:lnSpc>
                          <a:spcPct val="107000"/>
                        </a:lnSpc>
                        <a:spcBef>
                          <a:spcPts val="0"/>
                        </a:spcBef>
                        <a:spcAft>
                          <a:spcPts val="0"/>
                        </a:spcAft>
                      </a:pPr>
                      <a:r>
                        <a:rPr lang="en-US" sz="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0.004256</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0.01310848</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TRUE</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tcPr>
                </a:tc>
                <a:extLst>
                  <a:ext uri="{0D108BD9-81ED-4DB2-BD59-A6C34878D82A}">
                    <a16:rowId xmlns:a16="http://schemas.microsoft.com/office/drawing/2014/main" xmlns="" val="4258793344"/>
                  </a:ext>
                </a:extLst>
              </a:tr>
              <a:tr h="187880">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Story17</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solidFill>
                      <a:srgbClr val="D9D9D9"/>
                    </a:solidFill>
                  </a:tcPr>
                </a:tc>
                <a:tc>
                  <a:txBody>
                    <a:bodyPr/>
                    <a:lstStyle/>
                    <a:p>
                      <a:pPr marL="0" marR="0" algn="ctr">
                        <a:lnSpc>
                          <a:spcPct val="107000"/>
                        </a:lnSpc>
                        <a:spcBef>
                          <a:spcPts val="0"/>
                        </a:spcBef>
                        <a:spcAft>
                          <a:spcPts val="0"/>
                        </a:spcAft>
                      </a:pPr>
                      <a:r>
                        <a:rPr lang="en-US" sz="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0.004299</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solidFill>
                      <a:srgbClr val="D9D9D9"/>
                    </a:solidFill>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0.01324092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solidFill>
                      <a:srgbClr val="D9D9D9"/>
                    </a:solidFill>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TRUE</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solidFill>
                      <a:srgbClr val="D9D9D9"/>
                    </a:solidFill>
                  </a:tcPr>
                </a:tc>
                <a:extLst>
                  <a:ext uri="{0D108BD9-81ED-4DB2-BD59-A6C34878D82A}">
                    <a16:rowId xmlns:a16="http://schemas.microsoft.com/office/drawing/2014/main" xmlns="" val="3018844547"/>
                  </a:ext>
                </a:extLst>
              </a:tr>
              <a:tr h="187880">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Story16</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tcPr>
                </a:tc>
                <a:tc>
                  <a:txBody>
                    <a:bodyPr/>
                    <a:lstStyle/>
                    <a:p>
                      <a:pPr marL="0" marR="0" algn="ctr">
                        <a:lnSpc>
                          <a:spcPct val="107000"/>
                        </a:lnSpc>
                        <a:spcBef>
                          <a:spcPts val="0"/>
                        </a:spcBef>
                        <a:spcAft>
                          <a:spcPts val="0"/>
                        </a:spcAft>
                      </a:pPr>
                      <a:r>
                        <a:rPr lang="en-US" sz="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0.049546</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0.15260168</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FALSE</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tcPr>
                </a:tc>
                <a:extLst>
                  <a:ext uri="{0D108BD9-81ED-4DB2-BD59-A6C34878D82A}">
                    <a16:rowId xmlns:a16="http://schemas.microsoft.com/office/drawing/2014/main" xmlns="" val="2598481872"/>
                  </a:ext>
                </a:extLst>
              </a:tr>
              <a:tr h="187880">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Story15</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solidFill>
                      <a:srgbClr val="D9D9D9"/>
                    </a:solidFill>
                  </a:tcPr>
                </a:tc>
                <a:tc>
                  <a:txBody>
                    <a:bodyPr/>
                    <a:lstStyle/>
                    <a:p>
                      <a:pPr marL="0" marR="0" algn="ctr">
                        <a:lnSpc>
                          <a:spcPct val="107000"/>
                        </a:lnSpc>
                        <a:spcBef>
                          <a:spcPts val="0"/>
                        </a:spcBef>
                        <a:spcAft>
                          <a:spcPts val="0"/>
                        </a:spcAft>
                      </a:pPr>
                      <a:r>
                        <a:rPr lang="en-US" sz="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0.004334</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solidFill>
                      <a:srgbClr val="D9D9D9"/>
                    </a:solidFill>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0.01334872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solidFill>
                      <a:srgbClr val="D9D9D9"/>
                    </a:solidFill>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TRUE</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solidFill>
                      <a:srgbClr val="D9D9D9"/>
                    </a:solidFill>
                  </a:tcPr>
                </a:tc>
                <a:extLst>
                  <a:ext uri="{0D108BD9-81ED-4DB2-BD59-A6C34878D82A}">
                    <a16:rowId xmlns:a16="http://schemas.microsoft.com/office/drawing/2014/main" xmlns="" val="2052328177"/>
                  </a:ext>
                </a:extLst>
              </a:tr>
              <a:tr h="187880">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Story14</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tcPr>
                </a:tc>
                <a:tc>
                  <a:txBody>
                    <a:bodyPr/>
                    <a:lstStyle/>
                    <a:p>
                      <a:pPr marL="0" marR="0" algn="ctr">
                        <a:lnSpc>
                          <a:spcPct val="107000"/>
                        </a:lnSpc>
                        <a:spcBef>
                          <a:spcPts val="0"/>
                        </a:spcBef>
                        <a:spcAft>
                          <a:spcPts val="0"/>
                        </a:spcAft>
                      </a:pPr>
                      <a:r>
                        <a:rPr lang="en-US" sz="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0.004291</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0.01321628</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TRUE</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tcPr>
                </a:tc>
                <a:extLst>
                  <a:ext uri="{0D108BD9-81ED-4DB2-BD59-A6C34878D82A}">
                    <a16:rowId xmlns:a16="http://schemas.microsoft.com/office/drawing/2014/main" xmlns="" val="2405910157"/>
                  </a:ext>
                </a:extLst>
              </a:tr>
              <a:tr h="187880">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Story13</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solidFill>
                      <a:srgbClr val="D9D9D9"/>
                    </a:solidFill>
                  </a:tcPr>
                </a:tc>
                <a:tc>
                  <a:txBody>
                    <a:bodyPr/>
                    <a:lstStyle/>
                    <a:p>
                      <a:pPr marL="0" marR="0" algn="ctr">
                        <a:lnSpc>
                          <a:spcPct val="107000"/>
                        </a:lnSpc>
                        <a:spcBef>
                          <a:spcPts val="0"/>
                        </a:spcBef>
                        <a:spcAft>
                          <a:spcPts val="0"/>
                        </a:spcAft>
                      </a:pPr>
                      <a:r>
                        <a:rPr lang="en-US" sz="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0.004235</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solidFill>
                      <a:srgbClr val="D9D9D9"/>
                    </a:solidFill>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0.0130438</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solidFill>
                      <a:srgbClr val="D9D9D9"/>
                    </a:solidFill>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TRUE</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solidFill>
                      <a:srgbClr val="D9D9D9"/>
                    </a:solidFill>
                  </a:tcPr>
                </a:tc>
                <a:extLst>
                  <a:ext uri="{0D108BD9-81ED-4DB2-BD59-A6C34878D82A}">
                    <a16:rowId xmlns:a16="http://schemas.microsoft.com/office/drawing/2014/main" xmlns="" val="1338880254"/>
                  </a:ext>
                </a:extLst>
              </a:tr>
              <a:tr h="187880">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Story12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tcPr>
                </a:tc>
                <a:tc>
                  <a:txBody>
                    <a:bodyPr/>
                    <a:lstStyle/>
                    <a:p>
                      <a:pPr marL="0" marR="0" algn="ctr">
                        <a:lnSpc>
                          <a:spcPct val="107000"/>
                        </a:lnSpc>
                        <a:spcBef>
                          <a:spcPts val="0"/>
                        </a:spcBef>
                        <a:spcAft>
                          <a:spcPts val="0"/>
                        </a:spcAft>
                      </a:pPr>
                      <a:r>
                        <a:rPr lang="en-US" sz="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0.004116</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0.01267728</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TRUE</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tcPr>
                </a:tc>
                <a:extLst>
                  <a:ext uri="{0D108BD9-81ED-4DB2-BD59-A6C34878D82A}">
                    <a16:rowId xmlns:a16="http://schemas.microsoft.com/office/drawing/2014/main" xmlns="" val="1260971655"/>
                  </a:ext>
                </a:extLst>
              </a:tr>
              <a:tr h="187880">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Story11</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solidFill>
                      <a:srgbClr val="D9D9D9"/>
                    </a:solidFill>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0.02868</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solidFill>
                      <a:srgbClr val="D9D9D9"/>
                    </a:solidFill>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0.0883344</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solidFill>
                      <a:srgbClr val="D9D9D9"/>
                    </a:solidFill>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FALSE</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solidFill>
                      <a:srgbClr val="D9D9D9"/>
                    </a:solidFill>
                  </a:tcPr>
                </a:tc>
                <a:extLst>
                  <a:ext uri="{0D108BD9-81ED-4DB2-BD59-A6C34878D82A}">
                    <a16:rowId xmlns:a16="http://schemas.microsoft.com/office/drawing/2014/main" xmlns="" val="899327434"/>
                  </a:ext>
                </a:extLst>
              </a:tr>
              <a:tr h="187880">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Story10</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0.003785</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tcPr>
                </a:tc>
                <a:tc>
                  <a:txBody>
                    <a:bodyPr/>
                    <a:lstStyle/>
                    <a:p>
                      <a:pPr marL="0" marR="0" algn="ctr">
                        <a:lnSpc>
                          <a:spcPct val="107000"/>
                        </a:lnSpc>
                        <a:spcBef>
                          <a:spcPts val="0"/>
                        </a:spcBef>
                        <a:spcAft>
                          <a:spcPts val="0"/>
                        </a:spcAft>
                      </a:pPr>
                      <a:r>
                        <a:rPr lang="en-US" sz="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0.0116578</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TRUE</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tcPr>
                </a:tc>
                <a:extLst>
                  <a:ext uri="{0D108BD9-81ED-4DB2-BD59-A6C34878D82A}">
                    <a16:rowId xmlns:a16="http://schemas.microsoft.com/office/drawing/2014/main" xmlns="" val="4132345979"/>
                  </a:ext>
                </a:extLst>
              </a:tr>
              <a:tr h="187880">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Story9</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solidFill>
                      <a:srgbClr val="D9D9D9"/>
                    </a:solidFill>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0.003615</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solidFill>
                      <a:srgbClr val="D9D9D9"/>
                    </a:solidFill>
                  </a:tcPr>
                </a:tc>
                <a:tc>
                  <a:txBody>
                    <a:bodyPr/>
                    <a:lstStyle/>
                    <a:p>
                      <a:pPr marL="0" marR="0" algn="ctr">
                        <a:lnSpc>
                          <a:spcPct val="107000"/>
                        </a:lnSpc>
                        <a:spcBef>
                          <a:spcPts val="0"/>
                        </a:spcBef>
                        <a:spcAft>
                          <a:spcPts val="0"/>
                        </a:spcAft>
                      </a:pPr>
                      <a:r>
                        <a:rPr lang="en-US" sz="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0.0111342</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solidFill>
                      <a:srgbClr val="D9D9D9"/>
                    </a:solidFill>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TRUE</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solidFill>
                      <a:srgbClr val="D9D9D9"/>
                    </a:solidFill>
                  </a:tcPr>
                </a:tc>
                <a:extLst>
                  <a:ext uri="{0D108BD9-81ED-4DB2-BD59-A6C34878D82A}">
                    <a16:rowId xmlns:a16="http://schemas.microsoft.com/office/drawing/2014/main" xmlns="" val="2502229635"/>
                  </a:ext>
                </a:extLst>
              </a:tr>
              <a:tr h="187880">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Story8</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0.003406</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tcPr>
                </a:tc>
                <a:tc>
                  <a:txBody>
                    <a:bodyPr/>
                    <a:lstStyle/>
                    <a:p>
                      <a:pPr marL="0" marR="0" algn="ctr">
                        <a:lnSpc>
                          <a:spcPct val="107000"/>
                        </a:lnSpc>
                        <a:spcBef>
                          <a:spcPts val="0"/>
                        </a:spcBef>
                        <a:spcAft>
                          <a:spcPts val="0"/>
                        </a:spcAft>
                      </a:pPr>
                      <a:r>
                        <a:rPr lang="en-US" sz="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0.01049048</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TRUE</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tcPr>
                </a:tc>
                <a:extLst>
                  <a:ext uri="{0D108BD9-81ED-4DB2-BD59-A6C34878D82A}">
                    <a16:rowId xmlns:a16="http://schemas.microsoft.com/office/drawing/2014/main" xmlns="" val="4070652028"/>
                  </a:ext>
                </a:extLst>
              </a:tr>
              <a:tr h="187880">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Story7</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solidFill>
                      <a:srgbClr val="D9D9D9"/>
                    </a:solidFill>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0.003141</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solidFill>
                      <a:srgbClr val="D9D9D9"/>
                    </a:solidFill>
                  </a:tcPr>
                </a:tc>
                <a:tc>
                  <a:txBody>
                    <a:bodyPr/>
                    <a:lstStyle/>
                    <a:p>
                      <a:pPr marL="0" marR="0" algn="ctr">
                        <a:lnSpc>
                          <a:spcPct val="107000"/>
                        </a:lnSpc>
                        <a:spcBef>
                          <a:spcPts val="0"/>
                        </a:spcBef>
                        <a:spcAft>
                          <a:spcPts val="0"/>
                        </a:spcAft>
                      </a:pPr>
                      <a:r>
                        <a:rPr lang="en-US" sz="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0.00967428</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solidFill>
                      <a:srgbClr val="D9D9D9"/>
                    </a:solidFill>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TRUE</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solidFill>
                      <a:srgbClr val="D9D9D9"/>
                    </a:solidFill>
                  </a:tcPr>
                </a:tc>
                <a:extLst>
                  <a:ext uri="{0D108BD9-81ED-4DB2-BD59-A6C34878D82A}">
                    <a16:rowId xmlns:a16="http://schemas.microsoft.com/office/drawing/2014/main" xmlns="" val="1611835720"/>
                  </a:ext>
                </a:extLst>
              </a:tr>
              <a:tr h="187880">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Story6</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0.011053</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tcPr>
                </a:tc>
                <a:tc>
                  <a:txBody>
                    <a:bodyPr/>
                    <a:lstStyle/>
                    <a:p>
                      <a:pPr marL="0" marR="0" algn="ctr">
                        <a:lnSpc>
                          <a:spcPct val="107000"/>
                        </a:lnSpc>
                        <a:spcBef>
                          <a:spcPts val="0"/>
                        </a:spcBef>
                        <a:spcAft>
                          <a:spcPts val="0"/>
                        </a:spcAft>
                      </a:pPr>
                      <a:r>
                        <a:rPr lang="en-US" sz="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0.03404324</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TRUE</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tcPr>
                </a:tc>
                <a:extLst>
                  <a:ext uri="{0D108BD9-81ED-4DB2-BD59-A6C34878D82A}">
                    <a16:rowId xmlns:a16="http://schemas.microsoft.com/office/drawing/2014/main" xmlns="" val="2796485522"/>
                  </a:ext>
                </a:extLst>
              </a:tr>
              <a:tr h="187880">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Story5</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solidFill>
                      <a:srgbClr val="D9D9D9"/>
                    </a:solidFill>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0.008186</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solidFill>
                      <a:srgbClr val="D9D9D9"/>
                    </a:solidFill>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0.02521288</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solidFill>
                      <a:srgbClr val="D9D9D9"/>
                    </a:solidFill>
                  </a:tcPr>
                </a:tc>
                <a:tc>
                  <a:txBody>
                    <a:bodyPr/>
                    <a:lstStyle/>
                    <a:p>
                      <a:pPr marL="0" marR="0" algn="ctr">
                        <a:lnSpc>
                          <a:spcPct val="107000"/>
                        </a:lnSpc>
                        <a:spcBef>
                          <a:spcPts val="0"/>
                        </a:spcBef>
                        <a:spcAft>
                          <a:spcPts val="0"/>
                        </a:spcAft>
                      </a:pPr>
                      <a:r>
                        <a:rPr lang="en-US" sz="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TRUE</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solidFill>
                      <a:srgbClr val="D9D9D9"/>
                    </a:solidFill>
                  </a:tcPr>
                </a:tc>
                <a:extLst>
                  <a:ext uri="{0D108BD9-81ED-4DB2-BD59-A6C34878D82A}">
                    <a16:rowId xmlns:a16="http://schemas.microsoft.com/office/drawing/2014/main" xmlns="" val="1327902757"/>
                  </a:ext>
                </a:extLst>
              </a:tr>
              <a:tr h="187880">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Story4</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0.00217</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0.0066836</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TRUE</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tcPr>
                </a:tc>
                <a:extLst>
                  <a:ext uri="{0D108BD9-81ED-4DB2-BD59-A6C34878D82A}">
                    <a16:rowId xmlns:a16="http://schemas.microsoft.com/office/drawing/2014/main" xmlns="" val="2911103118"/>
                  </a:ext>
                </a:extLst>
              </a:tr>
              <a:tr h="187880">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Story3</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solidFill>
                      <a:srgbClr val="D9D9D9"/>
                    </a:solidFill>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0.001728</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solidFill>
                      <a:srgbClr val="D9D9D9"/>
                    </a:solidFill>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0.00532224</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solidFill>
                      <a:srgbClr val="D9D9D9"/>
                    </a:solidFill>
                  </a:tcPr>
                </a:tc>
                <a:tc>
                  <a:txBody>
                    <a:bodyPr/>
                    <a:lstStyle/>
                    <a:p>
                      <a:pPr marL="0" marR="0" algn="ctr">
                        <a:lnSpc>
                          <a:spcPct val="107000"/>
                        </a:lnSpc>
                        <a:spcBef>
                          <a:spcPts val="0"/>
                        </a:spcBef>
                        <a:spcAft>
                          <a:spcPts val="0"/>
                        </a:spcAft>
                      </a:pPr>
                      <a:r>
                        <a:rPr lang="en-US" sz="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TRUE</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solidFill>
                      <a:srgbClr val="D9D9D9"/>
                    </a:solidFill>
                  </a:tcPr>
                </a:tc>
                <a:extLst>
                  <a:ext uri="{0D108BD9-81ED-4DB2-BD59-A6C34878D82A}">
                    <a16:rowId xmlns:a16="http://schemas.microsoft.com/office/drawing/2014/main" xmlns="" val="4239165307"/>
                  </a:ext>
                </a:extLst>
              </a:tr>
              <a:tr h="187880">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Story2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0.000156</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0.00048048</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tcPr>
                </a:tc>
                <a:tc>
                  <a:txBody>
                    <a:bodyPr/>
                    <a:lstStyle/>
                    <a:p>
                      <a:pPr marL="0" marR="0" algn="ctr">
                        <a:lnSpc>
                          <a:spcPct val="107000"/>
                        </a:lnSpc>
                        <a:spcBef>
                          <a:spcPts val="0"/>
                        </a:spcBef>
                        <a:spcAft>
                          <a:spcPts val="0"/>
                        </a:spcAft>
                      </a:pPr>
                      <a:r>
                        <a:rPr lang="en-US" sz="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TRUE</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tcPr>
                </a:tc>
                <a:extLst>
                  <a:ext uri="{0D108BD9-81ED-4DB2-BD59-A6C34878D82A}">
                    <a16:rowId xmlns:a16="http://schemas.microsoft.com/office/drawing/2014/main" xmlns="" val="3240246324"/>
                  </a:ext>
                </a:extLst>
              </a:tr>
              <a:tr h="187880">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Story2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solidFill>
                      <a:srgbClr val="D9D9D9"/>
                    </a:solidFill>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0.001226</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solidFill>
                      <a:srgbClr val="D9D9D9"/>
                    </a:solidFill>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0.00377608</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solidFill>
                      <a:srgbClr val="D9D9D9"/>
                    </a:solidFill>
                  </a:tcPr>
                </a:tc>
                <a:tc>
                  <a:txBody>
                    <a:bodyPr/>
                    <a:lstStyle/>
                    <a:p>
                      <a:pPr marL="0" marR="0" algn="ctr">
                        <a:lnSpc>
                          <a:spcPct val="107000"/>
                        </a:lnSpc>
                        <a:spcBef>
                          <a:spcPts val="0"/>
                        </a:spcBef>
                        <a:spcAft>
                          <a:spcPts val="0"/>
                        </a:spcAft>
                      </a:pPr>
                      <a:r>
                        <a:rPr lang="en-US" sz="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TRUE</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a:noFill/>
                    </a:lnB>
                    <a:solidFill>
                      <a:srgbClr val="D9D9D9"/>
                    </a:solidFill>
                  </a:tcPr>
                </a:tc>
                <a:extLst>
                  <a:ext uri="{0D108BD9-81ED-4DB2-BD59-A6C34878D82A}">
                    <a16:rowId xmlns:a16="http://schemas.microsoft.com/office/drawing/2014/main" xmlns="" val="3907929287"/>
                  </a:ext>
                </a:extLst>
              </a:tr>
              <a:tr h="187880">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Story1</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0.00062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0.0019096</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TRUE</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54085" marR="54085" marT="0" marB="0" anchor="b">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02420781"/>
                  </a:ext>
                </a:extLst>
              </a:tr>
            </a:tbl>
          </a:graphicData>
        </a:graphic>
      </p:graphicFrame>
    </p:spTree>
    <p:extLst>
      <p:ext uri="{BB962C8B-B14F-4D97-AF65-F5344CB8AC3E}">
        <p14:creationId xmlns:p14="http://schemas.microsoft.com/office/powerpoint/2010/main" val="35798391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ltLang="ko-KR" dirty="0"/>
              <a:t> </a:t>
            </a:r>
            <a:r>
              <a:rPr lang="en-US" altLang="ko-KR" sz="6000" dirty="0">
                <a:solidFill>
                  <a:schemeClr val="accent6">
                    <a:lumMod val="75000"/>
                  </a:schemeClr>
                </a:solidFill>
              </a:rPr>
              <a:t>Introduction</a:t>
            </a:r>
            <a:endParaRPr lang="ko-KR" altLang="en-US" sz="6000" dirty="0">
              <a:solidFill>
                <a:schemeClr val="accent6">
                  <a:lumMod val="75000"/>
                </a:schemeClr>
              </a:solidFill>
            </a:endParaRPr>
          </a:p>
        </p:txBody>
      </p:sp>
      <p:sp>
        <p:nvSpPr>
          <p:cNvPr id="6" name="Content Placeholder 5"/>
          <p:cNvSpPr>
            <a:spLocks noGrp="1"/>
          </p:cNvSpPr>
          <p:nvPr>
            <p:ph idx="1"/>
          </p:nvPr>
        </p:nvSpPr>
        <p:spPr>
          <a:xfrm>
            <a:off x="457200" y="1452627"/>
            <a:ext cx="8229600" cy="460648"/>
          </a:xfrm>
        </p:spPr>
        <p:txBody>
          <a:bodyPr/>
          <a:lstStyle/>
          <a:p>
            <a:r>
              <a:rPr lang="en-US" altLang="ko-KR" sz="3200" b="1" dirty="0"/>
              <a:t>Project description </a:t>
            </a:r>
            <a:endParaRPr lang="en-US" altLang="ko-KR" sz="3200" b="1" dirty="0">
              <a:solidFill>
                <a:schemeClr val="tx1">
                  <a:lumMod val="75000"/>
                  <a:lumOff val="25000"/>
                </a:schemeClr>
              </a:solidFill>
              <a:latin typeface="Arial" pitchFamily="34" charset="0"/>
              <a:cs typeface="Arial" pitchFamily="34" charset="0"/>
            </a:endParaRPr>
          </a:p>
        </p:txBody>
      </p:sp>
      <p:sp>
        <p:nvSpPr>
          <p:cNvPr id="7" name="Content Placeholder 6"/>
          <p:cNvSpPr>
            <a:spLocks noGrp="1"/>
          </p:cNvSpPr>
          <p:nvPr>
            <p:ph idx="10"/>
          </p:nvPr>
        </p:nvSpPr>
        <p:spPr>
          <a:xfrm>
            <a:off x="467544" y="2276872"/>
            <a:ext cx="8352928" cy="3600400"/>
          </a:xfrm>
        </p:spPr>
        <p:txBody>
          <a:bodyPr/>
          <a:lstStyle/>
          <a:p>
            <a:pPr marL="342900" indent="-342900" algn="just">
              <a:buFont typeface="Wingdings" panose="05000000000000000000" pitchFamily="2" charset="2"/>
              <a:buChar char="Ø"/>
            </a:pPr>
            <a:r>
              <a:rPr lang="en-US" altLang="ko-KR" sz="2200" dirty="0">
                <a:solidFill>
                  <a:schemeClr val="tx1"/>
                </a:solidFill>
                <a:latin typeface="Arial" pitchFamily="34" charset="0"/>
                <a:cs typeface="Arial" pitchFamily="34" charset="0"/>
              </a:rPr>
              <a:t>Apple Media center Located in  Nablus City, near the Nablus commercial complex</a:t>
            </a:r>
          </a:p>
          <a:p>
            <a:pPr algn="just"/>
            <a:endParaRPr lang="en-US" altLang="ko-KR" sz="2200" dirty="0">
              <a:solidFill>
                <a:schemeClr val="tx1"/>
              </a:solidFill>
              <a:latin typeface="Arial" pitchFamily="34" charset="0"/>
              <a:cs typeface="Arial" pitchFamily="34" charset="0"/>
            </a:endParaRPr>
          </a:p>
          <a:p>
            <a:pPr marL="342900" indent="-342900" algn="just">
              <a:buFont typeface="Wingdings" panose="05000000000000000000" pitchFamily="2" charset="2"/>
              <a:buChar char="Ø"/>
            </a:pPr>
            <a:r>
              <a:rPr lang="en-US" altLang="ko-KR" sz="2200" dirty="0">
                <a:solidFill>
                  <a:schemeClr val="tx1"/>
                </a:solidFill>
                <a:latin typeface="Arial" pitchFamily="34" charset="0"/>
                <a:cs typeface="Arial" pitchFamily="34" charset="0"/>
              </a:rPr>
              <a:t>The building is composed of 21 stories and is wrapped to 120 degrees with two typical type of plane area, one consists of 560</a:t>
            </a:r>
            <a:r>
              <a:rPr lang="en-US" sz="2400" dirty="0">
                <a:solidFill>
                  <a:schemeClr val="tx1"/>
                </a:solidFill>
                <a:latin typeface="Times New Roman" panose="02020603050405020304" pitchFamily="18" charset="0"/>
                <a:ea typeface="Calibri" panose="020F0502020204030204" pitchFamily="34" charset="0"/>
              </a:rPr>
              <a:t>m</a:t>
            </a:r>
            <a:r>
              <a:rPr lang="en-US" sz="2400" baseline="30000" dirty="0">
                <a:solidFill>
                  <a:schemeClr val="tx1"/>
                </a:solidFill>
                <a:latin typeface="Times New Roman" panose="02020603050405020304" pitchFamily="18" charset="0"/>
                <a:ea typeface="Calibri" panose="020F0502020204030204" pitchFamily="34" charset="0"/>
              </a:rPr>
              <a:t>2</a:t>
            </a:r>
            <a:r>
              <a:rPr lang="en-US" altLang="ko-KR" sz="2200" dirty="0">
                <a:solidFill>
                  <a:schemeClr val="tx1"/>
                </a:solidFill>
                <a:latin typeface="Arial" pitchFamily="34" charset="0"/>
                <a:cs typeface="Arial" pitchFamily="34" charset="0"/>
              </a:rPr>
              <a:t> and the other one repeated after each five stories with an area 812</a:t>
            </a:r>
            <a:r>
              <a:rPr lang="en-US" sz="2400" dirty="0">
                <a:solidFill>
                  <a:schemeClr val="tx1"/>
                </a:solidFill>
                <a:latin typeface="Times New Roman" panose="02020603050405020304" pitchFamily="18" charset="0"/>
                <a:ea typeface="Calibri" panose="020F0502020204030204" pitchFamily="34" charset="0"/>
              </a:rPr>
              <a:t>m</a:t>
            </a:r>
            <a:r>
              <a:rPr lang="en-US" sz="2400" baseline="30000" dirty="0">
                <a:solidFill>
                  <a:schemeClr val="tx1"/>
                </a:solidFill>
                <a:latin typeface="Times New Roman" panose="02020603050405020304" pitchFamily="18" charset="0"/>
                <a:ea typeface="Calibri" panose="020F0502020204030204" pitchFamily="34" charset="0"/>
              </a:rPr>
              <a:t>2</a:t>
            </a:r>
            <a:r>
              <a:rPr lang="en-US" altLang="ko-KR" sz="2200" dirty="0">
                <a:solidFill>
                  <a:schemeClr val="tx1"/>
                </a:solidFill>
                <a:latin typeface="Arial" pitchFamily="34" charset="0"/>
                <a:cs typeface="Arial" pitchFamily="34" charset="0"/>
              </a:rPr>
              <a:t>.</a:t>
            </a:r>
          </a:p>
          <a:p>
            <a:endParaRPr lang="en-US" altLang="ko-KR" sz="1600" dirty="0">
              <a:latin typeface="Arial" pitchFamily="34" charset="0"/>
              <a:cs typeface="Arial" pitchFamily="34" charset="0"/>
            </a:endParaRPr>
          </a:p>
          <a:p>
            <a:endParaRPr lang="en-US" altLang="ko-KR" sz="1600" dirty="0">
              <a:latin typeface="Arial" pitchFamily="34" charset="0"/>
              <a:cs typeface="Arial" pitchFamily="34" charset="0"/>
            </a:endParaRPr>
          </a:p>
        </p:txBody>
      </p:sp>
    </p:spTree>
    <p:extLst>
      <p:ext uri="{BB962C8B-B14F-4D97-AF65-F5344CB8AC3E}">
        <p14:creationId xmlns:p14="http://schemas.microsoft.com/office/powerpoint/2010/main" val="139048066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0"/>
          </p:nvPr>
        </p:nvSpPr>
        <p:spPr>
          <a:xfrm>
            <a:off x="1403648" y="1916832"/>
            <a:ext cx="7740352" cy="5544616"/>
          </a:xfrm>
        </p:spPr>
        <p:txBody>
          <a:bodyPr/>
          <a:lstStyle/>
          <a:p>
            <a:pPr marL="342900" lvl="0" indent="-342900">
              <a:lnSpc>
                <a:spcPct val="107000"/>
              </a:lnSpc>
              <a:spcBef>
                <a:spcPts val="0"/>
              </a:spcBef>
              <a:spcAft>
                <a:spcPts val="800"/>
              </a:spcAft>
              <a:buFont typeface="Wingdings" panose="05000000000000000000" pitchFamily="2" charset="2"/>
              <a:buChar char="q"/>
            </a:pPr>
            <a:r>
              <a:rPr lang="en-US" sz="2400" b="1" dirty="0" smtClean="0">
                <a:solidFill>
                  <a:schemeClr val="tx1"/>
                </a:solidFill>
                <a:latin typeface="Times New Roman" panose="02020603050405020304" pitchFamily="18" charset="0"/>
                <a:ea typeface="Calibri" panose="020F0502020204030204" pitchFamily="34" charset="0"/>
              </a:rPr>
              <a:t>P-Delta Check</a:t>
            </a:r>
          </a:p>
          <a:p>
            <a:pPr lvl="0">
              <a:lnSpc>
                <a:spcPct val="107000"/>
              </a:lnSpc>
              <a:spcBef>
                <a:spcPts val="0"/>
              </a:spcBef>
              <a:spcAft>
                <a:spcPts val="800"/>
              </a:spcAft>
            </a:pPr>
            <a:r>
              <a:rPr lang="en-US" sz="2400" dirty="0">
                <a:solidFill>
                  <a:schemeClr val="tx1"/>
                </a:solidFill>
                <a:latin typeface="Times New Roman" panose="02020603050405020304" pitchFamily="18" charset="0"/>
                <a:ea typeface="Calibri" panose="020F0502020204030204" pitchFamily="34" charset="0"/>
              </a:rPr>
              <a:t>Load combination equal to Dead Load + Live Load + </a:t>
            </a:r>
            <a:r>
              <a:rPr lang="en-US" sz="2400" dirty="0" smtClean="0">
                <a:solidFill>
                  <a:schemeClr val="tx1"/>
                </a:solidFill>
                <a:latin typeface="Times New Roman" panose="02020603050405020304" pitchFamily="18" charset="0"/>
                <a:ea typeface="Calibri" panose="020F0502020204030204" pitchFamily="34" charset="0"/>
              </a:rPr>
              <a:t>Superimposed </a:t>
            </a:r>
            <a:r>
              <a:rPr lang="en-US" sz="2400" dirty="0">
                <a:solidFill>
                  <a:schemeClr val="tx1"/>
                </a:solidFill>
                <a:latin typeface="Times New Roman" panose="02020603050405020304" pitchFamily="18" charset="0"/>
                <a:ea typeface="Calibri" panose="020F0502020204030204" pitchFamily="34" charset="0"/>
              </a:rPr>
              <a:t>Live </a:t>
            </a:r>
            <a:r>
              <a:rPr lang="en-US" sz="2400" dirty="0" smtClean="0">
                <a:solidFill>
                  <a:schemeClr val="tx1"/>
                </a:solidFill>
                <a:latin typeface="Times New Roman" panose="02020603050405020304" pitchFamily="18" charset="0"/>
                <a:ea typeface="Calibri" panose="020F0502020204030204" pitchFamily="34" charset="0"/>
              </a:rPr>
              <a:t>Load</a:t>
            </a:r>
            <a:r>
              <a:rPr lang="en-US" sz="2400" dirty="0" smtClean="0">
                <a:latin typeface="Times New Roman" panose="02020603050405020304" pitchFamily="18" charset="0"/>
                <a:ea typeface="Calibri" panose="020F0502020204030204" pitchFamily="34" charset="0"/>
              </a:rPr>
              <a:t>.</a:t>
            </a:r>
          </a:p>
          <a:p>
            <a:pPr lvl="0">
              <a:lnSpc>
                <a:spcPct val="107000"/>
              </a:lnSpc>
              <a:spcBef>
                <a:spcPts val="0"/>
              </a:spcBef>
              <a:spcAft>
                <a:spcPts val="800"/>
              </a:spcAft>
            </a:pPr>
            <a:endParaRPr lang="en-US" sz="2200" dirty="0" smtClean="0">
              <a:solidFill>
                <a:schemeClr val="tx1"/>
              </a:solidFill>
            </a:endParaRPr>
          </a:p>
        </p:txBody>
      </p:sp>
      <p:sp>
        <p:nvSpPr>
          <p:cNvPr id="5" name="Rectangle 4"/>
          <p:cNvSpPr/>
          <p:nvPr/>
        </p:nvSpPr>
        <p:spPr>
          <a:xfrm>
            <a:off x="1691680" y="1110469"/>
            <a:ext cx="2186817" cy="460895"/>
          </a:xfrm>
          <a:prstGeom prst="rect">
            <a:avLst/>
          </a:prstGeom>
        </p:spPr>
        <p:txBody>
          <a:bodyPr wrap="none">
            <a:spAutoFit/>
          </a:bodyPr>
          <a:lstStyle/>
          <a:p>
            <a:pPr marL="0" marR="0" lvl="0" indent="0" algn="just" defTabSz="914400" rtl="0" eaLnBrk="1" fontAlgn="auto" latinLnBrk="1" hangingPunct="1">
              <a:lnSpc>
                <a:spcPct val="107000"/>
              </a:lnSpc>
              <a:spcBef>
                <a:spcPts val="0"/>
              </a:spcBef>
              <a:spcAft>
                <a:spcPts val="80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Design Checks </a:t>
            </a:r>
          </a:p>
        </p:txBody>
      </p:sp>
      <p:sp>
        <p:nvSpPr>
          <p:cNvPr id="7" name="Rectangle 6"/>
          <p:cNvSpPr/>
          <p:nvPr/>
        </p:nvSpPr>
        <p:spPr>
          <a:xfrm>
            <a:off x="1547664" y="199045"/>
            <a:ext cx="3773790" cy="769441"/>
          </a:xfrm>
          <a:prstGeom prst="rect">
            <a:avLst/>
          </a:prstGeom>
        </p:spPr>
        <p:txBody>
          <a:bodyPr wrap="none">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Seismic Design</a:t>
            </a:r>
          </a:p>
        </p:txBody>
      </p:sp>
      <p:pic>
        <p:nvPicPr>
          <p:cNvPr id="3" name="Picture 2"/>
          <p:cNvPicPr>
            <a:picLocks noChangeAspect="1"/>
          </p:cNvPicPr>
          <p:nvPr/>
        </p:nvPicPr>
        <p:blipFill>
          <a:blip r:embed="rId2"/>
          <a:stretch>
            <a:fillRect/>
          </a:stretch>
        </p:blipFill>
        <p:spPr>
          <a:xfrm>
            <a:off x="4355976" y="2819659"/>
            <a:ext cx="4663844" cy="4041998"/>
          </a:xfrm>
          <a:prstGeom prst="rect">
            <a:avLst/>
          </a:prstGeom>
        </p:spPr>
      </p:pic>
    </p:spTree>
    <p:extLst>
      <p:ext uri="{BB962C8B-B14F-4D97-AF65-F5344CB8AC3E}">
        <p14:creationId xmlns:p14="http://schemas.microsoft.com/office/powerpoint/2010/main" val="110175205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0"/>
          </p:nvPr>
        </p:nvSpPr>
        <p:spPr>
          <a:xfrm>
            <a:off x="1403648" y="1704397"/>
            <a:ext cx="7740352" cy="5544616"/>
          </a:xfrm>
        </p:spPr>
        <p:txBody>
          <a:bodyPr/>
          <a:lstStyle/>
          <a:p>
            <a:pPr marL="342900" lvl="0" indent="-342900">
              <a:lnSpc>
                <a:spcPct val="107000"/>
              </a:lnSpc>
              <a:spcBef>
                <a:spcPts val="0"/>
              </a:spcBef>
              <a:spcAft>
                <a:spcPts val="800"/>
              </a:spcAft>
              <a:buFont typeface="Wingdings" panose="05000000000000000000" pitchFamily="2" charset="2"/>
              <a:buChar char="q"/>
            </a:pPr>
            <a:r>
              <a:rPr lang="en-US" sz="2400" b="1" dirty="0" smtClean="0">
                <a:solidFill>
                  <a:schemeClr val="tx1"/>
                </a:solidFill>
                <a:latin typeface="Times New Roman" panose="02020603050405020304" pitchFamily="18" charset="0"/>
                <a:ea typeface="Calibri" panose="020F0502020204030204" pitchFamily="34" charset="0"/>
              </a:rPr>
              <a:t>P-Delta Check</a:t>
            </a:r>
          </a:p>
          <a:p>
            <a:pPr lvl="0">
              <a:lnSpc>
                <a:spcPct val="107000"/>
              </a:lnSpc>
              <a:spcBef>
                <a:spcPts val="0"/>
              </a:spcBef>
              <a:spcAft>
                <a:spcPts val="800"/>
              </a:spcAft>
            </a:pPr>
            <a:endParaRPr lang="en-US" sz="2200" dirty="0" smtClean="0">
              <a:solidFill>
                <a:schemeClr val="tx1"/>
              </a:solidFill>
            </a:endParaRPr>
          </a:p>
        </p:txBody>
      </p:sp>
      <p:sp>
        <p:nvSpPr>
          <p:cNvPr id="5" name="Rectangle 4"/>
          <p:cNvSpPr/>
          <p:nvPr/>
        </p:nvSpPr>
        <p:spPr>
          <a:xfrm>
            <a:off x="1691680" y="1110469"/>
            <a:ext cx="2186817" cy="460895"/>
          </a:xfrm>
          <a:prstGeom prst="rect">
            <a:avLst/>
          </a:prstGeom>
        </p:spPr>
        <p:txBody>
          <a:bodyPr wrap="none">
            <a:spAutoFit/>
          </a:bodyPr>
          <a:lstStyle/>
          <a:p>
            <a:pPr marL="0" marR="0" lvl="0" indent="0" algn="just" defTabSz="914400" rtl="0" eaLnBrk="1" fontAlgn="auto" latinLnBrk="1" hangingPunct="1">
              <a:lnSpc>
                <a:spcPct val="107000"/>
              </a:lnSpc>
              <a:spcBef>
                <a:spcPts val="0"/>
              </a:spcBef>
              <a:spcAft>
                <a:spcPts val="80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Design Checks </a:t>
            </a:r>
          </a:p>
        </p:txBody>
      </p:sp>
      <p:sp>
        <p:nvSpPr>
          <p:cNvPr id="7" name="Rectangle 6"/>
          <p:cNvSpPr/>
          <p:nvPr/>
        </p:nvSpPr>
        <p:spPr>
          <a:xfrm>
            <a:off x="1547664" y="199045"/>
            <a:ext cx="3773790" cy="769441"/>
          </a:xfrm>
          <a:prstGeom prst="rect">
            <a:avLst/>
          </a:prstGeom>
        </p:spPr>
        <p:txBody>
          <a:bodyPr wrap="none">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Seismic Design</a:t>
            </a:r>
          </a:p>
        </p:txBody>
      </p:sp>
      <p:pic>
        <p:nvPicPr>
          <p:cNvPr id="2" name="Picture 1"/>
          <p:cNvPicPr>
            <a:picLocks noChangeAspect="1"/>
          </p:cNvPicPr>
          <p:nvPr/>
        </p:nvPicPr>
        <p:blipFill>
          <a:blip r:embed="rId2"/>
          <a:stretch>
            <a:fillRect/>
          </a:stretch>
        </p:blipFill>
        <p:spPr>
          <a:xfrm>
            <a:off x="2123728" y="2060848"/>
            <a:ext cx="6696744" cy="4626574"/>
          </a:xfrm>
          <a:prstGeom prst="rect">
            <a:avLst/>
          </a:prstGeom>
        </p:spPr>
      </p:pic>
    </p:spTree>
    <p:extLst>
      <p:ext uri="{BB962C8B-B14F-4D97-AF65-F5344CB8AC3E}">
        <p14:creationId xmlns:p14="http://schemas.microsoft.com/office/powerpoint/2010/main" val="213024084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0"/>
          </p:nvPr>
        </p:nvSpPr>
        <p:spPr>
          <a:xfrm>
            <a:off x="1403648" y="1704397"/>
            <a:ext cx="7740352" cy="5544616"/>
          </a:xfrm>
        </p:spPr>
        <p:txBody>
          <a:bodyPr/>
          <a:lstStyle/>
          <a:p>
            <a:pPr marL="342900" lvl="0" indent="-342900">
              <a:lnSpc>
                <a:spcPct val="107000"/>
              </a:lnSpc>
              <a:spcBef>
                <a:spcPts val="0"/>
              </a:spcBef>
              <a:spcAft>
                <a:spcPts val="800"/>
              </a:spcAft>
              <a:buFont typeface="Wingdings" panose="05000000000000000000" pitchFamily="2" charset="2"/>
              <a:buChar char="q"/>
            </a:pPr>
            <a:r>
              <a:rPr lang="en-US" sz="2400" b="1" dirty="0" smtClean="0">
                <a:solidFill>
                  <a:schemeClr val="tx1"/>
                </a:solidFill>
                <a:latin typeface="Times New Roman" panose="02020603050405020304" pitchFamily="18" charset="0"/>
                <a:ea typeface="Calibri" panose="020F0502020204030204" pitchFamily="34" charset="0"/>
              </a:rPr>
              <a:t>P-Delta Check</a:t>
            </a:r>
          </a:p>
          <a:p>
            <a:pPr lvl="0">
              <a:lnSpc>
                <a:spcPct val="107000"/>
              </a:lnSpc>
              <a:spcBef>
                <a:spcPts val="0"/>
              </a:spcBef>
              <a:spcAft>
                <a:spcPts val="800"/>
              </a:spcAft>
            </a:pPr>
            <a:endParaRPr lang="en-US" sz="2200" dirty="0" smtClean="0">
              <a:solidFill>
                <a:schemeClr val="tx1"/>
              </a:solidFill>
            </a:endParaRPr>
          </a:p>
        </p:txBody>
      </p:sp>
      <p:sp>
        <p:nvSpPr>
          <p:cNvPr id="5" name="Rectangle 4"/>
          <p:cNvSpPr/>
          <p:nvPr/>
        </p:nvSpPr>
        <p:spPr>
          <a:xfrm>
            <a:off x="1691680" y="1110469"/>
            <a:ext cx="2186817" cy="460895"/>
          </a:xfrm>
          <a:prstGeom prst="rect">
            <a:avLst/>
          </a:prstGeom>
        </p:spPr>
        <p:txBody>
          <a:bodyPr wrap="none">
            <a:spAutoFit/>
          </a:bodyPr>
          <a:lstStyle/>
          <a:p>
            <a:pPr marL="0" marR="0" lvl="0" indent="0" algn="just" defTabSz="914400" rtl="0" eaLnBrk="1" fontAlgn="auto" latinLnBrk="1" hangingPunct="1">
              <a:lnSpc>
                <a:spcPct val="107000"/>
              </a:lnSpc>
              <a:spcBef>
                <a:spcPts val="0"/>
              </a:spcBef>
              <a:spcAft>
                <a:spcPts val="80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Design Checks </a:t>
            </a:r>
          </a:p>
        </p:txBody>
      </p:sp>
      <p:sp>
        <p:nvSpPr>
          <p:cNvPr id="7" name="Rectangle 6"/>
          <p:cNvSpPr/>
          <p:nvPr/>
        </p:nvSpPr>
        <p:spPr>
          <a:xfrm>
            <a:off x="1547664" y="199045"/>
            <a:ext cx="3773790" cy="769441"/>
          </a:xfrm>
          <a:prstGeom prst="rect">
            <a:avLst/>
          </a:prstGeom>
        </p:spPr>
        <p:txBody>
          <a:bodyPr wrap="none">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Seismic Design</a:t>
            </a:r>
          </a:p>
        </p:txBody>
      </p:sp>
      <p:pic>
        <p:nvPicPr>
          <p:cNvPr id="3" name="Picture 2"/>
          <p:cNvPicPr>
            <a:picLocks noChangeAspect="1"/>
          </p:cNvPicPr>
          <p:nvPr/>
        </p:nvPicPr>
        <p:blipFill>
          <a:blip r:embed="rId2"/>
          <a:stretch>
            <a:fillRect/>
          </a:stretch>
        </p:blipFill>
        <p:spPr>
          <a:xfrm>
            <a:off x="2123728" y="2060848"/>
            <a:ext cx="6790933" cy="4680520"/>
          </a:xfrm>
          <a:prstGeom prst="rect">
            <a:avLst/>
          </a:prstGeom>
        </p:spPr>
      </p:pic>
    </p:spTree>
    <p:extLst>
      <p:ext uri="{BB962C8B-B14F-4D97-AF65-F5344CB8AC3E}">
        <p14:creationId xmlns:p14="http://schemas.microsoft.com/office/powerpoint/2010/main" val="15631273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Content Placeholder 3"/>
              <p:cNvSpPr>
                <a:spLocks noGrp="1"/>
              </p:cNvSpPr>
              <p:nvPr>
                <p:ph idx="10"/>
              </p:nvPr>
            </p:nvSpPr>
            <p:spPr>
              <a:xfrm>
                <a:off x="1403648" y="1704397"/>
                <a:ext cx="7740352" cy="5544616"/>
              </a:xfrm>
            </p:spPr>
            <p:txBody>
              <a:bodyPr/>
              <a:lstStyle/>
              <a:p>
                <a:pPr marL="342900" lvl="0" indent="-342900">
                  <a:lnSpc>
                    <a:spcPct val="107000"/>
                  </a:lnSpc>
                  <a:spcBef>
                    <a:spcPts val="0"/>
                  </a:spcBef>
                  <a:spcAft>
                    <a:spcPts val="800"/>
                  </a:spcAft>
                  <a:buFont typeface="Wingdings" panose="05000000000000000000" pitchFamily="2" charset="2"/>
                  <a:buChar char="q"/>
                </a:pPr>
                <a:r>
                  <a:rPr lang="en-US" sz="2400" b="1" dirty="0" smtClean="0">
                    <a:solidFill>
                      <a:schemeClr val="tx1"/>
                    </a:solidFill>
                    <a:latin typeface="Times New Roman" panose="02020603050405020304" pitchFamily="18" charset="0"/>
                    <a:ea typeface="Calibri" panose="020F0502020204030204" pitchFamily="34" charset="0"/>
                  </a:rPr>
                  <a:t>P-Delta Check</a:t>
                </a:r>
              </a:p>
              <a:p>
                <a:pPr>
                  <a:lnSpc>
                    <a:spcPct val="107000"/>
                  </a:lnSpc>
                  <a:spcBef>
                    <a:spcPts val="0"/>
                  </a:spcBef>
                  <a:spcAft>
                    <a:spcPts val="800"/>
                  </a:spcAft>
                </a:pP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While </a:t>
                </a:r>
                <a:endPar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Bef>
                    <a:spcPts val="0"/>
                  </a:spcBef>
                  <a:spcAft>
                    <a:spcPts val="800"/>
                  </a:spcAft>
                </a:pPr>
                <a:r>
                  <a:rPr lang="en-US" sz="2400" dirty="0" smtClean="0">
                    <a:solidFill>
                      <a:schemeClr val="tx1"/>
                    </a:solidFill>
                    <a:effectLst/>
                    <a:latin typeface="Times New Roman" panose="02020603050405020304" pitchFamily="18" charset="0"/>
                    <a:ea typeface="Calibri" panose="020F0502020204030204" pitchFamily="34" charset="0"/>
                    <a:cs typeface="Arial" panose="020B0604020202020204" pitchFamily="34" charset="0"/>
                  </a:rPr>
                  <a:t>Δ= </a:t>
                </a:r>
                <a14:m>
                  <m:oMath xmlns:m="http://schemas.openxmlformats.org/officeDocument/2006/math">
                    <m:f>
                      <m:fPr>
                        <m:ctrlPr>
                          <a:rPr lang="en-US" sz="24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240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5</m:t>
                        </m:r>
                        <m:r>
                          <a:rPr lang="en-US" sz="240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5</m:t>
                        </m:r>
                        <m:r>
                          <a:rPr lang="en-US" sz="24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24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𝑥</m:t>
                        </m:r>
                        <m:r>
                          <a:rPr lang="en-US" sz="24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24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239</m:t>
                        </m:r>
                        <m:r>
                          <a:rPr lang="en-US" sz="24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402</m:t>
                        </m:r>
                        <m:r>
                          <a:rPr lang="en-US" sz="24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225</m:t>
                        </m:r>
                        <m:r>
                          <a:rPr lang="en-US" sz="24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129</m:t>
                        </m:r>
                        <m:r>
                          <a:rPr lang="en-US" sz="24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num>
                      <m:den>
                        <m:r>
                          <a:rPr lang="en-US" sz="240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1</m:t>
                        </m:r>
                        <m:r>
                          <a:rPr lang="en-US" sz="240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25</m:t>
                        </m:r>
                        <m:r>
                          <a:rPr lang="en-US" sz="240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den>
                    </m:f>
                  </m:oMath>
                </a14:m>
                <a:r>
                  <a:rPr lang="en-US" sz="24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 62.8012mm</a:t>
                </a:r>
                <a:endPar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Bef>
                    <a:spcPts val="0"/>
                  </a:spcBef>
                  <a:spcAft>
                    <a:spcPts val="800"/>
                  </a:spcAft>
                </a:pPr>
                <a:r>
                  <a:rPr lang="en-US" sz="24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θ= </a:t>
                </a:r>
                <a14:m>
                  <m:oMath xmlns:m="http://schemas.openxmlformats.org/officeDocument/2006/math">
                    <m:f>
                      <m:fPr>
                        <m:ctrlPr>
                          <a:rPr lang="en-US" sz="24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240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15918</m:t>
                        </m:r>
                        <m:r>
                          <a:rPr lang="en-US" sz="240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1741</m:t>
                        </m:r>
                        <m:r>
                          <a:rPr lang="en-US" sz="24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24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𝑥</m:t>
                        </m:r>
                        <m:r>
                          <a:rPr lang="en-US" sz="24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24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62</m:t>
                        </m:r>
                        <m:r>
                          <a:rPr lang="en-US" sz="24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8012</m:t>
                        </m:r>
                        <m:r>
                          <a:rPr lang="en-US" sz="24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24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𝑥</m:t>
                        </m:r>
                        <m:r>
                          <a:rPr lang="en-US" sz="24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24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1</m:t>
                        </m:r>
                        <m:r>
                          <a:rPr lang="en-US" sz="24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25</m:t>
                        </m:r>
                        <m:r>
                          <a:rPr lang="en-US" sz="24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num>
                      <m:den>
                        <m:r>
                          <a:rPr lang="en-US" sz="240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2356</m:t>
                        </m:r>
                        <m:r>
                          <a:rPr lang="en-US" sz="240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0763</m:t>
                        </m:r>
                        <m:r>
                          <a:rPr lang="en-US" sz="240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40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x</m:t>
                        </m:r>
                        <m:r>
                          <a:rPr lang="en-US" sz="240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240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3000</m:t>
                        </m:r>
                        <m:r>
                          <a:rPr lang="en-US" sz="240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40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x</m:t>
                        </m:r>
                        <m:r>
                          <a:rPr lang="en-US" sz="240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240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5</m:t>
                        </m:r>
                        <m:r>
                          <a:rPr lang="en-US" sz="240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5</m:t>
                        </m:r>
                        <m:r>
                          <a:rPr lang="en-US" sz="240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den>
                    </m:f>
                  </m:oMath>
                </a14:m>
                <a:r>
                  <a:rPr lang="en-US" sz="24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 0.032143851</a:t>
                </a:r>
                <a:endPar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Bef>
                    <a:spcPts val="0"/>
                  </a:spcBef>
                  <a:spcAft>
                    <a:spcPts val="800"/>
                  </a:spcAft>
                </a:pP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During to the results, all the stories have θ less than 0.10, so there is no need to include the P-Delta effect in the analysis.</a:t>
                </a:r>
                <a:endParaRPr lang="en-US" sz="18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lvl="0">
                  <a:lnSpc>
                    <a:spcPct val="107000"/>
                  </a:lnSpc>
                  <a:spcBef>
                    <a:spcPts val="0"/>
                  </a:spcBef>
                  <a:spcAft>
                    <a:spcPts val="800"/>
                  </a:spcAft>
                </a:pPr>
                <a:endParaRPr lang="en-US" sz="2400" b="1" dirty="0" smtClean="0">
                  <a:latin typeface="Times New Roman" panose="02020603050405020304" pitchFamily="18" charset="0"/>
                  <a:ea typeface="Calibri" panose="020F0502020204030204" pitchFamily="34" charset="0"/>
                </a:endParaRPr>
              </a:p>
              <a:p>
                <a:pPr lvl="0">
                  <a:lnSpc>
                    <a:spcPct val="107000"/>
                  </a:lnSpc>
                  <a:spcBef>
                    <a:spcPts val="0"/>
                  </a:spcBef>
                  <a:spcAft>
                    <a:spcPts val="800"/>
                  </a:spcAft>
                </a:pPr>
                <a:endParaRPr lang="en-US" sz="2200" dirty="0" smtClean="0">
                  <a:solidFill>
                    <a:schemeClr val="tx1"/>
                  </a:solidFill>
                </a:endParaRPr>
              </a:p>
            </p:txBody>
          </p:sp>
        </mc:Choice>
        <mc:Fallback xmlns="">
          <p:sp>
            <p:nvSpPr>
              <p:cNvPr id="4" name="Content Placeholder 3"/>
              <p:cNvSpPr>
                <a:spLocks noGrp="1" noRot="1" noChangeAspect="1" noMove="1" noResize="1" noEditPoints="1" noAdjustHandles="1" noChangeArrowheads="1" noChangeShapeType="1" noTextEdit="1"/>
              </p:cNvSpPr>
              <p:nvPr>
                <p:ph idx="10"/>
              </p:nvPr>
            </p:nvSpPr>
            <p:spPr>
              <a:xfrm>
                <a:off x="1403648" y="1704397"/>
                <a:ext cx="7740352" cy="5544616"/>
              </a:xfrm>
              <a:blipFill>
                <a:blip r:embed="rId2"/>
                <a:stretch>
                  <a:fillRect t="-880" r="-1260"/>
                </a:stretch>
              </a:blipFill>
            </p:spPr>
            <p:txBody>
              <a:bodyPr/>
              <a:lstStyle/>
              <a:p>
                <a:r>
                  <a:rPr lang="en-US">
                    <a:noFill/>
                  </a:rPr>
                  <a:t> </a:t>
                </a:r>
              </a:p>
            </p:txBody>
          </p:sp>
        </mc:Fallback>
      </mc:AlternateContent>
      <p:sp>
        <p:nvSpPr>
          <p:cNvPr id="5" name="Rectangle 4"/>
          <p:cNvSpPr/>
          <p:nvPr/>
        </p:nvSpPr>
        <p:spPr>
          <a:xfrm>
            <a:off x="1691680" y="1110469"/>
            <a:ext cx="2186817" cy="460895"/>
          </a:xfrm>
          <a:prstGeom prst="rect">
            <a:avLst/>
          </a:prstGeom>
        </p:spPr>
        <p:txBody>
          <a:bodyPr wrap="none">
            <a:spAutoFit/>
          </a:bodyPr>
          <a:lstStyle/>
          <a:p>
            <a:pPr marL="0" marR="0" lvl="0" indent="0" algn="just" defTabSz="914400" rtl="0" eaLnBrk="1" fontAlgn="auto" latinLnBrk="1" hangingPunct="1">
              <a:lnSpc>
                <a:spcPct val="107000"/>
              </a:lnSpc>
              <a:spcBef>
                <a:spcPts val="0"/>
              </a:spcBef>
              <a:spcAft>
                <a:spcPts val="80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Design Checks </a:t>
            </a:r>
          </a:p>
        </p:txBody>
      </p:sp>
      <p:sp>
        <p:nvSpPr>
          <p:cNvPr id="7" name="Rectangle 6"/>
          <p:cNvSpPr/>
          <p:nvPr/>
        </p:nvSpPr>
        <p:spPr>
          <a:xfrm>
            <a:off x="1547664" y="199045"/>
            <a:ext cx="3773790" cy="769441"/>
          </a:xfrm>
          <a:prstGeom prst="rect">
            <a:avLst/>
          </a:prstGeom>
        </p:spPr>
        <p:txBody>
          <a:bodyPr wrap="none">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Seismic Design</a:t>
            </a:r>
          </a:p>
        </p:txBody>
      </p:sp>
    </p:spTree>
    <p:extLst>
      <p:ext uri="{BB962C8B-B14F-4D97-AF65-F5344CB8AC3E}">
        <p14:creationId xmlns:p14="http://schemas.microsoft.com/office/powerpoint/2010/main" val="206800065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0"/>
          </p:nvPr>
        </p:nvSpPr>
        <p:spPr>
          <a:xfrm>
            <a:off x="1403648" y="1571364"/>
            <a:ext cx="7740352" cy="5544616"/>
          </a:xfrm>
        </p:spPr>
        <p:txBody>
          <a:bodyPr/>
          <a:lstStyle/>
          <a:p>
            <a:pPr marL="342900" lvl="0" indent="-342900">
              <a:lnSpc>
                <a:spcPct val="107000"/>
              </a:lnSpc>
              <a:spcBef>
                <a:spcPts val="0"/>
              </a:spcBef>
              <a:spcAft>
                <a:spcPts val="800"/>
              </a:spcAft>
              <a:buFont typeface="Wingdings" panose="05000000000000000000" pitchFamily="2" charset="2"/>
              <a:buChar char="q"/>
            </a:pPr>
            <a:r>
              <a:rPr lang="en-US" sz="2400" b="1" dirty="0">
                <a:solidFill>
                  <a:schemeClr val="tx1"/>
                </a:solidFill>
                <a:latin typeface="Times New Roman" panose="02020603050405020304" pitchFamily="18" charset="0"/>
                <a:ea typeface="Calibri" panose="020F0502020204030204" pitchFamily="34" charset="0"/>
              </a:rPr>
              <a:t>Torsional Irregularity </a:t>
            </a:r>
            <a:r>
              <a:rPr lang="en-US" sz="2400" b="1" dirty="0" smtClean="0">
                <a:solidFill>
                  <a:schemeClr val="tx1"/>
                </a:solidFill>
                <a:latin typeface="Times New Roman" panose="02020603050405020304" pitchFamily="18" charset="0"/>
                <a:ea typeface="Calibri" panose="020F0502020204030204" pitchFamily="34" charset="0"/>
              </a:rPr>
              <a:t>Check</a:t>
            </a:r>
          </a:p>
          <a:p>
            <a:pPr lvl="0">
              <a:lnSpc>
                <a:spcPct val="107000"/>
              </a:lnSpc>
              <a:spcBef>
                <a:spcPts val="0"/>
              </a:spcBef>
              <a:spcAft>
                <a:spcPts val="800"/>
              </a:spcAft>
            </a:pPr>
            <a:r>
              <a:rPr lang="en-US" sz="2400" dirty="0">
                <a:solidFill>
                  <a:schemeClr val="tx1"/>
                </a:solidFill>
                <a:latin typeface="Times New Roman" panose="02020603050405020304" pitchFamily="18" charset="0"/>
                <a:ea typeface="Calibri" panose="020F0502020204030204" pitchFamily="34" charset="0"/>
              </a:rPr>
              <a:t>Torsional Irregularity Check in X-Direction</a:t>
            </a:r>
            <a:endParaRPr lang="en-US" sz="2400" dirty="0" smtClean="0">
              <a:solidFill>
                <a:schemeClr val="tx1"/>
              </a:solidFill>
              <a:latin typeface="Times New Roman" panose="02020603050405020304" pitchFamily="18" charset="0"/>
              <a:ea typeface="Calibri" panose="020F0502020204030204" pitchFamily="34" charset="0"/>
            </a:endParaRPr>
          </a:p>
          <a:p>
            <a:pPr lvl="0">
              <a:lnSpc>
                <a:spcPct val="107000"/>
              </a:lnSpc>
              <a:spcBef>
                <a:spcPts val="0"/>
              </a:spcBef>
              <a:spcAft>
                <a:spcPts val="800"/>
              </a:spcAft>
            </a:pPr>
            <a:endParaRPr lang="en-US" sz="2200" dirty="0" smtClean="0">
              <a:solidFill>
                <a:schemeClr val="tx1"/>
              </a:solidFill>
            </a:endParaRPr>
          </a:p>
        </p:txBody>
      </p:sp>
      <p:sp>
        <p:nvSpPr>
          <p:cNvPr id="5" name="Rectangle 4"/>
          <p:cNvSpPr/>
          <p:nvPr/>
        </p:nvSpPr>
        <p:spPr>
          <a:xfrm>
            <a:off x="1691680" y="1110469"/>
            <a:ext cx="2186817" cy="460895"/>
          </a:xfrm>
          <a:prstGeom prst="rect">
            <a:avLst/>
          </a:prstGeom>
        </p:spPr>
        <p:txBody>
          <a:bodyPr wrap="none">
            <a:spAutoFit/>
          </a:bodyPr>
          <a:lstStyle/>
          <a:p>
            <a:pPr marL="0" marR="0" lvl="0" indent="0" algn="just" defTabSz="914400" rtl="0" eaLnBrk="1" fontAlgn="auto" latinLnBrk="1" hangingPunct="1">
              <a:lnSpc>
                <a:spcPct val="107000"/>
              </a:lnSpc>
              <a:spcBef>
                <a:spcPts val="0"/>
              </a:spcBef>
              <a:spcAft>
                <a:spcPts val="80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Design Checks </a:t>
            </a:r>
          </a:p>
        </p:txBody>
      </p:sp>
      <p:sp>
        <p:nvSpPr>
          <p:cNvPr id="7" name="Rectangle 6"/>
          <p:cNvSpPr/>
          <p:nvPr/>
        </p:nvSpPr>
        <p:spPr>
          <a:xfrm>
            <a:off x="1547664" y="199045"/>
            <a:ext cx="3773790" cy="769441"/>
          </a:xfrm>
          <a:prstGeom prst="rect">
            <a:avLst/>
          </a:prstGeom>
        </p:spPr>
        <p:txBody>
          <a:bodyPr wrap="none">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Seismic Design</a:t>
            </a:r>
          </a:p>
        </p:txBody>
      </p:sp>
      <p:pic>
        <p:nvPicPr>
          <p:cNvPr id="8" name="Picture 7"/>
          <p:cNvPicPr/>
          <p:nvPr/>
        </p:nvPicPr>
        <p:blipFill>
          <a:blip r:embed="rId2">
            <a:extLst>
              <a:ext uri="{28A0092B-C50C-407E-A947-70E740481C1C}">
                <a14:useLocalDpi xmlns:a14="http://schemas.microsoft.com/office/drawing/2010/main" val="0"/>
              </a:ext>
            </a:extLst>
          </a:blip>
          <a:srcRect/>
          <a:stretch>
            <a:fillRect/>
          </a:stretch>
        </p:blipFill>
        <p:spPr bwMode="auto">
          <a:xfrm>
            <a:off x="2051720" y="2564904"/>
            <a:ext cx="6696744" cy="4104456"/>
          </a:xfrm>
          <a:prstGeom prst="rect">
            <a:avLst/>
          </a:prstGeom>
          <a:noFill/>
          <a:ln>
            <a:solidFill>
              <a:sysClr val="windowText" lastClr="000000"/>
            </a:solidFill>
          </a:ln>
        </p:spPr>
      </p:pic>
    </p:spTree>
    <p:extLst>
      <p:ext uri="{BB962C8B-B14F-4D97-AF65-F5344CB8AC3E}">
        <p14:creationId xmlns:p14="http://schemas.microsoft.com/office/powerpoint/2010/main" val="146979652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Content Placeholder 3"/>
              <p:cNvSpPr>
                <a:spLocks noGrp="1"/>
              </p:cNvSpPr>
              <p:nvPr>
                <p:ph idx="10"/>
              </p:nvPr>
            </p:nvSpPr>
            <p:spPr>
              <a:xfrm>
                <a:off x="1403648" y="1571364"/>
                <a:ext cx="7740352" cy="5544616"/>
              </a:xfrm>
            </p:spPr>
            <p:txBody>
              <a:bodyPr/>
              <a:lstStyle/>
              <a:p>
                <a:pPr marL="342900" lvl="0" indent="-342900">
                  <a:lnSpc>
                    <a:spcPct val="107000"/>
                  </a:lnSpc>
                  <a:spcBef>
                    <a:spcPts val="0"/>
                  </a:spcBef>
                  <a:spcAft>
                    <a:spcPts val="800"/>
                  </a:spcAft>
                  <a:buFont typeface="Wingdings" panose="05000000000000000000" pitchFamily="2" charset="2"/>
                  <a:buChar char="q"/>
                </a:pPr>
                <a:r>
                  <a:rPr lang="en-US" sz="2400" b="1" dirty="0">
                    <a:solidFill>
                      <a:schemeClr val="tx1"/>
                    </a:solidFill>
                    <a:latin typeface="Times New Roman" panose="02020603050405020304" pitchFamily="18" charset="0"/>
                    <a:ea typeface="Calibri" panose="020F0502020204030204" pitchFamily="34" charset="0"/>
                  </a:rPr>
                  <a:t>Torsional Irregularity </a:t>
                </a:r>
                <a:r>
                  <a:rPr lang="en-US" sz="2400" b="1" dirty="0" smtClean="0">
                    <a:solidFill>
                      <a:schemeClr val="tx1"/>
                    </a:solidFill>
                    <a:latin typeface="Times New Roman" panose="02020603050405020304" pitchFamily="18" charset="0"/>
                    <a:ea typeface="Calibri" panose="020F0502020204030204" pitchFamily="34" charset="0"/>
                  </a:rPr>
                  <a:t>Check</a:t>
                </a:r>
              </a:p>
              <a:p>
                <a:pPr lvl="0">
                  <a:lnSpc>
                    <a:spcPct val="107000"/>
                  </a:lnSpc>
                  <a:spcBef>
                    <a:spcPts val="0"/>
                  </a:spcBef>
                  <a:spcAft>
                    <a:spcPts val="800"/>
                  </a:spcAft>
                </a:pPr>
                <a:r>
                  <a:rPr lang="en-US" sz="2400" dirty="0">
                    <a:solidFill>
                      <a:schemeClr val="tx1"/>
                    </a:solidFill>
                    <a:latin typeface="Times New Roman" panose="02020603050405020304" pitchFamily="18" charset="0"/>
                    <a:ea typeface="Calibri" panose="020F0502020204030204" pitchFamily="34" charset="0"/>
                  </a:rPr>
                  <a:t>Torsional Irregularity Check in X-Direction</a:t>
                </a:r>
                <a:endParaRPr lang="en-US" sz="2400" dirty="0" smtClean="0">
                  <a:solidFill>
                    <a:schemeClr val="tx1"/>
                  </a:solidFill>
                  <a:latin typeface="Times New Roman" panose="02020603050405020304" pitchFamily="18" charset="0"/>
                  <a:ea typeface="Calibri" panose="020F0502020204030204" pitchFamily="34" charset="0"/>
                </a:endParaRPr>
              </a:p>
              <a:p>
                <a:pPr algn="just">
                  <a:lnSpc>
                    <a:spcPct val="107000"/>
                  </a:lnSpc>
                  <a:spcBef>
                    <a:spcPts val="0"/>
                  </a:spcBef>
                  <a:spcAft>
                    <a:spcPts val="800"/>
                  </a:spcAft>
                </a:pPr>
                <a:r>
                  <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While</a:t>
                </a:r>
                <a:endPar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Bef>
                    <a:spcPts val="0"/>
                  </a:spcBef>
                  <a:spcAft>
                    <a:spcPts val="800"/>
                  </a:spcAft>
                </a:pPr>
                <a:r>
                  <a:rPr lang="en-US" sz="24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A</a:t>
                </a:r>
                <a:r>
                  <a:rPr lang="en-US" sz="2400" baseline="-250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x</a:t>
                </a:r>
                <a:r>
                  <a:rPr lang="en-US" sz="24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 </a:t>
                </a:r>
                <a14:m>
                  <m:oMath xmlns:m="http://schemas.openxmlformats.org/officeDocument/2006/math">
                    <m:sSup>
                      <m:sSupPr>
                        <m:ctrlPr>
                          <a:rPr lang="en-US" sz="24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pPr>
                      <m:e>
                        <m:d>
                          <m:dPr>
                            <m:ctrlPr>
                              <a:rPr lang="en-US" sz="24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dPr>
                          <m:e>
                            <m:f>
                              <m:fPr>
                                <m:ctrlPr>
                                  <a:rPr lang="en-US" sz="24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240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0</m:t>
                                </m:r>
                                <m:r>
                                  <a:rPr lang="en-US" sz="240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068023</m:t>
                                </m:r>
                                <m:r>
                                  <a:rPr lang="en-US" sz="24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num>
                              <m:den>
                                <m:r>
                                  <a:rPr lang="en-US" sz="24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1</m:t>
                                </m:r>
                                <m:r>
                                  <a:rPr lang="en-US" sz="24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2</m:t>
                                </m:r>
                                <m:r>
                                  <a:rPr lang="en-US" sz="240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40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x</m:t>
                                </m:r>
                                <m:r>
                                  <a:rPr lang="en-US" sz="240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240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0</m:t>
                                </m:r>
                                <m:r>
                                  <a:rPr lang="en-US" sz="240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03594</m:t>
                                </m:r>
                                <m:r>
                                  <a:rPr lang="en-US" sz="240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den>
                            </m:f>
                          </m:e>
                        </m:d>
                      </m:e>
                      <m:sup>
                        <m:r>
                          <a:rPr lang="en-US" sz="24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2</m:t>
                        </m:r>
                      </m:sup>
                    </m:sSup>
                  </m:oMath>
                </a14:m>
                <a:r>
                  <a:rPr lang="en-US" sz="24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 2.4885</a:t>
                </a:r>
                <a:endPar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Bef>
                    <a:spcPts val="0"/>
                  </a:spcBef>
                </a:pPr>
                <a:r>
                  <a:rPr lang="en-US" sz="24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 Eccentricity= 2.4885 x 0.05</a:t>
                </a:r>
                <a:endPar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Bef>
                    <a:spcPts val="0"/>
                  </a:spcBef>
                </a:pPr>
                <a:r>
                  <a:rPr lang="en-US" sz="24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                        = 0.124</a:t>
                </a:r>
                <a:endPar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Bef>
                    <a:spcPts val="0"/>
                  </a:spcBef>
                </a:pPr>
                <a:r>
                  <a:rPr lang="en-US" sz="24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Eccentricity Absolute length= DX x % Eccentricity</a:t>
                </a:r>
                <a:endPar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Bef>
                    <a:spcPts val="0"/>
                  </a:spcBef>
                </a:pPr>
                <a:r>
                  <a:rPr lang="en-US" sz="24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                                              = 15.5 x 0.124</a:t>
                </a:r>
                <a:endPar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Bef>
                    <a:spcPts val="0"/>
                  </a:spcBef>
                </a:pPr>
                <a:r>
                  <a:rPr lang="en-US" sz="24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                                              = 1.929</a:t>
                </a:r>
                <a:endPar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lvl="0">
                  <a:lnSpc>
                    <a:spcPct val="107000"/>
                  </a:lnSpc>
                  <a:spcBef>
                    <a:spcPts val="0"/>
                  </a:spcBef>
                  <a:spcAft>
                    <a:spcPts val="800"/>
                  </a:spcAft>
                </a:pPr>
                <a:endParaRPr lang="en-US" sz="2200" dirty="0" smtClean="0">
                  <a:solidFill>
                    <a:schemeClr val="tx1"/>
                  </a:solidFill>
                </a:endParaRPr>
              </a:p>
            </p:txBody>
          </p:sp>
        </mc:Choice>
        <mc:Fallback xmlns="">
          <p:sp>
            <p:nvSpPr>
              <p:cNvPr id="4" name="Content Placeholder 3"/>
              <p:cNvSpPr>
                <a:spLocks noGrp="1" noRot="1" noChangeAspect="1" noMove="1" noResize="1" noEditPoints="1" noAdjustHandles="1" noChangeArrowheads="1" noChangeShapeType="1" noTextEdit="1"/>
              </p:cNvSpPr>
              <p:nvPr>
                <p:ph idx="10"/>
              </p:nvPr>
            </p:nvSpPr>
            <p:spPr>
              <a:xfrm>
                <a:off x="1403648" y="1571364"/>
                <a:ext cx="7740352" cy="5544616"/>
              </a:xfrm>
              <a:blipFill>
                <a:blip r:embed="rId2"/>
                <a:stretch>
                  <a:fillRect t="-880"/>
                </a:stretch>
              </a:blipFill>
            </p:spPr>
            <p:txBody>
              <a:bodyPr/>
              <a:lstStyle/>
              <a:p>
                <a:r>
                  <a:rPr lang="en-US">
                    <a:noFill/>
                  </a:rPr>
                  <a:t> </a:t>
                </a:r>
              </a:p>
            </p:txBody>
          </p:sp>
        </mc:Fallback>
      </mc:AlternateContent>
      <p:sp>
        <p:nvSpPr>
          <p:cNvPr id="5" name="Rectangle 4"/>
          <p:cNvSpPr/>
          <p:nvPr/>
        </p:nvSpPr>
        <p:spPr>
          <a:xfrm>
            <a:off x="1691680" y="1110469"/>
            <a:ext cx="2186817" cy="460895"/>
          </a:xfrm>
          <a:prstGeom prst="rect">
            <a:avLst/>
          </a:prstGeom>
        </p:spPr>
        <p:txBody>
          <a:bodyPr wrap="none">
            <a:spAutoFit/>
          </a:bodyPr>
          <a:lstStyle/>
          <a:p>
            <a:pPr marL="0" marR="0" lvl="0" indent="0" algn="just" defTabSz="914400" rtl="0" eaLnBrk="1" fontAlgn="auto" latinLnBrk="1" hangingPunct="1">
              <a:lnSpc>
                <a:spcPct val="107000"/>
              </a:lnSpc>
              <a:spcBef>
                <a:spcPts val="0"/>
              </a:spcBef>
              <a:spcAft>
                <a:spcPts val="80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Design Checks </a:t>
            </a:r>
          </a:p>
        </p:txBody>
      </p:sp>
      <p:sp>
        <p:nvSpPr>
          <p:cNvPr id="7" name="Rectangle 6"/>
          <p:cNvSpPr/>
          <p:nvPr/>
        </p:nvSpPr>
        <p:spPr>
          <a:xfrm>
            <a:off x="1547664" y="199045"/>
            <a:ext cx="3773790" cy="769441"/>
          </a:xfrm>
          <a:prstGeom prst="rect">
            <a:avLst/>
          </a:prstGeom>
        </p:spPr>
        <p:txBody>
          <a:bodyPr wrap="none">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Seismic Design</a:t>
            </a:r>
          </a:p>
        </p:txBody>
      </p:sp>
    </p:spTree>
    <p:extLst>
      <p:ext uri="{BB962C8B-B14F-4D97-AF65-F5344CB8AC3E}">
        <p14:creationId xmlns:p14="http://schemas.microsoft.com/office/powerpoint/2010/main" val="196750498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0"/>
          </p:nvPr>
        </p:nvSpPr>
        <p:spPr>
          <a:xfrm>
            <a:off x="1403648" y="1571364"/>
            <a:ext cx="7740352" cy="5544616"/>
          </a:xfrm>
        </p:spPr>
        <p:txBody>
          <a:bodyPr/>
          <a:lstStyle/>
          <a:p>
            <a:pPr marL="342900" lvl="0" indent="-342900">
              <a:lnSpc>
                <a:spcPct val="107000"/>
              </a:lnSpc>
              <a:spcBef>
                <a:spcPts val="0"/>
              </a:spcBef>
              <a:spcAft>
                <a:spcPts val="800"/>
              </a:spcAft>
              <a:buFont typeface="Wingdings" panose="05000000000000000000" pitchFamily="2" charset="2"/>
              <a:buChar char="q"/>
            </a:pPr>
            <a:r>
              <a:rPr lang="en-US" sz="2400" b="1" dirty="0">
                <a:solidFill>
                  <a:schemeClr val="tx1"/>
                </a:solidFill>
                <a:latin typeface="Times New Roman" panose="02020603050405020304" pitchFamily="18" charset="0"/>
                <a:ea typeface="Calibri" panose="020F0502020204030204" pitchFamily="34" charset="0"/>
              </a:rPr>
              <a:t>Torsional Irregularity </a:t>
            </a:r>
            <a:r>
              <a:rPr lang="en-US" sz="2400" b="1" dirty="0" smtClean="0">
                <a:solidFill>
                  <a:schemeClr val="tx1"/>
                </a:solidFill>
                <a:latin typeface="Times New Roman" panose="02020603050405020304" pitchFamily="18" charset="0"/>
                <a:ea typeface="Calibri" panose="020F0502020204030204" pitchFamily="34" charset="0"/>
              </a:rPr>
              <a:t>Check</a:t>
            </a:r>
          </a:p>
          <a:p>
            <a:pPr lvl="0">
              <a:lnSpc>
                <a:spcPct val="107000"/>
              </a:lnSpc>
              <a:spcBef>
                <a:spcPts val="0"/>
              </a:spcBef>
              <a:spcAft>
                <a:spcPts val="800"/>
              </a:spcAft>
            </a:pPr>
            <a:r>
              <a:rPr lang="en-US" sz="2400" dirty="0">
                <a:solidFill>
                  <a:schemeClr val="tx1"/>
                </a:solidFill>
                <a:latin typeface="Times New Roman" panose="02020603050405020304" pitchFamily="18" charset="0"/>
                <a:ea typeface="Calibri" panose="020F0502020204030204" pitchFamily="34" charset="0"/>
              </a:rPr>
              <a:t>Torsional Irregularity Check in X-Direction</a:t>
            </a:r>
            <a:endParaRPr lang="en-US" sz="2400" dirty="0" smtClean="0">
              <a:solidFill>
                <a:schemeClr val="tx1"/>
              </a:solidFill>
              <a:latin typeface="Times New Roman" panose="02020603050405020304" pitchFamily="18" charset="0"/>
              <a:ea typeface="Calibri" panose="020F0502020204030204" pitchFamily="34" charset="0"/>
            </a:endParaRPr>
          </a:p>
          <a:p>
            <a:pPr lvl="0">
              <a:lnSpc>
                <a:spcPct val="107000"/>
              </a:lnSpc>
              <a:spcBef>
                <a:spcPts val="0"/>
              </a:spcBef>
              <a:spcAft>
                <a:spcPts val="800"/>
              </a:spcAft>
            </a:pPr>
            <a:endParaRPr lang="en-US" sz="2200" dirty="0" smtClean="0">
              <a:solidFill>
                <a:schemeClr val="tx1"/>
              </a:solidFill>
            </a:endParaRPr>
          </a:p>
        </p:txBody>
      </p:sp>
      <p:sp>
        <p:nvSpPr>
          <p:cNvPr id="5" name="Rectangle 4"/>
          <p:cNvSpPr/>
          <p:nvPr/>
        </p:nvSpPr>
        <p:spPr>
          <a:xfrm>
            <a:off x="1691680" y="1110469"/>
            <a:ext cx="2186817" cy="460895"/>
          </a:xfrm>
          <a:prstGeom prst="rect">
            <a:avLst/>
          </a:prstGeom>
        </p:spPr>
        <p:txBody>
          <a:bodyPr wrap="none">
            <a:spAutoFit/>
          </a:bodyPr>
          <a:lstStyle/>
          <a:p>
            <a:pPr marL="0" marR="0" lvl="0" indent="0" algn="just" defTabSz="914400" rtl="0" eaLnBrk="1" fontAlgn="auto" latinLnBrk="1" hangingPunct="1">
              <a:lnSpc>
                <a:spcPct val="107000"/>
              </a:lnSpc>
              <a:spcBef>
                <a:spcPts val="0"/>
              </a:spcBef>
              <a:spcAft>
                <a:spcPts val="80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Design Checks </a:t>
            </a:r>
          </a:p>
        </p:txBody>
      </p:sp>
      <p:sp>
        <p:nvSpPr>
          <p:cNvPr id="7" name="Rectangle 6"/>
          <p:cNvSpPr/>
          <p:nvPr/>
        </p:nvSpPr>
        <p:spPr>
          <a:xfrm>
            <a:off x="1547664" y="199045"/>
            <a:ext cx="3773790" cy="769441"/>
          </a:xfrm>
          <a:prstGeom prst="rect">
            <a:avLst/>
          </a:prstGeom>
        </p:spPr>
        <p:txBody>
          <a:bodyPr wrap="none">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Seismic Design</a:t>
            </a:r>
          </a:p>
        </p:txBody>
      </p:sp>
      <p:pic>
        <p:nvPicPr>
          <p:cNvPr id="2" name="Picture 1"/>
          <p:cNvPicPr>
            <a:picLocks noChangeAspect="1"/>
          </p:cNvPicPr>
          <p:nvPr/>
        </p:nvPicPr>
        <p:blipFill>
          <a:blip r:embed="rId2"/>
          <a:stretch>
            <a:fillRect/>
          </a:stretch>
        </p:blipFill>
        <p:spPr>
          <a:xfrm>
            <a:off x="1668016" y="2636912"/>
            <a:ext cx="7399370" cy="3960440"/>
          </a:xfrm>
          <a:prstGeom prst="rect">
            <a:avLst/>
          </a:prstGeom>
        </p:spPr>
      </p:pic>
    </p:spTree>
    <p:extLst>
      <p:ext uri="{BB962C8B-B14F-4D97-AF65-F5344CB8AC3E}">
        <p14:creationId xmlns:p14="http://schemas.microsoft.com/office/powerpoint/2010/main" val="206514104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0"/>
          </p:nvPr>
        </p:nvSpPr>
        <p:spPr>
          <a:xfrm>
            <a:off x="1403648" y="1571364"/>
            <a:ext cx="7740352" cy="5544616"/>
          </a:xfrm>
        </p:spPr>
        <p:txBody>
          <a:bodyPr/>
          <a:lstStyle/>
          <a:p>
            <a:pPr marL="342900" lvl="0" indent="-342900">
              <a:lnSpc>
                <a:spcPct val="107000"/>
              </a:lnSpc>
              <a:spcBef>
                <a:spcPts val="0"/>
              </a:spcBef>
              <a:spcAft>
                <a:spcPts val="800"/>
              </a:spcAft>
              <a:buFont typeface="Wingdings" panose="05000000000000000000" pitchFamily="2" charset="2"/>
              <a:buChar char="q"/>
            </a:pPr>
            <a:r>
              <a:rPr lang="en-US" sz="2400" b="1" dirty="0">
                <a:solidFill>
                  <a:schemeClr val="tx1"/>
                </a:solidFill>
                <a:latin typeface="Times New Roman" panose="02020603050405020304" pitchFamily="18" charset="0"/>
                <a:ea typeface="Calibri" panose="020F0502020204030204" pitchFamily="34" charset="0"/>
              </a:rPr>
              <a:t>Torsional Irregularity </a:t>
            </a:r>
            <a:r>
              <a:rPr lang="en-US" sz="2400" b="1" dirty="0" smtClean="0">
                <a:solidFill>
                  <a:schemeClr val="tx1"/>
                </a:solidFill>
                <a:latin typeface="Times New Roman" panose="02020603050405020304" pitchFamily="18" charset="0"/>
                <a:ea typeface="Calibri" panose="020F0502020204030204" pitchFamily="34" charset="0"/>
              </a:rPr>
              <a:t>Check</a:t>
            </a:r>
          </a:p>
          <a:p>
            <a:pPr lvl="0">
              <a:lnSpc>
                <a:spcPct val="107000"/>
              </a:lnSpc>
              <a:spcBef>
                <a:spcPts val="0"/>
              </a:spcBef>
              <a:spcAft>
                <a:spcPts val="800"/>
              </a:spcAft>
            </a:pPr>
            <a:r>
              <a:rPr lang="en-US" sz="2400" dirty="0">
                <a:solidFill>
                  <a:schemeClr val="tx1"/>
                </a:solidFill>
                <a:latin typeface="Times New Roman" panose="02020603050405020304" pitchFamily="18" charset="0"/>
                <a:ea typeface="Calibri" panose="020F0502020204030204" pitchFamily="34" charset="0"/>
              </a:rPr>
              <a:t>Torsional Irregularity Check in X-Direction</a:t>
            </a:r>
            <a:endParaRPr lang="en-US" sz="2400" dirty="0" smtClean="0">
              <a:solidFill>
                <a:schemeClr val="tx1"/>
              </a:solidFill>
              <a:latin typeface="Times New Roman" panose="02020603050405020304" pitchFamily="18" charset="0"/>
              <a:ea typeface="Calibri" panose="020F0502020204030204" pitchFamily="34" charset="0"/>
            </a:endParaRPr>
          </a:p>
          <a:p>
            <a:pPr lvl="0">
              <a:lnSpc>
                <a:spcPct val="107000"/>
              </a:lnSpc>
              <a:spcBef>
                <a:spcPts val="0"/>
              </a:spcBef>
              <a:spcAft>
                <a:spcPts val="800"/>
              </a:spcAft>
            </a:pPr>
            <a:endParaRPr lang="en-US" sz="2200" dirty="0" smtClean="0">
              <a:solidFill>
                <a:schemeClr val="tx1"/>
              </a:solidFill>
            </a:endParaRPr>
          </a:p>
        </p:txBody>
      </p:sp>
      <p:sp>
        <p:nvSpPr>
          <p:cNvPr id="5" name="Rectangle 4"/>
          <p:cNvSpPr/>
          <p:nvPr/>
        </p:nvSpPr>
        <p:spPr>
          <a:xfrm>
            <a:off x="1691680" y="1110469"/>
            <a:ext cx="2186817" cy="460895"/>
          </a:xfrm>
          <a:prstGeom prst="rect">
            <a:avLst/>
          </a:prstGeom>
        </p:spPr>
        <p:txBody>
          <a:bodyPr wrap="none">
            <a:spAutoFit/>
          </a:bodyPr>
          <a:lstStyle/>
          <a:p>
            <a:pPr marL="0" marR="0" lvl="0" indent="0" algn="just" defTabSz="914400" rtl="0" eaLnBrk="1" fontAlgn="auto" latinLnBrk="1" hangingPunct="1">
              <a:lnSpc>
                <a:spcPct val="107000"/>
              </a:lnSpc>
              <a:spcBef>
                <a:spcPts val="0"/>
              </a:spcBef>
              <a:spcAft>
                <a:spcPts val="80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Design Checks </a:t>
            </a:r>
          </a:p>
        </p:txBody>
      </p:sp>
      <p:sp>
        <p:nvSpPr>
          <p:cNvPr id="7" name="Rectangle 6"/>
          <p:cNvSpPr/>
          <p:nvPr/>
        </p:nvSpPr>
        <p:spPr>
          <a:xfrm>
            <a:off x="1547664" y="199045"/>
            <a:ext cx="3773790" cy="769441"/>
          </a:xfrm>
          <a:prstGeom prst="rect">
            <a:avLst/>
          </a:prstGeom>
        </p:spPr>
        <p:txBody>
          <a:bodyPr wrap="none">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Seismic Design</a:t>
            </a:r>
          </a:p>
        </p:txBody>
      </p:sp>
      <p:pic>
        <p:nvPicPr>
          <p:cNvPr id="3" name="Picture 2"/>
          <p:cNvPicPr>
            <a:picLocks noChangeAspect="1"/>
          </p:cNvPicPr>
          <p:nvPr/>
        </p:nvPicPr>
        <p:blipFill>
          <a:blip r:embed="rId2"/>
          <a:stretch>
            <a:fillRect/>
          </a:stretch>
        </p:blipFill>
        <p:spPr>
          <a:xfrm>
            <a:off x="2411760" y="2852935"/>
            <a:ext cx="5688632" cy="3327769"/>
          </a:xfrm>
          <a:prstGeom prst="rect">
            <a:avLst/>
          </a:prstGeom>
        </p:spPr>
      </p:pic>
    </p:spTree>
    <p:extLst>
      <p:ext uri="{BB962C8B-B14F-4D97-AF65-F5344CB8AC3E}">
        <p14:creationId xmlns:p14="http://schemas.microsoft.com/office/powerpoint/2010/main" val="261479486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0"/>
          </p:nvPr>
        </p:nvSpPr>
        <p:spPr>
          <a:xfrm>
            <a:off x="1403648" y="1571364"/>
            <a:ext cx="7740352" cy="5544616"/>
          </a:xfrm>
        </p:spPr>
        <p:txBody>
          <a:bodyPr/>
          <a:lstStyle/>
          <a:p>
            <a:pPr marL="342900" lvl="0" indent="-342900">
              <a:lnSpc>
                <a:spcPct val="107000"/>
              </a:lnSpc>
              <a:spcBef>
                <a:spcPts val="0"/>
              </a:spcBef>
              <a:spcAft>
                <a:spcPts val="800"/>
              </a:spcAft>
              <a:buFont typeface="Wingdings" panose="05000000000000000000" pitchFamily="2" charset="2"/>
              <a:buChar char="q"/>
            </a:pPr>
            <a:r>
              <a:rPr lang="en-US" sz="2400" b="1" dirty="0">
                <a:solidFill>
                  <a:schemeClr val="tx1"/>
                </a:solidFill>
                <a:latin typeface="Times New Roman" panose="02020603050405020304" pitchFamily="18" charset="0"/>
                <a:ea typeface="Calibri" panose="020F0502020204030204" pitchFamily="34" charset="0"/>
              </a:rPr>
              <a:t>Torsional Irregularity </a:t>
            </a:r>
            <a:r>
              <a:rPr lang="en-US" sz="2400" b="1" dirty="0" smtClean="0">
                <a:solidFill>
                  <a:schemeClr val="tx1"/>
                </a:solidFill>
                <a:latin typeface="Times New Roman" panose="02020603050405020304" pitchFamily="18" charset="0"/>
                <a:ea typeface="Calibri" panose="020F0502020204030204" pitchFamily="34" charset="0"/>
              </a:rPr>
              <a:t>Check</a:t>
            </a:r>
          </a:p>
          <a:p>
            <a:pPr lvl="0">
              <a:lnSpc>
                <a:spcPct val="107000"/>
              </a:lnSpc>
              <a:spcBef>
                <a:spcPts val="0"/>
              </a:spcBef>
              <a:spcAft>
                <a:spcPts val="800"/>
              </a:spcAft>
            </a:pPr>
            <a:r>
              <a:rPr lang="en-US" sz="2400" dirty="0">
                <a:solidFill>
                  <a:schemeClr val="tx1"/>
                </a:solidFill>
                <a:latin typeface="Times New Roman" panose="02020603050405020304" pitchFamily="18" charset="0"/>
                <a:ea typeface="Calibri" panose="020F0502020204030204" pitchFamily="34" charset="0"/>
              </a:rPr>
              <a:t>Torsional Irregularity Check in </a:t>
            </a:r>
            <a:r>
              <a:rPr lang="en-US" sz="2400" dirty="0" smtClean="0">
                <a:solidFill>
                  <a:schemeClr val="tx1"/>
                </a:solidFill>
                <a:latin typeface="Times New Roman" panose="02020603050405020304" pitchFamily="18" charset="0"/>
                <a:ea typeface="Calibri" panose="020F0502020204030204" pitchFamily="34" charset="0"/>
              </a:rPr>
              <a:t>Y-Direction</a:t>
            </a:r>
          </a:p>
          <a:p>
            <a:pPr lvl="0">
              <a:lnSpc>
                <a:spcPct val="107000"/>
              </a:lnSpc>
              <a:spcBef>
                <a:spcPts val="0"/>
              </a:spcBef>
              <a:spcAft>
                <a:spcPts val="800"/>
              </a:spcAft>
            </a:pPr>
            <a:endParaRPr lang="en-US" sz="2200" dirty="0" smtClean="0">
              <a:solidFill>
                <a:schemeClr val="tx1"/>
              </a:solidFill>
            </a:endParaRPr>
          </a:p>
        </p:txBody>
      </p:sp>
      <p:sp>
        <p:nvSpPr>
          <p:cNvPr id="5" name="Rectangle 4"/>
          <p:cNvSpPr/>
          <p:nvPr/>
        </p:nvSpPr>
        <p:spPr>
          <a:xfrm>
            <a:off x="1691680" y="1110469"/>
            <a:ext cx="2186817" cy="460895"/>
          </a:xfrm>
          <a:prstGeom prst="rect">
            <a:avLst/>
          </a:prstGeom>
        </p:spPr>
        <p:txBody>
          <a:bodyPr wrap="none">
            <a:spAutoFit/>
          </a:bodyPr>
          <a:lstStyle/>
          <a:p>
            <a:pPr marL="0" marR="0" lvl="0" indent="0" algn="just" defTabSz="914400" rtl="0" eaLnBrk="1" fontAlgn="auto" latinLnBrk="1" hangingPunct="1">
              <a:lnSpc>
                <a:spcPct val="107000"/>
              </a:lnSpc>
              <a:spcBef>
                <a:spcPts val="0"/>
              </a:spcBef>
              <a:spcAft>
                <a:spcPts val="80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Design Checks </a:t>
            </a:r>
          </a:p>
        </p:txBody>
      </p:sp>
      <p:sp>
        <p:nvSpPr>
          <p:cNvPr id="7" name="Rectangle 6"/>
          <p:cNvSpPr/>
          <p:nvPr/>
        </p:nvSpPr>
        <p:spPr>
          <a:xfrm>
            <a:off x="1547664" y="199045"/>
            <a:ext cx="3773790" cy="769441"/>
          </a:xfrm>
          <a:prstGeom prst="rect">
            <a:avLst/>
          </a:prstGeom>
        </p:spPr>
        <p:txBody>
          <a:bodyPr wrap="none">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Seismic Design</a:t>
            </a:r>
          </a:p>
        </p:txBody>
      </p:sp>
      <p:pic>
        <p:nvPicPr>
          <p:cNvPr id="6" name="Picture 5"/>
          <p:cNvPicPr/>
          <p:nvPr/>
        </p:nvPicPr>
        <p:blipFill>
          <a:blip r:embed="rId2">
            <a:extLst>
              <a:ext uri="{28A0092B-C50C-407E-A947-70E740481C1C}">
                <a14:useLocalDpi xmlns:a14="http://schemas.microsoft.com/office/drawing/2010/main" val="0"/>
              </a:ext>
            </a:extLst>
          </a:blip>
          <a:srcRect/>
          <a:stretch>
            <a:fillRect/>
          </a:stretch>
        </p:blipFill>
        <p:spPr bwMode="auto">
          <a:xfrm>
            <a:off x="1969766" y="2636912"/>
            <a:ext cx="6850705" cy="4104456"/>
          </a:xfrm>
          <a:prstGeom prst="rect">
            <a:avLst/>
          </a:prstGeom>
          <a:noFill/>
          <a:ln>
            <a:solidFill>
              <a:sysClr val="windowText" lastClr="000000"/>
            </a:solidFill>
          </a:ln>
        </p:spPr>
      </p:pic>
    </p:spTree>
    <p:extLst>
      <p:ext uri="{BB962C8B-B14F-4D97-AF65-F5344CB8AC3E}">
        <p14:creationId xmlns:p14="http://schemas.microsoft.com/office/powerpoint/2010/main" val="330082841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Content Placeholder 3"/>
              <p:cNvSpPr>
                <a:spLocks noGrp="1"/>
              </p:cNvSpPr>
              <p:nvPr>
                <p:ph idx="10"/>
              </p:nvPr>
            </p:nvSpPr>
            <p:spPr>
              <a:xfrm>
                <a:off x="1403648" y="1571364"/>
                <a:ext cx="7740352" cy="5544616"/>
              </a:xfrm>
            </p:spPr>
            <p:txBody>
              <a:bodyPr/>
              <a:lstStyle/>
              <a:p>
                <a:pPr marL="342900" lvl="0" indent="-342900">
                  <a:lnSpc>
                    <a:spcPct val="107000"/>
                  </a:lnSpc>
                  <a:spcBef>
                    <a:spcPts val="0"/>
                  </a:spcBef>
                  <a:spcAft>
                    <a:spcPts val="800"/>
                  </a:spcAft>
                  <a:buFont typeface="Wingdings" panose="05000000000000000000" pitchFamily="2" charset="2"/>
                  <a:buChar char="q"/>
                </a:pPr>
                <a:r>
                  <a:rPr lang="en-US" sz="2400" b="1" dirty="0">
                    <a:solidFill>
                      <a:schemeClr val="tx1"/>
                    </a:solidFill>
                    <a:latin typeface="Times New Roman" panose="02020603050405020304" pitchFamily="18" charset="0"/>
                    <a:ea typeface="Calibri" panose="020F0502020204030204" pitchFamily="34" charset="0"/>
                  </a:rPr>
                  <a:t>Torsional Irregularity </a:t>
                </a:r>
                <a:r>
                  <a:rPr lang="en-US" sz="2400" b="1" dirty="0" smtClean="0">
                    <a:solidFill>
                      <a:schemeClr val="tx1"/>
                    </a:solidFill>
                    <a:latin typeface="Times New Roman" panose="02020603050405020304" pitchFamily="18" charset="0"/>
                    <a:ea typeface="Calibri" panose="020F0502020204030204" pitchFamily="34" charset="0"/>
                  </a:rPr>
                  <a:t>Check</a:t>
                </a:r>
              </a:p>
              <a:p>
                <a:pPr lvl="0">
                  <a:lnSpc>
                    <a:spcPct val="107000"/>
                  </a:lnSpc>
                  <a:spcBef>
                    <a:spcPts val="0"/>
                  </a:spcBef>
                  <a:spcAft>
                    <a:spcPts val="800"/>
                  </a:spcAft>
                </a:pPr>
                <a:r>
                  <a:rPr lang="en-US" sz="2400" dirty="0">
                    <a:solidFill>
                      <a:schemeClr val="tx1"/>
                    </a:solidFill>
                    <a:latin typeface="Times New Roman" panose="02020603050405020304" pitchFamily="18" charset="0"/>
                    <a:ea typeface="Calibri" panose="020F0502020204030204" pitchFamily="34" charset="0"/>
                  </a:rPr>
                  <a:t>Torsional Irregularity Check in </a:t>
                </a:r>
                <a:r>
                  <a:rPr lang="en-US" sz="2400" dirty="0" smtClean="0">
                    <a:solidFill>
                      <a:schemeClr val="tx1"/>
                    </a:solidFill>
                    <a:latin typeface="Times New Roman" panose="02020603050405020304" pitchFamily="18" charset="0"/>
                    <a:ea typeface="Calibri" panose="020F0502020204030204" pitchFamily="34" charset="0"/>
                  </a:rPr>
                  <a:t>Y-Direction</a:t>
                </a:r>
              </a:p>
              <a:p>
                <a:pPr algn="just">
                  <a:lnSpc>
                    <a:spcPct val="107000"/>
                  </a:lnSpc>
                  <a:spcBef>
                    <a:spcPts val="0"/>
                  </a:spcBef>
                  <a:spcAft>
                    <a:spcPts val="800"/>
                  </a:spcAft>
                </a:pPr>
                <a:r>
                  <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While</a:t>
                </a:r>
                <a:endPar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Bef>
                    <a:spcPts val="0"/>
                  </a:spcBef>
                  <a:spcAft>
                    <a:spcPts val="800"/>
                  </a:spcAft>
                </a:pPr>
                <a:r>
                  <a:rPr lang="en-US" sz="24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A</a:t>
                </a:r>
                <a:r>
                  <a:rPr lang="en-US" sz="2400" baseline="-250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x</a:t>
                </a:r>
                <a:r>
                  <a:rPr lang="en-US" sz="24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 </a:t>
                </a:r>
                <a14:m>
                  <m:oMath xmlns:m="http://schemas.openxmlformats.org/officeDocument/2006/math">
                    <m:sSup>
                      <m:sSupPr>
                        <m:ctrlPr>
                          <a:rPr lang="en-US" sz="24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pPr>
                      <m:e>
                        <m:d>
                          <m:dPr>
                            <m:ctrlPr>
                              <a:rPr lang="en-US" sz="24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dPr>
                          <m:e>
                            <m:f>
                              <m:fPr>
                                <m:ctrlPr>
                                  <a:rPr lang="en-US" sz="24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240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0</m:t>
                                </m:r>
                                <m:r>
                                  <a:rPr lang="en-US" sz="240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069117</m:t>
                                </m:r>
                                <m:r>
                                  <a:rPr lang="en-US" sz="24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num>
                              <m:den>
                                <m:r>
                                  <a:rPr lang="en-US" sz="24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1</m:t>
                                </m:r>
                                <m:r>
                                  <a:rPr lang="en-US" sz="24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2</m:t>
                                </m:r>
                                <m:r>
                                  <a:rPr lang="en-US" sz="240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40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x</m:t>
                                </m:r>
                                <m:r>
                                  <a:rPr lang="en-US" sz="240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240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0</m:t>
                                </m:r>
                                <m:r>
                                  <a:rPr lang="en-US" sz="240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036539</m:t>
                                </m:r>
                                <m:r>
                                  <a:rPr lang="en-US" sz="240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den>
                            </m:f>
                          </m:e>
                        </m:d>
                      </m:e>
                      <m:sup>
                        <m:r>
                          <a:rPr lang="en-US" sz="24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2</m:t>
                        </m:r>
                      </m:sup>
                    </m:sSup>
                  </m:oMath>
                </a14:m>
                <a:r>
                  <a:rPr lang="en-US" sz="24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 2.4859</a:t>
                </a:r>
                <a:endPar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Bef>
                    <a:spcPts val="0"/>
                  </a:spcBef>
                </a:pPr>
                <a:r>
                  <a:rPr lang="en-US" sz="24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 Eccentricity= 2.4859 x 0.05</a:t>
                </a:r>
                <a:endPar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Bef>
                    <a:spcPts val="0"/>
                  </a:spcBef>
                </a:pPr>
                <a:r>
                  <a:rPr lang="en-US" sz="24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                        = 0.124</a:t>
                </a:r>
                <a:endPar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Bef>
                    <a:spcPts val="0"/>
                  </a:spcBef>
                </a:pPr>
                <a:r>
                  <a:rPr lang="en-US" sz="24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Eccentricity Absolute length= DX x % Eccentricity</a:t>
                </a:r>
                <a:endPar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Bef>
                    <a:spcPts val="0"/>
                  </a:spcBef>
                </a:pPr>
                <a:r>
                  <a:rPr lang="en-US" sz="24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                                              = 19 x 0.124</a:t>
                </a:r>
                <a:endPar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Bef>
                    <a:spcPts val="0"/>
                  </a:spcBef>
                </a:pPr>
                <a:r>
                  <a:rPr lang="en-US" sz="24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                                              = 2.362</a:t>
                </a:r>
                <a:endPar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lvl="0">
                  <a:lnSpc>
                    <a:spcPct val="107000"/>
                  </a:lnSpc>
                  <a:spcBef>
                    <a:spcPts val="0"/>
                  </a:spcBef>
                  <a:spcAft>
                    <a:spcPts val="800"/>
                  </a:spcAft>
                </a:pPr>
                <a:endParaRPr lang="en-US" sz="2200" dirty="0" smtClean="0">
                  <a:solidFill>
                    <a:schemeClr val="tx1"/>
                  </a:solidFill>
                </a:endParaRPr>
              </a:p>
            </p:txBody>
          </p:sp>
        </mc:Choice>
        <mc:Fallback xmlns="">
          <p:sp>
            <p:nvSpPr>
              <p:cNvPr id="4" name="Content Placeholder 3"/>
              <p:cNvSpPr>
                <a:spLocks noGrp="1" noRot="1" noChangeAspect="1" noMove="1" noResize="1" noEditPoints="1" noAdjustHandles="1" noChangeArrowheads="1" noChangeShapeType="1" noTextEdit="1"/>
              </p:cNvSpPr>
              <p:nvPr>
                <p:ph idx="10"/>
              </p:nvPr>
            </p:nvSpPr>
            <p:spPr>
              <a:xfrm>
                <a:off x="1403648" y="1571364"/>
                <a:ext cx="7740352" cy="5544616"/>
              </a:xfrm>
              <a:blipFill>
                <a:blip r:embed="rId2"/>
                <a:stretch>
                  <a:fillRect t="-880"/>
                </a:stretch>
              </a:blipFill>
            </p:spPr>
            <p:txBody>
              <a:bodyPr/>
              <a:lstStyle/>
              <a:p>
                <a:r>
                  <a:rPr lang="en-US">
                    <a:noFill/>
                  </a:rPr>
                  <a:t> </a:t>
                </a:r>
              </a:p>
            </p:txBody>
          </p:sp>
        </mc:Fallback>
      </mc:AlternateContent>
      <p:sp>
        <p:nvSpPr>
          <p:cNvPr id="5" name="Rectangle 4"/>
          <p:cNvSpPr/>
          <p:nvPr/>
        </p:nvSpPr>
        <p:spPr>
          <a:xfrm>
            <a:off x="1691680" y="1110469"/>
            <a:ext cx="2186817" cy="460895"/>
          </a:xfrm>
          <a:prstGeom prst="rect">
            <a:avLst/>
          </a:prstGeom>
        </p:spPr>
        <p:txBody>
          <a:bodyPr wrap="none">
            <a:spAutoFit/>
          </a:bodyPr>
          <a:lstStyle/>
          <a:p>
            <a:pPr marL="0" marR="0" lvl="0" indent="0" algn="just" defTabSz="914400" rtl="0" eaLnBrk="1" fontAlgn="auto" latinLnBrk="1" hangingPunct="1">
              <a:lnSpc>
                <a:spcPct val="107000"/>
              </a:lnSpc>
              <a:spcBef>
                <a:spcPts val="0"/>
              </a:spcBef>
              <a:spcAft>
                <a:spcPts val="80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Design Checks </a:t>
            </a:r>
          </a:p>
        </p:txBody>
      </p:sp>
      <p:sp>
        <p:nvSpPr>
          <p:cNvPr id="7" name="Rectangle 6"/>
          <p:cNvSpPr/>
          <p:nvPr/>
        </p:nvSpPr>
        <p:spPr>
          <a:xfrm>
            <a:off x="1547664" y="199045"/>
            <a:ext cx="3773790" cy="769441"/>
          </a:xfrm>
          <a:prstGeom prst="rect">
            <a:avLst/>
          </a:prstGeom>
        </p:spPr>
        <p:txBody>
          <a:bodyPr wrap="none">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Seismic Design</a:t>
            </a:r>
          </a:p>
        </p:txBody>
      </p:sp>
    </p:spTree>
    <p:extLst>
      <p:ext uri="{BB962C8B-B14F-4D97-AF65-F5344CB8AC3E}">
        <p14:creationId xmlns:p14="http://schemas.microsoft.com/office/powerpoint/2010/main" val="13908847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ltLang="ko-KR" dirty="0"/>
              <a:t>Apple Media Tower</a:t>
            </a:r>
            <a:endParaRPr lang="ko-KR" altLang="en-US" dirty="0"/>
          </a:p>
        </p:txBody>
      </p:sp>
      <p:pic>
        <p:nvPicPr>
          <p:cNvPr id="5" name="صورة 4">
            <a:extLst>
              <a:ext uri="{FF2B5EF4-FFF2-40B4-BE49-F238E27FC236}">
                <a16:creationId xmlns:a16="http://schemas.microsoft.com/office/drawing/2014/main" xmlns="" id="{594083C8-D48C-45A9-BE5C-A22BE61C3519}"/>
              </a:ext>
            </a:extLst>
          </p:cNvPr>
          <p:cNvPicPr>
            <a:picLocks noChangeAspect="1"/>
          </p:cNvPicPr>
          <p:nvPr/>
        </p:nvPicPr>
        <p:blipFill>
          <a:blip r:embed="rId2"/>
          <a:stretch>
            <a:fillRect/>
          </a:stretch>
        </p:blipFill>
        <p:spPr>
          <a:xfrm>
            <a:off x="0" y="980727"/>
            <a:ext cx="4529418" cy="5886593"/>
          </a:xfrm>
          <a:prstGeom prst="rect">
            <a:avLst/>
          </a:prstGeom>
        </p:spPr>
      </p:pic>
      <p:pic>
        <p:nvPicPr>
          <p:cNvPr id="6" name="صورة 5">
            <a:extLst>
              <a:ext uri="{FF2B5EF4-FFF2-40B4-BE49-F238E27FC236}">
                <a16:creationId xmlns:a16="http://schemas.microsoft.com/office/drawing/2014/main" xmlns="" id="{051EFBE4-BC60-49A2-B422-794275E631DA}"/>
              </a:ext>
            </a:extLst>
          </p:cNvPr>
          <p:cNvPicPr>
            <a:picLocks noChangeAspect="1"/>
          </p:cNvPicPr>
          <p:nvPr/>
        </p:nvPicPr>
        <p:blipFill>
          <a:blip r:embed="rId3"/>
          <a:stretch>
            <a:fillRect/>
          </a:stretch>
        </p:blipFill>
        <p:spPr>
          <a:xfrm>
            <a:off x="4529418" y="990049"/>
            <a:ext cx="4614582" cy="5877272"/>
          </a:xfrm>
          <a:prstGeom prst="rect">
            <a:avLst/>
          </a:prstGeom>
        </p:spPr>
      </p:pic>
    </p:spTree>
    <p:extLst>
      <p:ext uri="{BB962C8B-B14F-4D97-AF65-F5344CB8AC3E}">
        <p14:creationId xmlns:p14="http://schemas.microsoft.com/office/powerpoint/2010/main" val="365967430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0"/>
          </p:nvPr>
        </p:nvSpPr>
        <p:spPr>
          <a:xfrm>
            <a:off x="1403648" y="1571364"/>
            <a:ext cx="7740352" cy="5544616"/>
          </a:xfrm>
        </p:spPr>
        <p:txBody>
          <a:bodyPr/>
          <a:lstStyle/>
          <a:p>
            <a:pPr marL="342900" lvl="0" indent="-342900">
              <a:lnSpc>
                <a:spcPct val="107000"/>
              </a:lnSpc>
              <a:spcBef>
                <a:spcPts val="0"/>
              </a:spcBef>
              <a:spcAft>
                <a:spcPts val="800"/>
              </a:spcAft>
              <a:buFont typeface="Wingdings" panose="05000000000000000000" pitchFamily="2" charset="2"/>
              <a:buChar char="q"/>
            </a:pPr>
            <a:r>
              <a:rPr lang="en-US" sz="2400" b="1" dirty="0">
                <a:solidFill>
                  <a:schemeClr val="tx1"/>
                </a:solidFill>
                <a:latin typeface="Times New Roman" panose="02020603050405020304" pitchFamily="18" charset="0"/>
                <a:ea typeface="Calibri" panose="020F0502020204030204" pitchFamily="34" charset="0"/>
              </a:rPr>
              <a:t>Torsional Irregularity </a:t>
            </a:r>
            <a:r>
              <a:rPr lang="en-US" sz="2400" b="1" dirty="0" smtClean="0">
                <a:solidFill>
                  <a:schemeClr val="tx1"/>
                </a:solidFill>
                <a:latin typeface="Times New Roman" panose="02020603050405020304" pitchFamily="18" charset="0"/>
                <a:ea typeface="Calibri" panose="020F0502020204030204" pitchFamily="34" charset="0"/>
              </a:rPr>
              <a:t>Check</a:t>
            </a:r>
          </a:p>
          <a:p>
            <a:pPr lvl="0">
              <a:lnSpc>
                <a:spcPct val="107000"/>
              </a:lnSpc>
              <a:spcBef>
                <a:spcPts val="0"/>
              </a:spcBef>
              <a:spcAft>
                <a:spcPts val="800"/>
              </a:spcAft>
            </a:pPr>
            <a:r>
              <a:rPr lang="en-US" sz="2400" dirty="0">
                <a:solidFill>
                  <a:schemeClr val="tx1"/>
                </a:solidFill>
                <a:latin typeface="Times New Roman" panose="02020603050405020304" pitchFamily="18" charset="0"/>
                <a:ea typeface="Calibri" panose="020F0502020204030204" pitchFamily="34" charset="0"/>
              </a:rPr>
              <a:t>Torsional Irregularity Check in </a:t>
            </a:r>
            <a:r>
              <a:rPr lang="en-US" sz="2400" dirty="0" smtClean="0">
                <a:solidFill>
                  <a:schemeClr val="tx1"/>
                </a:solidFill>
                <a:latin typeface="Times New Roman" panose="02020603050405020304" pitchFamily="18" charset="0"/>
                <a:ea typeface="Calibri" panose="020F0502020204030204" pitchFamily="34" charset="0"/>
              </a:rPr>
              <a:t>Y-Direction</a:t>
            </a:r>
          </a:p>
          <a:p>
            <a:pPr lvl="0">
              <a:lnSpc>
                <a:spcPct val="107000"/>
              </a:lnSpc>
              <a:spcBef>
                <a:spcPts val="0"/>
              </a:spcBef>
              <a:spcAft>
                <a:spcPts val="800"/>
              </a:spcAft>
            </a:pPr>
            <a:endParaRPr lang="en-US" sz="2200" dirty="0" smtClean="0">
              <a:solidFill>
                <a:schemeClr val="tx1"/>
              </a:solidFill>
            </a:endParaRPr>
          </a:p>
        </p:txBody>
      </p:sp>
      <p:sp>
        <p:nvSpPr>
          <p:cNvPr id="5" name="Rectangle 4"/>
          <p:cNvSpPr/>
          <p:nvPr/>
        </p:nvSpPr>
        <p:spPr>
          <a:xfrm>
            <a:off x="1691680" y="1110469"/>
            <a:ext cx="2186817" cy="460895"/>
          </a:xfrm>
          <a:prstGeom prst="rect">
            <a:avLst/>
          </a:prstGeom>
        </p:spPr>
        <p:txBody>
          <a:bodyPr wrap="none">
            <a:spAutoFit/>
          </a:bodyPr>
          <a:lstStyle/>
          <a:p>
            <a:pPr marL="0" marR="0" lvl="0" indent="0" algn="just" defTabSz="914400" rtl="0" eaLnBrk="1" fontAlgn="auto" latinLnBrk="1" hangingPunct="1">
              <a:lnSpc>
                <a:spcPct val="107000"/>
              </a:lnSpc>
              <a:spcBef>
                <a:spcPts val="0"/>
              </a:spcBef>
              <a:spcAft>
                <a:spcPts val="80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Design Checks </a:t>
            </a:r>
          </a:p>
        </p:txBody>
      </p:sp>
      <p:sp>
        <p:nvSpPr>
          <p:cNvPr id="7" name="Rectangle 6"/>
          <p:cNvSpPr/>
          <p:nvPr/>
        </p:nvSpPr>
        <p:spPr>
          <a:xfrm>
            <a:off x="1547664" y="199045"/>
            <a:ext cx="3773790" cy="769441"/>
          </a:xfrm>
          <a:prstGeom prst="rect">
            <a:avLst/>
          </a:prstGeom>
        </p:spPr>
        <p:txBody>
          <a:bodyPr wrap="none">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Seismic Design</a:t>
            </a:r>
          </a:p>
        </p:txBody>
      </p:sp>
      <p:pic>
        <p:nvPicPr>
          <p:cNvPr id="8" name="Picture 7"/>
          <p:cNvPicPr/>
          <p:nvPr/>
        </p:nvPicPr>
        <p:blipFill>
          <a:blip r:embed="rId2">
            <a:extLst>
              <a:ext uri="{28A0092B-C50C-407E-A947-70E740481C1C}">
                <a14:useLocalDpi xmlns:a14="http://schemas.microsoft.com/office/drawing/2010/main" val="0"/>
              </a:ext>
            </a:extLst>
          </a:blip>
          <a:stretch>
            <a:fillRect/>
          </a:stretch>
        </p:blipFill>
        <p:spPr>
          <a:xfrm>
            <a:off x="1835696" y="2564904"/>
            <a:ext cx="6984776" cy="4032448"/>
          </a:xfrm>
          <a:prstGeom prst="rect">
            <a:avLst/>
          </a:prstGeom>
          <a:ln>
            <a:solidFill>
              <a:sysClr val="windowText" lastClr="000000"/>
            </a:solidFill>
          </a:ln>
        </p:spPr>
      </p:pic>
    </p:spTree>
    <p:extLst>
      <p:ext uri="{BB962C8B-B14F-4D97-AF65-F5344CB8AC3E}">
        <p14:creationId xmlns:p14="http://schemas.microsoft.com/office/powerpoint/2010/main" val="405411190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0"/>
          </p:nvPr>
        </p:nvSpPr>
        <p:spPr>
          <a:xfrm>
            <a:off x="1403648" y="1571364"/>
            <a:ext cx="7740352" cy="5544616"/>
          </a:xfrm>
        </p:spPr>
        <p:txBody>
          <a:bodyPr/>
          <a:lstStyle/>
          <a:p>
            <a:pPr marL="342900" lvl="0" indent="-342900">
              <a:lnSpc>
                <a:spcPct val="107000"/>
              </a:lnSpc>
              <a:spcBef>
                <a:spcPts val="0"/>
              </a:spcBef>
              <a:spcAft>
                <a:spcPts val="800"/>
              </a:spcAft>
              <a:buFont typeface="Wingdings" panose="05000000000000000000" pitchFamily="2" charset="2"/>
              <a:buChar char="q"/>
            </a:pPr>
            <a:r>
              <a:rPr lang="en-US" sz="2400" b="1" dirty="0">
                <a:solidFill>
                  <a:schemeClr val="tx1"/>
                </a:solidFill>
                <a:latin typeface="Times New Roman" panose="02020603050405020304" pitchFamily="18" charset="0"/>
                <a:ea typeface="Calibri" panose="020F0502020204030204" pitchFamily="34" charset="0"/>
              </a:rPr>
              <a:t>Torsional Irregularity </a:t>
            </a:r>
            <a:r>
              <a:rPr lang="en-US" sz="2400" b="1" dirty="0" smtClean="0">
                <a:solidFill>
                  <a:schemeClr val="tx1"/>
                </a:solidFill>
                <a:latin typeface="Times New Roman" panose="02020603050405020304" pitchFamily="18" charset="0"/>
                <a:ea typeface="Calibri" panose="020F0502020204030204" pitchFamily="34" charset="0"/>
              </a:rPr>
              <a:t>Check</a:t>
            </a:r>
          </a:p>
          <a:p>
            <a:pPr lvl="0">
              <a:lnSpc>
                <a:spcPct val="107000"/>
              </a:lnSpc>
              <a:spcBef>
                <a:spcPts val="0"/>
              </a:spcBef>
              <a:spcAft>
                <a:spcPts val="800"/>
              </a:spcAft>
            </a:pPr>
            <a:r>
              <a:rPr lang="en-US" sz="2400" dirty="0">
                <a:solidFill>
                  <a:schemeClr val="tx1"/>
                </a:solidFill>
                <a:latin typeface="Times New Roman" panose="02020603050405020304" pitchFamily="18" charset="0"/>
                <a:ea typeface="Calibri" panose="020F0502020204030204" pitchFamily="34" charset="0"/>
              </a:rPr>
              <a:t>Torsional Irregularity Check in </a:t>
            </a:r>
            <a:r>
              <a:rPr lang="en-US" sz="2400" dirty="0" smtClean="0">
                <a:solidFill>
                  <a:schemeClr val="tx1"/>
                </a:solidFill>
                <a:latin typeface="Times New Roman" panose="02020603050405020304" pitchFamily="18" charset="0"/>
                <a:ea typeface="Calibri" panose="020F0502020204030204" pitchFamily="34" charset="0"/>
              </a:rPr>
              <a:t>Y-Direction</a:t>
            </a:r>
          </a:p>
          <a:p>
            <a:pPr lvl="0">
              <a:lnSpc>
                <a:spcPct val="107000"/>
              </a:lnSpc>
              <a:spcBef>
                <a:spcPts val="0"/>
              </a:spcBef>
              <a:spcAft>
                <a:spcPts val="800"/>
              </a:spcAft>
            </a:pPr>
            <a:endParaRPr lang="en-US" sz="2200" dirty="0" smtClean="0">
              <a:solidFill>
                <a:schemeClr val="tx1"/>
              </a:solidFill>
            </a:endParaRPr>
          </a:p>
        </p:txBody>
      </p:sp>
      <p:sp>
        <p:nvSpPr>
          <p:cNvPr id="5" name="Rectangle 4"/>
          <p:cNvSpPr/>
          <p:nvPr/>
        </p:nvSpPr>
        <p:spPr>
          <a:xfrm>
            <a:off x="1691680" y="1110469"/>
            <a:ext cx="2186817" cy="460895"/>
          </a:xfrm>
          <a:prstGeom prst="rect">
            <a:avLst/>
          </a:prstGeom>
        </p:spPr>
        <p:txBody>
          <a:bodyPr wrap="none">
            <a:spAutoFit/>
          </a:bodyPr>
          <a:lstStyle/>
          <a:p>
            <a:pPr marL="0" marR="0" lvl="0" indent="0" algn="just" defTabSz="914400" rtl="0" eaLnBrk="1" fontAlgn="auto" latinLnBrk="1" hangingPunct="1">
              <a:lnSpc>
                <a:spcPct val="107000"/>
              </a:lnSpc>
              <a:spcBef>
                <a:spcPts val="0"/>
              </a:spcBef>
              <a:spcAft>
                <a:spcPts val="80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Design Checks </a:t>
            </a:r>
          </a:p>
        </p:txBody>
      </p:sp>
      <p:sp>
        <p:nvSpPr>
          <p:cNvPr id="7" name="Rectangle 6"/>
          <p:cNvSpPr/>
          <p:nvPr/>
        </p:nvSpPr>
        <p:spPr>
          <a:xfrm>
            <a:off x="1547664" y="199045"/>
            <a:ext cx="3773790" cy="769441"/>
          </a:xfrm>
          <a:prstGeom prst="rect">
            <a:avLst/>
          </a:prstGeom>
        </p:spPr>
        <p:txBody>
          <a:bodyPr wrap="none">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Seismic Design</a:t>
            </a:r>
          </a:p>
        </p:txBody>
      </p:sp>
      <p:pic>
        <p:nvPicPr>
          <p:cNvPr id="6" name="Picture 5"/>
          <p:cNvPicPr/>
          <p:nvPr/>
        </p:nvPicPr>
        <p:blipFill>
          <a:blip r:embed="rId2">
            <a:extLst>
              <a:ext uri="{28A0092B-C50C-407E-A947-70E740481C1C}">
                <a14:useLocalDpi xmlns:a14="http://schemas.microsoft.com/office/drawing/2010/main" val="0"/>
              </a:ext>
            </a:extLst>
          </a:blip>
          <a:stretch>
            <a:fillRect/>
          </a:stretch>
        </p:blipFill>
        <p:spPr>
          <a:xfrm>
            <a:off x="2729166" y="2852936"/>
            <a:ext cx="5184576" cy="3168352"/>
          </a:xfrm>
          <a:prstGeom prst="rect">
            <a:avLst/>
          </a:prstGeom>
          <a:ln>
            <a:solidFill>
              <a:sysClr val="windowText" lastClr="000000"/>
            </a:solidFill>
          </a:ln>
        </p:spPr>
      </p:pic>
    </p:spTree>
    <p:extLst>
      <p:ext uri="{BB962C8B-B14F-4D97-AF65-F5344CB8AC3E}">
        <p14:creationId xmlns:p14="http://schemas.microsoft.com/office/powerpoint/2010/main" val="192278041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0"/>
          </p:nvPr>
        </p:nvSpPr>
        <p:spPr>
          <a:xfrm>
            <a:off x="1403648" y="1571364"/>
            <a:ext cx="7740352" cy="5544616"/>
          </a:xfrm>
        </p:spPr>
        <p:txBody>
          <a:bodyPr/>
          <a:lstStyle/>
          <a:p>
            <a:pPr marL="342900" lvl="0" indent="-342900">
              <a:lnSpc>
                <a:spcPct val="107000"/>
              </a:lnSpc>
              <a:spcBef>
                <a:spcPts val="0"/>
              </a:spcBef>
              <a:spcAft>
                <a:spcPts val="800"/>
              </a:spcAft>
              <a:buFont typeface="Wingdings" panose="05000000000000000000" pitchFamily="2" charset="2"/>
              <a:buChar char="q"/>
            </a:pPr>
            <a:r>
              <a:rPr lang="en-US" sz="2400" b="1" dirty="0" smtClean="0">
                <a:solidFill>
                  <a:schemeClr val="tx1"/>
                </a:solidFill>
                <a:latin typeface="Times New Roman" panose="02020603050405020304" pitchFamily="18" charset="0"/>
                <a:ea typeface="Calibri" panose="020F0502020204030204" pitchFamily="34" charset="0"/>
              </a:rPr>
              <a:t>Stiffness </a:t>
            </a:r>
            <a:r>
              <a:rPr lang="en-US" sz="2400" b="1" dirty="0">
                <a:solidFill>
                  <a:schemeClr val="tx1"/>
                </a:solidFill>
                <a:latin typeface="Times New Roman" panose="02020603050405020304" pitchFamily="18" charset="0"/>
                <a:ea typeface="Calibri" panose="020F0502020204030204" pitchFamily="34" charset="0"/>
              </a:rPr>
              <a:t>Irregularity </a:t>
            </a:r>
            <a:r>
              <a:rPr lang="en-US" sz="2400" b="1" dirty="0" smtClean="0">
                <a:solidFill>
                  <a:schemeClr val="tx1"/>
                </a:solidFill>
                <a:latin typeface="Times New Roman" panose="02020603050405020304" pitchFamily="18" charset="0"/>
                <a:ea typeface="Calibri" panose="020F0502020204030204" pitchFamily="34" charset="0"/>
              </a:rPr>
              <a:t>Check</a:t>
            </a:r>
          </a:p>
          <a:p>
            <a:pPr algn="just">
              <a:lnSpc>
                <a:spcPct val="107000"/>
              </a:lnSpc>
              <a:spcBef>
                <a:spcPts val="0"/>
              </a:spcBef>
              <a:spcAft>
                <a:spcPts val="800"/>
              </a:spcAft>
            </a:pP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Stiffness Irregularity Check in X-Direction</a:t>
            </a:r>
            <a:endParaRPr lang="en-US" sz="18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lvl="0">
              <a:lnSpc>
                <a:spcPct val="107000"/>
              </a:lnSpc>
              <a:spcBef>
                <a:spcPts val="0"/>
              </a:spcBef>
              <a:spcAft>
                <a:spcPts val="800"/>
              </a:spcAft>
            </a:pPr>
            <a:endParaRPr lang="en-US" sz="2200" dirty="0" smtClean="0">
              <a:solidFill>
                <a:schemeClr val="tx1"/>
              </a:solidFill>
            </a:endParaRPr>
          </a:p>
        </p:txBody>
      </p:sp>
      <p:sp>
        <p:nvSpPr>
          <p:cNvPr id="5" name="Rectangle 4"/>
          <p:cNvSpPr/>
          <p:nvPr/>
        </p:nvSpPr>
        <p:spPr>
          <a:xfrm>
            <a:off x="1691680" y="1110469"/>
            <a:ext cx="2186817" cy="460895"/>
          </a:xfrm>
          <a:prstGeom prst="rect">
            <a:avLst/>
          </a:prstGeom>
        </p:spPr>
        <p:txBody>
          <a:bodyPr wrap="none">
            <a:spAutoFit/>
          </a:bodyPr>
          <a:lstStyle/>
          <a:p>
            <a:pPr marL="0" marR="0" lvl="0" indent="0" algn="just" defTabSz="914400" rtl="0" eaLnBrk="1" fontAlgn="auto" latinLnBrk="1" hangingPunct="1">
              <a:lnSpc>
                <a:spcPct val="107000"/>
              </a:lnSpc>
              <a:spcBef>
                <a:spcPts val="0"/>
              </a:spcBef>
              <a:spcAft>
                <a:spcPts val="80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Design Checks </a:t>
            </a:r>
          </a:p>
        </p:txBody>
      </p:sp>
      <p:sp>
        <p:nvSpPr>
          <p:cNvPr id="7" name="Rectangle 6"/>
          <p:cNvSpPr/>
          <p:nvPr/>
        </p:nvSpPr>
        <p:spPr>
          <a:xfrm>
            <a:off x="1547664" y="199045"/>
            <a:ext cx="3773790" cy="769441"/>
          </a:xfrm>
          <a:prstGeom prst="rect">
            <a:avLst/>
          </a:prstGeom>
        </p:spPr>
        <p:txBody>
          <a:bodyPr wrap="none">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Seismic Design</a:t>
            </a:r>
          </a:p>
        </p:txBody>
      </p:sp>
      <p:pic>
        <p:nvPicPr>
          <p:cNvPr id="8" name="Picture 7"/>
          <p:cNvPicPr/>
          <p:nvPr/>
        </p:nvPicPr>
        <p:blipFill>
          <a:blip r:embed="rId2">
            <a:extLst>
              <a:ext uri="{28A0092B-C50C-407E-A947-70E740481C1C}">
                <a14:useLocalDpi xmlns:a14="http://schemas.microsoft.com/office/drawing/2010/main" val="0"/>
              </a:ext>
            </a:extLst>
          </a:blip>
          <a:srcRect/>
          <a:stretch>
            <a:fillRect/>
          </a:stretch>
        </p:blipFill>
        <p:spPr bwMode="auto">
          <a:xfrm>
            <a:off x="2627784" y="2575346"/>
            <a:ext cx="5688632" cy="4282654"/>
          </a:xfrm>
          <a:prstGeom prst="rect">
            <a:avLst/>
          </a:prstGeom>
          <a:noFill/>
          <a:ln>
            <a:solidFill>
              <a:sysClr val="windowText" lastClr="000000"/>
            </a:solidFill>
          </a:ln>
        </p:spPr>
      </p:pic>
    </p:spTree>
    <p:extLst>
      <p:ext uri="{BB962C8B-B14F-4D97-AF65-F5344CB8AC3E}">
        <p14:creationId xmlns:p14="http://schemas.microsoft.com/office/powerpoint/2010/main" val="134403231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Content Placeholder 3"/>
              <p:cNvSpPr>
                <a:spLocks noGrp="1"/>
              </p:cNvSpPr>
              <p:nvPr>
                <p:ph idx="10"/>
              </p:nvPr>
            </p:nvSpPr>
            <p:spPr>
              <a:xfrm>
                <a:off x="1403648" y="1571364"/>
                <a:ext cx="7740352" cy="5544616"/>
              </a:xfrm>
            </p:spPr>
            <p:txBody>
              <a:bodyPr/>
              <a:lstStyle/>
              <a:p>
                <a:pPr marL="342900" lvl="0" indent="-342900">
                  <a:lnSpc>
                    <a:spcPct val="107000"/>
                  </a:lnSpc>
                  <a:spcBef>
                    <a:spcPts val="0"/>
                  </a:spcBef>
                  <a:spcAft>
                    <a:spcPts val="800"/>
                  </a:spcAft>
                  <a:buFont typeface="Wingdings" panose="05000000000000000000" pitchFamily="2" charset="2"/>
                  <a:buChar char="q"/>
                </a:pPr>
                <a:r>
                  <a:rPr lang="en-US" sz="2400" b="1" dirty="0" smtClean="0">
                    <a:solidFill>
                      <a:schemeClr val="tx1"/>
                    </a:solidFill>
                    <a:latin typeface="Times New Roman" panose="02020603050405020304" pitchFamily="18" charset="0"/>
                    <a:ea typeface="Calibri" panose="020F0502020204030204" pitchFamily="34" charset="0"/>
                  </a:rPr>
                  <a:t>Stiffness </a:t>
                </a:r>
                <a:r>
                  <a:rPr lang="en-US" sz="2400" b="1" dirty="0">
                    <a:solidFill>
                      <a:schemeClr val="tx1"/>
                    </a:solidFill>
                    <a:latin typeface="Times New Roman" panose="02020603050405020304" pitchFamily="18" charset="0"/>
                    <a:ea typeface="Calibri" panose="020F0502020204030204" pitchFamily="34" charset="0"/>
                  </a:rPr>
                  <a:t>Irregularity </a:t>
                </a:r>
                <a:r>
                  <a:rPr lang="en-US" sz="2400" b="1" dirty="0" smtClean="0">
                    <a:solidFill>
                      <a:schemeClr val="tx1"/>
                    </a:solidFill>
                    <a:latin typeface="Times New Roman" panose="02020603050405020304" pitchFamily="18" charset="0"/>
                    <a:ea typeface="Calibri" panose="020F0502020204030204" pitchFamily="34" charset="0"/>
                  </a:rPr>
                  <a:t>Check</a:t>
                </a:r>
              </a:p>
              <a:p>
                <a:pPr algn="just">
                  <a:lnSpc>
                    <a:spcPct val="107000"/>
                  </a:lnSpc>
                  <a:spcBef>
                    <a:spcPts val="0"/>
                  </a:spcBef>
                  <a:spcAft>
                    <a:spcPts val="800"/>
                  </a:spcAft>
                </a:pP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Stiffness Irregularity Check in X-Direction</a:t>
                </a:r>
                <a:endParaRPr lang="en-US" sz="18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a:lnSpc>
                    <a:spcPct val="107000"/>
                  </a:lnSpc>
                  <a:spcBef>
                    <a:spcPts val="0"/>
                  </a:spcBef>
                  <a:spcAft>
                    <a:spcPts val="800"/>
                  </a:spcAft>
                </a:pPr>
                <a:r>
                  <a:rPr lang="en-US" sz="22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While </a:t>
                </a:r>
                <a:endParaRPr lang="en-US" sz="22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Bef>
                    <a:spcPts val="0"/>
                  </a:spcBef>
                  <a:spcAft>
                    <a:spcPts val="800"/>
                  </a:spcAft>
                </a:pPr>
                <a:r>
                  <a:rPr lang="en-US" sz="22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K</a:t>
                </a:r>
                <a:r>
                  <a:rPr lang="en-US" sz="2200" baseline="-250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20</a:t>
                </a:r>
                <a:r>
                  <a:rPr lang="en-US" sz="22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  </a:t>
                </a:r>
                <a14:m>
                  <m:oMath xmlns:m="http://schemas.openxmlformats.org/officeDocument/2006/math">
                    <m:f>
                      <m:fPr>
                        <m:ctrlP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41185</m:t>
                        </m:r>
                        <m: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53</m:t>
                        </m:r>
                      </m:num>
                      <m:den>
                        <m: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23029</m:t>
                        </m:r>
                        <m: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095</m:t>
                        </m:r>
                      </m:den>
                    </m:f>
                  </m:oMath>
                </a14:m>
                <a:endParaRPr lang="en-US" sz="22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Bef>
                    <a:spcPts val="0"/>
                  </a:spcBef>
                  <a:spcAft>
                    <a:spcPts val="800"/>
                  </a:spcAft>
                </a:pPr>
                <a:r>
                  <a:rPr lang="en-US" sz="22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22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=1.79 &gt; 0.7 …. ok</a:t>
                </a:r>
                <a:endParaRPr lang="en-US" sz="22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Bef>
                    <a:spcPts val="0"/>
                  </a:spcBef>
                  <a:spcAft>
                    <a:spcPts val="800"/>
                  </a:spcAft>
                </a:pPr>
                <a:r>
                  <a:rPr lang="en-US" sz="22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K</a:t>
                </a:r>
                <a:r>
                  <a:rPr lang="en-US" sz="2200" baseline="-250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m18</a:t>
                </a:r>
                <a:r>
                  <a:rPr lang="en-US" sz="22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 = avg. (K</a:t>
                </a:r>
                <a:r>
                  <a:rPr lang="en-US" sz="2200" baseline="-250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i-1, i-2, i-3</a:t>
                </a:r>
                <a:r>
                  <a:rPr lang="en-US" sz="22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22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Bef>
                    <a:spcPts val="0"/>
                  </a:spcBef>
                  <a:spcAft>
                    <a:spcPts val="800"/>
                  </a:spcAft>
                </a:pPr>
                <a:r>
                  <a:rPr lang="en-US" sz="22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         = </a:t>
                </a:r>
                <a14:m>
                  <m:oMath xmlns:m="http://schemas.openxmlformats.org/officeDocument/2006/math">
                    <m:f>
                      <m:fPr>
                        <m:ctrlP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23029</m:t>
                        </m:r>
                        <m: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095</m:t>
                        </m:r>
                        <m: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41185</m:t>
                        </m:r>
                        <m: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53</m:t>
                        </m:r>
                        <m: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65290</m:t>
                        </m:r>
                        <m: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183</m:t>
                        </m:r>
                      </m:num>
                      <m:den>
                        <m: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3</m:t>
                        </m:r>
                      </m:den>
                    </m:f>
                  </m:oMath>
                </a14:m>
                <a:endParaRPr lang="en-US" sz="22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Bef>
                    <a:spcPts val="0"/>
                  </a:spcBef>
                  <a:spcAft>
                    <a:spcPts val="800"/>
                  </a:spcAft>
                </a:pPr>
                <a:r>
                  <a:rPr lang="en-US" sz="22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22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=43168.27</a:t>
                </a:r>
                <a:endParaRPr lang="en-US" sz="22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Bef>
                    <a:spcPts val="0"/>
                  </a:spcBef>
                  <a:spcAft>
                    <a:spcPts val="800"/>
                  </a:spcAft>
                </a:pPr>
                <a:r>
                  <a:rPr lang="en-US" sz="22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K</a:t>
                </a:r>
                <a:r>
                  <a:rPr lang="en-US" sz="2200" baseline="-250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m18</a:t>
                </a:r>
                <a:r>
                  <a:rPr lang="en-US" sz="22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22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 </a:t>
                </a:r>
                <a14:m>
                  <m:oMath xmlns:m="http://schemas.openxmlformats.org/officeDocument/2006/math">
                    <m:f>
                      <m:fPr>
                        <m:ctrlP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1117273</m:t>
                        </m:r>
                        <m: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241</m:t>
                        </m:r>
                      </m:num>
                      <m:den>
                        <m: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43168</m:t>
                        </m:r>
                        <m: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27</m:t>
                        </m:r>
                      </m:den>
                    </m:f>
                  </m:oMath>
                </a14:m>
                <a:r>
                  <a:rPr lang="en-US" sz="22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 </a:t>
                </a:r>
                <a:endParaRPr lang="en-US" sz="22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Bef>
                    <a:spcPts val="0"/>
                  </a:spcBef>
                  <a:spcAft>
                    <a:spcPts val="800"/>
                  </a:spcAft>
                </a:pPr>
                <a:r>
                  <a:rPr lang="en-US" sz="22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       =25.88 &gt; 0.8 …. ok</a:t>
                </a:r>
                <a:endParaRPr lang="en-US" sz="22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lvl="0">
                  <a:lnSpc>
                    <a:spcPct val="107000"/>
                  </a:lnSpc>
                  <a:spcBef>
                    <a:spcPts val="0"/>
                  </a:spcBef>
                  <a:spcAft>
                    <a:spcPts val="800"/>
                  </a:spcAft>
                </a:pPr>
                <a:endParaRPr lang="en-US" sz="2200" dirty="0" smtClean="0">
                  <a:solidFill>
                    <a:schemeClr val="tx1"/>
                  </a:solidFill>
                </a:endParaRPr>
              </a:p>
            </p:txBody>
          </p:sp>
        </mc:Choice>
        <mc:Fallback xmlns="">
          <p:sp>
            <p:nvSpPr>
              <p:cNvPr id="4" name="Content Placeholder 3"/>
              <p:cNvSpPr>
                <a:spLocks noGrp="1" noRot="1" noChangeAspect="1" noMove="1" noResize="1" noEditPoints="1" noAdjustHandles="1" noChangeArrowheads="1" noChangeShapeType="1" noTextEdit="1"/>
              </p:cNvSpPr>
              <p:nvPr>
                <p:ph idx="10"/>
              </p:nvPr>
            </p:nvSpPr>
            <p:spPr>
              <a:xfrm>
                <a:off x="1403648" y="1571364"/>
                <a:ext cx="7740352" cy="5544616"/>
              </a:xfrm>
              <a:blipFill>
                <a:blip r:embed="rId2"/>
                <a:stretch>
                  <a:fillRect t="-880"/>
                </a:stretch>
              </a:blipFill>
            </p:spPr>
            <p:txBody>
              <a:bodyPr/>
              <a:lstStyle/>
              <a:p>
                <a:r>
                  <a:rPr lang="en-US">
                    <a:noFill/>
                  </a:rPr>
                  <a:t> </a:t>
                </a:r>
              </a:p>
            </p:txBody>
          </p:sp>
        </mc:Fallback>
      </mc:AlternateContent>
      <p:sp>
        <p:nvSpPr>
          <p:cNvPr id="5" name="Rectangle 4"/>
          <p:cNvSpPr/>
          <p:nvPr/>
        </p:nvSpPr>
        <p:spPr>
          <a:xfrm>
            <a:off x="1691680" y="1110469"/>
            <a:ext cx="2186817" cy="460895"/>
          </a:xfrm>
          <a:prstGeom prst="rect">
            <a:avLst/>
          </a:prstGeom>
        </p:spPr>
        <p:txBody>
          <a:bodyPr wrap="none">
            <a:spAutoFit/>
          </a:bodyPr>
          <a:lstStyle/>
          <a:p>
            <a:pPr marL="0" marR="0" lvl="0" indent="0" algn="just" defTabSz="914400" rtl="0" eaLnBrk="1" fontAlgn="auto" latinLnBrk="1" hangingPunct="1">
              <a:lnSpc>
                <a:spcPct val="107000"/>
              </a:lnSpc>
              <a:spcBef>
                <a:spcPts val="0"/>
              </a:spcBef>
              <a:spcAft>
                <a:spcPts val="80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Design Checks </a:t>
            </a:r>
          </a:p>
        </p:txBody>
      </p:sp>
      <p:sp>
        <p:nvSpPr>
          <p:cNvPr id="7" name="Rectangle 6"/>
          <p:cNvSpPr/>
          <p:nvPr/>
        </p:nvSpPr>
        <p:spPr>
          <a:xfrm>
            <a:off x="1547664" y="199045"/>
            <a:ext cx="3773790" cy="769441"/>
          </a:xfrm>
          <a:prstGeom prst="rect">
            <a:avLst/>
          </a:prstGeom>
        </p:spPr>
        <p:txBody>
          <a:bodyPr wrap="none">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Seismic Design</a:t>
            </a:r>
          </a:p>
        </p:txBody>
      </p:sp>
    </p:spTree>
    <p:extLst>
      <p:ext uri="{BB962C8B-B14F-4D97-AF65-F5344CB8AC3E}">
        <p14:creationId xmlns:p14="http://schemas.microsoft.com/office/powerpoint/2010/main" val="151303877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0"/>
          </p:nvPr>
        </p:nvSpPr>
        <p:spPr>
          <a:xfrm>
            <a:off x="1403648" y="1571364"/>
            <a:ext cx="7740352" cy="5544616"/>
          </a:xfrm>
        </p:spPr>
        <p:txBody>
          <a:bodyPr/>
          <a:lstStyle/>
          <a:p>
            <a:pPr marL="342900" lvl="0" indent="-342900">
              <a:lnSpc>
                <a:spcPct val="107000"/>
              </a:lnSpc>
              <a:spcBef>
                <a:spcPts val="0"/>
              </a:spcBef>
              <a:spcAft>
                <a:spcPts val="800"/>
              </a:spcAft>
              <a:buFont typeface="Wingdings" panose="05000000000000000000" pitchFamily="2" charset="2"/>
              <a:buChar char="q"/>
            </a:pPr>
            <a:r>
              <a:rPr lang="en-US" sz="2400" b="1" dirty="0" smtClean="0">
                <a:solidFill>
                  <a:schemeClr val="tx1"/>
                </a:solidFill>
                <a:latin typeface="Times New Roman" panose="02020603050405020304" pitchFamily="18" charset="0"/>
                <a:ea typeface="Calibri" panose="020F0502020204030204" pitchFamily="34" charset="0"/>
              </a:rPr>
              <a:t>Stiffness </a:t>
            </a:r>
            <a:r>
              <a:rPr lang="en-US" sz="2400" b="1" dirty="0">
                <a:solidFill>
                  <a:schemeClr val="tx1"/>
                </a:solidFill>
                <a:latin typeface="Times New Roman" panose="02020603050405020304" pitchFamily="18" charset="0"/>
                <a:ea typeface="Calibri" panose="020F0502020204030204" pitchFamily="34" charset="0"/>
              </a:rPr>
              <a:t>Irregularity </a:t>
            </a:r>
            <a:r>
              <a:rPr lang="en-US" sz="2400" b="1" dirty="0" smtClean="0">
                <a:solidFill>
                  <a:schemeClr val="tx1"/>
                </a:solidFill>
                <a:latin typeface="Times New Roman" panose="02020603050405020304" pitchFamily="18" charset="0"/>
                <a:ea typeface="Calibri" panose="020F0502020204030204" pitchFamily="34" charset="0"/>
              </a:rPr>
              <a:t>Check</a:t>
            </a:r>
          </a:p>
          <a:p>
            <a:pPr algn="just">
              <a:lnSpc>
                <a:spcPct val="107000"/>
              </a:lnSpc>
              <a:spcBef>
                <a:spcPts val="0"/>
              </a:spcBef>
              <a:spcAft>
                <a:spcPts val="800"/>
              </a:spcAft>
            </a:pP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Stiffness Irregularity Check in </a:t>
            </a:r>
            <a:r>
              <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Y-Direction</a:t>
            </a:r>
            <a:endParaRPr lang="en-US" sz="18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lvl="0">
              <a:lnSpc>
                <a:spcPct val="107000"/>
              </a:lnSpc>
              <a:spcBef>
                <a:spcPts val="0"/>
              </a:spcBef>
              <a:spcAft>
                <a:spcPts val="800"/>
              </a:spcAft>
            </a:pPr>
            <a:endParaRPr lang="en-US" sz="2200" dirty="0" smtClean="0">
              <a:solidFill>
                <a:schemeClr val="tx1"/>
              </a:solidFill>
            </a:endParaRPr>
          </a:p>
        </p:txBody>
      </p:sp>
      <p:sp>
        <p:nvSpPr>
          <p:cNvPr id="5" name="Rectangle 4"/>
          <p:cNvSpPr/>
          <p:nvPr/>
        </p:nvSpPr>
        <p:spPr>
          <a:xfrm>
            <a:off x="1691680" y="1110469"/>
            <a:ext cx="2186817" cy="460895"/>
          </a:xfrm>
          <a:prstGeom prst="rect">
            <a:avLst/>
          </a:prstGeom>
        </p:spPr>
        <p:txBody>
          <a:bodyPr wrap="none">
            <a:spAutoFit/>
          </a:bodyPr>
          <a:lstStyle/>
          <a:p>
            <a:pPr marL="0" marR="0" lvl="0" indent="0" algn="just" defTabSz="914400" rtl="0" eaLnBrk="1" fontAlgn="auto" latinLnBrk="1" hangingPunct="1">
              <a:lnSpc>
                <a:spcPct val="107000"/>
              </a:lnSpc>
              <a:spcBef>
                <a:spcPts val="0"/>
              </a:spcBef>
              <a:spcAft>
                <a:spcPts val="80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Design Checks </a:t>
            </a:r>
          </a:p>
        </p:txBody>
      </p:sp>
      <p:sp>
        <p:nvSpPr>
          <p:cNvPr id="7" name="Rectangle 6"/>
          <p:cNvSpPr/>
          <p:nvPr/>
        </p:nvSpPr>
        <p:spPr>
          <a:xfrm>
            <a:off x="1547664" y="199045"/>
            <a:ext cx="3773790" cy="769441"/>
          </a:xfrm>
          <a:prstGeom prst="rect">
            <a:avLst/>
          </a:prstGeom>
        </p:spPr>
        <p:txBody>
          <a:bodyPr wrap="none">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Seismic Design</a:t>
            </a:r>
          </a:p>
        </p:txBody>
      </p:sp>
      <p:pic>
        <p:nvPicPr>
          <p:cNvPr id="6" name="Picture 5"/>
          <p:cNvPicPr/>
          <p:nvPr/>
        </p:nvPicPr>
        <p:blipFill>
          <a:blip r:embed="rId2">
            <a:extLst>
              <a:ext uri="{28A0092B-C50C-407E-A947-70E740481C1C}">
                <a14:useLocalDpi xmlns:a14="http://schemas.microsoft.com/office/drawing/2010/main" val="0"/>
              </a:ext>
            </a:extLst>
          </a:blip>
          <a:srcRect/>
          <a:stretch>
            <a:fillRect/>
          </a:stretch>
        </p:blipFill>
        <p:spPr bwMode="auto">
          <a:xfrm>
            <a:off x="2770521" y="2635172"/>
            <a:ext cx="5673903" cy="4206448"/>
          </a:xfrm>
          <a:prstGeom prst="rect">
            <a:avLst/>
          </a:prstGeom>
          <a:noFill/>
          <a:ln>
            <a:solidFill>
              <a:sysClr val="windowText" lastClr="000000"/>
            </a:solidFill>
          </a:ln>
        </p:spPr>
      </p:pic>
    </p:spTree>
    <p:extLst>
      <p:ext uri="{BB962C8B-B14F-4D97-AF65-F5344CB8AC3E}">
        <p14:creationId xmlns:p14="http://schemas.microsoft.com/office/powerpoint/2010/main" val="194024380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Content Placeholder 3"/>
              <p:cNvSpPr>
                <a:spLocks noGrp="1"/>
              </p:cNvSpPr>
              <p:nvPr>
                <p:ph idx="10"/>
              </p:nvPr>
            </p:nvSpPr>
            <p:spPr>
              <a:xfrm>
                <a:off x="1403648" y="1571364"/>
                <a:ext cx="7740352" cy="5544616"/>
              </a:xfrm>
            </p:spPr>
            <p:txBody>
              <a:bodyPr/>
              <a:lstStyle/>
              <a:p>
                <a:pPr marL="342900" lvl="0" indent="-342900">
                  <a:lnSpc>
                    <a:spcPct val="107000"/>
                  </a:lnSpc>
                  <a:spcBef>
                    <a:spcPts val="0"/>
                  </a:spcBef>
                  <a:spcAft>
                    <a:spcPts val="800"/>
                  </a:spcAft>
                  <a:buFont typeface="Wingdings" panose="05000000000000000000" pitchFamily="2" charset="2"/>
                  <a:buChar char="q"/>
                </a:pPr>
                <a:r>
                  <a:rPr lang="en-US" sz="2400" b="1" dirty="0" smtClean="0">
                    <a:solidFill>
                      <a:schemeClr val="tx1"/>
                    </a:solidFill>
                    <a:latin typeface="Times New Roman" panose="02020603050405020304" pitchFamily="18" charset="0"/>
                    <a:ea typeface="Calibri" panose="020F0502020204030204" pitchFamily="34" charset="0"/>
                  </a:rPr>
                  <a:t>Stiffness </a:t>
                </a:r>
                <a:r>
                  <a:rPr lang="en-US" sz="2400" b="1" dirty="0">
                    <a:solidFill>
                      <a:schemeClr val="tx1"/>
                    </a:solidFill>
                    <a:latin typeface="Times New Roman" panose="02020603050405020304" pitchFamily="18" charset="0"/>
                    <a:ea typeface="Calibri" panose="020F0502020204030204" pitchFamily="34" charset="0"/>
                  </a:rPr>
                  <a:t>Irregularity </a:t>
                </a:r>
                <a:r>
                  <a:rPr lang="en-US" sz="2400" b="1" dirty="0" smtClean="0">
                    <a:solidFill>
                      <a:schemeClr val="tx1"/>
                    </a:solidFill>
                    <a:latin typeface="Times New Roman" panose="02020603050405020304" pitchFamily="18" charset="0"/>
                    <a:ea typeface="Calibri" panose="020F0502020204030204" pitchFamily="34" charset="0"/>
                  </a:rPr>
                  <a:t>Check</a:t>
                </a:r>
              </a:p>
              <a:p>
                <a:pPr algn="just">
                  <a:lnSpc>
                    <a:spcPct val="107000"/>
                  </a:lnSpc>
                  <a:spcBef>
                    <a:spcPts val="0"/>
                  </a:spcBef>
                  <a:spcAft>
                    <a:spcPts val="800"/>
                  </a:spcAft>
                </a:pP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Stiffness Irregularity Check in </a:t>
                </a:r>
                <a:r>
                  <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Y-Direction</a:t>
                </a:r>
                <a:endParaRPr lang="en-US" sz="18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a:lnSpc>
                    <a:spcPct val="107000"/>
                  </a:lnSpc>
                  <a:spcBef>
                    <a:spcPts val="0"/>
                  </a:spcBef>
                  <a:spcAft>
                    <a:spcPts val="800"/>
                  </a:spcAft>
                </a:pPr>
                <a:r>
                  <a:rPr lang="en-US" sz="22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While </a:t>
                </a:r>
                <a:endParaRPr lang="en-US" sz="22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Bef>
                    <a:spcPts val="0"/>
                  </a:spcBef>
                  <a:spcAft>
                    <a:spcPts val="800"/>
                  </a:spcAft>
                </a:pPr>
                <a:r>
                  <a:rPr lang="en-US" sz="22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K</a:t>
                </a:r>
                <a:r>
                  <a:rPr lang="en-US" sz="2200" baseline="-250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20</a:t>
                </a:r>
                <a:r>
                  <a:rPr lang="en-US" sz="22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  </a:t>
                </a:r>
                <a14:m>
                  <m:oMath xmlns:m="http://schemas.openxmlformats.org/officeDocument/2006/math">
                    <m:f>
                      <m:fPr>
                        <m:ctrlP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40063</m:t>
                        </m:r>
                        <m: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413</m:t>
                        </m:r>
                      </m:num>
                      <m:den>
                        <m: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22181</m:t>
                        </m:r>
                        <m: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933</m:t>
                        </m:r>
                      </m:den>
                    </m:f>
                  </m:oMath>
                </a14:m>
                <a:endParaRPr lang="en-US" sz="22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Bef>
                    <a:spcPts val="0"/>
                  </a:spcBef>
                  <a:spcAft>
                    <a:spcPts val="800"/>
                  </a:spcAft>
                </a:pPr>
                <a:r>
                  <a:rPr lang="en-US" sz="22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22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=1.81 &gt; 0.7 …. ok</a:t>
                </a:r>
                <a:endParaRPr lang="en-US" sz="22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Bef>
                    <a:spcPts val="0"/>
                  </a:spcBef>
                  <a:spcAft>
                    <a:spcPts val="800"/>
                  </a:spcAft>
                </a:pPr>
                <a:r>
                  <a:rPr lang="en-US" sz="22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K</a:t>
                </a:r>
                <a:r>
                  <a:rPr lang="en-US" sz="2200" baseline="-250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m18</a:t>
                </a:r>
                <a:r>
                  <a:rPr lang="en-US" sz="22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 = avg. (K</a:t>
                </a:r>
                <a:r>
                  <a:rPr lang="en-US" sz="2200" baseline="-250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i-1, i-2, i-3</a:t>
                </a:r>
                <a:r>
                  <a:rPr lang="en-US" sz="22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22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Bef>
                    <a:spcPts val="0"/>
                  </a:spcBef>
                  <a:spcAft>
                    <a:spcPts val="800"/>
                  </a:spcAft>
                </a:pPr>
                <a:r>
                  <a:rPr lang="en-US" sz="22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         = </a:t>
                </a:r>
                <a14:m>
                  <m:oMath xmlns:m="http://schemas.openxmlformats.org/officeDocument/2006/math">
                    <m:f>
                      <m:fPr>
                        <m:ctrlPr>
                          <a:rPr lang="en-US" sz="22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22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40063</m:t>
                        </m:r>
                        <m:r>
                          <a:rPr lang="en-US" sz="22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2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413</m:t>
                        </m:r>
                        <m:r>
                          <a:rPr lang="en-US" sz="22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2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63427</m:t>
                        </m:r>
                        <m:r>
                          <a:rPr lang="en-US" sz="22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2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813</m:t>
                        </m:r>
                        <m:r>
                          <a:rPr lang="en-US" sz="22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2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1072044</m:t>
                        </m:r>
                        <m:r>
                          <a:rPr lang="en-US" sz="22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2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463</m:t>
                        </m:r>
                      </m:num>
                      <m:den>
                        <m:r>
                          <a:rPr lang="en-US" sz="22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3</m:t>
                        </m:r>
                      </m:den>
                    </m:f>
                  </m:oMath>
                </a14:m>
                <a:endParaRPr lang="en-US" sz="22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Bef>
                    <a:spcPts val="0"/>
                  </a:spcBef>
                  <a:spcAft>
                    <a:spcPts val="800"/>
                  </a:spcAft>
                </a:pPr>
                <a:r>
                  <a:rPr lang="en-US" sz="22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22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=41891.05</a:t>
                </a:r>
                <a:endParaRPr lang="en-US" sz="22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Bef>
                    <a:spcPts val="0"/>
                  </a:spcBef>
                  <a:spcAft>
                    <a:spcPts val="800"/>
                  </a:spcAft>
                </a:pPr>
                <a:r>
                  <a:rPr lang="en-US" sz="22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K</a:t>
                </a:r>
                <a:r>
                  <a:rPr lang="en-US" sz="2200" baseline="-250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m18</a:t>
                </a:r>
                <a:r>
                  <a:rPr lang="en-US" sz="22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 </a:t>
                </a:r>
                <a14:m>
                  <m:oMath xmlns:m="http://schemas.openxmlformats.org/officeDocument/2006/math">
                    <m:f>
                      <m:fPr>
                        <m:ctrlP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1072044</m:t>
                        </m:r>
                        <m: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463</m:t>
                        </m:r>
                      </m:num>
                      <m:den>
                        <m: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41891</m:t>
                        </m:r>
                        <m: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05</m:t>
                        </m:r>
                      </m:den>
                    </m:f>
                  </m:oMath>
                </a14:m>
                <a:endParaRPr lang="en-US" sz="22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Bef>
                    <a:spcPts val="0"/>
                  </a:spcBef>
                  <a:spcAft>
                    <a:spcPts val="800"/>
                  </a:spcAft>
                </a:pPr>
                <a:r>
                  <a:rPr lang="en-US" sz="22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       =25.59 &gt; 0.8 …. ok</a:t>
                </a:r>
                <a:endParaRPr lang="en-US" sz="22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lvl="0">
                  <a:lnSpc>
                    <a:spcPct val="107000"/>
                  </a:lnSpc>
                  <a:spcBef>
                    <a:spcPts val="0"/>
                  </a:spcBef>
                  <a:spcAft>
                    <a:spcPts val="800"/>
                  </a:spcAft>
                </a:pPr>
                <a:endParaRPr lang="en-US" sz="2200" dirty="0" smtClean="0">
                  <a:solidFill>
                    <a:schemeClr val="tx1"/>
                  </a:solidFill>
                </a:endParaRPr>
              </a:p>
            </p:txBody>
          </p:sp>
        </mc:Choice>
        <mc:Fallback xmlns="">
          <p:sp>
            <p:nvSpPr>
              <p:cNvPr id="4" name="Content Placeholder 3"/>
              <p:cNvSpPr>
                <a:spLocks noGrp="1" noRot="1" noChangeAspect="1" noMove="1" noResize="1" noEditPoints="1" noAdjustHandles="1" noChangeArrowheads="1" noChangeShapeType="1" noTextEdit="1"/>
              </p:cNvSpPr>
              <p:nvPr>
                <p:ph idx="10"/>
              </p:nvPr>
            </p:nvSpPr>
            <p:spPr>
              <a:xfrm>
                <a:off x="1403648" y="1571364"/>
                <a:ext cx="7740352" cy="5544616"/>
              </a:xfrm>
              <a:blipFill>
                <a:blip r:embed="rId2"/>
                <a:stretch>
                  <a:fillRect t="-880"/>
                </a:stretch>
              </a:blipFill>
            </p:spPr>
            <p:txBody>
              <a:bodyPr/>
              <a:lstStyle/>
              <a:p>
                <a:r>
                  <a:rPr lang="en-US">
                    <a:noFill/>
                  </a:rPr>
                  <a:t> </a:t>
                </a:r>
              </a:p>
            </p:txBody>
          </p:sp>
        </mc:Fallback>
      </mc:AlternateContent>
      <p:sp>
        <p:nvSpPr>
          <p:cNvPr id="5" name="Rectangle 4"/>
          <p:cNvSpPr/>
          <p:nvPr/>
        </p:nvSpPr>
        <p:spPr>
          <a:xfrm>
            <a:off x="1691680" y="1110469"/>
            <a:ext cx="2186817" cy="460895"/>
          </a:xfrm>
          <a:prstGeom prst="rect">
            <a:avLst/>
          </a:prstGeom>
        </p:spPr>
        <p:txBody>
          <a:bodyPr wrap="none">
            <a:spAutoFit/>
          </a:bodyPr>
          <a:lstStyle/>
          <a:p>
            <a:pPr marL="0" marR="0" lvl="0" indent="0" algn="just" defTabSz="914400" rtl="0" eaLnBrk="1" fontAlgn="auto" latinLnBrk="1" hangingPunct="1">
              <a:lnSpc>
                <a:spcPct val="107000"/>
              </a:lnSpc>
              <a:spcBef>
                <a:spcPts val="0"/>
              </a:spcBef>
              <a:spcAft>
                <a:spcPts val="80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Design Checks </a:t>
            </a:r>
          </a:p>
        </p:txBody>
      </p:sp>
      <p:sp>
        <p:nvSpPr>
          <p:cNvPr id="7" name="Rectangle 6"/>
          <p:cNvSpPr/>
          <p:nvPr/>
        </p:nvSpPr>
        <p:spPr>
          <a:xfrm>
            <a:off x="1547664" y="199045"/>
            <a:ext cx="3773790" cy="769441"/>
          </a:xfrm>
          <a:prstGeom prst="rect">
            <a:avLst/>
          </a:prstGeom>
        </p:spPr>
        <p:txBody>
          <a:bodyPr wrap="none">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Seismic Design</a:t>
            </a:r>
          </a:p>
        </p:txBody>
      </p:sp>
    </p:spTree>
    <p:extLst>
      <p:ext uri="{BB962C8B-B14F-4D97-AF65-F5344CB8AC3E}">
        <p14:creationId xmlns:p14="http://schemas.microsoft.com/office/powerpoint/2010/main" val="347021117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Content Placeholder 3"/>
              <p:cNvSpPr>
                <a:spLocks noGrp="1"/>
              </p:cNvSpPr>
              <p:nvPr>
                <p:ph idx="10"/>
              </p:nvPr>
            </p:nvSpPr>
            <p:spPr>
              <a:xfrm>
                <a:off x="1403648" y="1571364"/>
                <a:ext cx="7740352" cy="5544616"/>
              </a:xfrm>
            </p:spPr>
            <p:txBody>
              <a:bodyPr/>
              <a:lstStyle/>
              <a:p>
                <a:pPr marL="342900" indent="-342900">
                  <a:lnSpc>
                    <a:spcPct val="107000"/>
                  </a:lnSpc>
                  <a:spcBef>
                    <a:spcPts val="0"/>
                  </a:spcBef>
                  <a:spcAft>
                    <a:spcPts val="800"/>
                  </a:spcAft>
                  <a:buFont typeface="Wingdings" panose="05000000000000000000" pitchFamily="2" charset="2"/>
                  <a:buChar char="q"/>
                </a:pPr>
                <a:r>
                  <a:rPr lang="en-US" sz="2400" b="1" dirty="0">
                    <a:solidFill>
                      <a:schemeClr val="tx1"/>
                    </a:solidFill>
                    <a:latin typeface="Times New Roman" panose="02020603050405020304" pitchFamily="18" charset="0"/>
                    <a:ea typeface="Calibri" panose="020F0502020204030204" pitchFamily="34" charset="0"/>
                    <a:cs typeface="Arial" panose="020B0604020202020204" pitchFamily="34" charset="0"/>
                  </a:rPr>
                  <a:t>Mass-Weight Irregularity Check</a:t>
                </a:r>
                <a:endParaRPr lang="en-US" sz="18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a:lnSpc>
                    <a:spcPct val="107000"/>
                  </a:lnSpc>
                  <a:spcBef>
                    <a:spcPts val="0"/>
                  </a:spcBef>
                  <a:spcAft>
                    <a:spcPts val="800"/>
                  </a:spcAft>
                </a:pP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Mass-Weight Irregularity in X-Direction </a:t>
                </a:r>
                <a:endParaRPr lang="en-US" sz="18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a:lnSpc>
                    <a:spcPct val="107000"/>
                  </a:lnSpc>
                  <a:spcBef>
                    <a:spcPts val="0"/>
                  </a:spcBef>
                  <a:spcAft>
                    <a:spcPts val="800"/>
                  </a:spcAft>
                </a:pPr>
                <a:r>
                  <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While</a:t>
                </a:r>
                <a:endPar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Bef>
                    <a:spcPts val="0"/>
                  </a:spcBef>
                  <a:spcAft>
                    <a:spcPts val="800"/>
                  </a:spcAft>
                </a:pPr>
                <a:r>
                  <a:rPr lang="en-US" sz="24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M</a:t>
                </a:r>
                <a:r>
                  <a:rPr lang="en-US" sz="2400" baseline="-250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19</a:t>
                </a:r>
                <a:r>
                  <a:rPr lang="en-US" sz="24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 </a:t>
                </a:r>
                <a14:m>
                  <m:oMath xmlns:m="http://schemas.openxmlformats.org/officeDocument/2006/math">
                    <m:f>
                      <m:fPr>
                        <m:ctrlPr>
                          <a:rPr lang="en-US" sz="24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24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871494</m:t>
                        </m:r>
                        <m:r>
                          <a:rPr lang="en-US" sz="24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4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92</m:t>
                        </m:r>
                      </m:num>
                      <m:den>
                        <m:r>
                          <a:rPr lang="en-US" sz="24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871604</m:t>
                        </m:r>
                        <m:r>
                          <a:rPr lang="en-US" sz="24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4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71</m:t>
                        </m:r>
                      </m:den>
                    </m:f>
                  </m:oMath>
                </a14:m>
                <a:r>
                  <a:rPr lang="en-US" sz="24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Bef>
                    <a:spcPts val="0"/>
                  </a:spcBef>
                  <a:spcAft>
                    <a:spcPts val="800"/>
                  </a:spcAft>
                </a:pPr>
                <a:r>
                  <a:rPr lang="en-US" sz="24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24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1 &lt; 1.5 …. Ok</a:t>
                </a:r>
                <a:endPar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lvl="0">
                  <a:lnSpc>
                    <a:spcPct val="107000"/>
                  </a:lnSpc>
                  <a:spcBef>
                    <a:spcPts val="0"/>
                  </a:spcBef>
                  <a:spcAft>
                    <a:spcPts val="800"/>
                  </a:spcAft>
                </a:pPr>
                <a:endParaRPr lang="en-US" sz="2200" dirty="0" smtClean="0">
                  <a:solidFill>
                    <a:schemeClr val="tx1"/>
                  </a:solidFill>
                </a:endParaRPr>
              </a:p>
            </p:txBody>
          </p:sp>
        </mc:Choice>
        <mc:Fallback xmlns="">
          <p:sp>
            <p:nvSpPr>
              <p:cNvPr id="4" name="Content Placeholder 3"/>
              <p:cNvSpPr>
                <a:spLocks noGrp="1" noRot="1" noChangeAspect="1" noMove="1" noResize="1" noEditPoints="1" noAdjustHandles="1" noChangeArrowheads="1" noChangeShapeType="1" noTextEdit="1"/>
              </p:cNvSpPr>
              <p:nvPr>
                <p:ph idx="10"/>
              </p:nvPr>
            </p:nvSpPr>
            <p:spPr>
              <a:xfrm>
                <a:off x="1403648" y="1571364"/>
                <a:ext cx="7740352" cy="5544616"/>
              </a:xfrm>
              <a:blipFill>
                <a:blip r:embed="rId2"/>
                <a:stretch>
                  <a:fillRect t="-880"/>
                </a:stretch>
              </a:blipFill>
            </p:spPr>
            <p:txBody>
              <a:bodyPr/>
              <a:lstStyle/>
              <a:p>
                <a:r>
                  <a:rPr lang="en-US">
                    <a:noFill/>
                  </a:rPr>
                  <a:t> </a:t>
                </a:r>
              </a:p>
            </p:txBody>
          </p:sp>
        </mc:Fallback>
      </mc:AlternateContent>
      <p:sp>
        <p:nvSpPr>
          <p:cNvPr id="5" name="Rectangle 4"/>
          <p:cNvSpPr/>
          <p:nvPr/>
        </p:nvSpPr>
        <p:spPr>
          <a:xfrm>
            <a:off x="1691680" y="1110469"/>
            <a:ext cx="2186817" cy="460895"/>
          </a:xfrm>
          <a:prstGeom prst="rect">
            <a:avLst/>
          </a:prstGeom>
        </p:spPr>
        <p:txBody>
          <a:bodyPr wrap="none">
            <a:spAutoFit/>
          </a:bodyPr>
          <a:lstStyle/>
          <a:p>
            <a:pPr marL="0" marR="0" lvl="0" indent="0" algn="just" defTabSz="914400" rtl="0" eaLnBrk="1" fontAlgn="auto" latinLnBrk="1" hangingPunct="1">
              <a:lnSpc>
                <a:spcPct val="107000"/>
              </a:lnSpc>
              <a:spcBef>
                <a:spcPts val="0"/>
              </a:spcBef>
              <a:spcAft>
                <a:spcPts val="80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Design Checks </a:t>
            </a:r>
          </a:p>
        </p:txBody>
      </p:sp>
      <p:sp>
        <p:nvSpPr>
          <p:cNvPr id="7" name="Rectangle 6"/>
          <p:cNvSpPr/>
          <p:nvPr/>
        </p:nvSpPr>
        <p:spPr>
          <a:xfrm>
            <a:off x="1547664" y="199045"/>
            <a:ext cx="3773790" cy="769441"/>
          </a:xfrm>
          <a:prstGeom prst="rect">
            <a:avLst/>
          </a:prstGeom>
        </p:spPr>
        <p:txBody>
          <a:bodyPr wrap="none">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Seismic Design</a:t>
            </a:r>
          </a:p>
        </p:txBody>
      </p:sp>
      <p:pic>
        <p:nvPicPr>
          <p:cNvPr id="6" name="Picture 5"/>
          <p:cNvPicPr/>
          <p:nvPr/>
        </p:nvPicPr>
        <p:blipFill>
          <a:blip r:embed="rId3">
            <a:extLst>
              <a:ext uri="{28A0092B-C50C-407E-A947-70E740481C1C}">
                <a14:useLocalDpi xmlns:a14="http://schemas.microsoft.com/office/drawing/2010/main" val="0"/>
              </a:ext>
            </a:extLst>
          </a:blip>
          <a:srcRect/>
          <a:stretch>
            <a:fillRect/>
          </a:stretch>
        </p:blipFill>
        <p:spPr bwMode="auto">
          <a:xfrm>
            <a:off x="4932040" y="2564904"/>
            <a:ext cx="3279279" cy="4293096"/>
          </a:xfrm>
          <a:prstGeom prst="rect">
            <a:avLst/>
          </a:prstGeom>
          <a:noFill/>
          <a:ln>
            <a:solidFill>
              <a:sysClr val="windowText" lastClr="000000"/>
            </a:solidFill>
          </a:ln>
        </p:spPr>
      </p:pic>
    </p:spTree>
    <p:extLst>
      <p:ext uri="{BB962C8B-B14F-4D97-AF65-F5344CB8AC3E}">
        <p14:creationId xmlns:p14="http://schemas.microsoft.com/office/powerpoint/2010/main" val="282128208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Content Placeholder 3"/>
              <p:cNvSpPr>
                <a:spLocks noGrp="1"/>
              </p:cNvSpPr>
              <p:nvPr>
                <p:ph idx="10"/>
              </p:nvPr>
            </p:nvSpPr>
            <p:spPr>
              <a:xfrm>
                <a:off x="1403648" y="1571364"/>
                <a:ext cx="7740352" cy="5544616"/>
              </a:xfrm>
            </p:spPr>
            <p:txBody>
              <a:bodyPr/>
              <a:lstStyle/>
              <a:p>
                <a:pPr marL="342900" indent="-342900">
                  <a:lnSpc>
                    <a:spcPct val="107000"/>
                  </a:lnSpc>
                  <a:spcBef>
                    <a:spcPts val="0"/>
                  </a:spcBef>
                  <a:spcAft>
                    <a:spcPts val="800"/>
                  </a:spcAft>
                  <a:buFont typeface="Wingdings" panose="05000000000000000000" pitchFamily="2" charset="2"/>
                  <a:buChar char="q"/>
                </a:pPr>
                <a:r>
                  <a:rPr lang="en-US" sz="2400" b="1" dirty="0">
                    <a:solidFill>
                      <a:schemeClr val="tx1"/>
                    </a:solidFill>
                    <a:latin typeface="Times New Roman" panose="02020603050405020304" pitchFamily="18" charset="0"/>
                    <a:ea typeface="Calibri" panose="020F0502020204030204" pitchFamily="34" charset="0"/>
                    <a:cs typeface="Arial" panose="020B0604020202020204" pitchFamily="34" charset="0"/>
                  </a:rPr>
                  <a:t>Mass-Weight Irregularity Check</a:t>
                </a:r>
                <a:endParaRPr lang="en-US" sz="18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a:lnSpc>
                    <a:spcPct val="107000"/>
                  </a:lnSpc>
                  <a:spcBef>
                    <a:spcPts val="0"/>
                  </a:spcBef>
                  <a:spcAft>
                    <a:spcPts val="800"/>
                  </a:spcAft>
                </a:pP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Mass-Weight Irregularity in </a:t>
                </a:r>
                <a:r>
                  <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Y-Direction </a:t>
                </a:r>
                <a:endParaRPr lang="en-US" sz="18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a:lnSpc>
                    <a:spcPct val="107000"/>
                  </a:lnSpc>
                  <a:spcBef>
                    <a:spcPts val="0"/>
                  </a:spcBef>
                  <a:spcAft>
                    <a:spcPts val="800"/>
                  </a:spcAft>
                </a:pPr>
                <a:r>
                  <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While</a:t>
                </a:r>
                <a:endPar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Bef>
                    <a:spcPts val="0"/>
                  </a:spcBef>
                  <a:spcAft>
                    <a:spcPts val="800"/>
                  </a:spcAft>
                </a:pPr>
                <a:r>
                  <a:rPr lang="en-US" sz="24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M</a:t>
                </a:r>
                <a:r>
                  <a:rPr lang="en-US" sz="2400" baseline="-250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19</a:t>
                </a:r>
                <a:r>
                  <a:rPr lang="en-US" sz="24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 </a:t>
                </a:r>
                <a14:m>
                  <m:oMath xmlns:m="http://schemas.openxmlformats.org/officeDocument/2006/math">
                    <m:f>
                      <m:fPr>
                        <m:ctrlPr>
                          <a:rPr lang="en-US" sz="24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24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871494</m:t>
                        </m:r>
                        <m:r>
                          <a:rPr lang="en-US" sz="24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4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92</m:t>
                        </m:r>
                      </m:num>
                      <m:den>
                        <m:r>
                          <a:rPr lang="en-US" sz="24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871604</m:t>
                        </m:r>
                        <m:r>
                          <a:rPr lang="en-US" sz="24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4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71</m:t>
                        </m:r>
                      </m:den>
                    </m:f>
                  </m:oMath>
                </a14:m>
                <a:r>
                  <a:rPr lang="en-US" sz="24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Bef>
                    <a:spcPts val="0"/>
                  </a:spcBef>
                  <a:spcAft>
                    <a:spcPts val="800"/>
                  </a:spcAft>
                </a:pPr>
                <a:r>
                  <a:rPr lang="en-US" sz="24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24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1 &lt; 1.5 …. Ok</a:t>
                </a:r>
                <a:endPar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lvl="0">
                  <a:lnSpc>
                    <a:spcPct val="107000"/>
                  </a:lnSpc>
                  <a:spcBef>
                    <a:spcPts val="0"/>
                  </a:spcBef>
                  <a:spcAft>
                    <a:spcPts val="800"/>
                  </a:spcAft>
                </a:pPr>
                <a:endParaRPr lang="en-US" sz="2200" dirty="0" smtClean="0">
                  <a:solidFill>
                    <a:schemeClr val="tx1"/>
                  </a:solidFill>
                </a:endParaRPr>
              </a:p>
            </p:txBody>
          </p:sp>
        </mc:Choice>
        <mc:Fallback xmlns="">
          <p:sp>
            <p:nvSpPr>
              <p:cNvPr id="4" name="Content Placeholder 3"/>
              <p:cNvSpPr>
                <a:spLocks noGrp="1" noRot="1" noChangeAspect="1" noMove="1" noResize="1" noEditPoints="1" noAdjustHandles="1" noChangeArrowheads="1" noChangeShapeType="1" noTextEdit="1"/>
              </p:cNvSpPr>
              <p:nvPr>
                <p:ph idx="10"/>
              </p:nvPr>
            </p:nvSpPr>
            <p:spPr>
              <a:xfrm>
                <a:off x="1403648" y="1571364"/>
                <a:ext cx="7740352" cy="5544616"/>
              </a:xfrm>
              <a:blipFill>
                <a:blip r:embed="rId2"/>
                <a:stretch>
                  <a:fillRect t="-880"/>
                </a:stretch>
              </a:blipFill>
            </p:spPr>
            <p:txBody>
              <a:bodyPr/>
              <a:lstStyle/>
              <a:p>
                <a:r>
                  <a:rPr lang="en-US">
                    <a:noFill/>
                  </a:rPr>
                  <a:t> </a:t>
                </a:r>
              </a:p>
            </p:txBody>
          </p:sp>
        </mc:Fallback>
      </mc:AlternateContent>
      <p:sp>
        <p:nvSpPr>
          <p:cNvPr id="5" name="Rectangle 4"/>
          <p:cNvSpPr/>
          <p:nvPr/>
        </p:nvSpPr>
        <p:spPr>
          <a:xfrm>
            <a:off x="1691680" y="1110469"/>
            <a:ext cx="2186817" cy="460895"/>
          </a:xfrm>
          <a:prstGeom prst="rect">
            <a:avLst/>
          </a:prstGeom>
        </p:spPr>
        <p:txBody>
          <a:bodyPr wrap="none">
            <a:spAutoFit/>
          </a:bodyPr>
          <a:lstStyle/>
          <a:p>
            <a:pPr marL="0" marR="0" lvl="0" indent="0" algn="just" defTabSz="914400" rtl="0" eaLnBrk="1" fontAlgn="auto" latinLnBrk="1" hangingPunct="1">
              <a:lnSpc>
                <a:spcPct val="107000"/>
              </a:lnSpc>
              <a:spcBef>
                <a:spcPts val="0"/>
              </a:spcBef>
              <a:spcAft>
                <a:spcPts val="80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Design Checks </a:t>
            </a:r>
          </a:p>
        </p:txBody>
      </p:sp>
      <p:sp>
        <p:nvSpPr>
          <p:cNvPr id="7" name="Rectangle 6"/>
          <p:cNvSpPr/>
          <p:nvPr/>
        </p:nvSpPr>
        <p:spPr>
          <a:xfrm>
            <a:off x="1547664" y="199045"/>
            <a:ext cx="3773790" cy="769441"/>
          </a:xfrm>
          <a:prstGeom prst="rect">
            <a:avLst/>
          </a:prstGeom>
        </p:spPr>
        <p:txBody>
          <a:bodyPr wrap="none">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Seismic Design</a:t>
            </a:r>
          </a:p>
        </p:txBody>
      </p:sp>
      <p:pic>
        <p:nvPicPr>
          <p:cNvPr id="8" name="Picture 7"/>
          <p:cNvPicPr/>
          <p:nvPr/>
        </p:nvPicPr>
        <p:blipFill>
          <a:blip r:embed="rId3">
            <a:extLst>
              <a:ext uri="{28A0092B-C50C-407E-A947-70E740481C1C}">
                <a14:useLocalDpi xmlns:a14="http://schemas.microsoft.com/office/drawing/2010/main" val="0"/>
              </a:ext>
            </a:extLst>
          </a:blip>
          <a:srcRect/>
          <a:stretch>
            <a:fillRect/>
          </a:stretch>
        </p:blipFill>
        <p:spPr bwMode="auto">
          <a:xfrm>
            <a:off x="4932040" y="2556908"/>
            <a:ext cx="3161840" cy="4301092"/>
          </a:xfrm>
          <a:prstGeom prst="rect">
            <a:avLst/>
          </a:prstGeom>
          <a:noFill/>
          <a:ln>
            <a:solidFill>
              <a:sysClr val="windowText" lastClr="000000"/>
            </a:solidFill>
          </a:ln>
        </p:spPr>
      </p:pic>
    </p:spTree>
    <p:extLst>
      <p:ext uri="{BB962C8B-B14F-4D97-AF65-F5344CB8AC3E}">
        <p14:creationId xmlns:p14="http://schemas.microsoft.com/office/powerpoint/2010/main" val="116783646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55418"/>
            <a:ext cx="9144000" cy="1069514"/>
          </a:xfrm>
        </p:spPr>
        <p:txBody>
          <a:bodyPr/>
          <a:lstStyle/>
          <a:p>
            <a:r>
              <a:rPr lang="en-US" sz="4400" dirty="0" smtClean="0">
                <a:solidFill>
                  <a:schemeClr val="accent6">
                    <a:lumMod val="75000"/>
                  </a:schemeClr>
                </a:solidFill>
              </a:rPr>
              <a:t>Design</a:t>
            </a:r>
            <a:endParaRPr lang="en-US" sz="4400" dirty="0">
              <a:solidFill>
                <a:schemeClr val="accent6">
                  <a:lumMod val="75000"/>
                </a:schemeClr>
              </a:solidFill>
            </a:endParaRPr>
          </a:p>
        </p:txBody>
      </p:sp>
      <p:sp>
        <p:nvSpPr>
          <p:cNvPr id="3" name="Content Placeholder 2"/>
          <p:cNvSpPr>
            <a:spLocks noGrp="1"/>
          </p:cNvSpPr>
          <p:nvPr>
            <p:ph idx="1"/>
          </p:nvPr>
        </p:nvSpPr>
        <p:spPr>
          <a:xfrm>
            <a:off x="395536" y="1298757"/>
            <a:ext cx="8229600" cy="460648"/>
          </a:xfrm>
        </p:spPr>
        <p:txBody>
          <a:bodyPr/>
          <a:lstStyle/>
          <a:p>
            <a:r>
              <a:rPr lang="en-US" sz="2400" b="1" dirty="0" smtClean="0">
                <a:solidFill>
                  <a:schemeClr val="tx1"/>
                </a:solidFill>
                <a:latin typeface="Times New Roman" pitchFamily="18" charset="0"/>
                <a:cs typeface="Times New Roman" pitchFamily="18" charset="0"/>
              </a:rPr>
              <a:t>Introduction</a:t>
            </a:r>
            <a:endParaRPr lang="en-US" dirty="0">
              <a:solidFill>
                <a:schemeClr val="tx1"/>
              </a:solidFill>
              <a:latin typeface="Times New Roman" pitchFamily="18" charset="0"/>
              <a:cs typeface="Times New Roman" pitchFamily="18" charset="0"/>
            </a:endParaRPr>
          </a:p>
        </p:txBody>
      </p:sp>
      <p:sp>
        <p:nvSpPr>
          <p:cNvPr id="4" name="Content Placeholder 3"/>
          <p:cNvSpPr>
            <a:spLocks noGrp="1"/>
          </p:cNvSpPr>
          <p:nvPr>
            <p:ph idx="10"/>
          </p:nvPr>
        </p:nvSpPr>
        <p:spPr>
          <a:xfrm>
            <a:off x="0" y="1880828"/>
            <a:ext cx="8316416" cy="4536504"/>
          </a:xfrm>
        </p:spPr>
        <p:txBody>
          <a:bodyPr/>
          <a:lstStyle/>
          <a:p>
            <a:r>
              <a:rPr lang="en-US" sz="2400" dirty="0">
                <a:solidFill>
                  <a:schemeClr val="tx1"/>
                </a:solidFill>
                <a:latin typeface="Times New Roman" panose="02020603050405020304" pitchFamily="18" charset="0"/>
                <a:ea typeface="Calibri" panose="020F0502020204030204" pitchFamily="34" charset="0"/>
              </a:rPr>
              <a:t>The primary purpose of a structure is to transmit or support loads. If the structure is improperly designed or fabricated, or if the actual applied loads exceed the design specifications, </a:t>
            </a:r>
            <a:r>
              <a:rPr lang="en-US" sz="2400" dirty="0" smtClean="0">
                <a:solidFill>
                  <a:schemeClr val="tx1"/>
                </a:solidFill>
                <a:latin typeface="Times New Roman" panose="02020603050405020304" pitchFamily="18" charset="0"/>
                <a:ea typeface="Calibri" panose="020F0502020204030204" pitchFamily="34" charset="0"/>
              </a:rPr>
              <a:t>the </a:t>
            </a:r>
            <a:r>
              <a:rPr lang="en-US" sz="2400" dirty="0">
                <a:solidFill>
                  <a:schemeClr val="tx1"/>
                </a:solidFill>
                <a:latin typeface="Times New Roman" panose="02020603050405020304" pitchFamily="18" charset="0"/>
                <a:ea typeface="Calibri" panose="020F0502020204030204" pitchFamily="34" charset="0"/>
              </a:rPr>
              <a:t>device will probably fail to perform </a:t>
            </a:r>
            <a:r>
              <a:rPr lang="en-US" sz="2400" dirty="0" smtClean="0">
                <a:solidFill>
                  <a:schemeClr val="tx1"/>
                </a:solidFill>
                <a:latin typeface="Times New Roman" panose="02020603050405020304" pitchFamily="18" charset="0"/>
                <a:ea typeface="Calibri" panose="020F0502020204030204" pitchFamily="34" charset="0"/>
              </a:rPr>
              <a:t>its intended</a:t>
            </a:r>
          </a:p>
          <a:p>
            <a:r>
              <a:rPr lang="en-US" sz="2400" dirty="0" smtClean="0">
                <a:solidFill>
                  <a:schemeClr val="tx1"/>
                </a:solidFill>
                <a:latin typeface="Times New Roman" panose="02020603050405020304" pitchFamily="18" charset="0"/>
                <a:ea typeface="Calibri" panose="020F0502020204030204" pitchFamily="34" charset="0"/>
              </a:rPr>
              <a:t>function</a:t>
            </a:r>
            <a:r>
              <a:rPr lang="en-US" sz="2400" dirty="0">
                <a:solidFill>
                  <a:schemeClr val="tx1"/>
                </a:solidFill>
                <a:latin typeface="Times New Roman" panose="02020603050405020304" pitchFamily="18" charset="0"/>
                <a:ea typeface="Calibri" panose="020F0502020204030204" pitchFamily="34" charset="0"/>
              </a:rPr>
              <a:t>, with possible serious </a:t>
            </a:r>
            <a:r>
              <a:rPr lang="en-US" sz="2400" dirty="0" smtClean="0">
                <a:solidFill>
                  <a:schemeClr val="tx1"/>
                </a:solidFill>
                <a:latin typeface="Times New Roman" panose="02020603050405020304" pitchFamily="18" charset="0"/>
                <a:ea typeface="Calibri" panose="020F0502020204030204" pitchFamily="34" charset="0"/>
              </a:rPr>
              <a:t>consequences.</a:t>
            </a:r>
          </a:p>
          <a:p>
            <a:r>
              <a:rPr lang="en-US" sz="2400" dirty="0" smtClean="0">
                <a:solidFill>
                  <a:schemeClr val="tx1"/>
                </a:solidFill>
                <a:latin typeface="Times New Roman" panose="02020603050405020304" pitchFamily="18" charset="0"/>
                <a:ea typeface="Calibri" panose="020F0502020204030204" pitchFamily="34" charset="0"/>
              </a:rPr>
              <a:t>A </a:t>
            </a:r>
            <a:r>
              <a:rPr lang="en-US" sz="2400" dirty="0">
                <a:solidFill>
                  <a:schemeClr val="tx1"/>
                </a:solidFill>
                <a:latin typeface="Times New Roman" panose="02020603050405020304" pitchFamily="18" charset="0"/>
                <a:ea typeface="Calibri" panose="020F0502020204030204" pitchFamily="34" charset="0"/>
              </a:rPr>
              <a:t>well-engineered </a:t>
            </a:r>
            <a:r>
              <a:rPr lang="en-US" sz="2400" dirty="0" smtClean="0">
                <a:solidFill>
                  <a:schemeClr val="tx1"/>
                </a:solidFill>
                <a:latin typeface="Times New Roman" panose="02020603050405020304" pitchFamily="18" charset="0"/>
                <a:ea typeface="Calibri" panose="020F0502020204030204" pitchFamily="34" charset="0"/>
              </a:rPr>
              <a:t>structure greatly </a:t>
            </a:r>
          </a:p>
          <a:p>
            <a:r>
              <a:rPr lang="en-US" sz="2400" dirty="0" smtClean="0">
                <a:solidFill>
                  <a:schemeClr val="tx1"/>
                </a:solidFill>
                <a:latin typeface="Times New Roman" panose="02020603050405020304" pitchFamily="18" charset="0"/>
                <a:ea typeface="Calibri" panose="020F0502020204030204" pitchFamily="34" charset="0"/>
              </a:rPr>
              <a:t>minimizes </a:t>
            </a:r>
            <a:r>
              <a:rPr lang="en-US" sz="2400" dirty="0">
                <a:solidFill>
                  <a:schemeClr val="tx1"/>
                </a:solidFill>
                <a:latin typeface="Times New Roman" panose="02020603050405020304" pitchFamily="18" charset="0"/>
                <a:ea typeface="Calibri" panose="020F0502020204030204" pitchFamily="34" charset="0"/>
              </a:rPr>
              <a:t>the possibility of costly </a:t>
            </a:r>
            <a:r>
              <a:rPr lang="en-US" sz="2400" dirty="0" smtClean="0">
                <a:solidFill>
                  <a:schemeClr val="tx1"/>
                </a:solidFill>
                <a:latin typeface="Times New Roman" panose="02020603050405020304" pitchFamily="18" charset="0"/>
                <a:ea typeface="Calibri" panose="020F0502020204030204" pitchFamily="34" charset="0"/>
              </a:rPr>
              <a:t>failures</a:t>
            </a:r>
            <a:r>
              <a:rPr lang="en-US" sz="2400" dirty="0">
                <a:solidFill>
                  <a:schemeClr val="tx1"/>
                </a:solidFill>
                <a:latin typeface="Times New Roman" panose="02020603050405020304" pitchFamily="18" charset="0"/>
                <a:ea typeface="Calibri" panose="020F0502020204030204" pitchFamily="34" charset="0"/>
              </a:rPr>
              <a:t>.</a:t>
            </a:r>
            <a:endParaRPr lang="en-US" sz="2400" dirty="0">
              <a:solidFill>
                <a:schemeClr val="tx1"/>
              </a:solidFill>
              <a:latin typeface="Times New Roman" pitchFamily="18" charset="0"/>
              <a:cs typeface="Times New Roman" pitchFamily="18" charset="0"/>
            </a:endParaRPr>
          </a:p>
        </p:txBody>
      </p:sp>
      <p:pic>
        <p:nvPicPr>
          <p:cNvPr id="6" name="Picture 5"/>
          <p:cNvPicPr>
            <a:picLocks noChangeAspect="1"/>
          </p:cNvPicPr>
          <p:nvPr/>
        </p:nvPicPr>
        <p:blipFill>
          <a:blip r:embed="rId2"/>
          <a:stretch>
            <a:fillRect/>
          </a:stretch>
        </p:blipFill>
        <p:spPr>
          <a:xfrm>
            <a:off x="5978914" y="3068960"/>
            <a:ext cx="2803719" cy="3645211"/>
          </a:xfrm>
          <a:prstGeom prst="rect">
            <a:avLst/>
          </a:prstGeom>
        </p:spPr>
      </p:pic>
    </p:spTree>
    <p:extLst>
      <p:ext uri="{BB962C8B-B14F-4D97-AF65-F5344CB8AC3E}">
        <p14:creationId xmlns:p14="http://schemas.microsoft.com/office/powerpoint/2010/main" val="299210057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solidFill>
                  <a:schemeClr val="tx1"/>
                </a:solidFill>
                <a:latin typeface="Times New Roman" panose="02020603050405020304" pitchFamily="18" charset="0"/>
                <a:cs typeface="Times New Roman" panose="02020603050405020304" pitchFamily="18" charset="0"/>
              </a:rPr>
              <a:t>Design</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619672" y="996521"/>
            <a:ext cx="6563072" cy="460648"/>
          </a:xfrm>
        </p:spPr>
        <p:txBody>
          <a:bodyPr/>
          <a:lstStyle/>
          <a:p>
            <a:r>
              <a:rPr lang="en-US" sz="2400" b="1" dirty="0">
                <a:solidFill>
                  <a:schemeClr val="tx1"/>
                </a:solidFill>
                <a:latin typeface="Times New Roman" panose="02020603050405020304" pitchFamily="18" charset="0"/>
                <a:ea typeface="Calibri" panose="020F0502020204030204" pitchFamily="34" charset="0"/>
              </a:rPr>
              <a:t>Final Design for Gravity and Lateral Loads</a:t>
            </a:r>
            <a:endParaRPr lang="en-US" sz="2400" dirty="0">
              <a:solidFill>
                <a:schemeClr val="tx1"/>
              </a:solidFill>
            </a:endParaRPr>
          </a:p>
        </p:txBody>
      </p:sp>
      <mc:AlternateContent xmlns:mc="http://schemas.openxmlformats.org/markup-compatibility/2006" xmlns:a14="http://schemas.microsoft.com/office/drawing/2010/main">
        <mc:Choice Requires="a14">
          <p:sp>
            <p:nvSpPr>
              <p:cNvPr id="4" name="Content Placeholder 3"/>
              <p:cNvSpPr>
                <a:spLocks noGrp="1"/>
              </p:cNvSpPr>
              <p:nvPr>
                <p:ph idx="10"/>
              </p:nvPr>
            </p:nvSpPr>
            <p:spPr>
              <a:xfrm>
                <a:off x="1223120" y="1837969"/>
                <a:ext cx="7920880" cy="4147865"/>
              </a:xfrm>
            </p:spPr>
            <p:txBody>
              <a:bodyPr/>
              <a:lstStyle/>
              <a:p>
                <a:pPr marL="342900" indent="-342900">
                  <a:buFont typeface="Wingdings" panose="05000000000000000000" pitchFamily="2" charset="2"/>
                  <a:buChar char="q"/>
                </a:pPr>
                <a:r>
                  <a:rPr lang="en-US" sz="2400" b="1" dirty="0">
                    <a:solidFill>
                      <a:schemeClr val="tx1"/>
                    </a:solidFill>
                    <a:latin typeface="Times New Roman" panose="02020603050405020304" pitchFamily="18" charset="0"/>
                    <a:ea typeface="Calibri" panose="020F0502020204030204" pitchFamily="34" charset="0"/>
                  </a:rPr>
                  <a:t>Checking Slab Shear </a:t>
                </a:r>
                <a:r>
                  <a:rPr lang="en-US" sz="2400" b="1" dirty="0" smtClean="0">
                    <a:solidFill>
                      <a:schemeClr val="tx1"/>
                    </a:solidFill>
                    <a:latin typeface="Times New Roman" panose="02020603050405020304" pitchFamily="18" charset="0"/>
                    <a:ea typeface="Calibri" panose="020F0502020204030204" pitchFamily="34" charset="0"/>
                  </a:rPr>
                  <a:t>Stress</a:t>
                </a:r>
                <a:endParaRPr lang="en-US" sz="2400" dirty="0" smtClean="0">
                  <a:solidFill>
                    <a:schemeClr val="tx1"/>
                  </a:solidFill>
                </a:endParaRPr>
              </a:p>
              <a:p>
                <a:pPr algn="just">
                  <a:lnSpc>
                    <a:spcPct val="107000"/>
                  </a:lnSpc>
                  <a:spcBef>
                    <a:spcPts val="0"/>
                  </a:spcBef>
                  <a:spcAft>
                    <a:spcPts val="800"/>
                  </a:spcAft>
                </a:pPr>
                <a:r>
                  <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ØV</a:t>
                </a:r>
                <a:r>
                  <a:rPr lang="en-US" sz="2400" baseline="-25000" dirty="0" err="1">
                    <a:solidFill>
                      <a:schemeClr val="tx1"/>
                    </a:solidFill>
                    <a:effectLst/>
                    <a:latin typeface="Times New Roman" panose="02020603050405020304" pitchFamily="18" charset="0"/>
                    <a:ea typeface="Calibri" panose="020F0502020204030204" pitchFamily="34" charset="0"/>
                    <a:cs typeface="Arial" panose="020B0604020202020204" pitchFamily="34" charset="0"/>
                  </a:rPr>
                  <a:t>c</a:t>
                </a:r>
                <a:r>
                  <a:rPr lang="en-US" sz="24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 </a:t>
                </a:r>
                <a14:m>
                  <m:oMath xmlns:m="http://schemas.openxmlformats.org/officeDocument/2006/math">
                    <m:f>
                      <m:fPr>
                        <m:ctrlPr>
                          <a:rPr lang="en-US" sz="24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24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0</m:t>
                        </m:r>
                        <m:r>
                          <a:rPr lang="en-US" sz="24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4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75</m:t>
                        </m:r>
                      </m:num>
                      <m:den>
                        <m:r>
                          <a:rPr lang="en-US" sz="24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6</m:t>
                        </m:r>
                      </m:den>
                    </m:f>
                  </m:oMath>
                </a14:m>
                <a:r>
                  <a:rPr lang="en-US" sz="24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 x </a:t>
                </a:r>
                <a14:m>
                  <m:oMath xmlns:m="http://schemas.openxmlformats.org/officeDocument/2006/math">
                    <m:rad>
                      <m:radPr>
                        <m:degHide m:val="on"/>
                        <m:ctrlPr>
                          <a:rPr lang="en-US" sz="24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sz="24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40</m:t>
                        </m:r>
                      </m:e>
                    </m:rad>
                  </m:oMath>
                </a14:m>
                <a:r>
                  <a:rPr lang="en-US" sz="24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 x 1000 x 280</a:t>
                </a:r>
                <a:endParaRPr lang="en-US" sz="24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Bef>
                    <a:spcPts val="0"/>
                  </a:spcBef>
                  <a:spcAft>
                    <a:spcPts val="800"/>
                  </a:spcAft>
                </a:pPr>
                <a:r>
                  <a:rPr lang="en-US" sz="24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      = 221.36kN </a:t>
                </a:r>
                <a:endParaRPr lang="en-US" sz="2400" dirty="0" smtClean="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p>
                <a:pPr algn="just">
                  <a:lnSpc>
                    <a:spcPct val="107000"/>
                  </a:lnSpc>
                  <a:spcBef>
                    <a:spcPts val="0"/>
                  </a:spcBef>
                  <a:spcAft>
                    <a:spcPts val="800"/>
                  </a:spcAft>
                </a:pPr>
                <a:endParaRPr lang="en-US" sz="24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342900" indent="-342900" algn="just">
                  <a:lnSpc>
                    <a:spcPct val="107000"/>
                  </a:lnSpc>
                  <a:spcBef>
                    <a:spcPts val="0"/>
                  </a:spcBef>
                  <a:spcAft>
                    <a:spcPts val="800"/>
                  </a:spcAft>
                  <a:buFont typeface="Symbol" panose="05050102010706020507" pitchFamily="18" charset="2"/>
                  <a:buChar char=""/>
                </a:pPr>
                <a:r>
                  <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All </a:t>
                </a: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of shear values are </a:t>
                </a:r>
                <a:r>
                  <a:rPr lang="ar-EG" sz="2400" dirty="0" smtClean="0">
                    <a:solidFill>
                      <a:schemeClr val="tx1"/>
                    </a:solidFill>
                    <a:latin typeface="Calibri" panose="020F0502020204030204" pitchFamily="34" charset="0"/>
                    <a:ea typeface="Calibri" panose="020F0502020204030204" pitchFamily="34" charset="0"/>
                    <a:cs typeface="Times New Roman" panose="02020603050405020304" pitchFamily="18" charset="0"/>
                  </a:rPr>
                  <a:t>&gt;</a:t>
                </a:r>
                <a:r>
                  <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221.36kN</a:t>
                </a: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 which means that </a:t>
                </a:r>
                <a:r>
                  <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slab section </a:t>
                </a: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is adequate to resist shear and there</a:t>
                </a:r>
                <a:r>
                  <a:rPr lang="ar-EG" sz="2400" dirty="0">
                    <a:solidFill>
                      <a:schemeClr val="tx1"/>
                    </a:solidFill>
                    <a:latin typeface="Times New Roman" panose="02020603050405020304" pitchFamily="18" charset="0"/>
                    <a:ea typeface="Calibri" panose="020F0502020204030204" pitchFamily="34" charset="0"/>
                  </a:rPr>
                  <a:t>’</a:t>
                </a: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s no need to </a:t>
                </a:r>
                <a:r>
                  <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shear </a:t>
                </a: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reinforcement. But use the minimum shear reinforcement.</a:t>
                </a:r>
                <a:endParaRPr lang="en-US" sz="18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endParaRPr lang="en-US" sz="2400" b="1" dirty="0" smtClean="0">
                  <a:solidFill>
                    <a:schemeClr val="tx1"/>
                  </a:solidFill>
                  <a:latin typeface="Times New Roman" panose="02020603050405020304" pitchFamily="18" charset="0"/>
                  <a:ea typeface="Calibri" panose="020F0502020204030204" pitchFamily="34" charset="0"/>
                </a:endParaRPr>
              </a:p>
            </p:txBody>
          </p:sp>
        </mc:Choice>
        <mc:Fallback xmlns="">
          <p:sp>
            <p:nvSpPr>
              <p:cNvPr id="4" name="Content Placeholder 3"/>
              <p:cNvSpPr>
                <a:spLocks noGrp="1" noRot="1" noChangeAspect="1" noMove="1" noResize="1" noEditPoints="1" noAdjustHandles="1" noChangeArrowheads="1" noChangeShapeType="1" noTextEdit="1"/>
              </p:cNvSpPr>
              <p:nvPr>
                <p:ph idx="10"/>
              </p:nvPr>
            </p:nvSpPr>
            <p:spPr>
              <a:xfrm>
                <a:off x="1223120" y="1837969"/>
                <a:ext cx="7920880" cy="4147865"/>
              </a:xfrm>
              <a:blipFill>
                <a:blip r:embed="rId2"/>
                <a:stretch>
                  <a:fillRect t="-1176" r="-1155"/>
                </a:stretch>
              </a:blipFill>
            </p:spPr>
            <p:txBody>
              <a:bodyPr/>
              <a:lstStyle/>
              <a:p>
                <a:r>
                  <a:rPr lang="en-US">
                    <a:noFill/>
                  </a:rPr>
                  <a:t> </a:t>
                </a:r>
              </a:p>
            </p:txBody>
          </p:sp>
        </mc:Fallback>
      </mc:AlternateContent>
      <p:sp>
        <p:nvSpPr>
          <p:cNvPr id="5" name="Rectangle 4"/>
          <p:cNvSpPr/>
          <p:nvPr/>
        </p:nvSpPr>
        <p:spPr>
          <a:xfrm>
            <a:off x="1631860" y="1406356"/>
            <a:ext cx="886781" cy="461665"/>
          </a:xfrm>
          <a:prstGeom prst="rect">
            <a:avLst/>
          </a:prstGeom>
        </p:spPr>
        <p:txBody>
          <a:bodyPr wrap="none">
            <a:spAutoFit/>
          </a:bodyPr>
          <a:lstStyle/>
          <a:p>
            <a:r>
              <a:rPr lang="en-US" sz="2400" b="1" dirty="0">
                <a:latin typeface="Times New Roman" panose="02020603050405020304" pitchFamily="18" charset="0"/>
                <a:ea typeface="Calibri" panose="020F0502020204030204" pitchFamily="34" charset="0"/>
              </a:rPr>
              <a:t>Slabs</a:t>
            </a:r>
            <a:endParaRPr lang="en-US" sz="3200" dirty="0"/>
          </a:p>
        </p:txBody>
      </p:sp>
    </p:spTree>
    <p:extLst>
      <p:ext uri="{BB962C8B-B14F-4D97-AF65-F5344CB8AC3E}">
        <p14:creationId xmlns:p14="http://schemas.microsoft.com/office/powerpoint/2010/main" val="38532938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solidFill>
                  <a:prstClr val="black">
                    <a:lumMod val="75000"/>
                    <a:lumOff val="25000"/>
                  </a:prstClr>
                </a:solidFill>
              </a:rPr>
              <a:t>Checks</a:t>
            </a:r>
            <a:endParaRPr lang="en-US" sz="3200" dirty="0"/>
          </a:p>
        </p:txBody>
      </p:sp>
      <p:sp>
        <p:nvSpPr>
          <p:cNvPr id="3" name="Content Placeholder 2"/>
          <p:cNvSpPr>
            <a:spLocks noGrp="1"/>
          </p:cNvSpPr>
          <p:nvPr>
            <p:ph idx="1"/>
          </p:nvPr>
        </p:nvSpPr>
        <p:spPr>
          <a:xfrm>
            <a:off x="1632269" y="1031436"/>
            <a:ext cx="6563072" cy="460648"/>
          </a:xfrm>
        </p:spPr>
        <p:txBody>
          <a:bodyPr/>
          <a:lstStyle/>
          <a:p>
            <a:r>
              <a:rPr lang="en-US" sz="2200" b="1" dirty="0"/>
              <a:t>Model check</a:t>
            </a:r>
          </a:p>
        </p:txBody>
      </p:sp>
      <p:sp>
        <p:nvSpPr>
          <p:cNvPr id="4" name="Content Placeholder 3"/>
          <p:cNvSpPr>
            <a:spLocks noGrp="1"/>
          </p:cNvSpPr>
          <p:nvPr>
            <p:ph idx="10"/>
          </p:nvPr>
        </p:nvSpPr>
        <p:spPr>
          <a:xfrm>
            <a:off x="1290464" y="1526963"/>
            <a:ext cx="6563072" cy="1069515"/>
          </a:xfrm>
        </p:spPr>
        <p:txBody>
          <a:bodyPr/>
          <a:lstStyle/>
          <a:p>
            <a:r>
              <a:rPr lang="en-US" sz="2200" dirty="0"/>
              <a:t>Equilibrium check</a:t>
            </a:r>
          </a:p>
          <a:p>
            <a:r>
              <a:rPr lang="en-US" sz="2200" dirty="0"/>
              <a:t>ETABS result </a:t>
            </a:r>
          </a:p>
        </p:txBody>
      </p:sp>
      <p:graphicFrame>
        <p:nvGraphicFramePr>
          <p:cNvPr id="5" name="Table 4"/>
          <p:cNvGraphicFramePr>
            <a:graphicFrameLocks noGrp="1"/>
          </p:cNvGraphicFramePr>
          <p:nvPr>
            <p:extLst>
              <p:ext uri="{D42A27DB-BD31-4B8C-83A1-F6EECF244321}">
                <p14:modId xmlns:p14="http://schemas.microsoft.com/office/powerpoint/2010/main" val="2351805310"/>
              </p:ext>
            </p:extLst>
          </p:nvPr>
        </p:nvGraphicFramePr>
        <p:xfrm>
          <a:off x="1913258" y="4257671"/>
          <a:ext cx="6937155" cy="1706880"/>
        </p:xfrm>
        <a:graphic>
          <a:graphicData uri="http://schemas.openxmlformats.org/drawingml/2006/table">
            <a:tbl>
              <a:tblPr firstRow="1" bandRow="1">
                <a:tableStyleId>{638B1855-1B75-4FBE-930C-398BA8C253C6}</a:tableStyleId>
              </a:tblPr>
              <a:tblGrid>
                <a:gridCol w="1147216">
                  <a:extLst>
                    <a:ext uri="{9D8B030D-6E8A-4147-A177-3AD203B41FA5}">
                      <a16:colId xmlns:a16="http://schemas.microsoft.com/office/drawing/2014/main" xmlns="" val="20000"/>
                    </a:ext>
                  </a:extLst>
                </a:gridCol>
                <a:gridCol w="2153682">
                  <a:extLst>
                    <a:ext uri="{9D8B030D-6E8A-4147-A177-3AD203B41FA5}">
                      <a16:colId xmlns:a16="http://schemas.microsoft.com/office/drawing/2014/main" xmlns="" val="20001"/>
                    </a:ext>
                  </a:extLst>
                </a:gridCol>
                <a:gridCol w="2088232">
                  <a:extLst>
                    <a:ext uri="{9D8B030D-6E8A-4147-A177-3AD203B41FA5}">
                      <a16:colId xmlns:a16="http://schemas.microsoft.com/office/drawing/2014/main" xmlns="" val="20002"/>
                    </a:ext>
                  </a:extLst>
                </a:gridCol>
                <a:gridCol w="1548025">
                  <a:extLst>
                    <a:ext uri="{9D8B030D-6E8A-4147-A177-3AD203B41FA5}">
                      <a16:colId xmlns:a16="http://schemas.microsoft.com/office/drawing/2014/main" xmlns="" val="20003"/>
                    </a:ext>
                  </a:extLst>
                </a:gridCol>
              </a:tblGrid>
              <a:tr h="370840">
                <a:tc>
                  <a:txBody>
                    <a:bodyPr/>
                    <a:lstStyle/>
                    <a:p>
                      <a:r>
                        <a:rPr lang="en-US" sz="2200" dirty="0"/>
                        <a:t>load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200" dirty="0" smtClean="0"/>
                        <a:t>Manually (</a:t>
                      </a:r>
                      <a:r>
                        <a:rPr lang="en-US" sz="2200" dirty="0" err="1" smtClean="0"/>
                        <a:t>kN</a:t>
                      </a:r>
                      <a:r>
                        <a:rPr lang="en-US" sz="2200" dirty="0" smtClean="0"/>
                        <a:t>)</a:t>
                      </a:r>
                      <a:endParaRPr lang="en-US" sz="2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200" dirty="0" smtClean="0"/>
                        <a:t>Program(</a:t>
                      </a:r>
                      <a:r>
                        <a:rPr lang="en-US" sz="2200" dirty="0" err="1" smtClean="0"/>
                        <a:t>kN</a:t>
                      </a:r>
                      <a:r>
                        <a:rPr lang="en-US" sz="2200" dirty="0" smtClean="0"/>
                        <a:t>)</a:t>
                      </a:r>
                      <a:endParaRPr lang="en-US" sz="2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200" dirty="0"/>
                        <a:t>Error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0"/>
                  </a:ext>
                </a:extLst>
              </a:tr>
              <a:tr h="370840">
                <a:tc>
                  <a:txBody>
                    <a:bodyPr/>
                    <a:lstStyle/>
                    <a:p>
                      <a:r>
                        <a:rPr lang="en-US" sz="2200" dirty="0"/>
                        <a:t>Dead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200" dirty="0" smtClean="0"/>
                        <a:t>122961.34</a:t>
                      </a:r>
                      <a:endParaRPr lang="en-US" sz="2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200" dirty="0" smtClean="0"/>
                        <a:t>120886.5</a:t>
                      </a:r>
                      <a:endParaRPr lang="en-US" sz="2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200" dirty="0" smtClean="0"/>
                        <a:t>1.7%</a:t>
                      </a:r>
                      <a:endParaRPr lang="en-US" sz="2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1"/>
                  </a:ext>
                </a:extLst>
              </a:tr>
              <a:tr h="370840">
                <a:tc>
                  <a:txBody>
                    <a:bodyPr/>
                    <a:lstStyle/>
                    <a:p>
                      <a:r>
                        <a:rPr lang="en-US" sz="2200" dirty="0"/>
                        <a:t>live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200" dirty="0" smtClean="0"/>
                        <a:t>60060</a:t>
                      </a:r>
                      <a:endParaRPr lang="en-US" sz="2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200" dirty="0" smtClean="0"/>
                        <a:t>58650.6</a:t>
                      </a:r>
                      <a:endParaRPr lang="en-US" sz="2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200" dirty="0" smtClean="0"/>
                        <a:t>2.3%</a:t>
                      </a:r>
                      <a:endParaRPr lang="en-US" sz="2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2"/>
                  </a:ext>
                </a:extLst>
              </a:tr>
              <a:tr h="370840">
                <a:tc>
                  <a:txBody>
                    <a:bodyPr/>
                    <a:lstStyle/>
                    <a:p>
                      <a:r>
                        <a:rPr lang="en-US" sz="2200" dirty="0"/>
                        <a:t>SD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200" dirty="0" smtClean="0"/>
                        <a:t>77836.4</a:t>
                      </a:r>
                      <a:endParaRPr lang="en-US" sz="2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200" dirty="0" smtClean="0"/>
                        <a:t>7686.2</a:t>
                      </a:r>
                      <a:endParaRPr lang="en-US" sz="2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200" dirty="0" smtClean="0"/>
                        <a:t>1.6%</a:t>
                      </a:r>
                      <a:endParaRPr lang="en-US" sz="2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3"/>
                  </a:ext>
                </a:extLst>
              </a:tr>
            </a:tbl>
          </a:graphicData>
        </a:graphic>
      </p:graphicFrame>
      <p:sp>
        <p:nvSpPr>
          <p:cNvPr id="6" name="TextBox 5"/>
          <p:cNvSpPr txBox="1"/>
          <p:nvPr/>
        </p:nvSpPr>
        <p:spPr>
          <a:xfrm>
            <a:off x="1713111" y="6021288"/>
            <a:ext cx="5904656" cy="369332"/>
          </a:xfrm>
          <a:prstGeom prst="rect">
            <a:avLst/>
          </a:prstGeom>
          <a:noFill/>
        </p:spPr>
        <p:txBody>
          <a:bodyPr wrap="square" rtlCol="0">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맑은 고딕"/>
                <a:ea typeface="+mn-ea"/>
                <a:cs typeface="+mn-cs"/>
              </a:rPr>
              <a:t>The errors is less than 5% so the result is acceptable</a:t>
            </a:r>
          </a:p>
        </p:txBody>
      </p:sp>
      <p:pic>
        <p:nvPicPr>
          <p:cNvPr id="7" name="Picture 6"/>
          <p:cNvPicPr>
            <a:picLocks noChangeAspect="1"/>
          </p:cNvPicPr>
          <p:nvPr/>
        </p:nvPicPr>
        <p:blipFill>
          <a:blip r:embed="rId2"/>
          <a:stretch>
            <a:fillRect/>
          </a:stretch>
        </p:blipFill>
        <p:spPr>
          <a:xfrm>
            <a:off x="2674452" y="2504806"/>
            <a:ext cx="4706520" cy="1463167"/>
          </a:xfrm>
          <a:prstGeom prst="rect">
            <a:avLst/>
          </a:prstGeom>
        </p:spPr>
      </p:pic>
    </p:spTree>
    <p:extLst>
      <p:ext uri="{BB962C8B-B14F-4D97-AF65-F5344CB8AC3E}">
        <p14:creationId xmlns:p14="http://schemas.microsoft.com/office/powerpoint/2010/main" val="336013212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solidFill>
                  <a:schemeClr val="tx1"/>
                </a:solidFill>
                <a:latin typeface="Times New Roman" panose="02020603050405020304" pitchFamily="18" charset="0"/>
                <a:cs typeface="Times New Roman" panose="02020603050405020304" pitchFamily="18" charset="0"/>
              </a:rPr>
              <a:t>Design</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619672" y="996521"/>
            <a:ext cx="6563072" cy="460648"/>
          </a:xfrm>
        </p:spPr>
        <p:txBody>
          <a:bodyPr/>
          <a:lstStyle/>
          <a:p>
            <a:r>
              <a:rPr lang="en-US" sz="2400" b="1" dirty="0">
                <a:solidFill>
                  <a:schemeClr val="tx1"/>
                </a:solidFill>
                <a:latin typeface="Times New Roman" panose="02020603050405020304" pitchFamily="18" charset="0"/>
                <a:ea typeface="Calibri" panose="020F0502020204030204" pitchFamily="34" charset="0"/>
              </a:rPr>
              <a:t>Final Design for Gravity and Lateral Loads</a:t>
            </a:r>
            <a:endParaRPr lang="en-US" sz="2400" dirty="0">
              <a:solidFill>
                <a:schemeClr val="tx1"/>
              </a:solidFill>
            </a:endParaRPr>
          </a:p>
        </p:txBody>
      </p:sp>
      <mc:AlternateContent xmlns:mc="http://schemas.openxmlformats.org/markup-compatibility/2006" xmlns:a14="http://schemas.microsoft.com/office/drawing/2010/main">
        <mc:Choice Requires="a14">
          <p:sp>
            <p:nvSpPr>
              <p:cNvPr id="4" name="Content Placeholder 3"/>
              <p:cNvSpPr>
                <a:spLocks noGrp="1"/>
              </p:cNvSpPr>
              <p:nvPr>
                <p:ph idx="10"/>
              </p:nvPr>
            </p:nvSpPr>
            <p:spPr>
              <a:xfrm>
                <a:off x="1257012" y="1794011"/>
                <a:ext cx="7920880" cy="5020031"/>
              </a:xfrm>
            </p:spPr>
            <p:txBody>
              <a:bodyPr/>
              <a:lstStyle/>
              <a:p>
                <a:pPr marL="342900" indent="-342900">
                  <a:buFont typeface="Wingdings" panose="05000000000000000000" pitchFamily="2" charset="2"/>
                  <a:buChar char="q"/>
                </a:pPr>
                <a:r>
                  <a:rPr lang="en-US" sz="2400" b="1" dirty="0">
                    <a:solidFill>
                      <a:schemeClr val="tx1"/>
                    </a:solidFill>
                    <a:latin typeface="Times New Roman" panose="02020603050405020304" pitchFamily="18" charset="0"/>
                    <a:ea typeface="Calibri" panose="020F0502020204030204" pitchFamily="34" charset="0"/>
                  </a:rPr>
                  <a:t>Checking Slab Shear </a:t>
                </a:r>
                <a:r>
                  <a:rPr lang="en-US" sz="2400" b="1" dirty="0" smtClean="0">
                    <a:solidFill>
                      <a:schemeClr val="tx1"/>
                    </a:solidFill>
                    <a:latin typeface="Times New Roman" panose="02020603050405020304" pitchFamily="18" charset="0"/>
                    <a:ea typeface="Calibri" panose="020F0502020204030204" pitchFamily="34" charset="0"/>
                  </a:rPr>
                  <a:t>Stress</a:t>
                </a:r>
                <a:endParaRPr lang="en-US" sz="2400" dirty="0">
                  <a:solidFill>
                    <a:schemeClr val="tx1"/>
                  </a:solidFill>
                </a:endParaRPr>
              </a:p>
              <a:p>
                <a14:m>
                  <m:oMath xmlns:m="http://schemas.openxmlformats.org/officeDocument/2006/math">
                    <m:sSub>
                      <m:sSubPr>
                        <m:ctrlPr>
                          <a:rPr lang="en-US" sz="2200" i="1" smtClean="0">
                            <a:solidFill>
                              <a:schemeClr val="tx1"/>
                            </a:solidFill>
                            <a:latin typeface="Cambria Math" panose="02040503050406030204" pitchFamily="18" charset="0"/>
                            <a:ea typeface="Calibri" panose="020F0502020204030204" pitchFamily="34" charset="0"/>
                            <a:cs typeface="Times New Roman" panose="02020603050405020304" pitchFamily="18" charset="0"/>
                          </a:rPr>
                        </m:ctrlPr>
                      </m:sSubPr>
                      <m:e>
                        <m:d>
                          <m:dPr>
                            <m:ctrlP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ctrlPr>
                          </m:dPr>
                          <m:e>
                            <m:f>
                              <m:fPr>
                                <m:ctrlP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ctrlPr>
                              </m:fPr>
                              <m:num>
                                <m:sSub>
                                  <m:sSubPr>
                                    <m:ctrlP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𝐴</m:t>
                                    </m:r>
                                  </m:e>
                                  <m:sub>
                                    <m: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𝑣</m:t>
                                    </m:r>
                                  </m:sub>
                                </m:sSub>
                              </m:num>
                              <m:den>
                                <m: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𝑆</m:t>
                                </m:r>
                              </m:den>
                            </m:f>
                          </m:e>
                        </m:d>
                      </m:e>
                      <m:sub>
                        <m: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𝑚𝑖𝑛</m:t>
                        </m:r>
                      </m:sub>
                    </m:sSub>
                  </m:oMath>
                </a14:m>
                <a:r>
                  <a:rPr lang="en-US" sz="22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 0.57mm</a:t>
                </a:r>
                <a:r>
                  <a:rPr lang="en-US" sz="2200" baseline="300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2</a:t>
                </a:r>
                <a:r>
                  <a:rPr lang="en-US" sz="22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/mm</a:t>
                </a:r>
                <a:endParaRPr lang="en-US" sz="22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Bef>
                    <a:spcPts val="0"/>
                  </a:spcBef>
                  <a:spcAft>
                    <a:spcPts val="800"/>
                  </a:spcAft>
                </a:pPr>
                <a:r>
                  <a:rPr lang="en-US" sz="22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Assume A</a:t>
                </a:r>
                <a:r>
                  <a:rPr lang="en-US" sz="2200" baseline="-250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v</a:t>
                </a:r>
                <a:r>
                  <a:rPr lang="en-US" sz="22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 2 x 113</a:t>
                </a:r>
                <a:endParaRPr lang="en-US" sz="22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Bef>
                    <a:spcPts val="0"/>
                  </a:spcBef>
                  <a:spcAft>
                    <a:spcPts val="800"/>
                  </a:spcAft>
                </a:pPr>
                <a:r>
                  <a:rPr lang="en-US" sz="22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                 = 226mm</a:t>
                </a:r>
                <a:r>
                  <a:rPr lang="en-US" sz="2200" baseline="300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2</a:t>
                </a:r>
                <a:endParaRPr lang="en-US" sz="22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gn="just">
                  <a:lnSpc>
                    <a:spcPct val="107000"/>
                  </a:lnSpc>
                  <a:spcBef>
                    <a:spcPts val="0"/>
                  </a:spcBef>
                  <a:spcAft>
                    <a:spcPts val="800"/>
                  </a:spcAft>
                  <a:buFont typeface="Symbol" panose="05050102010706020507" pitchFamily="18" charset="2"/>
                  <a:buChar char=""/>
                </a:pPr>
                <a:r>
                  <a:rPr lang="en-US" sz="22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S= 400mm</a:t>
                </a:r>
                <a:endParaRPr lang="en-US" sz="22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Bef>
                    <a:spcPts val="0"/>
                  </a:spcBef>
                  <a:spcAft>
                    <a:spcPts val="800"/>
                  </a:spcAft>
                </a:pPr>
                <a:r>
                  <a:rPr lang="en-US" sz="22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Check S </a:t>
                </a:r>
                <a:endParaRPr lang="en-US" sz="22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Bef>
                    <a:spcPts val="0"/>
                  </a:spcBef>
                  <a:spcAft>
                    <a:spcPts val="800"/>
                  </a:spcAft>
                </a:pPr>
                <a:r>
                  <a:rPr lang="en-US" sz="2200" dirty="0" err="1">
                    <a:solidFill>
                      <a:schemeClr val="tx1"/>
                    </a:solidFill>
                    <a:effectLst/>
                    <a:latin typeface="Times New Roman" panose="02020603050405020304" pitchFamily="18" charset="0"/>
                    <a:ea typeface="Calibri" panose="020F0502020204030204" pitchFamily="34" charset="0"/>
                    <a:cs typeface="Arial" panose="020B0604020202020204" pitchFamily="34" charset="0"/>
                  </a:rPr>
                  <a:t>S</a:t>
                </a:r>
                <a:r>
                  <a:rPr lang="en-US" sz="2200" baseline="-25000" dirty="0" err="1">
                    <a:solidFill>
                      <a:schemeClr val="tx1"/>
                    </a:solidFill>
                    <a:effectLst/>
                    <a:latin typeface="Times New Roman" panose="02020603050405020304" pitchFamily="18" charset="0"/>
                    <a:ea typeface="Calibri" panose="020F0502020204030204" pitchFamily="34" charset="0"/>
                    <a:cs typeface="Arial" panose="020B0604020202020204" pitchFamily="34" charset="0"/>
                  </a:rPr>
                  <a:t>max</a:t>
                </a:r>
                <a:r>
                  <a:rPr lang="en-US" sz="22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 </a:t>
                </a:r>
                <a:r>
                  <a:rPr lang="en-US" sz="22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 600mm</a:t>
                </a:r>
                <a:endParaRPr lang="en-US" sz="22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Bef>
                    <a:spcPts val="0"/>
                  </a:spcBef>
                  <a:spcAft>
                    <a:spcPts val="800"/>
                  </a:spcAft>
                </a:pPr>
                <a:r>
                  <a:rPr lang="en-US" sz="22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        ≤ </a:t>
                </a:r>
                <a14:m>
                  <m:oMath xmlns:m="http://schemas.openxmlformats.org/officeDocument/2006/math">
                    <m:f>
                      <m:fPr>
                        <m:ctrlPr>
                          <a:rPr lang="en-US" sz="22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ctrlPr>
                      </m:fPr>
                      <m:num>
                        <m:r>
                          <m:rPr>
                            <m:sty m:val="p"/>
                          </m:rPr>
                          <a:rPr lang="en-US" sz="220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d</m:t>
                        </m:r>
                        <m:r>
                          <a:rPr lang="en-US" sz="220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 </m:t>
                        </m:r>
                      </m:num>
                      <m:den>
                        <m:r>
                          <a:rPr lang="en-US" sz="220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2</m:t>
                        </m:r>
                        <m:r>
                          <a:rPr lang="en-US" sz="220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 </m:t>
                        </m:r>
                      </m:den>
                    </m:f>
                  </m:oMath>
                </a14:m>
                <a:r>
                  <a:rPr lang="en-US" sz="22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 mm= 140mm &lt; 400mm</a:t>
                </a:r>
                <a:endParaRPr lang="en-US" sz="22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gn="just">
                  <a:lnSpc>
                    <a:spcPct val="107000"/>
                  </a:lnSpc>
                  <a:spcBef>
                    <a:spcPts val="0"/>
                  </a:spcBef>
                  <a:spcAft>
                    <a:spcPts val="800"/>
                  </a:spcAft>
                  <a:buFont typeface="Symbol" panose="05050102010706020507" pitchFamily="18" charset="2"/>
                  <a:buChar char=""/>
                </a:pPr>
                <a:r>
                  <a:rPr lang="en-US" sz="22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S= 140mm</a:t>
                </a:r>
                <a:endParaRPr lang="en-US" sz="22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Bef>
                    <a:spcPts val="0"/>
                  </a:spcBef>
                  <a:spcAft>
                    <a:spcPts val="800"/>
                  </a:spcAft>
                </a:pPr>
                <a:r>
                  <a:rPr lang="en-US" sz="2200" b="1"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Use 1</a:t>
                </a:r>
                <a:r>
                  <a:rPr lang="en-US" sz="2200" b="1"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Ø12/140mm</a:t>
                </a:r>
                <a:endParaRPr lang="en-US" sz="22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endParaRPr lang="en-US" sz="2400" b="1" dirty="0" smtClean="0">
                  <a:solidFill>
                    <a:schemeClr val="tx1"/>
                  </a:solidFill>
                  <a:latin typeface="Times New Roman" panose="02020603050405020304" pitchFamily="18" charset="0"/>
                  <a:ea typeface="Calibri" panose="020F0502020204030204" pitchFamily="34" charset="0"/>
                </a:endParaRPr>
              </a:p>
            </p:txBody>
          </p:sp>
        </mc:Choice>
        <mc:Fallback xmlns="">
          <p:sp>
            <p:nvSpPr>
              <p:cNvPr id="4" name="Content Placeholder 3"/>
              <p:cNvSpPr>
                <a:spLocks noGrp="1" noRot="1" noChangeAspect="1" noMove="1" noResize="1" noEditPoints="1" noAdjustHandles="1" noChangeArrowheads="1" noChangeShapeType="1" noTextEdit="1"/>
              </p:cNvSpPr>
              <p:nvPr>
                <p:ph idx="10"/>
              </p:nvPr>
            </p:nvSpPr>
            <p:spPr>
              <a:xfrm>
                <a:off x="1257012" y="1794011"/>
                <a:ext cx="7920880" cy="5020031"/>
              </a:xfrm>
              <a:blipFill>
                <a:blip r:embed="rId2"/>
                <a:stretch>
                  <a:fillRect t="-971"/>
                </a:stretch>
              </a:blipFill>
            </p:spPr>
            <p:txBody>
              <a:bodyPr/>
              <a:lstStyle/>
              <a:p>
                <a:r>
                  <a:rPr lang="en-US">
                    <a:noFill/>
                  </a:rPr>
                  <a:t> </a:t>
                </a:r>
              </a:p>
            </p:txBody>
          </p:sp>
        </mc:Fallback>
      </mc:AlternateContent>
      <p:sp>
        <p:nvSpPr>
          <p:cNvPr id="5" name="Rectangle 4"/>
          <p:cNvSpPr/>
          <p:nvPr/>
        </p:nvSpPr>
        <p:spPr>
          <a:xfrm>
            <a:off x="1631860" y="1406356"/>
            <a:ext cx="886781" cy="461665"/>
          </a:xfrm>
          <a:prstGeom prst="rect">
            <a:avLst/>
          </a:prstGeom>
        </p:spPr>
        <p:txBody>
          <a:bodyPr wrap="none">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mn-cs"/>
              </a:rPr>
              <a:t>Slabs</a:t>
            </a:r>
            <a:endParaRPr kumimoji="0" lang="en-US" sz="3200" b="0" i="0" u="none" strike="noStrike" kern="1200" cap="none" spc="0" normalizeH="0" baseline="0" noProof="0" dirty="0">
              <a:ln>
                <a:noFill/>
              </a:ln>
              <a:solidFill>
                <a:prstClr val="black"/>
              </a:solidFill>
              <a:effectLst/>
              <a:uLnTx/>
              <a:uFillTx/>
              <a:latin typeface="맑은 고딕"/>
              <a:ea typeface="+mn-ea"/>
              <a:cs typeface="+mn-cs"/>
            </a:endParaRPr>
          </a:p>
        </p:txBody>
      </p:sp>
    </p:spTree>
    <p:extLst>
      <p:ext uri="{BB962C8B-B14F-4D97-AF65-F5344CB8AC3E}">
        <p14:creationId xmlns:p14="http://schemas.microsoft.com/office/powerpoint/2010/main" val="314983656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solidFill>
                  <a:schemeClr val="tx1"/>
                </a:solidFill>
                <a:latin typeface="Times New Roman" panose="02020603050405020304" pitchFamily="18" charset="0"/>
                <a:cs typeface="Times New Roman" panose="02020603050405020304" pitchFamily="18" charset="0"/>
              </a:rPr>
              <a:t>Design</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619672" y="996521"/>
            <a:ext cx="6563072" cy="460648"/>
          </a:xfrm>
        </p:spPr>
        <p:txBody>
          <a:bodyPr/>
          <a:lstStyle/>
          <a:p>
            <a:r>
              <a:rPr lang="en-US" sz="2400" b="1" dirty="0">
                <a:solidFill>
                  <a:schemeClr val="tx1"/>
                </a:solidFill>
                <a:latin typeface="Times New Roman" panose="02020603050405020304" pitchFamily="18" charset="0"/>
                <a:ea typeface="Calibri" panose="020F0502020204030204" pitchFamily="34" charset="0"/>
              </a:rPr>
              <a:t>Final Design for Gravity and Lateral Loads</a:t>
            </a:r>
            <a:endParaRPr lang="en-US" sz="2400" dirty="0">
              <a:solidFill>
                <a:schemeClr val="tx1"/>
              </a:solidFill>
            </a:endParaRPr>
          </a:p>
        </p:txBody>
      </p:sp>
      <p:sp>
        <p:nvSpPr>
          <p:cNvPr id="4" name="Content Placeholder 3"/>
          <p:cNvSpPr>
            <a:spLocks noGrp="1"/>
          </p:cNvSpPr>
          <p:nvPr>
            <p:ph idx="10"/>
          </p:nvPr>
        </p:nvSpPr>
        <p:spPr>
          <a:xfrm>
            <a:off x="1257012" y="1794011"/>
            <a:ext cx="7920880" cy="5020031"/>
          </a:xfrm>
        </p:spPr>
        <p:txBody>
          <a:bodyPr/>
          <a:lstStyle/>
          <a:p>
            <a:pPr marL="342900" indent="-342900">
              <a:buFont typeface="Wingdings" panose="05000000000000000000" pitchFamily="2" charset="2"/>
              <a:buChar char="q"/>
            </a:pPr>
            <a:r>
              <a:rPr lang="en-US" sz="2400" b="1" dirty="0">
                <a:solidFill>
                  <a:schemeClr val="tx1"/>
                </a:solidFill>
                <a:latin typeface="Times New Roman" panose="02020603050405020304" pitchFamily="18" charset="0"/>
                <a:ea typeface="Calibri" panose="020F0502020204030204" pitchFamily="34" charset="0"/>
              </a:rPr>
              <a:t>Slab Reinforcement for </a:t>
            </a:r>
            <a:r>
              <a:rPr lang="en-US" sz="2400" b="1" dirty="0" smtClean="0">
                <a:solidFill>
                  <a:schemeClr val="tx1"/>
                </a:solidFill>
                <a:latin typeface="Times New Roman" panose="02020603050405020304" pitchFamily="18" charset="0"/>
                <a:ea typeface="Calibri" panose="020F0502020204030204" pitchFamily="34" charset="0"/>
              </a:rPr>
              <a:t>Moments</a:t>
            </a:r>
          </a:p>
          <a:p>
            <a:endParaRPr lang="en-US" sz="2400" b="1" dirty="0" smtClean="0">
              <a:solidFill>
                <a:schemeClr val="tx1"/>
              </a:solidFill>
              <a:latin typeface="Times New Roman" panose="02020603050405020304" pitchFamily="18" charset="0"/>
              <a:ea typeface="Calibri" panose="020F0502020204030204" pitchFamily="34" charset="0"/>
            </a:endParaRPr>
          </a:p>
        </p:txBody>
      </p:sp>
      <p:sp>
        <p:nvSpPr>
          <p:cNvPr id="5" name="Rectangle 4"/>
          <p:cNvSpPr/>
          <p:nvPr/>
        </p:nvSpPr>
        <p:spPr>
          <a:xfrm>
            <a:off x="1631860" y="1406356"/>
            <a:ext cx="886781" cy="461665"/>
          </a:xfrm>
          <a:prstGeom prst="rect">
            <a:avLst/>
          </a:prstGeom>
        </p:spPr>
        <p:txBody>
          <a:bodyPr wrap="none">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mn-cs"/>
              </a:rPr>
              <a:t>Slabs</a:t>
            </a:r>
            <a:endParaRPr kumimoji="0" lang="en-US" sz="3200" b="0" i="0" u="none" strike="noStrike" kern="1200" cap="none" spc="0" normalizeH="0" baseline="0" noProof="0" dirty="0">
              <a:ln>
                <a:noFill/>
              </a:ln>
              <a:solidFill>
                <a:prstClr val="black"/>
              </a:solidFill>
              <a:effectLst/>
              <a:uLnTx/>
              <a:uFillTx/>
              <a:latin typeface="맑은 고딕"/>
              <a:ea typeface="+mn-ea"/>
              <a:cs typeface="+mn-cs"/>
            </a:endParaRPr>
          </a:p>
        </p:txBody>
      </p:sp>
      <p:graphicFrame>
        <p:nvGraphicFramePr>
          <p:cNvPr id="7" name="Table 6"/>
          <p:cNvGraphicFramePr>
            <a:graphicFrameLocks noGrp="1"/>
          </p:cNvGraphicFramePr>
          <p:nvPr>
            <p:extLst>
              <p:ext uri="{D42A27DB-BD31-4B8C-83A1-F6EECF244321}">
                <p14:modId xmlns:p14="http://schemas.microsoft.com/office/powerpoint/2010/main" val="1891360910"/>
              </p:ext>
            </p:extLst>
          </p:nvPr>
        </p:nvGraphicFramePr>
        <p:xfrm>
          <a:off x="1530718" y="2744769"/>
          <a:ext cx="7702236" cy="3228975"/>
        </p:xfrm>
        <a:graphic>
          <a:graphicData uri="http://schemas.openxmlformats.org/drawingml/2006/table">
            <a:tbl>
              <a:tblPr firstRow="1" firstCol="1" bandRow="1"/>
              <a:tblGrid>
                <a:gridCol w="2461144">
                  <a:extLst>
                    <a:ext uri="{9D8B030D-6E8A-4147-A177-3AD203B41FA5}">
                      <a16:colId xmlns:a16="http://schemas.microsoft.com/office/drawing/2014/main" xmlns="" val="3558498559"/>
                    </a:ext>
                  </a:extLst>
                </a:gridCol>
                <a:gridCol w="1221137">
                  <a:extLst>
                    <a:ext uri="{9D8B030D-6E8A-4147-A177-3AD203B41FA5}">
                      <a16:colId xmlns:a16="http://schemas.microsoft.com/office/drawing/2014/main" xmlns="" val="1783400268"/>
                    </a:ext>
                  </a:extLst>
                </a:gridCol>
                <a:gridCol w="1231209">
                  <a:extLst>
                    <a:ext uri="{9D8B030D-6E8A-4147-A177-3AD203B41FA5}">
                      <a16:colId xmlns:a16="http://schemas.microsoft.com/office/drawing/2014/main" xmlns="" val="750445957"/>
                    </a:ext>
                  </a:extLst>
                </a:gridCol>
                <a:gridCol w="1296144">
                  <a:extLst>
                    <a:ext uri="{9D8B030D-6E8A-4147-A177-3AD203B41FA5}">
                      <a16:colId xmlns:a16="http://schemas.microsoft.com/office/drawing/2014/main" xmlns="" val="1544265942"/>
                    </a:ext>
                  </a:extLst>
                </a:gridCol>
                <a:gridCol w="1492602">
                  <a:extLst>
                    <a:ext uri="{9D8B030D-6E8A-4147-A177-3AD203B41FA5}">
                      <a16:colId xmlns:a16="http://schemas.microsoft.com/office/drawing/2014/main" xmlns="" val="1965607997"/>
                    </a:ext>
                  </a:extLst>
                </a:gridCol>
              </a:tblGrid>
              <a:tr h="623328">
                <a:tc>
                  <a:txBody>
                    <a:bodyPr/>
                    <a:lstStyle/>
                    <a:p>
                      <a:pPr marL="0" marR="0">
                        <a:lnSpc>
                          <a:spcPct val="107000"/>
                        </a:lnSpc>
                        <a:spcBef>
                          <a:spcPts val="0"/>
                        </a:spcBef>
                        <a:spcAft>
                          <a:spcPts val="0"/>
                        </a:spcAft>
                      </a:pPr>
                      <a:r>
                        <a:rPr lang="en-US" sz="2200" b="1" dirty="0">
                          <a:solidFill>
                            <a:srgbClr val="FFFFFF"/>
                          </a:solidFill>
                          <a:effectLst/>
                          <a:latin typeface="Times New Roman" panose="02020603050405020304" pitchFamily="18" charset="0"/>
                          <a:ea typeface="Calibri" panose="020F0502020204030204" pitchFamily="34" charset="0"/>
                          <a:cs typeface="Arial" panose="020B0604020202020204" pitchFamily="34" charset="0"/>
                        </a:rPr>
                        <a:t> </a:t>
                      </a:r>
                      <a:endParaRPr lang="en-US"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472C4"/>
                      </a:solidFill>
                      <a:prstDash val="solid"/>
                      <a:round/>
                      <a:headEnd type="none" w="med" len="med"/>
                      <a:tailEnd type="none" w="med" len="med"/>
                    </a:lnL>
                    <a:lnR>
                      <a:noFill/>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solidFill>
                      <a:srgbClr val="4472C4"/>
                    </a:solidFill>
                  </a:tcPr>
                </a:tc>
                <a:tc gridSpan="2">
                  <a:txBody>
                    <a:bodyPr/>
                    <a:lstStyle/>
                    <a:p>
                      <a:pPr marL="0" marR="0" algn="ctr">
                        <a:lnSpc>
                          <a:spcPct val="107000"/>
                        </a:lnSpc>
                        <a:spcBef>
                          <a:spcPts val="0"/>
                        </a:spcBef>
                        <a:spcAft>
                          <a:spcPts val="0"/>
                        </a:spcAft>
                      </a:pPr>
                      <a:r>
                        <a:rPr lang="en-US" sz="2200" b="1">
                          <a:solidFill>
                            <a:srgbClr val="FFFFFF"/>
                          </a:solidFill>
                          <a:effectLst/>
                          <a:latin typeface="Times New Roman" panose="02020603050405020304" pitchFamily="18" charset="0"/>
                          <a:ea typeface="Calibri" panose="020F0502020204030204" pitchFamily="34" charset="0"/>
                          <a:cs typeface="Arial" panose="020B0604020202020204" pitchFamily="34" charset="0"/>
                        </a:rPr>
                        <a:t>A</a:t>
                      </a:r>
                      <a:r>
                        <a:rPr lang="en-US" sz="2200" b="1" baseline="-25000">
                          <a:solidFill>
                            <a:srgbClr val="FFFFFF"/>
                          </a:solidFill>
                          <a:effectLst/>
                          <a:latin typeface="Times New Roman" panose="02020603050405020304" pitchFamily="18" charset="0"/>
                          <a:ea typeface="Calibri" panose="020F0502020204030204" pitchFamily="34" charset="0"/>
                          <a:cs typeface="Arial" panose="020B0604020202020204" pitchFamily="34" charset="0"/>
                        </a:rPr>
                        <a:t>s</a:t>
                      </a:r>
                      <a:r>
                        <a:rPr lang="en-US" sz="2200" b="1">
                          <a:solidFill>
                            <a:srgbClr val="FFFFFF"/>
                          </a:solidFill>
                          <a:effectLst/>
                          <a:latin typeface="Times New Roman" panose="02020603050405020304" pitchFamily="18" charset="0"/>
                          <a:ea typeface="Calibri" panose="020F0502020204030204" pitchFamily="34" charset="0"/>
                          <a:cs typeface="Arial" panose="020B0604020202020204" pitchFamily="34" charset="0"/>
                        </a:rPr>
                        <a:t>(mm</a:t>
                      </a:r>
                      <a:r>
                        <a:rPr lang="en-US" sz="2200" b="1" baseline="30000">
                          <a:solidFill>
                            <a:srgbClr val="FFFFFF"/>
                          </a:solidFill>
                          <a:effectLst/>
                          <a:latin typeface="Times New Roman" panose="02020603050405020304" pitchFamily="18" charset="0"/>
                          <a:ea typeface="Calibri" panose="020F0502020204030204" pitchFamily="34" charset="0"/>
                          <a:cs typeface="Arial" panose="020B0604020202020204" pitchFamily="34" charset="0"/>
                        </a:rPr>
                        <a:t>2</a:t>
                      </a:r>
                      <a:r>
                        <a:rPr lang="en-US" sz="2200" b="1">
                          <a:solidFill>
                            <a:srgbClr val="FFFFFF"/>
                          </a:solidFill>
                          <a:effectLst/>
                          <a:latin typeface="Times New Roman" panose="02020603050405020304" pitchFamily="18" charset="0"/>
                          <a:ea typeface="Calibri" panose="020F0502020204030204" pitchFamily="34" charset="0"/>
                          <a:cs typeface="Arial" panose="020B0604020202020204" pitchFamily="34" charset="0"/>
                        </a:rPr>
                        <a:t>/m)</a:t>
                      </a:r>
                      <a:endParaRPr lang="en-US"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solidFill>
                      <a:srgbClr val="4472C4"/>
                    </a:solidFill>
                  </a:tcPr>
                </a:tc>
                <a:tc hMerge="1">
                  <a:txBody>
                    <a:bodyPr/>
                    <a:lstStyle/>
                    <a:p>
                      <a:endParaRPr lang="en-US"/>
                    </a:p>
                  </a:txBody>
                  <a:tcPr/>
                </a:tc>
                <a:tc>
                  <a:txBody>
                    <a:bodyPr/>
                    <a:lstStyle/>
                    <a:p>
                      <a:pPr marL="0" marR="0" algn="ctr">
                        <a:lnSpc>
                          <a:spcPct val="107000"/>
                        </a:lnSpc>
                        <a:spcBef>
                          <a:spcPts val="0"/>
                        </a:spcBef>
                        <a:spcAft>
                          <a:spcPts val="0"/>
                        </a:spcAft>
                      </a:pPr>
                      <a:r>
                        <a:rPr lang="en-US" sz="2200" dirty="0">
                          <a:solidFill>
                            <a:srgbClr val="FFFFFF"/>
                          </a:solidFill>
                          <a:effectLst/>
                          <a:latin typeface="Times New Roman" panose="02020603050405020304" pitchFamily="18" charset="0"/>
                          <a:ea typeface="Calibri" panose="020F0502020204030204" pitchFamily="34" charset="0"/>
                          <a:cs typeface="Arial" panose="020B0604020202020204" pitchFamily="34" charset="0"/>
                        </a:rPr>
                        <a:t>Main </a:t>
                      </a:r>
                      <a:endParaRPr lang="en-US" sz="2200" dirty="0" smtClean="0">
                        <a:solidFill>
                          <a:srgbClr val="FFFFFF"/>
                        </a:solidFill>
                        <a:effectLst/>
                        <a:latin typeface="Times New Roman" panose="02020603050405020304" pitchFamily="18" charset="0"/>
                        <a:ea typeface="Calibri" panose="020F0502020204030204" pitchFamily="34" charset="0"/>
                        <a:cs typeface="Arial" panose="020B0604020202020204" pitchFamily="34" charset="0"/>
                      </a:endParaRPr>
                    </a:p>
                    <a:p>
                      <a:pPr marL="0" marR="0" algn="ctr">
                        <a:lnSpc>
                          <a:spcPct val="107000"/>
                        </a:lnSpc>
                        <a:spcBef>
                          <a:spcPts val="0"/>
                        </a:spcBef>
                        <a:spcAft>
                          <a:spcPts val="0"/>
                        </a:spcAft>
                      </a:pPr>
                      <a:r>
                        <a:rPr lang="en-US" sz="2200" dirty="0" smtClean="0">
                          <a:solidFill>
                            <a:srgbClr val="FFFFFF"/>
                          </a:solidFill>
                          <a:effectLst/>
                          <a:latin typeface="Times New Roman" panose="02020603050405020304" pitchFamily="18" charset="0"/>
                          <a:ea typeface="Calibri" panose="020F0502020204030204" pitchFamily="34" charset="0"/>
                          <a:cs typeface="Arial" panose="020B0604020202020204" pitchFamily="34" charset="0"/>
                        </a:rPr>
                        <a:t>Slabs</a:t>
                      </a:r>
                      <a:endParaRPr lang="en-US"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solidFill>
                      <a:srgbClr val="4472C4"/>
                    </a:solidFill>
                  </a:tcPr>
                </a:tc>
                <a:tc>
                  <a:txBody>
                    <a:bodyPr/>
                    <a:lstStyle/>
                    <a:p>
                      <a:pPr marL="0" marR="0" algn="ctr">
                        <a:lnSpc>
                          <a:spcPct val="107000"/>
                        </a:lnSpc>
                        <a:spcBef>
                          <a:spcPts val="0"/>
                        </a:spcBef>
                        <a:spcAft>
                          <a:spcPts val="0"/>
                        </a:spcAft>
                      </a:pPr>
                      <a:r>
                        <a:rPr lang="en-US" sz="2200" dirty="0">
                          <a:solidFill>
                            <a:srgbClr val="FFFFFF"/>
                          </a:solidFill>
                          <a:effectLst/>
                          <a:latin typeface="Times New Roman" panose="02020603050405020304" pitchFamily="18" charset="0"/>
                          <a:ea typeface="Calibri" panose="020F0502020204030204" pitchFamily="34" charset="0"/>
                          <a:cs typeface="Arial" panose="020B0604020202020204" pitchFamily="34" charset="0"/>
                        </a:rPr>
                        <a:t>Extended </a:t>
                      </a:r>
                      <a:endParaRPr lang="en-US" sz="2200" dirty="0" smtClean="0">
                        <a:solidFill>
                          <a:srgbClr val="FFFFFF"/>
                        </a:solidFill>
                        <a:effectLst/>
                        <a:latin typeface="Times New Roman" panose="02020603050405020304" pitchFamily="18" charset="0"/>
                        <a:ea typeface="Calibri" panose="020F0502020204030204" pitchFamily="34" charset="0"/>
                        <a:cs typeface="Arial" panose="020B0604020202020204" pitchFamily="34" charset="0"/>
                      </a:endParaRPr>
                    </a:p>
                    <a:p>
                      <a:pPr marL="0" marR="0" algn="ctr">
                        <a:lnSpc>
                          <a:spcPct val="107000"/>
                        </a:lnSpc>
                        <a:spcBef>
                          <a:spcPts val="0"/>
                        </a:spcBef>
                        <a:spcAft>
                          <a:spcPts val="0"/>
                        </a:spcAft>
                      </a:pPr>
                      <a:r>
                        <a:rPr lang="en-US" sz="2200" dirty="0" smtClean="0">
                          <a:solidFill>
                            <a:srgbClr val="FFFFFF"/>
                          </a:solidFill>
                          <a:effectLst/>
                          <a:latin typeface="Times New Roman" panose="02020603050405020304" pitchFamily="18" charset="0"/>
                          <a:ea typeface="Calibri" panose="020F0502020204030204" pitchFamily="34" charset="0"/>
                          <a:cs typeface="Arial" panose="020B0604020202020204" pitchFamily="34" charset="0"/>
                        </a:rPr>
                        <a:t>Slabs</a:t>
                      </a:r>
                      <a:endParaRPr lang="en-US"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w="12700" cap="flat" cmpd="sng" algn="ctr">
                      <a:solidFill>
                        <a:srgbClr val="4472C4"/>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solidFill>
                      <a:srgbClr val="4472C4"/>
                    </a:solidFill>
                  </a:tcPr>
                </a:tc>
                <a:extLst>
                  <a:ext uri="{0D108BD9-81ED-4DB2-BD59-A6C34878D82A}">
                    <a16:rowId xmlns:a16="http://schemas.microsoft.com/office/drawing/2014/main" xmlns="" val="1598933338"/>
                  </a:ext>
                </a:extLst>
              </a:tr>
              <a:tr h="639050">
                <a:tc>
                  <a:txBody>
                    <a:bodyPr/>
                    <a:lstStyle/>
                    <a:p>
                      <a:pPr marL="0" marR="0">
                        <a:lnSpc>
                          <a:spcPct val="107000"/>
                        </a:lnSpc>
                        <a:spcBef>
                          <a:spcPts val="0"/>
                        </a:spcBef>
                        <a:spcAft>
                          <a:spcPts val="0"/>
                        </a:spcAft>
                      </a:pPr>
                      <a:r>
                        <a:rPr lang="en-US" sz="2200" b="1" dirty="0">
                          <a:effectLst/>
                          <a:latin typeface="Times New Roman" panose="02020603050405020304" pitchFamily="18" charset="0"/>
                          <a:ea typeface="Calibri" panose="020F0502020204030204" pitchFamily="34" charset="0"/>
                          <a:cs typeface="Arial" panose="020B0604020202020204" pitchFamily="34" charset="0"/>
                        </a:rPr>
                        <a:t> </a:t>
                      </a:r>
                      <a:endParaRPr lang="en-US"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2200" dirty="0">
                          <a:effectLst/>
                          <a:latin typeface="Times New Roman" panose="02020603050405020304" pitchFamily="18" charset="0"/>
                          <a:ea typeface="Calibri" panose="020F0502020204030204" pitchFamily="34" charset="0"/>
                          <a:cs typeface="Arial" panose="020B0604020202020204" pitchFamily="34" charset="0"/>
                        </a:rPr>
                        <a:t>Main </a:t>
                      </a:r>
                      <a:endParaRPr lang="en-US" sz="2200" dirty="0" smtClean="0">
                        <a:effectLst/>
                        <a:latin typeface="Times New Roman" panose="02020603050405020304" pitchFamily="18" charset="0"/>
                        <a:ea typeface="Calibri" panose="020F0502020204030204" pitchFamily="34" charset="0"/>
                        <a:cs typeface="Arial" panose="020B0604020202020204" pitchFamily="34" charset="0"/>
                      </a:endParaRPr>
                    </a:p>
                    <a:p>
                      <a:pPr marL="0" marR="0" algn="ctr">
                        <a:lnSpc>
                          <a:spcPct val="107000"/>
                        </a:lnSpc>
                        <a:spcBef>
                          <a:spcPts val="0"/>
                        </a:spcBef>
                        <a:spcAft>
                          <a:spcPts val="0"/>
                        </a:spcAft>
                      </a:pPr>
                      <a:r>
                        <a:rPr lang="en-US" sz="2200" dirty="0" smtClean="0">
                          <a:effectLst/>
                          <a:latin typeface="Times New Roman" panose="02020603050405020304" pitchFamily="18" charset="0"/>
                          <a:ea typeface="Calibri" panose="020F0502020204030204" pitchFamily="34" charset="0"/>
                          <a:cs typeface="Arial" panose="020B0604020202020204" pitchFamily="34" charset="0"/>
                        </a:rPr>
                        <a:t>Slabs</a:t>
                      </a:r>
                      <a:endParaRPr lang="en-US"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2200">
                          <a:effectLst/>
                          <a:latin typeface="Times New Roman" panose="02020603050405020304" pitchFamily="18" charset="0"/>
                          <a:ea typeface="Calibri" panose="020F0502020204030204" pitchFamily="34" charset="0"/>
                          <a:cs typeface="Arial" panose="020B0604020202020204" pitchFamily="34" charset="0"/>
                        </a:rPr>
                        <a:t>Extended Slabs</a:t>
                      </a:r>
                      <a:endParaRPr lang="en-US"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gridSpan="2">
                  <a:txBody>
                    <a:bodyPr/>
                    <a:lstStyle/>
                    <a:p>
                      <a:pPr marL="0" marR="0" algn="ctr">
                        <a:lnSpc>
                          <a:spcPct val="107000"/>
                        </a:lnSpc>
                        <a:spcBef>
                          <a:spcPts val="0"/>
                        </a:spcBef>
                        <a:spcAft>
                          <a:spcPts val="0"/>
                        </a:spcAft>
                      </a:pPr>
                      <a:r>
                        <a:rPr lang="en-US" sz="2200" b="1">
                          <a:effectLst/>
                          <a:latin typeface="Times New Roman" panose="02020603050405020304" pitchFamily="18" charset="0"/>
                          <a:ea typeface="Calibri" panose="020F0502020204030204" pitchFamily="34" charset="0"/>
                          <a:cs typeface="Arial" panose="020B0604020202020204" pitchFamily="34" charset="0"/>
                        </a:rPr>
                        <a:t> </a:t>
                      </a:r>
                      <a:endParaRPr lang="en-US"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hMerge="1">
                  <a:txBody>
                    <a:bodyPr/>
                    <a:lstStyle/>
                    <a:p>
                      <a:endParaRPr lang="en-US"/>
                    </a:p>
                  </a:txBody>
                  <a:tcPr/>
                </a:tc>
                <a:extLst>
                  <a:ext uri="{0D108BD9-81ED-4DB2-BD59-A6C34878D82A}">
                    <a16:rowId xmlns:a16="http://schemas.microsoft.com/office/drawing/2014/main" xmlns="" val="2486426994"/>
                  </a:ext>
                </a:extLst>
              </a:tr>
              <a:tr h="315001">
                <a:tc>
                  <a:txBody>
                    <a:bodyPr/>
                    <a:lstStyle/>
                    <a:p>
                      <a:pPr marL="0" marR="0">
                        <a:lnSpc>
                          <a:spcPct val="107000"/>
                        </a:lnSpc>
                        <a:spcBef>
                          <a:spcPts val="0"/>
                        </a:spcBef>
                        <a:spcAft>
                          <a:spcPts val="0"/>
                        </a:spcAft>
                      </a:pPr>
                      <a:r>
                        <a:rPr lang="en-US" sz="2200" dirty="0">
                          <a:effectLst/>
                          <a:latin typeface="Times New Roman" panose="02020603050405020304" pitchFamily="18" charset="0"/>
                          <a:ea typeface="Calibri" panose="020F0502020204030204" pitchFamily="34" charset="0"/>
                          <a:cs typeface="Arial" panose="020B0604020202020204" pitchFamily="34" charset="0"/>
                        </a:rPr>
                        <a:t>Top Steel in </a:t>
                      </a:r>
                      <a:r>
                        <a:rPr lang="en-US" sz="2200" dirty="0" smtClean="0">
                          <a:effectLst/>
                          <a:latin typeface="Times New Roman" panose="02020603050405020304" pitchFamily="18" charset="0"/>
                          <a:ea typeface="Calibri" panose="020F0502020204030204" pitchFamily="34" charset="0"/>
                          <a:cs typeface="Arial" panose="020B0604020202020204" pitchFamily="34" charset="0"/>
                        </a:rPr>
                        <a:t>X-D</a:t>
                      </a:r>
                      <a:endParaRPr lang="en-US"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200" dirty="0" smtClean="0">
                          <a:effectLst/>
                          <a:latin typeface="Times New Roman" panose="02020603050405020304" pitchFamily="18" charset="0"/>
                          <a:ea typeface="Calibri" panose="020F0502020204030204" pitchFamily="34" charset="0"/>
                          <a:cs typeface="Arial" panose="020B0604020202020204" pitchFamily="34" charset="0"/>
                        </a:rPr>
                        <a:t>1400</a:t>
                      </a:r>
                      <a:endParaRPr lang="en-US"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200" dirty="0" smtClean="0">
                          <a:effectLst/>
                          <a:latin typeface="Times New Roman" panose="02020603050405020304" pitchFamily="18" charset="0"/>
                          <a:ea typeface="Calibri" panose="020F0502020204030204" pitchFamily="34" charset="0"/>
                          <a:cs typeface="Arial" panose="020B0604020202020204" pitchFamily="34" charset="0"/>
                        </a:rPr>
                        <a:t>2000</a:t>
                      </a:r>
                      <a:endParaRPr lang="en-US"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200">
                          <a:effectLst/>
                          <a:latin typeface="Times New Roman" panose="02020603050405020304" pitchFamily="18" charset="0"/>
                          <a:ea typeface="Calibri" panose="020F0502020204030204" pitchFamily="34" charset="0"/>
                          <a:cs typeface="Arial" panose="020B0604020202020204" pitchFamily="34" charset="0"/>
                        </a:rPr>
                        <a:t>10Ø14/m</a:t>
                      </a:r>
                      <a:endParaRPr lang="en-US"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200" dirty="0">
                          <a:effectLst/>
                          <a:latin typeface="Times New Roman" panose="02020603050405020304" pitchFamily="18" charset="0"/>
                          <a:ea typeface="Calibri" panose="020F0502020204030204" pitchFamily="34" charset="0"/>
                          <a:cs typeface="Arial" panose="020B0604020202020204" pitchFamily="34" charset="0"/>
                        </a:rPr>
                        <a:t>10Ø16/m</a:t>
                      </a:r>
                      <a:endParaRPr lang="en-US"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extLst>
                  <a:ext uri="{0D108BD9-81ED-4DB2-BD59-A6C34878D82A}">
                    <a16:rowId xmlns:a16="http://schemas.microsoft.com/office/drawing/2014/main" xmlns="" val="3593184636"/>
                  </a:ext>
                </a:extLst>
              </a:tr>
              <a:tr h="303803">
                <a:tc>
                  <a:txBody>
                    <a:bodyPr/>
                    <a:lstStyle/>
                    <a:p>
                      <a:pPr marL="0" marR="0">
                        <a:lnSpc>
                          <a:spcPct val="107000"/>
                        </a:lnSpc>
                        <a:spcBef>
                          <a:spcPts val="0"/>
                        </a:spcBef>
                        <a:spcAft>
                          <a:spcPts val="0"/>
                        </a:spcAft>
                      </a:pPr>
                      <a:r>
                        <a:rPr lang="en-US" sz="2200" dirty="0">
                          <a:effectLst/>
                          <a:latin typeface="Times New Roman" panose="02020603050405020304" pitchFamily="18" charset="0"/>
                          <a:ea typeface="Calibri" panose="020F0502020204030204" pitchFamily="34" charset="0"/>
                          <a:cs typeface="Arial" panose="020B0604020202020204" pitchFamily="34" charset="0"/>
                        </a:rPr>
                        <a:t>Bottom Steel in </a:t>
                      </a:r>
                      <a:r>
                        <a:rPr lang="en-US" sz="2200" dirty="0" smtClean="0">
                          <a:effectLst/>
                          <a:latin typeface="Times New Roman" panose="02020603050405020304" pitchFamily="18" charset="0"/>
                          <a:ea typeface="Calibri" panose="020F0502020204030204" pitchFamily="34" charset="0"/>
                          <a:cs typeface="Arial" panose="020B0604020202020204" pitchFamily="34" charset="0"/>
                        </a:rPr>
                        <a:t>X-D</a:t>
                      </a:r>
                      <a:endParaRPr lang="en-US"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2200" dirty="0" smtClean="0">
                          <a:effectLst/>
                          <a:latin typeface="Times New Roman" panose="02020603050405020304" pitchFamily="18" charset="0"/>
                          <a:ea typeface="Calibri" panose="020F0502020204030204" pitchFamily="34" charset="0"/>
                          <a:cs typeface="Arial" panose="020B0604020202020204" pitchFamily="34" charset="0"/>
                        </a:rPr>
                        <a:t>800</a:t>
                      </a:r>
                      <a:endParaRPr lang="en-US"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2200" dirty="0" smtClean="0">
                          <a:effectLst/>
                          <a:latin typeface="Times New Roman" panose="02020603050405020304" pitchFamily="18" charset="0"/>
                          <a:ea typeface="Calibri" panose="020F0502020204030204" pitchFamily="34" charset="0"/>
                          <a:cs typeface="Arial" panose="020B0604020202020204" pitchFamily="34" charset="0"/>
                        </a:rPr>
                        <a:t>1200</a:t>
                      </a:r>
                      <a:endParaRPr lang="en-US"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2200">
                          <a:effectLst/>
                          <a:latin typeface="Times New Roman" panose="02020603050405020304" pitchFamily="18" charset="0"/>
                          <a:ea typeface="Calibri" panose="020F0502020204030204" pitchFamily="34" charset="0"/>
                          <a:cs typeface="Arial" panose="020B0604020202020204" pitchFamily="34" charset="0"/>
                        </a:rPr>
                        <a:t>8Ø12/m </a:t>
                      </a:r>
                      <a:endParaRPr lang="en-US"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2200">
                          <a:effectLst/>
                          <a:latin typeface="Times New Roman" panose="02020603050405020304" pitchFamily="18" charset="0"/>
                          <a:ea typeface="Calibri" panose="020F0502020204030204" pitchFamily="34" charset="0"/>
                          <a:cs typeface="Arial" panose="020B0604020202020204" pitchFamily="34" charset="0"/>
                        </a:rPr>
                        <a:t>8Ø14/m</a:t>
                      </a:r>
                      <a:endParaRPr lang="en-US"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extLst>
                  <a:ext uri="{0D108BD9-81ED-4DB2-BD59-A6C34878D82A}">
                    <a16:rowId xmlns:a16="http://schemas.microsoft.com/office/drawing/2014/main" xmlns="" val="1083309622"/>
                  </a:ext>
                </a:extLst>
              </a:tr>
              <a:tr h="303803">
                <a:tc>
                  <a:txBody>
                    <a:bodyPr/>
                    <a:lstStyle/>
                    <a:p>
                      <a:pPr marL="0" marR="0">
                        <a:lnSpc>
                          <a:spcPct val="107000"/>
                        </a:lnSpc>
                        <a:spcBef>
                          <a:spcPts val="0"/>
                        </a:spcBef>
                        <a:spcAft>
                          <a:spcPts val="0"/>
                        </a:spcAft>
                      </a:pPr>
                      <a:r>
                        <a:rPr lang="en-US" sz="2200" dirty="0">
                          <a:effectLst/>
                          <a:latin typeface="Times New Roman" panose="02020603050405020304" pitchFamily="18" charset="0"/>
                          <a:ea typeface="Calibri" panose="020F0502020204030204" pitchFamily="34" charset="0"/>
                          <a:cs typeface="Arial" panose="020B0604020202020204" pitchFamily="34" charset="0"/>
                        </a:rPr>
                        <a:t>Top Steel in </a:t>
                      </a:r>
                      <a:r>
                        <a:rPr lang="en-US" sz="2200" dirty="0" smtClean="0">
                          <a:effectLst/>
                          <a:latin typeface="Times New Roman" panose="02020603050405020304" pitchFamily="18" charset="0"/>
                          <a:ea typeface="Calibri" panose="020F0502020204030204" pitchFamily="34" charset="0"/>
                          <a:cs typeface="Arial" panose="020B0604020202020204" pitchFamily="34" charset="0"/>
                        </a:rPr>
                        <a:t>Y-D</a:t>
                      </a:r>
                      <a:endParaRPr lang="en-US"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200" dirty="0" smtClean="0">
                          <a:effectLst/>
                          <a:latin typeface="Times New Roman" panose="02020603050405020304" pitchFamily="18" charset="0"/>
                          <a:ea typeface="Calibri" panose="020F0502020204030204" pitchFamily="34" charset="0"/>
                          <a:cs typeface="Arial" panose="020B0604020202020204" pitchFamily="34" charset="0"/>
                        </a:rPr>
                        <a:t>1900</a:t>
                      </a:r>
                      <a:endParaRPr lang="en-US"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200" dirty="0" smtClean="0">
                          <a:effectLst/>
                          <a:latin typeface="Times New Roman" panose="02020603050405020304" pitchFamily="18" charset="0"/>
                          <a:ea typeface="Calibri" panose="020F0502020204030204" pitchFamily="34" charset="0"/>
                          <a:cs typeface="Arial" panose="020B0604020202020204" pitchFamily="34" charset="0"/>
                        </a:rPr>
                        <a:t>1000</a:t>
                      </a:r>
                      <a:endParaRPr lang="en-US"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200" dirty="0">
                          <a:effectLst/>
                          <a:latin typeface="Times New Roman" panose="02020603050405020304" pitchFamily="18" charset="0"/>
                          <a:ea typeface="Calibri" panose="020F0502020204030204" pitchFamily="34" charset="0"/>
                          <a:cs typeface="Arial" panose="020B0604020202020204" pitchFamily="34" charset="0"/>
                        </a:rPr>
                        <a:t>10Ø16/m </a:t>
                      </a:r>
                      <a:endParaRPr lang="en-US"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200">
                          <a:effectLst/>
                          <a:latin typeface="Times New Roman" panose="02020603050405020304" pitchFamily="18" charset="0"/>
                          <a:ea typeface="Calibri" panose="020F0502020204030204" pitchFamily="34" charset="0"/>
                          <a:cs typeface="Arial" panose="020B0604020202020204" pitchFamily="34" charset="0"/>
                        </a:rPr>
                        <a:t>10Ø18/m</a:t>
                      </a:r>
                      <a:endParaRPr lang="en-US" sz="2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extLst>
                  <a:ext uri="{0D108BD9-81ED-4DB2-BD59-A6C34878D82A}">
                    <a16:rowId xmlns:a16="http://schemas.microsoft.com/office/drawing/2014/main" xmlns="" val="4083831441"/>
                  </a:ext>
                </a:extLst>
              </a:tr>
              <a:tr h="623328">
                <a:tc>
                  <a:txBody>
                    <a:bodyPr/>
                    <a:lstStyle/>
                    <a:p>
                      <a:pPr marL="0" marR="0">
                        <a:lnSpc>
                          <a:spcPct val="107000"/>
                        </a:lnSpc>
                        <a:spcBef>
                          <a:spcPts val="0"/>
                        </a:spcBef>
                        <a:spcAft>
                          <a:spcPts val="0"/>
                        </a:spcAft>
                      </a:pPr>
                      <a:r>
                        <a:rPr lang="en-US" sz="2200" dirty="0">
                          <a:effectLst/>
                          <a:latin typeface="Times New Roman" panose="02020603050405020304" pitchFamily="18" charset="0"/>
                          <a:ea typeface="Calibri" panose="020F0502020204030204" pitchFamily="34" charset="0"/>
                          <a:cs typeface="Arial" panose="020B0604020202020204" pitchFamily="34" charset="0"/>
                        </a:rPr>
                        <a:t>Bottom Steel in </a:t>
                      </a:r>
                      <a:r>
                        <a:rPr lang="en-US" sz="2200" dirty="0" smtClean="0">
                          <a:effectLst/>
                          <a:latin typeface="Times New Roman" panose="02020603050405020304" pitchFamily="18" charset="0"/>
                          <a:ea typeface="Calibri" panose="020F0502020204030204" pitchFamily="34" charset="0"/>
                          <a:cs typeface="Arial" panose="020B0604020202020204" pitchFamily="34" charset="0"/>
                        </a:rPr>
                        <a:t>Y-D</a:t>
                      </a: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2200" dirty="0" smtClean="0">
                          <a:effectLst/>
                          <a:latin typeface="Times New Roman" panose="02020603050405020304" pitchFamily="18" charset="0"/>
                          <a:ea typeface="Calibri" panose="020F0502020204030204" pitchFamily="34" charset="0"/>
                          <a:cs typeface="Arial" panose="020B0604020202020204" pitchFamily="34" charset="0"/>
                        </a:rPr>
                        <a:t>2500</a:t>
                      </a:r>
                      <a:endParaRPr lang="en-US"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2200" dirty="0" smtClean="0">
                          <a:effectLst/>
                          <a:latin typeface="Times New Roman" panose="02020603050405020304" pitchFamily="18" charset="0"/>
                          <a:ea typeface="Calibri" panose="020F0502020204030204" pitchFamily="34" charset="0"/>
                          <a:cs typeface="Arial" panose="020B0604020202020204" pitchFamily="34" charset="0"/>
                        </a:rPr>
                        <a:t>1200</a:t>
                      </a:r>
                      <a:endParaRPr lang="en-US"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2200" dirty="0">
                          <a:effectLst/>
                          <a:latin typeface="Times New Roman" panose="02020603050405020304" pitchFamily="18" charset="0"/>
                          <a:ea typeface="Calibri" panose="020F0502020204030204" pitchFamily="34" charset="0"/>
                          <a:cs typeface="Arial" panose="020B0604020202020204" pitchFamily="34" charset="0"/>
                        </a:rPr>
                        <a:t>9Ø12/m</a:t>
                      </a:r>
                      <a:endParaRPr lang="en-US" sz="2200" dirty="0">
                        <a:effectLst/>
                        <a:latin typeface="Calibri" panose="020F0502020204030204" pitchFamily="34" charset="0"/>
                        <a:ea typeface="Calibri" panose="020F0502020204030204" pitchFamily="34" charset="0"/>
                        <a:cs typeface="Arial" panose="020B0604020202020204" pitchFamily="34" charset="0"/>
                      </a:endParaRPr>
                    </a:p>
                    <a:p>
                      <a:pPr marL="0" marR="0" algn="ctr">
                        <a:lnSpc>
                          <a:spcPct val="107000"/>
                        </a:lnSpc>
                        <a:spcBef>
                          <a:spcPts val="0"/>
                        </a:spcBef>
                        <a:spcAft>
                          <a:spcPts val="0"/>
                        </a:spcAft>
                      </a:pPr>
                      <a:r>
                        <a:rPr lang="en-US" sz="2200" dirty="0">
                          <a:effectLst/>
                          <a:latin typeface="Times New Roman" panose="02020603050405020304" pitchFamily="18" charset="0"/>
                          <a:ea typeface="Calibri" panose="020F0502020204030204" pitchFamily="34" charset="0"/>
                          <a:cs typeface="Arial" panose="020B0604020202020204" pitchFamily="34" charset="0"/>
                        </a:rPr>
                        <a:t> </a:t>
                      </a:r>
                      <a:endParaRPr lang="en-US"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2200" dirty="0" smtClean="0">
                          <a:effectLst/>
                          <a:latin typeface="Times New Roman" panose="02020603050405020304" pitchFamily="18" charset="0"/>
                          <a:ea typeface="Calibri" panose="020F0502020204030204" pitchFamily="34" charset="0"/>
                          <a:cs typeface="Arial" panose="020B0604020202020204" pitchFamily="34" charset="0"/>
                        </a:rPr>
                        <a:t>8Ø14/m</a:t>
                      </a:r>
                      <a:endParaRPr lang="en-US" sz="2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extLst>
                  <a:ext uri="{0D108BD9-81ED-4DB2-BD59-A6C34878D82A}">
                    <a16:rowId xmlns:a16="http://schemas.microsoft.com/office/drawing/2014/main" xmlns="" val="2634702793"/>
                  </a:ext>
                </a:extLst>
              </a:tr>
            </a:tbl>
          </a:graphicData>
        </a:graphic>
      </p:graphicFrame>
    </p:spTree>
    <p:extLst>
      <p:ext uri="{BB962C8B-B14F-4D97-AF65-F5344CB8AC3E}">
        <p14:creationId xmlns:p14="http://schemas.microsoft.com/office/powerpoint/2010/main" val="309355334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solidFill>
                  <a:schemeClr val="tx1"/>
                </a:solidFill>
                <a:latin typeface="Times New Roman" panose="02020603050405020304" pitchFamily="18" charset="0"/>
                <a:cs typeface="Times New Roman" panose="02020603050405020304" pitchFamily="18" charset="0"/>
              </a:rPr>
              <a:t>Design</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619672" y="996521"/>
            <a:ext cx="6563072" cy="460648"/>
          </a:xfrm>
        </p:spPr>
        <p:txBody>
          <a:bodyPr/>
          <a:lstStyle/>
          <a:p>
            <a:r>
              <a:rPr lang="en-US" sz="2400" b="1" dirty="0">
                <a:solidFill>
                  <a:schemeClr val="tx1"/>
                </a:solidFill>
                <a:latin typeface="Times New Roman" panose="02020603050405020304" pitchFamily="18" charset="0"/>
                <a:ea typeface="Calibri" panose="020F0502020204030204" pitchFamily="34" charset="0"/>
              </a:rPr>
              <a:t>Final Design for Gravity and Lateral Loads</a:t>
            </a:r>
            <a:endParaRPr lang="en-US" sz="2400" dirty="0">
              <a:solidFill>
                <a:schemeClr val="tx1"/>
              </a:solidFill>
            </a:endParaRPr>
          </a:p>
        </p:txBody>
      </p:sp>
      <p:sp>
        <p:nvSpPr>
          <p:cNvPr id="4" name="Content Placeholder 3"/>
          <p:cNvSpPr>
            <a:spLocks noGrp="1"/>
          </p:cNvSpPr>
          <p:nvPr>
            <p:ph idx="10"/>
          </p:nvPr>
        </p:nvSpPr>
        <p:spPr>
          <a:xfrm>
            <a:off x="1257012" y="1794011"/>
            <a:ext cx="7920880" cy="5020031"/>
          </a:xfrm>
        </p:spPr>
        <p:txBody>
          <a:bodyPr/>
          <a:lstStyle/>
          <a:p>
            <a:pPr marL="342900" indent="-342900">
              <a:buFont typeface="Wingdings" panose="05000000000000000000" pitchFamily="2" charset="2"/>
              <a:buChar char="q"/>
            </a:pPr>
            <a:r>
              <a:rPr lang="en-US" sz="2400" b="1" dirty="0">
                <a:solidFill>
                  <a:schemeClr val="tx1"/>
                </a:solidFill>
                <a:latin typeface="Times New Roman" panose="02020603050405020304" pitchFamily="18" charset="0"/>
                <a:ea typeface="Calibri" panose="020F0502020204030204" pitchFamily="34" charset="0"/>
              </a:rPr>
              <a:t>Slabs </a:t>
            </a:r>
            <a:r>
              <a:rPr lang="en-US" sz="2400" b="1" dirty="0" smtClean="0">
                <a:solidFill>
                  <a:schemeClr val="tx1"/>
                </a:solidFill>
                <a:latin typeface="Times New Roman" panose="02020603050405020304" pitchFamily="18" charset="0"/>
                <a:ea typeface="Calibri" panose="020F0502020204030204" pitchFamily="34" charset="0"/>
              </a:rPr>
              <a:t>Sections</a:t>
            </a:r>
          </a:p>
          <a:p>
            <a:pPr marL="342900" indent="-342900">
              <a:buFont typeface="Courier New" panose="02070309020205020404" pitchFamily="49" charset="0"/>
              <a:buChar char="o"/>
            </a:pPr>
            <a:r>
              <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Main </a:t>
            </a: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Slabs</a:t>
            </a:r>
            <a:endParaRPr lang="en-US" sz="18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endParaRPr lang="en-US" sz="2400" b="1" dirty="0" smtClean="0">
              <a:solidFill>
                <a:schemeClr val="tx1"/>
              </a:solidFill>
              <a:latin typeface="Times New Roman" panose="02020603050405020304" pitchFamily="18" charset="0"/>
              <a:ea typeface="Calibri" panose="020F0502020204030204" pitchFamily="34" charset="0"/>
            </a:endParaRPr>
          </a:p>
        </p:txBody>
      </p:sp>
      <p:sp>
        <p:nvSpPr>
          <p:cNvPr id="5" name="Rectangle 4"/>
          <p:cNvSpPr/>
          <p:nvPr/>
        </p:nvSpPr>
        <p:spPr>
          <a:xfrm>
            <a:off x="1631860" y="1406356"/>
            <a:ext cx="886781" cy="461665"/>
          </a:xfrm>
          <a:prstGeom prst="rect">
            <a:avLst/>
          </a:prstGeom>
        </p:spPr>
        <p:txBody>
          <a:bodyPr wrap="none">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mn-cs"/>
              </a:rPr>
              <a:t>Slabs</a:t>
            </a:r>
            <a:endParaRPr kumimoji="0" lang="en-US" sz="3200" b="0" i="0" u="none" strike="noStrike" kern="1200" cap="none" spc="0" normalizeH="0" baseline="0" noProof="0" dirty="0">
              <a:ln>
                <a:noFill/>
              </a:ln>
              <a:solidFill>
                <a:prstClr val="black"/>
              </a:solidFill>
              <a:effectLst/>
              <a:uLnTx/>
              <a:uFillTx/>
              <a:latin typeface="맑은 고딕"/>
              <a:ea typeface="+mn-ea"/>
              <a:cs typeface="+mn-cs"/>
            </a:endParaRPr>
          </a:p>
        </p:txBody>
      </p:sp>
      <p:pic>
        <p:nvPicPr>
          <p:cNvPr id="6" name="Picture 5"/>
          <p:cNvPicPr>
            <a:picLocks noChangeAspect="1"/>
          </p:cNvPicPr>
          <p:nvPr/>
        </p:nvPicPr>
        <p:blipFill>
          <a:blip r:embed="rId2"/>
          <a:stretch>
            <a:fillRect/>
          </a:stretch>
        </p:blipFill>
        <p:spPr>
          <a:xfrm>
            <a:off x="2387685" y="2662190"/>
            <a:ext cx="5027046" cy="1859318"/>
          </a:xfrm>
          <a:prstGeom prst="rect">
            <a:avLst/>
          </a:prstGeom>
        </p:spPr>
      </p:pic>
      <p:pic>
        <p:nvPicPr>
          <p:cNvPr id="8" name="Picture 7"/>
          <p:cNvPicPr>
            <a:picLocks noChangeAspect="1"/>
          </p:cNvPicPr>
          <p:nvPr/>
        </p:nvPicPr>
        <p:blipFill>
          <a:blip r:embed="rId3"/>
          <a:stretch>
            <a:fillRect/>
          </a:stretch>
        </p:blipFill>
        <p:spPr>
          <a:xfrm>
            <a:off x="2387685" y="4724980"/>
            <a:ext cx="5027046" cy="1864484"/>
          </a:xfrm>
          <a:prstGeom prst="rect">
            <a:avLst/>
          </a:prstGeom>
        </p:spPr>
      </p:pic>
      <p:sp>
        <p:nvSpPr>
          <p:cNvPr id="9" name="Rectangle 8"/>
          <p:cNvSpPr/>
          <p:nvPr/>
        </p:nvSpPr>
        <p:spPr>
          <a:xfrm>
            <a:off x="7470444" y="4173221"/>
            <a:ext cx="1234825" cy="369332"/>
          </a:xfrm>
          <a:prstGeom prst="rect">
            <a:avLst/>
          </a:prstGeom>
        </p:spPr>
        <p:txBody>
          <a:bodyPr wrap="none">
            <a:spAutoFit/>
          </a:bodyPr>
          <a:lstStyle/>
          <a:p>
            <a:r>
              <a:rPr lang="en-US" dirty="0">
                <a:latin typeface="Calibri" panose="020F0502020204030204" pitchFamily="34" charset="0"/>
                <a:ea typeface="Calibri" panose="020F0502020204030204" pitchFamily="34" charset="0"/>
                <a:cs typeface="Arial" panose="020B0604020202020204" pitchFamily="34" charset="0"/>
              </a:rPr>
              <a:t>X-Direction</a:t>
            </a:r>
            <a:endParaRPr lang="en-US" dirty="0"/>
          </a:p>
        </p:txBody>
      </p:sp>
      <p:sp>
        <p:nvSpPr>
          <p:cNvPr id="10" name="Rectangle 9"/>
          <p:cNvSpPr/>
          <p:nvPr/>
        </p:nvSpPr>
        <p:spPr>
          <a:xfrm>
            <a:off x="7470444" y="6215394"/>
            <a:ext cx="1234825" cy="369332"/>
          </a:xfrm>
          <a:prstGeom prst="rect">
            <a:avLst/>
          </a:prstGeom>
        </p:spPr>
        <p:txBody>
          <a:bodyPr wrap="none">
            <a:spAutoFit/>
          </a:bodyPr>
          <a:lstStyle/>
          <a:p>
            <a:r>
              <a:rPr lang="en-US" dirty="0" smtClean="0">
                <a:latin typeface="Calibri" panose="020F0502020204030204" pitchFamily="34" charset="0"/>
                <a:ea typeface="Calibri" panose="020F0502020204030204" pitchFamily="34" charset="0"/>
                <a:cs typeface="Arial" panose="020B0604020202020204" pitchFamily="34" charset="0"/>
              </a:rPr>
              <a:t>Y-Direction</a:t>
            </a:r>
            <a:endParaRPr lang="en-US" dirty="0"/>
          </a:p>
        </p:txBody>
      </p:sp>
    </p:spTree>
    <p:extLst>
      <p:ext uri="{BB962C8B-B14F-4D97-AF65-F5344CB8AC3E}">
        <p14:creationId xmlns:p14="http://schemas.microsoft.com/office/powerpoint/2010/main" val="117753895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solidFill>
                  <a:schemeClr val="tx1"/>
                </a:solidFill>
                <a:latin typeface="Times New Roman" panose="02020603050405020304" pitchFamily="18" charset="0"/>
                <a:cs typeface="Times New Roman" panose="02020603050405020304" pitchFamily="18" charset="0"/>
              </a:rPr>
              <a:t>Design</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619672" y="996521"/>
            <a:ext cx="6563072" cy="460648"/>
          </a:xfrm>
        </p:spPr>
        <p:txBody>
          <a:bodyPr/>
          <a:lstStyle/>
          <a:p>
            <a:r>
              <a:rPr lang="en-US" sz="2400" b="1" dirty="0">
                <a:solidFill>
                  <a:schemeClr val="tx1"/>
                </a:solidFill>
                <a:latin typeface="Times New Roman" panose="02020603050405020304" pitchFamily="18" charset="0"/>
                <a:ea typeface="Calibri" panose="020F0502020204030204" pitchFamily="34" charset="0"/>
              </a:rPr>
              <a:t>Final Design for Gravity and Lateral Loads</a:t>
            </a:r>
            <a:endParaRPr lang="en-US" sz="2400" dirty="0">
              <a:solidFill>
                <a:schemeClr val="tx1"/>
              </a:solidFill>
            </a:endParaRPr>
          </a:p>
        </p:txBody>
      </p:sp>
      <p:sp>
        <p:nvSpPr>
          <p:cNvPr id="4" name="Content Placeholder 3"/>
          <p:cNvSpPr>
            <a:spLocks noGrp="1"/>
          </p:cNvSpPr>
          <p:nvPr>
            <p:ph idx="10"/>
          </p:nvPr>
        </p:nvSpPr>
        <p:spPr>
          <a:xfrm>
            <a:off x="1257012" y="1794011"/>
            <a:ext cx="7920880" cy="5020031"/>
          </a:xfrm>
        </p:spPr>
        <p:txBody>
          <a:bodyPr/>
          <a:lstStyle/>
          <a:p>
            <a:pPr marL="342900" indent="-342900">
              <a:buFont typeface="Wingdings" panose="05000000000000000000" pitchFamily="2" charset="2"/>
              <a:buChar char="q"/>
            </a:pPr>
            <a:r>
              <a:rPr lang="en-US" sz="2400" b="1" dirty="0">
                <a:solidFill>
                  <a:schemeClr val="tx1"/>
                </a:solidFill>
                <a:latin typeface="Times New Roman" panose="02020603050405020304" pitchFamily="18" charset="0"/>
                <a:ea typeface="Calibri" panose="020F0502020204030204" pitchFamily="34" charset="0"/>
              </a:rPr>
              <a:t>Slabs </a:t>
            </a:r>
            <a:r>
              <a:rPr lang="en-US" sz="2400" b="1" dirty="0" smtClean="0">
                <a:solidFill>
                  <a:schemeClr val="tx1"/>
                </a:solidFill>
                <a:latin typeface="Times New Roman" panose="02020603050405020304" pitchFamily="18" charset="0"/>
                <a:ea typeface="Calibri" panose="020F0502020204030204" pitchFamily="34" charset="0"/>
              </a:rPr>
              <a:t>Sections</a:t>
            </a:r>
          </a:p>
          <a:p>
            <a:pPr marL="342900" lvl="0" indent="-342900" algn="just">
              <a:lnSpc>
                <a:spcPct val="107000"/>
              </a:lnSpc>
              <a:spcBef>
                <a:spcPts val="0"/>
              </a:spcBef>
              <a:spcAft>
                <a:spcPts val="800"/>
              </a:spcAft>
              <a:buFont typeface="Courier New" panose="02070309020205020404" pitchFamily="49" charset="0"/>
              <a:buChar char="o"/>
            </a:pP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Extended Slabs</a:t>
            </a:r>
            <a:endParaRPr lang="en-US" sz="18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endParaRPr lang="en-US" sz="2400" b="1" dirty="0" smtClean="0">
              <a:solidFill>
                <a:schemeClr val="tx1"/>
              </a:solidFill>
              <a:latin typeface="Times New Roman" panose="02020603050405020304" pitchFamily="18" charset="0"/>
              <a:ea typeface="Calibri" panose="020F0502020204030204" pitchFamily="34" charset="0"/>
            </a:endParaRPr>
          </a:p>
        </p:txBody>
      </p:sp>
      <p:sp>
        <p:nvSpPr>
          <p:cNvPr id="5" name="Rectangle 4"/>
          <p:cNvSpPr/>
          <p:nvPr/>
        </p:nvSpPr>
        <p:spPr>
          <a:xfrm>
            <a:off x="1631860" y="1406356"/>
            <a:ext cx="886781" cy="461665"/>
          </a:xfrm>
          <a:prstGeom prst="rect">
            <a:avLst/>
          </a:prstGeom>
        </p:spPr>
        <p:txBody>
          <a:bodyPr wrap="none">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mn-cs"/>
              </a:rPr>
              <a:t>Slabs</a:t>
            </a:r>
            <a:endParaRPr kumimoji="0" lang="en-US" sz="3200" b="0" i="0" u="none" strike="noStrike" kern="1200" cap="none" spc="0" normalizeH="0" baseline="0" noProof="0" dirty="0">
              <a:ln>
                <a:noFill/>
              </a:ln>
              <a:solidFill>
                <a:prstClr val="black"/>
              </a:solidFill>
              <a:effectLst/>
              <a:uLnTx/>
              <a:uFillTx/>
              <a:latin typeface="맑은 고딕"/>
              <a:ea typeface="+mn-ea"/>
              <a:cs typeface="+mn-cs"/>
            </a:endParaRPr>
          </a:p>
        </p:txBody>
      </p:sp>
      <p:sp>
        <p:nvSpPr>
          <p:cNvPr id="9" name="Rectangle 8"/>
          <p:cNvSpPr/>
          <p:nvPr/>
        </p:nvSpPr>
        <p:spPr>
          <a:xfrm>
            <a:off x="7470444" y="4173221"/>
            <a:ext cx="1234825" cy="369332"/>
          </a:xfrm>
          <a:prstGeom prst="rect">
            <a:avLst/>
          </a:prstGeom>
        </p:spPr>
        <p:txBody>
          <a:bodyPr wrap="none">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X-Direction</a:t>
            </a:r>
            <a:endParaRPr kumimoji="0" lang="en-US" sz="1800" b="0" i="0" u="none" strike="noStrike" kern="1200" cap="none" spc="0" normalizeH="0" baseline="0" noProof="0" dirty="0">
              <a:ln>
                <a:noFill/>
              </a:ln>
              <a:solidFill>
                <a:prstClr val="black"/>
              </a:solidFill>
              <a:effectLst/>
              <a:uLnTx/>
              <a:uFillTx/>
              <a:latin typeface="맑은 고딕"/>
              <a:ea typeface="+mn-ea"/>
              <a:cs typeface="+mn-cs"/>
            </a:endParaRPr>
          </a:p>
        </p:txBody>
      </p:sp>
      <p:sp>
        <p:nvSpPr>
          <p:cNvPr id="10" name="Rectangle 9"/>
          <p:cNvSpPr/>
          <p:nvPr/>
        </p:nvSpPr>
        <p:spPr>
          <a:xfrm>
            <a:off x="7470444" y="6215394"/>
            <a:ext cx="1234825" cy="369332"/>
          </a:xfrm>
          <a:prstGeom prst="rect">
            <a:avLst/>
          </a:prstGeom>
        </p:spPr>
        <p:txBody>
          <a:bodyPr wrap="none">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Y-Direction</a:t>
            </a:r>
            <a:endParaRPr kumimoji="0" lang="en-US" sz="1800" b="0" i="0" u="none" strike="noStrike" kern="1200" cap="none" spc="0" normalizeH="0" baseline="0" noProof="0" dirty="0">
              <a:ln>
                <a:noFill/>
              </a:ln>
              <a:solidFill>
                <a:prstClr val="black"/>
              </a:solidFill>
              <a:effectLst/>
              <a:uLnTx/>
              <a:uFillTx/>
              <a:latin typeface="맑은 고딕"/>
              <a:ea typeface="+mn-ea"/>
              <a:cs typeface="+mn-cs"/>
            </a:endParaRPr>
          </a:p>
        </p:txBody>
      </p:sp>
      <p:pic>
        <p:nvPicPr>
          <p:cNvPr id="7" name="Picture 6"/>
          <p:cNvPicPr>
            <a:picLocks noChangeAspect="1"/>
          </p:cNvPicPr>
          <p:nvPr/>
        </p:nvPicPr>
        <p:blipFill>
          <a:blip r:embed="rId2"/>
          <a:stretch>
            <a:fillRect/>
          </a:stretch>
        </p:blipFill>
        <p:spPr>
          <a:xfrm>
            <a:off x="2410280" y="2639250"/>
            <a:ext cx="5060164" cy="1871402"/>
          </a:xfrm>
          <a:prstGeom prst="rect">
            <a:avLst/>
          </a:prstGeom>
        </p:spPr>
      </p:pic>
      <p:pic>
        <p:nvPicPr>
          <p:cNvPr id="11" name="Picture 10"/>
          <p:cNvPicPr>
            <a:picLocks noChangeAspect="1"/>
          </p:cNvPicPr>
          <p:nvPr/>
        </p:nvPicPr>
        <p:blipFill>
          <a:blip r:embed="rId3"/>
          <a:stretch>
            <a:fillRect/>
          </a:stretch>
        </p:blipFill>
        <p:spPr>
          <a:xfrm>
            <a:off x="2410280" y="4699948"/>
            <a:ext cx="5060164" cy="1884778"/>
          </a:xfrm>
          <a:prstGeom prst="rect">
            <a:avLst/>
          </a:prstGeom>
        </p:spPr>
      </p:pic>
    </p:spTree>
    <p:extLst>
      <p:ext uri="{BB962C8B-B14F-4D97-AF65-F5344CB8AC3E}">
        <p14:creationId xmlns:p14="http://schemas.microsoft.com/office/powerpoint/2010/main" val="340351409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solidFill>
                  <a:schemeClr val="tx1"/>
                </a:solidFill>
                <a:latin typeface="Times New Roman" panose="02020603050405020304" pitchFamily="18" charset="0"/>
                <a:cs typeface="Times New Roman" panose="02020603050405020304" pitchFamily="18" charset="0"/>
              </a:rPr>
              <a:t>Design</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619672" y="996521"/>
            <a:ext cx="6563072" cy="460648"/>
          </a:xfrm>
        </p:spPr>
        <p:txBody>
          <a:bodyPr/>
          <a:lstStyle/>
          <a:p>
            <a:r>
              <a:rPr lang="en-US" sz="2400" b="1" dirty="0">
                <a:solidFill>
                  <a:schemeClr val="tx1"/>
                </a:solidFill>
                <a:latin typeface="Times New Roman" panose="02020603050405020304" pitchFamily="18" charset="0"/>
                <a:ea typeface="Calibri" panose="020F0502020204030204" pitchFamily="34" charset="0"/>
              </a:rPr>
              <a:t>Final Design for Gravity and Lateral Loads</a:t>
            </a:r>
            <a:endParaRPr lang="en-US" sz="2400" dirty="0">
              <a:solidFill>
                <a:schemeClr val="tx1"/>
              </a:solidFill>
            </a:endParaRPr>
          </a:p>
        </p:txBody>
      </p:sp>
      <p:sp>
        <p:nvSpPr>
          <p:cNvPr id="4" name="Content Placeholder 3"/>
          <p:cNvSpPr>
            <a:spLocks noGrp="1"/>
          </p:cNvSpPr>
          <p:nvPr>
            <p:ph idx="10"/>
          </p:nvPr>
        </p:nvSpPr>
        <p:spPr>
          <a:xfrm>
            <a:off x="1257012" y="1794011"/>
            <a:ext cx="7920880" cy="5020031"/>
          </a:xfrm>
        </p:spPr>
        <p:txBody>
          <a:bodyPr/>
          <a:lstStyle/>
          <a:p>
            <a:pPr marL="342900" indent="-342900">
              <a:buFont typeface="Wingdings" panose="05000000000000000000" pitchFamily="2" charset="2"/>
              <a:buChar char="q"/>
            </a:pPr>
            <a:r>
              <a:rPr lang="en-US" sz="2400" b="1" dirty="0">
                <a:solidFill>
                  <a:schemeClr val="tx1"/>
                </a:solidFill>
                <a:latin typeface="Times New Roman" panose="02020603050405020304" pitchFamily="18" charset="0"/>
                <a:ea typeface="Calibri" panose="020F0502020204030204" pitchFamily="34" charset="0"/>
              </a:rPr>
              <a:t>Beams Steel </a:t>
            </a:r>
            <a:r>
              <a:rPr lang="en-US" sz="2400" b="1" dirty="0" smtClean="0">
                <a:solidFill>
                  <a:schemeClr val="tx1"/>
                </a:solidFill>
                <a:latin typeface="Times New Roman" panose="02020603050405020304" pitchFamily="18" charset="0"/>
                <a:ea typeface="Calibri" panose="020F0502020204030204" pitchFamily="34" charset="0"/>
              </a:rPr>
              <a:t>Reinforcement</a:t>
            </a:r>
          </a:p>
          <a:p>
            <a:pPr marL="342900" lvl="0" indent="-342900" algn="just">
              <a:lnSpc>
                <a:spcPct val="107000"/>
              </a:lnSpc>
              <a:spcBef>
                <a:spcPts val="0"/>
              </a:spcBef>
              <a:buFont typeface="Arial" panose="020B0604020202020204" pitchFamily="34" charset="0"/>
              <a:buChar char="•"/>
            </a:pP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Main </a:t>
            </a:r>
            <a:r>
              <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Beams:</a:t>
            </a:r>
            <a:endParaRPr lang="en-US" sz="18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lvl="0" algn="just">
              <a:lnSpc>
                <a:spcPct val="107000"/>
              </a:lnSpc>
              <a:spcBef>
                <a:spcPts val="0"/>
              </a:spcBef>
            </a:pPr>
            <a:r>
              <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A</a:t>
            </a:r>
            <a:r>
              <a:rPr lang="en-US" sz="2400" baseline="-250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s, Bottom</a:t>
            </a:r>
            <a:r>
              <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 1672mm</a:t>
            </a:r>
            <a:r>
              <a:rPr lang="en-US" sz="2400" baseline="300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2</a:t>
            </a:r>
            <a:endParaRPr lang="en-US" sz="1800" dirty="0" smtClean="0">
              <a:solidFill>
                <a:schemeClr val="tx1"/>
              </a:solidFill>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07000"/>
              </a:lnSpc>
              <a:spcBef>
                <a:spcPts val="0"/>
              </a:spcBef>
              <a:buFont typeface="Wingdings" panose="05000000000000000000" pitchFamily="2" charset="2"/>
              <a:buChar char="ü"/>
            </a:pPr>
            <a:r>
              <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4Ø25</a:t>
            </a:r>
          </a:p>
          <a:p>
            <a:pPr lvl="0" algn="just">
              <a:lnSpc>
                <a:spcPct val="107000"/>
              </a:lnSpc>
              <a:spcBef>
                <a:spcPts val="0"/>
              </a:spcBef>
            </a:pPr>
            <a:r>
              <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A</a:t>
            </a:r>
            <a:r>
              <a:rPr lang="en-US" sz="2400" baseline="-250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s, Top</a:t>
            </a:r>
            <a:r>
              <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 3932mm</a:t>
            </a:r>
            <a:r>
              <a:rPr lang="en-US" sz="2400" baseline="300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2</a:t>
            </a:r>
            <a:endParaRPr lang="en-US" sz="1800" dirty="0" smtClean="0">
              <a:solidFill>
                <a:schemeClr val="tx1"/>
              </a:solidFill>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07000"/>
              </a:lnSpc>
              <a:spcBef>
                <a:spcPts val="0"/>
              </a:spcBef>
              <a:buFont typeface="Wingdings" panose="05000000000000000000" pitchFamily="2" charset="2"/>
              <a:buChar char="ü"/>
            </a:pPr>
            <a:r>
              <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8Ø25</a:t>
            </a:r>
          </a:p>
          <a:p>
            <a:pPr lvl="0" algn="just">
              <a:lnSpc>
                <a:spcPct val="107000"/>
              </a:lnSpc>
              <a:spcBef>
                <a:spcPts val="0"/>
              </a:spcBef>
            </a:pPr>
            <a:endParaRPr lang="en-US" sz="1800" dirty="0" smtClean="0">
              <a:solidFill>
                <a:schemeClr val="tx1"/>
              </a:solidFill>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07000"/>
              </a:lnSpc>
              <a:spcBef>
                <a:spcPts val="0"/>
              </a:spcBef>
              <a:buFont typeface="Arial" panose="020B0604020202020204" pitchFamily="34" charset="0"/>
              <a:buChar char="•"/>
            </a:pPr>
            <a:r>
              <a:rPr lang="en-US" sz="2400" dirty="0">
                <a:solidFill>
                  <a:prstClr val="black"/>
                </a:solidFill>
                <a:latin typeface="Times New Roman" panose="02020603050405020304" pitchFamily="18" charset="0"/>
                <a:ea typeface="Calibri" panose="020F0502020204030204" pitchFamily="34" charset="0"/>
                <a:cs typeface="Arial" panose="020B0604020202020204" pitchFamily="34" charset="0"/>
              </a:rPr>
              <a:t>Shear Walls Beams:</a:t>
            </a:r>
            <a:endParaRPr lang="en-US" sz="18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lvl="0" algn="just">
              <a:lnSpc>
                <a:spcPct val="107000"/>
              </a:lnSpc>
              <a:spcBef>
                <a:spcPts val="0"/>
              </a:spcBef>
            </a:pPr>
            <a:r>
              <a:rPr lang="en-US" sz="2400" dirty="0">
                <a:solidFill>
                  <a:prstClr val="black"/>
                </a:solidFill>
                <a:latin typeface="Times New Roman" panose="02020603050405020304" pitchFamily="18" charset="0"/>
                <a:ea typeface="Calibri" panose="020F0502020204030204" pitchFamily="34" charset="0"/>
                <a:cs typeface="Arial" panose="020B0604020202020204" pitchFamily="34" charset="0"/>
              </a:rPr>
              <a:t>A</a:t>
            </a:r>
            <a:r>
              <a:rPr lang="en-US" sz="2400" baseline="-25000" dirty="0">
                <a:solidFill>
                  <a:prstClr val="black"/>
                </a:solidFill>
                <a:latin typeface="Times New Roman" panose="02020603050405020304" pitchFamily="18" charset="0"/>
                <a:ea typeface="Calibri" panose="020F0502020204030204" pitchFamily="34" charset="0"/>
                <a:cs typeface="Arial" panose="020B0604020202020204" pitchFamily="34" charset="0"/>
              </a:rPr>
              <a:t>s, Bottom</a:t>
            </a:r>
            <a:r>
              <a:rPr lang="en-US" sz="2400" dirty="0">
                <a:solidFill>
                  <a:prstClr val="black"/>
                </a:solidFill>
                <a:latin typeface="Times New Roman" panose="02020603050405020304" pitchFamily="18" charset="0"/>
                <a:ea typeface="Calibri" panose="020F0502020204030204" pitchFamily="34" charset="0"/>
                <a:cs typeface="Arial" panose="020B0604020202020204" pitchFamily="34" charset="0"/>
              </a:rPr>
              <a:t>= 530mm</a:t>
            </a:r>
            <a:r>
              <a:rPr lang="en-US" sz="2400" baseline="30000" dirty="0">
                <a:solidFill>
                  <a:prstClr val="black"/>
                </a:solidFill>
                <a:latin typeface="Times New Roman" panose="02020603050405020304" pitchFamily="18" charset="0"/>
                <a:ea typeface="Calibri" panose="020F0502020204030204" pitchFamily="34" charset="0"/>
                <a:cs typeface="Arial" panose="020B0604020202020204" pitchFamily="34" charset="0"/>
              </a:rPr>
              <a:t>2</a:t>
            </a:r>
            <a:endParaRPr lang="en-US" sz="18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07000"/>
              </a:lnSpc>
              <a:spcBef>
                <a:spcPts val="0"/>
              </a:spcBef>
              <a:buFont typeface="Wingdings" panose="05000000000000000000" pitchFamily="2" charset="2"/>
              <a:buChar char="ü"/>
            </a:pPr>
            <a:r>
              <a:rPr lang="en-US" sz="2400" dirty="0">
                <a:solidFill>
                  <a:prstClr val="black"/>
                </a:solidFill>
                <a:latin typeface="Times New Roman" panose="02020603050405020304" pitchFamily="18" charset="0"/>
                <a:ea typeface="Calibri" panose="020F0502020204030204" pitchFamily="34" charset="0"/>
                <a:cs typeface="Arial" panose="020B0604020202020204" pitchFamily="34" charset="0"/>
              </a:rPr>
              <a:t>3Ø18</a:t>
            </a:r>
            <a:endParaRPr lang="en-US" sz="18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lvl="0" algn="just">
              <a:lnSpc>
                <a:spcPct val="107000"/>
              </a:lnSpc>
              <a:spcBef>
                <a:spcPts val="0"/>
              </a:spcBef>
            </a:pPr>
            <a:r>
              <a:rPr lang="en-US" sz="2400" dirty="0">
                <a:solidFill>
                  <a:prstClr val="black"/>
                </a:solidFill>
                <a:latin typeface="Times New Roman" panose="02020603050405020304" pitchFamily="18" charset="0"/>
                <a:ea typeface="Calibri" panose="020F0502020204030204" pitchFamily="34" charset="0"/>
                <a:cs typeface="Arial" panose="020B0604020202020204" pitchFamily="34" charset="0"/>
              </a:rPr>
              <a:t>A</a:t>
            </a:r>
            <a:r>
              <a:rPr lang="en-US" sz="2400" baseline="-25000" dirty="0">
                <a:solidFill>
                  <a:prstClr val="black"/>
                </a:solidFill>
                <a:latin typeface="Times New Roman" panose="02020603050405020304" pitchFamily="18" charset="0"/>
                <a:ea typeface="Calibri" panose="020F0502020204030204" pitchFamily="34" charset="0"/>
                <a:cs typeface="Arial" panose="020B0604020202020204" pitchFamily="34" charset="0"/>
              </a:rPr>
              <a:t>s, Top</a:t>
            </a:r>
            <a:r>
              <a:rPr lang="en-US" sz="2400" dirty="0">
                <a:solidFill>
                  <a:prstClr val="black"/>
                </a:solidFill>
                <a:latin typeface="Times New Roman" panose="02020603050405020304" pitchFamily="18" charset="0"/>
                <a:ea typeface="Calibri" panose="020F0502020204030204" pitchFamily="34" charset="0"/>
                <a:cs typeface="Arial" panose="020B0604020202020204" pitchFamily="34" charset="0"/>
              </a:rPr>
              <a:t>= 545mm</a:t>
            </a:r>
            <a:r>
              <a:rPr lang="en-US" sz="2400" baseline="30000" dirty="0">
                <a:solidFill>
                  <a:prstClr val="black"/>
                </a:solidFill>
                <a:latin typeface="Times New Roman" panose="02020603050405020304" pitchFamily="18" charset="0"/>
                <a:ea typeface="Calibri" panose="020F0502020204030204" pitchFamily="34" charset="0"/>
                <a:cs typeface="Arial" panose="020B0604020202020204" pitchFamily="34" charset="0"/>
              </a:rPr>
              <a:t>2</a:t>
            </a:r>
            <a:endParaRPr lang="en-US" sz="18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07000"/>
              </a:lnSpc>
              <a:spcBef>
                <a:spcPts val="0"/>
              </a:spcBef>
              <a:spcAft>
                <a:spcPts val="800"/>
              </a:spcAft>
              <a:buFont typeface="Wingdings" panose="05000000000000000000" pitchFamily="2" charset="2"/>
              <a:buChar char="ü"/>
            </a:pPr>
            <a:r>
              <a:rPr lang="en-US" sz="2400" dirty="0">
                <a:solidFill>
                  <a:prstClr val="black"/>
                </a:solidFill>
                <a:latin typeface="Times New Roman" panose="02020603050405020304" pitchFamily="18" charset="0"/>
                <a:ea typeface="Calibri" panose="020F0502020204030204" pitchFamily="34" charset="0"/>
                <a:cs typeface="Arial" panose="020B0604020202020204" pitchFamily="34" charset="0"/>
              </a:rPr>
              <a:t>3Ø18</a:t>
            </a:r>
            <a:endParaRPr lang="en-US" sz="18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endParaRPr lang="en-US" sz="2400" b="1" dirty="0" smtClean="0">
              <a:solidFill>
                <a:schemeClr val="tx1"/>
              </a:solidFill>
              <a:latin typeface="Times New Roman" panose="02020603050405020304" pitchFamily="18" charset="0"/>
              <a:ea typeface="Calibri" panose="020F0502020204030204" pitchFamily="34" charset="0"/>
            </a:endParaRPr>
          </a:p>
        </p:txBody>
      </p:sp>
      <p:sp>
        <p:nvSpPr>
          <p:cNvPr id="5" name="Rectangle 4"/>
          <p:cNvSpPr/>
          <p:nvPr/>
        </p:nvSpPr>
        <p:spPr>
          <a:xfrm>
            <a:off x="1631860" y="1406356"/>
            <a:ext cx="1056700" cy="461665"/>
          </a:xfrm>
          <a:prstGeom prst="rect">
            <a:avLst/>
          </a:prstGeom>
        </p:spPr>
        <p:txBody>
          <a:bodyPr wrap="none">
            <a:spAutoFit/>
          </a:bodyPr>
          <a:lstStyle/>
          <a:p>
            <a:pPr lvl="0"/>
            <a:r>
              <a:rPr lang="en-US" sz="2400" b="1" dirty="0">
                <a:latin typeface="Times New Roman" panose="02020603050405020304" pitchFamily="18" charset="0"/>
                <a:ea typeface="Calibri" panose="020F0502020204030204" pitchFamily="34" charset="0"/>
              </a:rPr>
              <a:t>Beams</a:t>
            </a:r>
            <a:endParaRPr kumimoji="0" lang="en-US" sz="3200" b="0" i="0" u="none" strike="noStrike" kern="1200" cap="none" spc="0" normalizeH="0" baseline="0" noProof="0" dirty="0">
              <a:ln>
                <a:noFill/>
              </a:ln>
              <a:solidFill>
                <a:prstClr val="black"/>
              </a:solidFill>
              <a:effectLst/>
              <a:uLnTx/>
              <a:uFillTx/>
              <a:latin typeface="맑은 고딕"/>
              <a:ea typeface="+mn-ea"/>
              <a:cs typeface="+mn-cs"/>
            </a:endParaRPr>
          </a:p>
        </p:txBody>
      </p:sp>
      <p:pic>
        <p:nvPicPr>
          <p:cNvPr id="8" name="Picture 7"/>
          <p:cNvPicPr>
            <a:picLocks noChangeAspect="1"/>
          </p:cNvPicPr>
          <p:nvPr/>
        </p:nvPicPr>
        <p:blipFill>
          <a:blip r:embed="rId2"/>
          <a:stretch>
            <a:fillRect/>
          </a:stretch>
        </p:blipFill>
        <p:spPr>
          <a:xfrm flipH="1">
            <a:off x="5260511" y="2181963"/>
            <a:ext cx="3883489" cy="4676037"/>
          </a:xfrm>
          <a:prstGeom prst="rect">
            <a:avLst/>
          </a:prstGeom>
        </p:spPr>
      </p:pic>
    </p:spTree>
    <p:extLst>
      <p:ext uri="{BB962C8B-B14F-4D97-AF65-F5344CB8AC3E}">
        <p14:creationId xmlns:p14="http://schemas.microsoft.com/office/powerpoint/2010/main" val="328194009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solidFill>
                  <a:schemeClr val="tx1"/>
                </a:solidFill>
                <a:latin typeface="Times New Roman" panose="02020603050405020304" pitchFamily="18" charset="0"/>
                <a:cs typeface="Times New Roman" panose="02020603050405020304" pitchFamily="18" charset="0"/>
              </a:rPr>
              <a:t>Design</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619672" y="996521"/>
            <a:ext cx="6563072" cy="460648"/>
          </a:xfrm>
        </p:spPr>
        <p:txBody>
          <a:bodyPr/>
          <a:lstStyle/>
          <a:p>
            <a:r>
              <a:rPr lang="en-US" sz="2400" b="1" dirty="0">
                <a:solidFill>
                  <a:schemeClr val="tx1"/>
                </a:solidFill>
                <a:latin typeface="Times New Roman" panose="02020603050405020304" pitchFamily="18" charset="0"/>
                <a:ea typeface="Calibri" panose="020F0502020204030204" pitchFamily="34" charset="0"/>
              </a:rPr>
              <a:t>Final Design for Gravity and Lateral Loads</a:t>
            </a:r>
            <a:endParaRPr lang="en-US" sz="2400" dirty="0">
              <a:solidFill>
                <a:schemeClr val="tx1"/>
              </a:solidFill>
            </a:endParaRPr>
          </a:p>
        </p:txBody>
      </p:sp>
      <mc:AlternateContent xmlns:mc="http://schemas.openxmlformats.org/markup-compatibility/2006" xmlns:a14="http://schemas.microsoft.com/office/drawing/2010/main">
        <mc:Choice Requires="a14">
          <p:sp>
            <p:nvSpPr>
              <p:cNvPr id="4" name="Content Placeholder 3"/>
              <p:cNvSpPr>
                <a:spLocks noGrp="1"/>
              </p:cNvSpPr>
              <p:nvPr>
                <p:ph idx="10"/>
              </p:nvPr>
            </p:nvSpPr>
            <p:spPr>
              <a:xfrm>
                <a:off x="1257012" y="1794011"/>
                <a:ext cx="7920880" cy="5020031"/>
              </a:xfrm>
            </p:spPr>
            <p:txBody>
              <a:bodyPr/>
              <a:lstStyle/>
              <a:p>
                <a:pPr marL="342900" lvl="0" indent="-342900" algn="just">
                  <a:lnSpc>
                    <a:spcPct val="107000"/>
                  </a:lnSpc>
                  <a:spcBef>
                    <a:spcPts val="0"/>
                  </a:spcBef>
                  <a:spcAft>
                    <a:spcPts val="800"/>
                  </a:spcAft>
                  <a:buFont typeface="Wingdings" panose="05000000000000000000" pitchFamily="2" charset="2"/>
                  <a:buChar char="q"/>
                </a:pPr>
                <a:r>
                  <a:rPr lang="en-US" sz="2400" b="1" dirty="0">
                    <a:solidFill>
                      <a:schemeClr val="tx1"/>
                    </a:solidFill>
                    <a:latin typeface="Times New Roman" panose="02020603050405020304" pitchFamily="18" charset="0"/>
                    <a:ea typeface="Calibri" panose="020F0502020204030204" pitchFamily="34" charset="0"/>
                    <a:cs typeface="Arial" panose="020B0604020202020204" pitchFamily="34" charset="0"/>
                  </a:rPr>
                  <a:t>Shear and Torsional </a:t>
                </a:r>
                <a:r>
                  <a:rPr lang="en-US" sz="2400" b="1"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reinforcement</a:t>
                </a:r>
              </a:p>
              <a:p>
                <a:pPr marL="342900" lvl="0" indent="-342900" algn="just">
                  <a:lnSpc>
                    <a:spcPct val="107000"/>
                  </a:lnSpc>
                  <a:spcBef>
                    <a:spcPts val="0"/>
                  </a:spcBef>
                  <a:spcAft>
                    <a:spcPts val="800"/>
                  </a:spcAft>
                  <a:buFont typeface="Arial" panose="020B0604020202020204" pitchFamily="34" charset="0"/>
                  <a:buChar char="•"/>
                </a:pP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Main Beams</a:t>
                </a:r>
                <a:r>
                  <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a:t>
                </a:r>
                <a:endParaRPr lang="en-US" sz="18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marL="914400" marR="0" algn="just">
                  <a:lnSpc>
                    <a:spcPct val="107000"/>
                  </a:lnSpc>
                  <a:spcBef>
                    <a:spcPts val="0"/>
                  </a:spcBef>
                  <a:spcAft>
                    <a:spcPts val="0"/>
                  </a:spcAft>
                </a:pPr>
                <a14:m>
                  <m:oMath xmlns:m="http://schemas.openxmlformats.org/officeDocument/2006/math">
                    <m:f>
                      <m:fPr>
                        <m:ctrlPr>
                          <a:rPr lang="en-US" sz="2100" i="1" smtClean="0">
                            <a:solidFill>
                              <a:schemeClr val="tx1"/>
                            </a:solidFill>
                            <a:latin typeface="Cambria Math" panose="02040503050406030204" pitchFamily="18" charset="0"/>
                            <a:ea typeface="Calibri" panose="020F0502020204030204" pitchFamily="34" charset="0"/>
                            <a:cs typeface="Times New Roman" panose="02020603050405020304" pitchFamily="18" charset="0"/>
                          </a:rPr>
                        </m:ctrlPr>
                      </m:fPr>
                      <m:num>
                        <m:sSub>
                          <m:sSubPr>
                            <m:ctrlPr>
                              <a:rPr lang="en-US" sz="21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21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𝐴</m:t>
                            </m:r>
                          </m:e>
                          <m:sub>
                            <m:r>
                              <a:rPr lang="en-US" sz="21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𝑣</m:t>
                            </m:r>
                          </m:sub>
                        </m:sSub>
                        <m:r>
                          <a:rPr lang="en-US" sz="210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 </m:t>
                        </m:r>
                      </m:num>
                      <m:den>
                        <m:r>
                          <m:rPr>
                            <m:sty m:val="p"/>
                          </m:rPr>
                          <a:rPr lang="en-US" sz="210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S</m:t>
                        </m:r>
                        <m:r>
                          <a:rPr lang="en-US" sz="210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 </m:t>
                        </m:r>
                      </m:den>
                    </m:f>
                  </m:oMath>
                </a14:m>
                <a:r>
                  <a:rPr lang="en-US" sz="21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 2.34mm</a:t>
                </a:r>
                <a:r>
                  <a:rPr lang="en-US" sz="2100" baseline="300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2</a:t>
                </a:r>
                <a:r>
                  <a:rPr lang="en-US" sz="21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/mm</a:t>
                </a:r>
                <a:endParaRPr lang="en-US" sz="2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457200" marR="0" indent="457200">
                  <a:lnSpc>
                    <a:spcPct val="107000"/>
                  </a:lnSpc>
                  <a:spcBef>
                    <a:spcPts val="0"/>
                  </a:spcBef>
                  <a:spcAft>
                    <a:spcPts val="0"/>
                  </a:spcAft>
                </a:pPr>
                <a14:m>
                  <m:oMath xmlns:m="http://schemas.openxmlformats.org/officeDocument/2006/math">
                    <m:sSub>
                      <m:sSubPr>
                        <m:ctrlPr>
                          <a:rPr lang="en-US" sz="21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ctrlPr>
                      </m:sSubPr>
                      <m:e>
                        <m:d>
                          <m:dPr>
                            <m:ctrlPr>
                              <a:rPr lang="en-US" sz="21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ctrlPr>
                          </m:dPr>
                          <m:e>
                            <m:f>
                              <m:fPr>
                                <m:ctrlPr>
                                  <a:rPr lang="en-US" sz="21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ctrlPr>
                              </m:fPr>
                              <m:num>
                                <m:sSub>
                                  <m:sSubPr>
                                    <m:ctrlPr>
                                      <a:rPr lang="en-US" sz="21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21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𝐴</m:t>
                                    </m:r>
                                  </m:e>
                                  <m:sub>
                                    <m:r>
                                      <a:rPr lang="en-US" sz="21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𝑣</m:t>
                                    </m:r>
                                  </m:sub>
                                </m:sSub>
                              </m:num>
                              <m:den>
                                <m:r>
                                  <a:rPr lang="en-US" sz="21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𝑆</m:t>
                                </m:r>
                              </m:den>
                            </m:f>
                          </m:e>
                        </m:d>
                      </m:e>
                      <m:sub>
                        <m:r>
                          <a:rPr lang="en-US" sz="21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𝑚𝑖𝑛</m:t>
                        </m:r>
                      </m:sub>
                    </m:sSub>
                  </m:oMath>
                </a14:m>
                <a:r>
                  <a:rPr lang="en-US" sz="21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 0.28mm</a:t>
                </a:r>
                <a:r>
                  <a:rPr lang="en-US" sz="2100" baseline="300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2</a:t>
                </a:r>
                <a:r>
                  <a:rPr lang="en-US" sz="21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/mm</a:t>
                </a:r>
                <a:endParaRPr lang="en-US" sz="2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gn="just">
                  <a:lnSpc>
                    <a:spcPct val="107000"/>
                  </a:lnSpc>
                  <a:spcBef>
                    <a:spcPts val="0"/>
                  </a:spcBef>
                  <a:spcAft>
                    <a:spcPts val="0"/>
                  </a:spcAft>
                  <a:buFont typeface="Symbol" panose="05050102010706020507" pitchFamily="18" charset="2"/>
                  <a:buChar char=""/>
                </a:pPr>
                <a14:m>
                  <m:oMath xmlns:m="http://schemas.openxmlformats.org/officeDocument/2006/math">
                    <m:sSub>
                      <m:sSubPr>
                        <m:ctrlPr>
                          <a:rPr lang="en-US" sz="21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ctrlPr>
                      </m:sSubPr>
                      <m:e>
                        <m:d>
                          <m:dPr>
                            <m:ctrlPr>
                              <a:rPr lang="en-US" sz="21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ctrlPr>
                          </m:dPr>
                          <m:e>
                            <m:f>
                              <m:fPr>
                                <m:ctrlPr>
                                  <a:rPr lang="en-US" sz="21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ctrlPr>
                              </m:fPr>
                              <m:num>
                                <m:sSub>
                                  <m:sSubPr>
                                    <m:ctrlPr>
                                      <a:rPr lang="en-US" sz="21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21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𝐴</m:t>
                                    </m:r>
                                  </m:e>
                                  <m:sub>
                                    <m:r>
                                      <a:rPr lang="en-US" sz="21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𝑣</m:t>
                                    </m:r>
                                  </m:sub>
                                </m:sSub>
                                <m:r>
                                  <a:rPr lang="en-US" sz="21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 </m:t>
                                </m:r>
                              </m:num>
                              <m:den>
                                <m:r>
                                  <a:rPr lang="en-US" sz="21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𝑆</m:t>
                                </m:r>
                                <m:r>
                                  <a:rPr lang="en-US" sz="21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 </m:t>
                                </m:r>
                              </m:den>
                            </m:f>
                          </m:e>
                        </m:d>
                      </m:e>
                      <m:sub>
                        <m:r>
                          <a:rPr lang="en-US" sz="21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𝑢𝑠𝑒𝑑</m:t>
                        </m:r>
                      </m:sub>
                    </m:sSub>
                  </m:oMath>
                </a14:m>
                <a:r>
                  <a:rPr lang="en-US" sz="21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 2.34mm</a:t>
                </a:r>
                <a:r>
                  <a:rPr lang="en-US" sz="2100" baseline="300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2</a:t>
                </a:r>
                <a:r>
                  <a:rPr lang="en-US" sz="21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/mm</a:t>
                </a:r>
                <a:endParaRPr lang="en-US" sz="2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914400" marR="0" algn="just">
                  <a:lnSpc>
                    <a:spcPct val="107000"/>
                  </a:lnSpc>
                  <a:spcBef>
                    <a:spcPts val="0"/>
                  </a:spcBef>
                  <a:spcAft>
                    <a:spcPts val="0"/>
                  </a:spcAft>
                </a:pPr>
                <a:r>
                  <a:rPr lang="en-US" sz="21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S= 95mm</a:t>
                </a:r>
                <a:endParaRPr lang="en-US" sz="2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914400" marR="0" algn="just">
                  <a:lnSpc>
                    <a:spcPct val="107000"/>
                  </a:lnSpc>
                  <a:spcBef>
                    <a:spcPts val="0"/>
                  </a:spcBef>
                  <a:spcAft>
                    <a:spcPts val="0"/>
                  </a:spcAft>
                </a:pPr>
                <a:r>
                  <a:rPr lang="en-US" sz="21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Check S </a:t>
                </a:r>
                <a:endParaRPr lang="en-US" sz="2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914400" marR="0" algn="just">
                  <a:lnSpc>
                    <a:spcPct val="107000"/>
                  </a:lnSpc>
                  <a:spcBef>
                    <a:spcPts val="0"/>
                  </a:spcBef>
                  <a:spcAft>
                    <a:spcPts val="0"/>
                  </a:spcAft>
                </a:pPr>
                <a:r>
                  <a:rPr lang="en-US" sz="2100" dirty="0" err="1">
                    <a:solidFill>
                      <a:schemeClr val="tx1"/>
                    </a:solidFill>
                    <a:effectLst/>
                    <a:latin typeface="Times New Roman" panose="02020603050405020304" pitchFamily="18" charset="0"/>
                    <a:ea typeface="Calibri" panose="020F0502020204030204" pitchFamily="34" charset="0"/>
                    <a:cs typeface="Arial" panose="020B0604020202020204" pitchFamily="34" charset="0"/>
                  </a:rPr>
                  <a:t>S</a:t>
                </a:r>
                <a:r>
                  <a:rPr lang="en-US" sz="2100" baseline="-25000" dirty="0" err="1">
                    <a:solidFill>
                      <a:schemeClr val="tx1"/>
                    </a:solidFill>
                    <a:effectLst/>
                    <a:latin typeface="Times New Roman" panose="02020603050405020304" pitchFamily="18" charset="0"/>
                    <a:ea typeface="Calibri" panose="020F0502020204030204" pitchFamily="34" charset="0"/>
                    <a:cs typeface="Arial" panose="020B0604020202020204" pitchFamily="34" charset="0"/>
                  </a:rPr>
                  <a:t>max</a:t>
                </a:r>
                <a:r>
                  <a:rPr lang="en-US" sz="21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 </a:t>
                </a:r>
                <a:r>
                  <a:rPr lang="en-US" sz="21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 600mm</a:t>
                </a:r>
                <a:endParaRPr lang="en-US" sz="2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914400" marR="0" algn="just">
                  <a:lnSpc>
                    <a:spcPct val="107000"/>
                  </a:lnSpc>
                  <a:spcBef>
                    <a:spcPts val="0"/>
                  </a:spcBef>
                  <a:spcAft>
                    <a:spcPts val="0"/>
                  </a:spcAft>
                </a:pPr>
                <a:r>
                  <a:rPr lang="en-US" sz="21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      </a:t>
                </a:r>
                <a:r>
                  <a:rPr lang="en-US" sz="21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  ≤ </a:t>
                </a:r>
                <a14:m>
                  <m:oMath xmlns:m="http://schemas.openxmlformats.org/officeDocument/2006/math">
                    <m:f>
                      <m:fPr>
                        <m:ctrlPr>
                          <a:rPr lang="en-US" sz="21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ctrlPr>
                      </m:fPr>
                      <m:num>
                        <m:r>
                          <m:rPr>
                            <m:sty m:val="p"/>
                          </m:rPr>
                          <a:rPr lang="en-US" sz="210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d</m:t>
                        </m:r>
                        <m:r>
                          <a:rPr lang="en-US" sz="210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 </m:t>
                        </m:r>
                      </m:num>
                      <m:den>
                        <m:r>
                          <a:rPr lang="en-US" sz="210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2</m:t>
                        </m:r>
                        <m:r>
                          <a:rPr lang="en-US" sz="210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 </m:t>
                        </m:r>
                      </m:den>
                    </m:f>
                  </m:oMath>
                </a14:m>
                <a:r>
                  <a:rPr lang="en-US" sz="21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 mm= 150mm &gt; 95mm</a:t>
                </a:r>
                <a:endParaRPr lang="en-US" sz="2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gn="just">
                  <a:lnSpc>
                    <a:spcPct val="107000"/>
                  </a:lnSpc>
                  <a:spcBef>
                    <a:spcPts val="0"/>
                  </a:spcBef>
                  <a:spcAft>
                    <a:spcPts val="0"/>
                  </a:spcAft>
                  <a:buFont typeface="Symbol" panose="05050102010706020507" pitchFamily="18" charset="2"/>
                  <a:buChar char=""/>
                </a:pPr>
                <a:r>
                  <a:rPr lang="en-US" sz="21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Use S= 95mm</a:t>
                </a:r>
                <a:endParaRPr lang="en-US" sz="2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gn="just">
                  <a:lnSpc>
                    <a:spcPct val="107000"/>
                  </a:lnSpc>
                  <a:spcBef>
                    <a:spcPts val="0"/>
                  </a:spcBef>
                  <a:spcAft>
                    <a:spcPts val="800"/>
                  </a:spcAft>
                  <a:buFont typeface="Symbol" panose="05050102010706020507" pitchFamily="18" charset="2"/>
                  <a:buChar char=""/>
                </a:pPr>
                <a:r>
                  <a:rPr lang="en-US" sz="21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1</a:t>
                </a:r>
                <a:r>
                  <a:rPr lang="en-US" sz="21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Ø</a:t>
                </a:r>
                <a:r>
                  <a:rPr lang="en-US" sz="21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12/95mm</a:t>
                </a:r>
                <a:endParaRPr lang="en-US" sz="2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endParaRPr lang="en-US" sz="2400" b="1" dirty="0" smtClean="0">
                  <a:solidFill>
                    <a:schemeClr val="tx1"/>
                  </a:solidFill>
                  <a:latin typeface="Times New Roman" panose="02020603050405020304" pitchFamily="18" charset="0"/>
                  <a:ea typeface="Calibri" panose="020F0502020204030204" pitchFamily="34" charset="0"/>
                </a:endParaRPr>
              </a:p>
            </p:txBody>
          </p:sp>
        </mc:Choice>
        <mc:Fallback xmlns="">
          <p:sp>
            <p:nvSpPr>
              <p:cNvPr id="4" name="Content Placeholder 3"/>
              <p:cNvSpPr>
                <a:spLocks noGrp="1" noRot="1" noChangeAspect="1" noMove="1" noResize="1" noEditPoints="1" noAdjustHandles="1" noChangeArrowheads="1" noChangeShapeType="1" noTextEdit="1"/>
              </p:cNvSpPr>
              <p:nvPr>
                <p:ph idx="10"/>
              </p:nvPr>
            </p:nvSpPr>
            <p:spPr>
              <a:xfrm>
                <a:off x="1257012" y="1794011"/>
                <a:ext cx="7920880" cy="5020031"/>
              </a:xfrm>
              <a:blipFill>
                <a:blip r:embed="rId2"/>
                <a:stretch>
                  <a:fillRect t="-971"/>
                </a:stretch>
              </a:blipFill>
            </p:spPr>
            <p:txBody>
              <a:bodyPr/>
              <a:lstStyle/>
              <a:p>
                <a:r>
                  <a:rPr lang="en-US">
                    <a:noFill/>
                  </a:rPr>
                  <a:t> </a:t>
                </a:r>
              </a:p>
            </p:txBody>
          </p:sp>
        </mc:Fallback>
      </mc:AlternateContent>
      <p:sp>
        <p:nvSpPr>
          <p:cNvPr id="5" name="Rectangle 4"/>
          <p:cNvSpPr/>
          <p:nvPr/>
        </p:nvSpPr>
        <p:spPr>
          <a:xfrm>
            <a:off x="1631860" y="1406356"/>
            <a:ext cx="1056700" cy="461665"/>
          </a:xfrm>
          <a:prstGeom prst="rect">
            <a:avLst/>
          </a:prstGeom>
        </p:spPr>
        <p:txBody>
          <a:bodyPr wrap="none">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mn-cs"/>
              </a:rPr>
              <a:t>Beams</a:t>
            </a:r>
            <a:endParaRPr kumimoji="0" lang="en-US" sz="3200" b="0" i="0" u="none" strike="noStrike" kern="1200" cap="none" spc="0" normalizeH="0" baseline="0" noProof="0" dirty="0">
              <a:ln>
                <a:noFill/>
              </a:ln>
              <a:solidFill>
                <a:prstClr val="black"/>
              </a:solidFill>
              <a:effectLst/>
              <a:uLnTx/>
              <a:uFillTx/>
              <a:latin typeface="맑은 고딕"/>
              <a:ea typeface="+mn-ea"/>
              <a:cs typeface="+mn-cs"/>
            </a:endParaRPr>
          </a:p>
        </p:txBody>
      </p:sp>
    </p:spTree>
    <p:extLst>
      <p:ext uri="{BB962C8B-B14F-4D97-AF65-F5344CB8AC3E}">
        <p14:creationId xmlns:p14="http://schemas.microsoft.com/office/powerpoint/2010/main" val="93611316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solidFill>
                  <a:schemeClr val="tx1"/>
                </a:solidFill>
                <a:latin typeface="Times New Roman" panose="02020603050405020304" pitchFamily="18" charset="0"/>
                <a:cs typeface="Times New Roman" panose="02020603050405020304" pitchFamily="18" charset="0"/>
              </a:rPr>
              <a:t>Design</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619672" y="996521"/>
            <a:ext cx="6563072" cy="460648"/>
          </a:xfrm>
        </p:spPr>
        <p:txBody>
          <a:bodyPr/>
          <a:lstStyle/>
          <a:p>
            <a:r>
              <a:rPr lang="en-US" sz="2400" b="1" dirty="0">
                <a:solidFill>
                  <a:schemeClr val="tx1"/>
                </a:solidFill>
                <a:latin typeface="Times New Roman" panose="02020603050405020304" pitchFamily="18" charset="0"/>
                <a:ea typeface="Calibri" panose="020F0502020204030204" pitchFamily="34" charset="0"/>
              </a:rPr>
              <a:t>Final Design for Gravity and Lateral Loads</a:t>
            </a:r>
            <a:endParaRPr lang="en-US" sz="2400" dirty="0">
              <a:solidFill>
                <a:schemeClr val="tx1"/>
              </a:solidFill>
            </a:endParaRPr>
          </a:p>
        </p:txBody>
      </p:sp>
      <mc:AlternateContent xmlns:mc="http://schemas.openxmlformats.org/markup-compatibility/2006" xmlns:a14="http://schemas.microsoft.com/office/drawing/2010/main">
        <mc:Choice Requires="a14">
          <p:sp>
            <p:nvSpPr>
              <p:cNvPr id="4" name="Content Placeholder 3"/>
              <p:cNvSpPr>
                <a:spLocks noGrp="1"/>
              </p:cNvSpPr>
              <p:nvPr>
                <p:ph idx="10"/>
              </p:nvPr>
            </p:nvSpPr>
            <p:spPr>
              <a:xfrm>
                <a:off x="1257012" y="1794011"/>
                <a:ext cx="7920880" cy="5020031"/>
              </a:xfrm>
            </p:spPr>
            <p:txBody>
              <a:bodyPr/>
              <a:lstStyle/>
              <a:p>
                <a:pPr marL="342900" lvl="0" indent="-342900" algn="just">
                  <a:lnSpc>
                    <a:spcPct val="107000"/>
                  </a:lnSpc>
                  <a:spcBef>
                    <a:spcPts val="0"/>
                  </a:spcBef>
                  <a:spcAft>
                    <a:spcPts val="800"/>
                  </a:spcAft>
                  <a:buFont typeface="Wingdings" panose="05000000000000000000" pitchFamily="2" charset="2"/>
                  <a:buChar char="q"/>
                </a:pPr>
                <a:r>
                  <a:rPr lang="en-US" sz="2400" b="1" dirty="0">
                    <a:solidFill>
                      <a:schemeClr val="tx1"/>
                    </a:solidFill>
                    <a:latin typeface="Times New Roman" panose="02020603050405020304" pitchFamily="18" charset="0"/>
                    <a:ea typeface="Calibri" panose="020F0502020204030204" pitchFamily="34" charset="0"/>
                    <a:cs typeface="Arial" panose="020B0604020202020204" pitchFamily="34" charset="0"/>
                  </a:rPr>
                  <a:t>Shear and Torsional </a:t>
                </a:r>
                <a:r>
                  <a:rPr lang="en-US" sz="2400" b="1"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reinforcement</a:t>
                </a:r>
              </a:p>
              <a:p>
                <a:pPr marL="342900" lvl="0" indent="-342900" algn="just">
                  <a:lnSpc>
                    <a:spcPct val="107000"/>
                  </a:lnSpc>
                  <a:spcBef>
                    <a:spcPts val="0"/>
                  </a:spcBef>
                  <a:spcAft>
                    <a:spcPts val="800"/>
                  </a:spcAft>
                  <a:buFont typeface="Arial" panose="020B0604020202020204" pitchFamily="34" charset="0"/>
                  <a:buChar char="•"/>
                </a:pPr>
                <a:r>
                  <a:rPr lang="en-US" sz="2400" dirty="0">
                    <a:solidFill>
                      <a:schemeClr val="tx1"/>
                    </a:solidFill>
                    <a:latin typeface="Times New Roman" panose="02020603050405020304" pitchFamily="18" charset="0"/>
                    <a:ea typeface="Calibri" panose="020F0502020204030204" pitchFamily="34" charset="0"/>
                  </a:rPr>
                  <a:t>Shear Walls </a:t>
                </a:r>
                <a:r>
                  <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 </a:t>
                </a: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Beams</a:t>
                </a:r>
                <a:r>
                  <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a:t>
                </a:r>
                <a:endParaRPr lang="en-US" sz="18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marL="914400" marR="0" algn="just">
                  <a:lnSpc>
                    <a:spcPct val="107000"/>
                  </a:lnSpc>
                  <a:spcBef>
                    <a:spcPts val="0"/>
                  </a:spcBef>
                  <a:spcAft>
                    <a:spcPts val="0"/>
                  </a:spcAft>
                </a:pPr>
                <a14:m>
                  <m:oMath xmlns:m="http://schemas.openxmlformats.org/officeDocument/2006/math">
                    <m:f>
                      <m:fPr>
                        <m:ctrlPr>
                          <a:rPr lang="en-US" sz="2100" i="1" smtClean="0">
                            <a:solidFill>
                              <a:schemeClr val="tx1"/>
                            </a:solidFill>
                            <a:latin typeface="Cambria Math" panose="02040503050406030204" pitchFamily="18" charset="0"/>
                            <a:ea typeface="Calibri" panose="020F0502020204030204" pitchFamily="34" charset="0"/>
                            <a:cs typeface="Times New Roman" panose="02020603050405020304" pitchFamily="18" charset="0"/>
                          </a:rPr>
                        </m:ctrlPr>
                      </m:fPr>
                      <m:num>
                        <m:sSub>
                          <m:sSubPr>
                            <m:ctrlPr>
                              <a:rPr lang="en-US" sz="21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21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𝐴</m:t>
                            </m:r>
                          </m:e>
                          <m:sub>
                            <m:r>
                              <a:rPr lang="en-US" sz="21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𝑣</m:t>
                            </m:r>
                          </m:sub>
                        </m:sSub>
                        <m:r>
                          <a:rPr lang="en-US" sz="210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 </m:t>
                        </m:r>
                      </m:num>
                      <m:den>
                        <m:r>
                          <m:rPr>
                            <m:sty m:val="p"/>
                          </m:rPr>
                          <a:rPr lang="en-US" sz="210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S</m:t>
                        </m:r>
                        <m:r>
                          <a:rPr lang="en-US" sz="210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 </m:t>
                        </m:r>
                      </m:den>
                    </m:f>
                  </m:oMath>
                </a14:m>
                <a:r>
                  <a:rPr lang="en-US" sz="21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 0.33mm</a:t>
                </a:r>
                <a:r>
                  <a:rPr lang="en-US" sz="2100" baseline="300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2</a:t>
                </a:r>
                <a:r>
                  <a:rPr lang="en-US" sz="21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/mm</a:t>
                </a:r>
                <a:endParaRPr lang="en-US" sz="2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457200" marR="0" indent="457200">
                  <a:lnSpc>
                    <a:spcPct val="107000"/>
                  </a:lnSpc>
                  <a:spcBef>
                    <a:spcPts val="0"/>
                  </a:spcBef>
                  <a:spcAft>
                    <a:spcPts val="0"/>
                  </a:spcAft>
                </a:pPr>
                <a14:m>
                  <m:oMath xmlns:m="http://schemas.openxmlformats.org/officeDocument/2006/math">
                    <m:sSub>
                      <m:sSubPr>
                        <m:ctrlPr>
                          <a:rPr lang="en-US" sz="21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ctrlPr>
                      </m:sSubPr>
                      <m:e>
                        <m:d>
                          <m:dPr>
                            <m:ctrlPr>
                              <a:rPr lang="en-US" sz="21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ctrlPr>
                          </m:dPr>
                          <m:e>
                            <m:f>
                              <m:fPr>
                                <m:ctrlPr>
                                  <a:rPr lang="en-US" sz="21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ctrlPr>
                              </m:fPr>
                              <m:num>
                                <m:sSub>
                                  <m:sSubPr>
                                    <m:ctrlPr>
                                      <a:rPr lang="en-US" sz="21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21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𝐴</m:t>
                                    </m:r>
                                  </m:e>
                                  <m:sub>
                                    <m:r>
                                      <a:rPr lang="en-US" sz="21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𝑣</m:t>
                                    </m:r>
                                  </m:sub>
                                </m:sSub>
                              </m:num>
                              <m:den>
                                <m:r>
                                  <a:rPr lang="en-US" sz="21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𝑆</m:t>
                                </m:r>
                              </m:den>
                            </m:f>
                          </m:e>
                        </m:d>
                      </m:e>
                      <m:sub>
                        <m:r>
                          <a:rPr lang="en-US" sz="21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𝑚𝑖𝑛</m:t>
                        </m:r>
                      </m:sub>
                    </m:sSub>
                  </m:oMath>
                </a14:m>
                <a:r>
                  <a:rPr lang="en-US" sz="21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 0.28mm</a:t>
                </a:r>
                <a:r>
                  <a:rPr lang="en-US" sz="2100" baseline="300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2</a:t>
                </a:r>
                <a:r>
                  <a:rPr lang="en-US" sz="21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/mm</a:t>
                </a:r>
                <a:endParaRPr lang="en-US" sz="2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gn="just">
                  <a:lnSpc>
                    <a:spcPct val="107000"/>
                  </a:lnSpc>
                  <a:spcBef>
                    <a:spcPts val="0"/>
                  </a:spcBef>
                  <a:spcAft>
                    <a:spcPts val="0"/>
                  </a:spcAft>
                  <a:buFont typeface="Symbol" panose="05050102010706020507" pitchFamily="18" charset="2"/>
                  <a:buChar char=""/>
                </a:pPr>
                <a14:m>
                  <m:oMath xmlns:m="http://schemas.openxmlformats.org/officeDocument/2006/math">
                    <m:sSub>
                      <m:sSubPr>
                        <m:ctrlPr>
                          <a:rPr lang="en-US" sz="21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ctrlPr>
                      </m:sSubPr>
                      <m:e>
                        <m:d>
                          <m:dPr>
                            <m:ctrlPr>
                              <a:rPr lang="en-US" sz="21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ctrlPr>
                          </m:dPr>
                          <m:e>
                            <m:f>
                              <m:fPr>
                                <m:ctrlPr>
                                  <a:rPr lang="en-US" sz="21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ctrlPr>
                              </m:fPr>
                              <m:num>
                                <m:sSub>
                                  <m:sSubPr>
                                    <m:ctrlPr>
                                      <a:rPr lang="en-US" sz="21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21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𝐴</m:t>
                                    </m:r>
                                  </m:e>
                                  <m:sub>
                                    <m:r>
                                      <a:rPr lang="en-US" sz="21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𝑣</m:t>
                                    </m:r>
                                  </m:sub>
                                </m:sSub>
                                <m:r>
                                  <a:rPr lang="en-US" sz="21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 </m:t>
                                </m:r>
                              </m:num>
                              <m:den>
                                <m:r>
                                  <a:rPr lang="en-US" sz="21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𝑆</m:t>
                                </m:r>
                                <m:r>
                                  <a:rPr lang="en-US" sz="21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 </m:t>
                                </m:r>
                              </m:den>
                            </m:f>
                          </m:e>
                        </m:d>
                      </m:e>
                      <m:sub>
                        <m:r>
                          <a:rPr lang="en-US" sz="21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𝑢𝑠𝑒𝑑</m:t>
                        </m:r>
                      </m:sub>
                    </m:sSub>
                  </m:oMath>
                </a14:m>
                <a:r>
                  <a:rPr lang="en-US" sz="21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 0.33mm</a:t>
                </a:r>
                <a:r>
                  <a:rPr lang="en-US" sz="2100" baseline="300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2</a:t>
                </a:r>
                <a:r>
                  <a:rPr lang="en-US" sz="21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/mm</a:t>
                </a:r>
                <a:endParaRPr lang="en-US" sz="2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914400" marR="0" algn="just">
                  <a:lnSpc>
                    <a:spcPct val="107000"/>
                  </a:lnSpc>
                  <a:spcBef>
                    <a:spcPts val="0"/>
                  </a:spcBef>
                  <a:spcAft>
                    <a:spcPts val="0"/>
                  </a:spcAft>
                </a:pPr>
                <a:r>
                  <a:rPr lang="en-US" sz="21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S= </a:t>
                </a:r>
                <a:r>
                  <a:rPr lang="en-US" sz="2100" dirty="0" smtClean="0">
                    <a:solidFill>
                      <a:schemeClr val="tx1"/>
                    </a:solidFill>
                    <a:effectLst/>
                    <a:latin typeface="Times New Roman" panose="02020603050405020304" pitchFamily="18" charset="0"/>
                    <a:ea typeface="Calibri" panose="020F0502020204030204" pitchFamily="34" charset="0"/>
                    <a:cs typeface="Arial" panose="020B0604020202020204" pitchFamily="34" charset="0"/>
                  </a:rPr>
                  <a:t>475mm</a:t>
                </a:r>
                <a:endParaRPr lang="en-US" sz="2100" dirty="0" smtClean="0">
                  <a:solidFill>
                    <a:schemeClr val="tx1"/>
                  </a:solidFill>
                  <a:latin typeface="Calibri" panose="020F0502020204030204" pitchFamily="34" charset="0"/>
                  <a:ea typeface="Calibri" panose="020F0502020204030204" pitchFamily="34" charset="0"/>
                  <a:cs typeface="Arial" panose="020B0604020202020204" pitchFamily="34" charset="0"/>
                </a:endParaRPr>
              </a:p>
              <a:p>
                <a:pPr marL="914400" marR="0" algn="just">
                  <a:lnSpc>
                    <a:spcPct val="107000"/>
                  </a:lnSpc>
                  <a:spcBef>
                    <a:spcPts val="0"/>
                  </a:spcBef>
                  <a:spcAft>
                    <a:spcPts val="0"/>
                  </a:spcAft>
                </a:pPr>
                <a:r>
                  <a:rPr lang="en-US" sz="2100" dirty="0" smtClean="0">
                    <a:solidFill>
                      <a:schemeClr val="tx1"/>
                    </a:solidFill>
                    <a:effectLst/>
                    <a:latin typeface="Times New Roman" panose="02020603050405020304" pitchFamily="18" charset="0"/>
                    <a:ea typeface="Calibri" panose="020F0502020204030204" pitchFamily="34" charset="0"/>
                    <a:cs typeface="Arial" panose="020B0604020202020204" pitchFamily="34" charset="0"/>
                  </a:rPr>
                  <a:t>Check </a:t>
                </a:r>
                <a:r>
                  <a:rPr lang="en-US" sz="21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S </a:t>
                </a:r>
                <a:endParaRPr lang="en-US" sz="2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914400" marR="0" algn="just">
                  <a:lnSpc>
                    <a:spcPct val="107000"/>
                  </a:lnSpc>
                  <a:spcBef>
                    <a:spcPts val="0"/>
                  </a:spcBef>
                  <a:spcAft>
                    <a:spcPts val="0"/>
                  </a:spcAft>
                </a:pPr>
                <a:r>
                  <a:rPr lang="en-US" sz="2100" dirty="0" err="1">
                    <a:solidFill>
                      <a:schemeClr val="tx1"/>
                    </a:solidFill>
                    <a:effectLst/>
                    <a:latin typeface="Times New Roman" panose="02020603050405020304" pitchFamily="18" charset="0"/>
                    <a:ea typeface="Calibri" panose="020F0502020204030204" pitchFamily="34" charset="0"/>
                    <a:cs typeface="Arial" panose="020B0604020202020204" pitchFamily="34" charset="0"/>
                  </a:rPr>
                  <a:t>S</a:t>
                </a:r>
                <a:r>
                  <a:rPr lang="en-US" sz="2100" baseline="-25000" dirty="0" err="1">
                    <a:solidFill>
                      <a:schemeClr val="tx1"/>
                    </a:solidFill>
                    <a:effectLst/>
                    <a:latin typeface="Times New Roman" panose="02020603050405020304" pitchFamily="18" charset="0"/>
                    <a:ea typeface="Calibri" panose="020F0502020204030204" pitchFamily="34" charset="0"/>
                    <a:cs typeface="Arial" panose="020B0604020202020204" pitchFamily="34" charset="0"/>
                  </a:rPr>
                  <a:t>max</a:t>
                </a:r>
                <a:r>
                  <a:rPr lang="en-US" sz="21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 </a:t>
                </a:r>
                <a:r>
                  <a:rPr lang="en-US" sz="21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 600mm</a:t>
                </a:r>
                <a:endParaRPr lang="en-US" sz="2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914400" marR="0" algn="just">
                  <a:lnSpc>
                    <a:spcPct val="107000"/>
                  </a:lnSpc>
                  <a:spcBef>
                    <a:spcPts val="0"/>
                  </a:spcBef>
                  <a:spcAft>
                    <a:spcPts val="0"/>
                  </a:spcAft>
                </a:pPr>
                <a:r>
                  <a:rPr lang="en-US" sz="21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      </a:t>
                </a:r>
                <a:r>
                  <a:rPr lang="en-US" sz="21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  ≤ </a:t>
                </a:r>
                <a14:m>
                  <m:oMath xmlns:m="http://schemas.openxmlformats.org/officeDocument/2006/math">
                    <m:f>
                      <m:fPr>
                        <m:ctrlPr>
                          <a:rPr lang="en-US" sz="21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ctrlPr>
                      </m:fPr>
                      <m:num>
                        <m:r>
                          <m:rPr>
                            <m:sty m:val="p"/>
                          </m:rPr>
                          <a:rPr lang="en-US" sz="210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d</m:t>
                        </m:r>
                        <m:r>
                          <a:rPr lang="en-US" sz="210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 </m:t>
                        </m:r>
                      </m:num>
                      <m:den>
                        <m:r>
                          <a:rPr lang="en-US" sz="210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2</m:t>
                        </m:r>
                        <m:r>
                          <a:rPr lang="en-US" sz="210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 </m:t>
                        </m:r>
                      </m:den>
                    </m:f>
                  </m:oMath>
                </a14:m>
                <a:r>
                  <a:rPr lang="en-US" sz="21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 mm= 150mm &lt; 475mm</a:t>
                </a:r>
                <a:endParaRPr lang="en-US" sz="2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gn="just">
                  <a:lnSpc>
                    <a:spcPct val="107000"/>
                  </a:lnSpc>
                  <a:spcBef>
                    <a:spcPts val="0"/>
                  </a:spcBef>
                  <a:spcAft>
                    <a:spcPts val="0"/>
                  </a:spcAft>
                  <a:buFont typeface="Symbol" panose="05050102010706020507" pitchFamily="18" charset="2"/>
                  <a:buChar char=""/>
                </a:pPr>
                <a:r>
                  <a:rPr lang="en-US" sz="21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Use S= 150mm</a:t>
                </a:r>
                <a:endParaRPr lang="en-US" sz="2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gn="just">
                  <a:lnSpc>
                    <a:spcPct val="107000"/>
                  </a:lnSpc>
                  <a:spcBef>
                    <a:spcPts val="0"/>
                  </a:spcBef>
                  <a:spcAft>
                    <a:spcPts val="0"/>
                  </a:spcAft>
                  <a:buFont typeface="Symbol" panose="05050102010706020507" pitchFamily="18" charset="2"/>
                  <a:buChar char=""/>
                </a:pPr>
                <a:r>
                  <a:rPr lang="en-US" sz="21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1</a:t>
                </a:r>
                <a:r>
                  <a:rPr lang="en-US" sz="21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Ø</a:t>
                </a:r>
                <a:r>
                  <a:rPr lang="en-US" sz="21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10/150mm</a:t>
                </a:r>
                <a:endParaRPr lang="en-US" sz="2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914400" marR="0" algn="just">
                  <a:lnSpc>
                    <a:spcPct val="107000"/>
                  </a:lnSpc>
                  <a:spcBef>
                    <a:spcPts val="0"/>
                  </a:spcBef>
                  <a:spcAft>
                    <a:spcPts val="800"/>
                  </a:spcAft>
                </a:pPr>
                <a:r>
                  <a:rPr lang="en-US" sz="24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sz="2400" b="1" dirty="0" smtClean="0">
                  <a:solidFill>
                    <a:schemeClr val="tx1"/>
                  </a:solidFill>
                  <a:latin typeface="Times New Roman" panose="02020603050405020304" pitchFamily="18" charset="0"/>
                  <a:ea typeface="Calibri" panose="020F0502020204030204" pitchFamily="34" charset="0"/>
                </a:endParaRPr>
              </a:p>
            </p:txBody>
          </p:sp>
        </mc:Choice>
        <mc:Fallback xmlns="">
          <p:sp>
            <p:nvSpPr>
              <p:cNvPr id="4" name="Content Placeholder 3"/>
              <p:cNvSpPr>
                <a:spLocks noGrp="1" noRot="1" noChangeAspect="1" noMove="1" noResize="1" noEditPoints="1" noAdjustHandles="1" noChangeArrowheads="1" noChangeShapeType="1" noTextEdit="1"/>
              </p:cNvSpPr>
              <p:nvPr>
                <p:ph idx="10"/>
              </p:nvPr>
            </p:nvSpPr>
            <p:spPr>
              <a:xfrm>
                <a:off x="1257012" y="1794011"/>
                <a:ext cx="7920880" cy="5020031"/>
              </a:xfrm>
              <a:blipFill>
                <a:blip r:embed="rId2"/>
                <a:stretch>
                  <a:fillRect t="-971"/>
                </a:stretch>
              </a:blipFill>
            </p:spPr>
            <p:txBody>
              <a:bodyPr/>
              <a:lstStyle/>
              <a:p>
                <a:r>
                  <a:rPr lang="en-US">
                    <a:noFill/>
                  </a:rPr>
                  <a:t> </a:t>
                </a:r>
              </a:p>
            </p:txBody>
          </p:sp>
        </mc:Fallback>
      </mc:AlternateContent>
      <p:sp>
        <p:nvSpPr>
          <p:cNvPr id="5" name="Rectangle 4"/>
          <p:cNvSpPr/>
          <p:nvPr/>
        </p:nvSpPr>
        <p:spPr>
          <a:xfrm>
            <a:off x="1631860" y="1406356"/>
            <a:ext cx="1056700" cy="461665"/>
          </a:xfrm>
          <a:prstGeom prst="rect">
            <a:avLst/>
          </a:prstGeom>
        </p:spPr>
        <p:txBody>
          <a:bodyPr wrap="none">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mn-cs"/>
              </a:rPr>
              <a:t>Beams</a:t>
            </a:r>
            <a:endParaRPr kumimoji="0" lang="en-US" sz="3200" b="0" i="0" u="none" strike="noStrike" kern="1200" cap="none" spc="0" normalizeH="0" baseline="0" noProof="0" dirty="0">
              <a:ln>
                <a:noFill/>
              </a:ln>
              <a:solidFill>
                <a:prstClr val="black"/>
              </a:solidFill>
              <a:effectLst/>
              <a:uLnTx/>
              <a:uFillTx/>
              <a:latin typeface="맑은 고딕"/>
              <a:ea typeface="+mn-ea"/>
              <a:cs typeface="+mn-cs"/>
            </a:endParaRPr>
          </a:p>
        </p:txBody>
      </p:sp>
    </p:spTree>
    <p:extLst>
      <p:ext uri="{BB962C8B-B14F-4D97-AF65-F5344CB8AC3E}">
        <p14:creationId xmlns:p14="http://schemas.microsoft.com/office/powerpoint/2010/main" val="255582691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solidFill>
                  <a:schemeClr val="tx1"/>
                </a:solidFill>
                <a:latin typeface="Times New Roman" panose="02020603050405020304" pitchFamily="18" charset="0"/>
                <a:cs typeface="Times New Roman" panose="02020603050405020304" pitchFamily="18" charset="0"/>
              </a:rPr>
              <a:t>Design</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619672" y="996521"/>
            <a:ext cx="6563072" cy="460648"/>
          </a:xfrm>
        </p:spPr>
        <p:txBody>
          <a:bodyPr/>
          <a:lstStyle/>
          <a:p>
            <a:r>
              <a:rPr lang="en-US" sz="2400" b="1" dirty="0">
                <a:solidFill>
                  <a:schemeClr val="tx1"/>
                </a:solidFill>
                <a:latin typeface="Times New Roman" panose="02020603050405020304" pitchFamily="18" charset="0"/>
                <a:ea typeface="Calibri" panose="020F0502020204030204" pitchFamily="34" charset="0"/>
              </a:rPr>
              <a:t>Final Design for Gravity and Lateral Loads</a:t>
            </a:r>
            <a:endParaRPr lang="en-US" sz="2400" dirty="0">
              <a:solidFill>
                <a:schemeClr val="tx1"/>
              </a:solidFill>
            </a:endParaRPr>
          </a:p>
        </p:txBody>
      </p:sp>
      <p:sp>
        <p:nvSpPr>
          <p:cNvPr id="4" name="Content Placeholder 3"/>
          <p:cNvSpPr>
            <a:spLocks noGrp="1"/>
          </p:cNvSpPr>
          <p:nvPr>
            <p:ph idx="10"/>
          </p:nvPr>
        </p:nvSpPr>
        <p:spPr>
          <a:xfrm>
            <a:off x="1257012" y="1794011"/>
            <a:ext cx="7920880" cy="5020031"/>
          </a:xfrm>
        </p:spPr>
        <p:txBody>
          <a:bodyPr/>
          <a:lstStyle/>
          <a:p>
            <a:pPr marL="342900" lvl="0" indent="-342900" algn="just">
              <a:lnSpc>
                <a:spcPct val="107000"/>
              </a:lnSpc>
              <a:spcBef>
                <a:spcPts val="0"/>
              </a:spcBef>
              <a:spcAft>
                <a:spcPts val="800"/>
              </a:spcAft>
              <a:buFont typeface="Wingdings" panose="05000000000000000000" pitchFamily="2" charset="2"/>
              <a:buChar char="q"/>
            </a:pPr>
            <a:r>
              <a:rPr lang="en-US" sz="2400" b="1" dirty="0">
                <a:solidFill>
                  <a:schemeClr val="tx1"/>
                </a:solidFill>
                <a:latin typeface="Times New Roman" panose="02020603050405020304" pitchFamily="18" charset="0"/>
                <a:ea typeface="Calibri" panose="020F0502020204030204" pitchFamily="34" charset="0"/>
              </a:rPr>
              <a:t>Beams </a:t>
            </a:r>
            <a:r>
              <a:rPr lang="en-US" sz="2400" b="1" dirty="0" smtClean="0">
                <a:solidFill>
                  <a:schemeClr val="tx1"/>
                </a:solidFill>
                <a:latin typeface="Times New Roman" panose="02020603050405020304" pitchFamily="18" charset="0"/>
                <a:ea typeface="Calibri" panose="020F0502020204030204" pitchFamily="34" charset="0"/>
              </a:rPr>
              <a:t>Sections</a:t>
            </a:r>
          </a:p>
          <a:p>
            <a:pPr lvl="0" algn="just">
              <a:lnSpc>
                <a:spcPct val="107000"/>
              </a:lnSpc>
              <a:spcBef>
                <a:spcPts val="0"/>
              </a:spcBef>
              <a:spcAft>
                <a:spcPts val="800"/>
              </a:spcAft>
            </a:pPr>
            <a:r>
              <a:rPr lang="en-US" sz="24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sz="2400" b="1" dirty="0" smtClean="0">
              <a:solidFill>
                <a:schemeClr val="tx1"/>
              </a:solidFill>
              <a:latin typeface="Times New Roman" panose="02020603050405020304" pitchFamily="18" charset="0"/>
              <a:ea typeface="Calibri" panose="020F0502020204030204" pitchFamily="34" charset="0"/>
            </a:endParaRPr>
          </a:p>
        </p:txBody>
      </p:sp>
      <p:sp>
        <p:nvSpPr>
          <p:cNvPr id="5" name="Rectangle 4"/>
          <p:cNvSpPr/>
          <p:nvPr/>
        </p:nvSpPr>
        <p:spPr>
          <a:xfrm>
            <a:off x="1631860" y="1406356"/>
            <a:ext cx="1056700" cy="461665"/>
          </a:xfrm>
          <a:prstGeom prst="rect">
            <a:avLst/>
          </a:prstGeom>
        </p:spPr>
        <p:txBody>
          <a:bodyPr wrap="none">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mn-cs"/>
              </a:rPr>
              <a:t>Beams</a:t>
            </a:r>
            <a:endParaRPr kumimoji="0" lang="en-US" sz="3200" b="0" i="0" u="none" strike="noStrike" kern="1200" cap="none" spc="0" normalizeH="0" baseline="0" noProof="0" dirty="0">
              <a:ln>
                <a:noFill/>
              </a:ln>
              <a:solidFill>
                <a:prstClr val="black"/>
              </a:solidFill>
              <a:effectLst/>
              <a:uLnTx/>
              <a:uFillTx/>
              <a:latin typeface="맑은 고딕"/>
              <a:ea typeface="+mn-ea"/>
              <a:cs typeface="+mn-cs"/>
            </a:endParaRPr>
          </a:p>
        </p:txBody>
      </p:sp>
      <p:pic>
        <p:nvPicPr>
          <p:cNvPr id="6" name="Picture 5"/>
          <p:cNvPicPr>
            <a:picLocks noChangeAspect="1"/>
          </p:cNvPicPr>
          <p:nvPr/>
        </p:nvPicPr>
        <p:blipFill>
          <a:blip r:embed="rId2"/>
          <a:stretch>
            <a:fillRect/>
          </a:stretch>
        </p:blipFill>
        <p:spPr>
          <a:xfrm>
            <a:off x="1729476" y="2376678"/>
            <a:ext cx="3664014" cy="2511770"/>
          </a:xfrm>
          <a:prstGeom prst="rect">
            <a:avLst/>
          </a:prstGeom>
        </p:spPr>
      </p:pic>
      <p:pic>
        <p:nvPicPr>
          <p:cNvPr id="7" name="Picture 6"/>
          <p:cNvPicPr>
            <a:picLocks noChangeAspect="1"/>
          </p:cNvPicPr>
          <p:nvPr/>
        </p:nvPicPr>
        <p:blipFill>
          <a:blip r:embed="rId3"/>
          <a:stretch>
            <a:fillRect/>
          </a:stretch>
        </p:blipFill>
        <p:spPr>
          <a:xfrm>
            <a:off x="5004048" y="4327535"/>
            <a:ext cx="3932261" cy="2462997"/>
          </a:xfrm>
          <a:prstGeom prst="rect">
            <a:avLst/>
          </a:prstGeom>
        </p:spPr>
      </p:pic>
      <p:sp>
        <p:nvSpPr>
          <p:cNvPr id="8" name="Rectangle 7"/>
          <p:cNvSpPr/>
          <p:nvPr/>
        </p:nvSpPr>
        <p:spPr>
          <a:xfrm>
            <a:off x="1678130" y="4888448"/>
            <a:ext cx="1747594" cy="468077"/>
          </a:xfrm>
          <a:prstGeom prst="rect">
            <a:avLst/>
          </a:prstGeom>
        </p:spPr>
        <p:txBody>
          <a:bodyPr wrap="none">
            <a:spAutoFit/>
          </a:bodyPr>
          <a:lstStyle/>
          <a:p>
            <a:pPr lvl="0">
              <a:lnSpc>
                <a:spcPct val="107000"/>
              </a:lnSpc>
              <a:spcAft>
                <a:spcPts val="800"/>
              </a:spcAft>
            </a:pPr>
            <a:r>
              <a:rPr lang="en-US" sz="2400" dirty="0">
                <a:latin typeface="Times New Roman" panose="02020603050405020304" pitchFamily="18" charset="0"/>
                <a:ea typeface="Calibri" panose="020F0502020204030204" pitchFamily="34" charset="0"/>
                <a:cs typeface="Arial" panose="020B0604020202020204" pitchFamily="34" charset="0"/>
              </a:rPr>
              <a:t>Main Beams</a:t>
            </a:r>
            <a:endParaRPr lang="en-US" sz="24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9" name="Rectangle 8"/>
          <p:cNvSpPr/>
          <p:nvPr/>
        </p:nvSpPr>
        <p:spPr>
          <a:xfrm>
            <a:off x="6374133" y="3832469"/>
            <a:ext cx="2562176" cy="468077"/>
          </a:xfrm>
          <a:prstGeom prst="rect">
            <a:avLst/>
          </a:prstGeom>
        </p:spPr>
        <p:txBody>
          <a:bodyPr wrap="none">
            <a:spAutoFit/>
          </a:bodyPr>
          <a:lstStyle/>
          <a:p>
            <a:pPr lvl="0" algn="just">
              <a:lnSpc>
                <a:spcPct val="107000"/>
              </a:lnSpc>
              <a:spcAft>
                <a:spcPts val="800"/>
              </a:spcAft>
            </a:pPr>
            <a:r>
              <a:rPr lang="en-US" sz="2400" dirty="0">
                <a:latin typeface="Times New Roman" panose="02020603050405020304" pitchFamily="18" charset="0"/>
                <a:ea typeface="Calibri" panose="020F0502020204030204" pitchFamily="34" charset="0"/>
                <a:cs typeface="Arial" panose="020B0604020202020204" pitchFamily="34" charset="0"/>
              </a:rPr>
              <a:t>Shear Walls Beams</a:t>
            </a:r>
            <a:endParaRPr lang="en-US"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175395627"/>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solidFill>
                  <a:schemeClr val="tx1"/>
                </a:solidFill>
                <a:latin typeface="Times New Roman" panose="02020603050405020304" pitchFamily="18" charset="0"/>
                <a:cs typeface="Times New Roman" panose="02020603050405020304" pitchFamily="18" charset="0"/>
              </a:rPr>
              <a:t>Design</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619672" y="996521"/>
            <a:ext cx="6563072" cy="460648"/>
          </a:xfrm>
        </p:spPr>
        <p:txBody>
          <a:bodyPr/>
          <a:lstStyle/>
          <a:p>
            <a:r>
              <a:rPr lang="en-US" sz="2400" b="1" dirty="0">
                <a:solidFill>
                  <a:schemeClr val="tx1"/>
                </a:solidFill>
                <a:latin typeface="Times New Roman" panose="02020603050405020304" pitchFamily="18" charset="0"/>
                <a:ea typeface="Calibri" panose="020F0502020204030204" pitchFamily="34" charset="0"/>
              </a:rPr>
              <a:t>Final Design for Gravity and Lateral Loads</a:t>
            </a:r>
            <a:endParaRPr lang="en-US" sz="2400" dirty="0">
              <a:solidFill>
                <a:schemeClr val="tx1"/>
              </a:solidFill>
            </a:endParaRPr>
          </a:p>
        </p:txBody>
      </p:sp>
      <mc:AlternateContent xmlns:mc="http://schemas.openxmlformats.org/markup-compatibility/2006" xmlns:a14="http://schemas.microsoft.com/office/drawing/2010/main">
        <mc:Choice Requires="a14">
          <p:sp>
            <p:nvSpPr>
              <p:cNvPr id="4" name="Content Placeholder 3"/>
              <p:cNvSpPr>
                <a:spLocks noGrp="1"/>
              </p:cNvSpPr>
              <p:nvPr>
                <p:ph idx="10"/>
              </p:nvPr>
            </p:nvSpPr>
            <p:spPr>
              <a:xfrm>
                <a:off x="1187624" y="1821154"/>
                <a:ext cx="8067516" cy="5020031"/>
              </a:xfrm>
            </p:spPr>
            <p:txBody>
              <a:bodyPr/>
              <a:lstStyle/>
              <a:p>
                <a:pPr marL="342900" lvl="0" indent="-342900" algn="just">
                  <a:lnSpc>
                    <a:spcPct val="107000"/>
                  </a:lnSpc>
                  <a:spcBef>
                    <a:spcPts val="0"/>
                  </a:spcBef>
                  <a:spcAft>
                    <a:spcPts val="800"/>
                  </a:spcAft>
                  <a:buFont typeface="Courier New" panose="02070309020205020404" pitchFamily="49" charset="0"/>
                  <a:buChar char="o"/>
                </a:pPr>
                <a:r>
                  <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Sway-Non </a:t>
                </a: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Sway Check</a:t>
                </a:r>
                <a:endParaRPr lang="en-US" sz="24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7000"/>
                  </a:lnSpc>
                  <a:spcBef>
                    <a:spcPts val="0"/>
                  </a:spcBef>
                  <a:spcAft>
                    <a:spcPts val="0"/>
                  </a:spcAft>
                </a:pPr>
                <a:r>
                  <a:rPr lang="en-US" sz="2100" dirty="0" smtClean="0">
                    <a:solidFill>
                      <a:schemeClr val="tx1"/>
                    </a:solidFill>
                    <a:latin typeface="Times New Roman" panose="02020603050405020304" pitchFamily="18" charset="0"/>
                    <a:ea typeface="Times New Roman" panose="02020603050405020304" pitchFamily="18" charset="0"/>
                    <a:cs typeface="Arial" panose="020B0604020202020204" pitchFamily="34" charset="0"/>
                  </a:rPr>
                  <a:t>This check was performed for all stories in the X and Y directions.</a:t>
                </a:r>
                <a:endParaRPr lang="en-US" sz="21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7000"/>
                  </a:lnSpc>
                  <a:spcBef>
                    <a:spcPts val="0"/>
                  </a:spcBef>
                  <a:spcAft>
                    <a:spcPts val="0"/>
                  </a:spcAft>
                </a:pPr>
                <a:r>
                  <a:rPr lang="en-US" sz="21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Q= </a:t>
                </a:r>
                <a14:m>
                  <m:oMath xmlns:m="http://schemas.openxmlformats.org/officeDocument/2006/math">
                    <m:f>
                      <m:fPr>
                        <m:ctrlPr>
                          <a:rPr lang="en-US" sz="21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nary>
                          <m:naryPr>
                            <m:chr m:val="∑"/>
                            <m:limLoc m:val="undOvr"/>
                            <m:subHide m:val="on"/>
                            <m:supHide m:val="on"/>
                            <m:ctrlPr>
                              <a:rPr lang="en-US" sz="21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naryPr>
                          <m:sub/>
                          <m:sup/>
                          <m:e>
                            <m:sSub>
                              <m:sSubPr>
                                <m:ctrlPr>
                                  <a:rPr lang="en-US" sz="21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21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𝑃</m:t>
                                </m:r>
                              </m:e>
                              <m:sub>
                                <m:r>
                                  <a:rPr lang="en-US" sz="21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𝑢</m:t>
                                </m:r>
                              </m:sub>
                            </m:sSub>
                          </m:e>
                        </m:nary>
                        <m:sSub>
                          <m:sSubPr>
                            <m:ctrlPr>
                              <a:rPr lang="en-US" sz="21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21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𝛥</m:t>
                            </m:r>
                          </m:e>
                          <m:sub>
                            <m:r>
                              <a:rPr lang="en-US" sz="21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0</m:t>
                            </m:r>
                          </m:sub>
                        </m:sSub>
                        <m:r>
                          <a:rPr lang="en-US" sz="21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num>
                      <m:den>
                        <m:sSub>
                          <m:sSubPr>
                            <m:ctrlPr>
                              <a:rPr lang="en-US" sz="21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21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𝑉</m:t>
                            </m:r>
                          </m:e>
                          <m:sub>
                            <m:r>
                              <a:rPr lang="en-US" sz="21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𝑢𝑠</m:t>
                            </m:r>
                          </m:sub>
                        </m:sSub>
                        <m:r>
                          <a:rPr lang="en-US" sz="210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sSub>
                          <m:sSubPr>
                            <m:ctrlPr>
                              <a:rPr lang="en-US" sz="21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21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𝑙</m:t>
                            </m:r>
                          </m:e>
                          <m:sub>
                            <m:r>
                              <a:rPr lang="en-US" sz="21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𝑐</m:t>
                            </m:r>
                          </m:sub>
                        </m:sSub>
                      </m:den>
                    </m:f>
                    <m:r>
                      <a:rPr lang="en-US" sz="21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1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0</m:t>
                    </m:r>
                    <m:r>
                      <a:rPr lang="en-US" sz="21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1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05</m:t>
                    </m:r>
                  </m:oMath>
                </a14:m>
                <a:endParaRPr lang="en-US" sz="21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marL="342900" marR="0" lvl="0" indent="-342900" algn="just">
                  <a:lnSpc>
                    <a:spcPct val="107000"/>
                  </a:lnSpc>
                  <a:spcBef>
                    <a:spcPts val="0"/>
                  </a:spcBef>
                  <a:spcAft>
                    <a:spcPts val="800"/>
                  </a:spcAft>
                  <a:buFont typeface="Symbol" panose="05050102010706020507" pitchFamily="18" charset="2"/>
                  <a:buChar char=""/>
                </a:pPr>
                <a:r>
                  <a:rPr lang="en-US" sz="21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Its </a:t>
                </a:r>
                <a:r>
                  <a:rPr lang="en-US" sz="21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Non Sway</a:t>
                </a:r>
                <a:endParaRPr lang="en-US" sz="21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07000"/>
                  </a:lnSpc>
                  <a:spcBef>
                    <a:spcPts val="0"/>
                  </a:spcBef>
                  <a:spcAft>
                    <a:spcPts val="800"/>
                  </a:spcAft>
                  <a:buFont typeface="Courier New" panose="02070309020205020404" pitchFamily="49" charset="0"/>
                  <a:buChar char="o"/>
                </a:pP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Slenderness Check</a:t>
                </a:r>
                <a:endParaRPr lang="en-US" sz="24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7000"/>
                  </a:lnSpc>
                  <a:spcBef>
                    <a:spcPts val="0"/>
                  </a:spcBef>
                  <a:spcAft>
                    <a:spcPts val="0"/>
                  </a:spcAft>
                </a:pPr>
                <a14:m>
                  <m:oMath xmlns:m="http://schemas.openxmlformats.org/officeDocument/2006/math">
                    <m:f>
                      <m:fPr>
                        <m:ctrlPr>
                          <a:rPr lang="en-US" sz="2100" i="1" smtClean="0">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1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21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𝐾𝐿</m:t>
                        </m:r>
                      </m:num>
                      <m:den>
                        <m:r>
                          <a:rPr lang="en-US" sz="21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𝑟</m:t>
                        </m:r>
                      </m:den>
                    </m:f>
                  </m:oMath>
                </a14:m>
                <a:r>
                  <a:rPr lang="en-US" sz="21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 </a:t>
                </a:r>
                <a14:m>
                  <m:oMath xmlns:m="http://schemas.openxmlformats.org/officeDocument/2006/math">
                    <m:f>
                      <m:fPr>
                        <m:ctrlPr>
                          <a:rPr lang="en-US" sz="21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21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21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1</m:t>
                        </m:r>
                        <m:r>
                          <a:rPr lang="en-US" sz="21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𝑥</m:t>
                        </m:r>
                        <m:r>
                          <a:rPr lang="en-US" sz="21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3</m:t>
                        </m:r>
                      </m:num>
                      <m:den>
                        <m:r>
                          <a:rPr lang="en-US" sz="21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0</m:t>
                        </m:r>
                        <m:r>
                          <a:rPr lang="en-US" sz="21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1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165</m:t>
                        </m:r>
                      </m:den>
                    </m:f>
                  </m:oMath>
                </a14:m>
                <a:endParaRPr lang="en-US" sz="21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7000"/>
                  </a:lnSpc>
                  <a:spcBef>
                    <a:spcPts val="0"/>
                  </a:spcBef>
                  <a:spcAft>
                    <a:spcPts val="0"/>
                  </a:spcAft>
                </a:pPr>
                <a:r>
                  <a:rPr lang="en-US" sz="21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    = 18.18 </a:t>
                </a:r>
                <a:endParaRPr lang="en-US" sz="21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7000"/>
                  </a:lnSpc>
                  <a:spcBef>
                    <a:spcPts val="0"/>
                  </a:spcBef>
                  <a:spcAft>
                    <a:spcPts val="0"/>
                  </a:spcAft>
                </a:pPr>
                <a:r>
                  <a:rPr lang="en-US" sz="21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should be less than </a:t>
                </a:r>
                <a:r>
                  <a:rPr lang="en-US" sz="2100" dirty="0" smtClean="0">
                    <a:solidFill>
                      <a:schemeClr val="tx1"/>
                    </a:solidFill>
                    <a:effectLst/>
                    <a:latin typeface="Times New Roman" panose="02020603050405020304" pitchFamily="18" charset="0"/>
                    <a:ea typeface="Calibri" panose="020F0502020204030204" pitchFamily="34" charset="0"/>
                    <a:cs typeface="Arial" panose="020B0604020202020204" pitchFamily="34" charset="0"/>
                  </a:rPr>
                  <a:t>34 − </a:t>
                </a:r>
                <a:r>
                  <a:rPr lang="en-US" sz="21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12 x </a:t>
                </a:r>
                <a14:m>
                  <m:oMath xmlns:m="http://schemas.openxmlformats.org/officeDocument/2006/math">
                    <m:f>
                      <m:fPr>
                        <m:ctrlPr>
                          <a:rPr lang="en-US" sz="21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21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sSub>
                          <m:sSubPr>
                            <m:ctrlPr>
                              <a:rPr lang="en-US" sz="21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21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𝑀</m:t>
                            </m:r>
                          </m:e>
                          <m:sub>
                            <m:r>
                              <a:rPr lang="en-US" sz="21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1</m:t>
                            </m:r>
                          </m:sub>
                        </m:sSub>
                      </m:num>
                      <m:den>
                        <m:sSub>
                          <m:sSubPr>
                            <m:ctrlPr>
                              <a:rPr lang="en-US" sz="21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21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𝑀</m:t>
                            </m:r>
                          </m:e>
                          <m:sub>
                            <m:r>
                              <a:rPr lang="en-US" sz="21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2</m:t>
                            </m:r>
                          </m:sub>
                        </m:sSub>
                      </m:den>
                    </m:f>
                  </m:oMath>
                </a14:m>
                <a:r>
                  <a:rPr lang="en-US" sz="21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 </a:t>
                </a:r>
                <a:endParaRPr lang="en-US" sz="21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7000"/>
                  </a:lnSpc>
                  <a:spcBef>
                    <a:spcPts val="0"/>
                  </a:spcBef>
                  <a:spcAft>
                    <a:spcPts val="0"/>
                  </a:spcAft>
                </a:pPr>
                <a:r>
                  <a:rPr lang="en-US" sz="2100" dirty="0" smtClean="0">
                    <a:solidFill>
                      <a:schemeClr val="tx1"/>
                    </a:solidFill>
                    <a:effectLst/>
                    <a:latin typeface="Times New Roman" panose="02020603050405020304" pitchFamily="18" charset="0"/>
                    <a:ea typeface="Calibri" panose="020F0502020204030204" pitchFamily="34" charset="0"/>
                    <a:cs typeface="Arial" panose="020B0604020202020204" pitchFamily="34" charset="0"/>
                  </a:rPr>
                  <a:t>34 − </a:t>
                </a:r>
                <a:r>
                  <a:rPr lang="en-US" sz="21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12 x </a:t>
                </a:r>
                <a14:m>
                  <m:oMath xmlns:m="http://schemas.openxmlformats.org/officeDocument/2006/math">
                    <m:f>
                      <m:fPr>
                        <m:ctrlPr>
                          <a:rPr lang="en-US" sz="21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21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sSub>
                          <m:sSubPr>
                            <m:ctrlPr>
                              <a:rPr lang="en-US" sz="21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21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𝑀</m:t>
                            </m:r>
                          </m:e>
                          <m:sub>
                            <m:r>
                              <a:rPr lang="en-US" sz="21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1</m:t>
                            </m:r>
                          </m:sub>
                        </m:sSub>
                      </m:num>
                      <m:den>
                        <m:sSub>
                          <m:sSubPr>
                            <m:ctrlPr>
                              <a:rPr lang="en-US" sz="21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21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𝑀</m:t>
                            </m:r>
                          </m:e>
                          <m:sub>
                            <m:r>
                              <a:rPr lang="en-US" sz="21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2</m:t>
                            </m:r>
                          </m:sub>
                        </m:sSub>
                      </m:den>
                    </m:f>
                  </m:oMath>
                </a14:m>
                <a:r>
                  <a:rPr lang="en-US" sz="21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 = 33.84 &gt; 18.18  </a:t>
                </a:r>
                <a:endParaRPr lang="en-US" sz="21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marL="342900" marR="0" lvl="0" indent="-342900" algn="just">
                  <a:lnSpc>
                    <a:spcPct val="107000"/>
                  </a:lnSpc>
                  <a:spcBef>
                    <a:spcPts val="0"/>
                  </a:spcBef>
                  <a:spcAft>
                    <a:spcPts val="0"/>
                  </a:spcAft>
                  <a:buFont typeface="Symbol" panose="05050102010706020507" pitchFamily="18" charset="2"/>
                  <a:buChar char=""/>
                </a:pPr>
                <a:r>
                  <a:rPr lang="en-US" sz="21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so is a short column</a:t>
                </a:r>
                <a:endParaRPr lang="en-US" sz="21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marL="342900" marR="0" lvl="0" indent="-342900" algn="just">
                  <a:lnSpc>
                    <a:spcPct val="107000"/>
                  </a:lnSpc>
                  <a:spcBef>
                    <a:spcPts val="0"/>
                  </a:spcBef>
                  <a:spcAft>
                    <a:spcPts val="800"/>
                  </a:spcAft>
                  <a:buFont typeface="Symbol" panose="05050102010706020507" pitchFamily="18" charset="2"/>
                  <a:buChar char=""/>
                </a:pPr>
                <a:r>
                  <a:rPr lang="en-US" sz="21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All columns are considered short.</a:t>
                </a:r>
                <a:endParaRPr lang="en-US" sz="21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lvl="0" algn="just">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sz="2400" b="1" dirty="0" smtClean="0">
                  <a:solidFill>
                    <a:schemeClr val="tx1"/>
                  </a:solidFill>
                  <a:latin typeface="Times New Roman" panose="02020603050405020304" pitchFamily="18" charset="0"/>
                  <a:ea typeface="Calibri" panose="020F0502020204030204" pitchFamily="34" charset="0"/>
                </a:endParaRPr>
              </a:p>
            </p:txBody>
          </p:sp>
        </mc:Choice>
        <mc:Fallback xmlns="">
          <p:sp>
            <p:nvSpPr>
              <p:cNvPr id="4" name="Content Placeholder 3"/>
              <p:cNvSpPr>
                <a:spLocks noGrp="1" noRot="1" noChangeAspect="1" noMove="1" noResize="1" noEditPoints="1" noAdjustHandles="1" noChangeArrowheads="1" noChangeShapeType="1" noTextEdit="1"/>
              </p:cNvSpPr>
              <p:nvPr>
                <p:ph idx="10"/>
              </p:nvPr>
            </p:nvSpPr>
            <p:spPr>
              <a:xfrm>
                <a:off x="1187624" y="1821154"/>
                <a:ext cx="8067516" cy="5020031"/>
              </a:xfrm>
              <a:blipFill>
                <a:blip r:embed="rId2"/>
                <a:stretch>
                  <a:fillRect t="-972" r="-454" b="-1215"/>
                </a:stretch>
              </a:blipFill>
            </p:spPr>
            <p:txBody>
              <a:bodyPr/>
              <a:lstStyle/>
              <a:p>
                <a:r>
                  <a:rPr lang="en-US">
                    <a:noFill/>
                  </a:rPr>
                  <a:t> </a:t>
                </a:r>
              </a:p>
            </p:txBody>
          </p:sp>
        </mc:Fallback>
      </mc:AlternateContent>
      <p:sp>
        <p:nvSpPr>
          <p:cNvPr id="5" name="Rectangle 4"/>
          <p:cNvSpPr/>
          <p:nvPr/>
        </p:nvSpPr>
        <p:spPr>
          <a:xfrm>
            <a:off x="1631860" y="1406356"/>
            <a:ext cx="1366080" cy="461665"/>
          </a:xfrm>
          <a:prstGeom prst="rect">
            <a:avLst/>
          </a:prstGeom>
        </p:spPr>
        <p:txBody>
          <a:bodyPr wrap="none">
            <a:spAutoFit/>
          </a:bodyPr>
          <a:lstStyle/>
          <a:p>
            <a:pPr lvl="0"/>
            <a:r>
              <a:rPr lang="en-US" sz="2400" b="1" dirty="0">
                <a:latin typeface="Times New Roman" panose="02020603050405020304" pitchFamily="18" charset="0"/>
                <a:ea typeface="Calibri" panose="020F0502020204030204" pitchFamily="34" charset="0"/>
              </a:rPr>
              <a:t>Columns</a:t>
            </a:r>
            <a:endParaRPr kumimoji="0" lang="en-US" sz="3200" b="0" i="0" u="none" strike="noStrike" kern="1200" cap="none" spc="0" normalizeH="0" baseline="0" noProof="0" dirty="0">
              <a:ln>
                <a:noFill/>
              </a:ln>
              <a:solidFill>
                <a:prstClr val="black"/>
              </a:solidFill>
              <a:effectLst/>
              <a:uLnTx/>
              <a:uFillTx/>
              <a:latin typeface="맑은 고딕"/>
              <a:ea typeface="+mn-ea"/>
              <a:cs typeface="+mn-cs"/>
            </a:endParaRPr>
          </a:p>
        </p:txBody>
      </p:sp>
    </p:spTree>
    <p:extLst>
      <p:ext uri="{BB962C8B-B14F-4D97-AF65-F5344CB8AC3E}">
        <p14:creationId xmlns:p14="http://schemas.microsoft.com/office/powerpoint/2010/main" val="407530177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solidFill>
                  <a:schemeClr val="tx1"/>
                </a:solidFill>
                <a:latin typeface="Times New Roman" panose="02020603050405020304" pitchFamily="18" charset="0"/>
                <a:cs typeface="Times New Roman" panose="02020603050405020304" pitchFamily="18" charset="0"/>
              </a:rPr>
              <a:t>Design</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619672" y="996521"/>
            <a:ext cx="6563072" cy="460648"/>
          </a:xfrm>
        </p:spPr>
        <p:txBody>
          <a:bodyPr/>
          <a:lstStyle/>
          <a:p>
            <a:r>
              <a:rPr lang="en-US" sz="2400" b="1" dirty="0">
                <a:solidFill>
                  <a:schemeClr val="tx1"/>
                </a:solidFill>
                <a:latin typeface="Times New Roman" panose="02020603050405020304" pitchFamily="18" charset="0"/>
                <a:ea typeface="Calibri" panose="020F0502020204030204" pitchFamily="34" charset="0"/>
              </a:rPr>
              <a:t>Final Design for Gravity and Lateral Loads</a:t>
            </a:r>
            <a:endParaRPr lang="en-US" sz="2400" dirty="0">
              <a:solidFill>
                <a:schemeClr val="tx1"/>
              </a:solidFill>
            </a:endParaRPr>
          </a:p>
        </p:txBody>
      </p:sp>
      <p:sp>
        <p:nvSpPr>
          <p:cNvPr id="4" name="Content Placeholder 3"/>
          <p:cNvSpPr>
            <a:spLocks noGrp="1"/>
          </p:cNvSpPr>
          <p:nvPr>
            <p:ph idx="10"/>
          </p:nvPr>
        </p:nvSpPr>
        <p:spPr>
          <a:xfrm>
            <a:off x="1187624" y="1821154"/>
            <a:ext cx="8067516" cy="5020031"/>
          </a:xfrm>
        </p:spPr>
        <p:txBody>
          <a:bodyPr/>
          <a:lstStyle/>
          <a:p>
            <a:pPr marL="342900" lvl="0" indent="-342900" algn="just">
              <a:lnSpc>
                <a:spcPct val="107000"/>
              </a:lnSpc>
              <a:spcBef>
                <a:spcPts val="0"/>
              </a:spcBef>
              <a:spcAft>
                <a:spcPts val="800"/>
              </a:spcAft>
              <a:buFont typeface="Wingdings" panose="05000000000000000000" pitchFamily="2" charset="2"/>
              <a:buChar char="q"/>
            </a:pPr>
            <a:r>
              <a:rPr lang="en-US" sz="2400" b="1" dirty="0">
                <a:solidFill>
                  <a:schemeClr val="tx1"/>
                </a:solidFill>
                <a:latin typeface="Times New Roman" panose="02020603050405020304" pitchFamily="18" charset="0"/>
                <a:ea typeface="Calibri" panose="020F0502020204030204" pitchFamily="34" charset="0"/>
              </a:rPr>
              <a:t>Columns Steel Reinforcement</a:t>
            </a:r>
            <a:endPar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endParaRPr lang="en-US" sz="2400" b="1" dirty="0" smtClean="0">
              <a:solidFill>
                <a:schemeClr val="tx1"/>
              </a:solidFill>
              <a:latin typeface="Times New Roman" panose="02020603050405020304" pitchFamily="18" charset="0"/>
              <a:ea typeface="Calibri" panose="020F0502020204030204" pitchFamily="34" charset="0"/>
            </a:endParaRPr>
          </a:p>
        </p:txBody>
      </p:sp>
      <p:sp>
        <p:nvSpPr>
          <p:cNvPr id="5" name="Rectangle 4"/>
          <p:cNvSpPr/>
          <p:nvPr/>
        </p:nvSpPr>
        <p:spPr>
          <a:xfrm>
            <a:off x="1631860" y="1406356"/>
            <a:ext cx="1366080" cy="461665"/>
          </a:xfrm>
          <a:prstGeom prst="rect">
            <a:avLst/>
          </a:prstGeom>
        </p:spPr>
        <p:txBody>
          <a:bodyPr wrap="none">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mn-cs"/>
              </a:rPr>
              <a:t>Columns</a:t>
            </a:r>
            <a:endParaRPr kumimoji="0" lang="en-US" sz="3200" b="0" i="0" u="none" strike="noStrike" kern="1200" cap="none" spc="0" normalizeH="0" baseline="0" noProof="0" dirty="0">
              <a:ln>
                <a:noFill/>
              </a:ln>
              <a:solidFill>
                <a:prstClr val="black"/>
              </a:solidFill>
              <a:effectLst/>
              <a:uLnTx/>
              <a:uFillTx/>
              <a:latin typeface="맑은 고딕"/>
              <a:ea typeface="+mn-ea"/>
              <a:cs typeface="+mn-cs"/>
            </a:endParaRPr>
          </a:p>
        </p:txBody>
      </p:sp>
      <p:graphicFrame>
        <p:nvGraphicFramePr>
          <p:cNvPr id="7" name="Table 6"/>
          <p:cNvGraphicFramePr>
            <a:graphicFrameLocks noGrp="1"/>
          </p:cNvGraphicFramePr>
          <p:nvPr>
            <p:extLst>
              <p:ext uri="{D42A27DB-BD31-4B8C-83A1-F6EECF244321}">
                <p14:modId xmlns:p14="http://schemas.microsoft.com/office/powerpoint/2010/main" val="2532128015"/>
              </p:ext>
            </p:extLst>
          </p:nvPr>
        </p:nvGraphicFramePr>
        <p:xfrm>
          <a:off x="1603375" y="2348880"/>
          <a:ext cx="7540625" cy="2935224"/>
        </p:xfrm>
        <a:graphic>
          <a:graphicData uri="http://schemas.openxmlformats.org/drawingml/2006/table">
            <a:tbl>
              <a:tblPr firstRow="1" firstCol="1" bandRow="1"/>
              <a:tblGrid>
                <a:gridCol w="1846848">
                  <a:extLst>
                    <a:ext uri="{9D8B030D-6E8A-4147-A177-3AD203B41FA5}">
                      <a16:colId xmlns:a16="http://schemas.microsoft.com/office/drawing/2014/main" xmlns="" val="2065544314"/>
                    </a:ext>
                  </a:extLst>
                </a:gridCol>
                <a:gridCol w="1228275">
                  <a:extLst>
                    <a:ext uri="{9D8B030D-6E8A-4147-A177-3AD203B41FA5}">
                      <a16:colId xmlns:a16="http://schemas.microsoft.com/office/drawing/2014/main" xmlns="" val="3228084740"/>
                    </a:ext>
                  </a:extLst>
                </a:gridCol>
                <a:gridCol w="1240372">
                  <a:extLst>
                    <a:ext uri="{9D8B030D-6E8A-4147-A177-3AD203B41FA5}">
                      <a16:colId xmlns:a16="http://schemas.microsoft.com/office/drawing/2014/main" xmlns="" val="4004532596"/>
                    </a:ext>
                  </a:extLst>
                </a:gridCol>
                <a:gridCol w="1802492">
                  <a:extLst>
                    <a:ext uri="{9D8B030D-6E8A-4147-A177-3AD203B41FA5}">
                      <a16:colId xmlns:a16="http://schemas.microsoft.com/office/drawing/2014/main" xmlns="" val="51650708"/>
                    </a:ext>
                  </a:extLst>
                </a:gridCol>
                <a:gridCol w="1422638">
                  <a:extLst>
                    <a:ext uri="{9D8B030D-6E8A-4147-A177-3AD203B41FA5}">
                      <a16:colId xmlns:a16="http://schemas.microsoft.com/office/drawing/2014/main" xmlns="" val="3292693811"/>
                    </a:ext>
                  </a:extLst>
                </a:gridCol>
              </a:tblGrid>
              <a:tr h="0">
                <a:tc>
                  <a:txBody>
                    <a:bodyPr/>
                    <a:lstStyle/>
                    <a:p>
                      <a:pPr marL="0" marR="0" algn="ctr">
                        <a:lnSpc>
                          <a:spcPct val="107000"/>
                        </a:lnSpc>
                        <a:spcBef>
                          <a:spcPts val="0"/>
                        </a:spcBef>
                        <a:spcAft>
                          <a:spcPts val="0"/>
                        </a:spcAft>
                      </a:pPr>
                      <a:r>
                        <a:rPr lang="en-US" sz="2000" dirty="0">
                          <a:solidFill>
                            <a:srgbClr val="FFFFFF"/>
                          </a:solidFill>
                          <a:effectLst/>
                          <a:latin typeface="Times New Roman" panose="02020603050405020304" pitchFamily="18" charset="0"/>
                          <a:ea typeface="Calibri" panose="020F0502020204030204" pitchFamily="34" charset="0"/>
                          <a:cs typeface="Arial" panose="020B0604020202020204" pitchFamily="34" charset="0"/>
                        </a:rPr>
                        <a:t>Columns Group Number</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472C4"/>
                      </a:solidFill>
                      <a:prstDash val="solid"/>
                      <a:round/>
                      <a:headEnd type="none" w="med" len="med"/>
                      <a:tailEnd type="none" w="med" len="med"/>
                    </a:lnL>
                    <a:lnR>
                      <a:noFill/>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solidFill>
                      <a:srgbClr val="4472C4"/>
                    </a:solidFill>
                  </a:tcPr>
                </a:tc>
                <a:tc gridSpan="2">
                  <a:txBody>
                    <a:bodyPr/>
                    <a:lstStyle/>
                    <a:p>
                      <a:pPr marL="0" marR="0" algn="ctr">
                        <a:lnSpc>
                          <a:spcPct val="107000"/>
                        </a:lnSpc>
                        <a:spcBef>
                          <a:spcPts val="0"/>
                        </a:spcBef>
                        <a:spcAft>
                          <a:spcPts val="0"/>
                        </a:spcAft>
                      </a:pPr>
                      <a:r>
                        <a:rPr lang="en-US" sz="2000" dirty="0">
                          <a:solidFill>
                            <a:srgbClr val="FFFFFF"/>
                          </a:solidFill>
                          <a:effectLst/>
                          <a:latin typeface="Times New Roman" panose="02020603050405020304" pitchFamily="18" charset="0"/>
                          <a:ea typeface="Calibri" panose="020F0502020204030204" pitchFamily="34" charset="0"/>
                          <a:cs typeface="Arial" panose="020B0604020202020204" pitchFamily="34" charset="0"/>
                        </a:rPr>
                        <a:t>Columns Diameter </a:t>
                      </a:r>
                      <a:endParaRPr lang="en-US" sz="2000" dirty="0" smtClean="0">
                        <a:solidFill>
                          <a:srgbClr val="FFFFFF"/>
                        </a:solidFill>
                        <a:effectLst/>
                        <a:latin typeface="Times New Roman" panose="02020603050405020304" pitchFamily="18" charset="0"/>
                        <a:ea typeface="Calibri" panose="020F0502020204030204" pitchFamily="34" charset="0"/>
                        <a:cs typeface="Arial" panose="020B0604020202020204" pitchFamily="34" charset="0"/>
                      </a:endParaRPr>
                    </a:p>
                    <a:p>
                      <a:pPr marL="0" marR="0" algn="ctr">
                        <a:lnSpc>
                          <a:spcPct val="107000"/>
                        </a:lnSpc>
                        <a:spcBef>
                          <a:spcPts val="0"/>
                        </a:spcBef>
                        <a:spcAft>
                          <a:spcPts val="0"/>
                        </a:spcAft>
                      </a:pPr>
                      <a:r>
                        <a:rPr lang="en-US" sz="2000" dirty="0" smtClean="0">
                          <a:solidFill>
                            <a:srgbClr val="FFFFFF"/>
                          </a:solidFill>
                          <a:effectLst/>
                          <a:latin typeface="Times New Roman" panose="02020603050405020304" pitchFamily="18" charset="0"/>
                          <a:ea typeface="Calibri" panose="020F0502020204030204" pitchFamily="34" charset="0"/>
                          <a:cs typeface="Arial" panose="020B0604020202020204" pitchFamily="34" charset="0"/>
                        </a:rPr>
                        <a:t>(</a:t>
                      </a:r>
                      <a:r>
                        <a:rPr lang="en-US" sz="2000" dirty="0">
                          <a:solidFill>
                            <a:srgbClr val="FFFFFF"/>
                          </a:solidFill>
                          <a:effectLst/>
                          <a:latin typeface="Times New Roman" panose="02020603050405020304" pitchFamily="18" charset="0"/>
                          <a:ea typeface="Calibri" panose="020F0502020204030204" pitchFamily="34" charset="0"/>
                          <a:cs typeface="Arial" panose="020B0604020202020204" pitchFamily="34" charset="0"/>
                        </a:rPr>
                        <a:t>mm)</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solidFill>
                      <a:srgbClr val="4472C4"/>
                    </a:solidFill>
                  </a:tcPr>
                </a:tc>
                <a:tc hMerge="1">
                  <a:txBody>
                    <a:bodyPr/>
                    <a:lstStyle/>
                    <a:p>
                      <a:endParaRPr lang="en-US"/>
                    </a:p>
                  </a:txBody>
                  <a:tcPr/>
                </a:tc>
                <a:tc>
                  <a:txBody>
                    <a:bodyPr/>
                    <a:lstStyle/>
                    <a:p>
                      <a:pPr marL="0" marR="0" algn="ctr">
                        <a:lnSpc>
                          <a:spcPct val="107000"/>
                        </a:lnSpc>
                        <a:spcBef>
                          <a:spcPts val="0"/>
                        </a:spcBef>
                        <a:spcAft>
                          <a:spcPts val="0"/>
                        </a:spcAft>
                      </a:pPr>
                      <a:r>
                        <a:rPr lang="en-US" sz="2000" dirty="0">
                          <a:solidFill>
                            <a:srgbClr val="FFFFFF"/>
                          </a:solidFill>
                          <a:effectLst/>
                          <a:latin typeface="Times New Roman" panose="02020603050405020304" pitchFamily="18" charset="0"/>
                          <a:ea typeface="Calibri" panose="020F0502020204030204" pitchFamily="34" charset="0"/>
                          <a:cs typeface="Arial" panose="020B0604020202020204" pitchFamily="34" charset="0"/>
                        </a:rPr>
                        <a:t>A</a:t>
                      </a:r>
                      <a:r>
                        <a:rPr lang="en-US" sz="2000" baseline="-25000" dirty="0">
                          <a:solidFill>
                            <a:srgbClr val="FFFFFF"/>
                          </a:solidFill>
                          <a:effectLst/>
                          <a:latin typeface="Times New Roman" panose="02020603050405020304" pitchFamily="18" charset="0"/>
                          <a:ea typeface="Calibri" panose="020F0502020204030204" pitchFamily="34" charset="0"/>
                          <a:cs typeface="Arial" panose="020B0604020202020204" pitchFamily="34" charset="0"/>
                        </a:rPr>
                        <a:t>s</a:t>
                      </a:r>
                      <a:r>
                        <a:rPr lang="en-US" sz="2000" dirty="0">
                          <a:solidFill>
                            <a:srgbClr val="FFFFFF"/>
                          </a:solidFill>
                          <a:effectLst/>
                          <a:latin typeface="Times New Roman" panose="02020603050405020304" pitchFamily="18" charset="0"/>
                          <a:ea typeface="Calibri" panose="020F0502020204030204" pitchFamily="34" charset="0"/>
                          <a:cs typeface="Arial" panose="020B0604020202020204" pitchFamily="34" charset="0"/>
                        </a:rPr>
                        <a:t> Required </a:t>
                      </a:r>
                      <a:endParaRPr lang="en-US" sz="2000" dirty="0" smtClean="0">
                        <a:solidFill>
                          <a:srgbClr val="FFFFFF"/>
                        </a:solidFill>
                        <a:effectLst/>
                        <a:latin typeface="Times New Roman" panose="02020603050405020304" pitchFamily="18" charset="0"/>
                        <a:ea typeface="Calibri" panose="020F0502020204030204" pitchFamily="34" charset="0"/>
                        <a:cs typeface="Arial" panose="020B0604020202020204" pitchFamily="34" charset="0"/>
                      </a:endParaRPr>
                    </a:p>
                    <a:p>
                      <a:pPr marL="0" marR="0" algn="ctr">
                        <a:lnSpc>
                          <a:spcPct val="107000"/>
                        </a:lnSpc>
                        <a:spcBef>
                          <a:spcPts val="0"/>
                        </a:spcBef>
                        <a:spcAft>
                          <a:spcPts val="0"/>
                        </a:spcAft>
                      </a:pPr>
                      <a:r>
                        <a:rPr lang="en-US" sz="2000" dirty="0" smtClean="0">
                          <a:solidFill>
                            <a:srgbClr val="FFFFFF"/>
                          </a:solidFill>
                          <a:effectLst/>
                          <a:latin typeface="Times New Roman" panose="02020603050405020304" pitchFamily="18" charset="0"/>
                          <a:ea typeface="Calibri" panose="020F0502020204030204" pitchFamily="34" charset="0"/>
                          <a:cs typeface="Arial" panose="020B0604020202020204" pitchFamily="34" charset="0"/>
                        </a:rPr>
                        <a:t>(</a:t>
                      </a:r>
                      <a:r>
                        <a:rPr lang="en-US" sz="2000" dirty="0">
                          <a:solidFill>
                            <a:srgbClr val="FFFFFF"/>
                          </a:solidFill>
                          <a:effectLst/>
                          <a:latin typeface="Times New Roman" panose="02020603050405020304" pitchFamily="18" charset="0"/>
                          <a:ea typeface="Calibri" panose="020F0502020204030204" pitchFamily="34" charset="0"/>
                          <a:cs typeface="Arial" panose="020B0604020202020204" pitchFamily="34" charset="0"/>
                        </a:rPr>
                        <a:t>mm</a:t>
                      </a:r>
                      <a:r>
                        <a:rPr lang="en-US" sz="2000" baseline="30000" dirty="0">
                          <a:solidFill>
                            <a:srgbClr val="FFFFFF"/>
                          </a:solidFill>
                          <a:effectLst/>
                          <a:latin typeface="Times New Roman" panose="02020603050405020304" pitchFamily="18" charset="0"/>
                          <a:ea typeface="Calibri" panose="020F0502020204030204" pitchFamily="34" charset="0"/>
                          <a:cs typeface="Arial" panose="020B0604020202020204" pitchFamily="34" charset="0"/>
                        </a:rPr>
                        <a:t>2</a:t>
                      </a:r>
                      <a:r>
                        <a:rPr lang="en-US" sz="2000" dirty="0">
                          <a:solidFill>
                            <a:srgbClr val="FFFFFF"/>
                          </a:solidFill>
                          <a:effectLst/>
                          <a:latin typeface="Times New Roman" panose="02020603050405020304" pitchFamily="18" charset="0"/>
                          <a:ea typeface="Calibri" panose="020F0502020204030204" pitchFamily="34" charset="0"/>
                          <a:cs typeface="Arial" panose="020B0604020202020204" pitchFamily="34" charset="0"/>
                        </a:rPr>
                        <a:t>)</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solidFill>
                      <a:srgbClr val="4472C4"/>
                    </a:solidFill>
                  </a:tcPr>
                </a:tc>
                <a:tc>
                  <a:txBody>
                    <a:bodyPr/>
                    <a:lstStyle/>
                    <a:p>
                      <a:pPr marL="0" marR="0" algn="ctr">
                        <a:lnSpc>
                          <a:spcPct val="107000"/>
                        </a:lnSpc>
                        <a:spcBef>
                          <a:spcPts val="0"/>
                        </a:spcBef>
                        <a:spcAft>
                          <a:spcPts val="0"/>
                        </a:spcAft>
                      </a:pPr>
                      <a:r>
                        <a:rPr lang="en-US" sz="2000" dirty="0">
                          <a:solidFill>
                            <a:srgbClr val="FFFFFF"/>
                          </a:solidFill>
                          <a:effectLst/>
                          <a:latin typeface="Times New Roman" panose="02020603050405020304" pitchFamily="18" charset="0"/>
                          <a:ea typeface="Calibri" panose="020F0502020204030204" pitchFamily="34" charset="0"/>
                          <a:cs typeface="Arial" panose="020B0604020202020204" pitchFamily="34" charset="0"/>
                        </a:rPr>
                        <a:t>A</a:t>
                      </a:r>
                      <a:r>
                        <a:rPr lang="en-US" sz="2000" baseline="-25000" dirty="0">
                          <a:solidFill>
                            <a:srgbClr val="FFFFFF"/>
                          </a:solidFill>
                          <a:effectLst/>
                          <a:latin typeface="Times New Roman" panose="02020603050405020304" pitchFamily="18" charset="0"/>
                          <a:ea typeface="Calibri" panose="020F0502020204030204" pitchFamily="34" charset="0"/>
                          <a:cs typeface="Arial" panose="020B0604020202020204" pitchFamily="34" charset="0"/>
                        </a:rPr>
                        <a:t>s</a:t>
                      </a:r>
                      <a:r>
                        <a:rPr lang="en-US" sz="2000" dirty="0">
                          <a:solidFill>
                            <a:srgbClr val="FFFFFF"/>
                          </a:solidFill>
                          <a:effectLst/>
                          <a:latin typeface="Times New Roman" panose="02020603050405020304" pitchFamily="18" charset="0"/>
                          <a:ea typeface="Calibri" panose="020F0502020204030204" pitchFamily="34" charset="0"/>
                          <a:cs typeface="Arial" panose="020B0604020202020204" pitchFamily="34" charset="0"/>
                        </a:rPr>
                        <a:t> of the Columns</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w="12700" cap="flat" cmpd="sng" algn="ctr">
                      <a:solidFill>
                        <a:srgbClr val="4472C4"/>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solidFill>
                      <a:srgbClr val="4472C4"/>
                    </a:solidFill>
                  </a:tcPr>
                </a:tc>
                <a:extLst>
                  <a:ext uri="{0D108BD9-81ED-4DB2-BD59-A6C34878D82A}">
                    <a16:rowId xmlns:a16="http://schemas.microsoft.com/office/drawing/2014/main" xmlns="" val="1452342564"/>
                  </a:ext>
                </a:extLst>
              </a:tr>
              <a:tr h="0">
                <a:tc>
                  <a:txBody>
                    <a:bodyPr/>
                    <a:lstStyle/>
                    <a:p>
                      <a:pPr marL="0" marR="0" algn="ctr">
                        <a:lnSpc>
                          <a:spcPct val="107000"/>
                        </a:lnSpc>
                        <a:spcBef>
                          <a:spcPts val="0"/>
                        </a:spcBef>
                        <a:spcAft>
                          <a:spcPts val="0"/>
                        </a:spcAft>
                      </a:pPr>
                      <a:r>
                        <a:rPr lang="en-US" sz="2000" dirty="0">
                          <a:effectLst/>
                          <a:latin typeface="Times New Roman" panose="02020603050405020304" pitchFamily="18" charset="0"/>
                          <a:ea typeface="Calibri" panose="020F0502020204030204" pitchFamily="34" charset="0"/>
                          <a:cs typeface="Arial" panose="020B0604020202020204" pitchFamily="34" charset="0"/>
                        </a:rPr>
                        <a:t>1</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gridSpan="2">
                  <a:txBody>
                    <a:bodyPr/>
                    <a:lstStyle/>
                    <a:p>
                      <a:pPr marL="0" marR="0" algn="ctr">
                        <a:lnSpc>
                          <a:spcPct val="107000"/>
                        </a:lnSpc>
                        <a:spcBef>
                          <a:spcPts val="0"/>
                        </a:spcBef>
                        <a:spcAft>
                          <a:spcPts val="0"/>
                        </a:spcAft>
                      </a:pPr>
                      <a:r>
                        <a:rPr lang="en-US" sz="2000">
                          <a:effectLst/>
                          <a:latin typeface="Times New Roman" panose="02020603050405020304" pitchFamily="18" charset="0"/>
                          <a:ea typeface="Calibri" panose="020F0502020204030204" pitchFamily="34" charset="0"/>
                          <a:cs typeface="Arial" panose="020B0604020202020204" pitchFamily="34" charset="0"/>
                        </a:rPr>
                        <a:t>1100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hMerge="1">
                  <a:txBody>
                    <a:bodyPr/>
                    <a:lstStyle/>
                    <a:p>
                      <a:endParaRPr lang="en-US"/>
                    </a:p>
                  </a:txBody>
                  <a:tcPr/>
                </a:tc>
                <a:tc>
                  <a:txBody>
                    <a:bodyPr/>
                    <a:lstStyle/>
                    <a:p>
                      <a:pPr marL="0" marR="0" algn="ctr">
                        <a:lnSpc>
                          <a:spcPct val="107000"/>
                        </a:lnSpc>
                        <a:spcBef>
                          <a:spcPts val="0"/>
                        </a:spcBef>
                        <a:spcAft>
                          <a:spcPts val="0"/>
                        </a:spcAft>
                      </a:pPr>
                      <a:r>
                        <a:rPr lang="en-US" sz="2000">
                          <a:effectLst/>
                          <a:latin typeface="Times New Roman" panose="02020603050405020304" pitchFamily="18" charset="0"/>
                          <a:ea typeface="Calibri" panose="020F0502020204030204" pitchFamily="34" charset="0"/>
                          <a:cs typeface="Arial" panose="020B0604020202020204" pitchFamily="34" charset="0"/>
                        </a:rPr>
                        <a:t>34027</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2000">
                          <a:effectLst/>
                          <a:latin typeface="Times New Roman" panose="02020603050405020304" pitchFamily="18" charset="0"/>
                          <a:ea typeface="Calibri" panose="020F0502020204030204" pitchFamily="34" charset="0"/>
                          <a:cs typeface="Arial" panose="020B0604020202020204" pitchFamily="34" charset="0"/>
                        </a:rPr>
                        <a:t>43Ø32</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extLst>
                  <a:ext uri="{0D108BD9-81ED-4DB2-BD59-A6C34878D82A}">
                    <a16:rowId xmlns:a16="http://schemas.microsoft.com/office/drawing/2014/main" xmlns="" val="414915665"/>
                  </a:ext>
                </a:extLst>
              </a:tr>
              <a:tr h="0">
                <a:tc>
                  <a:txBody>
                    <a:bodyPr/>
                    <a:lstStyle/>
                    <a:p>
                      <a:pPr marL="0" marR="0" algn="ctr">
                        <a:lnSpc>
                          <a:spcPct val="107000"/>
                        </a:lnSpc>
                        <a:spcBef>
                          <a:spcPts val="0"/>
                        </a:spcBef>
                        <a:spcAft>
                          <a:spcPts val="0"/>
                        </a:spcAft>
                      </a:pPr>
                      <a:r>
                        <a:rPr lang="en-US" sz="2000">
                          <a:effectLst/>
                          <a:latin typeface="Times New Roman" panose="02020603050405020304" pitchFamily="18" charset="0"/>
                          <a:ea typeface="Calibri" panose="020F0502020204030204" pitchFamily="34" charset="0"/>
                          <a:cs typeface="Arial" panose="020B0604020202020204" pitchFamily="34" charset="0"/>
                        </a:rPr>
                        <a:t>2</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gridSpan="2">
                  <a:txBody>
                    <a:bodyPr/>
                    <a:lstStyle/>
                    <a:p>
                      <a:pPr marL="0" marR="0" algn="ctr">
                        <a:lnSpc>
                          <a:spcPct val="107000"/>
                        </a:lnSpc>
                        <a:spcBef>
                          <a:spcPts val="0"/>
                        </a:spcBef>
                        <a:spcAft>
                          <a:spcPts val="0"/>
                        </a:spcAft>
                      </a:pPr>
                      <a:r>
                        <a:rPr lang="en-US" sz="2000" dirty="0">
                          <a:effectLst/>
                          <a:latin typeface="Times New Roman" panose="02020603050405020304" pitchFamily="18" charset="0"/>
                          <a:ea typeface="Calibri" panose="020F0502020204030204" pitchFamily="34" charset="0"/>
                          <a:cs typeface="Arial" panose="020B0604020202020204" pitchFamily="34" charset="0"/>
                        </a:rPr>
                        <a:t>950</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hMerge="1">
                  <a:txBody>
                    <a:bodyPr/>
                    <a:lstStyle/>
                    <a:p>
                      <a:endParaRPr lang="en-US"/>
                    </a:p>
                  </a:txBody>
                  <a:tcPr/>
                </a:tc>
                <a:tc>
                  <a:txBody>
                    <a:bodyPr/>
                    <a:lstStyle/>
                    <a:p>
                      <a:pPr marL="0" marR="0" algn="ctr">
                        <a:lnSpc>
                          <a:spcPct val="107000"/>
                        </a:lnSpc>
                        <a:spcBef>
                          <a:spcPts val="0"/>
                        </a:spcBef>
                        <a:spcAft>
                          <a:spcPts val="0"/>
                        </a:spcAft>
                      </a:pPr>
                      <a:r>
                        <a:rPr lang="en-US" sz="2000">
                          <a:effectLst/>
                          <a:latin typeface="Times New Roman" panose="02020603050405020304" pitchFamily="18" charset="0"/>
                          <a:ea typeface="Calibri" panose="020F0502020204030204" pitchFamily="34" charset="0"/>
                          <a:cs typeface="Arial" panose="020B0604020202020204" pitchFamily="34" charset="0"/>
                        </a:rPr>
                        <a:t>23794</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000">
                          <a:effectLst/>
                          <a:latin typeface="Times New Roman" panose="02020603050405020304" pitchFamily="18" charset="0"/>
                          <a:ea typeface="Calibri" panose="020F0502020204030204" pitchFamily="34" charset="0"/>
                          <a:cs typeface="Arial" panose="020B0604020202020204" pitchFamily="34" charset="0"/>
                        </a:rPr>
                        <a:t>30Ø32</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extLst>
                  <a:ext uri="{0D108BD9-81ED-4DB2-BD59-A6C34878D82A}">
                    <a16:rowId xmlns:a16="http://schemas.microsoft.com/office/drawing/2014/main" xmlns="" val="2025813604"/>
                  </a:ext>
                </a:extLst>
              </a:tr>
              <a:tr h="0">
                <a:tc>
                  <a:txBody>
                    <a:bodyPr/>
                    <a:lstStyle/>
                    <a:p>
                      <a:pPr marL="0" marR="0" algn="ctr">
                        <a:lnSpc>
                          <a:spcPct val="107000"/>
                        </a:lnSpc>
                        <a:spcBef>
                          <a:spcPts val="0"/>
                        </a:spcBef>
                        <a:spcAft>
                          <a:spcPts val="0"/>
                        </a:spcAft>
                      </a:pPr>
                      <a:r>
                        <a:rPr lang="en-US" sz="2000">
                          <a:effectLst/>
                          <a:latin typeface="Times New Roman" panose="02020603050405020304" pitchFamily="18" charset="0"/>
                          <a:ea typeface="Calibri" panose="020F0502020204030204" pitchFamily="34" charset="0"/>
                          <a:cs typeface="Arial" panose="020B0604020202020204" pitchFamily="34" charset="0"/>
                        </a:rPr>
                        <a:t>3</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gridSpan="2">
                  <a:txBody>
                    <a:bodyPr/>
                    <a:lstStyle/>
                    <a:p>
                      <a:pPr marL="0" marR="0" algn="ctr">
                        <a:lnSpc>
                          <a:spcPct val="107000"/>
                        </a:lnSpc>
                        <a:spcBef>
                          <a:spcPts val="0"/>
                        </a:spcBef>
                        <a:spcAft>
                          <a:spcPts val="0"/>
                        </a:spcAft>
                      </a:pPr>
                      <a:r>
                        <a:rPr lang="en-US" sz="2000" dirty="0">
                          <a:effectLst/>
                          <a:latin typeface="Times New Roman" panose="02020603050405020304" pitchFamily="18" charset="0"/>
                          <a:ea typeface="Calibri" panose="020F0502020204030204" pitchFamily="34" charset="0"/>
                          <a:cs typeface="Arial" panose="020B0604020202020204" pitchFamily="34" charset="0"/>
                        </a:rPr>
                        <a:t>700</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hMerge="1">
                  <a:txBody>
                    <a:bodyPr/>
                    <a:lstStyle/>
                    <a:p>
                      <a:endParaRPr lang="en-US"/>
                    </a:p>
                  </a:txBody>
                  <a:tcPr/>
                </a:tc>
                <a:tc>
                  <a:txBody>
                    <a:bodyPr/>
                    <a:lstStyle/>
                    <a:p>
                      <a:pPr marL="0" marR="0" algn="ctr">
                        <a:lnSpc>
                          <a:spcPct val="107000"/>
                        </a:lnSpc>
                        <a:spcBef>
                          <a:spcPts val="0"/>
                        </a:spcBef>
                        <a:spcAft>
                          <a:spcPts val="0"/>
                        </a:spcAft>
                      </a:pPr>
                      <a:r>
                        <a:rPr lang="en-US" sz="2000">
                          <a:effectLst/>
                          <a:latin typeface="Times New Roman" panose="02020603050405020304" pitchFamily="18" charset="0"/>
                          <a:ea typeface="Calibri" panose="020F0502020204030204" pitchFamily="34" charset="0"/>
                          <a:cs typeface="Arial" panose="020B0604020202020204" pitchFamily="34" charset="0"/>
                        </a:rPr>
                        <a:t>16643</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2000">
                          <a:effectLst/>
                          <a:latin typeface="Times New Roman" panose="02020603050405020304" pitchFamily="18" charset="0"/>
                          <a:ea typeface="Calibri" panose="020F0502020204030204" pitchFamily="34" charset="0"/>
                          <a:cs typeface="Arial" panose="020B0604020202020204" pitchFamily="34" charset="0"/>
                        </a:rPr>
                        <a:t>21Ø32</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extLst>
                  <a:ext uri="{0D108BD9-81ED-4DB2-BD59-A6C34878D82A}">
                    <a16:rowId xmlns:a16="http://schemas.microsoft.com/office/drawing/2014/main" xmlns="" val="3724020266"/>
                  </a:ext>
                </a:extLst>
              </a:tr>
              <a:tr h="0">
                <a:tc>
                  <a:txBody>
                    <a:bodyPr/>
                    <a:lstStyle/>
                    <a:p>
                      <a:pPr marL="0" marR="0" algn="ctr">
                        <a:lnSpc>
                          <a:spcPct val="107000"/>
                        </a:lnSpc>
                        <a:spcBef>
                          <a:spcPts val="0"/>
                        </a:spcBef>
                        <a:spcAft>
                          <a:spcPts val="0"/>
                        </a:spcAft>
                      </a:pPr>
                      <a:r>
                        <a:rPr lang="en-US" sz="2000">
                          <a:effectLst/>
                          <a:latin typeface="Times New Roman" panose="02020603050405020304" pitchFamily="18"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000" dirty="0" smtClean="0">
                          <a:effectLst/>
                          <a:latin typeface="Times New Roman" panose="02020603050405020304" pitchFamily="18" charset="0"/>
                          <a:ea typeface="Calibri" panose="020F0502020204030204" pitchFamily="34" charset="0"/>
                          <a:cs typeface="Arial" panose="020B0604020202020204" pitchFamily="34" charset="0"/>
                        </a:rPr>
                        <a:t>Depth</a:t>
                      </a:r>
                    </a:p>
                    <a:p>
                      <a:pPr marL="0" marR="0" algn="ctr">
                        <a:lnSpc>
                          <a:spcPct val="107000"/>
                        </a:lnSpc>
                        <a:spcBef>
                          <a:spcPts val="0"/>
                        </a:spcBef>
                        <a:spcAft>
                          <a:spcPts val="0"/>
                        </a:spcAft>
                      </a:pPr>
                      <a:r>
                        <a:rPr lang="en-US" sz="2000" dirty="0" smtClean="0">
                          <a:effectLst/>
                          <a:latin typeface="Times New Roman" panose="02020603050405020304" pitchFamily="18" charset="0"/>
                          <a:ea typeface="Calibri" panose="020F0502020204030204" pitchFamily="34" charset="0"/>
                          <a:cs typeface="Arial" panose="020B0604020202020204" pitchFamily="34" charset="0"/>
                        </a:rPr>
                        <a:t>(</a:t>
                      </a:r>
                      <a:r>
                        <a:rPr lang="en-US" sz="2000" dirty="0">
                          <a:effectLst/>
                          <a:latin typeface="Times New Roman" panose="02020603050405020304" pitchFamily="18" charset="0"/>
                          <a:ea typeface="Calibri" panose="020F0502020204030204" pitchFamily="34" charset="0"/>
                          <a:cs typeface="Arial" panose="020B0604020202020204" pitchFamily="34" charset="0"/>
                        </a:rPr>
                        <a:t>mm)</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000" dirty="0" smtClean="0">
                          <a:effectLst/>
                          <a:latin typeface="Times New Roman" panose="02020603050405020304" pitchFamily="18" charset="0"/>
                          <a:ea typeface="Calibri" panose="020F0502020204030204" pitchFamily="34" charset="0"/>
                          <a:cs typeface="Arial" panose="020B0604020202020204" pitchFamily="34" charset="0"/>
                        </a:rPr>
                        <a:t>Width</a:t>
                      </a:r>
                    </a:p>
                    <a:p>
                      <a:pPr marL="0" marR="0" algn="ctr">
                        <a:lnSpc>
                          <a:spcPct val="107000"/>
                        </a:lnSpc>
                        <a:spcBef>
                          <a:spcPts val="0"/>
                        </a:spcBef>
                        <a:spcAft>
                          <a:spcPts val="0"/>
                        </a:spcAft>
                      </a:pPr>
                      <a:r>
                        <a:rPr lang="en-US" sz="2000" dirty="0" smtClean="0">
                          <a:effectLst/>
                          <a:latin typeface="Times New Roman" panose="02020603050405020304" pitchFamily="18" charset="0"/>
                          <a:ea typeface="Calibri" panose="020F0502020204030204" pitchFamily="34" charset="0"/>
                          <a:cs typeface="Arial" panose="020B0604020202020204" pitchFamily="34" charset="0"/>
                        </a:rPr>
                        <a:t>(</a:t>
                      </a:r>
                      <a:r>
                        <a:rPr lang="en-US" sz="2000" dirty="0">
                          <a:effectLst/>
                          <a:latin typeface="Times New Roman" panose="02020603050405020304" pitchFamily="18" charset="0"/>
                          <a:ea typeface="Calibri" panose="020F0502020204030204" pitchFamily="34" charset="0"/>
                          <a:cs typeface="Arial" panose="020B0604020202020204" pitchFamily="34" charset="0"/>
                        </a:rPr>
                        <a:t>mm)</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000">
                          <a:effectLst/>
                          <a:latin typeface="Times New Roman" panose="02020603050405020304" pitchFamily="18"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000">
                          <a:effectLst/>
                          <a:latin typeface="Times New Roman" panose="02020603050405020304" pitchFamily="18" charset="0"/>
                          <a:ea typeface="Calibri" panose="020F0502020204030204" pitchFamily="34"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extLst>
                  <a:ext uri="{0D108BD9-81ED-4DB2-BD59-A6C34878D82A}">
                    <a16:rowId xmlns:a16="http://schemas.microsoft.com/office/drawing/2014/main" xmlns="" val="1850355229"/>
                  </a:ext>
                </a:extLst>
              </a:tr>
              <a:tr h="0">
                <a:tc>
                  <a:txBody>
                    <a:bodyPr/>
                    <a:lstStyle/>
                    <a:p>
                      <a:pPr marL="0" marR="0" algn="ctr">
                        <a:lnSpc>
                          <a:spcPct val="107000"/>
                        </a:lnSpc>
                        <a:spcBef>
                          <a:spcPts val="0"/>
                        </a:spcBef>
                        <a:spcAft>
                          <a:spcPts val="0"/>
                        </a:spcAft>
                      </a:pPr>
                      <a:r>
                        <a:rPr lang="en-US" sz="2000" dirty="0">
                          <a:effectLst/>
                          <a:latin typeface="Times New Roman" panose="02020603050405020304" pitchFamily="18" charset="0"/>
                          <a:ea typeface="Calibri" panose="020F0502020204030204" pitchFamily="34" charset="0"/>
                          <a:cs typeface="Arial" panose="020B0604020202020204" pitchFamily="34" charset="0"/>
                        </a:rPr>
                        <a:t>Shear Walls </a:t>
                      </a:r>
                      <a:endParaRPr lang="en-US" sz="2000" dirty="0" smtClean="0">
                        <a:effectLst/>
                        <a:latin typeface="Times New Roman" panose="02020603050405020304" pitchFamily="18" charset="0"/>
                        <a:ea typeface="Calibri" panose="020F0502020204030204" pitchFamily="34" charset="0"/>
                        <a:cs typeface="Arial" panose="020B0604020202020204" pitchFamily="34" charset="0"/>
                      </a:endParaRPr>
                    </a:p>
                    <a:p>
                      <a:pPr marL="0" marR="0" algn="ctr">
                        <a:lnSpc>
                          <a:spcPct val="107000"/>
                        </a:lnSpc>
                        <a:spcBef>
                          <a:spcPts val="0"/>
                        </a:spcBef>
                        <a:spcAft>
                          <a:spcPts val="0"/>
                        </a:spcAft>
                      </a:pPr>
                      <a:r>
                        <a:rPr lang="en-US" sz="2000" dirty="0" smtClean="0">
                          <a:effectLst/>
                          <a:latin typeface="Times New Roman" panose="02020603050405020304" pitchFamily="18" charset="0"/>
                          <a:ea typeface="Calibri" panose="020F0502020204030204" pitchFamily="34" charset="0"/>
                          <a:cs typeface="Arial" panose="020B0604020202020204" pitchFamily="34" charset="0"/>
                        </a:rPr>
                        <a:t>Columns</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2000" dirty="0">
                          <a:effectLst/>
                          <a:latin typeface="Times New Roman" panose="02020603050405020304" pitchFamily="18" charset="0"/>
                          <a:ea typeface="Calibri" panose="020F0502020204030204" pitchFamily="34" charset="0"/>
                          <a:cs typeface="Arial" panose="020B0604020202020204" pitchFamily="34" charset="0"/>
                        </a:rPr>
                        <a:t>1000</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2000" dirty="0">
                          <a:effectLst/>
                          <a:latin typeface="Times New Roman" panose="02020603050405020304" pitchFamily="18" charset="0"/>
                          <a:ea typeface="Calibri" panose="020F0502020204030204" pitchFamily="34" charset="0"/>
                          <a:cs typeface="Arial" panose="020B0604020202020204" pitchFamily="34" charset="0"/>
                        </a:rPr>
                        <a:t>300</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2000" dirty="0">
                          <a:effectLst/>
                          <a:latin typeface="Times New Roman" panose="02020603050405020304" pitchFamily="18" charset="0"/>
                          <a:ea typeface="Calibri" panose="020F0502020204030204" pitchFamily="34" charset="0"/>
                          <a:cs typeface="Arial" panose="020B0604020202020204" pitchFamily="34" charset="0"/>
                        </a:rPr>
                        <a:t>13189</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2000" dirty="0">
                          <a:effectLst/>
                          <a:latin typeface="Times New Roman" panose="02020603050405020304" pitchFamily="18" charset="0"/>
                          <a:ea typeface="Calibri" panose="020F0502020204030204" pitchFamily="34" charset="0"/>
                          <a:cs typeface="Arial" panose="020B0604020202020204" pitchFamily="34" charset="0"/>
                        </a:rPr>
                        <a:t>17Ø32</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extLst>
                  <a:ext uri="{0D108BD9-81ED-4DB2-BD59-A6C34878D82A}">
                    <a16:rowId xmlns:a16="http://schemas.microsoft.com/office/drawing/2014/main" xmlns="" val="599558234"/>
                  </a:ext>
                </a:extLst>
              </a:tr>
            </a:tbl>
          </a:graphicData>
        </a:graphic>
      </p:graphicFrame>
    </p:spTree>
    <p:extLst>
      <p:ext uri="{BB962C8B-B14F-4D97-AF65-F5344CB8AC3E}">
        <p14:creationId xmlns:p14="http://schemas.microsoft.com/office/powerpoint/2010/main" val="21432879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solidFill>
                  <a:prstClr val="black">
                    <a:lumMod val="75000"/>
                    <a:lumOff val="25000"/>
                  </a:prstClr>
                </a:solidFill>
              </a:rPr>
              <a:t>Checks</a:t>
            </a:r>
            <a:endParaRPr lang="en-US" sz="3200" dirty="0"/>
          </a:p>
        </p:txBody>
      </p:sp>
      <p:sp>
        <p:nvSpPr>
          <p:cNvPr id="3" name="Content Placeholder 2"/>
          <p:cNvSpPr>
            <a:spLocks noGrp="1"/>
          </p:cNvSpPr>
          <p:nvPr>
            <p:ph idx="1"/>
          </p:nvPr>
        </p:nvSpPr>
        <p:spPr>
          <a:xfrm>
            <a:off x="1611274" y="1043011"/>
            <a:ext cx="6563072" cy="460648"/>
          </a:xfrm>
        </p:spPr>
        <p:txBody>
          <a:bodyPr/>
          <a:lstStyle/>
          <a:p>
            <a:r>
              <a:rPr lang="en-US" sz="2200" b="1" dirty="0"/>
              <a:t>Deflection check</a:t>
            </a:r>
          </a:p>
        </p:txBody>
      </p:sp>
      <p:sp>
        <p:nvSpPr>
          <p:cNvPr id="4" name="Content Placeholder 3"/>
          <p:cNvSpPr>
            <a:spLocks noGrp="1"/>
          </p:cNvSpPr>
          <p:nvPr>
            <p:ph idx="10"/>
          </p:nvPr>
        </p:nvSpPr>
        <p:spPr>
          <a:xfrm>
            <a:off x="1290464" y="1503659"/>
            <a:ext cx="6563072" cy="4147865"/>
          </a:xfrm>
        </p:spPr>
        <p:txBody>
          <a:bodyPr/>
          <a:lstStyle/>
          <a:p>
            <a:r>
              <a:rPr lang="en-US" sz="2200" dirty="0"/>
              <a:t>Check the deflection from live load only</a:t>
            </a:r>
          </a:p>
          <a:p>
            <a:endParaRPr lang="en-US" sz="2200" dirty="0"/>
          </a:p>
          <a:p>
            <a:endParaRPr lang="en-US" sz="2200" dirty="0"/>
          </a:p>
          <a:p>
            <a:endParaRPr lang="en-US" sz="2200" dirty="0"/>
          </a:p>
          <a:p>
            <a:endParaRPr lang="en-US" sz="2200" dirty="0"/>
          </a:p>
          <a:p>
            <a:r>
              <a:rPr lang="en-US" sz="2200" dirty="0"/>
              <a:t>Max deflection ≤L/180 </a:t>
            </a:r>
          </a:p>
          <a:p>
            <a:r>
              <a:rPr lang="en-US" sz="2200" dirty="0"/>
              <a:t>      →9.071mm </a:t>
            </a:r>
            <a:r>
              <a:rPr lang="ar-JO" sz="2200" dirty="0"/>
              <a:t>&gt;</a:t>
            </a:r>
            <a:r>
              <a:rPr lang="en-US" sz="2200" dirty="0"/>
              <a:t>166.67mm</a:t>
            </a:r>
          </a:p>
          <a:p>
            <a:r>
              <a:rPr lang="en-US" sz="2200" dirty="0"/>
              <a:t>      →Ok </a:t>
            </a:r>
          </a:p>
          <a:p>
            <a:endParaRPr lang="en-US" sz="2200" dirty="0"/>
          </a:p>
          <a:p>
            <a:endParaRPr lang="en-US" dirty="0"/>
          </a:p>
          <a:p>
            <a:endParaRPr lang="en-US"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98844" y="1964307"/>
            <a:ext cx="1800200" cy="15603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9134136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solidFill>
                  <a:schemeClr val="tx1"/>
                </a:solidFill>
                <a:latin typeface="Times New Roman" panose="02020603050405020304" pitchFamily="18" charset="0"/>
                <a:cs typeface="Times New Roman" panose="02020603050405020304" pitchFamily="18" charset="0"/>
              </a:rPr>
              <a:t>Design</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619672" y="996521"/>
            <a:ext cx="6563072" cy="460648"/>
          </a:xfrm>
        </p:spPr>
        <p:txBody>
          <a:bodyPr/>
          <a:lstStyle/>
          <a:p>
            <a:r>
              <a:rPr lang="en-US" sz="2400" b="1" dirty="0">
                <a:solidFill>
                  <a:schemeClr val="tx1"/>
                </a:solidFill>
                <a:latin typeface="Times New Roman" panose="02020603050405020304" pitchFamily="18" charset="0"/>
                <a:ea typeface="Calibri" panose="020F0502020204030204" pitchFamily="34" charset="0"/>
              </a:rPr>
              <a:t>Final Design for Gravity and Lateral Loads</a:t>
            </a:r>
            <a:endParaRPr lang="en-US" sz="2400" dirty="0">
              <a:solidFill>
                <a:schemeClr val="tx1"/>
              </a:solidFill>
            </a:endParaRPr>
          </a:p>
        </p:txBody>
      </p:sp>
      <p:sp>
        <p:nvSpPr>
          <p:cNvPr id="4" name="Content Placeholder 3"/>
          <p:cNvSpPr>
            <a:spLocks noGrp="1"/>
          </p:cNvSpPr>
          <p:nvPr>
            <p:ph idx="10"/>
          </p:nvPr>
        </p:nvSpPr>
        <p:spPr>
          <a:xfrm>
            <a:off x="1187624" y="1821154"/>
            <a:ext cx="8067516" cy="5020031"/>
          </a:xfrm>
        </p:spPr>
        <p:txBody>
          <a:bodyPr/>
          <a:lstStyle/>
          <a:p>
            <a:pPr marL="342900" lvl="0" indent="-342900" algn="just">
              <a:lnSpc>
                <a:spcPct val="107000"/>
              </a:lnSpc>
              <a:spcBef>
                <a:spcPts val="0"/>
              </a:spcBef>
              <a:spcAft>
                <a:spcPts val="800"/>
              </a:spcAft>
              <a:buFont typeface="Wingdings" panose="05000000000000000000" pitchFamily="2" charset="2"/>
              <a:buChar char="q"/>
            </a:pPr>
            <a:r>
              <a:rPr lang="en-US" sz="2400" b="1" dirty="0">
                <a:solidFill>
                  <a:schemeClr val="tx1"/>
                </a:solidFill>
                <a:latin typeface="Times New Roman" panose="02020603050405020304" pitchFamily="18" charset="0"/>
                <a:ea typeface="Calibri" panose="020F0502020204030204" pitchFamily="34" charset="0"/>
                <a:cs typeface="Arial" panose="020B0604020202020204" pitchFamily="34" charset="0"/>
              </a:rPr>
              <a:t>Shear reinforcement</a:t>
            </a:r>
            <a:endParaRPr lang="en-US" sz="1800" b="1"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07000"/>
              </a:lnSpc>
              <a:spcBef>
                <a:spcPts val="0"/>
              </a:spcBef>
              <a:spcAft>
                <a:spcPts val="800"/>
              </a:spcAft>
              <a:buFont typeface="Arial" panose="020B0604020202020204" pitchFamily="34" charset="0"/>
              <a:buChar char="•"/>
            </a:pP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Main </a:t>
            </a:r>
            <a:r>
              <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Columns</a:t>
            </a:r>
            <a:endParaRPr lang="en-US" sz="1800" dirty="0" smtClean="0">
              <a:solidFill>
                <a:schemeClr val="tx1"/>
              </a:solidFill>
              <a:latin typeface="Calibri" panose="020F0502020204030204" pitchFamily="34" charset="0"/>
              <a:ea typeface="Calibri" panose="020F0502020204030204" pitchFamily="34" charset="0"/>
              <a:cs typeface="Arial" panose="020B0604020202020204" pitchFamily="34" charset="0"/>
            </a:endParaRPr>
          </a:p>
          <a:p>
            <a:pPr lvl="0" algn="just">
              <a:lnSpc>
                <a:spcPct val="107000"/>
              </a:lnSpc>
              <a:spcBef>
                <a:spcPts val="0"/>
              </a:spcBef>
              <a:spcAft>
                <a:spcPts val="800"/>
              </a:spcAft>
            </a:pPr>
            <a:r>
              <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A</a:t>
            </a:r>
            <a:r>
              <a:rPr lang="en-US" sz="2400" baseline="-250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sp</a:t>
            </a: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 154mm</a:t>
            </a:r>
            <a:r>
              <a:rPr lang="en-US" sz="2400" baseline="30000" dirty="0">
                <a:solidFill>
                  <a:schemeClr val="tx1"/>
                </a:solidFill>
                <a:latin typeface="Times New Roman" panose="02020603050405020304" pitchFamily="18" charset="0"/>
                <a:ea typeface="Calibri" panose="020F0502020204030204" pitchFamily="34" charset="0"/>
                <a:cs typeface="Arial" panose="020B0604020202020204" pitchFamily="34" charset="0"/>
              </a:rPr>
              <a:t>2</a:t>
            </a: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 (Ø14)</a:t>
            </a:r>
            <a:endParaRPr lang="en-US" sz="18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endParaRPr lang="en-US" sz="2400" b="1" dirty="0" smtClean="0">
              <a:solidFill>
                <a:schemeClr val="tx1"/>
              </a:solidFill>
              <a:latin typeface="Times New Roman" panose="02020603050405020304" pitchFamily="18" charset="0"/>
              <a:ea typeface="Calibri" panose="020F0502020204030204" pitchFamily="34" charset="0"/>
            </a:endParaRPr>
          </a:p>
          <a:p>
            <a:endParaRPr lang="en-US" sz="2400" b="1" dirty="0">
              <a:solidFill>
                <a:schemeClr val="tx1"/>
              </a:solidFill>
              <a:latin typeface="Times New Roman" panose="02020603050405020304" pitchFamily="18" charset="0"/>
              <a:ea typeface="Calibri" panose="020F0502020204030204" pitchFamily="34" charset="0"/>
            </a:endParaRPr>
          </a:p>
          <a:p>
            <a:endParaRPr lang="en-US" sz="2400" b="1" dirty="0" smtClean="0">
              <a:solidFill>
                <a:schemeClr val="tx1"/>
              </a:solidFill>
              <a:latin typeface="Times New Roman" panose="02020603050405020304" pitchFamily="18" charset="0"/>
              <a:ea typeface="Calibri" panose="020F0502020204030204" pitchFamily="34" charset="0"/>
            </a:endParaRPr>
          </a:p>
          <a:p>
            <a:endParaRPr lang="en-US" sz="2400" b="1" dirty="0">
              <a:solidFill>
                <a:schemeClr val="tx1"/>
              </a:solidFill>
              <a:latin typeface="Times New Roman" panose="02020603050405020304" pitchFamily="18" charset="0"/>
              <a:ea typeface="Calibri" panose="020F0502020204030204" pitchFamily="34" charset="0"/>
            </a:endParaRPr>
          </a:p>
          <a:p>
            <a:endParaRPr lang="en-US" sz="2400" b="1" dirty="0" smtClean="0">
              <a:solidFill>
                <a:schemeClr val="tx1"/>
              </a:solidFill>
              <a:latin typeface="Times New Roman" panose="02020603050405020304" pitchFamily="18" charset="0"/>
              <a:ea typeface="Calibri" panose="020F0502020204030204" pitchFamily="34" charset="0"/>
            </a:endParaRPr>
          </a:p>
          <a:p>
            <a:pPr marL="342900" lvl="0" indent="-342900" algn="just">
              <a:lnSpc>
                <a:spcPct val="107000"/>
              </a:lnSpc>
              <a:spcBef>
                <a:spcPts val="0"/>
              </a:spcBef>
              <a:buFont typeface="Symbol" panose="05050102010706020507" pitchFamily="18" charset="2"/>
              <a:buChar char=""/>
            </a:pP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All the distance between the rings for all columns is less than 75mm.</a:t>
            </a:r>
            <a:endParaRPr lang="en-US" sz="18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marL="342900" marR="0" lvl="0" indent="-342900" algn="just">
              <a:lnSpc>
                <a:spcPct val="107000"/>
              </a:lnSpc>
              <a:spcBef>
                <a:spcPts val="0"/>
              </a:spcBef>
              <a:spcAft>
                <a:spcPts val="800"/>
              </a:spcAft>
              <a:buFont typeface="Symbol" panose="05050102010706020507" pitchFamily="18" charset="2"/>
              <a:buChar char=""/>
            </a:pP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Use spirals: Ø14/50mm.</a:t>
            </a:r>
            <a:endParaRPr lang="en-US" sz="18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endParaRPr lang="en-US" sz="2400" b="1" dirty="0" smtClean="0">
              <a:solidFill>
                <a:schemeClr val="tx1"/>
              </a:solidFill>
              <a:latin typeface="Times New Roman" panose="02020603050405020304" pitchFamily="18" charset="0"/>
              <a:ea typeface="Calibri" panose="020F0502020204030204" pitchFamily="34" charset="0"/>
            </a:endParaRPr>
          </a:p>
        </p:txBody>
      </p:sp>
      <p:sp>
        <p:nvSpPr>
          <p:cNvPr id="5" name="Rectangle 4"/>
          <p:cNvSpPr/>
          <p:nvPr/>
        </p:nvSpPr>
        <p:spPr>
          <a:xfrm>
            <a:off x="1631860" y="1406356"/>
            <a:ext cx="1366080" cy="461665"/>
          </a:xfrm>
          <a:prstGeom prst="rect">
            <a:avLst/>
          </a:prstGeom>
        </p:spPr>
        <p:txBody>
          <a:bodyPr wrap="none">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mn-cs"/>
              </a:rPr>
              <a:t>Columns</a:t>
            </a:r>
            <a:endParaRPr kumimoji="0" lang="en-US" sz="3200" b="0" i="0" u="none" strike="noStrike" kern="1200" cap="none" spc="0" normalizeH="0" baseline="0" noProof="0" dirty="0">
              <a:ln>
                <a:noFill/>
              </a:ln>
              <a:solidFill>
                <a:prstClr val="black"/>
              </a:solidFill>
              <a:effectLst/>
              <a:uLnTx/>
              <a:uFillTx/>
              <a:latin typeface="맑은 고딕"/>
              <a:ea typeface="+mn-ea"/>
              <a:cs typeface="+mn-cs"/>
            </a:endParaRPr>
          </a:p>
        </p:txBody>
      </p:sp>
      <p:graphicFrame>
        <p:nvGraphicFramePr>
          <p:cNvPr id="6" name="Table 5"/>
          <p:cNvGraphicFramePr>
            <a:graphicFrameLocks noGrp="1"/>
          </p:cNvGraphicFramePr>
          <p:nvPr>
            <p:extLst>
              <p:ext uri="{D42A27DB-BD31-4B8C-83A1-F6EECF244321}">
                <p14:modId xmlns:p14="http://schemas.microsoft.com/office/powerpoint/2010/main" val="3589734338"/>
              </p:ext>
            </p:extLst>
          </p:nvPr>
        </p:nvGraphicFramePr>
        <p:xfrm>
          <a:off x="1574179" y="3573016"/>
          <a:ext cx="7540624" cy="1956816"/>
        </p:xfrm>
        <a:graphic>
          <a:graphicData uri="http://schemas.openxmlformats.org/drawingml/2006/table">
            <a:tbl>
              <a:tblPr firstRow="1" firstCol="1" bandRow="1"/>
              <a:tblGrid>
                <a:gridCol w="1233114">
                  <a:extLst>
                    <a:ext uri="{9D8B030D-6E8A-4147-A177-3AD203B41FA5}">
                      <a16:colId xmlns:a16="http://schemas.microsoft.com/office/drawing/2014/main" xmlns="" val="1461243625"/>
                    </a:ext>
                  </a:extLst>
                </a:gridCol>
                <a:gridCol w="1236340">
                  <a:extLst>
                    <a:ext uri="{9D8B030D-6E8A-4147-A177-3AD203B41FA5}">
                      <a16:colId xmlns:a16="http://schemas.microsoft.com/office/drawing/2014/main" xmlns="" val="1209579102"/>
                    </a:ext>
                  </a:extLst>
                </a:gridCol>
                <a:gridCol w="859211">
                  <a:extLst>
                    <a:ext uri="{9D8B030D-6E8A-4147-A177-3AD203B41FA5}">
                      <a16:colId xmlns:a16="http://schemas.microsoft.com/office/drawing/2014/main" xmlns="" val="3770422627"/>
                    </a:ext>
                  </a:extLst>
                </a:gridCol>
                <a:gridCol w="1080120">
                  <a:extLst>
                    <a:ext uri="{9D8B030D-6E8A-4147-A177-3AD203B41FA5}">
                      <a16:colId xmlns:a16="http://schemas.microsoft.com/office/drawing/2014/main" xmlns="" val="881903623"/>
                    </a:ext>
                  </a:extLst>
                </a:gridCol>
                <a:gridCol w="1152128">
                  <a:extLst>
                    <a:ext uri="{9D8B030D-6E8A-4147-A177-3AD203B41FA5}">
                      <a16:colId xmlns:a16="http://schemas.microsoft.com/office/drawing/2014/main" xmlns="" val="2794679293"/>
                    </a:ext>
                  </a:extLst>
                </a:gridCol>
                <a:gridCol w="1152128">
                  <a:extLst>
                    <a:ext uri="{9D8B030D-6E8A-4147-A177-3AD203B41FA5}">
                      <a16:colId xmlns:a16="http://schemas.microsoft.com/office/drawing/2014/main" xmlns="" val="664727397"/>
                    </a:ext>
                  </a:extLst>
                </a:gridCol>
                <a:gridCol w="827583">
                  <a:extLst>
                    <a:ext uri="{9D8B030D-6E8A-4147-A177-3AD203B41FA5}">
                      <a16:colId xmlns:a16="http://schemas.microsoft.com/office/drawing/2014/main" xmlns="" val="3498665885"/>
                    </a:ext>
                  </a:extLst>
                </a:gridCol>
              </a:tblGrid>
              <a:tr h="0">
                <a:tc>
                  <a:txBody>
                    <a:bodyPr/>
                    <a:lstStyle/>
                    <a:p>
                      <a:pPr marL="0" marR="0" algn="ctr">
                        <a:lnSpc>
                          <a:spcPct val="107000"/>
                        </a:lnSpc>
                        <a:spcBef>
                          <a:spcPts val="0"/>
                        </a:spcBef>
                        <a:spcAft>
                          <a:spcPts val="0"/>
                        </a:spcAft>
                      </a:pPr>
                      <a:r>
                        <a:rPr lang="en-US" sz="2000" dirty="0">
                          <a:solidFill>
                            <a:srgbClr val="FFFFFF"/>
                          </a:solidFill>
                          <a:effectLst/>
                          <a:latin typeface="Times New Roman" panose="02020603050405020304" pitchFamily="18" charset="0"/>
                          <a:ea typeface="Calibri" panose="020F0502020204030204" pitchFamily="34" charset="0"/>
                          <a:cs typeface="Arial" panose="020B0604020202020204" pitchFamily="34" charset="0"/>
                        </a:rPr>
                        <a:t>Columns Group </a:t>
                      </a:r>
                      <a:endParaRPr lang="en-US" sz="2000" dirty="0" smtClean="0">
                        <a:solidFill>
                          <a:srgbClr val="FFFFFF"/>
                        </a:solidFill>
                        <a:effectLst/>
                        <a:latin typeface="Times New Roman" panose="02020603050405020304" pitchFamily="18" charset="0"/>
                        <a:ea typeface="Calibri" panose="020F0502020204030204" pitchFamily="34" charset="0"/>
                        <a:cs typeface="Arial" panose="020B0604020202020204" pitchFamily="34" charset="0"/>
                      </a:endParaRPr>
                    </a:p>
                    <a:p>
                      <a:pPr marL="0" marR="0" algn="ctr">
                        <a:lnSpc>
                          <a:spcPct val="107000"/>
                        </a:lnSpc>
                        <a:spcBef>
                          <a:spcPts val="0"/>
                        </a:spcBef>
                        <a:spcAft>
                          <a:spcPts val="0"/>
                        </a:spcAft>
                      </a:pPr>
                      <a:r>
                        <a:rPr lang="en-US" sz="2000" dirty="0" smtClean="0">
                          <a:solidFill>
                            <a:srgbClr val="FFFFFF"/>
                          </a:solidFill>
                          <a:effectLst/>
                          <a:latin typeface="Times New Roman" panose="02020603050405020304" pitchFamily="18" charset="0"/>
                          <a:ea typeface="Calibri" panose="020F0502020204030204" pitchFamily="34" charset="0"/>
                          <a:cs typeface="Arial" panose="020B0604020202020204" pitchFamily="34" charset="0"/>
                        </a:rPr>
                        <a:t>Number</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472C4"/>
                      </a:solidFill>
                      <a:prstDash val="solid"/>
                      <a:round/>
                      <a:headEnd type="none" w="med" len="med"/>
                      <a:tailEnd type="none" w="med" len="med"/>
                    </a:lnL>
                    <a:lnR>
                      <a:noFill/>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solidFill>
                      <a:srgbClr val="4472C4"/>
                    </a:solidFill>
                  </a:tcPr>
                </a:tc>
                <a:tc>
                  <a:txBody>
                    <a:bodyPr/>
                    <a:lstStyle/>
                    <a:p>
                      <a:pPr marL="0" marR="0" algn="ctr">
                        <a:lnSpc>
                          <a:spcPct val="107000"/>
                        </a:lnSpc>
                        <a:spcBef>
                          <a:spcPts val="0"/>
                        </a:spcBef>
                        <a:spcAft>
                          <a:spcPts val="0"/>
                        </a:spcAft>
                      </a:pPr>
                      <a:r>
                        <a:rPr lang="en-US" sz="2000" dirty="0">
                          <a:solidFill>
                            <a:srgbClr val="FFFFFF"/>
                          </a:solidFill>
                          <a:effectLst/>
                          <a:latin typeface="Times New Roman" panose="02020603050405020304" pitchFamily="18" charset="0"/>
                          <a:ea typeface="Calibri" panose="020F0502020204030204" pitchFamily="34" charset="0"/>
                          <a:cs typeface="Arial" panose="020B0604020202020204" pitchFamily="34" charset="0"/>
                        </a:rPr>
                        <a:t>Columns </a:t>
                      </a:r>
                      <a:r>
                        <a:rPr lang="en-US" sz="2000" dirty="0" smtClean="0">
                          <a:solidFill>
                            <a:srgbClr val="FFFFFF"/>
                          </a:solidFill>
                          <a:effectLst/>
                          <a:latin typeface="Times New Roman" panose="02020603050405020304" pitchFamily="18" charset="0"/>
                          <a:ea typeface="Calibri" panose="020F0502020204030204" pitchFamily="34" charset="0"/>
                          <a:cs typeface="Arial" panose="020B0604020202020204" pitchFamily="34" charset="0"/>
                        </a:rPr>
                        <a:t>Diameter</a:t>
                      </a:r>
                    </a:p>
                    <a:p>
                      <a:pPr marL="0" marR="0" algn="ctr">
                        <a:lnSpc>
                          <a:spcPct val="107000"/>
                        </a:lnSpc>
                        <a:spcBef>
                          <a:spcPts val="0"/>
                        </a:spcBef>
                        <a:spcAft>
                          <a:spcPts val="0"/>
                        </a:spcAft>
                      </a:pPr>
                      <a:r>
                        <a:rPr lang="en-US" sz="2000" dirty="0" smtClean="0">
                          <a:solidFill>
                            <a:srgbClr val="FFFFFF"/>
                          </a:solidFill>
                          <a:effectLst/>
                          <a:latin typeface="Times New Roman" panose="02020603050405020304" pitchFamily="18" charset="0"/>
                          <a:ea typeface="Calibri" panose="020F0502020204030204" pitchFamily="34" charset="0"/>
                          <a:cs typeface="Arial" panose="020B0604020202020204" pitchFamily="34" charset="0"/>
                        </a:rPr>
                        <a:t> </a:t>
                      </a:r>
                      <a:r>
                        <a:rPr lang="en-US" sz="2000" dirty="0">
                          <a:solidFill>
                            <a:srgbClr val="FFFFFF"/>
                          </a:solidFill>
                          <a:effectLst/>
                          <a:latin typeface="Times New Roman" panose="02020603050405020304" pitchFamily="18" charset="0"/>
                          <a:ea typeface="Calibri" panose="020F0502020204030204" pitchFamily="34" charset="0"/>
                          <a:cs typeface="Arial" panose="020B0604020202020204" pitchFamily="34" charset="0"/>
                        </a:rPr>
                        <a:t>(mm)</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solidFill>
                      <a:srgbClr val="4472C4"/>
                    </a:solidFill>
                  </a:tcPr>
                </a:tc>
                <a:tc>
                  <a:txBody>
                    <a:bodyPr/>
                    <a:lstStyle/>
                    <a:p>
                      <a:pPr marL="0" marR="0" algn="ctr">
                        <a:lnSpc>
                          <a:spcPct val="107000"/>
                        </a:lnSpc>
                        <a:spcBef>
                          <a:spcPts val="0"/>
                        </a:spcBef>
                        <a:spcAft>
                          <a:spcPts val="0"/>
                        </a:spcAft>
                      </a:pPr>
                      <a:r>
                        <a:rPr lang="en-US" sz="2000" dirty="0">
                          <a:solidFill>
                            <a:srgbClr val="FFFFFF"/>
                          </a:solidFill>
                          <a:effectLst/>
                          <a:latin typeface="Times New Roman" panose="02020603050405020304" pitchFamily="18" charset="0"/>
                          <a:ea typeface="Calibri" panose="020F0502020204030204" pitchFamily="34" charset="0"/>
                          <a:cs typeface="Arial" panose="020B0604020202020204" pitchFamily="34" charset="0"/>
                        </a:rPr>
                        <a:t>D</a:t>
                      </a:r>
                      <a:r>
                        <a:rPr lang="en-US" sz="2000" baseline="-25000" dirty="0">
                          <a:solidFill>
                            <a:srgbClr val="FFFFFF"/>
                          </a:solidFill>
                          <a:effectLst/>
                          <a:latin typeface="Times New Roman" panose="02020603050405020304" pitchFamily="18" charset="0"/>
                          <a:ea typeface="Calibri" panose="020F0502020204030204" pitchFamily="34" charset="0"/>
                          <a:cs typeface="Arial" panose="020B0604020202020204" pitchFamily="34" charset="0"/>
                        </a:rPr>
                        <a:t>c</a:t>
                      </a:r>
                      <a:r>
                        <a:rPr lang="en-US" sz="2000" dirty="0">
                          <a:solidFill>
                            <a:srgbClr val="FFFFFF"/>
                          </a:solidFill>
                          <a:effectLst/>
                          <a:latin typeface="Times New Roman" panose="02020603050405020304" pitchFamily="18" charset="0"/>
                          <a:ea typeface="Calibri" panose="020F0502020204030204" pitchFamily="34" charset="0"/>
                          <a:cs typeface="Arial" panose="020B0604020202020204" pitchFamily="34" charset="0"/>
                        </a:rPr>
                        <a:t> </a:t>
                      </a:r>
                      <a:endParaRPr lang="en-US" sz="2000" dirty="0" smtClean="0">
                        <a:solidFill>
                          <a:srgbClr val="FFFFFF"/>
                        </a:solidFill>
                        <a:effectLst/>
                        <a:latin typeface="Times New Roman" panose="02020603050405020304" pitchFamily="18" charset="0"/>
                        <a:ea typeface="Calibri" panose="020F0502020204030204" pitchFamily="34" charset="0"/>
                        <a:cs typeface="Arial" panose="020B0604020202020204" pitchFamily="34" charset="0"/>
                      </a:endParaRPr>
                    </a:p>
                    <a:p>
                      <a:pPr marL="0" marR="0" algn="ctr">
                        <a:lnSpc>
                          <a:spcPct val="107000"/>
                        </a:lnSpc>
                        <a:spcBef>
                          <a:spcPts val="0"/>
                        </a:spcBef>
                        <a:spcAft>
                          <a:spcPts val="0"/>
                        </a:spcAft>
                      </a:pPr>
                      <a:r>
                        <a:rPr lang="en-US" sz="2000" dirty="0" smtClean="0">
                          <a:solidFill>
                            <a:srgbClr val="FFFFFF"/>
                          </a:solidFill>
                          <a:effectLst/>
                          <a:latin typeface="Times New Roman" panose="02020603050405020304" pitchFamily="18" charset="0"/>
                          <a:ea typeface="Calibri" panose="020F0502020204030204" pitchFamily="34" charset="0"/>
                          <a:cs typeface="Arial" panose="020B0604020202020204" pitchFamily="34" charset="0"/>
                        </a:rPr>
                        <a:t>(</a:t>
                      </a:r>
                      <a:r>
                        <a:rPr lang="en-US" sz="2000" dirty="0">
                          <a:solidFill>
                            <a:srgbClr val="FFFFFF"/>
                          </a:solidFill>
                          <a:effectLst/>
                          <a:latin typeface="Times New Roman" panose="02020603050405020304" pitchFamily="18" charset="0"/>
                          <a:ea typeface="Calibri" panose="020F0502020204030204" pitchFamily="34" charset="0"/>
                          <a:cs typeface="Arial" panose="020B0604020202020204" pitchFamily="34" charset="0"/>
                        </a:rPr>
                        <a:t>mm)</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solidFill>
                      <a:srgbClr val="4472C4"/>
                    </a:solidFill>
                  </a:tcPr>
                </a:tc>
                <a:tc>
                  <a:txBody>
                    <a:bodyPr/>
                    <a:lstStyle/>
                    <a:p>
                      <a:pPr marL="0" marR="0" algn="ctr">
                        <a:lnSpc>
                          <a:spcPct val="107000"/>
                        </a:lnSpc>
                        <a:spcBef>
                          <a:spcPts val="0"/>
                        </a:spcBef>
                        <a:spcAft>
                          <a:spcPts val="0"/>
                        </a:spcAft>
                      </a:pPr>
                      <a:r>
                        <a:rPr lang="en-US" sz="2000" dirty="0">
                          <a:solidFill>
                            <a:srgbClr val="FFFFFF"/>
                          </a:solidFill>
                          <a:effectLst/>
                          <a:latin typeface="Times New Roman" panose="02020603050405020304" pitchFamily="18" charset="0"/>
                          <a:ea typeface="Calibri" panose="020F0502020204030204" pitchFamily="34" charset="0"/>
                          <a:cs typeface="Arial" panose="020B0604020202020204" pitchFamily="34" charset="0"/>
                        </a:rPr>
                        <a:t>A</a:t>
                      </a:r>
                      <a:r>
                        <a:rPr lang="en-US" sz="2000" baseline="-25000" dirty="0">
                          <a:solidFill>
                            <a:srgbClr val="FFFFFF"/>
                          </a:solidFill>
                          <a:effectLst/>
                          <a:latin typeface="Times New Roman" panose="02020603050405020304" pitchFamily="18" charset="0"/>
                          <a:ea typeface="Calibri" panose="020F0502020204030204" pitchFamily="34" charset="0"/>
                          <a:cs typeface="Arial" panose="020B0604020202020204" pitchFamily="34" charset="0"/>
                        </a:rPr>
                        <a:t>g</a:t>
                      </a:r>
                      <a:r>
                        <a:rPr lang="en-US" sz="2000" dirty="0">
                          <a:solidFill>
                            <a:srgbClr val="FFFFFF"/>
                          </a:solidFill>
                          <a:effectLst/>
                          <a:latin typeface="Times New Roman" panose="02020603050405020304" pitchFamily="18" charset="0"/>
                          <a:ea typeface="Calibri" panose="020F0502020204030204" pitchFamily="34" charset="0"/>
                          <a:cs typeface="Arial" panose="020B0604020202020204" pitchFamily="34" charset="0"/>
                        </a:rPr>
                        <a:t> </a:t>
                      </a:r>
                      <a:endParaRPr lang="en-US" sz="2000" dirty="0" smtClean="0">
                        <a:solidFill>
                          <a:srgbClr val="FFFFFF"/>
                        </a:solidFill>
                        <a:effectLst/>
                        <a:latin typeface="Times New Roman" panose="02020603050405020304" pitchFamily="18" charset="0"/>
                        <a:ea typeface="Calibri" panose="020F0502020204030204" pitchFamily="34" charset="0"/>
                        <a:cs typeface="Arial" panose="020B0604020202020204" pitchFamily="34" charset="0"/>
                      </a:endParaRPr>
                    </a:p>
                    <a:p>
                      <a:pPr marL="0" marR="0" algn="ctr">
                        <a:lnSpc>
                          <a:spcPct val="107000"/>
                        </a:lnSpc>
                        <a:spcBef>
                          <a:spcPts val="0"/>
                        </a:spcBef>
                        <a:spcAft>
                          <a:spcPts val="0"/>
                        </a:spcAft>
                      </a:pPr>
                      <a:r>
                        <a:rPr lang="en-US" sz="2000" dirty="0" smtClean="0">
                          <a:solidFill>
                            <a:srgbClr val="FFFFFF"/>
                          </a:solidFill>
                          <a:effectLst/>
                          <a:latin typeface="Times New Roman" panose="02020603050405020304" pitchFamily="18" charset="0"/>
                          <a:ea typeface="Calibri" panose="020F0502020204030204" pitchFamily="34" charset="0"/>
                          <a:cs typeface="Arial" panose="020B0604020202020204" pitchFamily="34" charset="0"/>
                        </a:rPr>
                        <a:t>(</a:t>
                      </a:r>
                      <a:r>
                        <a:rPr lang="en-US" sz="2000" dirty="0">
                          <a:solidFill>
                            <a:srgbClr val="FFFFFF"/>
                          </a:solidFill>
                          <a:effectLst/>
                          <a:latin typeface="Times New Roman" panose="02020603050405020304" pitchFamily="18" charset="0"/>
                          <a:ea typeface="Calibri" panose="020F0502020204030204" pitchFamily="34" charset="0"/>
                          <a:cs typeface="Arial" panose="020B0604020202020204" pitchFamily="34" charset="0"/>
                        </a:rPr>
                        <a:t>mm</a:t>
                      </a:r>
                      <a:r>
                        <a:rPr lang="en-US" sz="2000" baseline="30000" dirty="0">
                          <a:solidFill>
                            <a:srgbClr val="FFFFFF"/>
                          </a:solidFill>
                          <a:effectLst/>
                          <a:latin typeface="Times New Roman" panose="02020603050405020304" pitchFamily="18" charset="0"/>
                          <a:ea typeface="Calibri" panose="020F0502020204030204" pitchFamily="34" charset="0"/>
                          <a:cs typeface="Arial" panose="020B0604020202020204" pitchFamily="34" charset="0"/>
                        </a:rPr>
                        <a:t>2</a:t>
                      </a:r>
                      <a:r>
                        <a:rPr lang="en-US" sz="2000" dirty="0">
                          <a:solidFill>
                            <a:srgbClr val="FFFFFF"/>
                          </a:solidFill>
                          <a:effectLst/>
                          <a:latin typeface="Times New Roman" panose="02020603050405020304" pitchFamily="18" charset="0"/>
                          <a:ea typeface="Calibri" panose="020F0502020204030204" pitchFamily="34" charset="0"/>
                          <a:cs typeface="Arial" panose="020B0604020202020204" pitchFamily="34" charset="0"/>
                        </a:rPr>
                        <a:t>)</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solidFill>
                      <a:srgbClr val="4472C4"/>
                    </a:solidFill>
                  </a:tcPr>
                </a:tc>
                <a:tc>
                  <a:txBody>
                    <a:bodyPr/>
                    <a:lstStyle/>
                    <a:p>
                      <a:pPr marL="0" marR="0" algn="ctr">
                        <a:lnSpc>
                          <a:spcPct val="107000"/>
                        </a:lnSpc>
                        <a:spcBef>
                          <a:spcPts val="0"/>
                        </a:spcBef>
                        <a:spcAft>
                          <a:spcPts val="0"/>
                        </a:spcAft>
                      </a:pPr>
                      <a:r>
                        <a:rPr lang="en-US" sz="2000" dirty="0">
                          <a:solidFill>
                            <a:srgbClr val="FFFFFF"/>
                          </a:solidFill>
                          <a:effectLst/>
                          <a:latin typeface="Times New Roman" panose="02020603050405020304" pitchFamily="18" charset="0"/>
                          <a:ea typeface="Calibri" panose="020F0502020204030204" pitchFamily="34" charset="0"/>
                          <a:cs typeface="Arial" panose="020B0604020202020204" pitchFamily="34" charset="0"/>
                        </a:rPr>
                        <a:t>A</a:t>
                      </a:r>
                      <a:r>
                        <a:rPr lang="en-US" sz="2000" baseline="-25000" dirty="0">
                          <a:solidFill>
                            <a:srgbClr val="FFFFFF"/>
                          </a:solidFill>
                          <a:effectLst/>
                          <a:latin typeface="Times New Roman" panose="02020603050405020304" pitchFamily="18" charset="0"/>
                          <a:ea typeface="Calibri" panose="020F0502020204030204" pitchFamily="34" charset="0"/>
                          <a:cs typeface="Arial" panose="020B0604020202020204" pitchFamily="34" charset="0"/>
                        </a:rPr>
                        <a:t>ch</a:t>
                      </a:r>
                      <a:r>
                        <a:rPr lang="en-US" sz="2000" dirty="0">
                          <a:solidFill>
                            <a:srgbClr val="FFFFFF"/>
                          </a:solidFill>
                          <a:effectLst/>
                          <a:latin typeface="Times New Roman" panose="02020603050405020304" pitchFamily="18" charset="0"/>
                          <a:ea typeface="Calibri" panose="020F0502020204030204" pitchFamily="34" charset="0"/>
                          <a:cs typeface="Arial" panose="020B0604020202020204" pitchFamily="34" charset="0"/>
                        </a:rPr>
                        <a:t> </a:t>
                      </a:r>
                      <a:endParaRPr lang="en-US" sz="2000" dirty="0" smtClean="0">
                        <a:solidFill>
                          <a:srgbClr val="FFFFFF"/>
                        </a:solidFill>
                        <a:effectLst/>
                        <a:latin typeface="Times New Roman" panose="02020603050405020304" pitchFamily="18" charset="0"/>
                        <a:ea typeface="Calibri" panose="020F0502020204030204" pitchFamily="34" charset="0"/>
                        <a:cs typeface="Arial" panose="020B0604020202020204" pitchFamily="34" charset="0"/>
                      </a:endParaRPr>
                    </a:p>
                    <a:p>
                      <a:pPr marL="0" marR="0" algn="ctr">
                        <a:lnSpc>
                          <a:spcPct val="107000"/>
                        </a:lnSpc>
                        <a:spcBef>
                          <a:spcPts val="0"/>
                        </a:spcBef>
                        <a:spcAft>
                          <a:spcPts val="0"/>
                        </a:spcAft>
                      </a:pPr>
                      <a:r>
                        <a:rPr lang="en-US" sz="2000" dirty="0" smtClean="0">
                          <a:solidFill>
                            <a:srgbClr val="FFFFFF"/>
                          </a:solidFill>
                          <a:effectLst/>
                          <a:latin typeface="Times New Roman" panose="02020603050405020304" pitchFamily="18" charset="0"/>
                          <a:ea typeface="Calibri" panose="020F0502020204030204" pitchFamily="34" charset="0"/>
                          <a:cs typeface="Arial" panose="020B0604020202020204" pitchFamily="34" charset="0"/>
                        </a:rPr>
                        <a:t>(</a:t>
                      </a:r>
                      <a:r>
                        <a:rPr lang="en-US" sz="2000" dirty="0">
                          <a:solidFill>
                            <a:srgbClr val="FFFFFF"/>
                          </a:solidFill>
                          <a:effectLst/>
                          <a:latin typeface="Times New Roman" panose="02020603050405020304" pitchFamily="18" charset="0"/>
                          <a:ea typeface="Calibri" panose="020F0502020204030204" pitchFamily="34" charset="0"/>
                          <a:cs typeface="Arial" panose="020B0604020202020204" pitchFamily="34" charset="0"/>
                        </a:rPr>
                        <a:t>mm</a:t>
                      </a:r>
                      <a:r>
                        <a:rPr lang="en-US" sz="2000" baseline="30000" dirty="0">
                          <a:solidFill>
                            <a:srgbClr val="FFFFFF"/>
                          </a:solidFill>
                          <a:effectLst/>
                          <a:latin typeface="Times New Roman" panose="02020603050405020304" pitchFamily="18" charset="0"/>
                          <a:ea typeface="Calibri" panose="020F0502020204030204" pitchFamily="34" charset="0"/>
                          <a:cs typeface="Arial" panose="020B0604020202020204" pitchFamily="34" charset="0"/>
                        </a:rPr>
                        <a:t>2</a:t>
                      </a:r>
                      <a:r>
                        <a:rPr lang="en-US" sz="2000" dirty="0">
                          <a:solidFill>
                            <a:srgbClr val="FFFFFF"/>
                          </a:solidFill>
                          <a:effectLst/>
                          <a:latin typeface="Times New Roman" panose="02020603050405020304" pitchFamily="18" charset="0"/>
                          <a:ea typeface="Calibri" panose="020F0502020204030204" pitchFamily="34" charset="0"/>
                          <a:cs typeface="Arial" panose="020B0604020202020204" pitchFamily="34" charset="0"/>
                        </a:rPr>
                        <a:t>)</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solidFill>
                      <a:srgbClr val="4472C4"/>
                    </a:solidFill>
                  </a:tcPr>
                </a:tc>
                <a:tc>
                  <a:txBody>
                    <a:bodyPr/>
                    <a:lstStyle/>
                    <a:p>
                      <a:pPr marL="0" marR="0" algn="ctr">
                        <a:lnSpc>
                          <a:spcPct val="107000"/>
                        </a:lnSpc>
                        <a:spcBef>
                          <a:spcPts val="0"/>
                        </a:spcBef>
                        <a:spcAft>
                          <a:spcPts val="0"/>
                        </a:spcAft>
                      </a:pPr>
                      <a:r>
                        <a:rPr lang="en-US" sz="2000" dirty="0" err="1">
                          <a:solidFill>
                            <a:srgbClr val="FFFFFF"/>
                          </a:solidFill>
                          <a:effectLst/>
                          <a:latin typeface="Times New Roman" panose="02020603050405020304" pitchFamily="18" charset="0"/>
                          <a:ea typeface="Calibri" panose="020F0502020204030204" pitchFamily="34" charset="0"/>
                          <a:cs typeface="Arial" panose="020B0604020202020204" pitchFamily="34" charset="0"/>
                        </a:rPr>
                        <a:t>ρ</a:t>
                      </a:r>
                      <a:r>
                        <a:rPr lang="en-US" sz="2000" baseline="-25000" dirty="0" err="1">
                          <a:solidFill>
                            <a:srgbClr val="FFFFFF"/>
                          </a:solidFill>
                          <a:effectLst/>
                          <a:latin typeface="Times New Roman" panose="02020603050405020304" pitchFamily="18" charset="0"/>
                          <a:ea typeface="Calibri" panose="020F0502020204030204" pitchFamily="34" charset="0"/>
                          <a:cs typeface="Arial" panose="020B0604020202020204" pitchFamily="34" charset="0"/>
                        </a:rPr>
                        <a:t>s</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solidFill>
                      <a:srgbClr val="4472C4"/>
                    </a:solidFill>
                  </a:tcPr>
                </a:tc>
                <a:tc>
                  <a:txBody>
                    <a:bodyPr/>
                    <a:lstStyle/>
                    <a:p>
                      <a:pPr marL="0" marR="0" algn="ctr">
                        <a:lnSpc>
                          <a:spcPct val="107000"/>
                        </a:lnSpc>
                        <a:spcBef>
                          <a:spcPts val="0"/>
                        </a:spcBef>
                        <a:spcAft>
                          <a:spcPts val="0"/>
                        </a:spcAft>
                      </a:pPr>
                      <a:r>
                        <a:rPr lang="en-US" sz="2000" dirty="0">
                          <a:solidFill>
                            <a:srgbClr val="FFFFFF"/>
                          </a:solidFill>
                          <a:effectLst/>
                          <a:latin typeface="Times New Roman" panose="02020603050405020304" pitchFamily="18" charset="0"/>
                          <a:ea typeface="Calibri" panose="020F0502020204030204" pitchFamily="34" charset="0"/>
                          <a:cs typeface="Arial" panose="020B0604020202020204" pitchFamily="34" charset="0"/>
                        </a:rPr>
                        <a:t>S </a:t>
                      </a:r>
                      <a:endParaRPr lang="en-US" sz="2000" dirty="0" smtClean="0">
                        <a:solidFill>
                          <a:srgbClr val="FFFFFF"/>
                        </a:solidFill>
                        <a:effectLst/>
                        <a:latin typeface="Times New Roman" panose="02020603050405020304" pitchFamily="18" charset="0"/>
                        <a:ea typeface="Calibri" panose="020F0502020204030204" pitchFamily="34" charset="0"/>
                        <a:cs typeface="Arial" panose="020B0604020202020204" pitchFamily="34" charset="0"/>
                      </a:endParaRPr>
                    </a:p>
                    <a:p>
                      <a:pPr marL="0" marR="0" algn="ctr">
                        <a:lnSpc>
                          <a:spcPct val="107000"/>
                        </a:lnSpc>
                        <a:spcBef>
                          <a:spcPts val="0"/>
                        </a:spcBef>
                        <a:spcAft>
                          <a:spcPts val="0"/>
                        </a:spcAft>
                      </a:pPr>
                      <a:r>
                        <a:rPr lang="en-US" sz="2000" dirty="0" smtClean="0">
                          <a:solidFill>
                            <a:srgbClr val="FFFFFF"/>
                          </a:solidFill>
                          <a:effectLst/>
                          <a:latin typeface="Times New Roman" panose="02020603050405020304" pitchFamily="18" charset="0"/>
                          <a:ea typeface="Calibri" panose="020F0502020204030204" pitchFamily="34" charset="0"/>
                          <a:cs typeface="Arial" panose="020B0604020202020204" pitchFamily="34" charset="0"/>
                        </a:rPr>
                        <a:t>(</a:t>
                      </a:r>
                      <a:r>
                        <a:rPr lang="en-US" sz="2000" dirty="0">
                          <a:solidFill>
                            <a:srgbClr val="FFFFFF"/>
                          </a:solidFill>
                          <a:effectLst/>
                          <a:latin typeface="Times New Roman" panose="02020603050405020304" pitchFamily="18" charset="0"/>
                          <a:ea typeface="Calibri" panose="020F0502020204030204" pitchFamily="34" charset="0"/>
                          <a:cs typeface="Arial" panose="020B0604020202020204" pitchFamily="34" charset="0"/>
                        </a:rPr>
                        <a:t>mm)</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w="12700" cap="flat" cmpd="sng" algn="ctr">
                      <a:solidFill>
                        <a:srgbClr val="4472C4"/>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solidFill>
                      <a:srgbClr val="4472C4"/>
                    </a:solidFill>
                  </a:tcPr>
                </a:tc>
                <a:extLst>
                  <a:ext uri="{0D108BD9-81ED-4DB2-BD59-A6C34878D82A}">
                    <a16:rowId xmlns:a16="http://schemas.microsoft.com/office/drawing/2014/main" xmlns="" val="3355006508"/>
                  </a:ext>
                </a:extLst>
              </a:tr>
              <a:tr h="0">
                <a:tc>
                  <a:txBody>
                    <a:bodyPr/>
                    <a:lstStyle/>
                    <a:p>
                      <a:pPr marL="0" marR="0" algn="ctr">
                        <a:lnSpc>
                          <a:spcPct val="107000"/>
                        </a:lnSpc>
                        <a:spcBef>
                          <a:spcPts val="0"/>
                        </a:spcBef>
                        <a:spcAft>
                          <a:spcPts val="0"/>
                        </a:spcAft>
                      </a:pPr>
                      <a:r>
                        <a:rPr lang="en-US" sz="2000">
                          <a:effectLst/>
                          <a:latin typeface="Times New Roman" panose="02020603050405020304" pitchFamily="18" charset="0"/>
                          <a:ea typeface="Calibri" panose="020F0502020204030204" pitchFamily="34" charset="0"/>
                          <a:cs typeface="Arial" panose="020B0604020202020204" pitchFamily="34" charset="0"/>
                        </a:rPr>
                        <a:t>1</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2000" dirty="0">
                          <a:effectLst/>
                          <a:latin typeface="Times New Roman" panose="02020603050405020304" pitchFamily="18" charset="0"/>
                          <a:ea typeface="Calibri" panose="020F0502020204030204" pitchFamily="34" charset="0"/>
                          <a:cs typeface="Arial" panose="020B0604020202020204" pitchFamily="34" charset="0"/>
                        </a:rPr>
                        <a:t>1100</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2000" dirty="0">
                          <a:effectLst/>
                          <a:latin typeface="Times New Roman" panose="02020603050405020304" pitchFamily="18" charset="0"/>
                          <a:ea typeface="Calibri" panose="020F0502020204030204" pitchFamily="34" charset="0"/>
                          <a:cs typeface="Arial" panose="020B0604020202020204" pitchFamily="34" charset="0"/>
                        </a:rPr>
                        <a:t>968</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2000">
                          <a:effectLst/>
                          <a:latin typeface="Times New Roman" panose="02020603050405020304" pitchFamily="18" charset="0"/>
                          <a:ea typeface="Calibri" panose="020F0502020204030204" pitchFamily="34" charset="0"/>
                          <a:cs typeface="Arial" panose="020B0604020202020204" pitchFamily="34" charset="0"/>
                        </a:rPr>
                        <a:t>950332</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2000">
                          <a:effectLst/>
                          <a:latin typeface="Times New Roman" panose="02020603050405020304" pitchFamily="18" charset="0"/>
                          <a:ea typeface="Calibri" panose="020F0502020204030204" pitchFamily="34" charset="0"/>
                          <a:cs typeface="Arial" panose="020B0604020202020204" pitchFamily="34" charset="0"/>
                        </a:rPr>
                        <a:t>735937</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2000">
                          <a:effectLst/>
                          <a:latin typeface="Times New Roman" panose="02020603050405020304" pitchFamily="18" charset="0"/>
                          <a:ea typeface="Calibri" panose="020F0502020204030204" pitchFamily="34" charset="0"/>
                          <a:cs typeface="Arial" panose="020B0604020202020204" pitchFamily="34" charset="0"/>
                        </a:rPr>
                        <a:t>0.01249</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2000">
                          <a:effectLst/>
                          <a:latin typeface="Times New Roman" panose="02020603050405020304" pitchFamily="18" charset="0"/>
                          <a:ea typeface="Calibri" panose="020F0502020204030204" pitchFamily="34" charset="0"/>
                          <a:cs typeface="Arial" panose="020B0604020202020204" pitchFamily="34" charset="0"/>
                        </a:rPr>
                        <a:t>50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extLst>
                  <a:ext uri="{0D108BD9-81ED-4DB2-BD59-A6C34878D82A}">
                    <a16:rowId xmlns:a16="http://schemas.microsoft.com/office/drawing/2014/main" xmlns="" val="362411210"/>
                  </a:ext>
                </a:extLst>
              </a:tr>
              <a:tr h="0">
                <a:tc>
                  <a:txBody>
                    <a:bodyPr/>
                    <a:lstStyle/>
                    <a:p>
                      <a:pPr marL="0" marR="0" algn="ctr">
                        <a:lnSpc>
                          <a:spcPct val="107000"/>
                        </a:lnSpc>
                        <a:spcBef>
                          <a:spcPts val="0"/>
                        </a:spcBef>
                        <a:spcAft>
                          <a:spcPts val="0"/>
                        </a:spcAft>
                      </a:pPr>
                      <a:r>
                        <a:rPr lang="en-US" sz="2000">
                          <a:effectLst/>
                          <a:latin typeface="Times New Roman" panose="02020603050405020304" pitchFamily="18" charset="0"/>
                          <a:ea typeface="Calibri" panose="020F0502020204030204" pitchFamily="34" charset="0"/>
                          <a:cs typeface="Arial" panose="020B0604020202020204" pitchFamily="34" charset="0"/>
                        </a:rPr>
                        <a:t>2</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000">
                          <a:effectLst/>
                          <a:latin typeface="Times New Roman" panose="02020603050405020304" pitchFamily="18" charset="0"/>
                          <a:ea typeface="Calibri" panose="020F0502020204030204" pitchFamily="34" charset="0"/>
                          <a:cs typeface="Arial" panose="020B0604020202020204" pitchFamily="34" charset="0"/>
                        </a:rPr>
                        <a:t>950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000" dirty="0">
                          <a:effectLst/>
                          <a:latin typeface="Times New Roman" panose="02020603050405020304" pitchFamily="18" charset="0"/>
                          <a:ea typeface="Calibri" panose="020F0502020204030204" pitchFamily="34" charset="0"/>
                          <a:cs typeface="Arial" panose="020B0604020202020204" pitchFamily="34" charset="0"/>
                        </a:rPr>
                        <a:t>818</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000">
                          <a:effectLst/>
                          <a:latin typeface="Times New Roman" panose="02020603050405020304" pitchFamily="18" charset="0"/>
                          <a:ea typeface="Calibri" panose="020F0502020204030204" pitchFamily="34" charset="0"/>
                          <a:cs typeface="Arial" panose="020B0604020202020204" pitchFamily="34" charset="0"/>
                        </a:rPr>
                        <a:t>708822</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000">
                          <a:effectLst/>
                          <a:latin typeface="Times New Roman" panose="02020603050405020304" pitchFamily="18" charset="0"/>
                          <a:ea typeface="Calibri" panose="020F0502020204030204" pitchFamily="34" charset="0"/>
                          <a:cs typeface="Arial" panose="020B0604020202020204" pitchFamily="34" charset="0"/>
                        </a:rPr>
                        <a:t>525529</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000">
                          <a:effectLst/>
                          <a:latin typeface="Times New Roman" panose="02020603050405020304" pitchFamily="18" charset="0"/>
                          <a:ea typeface="Calibri" panose="020F0502020204030204" pitchFamily="34" charset="0"/>
                          <a:cs typeface="Arial" panose="020B0604020202020204" pitchFamily="34" charset="0"/>
                        </a:rPr>
                        <a:t>.014948</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000">
                          <a:effectLst/>
                          <a:latin typeface="Times New Roman" panose="02020603050405020304" pitchFamily="18" charset="0"/>
                          <a:ea typeface="Calibri" panose="020F0502020204030204" pitchFamily="34" charset="0"/>
                          <a:cs typeface="Arial" panose="020B0604020202020204" pitchFamily="34" charset="0"/>
                        </a:rPr>
                        <a:t>50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extLst>
                  <a:ext uri="{0D108BD9-81ED-4DB2-BD59-A6C34878D82A}">
                    <a16:rowId xmlns:a16="http://schemas.microsoft.com/office/drawing/2014/main" xmlns="" val="1484533335"/>
                  </a:ext>
                </a:extLst>
              </a:tr>
              <a:tr h="0">
                <a:tc>
                  <a:txBody>
                    <a:bodyPr/>
                    <a:lstStyle/>
                    <a:p>
                      <a:pPr marL="0" marR="0" algn="ctr">
                        <a:lnSpc>
                          <a:spcPct val="107000"/>
                        </a:lnSpc>
                        <a:spcBef>
                          <a:spcPts val="0"/>
                        </a:spcBef>
                        <a:spcAft>
                          <a:spcPts val="0"/>
                        </a:spcAft>
                      </a:pPr>
                      <a:r>
                        <a:rPr lang="en-US" sz="2000">
                          <a:effectLst/>
                          <a:latin typeface="Times New Roman" panose="02020603050405020304" pitchFamily="18" charset="0"/>
                          <a:ea typeface="Calibri" panose="020F0502020204030204" pitchFamily="34" charset="0"/>
                          <a:cs typeface="Arial" panose="020B0604020202020204" pitchFamily="34" charset="0"/>
                        </a:rPr>
                        <a:t>3</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2000">
                          <a:effectLst/>
                          <a:latin typeface="Times New Roman" panose="02020603050405020304" pitchFamily="18" charset="0"/>
                          <a:ea typeface="Calibri" panose="020F0502020204030204" pitchFamily="34" charset="0"/>
                          <a:cs typeface="Arial" panose="020B0604020202020204" pitchFamily="34" charset="0"/>
                        </a:rPr>
                        <a:t>700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2000">
                          <a:effectLst/>
                          <a:latin typeface="Times New Roman" panose="02020603050405020304" pitchFamily="18" charset="0"/>
                          <a:ea typeface="Calibri" panose="020F0502020204030204" pitchFamily="34" charset="0"/>
                          <a:cs typeface="Arial" panose="020B0604020202020204" pitchFamily="34" charset="0"/>
                        </a:rPr>
                        <a:t>568</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2000" dirty="0">
                          <a:effectLst/>
                          <a:latin typeface="Times New Roman" panose="02020603050405020304" pitchFamily="18" charset="0"/>
                          <a:ea typeface="Calibri" panose="020F0502020204030204" pitchFamily="34" charset="0"/>
                          <a:cs typeface="Arial" panose="020B0604020202020204" pitchFamily="34" charset="0"/>
                        </a:rPr>
                        <a:t>384845</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2000" dirty="0">
                          <a:effectLst/>
                          <a:latin typeface="Times New Roman" panose="02020603050405020304" pitchFamily="18" charset="0"/>
                          <a:ea typeface="Calibri" panose="020F0502020204030204" pitchFamily="34" charset="0"/>
                          <a:cs typeface="Arial" panose="020B0604020202020204" pitchFamily="34" charset="0"/>
                        </a:rPr>
                        <a:t>253388</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2000" dirty="0">
                          <a:effectLst/>
                          <a:latin typeface="Times New Roman" panose="02020603050405020304" pitchFamily="18" charset="0"/>
                          <a:ea typeface="Calibri" panose="020F0502020204030204" pitchFamily="34" charset="0"/>
                          <a:cs typeface="Arial" panose="020B0604020202020204" pitchFamily="34" charset="0"/>
                        </a:rPr>
                        <a:t>0.02223</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marL="0" marR="0" algn="ctr">
                        <a:lnSpc>
                          <a:spcPct val="107000"/>
                        </a:lnSpc>
                        <a:spcBef>
                          <a:spcPts val="0"/>
                        </a:spcBef>
                        <a:spcAft>
                          <a:spcPts val="0"/>
                        </a:spcAft>
                      </a:pPr>
                      <a:r>
                        <a:rPr lang="en-US" sz="2000" dirty="0">
                          <a:effectLst/>
                          <a:latin typeface="Times New Roman" panose="02020603050405020304" pitchFamily="18" charset="0"/>
                          <a:ea typeface="Calibri" panose="020F0502020204030204" pitchFamily="34" charset="0"/>
                          <a:cs typeface="Arial" panose="020B0604020202020204" pitchFamily="34" charset="0"/>
                        </a:rPr>
                        <a:t>50</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extLst>
                  <a:ext uri="{0D108BD9-81ED-4DB2-BD59-A6C34878D82A}">
                    <a16:rowId xmlns:a16="http://schemas.microsoft.com/office/drawing/2014/main" xmlns="" val="1493423626"/>
                  </a:ext>
                </a:extLst>
              </a:tr>
            </a:tbl>
          </a:graphicData>
        </a:graphic>
      </p:graphicFrame>
    </p:spTree>
    <p:extLst>
      <p:ext uri="{BB962C8B-B14F-4D97-AF65-F5344CB8AC3E}">
        <p14:creationId xmlns:p14="http://schemas.microsoft.com/office/powerpoint/2010/main" val="425131577"/>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solidFill>
                  <a:schemeClr val="tx1"/>
                </a:solidFill>
                <a:latin typeface="Times New Roman" panose="02020603050405020304" pitchFamily="18" charset="0"/>
                <a:cs typeface="Times New Roman" panose="02020603050405020304" pitchFamily="18" charset="0"/>
              </a:rPr>
              <a:t>Design</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619672" y="996521"/>
            <a:ext cx="6563072" cy="460648"/>
          </a:xfrm>
        </p:spPr>
        <p:txBody>
          <a:bodyPr/>
          <a:lstStyle/>
          <a:p>
            <a:r>
              <a:rPr lang="en-US" sz="2400" b="1" dirty="0">
                <a:solidFill>
                  <a:schemeClr val="tx1"/>
                </a:solidFill>
                <a:latin typeface="Times New Roman" panose="02020603050405020304" pitchFamily="18" charset="0"/>
                <a:ea typeface="Calibri" panose="020F0502020204030204" pitchFamily="34" charset="0"/>
              </a:rPr>
              <a:t>Final Design for Gravity and Lateral Loads</a:t>
            </a:r>
            <a:endParaRPr lang="en-US" sz="2400" dirty="0">
              <a:solidFill>
                <a:schemeClr val="tx1"/>
              </a:solidFill>
            </a:endParaRPr>
          </a:p>
        </p:txBody>
      </p:sp>
      <mc:AlternateContent xmlns:mc="http://schemas.openxmlformats.org/markup-compatibility/2006" xmlns:a14="http://schemas.microsoft.com/office/drawing/2010/main">
        <mc:Choice Requires="a14">
          <p:sp>
            <p:nvSpPr>
              <p:cNvPr id="4" name="Content Placeholder 3"/>
              <p:cNvSpPr>
                <a:spLocks noGrp="1"/>
              </p:cNvSpPr>
              <p:nvPr>
                <p:ph idx="10"/>
              </p:nvPr>
            </p:nvSpPr>
            <p:spPr>
              <a:xfrm>
                <a:off x="1187624" y="1821154"/>
                <a:ext cx="8067516" cy="5020031"/>
              </a:xfrm>
            </p:spPr>
            <p:txBody>
              <a:bodyPr/>
              <a:lstStyle/>
              <a:p>
                <a:pPr marL="342900" lvl="0" indent="-342900" algn="just">
                  <a:lnSpc>
                    <a:spcPct val="107000"/>
                  </a:lnSpc>
                  <a:spcBef>
                    <a:spcPts val="0"/>
                  </a:spcBef>
                  <a:spcAft>
                    <a:spcPts val="800"/>
                  </a:spcAft>
                  <a:buFont typeface="Wingdings" panose="05000000000000000000" pitchFamily="2" charset="2"/>
                  <a:buChar char="q"/>
                </a:pPr>
                <a:r>
                  <a:rPr lang="en-US" sz="2400" b="1" dirty="0">
                    <a:solidFill>
                      <a:schemeClr val="tx1"/>
                    </a:solidFill>
                    <a:latin typeface="Times New Roman" panose="02020603050405020304" pitchFamily="18" charset="0"/>
                    <a:ea typeface="Calibri" panose="020F0502020204030204" pitchFamily="34" charset="0"/>
                    <a:cs typeface="Arial" panose="020B0604020202020204" pitchFamily="34" charset="0"/>
                  </a:rPr>
                  <a:t>Shear reinforcement</a:t>
                </a:r>
                <a:endParaRPr lang="en-US" sz="1800" b="1"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07000"/>
                  </a:lnSpc>
                  <a:spcBef>
                    <a:spcPts val="0"/>
                  </a:spcBef>
                  <a:spcAft>
                    <a:spcPts val="800"/>
                  </a:spcAft>
                  <a:buFont typeface="Arial" panose="020B0604020202020204" pitchFamily="34" charset="0"/>
                  <a:buChar char="•"/>
                </a:pP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Shear Walls </a:t>
                </a:r>
                <a:r>
                  <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Columns</a:t>
                </a:r>
                <a:endParaRPr lang="en-US" sz="18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lvl="0" algn="just">
                  <a:lnSpc>
                    <a:spcPct val="107000"/>
                  </a:lnSpc>
                  <a:spcBef>
                    <a:spcPts val="0"/>
                  </a:spcBef>
                  <a:spcAft>
                    <a:spcPts val="800"/>
                  </a:spcAft>
                </a:pPr>
                <a:r>
                  <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Since </a:t>
                </a:r>
                <a:r>
                  <a:rPr lang="en-US" sz="2400" dirty="0" err="1">
                    <a:solidFill>
                      <a:schemeClr val="tx1"/>
                    </a:solidFill>
                    <a:latin typeface="Times New Roman" panose="02020603050405020304" pitchFamily="18" charset="0"/>
                    <a:ea typeface="Calibri" panose="020F0502020204030204" pitchFamily="34" charset="0"/>
                    <a:cs typeface="Arial" panose="020B0604020202020204" pitchFamily="34" charset="0"/>
                  </a:rPr>
                  <a:t>V</a:t>
                </a:r>
                <a:r>
                  <a:rPr lang="en-US" sz="2400" baseline="-25000" dirty="0" err="1">
                    <a:solidFill>
                      <a:schemeClr val="tx1"/>
                    </a:solidFill>
                    <a:effectLst/>
                    <a:latin typeface="Times New Roman" panose="02020603050405020304" pitchFamily="18" charset="0"/>
                    <a:ea typeface="Calibri" panose="020F0502020204030204" pitchFamily="34" charset="0"/>
                    <a:cs typeface="Arial" panose="020B0604020202020204" pitchFamily="34" charset="0"/>
                  </a:rPr>
                  <a:t>c</a:t>
                </a:r>
                <a:r>
                  <a:rPr lang="en-US" sz="24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 &gt; </a:t>
                </a:r>
                <a14:m>
                  <m:oMath xmlns:m="http://schemas.openxmlformats.org/officeDocument/2006/math">
                    <m:f>
                      <m:fPr>
                        <m:ctrlPr>
                          <a:rPr lang="en-US" sz="24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24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sSub>
                          <m:sSubPr>
                            <m:ctrlPr>
                              <a:rPr lang="en-US" sz="24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24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𝑉</m:t>
                            </m:r>
                          </m:e>
                          <m:sub>
                            <m:r>
                              <a:rPr lang="en-US" sz="24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𝑢</m:t>
                            </m:r>
                          </m:sub>
                        </m:sSub>
                      </m:num>
                      <m:den>
                        <m:r>
                          <a:rPr lang="en-US" sz="240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Ø</m:t>
                        </m:r>
                      </m:den>
                    </m:f>
                  </m:oMath>
                </a14:m>
                <a:r>
                  <a:rPr lang="en-US" sz="24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 so minimum </a:t>
                </a:r>
                <a:r>
                  <a:rPr lang="en-US" sz="24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shear reinforcement can be used. And figure (6-19) shows columns reinforcement key for shear walls columns</a:t>
                </a:r>
                <a:r>
                  <a:rPr lang="en-US" sz="2400" dirty="0" smtClean="0">
                    <a:solidFill>
                      <a:schemeClr val="tx1"/>
                    </a:solidFill>
                    <a:effectLst/>
                    <a:latin typeface="Times New Roman" panose="02020603050405020304" pitchFamily="18" charset="0"/>
                    <a:ea typeface="Calibri" panose="020F0502020204030204" pitchFamily="34" charset="0"/>
                    <a:cs typeface="Arial" panose="020B0604020202020204" pitchFamily="34" charset="0"/>
                  </a:rPr>
                  <a:t>.</a:t>
                </a:r>
              </a:p>
              <a:p>
                <a:pPr lvl="0" algn="just">
                  <a:lnSpc>
                    <a:spcPct val="107000"/>
                  </a:lnSpc>
                  <a:spcBef>
                    <a:spcPts val="0"/>
                  </a:spcBef>
                  <a:spcAft>
                    <a:spcPts val="800"/>
                  </a:spcAft>
                </a:pPr>
                <a:endPar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gn="just">
                  <a:lnSpc>
                    <a:spcPct val="107000"/>
                  </a:lnSpc>
                  <a:spcBef>
                    <a:spcPts val="0"/>
                  </a:spcBef>
                  <a:spcAft>
                    <a:spcPts val="800"/>
                  </a:spcAft>
                  <a:buFont typeface="Symbol" panose="05050102010706020507" pitchFamily="18" charset="2"/>
                  <a:buChar char=""/>
                </a:pPr>
                <a:r>
                  <a:rPr lang="en-US" sz="2400" dirty="0" smtClean="0">
                    <a:solidFill>
                      <a:schemeClr val="tx1"/>
                    </a:solidFill>
                    <a:effectLst/>
                    <a:latin typeface="Times New Roman" panose="02020603050405020304" pitchFamily="18" charset="0"/>
                    <a:ea typeface="Calibri" panose="020F0502020204030204" pitchFamily="34" charset="0"/>
                    <a:cs typeface="Arial" panose="020B0604020202020204" pitchFamily="34" charset="0"/>
                  </a:rPr>
                  <a:t>3Ø14/100mm</a:t>
                </a:r>
                <a:endPar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endParaRPr lang="en-US" sz="2400" b="1" dirty="0" smtClean="0">
                  <a:solidFill>
                    <a:schemeClr val="tx1"/>
                  </a:solidFill>
                  <a:latin typeface="Times New Roman" panose="02020603050405020304" pitchFamily="18" charset="0"/>
                  <a:ea typeface="Calibri" panose="020F0502020204030204" pitchFamily="34" charset="0"/>
                </a:endParaRPr>
              </a:p>
              <a:p>
                <a:endParaRPr lang="en-US" sz="2400" b="1" dirty="0">
                  <a:solidFill>
                    <a:schemeClr val="tx1"/>
                  </a:solidFill>
                  <a:latin typeface="Times New Roman" panose="02020603050405020304" pitchFamily="18" charset="0"/>
                  <a:ea typeface="Calibri" panose="020F0502020204030204" pitchFamily="34" charset="0"/>
                </a:endParaRPr>
              </a:p>
              <a:p>
                <a:endParaRPr lang="en-US" sz="2400" b="1" dirty="0" smtClean="0">
                  <a:solidFill>
                    <a:schemeClr val="tx1"/>
                  </a:solidFill>
                  <a:latin typeface="Times New Roman" panose="02020603050405020304" pitchFamily="18" charset="0"/>
                  <a:ea typeface="Calibri" panose="020F0502020204030204" pitchFamily="34" charset="0"/>
                </a:endParaRPr>
              </a:p>
              <a:p>
                <a:endParaRPr lang="en-US" sz="2400" b="1" dirty="0">
                  <a:solidFill>
                    <a:schemeClr val="tx1"/>
                  </a:solidFill>
                  <a:latin typeface="Times New Roman" panose="02020603050405020304" pitchFamily="18" charset="0"/>
                  <a:ea typeface="Calibri" panose="020F0502020204030204" pitchFamily="34" charset="0"/>
                </a:endParaRPr>
              </a:p>
              <a:p>
                <a:endParaRPr lang="en-US" sz="2400" b="1" dirty="0" smtClean="0">
                  <a:solidFill>
                    <a:schemeClr val="tx1"/>
                  </a:solidFill>
                  <a:latin typeface="Times New Roman" panose="02020603050405020304" pitchFamily="18" charset="0"/>
                  <a:ea typeface="Calibri" panose="020F0502020204030204" pitchFamily="34" charset="0"/>
                </a:endParaRPr>
              </a:p>
              <a:p>
                <a:endParaRPr lang="en-US" sz="2400" b="1" dirty="0" smtClean="0">
                  <a:solidFill>
                    <a:schemeClr val="tx1"/>
                  </a:solidFill>
                  <a:latin typeface="Times New Roman" panose="02020603050405020304" pitchFamily="18" charset="0"/>
                  <a:ea typeface="Calibri" panose="020F0502020204030204" pitchFamily="34" charset="0"/>
                </a:endParaRPr>
              </a:p>
            </p:txBody>
          </p:sp>
        </mc:Choice>
        <mc:Fallback xmlns="">
          <p:sp>
            <p:nvSpPr>
              <p:cNvPr id="4" name="Content Placeholder 3"/>
              <p:cNvSpPr>
                <a:spLocks noGrp="1" noRot="1" noChangeAspect="1" noMove="1" noResize="1" noEditPoints="1" noAdjustHandles="1" noChangeArrowheads="1" noChangeShapeType="1" noTextEdit="1"/>
              </p:cNvSpPr>
              <p:nvPr>
                <p:ph idx="10"/>
              </p:nvPr>
            </p:nvSpPr>
            <p:spPr>
              <a:xfrm>
                <a:off x="1187624" y="1821154"/>
                <a:ext cx="8067516" cy="5020031"/>
              </a:xfrm>
              <a:blipFill>
                <a:blip r:embed="rId2"/>
                <a:stretch>
                  <a:fillRect t="-972" r="-1134"/>
                </a:stretch>
              </a:blipFill>
            </p:spPr>
            <p:txBody>
              <a:bodyPr/>
              <a:lstStyle/>
              <a:p>
                <a:r>
                  <a:rPr lang="en-US">
                    <a:noFill/>
                  </a:rPr>
                  <a:t> </a:t>
                </a:r>
              </a:p>
            </p:txBody>
          </p:sp>
        </mc:Fallback>
      </mc:AlternateContent>
      <p:sp>
        <p:nvSpPr>
          <p:cNvPr id="5" name="Rectangle 4"/>
          <p:cNvSpPr/>
          <p:nvPr/>
        </p:nvSpPr>
        <p:spPr>
          <a:xfrm>
            <a:off x="1631860" y="1406356"/>
            <a:ext cx="1366080" cy="461665"/>
          </a:xfrm>
          <a:prstGeom prst="rect">
            <a:avLst/>
          </a:prstGeom>
        </p:spPr>
        <p:txBody>
          <a:bodyPr wrap="none">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mn-cs"/>
              </a:rPr>
              <a:t>Columns</a:t>
            </a:r>
            <a:endParaRPr kumimoji="0" lang="en-US" sz="3200" b="0" i="0" u="none" strike="noStrike" kern="1200" cap="none" spc="0" normalizeH="0" baseline="0" noProof="0" dirty="0">
              <a:ln>
                <a:noFill/>
              </a:ln>
              <a:solidFill>
                <a:prstClr val="black"/>
              </a:solidFill>
              <a:effectLst/>
              <a:uLnTx/>
              <a:uFillTx/>
              <a:latin typeface="맑은 고딕"/>
              <a:ea typeface="+mn-ea"/>
              <a:cs typeface="+mn-cs"/>
            </a:endParaRPr>
          </a:p>
        </p:txBody>
      </p:sp>
    </p:spTree>
    <p:extLst>
      <p:ext uri="{BB962C8B-B14F-4D97-AF65-F5344CB8AC3E}">
        <p14:creationId xmlns:p14="http://schemas.microsoft.com/office/powerpoint/2010/main" val="3027124022"/>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solidFill>
                  <a:schemeClr val="tx1"/>
                </a:solidFill>
                <a:latin typeface="Times New Roman" panose="02020603050405020304" pitchFamily="18" charset="0"/>
                <a:cs typeface="Times New Roman" panose="02020603050405020304" pitchFamily="18" charset="0"/>
              </a:rPr>
              <a:t>Design</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619672" y="996521"/>
            <a:ext cx="6563072" cy="460648"/>
          </a:xfrm>
        </p:spPr>
        <p:txBody>
          <a:bodyPr/>
          <a:lstStyle/>
          <a:p>
            <a:r>
              <a:rPr lang="en-US" sz="2400" b="1" dirty="0">
                <a:solidFill>
                  <a:schemeClr val="tx1"/>
                </a:solidFill>
                <a:latin typeface="Times New Roman" panose="02020603050405020304" pitchFamily="18" charset="0"/>
                <a:ea typeface="Calibri" panose="020F0502020204030204" pitchFamily="34" charset="0"/>
              </a:rPr>
              <a:t>Final Design for Gravity and Lateral Loads</a:t>
            </a:r>
            <a:endParaRPr lang="en-US" sz="2400" dirty="0">
              <a:solidFill>
                <a:schemeClr val="tx1"/>
              </a:solidFill>
            </a:endParaRPr>
          </a:p>
        </p:txBody>
      </p:sp>
      <p:sp>
        <p:nvSpPr>
          <p:cNvPr id="4" name="Content Placeholder 3"/>
          <p:cNvSpPr>
            <a:spLocks noGrp="1"/>
          </p:cNvSpPr>
          <p:nvPr>
            <p:ph idx="10"/>
          </p:nvPr>
        </p:nvSpPr>
        <p:spPr>
          <a:xfrm>
            <a:off x="1187624" y="1821154"/>
            <a:ext cx="8067516" cy="5020031"/>
          </a:xfrm>
        </p:spPr>
        <p:txBody>
          <a:bodyPr/>
          <a:lstStyle/>
          <a:p>
            <a:pPr marL="342900" lvl="0" indent="-342900" algn="just">
              <a:lnSpc>
                <a:spcPct val="107000"/>
              </a:lnSpc>
              <a:spcBef>
                <a:spcPts val="0"/>
              </a:spcBef>
              <a:spcAft>
                <a:spcPts val="800"/>
              </a:spcAft>
              <a:buFont typeface="Wingdings" panose="05000000000000000000" pitchFamily="2" charset="2"/>
              <a:buChar char="q"/>
            </a:pPr>
            <a:r>
              <a:rPr lang="en-US" sz="2400" b="1" dirty="0">
                <a:solidFill>
                  <a:schemeClr val="tx1"/>
                </a:solidFill>
                <a:latin typeface="Times New Roman" panose="02020603050405020304" pitchFamily="18" charset="0"/>
                <a:ea typeface="Calibri" panose="020F0502020204030204" pitchFamily="34" charset="0"/>
              </a:rPr>
              <a:t>Columns Sections</a:t>
            </a:r>
            <a:endParaRPr lang="en-US" sz="2400" b="1" dirty="0" smtClean="0">
              <a:solidFill>
                <a:schemeClr val="tx1"/>
              </a:solidFill>
              <a:latin typeface="Times New Roman" panose="02020603050405020304" pitchFamily="18" charset="0"/>
              <a:ea typeface="Calibri" panose="020F0502020204030204" pitchFamily="34" charset="0"/>
            </a:endParaRPr>
          </a:p>
          <a:p>
            <a:endParaRPr lang="en-US" sz="2400" b="1" dirty="0">
              <a:solidFill>
                <a:schemeClr val="tx1"/>
              </a:solidFill>
              <a:latin typeface="Times New Roman" panose="02020603050405020304" pitchFamily="18" charset="0"/>
              <a:ea typeface="Calibri" panose="020F0502020204030204" pitchFamily="34" charset="0"/>
            </a:endParaRPr>
          </a:p>
          <a:p>
            <a:endParaRPr lang="en-US" sz="2400" b="1" dirty="0" smtClean="0">
              <a:solidFill>
                <a:schemeClr val="tx1"/>
              </a:solidFill>
              <a:latin typeface="Times New Roman" panose="02020603050405020304" pitchFamily="18" charset="0"/>
              <a:ea typeface="Calibri" panose="020F0502020204030204" pitchFamily="34" charset="0"/>
            </a:endParaRPr>
          </a:p>
          <a:p>
            <a:endParaRPr lang="en-US" sz="2400" b="1" dirty="0">
              <a:solidFill>
                <a:schemeClr val="tx1"/>
              </a:solidFill>
              <a:latin typeface="Times New Roman" panose="02020603050405020304" pitchFamily="18" charset="0"/>
              <a:ea typeface="Calibri" panose="020F0502020204030204" pitchFamily="34" charset="0"/>
            </a:endParaRPr>
          </a:p>
          <a:p>
            <a:endParaRPr lang="en-US" sz="2400" b="1" dirty="0" smtClean="0">
              <a:solidFill>
                <a:schemeClr val="tx1"/>
              </a:solidFill>
              <a:latin typeface="Times New Roman" panose="02020603050405020304" pitchFamily="18" charset="0"/>
              <a:ea typeface="Calibri" panose="020F0502020204030204" pitchFamily="34" charset="0"/>
            </a:endParaRPr>
          </a:p>
          <a:p>
            <a:endParaRPr lang="en-US" sz="2400" b="1" dirty="0" smtClean="0">
              <a:solidFill>
                <a:schemeClr val="tx1"/>
              </a:solidFill>
              <a:latin typeface="Times New Roman" panose="02020603050405020304" pitchFamily="18" charset="0"/>
              <a:ea typeface="Calibri" panose="020F0502020204030204" pitchFamily="34" charset="0"/>
            </a:endParaRPr>
          </a:p>
        </p:txBody>
      </p:sp>
      <p:sp>
        <p:nvSpPr>
          <p:cNvPr id="5" name="Rectangle 4"/>
          <p:cNvSpPr/>
          <p:nvPr/>
        </p:nvSpPr>
        <p:spPr>
          <a:xfrm>
            <a:off x="1631860" y="1406356"/>
            <a:ext cx="1366080" cy="461665"/>
          </a:xfrm>
          <a:prstGeom prst="rect">
            <a:avLst/>
          </a:prstGeom>
        </p:spPr>
        <p:txBody>
          <a:bodyPr wrap="none">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mn-cs"/>
              </a:rPr>
              <a:t>Columns</a:t>
            </a:r>
            <a:endParaRPr kumimoji="0" lang="en-US" sz="3200" b="0" i="0" u="none" strike="noStrike" kern="1200" cap="none" spc="0" normalizeH="0" baseline="0" noProof="0" dirty="0">
              <a:ln>
                <a:noFill/>
              </a:ln>
              <a:solidFill>
                <a:prstClr val="black"/>
              </a:solidFill>
              <a:effectLst/>
              <a:uLnTx/>
              <a:uFillTx/>
              <a:latin typeface="맑은 고딕"/>
              <a:ea typeface="+mn-ea"/>
              <a:cs typeface="+mn-cs"/>
            </a:endParaRPr>
          </a:p>
        </p:txBody>
      </p:sp>
      <p:pic>
        <p:nvPicPr>
          <p:cNvPr id="6" name="Picture 5"/>
          <p:cNvPicPr>
            <a:picLocks noChangeAspect="1"/>
          </p:cNvPicPr>
          <p:nvPr/>
        </p:nvPicPr>
        <p:blipFill>
          <a:blip r:embed="rId2"/>
          <a:stretch>
            <a:fillRect/>
          </a:stretch>
        </p:blipFill>
        <p:spPr>
          <a:xfrm>
            <a:off x="1729785" y="2425190"/>
            <a:ext cx="3627434" cy="2261812"/>
          </a:xfrm>
          <a:prstGeom prst="rect">
            <a:avLst/>
          </a:prstGeom>
        </p:spPr>
      </p:pic>
      <p:pic>
        <p:nvPicPr>
          <p:cNvPr id="7" name="Picture 6"/>
          <p:cNvPicPr>
            <a:picLocks noChangeAspect="1"/>
          </p:cNvPicPr>
          <p:nvPr/>
        </p:nvPicPr>
        <p:blipFill>
          <a:blip r:embed="rId3"/>
          <a:stretch>
            <a:fillRect/>
          </a:stretch>
        </p:blipFill>
        <p:spPr>
          <a:xfrm>
            <a:off x="4808255" y="4533916"/>
            <a:ext cx="4004610" cy="2259511"/>
          </a:xfrm>
          <a:prstGeom prst="rect">
            <a:avLst/>
          </a:prstGeom>
        </p:spPr>
      </p:pic>
      <p:sp>
        <p:nvSpPr>
          <p:cNvPr id="8" name="Rectangle 7"/>
          <p:cNvSpPr/>
          <p:nvPr/>
        </p:nvSpPr>
        <p:spPr>
          <a:xfrm>
            <a:off x="1760517" y="4681655"/>
            <a:ext cx="2474845" cy="369332"/>
          </a:xfrm>
          <a:prstGeom prst="rect">
            <a:avLst/>
          </a:prstGeom>
        </p:spPr>
        <p:txBody>
          <a:bodyPr wrap="none">
            <a:spAutoFit/>
          </a:bodyPr>
          <a:lstStyle/>
          <a:p>
            <a:pPr algn="ctr">
              <a:spcAft>
                <a:spcPts val="1000"/>
              </a:spcAft>
            </a:pPr>
            <a:r>
              <a:rPr lang="en-US" dirty="0" smtClean="0">
                <a:latin typeface="Calibri" panose="020F0502020204030204" pitchFamily="34" charset="0"/>
                <a:ea typeface="Calibri" panose="020F0502020204030204" pitchFamily="34" charset="0"/>
                <a:cs typeface="Arial" panose="020B0604020202020204" pitchFamily="34" charset="0"/>
              </a:rPr>
              <a:t>1.1m-Diameter</a:t>
            </a:r>
            <a:r>
              <a:rPr lang="en-US" dirty="0">
                <a:latin typeface="Calibri" panose="020F0502020204030204" pitchFamily="34" charset="0"/>
                <a:ea typeface="Calibri" panose="020F0502020204030204" pitchFamily="34" charset="0"/>
                <a:cs typeface="Arial" panose="020B0604020202020204" pitchFamily="34" charset="0"/>
              </a:rPr>
              <a:t> Columns</a:t>
            </a:r>
            <a:endParaRPr lang="en-US" i="1" dirty="0">
              <a:effectLst/>
              <a:latin typeface="Calibri" panose="020F0502020204030204" pitchFamily="34" charset="0"/>
              <a:ea typeface="Calibri" panose="020F0502020204030204" pitchFamily="34" charset="0"/>
              <a:cs typeface="Arial" panose="020B0604020202020204" pitchFamily="34" charset="0"/>
            </a:endParaRPr>
          </a:p>
        </p:txBody>
      </p:sp>
      <p:sp>
        <p:nvSpPr>
          <p:cNvPr id="9" name="Rectangle 8"/>
          <p:cNvSpPr/>
          <p:nvPr/>
        </p:nvSpPr>
        <p:spPr>
          <a:xfrm>
            <a:off x="6246511" y="4146503"/>
            <a:ext cx="2591864" cy="369332"/>
          </a:xfrm>
          <a:prstGeom prst="rect">
            <a:avLst/>
          </a:prstGeom>
        </p:spPr>
        <p:txBody>
          <a:bodyPr wrap="none">
            <a:spAutoFit/>
          </a:bodyPr>
          <a:lstStyle/>
          <a:p>
            <a:pPr algn="ctr">
              <a:spcAft>
                <a:spcPts val="1000"/>
              </a:spcAft>
            </a:pPr>
            <a:r>
              <a:rPr lang="en-US" dirty="0" smtClean="0">
                <a:latin typeface="Calibri" panose="020F0502020204030204" pitchFamily="34" charset="0"/>
                <a:ea typeface="Calibri" panose="020F0502020204030204" pitchFamily="34" charset="0"/>
                <a:cs typeface="Arial" panose="020B0604020202020204" pitchFamily="34" charset="0"/>
              </a:rPr>
              <a:t>0.95m-Diameter </a:t>
            </a:r>
            <a:r>
              <a:rPr lang="en-US" dirty="0">
                <a:latin typeface="Calibri" panose="020F0502020204030204" pitchFamily="34" charset="0"/>
                <a:ea typeface="Calibri" panose="020F0502020204030204" pitchFamily="34" charset="0"/>
                <a:cs typeface="Arial" panose="020B0604020202020204" pitchFamily="34" charset="0"/>
              </a:rPr>
              <a:t>Columns</a:t>
            </a:r>
            <a:endParaRPr lang="en-US" i="1"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589595090"/>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solidFill>
                  <a:schemeClr val="tx1"/>
                </a:solidFill>
                <a:latin typeface="Times New Roman" panose="02020603050405020304" pitchFamily="18" charset="0"/>
                <a:cs typeface="Times New Roman" panose="02020603050405020304" pitchFamily="18" charset="0"/>
              </a:rPr>
              <a:t>Design</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619672" y="996521"/>
            <a:ext cx="6563072" cy="460648"/>
          </a:xfrm>
        </p:spPr>
        <p:txBody>
          <a:bodyPr/>
          <a:lstStyle/>
          <a:p>
            <a:r>
              <a:rPr lang="en-US" sz="2400" b="1" dirty="0">
                <a:solidFill>
                  <a:schemeClr val="tx1"/>
                </a:solidFill>
                <a:latin typeface="Times New Roman" panose="02020603050405020304" pitchFamily="18" charset="0"/>
                <a:ea typeface="Calibri" panose="020F0502020204030204" pitchFamily="34" charset="0"/>
              </a:rPr>
              <a:t>Final Design for Gravity and Lateral Loads</a:t>
            </a:r>
            <a:endParaRPr lang="en-US" sz="2400" dirty="0">
              <a:solidFill>
                <a:schemeClr val="tx1"/>
              </a:solidFill>
            </a:endParaRPr>
          </a:p>
        </p:txBody>
      </p:sp>
      <p:sp>
        <p:nvSpPr>
          <p:cNvPr id="4" name="Content Placeholder 3"/>
          <p:cNvSpPr>
            <a:spLocks noGrp="1"/>
          </p:cNvSpPr>
          <p:nvPr>
            <p:ph idx="10"/>
          </p:nvPr>
        </p:nvSpPr>
        <p:spPr>
          <a:xfrm>
            <a:off x="1187624" y="1821154"/>
            <a:ext cx="8067516" cy="5020031"/>
          </a:xfrm>
        </p:spPr>
        <p:txBody>
          <a:bodyPr/>
          <a:lstStyle/>
          <a:p>
            <a:pPr marL="342900" lvl="0" indent="-342900" algn="just">
              <a:lnSpc>
                <a:spcPct val="107000"/>
              </a:lnSpc>
              <a:spcBef>
                <a:spcPts val="0"/>
              </a:spcBef>
              <a:spcAft>
                <a:spcPts val="800"/>
              </a:spcAft>
              <a:buFont typeface="Wingdings" panose="05000000000000000000" pitchFamily="2" charset="2"/>
              <a:buChar char="q"/>
            </a:pPr>
            <a:r>
              <a:rPr lang="en-US" sz="2400" b="1" dirty="0">
                <a:solidFill>
                  <a:schemeClr val="tx1"/>
                </a:solidFill>
                <a:latin typeface="Times New Roman" panose="02020603050405020304" pitchFamily="18" charset="0"/>
                <a:ea typeface="Calibri" panose="020F0502020204030204" pitchFamily="34" charset="0"/>
              </a:rPr>
              <a:t>Columns Sections</a:t>
            </a:r>
            <a:endParaRPr lang="en-US" sz="2400" b="1" dirty="0" smtClean="0">
              <a:solidFill>
                <a:schemeClr val="tx1"/>
              </a:solidFill>
              <a:latin typeface="Times New Roman" panose="02020603050405020304" pitchFamily="18" charset="0"/>
              <a:ea typeface="Calibri" panose="020F0502020204030204" pitchFamily="34" charset="0"/>
            </a:endParaRPr>
          </a:p>
          <a:p>
            <a:endParaRPr lang="en-US" sz="2400" b="1" dirty="0">
              <a:solidFill>
                <a:schemeClr val="tx1"/>
              </a:solidFill>
              <a:latin typeface="Times New Roman" panose="02020603050405020304" pitchFamily="18" charset="0"/>
              <a:ea typeface="Calibri" panose="020F0502020204030204" pitchFamily="34" charset="0"/>
            </a:endParaRPr>
          </a:p>
          <a:p>
            <a:endParaRPr lang="en-US" sz="2400" b="1" dirty="0" smtClean="0">
              <a:solidFill>
                <a:schemeClr val="tx1"/>
              </a:solidFill>
              <a:latin typeface="Times New Roman" panose="02020603050405020304" pitchFamily="18" charset="0"/>
              <a:ea typeface="Calibri" panose="020F0502020204030204" pitchFamily="34" charset="0"/>
            </a:endParaRPr>
          </a:p>
          <a:p>
            <a:endParaRPr lang="en-US" sz="2400" b="1" dirty="0">
              <a:solidFill>
                <a:schemeClr val="tx1"/>
              </a:solidFill>
              <a:latin typeface="Times New Roman" panose="02020603050405020304" pitchFamily="18" charset="0"/>
              <a:ea typeface="Calibri" panose="020F0502020204030204" pitchFamily="34" charset="0"/>
            </a:endParaRPr>
          </a:p>
          <a:p>
            <a:endParaRPr lang="en-US" sz="2400" b="1" dirty="0" smtClean="0">
              <a:solidFill>
                <a:schemeClr val="tx1"/>
              </a:solidFill>
              <a:latin typeface="Times New Roman" panose="02020603050405020304" pitchFamily="18" charset="0"/>
              <a:ea typeface="Calibri" panose="020F0502020204030204" pitchFamily="34" charset="0"/>
            </a:endParaRPr>
          </a:p>
          <a:p>
            <a:endParaRPr lang="en-US" sz="2400" b="1" dirty="0" smtClean="0">
              <a:solidFill>
                <a:schemeClr val="tx1"/>
              </a:solidFill>
              <a:latin typeface="Times New Roman" panose="02020603050405020304" pitchFamily="18" charset="0"/>
              <a:ea typeface="Calibri" panose="020F0502020204030204" pitchFamily="34" charset="0"/>
            </a:endParaRPr>
          </a:p>
        </p:txBody>
      </p:sp>
      <p:sp>
        <p:nvSpPr>
          <p:cNvPr id="5" name="Rectangle 4"/>
          <p:cNvSpPr/>
          <p:nvPr/>
        </p:nvSpPr>
        <p:spPr>
          <a:xfrm>
            <a:off x="1631860" y="1406356"/>
            <a:ext cx="1366080" cy="461665"/>
          </a:xfrm>
          <a:prstGeom prst="rect">
            <a:avLst/>
          </a:prstGeom>
        </p:spPr>
        <p:txBody>
          <a:bodyPr wrap="none">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mn-cs"/>
              </a:rPr>
              <a:t>Columns</a:t>
            </a:r>
            <a:endParaRPr kumimoji="0" lang="en-US" sz="3200" b="0" i="0" u="none" strike="noStrike" kern="1200" cap="none" spc="0" normalizeH="0" baseline="0" noProof="0" dirty="0">
              <a:ln>
                <a:noFill/>
              </a:ln>
              <a:solidFill>
                <a:prstClr val="black"/>
              </a:solidFill>
              <a:effectLst/>
              <a:uLnTx/>
              <a:uFillTx/>
              <a:latin typeface="맑은 고딕"/>
              <a:ea typeface="+mn-ea"/>
              <a:cs typeface="+mn-cs"/>
            </a:endParaRPr>
          </a:p>
        </p:txBody>
      </p:sp>
      <p:sp>
        <p:nvSpPr>
          <p:cNvPr id="8" name="Rectangle 7"/>
          <p:cNvSpPr/>
          <p:nvPr/>
        </p:nvSpPr>
        <p:spPr>
          <a:xfrm>
            <a:off x="1702009" y="4681655"/>
            <a:ext cx="2591864" cy="369332"/>
          </a:xfrm>
          <a:prstGeom prst="rect">
            <a:avLst/>
          </a:prstGeom>
        </p:spPr>
        <p:txBody>
          <a:bodyPr wrap="none">
            <a:spAutoFit/>
          </a:bodyPr>
          <a:lstStyle/>
          <a:p>
            <a:pPr marL="0" marR="0" lvl="0" indent="0" algn="ctr" defTabSz="914400" rtl="0" eaLnBrk="1" fontAlgn="auto" latinLnBrk="1" hangingPunct="1">
              <a:lnSpc>
                <a:spcPct val="100000"/>
              </a:lnSpc>
              <a:spcBef>
                <a:spcPts val="0"/>
              </a:spcBef>
              <a:spcAft>
                <a:spcPts val="1000"/>
              </a:spcAft>
              <a:buClrTx/>
              <a:buSzTx/>
              <a:buFontTx/>
              <a:buNone/>
              <a:tabLst/>
              <a:defRPr/>
            </a:pPr>
            <a:r>
              <a:rPr lang="en-US" dirty="0" smtClean="0">
                <a:solidFill>
                  <a:prstClr val="black"/>
                </a:solidFill>
                <a:latin typeface="Calibri" panose="020F0502020204030204" pitchFamily="34" charset="0"/>
                <a:ea typeface="Calibri" panose="020F0502020204030204" pitchFamily="34" charset="0"/>
                <a:cs typeface="Arial" panose="020B0604020202020204" pitchFamily="34" charset="0"/>
              </a:rPr>
              <a:t>0.70</a:t>
            </a:r>
            <a:r>
              <a:rPr kumimoji="0" lang="en-US" sz="1800" b="0" i="0" u="none" strike="noStrike" kern="1200" cap="none" spc="0" normalizeH="0" baseline="0" noProof="0" dirty="0" smtClean="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m-Diameter </a:t>
            </a: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Columns</a:t>
            </a:r>
            <a:endParaRPr kumimoji="0" lang="en-US" sz="1800" b="0" i="1"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endParaRPr>
          </a:p>
        </p:txBody>
      </p:sp>
      <p:sp>
        <p:nvSpPr>
          <p:cNvPr id="9" name="Rectangle 8"/>
          <p:cNvSpPr/>
          <p:nvPr/>
        </p:nvSpPr>
        <p:spPr>
          <a:xfrm>
            <a:off x="6891353" y="3416960"/>
            <a:ext cx="2143536" cy="369332"/>
          </a:xfrm>
          <a:prstGeom prst="rect">
            <a:avLst/>
          </a:prstGeom>
        </p:spPr>
        <p:txBody>
          <a:bodyPr wrap="none">
            <a:spAutoFit/>
          </a:bodyPr>
          <a:lstStyle/>
          <a:p>
            <a:pPr marL="0" marR="0" lvl="0" indent="0" algn="ctr" defTabSz="914400" rtl="0" eaLnBrk="1" fontAlgn="auto" latinLnBrk="1" hangingPunct="1">
              <a:lnSpc>
                <a:spcPct val="100000"/>
              </a:lnSpc>
              <a:spcBef>
                <a:spcPts val="0"/>
              </a:spcBef>
              <a:spcAft>
                <a:spcPts val="1000"/>
              </a:spcAft>
              <a:buClrTx/>
              <a:buSzTx/>
              <a:buFontTx/>
              <a:buNone/>
              <a:tabLst/>
              <a:defRPr/>
            </a:pPr>
            <a:r>
              <a:rPr kumimoji="0" lang="en-US" sz="1800" b="0" i="0" u="none" strike="noStrike" kern="1200" cap="none" spc="0" normalizeH="0" baseline="0" noProof="0" dirty="0" smtClean="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Shear Walls </a:t>
            </a: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Columns</a:t>
            </a:r>
            <a:endParaRPr kumimoji="0" lang="en-US" sz="1800" b="0" i="1"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endParaRPr>
          </a:p>
        </p:txBody>
      </p:sp>
      <p:pic>
        <p:nvPicPr>
          <p:cNvPr id="10" name="Picture 9"/>
          <p:cNvPicPr>
            <a:picLocks noChangeAspect="1"/>
          </p:cNvPicPr>
          <p:nvPr/>
        </p:nvPicPr>
        <p:blipFill>
          <a:blip r:embed="rId2"/>
          <a:stretch>
            <a:fillRect/>
          </a:stretch>
        </p:blipFill>
        <p:spPr>
          <a:xfrm>
            <a:off x="1755225" y="2433085"/>
            <a:ext cx="4173992" cy="2248569"/>
          </a:xfrm>
          <a:prstGeom prst="rect">
            <a:avLst/>
          </a:prstGeom>
        </p:spPr>
      </p:pic>
      <p:pic>
        <p:nvPicPr>
          <p:cNvPr id="11" name="Picture 10"/>
          <p:cNvPicPr>
            <a:picLocks noChangeAspect="1"/>
          </p:cNvPicPr>
          <p:nvPr/>
        </p:nvPicPr>
        <p:blipFill>
          <a:blip r:embed="rId3"/>
          <a:stretch>
            <a:fillRect/>
          </a:stretch>
        </p:blipFill>
        <p:spPr>
          <a:xfrm>
            <a:off x="5508104" y="3786292"/>
            <a:ext cx="3490880" cy="3014586"/>
          </a:xfrm>
          <a:prstGeom prst="rect">
            <a:avLst/>
          </a:prstGeom>
        </p:spPr>
      </p:pic>
    </p:spTree>
    <p:extLst>
      <p:ext uri="{BB962C8B-B14F-4D97-AF65-F5344CB8AC3E}">
        <p14:creationId xmlns:p14="http://schemas.microsoft.com/office/powerpoint/2010/main" val="2066481008"/>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solidFill>
                  <a:schemeClr val="tx1"/>
                </a:solidFill>
                <a:latin typeface="Times New Roman" panose="02020603050405020304" pitchFamily="18" charset="0"/>
                <a:cs typeface="Times New Roman" panose="02020603050405020304" pitchFamily="18" charset="0"/>
              </a:rPr>
              <a:t>Design</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619672" y="996521"/>
            <a:ext cx="6563072" cy="460648"/>
          </a:xfrm>
        </p:spPr>
        <p:txBody>
          <a:bodyPr/>
          <a:lstStyle/>
          <a:p>
            <a:r>
              <a:rPr lang="en-US" sz="2400" b="1" dirty="0">
                <a:solidFill>
                  <a:schemeClr val="tx1"/>
                </a:solidFill>
                <a:latin typeface="Times New Roman" panose="02020603050405020304" pitchFamily="18" charset="0"/>
                <a:ea typeface="Calibri" panose="020F0502020204030204" pitchFamily="34" charset="0"/>
              </a:rPr>
              <a:t>Final Design for Gravity and Lateral Loads</a:t>
            </a:r>
            <a:endParaRPr lang="en-US" sz="2400" dirty="0">
              <a:solidFill>
                <a:schemeClr val="tx1"/>
              </a:solidFill>
            </a:endParaRPr>
          </a:p>
        </p:txBody>
      </p:sp>
      <mc:AlternateContent xmlns:mc="http://schemas.openxmlformats.org/markup-compatibility/2006" xmlns:a14="http://schemas.microsoft.com/office/drawing/2010/main">
        <mc:Choice Requires="a14">
          <p:sp>
            <p:nvSpPr>
              <p:cNvPr id="4" name="Content Placeholder 3"/>
              <p:cNvSpPr>
                <a:spLocks noGrp="1"/>
              </p:cNvSpPr>
              <p:nvPr>
                <p:ph idx="10"/>
              </p:nvPr>
            </p:nvSpPr>
            <p:spPr>
              <a:xfrm>
                <a:off x="1187624" y="1821154"/>
                <a:ext cx="8067516" cy="5020031"/>
              </a:xfrm>
            </p:spPr>
            <p:txBody>
              <a:bodyPr/>
              <a:lstStyle/>
              <a:p>
                <a:pPr marL="342900" lvl="0" indent="-342900" algn="just">
                  <a:lnSpc>
                    <a:spcPct val="107000"/>
                  </a:lnSpc>
                  <a:spcBef>
                    <a:spcPts val="0"/>
                  </a:spcBef>
                  <a:spcAft>
                    <a:spcPts val="800"/>
                  </a:spcAft>
                  <a:buFont typeface="Wingdings" panose="05000000000000000000" pitchFamily="2" charset="2"/>
                  <a:buChar char="q"/>
                </a:pPr>
                <a:r>
                  <a:rPr lang="en-US" sz="2400" b="1" dirty="0">
                    <a:solidFill>
                      <a:schemeClr val="tx1"/>
                    </a:solidFill>
                    <a:latin typeface="Times New Roman" panose="02020603050405020304" pitchFamily="18" charset="0"/>
                    <a:ea typeface="Calibri" panose="020F0502020204030204" pitchFamily="34" charset="0"/>
                  </a:rPr>
                  <a:t>Longitudinal Reinforcing for Shear Wall</a:t>
                </a:r>
              </a:p>
              <a:p>
                <a:pPr>
                  <a:lnSpc>
                    <a:spcPct val="107000"/>
                  </a:lnSpc>
                  <a:spcBef>
                    <a:spcPts val="0"/>
                  </a:spcBef>
                  <a:spcAft>
                    <a:spcPts val="800"/>
                  </a:spcAft>
                </a:pPr>
                <a:r>
                  <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A</a:t>
                </a:r>
                <a:r>
                  <a:rPr lang="en-US" sz="2400" baseline="-250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s</a:t>
                </a:r>
                <a:r>
                  <a:rPr lang="en-US" sz="24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 = 114500mm</a:t>
                </a:r>
                <a:r>
                  <a:rPr lang="en-US" sz="2400" baseline="300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2 </a:t>
                </a:r>
                <a:r>
                  <a:rPr lang="en-US" sz="24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(For two faces).</a:t>
                </a:r>
                <a:endPar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Bef>
                    <a:spcPts val="0"/>
                  </a:spcBef>
                  <a:spcAft>
                    <a:spcPts val="800"/>
                  </a:spcAft>
                </a:pPr>
                <a:r>
                  <a:rPr lang="en-US" sz="24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A</a:t>
                </a:r>
                <a:r>
                  <a:rPr lang="en-US" sz="2400" baseline="-250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s</a:t>
                </a:r>
                <a:r>
                  <a:rPr lang="en-US" sz="24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 = </a:t>
                </a:r>
                <a14:m>
                  <m:oMath xmlns:m="http://schemas.openxmlformats.org/officeDocument/2006/math">
                    <m:f>
                      <m:fPr>
                        <m:ctrlPr>
                          <a:rPr lang="en-US" sz="24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24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24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114500</m:t>
                        </m:r>
                      </m:num>
                      <m:den>
                        <m:r>
                          <a:rPr lang="en-US" sz="2400"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2</m:t>
                        </m:r>
                      </m:den>
                    </m:f>
                  </m:oMath>
                </a14:m>
                <a:r>
                  <a:rPr lang="en-US" sz="24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 57250mm</a:t>
                </a:r>
                <a:r>
                  <a:rPr lang="en-US" sz="2400" baseline="300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2</a:t>
                </a:r>
                <a:r>
                  <a:rPr lang="en-US" sz="24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/one face.</a:t>
                </a:r>
                <a:endPar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Bef>
                    <a:spcPts val="0"/>
                  </a:spcBef>
                  <a:spcAft>
                    <a:spcPts val="800"/>
                  </a:spcAft>
                </a:pPr>
                <a:r>
                  <a:rPr lang="en-US" sz="24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Use (1</a:t>
                </a:r>
                <a:r>
                  <a:rPr lang="en-US" sz="2400" dirty="0">
                    <a:solidFill>
                      <a:schemeClr val="tx1"/>
                    </a:solidFill>
                    <a:effectLst/>
                    <a:latin typeface="Cambria Math" panose="02040503050406030204" pitchFamily="18" charset="0"/>
                    <a:ea typeface="Calibri" panose="020F0502020204030204" pitchFamily="34" charset="0"/>
                    <a:cs typeface="Cambria Math" panose="02040503050406030204" pitchFamily="18" charset="0"/>
                  </a:rPr>
                  <a:t>∅</a:t>
                </a:r>
                <a:r>
                  <a:rPr lang="en-US" sz="24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32/85 mm)/face. </a:t>
                </a:r>
                <a:endPar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342900" indent="-342900">
                  <a:buFont typeface="Wingdings" panose="05000000000000000000" pitchFamily="2" charset="2"/>
                  <a:buChar char="q"/>
                </a:pPr>
                <a:r>
                  <a:rPr lang="en-US" sz="2400" b="1" dirty="0">
                    <a:solidFill>
                      <a:schemeClr val="tx1"/>
                    </a:solidFill>
                    <a:latin typeface="Times New Roman" panose="02020603050405020304" pitchFamily="18" charset="0"/>
                    <a:ea typeface="Calibri" panose="020F0502020204030204" pitchFamily="34" charset="0"/>
                  </a:rPr>
                  <a:t>Shear Reinforcing for Shear Wall</a:t>
                </a:r>
                <a:r>
                  <a:rPr lang="en-US" sz="2400" dirty="0">
                    <a:solidFill>
                      <a:schemeClr val="tx1"/>
                    </a:solidFill>
                    <a:latin typeface="Times New Roman" panose="02020603050405020304" pitchFamily="18" charset="0"/>
                    <a:ea typeface="Calibri" panose="020F0502020204030204" pitchFamily="34" charset="0"/>
                  </a:rPr>
                  <a:t> </a:t>
                </a:r>
                <a:endParaRPr lang="en-US" sz="2400" b="1" dirty="0" smtClean="0">
                  <a:solidFill>
                    <a:schemeClr val="tx1"/>
                  </a:solidFill>
                  <a:latin typeface="Times New Roman" panose="02020603050405020304" pitchFamily="18" charset="0"/>
                  <a:ea typeface="Calibri" panose="020F0502020204030204" pitchFamily="34" charset="0"/>
                </a:endParaRPr>
              </a:p>
              <a:p>
                <a:pPr algn="just">
                  <a:lnSpc>
                    <a:spcPct val="107000"/>
                  </a:lnSpc>
                  <a:spcBef>
                    <a:spcPts val="0"/>
                  </a:spcBef>
                  <a:spcAft>
                    <a:spcPts val="800"/>
                  </a:spcAft>
                </a:pP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A</a:t>
                </a:r>
                <a:r>
                  <a:rPr lang="en-US" sz="2400" baseline="-25000" dirty="0">
                    <a:solidFill>
                      <a:schemeClr val="tx1"/>
                    </a:solidFill>
                    <a:latin typeface="Times New Roman" panose="02020603050405020304" pitchFamily="18" charset="0"/>
                    <a:ea typeface="Calibri" panose="020F0502020204030204" pitchFamily="34" charset="0"/>
                    <a:cs typeface="Arial" panose="020B0604020202020204" pitchFamily="34" charset="0"/>
                  </a:rPr>
                  <a:t>s</a:t>
                </a: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 = 7800mm</a:t>
                </a:r>
                <a:r>
                  <a:rPr lang="en-US" sz="2400" baseline="30000" dirty="0">
                    <a:solidFill>
                      <a:schemeClr val="tx1"/>
                    </a:solidFill>
                    <a:latin typeface="Times New Roman" panose="02020603050405020304" pitchFamily="18" charset="0"/>
                    <a:ea typeface="Calibri" panose="020F0502020204030204" pitchFamily="34" charset="0"/>
                    <a:cs typeface="Arial" panose="020B0604020202020204" pitchFamily="34" charset="0"/>
                  </a:rPr>
                  <a:t>2</a:t>
                </a: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/m for two faces of shear wall. </a:t>
                </a:r>
                <a:endParaRPr lang="en-US" sz="18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Bef>
                    <a:spcPts val="0"/>
                  </a:spcBef>
                  <a:spcAft>
                    <a:spcPts val="800"/>
                  </a:spcAft>
                </a:pP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A</a:t>
                </a:r>
                <a:r>
                  <a:rPr lang="en-US" sz="2400" baseline="-25000" dirty="0">
                    <a:solidFill>
                      <a:schemeClr val="tx1"/>
                    </a:solidFill>
                    <a:latin typeface="Times New Roman" panose="02020603050405020304" pitchFamily="18" charset="0"/>
                    <a:ea typeface="Calibri" panose="020F0502020204030204" pitchFamily="34" charset="0"/>
                    <a:cs typeface="Arial" panose="020B0604020202020204" pitchFamily="34" charset="0"/>
                  </a:rPr>
                  <a:t>s</a:t>
                </a: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 = 3900mm</a:t>
                </a:r>
                <a:r>
                  <a:rPr lang="en-US" sz="2400" baseline="30000" dirty="0">
                    <a:solidFill>
                      <a:schemeClr val="tx1"/>
                    </a:solidFill>
                    <a:latin typeface="Times New Roman" panose="02020603050405020304" pitchFamily="18" charset="0"/>
                    <a:ea typeface="Calibri" panose="020F0502020204030204" pitchFamily="34" charset="0"/>
                    <a:cs typeface="Arial" panose="020B0604020202020204" pitchFamily="34" charset="0"/>
                  </a:rPr>
                  <a:t>2</a:t>
                </a: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/m for one face of shear wall. </a:t>
                </a:r>
                <a:endParaRPr lang="en-US" sz="18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Bef>
                    <a:spcPts val="0"/>
                  </a:spcBef>
                  <a:spcAft>
                    <a:spcPts val="800"/>
                  </a:spcAft>
                </a:pP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A</a:t>
                </a:r>
                <a:r>
                  <a:rPr lang="en-US" sz="2400" baseline="-25000" dirty="0">
                    <a:solidFill>
                      <a:schemeClr val="tx1"/>
                    </a:solidFill>
                    <a:latin typeface="Times New Roman" panose="02020603050405020304" pitchFamily="18" charset="0"/>
                    <a:ea typeface="Calibri" panose="020F0502020204030204" pitchFamily="34" charset="0"/>
                    <a:cs typeface="Arial" panose="020B0604020202020204" pitchFamily="34" charset="0"/>
                  </a:rPr>
                  <a:t>s</a:t>
                </a: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 = 3900 x 6= 23400mm</a:t>
                </a:r>
                <a:r>
                  <a:rPr lang="en-US" sz="2400" baseline="30000" dirty="0">
                    <a:solidFill>
                      <a:schemeClr val="tx1"/>
                    </a:solidFill>
                    <a:latin typeface="Times New Roman" panose="02020603050405020304" pitchFamily="18" charset="0"/>
                    <a:ea typeface="Calibri" panose="020F0502020204030204" pitchFamily="34" charset="0"/>
                    <a:cs typeface="Arial" panose="020B0604020202020204" pitchFamily="34" charset="0"/>
                  </a:rPr>
                  <a:t>2</a:t>
                </a: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 along 6m.</a:t>
                </a:r>
                <a:endParaRPr lang="en-US" sz="18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Bef>
                    <a:spcPts val="0"/>
                  </a:spcBef>
                  <a:spcAft>
                    <a:spcPts val="800"/>
                  </a:spcAft>
                </a:pP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Use (1</a:t>
                </a:r>
                <a:r>
                  <a:rPr lang="en-US" sz="2400" dirty="0">
                    <a:solidFill>
                      <a:schemeClr val="tx1"/>
                    </a:solidFill>
                    <a:latin typeface="Cambria Math" panose="02040503050406030204" pitchFamily="18" charset="0"/>
                    <a:ea typeface="Calibri" panose="020F0502020204030204" pitchFamily="34" charset="0"/>
                    <a:cs typeface="Cambria Math" panose="02040503050406030204" pitchFamily="18" charset="0"/>
                  </a:rPr>
                  <a:t>∅</a:t>
                </a: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25/125mm)</a:t>
                </a:r>
                <a:endParaRPr lang="en-US" sz="18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endParaRPr lang="en-US" sz="2400" b="1" dirty="0">
                  <a:solidFill>
                    <a:schemeClr val="tx1"/>
                  </a:solidFill>
                  <a:latin typeface="Times New Roman" panose="02020603050405020304" pitchFamily="18" charset="0"/>
                  <a:ea typeface="Calibri" panose="020F0502020204030204" pitchFamily="34" charset="0"/>
                </a:endParaRPr>
              </a:p>
              <a:p>
                <a:endParaRPr lang="en-US" sz="2400" b="1" dirty="0" smtClean="0">
                  <a:solidFill>
                    <a:schemeClr val="tx1"/>
                  </a:solidFill>
                  <a:latin typeface="Times New Roman" panose="02020603050405020304" pitchFamily="18" charset="0"/>
                  <a:ea typeface="Calibri" panose="020F0502020204030204" pitchFamily="34" charset="0"/>
                </a:endParaRPr>
              </a:p>
              <a:p>
                <a:endParaRPr lang="en-US" sz="2400" b="1" dirty="0" smtClean="0">
                  <a:solidFill>
                    <a:schemeClr val="tx1"/>
                  </a:solidFill>
                  <a:latin typeface="Times New Roman" panose="02020603050405020304" pitchFamily="18" charset="0"/>
                  <a:ea typeface="Calibri" panose="020F0502020204030204" pitchFamily="34" charset="0"/>
                </a:endParaRPr>
              </a:p>
            </p:txBody>
          </p:sp>
        </mc:Choice>
        <mc:Fallback xmlns="">
          <p:sp>
            <p:nvSpPr>
              <p:cNvPr id="4" name="Content Placeholder 3"/>
              <p:cNvSpPr>
                <a:spLocks noGrp="1" noRot="1" noChangeAspect="1" noMove="1" noResize="1" noEditPoints="1" noAdjustHandles="1" noChangeArrowheads="1" noChangeShapeType="1" noTextEdit="1"/>
              </p:cNvSpPr>
              <p:nvPr>
                <p:ph idx="10"/>
              </p:nvPr>
            </p:nvSpPr>
            <p:spPr>
              <a:xfrm>
                <a:off x="1187624" y="1821154"/>
                <a:ext cx="8067516" cy="5020031"/>
              </a:xfrm>
              <a:blipFill>
                <a:blip r:embed="rId2"/>
                <a:stretch>
                  <a:fillRect t="-972"/>
                </a:stretch>
              </a:blipFill>
            </p:spPr>
            <p:txBody>
              <a:bodyPr/>
              <a:lstStyle/>
              <a:p>
                <a:r>
                  <a:rPr lang="en-US">
                    <a:noFill/>
                  </a:rPr>
                  <a:t> </a:t>
                </a:r>
              </a:p>
            </p:txBody>
          </p:sp>
        </mc:Fallback>
      </mc:AlternateContent>
      <p:sp>
        <p:nvSpPr>
          <p:cNvPr id="5" name="Rectangle 4"/>
          <p:cNvSpPr/>
          <p:nvPr/>
        </p:nvSpPr>
        <p:spPr>
          <a:xfrm>
            <a:off x="1631860" y="1406356"/>
            <a:ext cx="1754711" cy="461665"/>
          </a:xfrm>
          <a:prstGeom prst="rect">
            <a:avLst/>
          </a:prstGeom>
        </p:spPr>
        <p:txBody>
          <a:bodyPr wrap="none">
            <a:spAutoFit/>
          </a:bodyPr>
          <a:lstStyle/>
          <a:p>
            <a:pPr lvl="0"/>
            <a:r>
              <a:rPr lang="en-US" sz="2400" b="1" dirty="0">
                <a:latin typeface="Times New Roman" panose="02020603050405020304" pitchFamily="18" charset="0"/>
                <a:ea typeface="Calibri" panose="020F0502020204030204" pitchFamily="34" charset="0"/>
              </a:rPr>
              <a:t>Shear Walls</a:t>
            </a:r>
            <a:endParaRPr kumimoji="0" lang="en-US" sz="3200" b="0" i="0" u="none" strike="noStrike" kern="1200" cap="none" spc="0" normalizeH="0" baseline="0" noProof="0" dirty="0">
              <a:ln>
                <a:noFill/>
              </a:ln>
              <a:solidFill>
                <a:prstClr val="black"/>
              </a:solidFill>
              <a:effectLst/>
              <a:uLnTx/>
              <a:uFillTx/>
              <a:latin typeface="맑은 고딕"/>
              <a:ea typeface="+mn-ea"/>
              <a:cs typeface="+mn-cs"/>
            </a:endParaRPr>
          </a:p>
        </p:txBody>
      </p:sp>
    </p:spTree>
    <p:extLst>
      <p:ext uri="{BB962C8B-B14F-4D97-AF65-F5344CB8AC3E}">
        <p14:creationId xmlns:p14="http://schemas.microsoft.com/office/powerpoint/2010/main" val="3187788843"/>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solidFill>
                  <a:schemeClr val="tx1"/>
                </a:solidFill>
                <a:latin typeface="Times New Roman" panose="02020603050405020304" pitchFamily="18" charset="0"/>
                <a:cs typeface="Times New Roman" panose="02020603050405020304" pitchFamily="18" charset="0"/>
              </a:rPr>
              <a:t>Design</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619672" y="996521"/>
            <a:ext cx="6563072" cy="460648"/>
          </a:xfrm>
        </p:spPr>
        <p:txBody>
          <a:bodyPr/>
          <a:lstStyle/>
          <a:p>
            <a:r>
              <a:rPr lang="en-US" sz="2400" b="1" dirty="0">
                <a:solidFill>
                  <a:schemeClr val="tx1"/>
                </a:solidFill>
                <a:latin typeface="Times New Roman" panose="02020603050405020304" pitchFamily="18" charset="0"/>
                <a:ea typeface="Calibri" panose="020F0502020204030204" pitchFamily="34" charset="0"/>
              </a:rPr>
              <a:t>Final Design for Gravity and Lateral Loads</a:t>
            </a:r>
            <a:endParaRPr lang="en-US" sz="2400" dirty="0">
              <a:solidFill>
                <a:schemeClr val="tx1"/>
              </a:solidFill>
            </a:endParaRPr>
          </a:p>
        </p:txBody>
      </p:sp>
      <p:sp>
        <p:nvSpPr>
          <p:cNvPr id="4" name="Content Placeholder 3"/>
          <p:cNvSpPr>
            <a:spLocks noGrp="1"/>
          </p:cNvSpPr>
          <p:nvPr>
            <p:ph idx="10"/>
          </p:nvPr>
        </p:nvSpPr>
        <p:spPr>
          <a:xfrm>
            <a:off x="1187624" y="1821154"/>
            <a:ext cx="8067516" cy="5020031"/>
          </a:xfrm>
        </p:spPr>
        <p:txBody>
          <a:bodyPr/>
          <a:lstStyle/>
          <a:p>
            <a:pPr marL="342900" lvl="0" indent="-342900" algn="just">
              <a:lnSpc>
                <a:spcPct val="107000"/>
              </a:lnSpc>
              <a:spcBef>
                <a:spcPts val="0"/>
              </a:spcBef>
              <a:spcAft>
                <a:spcPts val="800"/>
              </a:spcAft>
              <a:buFont typeface="Wingdings" panose="05000000000000000000" pitchFamily="2" charset="2"/>
              <a:buChar char="q"/>
            </a:pPr>
            <a:r>
              <a:rPr lang="en-US" sz="2400" b="1" dirty="0">
                <a:solidFill>
                  <a:schemeClr val="tx1"/>
                </a:solidFill>
                <a:latin typeface="Times New Roman" panose="02020603050405020304" pitchFamily="18" charset="0"/>
                <a:ea typeface="Calibri" panose="020F0502020204030204" pitchFamily="34" charset="0"/>
              </a:rPr>
              <a:t>Shear Wall</a:t>
            </a:r>
            <a:r>
              <a:rPr lang="en-US" sz="2400" dirty="0">
                <a:solidFill>
                  <a:schemeClr val="tx1"/>
                </a:solidFill>
                <a:latin typeface="Times New Roman" panose="02020603050405020304" pitchFamily="18" charset="0"/>
                <a:ea typeface="Calibri" panose="020F0502020204030204" pitchFamily="34" charset="0"/>
              </a:rPr>
              <a:t> </a:t>
            </a:r>
            <a:r>
              <a:rPr lang="en-US" sz="2400" b="1" dirty="0">
                <a:solidFill>
                  <a:schemeClr val="tx1"/>
                </a:solidFill>
                <a:latin typeface="Times New Roman" panose="02020603050405020304" pitchFamily="18" charset="0"/>
                <a:ea typeface="Calibri" panose="020F0502020204030204" pitchFamily="34" charset="0"/>
              </a:rPr>
              <a:t>Section</a:t>
            </a:r>
          </a:p>
          <a:p>
            <a:endParaRPr lang="en-US" sz="2400" b="1" dirty="0" smtClean="0">
              <a:solidFill>
                <a:schemeClr val="tx1"/>
              </a:solidFill>
              <a:latin typeface="Times New Roman" panose="02020603050405020304" pitchFamily="18" charset="0"/>
              <a:ea typeface="Calibri" panose="020F0502020204030204" pitchFamily="34" charset="0"/>
            </a:endParaRPr>
          </a:p>
          <a:p>
            <a:endParaRPr lang="en-US" sz="2400" b="1" dirty="0" smtClean="0">
              <a:solidFill>
                <a:schemeClr val="tx1"/>
              </a:solidFill>
              <a:latin typeface="Times New Roman" panose="02020603050405020304" pitchFamily="18" charset="0"/>
              <a:ea typeface="Calibri" panose="020F0502020204030204" pitchFamily="34" charset="0"/>
            </a:endParaRPr>
          </a:p>
        </p:txBody>
      </p:sp>
      <p:sp>
        <p:nvSpPr>
          <p:cNvPr id="5" name="Rectangle 4"/>
          <p:cNvSpPr/>
          <p:nvPr/>
        </p:nvSpPr>
        <p:spPr>
          <a:xfrm>
            <a:off x="1631860" y="1406356"/>
            <a:ext cx="1754711" cy="461665"/>
          </a:xfrm>
          <a:prstGeom prst="rect">
            <a:avLst/>
          </a:prstGeom>
        </p:spPr>
        <p:txBody>
          <a:bodyPr wrap="none">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mn-cs"/>
              </a:rPr>
              <a:t>Shear Walls</a:t>
            </a:r>
            <a:endParaRPr kumimoji="0" lang="en-US" sz="3200" b="0" i="0" u="none" strike="noStrike" kern="1200" cap="none" spc="0" normalizeH="0" baseline="0" noProof="0" dirty="0">
              <a:ln>
                <a:noFill/>
              </a:ln>
              <a:solidFill>
                <a:prstClr val="black"/>
              </a:solidFill>
              <a:effectLst/>
              <a:uLnTx/>
              <a:uFillTx/>
              <a:latin typeface="맑은 고딕"/>
              <a:ea typeface="+mn-ea"/>
              <a:cs typeface="+mn-cs"/>
            </a:endParaRPr>
          </a:p>
        </p:txBody>
      </p:sp>
      <p:pic>
        <p:nvPicPr>
          <p:cNvPr id="6" name="Picture 5"/>
          <p:cNvPicPr>
            <a:picLocks noChangeAspect="1"/>
          </p:cNvPicPr>
          <p:nvPr/>
        </p:nvPicPr>
        <p:blipFill>
          <a:blip r:embed="rId2"/>
          <a:stretch>
            <a:fillRect/>
          </a:stretch>
        </p:blipFill>
        <p:spPr>
          <a:xfrm>
            <a:off x="3635896" y="2220494"/>
            <a:ext cx="3272352" cy="4601947"/>
          </a:xfrm>
          <a:prstGeom prst="rect">
            <a:avLst/>
          </a:prstGeom>
        </p:spPr>
      </p:pic>
    </p:spTree>
    <p:extLst>
      <p:ext uri="{BB962C8B-B14F-4D97-AF65-F5344CB8AC3E}">
        <p14:creationId xmlns:p14="http://schemas.microsoft.com/office/powerpoint/2010/main" val="1315949864"/>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19672" y="839190"/>
            <a:ext cx="6563072" cy="460648"/>
          </a:xfrm>
        </p:spPr>
        <p:txBody>
          <a:bodyPr/>
          <a:lstStyle/>
          <a:p>
            <a:pPr lvl="0"/>
            <a:endParaRPr lang="en-US" sz="2400" b="1" dirty="0" smtClean="0">
              <a:solidFill>
                <a:schemeClr val="tx1"/>
              </a:solidFill>
              <a:latin typeface="Times New Roman" pitchFamily="18" charset="0"/>
              <a:cs typeface="Times New Roman" pitchFamily="18" charset="0"/>
            </a:endParaRPr>
          </a:p>
          <a:p>
            <a:pPr lvl="0"/>
            <a:r>
              <a:rPr lang="en-US" sz="2400" b="1" dirty="0" smtClean="0">
                <a:solidFill>
                  <a:schemeClr val="tx1"/>
                </a:solidFill>
                <a:latin typeface="Times New Roman" pitchFamily="18" charset="0"/>
                <a:cs typeface="Times New Roman" pitchFamily="18" charset="0"/>
              </a:rPr>
              <a:t>Steel</a:t>
            </a:r>
            <a:r>
              <a:rPr lang="en-US" b="1" dirty="0" smtClean="0">
                <a:solidFill>
                  <a:schemeClr val="tx1"/>
                </a:solidFill>
                <a:latin typeface="Times New Roman" pitchFamily="18" charset="0"/>
                <a:cs typeface="Times New Roman" pitchFamily="18" charset="0"/>
              </a:rPr>
              <a:t> </a:t>
            </a:r>
            <a:r>
              <a:rPr lang="en-US" sz="2400" b="1" dirty="0">
                <a:solidFill>
                  <a:schemeClr val="tx1"/>
                </a:solidFill>
                <a:latin typeface="Times New Roman" pitchFamily="18" charset="0"/>
                <a:cs typeface="Times New Roman" pitchFamily="18" charset="0"/>
              </a:rPr>
              <a:t>Connections</a:t>
            </a:r>
            <a:endParaRPr lang="en-US" dirty="0">
              <a:solidFill>
                <a:schemeClr val="tx1"/>
              </a:solidFill>
              <a:latin typeface="Times New Roman" pitchFamily="18" charset="0"/>
              <a:cs typeface="Times New Roman" pitchFamily="18" charset="0"/>
            </a:endParaRPr>
          </a:p>
          <a:p>
            <a:endParaRPr lang="en-US" dirty="0"/>
          </a:p>
        </p:txBody>
      </p:sp>
      <p:sp>
        <p:nvSpPr>
          <p:cNvPr id="4" name="Content Placeholder 3"/>
          <p:cNvSpPr>
            <a:spLocks noGrp="1"/>
          </p:cNvSpPr>
          <p:nvPr>
            <p:ph idx="10"/>
          </p:nvPr>
        </p:nvSpPr>
        <p:spPr>
          <a:xfrm>
            <a:off x="1331640" y="1864798"/>
            <a:ext cx="7812360" cy="4824536"/>
          </a:xfrm>
        </p:spPr>
        <p:txBody>
          <a:bodyPr/>
          <a:lstStyle/>
          <a:p>
            <a:pPr lvl="0"/>
            <a:r>
              <a:rPr lang="en-US" sz="2400" dirty="0">
                <a:solidFill>
                  <a:schemeClr val="tx1"/>
                </a:solidFill>
                <a:latin typeface="Times New Roman" pitchFamily="18" charset="0"/>
                <a:cs typeface="Times New Roman" pitchFamily="18" charset="0"/>
              </a:rPr>
              <a:t>To connect the element of steel structure we use connection, connection is structure element used for joining different member of a structure steel frame work.</a:t>
            </a:r>
          </a:p>
          <a:p>
            <a:pPr lvl="0"/>
            <a:r>
              <a:rPr lang="en-US" sz="2400" dirty="0">
                <a:solidFill>
                  <a:schemeClr val="tx1"/>
                </a:solidFill>
                <a:latin typeface="Times New Roman" pitchFamily="18" charset="0"/>
                <a:cs typeface="Times New Roman" pitchFamily="18" charset="0"/>
              </a:rPr>
              <a:t>The connection type will be used:</a:t>
            </a:r>
          </a:p>
          <a:p>
            <a:pPr lvl="0"/>
            <a:r>
              <a:rPr lang="en-US" sz="2400" dirty="0">
                <a:solidFill>
                  <a:schemeClr val="tx1"/>
                </a:solidFill>
                <a:latin typeface="Times New Roman" pitchFamily="18" charset="0"/>
                <a:cs typeface="Times New Roman" pitchFamily="18" charset="0"/>
              </a:rPr>
              <a:t>  • Bolts.</a:t>
            </a:r>
          </a:p>
          <a:p>
            <a:pPr lvl="0"/>
            <a:r>
              <a:rPr lang="en-US" sz="2400" dirty="0">
                <a:solidFill>
                  <a:schemeClr val="tx1"/>
                </a:solidFill>
                <a:latin typeface="Times New Roman" pitchFamily="18" charset="0"/>
                <a:cs typeface="Times New Roman" pitchFamily="18" charset="0"/>
              </a:rPr>
              <a:t>  • Plate.</a:t>
            </a:r>
          </a:p>
          <a:p>
            <a:pPr lvl="0"/>
            <a:r>
              <a:rPr lang="en-US" sz="2400" dirty="0">
                <a:solidFill>
                  <a:schemeClr val="tx1"/>
                </a:solidFill>
                <a:latin typeface="Times New Roman" pitchFamily="18" charset="0"/>
                <a:cs typeface="Times New Roman" pitchFamily="18" charset="0"/>
              </a:rPr>
              <a:t>The connected member:</a:t>
            </a:r>
          </a:p>
          <a:p>
            <a:pPr lvl="0"/>
            <a:r>
              <a:rPr lang="en-US" sz="2400" dirty="0">
                <a:solidFill>
                  <a:schemeClr val="tx1"/>
                </a:solidFill>
                <a:latin typeface="Times New Roman" pitchFamily="18" charset="0"/>
                <a:cs typeface="Times New Roman" pitchFamily="18" charset="0"/>
              </a:rPr>
              <a:t>  • Steel Column-Steel Column.</a:t>
            </a:r>
          </a:p>
          <a:p>
            <a:pPr lvl="0"/>
            <a:r>
              <a:rPr lang="en-US" sz="2400" dirty="0">
                <a:solidFill>
                  <a:schemeClr val="tx1"/>
                </a:solidFill>
                <a:latin typeface="Times New Roman" pitchFamily="18" charset="0"/>
                <a:cs typeface="Times New Roman" pitchFamily="18" charset="0"/>
              </a:rPr>
              <a:t>  • Steel Beam-Steel Column.</a:t>
            </a:r>
          </a:p>
          <a:p>
            <a:pPr lvl="0"/>
            <a:r>
              <a:rPr lang="en-US" sz="2400" dirty="0">
                <a:solidFill>
                  <a:schemeClr val="tx1"/>
                </a:solidFill>
                <a:latin typeface="Times New Roman" pitchFamily="18" charset="0"/>
                <a:cs typeface="Times New Roman" pitchFamily="18" charset="0"/>
              </a:rPr>
              <a:t>  • Steel Beam-Concrete Column.</a:t>
            </a:r>
          </a:p>
          <a:p>
            <a:endParaRPr lang="en-US" dirty="0"/>
          </a:p>
        </p:txBody>
      </p:sp>
      <p:sp>
        <p:nvSpPr>
          <p:cNvPr id="5" name="Title 1"/>
          <p:cNvSpPr>
            <a:spLocks noGrp="1"/>
          </p:cNvSpPr>
          <p:nvPr>
            <p:ph type="title"/>
          </p:nvPr>
        </p:nvSpPr>
        <p:spPr/>
        <p:txBody>
          <a:bodyPr/>
          <a:lstStyle/>
          <a:p>
            <a:r>
              <a:rPr lang="en-US" sz="4400" dirty="0">
                <a:solidFill>
                  <a:schemeClr val="tx1"/>
                </a:solidFill>
                <a:latin typeface="Times New Roman" panose="02020603050405020304" pitchFamily="18" charset="0"/>
                <a:cs typeface="Times New Roman" panose="02020603050405020304" pitchFamily="18" charset="0"/>
              </a:rPr>
              <a:t>Design</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6" name="Rectangle 5"/>
          <p:cNvSpPr/>
          <p:nvPr/>
        </p:nvSpPr>
        <p:spPr>
          <a:xfrm>
            <a:off x="1631860" y="1406356"/>
            <a:ext cx="1855829" cy="461665"/>
          </a:xfrm>
          <a:prstGeom prst="rect">
            <a:avLst/>
          </a:prstGeom>
        </p:spPr>
        <p:txBody>
          <a:bodyPr wrap="none">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mn-cs"/>
              </a:rPr>
              <a:t>Introduction</a:t>
            </a:r>
            <a:endParaRPr kumimoji="0" lang="en-US" sz="3200" b="0" i="0" u="none" strike="noStrike" kern="1200" cap="none" spc="0" normalizeH="0" baseline="0" noProof="0" dirty="0">
              <a:ln>
                <a:noFill/>
              </a:ln>
              <a:solidFill>
                <a:prstClr val="black"/>
              </a:solidFill>
              <a:effectLst/>
              <a:uLnTx/>
              <a:uFillTx/>
              <a:latin typeface="맑은 고딕"/>
              <a:ea typeface="+mn-ea"/>
              <a:cs typeface="+mn-cs"/>
            </a:endParaRPr>
          </a:p>
        </p:txBody>
      </p:sp>
    </p:spTree>
    <p:extLst>
      <p:ext uri="{BB962C8B-B14F-4D97-AF65-F5344CB8AC3E}">
        <p14:creationId xmlns:p14="http://schemas.microsoft.com/office/powerpoint/2010/main" val="2194673182"/>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19672" y="966007"/>
            <a:ext cx="6563072" cy="460648"/>
          </a:xfrm>
        </p:spPr>
        <p:txBody>
          <a:bodyPr/>
          <a:lstStyle/>
          <a:p>
            <a:r>
              <a:rPr lang="en-US" sz="2400" b="1" dirty="0" smtClean="0">
                <a:solidFill>
                  <a:schemeClr val="tx1"/>
                </a:solidFill>
                <a:latin typeface="Times New Roman" pitchFamily="18" charset="0"/>
                <a:cs typeface="Times New Roman" pitchFamily="18" charset="0"/>
              </a:rPr>
              <a:t>Steel </a:t>
            </a:r>
            <a:r>
              <a:rPr lang="en-US" sz="2400" b="1" dirty="0">
                <a:solidFill>
                  <a:schemeClr val="tx1"/>
                </a:solidFill>
                <a:latin typeface="Times New Roman" pitchFamily="18" charset="0"/>
                <a:cs typeface="Times New Roman" pitchFamily="18" charset="0"/>
              </a:rPr>
              <a:t>Connection</a:t>
            </a:r>
            <a:endParaRPr lang="en-US" sz="2400" dirty="0">
              <a:solidFill>
                <a:schemeClr val="tx1"/>
              </a:solidFill>
              <a:latin typeface="Times New Roman" pitchFamily="18" charset="0"/>
              <a:cs typeface="Times New Roman" pitchFamily="18" charset="0"/>
            </a:endParaRPr>
          </a:p>
        </p:txBody>
      </p:sp>
      <p:sp>
        <p:nvSpPr>
          <p:cNvPr id="4" name="Content Placeholder 3"/>
          <p:cNvSpPr>
            <a:spLocks noGrp="1"/>
          </p:cNvSpPr>
          <p:nvPr>
            <p:ph idx="10"/>
          </p:nvPr>
        </p:nvSpPr>
        <p:spPr>
          <a:xfrm>
            <a:off x="1187624" y="1628800"/>
            <a:ext cx="6563072" cy="4147865"/>
          </a:xfrm>
        </p:spPr>
        <p:txBody>
          <a:bodyPr/>
          <a:lstStyle/>
          <a:p>
            <a:r>
              <a:rPr lang="en-US" sz="2400" dirty="0">
                <a:solidFill>
                  <a:schemeClr val="tx1"/>
                </a:solidFill>
                <a:latin typeface="Times New Roman" pitchFamily="18" charset="0"/>
                <a:cs typeface="Times New Roman" pitchFamily="18" charset="0"/>
              </a:rPr>
              <a:t>Using RAM Connection program.</a:t>
            </a:r>
          </a:p>
          <a:p>
            <a:r>
              <a:rPr lang="en-US" sz="2400" dirty="0">
                <a:solidFill>
                  <a:schemeClr val="tx1"/>
                </a:solidFill>
                <a:latin typeface="Times New Roman" pitchFamily="18" charset="0"/>
                <a:cs typeface="Times New Roman" pitchFamily="18" charset="0"/>
              </a:rPr>
              <a:t> Customize </a:t>
            </a:r>
            <a:r>
              <a:rPr lang="en-US" sz="2400" dirty="0" smtClean="0">
                <a:solidFill>
                  <a:schemeClr val="tx1"/>
                </a:solidFill>
                <a:latin typeface="Times New Roman" pitchFamily="18" charset="0"/>
                <a:cs typeface="Times New Roman" pitchFamily="18" charset="0"/>
              </a:rPr>
              <a:t>Connection Design</a:t>
            </a:r>
          </a:p>
          <a:p>
            <a:endParaRPr lang="en-US" sz="2000"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1880" y="2531546"/>
            <a:ext cx="3419740" cy="431114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itle 1"/>
          <p:cNvSpPr>
            <a:spLocks noGrp="1"/>
          </p:cNvSpPr>
          <p:nvPr>
            <p:ph type="title"/>
          </p:nvPr>
        </p:nvSpPr>
        <p:spPr/>
        <p:txBody>
          <a:bodyPr/>
          <a:lstStyle/>
          <a:p>
            <a:r>
              <a:rPr lang="en-US" sz="4400" dirty="0">
                <a:solidFill>
                  <a:schemeClr val="tx1"/>
                </a:solidFill>
                <a:latin typeface="Times New Roman" panose="02020603050405020304" pitchFamily="18" charset="0"/>
                <a:cs typeface="Times New Roman" panose="02020603050405020304" pitchFamily="18" charset="0"/>
              </a:rPr>
              <a:t>Design</a:t>
            </a:r>
            <a:endParaRPr 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72479825"/>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solidFill>
                  <a:prstClr val="black"/>
                </a:solidFill>
                <a:latin typeface="Times New Roman" panose="02020603050405020304" pitchFamily="18" charset="0"/>
                <a:cs typeface="Times New Roman" panose="02020603050405020304" pitchFamily="18" charset="0"/>
              </a:rPr>
              <a:t>Design</a:t>
            </a:r>
            <a:endParaRPr lang="en-US" dirty="0"/>
          </a:p>
        </p:txBody>
      </p:sp>
      <p:sp>
        <p:nvSpPr>
          <p:cNvPr id="3" name="Content Placeholder 2"/>
          <p:cNvSpPr>
            <a:spLocks noGrp="1"/>
          </p:cNvSpPr>
          <p:nvPr>
            <p:ph idx="1"/>
          </p:nvPr>
        </p:nvSpPr>
        <p:spPr>
          <a:xfrm>
            <a:off x="1631504" y="839190"/>
            <a:ext cx="6563072" cy="460648"/>
          </a:xfrm>
        </p:spPr>
        <p:txBody>
          <a:bodyPr/>
          <a:lstStyle/>
          <a:p>
            <a:pPr lvl="0"/>
            <a:endParaRPr lang="en-US" sz="2400" b="1" dirty="0" smtClean="0">
              <a:solidFill>
                <a:prstClr val="black">
                  <a:lumMod val="75000"/>
                  <a:lumOff val="25000"/>
                </a:prstClr>
              </a:solidFill>
              <a:latin typeface="Times New Roman" pitchFamily="18" charset="0"/>
              <a:cs typeface="Times New Roman" pitchFamily="18" charset="0"/>
            </a:endParaRPr>
          </a:p>
          <a:p>
            <a:pPr lvl="0"/>
            <a:r>
              <a:rPr lang="en-US" sz="2400" b="1" dirty="0" smtClean="0">
                <a:solidFill>
                  <a:schemeClr val="tx1"/>
                </a:solidFill>
                <a:latin typeface="Times New Roman" pitchFamily="18" charset="0"/>
                <a:cs typeface="Times New Roman" pitchFamily="18" charset="0"/>
              </a:rPr>
              <a:t>Steel </a:t>
            </a:r>
            <a:r>
              <a:rPr lang="en-US" sz="2400" b="1" dirty="0">
                <a:solidFill>
                  <a:schemeClr val="tx1"/>
                </a:solidFill>
                <a:latin typeface="Times New Roman" pitchFamily="18" charset="0"/>
                <a:cs typeface="Times New Roman" pitchFamily="18" charset="0"/>
              </a:rPr>
              <a:t>Connection</a:t>
            </a:r>
            <a:endParaRPr lang="en-US" sz="2400" dirty="0">
              <a:solidFill>
                <a:schemeClr val="tx1"/>
              </a:solidFill>
              <a:latin typeface="Times New Roman" pitchFamily="18" charset="0"/>
              <a:cs typeface="Times New Roman" pitchFamily="18" charset="0"/>
            </a:endParaRPr>
          </a:p>
          <a:p>
            <a:endParaRPr lang="en-US" dirty="0"/>
          </a:p>
        </p:txBody>
      </p:sp>
      <p:sp>
        <p:nvSpPr>
          <p:cNvPr id="4" name="Content Placeholder 3"/>
          <p:cNvSpPr>
            <a:spLocks noGrp="1"/>
          </p:cNvSpPr>
          <p:nvPr>
            <p:ph idx="10"/>
          </p:nvPr>
        </p:nvSpPr>
        <p:spPr>
          <a:xfrm>
            <a:off x="1187624" y="1469375"/>
            <a:ext cx="6563072" cy="4147865"/>
          </a:xfrm>
        </p:spPr>
        <p:txBody>
          <a:bodyPr/>
          <a:lstStyle/>
          <a:p>
            <a:pPr lvl="0"/>
            <a:r>
              <a:rPr lang="en-US" sz="2400" dirty="0" smtClean="0">
                <a:solidFill>
                  <a:schemeClr val="tx1"/>
                </a:solidFill>
                <a:latin typeface="Times New Roman" pitchFamily="18" charset="0"/>
                <a:cs typeface="Times New Roman" pitchFamily="18" charset="0"/>
              </a:rPr>
              <a:t> </a:t>
            </a:r>
            <a:r>
              <a:rPr lang="en-US" sz="2400" dirty="0">
                <a:solidFill>
                  <a:schemeClr val="tx1"/>
                </a:solidFill>
                <a:latin typeface="Times New Roman" pitchFamily="18" charset="0"/>
                <a:cs typeface="Times New Roman" pitchFamily="18" charset="0"/>
              </a:rPr>
              <a:t>Load Condition </a:t>
            </a:r>
            <a:r>
              <a:rPr lang="en-US" sz="2400" dirty="0" smtClean="0">
                <a:solidFill>
                  <a:schemeClr val="tx1"/>
                </a:solidFill>
                <a:latin typeface="Times New Roman" pitchFamily="18" charset="0"/>
                <a:cs typeface="Times New Roman" pitchFamily="18" charset="0"/>
              </a:rPr>
              <a:t>and </a:t>
            </a:r>
            <a:r>
              <a:rPr lang="en-US" sz="2400" dirty="0">
                <a:solidFill>
                  <a:schemeClr val="tx1"/>
                </a:solidFill>
                <a:latin typeface="Times New Roman" pitchFamily="18" charset="0"/>
                <a:cs typeface="Times New Roman" pitchFamily="18" charset="0"/>
              </a:rPr>
              <a:t>Load Combination</a:t>
            </a:r>
          </a:p>
          <a:p>
            <a:pPr lvl="0"/>
            <a:endParaRPr lang="en-US" sz="2400" dirty="0">
              <a:solidFill>
                <a:prstClr val="black">
                  <a:lumMod val="75000"/>
                  <a:lumOff val="25000"/>
                </a:prstClr>
              </a:solidFill>
              <a:latin typeface="Times New Roman" pitchFamily="18" charset="0"/>
              <a:cs typeface="Times New Roman" pitchFamily="18" charset="0"/>
            </a:endParaRPr>
          </a:p>
          <a:p>
            <a:endParaRPr lang="en-US" dirty="0"/>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9832" y="1993886"/>
            <a:ext cx="4101332" cy="486411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64057571"/>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solidFill>
                  <a:prstClr val="black"/>
                </a:solidFill>
                <a:latin typeface="Times New Roman" panose="02020603050405020304" pitchFamily="18" charset="0"/>
                <a:cs typeface="Times New Roman" panose="02020603050405020304" pitchFamily="18" charset="0"/>
              </a:rPr>
              <a:t>Design</a:t>
            </a:r>
            <a:endParaRPr lang="en-US" dirty="0"/>
          </a:p>
        </p:txBody>
      </p:sp>
      <p:sp>
        <p:nvSpPr>
          <p:cNvPr id="3" name="Content Placeholder 2"/>
          <p:cNvSpPr>
            <a:spLocks noGrp="1"/>
          </p:cNvSpPr>
          <p:nvPr>
            <p:ph idx="1"/>
          </p:nvPr>
        </p:nvSpPr>
        <p:spPr>
          <a:xfrm>
            <a:off x="1620563" y="839190"/>
            <a:ext cx="6563072" cy="460648"/>
          </a:xfrm>
        </p:spPr>
        <p:txBody>
          <a:bodyPr/>
          <a:lstStyle/>
          <a:p>
            <a:endParaRPr lang="en-US" sz="2400" b="1" dirty="0" smtClean="0">
              <a:latin typeface="Times New Roman" pitchFamily="18" charset="0"/>
              <a:cs typeface="Times New Roman" pitchFamily="18" charset="0"/>
            </a:endParaRPr>
          </a:p>
          <a:p>
            <a:r>
              <a:rPr lang="en-US" sz="2400" b="1" dirty="0" smtClean="0">
                <a:solidFill>
                  <a:schemeClr val="tx1"/>
                </a:solidFill>
                <a:latin typeface="Times New Roman" pitchFamily="18" charset="0"/>
                <a:cs typeface="Times New Roman" pitchFamily="18" charset="0"/>
              </a:rPr>
              <a:t>Column-Steel </a:t>
            </a:r>
            <a:r>
              <a:rPr lang="en-US" sz="2400" b="1" dirty="0">
                <a:solidFill>
                  <a:schemeClr val="tx1"/>
                </a:solidFill>
                <a:latin typeface="Times New Roman" pitchFamily="18" charset="0"/>
                <a:cs typeface="Times New Roman" pitchFamily="18" charset="0"/>
              </a:rPr>
              <a:t>Connection</a:t>
            </a:r>
            <a:endParaRPr lang="en-US" sz="2400" dirty="0">
              <a:solidFill>
                <a:schemeClr val="tx1"/>
              </a:solidFill>
              <a:latin typeface="Times New Roman" pitchFamily="18" charset="0"/>
              <a:cs typeface="Times New Roman" pitchFamily="18" charset="0"/>
            </a:endParaRPr>
          </a:p>
          <a:p>
            <a:endParaRPr lang="en-US" dirty="0"/>
          </a:p>
        </p:txBody>
      </p:sp>
      <p:sp>
        <p:nvSpPr>
          <p:cNvPr id="4" name="Content Placeholder 3"/>
          <p:cNvSpPr>
            <a:spLocks noGrp="1"/>
          </p:cNvSpPr>
          <p:nvPr>
            <p:ph idx="10"/>
          </p:nvPr>
        </p:nvSpPr>
        <p:spPr>
          <a:xfrm>
            <a:off x="1187624" y="1412776"/>
            <a:ext cx="6563072" cy="4147865"/>
          </a:xfrm>
        </p:spPr>
        <p:txBody>
          <a:bodyPr/>
          <a:lstStyle/>
          <a:p>
            <a:pPr marL="342900" indent="-342900">
              <a:buFont typeface="Courier New" panose="02070309020205020404" pitchFamily="49" charset="0"/>
              <a:buChar char="o"/>
            </a:pPr>
            <a:r>
              <a:rPr lang="en-US" sz="2400" dirty="0" smtClean="0">
                <a:solidFill>
                  <a:schemeClr val="tx1"/>
                </a:solidFill>
                <a:latin typeface="Times New Roman" pitchFamily="18" charset="0"/>
                <a:cs typeface="Times New Roman" pitchFamily="18" charset="0"/>
              </a:rPr>
              <a:t>Joint Data</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6930" y="1908704"/>
            <a:ext cx="5889811" cy="486916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414252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solidFill>
                  <a:prstClr val="black">
                    <a:lumMod val="75000"/>
                    <a:lumOff val="25000"/>
                  </a:prstClr>
                </a:solidFill>
              </a:rPr>
              <a:t>Checks</a:t>
            </a:r>
            <a:endParaRPr lang="en-US" sz="3200" dirty="0"/>
          </a:p>
        </p:txBody>
      </p:sp>
      <p:sp>
        <p:nvSpPr>
          <p:cNvPr id="3" name="Content Placeholder 2"/>
          <p:cNvSpPr>
            <a:spLocks noGrp="1"/>
          </p:cNvSpPr>
          <p:nvPr>
            <p:ph idx="1"/>
          </p:nvPr>
        </p:nvSpPr>
        <p:spPr>
          <a:xfrm>
            <a:off x="1612150" y="845653"/>
            <a:ext cx="6563072" cy="460648"/>
          </a:xfrm>
        </p:spPr>
        <p:txBody>
          <a:bodyPr/>
          <a:lstStyle/>
          <a:p>
            <a:r>
              <a:rPr lang="en-US" sz="2200" b="1" dirty="0"/>
              <a:t>Deflection check</a:t>
            </a:r>
          </a:p>
        </p:txBody>
      </p:sp>
      <p:sp>
        <p:nvSpPr>
          <p:cNvPr id="4" name="Content Placeholder 3"/>
          <p:cNvSpPr>
            <a:spLocks noGrp="1"/>
          </p:cNvSpPr>
          <p:nvPr>
            <p:ph idx="10"/>
          </p:nvPr>
        </p:nvSpPr>
        <p:spPr>
          <a:xfrm>
            <a:off x="1290464" y="1282796"/>
            <a:ext cx="6563072" cy="4147865"/>
          </a:xfrm>
        </p:spPr>
        <p:txBody>
          <a:bodyPr/>
          <a:lstStyle/>
          <a:p>
            <a:r>
              <a:rPr lang="en-US" sz="2200" dirty="0"/>
              <a:t>Check the long-term deflection </a:t>
            </a:r>
          </a:p>
          <a:p>
            <a:endParaRPr lang="en-US" dirty="0"/>
          </a:p>
          <a:p>
            <a:endParaRPr lang="en-US" dirty="0"/>
          </a:p>
        </p:txBody>
      </p:sp>
      <p:pic>
        <p:nvPicPr>
          <p:cNvPr id="819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38812" y="2275084"/>
            <a:ext cx="2080071" cy="17774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1571604" y="1682663"/>
            <a:ext cx="2414488" cy="646331"/>
          </a:xfrm>
          <a:prstGeom prst="rect">
            <a:avLst/>
          </a:prstGeom>
          <a:noFill/>
        </p:spPr>
        <p:txBody>
          <a:bodyPr wrap="square" rtlCol="0">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맑은 고딕"/>
                <a:ea typeface="+mn-ea"/>
                <a:cs typeface="+mn-cs"/>
              </a:rPr>
              <a:t>Maximum deflection from dead load</a:t>
            </a:r>
          </a:p>
        </p:txBody>
      </p:sp>
      <p:pic>
        <p:nvPicPr>
          <p:cNvPr id="819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05958" y="2261852"/>
            <a:ext cx="2080071" cy="18039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4434440" y="1665573"/>
            <a:ext cx="3017287" cy="646331"/>
          </a:xfrm>
          <a:prstGeom prst="rect">
            <a:avLst/>
          </a:prstGeom>
          <a:noFill/>
        </p:spPr>
        <p:txBody>
          <a:bodyPr wrap="square" rtlCol="0">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맑은 고딕"/>
                <a:ea typeface="+mn-ea"/>
                <a:cs typeface="+mn-cs"/>
              </a:rPr>
              <a:t>Maximum deflection from</a:t>
            </a:r>
            <a:endParaRPr kumimoji="0" lang="ar-JO" sz="1800" b="0" i="0" u="none" strike="noStrike" kern="1200" cap="none" spc="0" normalizeH="0" baseline="0" noProof="0" dirty="0">
              <a:ln>
                <a:noFill/>
              </a:ln>
              <a:solidFill>
                <a:prstClr val="black"/>
              </a:solidFill>
              <a:effectLst/>
              <a:uLnTx/>
              <a:uFillTx/>
              <a:latin typeface="맑은 고딕"/>
              <a:ea typeface="+mn-ea"/>
              <a:cs typeface="Arial" panose="020B0604020202020204" pitchFamily="34" charset="0"/>
            </a:endParaRPr>
          </a:p>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맑은 고딕"/>
                <a:ea typeface="+mn-ea"/>
                <a:cs typeface="+mn-cs"/>
              </a:rPr>
              <a:t>superimposed load</a:t>
            </a:r>
          </a:p>
        </p:txBody>
      </p:sp>
      <p:sp>
        <p:nvSpPr>
          <p:cNvPr id="7" name="TextBox 6"/>
          <p:cNvSpPr txBox="1"/>
          <p:nvPr/>
        </p:nvSpPr>
        <p:spPr>
          <a:xfrm>
            <a:off x="1738812" y="4052554"/>
            <a:ext cx="4273347" cy="3139321"/>
          </a:xfrm>
          <a:prstGeom prst="rect">
            <a:avLst/>
          </a:prstGeom>
          <a:noFill/>
        </p:spPr>
        <p:txBody>
          <a:bodyPr wrap="square" rtlCol="0">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2200" b="0" i="0" u="none" strike="noStrike" kern="1200" cap="none" spc="0" normalizeH="0" baseline="0" noProof="0" dirty="0">
                <a:ln>
                  <a:noFill/>
                </a:ln>
                <a:solidFill>
                  <a:prstClr val="black"/>
                </a:solidFill>
                <a:effectLst/>
                <a:uLnTx/>
                <a:uFillTx/>
                <a:latin typeface="맑은 고딕"/>
                <a:ea typeface="+mn-ea"/>
                <a:cs typeface="+mn-cs"/>
              </a:rPr>
              <a:t>ΔL= 9.071mm</a:t>
            </a:r>
          </a:p>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2200" b="0" i="0" u="none" strike="noStrike" kern="1200" cap="none" spc="0" normalizeH="0" baseline="0" noProof="0" dirty="0">
                <a:ln>
                  <a:noFill/>
                </a:ln>
                <a:solidFill>
                  <a:prstClr val="black"/>
                </a:solidFill>
                <a:effectLst/>
                <a:uLnTx/>
                <a:uFillTx/>
                <a:latin typeface="맑은 고딕"/>
                <a:ea typeface="+mn-ea"/>
                <a:cs typeface="+mn-cs"/>
              </a:rPr>
              <a:t>ΔD= 16.267mm</a:t>
            </a:r>
          </a:p>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2200" b="0" i="0" u="none" strike="noStrike" kern="1200" cap="none" spc="0" normalizeH="0" baseline="0" noProof="0" dirty="0">
                <a:ln>
                  <a:noFill/>
                </a:ln>
                <a:solidFill>
                  <a:prstClr val="black"/>
                </a:solidFill>
                <a:effectLst/>
                <a:uLnTx/>
                <a:uFillTx/>
                <a:latin typeface="맑은 고딕"/>
                <a:ea typeface="+mn-ea"/>
                <a:cs typeface="+mn-cs"/>
              </a:rPr>
              <a:t>ΔLS= 12.092mm</a:t>
            </a:r>
          </a:p>
          <a:p>
            <a:pPr lvl="0">
              <a:defRPr/>
            </a:pPr>
            <a:r>
              <a:rPr kumimoji="0" lang="en-US" sz="2200" b="0" i="0" u="none" strike="noStrike" kern="1200" cap="none" spc="0" normalizeH="0" baseline="0" noProof="0" dirty="0">
                <a:ln>
                  <a:noFill/>
                </a:ln>
                <a:solidFill>
                  <a:prstClr val="black"/>
                </a:solidFill>
                <a:effectLst/>
                <a:uLnTx/>
                <a:uFillTx/>
                <a:latin typeface="맑은 고딕"/>
                <a:ea typeface="+mn-ea"/>
                <a:cs typeface="+mn-cs"/>
              </a:rPr>
              <a:t>Using </a:t>
            </a:r>
            <a:r>
              <a:rPr kumimoji="0" lang="en-US" sz="2200" b="0" i="0" u="none" strike="noStrike" kern="1200" cap="none" spc="0" normalizeH="0" baseline="0" noProof="0" dirty="0" smtClean="0">
                <a:ln>
                  <a:noFill/>
                </a:ln>
                <a:solidFill>
                  <a:prstClr val="black"/>
                </a:solidFill>
                <a:effectLst/>
                <a:uLnTx/>
                <a:uFillTx/>
                <a:latin typeface="맑은 고딕"/>
                <a:ea typeface="+mn-ea"/>
                <a:cs typeface="+mn-cs"/>
              </a:rPr>
              <a:t>equation</a:t>
            </a:r>
            <a:r>
              <a:rPr lang="en-US" sz="2200" dirty="0">
                <a:solidFill>
                  <a:prstClr val="black"/>
                </a:solidFill>
                <a:latin typeface="맑은 고딕"/>
              </a:rPr>
              <a:t>:</a:t>
            </a:r>
            <a:r>
              <a:rPr lang="el-GR" sz="2200" dirty="0">
                <a:solidFill>
                  <a:prstClr val="black"/>
                </a:solidFill>
              </a:rPr>
              <a:t>	</a:t>
            </a:r>
            <a:endParaRPr lang="en-US" sz="2200" dirty="0" smtClean="0">
              <a:solidFill>
                <a:prstClr val="black"/>
              </a:solidFill>
            </a:endParaRPr>
          </a:p>
          <a:p>
            <a:pPr lvl="0">
              <a:defRPr/>
            </a:pPr>
            <a:r>
              <a:rPr lang="el-GR" sz="2200" dirty="0" smtClean="0">
                <a:solidFill>
                  <a:prstClr val="black"/>
                </a:solidFill>
              </a:rPr>
              <a:t>Δ</a:t>
            </a:r>
            <a:r>
              <a:rPr lang="en-US" sz="2200" dirty="0">
                <a:solidFill>
                  <a:prstClr val="black"/>
                </a:solidFill>
              </a:rPr>
              <a:t>LT= </a:t>
            </a:r>
            <a:r>
              <a:rPr lang="el-GR" sz="2200" dirty="0">
                <a:solidFill>
                  <a:prstClr val="black"/>
                </a:solidFill>
              </a:rPr>
              <a:t>Δ</a:t>
            </a:r>
            <a:r>
              <a:rPr lang="en-US" sz="2200" dirty="0">
                <a:solidFill>
                  <a:prstClr val="black"/>
                </a:solidFill>
              </a:rPr>
              <a:t>L + </a:t>
            </a:r>
            <a:r>
              <a:rPr lang="el-GR" sz="2200" dirty="0">
                <a:solidFill>
                  <a:prstClr val="black"/>
                </a:solidFill>
              </a:rPr>
              <a:t>λ∞ Δ</a:t>
            </a:r>
            <a:r>
              <a:rPr lang="en-US" sz="2200" dirty="0">
                <a:solidFill>
                  <a:prstClr val="black"/>
                </a:solidFill>
              </a:rPr>
              <a:t>D + </a:t>
            </a:r>
            <a:r>
              <a:rPr lang="el-GR" sz="2200" dirty="0">
                <a:solidFill>
                  <a:prstClr val="black"/>
                </a:solidFill>
              </a:rPr>
              <a:t>λ </a:t>
            </a:r>
            <a:r>
              <a:rPr lang="en-US" sz="2200" dirty="0">
                <a:solidFill>
                  <a:prstClr val="black"/>
                </a:solidFill>
              </a:rPr>
              <a:t>t </a:t>
            </a:r>
            <a:r>
              <a:rPr lang="el-GR" sz="2200" dirty="0">
                <a:solidFill>
                  <a:prstClr val="black"/>
                </a:solidFill>
              </a:rPr>
              <a:t>Δ</a:t>
            </a:r>
            <a:r>
              <a:rPr lang="en-US" sz="2200" dirty="0">
                <a:solidFill>
                  <a:prstClr val="black"/>
                </a:solidFill>
              </a:rPr>
              <a:t>LS </a:t>
            </a:r>
            <a:endParaRPr kumimoji="0" lang="en-US" sz="2200" b="0" i="0" u="none" strike="noStrike" kern="1200" cap="none" spc="0" normalizeH="0" baseline="0" noProof="0" dirty="0">
              <a:ln>
                <a:noFill/>
              </a:ln>
              <a:solidFill>
                <a:prstClr val="black"/>
              </a:solidFill>
              <a:effectLst/>
              <a:uLnTx/>
              <a:uFillTx/>
              <a:latin typeface="맑은 고딕"/>
              <a:ea typeface="+mn-ea"/>
              <a:cs typeface="+mn-cs"/>
            </a:endParaRPr>
          </a:p>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2200" b="0" i="0" u="none" strike="noStrike" kern="1200" cap="none" spc="0" normalizeH="0" baseline="0" noProof="0" dirty="0">
                <a:ln>
                  <a:noFill/>
                </a:ln>
                <a:solidFill>
                  <a:prstClr val="black"/>
                </a:solidFill>
                <a:effectLst/>
                <a:uLnTx/>
                <a:uFillTx/>
                <a:latin typeface="맑은 고딕"/>
                <a:ea typeface="+mn-ea"/>
                <a:cs typeface="+mn-cs"/>
              </a:rPr>
              <a:t>ΔLT= 61.5mm</a:t>
            </a:r>
          </a:p>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2200" b="0" i="0" u="none" strike="noStrike" kern="1200" cap="none" spc="0" normalizeH="0" baseline="0" noProof="0" dirty="0">
                <a:ln>
                  <a:noFill/>
                </a:ln>
                <a:solidFill>
                  <a:prstClr val="black"/>
                </a:solidFill>
                <a:effectLst/>
                <a:uLnTx/>
                <a:uFillTx/>
                <a:latin typeface="맑은 고딕"/>
                <a:ea typeface="+mn-ea"/>
                <a:cs typeface="+mn-cs"/>
              </a:rPr>
              <a:t>Max deflection ≤L/480 </a:t>
            </a:r>
          </a:p>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2200" b="0" i="0" u="none" strike="noStrike" kern="1200" cap="none" spc="0" normalizeH="0" baseline="0" noProof="0" dirty="0">
                <a:ln>
                  <a:noFill/>
                </a:ln>
                <a:solidFill>
                  <a:prstClr val="black"/>
                </a:solidFill>
                <a:effectLst/>
                <a:uLnTx/>
                <a:uFillTx/>
                <a:latin typeface="맑은 고딕"/>
                <a:ea typeface="+mn-ea"/>
                <a:cs typeface="+mn-cs"/>
              </a:rPr>
              <a:t>	→61.5mm </a:t>
            </a:r>
            <a:r>
              <a:rPr kumimoji="0" lang="ar-JO" sz="2200" b="0" i="0" u="none" strike="noStrike" kern="1200" cap="none" spc="0" normalizeH="0" baseline="0" noProof="0" dirty="0">
                <a:ln>
                  <a:noFill/>
                </a:ln>
                <a:solidFill>
                  <a:prstClr val="black"/>
                </a:solidFill>
                <a:effectLst/>
                <a:uLnTx/>
                <a:uFillTx/>
                <a:latin typeface="맑은 고딕"/>
                <a:ea typeface="+mn-ea"/>
                <a:cs typeface="Arial" panose="020B0604020202020204" pitchFamily="34" charset="0"/>
              </a:rPr>
              <a:t>&gt;</a:t>
            </a:r>
            <a:r>
              <a:rPr kumimoji="0" lang="en-US" sz="2200" b="0" i="0" u="none" strike="noStrike" kern="1200" cap="none" spc="0" normalizeH="0" baseline="0" noProof="0" dirty="0">
                <a:ln>
                  <a:noFill/>
                </a:ln>
                <a:solidFill>
                  <a:prstClr val="black"/>
                </a:solidFill>
                <a:effectLst/>
                <a:uLnTx/>
                <a:uFillTx/>
                <a:latin typeface="맑은 고딕"/>
                <a:ea typeface="+mn-ea"/>
                <a:cs typeface="+mn-cs"/>
              </a:rPr>
              <a:t> 62.5mm</a:t>
            </a:r>
          </a:p>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sz="2200" b="0" i="0" u="none" strike="noStrike" kern="1200" cap="none" spc="0" normalizeH="0" baseline="0" noProof="0" dirty="0">
                <a:ln>
                  <a:noFill/>
                </a:ln>
                <a:solidFill>
                  <a:prstClr val="black"/>
                </a:solidFill>
                <a:effectLst/>
                <a:uLnTx/>
                <a:uFillTx/>
                <a:latin typeface="맑은 고딕"/>
                <a:ea typeface="+mn-ea"/>
                <a:cs typeface="+mn-cs"/>
              </a:rPr>
              <a:t>	→Ok</a:t>
            </a:r>
          </a:p>
        </p:txBody>
      </p:sp>
    </p:spTree>
    <p:extLst>
      <p:ext uri="{BB962C8B-B14F-4D97-AF65-F5344CB8AC3E}">
        <p14:creationId xmlns:p14="http://schemas.microsoft.com/office/powerpoint/2010/main" val="1621884171"/>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solidFill>
                  <a:prstClr val="black"/>
                </a:solidFill>
                <a:latin typeface="Times New Roman" panose="02020603050405020304" pitchFamily="18" charset="0"/>
                <a:cs typeface="Times New Roman" panose="02020603050405020304" pitchFamily="18" charset="0"/>
              </a:rPr>
              <a:t>Design</a:t>
            </a:r>
            <a:endParaRPr lang="en-US" dirty="0"/>
          </a:p>
        </p:txBody>
      </p:sp>
      <p:sp>
        <p:nvSpPr>
          <p:cNvPr id="3" name="Content Placeholder 2"/>
          <p:cNvSpPr>
            <a:spLocks noGrp="1"/>
          </p:cNvSpPr>
          <p:nvPr>
            <p:ph idx="1"/>
          </p:nvPr>
        </p:nvSpPr>
        <p:spPr>
          <a:xfrm>
            <a:off x="1619672" y="839190"/>
            <a:ext cx="6563072" cy="460648"/>
          </a:xfrm>
        </p:spPr>
        <p:txBody>
          <a:bodyPr/>
          <a:lstStyle/>
          <a:p>
            <a:pPr lvl="0"/>
            <a:endParaRPr lang="en-US" sz="2400" b="1" dirty="0" smtClean="0">
              <a:solidFill>
                <a:prstClr val="black">
                  <a:lumMod val="75000"/>
                  <a:lumOff val="25000"/>
                </a:prstClr>
              </a:solidFill>
              <a:latin typeface="Times New Roman" pitchFamily="18" charset="0"/>
              <a:cs typeface="Times New Roman" pitchFamily="18" charset="0"/>
            </a:endParaRPr>
          </a:p>
          <a:p>
            <a:pPr lvl="0"/>
            <a:r>
              <a:rPr lang="en-US" sz="2400" b="1" dirty="0" smtClean="0">
                <a:solidFill>
                  <a:schemeClr val="tx1"/>
                </a:solidFill>
                <a:latin typeface="Times New Roman" pitchFamily="18" charset="0"/>
                <a:cs typeface="Times New Roman" pitchFamily="18" charset="0"/>
              </a:rPr>
              <a:t>Column-Steel </a:t>
            </a:r>
            <a:r>
              <a:rPr lang="en-US" sz="2400" b="1" dirty="0">
                <a:solidFill>
                  <a:schemeClr val="tx1"/>
                </a:solidFill>
                <a:latin typeface="Times New Roman" pitchFamily="18" charset="0"/>
                <a:cs typeface="Times New Roman" pitchFamily="18" charset="0"/>
              </a:rPr>
              <a:t>Connection</a:t>
            </a:r>
            <a:endParaRPr lang="en-US" sz="2400" dirty="0">
              <a:solidFill>
                <a:schemeClr val="tx1"/>
              </a:solidFill>
              <a:latin typeface="Times New Roman" pitchFamily="18" charset="0"/>
              <a:cs typeface="Times New Roman" pitchFamily="18" charset="0"/>
            </a:endParaRPr>
          </a:p>
          <a:p>
            <a:endParaRPr lang="en-US" dirty="0"/>
          </a:p>
        </p:txBody>
      </p:sp>
      <p:sp>
        <p:nvSpPr>
          <p:cNvPr id="4" name="Content Placeholder 3"/>
          <p:cNvSpPr>
            <a:spLocks noGrp="1"/>
          </p:cNvSpPr>
          <p:nvPr>
            <p:ph idx="10"/>
          </p:nvPr>
        </p:nvSpPr>
        <p:spPr>
          <a:xfrm>
            <a:off x="1331640" y="1412776"/>
            <a:ext cx="6563072" cy="4147865"/>
          </a:xfrm>
        </p:spPr>
        <p:txBody>
          <a:bodyPr/>
          <a:lstStyle/>
          <a:p>
            <a:pPr marL="342900" lvl="0" indent="-342900">
              <a:buFont typeface="Courier New" panose="02070309020205020404" pitchFamily="49" charset="0"/>
              <a:buChar char="o"/>
            </a:pPr>
            <a:r>
              <a:rPr lang="en-US" sz="2400" dirty="0" smtClean="0">
                <a:solidFill>
                  <a:schemeClr val="tx1"/>
                </a:solidFill>
                <a:latin typeface="Times New Roman" panose="02020603050405020304" pitchFamily="18" charset="0"/>
                <a:cs typeface="Times New Roman" panose="02020603050405020304" pitchFamily="18" charset="0"/>
              </a:rPr>
              <a:t>Load</a:t>
            </a:r>
          </a:p>
          <a:p>
            <a:pPr lvl="0"/>
            <a:endParaRPr lang="en-US" sz="2400" dirty="0">
              <a:solidFill>
                <a:prstClr val="black">
                  <a:lumMod val="75000"/>
                  <a:lumOff val="25000"/>
                </a:prstClr>
              </a:solidFill>
              <a:latin typeface="Times New Roman" pitchFamily="18" charset="0"/>
              <a:cs typeface="Times New Roman" pitchFamily="18" charset="0"/>
            </a:endParaRPr>
          </a:p>
          <a:p>
            <a:endParaRPr lang="en-US" dirty="0" smtClean="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43380" y="1721466"/>
            <a:ext cx="3172949" cy="241400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3260" y="4248406"/>
            <a:ext cx="6059484" cy="251953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40644437"/>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solidFill>
                  <a:prstClr val="black"/>
                </a:solidFill>
                <a:latin typeface="Times New Roman" panose="02020603050405020304" pitchFamily="18" charset="0"/>
                <a:cs typeface="Times New Roman" panose="02020603050405020304" pitchFamily="18" charset="0"/>
              </a:rPr>
              <a:t>Design</a:t>
            </a:r>
            <a:endParaRPr lang="en-US" dirty="0"/>
          </a:p>
        </p:txBody>
      </p:sp>
      <p:sp>
        <p:nvSpPr>
          <p:cNvPr id="3" name="Content Placeholder 2"/>
          <p:cNvSpPr>
            <a:spLocks noGrp="1"/>
          </p:cNvSpPr>
          <p:nvPr>
            <p:ph idx="1"/>
          </p:nvPr>
        </p:nvSpPr>
        <p:spPr>
          <a:xfrm>
            <a:off x="1619672" y="839190"/>
            <a:ext cx="6563072" cy="460648"/>
          </a:xfrm>
        </p:spPr>
        <p:txBody>
          <a:bodyPr/>
          <a:lstStyle/>
          <a:p>
            <a:pPr lvl="0"/>
            <a:endParaRPr lang="en-US" sz="2400" b="1" dirty="0" smtClean="0">
              <a:solidFill>
                <a:prstClr val="black">
                  <a:lumMod val="75000"/>
                  <a:lumOff val="25000"/>
                </a:prstClr>
              </a:solidFill>
              <a:latin typeface="Times New Roman" pitchFamily="18" charset="0"/>
              <a:cs typeface="Times New Roman" pitchFamily="18" charset="0"/>
            </a:endParaRPr>
          </a:p>
          <a:p>
            <a:pPr lvl="0"/>
            <a:r>
              <a:rPr lang="en-US" sz="2400" b="1" dirty="0" smtClean="0">
                <a:solidFill>
                  <a:schemeClr val="tx1"/>
                </a:solidFill>
                <a:latin typeface="Times New Roman" pitchFamily="18" charset="0"/>
                <a:cs typeface="Times New Roman" pitchFamily="18" charset="0"/>
              </a:rPr>
              <a:t>Column-Steel </a:t>
            </a:r>
            <a:r>
              <a:rPr lang="en-US" sz="2400" b="1" dirty="0">
                <a:solidFill>
                  <a:schemeClr val="tx1"/>
                </a:solidFill>
                <a:latin typeface="Times New Roman" pitchFamily="18" charset="0"/>
                <a:cs typeface="Times New Roman" pitchFamily="18" charset="0"/>
              </a:rPr>
              <a:t>Connection</a:t>
            </a:r>
            <a:endParaRPr lang="en-US" sz="2400" dirty="0">
              <a:solidFill>
                <a:schemeClr val="tx1"/>
              </a:solidFill>
              <a:latin typeface="Times New Roman" pitchFamily="18" charset="0"/>
              <a:cs typeface="Times New Roman" pitchFamily="18" charset="0"/>
            </a:endParaRPr>
          </a:p>
          <a:p>
            <a:endParaRPr lang="en-US" dirty="0"/>
          </a:p>
        </p:txBody>
      </p:sp>
      <p:sp>
        <p:nvSpPr>
          <p:cNvPr id="4" name="Content Placeholder 3"/>
          <p:cNvSpPr>
            <a:spLocks noGrp="1"/>
          </p:cNvSpPr>
          <p:nvPr>
            <p:ph idx="10"/>
          </p:nvPr>
        </p:nvSpPr>
        <p:spPr>
          <a:xfrm>
            <a:off x="1187624" y="1412776"/>
            <a:ext cx="7935146" cy="4147865"/>
          </a:xfrm>
        </p:spPr>
        <p:txBody>
          <a:bodyPr/>
          <a:lstStyle/>
          <a:p>
            <a:pPr marL="342900" indent="-342900">
              <a:buFont typeface="Courier New" panose="02070309020205020404" pitchFamily="49" charset="0"/>
              <a:buChar char="o"/>
            </a:pPr>
            <a:r>
              <a:rPr lang="en-US" sz="2400" dirty="0" smtClean="0">
                <a:solidFill>
                  <a:schemeClr val="tx1"/>
                </a:solidFill>
                <a:latin typeface="Times New Roman" pitchFamily="18" charset="0"/>
                <a:cs typeface="Times New Roman" pitchFamily="18" charset="0"/>
              </a:rPr>
              <a:t>The </a:t>
            </a:r>
            <a:r>
              <a:rPr lang="en-US" sz="2400" dirty="0">
                <a:solidFill>
                  <a:schemeClr val="tx1"/>
                </a:solidFill>
                <a:latin typeface="Times New Roman" pitchFamily="18" charset="0"/>
                <a:cs typeface="Times New Roman" pitchFamily="18" charset="0"/>
              </a:rPr>
              <a:t>Shape of Designed </a:t>
            </a:r>
            <a:r>
              <a:rPr lang="en-US" sz="2400" dirty="0" smtClean="0">
                <a:solidFill>
                  <a:schemeClr val="tx1"/>
                </a:solidFill>
                <a:latin typeface="Times New Roman" pitchFamily="18" charset="0"/>
                <a:cs typeface="Times New Roman" pitchFamily="18" charset="0"/>
              </a:rPr>
              <a:t>Column </a:t>
            </a:r>
          </a:p>
          <a:p>
            <a:r>
              <a:rPr lang="en-US" sz="2400" dirty="0" smtClean="0">
                <a:solidFill>
                  <a:schemeClr val="tx1"/>
                </a:solidFill>
                <a:latin typeface="Times New Roman" pitchFamily="18" charset="0"/>
                <a:cs typeface="Times New Roman" pitchFamily="18" charset="0"/>
              </a:rPr>
              <a:t>After using the </a:t>
            </a:r>
            <a:r>
              <a:rPr lang="en-US" sz="2400" dirty="0">
                <a:solidFill>
                  <a:schemeClr val="tx1"/>
                </a:solidFill>
                <a:latin typeface="Times New Roman" pitchFamily="18" charset="0"/>
                <a:cs typeface="Times New Roman" pitchFamily="18" charset="0"/>
              </a:rPr>
              <a:t>RAM connection program get this </a:t>
            </a:r>
            <a:r>
              <a:rPr lang="en-US" sz="2400" dirty="0" smtClean="0">
                <a:solidFill>
                  <a:schemeClr val="tx1"/>
                </a:solidFill>
                <a:latin typeface="Times New Roman" pitchFamily="18" charset="0"/>
                <a:cs typeface="Times New Roman" pitchFamily="18" charset="0"/>
              </a:rPr>
              <a:t>shape </a:t>
            </a:r>
            <a:r>
              <a:rPr lang="en-US" sz="2400" dirty="0">
                <a:solidFill>
                  <a:schemeClr val="tx1"/>
                </a:solidFill>
                <a:latin typeface="Times New Roman" pitchFamily="18" charset="0"/>
                <a:cs typeface="Times New Roman" pitchFamily="18" charset="0"/>
              </a:rPr>
              <a:t>of </a:t>
            </a:r>
            <a:endParaRPr lang="en-US" sz="2400" dirty="0" smtClean="0">
              <a:solidFill>
                <a:schemeClr val="tx1"/>
              </a:solidFill>
              <a:latin typeface="Times New Roman" pitchFamily="18" charset="0"/>
              <a:cs typeface="Times New Roman" pitchFamily="18" charset="0"/>
            </a:endParaRPr>
          </a:p>
          <a:p>
            <a:r>
              <a:rPr lang="en-US" sz="2400" dirty="0" smtClean="0">
                <a:solidFill>
                  <a:schemeClr val="tx1"/>
                </a:solidFill>
                <a:latin typeface="Times New Roman" pitchFamily="18" charset="0"/>
                <a:cs typeface="Times New Roman" pitchFamily="18" charset="0"/>
              </a:rPr>
              <a:t>connection </a:t>
            </a:r>
            <a:r>
              <a:rPr lang="en-US" sz="2400" dirty="0">
                <a:solidFill>
                  <a:schemeClr val="tx1"/>
                </a:solidFill>
                <a:latin typeface="Times New Roman" pitchFamily="18" charset="0"/>
                <a:cs typeface="Times New Roman" pitchFamily="18" charset="0"/>
              </a:rPr>
              <a:t>for columns.</a:t>
            </a:r>
            <a:endParaRPr lang="en-US" sz="2400" dirty="0" smtClean="0">
              <a:solidFill>
                <a:schemeClr val="tx1"/>
              </a:solidFill>
              <a:latin typeface="Times New Roman" pitchFamily="18" charset="0"/>
              <a:cs typeface="Times New Roman" pitchFamily="18" charset="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0032" y="2348880"/>
            <a:ext cx="2294395" cy="4365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64176139"/>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9672" y="8619"/>
            <a:ext cx="7524328" cy="1069514"/>
          </a:xfrm>
        </p:spPr>
        <p:txBody>
          <a:bodyPr/>
          <a:lstStyle/>
          <a:p>
            <a:r>
              <a:rPr lang="en-US" sz="4400" dirty="0">
                <a:solidFill>
                  <a:prstClr val="black"/>
                </a:solidFill>
                <a:latin typeface="Times New Roman" panose="02020603050405020304" pitchFamily="18" charset="0"/>
                <a:cs typeface="Times New Roman" panose="02020603050405020304" pitchFamily="18" charset="0"/>
              </a:rPr>
              <a:t>Design</a:t>
            </a:r>
            <a:endParaRPr lang="en-US" dirty="0"/>
          </a:p>
        </p:txBody>
      </p:sp>
      <p:sp>
        <p:nvSpPr>
          <p:cNvPr id="3" name="Content Placeholder 2"/>
          <p:cNvSpPr>
            <a:spLocks noGrp="1"/>
          </p:cNvSpPr>
          <p:nvPr>
            <p:ph idx="1"/>
          </p:nvPr>
        </p:nvSpPr>
        <p:spPr>
          <a:xfrm>
            <a:off x="1620919" y="919162"/>
            <a:ext cx="6563072" cy="460648"/>
          </a:xfrm>
        </p:spPr>
        <p:txBody>
          <a:bodyPr/>
          <a:lstStyle/>
          <a:p>
            <a:pPr lvl="0"/>
            <a:endParaRPr lang="en-US" sz="2400" b="1" dirty="0" smtClean="0">
              <a:solidFill>
                <a:prstClr val="black">
                  <a:lumMod val="75000"/>
                  <a:lumOff val="25000"/>
                </a:prstClr>
              </a:solidFill>
              <a:latin typeface="Times New Roman" pitchFamily="18" charset="0"/>
              <a:cs typeface="Times New Roman" pitchFamily="18" charset="0"/>
            </a:endParaRPr>
          </a:p>
          <a:p>
            <a:pPr lvl="0"/>
            <a:r>
              <a:rPr lang="en-US" sz="2400" b="1" dirty="0" smtClean="0">
                <a:solidFill>
                  <a:schemeClr val="tx1"/>
                </a:solidFill>
                <a:latin typeface="Times New Roman" pitchFamily="18" charset="0"/>
                <a:cs typeface="Times New Roman" pitchFamily="18" charset="0"/>
              </a:rPr>
              <a:t>Column-Steel </a:t>
            </a:r>
            <a:r>
              <a:rPr lang="en-US" sz="2400" b="1" dirty="0">
                <a:solidFill>
                  <a:schemeClr val="tx1"/>
                </a:solidFill>
                <a:latin typeface="Times New Roman" pitchFamily="18" charset="0"/>
                <a:cs typeface="Times New Roman" pitchFamily="18" charset="0"/>
              </a:rPr>
              <a:t>Connection</a:t>
            </a:r>
            <a:endParaRPr lang="en-US" sz="2400" dirty="0">
              <a:solidFill>
                <a:schemeClr val="tx1"/>
              </a:solidFill>
              <a:latin typeface="Times New Roman" pitchFamily="18" charset="0"/>
              <a:cs typeface="Times New Roman" pitchFamily="18" charset="0"/>
            </a:endParaRPr>
          </a:p>
          <a:p>
            <a:endParaRPr lang="en-US" dirty="0"/>
          </a:p>
        </p:txBody>
      </p:sp>
      <p:sp>
        <p:nvSpPr>
          <p:cNvPr id="4" name="Content Placeholder 3"/>
          <p:cNvSpPr>
            <a:spLocks noGrp="1"/>
          </p:cNvSpPr>
          <p:nvPr>
            <p:ph idx="10"/>
          </p:nvPr>
        </p:nvSpPr>
        <p:spPr>
          <a:xfrm>
            <a:off x="1475656" y="1556792"/>
            <a:ext cx="7668344" cy="4147865"/>
          </a:xfrm>
        </p:spPr>
        <p:txBody>
          <a:bodyPr/>
          <a:lstStyle/>
          <a:p>
            <a:pPr marL="342900" indent="-342900">
              <a:buFont typeface="Courier New" panose="02070309020205020404" pitchFamily="49" charset="0"/>
              <a:buChar char="o"/>
            </a:pPr>
            <a:r>
              <a:rPr lang="en-US" sz="2400" dirty="0" smtClean="0">
                <a:solidFill>
                  <a:schemeClr val="tx1"/>
                </a:solidFill>
                <a:latin typeface="Times New Roman" pitchFamily="18" charset="0"/>
                <a:cs typeface="Times New Roman" pitchFamily="18" charset="0"/>
              </a:rPr>
              <a:t>Details </a:t>
            </a:r>
            <a:r>
              <a:rPr lang="en-US" sz="2400" dirty="0">
                <a:solidFill>
                  <a:schemeClr val="tx1"/>
                </a:solidFill>
                <a:latin typeface="Times New Roman" pitchFamily="18" charset="0"/>
                <a:cs typeface="Times New Roman" pitchFamily="18" charset="0"/>
              </a:rPr>
              <a:t>of Connection</a:t>
            </a:r>
          </a:p>
          <a:p>
            <a:endParaRPr lang="en-US" sz="2400" b="1" dirty="0" smtClean="0">
              <a:solidFill>
                <a:schemeClr val="tx1"/>
              </a:solidFill>
              <a:latin typeface="Times New Roman" pitchFamily="18" charset="0"/>
              <a:cs typeface="Times New Roman" pitchFamily="18" charset="0"/>
            </a:endParaRPr>
          </a:p>
          <a:p>
            <a:r>
              <a:rPr lang="en-US" sz="2400" b="1" dirty="0" smtClean="0">
                <a:solidFill>
                  <a:schemeClr val="tx1"/>
                </a:solidFill>
                <a:latin typeface="Times New Roman" pitchFamily="18" charset="0"/>
                <a:cs typeface="Times New Roman" pitchFamily="18" charset="0"/>
              </a:rPr>
              <a:t>For Shear</a:t>
            </a:r>
          </a:p>
          <a:p>
            <a:pPr marL="342900" indent="-342900">
              <a:buFont typeface="Arial" panose="020B0604020202020204" pitchFamily="34" charset="0"/>
              <a:buChar char="•"/>
            </a:pPr>
            <a:r>
              <a:rPr lang="en-US" sz="2400" dirty="0" smtClean="0">
                <a:solidFill>
                  <a:schemeClr val="tx1"/>
                </a:solidFill>
                <a:latin typeface="Times New Roman" pitchFamily="18" charset="0"/>
                <a:cs typeface="Times New Roman" pitchFamily="18" charset="0"/>
              </a:rPr>
              <a:t>Details </a:t>
            </a:r>
            <a:r>
              <a:rPr lang="en-US" sz="2400" dirty="0">
                <a:solidFill>
                  <a:schemeClr val="tx1"/>
                </a:solidFill>
                <a:latin typeface="Times New Roman" pitchFamily="18" charset="0"/>
                <a:cs typeface="Times New Roman" pitchFamily="18" charset="0"/>
              </a:rPr>
              <a:t>of Connection for Shear</a:t>
            </a:r>
          </a:p>
          <a:p>
            <a:r>
              <a:rPr lang="en-US" sz="2400" dirty="0" smtClean="0">
                <a:solidFill>
                  <a:schemeClr val="tx1"/>
                </a:solidFill>
                <a:latin typeface="Times New Roman" pitchFamily="18" charset="0"/>
                <a:cs typeface="Times New Roman" pitchFamily="18" charset="0"/>
              </a:rPr>
              <a:t>   Family</a:t>
            </a:r>
            <a:r>
              <a:rPr lang="en-US" sz="2400" dirty="0">
                <a:solidFill>
                  <a:schemeClr val="tx1"/>
                </a:solidFill>
                <a:latin typeface="Times New Roman" pitchFamily="18" charset="0"/>
                <a:cs typeface="Times New Roman" pitchFamily="18" charset="0"/>
              </a:rPr>
              <a:t>: Column splice (CS).</a:t>
            </a:r>
          </a:p>
          <a:p>
            <a:r>
              <a:rPr lang="en-US" sz="2400" dirty="0" smtClean="0">
                <a:solidFill>
                  <a:schemeClr val="tx1"/>
                </a:solidFill>
                <a:latin typeface="Times New Roman" pitchFamily="18" charset="0"/>
                <a:cs typeface="Times New Roman" pitchFamily="18" charset="0"/>
              </a:rPr>
              <a:t>   Type</a:t>
            </a:r>
            <a:r>
              <a:rPr lang="en-US" sz="2400" dirty="0">
                <a:solidFill>
                  <a:schemeClr val="tx1"/>
                </a:solidFill>
                <a:latin typeface="Times New Roman" pitchFamily="18" charset="0"/>
                <a:cs typeface="Times New Roman" pitchFamily="18" charset="0"/>
              </a:rPr>
              <a:t>: Shear web plate(s</a:t>
            </a:r>
            <a:r>
              <a:rPr lang="en-US" sz="2400" dirty="0" smtClean="0">
                <a:solidFill>
                  <a:schemeClr val="tx1"/>
                </a:solidFill>
                <a:latin typeface="Times New Roman" pitchFamily="18" charset="0"/>
                <a:cs typeface="Times New Roman" pitchFamily="18" charset="0"/>
              </a:rPr>
              <a:t>).</a:t>
            </a:r>
          </a:p>
          <a:p>
            <a:r>
              <a:rPr lang="en-US" sz="2400" dirty="0" smtClean="0">
                <a:solidFill>
                  <a:schemeClr val="tx1"/>
                </a:solidFill>
                <a:latin typeface="Times New Roman" pitchFamily="18" charset="0"/>
                <a:cs typeface="Times New Roman" pitchFamily="18" charset="0"/>
              </a:rPr>
              <a:t> </a:t>
            </a:r>
            <a:endParaRPr lang="en-US" sz="2000" dirty="0"/>
          </a:p>
          <a:p>
            <a:endParaRPr lang="en-US" sz="2000" dirty="0">
              <a:latin typeface="Times New Roman" pitchFamily="18" charset="0"/>
              <a:cs typeface="Times New Roman" pitchFamily="18" charset="0"/>
            </a:endParaRPr>
          </a:p>
        </p:txBody>
      </p:sp>
    </p:spTree>
    <p:extLst>
      <p:ext uri="{BB962C8B-B14F-4D97-AF65-F5344CB8AC3E}">
        <p14:creationId xmlns:p14="http://schemas.microsoft.com/office/powerpoint/2010/main" val="2378840434"/>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34789" y="-6944"/>
            <a:ext cx="7524328" cy="1069514"/>
          </a:xfrm>
        </p:spPr>
        <p:txBody>
          <a:bodyPr/>
          <a:lstStyle/>
          <a:p>
            <a:r>
              <a:rPr lang="en-US" sz="4400" dirty="0">
                <a:solidFill>
                  <a:prstClr val="black"/>
                </a:solidFill>
                <a:latin typeface="Times New Roman" panose="02020603050405020304" pitchFamily="18" charset="0"/>
                <a:cs typeface="Times New Roman" panose="02020603050405020304" pitchFamily="18" charset="0"/>
              </a:rPr>
              <a:t>Design</a:t>
            </a:r>
            <a:endParaRPr lang="en-US" dirty="0"/>
          </a:p>
        </p:txBody>
      </p:sp>
      <p:sp>
        <p:nvSpPr>
          <p:cNvPr id="3" name="Content Placeholder 2"/>
          <p:cNvSpPr>
            <a:spLocks noGrp="1"/>
          </p:cNvSpPr>
          <p:nvPr>
            <p:ph idx="1"/>
          </p:nvPr>
        </p:nvSpPr>
        <p:spPr>
          <a:xfrm>
            <a:off x="1534789" y="859300"/>
            <a:ext cx="6563072" cy="460648"/>
          </a:xfrm>
        </p:spPr>
        <p:txBody>
          <a:bodyPr/>
          <a:lstStyle/>
          <a:p>
            <a:pPr lvl="0"/>
            <a:endParaRPr lang="en-US" sz="2400" b="1" dirty="0" smtClean="0">
              <a:solidFill>
                <a:prstClr val="black">
                  <a:lumMod val="75000"/>
                  <a:lumOff val="25000"/>
                </a:prstClr>
              </a:solidFill>
              <a:latin typeface="Times New Roman" pitchFamily="18" charset="0"/>
              <a:cs typeface="Times New Roman" pitchFamily="18" charset="0"/>
            </a:endParaRPr>
          </a:p>
          <a:p>
            <a:pPr lvl="0"/>
            <a:r>
              <a:rPr lang="en-US" sz="2400" b="1" dirty="0" smtClean="0">
                <a:solidFill>
                  <a:schemeClr val="tx1"/>
                </a:solidFill>
                <a:latin typeface="Times New Roman" pitchFamily="18" charset="0"/>
                <a:cs typeface="Times New Roman" pitchFamily="18" charset="0"/>
              </a:rPr>
              <a:t>Column-Steel </a:t>
            </a:r>
            <a:r>
              <a:rPr lang="en-US" sz="2400" b="1" dirty="0">
                <a:solidFill>
                  <a:schemeClr val="tx1"/>
                </a:solidFill>
                <a:latin typeface="Times New Roman" pitchFamily="18" charset="0"/>
                <a:cs typeface="Times New Roman" pitchFamily="18" charset="0"/>
              </a:rPr>
              <a:t>Connection</a:t>
            </a:r>
            <a:endParaRPr lang="en-US" sz="2400" dirty="0">
              <a:solidFill>
                <a:schemeClr val="tx1"/>
              </a:solidFill>
              <a:latin typeface="Times New Roman" pitchFamily="18" charset="0"/>
              <a:cs typeface="Times New Roman" pitchFamily="18" charset="0"/>
            </a:endParaRPr>
          </a:p>
          <a:p>
            <a:endParaRPr lang="en-US" dirty="0"/>
          </a:p>
        </p:txBody>
      </p:sp>
      <p:sp>
        <p:nvSpPr>
          <p:cNvPr id="4" name="Content Placeholder 3"/>
          <p:cNvSpPr>
            <a:spLocks noGrp="1"/>
          </p:cNvSpPr>
          <p:nvPr>
            <p:ph idx="10"/>
          </p:nvPr>
        </p:nvSpPr>
        <p:spPr>
          <a:xfrm>
            <a:off x="1259632" y="1268760"/>
            <a:ext cx="6563072" cy="4147865"/>
          </a:xfrm>
        </p:spPr>
        <p:txBody>
          <a:bodyPr/>
          <a:lstStyle/>
          <a:p>
            <a:pPr lvl="0"/>
            <a:r>
              <a:rPr lang="en-US" sz="2400" b="1" dirty="0">
                <a:solidFill>
                  <a:prstClr val="black"/>
                </a:solidFill>
                <a:latin typeface="Times New Roman" pitchFamily="18" charset="0"/>
                <a:cs typeface="Times New Roman" pitchFamily="18" charset="0"/>
              </a:rPr>
              <a:t>For </a:t>
            </a:r>
            <a:r>
              <a:rPr lang="en-US" sz="2400" b="1" dirty="0" smtClean="0">
                <a:solidFill>
                  <a:prstClr val="black"/>
                </a:solidFill>
                <a:latin typeface="Times New Roman" pitchFamily="18" charset="0"/>
                <a:cs typeface="Times New Roman" pitchFamily="18" charset="0"/>
              </a:rPr>
              <a:t>Shear</a:t>
            </a:r>
            <a:endParaRPr lang="en-US" sz="2400" dirty="0" smtClean="0">
              <a:solidFill>
                <a:schemeClr val="tx1"/>
              </a:solidFill>
              <a:latin typeface="Times New Roman" pitchFamily="18" charset="0"/>
              <a:cs typeface="Times New Roman" pitchFamily="18" charset="0"/>
            </a:endParaRPr>
          </a:p>
          <a:p>
            <a:pPr marL="342900" lvl="0" indent="-342900">
              <a:buFont typeface="Arial" panose="020B0604020202020204" pitchFamily="34" charset="0"/>
              <a:buChar char="•"/>
            </a:pPr>
            <a:r>
              <a:rPr lang="en-US" sz="2400" dirty="0" smtClean="0">
                <a:solidFill>
                  <a:schemeClr val="tx1"/>
                </a:solidFill>
                <a:latin typeface="Times New Roman" pitchFamily="18" charset="0"/>
                <a:cs typeface="Times New Roman" pitchFamily="18" charset="0"/>
              </a:rPr>
              <a:t>General Information</a:t>
            </a:r>
          </a:p>
          <a:p>
            <a:pPr lvl="0"/>
            <a:r>
              <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     The </a:t>
            </a: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Connector</a:t>
            </a:r>
            <a:endParaRPr lang="en-US" sz="18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lvl="0"/>
            <a:r>
              <a:rPr lang="en-US" sz="2400" dirty="0" smtClean="0">
                <a:solidFill>
                  <a:schemeClr val="tx1"/>
                </a:solidFill>
                <a:latin typeface="Times New Roman" pitchFamily="18" charset="0"/>
                <a:cs typeface="Times New Roman" pitchFamily="18" charset="0"/>
              </a:rPr>
              <a:t>   </a:t>
            </a:r>
            <a:endParaRPr lang="en-US" dirty="0"/>
          </a:p>
        </p:txBody>
      </p:sp>
      <p:pic>
        <p:nvPicPr>
          <p:cNvPr id="5" name="Picture 4"/>
          <p:cNvPicPr>
            <a:picLocks noChangeAspect="1"/>
          </p:cNvPicPr>
          <p:nvPr/>
        </p:nvPicPr>
        <p:blipFill>
          <a:blip r:embed="rId2"/>
          <a:stretch>
            <a:fillRect/>
          </a:stretch>
        </p:blipFill>
        <p:spPr>
          <a:xfrm>
            <a:off x="2411760" y="2852936"/>
            <a:ext cx="5265088" cy="3120052"/>
          </a:xfrm>
          <a:prstGeom prst="rect">
            <a:avLst/>
          </a:prstGeom>
        </p:spPr>
      </p:pic>
    </p:spTree>
    <p:extLst>
      <p:ext uri="{BB962C8B-B14F-4D97-AF65-F5344CB8AC3E}">
        <p14:creationId xmlns:p14="http://schemas.microsoft.com/office/powerpoint/2010/main" val="2634290803"/>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34789" y="-6944"/>
            <a:ext cx="7524328" cy="1069514"/>
          </a:xfrm>
        </p:spPr>
        <p:txBody>
          <a:bodyPr/>
          <a:lstStyle/>
          <a:p>
            <a:r>
              <a:rPr lang="en-US" sz="4400" dirty="0">
                <a:solidFill>
                  <a:prstClr val="black"/>
                </a:solidFill>
                <a:latin typeface="Times New Roman" panose="02020603050405020304" pitchFamily="18" charset="0"/>
                <a:cs typeface="Times New Roman" panose="02020603050405020304" pitchFamily="18" charset="0"/>
              </a:rPr>
              <a:t>Design</a:t>
            </a:r>
            <a:endParaRPr lang="en-US" dirty="0"/>
          </a:p>
        </p:txBody>
      </p:sp>
      <p:sp>
        <p:nvSpPr>
          <p:cNvPr id="3" name="Content Placeholder 2"/>
          <p:cNvSpPr>
            <a:spLocks noGrp="1"/>
          </p:cNvSpPr>
          <p:nvPr>
            <p:ph idx="1"/>
          </p:nvPr>
        </p:nvSpPr>
        <p:spPr>
          <a:xfrm>
            <a:off x="1534789" y="859300"/>
            <a:ext cx="6563072" cy="460648"/>
          </a:xfrm>
        </p:spPr>
        <p:txBody>
          <a:bodyPr/>
          <a:lstStyle/>
          <a:p>
            <a:pPr lvl="0"/>
            <a:endParaRPr lang="en-US" sz="2400" b="1" dirty="0" smtClean="0">
              <a:solidFill>
                <a:prstClr val="black">
                  <a:lumMod val="75000"/>
                  <a:lumOff val="25000"/>
                </a:prstClr>
              </a:solidFill>
              <a:latin typeface="Times New Roman" pitchFamily="18" charset="0"/>
              <a:cs typeface="Times New Roman" pitchFamily="18" charset="0"/>
            </a:endParaRPr>
          </a:p>
          <a:p>
            <a:pPr lvl="0"/>
            <a:r>
              <a:rPr lang="en-US" sz="2400" b="1" dirty="0" smtClean="0">
                <a:solidFill>
                  <a:schemeClr val="tx1"/>
                </a:solidFill>
                <a:latin typeface="Times New Roman" pitchFamily="18" charset="0"/>
                <a:cs typeface="Times New Roman" pitchFamily="18" charset="0"/>
              </a:rPr>
              <a:t>Column-Steel </a:t>
            </a:r>
            <a:r>
              <a:rPr lang="en-US" sz="2400" b="1" dirty="0">
                <a:solidFill>
                  <a:schemeClr val="tx1"/>
                </a:solidFill>
                <a:latin typeface="Times New Roman" pitchFamily="18" charset="0"/>
                <a:cs typeface="Times New Roman" pitchFamily="18" charset="0"/>
              </a:rPr>
              <a:t>Connection</a:t>
            </a:r>
            <a:endParaRPr lang="en-US" sz="2400" dirty="0">
              <a:solidFill>
                <a:schemeClr val="tx1"/>
              </a:solidFill>
              <a:latin typeface="Times New Roman" pitchFamily="18" charset="0"/>
              <a:cs typeface="Times New Roman" pitchFamily="18" charset="0"/>
            </a:endParaRPr>
          </a:p>
          <a:p>
            <a:endParaRPr lang="en-US" dirty="0"/>
          </a:p>
        </p:txBody>
      </p:sp>
      <p:sp>
        <p:nvSpPr>
          <p:cNvPr id="4" name="Content Placeholder 3"/>
          <p:cNvSpPr>
            <a:spLocks noGrp="1"/>
          </p:cNvSpPr>
          <p:nvPr>
            <p:ph idx="10"/>
          </p:nvPr>
        </p:nvSpPr>
        <p:spPr>
          <a:xfrm>
            <a:off x="1354769" y="1379132"/>
            <a:ext cx="7884368" cy="5478868"/>
          </a:xfrm>
        </p:spPr>
        <p:txBody>
          <a:bodyPr/>
          <a:lstStyle/>
          <a:p>
            <a:pPr lvl="0"/>
            <a:r>
              <a:rPr lang="en-US" sz="2400" b="1" dirty="0">
                <a:solidFill>
                  <a:prstClr val="black"/>
                </a:solidFill>
                <a:latin typeface="Times New Roman" pitchFamily="18" charset="0"/>
                <a:cs typeface="Times New Roman" pitchFamily="18" charset="0"/>
              </a:rPr>
              <a:t>For </a:t>
            </a:r>
            <a:r>
              <a:rPr lang="en-US" sz="2400" b="1" dirty="0" smtClean="0">
                <a:solidFill>
                  <a:prstClr val="black"/>
                </a:solidFill>
                <a:latin typeface="Times New Roman" pitchFamily="18" charset="0"/>
                <a:cs typeface="Times New Roman" pitchFamily="18" charset="0"/>
              </a:rPr>
              <a:t>Shear</a:t>
            </a:r>
            <a:endParaRPr lang="en-US" sz="2400" dirty="0" smtClean="0">
              <a:solidFill>
                <a:schemeClr val="tx1"/>
              </a:solidFill>
              <a:latin typeface="Times New Roman" pitchFamily="18" charset="0"/>
              <a:cs typeface="Times New Roman" pitchFamily="18" charset="0"/>
            </a:endParaRPr>
          </a:p>
          <a:p>
            <a:pPr marL="342900" lvl="0" indent="-342900">
              <a:buFont typeface="Arial" panose="020B0604020202020204" pitchFamily="34" charset="0"/>
              <a:buChar char="•"/>
            </a:pPr>
            <a:r>
              <a:rPr lang="en-US" sz="2400" dirty="0" smtClean="0">
                <a:solidFill>
                  <a:schemeClr val="tx1"/>
                </a:solidFill>
                <a:latin typeface="Times New Roman" pitchFamily="18" charset="0"/>
                <a:cs typeface="Times New Roman" pitchFamily="18" charset="0"/>
              </a:rPr>
              <a:t>General Information</a:t>
            </a:r>
          </a:p>
          <a:p>
            <a:pPr lvl="0"/>
            <a:r>
              <a:rPr lang="en-US" sz="2400" dirty="0" smtClean="0">
                <a:solidFill>
                  <a:schemeClr val="tx1"/>
                </a:solidFill>
                <a:latin typeface="Times New Roman" pitchFamily="18" charset="0"/>
                <a:cs typeface="Times New Roman" pitchFamily="18" charset="0"/>
              </a:rPr>
              <a:t>Members</a:t>
            </a:r>
          </a:p>
          <a:p>
            <a:pPr lvl="0"/>
            <a:r>
              <a:rPr lang="en-US" sz="2400" dirty="0">
                <a:solidFill>
                  <a:prstClr val="black"/>
                </a:solidFill>
                <a:latin typeface="Times New Roman" panose="02020603050405020304" pitchFamily="18" charset="0"/>
                <a:ea typeface="Calibri" panose="020F0502020204030204" pitchFamily="34" charset="0"/>
              </a:rPr>
              <a:t>Material: </a:t>
            </a:r>
            <a:r>
              <a:rPr lang="en-US" sz="2400" dirty="0" smtClean="0">
                <a:solidFill>
                  <a:prstClr val="black"/>
                </a:solidFill>
                <a:latin typeface="Times New Roman" panose="02020603050405020304" pitchFamily="18" charset="0"/>
                <a:ea typeface="Calibri" panose="020F0502020204030204" pitchFamily="34" charset="0"/>
              </a:rPr>
              <a:t>A36</a:t>
            </a:r>
            <a:endParaRPr lang="en-US" sz="2400" dirty="0">
              <a:solidFill>
                <a:schemeClr val="tx1"/>
              </a:solidFill>
              <a:latin typeface="Times New Roman" pitchFamily="18" charset="0"/>
              <a:cs typeface="Times New Roman" pitchFamily="18" charset="0"/>
            </a:endParaRPr>
          </a:p>
          <a:p>
            <a:pPr algn="just">
              <a:lnSpc>
                <a:spcPct val="107000"/>
              </a:lnSpc>
              <a:spcBef>
                <a:spcPts val="0"/>
              </a:spcBef>
              <a:spcAft>
                <a:spcPts val="800"/>
              </a:spcAft>
              <a:tabLst>
                <a:tab pos="1028700" algn="l"/>
              </a:tabLst>
            </a:pPr>
            <a:r>
              <a:rPr lang="en-US" sz="2400" b="1" dirty="0">
                <a:solidFill>
                  <a:schemeClr val="tx1"/>
                </a:solidFill>
                <a:latin typeface="Times New Roman" panose="02020603050405020304" pitchFamily="18" charset="0"/>
                <a:ea typeface="Calibri" panose="020F0502020204030204" pitchFamily="34" charset="0"/>
                <a:cs typeface="Arial" panose="020B0604020202020204" pitchFamily="34" charset="0"/>
              </a:rPr>
              <a:t>Top column</a:t>
            </a:r>
            <a:endParaRPr lang="en-US" sz="24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Bef>
                <a:spcPts val="0"/>
              </a:spcBef>
              <a:spcAft>
                <a:spcPts val="800"/>
              </a:spcAft>
              <a:tabLst>
                <a:tab pos="1028700" algn="l"/>
              </a:tabLst>
            </a:pPr>
            <a:r>
              <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Top </a:t>
            </a: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column section: EN_HE 1000 M</a:t>
            </a:r>
            <a:endParaRPr lang="en-US" sz="24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r>
              <a:rPr lang="en-US" sz="2400" b="1" dirty="0">
                <a:solidFill>
                  <a:schemeClr val="tx1"/>
                </a:solidFill>
                <a:latin typeface="Times New Roman" panose="02020603050405020304" pitchFamily="18" charset="0"/>
                <a:ea typeface="Calibri" panose="020F0502020204030204" pitchFamily="34" charset="0"/>
              </a:rPr>
              <a:t>Bottom column</a:t>
            </a:r>
          </a:p>
          <a:p>
            <a:r>
              <a:rPr lang="en-US" sz="2400" dirty="0" smtClean="0">
                <a:solidFill>
                  <a:schemeClr val="tx1"/>
                </a:solidFill>
                <a:latin typeface="Times New Roman" panose="02020603050405020304" pitchFamily="18" charset="0"/>
                <a:ea typeface="Calibri" panose="020F0502020204030204" pitchFamily="34" charset="0"/>
              </a:rPr>
              <a:t>Bottom column section: EN_HE 1000 M</a:t>
            </a:r>
          </a:p>
          <a:p>
            <a:pPr algn="just">
              <a:lnSpc>
                <a:spcPct val="107000"/>
              </a:lnSpc>
              <a:spcBef>
                <a:spcPts val="0"/>
              </a:spcBef>
              <a:spcAft>
                <a:spcPts val="800"/>
              </a:spcAft>
              <a:tabLst>
                <a:tab pos="1028700" algn="l"/>
              </a:tabLst>
            </a:pPr>
            <a:r>
              <a:rPr lang="en-US" sz="2400" b="1"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Connector</a:t>
            </a:r>
            <a:endParaRPr lang="en-US" sz="1800" dirty="0" smtClean="0">
              <a:solidFill>
                <a:schemeClr val="tx1"/>
              </a:solidFill>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Bef>
                <a:spcPts val="0"/>
              </a:spcBef>
              <a:spcAft>
                <a:spcPts val="800"/>
              </a:spcAft>
              <a:tabLst>
                <a:tab pos="1028700" algn="l"/>
              </a:tabLst>
            </a:pPr>
            <a:r>
              <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Section: PL 7x632.4x292.1</a:t>
            </a:r>
            <a:endParaRPr lang="en-US" sz="1800" dirty="0" smtClean="0">
              <a:solidFill>
                <a:schemeClr val="tx1"/>
              </a:solidFill>
              <a:latin typeface="Calibri" panose="020F0502020204030204" pitchFamily="34" charset="0"/>
              <a:ea typeface="Calibri" panose="020F0502020204030204" pitchFamily="34" charset="0"/>
              <a:cs typeface="Arial" panose="020B0604020202020204" pitchFamily="34" charset="0"/>
            </a:endParaRPr>
          </a:p>
          <a:p>
            <a:r>
              <a:rPr lang="en-US" sz="2400" dirty="0" err="1" smtClean="0">
                <a:solidFill>
                  <a:schemeClr val="tx1"/>
                </a:solidFill>
                <a:latin typeface="Times New Roman" panose="02020603050405020304" pitchFamily="18" charset="0"/>
                <a:ea typeface="Calibri" panose="020F0502020204030204" pitchFamily="34" charset="0"/>
              </a:rPr>
              <a:t>t</a:t>
            </a:r>
            <a:r>
              <a:rPr lang="en-US" sz="2400" baseline="-25000" dirty="0" err="1" smtClean="0">
                <a:solidFill>
                  <a:schemeClr val="tx1"/>
                </a:solidFill>
                <a:latin typeface="Times New Roman" panose="02020603050405020304" pitchFamily="18" charset="0"/>
                <a:ea typeface="Calibri" panose="020F0502020204030204" pitchFamily="34" charset="0"/>
              </a:rPr>
              <a:t>p</a:t>
            </a:r>
            <a:r>
              <a:rPr lang="en-US" sz="2400" dirty="0" smtClean="0">
                <a:solidFill>
                  <a:schemeClr val="tx1"/>
                </a:solidFill>
                <a:latin typeface="Times New Roman" panose="02020603050405020304" pitchFamily="18" charset="0"/>
                <a:ea typeface="Calibri" panose="020F0502020204030204" pitchFamily="34" charset="0"/>
              </a:rPr>
              <a:t> </a:t>
            </a:r>
            <a:r>
              <a:rPr lang="en-US" sz="2400" dirty="0">
                <a:solidFill>
                  <a:schemeClr val="tx1"/>
                </a:solidFill>
                <a:latin typeface="Times New Roman" panose="02020603050405020304" pitchFamily="18" charset="0"/>
                <a:ea typeface="Calibri" panose="020F0502020204030204" pitchFamily="34" charset="0"/>
              </a:rPr>
              <a:t>(Plate thickness): 7mm</a:t>
            </a:r>
            <a:endParaRPr lang="en-US" sz="2400" dirty="0">
              <a:solidFill>
                <a:schemeClr val="tx1"/>
              </a:solidFill>
            </a:endParaRPr>
          </a:p>
        </p:txBody>
      </p:sp>
    </p:spTree>
    <p:extLst>
      <p:ext uri="{BB962C8B-B14F-4D97-AF65-F5344CB8AC3E}">
        <p14:creationId xmlns:p14="http://schemas.microsoft.com/office/powerpoint/2010/main" val="4215079565"/>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34789" y="-6944"/>
            <a:ext cx="7524328" cy="1069514"/>
          </a:xfrm>
        </p:spPr>
        <p:txBody>
          <a:bodyPr/>
          <a:lstStyle/>
          <a:p>
            <a:r>
              <a:rPr lang="en-US" sz="4400" dirty="0">
                <a:solidFill>
                  <a:prstClr val="black"/>
                </a:solidFill>
                <a:latin typeface="Times New Roman" panose="02020603050405020304" pitchFamily="18" charset="0"/>
                <a:cs typeface="Times New Roman" panose="02020603050405020304" pitchFamily="18" charset="0"/>
              </a:rPr>
              <a:t>Design</a:t>
            </a:r>
            <a:endParaRPr lang="en-US" dirty="0"/>
          </a:p>
        </p:txBody>
      </p:sp>
      <p:sp>
        <p:nvSpPr>
          <p:cNvPr id="3" name="Content Placeholder 2"/>
          <p:cNvSpPr>
            <a:spLocks noGrp="1"/>
          </p:cNvSpPr>
          <p:nvPr>
            <p:ph idx="1"/>
          </p:nvPr>
        </p:nvSpPr>
        <p:spPr>
          <a:xfrm>
            <a:off x="1534789" y="859300"/>
            <a:ext cx="6563072" cy="460648"/>
          </a:xfrm>
        </p:spPr>
        <p:txBody>
          <a:bodyPr/>
          <a:lstStyle/>
          <a:p>
            <a:pPr lvl="0"/>
            <a:endParaRPr lang="en-US" sz="2400" b="1" dirty="0" smtClean="0">
              <a:solidFill>
                <a:prstClr val="black">
                  <a:lumMod val="75000"/>
                  <a:lumOff val="25000"/>
                </a:prstClr>
              </a:solidFill>
              <a:latin typeface="Times New Roman" pitchFamily="18" charset="0"/>
              <a:cs typeface="Times New Roman" pitchFamily="18" charset="0"/>
            </a:endParaRPr>
          </a:p>
          <a:p>
            <a:pPr lvl="0"/>
            <a:r>
              <a:rPr lang="en-US" sz="2400" b="1" dirty="0" smtClean="0">
                <a:solidFill>
                  <a:schemeClr val="tx1"/>
                </a:solidFill>
                <a:latin typeface="Times New Roman" pitchFamily="18" charset="0"/>
                <a:cs typeface="Times New Roman" pitchFamily="18" charset="0"/>
              </a:rPr>
              <a:t>Column-Steel </a:t>
            </a:r>
            <a:r>
              <a:rPr lang="en-US" sz="2400" b="1" dirty="0">
                <a:solidFill>
                  <a:schemeClr val="tx1"/>
                </a:solidFill>
                <a:latin typeface="Times New Roman" pitchFamily="18" charset="0"/>
                <a:cs typeface="Times New Roman" pitchFamily="18" charset="0"/>
              </a:rPr>
              <a:t>Connection</a:t>
            </a:r>
            <a:endParaRPr lang="en-US" sz="2400" dirty="0">
              <a:solidFill>
                <a:schemeClr val="tx1"/>
              </a:solidFill>
              <a:latin typeface="Times New Roman" pitchFamily="18" charset="0"/>
              <a:cs typeface="Times New Roman" pitchFamily="18" charset="0"/>
            </a:endParaRPr>
          </a:p>
          <a:p>
            <a:endParaRPr lang="en-US" dirty="0"/>
          </a:p>
        </p:txBody>
      </p:sp>
      <p:sp>
        <p:nvSpPr>
          <p:cNvPr id="4" name="Content Placeholder 3"/>
          <p:cNvSpPr>
            <a:spLocks noGrp="1"/>
          </p:cNvSpPr>
          <p:nvPr>
            <p:ph idx="10"/>
          </p:nvPr>
        </p:nvSpPr>
        <p:spPr>
          <a:xfrm>
            <a:off x="1354769" y="1379132"/>
            <a:ext cx="7884368" cy="5478868"/>
          </a:xfrm>
        </p:spPr>
        <p:txBody>
          <a:bodyPr/>
          <a:lstStyle/>
          <a:p>
            <a:pPr lvl="0"/>
            <a:r>
              <a:rPr lang="en-US" sz="2400" b="1" dirty="0">
                <a:solidFill>
                  <a:prstClr val="black"/>
                </a:solidFill>
                <a:latin typeface="Times New Roman" pitchFamily="18" charset="0"/>
                <a:cs typeface="Times New Roman" pitchFamily="18" charset="0"/>
              </a:rPr>
              <a:t>For </a:t>
            </a:r>
            <a:r>
              <a:rPr lang="en-US" sz="2400" b="1" dirty="0" smtClean="0">
                <a:solidFill>
                  <a:prstClr val="black"/>
                </a:solidFill>
                <a:latin typeface="Times New Roman" pitchFamily="18" charset="0"/>
                <a:cs typeface="Times New Roman" pitchFamily="18" charset="0"/>
              </a:rPr>
              <a:t>Shear</a:t>
            </a:r>
            <a:endParaRPr lang="en-US" sz="2400" dirty="0" smtClean="0">
              <a:solidFill>
                <a:schemeClr val="tx1"/>
              </a:solidFill>
              <a:latin typeface="Times New Roman" pitchFamily="18" charset="0"/>
              <a:cs typeface="Times New Roman" pitchFamily="18" charset="0"/>
            </a:endParaRPr>
          </a:p>
          <a:p>
            <a:pPr marL="342900" lvl="0" indent="-342900">
              <a:buFont typeface="Arial" panose="020B0604020202020204" pitchFamily="34" charset="0"/>
              <a:buChar char="•"/>
            </a:pPr>
            <a:r>
              <a:rPr lang="en-US" sz="2400" dirty="0" smtClean="0">
                <a:solidFill>
                  <a:schemeClr val="tx1"/>
                </a:solidFill>
                <a:latin typeface="Times New Roman" pitchFamily="18" charset="0"/>
                <a:cs typeface="Times New Roman" pitchFamily="18" charset="0"/>
              </a:rPr>
              <a:t>General Information</a:t>
            </a:r>
          </a:p>
          <a:p>
            <a:pPr lvl="0"/>
            <a:r>
              <a:rPr lang="en-US" sz="2400" dirty="0" smtClean="0">
                <a:solidFill>
                  <a:schemeClr val="tx1"/>
                </a:solidFill>
                <a:latin typeface="Times New Roman" pitchFamily="18" charset="0"/>
                <a:cs typeface="Times New Roman" pitchFamily="18" charset="0"/>
              </a:rPr>
              <a:t>Members</a:t>
            </a:r>
          </a:p>
          <a:p>
            <a:pPr lvl="0"/>
            <a:r>
              <a:rPr lang="en-US" sz="2400" dirty="0">
                <a:solidFill>
                  <a:prstClr val="black"/>
                </a:solidFill>
                <a:latin typeface="Times New Roman" panose="02020603050405020304" pitchFamily="18" charset="0"/>
                <a:ea typeface="Calibri" panose="020F0502020204030204" pitchFamily="34" charset="0"/>
              </a:rPr>
              <a:t>Material: </a:t>
            </a:r>
            <a:r>
              <a:rPr lang="en-US" sz="2400" dirty="0" smtClean="0">
                <a:solidFill>
                  <a:prstClr val="black"/>
                </a:solidFill>
                <a:latin typeface="Times New Roman" panose="02020603050405020304" pitchFamily="18" charset="0"/>
                <a:ea typeface="Calibri" panose="020F0502020204030204" pitchFamily="34" charset="0"/>
              </a:rPr>
              <a:t>A36</a:t>
            </a:r>
          </a:p>
          <a:p>
            <a:pPr algn="just">
              <a:lnSpc>
                <a:spcPct val="107000"/>
              </a:lnSpc>
              <a:spcBef>
                <a:spcPts val="0"/>
              </a:spcBef>
              <a:spcAft>
                <a:spcPts val="800"/>
              </a:spcAft>
              <a:tabLst>
                <a:tab pos="1028700" algn="l"/>
              </a:tabLst>
            </a:pPr>
            <a:r>
              <a:rPr lang="en-US" sz="2400" b="1" dirty="0">
                <a:solidFill>
                  <a:schemeClr val="tx1"/>
                </a:solidFill>
                <a:latin typeface="Times New Roman" panose="02020603050405020304" pitchFamily="18" charset="0"/>
                <a:ea typeface="Calibri" panose="020F0502020204030204" pitchFamily="34" charset="0"/>
                <a:cs typeface="Arial" panose="020B0604020202020204" pitchFamily="34" charset="0"/>
              </a:rPr>
              <a:t>Top side column</a:t>
            </a:r>
            <a:endParaRPr lang="en-US" sz="18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Bef>
                <a:spcPts val="0"/>
              </a:spcBef>
              <a:spcAft>
                <a:spcPts val="800"/>
              </a:spcAft>
              <a:tabLst>
                <a:tab pos="1028700" algn="l"/>
              </a:tabLst>
            </a:pPr>
            <a:r>
              <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Bolts</a:t>
            </a: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 3/4" A325 N</a:t>
            </a:r>
            <a:endParaRPr lang="en-US" sz="18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Bef>
                <a:spcPts val="0"/>
              </a:spcBef>
              <a:spcAft>
                <a:spcPts val="800"/>
              </a:spcAft>
              <a:tabLst>
                <a:tab pos="1028700" algn="l"/>
              </a:tabLst>
            </a:pPr>
            <a:r>
              <a:rPr lang="en-US" sz="2400" dirty="0" err="1" smtClean="0">
                <a:solidFill>
                  <a:schemeClr val="tx1"/>
                </a:solidFill>
                <a:latin typeface="Times New Roman" panose="02020603050405020304" pitchFamily="18" charset="0"/>
                <a:ea typeface="Calibri" panose="020F0502020204030204" pitchFamily="34" charset="0"/>
                <a:cs typeface="Arial" panose="020B0604020202020204" pitchFamily="34" charset="0"/>
              </a:rPr>
              <a:t>n</a:t>
            </a:r>
            <a:r>
              <a:rPr lang="en-US" sz="2400" baseline="-25000" dirty="0" err="1" smtClean="0">
                <a:solidFill>
                  <a:schemeClr val="tx1"/>
                </a:solidFill>
                <a:latin typeface="Times New Roman" panose="02020603050405020304" pitchFamily="18" charset="0"/>
                <a:ea typeface="Calibri" panose="020F0502020204030204" pitchFamily="34" charset="0"/>
                <a:cs typeface="Arial" panose="020B0604020202020204" pitchFamily="34" charset="0"/>
              </a:rPr>
              <a:t>c</a:t>
            </a:r>
            <a:r>
              <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 </a:t>
            </a: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(Bolt columns</a:t>
            </a:r>
            <a:r>
              <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 </a:t>
            </a: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4</a:t>
            </a:r>
            <a:endParaRPr lang="en-US" sz="18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Bef>
                <a:spcPts val="0"/>
              </a:spcBef>
              <a:spcAft>
                <a:spcPts val="800"/>
              </a:spcAft>
              <a:tabLst>
                <a:tab pos="1028700" algn="l"/>
              </a:tabLst>
            </a:pPr>
            <a:r>
              <a:rPr lang="en-US" sz="2400" dirty="0" err="1" smtClean="0">
                <a:solidFill>
                  <a:schemeClr val="tx1"/>
                </a:solidFill>
                <a:latin typeface="Times New Roman" panose="02020603050405020304" pitchFamily="18" charset="0"/>
                <a:ea typeface="Calibri" panose="020F0502020204030204" pitchFamily="34" charset="0"/>
                <a:cs typeface="Arial" panose="020B0604020202020204" pitchFamily="34" charset="0"/>
              </a:rPr>
              <a:t>n</a:t>
            </a:r>
            <a:r>
              <a:rPr lang="en-US" sz="2400" baseline="-25000" dirty="0" err="1" smtClean="0">
                <a:solidFill>
                  <a:schemeClr val="tx1"/>
                </a:solidFill>
                <a:latin typeface="Times New Roman" panose="02020603050405020304" pitchFamily="18" charset="0"/>
                <a:ea typeface="Calibri" panose="020F0502020204030204" pitchFamily="34" charset="0"/>
                <a:cs typeface="Arial" panose="020B0604020202020204" pitchFamily="34" charset="0"/>
              </a:rPr>
              <a:t>r</a:t>
            </a:r>
            <a:r>
              <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 </a:t>
            </a: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(Rows of Bolts): 3</a:t>
            </a:r>
            <a:endParaRPr lang="en-US" sz="18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Bef>
                <a:spcPts val="0"/>
              </a:spcBef>
              <a:spcAft>
                <a:spcPts val="800"/>
              </a:spcAft>
              <a:tabLst>
                <a:tab pos="1028700" algn="l"/>
              </a:tabLst>
            </a:pP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s (Transverse bolt spacing): 76.2mm</a:t>
            </a:r>
            <a:endParaRPr lang="en-US" sz="18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Bef>
                <a:spcPts val="0"/>
              </a:spcBef>
              <a:spcAft>
                <a:spcPts val="800"/>
              </a:spcAft>
              <a:tabLst>
                <a:tab pos="1028700" algn="l"/>
              </a:tabLst>
            </a:pPr>
            <a:r>
              <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g </a:t>
            </a:r>
            <a:r>
              <a:rPr lang="en-US" sz="2400" dirty="0">
                <a:solidFill>
                  <a:schemeClr val="tx1"/>
                </a:solidFill>
                <a:latin typeface="Times New Roman" panose="02020603050405020304" pitchFamily="18" charset="0"/>
                <a:ea typeface="Calibri" panose="020F0502020204030204" pitchFamily="34" charset="0"/>
                <a:cs typeface="Arial" panose="020B0604020202020204" pitchFamily="34" charset="0"/>
              </a:rPr>
              <a:t>(bolts spacing</a:t>
            </a:r>
            <a:r>
              <a:rPr lang="en-US" sz="24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 120mm</a:t>
            </a:r>
            <a:endParaRPr lang="en-US" sz="18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lvl="0"/>
            <a:endParaRPr lang="en-US" sz="2400" dirty="0">
              <a:solidFill>
                <a:schemeClr val="tx1"/>
              </a:solidFill>
              <a:latin typeface="Times New Roman" pitchFamily="18" charset="0"/>
              <a:cs typeface="Times New Roman" pitchFamily="18" charset="0"/>
            </a:endParaRPr>
          </a:p>
        </p:txBody>
      </p:sp>
      <p:pic>
        <p:nvPicPr>
          <p:cNvPr id="5" name="Picture 4"/>
          <p:cNvPicPr>
            <a:picLocks noChangeAspect="1"/>
          </p:cNvPicPr>
          <p:nvPr/>
        </p:nvPicPr>
        <p:blipFill>
          <a:blip r:embed="rId2"/>
          <a:stretch>
            <a:fillRect/>
          </a:stretch>
        </p:blipFill>
        <p:spPr>
          <a:xfrm>
            <a:off x="5337537" y="1960715"/>
            <a:ext cx="3721580" cy="2971909"/>
          </a:xfrm>
          <a:prstGeom prst="rect">
            <a:avLst/>
          </a:prstGeom>
        </p:spPr>
      </p:pic>
    </p:spTree>
    <p:extLst>
      <p:ext uri="{BB962C8B-B14F-4D97-AF65-F5344CB8AC3E}">
        <p14:creationId xmlns:p14="http://schemas.microsoft.com/office/powerpoint/2010/main" val="1718171238"/>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99084" y="-5145"/>
            <a:ext cx="7524328" cy="1069514"/>
          </a:xfrm>
        </p:spPr>
        <p:txBody>
          <a:bodyPr/>
          <a:lstStyle/>
          <a:p>
            <a:r>
              <a:rPr lang="en-US" sz="4400" dirty="0">
                <a:solidFill>
                  <a:prstClr val="black"/>
                </a:solidFill>
                <a:latin typeface="Times New Roman" panose="02020603050405020304" pitchFamily="18" charset="0"/>
                <a:cs typeface="Times New Roman" panose="02020603050405020304" pitchFamily="18" charset="0"/>
              </a:rPr>
              <a:t>Design</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619672" y="834045"/>
            <a:ext cx="6563072" cy="460648"/>
          </a:xfrm>
        </p:spPr>
        <p:txBody>
          <a:bodyPr/>
          <a:lstStyle/>
          <a:p>
            <a:pPr lvl="0"/>
            <a:endParaRPr lang="en-US" sz="2400" b="1" dirty="0" smtClean="0">
              <a:solidFill>
                <a:prstClr val="black">
                  <a:lumMod val="75000"/>
                  <a:lumOff val="25000"/>
                </a:prstClr>
              </a:solidFill>
              <a:latin typeface="Times New Roman" pitchFamily="18" charset="0"/>
              <a:cs typeface="Times New Roman" pitchFamily="18" charset="0"/>
            </a:endParaRPr>
          </a:p>
          <a:p>
            <a:pPr lvl="0"/>
            <a:r>
              <a:rPr lang="en-US" sz="2400" b="1" dirty="0" smtClean="0">
                <a:solidFill>
                  <a:schemeClr val="tx1"/>
                </a:solidFill>
                <a:latin typeface="Times New Roman" pitchFamily="18" charset="0"/>
                <a:cs typeface="Times New Roman" pitchFamily="18" charset="0"/>
              </a:rPr>
              <a:t>Column-Steel </a:t>
            </a:r>
            <a:r>
              <a:rPr lang="en-US" sz="2400" b="1" dirty="0">
                <a:solidFill>
                  <a:schemeClr val="tx1"/>
                </a:solidFill>
                <a:latin typeface="Times New Roman" pitchFamily="18" charset="0"/>
                <a:cs typeface="Times New Roman" pitchFamily="18" charset="0"/>
              </a:rPr>
              <a:t>Connection</a:t>
            </a:r>
            <a:endParaRPr lang="en-US" sz="2400" dirty="0">
              <a:solidFill>
                <a:schemeClr val="tx1"/>
              </a:solidFill>
              <a:latin typeface="Times New Roman" pitchFamily="18" charset="0"/>
              <a:cs typeface="Times New Roman" pitchFamily="18" charset="0"/>
            </a:endParaRPr>
          </a:p>
          <a:p>
            <a:endParaRPr lang="en-US" dirty="0"/>
          </a:p>
        </p:txBody>
      </p:sp>
      <p:pic>
        <p:nvPicPr>
          <p:cNvPr id="5" name="Picture 3"/>
          <p:cNvPicPr>
            <a:picLocks noGrp="1" noChangeAspect="1" noChangeArrowheads="1"/>
          </p:cNvPicPr>
          <p:nvPr>
            <p:ph idx="10"/>
          </p:nvPr>
        </p:nvPicPr>
        <p:blipFill>
          <a:blip r:embed="rId2">
            <a:extLst>
              <a:ext uri="{28A0092B-C50C-407E-A947-70E740481C1C}">
                <a14:useLocalDpi xmlns:a14="http://schemas.microsoft.com/office/drawing/2010/main" val="0"/>
              </a:ext>
            </a:extLst>
          </a:blip>
          <a:srcRect/>
          <a:stretch>
            <a:fillRect/>
          </a:stretch>
        </p:blipFill>
        <p:spPr bwMode="auto">
          <a:xfrm>
            <a:off x="2692505" y="2255850"/>
            <a:ext cx="5490239" cy="449964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1619672" y="1294693"/>
            <a:ext cx="7403740" cy="966418"/>
          </a:xfrm>
          <a:prstGeom prst="rect">
            <a:avLst/>
          </a:prstGeom>
        </p:spPr>
        <p:txBody>
          <a:bodyPr wrap="square">
            <a:spAutoFit/>
          </a:bodyPr>
          <a:lstStyle/>
          <a:p>
            <a:pPr marL="457200" lvl="0" indent="-457200">
              <a:spcBef>
                <a:spcPct val="20000"/>
              </a:spcBef>
              <a:buFont typeface="Arial" panose="020B0604020202020204" pitchFamily="34" charset="0"/>
              <a:buChar char="•"/>
            </a:pPr>
            <a:r>
              <a:rPr lang="en-US" sz="2800" dirty="0">
                <a:solidFill>
                  <a:prstClr val="black"/>
                </a:solidFill>
                <a:latin typeface="Times New Roman" pitchFamily="18" charset="0"/>
                <a:cs typeface="Times New Roman" pitchFamily="18" charset="0"/>
              </a:rPr>
              <a:t>The Result of Shear Connection</a:t>
            </a:r>
          </a:p>
          <a:p>
            <a:pPr marL="342900" lvl="0" indent="-342900">
              <a:spcBef>
                <a:spcPct val="20000"/>
              </a:spcBef>
              <a:buFont typeface="Courier New" panose="02070309020205020404" pitchFamily="49" charset="0"/>
              <a:buChar char="o"/>
            </a:pPr>
            <a:r>
              <a:rPr lang="en-US" sz="2400" dirty="0" smtClean="0">
                <a:solidFill>
                  <a:prstClr val="black"/>
                </a:solidFill>
                <a:latin typeface="Times New Roman" pitchFamily="18" charset="0"/>
                <a:cs typeface="Times New Roman" pitchFamily="18" charset="0"/>
              </a:rPr>
              <a:t>Design </a:t>
            </a:r>
            <a:r>
              <a:rPr lang="en-US" sz="2400" dirty="0">
                <a:solidFill>
                  <a:prstClr val="black"/>
                </a:solidFill>
                <a:latin typeface="Times New Roman" pitchFamily="18" charset="0"/>
                <a:cs typeface="Times New Roman" pitchFamily="18" charset="0"/>
              </a:rPr>
              <a:t>Check</a:t>
            </a:r>
          </a:p>
        </p:txBody>
      </p:sp>
    </p:spTree>
    <p:extLst>
      <p:ext uri="{BB962C8B-B14F-4D97-AF65-F5344CB8AC3E}">
        <p14:creationId xmlns:p14="http://schemas.microsoft.com/office/powerpoint/2010/main" val="1836280005"/>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99084" y="-5145"/>
            <a:ext cx="7524328" cy="1069514"/>
          </a:xfrm>
        </p:spPr>
        <p:txBody>
          <a:bodyPr/>
          <a:lstStyle/>
          <a:p>
            <a:r>
              <a:rPr lang="en-US" sz="4400" dirty="0">
                <a:solidFill>
                  <a:prstClr val="black"/>
                </a:solidFill>
                <a:latin typeface="Times New Roman" panose="02020603050405020304" pitchFamily="18" charset="0"/>
                <a:cs typeface="Times New Roman" panose="02020603050405020304" pitchFamily="18" charset="0"/>
              </a:rPr>
              <a:t>Design</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619672" y="834045"/>
            <a:ext cx="6563072" cy="460648"/>
          </a:xfrm>
        </p:spPr>
        <p:txBody>
          <a:bodyPr/>
          <a:lstStyle/>
          <a:p>
            <a:pPr lvl="0"/>
            <a:endParaRPr lang="en-US" sz="2400" b="1" dirty="0" smtClean="0">
              <a:solidFill>
                <a:prstClr val="black">
                  <a:lumMod val="75000"/>
                  <a:lumOff val="25000"/>
                </a:prstClr>
              </a:solidFill>
              <a:latin typeface="Times New Roman" pitchFamily="18" charset="0"/>
              <a:cs typeface="Times New Roman" pitchFamily="18" charset="0"/>
            </a:endParaRPr>
          </a:p>
          <a:p>
            <a:pPr lvl="0"/>
            <a:r>
              <a:rPr lang="en-US" sz="2400" b="1" dirty="0" smtClean="0">
                <a:solidFill>
                  <a:schemeClr val="tx1"/>
                </a:solidFill>
                <a:latin typeface="Times New Roman" pitchFamily="18" charset="0"/>
                <a:cs typeface="Times New Roman" pitchFamily="18" charset="0"/>
              </a:rPr>
              <a:t>Column-Steel </a:t>
            </a:r>
            <a:r>
              <a:rPr lang="en-US" sz="2400" b="1" dirty="0">
                <a:solidFill>
                  <a:schemeClr val="tx1"/>
                </a:solidFill>
                <a:latin typeface="Times New Roman" pitchFamily="18" charset="0"/>
                <a:cs typeface="Times New Roman" pitchFamily="18" charset="0"/>
              </a:rPr>
              <a:t>Connection</a:t>
            </a:r>
            <a:endParaRPr lang="en-US" sz="2400" dirty="0">
              <a:solidFill>
                <a:schemeClr val="tx1"/>
              </a:solidFill>
              <a:latin typeface="Times New Roman" pitchFamily="18" charset="0"/>
              <a:cs typeface="Times New Roman" pitchFamily="18" charset="0"/>
            </a:endParaRPr>
          </a:p>
          <a:p>
            <a:endParaRPr lang="en-US" dirty="0"/>
          </a:p>
        </p:txBody>
      </p:sp>
      <p:sp>
        <p:nvSpPr>
          <p:cNvPr id="4" name="Rectangle 3"/>
          <p:cNvSpPr/>
          <p:nvPr/>
        </p:nvSpPr>
        <p:spPr>
          <a:xfrm>
            <a:off x="1619672" y="1294693"/>
            <a:ext cx="7403740" cy="966418"/>
          </a:xfrm>
          <a:prstGeom prst="rect">
            <a:avLst/>
          </a:prstGeom>
        </p:spPr>
        <p:txBody>
          <a:bodyPr wrap="square">
            <a:spAutoFit/>
          </a:bodyPr>
          <a:lstStyle/>
          <a:p>
            <a:pPr marL="457200" marR="0" lvl="0" indent="-457200" algn="l" defTabSz="914400" rtl="0" eaLnBrk="1" fontAlgn="auto" latinLnBrk="1" hangingPunct="1">
              <a:lnSpc>
                <a:spcPct val="100000"/>
              </a:lnSpc>
              <a:spcBef>
                <a:spcPct val="200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The Result of Shear Connection</a:t>
            </a:r>
          </a:p>
          <a:p>
            <a:pPr marL="342900" marR="0" lvl="0" indent="-342900" algn="l" defTabSz="914400" rtl="0" eaLnBrk="1" fontAlgn="auto" latinLnBrk="1" hangingPunct="1">
              <a:lnSpc>
                <a:spcPct val="100000"/>
              </a:lnSpc>
              <a:spcBef>
                <a:spcPct val="20000"/>
              </a:spcBef>
              <a:spcAft>
                <a:spcPts val="0"/>
              </a:spcAft>
              <a:buClrTx/>
              <a:buSzTx/>
              <a:buFont typeface="Courier New" panose="02070309020205020404" pitchFamily="49" charset="0"/>
              <a:buChar char="o"/>
              <a:tabLst/>
              <a:defRPr/>
            </a:pPr>
            <a:r>
              <a:rPr kumimoji="0" lang="en-US" sz="2400" b="0" i="0" u="none" strike="noStrike" kern="1200" cap="none" spc="0" normalizeH="0" baseline="0" noProof="0" dirty="0" smtClean="0">
                <a:ln>
                  <a:noFill/>
                </a:ln>
                <a:solidFill>
                  <a:prstClr val="black"/>
                </a:solidFill>
                <a:effectLst/>
                <a:uLnTx/>
                <a:uFillTx/>
                <a:latin typeface="Times New Roman" pitchFamily="18" charset="0"/>
                <a:ea typeface="+mn-ea"/>
                <a:cs typeface="Times New Roman" pitchFamily="18" charset="0"/>
              </a:rPr>
              <a:t>Design </a:t>
            </a:r>
            <a:r>
              <a:rPr kumimoji="0" lang="en-US" sz="24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Check</a:t>
            </a:r>
          </a:p>
        </p:txBody>
      </p:sp>
      <p:pic>
        <p:nvPicPr>
          <p:cNvPr id="7" name="Content Placeholder 6"/>
          <p:cNvPicPr>
            <a:picLocks noGrp="1" noChangeAspect="1"/>
          </p:cNvPicPr>
          <p:nvPr>
            <p:ph idx="10"/>
          </p:nvPr>
        </p:nvPicPr>
        <p:blipFill>
          <a:blip r:embed="rId2"/>
          <a:stretch>
            <a:fillRect/>
          </a:stretch>
        </p:blipFill>
        <p:spPr>
          <a:xfrm>
            <a:off x="2483767" y="2261110"/>
            <a:ext cx="5614619" cy="4480257"/>
          </a:xfrm>
          <a:prstGeom prst="rect">
            <a:avLst/>
          </a:prstGeom>
          <a:ln>
            <a:solidFill>
              <a:schemeClr val="tx1"/>
            </a:solidFill>
          </a:ln>
        </p:spPr>
      </p:pic>
    </p:spTree>
    <p:extLst>
      <p:ext uri="{BB962C8B-B14F-4D97-AF65-F5344CB8AC3E}">
        <p14:creationId xmlns:p14="http://schemas.microsoft.com/office/powerpoint/2010/main" val="4206493100"/>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7664" y="4977"/>
            <a:ext cx="7524328" cy="1069514"/>
          </a:xfrm>
        </p:spPr>
        <p:txBody>
          <a:bodyPr/>
          <a:lstStyle/>
          <a:p>
            <a:r>
              <a:rPr lang="en-US" sz="4400" dirty="0">
                <a:solidFill>
                  <a:prstClr val="black"/>
                </a:solidFill>
                <a:latin typeface="Times New Roman" panose="02020603050405020304" pitchFamily="18" charset="0"/>
                <a:cs typeface="Times New Roman" panose="02020603050405020304" pitchFamily="18" charset="0"/>
              </a:rPr>
              <a:t>Design</a:t>
            </a:r>
            <a:endParaRPr lang="en-US" dirty="0">
              <a:latin typeface="Times New Roman" panose="02020603050405020304" pitchFamily="18" charset="0"/>
              <a:cs typeface="Times New Roman" panose="02020603050405020304" pitchFamily="18" charset="0"/>
            </a:endParaRPr>
          </a:p>
        </p:txBody>
      </p:sp>
      <p:sp>
        <p:nvSpPr>
          <p:cNvPr id="4" name="Content Placeholder 3"/>
          <p:cNvSpPr>
            <a:spLocks noGrp="1"/>
          </p:cNvSpPr>
          <p:nvPr>
            <p:ph idx="10"/>
          </p:nvPr>
        </p:nvSpPr>
        <p:spPr>
          <a:xfrm>
            <a:off x="1331640" y="1396901"/>
            <a:ext cx="6563072" cy="4147865"/>
          </a:xfrm>
        </p:spPr>
        <p:txBody>
          <a:bodyPr/>
          <a:lstStyle/>
          <a:p>
            <a:r>
              <a:rPr lang="en-US" sz="2400" dirty="0">
                <a:solidFill>
                  <a:schemeClr val="tx1"/>
                </a:solidFill>
                <a:latin typeface="Times New Roman" pitchFamily="18" charset="0"/>
                <a:cs typeface="Times New Roman" pitchFamily="18" charset="0"/>
              </a:rPr>
              <a:t>Details of Connection</a:t>
            </a:r>
          </a:p>
          <a:p>
            <a:endParaRPr lang="en-US" sz="2400" b="1" dirty="0" smtClean="0">
              <a:solidFill>
                <a:schemeClr val="tx1"/>
              </a:solidFill>
              <a:latin typeface="Times New Roman" pitchFamily="18" charset="0"/>
              <a:cs typeface="Times New Roman" pitchFamily="18" charset="0"/>
            </a:endParaRPr>
          </a:p>
          <a:p>
            <a:r>
              <a:rPr lang="en-US" sz="2400" b="1" dirty="0" smtClean="0">
                <a:solidFill>
                  <a:schemeClr val="tx1"/>
                </a:solidFill>
                <a:latin typeface="Times New Roman" pitchFamily="18" charset="0"/>
                <a:cs typeface="Times New Roman" pitchFamily="18" charset="0"/>
              </a:rPr>
              <a:t>For </a:t>
            </a:r>
            <a:r>
              <a:rPr lang="en-US" sz="2400" b="1" dirty="0">
                <a:solidFill>
                  <a:schemeClr val="tx1"/>
                </a:solidFill>
                <a:latin typeface="Times New Roman" pitchFamily="18" charset="0"/>
                <a:cs typeface="Times New Roman" pitchFamily="18" charset="0"/>
              </a:rPr>
              <a:t>Moment</a:t>
            </a:r>
          </a:p>
          <a:p>
            <a:r>
              <a:rPr lang="en-US" sz="2400" dirty="0">
                <a:solidFill>
                  <a:schemeClr val="tx1"/>
                </a:solidFill>
                <a:latin typeface="Times New Roman" pitchFamily="18" charset="0"/>
                <a:cs typeface="Times New Roman" pitchFamily="18" charset="0"/>
              </a:rPr>
              <a:t>• Details of Connection for Moment</a:t>
            </a:r>
          </a:p>
          <a:p>
            <a:r>
              <a:rPr lang="en-US" sz="2400" dirty="0" smtClean="0">
                <a:solidFill>
                  <a:schemeClr val="tx1"/>
                </a:solidFill>
                <a:latin typeface="Times New Roman" pitchFamily="18" charset="0"/>
                <a:cs typeface="Times New Roman" pitchFamily="18" charset="0"/>
              </a:rPr>
              <a:t>   Family</a:t>
            </a:r>
            <a:r>
              <a:rPr lang="en-US" sz="2400" dirty="0">
                <a:solidFill>
                  <a:schemeClr val="tx1"/>
                </a:solidFill>
                <a:latin typeface="Times New Roman" pitchFamily="18" charset="0"/>
                <a:cs typeface="Times New Roman" pitchFamily="18" charset="0"/>
              </a:rPr>
              <a:t>: Column splice (CS).</a:t>
            </a:r>
          </a:p>
          <a:p>
            <a:r>
              <a:rPr lang="en-US" sz="2400" dirty="0" smtClean="0">
                <a:solidFill>
                  <a:schemeClr val="tx1"/>
                </a:solidFill>
                <a:latin typeface="Times New Roman" pitchFamily="18" charset="0"/>
                <a:cs typeface="Times New Roman" pitchFamily="18" charset="0"/>
              </a:rPr>
              <a:t>   Type</a:t>
            </a:r>
            <a:r>
              <a:rPr lang="en-US" sz="2400" dirty="0">
                <a:solidFill>
                  <a:schemeClr val="tx1"/>
                </a:solidFill>
                <a:latin typeface="Times New Roman" pitchFamily="18" charset="0"/>
                <a:cs typeface="Times New Roman" pitchFamily="18" charset="0"/>
              </a:rPr>
              <a:t>: Flange-plated</a:t>
            </a:r>
            <a:r>
              <a:rPr lang="en-US" sz="2400" dirty="0" smtClean="0">
                <a:solidFill>
                  <a:schemeClr val="tx1"/>
                </a:solidFill>
                <a:latin typeface="Times New Roman" pitchFamily="18" charset="0"/>
                <a:cs typeface="Times New Roman" pitchFamily="18" charset="0"/>
              </a:rPr>
              <a:t>.</a:t>
            </a:r>
            <a:endParaRPr lang="en-US" sz="2400" dirty="0">
              <a:solidFill>
                <a:schemeClr val="tx1"/>
              </a:solidFill>
              <a:latin typeface="Times New Roman" pitchFamily="18" charset="0"/>
              <a:cs typeface="Times New Roman" pitchFamily="18" charset="0"/>
            </a:endParaRPr>
          </a:p>
        </p:txBody>
      </p:sp>
      <p:sp>
        <p:nvSpPr>
          <p:cNvPr id="5" name="Content Placeholder 4"/>
          <p:cNvSpPr>
            <a:spLocks noGrp="1"/>
          </p:cNvSpPr>
          <p:nvPr>
            <p:ph idx="1"/>
          </p:nvPr>
        </p:nvSpPr>
        <p:spPr>
          <a:xfrm>
            <a:off x="1547664" y="844167"/>
            <a:ext cx="6563072" cy="460648"/>
          </a:xfrm>
        </p:spPr>
        <p:txBody>
          <a:bodyPr/>
          <a:lstStyle/>
          <a:p>
            <a:pPr lvl="0"/>
            <a:endParaRPr lang="en-US" sz="2400" b="1" dirty="0" smtClean="0">
              <a:solidFill>
                <a:prstClr val="black">
                  <a:lumMod val="75000"/>
                  <a:lumOff val="25000"/>
                </a:prstClr>
              </a:solidFill>
              <a:latin typeface="Times New Roman" pitchFamily="18" charset="0"/>
              <a:cs typeface="Times New Roman" pitchFamily="18" charset="0"/>
            </a:endParaRPr>
          </a:p>
          <a:p>
            <a:pPr lvl="0"/>
            <a:r>
              <a:rPr lang="en-US" sz="2400" b="1" dirty="0" smtClean="0">
                <a:solidFill>
                  <a:schemeClr val="tx1"/>
                </a:solidFill>
                <a:latin typeface="Times New Roman" pitchFamily="18" charset="0"/>
                <a:cs typeface="Times New Roman" pitchFamily="18" charset="0"/>
              </a:rPr>
              <a:t>Column-Steel </a:t>
            </a:r>
            <a:r>
              <a:rPr lang="en-US" sz="2400" b="1" dirty="0">
                <a:solidFill>
                  <a:schemeClr val="tx1"/>
                </a:solidFill>
                <a:latin typeface="Times New Roman" pitchFamily="18" charset="0"/>
                <a:cs typeface="Times New Roman" pitchFamily="18" charset="0"/>
              </a:rPr>
              <a:t>Connection</a:t>
            </a:r>
            <a:endParaRPr lang="en-US" sz="2400" dirty="0">
              <a:solidFill>
                <a:schemeClr val="tx1"/>
              </a:solidFill>
              <a:latin typeface="Times New Roman" pitchFamily="18" charset="0"/>
              <a:cs typeface="Times New Roman" pitchFamily="18" charset="0"/>
            </a:endParaRPr>
          </a:p>
          <a:p>
            <a:endParaRPr lang="en-US" dirty="0"/>
          </a:p>
        </p:txBody>
      </p:sp>
    </p:spTree>
    <p:extLst>
      <p:ext uri="{BB962C8B-B14F-4D97-AF65-F5344CB8AC3E}">
        <p14:creationId xmlns:p14="http://schemas.microsoft.com/office/powerpoint/2010/main" val="1274126180"/>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34789" y="-6944"/>
            <a:ext cx="7524328" cy="1069514"/>
          </a:xfrm>
        </p:spPr>
        <p:txBody>
          <a:bodyPr/>
          <a:lstStyle/>
          <a:p>
            <a:r>
              <a:rPr lang="en-US" sz="4400" dirty="0">
                <a:solidFill>
                  <a:prstClr val="black"/>
                </a:solidFill>
                <a:latin typeface="Times New Roman" panose="02020603050405020304" pitchFamily="18" charset="0"/>
                <a:cs typeface="Times New Roman" panose="02020603050405020304" pitchFamily="18" charset="0"/>
              </a:rPr>
              <a:t>Design</a:t>
            </a:r>
            <a:endParaRPr lang="en-US" dirty="0"/>
          </a:p>
        </p:txBody>
      </p:sp>
      <p:sp>
        <p:nvSpPr>
          <p:cNvPr id="3" name="Content Placeholder 2"/>
          <p:cNvSpPr>
            <a:spLocks noGrp="1"/>
          </p:cNvSpPr>
          <p:nvPr>
            <p:ph idx="1"/>
          </p:nvPr>
        </p:nvSpPr>
        <p:spPr>
          <a:xfrm>
            <a:off x="1534789" y="859300"/>
            <a:ext cx="6563072" cy="460648"/>
          </a:xfrm>
        </p:spPr>
        <p:txBody>
          <a:bodyPr/>
          <a:lstStyle/>
          <a:p>
            <a:pPr lvl="0"/>
            <a:endParaRPr lang="en-US" sz="2400" b="1" dirty="0" smtClean="0">
              <a:solidFill>
                <a:prstClr val="black">
                  <a:lumMod val="75000"/>
                  <a:lumOff val="25000"/>
                </a:prstClr>
              </a:solidFill>
              <a:latin typeface="Times New Roman" pitchFamily="18" charset="0"/>
              <a:cs typeface="Times New Roman" pitchFamily="18" charset="0"/>
            </a:endParaRPr>
          </a:p>
          <a:p>
            <a:pPr lvl="0"/>
            <a:r>
              <a:rPr lang="en-US" sz="2400" b="1" dirty="0" smtClean="0">
                <a:solidFill>
                  <a:schemeClr val="tx1"/>
                </a:solidFill>
                <a:latin typeface="Times New Roman" pitchFamily="18" charset="0"/>
                <a:cs typeface="Times New Roman" pitchFamily="18" charset="0"/>
              </a:rPr>
              <a:t>Column-Steel </a:t>
            </a:r>
            <a:r>
              <a:rPr lang="en-US" sz="2400" b="1" dirty="0">
                <a:solidFill>
                  <a:schemeClr val="tx1"/>
                </a:solidFill>
                <a:latin typeface="Times New Roman" pitchFamily="18" charset="0"/>
                <a:cs typeface="Times New Roman" pitchFamily="18" charset="0"/>
              </a:rPr>
              <a:t>Connection</a:t>
            </a:r>
            <a:endParaRPr lang="en-US" sz="2400" dirty="0">
              <a:solidFill>
                <a:schemeClr val="tx1"/>
              </a:solidFill>
              <a:latin typeface="Times New Roman" pitchFamily="18" charset="0"/>
              <a:cs typeface="Times New Roman" pitchFamily="18" charset="0"/>
            </a:endParaRPr>
          </a:p>
          <a:p>
            <a:endParaRPr lang="en-US" dirty="0"/>
          </a:p>
        </p:txBody>
      </p:sp>
      <p:sp>
        <p:nvSpPr>
          <p:cNvPr id="4" name="Content Placeholder 3"/>
          <p:cNvSpPr>
            <a:spLocks noGrp="1"/>
          </p:cNvSpPr>
          <p:nvPr>
            <p:ph idx="10"/>
          </p:nvPr>
        </p:nvSpPr>
        <p:spPr>
          <a:xfrm>
            <a:off x="1354769" y="1379132"/>
            <a:ext cx="7884368" cy="5478868"/>
          </a:xfrm>
        </p:spPr>
        <p:txBody>
          <a:bodyPr/>
          <a:lstStyle/>
          <a:p>
            <a:r>
              <a:rPr lang="en-US" sz="2400" b="1" dirty="0" smtClean="0">
                <a:solidFill>
                  <a:schemeClr val="tx1"/>
                </a:solidFill>
                <a:latin typeface="Times New Roman" pitchFamily="18" charset="0"/>
                <a:cs typeface="Times New Roman" pitchFamily="18" charset="0"/>
              </a:rPr>
              <a:t>For Moment</a:t>
            </a:r>
          </a:p>
          <a:p>
            <a:pPr marL="342900" lvl="0" indent="-342900">
              <a:buFont typeface="Arial" panose="020B0604020202020204" pitchFamily="34" charset="0"/>
              <a:buChar char="•"/>
            </a:pPr>
            <a:r>
              <a:rPr lang="en-US" sz="2400" dirty="0">
                <a:solidFill>
                  <a:schemeClr val="tx1"/>
                </a:solidFill>
                <a:latin typeface="Times New Roman" pitchFamily="18" charset="0"/>
                <a:cs typeface="Times New Roman" pitchFamily="18" charset="0"/>
              </a:rPr>
              <a:t>General Information</a:t>
            </a:r>
          </a:p>
          <a:p>
            <a:pPr lvl="0"/>
            <a:r>
              <a:rPr lang="en-US" sz="2400" dirty="0">
                <a:solidFill>
                  <a:schemeClr val="tx1"/>
                </a:solidFill>
                <a:latin typeface="Times New Roman" pitchFamily="18" charset="0"/>
                <a:cs typeface="Times New Roman" pitchFamily="18" charset="0"/>
              </a:rPr>
              <a:t>Members</a:t>
            </a:r>
          </a:p>
          <a:p>
            <a:pPr lvl="0"/>
            <a:r>
              <a:rPr lang="en-US" sz="2400" dirty="0">
                <a:solidFill>
                  <a:schemeClr val="tx1"/>
                </a:solidFill>
                <a:latin typeface="Times New Roman" panose="02020603050405020304" pitchFamily="18" charset="0"/>
                <a:ea typeface="Calibri" panose="020F0502020204030204" pitchFamily="34" charset="0"/>
              </a:rPr>
              <a:t>Material: A36</a:t>
            </a:r>
            <a:endParaRPr lang="en-US" sz="2400" dirty="0">
              <a:solidFill>
                <a:schemeClr val="tx1"/>
              </a:solidFill>
              <a:latin typeface="Times New Roman" pitchFamily="18" charset="0"/>
              <a:cs typeface="Times New Roman" pitchFamily="18" charset="0"/>
            </a:endParaRPr>
          </a:p>
          <a:p>
            <a:pPr algn="just">
              <a:lnSpc>
                <a:spcPct val="107000"/>
              </a:lnSpc>
              <a:spcBef>
                <a:spcPts val="0"/>
              </a:spcBef>
              <a:spcAft>
                <a:spcPts val="800"/>
              </a:spcAft>
              <a:tabLst>
                <a:tab pos="923925" algn="l"/>
              </a:tabLst>
            </a:pPr>
            <a:r>
              <a:rPr lang="en-US" sz="2400" b="1"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Flange </a:t>
            </a:r>
            <a:r>
              <a:rPr lang="en-US" sz="2400" b="1" dirty="0">
                <a:solidFill>
                  <a:schemeClr val="tx1"/>
                </a:solidFill>
                <a:latin typeface="Times New Roman" panose="02020603050405020304" pitchFamily="18" charset="0"/>
                <a:ea typeface="Calibri" panose="020F0502020204030204" pitchFamily="34" charset="0"/>
                <a:cs typeface="Arial" panose="020B0604020202020204" pitchFamily="34" charset="0"/>
              </a:rPr>
              <a:t>Plate</a:t>
            </a:r>
            <a:endParaRPr lang="en-US" sz="18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Bef>
                <a:spcPts val="0"/>
              </a:spcBef>
              <a:spcAft>
                <a:spcPts val="800"/>
              </a:spcAft>
              <a:tabLst>
                <a:tab pos="923925" algn="l"/>
              </a:tabLst>
            </a:pPr>
            <a:r>
              <a:rPr lang="en-US" sz="2400" b="1"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Connector</a:t>
            </a:r>
            <a:endParaRPr lang="en-US" sz="18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Bef>
                <a:spcPts val="0"/>
              </a:spcBef>
              <a:spcAft>
                <a:spcPts val="800"/>
              </a:spcAft>
              <a:tabLst>
                <a:tab pos="923925" algn="l"/>
              </a:tabLst>
            </a:pPr>
            <a:r>
              <a:rPr lang="en-US" sz="23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Plate</a:t>
            </a:r>
            <a:r>
              <a:rPr lang="en-US" sz="2300" dirty="0">
                <a:solidFill>
                  <a:schemeClr val="tx1"/>
                </a:solidFill>
                <a:latin typeface="Times New Roman" panose="02020603050405020304" pitchFamily="18" charset="0"/>
                <a:ea typeface="Calibri" panose="020F0502020204030204" pitchFamily="34" charset="0"/>
                <a:cs typeface="Arial" panose="020B0604020202020204" pitchFamily="34" charset="0"/>
              </a:rPr>
              <a:t>: PL 25x376x786</a:t>
            </a:r>
            <a:endParaRPr lang="en-US" sz="23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Bef>
                <a:spcPts val="0"/>
              </a:spcBef>
              <a:spcAft>
                <a:spcPts val="800"/>
              </a:spcAft>
              <a:tabLst>
                <a:tab pos="923925" algn="l"/>
              </a:tabLst>
            </a:pPr>
            <a:r>
              <a:rPr lang="en-US" sz="23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Consider </a:t>
            </a:r>
            <a:r>
              <a:rPr lang="en-US" sz="2300" dirty="0">
                <a:solidFill>
                  <a:schemeClr val="tx1"/>
                </a:solidFill>
                <a:latin typeface="Times New Roman" panose="02020603050405020304" pitchFamily="18" charset="0"/>
                <a:ea typeface="Calibri" panose="020F0502020204030204" pitchFamily="34" charset="0"/>
                <a:cs typeface="Arial" panose="020B0604020202020204" pitchFamily="34" charset="0"/>
              </a:rPr>
              <a:t>interior plate: Yes</a:t>
            </a:r>
            <a:endParaRPr lang="en-US" sz="23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Bef>
                <a:spcPts val="0"/>
              </a:spcBef>
              <a:spcAft>
                <a:spcPts val="800"/>
              </a:spcAft>
              <a:tabLst>
                <a:tab pos="923925" algn="l"/>
              </a:tabLst>
            </a:pPr>
            <a:r>
              <a:rPr lang="en-US" sz="23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b </a:t>
            </a:r>
            <a:r>
              <a:rPr lang="en-US" sz="2300" dirty="0">
                <a:solidFill>
                  <a:schemeClr val="tx1"/>
                </a:solidFill>
                <a:latin typeface="Times New Roman" panose="02020603050405020304" pitchFamily="18" charset="0"/>
                <a:ea typeface="Calibri" panose="020F0502020204030204" pitchFamily="34" charset="0"/>
                <a:cs typeface="Arial" panose="020B0604020202020204" pitchFamily="34" charset="0"/>
              </a:rPr>
              <a:t>(Plate width): 376mm</a:t>
            </a:r>
            <a:endParaRPr lang="en-US" sz="23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Bef>
                <a:spcPts val="0"/>
              </a:spcBef>
              <a:spcAft>
                <a:spcPts val="800"/>
              </a:spcAft>
              <a:tabLst>
                <a:tab pos="923925" algn="l"/>
              </a:tabLst>
            </a:pPr>
            <a:r>
              <a:rPr lang="en-US" sz="2300" dirty="0" err="1" smtClean="0">
                <a:solidFill>
                  <a:schemeClr val="tx1"/>
                </a:solidFill>
                <a:latin typeface="Times New Roman" panose="02020603050405020304" pitchFamily="18" charset="0"/>
                <a:ea typeface="Calibri" panose="020F0502020204030204" pitchFamily="34" charset="0"/>
                <a:cs typeface="Arial" panose="020B0604020202020204" pitchFamily="34" charset="0"/>
              </a:rPr>
              <a:t>t</a:t>
            </a:r>
            <a:r>
              <a:rPr lang="en-US" sz="2300" baseline="-25000" dirty="0" err="1" smtClean="0">
                <a:solidFill>
                  <a:schemeClr val="tx1"/>
                </a:solidFill>
                <a:latin typeface="Times New Roman" panose="02020603050405020304" pitchFamily="18" charset="0"/>
                <a:ea typeface="Calibri" panose="020F0502020204030204" pitchFamily="34" charset="0"/>
                <a:cs typeface="Arial" panose="020B0604020202020204" pitchFamily="34" charset="0"/>
              </a:rPr>
              <a:t>p</a:t>
            </a:r>
            <a:r>
              <a:rPr lang="en-US" sz="23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 </a:t>
            </a:r>
            <a:r>
              <a:rPr lang="en-US" sz="2300" dirty="0">
                <a:solidFill>
                  <a:schemeClr val="tx1"/>
                </a:solidFill>
                <a:latin typeface="Times New Roman" panose="02020603050405020304" pitchFamily="18" charset="0"/>
                <a:ea typeface="Calibri" panose="020F0502020204030204" pitchFamily="34" charset="0"/>
                <a:cs typeface="Arial" panose="020B0604020202020204" pitchFamily="34" charset="0"/>
              </a:rPr>
              <a:t>(Plate thickness): 25mm</a:t>
            </a:r>
            <a:endParaRPr lang="en-US" sz="23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Bef>
                <a:spcPts val="0"/>
              </a:spcBef>
              <a:spcAft>
                <a:spcPts val="800"/>
              </a:spcAft>
              <a:tabLst>
                <a:tab pos="923925" algn="l"/>
              </a:tabLst>
            </a:pPr>
            <a:r>
              <a:rPr lang="en-US" sz="23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Material</a:t>
            </a:r>
            <a:r>
              <a:rPr lang="en-US" sz="2300" dirty="0">
                <a:solidFill>
                  <a:schemeClr val="tx1"/>
                </a:solidFill>
                <a:latin typeface="Times New Roman" panose="02020603050405020304" pitchFamily="18" charset="0"/>
                <a:ea typeface="Calibri" panose="020F0502020204030204" pitchFamily="34" charset="0"/>
                <a:cs typeface="Arial" panose="020B0604020202020204" pitchFamily="34" charset="0"/>
              </a:rPr>
              <a:t>: A36</a:t>
            </a:r>
            <a:endParaRPr lang="en-US" sz="23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Bef>
                <a:spcPts val="0"/>
              </a:spcBef>
              <a:spcAft>
                <a:spcPts val="800"/>
              </a:spcAft>
              <a:tabLst>
                <a:tab pos="923925" algn="l"/>
              </a:tabLst>
            </a:pPr>
            <a:r>
              <a:rPr lang="en-US" sz="23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Bolts</a:t>
            </a:r>
            <a:r>
              <a:rPr lang="en-US" sz="2300" dirty="0">
                <a:solidFill>
                  <a:schemeClr val="tx1"/>
                </a:solidFill>
                <a:latin typeface="Times New Roman" panose="02020603050405020304" pitchFamily="18" charset="0"/>
                <a:ea typeface="Calibri" panose="020F0502020204030204" pitchFamily="34" charset="0"/>
                <a:cs typeface="Arial" panose="020B0604020202020204" pitchFamily="34" charset="0"/>
              </a:rPr>
              <a:t>: 1" A325 N</a:t>
            </a:r>
            <a:endParaRPr lang="en-US" sz="2300" b="1" dirty="0">
              <a:solidFill>
                <a:schemeClr val="tx1"/>
              </a:solidFill>
              <a:latin typeface="Times New Roman" pitchFamily="18" charset="0"/>
              <a:cs typeface="Times New Roman" pitchFamily="18" charset="0"/>
            </a:endParaRPr>
          </a:p>
        </p:txBody>
      </p:sp>
      <p:pic>
        <p:nvPicPr>
          <p:cNvPr id="5" name="Picture 4"/>
          <p:cNvPicPr>
            <a:picLocks noChangeAspect="1"/>
          </p:cNvPicPr>
          <p:nvPr/>
        </p:nvPicPr>
        <p:blipFill>
          <a:blip r:embed="rId2"/>
          <a:stretch>
            <a:fillRect/>
          </a:stretch>
        </p:blipFill>
        <p:spPr>
          <a:xfrm>
            <a:off x="5148064" y="1955755"/>
            <a:ext cx="3609145" cy="2164268"/>
          </a:xfrm>
          <a:prstGeom prst="rect">
            <a:avLst/>
          </a:prstGeom>
        </p:spPr>
      </p:pic>
      <p:pic>
        <p:nvPicPr>
          <p:cNvPr id="6" name="Picture 5"/>
          <p:cNvPicPr>
            <a:picLocks noChangeAspect="1"/>
          </p:cNvPicPr>
          <p:nvPr/>
        </p:nvPicPr>
        <p:blipFill>
          <a:blip r:embed="rId3"/>
          <a:stretch>
            <a:fillRect/>
          </a:stretch>
        </p:blipFill>
        <p:spPr>
          <a:xfrm>
            <a:off x="5940613" y="4471221"/>
            <a:ext cx="2816596" cy="2152075"/>
          </a:xfrm>
          <a:prstGeom prst="rect">
            <a:avLst/>
          </a:prstGeom>
        </p:spPr>
      </p:pic>
    </p:spTree>
    <p:extLst>
      <p:ext uri="{BB962C8B-B14F-4D97-AF65-F5344CB8AC3E}">
        <p14:creationId xmlns:p14="http://schemas.microsoft.com/office/powerpoint/2010/main" val="40254087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19672" y="901685"/>
            <a:ext cx="3816424" cy="460648"/>
          </a:xfrm>
        </p:spPr>
        <p:txBody>
          <a:bodyPr/>
          <a:lstStyle/>
          <a:p>
            <a:r>
              <a:rPr lang="en-US" sz="2400" b="1" dirty="0"/>
              <a:t>Stress-Strain Check</a:t>
            </a:r>
          </a:p>
        </p:txBody>
      </p:sp>
      <mc:AlternateContent xmlns:mc="http://schemas.openxmlformats.org/markup-compatibility/2006" xmlns:a14="http://schemas.microsoft.com/office/drawing/2010/main">
        <mc:Choice Requires="a14">
          <p:sp>
            <p:nvSpPr>
              <p:cNvPr id="4" name="Content Placeholder 3"/>
              <p:cNvSpPr>
                <a:spLocks noGrp="1"/>
              </p:cNvSpPr>
              <p:nvPr>
                <p:ph idx="10"/>
              </p:nvPr>
            </p:nvSpPr>
            <p:spPr>
              <a:xfrm>
                <a:off x="1403648" y="1385392"/>
                <a:ext cx="7416824" cy="5472608"/>
              </a:xfrm>
            </p:spPr>
            <p:txBody>
              <a:bodyPr/>
              <a:lstStyle/>
              <a:p>
                <a:pPr marL="285750" lvl="0" indent="-285750">
                  <a:buFont typeface="Arial" panose="020B0604020202020204" pitchFamily="34" charset="0"/>
                  <a:buChar char="•"/>
                </a:pPr>
                <a:r>
                  <a:rPr lang="en-US" sz="2400" dirty="0" smtClean="0">
                    <a:solidFill>
                      <a:schemeClr val="tx1"/>
                    </a:solidFill>
                    <a:latin typeface="Times New Roman" panose="02020603050405020304" pitchFamily="18" charset="0"/>
                    <a:cs typeface="Times New Roman" panose="02020603050405020304" pitchFamily="18" charset="0"/>
                  </a:rPr>
                  <a:t>For moment in the X-direction, M</a:t>
                </a:r>
                <a:r>
                  <a:rPr lang="en-US" sz="2400" baseline="-25000" dirty="0" smtClean="0">
                    <a:solidFill>
                      <a:schemeClr val="tx1"/>
                    </a:solidFill>
                    <a:latin typeface="Times New Roman" panose="02020603050405020304" pitchFamily="18" charset="0"/>
                    <a:cs typeface="Times New Roman" panose="02020603050405020304" pitchFamily="18" charset="0"/>
                  </a:rPr>
                  <a:t>11</a:t>
                </a:r>
                <a:endParaRPr lang="en-US" sz="2400" dirty="0">
                  <a:solidFill>
                    <a:schemeClr val="tx1"/>
                  </a:solidFill>
                  <a:latin typeface="Times New Roman" panose="02020603050405020304" pitchFamily="18" charset="0"/>
                  <a:cs typeface="Times New Roman" panose="02020603050405020304" pitchFamily="18" charset="0"/>
                </a:endParaRPr>
              </a:p>
              <a:p>
                <a:pPr lvl="0"/>
                <a:r>
                  <a:rPr lang="en-US" sz="2400" dirty="0" smtClean="0">
                    <a:solidFill>
                      <a:schemeClr val="tx1"/>
                    </a:solidFill>
                    <a:latin typeface="Times New Roman" panose="02020603050405020304" pitchFamily="18" charset="0"/>
                    <a:cs typeface="Times New Roman" panose="02020603050405020304" pitchFamily="18" charset="0"/>
                  </a:rPr>
                  <a:t>M</a:t>
                </a:r>
                <a:r>
                  <a:rPr lang="en-US" sz="2400" dirty="0">
                    <a:solidFill>
                      <a:schemeClr val="tx1"/>
                    </a:solidFill>
                    <a:latin typeface="Times New Roman" panose="02020603050405020304" pitchFamily="18" charset="0"/>
                    <a:cs typeface="Times New Roman" panose="02020603050405020304" pitchFamily="18" charset="0"/>
                  </a:rPr>
                  <a:t>= </a:t>
                </a:r>
                <a14:m>
                  <m:oMath xmlns:m="http://schemas.openxmlformats.org/officeDocument/2006/math">
                    <m:f>
                      <m:fPr>
                        <m:ctrlPr>
                          <a:rPr lang="en-US" sz="2400" i="1">
                            <a:solidFill>
                              <a:schemeClr val="tx1"/>
                            </a:solidFill>
                            <a:latin typeface="Cambria Math" panose="02040503050406030204" pitchFamily="18" charset="0"/>
                          </a:rPr>
                        </m:ctrlPr>
                      </m:fPr>
                      <m:num>
                        <m:sSub>
                          <m:sSubPr>
                            <m:ctrlPr>
                              <a:rPr lang="en-US" sz="2400" b="1" i="1">
                                <a:solidFill>
                                  <a:schemeClr val="tx1"/>
                                </a:solidFill>
                                <a:latin typeface="Cambria Math" panose="02040503050406030204" pitchFamily="18" charset="0"/>
                              </a:rPr>
                            </m:ctrlPr>
                          </m:sSubPr>
                          <m:e>
                            <m:r>
                              <a:rPr lang="en-US" sz="2400" b="1" i="1">
                                <a:solidFill>
                                  <a:schemeClr val="tx1"/>
                                </a:solidFill>
                                <a:latin typeface="Cambria Math"/>
                              </a:rPr>
                              <m:t>𝐖</m:t>
                            </m:r>
                          </m:e>
                          <m:sub>
                            <m:r>
                              <a:rPr lang="en-US" sz="2400" b="1" i="1">
                                <a:solidFill>
                                  <a:schemeClr val="tx1"/>
                                </a:solidFill>
                                <a:latin typeface="Cambria Math"/>
                              </a:rPr>
                              <m:t>𝐮</m:t>
                            </m:r>
                          </m:sub>
                        </m:sSub>
                        <m:r>
                          <a:rPr lang="en-US" sz="2400" b="1" i="1">
                            <a:solidFill>
                              <a:schemeClr val="tx1"/>
                            </a:solidFill>
                            <a:latin typeface="Cambria Math"/>
                          </a:rPr>
                          <m:t>∗</m:t>
                        </m:r>
                        <m:sSub>
                          <m:sSubPr>
                            <m:ctrlPr>
                              <a:rPr lang="en-US" sz="2400" b="1" i="1">
                                <a:solidFill>
                                  <a:schemeClr val="tx1"/>
                                </a:solidFill>
                                <a:latin typeface="Cambria Math" panose="02040503050406030204" pitchFamily="18" charset="0"/>
                              </a:rPr>
                            </m:ctrlPr>
                          </m:sSubPr>
                          <m:e>
                            <m:r>
                              <a:rPr lang="en-US" sz="2400" b="1" i="1">
                                <a:solidFill>
                                  <a:schemeClr val="tx1"/>
                                </a:solidFill>
                                <a:latin typeface="Cambria Math"/>
                              </a:rPr>
                              <m:t>𝐋</m:t>
                            </m:r>
                          </m:e>
                          <m:sub>
                            <m:r>
                              <a:rPr lang="en-US" sz="2400" b="1" i="1">
                                <a:solidFill>
                                  <a:schemeClr val="tx1"/>
                                </a:solidFill>
                                <a:latin typeface="Cambria Math"/>
                              </a:rPr>
                              <m:t>𝟐</m:t>
                            </m:r>
                          </m:sub>
                        </m:sSub>
                        <m:sSubSup>
                          <m:sSubSupPr>
                            <m:ctrlPr>
                              <a:rPr lang="en-US" sz="2400" b="1" i="1">
                                <a:solidFill>
                                  <a:schemeClr val="tx1"/>
                                </a:solidFill>
                                <a:latin typeface="Cambria Math" panose="02040503050406030204" pitchFamily="18" charset="0"/>
                              </a:rPr>
                            </m:ctrlPr>
                          </m:sSubSupPr>
                          <m:e>
                            <m:r>
                              <a:rPr lang="en-US" sz="2400" b="1" i="1">
                                <a:solidFill>
                                  <a:schemeClr val="tx1"/>
                                </a:solidFill>
                                <a:latin typeface="Cambria Math"/>
                              </a:rPr>
                              <m:t>𝒍</m:t>
                            </m:r>
                          </m:e>
                          <m:sub>
                            <m:r>
                              <a:rPr lang="en-US" sz="2400" b="1" i="1">
                                <a:solidFill>
                                  <a:schemeClr val="tx1"/>
                                </a:solidFill>
                                <a:latin typeface="Cambria Math"/>
                              </a:rPr>
                              <m:t>𝒏</m:t>
                            </m:r>
                          </m:sub>
                          <m:sup>
                            <m:r>
                              <a:rPr lang="en-US" sz="2400" b="1" i="1">
                                <a:solidFill>
                                  <a:schemeClr val="tx1"/>
                                </a:solidFill>
                                <a:latin typeface="Cambria Math"/>
                              </a:rPr>
                              <m:t>𝟐</m:t>
                            </m:r>
                          </m:sup>
                        </m:sSubSup>
                      </m:num>
                      <m:den>
                        <m:r>
                          <a:rPr lang="en-US" sz="2400" i="1">
                            <a:solidFill>
                              <a:schemeClr val="tx1"/>
                            </a:solidFill>
                            <a:latin typeface="Cambria Math"/>
                          </a:rPr>
                          <m:t>8</m:t>
                        </m:r>
                        <m:r>
                          <a:rPr lang="en-US" sz="2400" i="1">
                            <a:solidFill>
                              <a:schemeClr val="tx1"/>
                            </a:solidFill>
                            <a:latin typeface="Cambria Math"/>
                          </a:rPr>
                          <m:t> </m:t>
                        </m:r>
                        <m:r>
                          <a:rPr lang="en-US" sz="2400" i="1">
                            <a:solidFill>
                              <a:schemeClr val="tx1"/>
                            </a:solidFill>
                            <a:latin typeface="Cambria Math"/>
                          </a:rPr>
                          <m:t>𝑥</m:t>
                        </m:r>
                        <m:r>
                          <a:rPr lang="en-US" sz="2400" i="1">
                            <a:solidFill>
                              <a:schemeClr val="tx1"/>
                            </a:solidFill>
                            <a:latin typeface="Cambria Math"/>
                          </a:rPr>
                          <m:t> </m:t>
                        </m:r>
                        <m:r>
                          <a:rPr lang="en-US" sz="2400" i="1">
                            <a:solidFill>
                              <a:schemeClr val="tx1"/>
                            </a:solidFill>
                            <a:latin typeface="Cambria Math"/>
                          </a:rPr>
                          <m:t>2</m:t>
                        </m:r>
                      </m:den>
                    </m:f>
                  </m:oMath>
                </a14:m>
                <a:r>
                  <a:rPr lang="en-US" sz="2400" dirty="0">
                    <a:solidFill>
                      <a:schemeClr val="tx1"/>
                    </a:solidFill>
                    <a:latin typeface="Times New Roman" panose="02020603050405020304" pitchFamily="18" charset="0"/>
                    <a:cs typeface="Times New Roman" panose="02020603050405020304" pitchFamily="18" charset="0"/>
                  </a:rPr>
                  <a:t>= 346.5kN.m </a:t>
                </a:r>
              </a:p>
              <a:p>
                <a:r>
                  <a:rPr lang="en-US" sz="2400" dirty="0">
                    <a:solidFill>
                      <a:schemeClr val="tx1"/>
                    </a:solidFill>
                    <a:latin typeface="Times New Roman" panose="02020603050405020304" pitchFamily="18" charset="0"/>
                    <a:cs typeface="Times New Roman" panose="02020603050405020304" pitchFamily="18" charset="0"/>
                  </a:rPr>
                  <a:t>M= </a:t>
                </a:r>
                <a14:m>
                  <m:oMath xmlns:m="http://schemas.openxmlformats.org/officeDocument/2006/math">
                    <m:f>
                      <m:fPr>
                        <m:ctrlPr>
                          <a:rPr lang="en-US" sz="2400" i="1">
                            <a:solidFill>
                              <a:schemeClr val="tx1"/>
                            </a:solidFill>
                            <a:latin typeface="Cambria Math" panose="02040503050406030204" pitchFamily="18" charset="0"/>
                          </a:rPr>
                        </m:ctrlPr>
                      </m:fPr>
                      <m:num>
                        <m:sSub>
                          <m:sSubPr>
                            <m:ctrlPr>
                              <a:rPr lang="en-US" sz="2400" i="1">
                                <a:solidFill>
                                  <a:schemeClr val="tx1"/>
                                </a:solidFill>
                                <a:latin typeface="Cambria Math" panose="02040503050406030204" pitchFamily="18" charset="0"/>
                              </a:rPr>
                            </m:ctrlPr>
                          </m:sSubPr>
                          <m:e>
                            <m:r>
                              <m:rPr>
                                <m:sty m:val="p"/>
                              </m:rPr>
                              <a:rPr lang="en-US" sz="2400">
                                <a:solidFill>
                                  <a:schemeClr val="tx1"/>
                                </a:solidFill>
                                <a:latin typeface="Cambria Math"/>
                              </a:rPr>
                              <m:t>M</m:t>
                            </m:r>
                          </m:e>
                          <m:sub>
                            <m:r>
                              <a:rPr lang="en-US" sz="2400" i="1">
                                <a:solidFill>
                                  <a:schemeClr val="tx1"/>
                                </a:solidFill>
                                <a:latin typeface="Cambria Math"/>
                              </a:rPr>
                              <m:t>1</m:t>
                            </m:r>
                          </m:sub>
                        </m:sSub>
                        <m:r>
                          <a:rPr lang="en-US" sz="2400">
                            <a:solidFill>
                              <a:schemeClr val="tx1"/>
                            </a:solidFill>
                            <a:latin typeface="Cambria Math"/>
                          </a:rPr>
                          <m:t>+</m:t>
                        </m:r>
                        <m:sSub>
                          <m:sSubPr>
                            <m:ctrlPr>
                              <a:rPr lang="en-US" sz="2400" i="1">
                                <a:solidFill>
                                  <a:schemeClr val="tx1"/>
                                </a:solidFill>
                                <a:latin typeface="Cambria Math" panose="02040503050406030204" pitchFamily="18" charset="0"/>
                              </a:rPr>
                            </m:ctrlPr>
                          </m:sSubPr>
                          <m:e>
                            <m:r>
                              <m:rPr>
                                <m:sty m:val="p"/>
                              </m:rPr>
                              <a:rPr lang="en-US" sz="2400">
                                <a:solidFill>
                                  <a:schemeClr val="tx1"/>
                                </a:solidFill>
                                <a:latin typeface="Cambria Math"/>
                              </a:rPr>
                              <m:t>M</m:t>
                            </m:r>
                          </m:e>
                          <m:sub>
                            <m:r>
                              <a:rPr lang="en-US" sz="2400" i="1">
                                <a:solidFill>
                                  <a:schemeClr val="tx1"/>
                                </a:solidFill>
                                <a:latin typeface="Cambria Math"/>
                              </a:rPr>
                              <m:t>2</m:t>
                            </m:r>
                          </m:sub>
                        </m:sSub>
                      </m:num>
                      <m:den>
                        <m:r>
                          <a:rPr lang="en-US" sz="2400" i="1">
                            <a:solidFill>
                              <a:schemeClr val="tx1"/>
                            </a:solidFill>
                            <a:latin typeface="Cambria Math"/>
                          </a:rPr>
                          <m:t>2</m:t>
                        </m:r>
                      </m:den>
                    </m:f>
                    <m:r>
                      <a:rPr lang="en-US" sz="2400" i="1">
                        <a:solidFill>
                          <a:schemeClr val="tx1"/>
                        </a:solidFill>
                        <a:latin typeface="Cambria Math"/>
                      </a:rPr>
                      <m:t>+ </m:t>
                    </m:r>
                    <m:sSub>
                      <m:sSubPr>
                        <m:ctrlPr>
                          <a:rPr lang="en-US" sz="2400" i="1">
                            <a:solidFill>
                              <a:schemeClr val="tx1"/>
                            </a:solidFill>
                            <a:latin typeface="Cambria Math" panose="02040503050406030204" pitchFamily="18" charset="0"/>
                          </a:rPr>
                        </m:ctrlPr>
                      </m:sSubPr>
                      <m:e>
                        <m:r>
                          <m:rPr>
                            <m:sty m:val="p"/>
                          </m:rPr>
                          <a:rPr lang="en-US" sz="2400">
                            <a:solidFill>
                              <a:schemeClr val="tx1"/>
                            </a:solidFill>
                            <a:latin typeface="Cambria Math"/>
                          </a:rPr>
                          <m:t>M</m:t>
                        </m:r>
                      </m:e>
                      <m:sub>
                        <m:r>
                          <a:rPr lang="en-US" sz="2400" i="1">
                            <a:solidFill>
                              <a:schemeClr val="tx1"/>
                            </a:solidFill>
                            <a:latin typeface="Cambria Math"/>
                          </a:rPr>
                          <m:t>3</m:t>
                        </m:r>
                      </m:sub>
                    </m:sSub>
                  </m:oMath>
                </a14:m>
                <a:r>
                  <a:rPr lang="en-US" sz="2400" dirty="0">
                    <a:solidFill>
                      <a:schemeClr val="tx1"/>
                    </a:solidFill>
                    <a:latin typeface="Times New Roman" panose="02020603050405020304" pitchFamily="18" charset="0"/>
                    <a:cs typeface="Times New Roman" panose="02020603050405020304" pitchFamily="18" charset="0"/>
                  </a:rPr>
                  <a:t>= 269. 3kN.m</a:t>
                </a:r>
              </a:p>
              <a:p>
                <a:r>
                  <a:rPr lang="en-US" sz="2400" dirty="0">
                    <a:solidFill>
                      <a:schemeClr val="tx1"/>
                    </a:solidFill>
                    <a:latin typeface="Times New Roman" panose="02020603050405020304" pitchFamily="18" charset="0"/>
                    <a:cs typeface="Times New Roman" panose="02020603050405020304" pitchFamily="18" charset="0"/>
                  </a:rPr>
                  <a:t>Error= 28% </a:t>
                </a:r>
                <a14:m>
                  <m:oMath xmlns:m="http://schemas.openxmlformats.org/officeDocument/2006/math">
                    <m:r>
                      <a:rPr lang="en-US" sz="2400" i="1">
                        <a:solidFill>
                          <a:schemeClr val="tx1"/>
                        </a:solidFill>
                        <a:latin typeface="Cambria Math"/>
                      </a:rPr>
                      <m:t>→</m:t>
                    </m:r>
                  </m:oMath>
                </a14:m>
                <a:r>
                  <a:rPr lang="en-US" sz="2400" dirty="0">
                    <a:solidFill>
                      <a:schemeClr val="tx1"/>
                    </a:solidFill>
                    <a:latin typeface="Times New Roman" panose="02020603050405020304" pitchFamily="18" charset="0"/>
                    <a:cs typeface="Times New Roman" panose="02020603050405020304" pitchFamily="18" charset="0"/>
                  </a:rPr>
                  <a:t> </a:t>
                </a:r>
                <a:r>
                  <a:rPr lang="en-US" sz="2400" dirty="0" smtClean="0">
                    <a:solidFill>
                      <a:schemeClr val="tx1"/>
                    </a:solidFill>
                    <a:latin typeface="Times New Roman" panose="02020603050405020304" pitchFamily="18" charset="0"/>
                    <a:cs typeface="Times New Roman" panose="02020603050405020304" pitchFamily="18" charset="0"/>
                  </a:rPr>
                  <a:t>OK</a:t>
                </a:r>
                <a:endParaRPr lang="en-US" sz="2400" dirty="0">
                  <a:solidFill>
                    <a:schemeClr val="tx1"/>
                  </a:solidFill>
                  <a:latin typeface="Times New Roman" panose="02020603050405020304" pitchFamily="18" charset="0"/>
                  <a:cs typeface="Times New Roman" panose="02020603050405020304" pitchFamily="18" charset="0"/>
                </a:endParaRPr>
              </a:p>
              <a:p>
                <a:pPr marL="285750" lvl="0" indent="-285750">
                  <a:buFont typeface="Arial" panose="020B0604020202020204" pitchFamily="34" charset="0"/>
                  <a:buChar char="•"/>
                </a:pPr>
                <a:r>
                  <a:rPr lang="en-US" sz="2400" dirty="0">
                    <a:solidFill>
                      <a:schemeClr val="tx1"/>
                    </a:solidFill>
                    <a:latin typeface="Times New Roman" panose="02020603050405020304" pitchFamily="18" charset="0"/>
                    <a:cs typeface="Times New Roman" panose="02020603050405020304" pitchFamily="18" charset="0"/>
                  </a:rPr>
                  <a:t>For moment in the Y-direction, M</a:t>
                </a:r>
                <a:r>
                  <a:rPr lang="en-US" sz="2400" baseline="-25000" dirty="0">
                    <a:solidFill>
                      <a:schemeClr val="tx1"/>
                    </a:solidFill>
                    <a:latin typeface="Times New Roman" panose="02020603050405020304" pitchFamily="18" charset="0"/>
                    <a:cs typeface="Times New Roman" panose="02020603050405020304" pitchFamily="18" charset="0"/>
                  </a:rPr>
                  <a:t>22</a:t>
                </a:r>
                <a:endParaRPr lang="en-US" sz="2400" dirty="0">
                  <a:solidFill>
                    <a:schemeClr val="tx1"/>
                  </a:solidFill>
                  <a:latin typeface="Times New Roman" panose="02020603050405020304" pitchFamily="18" charset="0"/>
                  <a:cs typeface="Times New Roman" panose="02020603050405020304" pitchFamily="18" charset="0"/>
                </a:endParaRPr>
              </a:p>
              <a:p>
                <a:r>
                  <a:rPr lang="en-US" sz="2400" dirty="0">
                    <a:solidFill>
                      <a:schemeClr val="tx1"/>
                    </a:solidFill>
                    <a:latin typeface="Times New Roman" panose="02020603050405020304" pitchFamily="18" charset="0"/>
                    <a:cs typeface="Times New Roman" panose="02020603050405020304" pitchFamily="18" charset="0"/>
                  </a:rPr>
                  <a:t>M= </a:t>
                </a:r>
                <a14:m>
                  <m:oMath xmlns:m="http://schemas.openxmlformats.org/officeDocument/2006/math">
                    <m:f>
                      <m:fPr>
                        <m:ctrlPr>
                          <a:rPr lang="en-US" sz="2400" i="1">
                            <a:solidFill>
                              <a:schemeClr val="tx1"/>
                            </a:solidFill>
                            <a:latin typeface="Cambria Math" panose="02040503050406030204" pitchFamily="18" charset="0"/>
                          </a:rPr>
                        </m:ctrlPr>
                      </m:fPr>
                      <m:num>
                        <m:sSub>
                          <m:sSubPr>
                            <m:ctrlPr>
                              <a:rPr lang="en-US" sz="2400" b="1" i="1">
                                <a:solidFill>
                                  <a:schemeClr val="tx1"/>
                                </a:solidFill>
                                <a:latin typeface="Cambria Math" panose="02040503050406030204" pitchFamily="18" charset="0"/>
                              </a:rPr>
                            </m:ctrlPr>
                          </m:sSubPr>
                          <m:e>
                            <m:r>
                              <a:rPr lang="en-US" sz="2400" b="1" i="1">
                                <a:solidFill>
                                  <a:schemeClr val="tx1"/>
                                </a:solidFill>
                                <a:latin typeface="Cambria Math"/>
                              </a:rPr>
                              <m:t>𝐖</m:t>
                            </m:r>
                          </m:e>
                          <m:sub>
                            <m:r>
                              <a:rPr lang="en-US" sz="2400" b="1" i="1">
                                <a:solidFill>
                                  <a:schemeClr val="tx1"/>
                                </a:solidFill>
                                <a:latin typeface="Cambria Math"/>
                              </a:rPr>
                              <m:t>𝐮</m:t>
                            </m:r>
                          </m:sub>
                        </m:sSub>
                        <m:r>
                          <a:rPr lang="en-US" sz="2400" b="1" i="1">
                            <a:solidFill>
                              <a:schemeClr val="tx1"/>
                            </a:solidFill>
                            <a:latin typeface="Cambria Math"/>
                          </a:rPr>
                          <m:t>∗</m:t>
                        </m:r>
                        <m:sSub>
                          <m:sSubPr>
                            <m:ctrlPr>
                              <a:rPr lang="en-US" sz="2400" b="1" i="1">
                                <a:solidFill>
                                  <a:schemeClr val="tx1"/>
                                </a:solidFill>
                                <a:latin typeface="Cambria Math" panose="02040503050406030204" pitchFamily="18" charset="0"/>
                              </a:rPr>
                            </m:ctrlPr>
                          </m:sSubPr>
                          <m:e>
                            <m:r>
                              <a:rPr lang="en-US" sz="2400" b="1" i="1">
                                <a:solidFill>
                                  <a:schemeClr val="tx1"/>
                                </a:solidFill>
                                <a:latin typeface="Cambria Math"/>
                              </a:rPr>
                              <m:t>𝐋</m:t>
                            </m:r>
                          </m:e>
                          <m:sub>
                            <m:r>
                              <a:rPr lang="en-US" sz="2400" b="1" i="1">
                                <a:solidFill>
                                  <a:schemeClr val="tx1"/>
                                </a:solidFill>
                                <a:latin typeface="Cambria Math"/>
                              </a:rPr>
                              <m:t>𝟐</m:t>
                            </m:r>
                          </m:sub>
                        </m:sSub>
                        <m:sSubSup>
                          <m:sSubSupPr>
                            <m:ctrlPr>
                              <a:rPr lang="en-US" sz="2400" b="1" i="1">
                                <a:solidFill>
                                  <a:schemeClr val="tx1"/>
                                </a:solidFill>
                                <a:latin typeface="Cambria Math" panose="02040503050406030204" pitchFamily="18" charset="0"/>
                              </a:rPr>
                            </m:ctrlPr>
                          </m:sSubSupPr>
                          <m:e>
                            <m:r>
                              <a:rPr lang="en-US" sz="2400" b="1" i="1">
                                <a:solidFill>
                                  <a:schemeClr val="tx1"/>
                                </a:solidFill>
                                <a:latin typeface="Cambria Math"/>
                              </a:rPr>
                              <m:t>𝒍</m:t>
                            </m:r>
                          </m:e>
                          <m:sub>
                            <m:r>
                              <a:rPr lang="en-US" sz="2400" b="1" i="1">
                                <a:solidFill>
                                  <a:schemeClr val="tx1"/>
                                </a:solidFill>
                                <a:latin typeface="Cambria Math"/>
                              </a:rPr>
                              <m:t>𝒏</m:t>
                            </m:r>
                          </m:sub>
                          <m:sup>
                            <m:r>
                              <a:rPr lang="en-US" sz="2400" b="1" i="1">
                                <a:solidFill>
                                  <a:schemeClr val="tx1"/>
                                </a:solidFill>
                                <a:latin typeface="Cambria Math"/>
                              </a:rPr>
                              <m:t>𝟐</m:t>
                            </m:r>
                          </m:sup>
                        </m:sSubSup>
                      </m:num>
                      <m:den>
                        <m:r>
                          <a:rPr lang="en-US" sz="2400" i="1">
                            <a:solidFill>
                              <a:schemeClr val="tx1"/>
                            </a:solidFill>
                            <a:latin typeface="Cambria Math"/>
                          </a:rPr>
                          <m:t>8</m:t>
                        </m:r>
                        <m:r>
                          <a:rPr lang="en-US" sz="2400" i="1">
                            <a:solidFill>
                              <a:schemeClr val="tx1"/>
                            </a:solidFill>
                            <a:latin typeface="Cambria Math"/>
                          </a:rPr>
                          <m:t> </m:t>
                        </m:r>
                        <m:r>
                          <a:rPr lang="en-US" sz="2400" i="1">
                            <a:solidFill>
                              <a:schemeClr val="tx1"/>
                            </a:solidFill>
                            <a:latin typeface="Cambria Math"/>
                          </a:rPr>
                          <m:t>𝑥</m:t>
                        </m:r>
                        <m:r>
                          <a:rPr lang="en-US" sz="2400" i="1">
                            <a:solidFill>
                              <a:schemeClr val="tx1"/>
                            </a:solidFill>
                            <a:latin typeface="Cambria Math"/>
                          </a:rPr>
                          <m:t> </m:t>
                        </m:r>
                        <m:r>
                          <a:rPr lang="en-US" sz="2400" i="1">
                            <a:solidFill>
                              <a:schemeClr val="tx1"/>
                            </a:solidFill>
                            <a:latin typeface="Cambria Math"/>
                          </a:rPr>
                          <m:t>2</m:t>
                        </m:r>
                      </m:den>
                    </m:f>
                  </m:oMath>
                </a14:m>
                <a:r>
                  <a:rPr lang="en-US" sz="2400" dirty="0">
                    <a:solidFill>
                      <a:schemeClr val="tx1"/>
                    </a:solidFill>
                    <a:latin typeface="Times New Roman" panose="02020603050405020304" pitchFamily="18" charset="0"/>
                    <a:cs typeface="Times New Roman" panose="02020603050405020304" pitchFamily="18" charset="0"/>
                  </a:rPr>
                  <a:t>= 404.3kN.m </a:t>
                </a:r>
              </a:p>
              <a:p>
                <a:r>
                  <a:rPr lang="en-US" sz="2400" dirty="0">
                    <a:solidFill>
                      <a:schemeClr val="tx1"/>
                    </a:solidFill>
                    <a:latin typeface="Times New Roman" panose="02020603050405020304" pitchFamily="18" charset="0"/>
                    <a:cs typeface="Times New Roman" panose="02020603050405020304" pitchFamily="18" charset="0"/>
                  </a:rPr>
                  <a:t>M= </a:t>
                </a:r>
                <a14:m>
                  <m:oMath xmlns:m="http://schemas.openxmlformats.org/officeDocument/2006/math">
                    <m:f>
                      <m:fPr>
                        <m:ctrlPr>
                          <a:rPr lang="en-US" sz="2400" i="1">
                            <a:solidFill>
                              <a:schemeClr val="tx1"/>
                            </a:solidFill>
                            <a:latin typeface="Cambria Math" panose="02040503050406030204" pitchFamily="18" charset="0"/>
                          </a:rPr>
                        </m:ctrlPr>
                      </m:fPr>
                      <m:num>
                        <m:sSub>
                          <m:sSubPr>
                            <m:ctrlPr>
                              <a:rPr lang="en-US" sz="2400" i="1">
                                <a:solidFill>
                                  <a:schemeClr val="tx1"/>
                                </a:solidFill>
                                <a:latin typeface="Cambria Math" panose="02040503050406030204" pitchFamily="18" charset="0"/>
                              </a:rPr>
                            </m:ctrlPr>
                          </m:sSubPr>
                          <m:e>
                            <m:r>
                              <m:rPr>
                                <m:sty m:val="p"/>
                              </m:rPr>
                              <a:rPr lang="en-US" sz="2400">
                                <a:solidFill>
                                  <a:schemeClr val="tx1"/>
                                </a:solidFill>
                                <a:latin typeface="Cambria Math"/>
                              </a:rPr>
                              <m:t>M</m:t>
                            </m:r>
                          </m:e>
                          <m:sub>
                            <m:r>
                              <a:rPr lang="en-US" sz="2400" i="1">
                                <a:solidFill>
                                  <a:schemeClr val="tx1"/>
                                </a:solidFill>
                                <a:latin typeface="Cambria Math"/>
                              </a:rPr>
                              <m:t>1</m:t>
                            </m:r>
                          </m:sub>
                        </m:sSub>
                        <m:r>
                          <a:rPr lang="en-US" sz="2400">
                            <a:solidFill>
                              <a:schemeClr val="tx1"/>
                            </a:solidFill>
                            <a:latin typeface="Cambria Math"/>
                          </a:rPr>
                          <m:t>+</m:t>
                        </m:r>
                        <m:sSub>
                          <m:sSubPr>
                            <m:ctrlPr>
                              <a:rPr lang="en-US" sz="2400" i="1">
                                <a:solidFill>
                                  <a:schemeClr val="tx1"/>
                                </a:solidFill>
                                <a:latin typeface="Cambria Math" panose="02040503050406030204" pitchFamily="18" charset="0"/>
                              </a:rPr>
                            </m:ctrlPr>
                          </m:sSubPr>
                          <m:e>
                            <m:r>
                              <m:rPr>
                                <m:sty m:val="p"/>
                              </m:rPr>
                              <a:rPr lang="en-US" sz="2400">
                                <a:solidFill>
                                  <a:schemeClr val="tx1"/>
                                </a:solidFill>
                                <a:latin typeface="Cambria Math"/>
                              </a:rPr>
                              <m:t>M</m:t>
                            </m:r>
                          </m:e>
                          <m:sub>
                            <m:r>
                              <a:rPr lang="en-US" sz="2400" i="1">
                                <a:solidFill>
                                  <a:schemeClr val="tx1"/>
                                </a:solidFill>
                                <a:latin typeface="Cambria Math"/>
                              </a:rPr>
                              <m:t>2</m:t>
                            </m:r>
                          </m:sub>
                        </m:sSub>
                      </m:num>
                      <m:den>
                        <m:r>
                          <a:rPr lang="en-US" sz="2400" i="1">
                            <a:solidFill>
                              <a:schemeClr val="tx1"/>
                            </a:solidFill>
                            <a:latin typeface="Cambria Math"/>
                          </a:rPr>
                          <m:t>2</m:t>
                        </m:r>
                      </m:den>
                    </m:f>
                    <m:r>
                      <a:rPr lang="en-US" sz="2400" i="1">
                        <a:solidFill>
                          <a:schemeClr val="tx1"/>
                        </a:solidFill>
                        <a:latin typeface="Cambria Math"/>
                      </a:rPr>
                      <m:t>+ </m:t>
                    </m:r>
                    <m:sSub>
                      <m:sSubPr>
                        <m:ctrlPr>
                          <a:rPr lang="en-US" sz="2400" i="1">
                            <a:solidFill>
                              <a:schemeClr val="tx1"/>
                            </a:solidFill>
                            <a:latin typeface="Cambria Math" panose="02040503050406030204" pitchFamily="18" charset="0"/>
                          </a:rPr>
                        </m:ctrlPr>
                      </m:sSubPr>
                      <m:e>
                        <m:r>
                          <m:rPr>
                            <m:sty m:val="p"/>
                          </m:rPr>
                          <a:rPr lang="en-US" sz="2400">
                            <a:solidFill>
                              <a:schemeClr val="tx1"/>
                            </a:solidFill>
                            <a:latin typeface="Cambria Math"/>
                          </a:rPr>
                          <m:t>M</m:t>
                        </m:r>
                      </m:e>
                      <m:sub>
                        <m:r>
                          <a:rPr lang="en-US" sz="2400" i="1">
                            <a:solidFill>
                              <a:schemeClr val="tx1"/>
                            </a:solidFill>
                            <a:latin typeface="Cambria Math"/>
                          </a:rPr>
                          <m:t>3</m:t>
                        </m:r>
                      </m:sub>
                    </m:sSub>
                  </m:oMath>
                </a14:m>
                <a:r>
                  <a:rPr lang="en-US" sz="2400" dirty="0">
                    <a:solidFill>
                      <a:schemeClr val="tx1"/>
                    </a:solidFill>
                    <a:latin typeface="Times New Roman" panose="02020603050405020304" pitchFamily="18" charset="0"/>
                    <a:cs typeface="Times New Roman" panose="02020603050405020304" pitchFamily="18" charset="0"/>
                  </a:rPr>
                  <a:t>= 542kN.m</a:t>
                </a:r>
              </a:p>
              <a:p>
                <a:r>
                  <a:rPr lang="en-US" sz="2400" dirty="0">
                    <a:solidFill>
                      <a:schemeClr val="tx1"/>
                    </a:solidFill>
                    <a:latin typeface="Times New Roman" panose="02020603050405020304" pitchFamily="18" charset="0"/>
                    <a:cs typeface="Times New Roman" panose="02020603050405020304" pitchFamily="18" charset="0"/>
                  </a:rPr>
                  <a:t>Error= 25% </a:t>
                </a:r>
                <a14:m>
                  <m:oMath xmlns:m="http://schemas.openxmlformats.org/officeDocument/2006/math">
                    <m:r>
                      <a:rPr lang="en-US" sz="2400" i="1">
                        <a:solidFill>
                          <a:schemeClr val="tx1"/>
                        </a:solidFill>
                        <a:latin typeface="Cambria Math"/>
                      </a:rPr>
                      <m:t>→</m:t>
                    </m:r>
                  </m:oMath>
                </a14:m>
                <a:r>
                  <a:rPr lang="en-US" sz="2400" dirty="0">
                    <a:solidFill>
                      <a:schemeClr val="tx1"/>
                    </a:solidFill>
                    <a:latin typeface="Times New Roman" panose="02020603050405020304" pitchFamily="18" charset="0"/>
                    <a:cs typeface="Times New Roman" panose="02020603050405020304" pitchFamily="18" charset="0"/>
                  </a:rPr>
                  <a:t> OK</a:t>
                </a:r>
              </a:p>
              <a:p>
                <a:endParaRPr lang="en-US" dirty="0"/>
              </a:p>
            </p:txBody>
          </p:sp>
        </mc:Choice>
        <mc:Fallback xmlns="">
          <p:sp>
            <p:nvSpPr>
              <p:cNvPr id="4" name="Content Placeholder 3"/>
              <p:cNvSpPr>
                <a:spLocks noGrp="1" noRot="1" noChangeAspect="1" noMove="1" noResize="1" noEditPoints="1" noAdjustHandles="1" noChangeArrowheads="1" noChangeShapeType="1" noTextEdit="1"/>
              </p:cNvSpPr>
              <p:nvPr>
                <p:ph idx="10"/>
              </p:nvPr>
            </p:nvSpPr>
            <p:spPr>
              <a:xfrm>
                <a:off x="1403648" y="1385392"/>
                <a:ext cx="7416824" cy="5472608"/>
              </a:xfrm>
              <a:blipFill>
                <a:blip r:embed="rId2"/>
                <a:stretch>
                  <a:fillRect t="-891"/>
                </a:stretch>
              </a:blipFill>
            </p:spPr>
            <p:txBody>
              <a:bodyPr/>
              <a:lstStyle/>
              <a:p>
                <a:r>
                  <a:rPr lang="en-US">
                    <a:noFill/>
                  </a:rPr>
                  <a:t> </a:t>
                </a:r>
              </a:p>
            </p:txBody>
          </p:sp>
        </mc:Fallback>
      </mc:AlternateContent>
      <p:pic>
        <p:nvPicPr>
          <p:cNvPr id="2" name="Picture 1"/>
          <p:cNvPicPr>
            <a:picLocks noChangeAspect="1"/>
          </p:cNvPicPr>
          <p:nvPr/>
        </p:nvPicPr>
        <p:blipFill>
          <a:blip r:embed="rId3"/>
          <a:stretch>
            <a:fillRect/>
          </a:stretch>
        </p:blipFill>
        <p:spPr>
          <a:xfrm>
            <a:off x="5940152" y="4081152"/>
            <a:ext cx="2880320" cy="2759850"/>
          </a:xfrm>
          <a:prstGeom prst="rect">
            <a:avLst/>
          </a:prstGeom>
        </p:spPr>
      </p:pic>
      <p:sp>
        <p:nvSpPr>
          <p:cNvPr id="5" name="Rectangle 4"/>
          <p:cNvSpPr/>
          <p:nvPr/>
        </p:nvSpPr>
        <p:spPr>
          <a:xfrm>
            <a:off x="1619672" y="201748"/>
            <a:ext cx="1641796" cy="584775"/>
          </a:xfrm>
          <a:prstGeom prst="rect">
            <a:avLst/>
          </a:prstGeom>
        </p:spPr>
        <p:txBody>
          <a:bodyPr wrap="none">
            <a:spAutoFit/>
          </a:bodyPr>
          <a:lstStyle/>
          <a:p>
            <a:r>
              <a:rPr lang="en-US" sz="3200" b="1" dirty="0">
                <a:solidFill>
                  <a:prstClr val="black">
                    <a:lumMod val="75000"/>
                    <a:lumOff val="25000"/>
                  </a:prstClr>
                </a:solidFill>
                <a:latin typeface="Arial" pitchFamily="34" charset="0"/>
                <a:ea typeface="+mj-ea"/>
                <a:cs typeface="Arial" pitchFamily="34" charset="0"/>
              </a:rPr>
              <a:t>Checks</a:t>
            </a:r>
            <a:endParaRPr lang="en-US" dirty="0"/>
          </a:p>
        </p:txBody>
      </p:sp>
    </p:spTree>
    <p:extLst>
      <p:ext uri="{BB962C8B-B14F-4D97-AF65-F5344CB8AC3E}">
        <p14:creationId xmlns:p14="http://schemas.microsoft.com/office/powerpoint/2010/main" val="1022342473"/>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34789" y="-6944"/>
            <a:ext cx="7524328" cy="1069514"/>
          </a:xfrm>
        </p:spPr>
        <p:txBody>
          <a:bodyPr/>
          <a:lstStyle/>
          <a:p>
            <a:r>
              <a:rPr lang="en-US" sz="4400" dirty="0">
                <a:solidFill>
                  <a:prstClr val="black"/>
                </a:solidFill>
                <a:latin typeface="Times New Roman" panose="02020603050405020304" pitchFamily="18" charset="0"/>
                <a:cs typeface="Times New Roman" panose="02020603050405020304" pitchFamily="18" charset="0"/>
              </a:rPr>
              <a:t>Design</a:t>
            </a:r>
            <a:endParaRPr lang="en-US" dirty="0"/>
          </a:p>
        </p:txBody>
      </p:sp>
      <p:sp>
        <p:nvSpPr>
          <p:cNvPr id="3" name="Content Placeholder 2"/>
          <p:cNvSpPr>
            <a:spLocks noGrp="1"/>
          </p:cNvSpPr>
          <p:nvPr>
            <p:ph idx="1"/>
          </p:nvPr>
        </p:nvSpPr>
        <p:spPr>
          <a:xfrm>
            <a:off x="1534789" y="859300"/>
            <a:ext cx="6563072" cy="460648"/>
          </a:xfrm>
        </p:spPr>
        <p:txBody>
          <a:bodyPr/>
          <a:lstStyle/>
          <a:p>
            <a:pPr lvl="0"/>
            <a:endParaRPr lang="en-US" sz="2400" b="1" dirty="0" smtClean="0">
              <a:solidFill>
                <a:prstClr val="black">
                  <a:lumMod val="75000"/>
                  <a:lumOff val="25000"/>
                </a:prstClr>
              </a:solidFill>
              <a:latin typeface="Times New Roman" pitchFamily="18" charset="0"/>
              <a:cs typeface="Times New Roman" pitchFamily="18" charset="0"/>
            </a:endParaRPr>
          </a:p>
          <a:p>
            <a:pPr lvl="0"/>
            <a:r>
              <a:rPr lang="en-US" sz="2400" b="1" dirty="0" smtClean="0">
                <a:solidFill>
                  <a:schemeClr val="tx1"/>
                </a:solidFill>
                <a:latin typeface="Times New Roman" pitchFamily="18" charset="0"/>
                <a:cs typeface="Times New Roman" pitchFamily="18" charset="0"/>
              </a:rPr>
              <a:t>Column-Steel </a:t>
            </a:r>
            <a:r>
              <a:rPr lang="en-US" sz="2400" b="1" dirty="0">
                <a:solidFill>
                  <a:schemeClr val="tx1"/>
                </a:solidFill>
                <a:latin typeface="Times New Roman" pitchFamily="18" charset="0"/>
                <a:cs typeface="Times New Roman" pitchFamily="18" charset="0"/>
              </a:rPr>
              <a:t>Connection</a:t>
            </a:r>
            <a:endParaRPr lang="en-US" sz="2400" dirty="0">
              <a:solidFill>
                <a:schemeClr val="tx1"/>
              </a:solidFill>
              <a:latin typeface="Times New Roman" pitchFamily="18" charset="0"/>
              <a:cs typeface="Times New Roman" pitchFamily="18" charset="0"/>
            </a:endParaRPr>
          </a:p>
          <a:p>
            <a:endParaRPr lang="en-US" dirty="0"/>
          </a:p>
        </p:txBody>
      </p:sp>
      <p:sp>
        <p:nvSpPr>
          <p:cNvPr id="4" name="Content Placeholder 3"/>
          <p:cNvSpPr>
            <a:spLocks noGrp="1"/>
          </p:cNvSpPr>
          <p:nvPr>
            <p:ph idx="10"/>
          </p:nvPr>
        </p:nvSpPr>
        <p:spPr>
          <a:xfrm>
            <a:off x="1354769" y="1254441"/>
            <a:ext cx="7884368" cy="5478868"/>
          </a:xfrm>
        </p:spPr>
        <p:txBody>
          <a:bodyPr/>
          <a:lstStyle/>
          <a:p>
            <a:r>
              <a:rPr lang="en-US" sz="2400" b="1" dirty="0" smtClean="0">
                <a:solidFill>
                  <a:schemeClr val="tx1"/>
                </a:solidFill>
                <a:latin typeface="Times New Roman" pitchFamily="18" charset="0"/>
                <a:cs typeface="Times New Roman" pitchFamily="18" charset="0"/>
              </a:rPr>
              <a:t>For Moment</a:t>
            </a:r>
          </a:p>
          <a:p>
            <a:pPr marL="342900" lvl="0" indent="-342900">
              <a:buFont typeface="Arial" panose="020B0604020202020204" pitchFamily="34" charset="0"/>
              <a:buChar char="•"/>
            </a:pPr>
            <a:r>
              <a:rPr lang="en-US" sz="2400" dirty="0">
                <a:solidFill>
                  <a:schemeClr val="tx1"/>
                </a:solidFill>
                <a:latin typeface="Times New Roman" pitchFamily="18" charset="0"/>
                <a:cs typeface="Times New Roman" pitchFamily="18" charset="0"/>
              </a:rPr>
              <a:t>General Information</a:t>
            </a:r>
          </a:p>
          <a:p>
            <a:pPr algn="just">
              <a:lnSpc>
                <a:spcPct val="107000"/>
              </a:lnSpc>
              <a:spcBef>
                <a:spcPts val="0"/>
              </a:spcBef>
              <a:spcAft>
                <a:spcPts val="800"/>
              </a:spcAft>
              <a:tabLst>
                <a:tab pos="923925" algn="l"/>
              </a:tabLst>
            </a:pPr>
            <a:r>
              <a:rPr lang="en-US" sz="2300" dirty="0">
                <a:solidFill>
                  <a:schemeClr val="tx1"/>
                </a:solidFill>
                <a:latin typeface="Times New Roman" panose="02020603050405020304" pitchFamily="18" charset="0"/>
                <a:ea typeface="Calibri" panose="020F0502020204030204" pitchFamily="34" charset="0"/>
                <a:cs typeface="Arial" panose="020B0604020202020204" pitchFamily="34" charset="0"/>
              </a:rPr>
              <a:t>Bolts: 1" A325 </a:t>
            </a:r>
            <a:r>
              <a:rPr lang="en-US" sz="23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N</a:t>
            </a:r>
          </a:p>
          <a:p>
            <a:pPr algn="just">
              <a:lnSpc>
                <a:spcPct val="107000"/>
              </a:lnSpc>
              <a:spcBef>
                <a:spcPts val="0"/>
              </a:spcBef>
              <a:spcAft>
                <a:spcPts val="800"/>
              </a:spcAft>
              <a:tabLst>
                <a:tab pos="923925" algn="l"/>
              </a:tabLst>
            </a:pPr>
            <a:r>
              <a:rPr lang="en-US" sz="2300" dirty="0">
                <a:solidFill>
                  <a:schemeClr val="tx1"/>
                </a:solidFill>
                <a:latin typeface="Times New Roman" panose="02020603050405020304" pitchFamily="18" charset="0"/>
                <a:ea typeface="Calibri" panose="020F0502020204030204" pitchFamily="34" charset="0"/>
                <a:cs typeface="Arial" panose="020B0604020202020204" pitchFamily="34" charset="0"/>
              </a:rPr>
              <a:t>Connection type: </a:t>
            </a:r>
            <a:r>
              <a:rPr lang="en-US" sz="23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Bolted</a:t>
            </a:r>
            <a:endParaRPr lang="en-US" sz="23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Bef>
                <a:spcPts val="0"/>
              </a:spcBef>
              <a:spcAft>
                <a:spcPts val="800"/>
              </a:spcAft>
              <a:tabLst>
                <a:tab pos="923925" algn="l"/>
              </a:tabLst>
            </a:pPr>
            <a:r>
              <a:rPr lang="en-US" sz="2300" b="1"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Top </a:t>
            </a:r>
            <a:r>
              <a:rPr lang="en-US" sz="2300" b="1" dirty="0">
                <a:solidFill>
                  <a:schemeClr val="tx1"/>
                </a:solidFill>
                <a:latin typeface="Times New Roman" panose="02020603050405020304" pitchFamily="18" charset="0"/>
                <a:ea typeface="Calibri" panose="020F0502020204030204" pitchFamily="34" charset="0"/>
                <a:cs typeface="Arial" panose="020B0604020202020204" pitchFamily="34" charset="0"/>
              </a:rPr>
              <a:t>side column</a:t>
            </a:r>
            <a:endParaRPr lang="en-US" sz="23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Bef>
                <a:spcPts val="0"/>
              </a:spcBef>
              <a:spcAft>
                <a:spcPts val="800"/>
              </a:spcAft>
              <a:tabLst>
                <a:tab pos="923925" algn="l"/>
              </a:tabLst>
            </a:pPr>
            <a:r>
              <a:rPr lang="en-US" sz="23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L</a:t>
            </a:r>
            <a:r>
              <a:rPr lang="en-US" sz="2300" baseline="-250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s </a:t>
            </a:r>
            <a:r>
              <a:rPr lang="en-US" sz="2300" dirty="0">
                <a:solidFill>
                  <a:schemeClr val="tx1"/>
                </a:solidFill>
                <a:latin typeface="Times New Roman" panose="02020603050405020304" pitchFamily="18" charset="0"/>
                <a:ea typeface="Calibri" panose="020F0502020204030204" pitchFamily="34" charset="0"/>
                <a:cs typeface="Arial" panose="020B0604020202020204" pitchFamily="34" charset="0"/>
              </a:rPr>
              <a:t>(Top part length): 393mm</a:t>
            </a:r>
            <a:endParaRPr lang="en-US" sz="23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Bef>
                <a:spcPts val="0"/>
              </a:spcBef>
              <a:spcAft>
                <a:spcPts val="800"/>
              </a:spcAft>
              <a:tabLst>
                <a:tab pos="923925" algn="l"/>
              </a:tabLst>
            </a:pPr>
            <a:r>
              <a:rPr lang="en-US" sz="2300" dirty="0" err="1" smtClean="0">
                <a:solidFill>
                  <a:schemeClr val="tx1"/>
                </a:solidFill>
                <a:latin typeface="Times New Roman" panose="02020603050405020304" pitchFamily="18" charset="0"/>
                <a:ea typeface="Calibri" panose="020F0502020204030204" pitchFamily="34" charset="0"/>
                <a:cs typeface="Arial" panose="020B0604020202020204" pitchFamily="34" charset="0"/>
              </a:rPr>
              <a:t>n</a:t>
            </a:r>
            <a:r>
              <a:rPr lang="en-US" sz="2300" baseline="-25000" dirty="0" err="1" smtClean="0">
                <a:solidFill>
                  <a:schemeClr val="tx1"/>
                </a:solidFill>
                <a:latin typeface="Times New Roman" panose="02020603050405020304" pitchFamily="18" charset="0"/>
                <a:ea typeface="Calibri" panose="020F0502020204030204" pitchFamily="34" charset="0"/>
                <a:cs typeface="Arial" panose="020B0604020202020204" pitchFamily="34" charset="0"/>
              </a:rPr>
              <a:t>c</a:t>
            </a:r>
            <a:r>
              <a:rPr lang="en-US" sz="2300" baseline="-250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 </a:t>
            </a:r>
            <a:r>
              <a:rPr lang="en-US" sz="2300" dirty="0">
                <a:solidFill>
                  <a:schemeClr val="tx1"/>
                </a:solidFill>
                <a:latin typeface="Times New Roman" panose="02020603050405020304" pitchFamily="18" charset="0"/>
                <a:ea typeface="Calibri" panose="020F0502020204030204" pitchFamily="34" charset="0"/>
                <a:cs typeface="Arial" panose="020B0604020202020204" pitchFamily="34" charset="0"/>
              </a:rPr>
              <a:t>(Bolt columns): 4</a:t>
            </a:r>
            <a:endParaRPr lang="en-US" sz="23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Bef>
                <a:spcPts val="0"/>
              </a:spcBef>
              <a:spcAft>
                <a:spcPts val="800"/>
              </a:spcAft>
              <a:tabLst>
                <a:tab pos="923925" algn="l"/>
              </a:tabLst>
            </a:pPr>
            <a:r>
              <a:rPr lang="en-US" sz="2300" dirty="0" err="1" smtClean="0">
                <a:solidFill>
                  <a:schemeClr val="tx1"/>
                </a:solidFill>
                <a:latin typeface="Times New Roman" panose="02020603050405020304" pitchFamily="18" charset="0"/>
                <a:ea typeface="Calibri" panose="020F0502020204030204" pitchFamily="34" charset="0"/>
                <a:cs typeface="Arial" panose="020B0604020202020204" pitchFamily="34" charset="0"/>
              </a:rPr>
              <a:t>n</a:t>
            </a:r>
            <a:r>
              <a:rPr lang="en-US" sz="2300" baseline="-25000" dirty="0" err="1" smtClean="0">
                <a:solidFill>
                  <a:schemeClr val="tx1"/>
                </a:solidFill>
                <a:latin typeface="Times New Roman" panose="02020603050405020304" pitchFamily="18" charset="0"/>
                <a:ea typeface="Calibri" panose="020F0502020204030204" pitchFamily="34" charset="0"/>
                <a:cs typeface="Arial" panose="020B0604020202020204" pitchFamily="34" charset="0"/>
              </a:rPr>
              <a:t>t</a:t>
            </a:r>
            <a:r>
              <a:rPr lang="en-US" sz="2300" baseline="-250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 </a:t>
            </a:r>
            <a:r>
              <a:rPr lang="en-US" sz="2300" dirty="0">
                <a:solidFill>
                  <a:schemeClr val="tx1"/>
                </a:solidFill>
                <a:latin typeface="Times New Roman" panose="02020603050405020304" pitchFamily="18" charset="0"/>
                <a:ea typeface="Calibri" panose="020F0502020204030204" pitchFamily="34" charset="0"/>
                <a:cs typeface="Arial" panose="020B0604020202020204" pitchFamily="34" charset="0"/>
              </a:rPr>
              <a:t>(Rows of bolts): 5</a:t>
            </a:r>
            <a:endParaRPr lang="en-US" sz="23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Bef>
                <a:spcPts val="0"/>
              </a:spcBef>
              <a:spcAft>
                <a:spcPts val="800"/>
              </a:spcAft>
              <a:tabLst>
                <a:tab pos="923925" algn="l"/>
              </a:tabLst>
            </a:pPr>
            <a:r>
              <a:rPr lang="en-US" sz="2300" b="1" dirty="0">
                <a:solidFill>
                  <a:schemeClr val="tx1"/>
                </a:solidFill>
                <a:latin typeface="Times New Roman" panose="02020603050405020304" pitchFamily="18" charset="0"/>
                <a:ea typeface="Calibri" panose="020F0502020204030204" pitchFamily="34" charset="0"/>
                <a:cs typeface="Arial" panose="020B0604020202020204" pitchFamily="34" charset="0"/>
              </a:rPr>
              <a:t>Bottom side column</a:t>
            </a:r>
            <a:endParaRPr lang="en-US" sz="23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Bef>
                <a:spcPts val="0"/>
              </a:spcBef>
              <a:spcAft>
                <a:spcPts val="800"/>
              </a:spcAft>
              <a:tabLst>
                <a:tab pos="923925" algn="l"/>
              </a:tabLst>
            </a:pPr>
            <a:r>
              <a:rPr lang="en-US" sz="23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L</a:t>
            </a:r>
            <a:r>
              <a:rPr lang="en-US" sz="2300" baseline="-250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i</a:t>
            </a:r>
            <a:r>
              <a:rPr lang="en-US" sz="23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 </a:t>
            </a:r>
            <a:r>
              <a:rPr lang="en-US" sz="2300" dirty="0">
                <a:solidFill>
                  <a:schemeClr val="tx1"/>
                </a:solidFill>
                <a:latin typeface="Times New Roman" panose="02020603050405020304" pitchFamily="18" charset="0"/>
                <a:ea typeface="Calibri" panose="020F0502020204030204" pitchFamily="34" charset="0"/>
                <a:cs typeface="Arial" panose="020B0604020202020204" pitchFamily="34" charset="0"/>
              </a:rPr>
              <a:t>(Bottom part length): </a:t>
            </a:r>
            <a:r>
              <a:rPr lang="en-US" sz="23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393mm</a:t>
            </a:r>
            <a:endParaRPr lang="en-US" sz="2300" dirty="0" smtClean="0">
              <a:solidFill>
                <a:schemeClr val="tx1"/>
              </a:solidFill>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Bef>
                <a:spcPts val="0"/>
              </a:spcBef>
              <a:spcAft>
                <a:spcPts val="800"/>
              </a:spcAft>
              <a:tabLst>
                <a:tab pos="923925" algn="l"/>
              </a:tabLst>
            </a:pPr>
            <a:r>
              <a:rPr lang="en-US" sz="2300" dirty="0" err="1" smtClean="0">
                <a:solidFill>
                  <a:schemeClr val="tx1"/>
                </a:solidFill>
                <a:latin typeface="Times New Roman" panose="02020603050405020304" pitchFamily="18" charset="0"/>
                <a:ea typeface="Calibri" panose="020F0502020204030204" pitchFamily="34" charset="0"/>
                <a:cs typeface="Arial" panose="020B0604020202020204" pitchFamily="34" charset="0"/>
              </a:rPr>
              <a:t>n</a:t>
            </a:r>
            <a:r>
              <a:rPr lang="en-US" sz="2300" baseline="-25000" dirty="0" err="1" smtClean="0">
                <a:solidFill>
                  <a:schemeClr val="tx1"/>
                </a:solidFill>
                <a:latin typeface="Times New Roman" panose="02020603050405020304" pitchFamily="18" charset="0"/>
                <a:ea typeface="Calibri" panose="020F0502020204030204" pitchFamily="34" charset="0"/>
                <a:cs typeface="Arial" panose="020B0604020202020204" pitchFamily="34" charset="0"/>
              </a:rPr>
              <a:t>c</a:t>
            </a:r>
            <a:r>
              <a:rPr lang="en-US" sz="23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 (Bolt columns): 4</a:t>
            </a:r>
            <a:endParaRPr lang="en-US" sz="2300" dirty="0" smtClean="0">
              <a:solidFill>
                <a:schemeClr val="tx1"/>
              </a:solidFill>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Bef>
                <a:spcPts val="0"/>
              </a:spcBef>
              <a:spcAft>
                <a:spcPts val="800"/>
              </a:spcAft>
              <a:tabLst>
                <a:tab pos="923925" algn="l"/>
              </a:tabLst>
            </a:pPr>
            <a:r>
              <a:rPr lang="en-US" sz="2300" dirty="0" err="1" smtClean="0">
                <a:solidFill>
                  <a:schemeClr val="tx1"/>
                </a:solidFill>
                <a:latin typeface="Times New Roman" panose="02020603050405020304" pitchFamily="18" charset="0"/>
                <a:ea typeface="Calibri" panose="020F0502020204030204" pitchFamily="34" charset="0"/>
                <a:cs typeface="Arial" panose="020B0604020202020204" pitchFamily="34" charset="0"/>
              </a:rPr>
              <a:t>n</a:t>
            </a:r>
            <a:r>
              <a:rPr lang="en-US" sz="2300" baseline="-25000" dirty="0" err="1" smtClean="0">
                <a:solidFill>
                  <a:schemeClr val="tx1"/>
                </a:solidFill>
                <a:latin typeface="Times New Roman" panose="02020603050405020304" pitchFamily="18" charset="0"/>
                <a:ea typeface="Calibri" panose="020F0502020204030204" pitchFamily="34" charset="0"/>
                <a:cs typeface="Arial" panose="020B0604020202020204" pitchFamily="34" charset="0"/>
              </a:rPr>
              <a:t>t</a:t>
            </a:r>
            <a:r>
              <a:rPr lang="en-US" sz="23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 </a:t>
            </a:r>
            <a:r>
              <a:rPr lang="en-US" sz="2300" dirty="0">
                <a:solidFill>
                  <a:schemeClr val="tx1"/>
                </a:solidFill>
                <a:latin typeface="Times New Roman" panose="02020603050405020304" pitchFamily="18" charset="0"/>
                <a:ea typeface="Calibri" panose="020F0502020204030204" pitchFamily="34" charset="0"/>
                <a:cs typeface="Arial" panose="020B0604020202020204" pitchFamily="34" charset="0"/>
              </a:rPr>
              <a:t>(Rows of bolts</a:t>
            </a:r>
            <a:r>
              <a:rPr lang="en-US" sz="23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 5</a:t>
            </a:r>
            <a:endParaRPr lang="en-US" sz="23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lvl="0"/>
            <a:endParaRPr lang="en-US" sz="2400" dirty="0">
              <a:solidFill>
                <a:schemeClr val="tx1"/>
              </a:solidFill>
              <a:latin typeface="Times New Roman" pitchFamily="18" charset="0"/>
              <a:cs typeface="Times New Roman" pitchFamily="18" charset="0"/>
            </a:endParaRPr>
          </a:p>
        </p:txBody>
      </p:sp>
      <p:pic>
        <p:nvPicPr>
          <p:cNvPr id="7" name="Picture 6"/>
          <p:cNvPicPr>
            <a:picLocks noChangeAspect="1"/>
          </p:cNvPicPr>
          <p:nvPr/>
        </p:nvPicPr>
        <p:blipFill>
          <a:blip r:embed="rId2"/>
          <a:stretch>
            <a:fillRect/>
          </a:stretch>
        </p:blipFill>
        <p:spPr>
          <a:xfrm>
            <a:off x="5724128" y="1254441"/>
            <a:ext cx="3225064" cy="4316342"/>
          </a:xfrm>
          <a:prstGeom prst="rect">
            <a:avLst/>
          </a:prstGeom>
        </p:spPr>
      </p:pic>
    </p:spTree>
    <p:extLst>
      <p:ext uri="{BB962C8B-B14F-4D97-AF65-F5344CB8AC3E}">
        <p14:creationId xmlns:p14="http://schemas.microsoft.com/office/powerpoint/2010/main" val="622142195"/>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99084" y="-5145"/>
            <a:ext cx="7524328" cy="1069514"/>
          </a:xfrm>
        </p:spPr>
        <p:txBody>
          <a:bodyPr/>
          <a:lstStyle/>
          <a:p>
            <a:r>
              <a:rPr lang="en-US" sz="4400" dirty="0">
                <a:solidFill>
                  <a:prstClr val="black"/>
                </a:solidFill>
                <a:latin typeface="Times New Roman" panose="02020603050405020304" pitchFamily="18" charset="0"/>
                <a:cs typeface="Times New Roman" panose="02020603050405020304" pitchFamily="18" charset="0"/>
              </a:rPr>
              <a:t>Design</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619672" y="834045"/>
            <a:ext cx="6563072" cy="460648"/>
          </a:xfrm>
        </p:spPr>
        <p:txBody>
          <a:bodyPr/>
          <a:lstStyle/>
          <a:p>
            <a:pPr lvl="0"/>
            <a:endParaRPr lang="en-US" sz="2400" b="1" dirty="0" smtClean="0">
              <a:solidFill>
                <a:prstClr val="black">
                  <a:lumMod val="75000"/>
                  <a:lumOff val="25000"/>
                </a:prstClr>
              </a:solidFill>
              <a:latin typeface="Times New Roman" pitchFamily="18" charset="0"/>
              <a:cs typeface="Times New Roman" pitchFamily="18" charset="0"/>
            </a:endParaRPr>
          </a:p>
          <a:p>
            <a:pPr lvl="0"/>
            <a:r>
              <a:rPr lang="en-US" sz="2400" b="1" dirty="0" smtClean="0">
                <a:solidFill>
                  <a:schemeClr val="tx1"/>
                </a:solidFill>
                <a:latin typeface="Times New Roman" pitchFamily="18" charset="0"/>
                <a:cs typeface="Times New Roman" pitchFamily="18" charset="0"/>
              </a:rPr>
              <a:t>Column-Steel </a:t>
            </a:r>
            <a:r>
              <a:rPr lang="en-US" sz="2400" b="1" dirty="0">
                <a:solidFill>
                  <a:schemeClr val="tx1"/>
                </a:solidFill>
                <a:latin typeface="Times New Roman" pitchFamily="18" charset="0"/>
                <a:cs typeface="Times New Roman" pitchFamily="18" charset="0"/>
              </a:rPr>
              <a:t>Connection</a:t>
            </a:r>
            <a:endParaRPr lang="en-US" sz="2400" dirty="0">
              <a:solidFill>
                <a:schemeClr val="tx1"/>
              </a:solidFill>
              <a:latin typeface="Times New Roman" pitchFamily="18" charset="0"/>
              <a:cs typeface="Times New Roman" pitchFamily="18" charset="0"/>
            </a:endParaRPr>
          </a:p>
          <a:p>
            <a:endParaRPr lang="en-US" dirty="0"/>
          </a:p>
        </p:txBody>
      </p:sp>
      <p:sp>
        <p:nvSpPr>
          <p:cNvPr id="4" name="Rectangle 3"/>
          <p:cNvSpPr/>
          <p:nvPr/>
        </p:nvSpPr>
        <p:spPr>
          <a:xfrm>
            <a:off x="1619672" y="1294693"/>
            <a:ext cx="7403740" cy="966418"/>
          </a:xfrm>
          <a:prstGeom prst="rect">
            <a:avLst/>
          </a:prstGeom>
        </p:spPr>
        <p:txBody>
          <a:bodyPr wrap="square">
            <a:spAutoFit/>
          </a:bodyPr>
          <a:lstStyle/>
          <a:p>
            <a:pPr marL="457200" marR="0" lvl="0" indent="-457200" algn="l" defTabSz="914400" rtl="0" eaLnBrk="1" fontAlgn="auto" latinLnBrk="1" hangingPunct="1">
              <a:lnSpc>
                <a:spcPct val="100000"/>
              </a:lnSpc>
              <a:spcBef>
                <a:spcPct val="200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The Result of </a:t>
            </a:r>
            <a:r>
              <a:rPr kumimoji="0" lang="en-US" sz="2800" b="0" i="0" u="none" strike="noStrike" kern="1200" cap="none" spc="0" normalizeH="0" baseline="0" noProof="0" dirty="0" smtClean="0">
                <a:ln>
                  <a:noFill/>
                </a:ln>
                <a:solidFill>
                  <a:prstClr val="black"/>
                </a:solidFill>
                <a:effectLst/>
                <a:uLnTx/>
                <a:uFillTx/>
                <a:latin typeface="Times New Roman" pitchFamily="18" charset="0"/>
                <a:ea typeface="+mn-ea"/>
                <a:cs typeface="Times New Roman" pitchFamily="18" charset="0"/>
              </a:rPr>
              <a:t>Moment </a:t>
            </a:r>
            <a:r>
              <a:rPr kumimoji="0" lang="en-US" sz="28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Connection</a:t>
            </a:r>
          </a:p>
          <a:p>
            <a:pPr marL="342900" marR="0" lvl="0" indent="-342900" algn="l" defTabSz="914400" rtl="0" eaLnBrk="1" fontAlgn="auto" latinLnBrk="1" hangingPunct="1">
              <a:lnSpc>
                <a:spcPct val="100000"/>
              </a:lnSpc>
              <a:spcBef>
                <a:spcPct val="20000"/>
              </a:spcBef>
              <a:spcAft>
                <a:spcPts val="0"/>
              </a:spcAft>
              <a:buClrTx/>
              <a:buSzTx/>
              <a:buFont typeface="Courier New" panose="02070309020205020404" pitchFamily="49" charset="0"/>
              <a:buChar char="o"/>
              <a:tabLst/>
              <a:defRPr/>
            </a:pPr>
            <a:r>
              <a:rPr kumimoji="0" lang="en-US" sz="2400" b="0" i="0" u="none" strike="noStrike" kern="1200" cap="none" spc="0" normalizeH="0" baseline="0" noProof="0" dirty="0" smtClean="0">
                <a:ln>
                  <a:noFill/>
                </a:ln>
                <a:solidFill>
                  <a:prstClr val="black"/>
                </a:solidFill>
                <a:effectLst/>
                <a:uLnTx/>
                <a:uFillTx/>
                <a:latin typeface="Times New Roman" pitchFamily="18" charset="0"/>
                <a:ea typeface="+mn-ea"/>
                <a:cs typeface="Times New Roman" pitchFamily="18" charset="0"/>
              </a:rPr>
              <a:t>Design </a:t>
            </a:r>
            <a:r>
              <a:rPr kumimoji="0" lang="en-US" sz="24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Check</a:t>
            </a:r>
          </a:p>
        </p:txBody>
      </p:sp>
      <p:pic>
        <p:nvPicPr>
          <p:cNvPr id="9" name="Content Placeholder 8"/>
          <p:cNvPicPr>
            <a:picLocks noGrp="1" noChangeAspect="1"/>
          </p:cNvPicPr>
          <p:nvPr>
            <p:ph idx="10"/>
          </p:nvPr>
        </p:nvPicPr>
        <p:blipFill>
          <a:blip r:embed="rId2"/>
          <a:stretch>
            <a:fillRect/>
          </a:stretch>
        </p:blipFill>
        <p:spPr>
          <a:xfrm>
            <a:off x="2910034" y="2268037"/>
            <a:ext cx="5272710" cy="4534907"/>
          </a:xfrm>
          <a:prstGeom prst="rect">
            <a:avLst/>
          </a:prstGeom>
          <a:ln>
            <a:solidFill>
              <a:schemeClr val="tx1"/>
            </a:solidFill>
          </a:ln>
        </p:spPr>
      </p:pic>
    </p:spTree>
    <p:extLst>
      <p:ext uri="{BB962C8B-B14F-4D97-AF65-F5344CB8AC3E}">
        <p14:creationId xmlns:p14="http://schemas.microsoft.com/office/powerpoint/2010/main" val="2123387071"/>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99084" y="-5145"/>
            <a:ext cx="7524328" cy="1069514"/>
          </a:xfrm>
        </p:spPr>
        <p:txBody>
          <a:bodyPr/>
          <a:lstStyle/>
          <a:p>
            <a:r>
              <a:rPr lang="en-US" sz="4400" dirty="0">
                <a:solidFill>
                  <a:prstClr val="black"/>
                </a:solidFill>
                <a:latin typeface="Times New Roman" panose="02020603050405020304" pitchFamily="18" charset="0"/>
                <a:cs typeface="Times New Roman" panose="02020603050405020304" pitchFamily="18" charset="0"/>
              </a:rPr>
              <a:t>Design</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619672" y="834045"/>
            <a:ext cx="6563072" cy="460648"/>
          </a:xfrm>
        </p:spPr>
        <p:txBody>
          <a:bodyPr/>
          <a:lstStyle/>
          <a:p>
            <a:pPr lvl="0"/>
            <a:endParaRPr lang="en-US" sz="2400" b="1" dirty="0" smtClean="0">
              <a:solidFill>
                <a:prstClr val="black">
                  <a:lumMod val="75000"/>
                  <a:lumOff val="25000"/>
                </a:prstClr>
              </a:solidFill>
              <a:latin typeface="Times New Roman" pitchFamily="18" charset="0"/>
              <a:cs typeface="Times New Roman" pitchFamily="18" charset="0"/>
            </a:endParaRPr>
          </a:p>
          <a:p>
            <a:pPr lvl="0"/>
            <a:r>
              <a:rPr lang="en-US" sz="2400" b="1" dirty="0" smtClean="0">
                <a:solidFill>
                  <a:schemeClr val="tx1"/>
                </a:solidFill>
                <a:latin typeface="Times New Roman" pitchFamily="18" charset="0"/>
                <a:cs typeface="Times New Roman" pitchFamily="18" charset="0"/>
              </a:rPr>
              <a:t>Column-Steel </a:t>
            </a:r>
            <a:r>
              <a:rPr lang="en-US" sz="2400" b="1" dirty="0">
                <a:solidFill>
                  <a:schemeClr val="tx1"/>
                </a:solidFill>
                <a:latin typeface="Times New Roman" pitchFamily="18" charset="0"/>
                <a:cs typeface="Times New Roman" pitchFamily="18" charset="0"/>
              </a:rPr>
              <a:t>Connection</a:t>
            </a:r>
            <a:endParaRPr lang="en-US" sz="2400" dirty="0">
              <a:solidFill>
                <a:schemeClr val="tx1"/>
              </a:solidFill>
              <a:latin typeface="Times New Roman" pitchFamily="18" charset="0"/>
              <a:cs typeface="Times New Roman" pitchFamily="18" charset="0"/>
            </a:endParaRPr>
          </a:p>
          <a:p>
            <a:endParaRPr lang="en-US" dirty="0"/>
          </a:p>
        </p:txBody>
      </p:sp>
      <p:sp>
        <p:nvSpPr>
          <p:cNvPr id="4" name="Rectangle 3"/>
          <p:cNvSpPr/>
          <p:nvPr/>
        </p:nvSpPr>
        <p:spPr>
          <a:xfrm>
            <a:off x="1619672" y="1294693"/>
            <a:ext cx="7403740" cy="966418"/>
          </a:xfrm>
          <a:prstGeom prst="rect">
            <a:avLst/>
          </a:prstGeom>
        </p:spPr>
        <p:txBody>
          <a:bodyPr wrap="square">
            <a:spAutoFit/>
          </a:bodyPr>
          <a:lstStyle/>
          <a:p>
            <a:pPr marL="457200" marR="0" lvl="0" indent="-457200" algn="l" defTabSz="914400" rtl="0" eaLnBrk="1" fontAlgn="auto" latinLnBrk="1" hangingPunct="1">
              <a:lnSpc>
                <a:spcPct val="100000"/>
              </a:lnSpc>
              <a:spcBef>
                <a:spcPct val="200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The Result of </a:t>
            </a:r>
            <a:r>
              <a:rPr kumimoji="0" lang="en-US" sz="2800" b="0" i="0" u="none" strike="noStrike" kern="1200" cap="none" spc="0" normalizeH="0" baseline="0" noProof="0" dirty="0" smtClean="0">
                <a:ln>
                  <a:noFill/>
                </a:ln>
                <a:solidFill>
                  <a:prstClr val="black"/>
                </a:solidFill>
                <a:effectLst/>
                <a:uLnTx/>
                <a:uFillTx/>
                <a:latin typeface="Times New Roman" pitchFamily="18" charset="0"/>
                <a:ea typeface="+mn-ea"/>
                <a:cs typeface="Times New Roman" pitchFamily="18" charset="0"/>
              </a:rPr>
              <a:t>Moment </a:t>
            </a:r>
            <a:r>
              <a:rPr kumimoji="0" lang="en-US" sz="28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Connection</a:t>
            </a:r>
          </a:p>
          <a:p>
            <a:pPr marL="342900" marR="0" lvl="0" indent="-342900" algn="l" defTabSz="914400" rtl="0" eaLnBrk="1" fontAlgn="auto" latinLnBrk="1" hangingPunct="1">
              <a:lnSpc>
                <a:spcPct val="100000"/>
              </a:lnSpc>
              <a:spcBef>
                <a:spcPct val="20000"/>
              </a:spcBef>
              <a:spcAft>
                <a:spcPts val="0"/>
              </a:spcAft>
              <a:buClrTx/>
              <a:buSzTx/>
              <a:buFont typeface="Courier New" panose="02070309020205020404" pitchFamily="49" charset="0"/>
              <a:buChar char="o"/>
              <a:tabLst/>
              <a:defRPr/>
            </a:pPr>
            <a:r>
              <a:rPr kumimoji="0" lang="en-US" sz="2400" b="0" i="0" u="none" strike="noStrike" kern="1200" cap="none" spc="0" normalizeH="0" baseline="0" noProof="0" dirty="0" smtClean="0">
                <a:ln>
                  <a:noFill/>
                </a:ln>
                <a:solidFill>
                  <a:prstClr val="black"/>
                </a:solidFill>
                <a:effectLst/>
                <a:uLnTx/>
                <a:uFillTx/>
                <a:latin typeface="Times New Roman" pitchFamily="18" charset="0"/>
                <a:ea typeface="+mn-ea"/>
                <a:cs typeface="Times New Roman" pitchFamily="18" charset="0"/>
              </a:rPr>
              <a:t>Design </a:t>
            </a:r>
            <a:r>
              <a:rPr kumimoji="0" lang="en-US" sz="24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Check</a:t>
            </a:r>
          </a:p>
        </p:txBody>
      </p:sp>
      <p:pic>
        <p:nvPicPr>
          <p:cNvPr id="6" name="Content Placeholder 5"/>
          <p:cNvPicPr>
            <a:picLocks noGrp="1" noChangeAspect="1"/>
          </p:cNvPicPr>
          <p:nvPr>
            <p:ph idx="10"/>
          </p:nvPr>
        </p:nvPicPr>
        <p:blipFill>
          <a:blip r:embed="rId2"/>
          <a:stretch>
            <a:fillRect/>
          </a:stretch>
        </p:blipFill>
        <p:spPr>
          <a:xfrm>
            <a:off x="2284536" y="2287541"/>
            <a:ext cx="6247904" cy="4394075"/>
          </a:xfrm>
          <a:prstGeom prst="rect">
            <a:avLst/>
          </a:prstGeom>
        </p:spPr>
      </p:pic>
    </p:spTree>
    <p:extLst>
      <p:ext uri="{BB962C8B-B14F-4D97-AF65-F5344CB8AC3E}">
        <p14:creationId xmlns:p14="http://schemas.microsoft.com/office/powerpoint/2010/main" val="3153660895"/>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5656" y="-7781"/>
            <a:ext cx="7524328" cy="1069514"/>
          </a:xfrm>
        </p:spPr>
        <p:txBody>
          <a:bodyPr/>
          <a:lstStyle/>
          <a:p>
            <a:r>
              <a:rPr lang="en-US" sz="4400" dirty="0">
                <a:solidFill>
                  <a:prstClr val="black"/>
                </a:solidFill>
                <a:latin typeface="Times New Roman" panose="02020603050405020304" pitchFamily="18" charset="0"/>
                <a:cs typeface="Times New Roman" panose="02020603050405020304" pitchFamily="18" charset="0"/>
              </a:rPr>
              <a:t>Design</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475656" y="831409"/>
            <a:ext cx="6563072" cy="460648"/>
          </a:xfrm>
        </p:spPr>
        <p:txBody>
          <a:bodyPr/>
          <a:lstStyle/>
          <a:p>
            <a:r>
              <a:rPr lang="en-US" sz="2400" b="1" dirty="0">
                <a:latin typeface="Times New Roman"/>
              </a:rPr>
              <a:t>Beam-Column Steel Connection</a:t>
            </a:r>
            <a:endParaRPr lang="en-US" sz="2400" dirty="0"/>
          </a:p>
        </p:txBody>
      </p:sp>
      <p:sp>
        <p:nvSpPr>
          <p:cNvPr id="4" name="Content Placeholder 3"/>
          <p:cNvSpPr>
            <a:spLocks noGrp="1"/>
          </p:cNvSpPr>
          <p:nvPr>
            <p:ph idx="10"/>
          </p:nvPr>
        </p:nvSpPr>
        <p:spPr>
          <a:xfrm>
            <a:off x="1259632" y="1297318"/>
            <a:ext cx="7740352" cy="5084010"/>
          </a:xfrm>
        </p:spPr>
        <p:txBody>
          <a:bodyPr/>
          <a:lstStyle/>
          <a:p>
            <a:pPr lvl="0"/>
            <a:r>
              <a:rPr lang="en-US" sz="2400" dirty="0">
                <a:solidFill>
                  <a:prstClr val="black">
                    <a:lumMod val="75000"/>
                    <a:lumOff val="25000"/>
                  </a:prstClr>
                </a:solidFill>
                <a:latin typeface="Times New Roman" pitchFamily="18" charset="0"/>
                <a:cs typeface="Times New Roman" pitchFamily="18" charset="0"/>
              </a:rPr>
              <a:t>Using RAM Connection program</a:t>
            </a:r>
          </a:p>
          <a:p>
            <a:pPr marL="342900" lvl="0" indent="-342900">
              <a:buFont typeface="Courier New" panose="02070309020205020404" pitchFamily="49" charset="0"/>
              <a:buChar char="o"/>
            </a:pPr>
            <a:r>
              <a:rPr lang="en-US" sz="2400" dirty="0" smtClean="0">
                <a:solidFill>
                  <a:prstClr val="black">
                    <a:lumMod val="75000"/>
                    <a:lumOff val="25000"/>
                  </a:prstClr>
                </a:solidFill>
                <a:latin typeface="Times New Roman" pitchFamily="18" charset="0"/>
                <a:cs typeface="Times New Roman" pitchFamily="18" charset="0"/>
              </a:rPr>
              <a:t>Joint </a:t>
            </a:r>
            <a:r>
              <a:rPr lang="en-US" sz="2400" dirty="0">
                <a:solidFill>
                  <a:prstClr val="black">
                    <a:lumMod val="75000"/>
                    <a:lumOff val="25000"/>
                  </a:prstClr>
                </a:solidFill>
                <a:latin typeface="Times New Roman" pitchFamily="18" charset="0"/>
                <a:cs typeface="Times New Roman" pitchFamily="18" charset="0"/>
              </a:rPr>
              <a:t>Data</a:t>
            </a:r>
          </a:p>
          <a:p>
            <a:endParaRPr lang="en-US" dirty="0"/>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1840" y="2131247"/>
            <a:ext cx="4653167" cy="469246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21287971"/>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9586" y="8709"/>
            <a:ext cx="7524328" cy="1069514"/>
          </a:xfrm>
        </p:spPr>
        <p:txBody>
          <a:bodyPr/>
          <a:lstStyle/>
          <a:p>
            <a:r>
              <a:rPr lang="en-US" sz="4400" dirty="0">
                <a:solidFill>
                  <a:prstClr val="black"/>
                </a:solidFill>
                <a:latin typeface="Times New Roman" panose="02020603050405020304" pitchFamily="18" charset="0"/>
                <a:cs typeface="Times New Roman" panose="02020603050405020304" pitchFamily="18" charset="0"/>
              </a:rPr>
              <a:t>Design</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529586" y="847899"/>
            <a:ext cx="6563072" cy="460648"/>
          </a:xfrm>
        </p:spPr>
        <p:txBody>
          <a:bodyPr/>
          <a:lstStyle/>
          <a:p>
            <a:pPr lvl="0"/>
            <a:endParaRPr lang="en-US" sz="2400" b="1" dirty="0" smtClean="0">
              <a:solidFill>
                <a:prstClr val="black">
                  <a:lumMod val="75000"/>
                  <a:lumOff val="25000"/>
                </a:prstClr>
              </a:solidFill>
              <a:latin typeface="Times New Roman"/>
            </a:endParaRPr>
          </a:p>
          <a:p>
            <a:pPr lvl="0"/>
            <a:r>
              <a:rPr lang="en-US" sz="2400" b="1" dirty="0" smtClean="0">
                <a:solidFill>
                  <a:prstClr val="black">
                    <a:lumMod val="75000"/>
                    <a:lumOff val="25000"/>
                  </a:prstClr>
                </a:solidFill>
                <a:latin typeface="Times New Roman"/>
              </a:rPr>
              <a:t>Beam-Column </a:t>
            </a:r>
            <a:r>
              <a:rPr lang="en-US" sz="2400" b="1" dirty="0">
                <a:solidFill>
                  <a:prstClr val="black">
                    <a:lumMod val="75000"/>
                    <a:lumOff val="25000"/>
                  </a:prstClr>
                </a:solidFill>
                <a:latin typeface="Times New Roman"/>
              </a:rPr>
              <a:t>Steel Connection</a:t>
            </a:r>
            <a:endParaRPr lang="en-US" sz="2400" dirty="0">
              <a:solidFill>
                <a:prstClr val="black">
                  <a:lumMod val="75000"/>
                  <a:lumOff val="25000"/>
                </a:prstClr>
              </a:solidFill>
            </a:endParaRPr>
          </a:p>
          <a:p>
            <a:endParaRPr lang="en-US" dirty="0"/>
          </a:p>
        </p:txBody>
      </p:sp>
      <p:sp>
        <p:nvSpPr>
          <p:cNvPr id="4" name="Content Placeholder 3"/>
          <p:cNvSpPr>
            <a:spLocks noGrp="1"/>
          </p:cNvSpPr>
          <p:nvPr>
            <p:ph idx="10"/>
          </p:nvPr>
        </p:nvSpPr>
        <p:spPr>
          <a:xfrm>
            <a:off x="1403648" y="1268760"/>
            <a:ext cx="6563072" cy="4147865"/>
          </a:xfrm>
        </p:spPr>
        <p:txBody>
          <a:bodyPr/>
          <a:lstStyle/>
          <a:p>
            <a:pPr marL="342900" lvl="0" indent="-342900">
              <a:buFont typeface="Courier New" panose="02070309020205020404" pitchFamily="49" charset="0"/>
              <a:buChar char="o"/>
            </a:pPr>
            <a:r>
              <a:rPr lang="en-US" sz="2400" dirty="0" smtClean="0">
                <a:solidFill>
                  <a:prstClr val="black">
                    <a:lumMod val="75000"/>
                    <a:lumOff val="25000"/>
                  </a:prstClr>
                </a:solidFill>
                <a:latin typeface="Times New Roman" pitchFamily="18" charset="0"/>
                <a:cs typeface="Times New Roman" pitchFamily="18" charset="0"/>
              </a:rPr>
              <a:t>Load</a:t>
            </a:r>
            <a:endParaRPr lang="en-US" sz="2400" dirty="0">
              <a:solidFill>
                <a:prstClr val="black">
                  <a:lumMod val="75000"/>
                  <a:lumOff val="25000"/>
                </a:prstClr>
              </a:solidFill>
              <a:latin typeface="Times New Roman" pitchFamily="18" charset="0"/>
              <a:cs typeface="Times New Roman" pitchFamily="18" charset="0"/>
            </a:endParaRPr>
          </a:p>
          <a:p>
            <a:endParaRPr lang="en-US" dirty="0"/>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5856" y="1990033"/>
            <a:ext cx="3759576" cy="223224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3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1720" y="4467738"/>
            <a:ext cx="6527267" cy="227884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62803949"/>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8593" y="13855"/>
            <a:ext cx="7524328" cy="1069514"/>
          </a:xfrm>
        </p:spPr>
        <p:txBody>
          <a:bodyPr/>
          <a:lstStyle/>
          <a:p>
            <a:r>
              <a:rPr lang="en-US" sz="4400" dirty="0">
                <a:solidFill>
                  <a:prstClr val="black"/>
                </a:solidFill>
                <a:latin typeface="Times New Roman" panose="02020603050405020304" pitchFamily="18" charset="0"/>
                <a:cs typeface="Times New Roman" panose="02020603050405020304" pitchFamily="18" charset="0"/>
              </a:rPr>
              <a:t>Design</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564370" y="933065"/>
            <a:ext cx="6563072" cy="460648"/>
          </a:xfrm>
        </p:spPr>
        <p:txBody>
          <a:bodyPr/>
          <a:lstStyle/>
          <a:p>
            <a:pPr lvl="0"/>
            <a:endParaRPr lang="en-US" sz="2400" b="1" dirty="0" smtClean="0">
              <a:solidFill>
                <a:prstClr val="black">
                  <a:lumMod val="75000"/>
                  <a:lumOff val="25000"/>
                </a:prstClr>
              </a:solidFill>
              <a:latin typeface="Times New Roman"/>
            </a:endParaRPr>
          </a:p>
          <a:p>
            <a:pPr lvl="0"/>
            <a:r>
              <a:rPr lang="en-US" sz="2400" b="1" dirty="0" smtClean="0">
                <a:solidFill>
                  <a:prstClr val="black">
                    <a:lumMod val="75000"/>
                    <a:lumOff val="25000"/>
                  </a:prstClr>
                </a:solidFill>
                <a:latin typeface="Times New Roman"/>
              </a:rPr>
              <a:t>Beam-Column </a:t>
            </a:r>
            <a:r>
              <a:rPr lang="en-US" sz="2400" b="1" dirty="0">
                <a:solidFill>
                  <a:prstClr val="black">
                    <a:lumMod val="75000"/>
                    <a:lumOff val="25000"/>
                  </a:prstClr>
                </a:solidFill>
                <a:latin typeface="Times New Roman"/>
              </a:rPr>
              <a:t>Steel Connection</a:t>
            </a:r>
            <a:endParaRPr lang="en-US" sz="2400" dirty="0">
              <a:solidFill>
                <a:prstClr val="black">
                  <a:lumMod val="75000"/>
                  <a:lumOff val="25000"/>
                </a:prstClr>
              </a:solidFill>
            </a:endParaRPr>
          </a:p>
          <a:p>
            <a:endParaRPr lang="en-US" dirty="0"/>
          </a:p>
        </p:txBody>
      </p:sp>
      <p:sp>
        <p:nvSpPr>
          <p:cNvPr id="4" name="Content Placeholder 3"/>
          <p:cNvSpPr>
            <a:spLocks noGrp="1"/>
          </p:cNvSpPr>
          <p:nvPr>
            <p:ph idx="10"/>
          </p:nvPr>
        </p:nvSpPr>
        <p:spPr>
          <a:xfrm>
            <a:off x="1434479" y="1484784"/>
            <a:ext cx="7658441" cy="4147865"/>
          </a:xfrm>
        </p:spPr>
        <p:txBody>
          <a:bodyPr/>
          <a:lstStyle/>
          <a:p>
            <a:pPr marL="342900" lvl="0" indent="-342900">
              <a:buFont typeface="Courier New" panose="02070309020205020404" pitchFamily="49" charset="0"/>
              <a:buChar char="o"/>
            </a:pPr>
            <a:r>
              <a:rPr lang="en-US" sz="2400" dirty="0" smtClean="0">
                <a:solidFill>
                  <a:schemeClr val="tx1"/>
                </a:solidFill>
                <a:latin typeface="Times New Roman" pitchFamily="18" charset="0"/>
                <a:cs typeface="Times New Roman" pitchFamily="18" charset="0"/>
              </a:rPr>
              <a:t>The </a:t>
            </a:r>
            <a:r>
              <a:rPr lang="en-US" sz="2400" dirty="0">
                <a:solidFill>
                  <a:schemeClr val="tx1"/>
                </a:solidFill>
                <a:latin typeface="Times New Roman" pitchFamily="18" charset="0"/>
                <a:cs typeface="Times New Roman" pitchFamily="18" charset="0"/>
              </a:rPr>
              <a:t>Shape of Designed Column </a:t>
            </a:r>
            <a:endParaRPr lang="en-US" sz="2400" dirty="0" smtClean="0">
              <a:solidFill>
                <a:schemeClr val="tx1"/>
              </a:solidFill>
              <a:latin typeface="Times New Roman" pitchFamily="18" charset="0"/>
              <a:cs typeface="Times New Roman" pitchFamily="18" charset="0"/>
            </a:endParaRPr>
          </a:p>
          <a:p>
            <a:pPr lvl="0"/>
            <a:r>
              <a:rPr lang="en-US" sz="2400" dirty="0" smtClean="0">
                <a:solidFill>
                  <a:schemeClr val="tx1"/>
                </a:solidFill>
                <a:latin typeface="Times New Roman" pitchFamily="18" charset="0"/>
                <a:cs typeface="Times New Roman" pitchFamily="18" charset="0"/>
              </a:rPr>
              <a:t>After using the </a:t>
            </a:r>
            <a:r>
              <a:rPr lang="en-US" sz="2400" dirty="0">
                <a:solidFill>
                  <a:schemeClr val="tx1"/>
                </a:solidFill>
                <a:latin typeface="Times New Roman" pitchFamily="18" charset="0"/>
                <a:cs typeface="Times New Roman" pitchFamily="18" charset="0"/>
              </a:rPr>
              <a:t>RAM </a:t>
            </a:r>
            <a:r>
              <a:rPr lang="en-US" sz="2400" dirty="0" smtClean="0">
                <a:solidFill>
                  <a:schemeClr val="tx1"/>
                </a:solidFill>
                <a:latin typeface="Times New Roman" pitchFamily="18" charset="0"/>
                <a:cs typeface="Times New Roman" pitchFamily="18" charset="0"/>
              </a:rPr>
              <a:t>connection </a:t>
            </a:r>
            <a:r>
              <a:rPr lang="en-US" sz="2400" dirty="0">
                <a:solidFill>
                  <a:schemeClr val="tx1"/>
                </a:solidFill>
                <a:latin typeface="Times New Roman" pitchFamily="18" charset="0"/>
                <a:cs typeface="Times New Roman" pitchFamily="18" charset="0"/>
              </a:rPr>
              <a:t>program get this </a:t>
            </a:r>
            <a:r>
              <a:rPr lang="en-US" sz="2400" dirty="0" smtClean="0">
                <a:solidFill>
                  <a:schemeClr val="tx1"/>
                </a:solidFill>
                <a:latin typeface="Times New Roman" pitchFamily="18" charset="0"/>
                <a:cs typeface="Times New Roman" pitchFamily="18" charset="0"/>
              </a:rPr>
              <a:t>shape </a:t>
            </a:r>
            <a:r>
              <a:rPr lang="en-US" sz="2400" dirty="0">
                <a:solidFill>
                  <a:schemeClr val="tx1"/>
                </a:solidFill>
                <a:latin typeface="Times New Roman" pitchFamily="18" charset="0"/>
                <a:cs typeface="Times New Roman" pitchFamily="18" charset="0"/>
              </a:rPr>
              <a:t>of </a:t>
            </a:r>
            <a:r>
              <a:rPr lang="en-US" sz="2400" dirty="0" smtClean="0">
                <a:solidFill>
                  <a:schemeClr val="tx1"/>
                </a:solidFill>
                <a:latin typeface="Times New Roman" pitchFamily="18" charset="0"/>
                <a:cs typeface="Times New Roman" pitchFamily="18" charset="0"/>
              </a:rPr>
              <a:t>connection for beam-columns.</a:t>
            </a:r>
            <a:endParaRPr lang="en-US" dirty="0">
              <a:solidFill>
                <a:schemeClr val="tx1"/>
              </a:solidFill>
            </a:endParaRPr>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9872" y="2780928"/>
            <a:ext cx="3785410" cy="3897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93141150"/>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5656" y="0"/>
            <a:ext cx="7524328" cy="1069514"/>
          </a:xfrm>
        </p:spPr>
        <p:txBody>
          <a:bodyPr/>
          <a:lstStyle/>
          <a:p>
            <a:r>
              <a:rPr lang="en-US" sz="4400" dirty="0">
                <a:solidFill>
                  <a:prstClr val="black"/>
                </a:solidFill>
                <a:latin typeface="Times New Roman" panose="02020603050405020304" pitchFamily="18" charset="0"/>
                <a:cs typeface="Times New Roman" panose="02020603050405020304" pitchFamily="18" charset="0"/>
              </a:rPr>
              <a:t>Design</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547664" y="839190"/>
            <a:ext cx="6563072" cy="460648"/>
          </a:xfrm>
        </p:spPr>
        <p:txBody>
          <a:bodyPr/>
          <a:lstStyle/>
          <a:p>
            <a:pPr lvl="0"/>
            <a:endParaRPr lang="en-US" dirty="0">
              <a:solidFill>
                <a:prstClr val="black">
                  <a:lumMod val="75000"/>
                  <a:lumOff val="25000"/>
                </a:prstClr>
              </a:solidFill>
            </a:endParaRPr>
          </a:p>
          <a:p>
            <a:pPr lvl="0"/>
            <a:r>
              <a:rPr lang="en-US" sz="2400" b="1" dirty="0">
                <a:solidFill>
                  <a:prstClr val="black">
                    <a:lumMod val="75000"/>
                    <a:lumOff val="25000"/>
                  </a:prstClr>
                </a:solidFill>
                <a:latin typeface="Times New Roman"/>
              </a:rPr>
              <a:t>Beam-Column Steel Connection</a:t>
            </a:r>
            <a:endParaRPr lang="en-US" sz="2400" dirty="0">
              <a:solidFill>
                <a:prstClr val="black">
                  <a:lumMod val="75000"/>
                  <a:lumOff val="25000"/>
                </a:prstClr>
              </a:solidFill>
            </a:endParaRPr>
          </a:p>
          <a:p>
            <a:endParaRPr lang="en-US" dirty="0"/>
          </a:p>
        </p:txBody>
      </p:sp>
      <p:sp>
        <p:nvSpPr>
          <p:cNvPr id="4" name="Content Placeholder 3"/>
          <p:cNvSpPr>
            <a:spLocks noGrp="1"/>
          </p:cNvSpPr>
          <p:nvPr>
            <p:ph idx="10"/>
          </p:nvPr>
        </p:nvSpPr>
        <p:spPr>
          <a:xfrm>
            <a:off x="1331640" y="1633521"/>
            <a:ext cx="6563072" cy="4147865"/>
          </a:xfrm>
        </p:spPr>
        <p:txBody>
          <a:bodyPr/>
          <a:lstStyle/>
          <a:p>
            <a:r>
              <a:rPr lang="en-US" sz="2400" dirty="0">
                <a:solidFill>
                  <a:schemeClr val="tx1"/>
                </a:solidFill>
                <a:latin typeface="Times New Roman" pitchFamily="18" charset="0"/>
                <a:cs typeface="Times New Roman" pitchFamily="18" charset="0"/>
              </a:rPr>
              <a:t>Details of </a:t>
            </a:r>
            <a:r>
              <a:rPr lang="en-US" sz="2400" dirty="0" smtClean="0">
                <a:solidFill>
                  <a:schemeClr val="tx1"/>
                </a:solidFill>
                <a:latin typeface="Times New Roman" pitchFamily="18" charset="0"/>
                <a:cs typeface="Times New Roman" pitchFamily="18" charset="0"/>
              </a:rPr>
              <a:t>Connection</a:t>
            </a:r>
          </a:p>
          <a:p>
            <a:endParaRPr lang="en-US" sz="2400" dirty="0">
              <a:solidFill>
                <a:schemeClr val="tx1"/>
              </a:solidFill>
              <a:latin typeface="Times New Roman" pitchFamily="18" charset="0"/>
              <a:cs typeface="Times New Roman" pitchFamily="18" charset="0"/>
            </a:endParaRPr>
          </a:p>
          <a:p>
            <a:r>
              <a:rPr lang="en-US" sz="2400" b="1" dirty="0">
                <a:solidFill>
                  <a:schemeClr val="tx1"/>
                </a:solidFill>
                <a:latin typeface="Times New Roman" pitchFamily="18" charset="0"/>
                <a:cs typeface="Times New Roman" pitchFamily="18" charset="0"/>
              </a:rPr>
              <a:t>For shear</a:t>
            </a:r>
          </a:p>
          <a:p>
            <a:pPr marL="342900" indent="-342900">
              <a:buFont typeface="Arial" panose="020B0604020202020204" pitchFamily="34" charset="0"/>
              <a:buChar char="•"/>
            </a:pPr>
            <a:r>
              <a:rPr lang="en-US" sz="2400" dirty="0" smtClean="0">
                <a:solidFill>
                  <a:schemeClr val="tx1"/>
                </a:solidFill>
                <a:latin typeface="Times New Roman" pitchFamily="18" charset="0"/>
                <a:cs typeface="Times New Roman" pitchFamily="18" charset="0"/>
              </a:rPr>
              <a:t>Details </a:t>
            </a:r>
            <a:r>
              <a:rPr lang="en-US" sz="2400" dirty="0">
                <a:solidFill>
                  <a:schemeClr val="tx1"/>
                </a:solidFill>
                <a:latin typeface="Times New Roman" pitchFamily="18" charset="0"/>
                <a:cs typeface="Times New Roman" pitchFamily="18" charset="0"/>
              </a:rPr>
              <a:t>of Connection for Shear</a:t>
            </a:r>
          </a:p>
          <a:p>
            <a:r>
              <a:rPr lang="en-US" sz="2400" dirty="0" smtClean="0">
                <a:solidFill>
                  <a:schemeClr val="tx1"/>
                </a:solidFill>
                <a:latin typeface="Times New Roman" pitchFamily="18" charset="0"/>
                <a:cs typeface="Times New Roman" pitchFamily="18" charset="0"/>
              </a:rPr>
              <a:t>   Family</a:t>
            </a:r>
            <a:r>
              <a:rPr lang="en-US" sz="2400" dirty="0">
                <a:solidFill>
                  <a:schemeClr val="tx1"/>
                </a:solidFill>
                <a:latin typeface="Times New Roman" pitchFamily="18" charset="0"/>
                <a:cs typeface="Times New Roman" pitchFamily="18" charset="0"/>
              </a:rPr>
              <a:t>: Column splice (CS)</a:t>
            </a:r>
          </a:p>
          <a:p>
            <a:r>
              <a:rPr lang="en-US" sz="2400" dirty="0" smtClean="0">
                <a:solidFill>
                  <a:schemeClr val="tx1"/>
                </a:solidFill>
                <a:latin typeface="Times New Roman" pitchFamily="18" charset="0"/>
                <a:cs typeface="Times New Roman" pitchFamily="18" charset="0"/>
              </a:rPr>
              <a:t>   Type</a:t>
            </a:r>
            <a:r>
              <a:rPr lang="en-US" sz="2400" dirty="0">
                <a:solidFill>
                  <a:schemeClr val="tx1"/>
                </a:solidFill>
                <a:latin typeface="Times New Roman" pitchFamily="18" charset="0"/>
                <a:cs typeface="Times New Roman" pitchFamily="18" charset="0"/>
              </a:rPr>
              <a:t>: Shear web plate(s)</a:t>
            </a:r>
          </a:p>
          <a:p>
            <a:endParaRPr lang="en-US" sz="2400" dirty="0">
              <a:latin typeface="Times New Roman" pitchFamily="18" charset="0"/>
              <a:cs typeface="Times New Roman" pitchFamily="18" charset="0"/>
            </a:endParaRPr>
          </a:p>
        </p:txBody>
      </p:sp>
    </p:spTree>
    <p:extLst>
      <p:ext uri="{BB962C8B-B14F-4D97-AF65-F5344CB8AC3E}">
        <p14:creationId xmlns:p14="http://schemas.microsoft.com/office/powerpoint/2010/main" val="1100433420"/>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5656" y="0"/>
            <a:ext cx="7524328" cy="1069514"/>
          </a:xfrm>
        </p:spPr>
        <p:txBody>
          <a:bodyPr/>
          <a:lstStyle/>
          <a:p>
            <a:r>
              <a:rPr lang="en-US" sz="4400" dirty="0">
                <a:solidFill>
                  <a:prstClr val="black"/>
                </a:solidFill>
                <a:latin typeface="Times New Roman" panose="02020603050405020304" pitchFamily="18" charset="0"/>
                <a:cs typeface="Times New Roman" panose="02020603050405020304" pitchFamily="18" charset="0"/>
              </a:rPr>
              <a:t>Design</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547664" y="839190"/>
            <a:ext cx="6563072" cy="460648"/>
          </a:xfrm>
        </p:spPr>
        <p:txBody>
          <a:bodyPr/>
          <a:lstStyle/>
          <a:p>
            <a:pPr lvl="0"/>
            <a:endParaRPr lang="en-US" dirty="0">
              <a:solidFill>
                <a:prstClr val="black">
                  <a:lumMod val="75000"/>
                  <a:lumOff val="25000"/>
                </a:prstClr>
              </a:solidFill>
            </a:endParaRPr>
          </a:p>
          <a:p>
            <a:pPr lvl="0"/>
            <a:r>
              <a:rPr lang="en-US" sz="2400" b="1" dirty="0">
                <a:solidFill>
                  <a:prstClr val="black">
                    <a:lumMod val="75000"/>
                    <a:lumOff val="25000"/>
                  </a:prstClr>
                </a:solidFill>
                <a:latin typeface="Times New Roman"/>
              </a:rPr>
              <a:t>Beam-Column Steel Connection</a:t>
            </a:r>
            <a:endParaRPr lang="en-US" sz="2400" dirty="0">
              <a:solidFill>
                <a:prstClr val="black">
                  <a:lumMod val="75000"/>
                  <a:lumOff val="25000"/>
                </a:prstClr>
              </a:solidFill>
            </a:endParaRPr>
          </a:p>
          <a:p>
            <a:endParaRPr lang="en-US" dirty="0"/>
          </a:p>
        </p:txBody>
      </p:sp>
      <p:sp>
        <p:nvSpPr>
          <p:cNvPr id="4" name="Content Placeholder 3"/>
          <p:cNvSpPr>
            <a:spLocks noGrp="1"/>
          </p:cNvSpPr>
          <p:nvPr>
            <p:ph idx="10"/>
          </p:nvPr>
        </p:nvSpPr>
        <p:spPr>
          <a:xfrm>
            <a:off x="1331640" y="1338607"/>
            <a:ext cx="6563072" cy="4147865"/>
          </a:xfrm>
        </p:spPr>
        <p:txBody>
          <a:bodyPr/>
          <a:lstStyle/>
          <a:p>
            <a:r>
              <a:rPr lang="en-US" sz="2400" b="1" dirty="0" smtClean="0">
                <a:solidFill>
                  <a:schemeClr val="tx1"/>
                </a:solidFill>
                <a:latin typeface="Times New Roman" pitchFamily="18" charset="0"/>
                <a:cs typeface="Times New Roman" pitchFamily="18" charset="0"/>
              </a:rPr>
              <a:t>For shear</a:t>
            </a:r>
          </a:p>
          <a:p>
            <a:r>
              <a:rPr lang="en-US" sz="2400" dirty="0">
                <a:latin typeface="Times New Roman" pitchFamily="18" charset="0"/>
                <a:cs typeface="Times New Roman" pitchFamily="18" charset="0"/>
              </a:rPr>
              <a:t>• General </a:t>
            </a:r>
            <a:r>
              <a:rPr lang="en-US" sz="2400" dirty="0" smtClean="0">
                <a:latin typeface="Times New Roman" pitchFamily="18" charset="0"/>
                <a:cs typeface="Times New Roman" pitchFamily="18" charset="0"/>
              </a:rPr>
              <a:t>Information</a:t>
            </a:r>
          </a:p>
          <a:p>
            <a:pPr lvl="0"/>
            <a:r>
              <a:rPr lang="en-US" sz="2400" dirty="0">
                <a:solidFill>
                  <a:schemeClr val="tx1"/>
                </a:solidFill>
                <a:latin typeface="Times New Roman" pitchFamily="18" charset="0"/>
                <a:cs typeface="Times New Roman" pitchFamily="18" charset="0"/>
              </a:rPr>
              <a:t>Members</a:t>
            </a:r>
          </a:p>
          <a:p>
            <a:pPr lvl="0"/>
            <a:r>
              <a:rPr lang="en-US" sz="2400" dirty="0">
                <a:solidFill>
                  <a:schemeClr val="tx1"/>
                </a:solidFill>
                <a:latin typeface="Times New Roman" panose="02020603050405020304" pitchFamily="18" charset="0"/>
                <a:ea typeface="Calibri" panose="020F0502020204030204" pitchFamily="34" charset="0"/>
                <a:cs typeface="Times New Roman" pitchFamily="18" charset="0"/>
              </a:rPr>
              <a:t>Material: A36</a:t>
            </a:r>
            <a:endParaRPr lang="en-US" sz="2400" b="1" dirty="0">
              <a:solidFill>
                <a:schemeClr val="tx1"/>
              </a:solidFill>
              <a:latin typeface="Times New Roman" pitchFamily="18" charset="0"/>
              <a:cs typeface="Times New Roman" pitchFamily="18" charset="0"/>
            </a:endParaRPr>
          </a:p>
          <a:p>
            <a:r>
              <a:rPr lang="en-US" sz="2400" b="1" dirty="0">
                <a:latin typeface="Times New Roman" pitchFamily="18" charset="0"/>
                <a:cs typeface="Times New Roman" pitchFamily="18" charset="0"/>
              </a:rPr>
              <a:t>End Plate </a:t>
            </a:r>
            <a:endParaRPr lang="en-US" sz="2400" b="1" dirty="0" smtClean="0">
              <a:latin typeface="Times New Roman" pitchFamily="18" charset="0"/>
              <a:cs typeface="Times New Roman" pitchFamily="18" charset="0"/>
            </a:endParaRPr>
          </a:p>
          <a:p>
            <a:r>
              <a:rPr lang="en-US" sz="2400" b="1" dirty="0" smtClean="0">
                <a:latin typeface="Times New Roman" pitchFamily="18" charset="0"/>
                <a:cs typeface="Times New Roman" pitchFamily="18" charset="0"/>
              </a:rPr>
              <a:t>Connector</a:t>
            </a:r>
          </a:p>
          <a:p>
            <a:r>
              <a:rPr lang="en-US" sz="2400" dirty="0" smtClean="0">
                <a:latin typeface="Times New Roman" pitchFamily="18" charset="0"/>
                <a:cs typeface="Times New Roman" pitchFamily="18" charset="0"/>
              </a:rPr>
              <a:t> Section</a:t>
            </a:r>
            <a:r>
              <a:rPr lang="en-US" sz="2400" dirty="0">
                <a:latin typeface="Times New Roman" pitchFamily="18" charset="0"/>
                <a:cs typeface="Times New Roman" pitchFamily="18" charset="0"/>
              </a:rPr>
              <a:t>: PL </a:t>
            </a:r>
            <a:r>
              <a:rPr lang="en-US" sz="2400" dirty="0" smtClean="0">
                <a:latin typeface="Times New Roman" pitchFamily="18" charset="0"/>
                <a:cs typeface="Times New Roman" pitchFamily="18" charset="0"/>
              </a:rPr>
              <a:t>8x165.1x304.8</a:t>
            </a:r>
          </a:p>
          <a:p>
            <a:r>
              <a:rPr lang="en-US" sz="2400" dirty="0">
                <a:latin typeface="Times New Roman" pitchFamily="18" charset="0"/>
                <a:cs typeface="Times New Roman" pitchFamily="18" charset="0"/>
              </a:rPr>
              <a:t>L (Plate length): </a:t>
            </a:r>
            <a:r>
              <a:rPr lang="en-US" sz="2400" dirty="0" smtClean="0">
                <a:latin typeface="Times New Roman" pitchFamily="18" charset="0"/>
                <a:cs typeface="Times New Roman" pitchFamily="18" charset="0"/>
              </a:rPr>
              <a:t>304.8mm</a:t>
            </a:r>
          </a:p>
          <a:p>
            <a:r>
              <a:rPr lang="en-US" sz="2400" dirty="0" smtClean="0">
                <a:latin typeface="Times New Roman" pitchFamily="18" charset="0"/>
                <a:cs typeface="Times New Roman" pitchFamily="18" charset="0"/>
              </a:rPr>
              <a:t>B </a:t>
            </a:r>
            <a:r>
              <a:rPr lang="en-US" sz="2400" dirty="0">
                <a:latin typeface="Times New Roman" pitchFamily="18" charset="0"/>
                <a:cs typeface="Times New Roman" pitchFamily="18" charset="0"/>
              </a:rPr>
              <a:t>(Plate width): 165.1mm </a:t>
            </a:r>
            <a:endParaRPr lang="en-US" sz="2400" dirty="0" smtClean="0">
              <a:latin typeface="Times New Roman" pitchFamily="18" charset="0"/>
              <a:cs typeface="Times New Roman" pitchFamily="18" charset="0"/>
            </a:endParaRPr>
          </a:p>
          <a:p>
            <a:r>
              <a:rPr lang="en-US" sz="2400" dirty="0" err="1">
                <a:solidFill>
                  <a:schemeClr val="tx1"/>
                </a:solidFill>
                <a:latin typeface="Times New Roman" panose="02020603050405020304" pitchFamily="18" charset="0"/>
                <a:ea typeface="Calibri" panose="020F0502020204030204" pitchFamily="34" charset="0"/>
                <a:cs typeface="Times New Roman" pitchFamily="18" charset="0"/>
              </a:rPr>
              <a:t>t</a:t>
            </a:r>
            <a:r>
              <a:rPr lang="en-US" sz="2400" baseline="-25000" dirty="0" err="1">
                <a:solidFill>
                  <a:schemeClr val="tx1"/>
                </a:solidFill>
                <a:latin typeface="Times New Roman" panose="02020603050405020304" pitchFamily="18" charset="0"/>
                <a:ea typeface="Calibri" panose="020F0502020204030204" pitchFamily="34" charset="0"/>
                <a:cs typeface="Times New Roman" pitchFamily="18" charset="0"/>
              </a:rPr>
              <a:t>p</a:t>
            </a:r>
            <a:r>
              <a:rPr lang="en-US" sz="2400" dirty="0" smtClean="0">
                <a:latin typeface="Times New Roman" pitchFamily="18" charset="0"/>
                <a:cs typeface="Times New Roman" pitchFamily="18" charset="0"/>
              </a:rPr>
              <a:t> </a:t>
            </a:r>
            <a:r>
              <a:rPr lang="en-US" sz="2400" dirty="0">
                <a:latin typeface="Times New Roman" pitchFamily="18" charset="0"/>
                <a:cs typeface="Times New Roman" pitchFamily="18" charset="0"/>
              </a:rPr>
              <a:t>(Plate thickness): 8mm </a:t>
            </a:r>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Material</a:t>
            </a:r>
            <a:r>
              <a:rPr lang="en-US" sz="2400" dirty="0">
                <a:latin typeface="Times New Roman" pitchFamily="18" charset="0"/>
                <a:cs typeface="Times New Roman" pitchFamily="18" charset="0"/>
              </a:rPr>
              <a:t>: A36</a:t>
            </a:r>
            <a:endParaRPr lang="en-US" sz="2400" b="1" dirty="0">
              <a:solidFill>
                <a:schemeClr val="tx1"/>
              </a:solidFill>
              <a:latin typeface="Times New Roman" pitchFamily="18" charset="0"/>
              <a:cs typeface="Times New Roman" pitchFamily="18" charset="0"/>
            </a:endParaRP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24454" y="1628800"/>
            <a:ext cx="4319546" cy="223224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60886048"/>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5656" y="0"/>
            <a:ext cx="7524328" cy="1069514"/>
          </a:xfrm>
        </p:spPr>
        <p:txBody>
          <a:bodyPr/>
          <a:lstStyle/>
          <a:p>
            <a:r>
              <a:rPr lang="en-US" sz="4400" dirty="0">
                <a:solidFill>
                  <a:prstClr val="black"/>
                </a:solidFill>
                <a:latin typeface="Times New Roman" panose="02020603050405020304" pitchFamily="18" charset="0"/>
                <a:cs typeface="Times New Roman" panose="02020603050405020304" pitchFamily="18" charset="0"/>
              </a:rPr>
              <a:t>Design</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547664" y="839190"/>
            <a:ext cx="6563072" cy="460648"/>
          </a:xfrm>
        </p:spPr>
        <p:txBody>
          <a:bodyPr/>
          <a:lstStyle/>
          <a:p>
            <a:pPr lvl="0"/>
            <a:endParaRPr lang="en-US" dirty="0">
              <a:solidFill>
                <a:prstClr val="black">
                  <a:lumMod val="75000"/>
                  <a:lumOff val="25000"/>
                </a:prstClr>
              </a:solidFill>
            </a:endParaRPr>
          </a:p>
          <a:p>
            <a:pPr lvl="0"/>
            <a:r>
              <a:rPr lang="en-US" sz="2400" b="1" dirty="0">
                <a:solidFill>
                  <a:prstClr val="black">
                    <a:lumMod val="75000"/>
                    <a:lumOff val="25000"/>
                  </a:prstClr>
                </a:solidFill>
                <a:latin typeface="Times New Roman"/>
              </a:rPr>
              <a:t>Beam-Column Steel Connection</a:t>
            </a:r>
            <a:endParaRPr lang="en-US" sz="2400" dirty="0">
              <a:solidFill>
                <a:prstClr val="black">
                  <a:lumMod val="75000"/>
                  <a:lumOff val="25000"/>
                </a:prstClr>
              </a:solidFill>
            </a:endParaRPr>
          </a:p>
          <a:p>
            <a:endParaRPr lang="en-US" dirty="0"/>
          </a:p>
        </p:txBody>
      </p:sp>
      <p:sp>
        <p:nvSpPr>
          <p:cNvPr id="4" name="Content Placeholder 3"/>
          <p:cNvSpPr>
            <a:spLocks noGrp="1"/>
          </p:cNvSpPr>
          <p:nvPr>
            <p:ph idx="10"/>
          </p:nvPr>
        </p:nvSpPr>
        <p:spPr>
          <a:xfrm>
            <a:off x="1331640" y="1338607"/>
            <a:ext cx="6563072" cy="4147865"/>
          </a:xfrm>
        </p:spPr>
        <p:txBody>
          <a:bodyPr/>
          <a:lstStyle/>
          <a:p>
            <a:r>
              <a:rPr lang="en-US" sz="2400" b="1" dirty="0" smtClean="0">
                <a:solidFill>
                  <a:schemeClr val="tx1"/>
                </a:solidFill>
                <a:latin typeface="Times New Roman" pitchFamily="18" charset="0"/>
                <a:cs typeface="Times New Roman" pitchFamily="18" charset="0"/>
              </a:rPr>
              <a:t>For shear</a:t>
            </a:r>
          </a:p>
          <a:p>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General Information</a:t>
            </a:r>
          </a:p>
          <a:p>
            <a:r>
              <a:rPr lang="en-US" sz="2400" b="1" dirty="0">
                <a:latin typeface="Times New Roman" pitchFamily="18" charset="0"/>
                <a:cs typeface="Times New Roman" pitchFamily="18" charset="0"/>
              </a:rPr>
              <a:t>Beam side </a:t>
            </a:r>
            <a:endParaRPr lang="en-US" sz="2400" b="1"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Plate position on </a:t>
            </a:r>
            <a:r>
              <a:rPr lang="en-US" sz="2400" dirty="0">
                <a:latin typeface="Times New Roman" pitchFamily="18" charset="0"/>
                <a:cs typeface="Times New Roman" pitchFamily="18" charset="0"/>
              </a:rPr>
              <a:t>beam: Center </a:t>
            </a:r>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Welding </a:t>
            </a:r>
            <a:r>
              <a:rPr lang="en-US" sz="2400" dirty="0">
                <a:latin typeface="Times New Roman" pitchFamily="18" charset="0"/>
                <a:cs typeface="Times New Roman" pitchFamily="18" charset="0"/>
              </a:rPr>
              <a:t>electrode to beam: </a:t>
            </a:r>
            <a:r>
              <a:rPr lang="en-US" sz="2400" dirty="0" smtClean="0">
                <a:latin typeface="Times New Roman" pitchFamily="18" charset="0"/>
                <a:cs typeface="Times New Roman" pitchFamily="18" charset="0"/>
              </a:rPr>
              <a:t>E70XX</a:t>
            </a:r>
          </a:p>
          <a:p>
            <a:r>
              <a:rPr lang="en-US" sz="2400" b="1" dirty="0">
                <a:latin typeface="Times New Roman" pitchFamily="18" charset="0"/>
                <a:cs typeface="Times New Roman" pitchFamily="18" charset="0"/>
              </a:rPr>
              <a:t>Support </a:t>
            </a:r>
            <a:r>
              <a:rPr lang="en-US" sz="2400" b="1" dirty="0" smtClean="0">
                <a:latin typeface="Times New Roman" pitchFamily="18" charset="0"/>
                <a:cs typeface="Times New Roman" pitchFamily="18" charset="0"/>
              </a:rPr>
              <a:t>side</a:t>
            </a:r>
          </a:p>
          <a:p>
            <a:r>
              <a:rPr lang="en-US" sz="2400" dirty="0" smtClean="0">
                <a:latin typeface="Times New Roman" pitchFamily="18" charset="0"/>
                <a:cs typeface="Times New Roman" pitchFamily="18" charset="0"/>
              </a:rPr>
              <a:t> </a:t>
            </a:r>
            <a:r>
              <a:rPr lang="en-US" sz="2400" dirty="0">
                <a:latin typeface="Times New Roman" pitchFamily="18" charset="0"/>
                <a:cs typeface="Times New Roman" pitchFamily="18" charset="0"/>
              </a:rPr>
              <a:t>Connection type: </a:t>
            </a:r>
            <a:r>
              <a:rPr lang="en-US" sz="2400" dirty="0" smtClean="0">
                <a:latin typeface="Times New Roman" pitchFamily="18" charset="0"/>
                <a:cs typeface="Times New Roman" pitchFamily="18" charset="0"/>
              </a:rPr>
              <a:t>Bolted</a:t>
            </a:r>
          </a:p>
          <a:p>
            <a:r>
              <a:rPr lang="en-US" sz="2400" dirty="0" smtClean="0">
                <a:latin typeface="Times New Roman" pitchFamily="18" charset="0"/>
                <a:cs typeface="Times New Roman" pitchFamily="18" charset="0"/>
              </a:rPr>
              <a:t>Bolts</a:t>
            </a:r>
            <a:r>
              <a:rPr lang="en-US" sz="2400" dirty="0">
                <a:latin typeface="Times New Roman" pitchFamily="18" charset="0"/>
                <a:cs typeface="Times New Roman" pitchFamily="18" charset="0"/>
              </a:rPr>
              <a:t>: 3/4" A325 N </a:t>
            </a:r>
            <a:r>
              <a:rPr lang="en-US" sz="2400" dirty="0" smtClean="0">
                <a:latin typeface="Times New Roman" pitchFamily="18" charset="0"/>
                <a:cs typeface="Times New Roman" pitchFamily="18" charset="0"/>
              </a:rPr>
              <a:t>140</a:t>
            </a:r>
          </a:p>
          <a:p>
            <a:r>
              <a:rPr lang="en-US" sz="2400" dirty="0" err="1" smtClean="0">
                <a:latin typeface="Times New Roman" pitchFamily="18" charset="0"/>
                <a:cs typeface="Times New Roman" pitchFamily="18" charset="0"/>
              </a:rPr>
              <a:t>nc</a:t>
            </a:r>
            <a:r>
              <a:rPr lang="en-US" sz="2400" dirty="0" smtClean="0">
                <a:latin typeface="Times New Roman" pitchFamily="18" charset="0"/>
                <a:cs typeface="Times New Roman" pitchFamily="18" charset="0"/>
              </a:rPr>
              <a:t> </a:t>
            </a:r>
            <a:r>
              <a:rPr lang="en-US" sz="2400" dirty="0">
                <a:latin typeface="Times New Roman" pitchFamily="18" charset="0"/>
                <a:cs typeface="Times New Roman" pitchFamily="18" charset="0"/>
              </a:rPr>
              <a:t>(Bolt columns): 2 </a:t>
            </a:r>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nr </a:t>
            </a:r>
            <a:r>
              <a:rPr lang="en-US" sz="2400" dirty="0">
                <a:latin typeface="Times New Roman" pitchFamily="18" charset="0"/>
                <a:cs typeface="Times New Roman" pitchFamily="18" charset="0"/>
              </a:rPr>
              <a:t>(Rows of Bolts):4</a:t>
            </a:r>
            <a:endParaRPr lang="en-US" sz="2400" dirty="0" smtClean="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64088" y="3899691"/>
            <a:ext cx="3810988" cy="294533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18797805"/>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5656" y="-171400"/>
            <a:ext cx="7524328" cy="1069514"/>
          </a:xfrm>
        </p:spPr>
        <p:txBody>
          <a:bodyPr/>
          <a:lstStyle/>
          <a:p>
            <a:r>
              <a:rPr lang="en-US" sz="4400" dirty="0">
                <a:solidFill>
                  <a:prstClr val="black"/>
                </a:solidFill>
                <a:latin typeface="Times New Roman" panose="02020603050405020304" pitchFamily="18" charset="0"/>
                <a:cs typeface="Times New Roman" panose="02020603050405020304" pitchFamily="18" charset="0"/>
              </a:rPr>
              <a:t>Design</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619672" y="764704"/>
            <a:ext cx="6563072" cy="460648"/>
          </a:xfrm>
        </p:spPr>
        <p:txBody>
          <a:bodyPr/>
          <a:lstStyle/>
          <a:p>
            <a:pPr lvl="0"/>
            <a:endParaRPr lang="en-US" dirty="0">
              <a:solidFill>
                <a:prstClr val="black">
                  <a:lumMod val="75000"/>
                  <a:lumOff val="25000"/>
                </a:prstClr>
              </a:solidFill>
            </a:endParaRPr>
          </a:p>
          <a:p>
            <a:pPr lvl="0"/>
            <a:r>
              <a:rPr lang="en-US" sz="2400" b="1" dirty="0">
                <a:solidFill>
                  <a:prstClr val="black">
                    <a:lumMod val="75000"/>
                    <a:lumOff val="25000"/>
                  </a:prstClr>
                </a:solidFill>
                <a:latin typeface="Times New Roman"/>
              </a:rPr>
              <a:t>Beam-Column Steel Connection</a:t>
            </a:r>
            <a:endParaRPr lang="en-US" sz="2400" dirty="0">
              <a:solidFill>
                <a:prstClr val="black">
                  <a:lumMod val="75000"/>
                  <a:lumOff val="25000"/>
                </a:prstClr>
              </a:solidFill>
            </a:endParaRPr>
          </a:p>
          <a:p>
            <a:endParaRPr lang="en-US" dirty="0"/>
          </a:p>
        </p:txBody>
      </p:sp>
      <p:sp>
        <p:nvSpPr>
          <p:cNvPr id="4" name="Content Placeholder 3"/>
          <p:cNvSpPr>
            <a:spLocks noGrp="1"/>
          </p:cNvSpPr>
          <p:nvPr>
            <p:ph idx="10"/>
          </p:nvPr>
        </p:nvSpPr>
        <p:spPr>
          <a:xfrm>
            <a:off x="1259632" y="1124744"/>
            <a:ext cx="6563072" cy="4147865"/>
          </a:xfrm>
        </p:spPr>
        <p:txBody>
          <a:bodyPr/>
          <a:lstStyle/>
          <a:p>
            <a:pPr marL="457200" lvl="0" indent="-457200">
              <a:buFont typeface="Arial" panose="020B0604020202020204" pitchFamily="34" charset="0"/>
              <a:buChar char="•"/>
            </a:pPr>
            <a:r>
              <a:rPr lang="en-US" sz="2800" dirty="0">
                <a:solidFill>
                  <a:prstClr val="black"/>
                </a:solidFill>
                <a:latin typeface="Times New Roman" pitchFamily="18" charset="0"/>
                <a:cs typeface="Times New Roman" pitchFamily="18" charset="0"/>
              </a:rPr>
              <a:t>The Result of Shear Connection</a:t>
            </a:r>
          </a:p>
          <a:p>
            <a:pPr marL="342900" lvl="0" indent="-342900">
              <a:buFont typeface="Courier New" panose="02070309020205020404" pitchFamily="49" charset="0"/>
              <a:buChar char="o"/>
            </a:pPr>
            <a:r>
              <a:rPr lang="en-US" sz="2400" dirty="0">
                <a:solidFill>
                  <a:prstClr val="black"/>
                </a:solidFill>
                <a:latin typeface="Times New Roman" pitchFamily="18" charset="0"/>
                <a:cs typeface="Times New Roman" pitchFamily="18" charset="0"/>
              </a:rPr>
              <a:t>Design Check</a:t>
            </a:r>
          </a:p>
          <a:p>
            <a:endParaRPr lang="en-US" sz="2400" dirty="0" smtClean="0">
              <a:latin typeface="Times New Roman" pitchFamily="18" charset="0"/>
              <a:cs typeface="Times New Roman" pitchFamily="18" charset="0"/>
            </a:endParaRP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8" y="2084177"/>
            <a:ext cx="6923391" cy="476595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617310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2646" y="0"/>
            <a:ext cx="9144000" cy="1069514"/>
          </a:xfrm>
        </p:spPr>
        <p:txBody>
          <a:bodyPr/>
          <a:lstStyle/>
          <a:p>
            <a:r>
              <a:rPr lang="en-US" dirty="0">
                <a:solidFill>
                  <a:schemeClr val="accent6">
                    <a:lumMod val="75000"/>
                  </a:schemeClr>
                </a:solidFill>
              </a:rPr>
              <a:t>Seismic Design</a:t>
            </a:r>
          </a:p>
        </p:txBody>
      </p:sp>
      <p:sp>
        <p:nvSpPr>
          <p:cNvPr id="3" name="Content Placeholder 2"/>
          <p:cNvSpPr>
            <a:spLocks noGrp="1"/>
          </p:cNvSpPr>
          <p:nvPr>
            <p:ph idx="1"/>
          </p:nvPr>
        </p:nvSpPr>
        <p:spPr>
          <a:xfrm>
            <a:off x="467544" y="1212545"/>
            <a:ext cx="8229600" cy="460648"/>
          </a:xfrm>
        </p:spPr>
        <p:txBody>
          <a:bodyPr/>
          <a:lstStyle/>
          <a:p>
            <a:endParaRPr lang="en-US" b="1" dirty="0" smtClean="0">
              <a:solidFill>
                <a:schemeClr val="tx1"/>
              </a:solidFill>
            </a:endParaRPr>
          </a:p>
          <a:p>
            <a:r>
              <a:rPr lang="en-US" sz="2400" b="1" dirty="0" smtClean="0">
                <a:solidFill>
                  <a:schemeClr val="tx1"/>
                </a:solidFill>
                <a:latin typeface="Times New Roman" panose="02020603050405020304" pitchFamily="18" charset="0"/>
                <a:cs typeface="Times New Roman" panose="02020603050405020304" pitchFamily="18" charset="0"/>
              </a:rPr>
              <a:t>Introduction</a:t>
            </a:r>
            <a:endParaRPr lang="en-US" sz="2200" b="1" dirty="0">
              <a:solidFill>
                <a:schemeClr val="tx1"/>
              </a:solidFill>
              <a:latin typeface="Times New Roman" panose="02020603050405020304" pitchFamily="18" charset="0"/>
              <a:cs typeface="Times New Roman" panose="02020603050405020304" pitchFamily="18" charset="0"/>
            </a:endParaRPr>
          </a:p>
          <a:p>
            <a:endParaRPr lang="en-US" dirty="0"/>
          </a:p>
        </p:txBody>
      </p:sp>
      <p:sp>
        <p:nvSpPr>
          <p:cNvPr id="4" name="Content Placeholder 3"/>
          <p:cNvSpPr>
            <a:spLocks noGrp="1"/>
          </p:cNvSpPr>
          <p:nvPr>
            <p:ph idx="10"/>
          </p:nvPr>
        </p:nvSpPr>
        <p:spPr>
          <a:xfrm>
            <a:off x="179512" y="1834805"/>
            <a:ext cx="8517632" cy="3600400"/>
          </a:xfrm>
        </p:spPr>
        <p:txBody>
          <a:bodyPr/>
          <a:lstStyle/>
          <a:p>
            <a:r>
              <a:rPr lang="en-US" sz="2400" dirty="0">
                <a:solidFill>
                  <a:schemeClr val="tx1"/>
                </a:solidFill>
                <a:latin typeface="Times New Roman" panose="02020603050405020304" pitchFamily="18" charset="0"/>
                <a:cs typeface="Times New Roman" panose="02020603050405020304" pitchFamily="18" charset="0"/>
              </a:rPr>
              <a:t>An earthquake is the shaking of the surface of the Earth resulting from a sudden release of energy in the Earth's lithosphere that creates seismic waves. In earthquake design, the building is subjected to random motion of the ground at its base, which induces inertia forces in the building that in turn cause stresses, this is displacement-type loading.</a:t>
            </a:r>
          </a:p>
          <a:p>
            <a:endParaRPr lang="en-US" dirty="0"/>
          </a:p>
        </p:txBody>
      </p:sp>
      <p:pic>
        <p:nvPicPr>
          <p:cNvPr id="5" name="Picture 4"/>
          <p:cNvPicPr>
            <a:picLocks noChangeAspect="1"/>
          </p:cNvPicPr>
          <p:nvPr/>
        </p:nvPicPr>
        <p:blipFill>
          <a:blip r:embed="rId2"/>
          <a:stretch>
            <a:fillRect/>
          </a:stretch>
        </p:blipFill>
        <p:spPr>
          <a:xfrm>
            <a:off x="5190436" y="3933056"/>
            <a:ext cx="3747023" cy="2937164"/>
          </a:xfrm>
          <a:prstGeom prst="rect">
            <a:avLst/>
          </a:prstGeom>
        </p:spPr>
      </p:pic>
    </p:spTree>
    <p:extLst>
      <p:ext uri="{BB962C8B-B14F-4D97-AF65-F5344CB8AC3E}">
        <p14:creationId xmlns:p14="http://schemas.microsoft.com/office/powerpoint/2010/main" val="3120417963"/>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5656" y="-171400"/>
            <a:ext cx="7524328" cy="1069514"/>
          </a:xfrm>
        </p:spPr>
        <p:txBody>
          <a:bodyPr/>
          <a:lstStyle/>
          <a:p>
            <a:r>
              <a:rPr lang="en-US" sz="4400" dirty="0">
                <a:solidFill>
                  <a:prstClr val="black"/>
                </a:solidFill>
                <a:latin typeface="Times New Roman" panose="02020603050405020304" pitchFamily="18" charset="0"/>
                <a:cs typeface="Times New Roman" panose="02020603050405020304" pitchFamily="18" charset="0"/>
              </a:rPr>
              <a:t>Design</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619672" y="764704"/>
            <a:ext cx="6563072" cy="460648"/>
          </a:xfrm>
        </p:spPr>
        <p:txBody>
          <a:bodyPr/>
          <a:lstStyle/>
          <a:p>
            <a:pPr lvl="0"/>
            <a:endParaRPr lang="en-US" dirty="0">
              <a:solidFill>
                <a:prstClr val="black">
                  <a:lumMod val="75000"/>
                  <a:lumOff val="25000"/>
                </a:prstClr>
              </a:solidFill>
            </a:endParaRPr>
          </a:p>
          <a:p>
            <a:pPr lvl="0"/>
            <a:r>
              <a:rPr lang="en-US" sz="2400" b="1" dirty="0">
                <a:solidFill>
                  <a:prstClr val="black">
                    <a:lumMod val="75000"/>
                    <a:lumOff val="25000"/>
                  </a:prstClr>
                </a:solidFill>
                <a:latin typeface="Times New Roman"/>
              </a:rPr>
              <a:t>Beam-Column Steel Connection</a:t>
            </a:r>
            <a:endParaRPr lang="en-US" sz="2400" dirty="0">
              <a:solidFill>
                <a:prstClr val="black">
                  <a:lumMod val="75000"/>
                  <a:lumOff val="25000"/>
                </a:prstClr>
              </a:solidFill>
            </a:endParaRPr>
          </a:p>
          <a:p>
            <a:endParaRPr lang="en-US" dirty="0"/>
          </a:p>
        </p:txBody>
      </p:sp>
      <p:sp>
        <p:nvSpPr>
          <p:cNvPr id="4" name="Content Placeholder 3"/>
          <p:cNvSpPr>
            <a:spLocks noGrp="1"/>
          </p:cNvSpPr>
          <p:nvPr>
            <p:ph idx="10"/>
          </p:nvPr>
        </p:nvSpPr>
        <p:spPr>
          <a:xfrm>
            <a:off x="1259632" y="1124744"/>
            <a:ext cx="6563072" cy="4147865"/>
          </a:xfrm>
        </p:spPr>
        <p:txBody>
          <a:bodyPr/>
          <a:lstStyle/>
          <a:p>
            <a:pPr marL="457200" lvl="0" indent="-457200">
              <a:buFont typeface="Arial" panose="020B0604020202020204" pitchFamily="34" charset="0"/>
              <a:buChar char="•"/>
            </a:pPr>
            <a:r>
              <a:rPr lang="en-US" sz="2800" dirty="0">
                <a:solidFill>
                  <a:prstClr val="black"/>
                </a:solidFill>
                <a:latin typeface="Times New Roman" pitchFamily="18" charset="0"/>
                <a:cs typeface="Times New Roman" pitchFamily="18" charset="0"/>
              </a:rPr>
              <a:t>The Result of Shear Connection</a:t>
            </a:r>
          </a:p>
          <a:p>
            <a:pPr marL="342900" lvl="0" indent="-342900">
              <a:buFont typeface="Courier New" panose="02070309020205020404" pitchFamily="49" charset="0"/>
              <a:buChar char="o"/>
            </a:pPr>
            <a:r>
              <a:rPr lang="en-US" sz="2400" dirty="0">
                <a:solidFill>
                  <a:prstClr val="black"/>
                </a:solidFill>
                <a:latin typeface="Times New Roman" pitchFamily="18" charset="0"/>
                <a:cs typeface="Times New Roman" pitchFamily="18" charset="0"/>
              </a:rPr>
              <a:t>Design Check</a:t>
            </a:r>
          </a:p>
          <a:p>
            <a:endParaRPr lang="en-US" sz="2400" dirty="0" smtClean="0">
              <a:latin typeface="Times New Roman" pitchFamily="18" charset="0"/>
              <a:cs typeface="Times New Roman" pitchFamily="18" charset="0"/>
            </a:endParaRPr>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77998" y="2492896"/>
            <a:ext cx="7578221" cy="403244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74296171"/>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9672" y="-171400"/>
            <a:ext cx="7524328" cy="1069514"/>
          </a:xfrm>
        </p:spPr>
        <p:txBody>
          <a:bodyPr/>
          <a:lstStyle/>
          <a:p>
            <a:r>
              <a:rPr lang="en-US" sz="4400" dirty="0">
                <a:solidFill>
                  <a:prstClr val="black"/>
                </a:solidFill>
                <a:latin typeface="Times New Roman" pitchFamily="18" charset="0"/>
                <a:cs typeface="Times New Roman" pitchFamily="18" charset="0"/>
              </a:rPr>
              <a:t>Design</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1511153" y="836712"/>
            <a:ext cx="6563072" cy="460648"/>
          </a:xfrm>
        </p:spPr>
        <p:txBody>
          <a:bodyPr/>
          <a:lstStyle/>
          <a:p>
            <a:pPr lvl="0"/>
            <a:r>
              <a:rPr lang="en-US" sz="2400" b="1" dirty="0">
                <a:solidFill>
                  <a:prstClr val="black">
                    <a:lumMod val="75000"/>
                    <a:lumOff val="25000"/>
                  </a:prstClr>
                </a:solidFill>
                <a:latin typeface="Times New Roman"/>
              </a:rPr>
              <a:t>Beam-Column Steel Connection</a:t>
            </a:r>
            <a:endParaRPr lang="en-US" sz="2400" dirty="0">
              <a:solidFill>
                <a:prstClr val="black">
                  <a:lumMod val="75000"/>
                  <a:lumOff val="25000"/>
                </a:prstClr>
              </a:solidFill>
            </a:endParaRPr>
          </a:p>
          <a:p>
            <a:endParaRPr lang="en-US" dirty="0"/>
          </a:p>
        </p:txBody>
      </p:sp>
      <p:sp>
        <p:nvSpPr>
          <p:cNvPr id="4" name="Content Placeholder 3"/>
          <p:cNvSpPr>
            <a:spLocks noGrp="1"/>
          </p:cNvSpPr>
          <p:nvPr>
            <p:ph idx="10"/>
          </p:nvPr>
        </p:nvSpPr>
        <p:spPr>
          <a:xfrm>
            <a:off x="1259632" y="1268760"/>
            <a:ext cx="6563072" cy="4147865"/>
          </a:xfrm>
        </p:spPr>
        <p:txBody>
          <a:bodyPr/>
          <a:lstStyle/>
          <a:p>
            <a:r>
              <a:rPr lang="en-US" sz="2400" dirty="0">
                <a:solidFill>
                  <a:schemeClr val="tx1"/>
                </a:solidFill>
                <a:latin typeface="Times New Roman" pitchFamily="18" charset="0"/>
                <a:cs typeface="Times New Roman" pitchFamily="18" charset="0"/>
              </a:rPr>
              <a:t>Details of Connection</a:t>
            </a:r>
          </a:p>
          <a:p>
            <a:endParaRPr lang="en-US" sz="2400" b="1" dirty="0">
              <a:solidFill>
                <a:schemeClr val="tx1"/>
              </a:solidFill>
              <a:latin typeface="Times New Roman"/>
            </a:endParaRPr>
          </a:p>
          <a:p>
            <a:r>
              <a:rPr lang="en-US" sz="2400" b="1" dirty="0" smtClean="0">
                <a:solidFill>
                  <a:schemeClr val="tx1"/>
                </a:solidFill>
                <a:latin typeface="Times New Roman" pitchFamily="18" charset="0"/>
                <a:cs typeface="Times New Roman" pitchFamily="18" charset="0"/>
              </a:rPr>
              <a:t>For </a:t>
            </a:r>
            <a:r>
              <a:rPr lang="en-US" sz="2400" b="1" dirty="0">
                <a:solidFill>
                  <a:schemeClr val="tx1"/>
                </a:solidFill>
                <a:latin typeface="Times New Roman" pitchFamily="18" charset="0"/>
                <a:cs typeface="Times New Roman" pitchFamily="18" charset="0"/>
              </a:rPr>
              <a:t>Moment</a:t>
            </a:r>
          </a:p>
          <a:p>
            <a:pPr marL="342900" indent="-342900">
              <a:buFont typeface="Arial" pitchFamily="34" charset="0"/>
              <a:buChar char="•"/>
            </a:pPr>
            <a:r>
              <a:rPr lang="en-US" sz="2400" dirty="0">
                <a:solidFill>
                  <a:schemeClr val="tx1"/>
                </a:solidFill>
                <a:latin typeface="Times New Roman" pitchFamily="18" charset="0"/>
                <a:cs typeface="Times New Roman" pitchFamily="18" charset="0"/>
              </a:rPr>
              <a:t>Details of Connection for Moment</a:t>
            </a:r>
          </a:p>
          <a:p>
            <a:r>
              <a:rPr lang="en-US" sz="2400" dirty="0" smtClean="0">
                <a:solidFill>
                  <a:schemeClr val="tx1"/>
                </a:solidFill>
                <a:latin typeface="Times New Roman" pitchFamily="18" charset="0"/>
                <a:cs typeface="Times New Roman" pitchFamily="18" charset="0"/>
              </a:rPr>
              <a:t>   Family</a:t>
            </a:r>
            <a:r>
              <a:rPr lang="en-US" sz="2400" dirty="0">
                <a:solidFill>
                  <a:schemeClr val="tx1"/>
                </a:solidFill>
                <a:latin typeface="Times New Roman" pitchFamily="18" charset="0"/>
                <a:cs typeface="Times New Roman" pitchFamily="18" charset="0"/>
              </a:rPr>
              <a:t>: Beam - Column web (BCW).</a:t>
            </a:r>
          </a:p>
          <a:p>
            <a:r>
              <a:rPr lang="en-US" sz="2400" dirty="0" smtClean="0">
                <a:solidFill>
                  <a:schemeClr val="tx1"/>
                </a:solidFill>
                <a:latin typeface="Times New Roman" pitchFamily="18" charset="0"/>
                <a:cs typeface="Times New Roman" pitchFamily="18" charset="0"/>
              </a:rPr>
              <a:t>   Type</a:t>
            </a:r>
            <a:r>
              <a:rPr lang="en-US" sz="2400" dirty="0">
                <a:solidFill>
                  <a:schemeClr val="tx1"/>
                </a:solidFill>
                <a:latin typeface="Times New Roman" pitchFamily="18" charset="0"/>
                <a:cs typeface="Times New Roman" pitchFamily="18" charset="0"/>
              </a:rPr>
              <a:t>: Flange-plated</a:t>
            </a:r>
            <a:r>
              <a:rPr lang="en-US" sz="2400" dirty="0">
                <a:solidFill>
                  <a:schemeClr val="tx1"/>
                </a:solidFill>
              </a:rPr>
              <a:t>.</a:t>
            </a:r>
          </a:p>
        </p:txBody>
      </p:sp>
    </p:spTree>
    <p:extLst>
      <p:ext uri="{BB962C8B-B14F-4D97-AF65-F5344CB8AC3E}">
        <p14:creationId xmlns:p14="http://schemas.microsoft.com/office/powerpoint/2010/main" val="3443446793"/>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9672" y="-171400"/>
            <a:ext cx="7524328" cy="1069514"/>
          </a:xfrm>
        </p:spPr>
        <p:txBody>
          <a:bodyPr/>
          <a:lstStyle/>
          <a:p>
            <a:r>
              <a:rPr lang="en-US" sz="4400" dirty="0">
                <a:solidFill>
                  <a:prstClr val="black"/>
                </a:solidFill>
                <a:latin typeface="Times New Roman" pitchFamily="18" charset="0"/>
                <a:cs typeface="Times New Roman" pitchFamily="18" charset="0"/>
              </a:rPr>
              <a:t>Design</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1511153" y="836712"/>
            <a:ext cx="6563072" cy="460648"/>
          </a:xfrm>
        </p:spPr>
        <p:txBody>
          <a:bodyPr/>
          <a:lstStyle/>
          <a:p>
            <a:pPr lvl="0"/>
            <a:r>
              <a:rPr lang="en-US" sz="2400" b="1" dirty="0">
                <a:solidFill>
                  <a:prstClr val="black">
                    <a:lumMod val="75000"/>
                    <a:lumOff val="25000"/>
                  </a:prstClr>
                </a:solidFill>
                <a:latin typeface="Times New Roman"/>
              </a:rPr>
              <a:t>Beam-Column Steel Connection</a:t>
            </a:r>
            <a:endParaRPr lang="en-US" sz="2400" dirty="0">
              <a:solidFill>
                <a:prstClr val="black">
                  <a:lumMod val="75000"/>
                  <a:lumOff val="25000"/>
                </a:prstClr>
              </a:solidFill>
            </a:endParaRPr>
          </a:p>
          <a:p>
            <a:endParaRPr lang="en-US" dirty="0"/>
          </a:p>
        </p:txBody>
      </p:sp>
      <p:sp>
        <p:nvSpPr>
          <p:cNvPr id="4" name="Content Placeholder 3"/>
          <p:cNvSpPr>
            <a:spLocks noGrp="1"/>
          </p:cNvSpPr>
          <p:nvPr>
            <p:ph idx="10"/>
          </p:nvPr>
        </p:nvSpPr>
        <p:spPr>
          <a:xfrm>
            <a:off x="1259632" y="1268760"/>
            <a:ext cx="6563072" cy="4752528"/>
          </a:xfrm>
        </p:spPr>
        <p:txBody>
          <a:bodyPr/>
          <a:lstStyle/>
          <a:p>
            <a:r>
              <a:rPr lang="en-US" sz="2400" b="1" dirty="0" smtClean="0">
                <a:solidFill>
                  <a:schemeClr val="tx1"/>
                </a:solidFill>
                <a:latin typeface="Times New Roman" pitchFamily="18" charset="0"/>
                <a:cs typeface="Times New Roman" pitchFamily="18" charset="0"/>
              </a:rPr>
              <a:t>For </a:t>
            </a:r>
            <a:r>
              <a:rPr lang="en-US" sz="2400" b="1" dirty="0">
                <a:solidFill>
                  <a:schemeClr val="tx1"/>
                </a:solidFill>
                <a:latin typeface="Times New Roman" pitchFamily="18" charset="0"/>
                <a:cs typeface="Times New Roman" pitchFamily="18" charset="0"/>
              </a:rPr>
              <a:t>Moment</a:t>
            </a:r>
          </a:p>
          <a:p>
            <a:r>
              <a:rPr lang="en-US" sz="2400" dirty="0">
                <a:solidFill>
                  <a:schemeClr val="tx1"/>
                </a:solidFill>
                <a:latin typeface="Times New Roman" pitchFamily="18" charset="0"/>
                <a:cs typeface="Times New Roman" pitchFamily="18" charset="0"/>
              </a:rPr>
              <a:t>• General Information</a:t>
            </a:r>
          </a:p>
          <a:p>
            <a:pPr lvl="0"/>
            <a:r>
              <a:rPr lang="en-US" sz="2400" dirty="0">
                <a:solidFill>
                  <a:schemeClr val="tx1"/>
                </a:solidFill>
                <a:latin typeface="Times New Roman" pitchFamily="18" charset="0"/>
                <a:cs typeface="Times New Roman" pitchFamily="18" charset="0"/>
              </a:rPr>
              <a:t>Members</a:t>
            </a:r>
          </a:p>
          <a:p>
            <a:pPr lvl="0"/>
            <a:r>
              <a:rPr lang="en-US" sz="2400" dirty="0">
                <a:solidFill>
                  <a:schemeClr val="tx1"/>
                </a:solidFill>
                <a:latin typeface="Times New Roman" panose="02020603050405020304" pitchFamily="18" charset="0"/>
                <a:ea typeface="Calibri" panose="020F0502020204030204" pitchFamily="34" charset="0"/>
                <a:cs typeface="Times New Roman" pitchFamily="18" charset="0"/>
              </a:rPr>
              <a:t>Material: A36</a:t>
            </a:r>
            <a:endParaRPr lang="en-US" sz="2400" b="1" dirty="0">
              <a:solidFill>
                <a:schemeClr val="tx1"/>
              </a:solidFill>
              <a:latin typeface="Times New Roman" pitchFamily="18" charset="0"/>
              <a:cs typeface="Times New Roman" pitchFamily="18" charset="0"/>
            </a:endParaRPr>
          </a:p>
          <a:p>
            <a:r>
              <a:rPr lang="en-US" sz="2400" b="1" dirty="0">
                <a:solidFill>
                  <a:schemeClr val="tx1"/>
                </a:solidFill>
              </a:rPr>
              <a:t>Flange Plate</a:t>
            </a:r>
          </a:p>
          <a:p>
            <a:r>
              <a:rPr lang="en-US" sz="2400" b="1" dirty="0">
                <a:solidFill>
                  <a:schemeClr val="tx1"/>
                </a:solidFill>
              </a:rPr>
              <a:t>Connector</a:t>
            </a:r>
          </a:p>
          <a:p>
            <a:r>
              <a:rPr lang="en-US" sz="2400" dirty="0">
                <a:solidFill>
                  <a:schemeClr val="tx1"/>
                </a:solidFill>
              </a:rPr>
              <a:t>L (Top plate length): 502.7mm</a:t>
            </a:r>
          </a:p>
          <a:p>
            <a:r>
              <a:rPr lang="en-US" sz="2400" dirty="0">
                <a:solidFill>
                  <a:schemeClr val="tx1"/>
                </a:solidFill>
              </a:rPr>
              <a:t>B (Top plate width ): 175mm</a:t>
            </a:r>
          </a:p>
          <a:p>
            <a:r>
              <a:rPr lang="en-US" sz="2400" dirty="0" err="1">
                <a:solidFill>
                  <a:schemeClr val="tx1"/>
                </a:solidFill>
              </a:rPr>
              <a:t>tp</a:t>
            </a:r>
            <a:r>
              <a:rPr lang="en-US" sz="2400" dirty="0">
                <a:solidFill>
                  <a:schemeClr val="tx1"/>
                </a:solidFill>
              </a:rPr>
              <a:t> (Top plate thickness): </a:t>
            </a:r>
            <a:r>
              <a:rPr lang="en-US" sz="2400" dirty="0" smtClean="0">
                <a:solidFill>
                  <a:schemeClr val="tx1"/>
                </a:solidFill>
              </a:rPr>
              <a:t>20mm</a:t>
            </a:r>
          </a:p>
          <a:p>
            <a:r>
              <a:rPr lang="en-US" sz="2400" dirty="0">
                <a:solidFill>
                  <a:schemeClr val="tx1"/>
                </a:solidFill>
              </a:rPr>
              <a:t>Plate material: A36</a:t>
            </a: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63888" y="2204864"/>
            <a:ext cx="5256584" cy="170033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42144801"/>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9672" y="-171400"/>
            <a:ext cx="7524328" cy="1069514"/>
          </a:xfrm>
        </p:spPr>
        <p:txBody>
          <a:bodyPr/>
          <a:lstStyle/>
          <a:p>
            <a:r>
              <a:rPr lang="en-US" sz="4400" dirty="0">
                <a:solidFill>
                  <a:prstClr val="black"/>
                </a:solidFill>
                <a:latin typeface="Times New Roman" pitchFamily="18" charset="0"/>
                <a:cs typeface="Times New Roman" pitchFamily="18" charset="0"/>
              </a:rPr>
              <a:t>Design</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1511153" y="836712"/>
            <a:ext cx="6563072" cy="460648"/>
          </a:xfrm>
        </p:spPr>
        <p:txBody>
          <a:bodyPr/>
          <a:lstStyle/>
          <a:p>
            <a:pPr lvl="0"/>
            <a:r>
              <a:rPr lang="en-US" sz="2400" b="1" dirty="0">
                <a:solidFill>
                  <a:prstClr val="black">
                    <a:lumMod val="75000"/>
                    <a:lumOff val="25000"/>
                  </a:prstClr>
                </a:solidFill>
                <a:latin typeface="Times New Roman"/>
              </a:rPr>
              <a:t>Beam-Column Steel Connection</a:t>
            </a:r>
            <a:endParaRPr lang="en-US" sz="2400" dirty="0">
              <a:solidFill>
                <a:prstClr val="black">
                  <a:lumMod val="75000"/>
                  <a:lumOff val="25000"/>
                </a:prstClr>
              </a:solidFill>
            </a:endParaRPr>
          </a:p>
          <a:p>
            <a:endParaRPr lang="en-US" dirty="0"/>
          </a:p>
        </p:txBody>
      </p:sp>
      <p:sp>
        <p:nvSpPr>
          <p:cNvPr id="4" name="Content Placeholder 3"/>
          <p:cNvSpPr>
            <a:spLocks noGrp="1"/>
          </p:cNvSpPr>
          <p:nvPr>
            <p:ph idx="10"/>
          </p:nvPr>
        </p:nvSpPr>
        <p:spPr>
          <a:xfrm>
            <a:off x="1259632" y="1268760"/>
            <a:ext cx="6984776" cy="4147865"/>
          </a:xfrm>
        </p:spPr>
        <p:txBody>
          <a:bodyPr/>
          <a:lstStyle/>
          <a:p>
            <a:r>
              <a:rPr lang="en-US" sz="2400" b="1" dirty="0" smtClean="0">
                <a:solidFill>
                  <a:schemeClr val="tx1"/>
                </a:solidFill>
                <a:latin typeface="Times New Roman" pitchFamily="18" charset="0"/>
                <a:cs typeface="Times New Roman" pitchFamily="18" charset="0"/>
              </a:rPr>
              <a:t>For </a:t>
            </a:r>
            <a:r>
              <a:rPr lang="en-US" sz="2400" b="1" dirty="0">
                <a:solidFill>
                  <a:schemeClr val="tx1"/>
                </a:solidFill>
                <a:latin typeface="Times New Roman" pitchFamily="18" charset="0"/>
                <a:cs typeface="Times New Roman" pitchFamily="18" charset="0"/>
              </a:rPr>
              <a:t>Moment</a:t>
            </a:r>
          </a:p>
          <a:p>
            <a:r>
              <a:rPr lang="en-US" sz="2400" dirty="0">
                <a:solidFill>
                  <a:schemeClr val="tx1"/>
                </a:solidFill>
                <a:latin typeface="Times New Roman" pitchFamily="18" charset="0"/>
                <a:cs typeface="Times New Roman" pitchFamily="18" charset="0"/>
              </a:rPr>
              <a:t>• General </a:t>
            </a:r>
            <a:r>
              <a:rPr lang="en-US" sz="2400" dirty="0" smtClean="0">
                <a:solidFill>
                  <a:schemeClr val="tx1"/>
                </a:solidFill>
                <a:latin typeface="Times New Roman" pitchFamily="18" charset="0"/>
                <a:cs typeface="Times New Roman" pitchFamily="18" charset="0"/>
              </a:rPr>
              <a:t>Information</a:t>
            </a:r>
          </a:p>
          <a:p>
            <a:r>
              <a:rPr lang="en-US" sz="2400" b="1" dirty="0">
                <a:solidFill>
                  <a:schemeClr val="tx1"/>
                </a:solidFill>
              </a:rPr>
              <a:t>Beam side</a:t>
            </a:r>
          </a:p>
          <a:p>
            <a:r>
              <a:rPr lang="en-US" sz="2400" dirty="0">
                <a:solidFill>
                  <a:schemeClr val="tx1"/>
                </a:solidFill>
              </a:rPr>
              <a:t>Connection type: Bolted</a:t>
            </a:r>
          </a:p>
          <a:p>
            <a:r>
              <a:rPr lang="en-US" sz="2400" dirty="0">
                <a:solidFill>
                  <a:schemeClr val="tx1"/>
                </a:solidFill>
              </a:rPr>
              <a:t>Bolts: 3/4" A325 N</a:t>
            </a:r>
          </a:p>
          <a:p>
            <a:r>
              <a:rPr lang="en-US" sz="2400" dirty="0" err="1">
                <a:solidFill>
                  <a:schemeClr val="tx1"/>
                </a:solidFill>
              </a:rPr>
              <a:t>nc</a:t>
            </a:r>
            <a:r>
              <a:rPr lang="en-US" sz="2400" dirty="0">
                <a:solidFill>
                  <a:schemeClr val="tx1"/>
                </a:solidFill>
              </a:rPr>
              <a:t> (Bolt columns): 2</a:t>
            </a:r>
          </a:p>
          <a:p>
            <a:r>
              <a:rPr lang="en-US" sz="2400" dirty="0">
                <a:solidFill>
                  <a:schemeClr val="tx1"/>
                </a:solidFill>
              </a:rPr>
              <a:t>nr (Rows of Bolts): </a:t>
            </a:r>
            <a:r>
              <a:rPr lang="en-US" sz="2400" dirty="0" smtClean="0">
                <a:solidFill>
                  <a:schemeClr val="tx1"/>
                </a:solidFill>
              </a:rPr>
              <a:t>6</a:t>
            </a:r>
          </a:p>
          <a:p>
            <a:r>
              <a:rPr lang="en-US" sz="2400" b="1" dirty="0">
                <a:solidFill>
                  <a:schemeClr val="tx1"/>
                </a:solidFill>
              </a:rPr>
              <a:t>Support side</a:t>
            </a:r>
          </a:p>
          <a:p>
            <a:r>
              <a:rPr lang="en-US" sz="2400" dirty="0" smtClean="0">
                <a:solidFill>
                  <a:schemeClr val="tx1"/>
                </a:solidFill>
              </a:rPr>
              <a:t>Top and bottom </a:t>
            </a:r>
            <a:r>
              <a:rPr lang="en-US" sz="2400" dirty="0">
                <a:solidFill>
                  <a:schemeClr val="tx1"/>
                </a:solidFill>
              </a:rPr>
              <a:t>welding electrode to </a:t>
            </a:r>
            <a:r>
              <a:rPr lang="en-US" sz="2400" dirty="0" smtClean="0">
                <a:solidFill>
                  <a:schemeClr val="tx1"/>
                </a:solidFill>
              </a:rPr>
              <a:t>support and column : </a:t>
            </a:r>
            <a:r>
              <a:rPr lang="en-US" sz="2400" dirty="0">
                <a:solidFill>
                  <a:schemeClr val="tx1"/>
                </a:solidFill>
              </a:rPr>
              <a:t>E70XX</a:t>
            </a:r>
          </a:p>
          <a:p>
            <a:r>
              <a:rPr lang="en-US" sz="2400" dirty="0">
                <a:solidFill>
                  <a:schemeClr val="tx1"/>
                </a:solidFill>
              </a:rPr>
              <a:t>D1 (Top weld size to support (1/16 in) ): </a:t>
            </a:r>
            <a:r>
              <a:rPr lang="en-US" sz="2400" dirty="0" smtClean="0">
                <a:solidFill>
                  <a:schemeClr val="tx1"/>
                </a:solidFill>
              </a:rPr>
              <a:t>6</a:t>
            </a:r>
          </a:p>
          <a:p>
            <a:r>
              <a:rPr lang="en-US" sz="2400" dirty="0" smtClean="0">
                <a:solidFill>
                  <a:schemeClr val="tx1"/>
                </a:solidFill>
                <a:latin typeface="Times New Roman" pitchFamily="18" charset="0"/>
                <a:cs typeface="Times New Roman" pitchFamily="18" charset="0"/>
              </a:rPr>
              <a:t>D2=D4: 2</a:t>
            </a:r>
          </a:p>
          <a:p>
            <a:r>
              <a:rPr lang="en-US" sz="2400" dirty="0" smtClean="0">
                <a:solidFill>
                  <a:schemeClr val="tx1"/>
                </a:solidFill>
                <a:latin typeface="Times New Roman" pitchFamily="18" charset="0"/>
                <a:cs typeface="Times New Roman" pitchFamily="18" charset="0"/>
              </a:rPr>
              <a:t>D3: 7</a:t>
            </a:r>
            <a:endParaRPr lang="en-US" sz="2400" dirty="0">
              <a:solidFill>
                <a:schemeClr val="tx1"/>
              </a:solidFill>
            </a:endParaRPr>
          </a:p>
          <a:p>
            <a:endParaRPr lang="en-US" sz="2400" dirty="0">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18978" y="1268760"/>
            <a:ext cx="4025022" cy="35283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29979047"/>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5656" y="-171400"/>
            <a:ext cx="7524328" cy="1069514"/>
          </a:xfrm>
        </p:spPr>
        <p:txBody>
          <a:bodyPr/>
          <a:lstStyle/>
          <a:p>
            <a:r>
              <a:rPr lang="en-US" sz="4400" dirty="0">
                <a:solidFill>
                  <a:prstClr val="black"/>
                </a:solidFill>
                <a:latin typeface="Times New Roman" panose="02020603050405020304" pitchFamily="18" charset="0"/>
                <a:cs typeface="Times New Roman" panose="02020603050405020304" pitchFamily="18" charset="0"/>
              </a:rPr>
              <a:t>Design</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619672" y="764704"/>
            <a:ext cx="6563072" cy="460648"/>
          </a:xfrm>
        </p:spPr>
        <p:txBody>
          <a:bodyPr/>
          <a:lstStyle/>
          <a:p>
            <a:pPr lvl="0"/>
            <a:endParaRPr lang="en-US" dirty="0">
              <a:solidFill>
                <a:prstClr val="black">
                  <a:lumMod val="75000"/>
                  <a:lumOff val="25000"/>
                </a:prstClr>
              </a:solidFill>
            </a:endParaRPr>
          </a:p>
          <a:p>
            <a:pPr lvl="0"/>
            <a:r>
              <a:rPr lang="en-US" sz="2400" b="1" dirty="0">
                <a:solidFill>
                  <a:schemeClr val="tx1"/>
                </a:solidFill>
                <a:latin typeface="Times New Roman"/>
              </a:rPr>
              <a:t>Beam-Column Steel Connection</a:t>
            </a:r>
            <a:endParaRPr lang="en-US" sz="2400" dirty="0">
              <a:solidFill>
                <a:schemeClr val="tx1"/>
              </a:solidFill>
            </a:endParaRPr>
          </a:p>
          <a:p>
            <a:endParaRPr lang="en-US" dirty="0">
              <a:solidFill>
                <a:schemeClr val="tx1"/>
              </a:solidFill>
            </a:endParaRPr>
          </a:p>
        </p:txBody>
      </p:sp>
      <p:sp>
        <p:nvSpPr>
          <p:cNvPr id="4" name="Content Placeholder 3"/>
          <p:cNvSpPr>
            <a:spLocks noGrp="1"/>
          </p:cNvSpPr>
          <p:nvPr>
            <p:ph idx="10"/>
          </p:nvPr>
        </p:nvSpPr>
        <p:spPr>
          <a:xfrm>
            <a:off x="1259632" y="1124744"/>
            <a:ext cx="6563072" cy="4147865"/>
          </a:xfrm>
        </p:spPr>
        <p:txBody>
          <a:bodyPr/>
          <a:lstStyle/>
          <a:p>
            <a:pPr marL="457200" lvl="0" indent="-457200">
              <a:buFont typeface="Arial" panose="020B0604020202020204" pitchFamily="34" charset="0"/>
              <a:buChar char="•"/>
            </a:pPr>
            <a:r>
              <a:rPr lang="en-US" sz="2800" dirty="0">
                <a:solidFill>
                  <a:prstClr val="black"/>
                </a:solidFill>
                <a:latin typeface="Times New Roman" pitchFamily="18" charset="0"/>
                <a:cs typeface="Times New Roman" pitchFamily="18" charset="0"/>
              </a:rPr>
              <a:t>The Result of </a:t>
            </a:r>
            <a:r>
              <a:rPr lang="en-US" sz="2800" dirty="0" smtClean="0">
                <a:solidFill>
                  <a:prstClr val="black"/>
                </a:solidFill>
                <a:latin typeface="Times New Roman" pitchFamily="18" charset="0"/>
                <a:cs typeface="Times New Roman" pitchFamily="18" charset="0"/>
              </a:rPr>
              <a:t>moment </a:t>
            </a:r>
            <a:r>
              <a:rPr lang="en-US" sz="2800" dirty="0">
                <a:solidFill>
                  <a:prstClr val="black"/>
                </a:solidFill>
                <a:latin typeface="Times New Roman" pitchFamily="18" charset="0"/>
                <a:cs typeface="Times New Roman" pitchFamily="18" charset="0"/>
              </a:rPr>
              <a:t>Connection</a:t>
            </a:r>
          </a:p>
          <a:p>
            <a:pPr marL="342900" lvl="0" indent="-342900">
              <a:buFont typeface="Courier New" panose="02070309020205020404" pitchFamily="49" charset="0"/>
              <a:buChar char="o"/>
            </a:pPr>
            <a:r>
              <a:rPr lang="en-US" sz="2400" dirty="0">
                <a:solidFill>
                  <a:prstClr val="black"/>
                </a:solidFill>
                <a:latin typeface="Times New Roman" pitchFamily="18" charset="0"/>
                <a:cs typeface="Times New Roman" pitchFamily="18" charset="0"/>
              </a:rPr>
              <a:t>Design Check</a:t>
            </a:r>
          </a:p>
          <a:p>
            <a:endParaRPr lang="en-US" sz="2400" dirty="0" smtClean="0">
              <a:latin typeface="Times New Roman" pitchFamily="18" charset="0"/>
              <a:cs typeface="Times New Roman" pitchFamily="18"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9792" y="2061738"/>
            <a:ext cx="5372100" cy="47625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24492155"/>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5656" y="-171400"/>
            <a:ext cx="7524328" cy="1069514"/>
          </a:xfrm>
        </p:spPr>
        <p:txBody>
          <a:bodyPr/>
          <a:lstStyle/>
          <a:p>
            <a:r>
              <a:rPr lang="en-US" sz="4400" dirty="0">
                <a:solidFill>
                  <a:prstClr val="black"/>
                </a:solidFill>
                <a:latin typeface="Times New Roman" panose="02020603050405020304" pitchFamily="18" charset="0"/>
                <a:cs typeface="Times New Roman" panose="02020603050405020304" pitchFamily="18" charset="0"/>
              </a:rPr>
              <a:t>Design</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619672" y="764704"/>
            <a:ext cx="6563072" cy="460648"/>
          </a:xfrm>
        </p:spPr>
        <p:txBody>
          <a:bodyPr/>
          <a:lstStyle/>
          <a:p>
            <a:pPr lvl="0"/>
            <a:endParaRPr lang="en-US" dirty="0">
              <a:solidFill>
                <a:prstClr val="black">
                  <a:lumMod val="75000"/>
                  <a:lumOff val="25000"/>
                </a:prstClr>
              </a:solidFill>
            </a:endParaRPr>
          </a:p>
          <a:p>
            <a:pPr lvl="0"/>
            <a:r>
              <a:rPr lang="en-US" sz="2400" b="1" dirty="0">
                <a:solidFill>
                  <a:prstClr val="black">
                    <a:lumMod val="75000"/>
                    <a:lumOff val="25000"/>
                  </a:prstClr>
                </a:solidFill>
                <a:latin typeface="Times New Roman"/>
              </a:rPr>
              <a:t>Beam-Column Steel Connection</a:t>
            </a:r>
            <a:endParaRPr lang="en-US" sz="2400" dirty="0">
              <a:solidFill>
                <a:prstClr val="black">
                  <a:lumMod val="75000"/>
                  <a:lumOff val="25000"/>
                </a:prstClr>
              </a:solidFill>
            </a:endParaRPr>
          </a:p>
          <a:p>
            <a:endParaRPr lang="en-US" dirty="0"/>
          </a:p>
        </p:txBody>
      </p:sp>
      <p:sp>
        <p:nvSpPr>
          <p:cNvPr id="4" name="Content Placeholder 3"/>
          <p:cNvSpPr>
            <a:spLocks noGrp="1"/>
          </p:cNvSpPr>
          <p:nvPr>
            <p:ph idx="10"/>
          </p:nvPr>
        </p:nvSpPr>
        <p:spPr>
          <a:xfrm>
            <a:off x="1259632" y="1124744"/>
            <a:ext cx="6563072" cy="4147865"/>
          </a:xfrm>
        </p:spPr>
        <p:txBody>
          <a:bodyPr/>
          <a:lstStyle/>
          <a:p>
            <a:pPr marL="457200" lvl="0" indent="-457200">
              <a:buFont typeface="Arial" panose="020B0604020202020204" pitchFamily="34" charset="0"/>
              <a:buChar char="•"/>
            </a:pPr>
            <a:r>
              <a:rPr lang="en-US" sz="2800" dirty="0">
                <a:solidFill>
                  <a:prstClr val="black"/>
                </a:solidFill>
                <a:latin typeface="Times New Roman" pitchFamily="18" charset="0"/>
                <a:cs typeface="Times New Roman" pitchFamily="18" charset="0"/>
              </a:rPr>
              <a:t>The Result of Shear Connection</a:t>
            </a:r>
          </a:p>
          <a:p>
            <a:pPr marL="342900" lvl="0" indent="-342900">
              <a:buFont typeface="Courier New" panose="02070309020205020404" pitchFamily="49" charset="0"/>
              <a:buChar char="o"/>
            </a:pPr>
            <a:r>
              <a:rPr lang="en-US" sz="2400" dirty="0">
                <a:solidFill>
                  <a:prstClr val="black"/>
                </a:solidFill>
                <a:latin typeface="Times New Roman" pitchFamily="18" charset="0"/>
                <a:cs typeface="Times New Roman" pitchFamily="18" charset="0"/>
              </a:rPr>
              <a:t>Design Check</a:t>
            </a:r>
          </a:p>
          <a:p>
            <a:endParaRPr lang="en-US" sz="2400" dirty="0" smtClean="0">
              <a:latin typeface="Times New Roman" pitchFamily="18" charset="0"/>
              <a:cs typeface="Times New Roman" pitchFamily="18" charset="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1760" y="2122263"/>
            <a:ext cx="5990061" cy="472514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24492155"/>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solidFill>
                  <a:prstClr val="black"/>
                </a:solidFill>
                <a:latin typeface="Times New Roman" panose="02020603050405020304" pitchFamily="18" charset="0"/>
                <a:cs typeface="Times New Roman" panose="02020603050405020304" pitchFamily="18" charset="0"/>
              </a:rPr>
              <a:t>Design</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547664" y="1124744"/>
            <a:ext cx="6563072" cy="460648"/>
          </a:xfrm>
        </p:spPr>
        <p:txBody>
          <a:bodyPr/>
          <a:lstStyle/>
          <a:p>
            <a:pPr lvl="0"/>
            <a:r>
              <a:rPr lang="en-US" sz="2400" b="1" dirty="0">
                <a:solidFill>
                  <a:schemeClr val="tx1"/>
                </a:solidFill>
                <a:latin typeface="Times New Roman"/>
              </a:rPr>
              <a:t>Steel Beam-Concrete Column Connection</a:t>
            </a:r>
          </a:p>
          <a:p>
            <a:endParaRPr lang="en-US" dirty="0">
              <a:solidFill>
                <a:schemeClr val="tx1"/>
              </a:solidFill>
            </a:endParaRPr>
          </a:p>
        </p:txBody>
      </p:sp>
      <p:sp>
        <p:nvSpPr>
          <p:cNvPr id="4" name="Content Placeholder 3"/>
          <p:cNvSpPr>
            <a:spLocks noGrp="1"/>
          </p:cNvSpPr>
          <p:nvPr>
            <p:ph idx="10"/>
          </p:nvPr>
        </p:nvSpPr>
        <p:spPr>
          <a:xfrm>
            <a:off x="1403648" y="1700808"/>
            <a:ext cx="7380312" cy="4824536"/>
          </a:xfrm>
        </p:spPr>
        <p:txBody>
          <a:bodyPr/>
          <a:lstStyle/>
          <a:p>
            <a:r>
              <a:rPr lang="en-US" sz="2400" dirty="0" smtClean="0">
                <a:solidFill>
                  <a:schemeClr val="tx1"/>
                </a:solidFill>
                <a:latin typeface="Times New Roman"/>
              </a:rPr>
              <a:t>The </a:t>
            </a:r>
            <a:r>
              <a:rPr lang="en-US" sz="2400" dirty="0">
                <a:solidFill>
                  <a:schemeClr val="tx1"/>
                </a:solidFill>
                <a:latin typeface="Times New Roman"/>
              </a:rPr>
              <a:t>idea of designing column-steel connection </a:t>
            </a:r>
            <a:r>
              <a:rPr lang="en-US" sz="2400" dirty="0" smtClean="0">
                <a:solidFill>
                  <a:schemeClr val="tx1"/>
                </a:solidFill>
                <a:latin typeface="Times New Roman"/>
              </a:rPr>
              <a:t>is </a:t>
            </a:r>
            <a:r>
              <a:rPr lang="en-US" sz="2400" dirty="0">
                <a:solidFill>
                  <a:schemeClr val="tx1"/>
                </a:solidFill>
                <a:latin typeface="Times New Roman"/>
              </a:rPr>
              <a:t>using Ramp connection program, that we assume </a:t>
            </a:r>
            <a:r>
              <a:rPr lang="en-US" sz="2400" dirty="0" smtClean="0">
                <a:solidFill>
                  <a:schemeClr val="tx1"/>
                </a:solidFill>
                <a:latin typeface="Times New Roman"/>
              </a:rPr>
              <a:t>the </a:t>
            </a:r>
            <a:r>
              <a:rPr lang="en-US" sz="2400" dirty="0">
                <a:solidFill>
                  <a:schemeClr val="tx1"/>
                </a:solidFill>
                <a:latin typeface="Times New Roman"/>
              </a:rPr>
              <a:t>concrete column is steel column and applied the load on it, </a:t>
            </a:r>
            <a:r>
              <a:rPr lang="en-US" sz="2400" dirty="0" smtClean="0">
                <a:solidFill>
                  <a:schemeClr val="tx1"/>
                </a:solidFill>
                <a:latin typeface="Times New Roman"/>
              </a:rPr>
              <a:t>to</a:t>
            </a:r>
          </a:p>
          <a:p>
            <a:r>
              <a:rPr lang="en-US" sz="2400" dirty="0" smtClean="0">
                <a:solidFill>
                  <a:schemeClr val="tx1"/>
                </a:solidFill>
                <a:latin typeface="Times New Roman"/>
              </a:rPr>
              <a:t> </a:t>
            </a:r>
            <a:r>
              <a:rPr lang="en-US" sz="2400" dirty="0">
                <a:solidFill>
                  <a:schemeClr val="tx1"/>
                </a:solidFill>
                <a:latin typeface="Times New Roman"/>
              </a:rPr>
              <a:t>make sure it’s safe and under specification.</a:t>
            </a:r>
          </a:p>
          <a:p>
            <a:r>
              <a:rPr lang="en-US" sz="2400" dirty="0">
                <a:solidFill>
                  <a:schemeClr val="tx1"/>
                </a:solidFill>
                <a:latin typeface="Times New Roman"/>
              </a:rPr>
              <a:t>After the concrete column have been design and the area of steel has been determined, which is 43Ø32 for </a:t>
            </a:r>
            <a:endParaRPr lang="en-US" sz="2400" dirty="0" smtClean="0">
              <a:solidFill>
                <a:schemeClr val="tx1"/>
              </a:solidFill>
              <a:latin typeface="Times New Roman"/>
            </a:endParaRPr>
          </a:p>
          <a:p>
            <a:r>
              <a:rPr lang="en-US" sz="2400" dirty="0" smtClean="0">
                <a:solidFill>
                  <a:schemeClr val="tx1"/>
                </a:solidFill>
                <a:latin typeface="Times New Roman"/>
              </a:rPr>
              <a:t>Column </a:t>
            </a:r>
            <a:r>
              <a:rPr lang="en-US" sz="2400" dirty="0">
                <a:solidFill>
                  <a:schemeClr val="tx1"/>
                </a:solidFill>
                <a:latin typeface="Times New Roman"/>
              </a:rPr>
              <a:t>Diameter 1100mm, some of the area steel will be used to connect between the </a:t>
            </a:r>
            <a:r>
              <a:rPr lang="en-US" sz="2400" dirty="0" smtClean="0">
                <a:solidFill>
                  <a:schemeClr val="tx1"/>
                </a:solidFill>
                <a:latin typeface="Times New Roman"/>
              </a:rPr>
              <a:t>column </a:t>
            </a:r>
            <a:r>
              <a:rPr lang="en-US" sz="2400" dirty="0">
                <a:solidFill>
                  <a:schemeClr val="tx1"/>
                </a:solidFill>
                <a:latin typeface="Times New Roman"/>
              </a:rPr>
              <a:t>and the </a:t>
            </a:r>
            <a:r>
              <a:rPr lang="en-US" sz="2400" dirty="0" smtClean="0">
                <a:solidFill>
                  <a:schemeClr val="tx1"/>
                </a:solidFill>
                <a:latin typeface="Times New Roman"/>
              </a:rPr>
              <a:t>steel</a:t>
            </a:r>
          </a:p>
          <a:p>
            <a:r>
              <a:rPr lang="en-US" sz="2400" dirty="0" smtClean="0">
                <a:solidFill>
                  <a:schemeClr val="tx1"/>
                </a:solidFill>
                <a:latin typeface="Times New Roman"/>
              </a:rPr>
              <a:t> </a:t>
            </a:r>
            <a:r>
              <a:rPr lang="en-US" sz="2400" dirty="0">
                <a:solidFill>
                  <a:schemeClr val="tx1"/>
                </a:solidFill>
                <a:latin typeface="Times New Roman"/>
              </a:rPr>
              <a:t>beam.</a:t>
            </a:r>
            <a:endParaRPr lang="en-US" sz="2400" dirty="0">
              <a:solidFill>
                <a:schemeClr val="tx1"/>
              </a:solidFill>
            </a:endParaRPr>
          </a:p>
        </p:txBody>
      </p:sp>
    </p:spTree>
    <p:extLst>
      <p:ext uri="{BB962C8B-B14F-4D97-AF65-F5344CB8AC3E}">
        <p14:creationId xmlns:p14="http://schemas.microsoft.com/office/powerpoint/2010/main" val="1271321210"/>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7664" y="0"/>
            <a:ext cx="7524328" cy="1069514"/>
          </a:xfrm>
        </p:spPr>
        <p:txBody>
          <a:bodyPr/>
          <a:lstStyle/>
          <a:p>
            <a:r>
              <a:rPr lang="en-US" dirty="0">
                <a:solidFill>
                  <a:prstClr val="black"/>
                </a:solidFill>
                <a:latin typeface="Times New Roman" panose="02020603050405020304" pitchFamily="18" charset="0"/>
                <a:cs typeface="Times New Roman" panose="02020603050405020304" pitchFamily="18" charset="0"/>
              </a:rPr>
              <a:t>Design</a:t>
            </a:r>
            <a:endParaRPr lang="en-US" dirty="0"/>
          </a:p>
        </p:txBody>
      </p:sp>
      <p:pic>
        <p:nvPicPr>
          <p:cNvPr id="5" name="Content Placeholder 4"/>
          <p:cNvPicPr>
            <a:picLocks noGrp="1" noChangeAspect="1"/>
          </p:cNvPicPr>
          <p:nvPr>
            <p:ph idx="10"/>
          </p:nvPr>
        </p:nvPicPr>
        <p:blipFill>
          <a:blip r:embed="rId2"/>
          <a:stretch>
            <a:fillRect/>
          </a:stretch>
        </p:blipFill>
        <p:spPr>
          <a:xfrm>
            <a:off x="2249488" y="1268760"/>
            <a:ext cx="6120680" cy="5258513"/>
          </a:xfrm>
          <a:prstGeom prst="rect">
            <a:avLst/>
          </a:prstGeom>
        </p:spPr>
      </p:pic>
    </p:spTree>
    <p:extLst>
      <p:ext uri="{BB962C8B-B14F-4D97-AF65-F5344CB8AC3E}">
        <p14:creationId xmlns:p14="http://schemas.microsoft.com/office/powerpoint/2010/main" val="4210253479"/>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6431" y="-15234"/>
            <a:ext cx="7524328" cy="1069514"/>
          </a:xfrm>
        </p:spPr>
        <p:txBody>
          <a:bodyPr/>
          <a:lstStyle/>
          <a:p>
            <a:r>
              <a:rPr lang="en-US" sz="4400" dirty="0">
                <a:solidFill>
                  <a:prstClr val="black"/>
                </a:solidFill>
                <a:latin typeface="Times New Roman" panose="02020603050405020304" pitchFamily="18" charset="0"/>
                <a:cs typeface="Times New Roman" panose="02020603050405020304" pitchFamily="18" charset="0"/>
              </a:rPr>
              <a:t>Design</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546431" y="826106"/>
            <a:ext cx="6635080" cy="720080"/>
          </a:xfrm>
        </p:spPr>
        <p:txBody>
          <a:bodyPr/>
          <a:lstStyle/>
          <a:p>
            <a:pPr lvl="0"/>
            <a:endParaRPr lang="en-US" sz="2400" b="1" dirty="0" smtClean="0">
              <a:solidFill>
                <a:prstClr val="black">
                  <a:lumMod val="75000"/>
                  <a:lumOff val="25000"/>
                </a:prstClr>
              </a:solidFill>
              <a:latin typeface="Times New Roman"/>
            </a:endParaRPr>
          </a:p>
          <a:p>
            <a:pPr lvl="0"/>
            <a:r>
              <a:rPr lang="en-US" sz="2400" b="1" dirty="0" smtClean="0">
                <a:solidFill>
                  <a:schemeClr val="tx1"/>
                </a:solidFill>
                <a:latin typeface="Times New Roman"/>
              </a:rPr>
              <a:t>Steel </a:t>
            </a:r>
            <a:r>
              <a:rPr lang="en-US" sz="2400" b="1" dirty="0">
                <a:solidFill>
                  <a:schemeClr val="tx1"/>
                </a:solidFill>
                <a:latin typeface="Times New Roman"/>
              </a:rPr>
              <a:t>Beam-Concrete Column Connection</a:t>
            </a:r>
          </a:p>
          <a:p>
            <a:pPr lvl="0"/>
            <a:endParaRPr lang="en-US" dirty="0">
              <a:solidFill>
                <a:prstClr val="black">
                  <a:lumMod val="75000"/>
                  <a:lumOff val="25000"/>
                </a:prstClr>
              </a:solidFill>
            </a:endParaRPr>
          </a:p>
          <a:p>
            <a:endParaRPr lang="en-US" dirty="0"/>
          </a:p>
        </p:txBody>
      </p:sp>
      <p:sp>
        <p:nvSpPr>
          <p:cNvPr id="4" name="Content Placeholder 3"/>
          <p:cNvSpPr>
            <a:spLocks noGrp="1"/>
          </p:cNvSpPr>
          <p:nvPr>
            <p:ph idx="10"/>
          </p:nvPr>
        </p:nvSpPr>
        <p:spPr>
          <a:xfrm>
            <a:off x="1259632" y="1186146"/>
            <a:ext cx="6563072" cy="4147865"/>
          </a:xfrm>
        </p:spPr>
        <p:txBody>
          <a:bodyPr/>
          <a:lstStyle/>
          <a:p>
            <a:pPr marL="285750" indent="-285750">
              <a:buFont typeface="Courier New" pitchFamily="49" charset="0"/>
              <a:buChar char="o"/>
            </a:pPr>
            <a:r>
              <a:rPr lang="en-US" sz="2400" dirty="0">
                <a:solidFill>
                  <a:schemeClr val="tx1"/>
                </a:solidFill>
                <a:latin typeface="Times New Roman" pitchFamily="18" charset="0"/>
                <a:cs typeface="Times New Roman" pitchFamily="18" charset="0"/>
              </a:rPr>
              <a:t>Joint Data</a:t>
            </a:r>
          </a:p>
          <a:p>
            <a:pPr marL="285750" indent="-285750">
              <a:buFont typeface="Courier New" pitchFamily="49" charset="0"/>
              <a:buChar char="o"/>
            </a:pPr>
            <a:endParaRPr lang="en-US" sz="2400" dirty="0">
              <a:latin typeface="Times New Roman" pitchFamily="18" charset="0"/>
              <a:cs typeface="Times New Roman" pitchFamily="18" charset="0"/>
            </a:endParaRPr>
          </a:p>
        </p:txBody>
      </p:sp>
      <p:pic>
        <p:nvPicPr>
          <p:cNvPr id="225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55082" y="1631887"/>
            <a:ext cx="3383087" cy="519417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65915779"/>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solidFill>
                  <a:prstClr val="black"/>
                </a:solidFill>
                <a:latin typeface="Times New Roman" panose="02020603050405020304" pitchFamily="18" charset="0"/>
                <a:cs typeface="Times New Roman" panose="02020603050405020304" pitchFamily="18" charset="0"/>
              </a:rPr>
              <a:t>Design</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835696" y="1196752"/>
            <a:ext cx="6563072" cy="460648"/>
          </a:xfrm>
        </p:spPr>
        <p:txBody>
          <a:bodyPr/>
          <a:lstStyle/>
          <a:p>
            <a:pPr lvl="0"/>
            <a:r>
              <a:rPr lang="en-US" sz="2400" b="1" dirty="0">
                <a:solidFill>
                  <a:schemeClr val="tx1"/>
                </a:solidFill>
                <a:latin typeface="Times New Roman"/>
              </a:rPr>
              <a:t>Steel Beam-Concrete Column Connection</a:t>
            </a:r>
          </a:p>
          <a:p>
            <a:pPr lvl="0"/>
            <a:endParaRPr lang="en-US" dirty="0">
              <a:solidFill>
                <a:prstClr val="black">
                  <a:lumMod val="75000"/>
                  <a:lumOff val="25000"/>
                </a:prstClr>
              </a:solidFill>
            </a:endParaRPr>
          </a:p>
          <a:p>
            <a:endParaRPr lang="en-US" dirty="0"/>
          </a:p>
        </p:txBody>
      </p:sp>
      <p:sp>
        <p:nvSpPr>
          <p:cNvPr id="4" name="Content Placeholder 3"/>
          <p:cNvSpPr>
            <a:spLocks noGrp="1"/>
          </p:cNvSpPr>
          <p:nvPr>
            <p:ph idx="10"/>
          </p:nvPr>
        </p:nvSpPr>
        <p:spPr>
          <a:xfrm>
            <a:off x="1259632" y="1268760"/>
            <a:ext cx="6563072" cy="4147865"/>
          </a:xfrm>
        </p:spPr>
        <p:txBody>
          <a:bodyPr/>
          <a:lstStyle/>
          <a:p>
            <a:pPr marL="342900" lvl="0" indent="-342900">
              <a:buFont typeface="Courier New" pitchFamily="49" charset="0"/>
              <a:buChar char="o"/>
            </a:pPr>
            <a:r>
              <a:rPr lang="en-US" sz="2400" dirty="0" smtClean="0">
                <a:solidFill>
                  <a:schemeClr val="tx1"/>
                </a:solidFill>
                <a:latin typeface="Times New Roman" panose="02020603050405020304" pitchFamily="18" charset="0"/>
                <a:cs typeface="Times New Roman" panose="02020603050405020304" pitchFamily="18" charset="0"/>
              </a:rPr>
              <a:t>Load</a:t>
            </a:r>
            <a:endParaRPr lang="en-US" sz="2400" dirty="0">
              <a:solidFill>
                <a:schemeClr val="tx1"/>
              </a:solidFill>
              <a:latin typeface="Times New Roman" panose="02020603050405020304" pitchFamily="18" charset="0"/>
              <a:cs typeface="Times New Roman" panose="02020603050405020304" pitchFamily="18" charset="0"/>
            </a:endParaRPr>
          </a:p>
          <a:p>
            <a:endParaRPr lang="en-US" dirty="0"/>
          </a:p>
        </p:txBody>
      </p:sp>
      <p:pic>
        <p:nvPicPr>
          <p:cNvPr id="235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47276" y="1916832"/>
            <a:ext cx="2695575" cy="246697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55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9672" y="4581128"/>
            <a:ext cx="7350784" cy="183292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5482942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4083</TotalTime>
  <Words>3178</Words>
  <Application>Microsoft Office PowerPoint</Application>
  <PresentationFormat>On-screen Show (4:3)</PresentationFormat>
  <Paragraphs>1151</Paragraphs>
  <Slides>111</Slides>
  <Notes>0</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111</vt:i4>
      </vt:variant>
    </vt:vector>
  </HeadingPairs>
  <TitlesOfParts>
    <vt:vector size="122" baseType="lpstr">
      <vt:lpstr>Arial Unicode MS</vt:lpstr>
      <vt:lpstr>맑은 고딕</vt:lpstr>
      <vt:lpstr>Arial</vt:lpstr>
      <vt:lpstr>Calibri</vt:lpstr>
      <vt:lpstr>Cambria Math</vt:lpstr>
      <vt:lpstr>Courier New</vt:lpstr>
      <vt:lpstr>Symbol</vt:lpstr>
      <vt:lpstr>Times New Roman</vt:lpstr>
      <vt:lpstr>Wingdings</vt:lpstr>
      <vt:lpstr>Office Theme</vt:lpstr>
      <vt:lpstr>Custom Design</vt:lpstr>
      <vt:lpstr>PowerPoint Presentation</vt:lpstr>
      <vt:lpstr> Content</vt:lpstr>
      <vt:lpstr> Introduction</vt:lpstr>
      <vt:lpstr>Apple Media Tower</vt:lpstr>
      <vt:lpstr>Checks</vt:lpstr>
      <vt:lpstr>Checks</vt:lpstr>
      <vt:lpstr>Checks</vt:lpstr>
      <vt:lpstr>PowerPoint Presentation</vt:lpstr>
      <vt:lpstr>Seismic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Design</vt:lpstr>
      <vt:lpstr>Design</vt:lpstr>
      <vt:lpstr>Design</vt:lpstr>
      <vt:lpstr>Design</vt:lpstr>
      <vt:lpstr>Design</vt:lpstr>
      <vt:lpstr>Design</vt:lpstr>
      <vt:lpstr>Design</vt:lpstr>
      <vt:lpstr>Design</vt:lpstr>
      <vt:lpstr>Design</vt:lpstr>
      <vt:lpstr>Design</vt:lpstr>
      <vt:lpstr>Design</vt:lpstr>
      <vt:lpstr>Design</vt:lpstr>
      <vt:lpstr>Design</vt:lpstr>
      <vt:lpstr>Design</vt:lpstr>
      <vt:lpstr>Design</vt:lpstr>
      <vt:lpstr>Design</vt:lpstr>
      <vt:lpstr>Design</vt:lpstr>
      <vt:lpstr>Design</vt:lpstr>
      <vt:lpstr>Design</vt:lpstr>
      <vt:lpstr>Design</vt:lpstr>
      <vt:lpstr>Design</vt:lpstr>
      <vt:lpstr>Design</vt:lpstr>
      <vt:lpstr>Design</vt:lpstr>
      <vt:lpstr>Design</vt:lpstr>
      <vt:lpstr>Design</vt:lpstr>
      <vt:lpstr>Design</vt:lpstr>
      <vt:lpstr>Design</vt:lpstr>
      <vt:lpstr>Design</vt:lpstr>
      <vt:lpstr>Design</vt:lpstr>
      <vt:lpstr>Design</vt:lpstr>
      <vt:lpstr>Design</vt:lpstr>
      <vt:lpstr>Design</vt:lpstr>
      <vt:lpstr>Design</vt:lpstr>
      <vt:lpstr>Design</vt:lpstr>
      <vt:lpstr>Design</vt:lpstr>
      <vt:lpstr>Design</vt:lpstr>
      <vt:lpstr>Design</vt:lpstr>
      <vt:lpstr>Design</vt:lpstr>
      <vt:lpstr>Design</vt:lpstr>
      <vt:lpstr>Design</vt:lpstr>
      <vt:lpstr>Design</vt:lpstr>
      <vt:lpstr>Design</vt:lpstr>
      <vt:lpstr>Design</vt:lpstr>
      <vt:lpstr>Design</vt:lpstr>
      <vt:lpstr>Design</vt:lpstr>
      <vt:lpstr>Design</vt:lpstr>
      <vt:lpstr>Design</vt:lpstr>
      <vt:lpstr>Design</vt:lpstr>
      <vt:lpstr>Design</vt:lpstr>
      <vt:lpstr>Design</vt:lpstr>
      <vt:lpstr>Design</vt:lpstr>
      <vt:lpstr>Design</vt:lpstr>
      <vt:lpstr>Design</vt:lpstr>
      <vt:lpstr>Design</vt:lpstr>
      <vt:lpstr>Design</vt:lpstr>
      <vt:lpstr>Design</vt:lpstr>
      <vt:lpstr>Design</vt:lpstr>
      <vt:lpstr>Design</vt:lpstr>
      <vt:lpstr>Design</vt:lpstr>
      <vt:lpstr>Design</vt:lpstr>
      <vt:lpstr>Design</vt:lpstr>
      <vt:lpstr>Design</vt:lpstr>
      <vt:lpstr>Design</vt:lpstr>
      <vt:lpstr>PowerPoint Presentation</vt:lpstr>
    </vt:vector>
  </TitlesOfParts>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Registered User</dc:creator>
  <cp:lastModifiedBy>khalil.atir@gmail.com</cp:lastModifiedBy>
  <cp:revision>156</cp:revision>
  <dcterms:created xsi:type="dcterms:W3CDTF">2014-04-01T16:35:38Z</dcterms:created>
  <dcterms:modified xsi:type="dcterms:W3CDTF">2020-09-09T22:41:37Z</dcterms:modified>
</cp:coreProperties>
</file>