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56" r:id="rId3"/>
    <p:sldId id="257" r:id="rId4"/>
    <p:sldId id="277" r:id="rId5"/>
    <p:sldId id="259" r:id="rId6"/>
    <p:sldId id="293" r:id="rId7"/>
    <p:sldId id="294" r:id="rId8"/>
    <p:sldId id="295" r:id="rId9"/>
    <p:sldId id="301" r:id="rId10"/>
    <p:sldId id="306" r:id="rId11"/>
    <p:sldId id="303" r:id="rId12"/>
    <p:sldId id="305" r:id="rId13"/>
    <p:sldId id="307" r:id="rId14"/>
    <p:sldId id="308" r:id="rId15"/>
    <p:sldId id="309" r:id="rId16"/>
    <p:sldId id="310" r:id="rId17"/>
    <p:sldId id="311" r:id="rId18"/>
    <p:sldId id="312" r:id="rId19"/>
    <p:sldId id="313" r:id="rId20"/>
    <p:sldId id="314" r:id="rId21"/>
    <p:sldId id="315" r:id="rId22"/>
    <p:sldId id="316" r:id="rId23"/>
    <p:sldId id="317" r:id="rId24"/>
    <p:sldId id="318" r:id="rId25"/>
    <p:sldId id="319" r:id="rId26"/>
    <p:sldId id="320" r:id="rId27"/>
    <p:sldId id="321" r:id="rId28"/>
    <p:sldId id="322" r:id="rId29"/>
    <p:sldId id="323" r:id="rId30"/>
    <p:sldId id="324" r:id="rId31"/>
    <p:sldId id="325" r:id="rId32"/>
    <p:sldId id="326" r:id="rId33"/>
    <p:sldId id="327" r:id="rId34"/>
    <p:sldId id="328" r:id="rId35"/>
    <p:sldId id="329" r:id="rId36"/>
    <p:sldId id="330" r:id="rId37"/>
    <p:sldId id="331" r:id="rId38"/>
    <p:sldId id="332" r:id="rId39"/>
    <p:sldId id="333" r:id="rId40"/>
    <p:sldId id="334" r:id="rId41"/>
    <p:sldId id="335" r:id="rId42"/>
    <p:sldId id="336" r:id="rId43"/>
    <p:sldId id="337" r:id="rId44"/>
    <p:sldId id="338" r:id="rId45"/>
    <p:sldId id="339" r:id="rId46"/>
    <p:sldId id="340" r:id="rId47"/>
    <p:sldId id="341" r:id="rId48"/>
    <p:sldId id="342" r:id="rId49"/>
    <p:sldId id="343" r:id="rId50"/>
    <p:sldId id="383" r:id="rId51"/>
    <p:sldId id="384" r:id="rId52"/>
    <p:sldId id="385" r:id="rId53"/>
    <p:sldId id="386" r:id="rId54"/>
    <p:sldId id="387" r:id="rId55"/>
    <p:sldId id="388" r:id="rId56"/>
    <p:sldId id="389" r:id="rId57"/>
    <p:sldId id="390" r:id="rId58"/>
    <p:sldId id="391" r:id="rId59"/>
    <p:sldId id="392" r:id="rId60"/>
    <p:sldId id="393" r:id="rId61"/>
    <p:sldId id="394" r:id="rId62"/>
    <p:sldId id="395" r:id="rId63"/>
    <p:sldId id="396" r:id="rId64"/>
    <p:sldId id="397" r:id="rId65"/>
    <p:sldId id="398" r:id="rId66"/>
    <p:sldId id="399" r:id="rId67"/>
    <p:sldId id="400" r:id="rId68"/>
    <p:sldId id="344" r:id="rId69"/>
    <p:sldId id="358" r:id="rId70"/>
    <p:sldId id="345" r:id="rId71"/>
    <p:sldId id="346" r:id="rId72"/>
    <p:sldId id="347" r:id="rId73"/>
    <p:sldId id="349" r:id="rId74"/>
    <p:sldId id="356" r:id="rId75"/>
    <p:sldId id="401" r:id="rId76"/>
    <p:sldId id="402" r:id="rId77"/>
    <p:sldId id="357" r:id="rId78"/>
    <p:sldId id="403" r:id="rId79"/>
    <p:sldId id="351" r:id="rId80"/>
    <p:sldId id="405" r:id="rId81"/>
    <p:sldId id="406" r:id="rId82"/>
    <p:sldId id="407" r:id="rId83"/>
    <p:sldId id="408" r:id="rId84"/>
    <p:sldId id="359" r:id="rId85"/>
    <p:sldId id="360" r:id="rId86"/>
    <p:sldId id="361" r:id="rId87"/>
    <p:sldId id="362" r:id="rId88"/>
    <p:sldId id="409" r:id="rId89"/>
    <p:sldId id="410" r:id="rId90"/>
    <p:sldId id="411" r:id="rId91"/>
    <p:sldId id="412" r:id="rId92"/>
    <p:sldId id="413" r:id="rId93"/>
    <p:sldId id="414" r:id="rId94"/>
    <p:sldId id="415" r:id="rId95"/>
    <p:sldId id="417" r:id="rId96"/>
    <p:sldId id="416" r:id="rId97"/>
    <p:sldId id="370" r:id="rId98"/>
    <p:sldId id="423" r:id="rId99"/>
    <p:sldId id="371" r:id="rId100"/>
    <p:sldId id="372" r:id="rId101"/>
    <p:sldId id="373" r:id="rId102"/>
    <p:sldId id="374" r:id="rId103"/>
    <p:sldId id="418" r:id="rId104"/>
    <p:sldId id="419" r:id="rId105"/>
    <p:sldId id="375" r:id="rId106"/>
    <p:sldId id="420" r:id="rId107"/>
    <p:sldId id="379" r:id="rId108"/>
    <p:sldId id="380" r:id="rId109"/>
    <p:sldId id="421" r:id="rId110"/>
    <p:sldId id="378" r:id="rId111"/>
    <p:sldId id="422" r:id="rId112"/>
    <p:sldId id="281" r:id="rId113"/>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D29594B-46F9-4ADE-9FE4-54E544EBC698}">
          <p14:sldIdLst>
            <p14:sldId id="256"/>
            <p14:sldId id="257"/>
          </p14:sldIdLst>
        </p14:section>
        <p14:section name="Untitled Section" id="{9924803E-C647-438F-BDF9-7290DAECF900}">
          <p14:sldIdLst>
            <p14:sldId id="277"/>
            <p14:sldId id="259"/>
            <p14:sldId id="293"/>
            <p14:sldId id="294"/>
            <p14:sldId id="295"/>
            <p14:sldId id="301"/>
            <p14:sldId id="306"/>
            <p14:sldId id="303"/>
            <p14:sldId id="305"/>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383"/>
            <p14:sldId id="384"/>
            <p14:sldId id="385"/>
            <p14:sldId id="386"/>
            <p14:sldId id="387"/>
            <p14:sldId id="388"/>
            <p14:sldId id="389"/>
            <p14:sldId id="390"/>
            <p14:sldId id="391"/>
            <p14:sldId id="392"/>
            <p14:sldId id="393"/>
            <p14:sldId id="394"/>
            <p14:sldId id="395"/>
            <p14:sldId id="396"/>
            <p14:sldId id="397"/>
            <p14:sldId id="398"/>
            <p14:sldId id="399"/>
            <p14:sldId id="400"/>
            <p14:sldId id="344"/>
            <p14:sldId id="358"/>
            <p14:sldId id="345"/>
            <p14:sldId id="346"/>
            <p14:sldId id="347"/>
            <p14:sldId id="349"/>
            <p14:sldId id="356"/>
            <p14:sldId id="401"/>
            <p14:sldId id="402"/>
            <p14:sldId id="357"/>
            <p14:sldId id="403"/>
            <p14:sldId id="351"/>
            <p14:sldId id="405"/>
            <p14:sldId id="406"/>
            <p14:sldId id="407"/>
            <p14:sldId id="408"/>
            <p14:sldId id="359"/>
            <p14:sldId id="360"/>
            <p14:sldId id="361"/>
            <p14:sldId id="362"/>
            <p14:sldId id="409"/>
            <p14:sldId id="410"/>
            <p14:sldId id="411"/>
            <p14:sldId id="412"/>
            <p14:sldId id="413"/>
            <p14:sldId id="414"/>
            <p14:sldId id="415"/>
            <p14:sldId id="417"/>
            <p14:sldId id="416"/>
            <p14:sldId id="370"/>
            <p14:sldId id="423"/>
            <p14:sldId id="371"/>
            <p14:sldId id="372"/>
            <p14:sldId id="373"/>
            <p14:sldId id="374"/>
            <p14:sldId id="418"/>
            <p14:sldId id="419"/>
            <p14:sldId id="375"/>
            <p14:sldId id="420"/>
            <p14:sldId id="379"/>
            <p14:sldId id="380"/>
            <p14:sldId id="421"/>
            <p14:sldId id="378"/>
            <p14:sldId id="422"/>
            <p14:sldId id="28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74" d="100"/>
          <a:sy n="74" d="100"/>
        </p:scale>
        <p:origin x="126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ableStyles" Target="tableStyle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416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CCD61-643D-44A5-A450-3A42A50CBC1E}" type="datetimeFigureOut">
              <a:rPr lang="en-US" smtClean="0"/>
              <a:t>9/10/2020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96291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t>9/10/2020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29688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t>9/10/2020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987035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DCCD61-643D-44A5-A450-3A42A50CBC1E}" type="datetimeFigureOut">
              <a:rPr lang="en-US" smtClean="0"/>
              <a:t>9/10/2020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79237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DCCD61-643D-44A5-A450-3A42A50CBC1E}" type="datetimeFigureOut">
              <a:rPr lang="en-US" smtClean="0"/>
              <a:t>9/10/2020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396285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8"/>
            <a:ext cx="9144000" cy="1069514"/>
          </a:xfrm>
          <a:prstGeom prst="rect">
            <a:avLst/>
          </a:prstGeom>
        </p:spPr>
        <p:txBody>
          <a:bodyPr anchor="ctr"/>
          <a:lstStyle>
            <a:lvl1pPr>
              <a:defRPr b="1" baseline="0">
                <a:solidFill>
                  <a:schemeClr val="accent1">
                    <a:lumMod val="20000"/>
                    <a:lumOff val="80000"/>
                  </a:schemeClr>
                </a:solidFill>
                <a:latin typeface="Arial" pitchFamily="34" charset="0"/>
                <a:cs typeface="Arial" pitchFamily="34" charset="0"/>
              </a:defRPr>
            </a:lvl1pPr>
          </a:lstStyle>
          <a:p>
            <a:r>
              <a:rPr lang="en-US" altLang="ko-KR" dirty="0"/>
              <a:t> Click to add title</a:t>
            </a:r>
            <a:endParaRPr lang="ko-KR" altLang="en-US" dirty="0"/>
          </a:p>
        </p:txBody>
      </p:sp>
      <p:sp>
        <p:nvSpPr>
          <p:cNvPr id="3" name="Content Placeholder 2"/>
          <p:cNvSpPr>
            <a:spLocks noGrp="1"/>
          </p:cNvSpPr>
          <p:nvPr>
            <p:ph idx="1"/>
          </p:nvPr>
        </p:nvSpPr>
        <p:spPr>
          <a:xfrm>
            <a:off x="457200" y="1600201"/>
            <a:ext cx="8229600" cy="460648"/>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dirty="0"/>
              <a:t>Click to edit Master text styles</a:t>
            </a:r>
          </a:p>
        </p:txBody>
      </p:sp>
      <p:sp>
        <p:nvSpPr>
          <p:cNvPr id="4" name="Content Placeholder 2"/>
          <p:cNvSpPr>
            <a:spLocks noGrp="1"/>
          </p:cNvSpPr>
          <p:nvPr>
            <p:ph idx="10"/>
          </p:nvPr>
        </p:nvSpPr>
        <p:spPr>
          <a:xfrm>
            <a:off x="467544" y="2276872"/>
            <a:ext cx="8229600" cy="3600400"/>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a:t>Click to edit Master text styles</a:t>
            </a:r>
          </a:p>
        </p:txBody>
      </p:sp>
    </p:spTree>
    <p:extLst>
      <p:ext uri="{BB962C8B-B14F-4D97-AF65-F5344CB8AC3E}">
        <p14:creationId xmlns:p14="http://schemas.microsoft.com/office/powerpoint/2010/main" val="3694015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a:t> Click to add title</a:t>
            </a:r>
            <a:endParaRPr lang="ko-KR" altLang="en-US" dirty="0"/>
          </a:p>
        </p:txBody>
      </p:sp>
      <p:sp>
        <p:nvSpPr>
          <p:cNvPr id="4" name="Content Placeholder 2"/>
          <p:cNvSpPr>
            <a:spLocks noGrp="1"/>
          </p:cNvSpPr>
          <p:nvPr>
            <p:ph idx="1"/>
          </p:nvPr>
        </p:nvSpPr>
        <p:spPr>
          <a:xfrm>
            <a:off x="2123728" y="1268760"/>
            <a:ext cx="6563072" cy="460648"/>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dirty="0"/>
              <a:t>Click to edit Master text styles</a:t>
            </a:r>
          </a:p>
        </p:txBody>
      </p:sp>
      <p:sp>
        <p:nvSpPr>
          <p:cNvPr id="5" name="Content Placeholder 2"/>
          <p:cNvSpPr>
            <a:spLocks noGrp="1"/>
          </p:cNvSpPr>
          <p:nvPr>
            <p:ph idx="10"/>
          </p:nvPr>
        </p:nvSpPr>
        <p:spPr>
          <a:xfrm>
            <a:off x="2134072" y="1844824"/>
            <a:ext cx="6563072"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a:t>Click to edit Master text styles</a:t>
            </a:r>
          </a:p>
        </p:txBody>
      </p:sp>
    </p:spTree>
    <p:extLst>
      <p:ext uri="{BB962C8B-B14F-4D97-AF65-F5344CB8AC3E}">
        <p14:creationId xmlns:p14="http://schemas.microsoft.com/office/powerpoint/2010/main" val="2326818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8DCCD61-643D-44A5-A450-3A42A50CBC1E}" type="datetimeFigureOut">
              <a:rPr lang="en-US" smtClean="0"/>
              <a:t>9/10/2020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656086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DCCD61-643D-44A5-A450-3A42A50CBC1E}" type="datetimeFigureOut">
              <a:rPr lang="en-US" smtClean="0"/>
              <a:t>9/10/2020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924286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DCCD61-643D-44A5-A450-3A42A50CBC1E}" type="datetimeFigureOut">
              <a:rPr lang="en-US" smtClean="0"/>
              <a:t>9/10/2020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3277933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8DCCD61-643D-44A5-A450-3A42A50CBC1E}" type="datetimeFigureOut">
              <a:rPr lang="en-US" smtClean="0"/>
              <a:t>9/10/2020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778790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8DCCD61-643D-44A5-A450-3A42A50CBC1E}" type="datetimeFigureOut">
              <a:rPr lang="en-US" smtClean="0"/>
              <a:t>9/10/2020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919811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8DCCD61-643D-44A5-A450-3A42A50CBC1E}" type="datetimeFigureOut">
              <a:rPr lang="en-US" smtClean="0"/>
              <a:t>9/10/2020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8181198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338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DCCD61-643D-44A5-A450-3A42A50CBC1E}" type="datetimeFigureOut">
              <a:rPr lang="en-US" smtClean="0"/>
              <a:t>9/10/2020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t>‹#›</a:t>
            </a:fld>
            <a:endParaRPr lang="en-US"/>
          </a:p>
        </p:txBody>
      </p:sp>
    </p:spTree>
    <p:extLst>
      <p:ext uri="{BB962C8B-B14F-4D97-AF65-F5344CB8AC3E}">
        <p14:creationId xmlns:p14="http://schemas.microsoft.com/office/powerpoint/2010/main" val="328635735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73122" y="2957694"/>
            <a:ext cx="6071085" cy="2664296"/>
          </a:xfrm>
          <a:prstGeom prst="roundRect">
            <a:avLst>
              <a:gd name="adj" fmla="val 5329"/>
            </a:avLst>
          </a:prstGeom>
          <a:solidFill>
            <a:srgbClr val="FF00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8" name="Picture 11">
            <a:extLst>
              <a:ext uri="{FF2B5EF4-FFF2-40B4-BE49-F238E27FC236}">
                <a16:creationId xmlns:a16="http://schemas.microsoft.com/office/drawing/2014/main" xmlns="" id="{8B2530D9-8975-469C-BFC9-C8EB75A8F8C4}"/>
              </a:ext>
            </a:extLst>
          </p:cNvPr>
          <p:cNvPicPr/>
          <p:nvPr/>
        </p:nvPicPr>
        <p:blipFill rotWithShape="1">
          <a:blip r:embed="rId2">
            <a:extLst>
              <a:ext uri="{28A0092B-C50C-407E-A947-70E740481C1C}">
                <a14:useLocalDpi xmlns:a14="http://schemas.microsoft.com/office/drawing/2010/main" val="0"/>
              </a:ext>
            </a:extLst>
          </a:blip>
          <a:srcRect l="4735" t="2797" r="2014" b="3496"/>
          <a:stretch/>
        </p:blipFill>
        <p:spPr bwMode="auto">
          <a:xfrm>
            <a:off x="596832" y="178903"/>
            <a:ext cx="2468880" cy="2194560"/>
          </a:xfrm>
          <a:prstGeom prst="flowChartConnector">
            <a:avLst/>
          </a:prstGeom>
          <a:noFill/>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xmlns="" id="{D87E83CC-B165-4468-BB0B-8640200DF294}"/>
              </a:ext>
            </a:extLst>
          </p:cNvPr>
          <p:cNvSpPr txBox="1"/>
          <p:nvPr/>
        </p:nvSpPr>
        <p:spPr>
          <a:xfrm>
            <a:off x="3065711" y="483814"/>
            <a:ext cx="5603275" cy="1569660"/>
          </a:xfrm>
          <a:prstGeom prst="rect">
            <a:avLst/>
          </a:prstGeom>
          <a:noFill/>
        </p:spPr>
        <p:txBody>
          <a:bodyPr wrap="square" rtlCol="0" anchor="ctr">
            <a:spAutoFit/>
          </a:bodyPr>
          <a:lstStyle/>
          <a:p>
            <a:pPr algn="ctr" defTabSz="914286" latinLnBrk="0"/>
            <a:r>
              <a:rPr lang="en-US" altLang="ko-KR" sz="2400" b="1" dirty="0">
                <a:solidFill>
                  <a:prstClr val="white"/>
                </a:solidFill>
                <a:latin typeface="Times New Roman" panose="02020603050405020304" pitchFamily="18" charset="0"/>
                <a:ea typeface="Arial Unicode MS"/>
                <a:cs typeface="Times New Roman" panose="02020603050405020304" pitchFamily="18" charset="0"/>
              </a:rPr>
              <a:t>An-Najah National University</a:t>
            </a:r>
          </a:p>
          <a:p>
            <a:pPr algn="ctr" defTabSz="914286" latinLnBrk="0"/>
            <a:r>
              <a:rPr lang="en-US" altLang="ko-KR" sz="2400" b="1" dirty="0">
                <a:solidFill>
                  <a:prstClr val="white"/>
                </a:solidFill>
                <a:latin typeface="Times New Roman" panose="02020603050405020304" pitchFamily="18" charset="0"/>
                <a:ea typeface="Arial Unicode MS"/>
                <a:cs typeface="Times New Roman" panose="02020603050405020304" pitchFamily="18" charset="0"/>
              </a:rPr>
              <a:t>Facility of Engineering and Information Technology </a:t>
            </a:r>
          </a:p>
          <a:p>
            <a:pPr algn="ctr" defTabSz="914286" latinLnBrk="0"/>
            <a:r>
              <a:rPr lang="en-US" altLang="ko-KR" sz="2400" b="1" dirty="0">
                <a:solidFill>
                  <a:prstClr val="white"/>
                </a:solidFill>
                <a:latin typeface="Times New Roman" panose="02020603050405020304" pitchFamily="18" charset="0"/>
                <a:ea typeface="Arial Unicode MS"/>
                <a:cs typeface="Times New Roman" panose="02020603050405020304" pitchFamily="18" charset="0"/>
              </a:rPr>
              <a:t>Civil Engineering department</a:t>
            </a:r>
          </a:p>
        </p:txBody>
      </p:sp>
      <p:sp>
        <p:nvSpPr>
          <p:cNvPr id="10" name="TextBox 16">
            <a:extLst>
              <a:ext uri="{FF2B5EF4-FFF2-40B4-BE49-F238E27FC236}">
                <a16:creationId xmlns:a16="http://schemas.microsoft.com/office/drawing/2014/main" xmlns="" id="{54B5E1C3-BBC5-4E72-A2FA-B4B99310A247}"/>
              </a:ext>
            </a:extLst>
          </p:cNvPr>
          <p:cNvSpPr txBox="1"/>
          <p:nvPr/>
        </p:nvSpPr>
        <p:spPr>
          <a:xfrm>
            <a:off x="278294" y="2373463"/>
            <a:ext cx="9539475" cy="593304"/>
          </a:xfrm>
          <a:prstGeom prst="rect">
            <a:avLst/>
          </a:prstGeom>
          <a:noFill/>
        </p:spPr>
        <p:txBody>
          <a:bodyPr wrap="square" rtlCol="0">
            <a:spAutoFit/>
          </a:bodyPr>
          <a:lstStyle/>
          <a:p>
            <a:pPr algn="ctr" defTabSz="914286" latinLnBrk="0">
              <a:lnSpc>
                <a:spcPct val="107000"/>
              </a:lnSpc>
              <a:spcAft>
                <a:spcPts val="800"/>
              </a:spcAft>
            </a:pPr>
            <a:r>
              <a:rPr lang="en-US" sz="3200" b="1" dirty="0">
                <a:solidFill>
                  <a:prstClr val="white"/>
                </a:solidFill>
                <a:latin typeface="Times New Roman" panose="02020603050405020304" pitchFamily="18" charset="0"/>
                <a:ea typeface="Calibri" panose="020F0502020204030204" pitchFamily="34" charset="0"/>
                <a:cs typeface="Arial" panose="020B0604020202020204" pitchFamily="34" charset="0"/>
              </a:rPr>
              <a:t>Apple Media Center-Structural Design</a:t>
            </a:r>
            <a:endParaRPr lang="en-GB" sz="1600" dirty="0">
              <a:solidFill>
                <a:prstClr val="white"/>
              </a:solidFill>
              <a:latin typeface="Calibri" panose="020F0502020204030204" pitchFamily="34" charset="0"/>
              <a:ea typeface="Calibri" panose="020F0502020204030204" pitchFamily="34" charset="0"/>
              <a:cs typeface="Arial" panose="020B0604020202020204" pitchFamily="34" charset="0"/>
            </a:endParaRPr>
          </a:p>
        </p:txBody>
      </p:sp>
      <p:sp>
        <p:nvSpPr>
          <p:cNvPr id="11" name="TextBox 17">
            <a:extLst>
              <a:ext uri="{FF2B5EF4-FFF2-40B4-BE49-F238E27FC236}">
                <a16:creationId xmlns:a16="http://schemas.microsoft.com/office/drawing/2014/main" xmlns="" id="{1CDD3016-5D5A-4FBB-8AC4-33C74CB4F4CA}"/>
              </a:ext>
            </a:extLst>
          </p:cNvPr>
          <p:cNvSpPr txBox="1"/>
          <p:nvPr/>
        </p:nvSpPr>
        <p:spPr>
          <a:xfrm>
            <a:off x="338762" y="2976025"/>
            <a:ext cx="6163615" cy="2308324"/>
          </a:xfrm>
          <a:prstGeom prst="rect">
            <a:avLst/>
          </a:prstGeom>
          <a:noFill/>
        </p:spPr>
        <p:txBody>
          <a:bodyPr wrap="square" rtlCol="0">
            <a:spAutoFit/>
          </a:bodyPr>
          <a:lstStyle/>
          <a:p>
            <a:pPr defTabSz="914286" latinLnBrk="0"/>
            <a:endParaRPr lang="en-US" altLang="ko-KR" sz="2400" b="1" dirty="0">
              <a:solidFill>
                <a:prstClr val="white"/>
              </a:solidFill>
              <a:latin typeface="Times New Roman" panose="02020603050405020304" pitchFamily="18" charset="0"/>
              <a:ea typeface="Arial Unicode MS"/>
              <a:cs typeface="Times New Roman" panose="02020603050405020304" pitchFamily="18" charset="0"/>
            </a:endParaRPr>
          </a:p>
          <a:p>
            <a:pPr defTabSz="914286" latinLnBrk="0"/>
            <a:r>
              <a:rPr lang="en-US" altLang="ko-KR" sz="2400" b="1" dirty="0">
                <a:solidFill>
                  <a:prstClr val="white"/>
                </a:solidFill>
                <a:latin typeface="Times New Roman" panose="02020603050405020304" pitchFamily="18" charset="0"/>
                <a:ea typeface="Arial Unicode MS"/>
                <a:cs typeface="Times New Roman" panose="02020603050405020304" pitchFamily="18" charset="0"/>
              </a:rPr>
              <a:t>Prepared by: </a:t>
            </a:r>
            <a:r>
              <a:rPr lang="en-GB" altLang="ko-KR" sz="2400" b="1" dirty="0">
                <a:solidFill>
                  <a:prstClr val="white"/>
                </a:solidFill>
                <a:latin typeface="Times New Roman" panose="02020603050405020304" pitchFamily="18" charset="0"/>
                <a:ea typeface="Arial Unicode MS"/>
                <a:cs typeface="Times New Roman" panose="02020603050405020304" pitchFamily="18" charset="0"/>
              </a:rPr>
              <a:t>Haya Khalil </a:t>
            </a:r>
            <a:r>
              <a:rPr lang="en-GB" altLang="ko-KR" sz="2400" b="1" dirty="0" err="1">
                <a:solidFill>
                  <a:prstClr val="white"/>
                </a:solidFill>
                <a:latin typeface="Times New Roman" panose="02020603050405020304" pitchFamily="18" charset="0"/>
                <a:ea typeface="Arial Unicode MS"/>
                <a:cs typeface="Times New Roman" panose="02020603050405020304" pitchFamily="18" charset="0"/>
              </a:rPr>
              <a:t>Ataire</a:t>
            </a:r>
            <a:endParaRPr lang="en-GB" altLang="ko-KR" sz="2400" b="1" dirty="0">
              <a:solidFill>
                <a:prstClr val="white"/>
              </a:solidFill>
              <a:latin typeface="Times New Roman" panose="02020603050405020304" pitchFamily="18" charset="0"/>
              <a:ea typeface="Arial Unicode MS"/>
              <a:cs typeface="Times New Roman" panose="02020603050405020304" pitchFamily="18" charset="0"/>
            </a:endParaRPr>
          </a:p>
          <a:p>
            <a:pPr defTabSz="914286" latinLnBrk="0"/>
            <a:r>
              <a:rPr lang="en-GB" altLang="ko-KR" sz="2400" b="1" dirty="0">
                <a:solidFill>
                  <a:prstClr val="white"/>
                </a:solidFill>
                <a:latin typeface="Times New Roman" panose="02020603050405020304" pitchFamily="18" charset="0"/>
                <a:ea typeface="Arial Unicode MS"/>
                <a:cs typeface="Times New Roman" panose="02020603050405020304" pitchFamily="18" charset="0"/>
              </a:rPr>
              <a:t>                       </a:t>
            </a:r>
            <a:r>
              <a:rPr lang="en-GB" altLang="ko-KR" sz="2400" b="1" dirty="0" err="1">
                <a:solidFill>
                  <a:prstClr val="white"/>
                </a:solidFill>
                <a:latin typeface="Times New Roman" panose="02020603050405020304" pitchFamily="18" charset="0"/>
                <a:ea typeface="Arial Unicode MS"/>
                <a:cs typeface="Times New Roman" panose="02020603050405020304" pitchFamily="18" charset="0"/>
              </a:rPr>
              <a:t>Baraha</a:t>
            </a:r>
            <a:r>
              <a:rPr lang="en-GB" altLang="ko-KR" sz="2400" b="1" dirty="0">
                <a:solidFill>
                  <a:prstClr val="white"/>
                </a:solidFill>
                <a:latin typeface="Times New Roman" panose="02020603050405020304" pitchFamily="18" charset="0"/>
                <a:ea typeface="Arial Unicode MS"/>
                <a:cs typeface="Times New Roman" panose="02020603050405020304" pitchFamily="18" charset="0"/>
              </a:rPr>
              <a:t> Omar Saleh</a:t>
            </a:r>
          </a:p>
          <a:p>
            <a:pPr defTabSz="914286" latinLnBrk="0"/>
            <a:r>
              <a:rPr lang="en-GB" altLang="ko-KR" sz="2400" b="1" dirty="0">
                <a:solidFill>
                  <a:prstClr val="white"/>
                </a:solidFill>
                <a:latin typeface="Times New Roman" panose="02020603050405020304" pitchFamily="18" charset="0"/>
                <a:ea typeface="Arial Unicode MS"/>
                <a:cs typeface="Times New Roman" panose="02020603050405020304" pitchFamily="18" charset="0"/>
              </a:rPr>
              <a:t>                        </a:t>
            </a:r>
          </a:p>
          <a:p>
            <a:pPr defTabSz="914286" latinLnBrk="0"/>
            <a:endParaRPr lang="en-US" altLang="ko-KR" sz="2400" b="1" dirty="0">
              <a:solidFill>
                <a:prstClr val="white"/>
              </a:solidFill>
              <a:latin typeface="Times New Roman" panose="02020603050405020304" pitchFamily="18" charset="0"/>
              <a:ea typeface="Arial Unicode MS"/>
              <a:cs typeface="Times New Roman" panose="02020603050405020304" pitchFamily="18" charset="0"/>
            </a:endParaRPr>
          </a:p>
          <a:p>
            <a:pPr defTabSz="914286" latinLnBrk="0"/>
            <a:r>
              <a:rPr lang="en-US" altLang="ko-KR" sz="2400" b="1" dirty="0">
                <a:solidFill>
                  <a:prstClr val="white"/>
                </a:solidFill>
                <a:latin typeface="Times New Roman" panose="02020603050405020304" pitchFamily="18" charset="0"/>
                <a:ea typeface="Arial Unicode MS"/>
                <a:cs typeface="Times New Roman" panose="02020603050405020304" pitchFamily="18" charset="0"/>
              </a:rPr>
              <a:t>Supervised by: Dr. Mohammad </a:t>
            </a:r>
            <a:r>
              <a:rPr lang="en-US" altLang="ko-KR" sz="2400" b="1" dirty="0" err="1">
                <a:solidFill>
                  <a:prstClr val="white"/>
                </a:solidFill>
                <a:latin typeface="Times New Roman" panose="02020603050405020304" pitchFamily="18" charset="0"/>
                <a:ea typeface="Arial Unicode MS"/>
                <a:cs typeface="Times New Roman" panose="02020603050405020304" pitchFamily="18" charset="0"/>
              </a:rPr>
              <a:t>Sammaneh</a:t>
            </a:r>
            <a:endParaRPr lang="en-US" altLang="ko-KR" sz="2400" b="1" dirty="0">
              <a:solidFill>
                <a:prstClr val="white"/>
              </a:solidFill>
              <a:latin typeface="Times New Roman" panose="02020603050405020304" pitchFamily="18" charset="0"/>
              <a:ea typeface="Arial Unicode MS"/>
              <a:cs typeface="Times New Roman" panose="02020603050405020304" pitchFamily="18" charset="0"/>
            </a:endParaRPr>
          </a:p>
        </p:txBody>
      </p:sp>
    </p:spTree>
    <p:extLst>
      <p:ext uri="{BB962C8B-B14F-4D97-AF65-F5344CB8AC3E}">
        <p14:creationId xmlns:p14="http://schemas.microsoft.com/office/powerpoint/2010/main" val="19412217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547664" y="1539900"/>
            <a:ext cx="7596336" cy="4147865"/>
          </a:xfrm>
        </p:spPr>
        <p:txBody>
          <a:bodyPr/>
          <a:lstStyle/>
          <a:p>
            <a:pPr marL="285750" indent="-285750">
              <a:buFont typeface="Wingdings" panose="05000000000000000000" pitchFamily="2" charset="2"/>
              <a:buChar char="q"/>
            </a:pPr>
            <a:r>
              <a:rPr lang="en-US" sz="2400" dirty="0" smtClean="0">
                <a:solidFill>
                  <a:schemeClr val="tx1"/>
                </a:solidFill>
                <a:latin typeface="Times New Roman" panose="02020603050405020304" pitchFamily="18" charset="0"/>
                <a:cs typeface="Times New Roman" panose="02020603050405020304" pitchFamily="18" charset="0"/>
              </a:rPr>
              <a:t>Site Classification</a:t>
            </a:r>
          </a:p>
          <a:p>
            <a:pPr marL="285750" indent="-285750">
              <a:buFont typeface="Symbol" panose="05050102010706020507" pitchFamily="18" charset="2"/>
              <a:buChar char=""/>
            </a:pPr>
            <a:r>
              <a:rPr lang="en-US" sz="2400" dirty="0" smtClean="0">
                <a:solidFill>
                  <a:schemeClr val="tx1"/>
                </a:solidFill>
                <a:latin typeface="Times New Roman" panose="02020603050405020304" pitchFamily="18" charset="0"/>
                <a:cs typeface="Times New Roman" panose="02020603050405020304" pitchFamily="18" charset="0"/>
              </a:rPr>
              <a:t>(</a:t>
            </a:r>
            <a:r>
              <a:rPr lang="en-US" sz="2400" dirty="0">
                <a:solidFill>
                  <a:schemeClr val="tx1"/>
                </a:solidFill>
                <a:latin typeface="Times New Roman" panose="02020603050405020304" pitchFamily="18" charset="0"/>
                <a:cs typeface="Times New Roman" panose="02020603050405020304" pitchFamily="18" charset="0"/>
              </a:rPr>
              <a:t>D) stiff </a:t>
            </a:r>
            <a:r>
              <a:rPr lang="en-US" sz="2400" dirty="0" smtClean="0">
                <a:solidFill>
                  <a:schemeClr val="tx1"/>
                </a:solidFill>
                <a:latin typeface="Times New Roman" panose="02020603050405020304" pitchFamily="18" charset="0"/>
                <a:cs typeface="Times New Roman" panose="02020603050405020304" pitchFamily="18" charset="0"/>
              </a:rPr>
              <a:t>soil</a:t>
            </a:r>
          </a:p>
          <a:p>
            <a:pPr marL="285750" indent="-285750">
              <a:buFont typeface="Wingdings" panose="05000000000000000000" pitchFamily="2" charset="2"/>
              <a:buChar char="q"/>
            </a:pPr>
            <a:r>
              <a:rPr lang="en-US" sz="2400" dirty="0" smtClean="0">
                <a:solidFill>
                  <a:schemeClr val="tx1"/>
                </a:solidFill>
                <a:latin typeface="Times New Roman" panose="02020603050405020304" pitchFamily="18" charset="0"/>
                <a:cs typeface="Times New Roman" panose="02020603050405020304" pitchFamily="18" charset="0"/>
              </a:rPr>
              <a:t>Risk Categorization</a:t>
            </a:r>
          </a:p>
          <a:p>
            <a:pPr marL="285750" indent="-285750">
              <a:buFont typeface="Symbol" panose="05050102010706020507" pitchFamily="18" charset="2"/>
              <a:buChar char=""/>
            </a:pPr>
            <a:r>
              <a:rPr lang="en-US" sz="2400" dirty="0" smtClean="0">
                <a:solidFill>
                  <a:schemeClr val="tx1"/>
                </a:solidFill>
                <a:latin typeface="Times New Roman" panose="02020603050405020304" pitchFamily="18" charset="0"/>
                <a:cs typeface="Times New Roman" panose="02020603050405020304" pitchFamily="18" charset="0"/>
              </a:rPr>
              <a:t>III </a:t>
            </a:r>
            <a:r>
              <a:rPr lang="en-US" sz="2400" dirty="0">
                <a:solidFill>
                  <a:schemeClr val="tx1"/>
                </a:solidFill>
                <a:latin typeface="Times New Roman" panose="02020603050405020304" pitchFamily="18" charset="0"/>
                <a:cs typeface="Times New Roman" panose="02020603050405020304" pitchFamily="18" charset="0"/>
              </a:rPr>
              <a:t>(Buildings and other structures, the failure of which </a:t>
            </a:r>
            <a:r>
              <a:rPr lang="en-US" sz="2400" dirty="0" smtClean="0">
                <a:solidFill>
                  <a:schemeClr val="tx1"/>
                </a:solidFill>
                <a:latin typeface="Times New Roman" panose="02020603050405020304" pitchFamily="18" charset="0"/>
                <a:cs typeface="Times New Roman" panose="02020603050405020304" pitchFamily="18" charset="0"/>
              </a:rPr>
              <a:t>could </a:t>
            </a:r>
            <a:r>
              <a:rPr lang="en-US" sz="2400" dirty="0">
                <a:solidFill>
                  <a:schemeClr val="tx1"/>
                </a:solidFill>
                <a:latin typeface="Times New Roman" panose="02020603050405020304" pitchFamily="18" charset="0"/>
                <a:cs typeface="Times New Roman" panose="02020603050405020304" pitchFamily="18" charset="0"/>
              </a:rPr>
              <a:t>pose a substantial risk to human life</a:t>
            </a:r>
            <a:r>
              <a:rPr lang="en-US" sz="2400" dirty="0" smtClean="0">
                <a:solidFill>
                  <a:schemeClr val="tx1"/>
                </a:solidFill>
                <a:latin typeface="Times New Roman" panose="02020603050405020304" pitchFamily="18" charset="0"/>
                <a:cs typeface="Times New Roman" panose="02020603050405020304" pitchFamily="18" charset="0"/>
              </a:rPr>
              <a:t>).</a:t>
            </a:r>
          </a:p>
          <a:p>
            <a:pPr marL="285750" indent="-285750">
              <a:buFont typeface="Symbol" panose="05050102010706020507" pitchFamily="18" charset="2"/>
              <a:buChar char=""/>
            </a:pPr>
            <a:r>
              <a:rPr lang="en-US" sz="2400" dirty="0" smtClean="0">
                <a:solidFill>
                  <a:schemeClr val="tx1"/>
                </a:solidFill>
                <a:latin typeface="Times New Roman" panose="02020603050405020304" pitchFamily="18" charset="0"/>
                <a:cs typeface="Times New Roman" panose="02020603050405020304" pitchFamily="18" charset="0"/>
              </a:rPr>
              <a:t>The </a:t>
            </a:r>
            <a:r>
              <a:rPr lang="en-US" sz="2400" dirty="0">
                <a:solidFill>
                  <a:schemeClr val="tx1"/>
                </a:solidFill>
                <a:latin typeface="Times New Roman" panose="02020603050405020304" pitchFamily="18" charset="0"/>
                <a:cs typeface="Times New Roman" panose="02020603050405020304" pitchFamily="18" charset="0"/>
              </a:rPr>
              <a:t>importance factor </a:t>
            </a:r>
            <a:r>
              <a:rPr lang="en-US" sz="2400" dirty="0" smtClean="0">
                <a:solidFill>
                  <a:schemeClr val="tx1"/>
                </a:solidFill>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Calibri" panose="020F0502020204030204" pitchFamily="34" charset="0"/>
                <a:cs typeface="Times New Roman" panose="02020603050405020304" pitchFamily="18" charset="0"/>
              </a:rPr>
              <a:t>I</a:t>
            </a:r>
            <a:r>
              <a:rPr lang="en-US" sz="2800" baseline="-25000" dirty="0">
                <a:latin typeface="Times New Roman" panose="02020603050405020304" pitchFamily="18" charset="0"/>
                <a:ea typeface="Calibri" panose="020F0502020204030204" pitchFamily="34" charset="0"/>
                <a:cs typeface="Times New Roman" panose="02020603050405020304" pitchFamily="18" charset="0"/>
              </a:rPr>
              <a:t>e</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is equal to </a:t>
            </a:r>
            <a:r>
              <a:rPr lang="en-US" sz="2400" dirty="0" smtClean="0">
                <a:solidFill>
                  <a:schemeClr val="tx1"/>
                </a:solidFill>
                <a:latin typeface="Times New Roman" panose="02020603050405020304" pitchFamily="18" charset="0"/>
                <a:cs typeface="Times New Roman" panose="02020603050405020304" pitchFamily="18" charset="0"/>
              </a:rPr>
              <a:t>1.25.</a:t>
            </a:r>
          </a:p>
          <a:p>
            <a:pPr marL="285750" indent="-285750">
              <a:buFont typeface="Wingdings" panose="05000000000000000000" pitchFamily="2" charset="2"/>
              <a:buChar char="q"/>
            </a:pPr>
            <a:r>
              <a:rPr lang="en-US" sz="2400" dirty="0" smtClean="0">
                <a:solidFill>
                  <a:schemeClr val="tx1"/>
                </a:solidFill>
                <a:latin typeface="Times New Roman" panose="02020603050405020304" pitchFamily="18" charset="0"/>
                <a:cs typeface="Times New Roman" panose="02020603050405020304" pitchFamily="18" charset="0"/>
              </a:rPr>
              <a:t>Site </a:t>
            </a:r>
            <a:r>
              <a:rPr lang="en-US" sz="2400" dirty="0">
                <a:solidFill>
                  <a:schemeClr val="tx1"/>
                </a:solidFill>
                <a:latin typeface="Times New Roman" panose="02020603050405020304" pitchFamily="18" charset="0"/>
                <a:cs typeface="Times New Roman" panose="02020603050405020304" pitchFamily="18" charset="0"/>
              </a:rPr>
              <a:t>Seismic </a:t>
            </a:r>
            <a:r>
              <a:rPr lang="en-US" sz="2400" dirty="0" smtClean="0">
                <a:solidFill>
                  <a:schemeClr val="tx1"/>
                </a:solidFill>
                <a:latin typeface="Times New Roman" panose="02020603050405020304" pitchFamily="18" charset="0"/>
                <a:cs typeface="Times New Roman" panose="02020603050405020304" pitchFamily="18" charset="0"/>
              </a:rPr>
              <a:t>Characteristics</a:t>
            </a:r>
          </a:p>
          <a:p>
            <a:pPr marL="285750" indent="-285750">
              <a:buFont typeface="Symbol" panose="05050102010706020507" pitchFamily="18" charset="2"/>
              <a:buChar char="Þ"/>
            </a:pPr>
            <a:r>
              <a:rPr lang="en-US" sz="2400" dirty="0">
                <a:solidFill>
                  <a:schemeClr val="tx1"/>
                </a:solidFill>
                <a:latin typeface="Times New Roman" panose="02020603050405020304" pitchFamily="18" charset="0"/>
                <a:cs typeface="Times New Roman" panose="02020603050405020304" pitchFamily="18" charset="0"/>
              </a:rPr>
              <a:t>Seismic Zone Factor (Z) in </a:t>
            </a:r>
            <a:r>
              <a:rPr lang="en-US" sz="2400" dirty="0" smtClean="0">
                <a:solidFill>
                  <a:schemeClr val="tx1"/>
                </a:solidFill>
                <a:latin typeface="Times New Roman" panose="02020603050405020304" pitchFamily="18" charset="0"/>
                <a:cs typeface="Times New Roman" panose="02020603050405020304" pitchFamily="18" charset="0"/>
              </a:rPr>
              <a:t>Palestine</a:t>
            </a:r>
          </a:p>
          <a:p>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range from 0.075 to </a:t>
            </a:r>
            <a:r>
              <a:rPr lang="en-US" sz="2400" dirty="0" smtClean="0">
                <a:solidFill>
                  <a:schemeClr val="tx1"/>
                </a:solidFill>
                <a:latin typeface="Times New Roman" panose="02020603050405020304" pitchFamily="18" charset="0"/>
                <a:cs typeface="Times New Roman" panose="02020603050405020304" pitchFamily="18" charset="0"/>
              </a:rPr>
              <a:t>0.30.</a:t>
            </a:r>
          </a:p>
          <a:p>
            <a:pPr marL="285750" indent="-285750">
              <a:buFont typeface="Symbol" panose="05050102010706020507" pitchFamily="18" charset="2"/>
              <a:buChar char="Þ"/>
            </a:pPr>
            <a:r>
              <a:rPr lang="en-US" sz="2400" dirty="0" smtClean="0">
                <a:solidFill>
                  <a:schemeClr val="tx1"/>
                </a:solidFill>
                <a:latin typeface="Times New Roman" panose="02020603050405020304" pitchFamily="18" charset="0"/>
                <a:cs typeface="Times New Roman" panose="02020603050405020304" pitchFamily="18" charset="0"/>
              </a:rPr>
              <a:t>In </a:t>
            </a:r>
            <a:r>
              <a:rPr lang="en-US" sz="2400" dirty="0">
                <a:solidFill>
                  <a:schemeClr val="tx1"/>
                </a:solidFill>
                <a:latin typeface="Times New Roman" panose="02020603050405020304" pitchFamily="18" charset="0"/>
                <a:cs typeface="Times New Roman" panose="02020603050405020304" pitchFamily="18" charset="0"/>
              </a:rPr>
              <a:t>Nablus Z is equal to </a:t>
            </a:r>
            <a:r>
              <a:rPr lang="en-US" sz="2400" dirty="0" smtClean="0">
                <a:solidFill>
                  <a:schemeClr val="tx1"/>
                </a:solidFill>
                <a:latin typeface="Times New Roman" panose="02020603050405020304" pitchFamily="18" charset="0"/>
                <a:cs typeface="Times New Roman" panose="02020603050405020304" pitchFamily="18" charset="0"/>
              </a:rPr>
              <a:t>0.20.</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5" name="Rectangle 4"/>
          <p:cNvSpPr/>
          <p:nvPr/>
        </p:nvSpPr>
        <p:spPr>
          <a:xfrm>
            <a:off x="1691680" y="1111539"/>
            <a:ext cx="2574744" cy="461665"/>
          </a:xfrm>
          <a:prstGeom prst="rect">
            <a:avLst/>
          </a:prstGeom>
        </p:spPr>
        <p:txBody>
          <a:bodyPr wrap="none">
            <a:spAutoFit/>
          </a:bodyPr>
          <a:lstStyle/>
          <a:p>
            <a:r>
              <a:rPr lang="en-US" sz="2400" b="1" dirty="0">
                <a:latin typeface="Times New Roman" panose="02020603050405020304" pitchFamily="18" charset="0"/>
                <a:cs typeface="Times New Roman" panose="02020603050405020304" pitchFamily="18" charset="0"/>
              </a:rPr>
              <a:t>Criteria Selection </a:t>
            </a:r>
          </a:p>
        </p:txBody>
      </p:sp>
      <p:pic>
        <p:nvPicPr>
          <p:cNvPr id="6" name="Picture 5"/>
          <p:cNvPicPr>
            <a:picLocks noChangeAspect="1"/>
          </p:cNvPicPr>
          <p:nvPr/>
        </p:nvPicPr>
        <p:blipFill>
          <a:blip r:embed="rId2"/>
          <a:stretch>
            <a:fillRect/>
          </a:stretch>
        </p:blipFill>
        <p:spPr>
          <a:xfrm>
            <a:off x="6876256" y="4162582"/>
            <a:ext cx="2163324" cy="2568947"/>
          </a:xfrm>
          <a:prstGeom prst="rect">
            <a:avLst/>
          </a:prstGeom>
        </p:spPr>
      </p:pic>
      <p:sp>
        <p:nvSpPr>
          <p:cNvPr id="8" name="Rectangle 7"/>
          <p:cNvSpPr/>
          <p:nvPr/>
        </p:nvSpPr>
        <p:spPr>
          <a:xfrm>
            <a:off x="1547664" y="174220"/>
            <a:ext cx="3773790" cy="769441"/>
          </a:xfrm>
          <a:prstGeom prst="rect">
            <a:avLst/>
          </a:prstGeom>
        </p:spPr>
        <p:txBody>
          <a:bodyPr wrap="none">
            <a:spAutoFit/>
          </a:bodyPr>
          <a:lstStyle/>
          <a:p>
            <a:r>
              <a:rPr lang="en-US" sz="4400" b="1" dirty="0">
                <a:latin typeface="Times New Roman" panose="02020603050405020304" pitchFamily="18" charset="0"/>
                <a:cs typeface="Times New Roman" panose="02020603050405020304" pitchFamily="18" charset="0"/>
              </a:rPr>
              <a:t>Seismic Design</a:t>
            </a:r>
          </a:p>
        </p:txBody>
      </p:sp>
    </p:spTree>
    <p:extLst>
      <p:ext uri="{BB962C8B-B14F-4D97-AF65-F5344CB8AC3E}">
        <p14:creationId xmlns:p14="http://schemas.microsoft.com/office/powerpoint/2010/main" val="286869180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14402"/>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47664" y="736104"/>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Steel </a:t>
            </a:r>
            <a:r>
              <a:rPr lang="en-US" sz="2400" b="1" dirty="0">
                <a:solidFill>
                  <a:schemeClr val="tx1"/>
                </a:solidFill>
                <a:latin typeface="Times New Roman" pitchFamily="18" charset="0"/>
                <a:cs typeface="Times New Roman" pitchFamily="18" charset="0"/>
              </a:rPr>
              <a:t>Beam-Concrete Column Connection</a:t>
            </a:r>
          </a:p>
          <a:p>
            <a:endParaRPr lang="en-US" dirty="0"/>
          </a:p>
        </p:txBody>
      </p:sp>
      <p:sp>
        <p:nvSpPr>
          <p:cNvPr id="4" name="Content Placeholder 3"/>
          <p:cNvSpPr>
            <a:spLocks noGrp="1"/>
          </p:cNvSpPr>
          <p:nvPr>
            <p:ph idx="10"/>
          </p:nvPr>
        </p:nvSpPr>
        <p:spPr>
          <a:xfrm>
            <a:off x="1223120" y="1196752"/>
            <a:ext cx="7848872" cy="4147865"/>
          </a:xfrm>
        </p:spPr>
        <p:txBody>
          <a:bodyPr/>
          <a:lstStyle/>
          <a:p>
            <a:pPr marL="342900" lvl="0" indent="-342900">
              <a:buFont typeface="Courier New" panose="02070309020205020404" pitchFamily="49" charset="0"/>
              <a:buChar char="o"/>
            </a:pPr>
            <a:r>
              <a:rPr lang="en-US" sz="2400" dirty="0">
                <a:solidFill>
                  <a:schemeClr val="tx1"/>
                </a:solidFill>
                <a:latin typeface="Times New Roman" pitchFamily="18" charset="0"/>
                <a:cs typeface="Times New Roman" pitchFamily="18" charset="0"/>
              </a:rPr>
              <a:t>The Shape of Designed Column </a:t>
            </a:r>
          </a:p>
          <a:p>
            <a:pPr lvl="0"/>
            <a:r>
              <a:rPr lang="en-US" sz="2400" dirty="0">
                <a:solidFill>
                  <a:schemeClr val="tx1"/>
                </a:solidFill>
                <a:latin typeface="Times New Roman" pitchFamily="18" charset="0"/>
                <a:cs typeface="Times New Roman" pitchFamily="18" charset="0"/>
              </a:rPr>
              <a:t>After using the RAM connection program get this shape of connection for </a:t>
            </a:r>
            <a:r>
              <a:rPr lang="en-US" sz="2400" dirty="0" smtClean="0">
                <a:solidFill>
                  <a:schemeClr val="tx1"/>
                </a:solidFill>
                <a:latin typeface="Times New Roman" pitchFamily="18" charset="0"/>
                <a:cs typeface="Times New Roman" pitchFamily="18" charset="0"/>
              </a:rPr>
              <a:t>steel beam-concrete column.</a:t>
            </a:r>
            <a:endParaRPr lang="en-US" dirty="0">
              <a:solidFill>
                <a:schemeClr val="tx1"/>
              </a:solidFill>
            </a:endParaRP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2483203"/>
            <a:ext cx="2823592" cy="439328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301410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11480"/>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75656" y="836712"/>
            <a:ext cx="6563072" cy="460648"/>
          </a:xfrm>
        </p:spPr>
        <p:txBody>
          <a:bodyPr/>
          <a:lstStyle/>
          <a:p>
            <a:pPr lvl="0"/>
            <a:endParaRPr lang="en-US" sz="2400" b="1" dirty="0" smtClean="0">
              <a:solidFill>
                <a:schemeClr val="tx1"/>
              </a:solidFill>
              <a:latin typeface="Times New Roman"/>
            </a:endParaRPr>
          </a:p>
          <a:p>
            <a:pPr lvl="0"/>
            <a:r>
              <a:rPr lang="en-US" sz="2400" b="1" dirty="0" smtClean="0">
                <a:solidFill>
                  <a:schemeClr val="tx1"/>
                </a:solidFill>
                <a:latin typeface="Times New Roman"/>
              </a:rPr>
              <a:t>Steel </a:t>
            </a:r>
            <a:r>
              <a:rPr lang="en-US" sz="2400" b="1" dirty="0">
                <a:solidFill>
                  <a:schemeClr val="tx1"/>
                </a:solidFill>
                <a:latin typeface="Times New Roman"/>
              </a:rPr>
              <a:t>Beam-Concrete Column Connection</a:t>
            </a:r>
          </a:p>
          <a:p>
            <a:endParaRPr lang="en-US" dirty="0"/>
          </a:p>
        </p:txBody>
      </p:sp>
      <p:sp>
        <p:nvSpPr>
          <p:cNvPr id="4" name="Content Placeholder 3"/>
          <p:cNvSpPr>
            <a:spLocks noGrp="1"/>
          </p:cNvSpPr>
          <p:nvPr>
            <p:ph idx="10"/>
          </p:nvPr>
        </p:nvSpPr>
        <p:spPr>
          <a:xfrm>
            <a:off x="1259632" y="1297360"/>
            <a:ext cx="6563072" cy="4147865"/>
          </a:xfrm>
        </p:spPr>
        <p:txBody>
          <a:bodyPr/>
          <a:lstStyle/>
          <a:p>
            <a:r>
              <a:rPr lang="en-US" sz="2400" dirty="0" smtClean="0">
                <a:solidFill>
                  <a:schemeClr val="tx1"/>
                </a:solidFill>
                <a:latin typeface="Times New Roman" pitchFamily="18" charset="0"/>
                <a:cs typeface="Times New Roman" pitchFamily="18" charset="0"/>
              </a:rPr>
              <a:t>Details </a:t>
            </a:r>
            <a:r>
              <a:rPr lang="en-US" sz="2400" dirty="0">
                <a:solidFill>
                  <a:schemeClr val="tx1"/>
                </a:solidFill>
                <a:latin typeface="Times New Roman" pitchFamily="18" charset="0"/>
                <a:cs typeface="Times New Roman" pitchFamily="18" charset="0"/>
              </a:rPr>
              <a:t>of </a:t>
            </a:r>
            <a:r>
              <a:rPr lang="en-US" sz="2400" dirty="0" smtClean="0">
                <a:solidFill>
                  <a:schemeClr val="tx1"/>
                </a:solidFill>
                <a:latin typeface="Times New Roman" pitchFamily="18" charset="0"/>
                <a:cs typeface="Times New Roman" pitchFamily="18" charset="0"/>
              </a:rPr>
              <a:t>Connection</a:t>
            </a:r>
          </a:p>
          <a:p>
            <a:endParaRPr lang="en-US" sz="2400" dirty="0">
              <a:solidFill>
                <a:schemeClr val="tx1"/>
              </a:solidFill>
              <a:latin typeface="Times New Roman" pitchFamily="18" charset="0"/>
              <a:cs typeface="Times New Roman" pitchFamily="18" charset="0"/>
            </a:endParaRPr>
          </a:p>
          <a:p>
            <a:r>
              <a:rPr lang="en-US" sz="2400" b="1" dirty="0">
                <a:solidFill>
                  <a:schemeClr val="tx1"/>
                </a:solidFill>
                <a:latin typeface="Times New Roman" pitchFamily="18" charset="0"/>
                <a:cs typeface="Times New Roman" pitchFamily="18" charset="0"/>
              </a:rPr>
              <a:t>For Shear</a:t>
            </a:r>
          </a:p>
          <a:p>
            <a:r>
              <a:rPr lang="en-US" sz="2400" dirty="0">
                <a:solidFill>
                  <a:schemeClr val="tx1"/>
                </a:solidFill>
                <a:latin typeface="Times New Roman" pitchFamily="18" charset="0"/>
                <a:cs typeface="Times New Roman" pitchFamily="18" charset="0"/>
              </a:rPr>
              <a:t>• Details of Connection for Shear</a:t>
            </a:r>
          </a:p>
          <a:p>
            <a:r>
              <a:rPr lang="en-US" sz="2400" dirty="0" smtClean="0">
                <a:solidFill>
                  <a:schemeClr val="tx1"/>
                </a:solidFill>
                <a:latin typeface="Times New Roman" pitchFamily="18" charset="0"/>
                <a:cs typeface="Times New Roman" pitchFamily="18" charset="0"/>
              </a:rPr>
              <a:t> Family</a:t>
            </a:r>
            <a:r>
              <a:rPr lang="en-US" sz="2400" dirty="0">
                <a:solidFill>
                  <a:schemeClr val="tx1"/>
                </a:solidFill>
                <a:latin typeface="Times New Roman" pitchFamily="18" charset="0"/>
                <a:cs typeface="Times New Roman" pitchFamily="18" charset="0"/>
              </a:rPr>
              <a:t>: Beam - Column flange (BCF).</a:t>
            </a:r>
          </a:p>
          <a:p>
            <a:r>
              <a:rPr lang="da-DK" sz="2400" dirty="0" smtClean="0">
                <a:solidFill>
                  <a:schemeClr val="tx1"/>
                </a:solidFill>
                <a:latin typeface="Times New Roman" pitchFamily="18" charset="0"/>
                <a:cs typeface="Times New Roman" pitchFamily="18" charset="0"/>
              </a:rPr>
              <a:t> Type</a:t>
            </a:r>
            <a:r>
              <a:rPr lang="da-DK" sz="2400" dirty="0">
                <a:solidFill>
                  <a:schemeClr val="tx1"/>
                </a:solidFill>
                <a:latin typeface="Times New Roman" pitchFamily="18" charset="0"/>
                <a:cs typeface="Times New Roman" pitchFamily="18" charset="0"/>
              </a:rPr>
              <a:t>: End plate </a:t>
            </a:r>
            <a:endParaRPr lang="da-DK" sz="2400" dirty="0" smtClean="0">
              <a:solidFill>
                <a:schemeClr val="tx1"/>
              </a:solidFill>
              <a:latin typeface="Times New Roman" pitchFamily="18" charset="0"/>
              <a:cs typeface="Times New Roman" pitchFamily="18" charset="0"/>
            </a:endParaRPr>
          </a:p>
          <a:p>
            <a:r>
              <a:rPr lang="da-DK" sz="2400" dirty="0" smtClean="0">
                <a:solidFill>
                  <a:schemeClr val="tx1"/>
                </a:solidFill>
                <a:latin typeface="Times New Roman" pitchFamily="18" charset="0"/>
                <a:cs typeface="Times New Roman" pitchFamily="18" charset="0"/>
              </a:rPr>
              <a:t> </a:t>
            </a:r>
            <a:endParaRPr lang="da-DK" sz="2400" dirty="0">
              <a:latin typeface="Times New Roman" pitchFamily="18" charset="0"/>
              <a:cs typeface="Times New Roman" pitchFamily="18" charset="0"/>
            </a:endParaRPr>
          </a:p>
        </p:txBody>
      </p:sp>
    </p:spTree>
    <p:extLst>
      <p:ext uri="{BB962C8B-B14F-4D97-AF65-F5344CB8AC3E}">
        <p14:creationId xmlns:p14="http://schemas.microsoft.com/office/powerpoint/2010/main" val="277602255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6811" y="68181"/>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75656" y="850592"/>
            <a:ext cx="6563072" cy="460648"/>
          </a:xfrm>
        </p:spPr>
        <p:txBody>
          <a:bodyPr/>
          <a:lstStyle/>
          <a:p>
            <a:pPr lvl="0"/>
            <a:endParaRPr lang="en-US" sz="2400" b="1" dirty="0" smtClean="0">
              <a:solidFill>
                <a:schemeClr val="tx1"/>
              </a:solidFill>
              <a:latin typeface="Times New Roman"/>
            </a:endParaRPr>
          </a:p>
          <a:p>
            <a:pPr lvl="0"/>
            <a:r>
              <a:rPr lang="en-US" sz="2400" b="1" dirty="0" smtClean="0">
                <a:solidFill>
                  <a:schemeClr val="tx1"/>
                </a:solidFill>
                <a:latin typeface="Times New Roman"/>
              </a:rPr>
              <a:t>Steel </a:t>
            </a:r>
            <a:r>
              <a:rPr lang="en-US" sz="2400" b="1" dirty="0">
                <a:solidFill>
                  <a:schemeClr val="tx1"/>
                </a:solidFill>
                <a:latin typeface="Times New Roman"/>
              </a:rPr>
              <a:t>Beam-Concrete Column Connection</a:t>
            </a:r>
          </a:p>
          <a:p>
            <a:endParaRPr lang="en-US" dirty="0"/>
          </a:p>
        </p:txBody>
      </p:sp>
      <p:sp>
        <p:nvSpPr>
          <p:cNvPr id="4" name="Content Placeholder 3"/>
          <p:cNvSpPr>
            <a:spLocks noGrp="1"/>
          </p:cNvSpPr>
          <p:nvPr>
            <p:ph idx="10"/>
          </p:nvPr>
        </p:nvSpPr>
        <p:spPr>
          <a:xfrm>
            <a:off x="1259632" y="1226920"/>
            <a:ext cx="6563072" cy="5154408"/>
          </a:xfrm>
        </p:spPr>
        <p:txBody>
          <a:bodyPr/>
          <a:lstStyle/>
          <a:p>
            <a:r>
              <a:rPr lang="en-US" sz="2400" b="1" dirty="0" smtClean="0">
                <a:solidFill>
                  <a:schemeClr val="tx1"/>
                </a:solidFill>
                <a:latin typeface="Times New Roman" pitchFamily="18" charset="0"/>
                <a:cs typeface="Times New Roman" pitchFamily="18" charset="0"/>
              </a:rPr>
              <a:t>For </a:t>
            </a:r>
            <a:r>
              <a:rPr lang="en-US" sz="2400" b="1" dirty="0">
                <a:solidFill>
                  <a:schemeClr val="tx1"/>
                </a:solidFill>
                <a:latin typeface="Times New Roman" pitchFamily="18" charset="0"/>
                <a:cs typeface="Times New Roman" pitchFamily="18" charset="0"/>
              </a:rPr>
              <a:t>Shear</a:t>
            </a:r>
          </a:p>
          <a:p>
            <a:pPr marL="342900" indent="-342900">
              <a:buFont typeface="Arial" pitchFamily="34" charset="0"/>
              <a:buChar char="•"/>
            </a:pPr>
            <a:r>
              <a:rPr lang="da-DK" sz="2400" dirty="0" smtClean="0">
                <a:solidFill>
                  <a:schemeClr val="tx1"/>
                </a:solidFill>
                <a:latin typeface="Times New Roman" pitchFamily="18" charset="0"/>
                <a:cs typeface="Times New Roman" pitchFamily="18" charset="0"/>
              </a:rPr>
              <a:t>General </a:t>
            </a:r>
            <a:r>
              <a:rPr lang="da-DK" sz="2400" dirty="0">
                <a:solidFill>
                  <a:schemeClr val="tx1"/>
                </a:solidFill>
                <a:latin typeface="Times New Roman" pitchFamily="18" charset="0"/>
                <a:cs typeface="Times New Roman" pitchFamily="18" charset="0"/>
              </a:rPr>
              <a:t>Information</a:t>
            </a:r>
            <a:r>
              <a:rPr lang="da-DK" sz="2400" dirty="0" smtClean="0">
                <a:solidFill>
                  <a:schemeClr val="tx1"/>
                </a:solidFill>
                <a:latin typeface="Times New Roman" pitchFamily="18" charset="0"/>
                <a:cs typeface="Times New Roman" pitchFamily="18" charset="0"/>
              </a:rPr>
              <a:t>.</a:t>
            </a:r>
          </a:p>
          <a:p>
            <a:pPr lvl="0"/>
            <a:r>
              <a:rPr lang="en-US" sz="2400" dirty="0">
                <a:solidFill>
                  <a:schemeClr val="tx1"/>
                </a:solidFill>
                <a:latin typeface="Times New Roman" pitchFamily="18" charset="0"/>
                <a:cs typeface="Times New Roman" pitchFamily="18" charset="0"/>
              </a:rPr>
              <a:t>Members</a:t>
            </a:r>
          </a:p>
          <a:p>
            <a:pPr lvl="0"/>
            <a:r>
              <a:rPr lang="en-US" sz="2400" dirty="0">
                <a:solidFill>
                  <a:schemeClr val="tx1"/>
                </a:solidFill>
                <a:latin typeface="Times New Roman" panose="02020603050405020304" pitchFamily="18" charset="0"/>
                <a:ea typeface="Calibri" panose="020F0502020204030204" pitchFamily="34" charset="0"/>
                <a:cs typeface="Times New Roman" pitchFamily="18" charset="0"/>
              </a:rPr>
              <a:t>Material: A36</a:t>
            </a:r>
            <a:endParaRPr lang="en-US" sz="2400" b="1" dirty="0">
              <a:solidFill>
                <a:schemeClr val="tx1"/>
              </a:solidFill>
              <a:latin typeface="Times New Roman" pitchFamily="18" charset="0"/>
              <a:cs typeface="Times New Roman" pitchFamily="18" charset="0"/>
            </a:endParaRPr>
          </a:p>
          <a:p>
            <a:r>
              <a:rPr lang="en-US" sz="2400" b="1" dirty="0">
                <a:solidFill>
                  <a:schemeClr val="tx1"/>
                </a:solidFill>
                <a:latin typeface="Times New Roman" pitchFamily="18" charset="0"/>
                <a:cs typeface="Times New Roman" pitchFamily="18" charset="0"/>
              </a:rPr>
              <a:t>End Plate</a:t>
            </a:r>
          </a:p>
          <a:p>
            <a:r>
              <a:rPr lang="en-US" sz="2400" b="1" dirty="0">
                <a:solidFill>
                  <a:schemeClr val="tx1"/>
                </a:solidFill>
                <a:latin typeface="Times New Roman" pitchFamily="18" charset="0"/>
                <a:cs typeface="Times New Roman" pitchFamily="18" charset="0"/>
              </a:rPr>
              <a:t>Connector</a:t>
            </a:r>
          </a:p>
          <a:p>
            <a:r>
              <a:rPr lang="en-US" sz="2400" dirty="0">
                <a:solidFill>
                  <a:schemeClr val="tx1"/>
                </a:solidFill>
                <a:latin typeface="Times New Roman" panose="02020603050405020304" pitchFamily="18" charset="0"/>
                <a:cs typeface="Times New Roman" panose="02020603050405020304" pitchFamily="18" charset="0"/>
              </a:rPr>
              <a:t>Section: PL 8x165.1x304.8</a:t>
            </a:r>
          </a:p>
          <a:p>
            <a:r>
              <a:rPr lang="en-US" sz="2400" dirty="0">
                <a:solidFill>
                  <a:schemeClr val="tx1"/>
                </a:solidFill>
                <a:latin typeface="Times New Roman" panose="02020603050405020304" pitchFamily="18" charset="0"/>
                <a:cs typeface="Times New Roman" panose="02020603050405020304" pitchFamily="18" charset="0"/>
              </a:rPr>
              <a:t>L (Plate length): 304.8mm</a:t>
            </a:r>
          </a:p>
          <a:p>
            <a:r>
              <a:rPr lang="en-US" sz="2400" dirty="0">
                <a:solidFill>
                  <a:schemeClr val="tx1"/>
                </a:solidFill>
                <a:latin typeface="Times New Roman" panose="02020603050405020304" pitchFamily="18" charset="0"/>
                <a:cs typeface="Times New Roman" panose="02020603050405020304" pitchFamily="18" charset="0"/>
              </a:rPr>
              <a:t>B (Plate width): 165.1mm</a:t>
            </a:r>
          </a:p>
          <a:p>
            <a:r>
              <a:rPr lang="en-US" sz="2400" dirty="0" err="1">
                <a:solidFill>
                  <a:schemeClr val="tx1"/>
                </a:solidFill>
                <a:latin typeface="Times New Roman" panose="02020603050405020304" pitchFamily="18" charset="0"/>
                <a:cs typeface="Times New Roman" panose="02020603050405020304" pitchFamily="18" charset="0"/>
              </a:rPr>
              <a:t>tp</a:t>
            </a:r>
            <a:r>
              <a:rPr lang="en-US" sz="2400" dirty="0">
                <a:solidFill>
                  <a:schemeClr val="tx1"/>
                </a:solidFill>
                <a:latin typeface="Times New Roman" panose="02020603050405020304" pitchFamily="18" charset="0"/>
                <a:cs typeface="Times New Roman" panose="02020603050405020304" pitchFamily="18" charset="0"/>
              </a:rPr>
              <a:t> (Plate thickness): 8mm</a:t>
            </a:r>
          </a:p>
          <a:p>
            <a:r>
              <a:rPr lang="en-US" sz="2400" dirty="0">
                <a:solidFill>
                  <a:schemeClr val="tx1"/>
                </a:solidFill>
                <a:latin typeface="Times New Roman" panose="02020603050405020304" pitchFamily="18" charset="0"/>
                <a:cs typeface="Times New Roman" panose="02020603050405020304" pitchFamily="18" charset="0"/>
              </a:rPr>
              <a:t>Material: A36</a:t>
            </a:r>
            <a:endParaRPr lang="da-DK" sz="2400" dirty="0">
              <a:solidFill>
                <a:schemeClr val="tx1"/>
              </a:solidFill>
              <a:latin typeface="Times New Roman" pitchFamily="18" charset="0"/>
              <a:cs typeface="Times New Roman" pitchFamily="18" charset="0"/>
            </a:endParaRP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484784"/>
            <a:ext cx="4427984" cy="226764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917965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4073" y="-2478"/>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94073" y="836712"/>
            <a:ext cx="6563072" cy="460648"/>
          </a:xfrm>
        </p:spPr>
        <p:txBody>
          <a:bodyPr/>
          <a:lstStyle/>
          <a:p>
            <a:pPr lvl="0"/>
            <a:endParaRPr lang="en-US" sz="2400" b="1" dirty="0" smtClean="0">
              <a:solidFill>
                <a:schemeClr val="tx1"/>
              </a:solidFill>
              <a:latin typeface="Times New Roman"/>
            </a:endParaRPr>
          </a:p>
          <a:p>
            <a:pPr lvl="0"/>
            <a:r>
              <a:rPr lang="en-US" sz="2400" b="1" dirty="0" smtClean="0">
                <a:solidFill>
                  <a:schemeClr val="tx1"/>
                </a:solidFill>
                <a:latin typeface="Times New Roman"/>
              </a:rPr>
              <a:t>Steel </a:t>
            </a:r>
            <a:r>
              <a:rPr lang="en-US" sz="2400" b="1" dirty="0">
                <a:solidFill>
                  <a:schemeClr val="tx1"/>
                </a:solidFill>
                <a:latin typeface="Times New Roman"/>
              </a:rPr>
              <a:t>Beam-Concrete Column Connection</a:t>
            </a:r>
          </a:p>
          <a:p>
            <a:endParaRPr lang="en-US" dirty="0"/>
          </a:p>
        </p:txBody>
      </p:sp>
      <p:sp>
        <p:nvSpPr>
          <p:cNvPr id="4" name="Content Placeholder 3"/>
          <p:cNvSpPr>
            <a:spLocks noGrp="1"/>
          </p:cNvSpPr>
          <p:nvPr>
            <p:ph idx="10"/>
          </p:nvPr>
        </p:nvSpPr>
        <p:spPr>
          <a:xfrm>
            <a:off x="1259632" y="1226920"/>
            <a:ext cx="6563072" cy="4783591"/>
          </a:xfrm>
        </p:spPr>
        <p:txBody>
          <a:bodyPr/>
          <a:lstStyle/>
          <a:p>
            <a:r>
              <a:rPr lang="en-US" sz="2400" b="1" dirty="0" smtClean="0">
                <a:solidFill>
                  <a:schemeClr val="tx1"/>
                </a:solidFill>
                <a:latin typeface="Times New Roman" pitchFamily="18" charset="0"/>
                <a:cs typeface="Times New Roman" pitchFamily="18" charset="0"/>
              </a:rPr>
              <a:t>For </a:t>
            </a:r>
            <a:r>
              <a:rPr lang="en-US" sz="2400" b="1" dirty="0">
                <a:solidFill>
                  <a:schemeClr val="tx1"/>
                </a:solidFill>
                <a:latin typeface="Times New Roman" pitchFamily="18" charset="0"/>
                <a:cs typeface="Times New Roman" pitchFamily="18" charset="0"/>
              </a:rPr>
              <a:t>Shear</a:t>
            </a:r>
          </a:p>
          <a:p>
            <a:pPr marL="342900" indent="-342900">
              <a:buFont typeface="Arial" pitchFamily="34" charset="0"/>
              <a:buChar char="•"/>
            </a:pPr>
            <a:r>
              <a:rPr lang="da-DK" sz="2400" dirty="0" smtClean="0">
                <a:solidFill>
                  <a:schemeClr val="tx1"/>
                </a:solidFill>
                <a:latin typeface="Times New Roman" pitchFamily="18" charset="0"/>
                <a:cs typeface="Times New Roman" pitchFamily="18" charset="0"/>
              </a:rPr>
              <a:t>General </a:t>
            </a:r>
            <a:r>
              <a:rPr lang="da-DK" sz="2400" dirty="0">
                <a:solidFill>
                  <a:schemeClr val="tx1"/>
                </a:solidFill>
                <a:latin typeface="Times New Roman" pitchFamily="18" charset="0"/>
                <a:cs typeface="Times New Roman" pitchFamily="18" charset="0"/>
              </a:rPr>
              <a:t>Information</a:t>
            </a:r>
            <a:r>
              <a:rPr lang="da-DK" sz="2400" dirty="0" smtClean="0">
                <a:solidFill>
                  <a:schemeClr val="tx1"/>
                </a:solidFill>
                <a:latin typeface="Times New Roman" pitchFamily="18" charset="0"/>
                <a:cs typeface="Times New Roman" pitchFamily="18" charset="0"/>
              </a:rPr>
              <a:t>.</a:t>
            </a:r>
          </a:p>
          <a:p>
            <a:r>
              <a:rPr lang="en-US" sz="2400" b="1" dirty="0">
                <a:solidFill>
                  <a:schemeClr val="tx1"/>
                </a:solidFill>
                <a:latin typeface="Times New Roman" pitchFamily="18" charset="0"/>
                <a:cs typeface="Times New Roman" pitchFamily="18" charset="0"/>
              </a:rPr>
              <a:t>Beam side</a:t>
            </a:r>
          </a:p>
          <a:p>
            <a:r>
              <a:rPr lang="en-US" sz="2400" dirty="0">
                <a:solidFill>
                  <a:schemeClr val="tx1"/>
                </a:solidFill>
                <a:latin typeface="Times New Roman" pitchFamily="18" charset="0"/>
                <a:cs typeface="Times New Roman" pitchFamily="18" charset="0"/>
              </a:rPr>
              <a:t>Plate position on beam: Center</a:t>
            </a:r>
          </a:p>
          <a:p>
            <a:r>
              <a:rPr lang="en-US" sz="2400" dirty="0">
                <a:solidFill>
                  <a:schemeClr val="tx1"/>
                </a:solidFill>
                <a:latin typeface="Times New Roman" pitchFamily="18" charset="0"/>
                <a:cs typeface="Times New Roman" pitchFamily="18" charset="0"/>
              </a:rPr>
              <a:t>Welding electrode to beam: </a:t>
            </a:r>
            <a:r>
              <a:rPr lang="en-US" sz="2400" dirty="0" smtClean="0">
                <a:solidFill>
                  <a:schemeClr val="tx1"/>
                </a:solidFill>
                <a:latin typeface="Times New Roman" pitchFamily="18" charset="0"/>
                <a:cs typeface="Times New Roman" pitchFamily="18" charset="0"/>
              </a:rPr>
              <a:t>E70XX</a:t>
            </a:r>
          </a:p>
          <a:p>
            <a:r>
              <a:rPr lang="en-US" sz="2400" b="1" dirty="0">
                <a:solidFill>
                  <a:schemeClr val="tx1"/>
                </a:solidFill>
                <a:latin typeface="Times New Roman" pitchFamily="18" charset="0"/>
                <a:cs typeface="Times New Roman" pitchFamily="18" charset="0"/>
              </a:rPr>
              <a:t>Support side</a:t>
            </a:r>
          </a:p>
          <a:p>
            <a:r>
              <a:rPr lang="en-US" sz="2400" dirty="0">
                <a:solidFill>
                  <a:schemeClr val="tx1"/>
                </a:solidFill>
                <a:latin typeface="Times New Roman" pitchFamily="18" charset="0"/>
                <a:cs typeface="Times New Roman" pitchFamily="18" charset="0"/>
              </a:rPr>
              <a:t>Connection type: Bolted</a:t>
            </a:r>
          </a:p>
          <a:p>
            <a:r>
              <a:rPr lang="en-US" sz="2400" dirty="0">
                <a:solidFill>
                  <a:schemeClr val="tx1"/>
                </a:solidFill>
                <a:latin typeface="Times New Roman" pitchFamily="18" charset="0"/>
                <a:cs typeface="Times New Roman" pitchFamily="18" charset="0"/>
              </a:rPr>
              <a:t>Bolts: 3/4" A325 N</a:t>
            </a:r>
          </a:p>
          <a:p>
            <a:r>
              <a:rPr lang="en-US" sz="2400" dirty="0" err="1">
                <a:solidFill>
                  <a:schemeClr val="tx1"/>
                </a:solidFill>
                <a:latin typeface="Times New Roman" pitchFamily="18" charset="0"/>
                <a:cs typeface="Times New Roman" pitchFamily="18" charset="0"/>
              </a:rPr>
              <a:t>nc</a:t>
            </a:r>
            <a:r>
              <a:rPr lang="en-US" sz="2400" dirty="0">
                <a:solidFill>
                  <a:schemeClr val="tx1"/>
                </a:solidFill>
                <a:latin typeface="Times New Roman" pitchFamily="18" charset="0"/>
                <a:cs typeface="Times New Roman" pitchFamily="18" charset="0"/>
              </a:rPr>
              <a:t> (Bolt columns): 2</a:t>
            </a:r>
          </a:p>
          <a:p>
            <a:r>
              <a:rPr lang="en-US" sz="2400" dirty="0">
                <a:solidFill>
                  <a:schemeClr val="tx1"/>
                </a:solidFill>
                <a:latin typeface="Times New Roman" pitchFamily="18" charset="0"/>
                <a:cs typeface="Times New Roman" pitchFamily="18" charset="0"/>
              </a:rPr>
              <a:t>nr (Rows of Bolts): 4</a:t>
            </a:r>
            <a:endParaRPr lang="da-DK" sz="2400" dirty="0" smtClean="0">
              <a:solidFill>
                <a:schemeClr val="tx1"/>
              </a:solidFill>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2118" y="1708900"/>
            <a:ext cx="3021882" cy="4301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7742020"/>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47664" y="1124744"/>
            <a:ext cx="6563072" cy="460648"/>
          </a:xfrm>
        </p:spPr>
        <p:txBody>
          <a:bodyPr/>
          <a:lstStyle/>
          <a:p>
            <a:pPr lvl="0"/>
            <a:r>
              <a:rPr lang="en-US" sz="2400" b="1" dirty="0">
                <a:solidFill>
                  <a:schemeClr val="tx1"/>
                </a:solidFill>
                <a:latin typeface="Times New Roman"/>
              </a:rPr>
              <a:t>Steel Beam-Concrete Column Connection</a:t>
            </a:r>
          </a:p>
          <a:p>
            <a:pPr lvl="0"/>
            <a:endParaRPr lang="en-US"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187623" y="1196752"/>
            <a:ext cx="7827689" cy="4147865"/>
          </a:xfrm>
        </p:spPr>
        <p:txBody>
          <a:bodyPr/>
          <a:lstStyle/>
          <a:p>
            <a:pPr marL="342900" lvl="0" indent="-342900">
              <a:buFont typeface="Arial" pitchFamily="34" charset="0"/>
              <a:buChar char="•"/>
            </a:pPr>
            <a:r>
              <a:rPr lang="en-US" sz="2800" dirty="0">
                <a:solidFill>
                  <a:prstClr val="black"/>
                </a:solidFill>
                <a:latin typeface="Times New Roman" pitchFamily="18" charset="0"/>
                <a:cs typeface="Times New Roman" pitchFamily="18" charset="0"/>
              </a:rPr>
              <a:t>The Result of </a:t>
            </a:r>
            <a:r>
              <a:rPr lang="en-US" sz="2800" dirty="0" smtClean="0">
                <a:solidFill>
                  <a:prstClr val="black"/>
                </a:solidFill>
                <a:latin typeface="Times New Roman" pitchFamily="18" charset="0"/>
                <a:cs typeface="Times New Roman" pitchFamily="18" charset="0"/>
              </a:rPr>
              <a:t>shear </a:t>
            </a:r>
            <a:r>
              <a:rPr lang="en-US" sz="2800" dirty="0">
                <a:solidFill>
                  <a:prstClr val="black"/>
                </a:solidFill>
                <a:latin typeface="Times New Roman" pitchFamily="18" charset="0"/>
                <a:cs typeface="Times New Roman" pitchFamily="18" charset="0"/>
              </a:rPr>
              <a:t>Connection</a:t>
            </a:r>
          </a:p>
          <a:p>
            <a:pPr marL="342900" lvl="0" indent="-342900">
              <a:buFont typeface="Courier New" panose="02070309020205020404" pitchFamily="49" charset="0"/>
              <a:buChar char="o"/>
            </a:pPr>
            <a:r>
              <a:rPr lang="en-US" sz="2400" dirty="0">
                <a:solidFill>
                  <a:prstClr val="black"/>
                </a:solidFill>
                <a:latin typeface="Times New Roman" pitchFamily="18" charset="0"/>
                <a:cs typeface="Times New Roman" pitchFamily="18" charset="0"/>
              </a:rPr>
              <a:t>Design Check</a:t>
            </a:r>
          </a:p>
          <a:p>
            <a:endParaRPr lang="en-US" sz="2800" dirty="0">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324997"/>
            <a:ext cx="7395641" cy="4482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685791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05635" y="1195112"/>
            <a:ext cx="6563072" cy="460648"/>
          </a:xfrm>
        </p:spPr>
        <p:txBody>
          <a:bodyPr/>
          <a:lstStyle/>
          <a:p>
            <a:pPr lvl="0"/>
            <a:r>
              <a:rPr lang="en-US" sz="2400" b="1" dirty="0">
                <a:solidFill>
                  <a:schemeClr val="tx1"/>
                </a:solidFill>
                <a:latin typeface="Times New Roman"/>
              </a:rPr>
              <a:t>Steel Beam-Concrete Column Connection</a:t>
            </a:r>
          </a:p>
          <a:p>
            <a:pPr lvl="0"/>
            <a:endParaRPr lang="en-US"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187624" y="1196752"/>
            <a:ext cx="6563072" cy="4147865"/>
          </a:xfrm>
        </p:spPr>
        <p:txBody>
          <a:bodyPr/>
          <a:lstStyle/>
          <a:p>
            <a:pPr marL="342900" lvl="0" indent="-342900">
              <a:buFont typeface="Arial" pitchFamily="34" charset="0"/>
              <a:buChar char="•"/>
            </a:pPr>
            <a:r>
              <a:rPr lang="en-US" sz="2800" dirty="0">
                <a:solidFill>
                  <a:prstClr val="black"/>
                </a:solidFill>
                <a:latin typeface="Times New Roman" pitchFamily="18" charset="0"/>
                <a:cs typeface="Times New Roman" pitchFamily="18" charset="0"/>
              </a:rPr>
              <a:t>The Result of </a:t>
            </a:r>
            <a:r>
              <a:rPr lang="en-US" sz="2800" dirty="0" smtClean="0">
                <a:solidFill>
                  <a:prstClr val="black"/>
                </a:solidFill>
                <a:latin typeface="Times New Roman" pitchFamily="18" charset="0"/>
                <a:cs typeface="Times New Roman" pitchFamily="18" charset="0"/>
              </a:rPr>
              <a:t>shear </a:t>
            </a:r>
            <a:r>
              <a:rPr lang="en-US" sz="2800" dirty="0">
                <a:solidFill>
                  <a:prstClr val="black"/>
                </a:solidFill>
                <a:latin typeface="Times New Roman" pitchFamily="18" charset="0"/>
                <a:cs typeface="Times New Roman" pitchFamily="18" charset="0"/>
              </a:rPr>
              <a:t>Connection</a:t>
            </a:r>
          </a:p>
          <a:p>
            <a:pPr marL="342900" lvl="0" indent="-342900">
              <a:buFont typeface="Courier New" panose="02070309020205020404" pitchFamily="49" charset="0"/>
              <a:buChar char="o"/>
            </a:pPr>
            <a:r>
              <a:rPr lang="en-US" sz="2400" dirty="0">
                <a:solidFill>
                  <a:prstClr val="black"/>
                </a:solidFill>
                <a:latin typeface="Times New Roman" pitchFamily="18" charset="0"/>
                <a:cs typeface="Times New Roman" pitchFamily="18" charset="0"/>
              </a:rPr>
              <a:t>Design Check</a:t>
            </a:r>
          </a:p>
          <a:p>
            <a:endParaRPr lang="en-US" sz="2800"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636911"/>
            <a:ext cx="6963569" cy="298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315708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5" y="0"/>
            <a:ext cx="7524328" cy="1069514"/>
          </a:xfrm>
        </p:spPr>
        <p:txBody>
          <a:bodyPr/>
          <a:lstStyle/>
          <a:p>
            <a:r>
              <a:rPr lang="en-US" sz="4400" dirty="0" smtClean="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47665" y="1196752"/>
            <a:ext cx="6563072" cy="460648"/>
          </a:xfrm>
        </p:spPr>
        <p:txBody>
          <a:bodyPr/>
          <a:lstStyle/>
          <a:p>
            <a:pPr lvl="0"/>
            <a:r>
              <a:rPr lang="en-US" sz="2400" b="1" dirty="0" smtClean="0">
                <a:solidFill>
                  <a:schemeClr val="tx1"/>
                </a:solidFill>
                <a:latin typeface="Times New Roman"/>
              </a:rPr>
              <a:t>Steel Beam-Concrete Column Connection</a:t>
            </a:r>
          </a:p>
          <a:p>
            <a:pPr lvl="0"/>
            <a:endParaRPr lang="en-US" dirty="0" smtClean="0">
              <a:solidFill>
                <a:prstClr val="black">
                  <a:lumMod val="75000"/>
                  <a:lumOff val="25000"/>
                </a:prstClr>
              </a:solidFill>
            </a:endParaRPr>
          </a:p>
          <a:p>
            <a:endParaRPr lang="en-US" dirty="0"/>
          </a:p>
        </p:txBody>
      </p:sp>
      <p:sp>
        <p:nvSpPr>
          <p:cNvPr id="4" name="Content Placeholder 3"/>
          <p:cNvSpPr>
            <a:spLocks noGrp="1"/>
          </p:cNvSpPr>
          <p:nvPr>
            <p:ph idx="10"/>
          </p:nvPr>
        </p:nvSpPr>
        <p:spPr>
          <a:xfrm>
            <a:off x="1259632" y="1346174"/>
            <a:ext cx="6563072" cy="4147865"/>
          </a:xfrm>
        </p:spPr>
        <p:txBody>
          <a:bodyPr/>
          <a:lstStyle/>
          <a:p>
            <a:r>
              <a:rPr lang="en-US" sz="2400" dirty="0">
                <a:solidFill>
                  <a:schemeClr val="tx1"/>
                </a:solidFill>
                <a:latin typeface="Times New Roman" pitchFamily="18" charset="0"/>
                <a:cs typeface="Times New Roman" pitchFamily="18" charset="0"/>
              </a:rPr>
              <a:t>Details of Connection</a:t>
            </a:r>
          </a:p>
          <a:p>
            <a:endParaRPr lang="en-US" sz="2400" b="1" dirty="0">
              <a:solidFill>
                <a:schemeClr val="tx1"/>
              </a:solidFill>
              <a:latin typeface="Times New Roman" pitchFamily="18" charset="0"/>
              <a:cs typeface="Times New Roman" pitchFamily="18" charset="0"/>
            </a:endParaRPr>
          </a:p>
          <a:p>
            <a:r>
              <a:rPr lang="en-US" sz="2400" b="1" dirty="0" smtClean="0">
                <a:solidFill>
                  <a:schemeClr val="tx1"/>
                </a:solidFill>
                <a:latin typeface="Times New Roman" pitchFamily="18" charset="0"/>
                <a:cs typeface="Times New Roman" pitchFamily="18" charset="0"/>
              </a:rPr>
              <a:t>For </a:t>
            </a:r>
            <a:r>
              <a:rPr lang="en-US" sz="2400" b="1" dirty="0">
                <a:solidFill>
                  <a:schemeClr val="tx1"/>
                </a:solidFill>
                <a:latin typeface="Times New Roman" pitchFamily="18" charset="0"/>
                <a:cs typeface="Times New Roman" pitchFamily="18" charset="0"/>
              </a:rPr>
              <a:t>Moment</a:t>
            </a:r>
          </a:p>
          <a:p>
            <a:r>
              <a:rPr lang="en-US" sz="2400" dirty="0">
                <a:solidFill>
                  <a:schemeClr val="tx1"/>
                </a:solidFill>
                <a:latin typeface="Times New Roman" pitchFamily="18" charset="0"/>
                <a:cs typeface="Times New Roman" pitchFamily="18" charset="0"/>
              </a:rPr>
              <a:t>• Details of Connection for Moment</a:t>
            </a:r>
          </a:p>
          <a:p>
            <a:r>
              <a:rPr lang="en-US" sz="2400" dirty="0" smtClean="0">
                <a:solidFill>
                  <a:schemeClr val="tx1"/>
                </a:solidFill>
                <a:latin typeface="Times New Roman" pitchFamily="18" charset="0"/>
                <a:cs typeface="Times New Roman" pitchFamily="18" charset="0"/>
              </a:rPr>
              <a:t> Family</a:t>
            </a:r>
            <a:r>
              <a:rPr lang="en-US" sz="2400" dirty="0">
                <a:solidFill>
                  <a:schemeClr val="tx1"/>
                </a:solidFill>
                <a:latin typeface="Times New Roman" pitchFamily="18" charset="0"/>
                <a:cs typeface="Times New Roman" pitchFamily="18" charset="0"/>
              </a:rPr>
              <a:t>: Beam - Column flange (BCF)</a:t>
            </a:r>
          </a:p>
          <a:p>
            <a:r>
              <a:rPr lang="en-US" sz="2400" dirty="0" smtClean="0">
                <a:solidFill>
                  <a:schemeClr val="tx1"/>
                </a:solidFill>
                <a:latin typeface="Times New Roman" pitchFamily="18" charset="0"/>
                <a:cs typeface="Times New Roman" pitchFamily="18" charset="0"/>
              </a:rPr>
              <a:t> Type</a:t>
            </a:r>
            <a:r>
              <a:rPr lang="en-US" sz="2400" dirty="0">
                <a:solidFill>
                  <a:schemeClr val="tx1"/>
                </a:solidFill>
                <a:latin typeface="Times New Roman" pitchFamily="18" charset="0"/>
                <a:cs typeface="Times New Roman" pitchFamily="18" charset="0"/>
              </a:rPr>
              <a:t>: Flange Angles/Flange </a:t>
            </a:r>
            <a:r>
              <a:rPr lang="en-US" sz="2400" dirty="0" smtClean="0">
                <a:solidFill>
                  <a:schemeClr val="tx1"/>
                </a:solidFill>
                <a:latin typeface="Times New Roman" pitchFamily="18" charset="0"/>
                <a:cs typeface="Times New Roman" pitchFamily="18" charset="0"/>
              </a:rPr>
              <a:t>Tees</a:t>
            </a:r>
            <a:endParaRPr lang="en-US"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7273802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47664" y="1196752"/>
            <a:ext cx="6563072" cy="460648"/>
          </a:xfrm>
        </p:spPr>
        <p:txBody>
          <a:bodyPr/>
          <a:lstStyle/>
          <a:p>
            <a:pPr lvl="0"/>
            <a:r>
              <a:rPr lang="en-US" sz="2400" b="1" dirty="0" smtClean="0">
                <a:solidFill>
                  <a:schemeClr val="tx1"/>
                </a:solidFill>
                <a:latin typeface="Times New Roman"/>
              </a:rPr>
              <a:t>Steel Beam-Concrete Column Connection</a:t>
            </a:r>
          </a:p>
          <a:p>
            <a:pPr lvl="0"/>
            <a:endParaRPr lang="en-US" dirty="0" smtClean="0">
              <a:solidFill>
                <a:schemeClr val="tx1"/>
              </a:solidFill>
            </a:endParaRPr>
          </a:p>
          <a:p>
            <a:endParaRPr lang="en-US" dirty="0"/>
          </a:p>
        </p:txBody>
      </p:sp>
      <p:sp>
        <p:nvSpPr>
          <p:cNvPr id="4" name="Content Placeholder 3"/>
          <p:cNvSpPr>
            <a:spLocks noGrp="1"/>
          </p:cNvSpPr>
          <p:nvPr>
            <p:ph idx="10"/>
          </p:nvPr>
        </p:nvSpPr>
        <p:spPr>
          <a:xfrm>
            <a:off x="1403648" y="1340768"/>
            <a:ext cx="6563072" cy="4147865"/>
          </a:xfrm>
        </p:spPr>
        <p:txBody>
          <a:bodyPr/>
          <a:lstStyle/>
          <a:p>
            <a:r>
              <a:rPr lang="en-US" sz="2400" b="1" dirty="0">
                <a:solidFill>
                  <a:schemeClr val="tx1"/>
                </a:solidFill>
                <a:latin typeface="Times New Roman" pitchFamily="18" charset="0"/>
                <a:cs typeface="Times New Roman" pitchFamily="18" charset="0"/>
              </a:rPr>
              <a:t>For </a:t>
            </a:r>
            <a:r>
              <a:rPr lang="en-US" sz="2400" b="1" dirty="0" smtClean="0">
                <a:solidFill>
                  <a:schemeClr val="tx1"/>
                </a:solidFill>
                <a:latin typeface="Times New Roman" pitchFamily="18" charset="0"/>
                <a:cs typeface="Times New Roman" pitchFamily="18" charset="0"/>
              </a:rPr>
              <a:t>Moment</a:t>
            </a:r>
            <a:endParaRPr lang="en-US" sz="2400" dirty="0" smtClean="0">
              <a:solidFill>
                <a:schemeClr val="tx1"/>
              </a:solidFill>
              <a:latin typeface="Times New Roman" pitchFamily="18" charset="0"/>
              <a:cs typeface="Times New Roman" pitchFamily="18" charset="0"/>
            </a:endParaRPr>
          </a:p>
          <a:p>
            <a:pPr marL="342900" indent="-342900">
              <a:buFont typeface="Arial" pitchFamily="34" charset="0"/>
              <a:buChar char="•"/>
            </a:pPr>
            <a:r>
              <a:rPr lang="da-DK" sz="2400" dirty="0">
                <a:solidFill>
                  <a:schemeClr val="tx1"/>
                </a:solidFill>
                <a:latin typeface="Times New Roman" pitchFamily="18" charset="0"/>
                <a:cs typeface="Times New Roman" pitchFamily="18" charset="0"/>
              </a:rPr>
              <a:t>General Information.</a:t>
            </a:r>
          </a:p>
          <a:p>
            <a:pPr lvl="0"/>
            <a:r>
              <a:rPr lang="en-US" sz="2400" dirty="0">
                <a:solidFill>
                  <a:schemeClr val="tx1"/>
                </a:solidFill>
                <a:latin typeface="Times New Roman" pitchFamily="18" charset="0"/>
                <a:cs typeface="Times New Roman" pitchFamily="18" charset="0"/>
              </a:rPr>
              <a:t>Members</a:t>
            </a:r>
          </a:p>
          <a:p>
            <a:pPr lvl="0"/>
            <a:r>
              <a:rPr lang="en-US" sz="2400" dirty="0">
                <a:solidFill>
                  <a:schemeClr val="tx1"/>
                </a:solidFill>
                <a:latin typeface="Times New Roman" panose="02020603050405020304" pitchFamily="18" charset="0"/>
                <a:ea typeface="Calibri" panose="020F0502020204030204" pitchFamily="34" charset="0"/>
                <a:cs typeface="Times New Roman" pitchFamily="18" charset="0"/>
              </a:rPr>
              <a:t>Material: A36</a:t>
            </a:r>
            <a:endParaRPr lang="en-US" sz="2400" b="1" dirty="0">
              <a:solidFill>
                <a:schemeClr val="tx1"/>
              </a:solidFill>
              <a:latin typeface="Times New Roman" pitchFamily="18" charset="0"/>
              <a:cs typeface="Times New Roman" pitchFamily="18" charset="0"/>
            </a:endParaRPr>
          </a:p>
          <a:p>
            <a:r>
              <a:rPr lang="en-US" sz="2400" b="1" dirty="0">
                <a:solidFill>
                  <a:schemeClr val="tx1"/>
                </a:solidFill>
                <a:latin typeface="Times New Roman" pitchFamily="18" charset="0"/>
                <a:cs typeface="Times New Roman" pitchFamily="18" charset="0"/>
              </a:rPr>
              <a:t>Angels/Flange Tees</a:t>
            </a:r>
          </a:p>
          <a:p>
            <a:r>
              <a:rPr lang="en-US" sz="2400" b="1" dirty="0">
                <a:solidFill>
                  <a:schemeClr val="tx1"/>
                </a:solidFill>
                <a:latin typeface="Times New Roman" pitchFamily="18" charset="0"/>
                <a:cs typeface="Times New Roman" pitchFamily="18" charset="0"/>
              </a:rPr>
              <a:t>Connector</a:t>
            </a:r>
          </a:p>
          <a:p>
            <a:r>
              <a:rPr lang="en-US" sz="2400" dirty="0">
                <a:solidFill>
                  <a:schemeClr val="tx1"/>
                </a:solidFill>
                <a:latin typeface="Times New Roman" pitchFamily="18" charset="0"/>
                <a:cs typeface="Times New Roman" pitchFamily="18" charset="0"/>
              </a:rPr>
              <a:t>Is angle/tee: Angle</a:t>
            </a:r>
          </a:p>
          <a:p>
            <a:r>
              <a:rPr lang="en-US" sz="2400" dirty="0" smtClean="0">
                <a:solidFill>
                  <a:schemeClr val="tx1"/>
                </a:solidFill>
                <a:latin typeface="Times New Roman" pitchFamily="18" charset="0"/>
                <a:cs typeface="Times New Roman" pitchFamily="18" charset="0"/>
              </a:rPr>
              <a:t>Angle </a:t>
            </a:r>
            <a:r>
              <a:rPr lang="en-US" sz="2400" dirty="0">
                <a:solidFill>
                  <a:schemeClr val="tx1"/>
                </a:solidFill>
                <a:latin typeface="Times New Roman" pitchFamily="18" charset="0"/>
                <a:cs typeface="Times New Roman" pitchFamily="18" charset="0"/>
              </a:rPr>
              <a:t>section: LU 8X6X1</a:t>
            </a:r>
          </a:p>
          <a:p>
            <a:r>
              <a:rPr lang="en-US" sz="2400" dirty="0">
                <a:solidFill>
                  <a:schemeClr val="tx1"/>
                </a:solidFill>
                <a:latin typeface="Times New Roman" pitchFamily="18" charset="0"/>
                <a:cs typeface="Times New Roman" pitchFamily="18" charset="0"/>
              </a:rPr>
              <a:t>Angle short leg on beam: No</a:t>
            </a:r>
          </a:p>
          <a:p>
            <a:r>
              <a:rPr lang="en-US" sz="2400" dirty="0">
                <a:solidFill>
                  <a:schemeClr val="tx1"/>
                </a:solidFill>
                <a:latin typeface="Times New Roman" pitchFamily="18" charset="0"/>
                <a:cs typeface="Times New Roman" pitchFamily="18" charset="0"/>
              </a:rPr>
              <a:t>Connection type: Bolted</a:t>
            </a:r>
          </a:p>
          <a:p>
            <a:r>
              <a:rPr lang="en-US" sz="2400" dirty="0">
                <a:solidFill>
                  <a:schemeClr val="tx1"/>
                </a:solidFill>
                <a:latin typeface="Times New Roman" pitchFamily="18" charset="0"/>
                <a:cs typeface="Times New Roman" pitchFamily="18" charset="0"/>
              </a:rPr>
              <a:t>C (Length): </a:t>
            </a:r>
            <a:r>
              <a:rPr lang="en-US" sz="2400" dirty="0" smtClean="0">
                <a:solidFill>
                  <a:schemeClr val="tx1"/>
                </a:solidFill>
                <a:latin typeface="Times New Roman" pitchFamily="18" charset="0"/>
                <a:cs typeface="Times New Roman" pitchFamily="18" charset="0"/>
              </a:rPr>
              <a:t>434mm</a:t>
            </a:r>
          </a:p>
          <a:p>
            <a:r>
              <a:rPr lang="en-US" sz="2400" dirty="0">
                <a:solidFill>
                  <a:schemeClr val="tx1"/>
                </a:solidFill>
                <a:latin typeface="Times New Roman" pitchFamily="18" charset="0"/>
                <a:cs typeface="Times New Roman" pitchFamily="18" charset="0"/>
              </a:rPr>
              <a:t>Material: A36</a:t>
            </a:r>
          </a:p>
          <a:p>
            <a:endParaRPr lang="en-US" sz="2400" dirty="0">
              <a:solidFill>
                <a:schemeClr val="tx1"/>
              </a:solidFill>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2420888"/>
            <a:ext cx="4788024" cy="17452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73802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47664" y="1196752"/>
            <a:ext cx="6563072" cy="460648"/>
          </a:xfrm>
        </p:spPr>
        <p:txBody>
          <a:bodyPr/>
          <a:lstStyle/>
          <a:p>
            <a:pPr lvl="0"/>
            <a:r>
              <a:rPr lang="en-US" sz="2400" b="1" dirty="0" smtClean="0">
                <a:solidFill>
                  <a:schemeClr val="tx1"/>
                </a:solidFill>
                <a:latin typeface="Times New Roman"/>
              </a:rPr>
              <a:t>Steel Beam-Concrete Column Connection</a:t>
            </a:r>
          </a:p>
          <a:p>
            <a:pPr lvl="0"/>
            <a:endParaRPr lang="en-US" dirty="0" smtClean="0">
              <a:solidFill>
                <a:schemeClr val="tx1"/>
              </a:solidFill>
            </a:endParaRPr>
          </a:p>
          <a:p>
            <a:endParaRPr lang="en-US" dirty="0"/>
          </a:p>
        </p:txBody>
      </p:sp>
      <p:sp>
        <p:nvSpPr>
          <p:cNvPr id="4" name="Content Placeholder 3"/>
          <p:cNvSpPr>
            <a:spLocks noGrp="1"/>
          </p:cNvSpPr>
          <p:nvPr>
            <p:ph idx="10"/>
          </p:nvPr>
        </p:nvSpPr>
        <p:spPr>
          <a:xfrm>
            <a:off x="1403648" y="1340768"/>
            <a:ext cx="6563072" cy="4896544"/>
          </a:xfrm>
        </p:spPr>
        <p:txBody>
          <a:bodyPr/>
          <a:lstStyle/>
          <a:p>
            <a:r>
              <a:rPr lang="en-US" sz="2400" b="1" dirty="0">
                <a:solidFill>
                  <a:schemeClr val="tx1"/>
                </a:solidFill>
                <a:latin typeface="Times New Roman" pitchFamily="18" charset="0"/>
                <a:cs typeface="Times New Roman" pitchFamily="18" charset="0"/>
              </a:rPr>
              <a:t>For </a:t>
            </a:r>
            <a:r>
              <a:rPr lang="en-US" sz="2400" b="1" dirty="0" smtClean="0">
                <a:solidFill>
                  <a:schemeClr val="tx1"/>
                </a:solidFill>
                <a:latin typeface="Times New Roman" pitchFamily="18" charset="0"/>
                <a:cs typeface="Times New Roman" pitchFamily="18" charset="0"/>
              </a:rPr>
              <a:t>Moment</a:t>
            </a:r>
            <a:endParaRPr lang="en-US" sz="2400" dirty="0" smtClean="0">
              <a:solidFill>
                <a:schemeClr val="tx1"/>
              </a:solidFill>
              <a:latin typeface="Times New Roman" pitchFamily="18" charset="0"/>
              <a:cs typeface="Times New Roman" pitchFamily="18" charset="0"/>
            </a:endParaRPr>
          </a:p>
          <a:p>
            <a:pPr marL="342900" indent="-342900">
              <a:buFont typeface="Arial" pitchFamily="34" charset="0"/>
              <a:buChar char="•"/>
            </a:pPr>
            <a:r>
              <a:rPr lang="da-DK" sz="2400" dirty="0">
                <a:solidFill>
                  <a:schemeClr val="tx1"/>
                </a:solidFill>
                <a:latin typeface="Times New Roman" pitchFamily="18" charset="0"/>
                <a:cs typeface="Times New Roman" pitchFamily="18" charset="0"/>
              </a:rPr>
              <a:t>General Information.</a:t>
            </a:r>
          </a:p>
          <a:p>
            <a:r>
              <a:rPr lang="en-US" sz="2400" b="1" dirty="0">
                <a:solidFill>
                  <a:schemeClr val="tx1"/>
                </a:solidFill>
                <a:latin typeface="Times New Roman" panose="02020603050405020304" pitchFamily="18" charset="0"/>
                <a:cs typeface="Times New Roman" panose="02020603050405020304" pitchFamily="18" charset="0"/>
              </a:rPr>
              <a:t>Beam side</a:t>
            </a:r>
          </a:p>
          <a:p>
            <a:r>
              <a:rPr lang="en-US" sz="2400" dirty="0">
                <a:solidFill>
                  <a:schemeClr val="tx1"/>
                </a:solidFill>
                <a:latin typeface="Times New Roman" panose="02020603050405020304" pitchFamily="18" charset="0"/>
                <a:cs typeface="Times New Roman" panose="02020603050405020304" pitchFamily="18" charset="0"/>
              </a:rPr>
              <a:t>Bolts: 1" A325 N</a:t>
            </a:r>
          </a:p>
          <a:p>
            <a:r>
              <a:rPr lang="en-US" sz="2400" dirty="0">
                <a:solidFill>
                  <a:schemeClr val="tx1"/>
                </a:solidFill>
                <a:latin typeface="Times New Roman" panose="02020603050405020304" pitchFamily="18" charset="0"/>
                <a:cs typeface="Times New Roman" panose="02020603050405020304" pitchFamily="18" charset="0"/>
              </a:rPr>
              <a:t>nr (Rows of Bolts): 2</a:t>
            </a:r>
          </a:p>
          <a:p>
            <a:r>
              <a:rPr lang="en-US" sz="2400" dirty="0" err="1">
                <a:solidFill>
                  <a:schemeClr val="tx1"/>
                </a:solidFill>
                <a:latin typeface="Times New Roman" panose="02020603050405020304" pitchFamily="18" charset="0"/>
                <a:cs typeface="Times New Roman" panose="02020603050405020304" pitchFamily="18" charset="0"/>
              </a:rPr>
              <a:t>nc</a:t>
            </a:r>
            <a:r>
              <a:rPr lang="en-US" sz="2400" dirty="0">
                <a:solidFill>
                  <a:schemeClr val="tx1"/>
                </a:solidFill>
                <a:latin typeface="Times New Roman" panose="02020603050405020304" pitchFamily="18" charset="0"/>
                <a:cs typeface="Times New Roman" panose="02020603050405020304" pitchFamily="18" charset="0"/>
              </a:rPr>
              <a:t> (Bolt columns): </a:t>
            </a:r>
            <a:r>
              <a:rPr lang="en-US" sz="2400" dirty="0" smtClean="0">
                <a:solidFill>
                  <a:schemeClr val="tx1"/>
                </a:solidFill>
                <a:latin typeface="Times New Roman" panose="02020603050405020304" pitchFamily="18" charset="0"/>
                <a:cs typeface="Times New Roman" panose="02020603050405020304" pitchFamily="18" charset="0"/>
              </a:rPr>
              <a:t>4</a:t>
            </a:r>
          </a:p>
          <a:p>
            <a:r>
              <a:rPr lang="en-US" sz="2400" b="1" dirty="0">
                <a:solidFill>
                  <a:schemeClr val="tx1"/>
                </a:solidFill>
                <a:latin typeface="Times New Roman" panose="02020603050405020304" pitchFamily="18" charset="0"/>
                <a:cs typeface="Times New Roman" panose="02020603050405020304" pitchFamily="18" charset="0"/>
              </a:rPr>
              <a:t>Support side</a:t>
            </a:r>
          </a:p>
          <a:p>
            <a:r>
              <a:rPr lang="en-US" sz="2400" dirty="0">
                <a:solidFill>
                  <a:schemeClr val="tx1"/>
                </a:solidFill>
                <a:latin typeface="Times New Roman" panose="02020603050405020304" pitchFamily="18" charset="0"/>
                <a:cs typeface="Times New Roman" panose="02020603050405020304" pitchFamily="18" charset="0"/>
              </a:rPr>
              <a:t>Bolts: 1" A325 N</a:t>
            </a:r>
          </a:p>
          <a:p>
            <a:r>
              <a:rPr lang="en-US" sz="2400" dirty="0">
                <a:solidFill>
                  <a:schemeClr val="tx1"/>
                </a:solidFill>
                <a:latin typeface="Times New Roman" panose="02020603050405020304" pitchFamily="18" charset="0"/>
                <a:cs typeface="Times New Roman" panose="02020603050405020304" pitchFamily="18" charset="0"/>
              </a:rPr>
              <a:t>nr (Rows of Bolts): 1</a:t>
            </a:r>
          </a:p>
          <a:p>
            <a:r>
              <a:rPr lang="en-US" sz="2400" dirty="0" err="1">
                <a:solidFill>
                  <a:schemeClr val="tx1"/>
                </a:solidFill>
                <a:latin typeface="Times New Roman" panose="02020603050405020304" pitchFamily="18" charset="0"/>
                <a:cs typeface="Times New Roman" panose="02020603050405020304" pitchFamily="18" charset="0"/>
              </a:rPr>
              <a:t>nc</a:t>
            </a:r>
            <a:r>
              <a:rPr lang="en-US" sz="2400" dirty="0">
                <a:solidFill>
                  <a:schemeClr val="tx1"/>
                </a:solidFill>
                <a:latin typeface="Times New Roman" pitchFamily="18" charset="0"/>
                <a:cs typeface="Times New Roman" pitchFamily="18" charset="0"/>
              </a:rPr>
              <a:t> (Bolt columns): 4</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679104"/>
            <a:ext cx="2991866"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359909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03648" y="1196752"/>
            <a:ext cx="6563072" cy="460648"/>
          </a:xfrm>
        </p:spPr>
        <p:txBody>
          <a:bodyPr/>
          <a:lstStyle/>
          <a:p>
            <a:pPr lvl="0"/>
            <a:r>
              <a:rPr lang="en-US" sz="2400" b="1" dirty="0" smtClean="0">
                <a:solidFill>
                  <a:schemeClr val="tx1"/>
                </a:solidFill>
                <a:latin typeface="Times New Roman"/>
              </a:rPr>
              <a:t>Steel Beam-Concrete Column Connection</a:t>
            </a:r>
          </a:p>
          <a:p>
            <a:pPr lvl="0"/>
            <a:endParaRPr lang="en-US" dirty="0" smtClean="0">
              <a:solidFill>
                <a:prstClr val="black">
                  <a:lumMod val="75000"/>
                  <a:lumOff val="25000"/>
                </a:prstClr>
              </a:solidFill>
            </a:endParaRPr>
          </a:p>
          <a:p>
            <a:endParaRPr lang="en-US" dirty="0"/>
          </a:p>
        </p:txBody>
      </p:sp>
      <p:sp>
        <p:nvSpPr>
          <p:cNvPr id="4" name="Content Placeholder 3"/>
          <p:cNvSpPr>
            <a:spLocks noGrp="1"/>
          </p:cNvSpPr>
          <p:nvPr>
            <p:ph idx="10"/>
          </p:nvPr>
        </p:nvSpPr>
        <p:spPr>
          <a:xfrm>
            <a:off x="1115616" y="1268760"/>
            <a:ext cx="6563072" cy="4147865"/>
          </a:xfrm>
        </p:spPr>
        <p:txBody>
          <a:bodyPr/>
          <a:lstStyle/>
          <a:p>
            <a:pPr marL="342900" lvl="0" indent="-342900">
              <a:buFont typeface="Arial" pitchFamily="34" charset="0"/>
              <a:buChar char="•"/>
            </a:pPr>
            <a:r>
              <a:rPr lang="en-US" sz="2800" dirty="0">
                <a:solidFill>
                  <a:schemeClr val="tx1"/>
                </a:solidFill>
                <a:latin typeface="Times New Roman" pitchFamily="18" charset="0"/>
                <a:cs typeface="Times New Roman" pitchFamily="18" charset="0"/>
              </a:rPr>
              <a:t>The Result of moment Connection</a:t>
            </a:r>
          </a:p>
          <a:p>
            <a:pPr marL="342900" lvl="0" indent="-342900">
              <a:buFont typeface="Courier New" panose="02070309020205020404" pitchFamily="49" charset="0"/>
              <a:buChar char="o"/>
            </a:pPr>
            <a:r>
              <a:rPr lang="en-US" sz="2400" dirty="0">
                <a:solidFill>
                  <a:schemeClr val="tx1"/>
                </a:solidFill>
                <a:latin typeface="Times New Roman" pitchFamily="18" charset="0"/>
                <a:cs typeface="Times New Roman" pitchFamily="18" charset="0"/>
              </a:rPr>
              <a:t>Design Check</a:t>
            </a:r>
          </a:p>
          <a:p>
            <a:endParaRPr lang="en-US" sz="2800" dirty="0">
              <a:solidFill>
                <a:schemeClr val="tx1"/>
              </a:solidFill>
              <a:latin typeface="Times New Roman" pitchFamily="18" charset="0"/>
              <a:cs typeface="Times New Roman" pitchFamily="18" charset="0"/>
            </a:endParaRPr>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477623"/>
            <a:ext cx="7355097" cy="330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738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340454"/>
            <a:ext cx="7596336" cy="4147865"/>
          </a:xfrm>
        </p:spPr>
        <p:txBody>
          <a:bodyPr/>
          <a:lstStyle/>
          <a:p>
            <a:pPr marL="285750" indent="-285750" algn="just">
              <a:buFont typeface="Wingdings" panose="05000000000000000000" pitchFamily="2" charset="2"/>
              <a:buChar char="q"/>
            </a:pPr>
            <a:r>
              <a:rPr lang="en-US" sz="2400" dirty="0">
                <a:solidFill>
                  <a:schemeClr val="tx1"/>
                </a:solidFill>
                <a:latin typeface="Times New Roman" panose="02020603050405020304" pitchFamily="18" charset="0"/>
                <a:cs typeface="Times New Roman" panose="02020603050405020304" pitchFamily="18" charset="0"/>
              </a:rPr>
              <a:t>Structural System </a:t>
            </a:r>
          </a:p>
          <a:p>
            <a:pPr algn="just"/>
            <a:r>
              <a:rPr lang="en-US" sz="2400" dirty="0" smtClean="0">
                <a:solidFill>
                  <a:schemeClr val="tx1"/>
                </a:solidFill>
                <a:latin typeface="Times New Roman" panose="02020603050405020304" pitchFamily="18" charset="0"/>
                <a:cs typeface="Times New Roman" panose="02020603050405020304" pitchFamily="18" charset="0"/>
              </a:rPr>
              <a:t>From </a:t>
            </a:r>
            <a:r>
              <a:rPr lang="en-US" sz="2400" dirty="0">
                <a:solidFill>
                  <a:schemeClr val="tx1"/>
                </a:solidFill>
                <a:latin typeface="Times New Roman" panose="02020603050405020304" pitchFamily="18" charset="0"/>
                <a:cs typeface="Times New Roman" panose="02020603050405020304" pitchFamily="18" charset="0"/>
              </a:rPr>
              <a:t>ETABS find out that columns and other frames </a:t>
            </a:r>
            <a:endParaRPr lang="en-US" sz="2400" dirty="0" smtClean="0">
              <a:solidFill>
                <a:schemeClr val="tx1"/>
              </a:solidFill>
              <a:latin typeface="Times New Roman" panose="02020603050405020304" pitchFamily="18" charset="0"/>
              <a:cs typeface="Times New Roman" panose="02020603050405020304" pitchFamily="18" charset="0"/>
            </a:endParaRPr>
          </a:p>
          <a:p>
            <a:pPr algn="just"/>
            <a:r>
              <a:rPr lang="en-US" sz="2400" dirty="0" smtClean="0">
                <a:solidFill>
                  <a:schemeClr val="tx1"/>
                </a:solidFill>
                <a:latin typeface="Times New Roman" panose="02020603050405020304" pitchFamily="18" charset="0"/>
                <a:cs typeface="Times New Roman" panose="02020603050405020304" pitchFamily="18" charset="0"/>
              </a:rPr>
              <a:t>carry </a:t>
            </a:r>
            <a:r>
              <a:rPr lang="en-US" sz="2400" dirty="0">
                <a:solidFill>
                  <a:schemeClr val="tx1"/>
                </a:solidFill>
                <a:latin typeface="Times New Roman" panose="02020603050405020304" pitchFamily="18" charset="0"/>
                <a:cs typeface="Times New Roman" panose="02020603050405020304" pitchFamily="18" charset="0"/>
              </a:rPr>
              <a:t>out </a:t>
            </a:r>
            <a:r>
              <a:rPr lang="en-US" sz="2400" b="1" dirty="0">
                <a:solidFill>
                  <a:schemeClr val="tx1"/>
                </a:solidFill>
                <a:latin typeface="Times New Roman" panose="02020603050405020304" pitchFamily="18" charset="0"/>
                <a:cs typeface="Times New Roman" panose="02020603050405020304" pitchFamily="18" charset="0"/>
              </a:rPr>
              <a:t>83889.4946kN</a:t>
            </a:r>
            <a:r>
              <a:rPr lang="en-US" sz="2400" dirty="0">
                <a:solidFill>
                  <a:schemeClr val="tx1"/>
                </a:solidFill>
                <a:latin typeface="Times New Roman" panose="02020603050405020304" pitchFamily="18" charset="0"/>
                <a:cs typeface="Times New Roman" panose="02020603050405020304" pitchFamily="18" charset="0"/>
              </a:rPr>
              <a:t>, from </a:t>
            </a:r>
            <a:r>
              <a:rPr lang="en-US" sz="2400" b="1" dirty="0">
                <a:solidFill>
                  <a:schemeClr val="tx1"/>
                </a:solidFill>
                <a:latin typeface="Times New Roman" panose="02020603050405020304" pitchFamily="18" charset="0"/>
                <a:cs typeface="Times New Roman" panose="02020603050405020304" pitchFamily="18" charset="0"/>
              </a:rPr>
              <a:t>120886.4686kN</a:t>
            </a:r>
            <a:r>
              <a:rPr lang="en-US" sz="2400" dirty="0">
                <a:solidFill>
                  <a:schemeClr val="tx1"/>
                </a:solidFill>
                <a:latin typeface="Times New Roman" panose="02020603050405020304" pitchFamily="18" charset="0"/>
                <a:cs typeface="Times New Roman" panose="02020603050405020304" pitchFamily="18" charset="0"/>
              </a:rPr>
              <a:t>, so the frames resist </a:t>
            </a:r>
            <a:r>
              <a:rPr lang="en-US" sz="2400" b="1" dirty="0">
                <a:solidFill>
                  <a:schemeClr val="tx1"/>
                </a:solidFill>
                <a:latin typeface="Times New Roman" panose="02020603050405020304" pitchFamily="18" charset="0"/>
                <a:cs typeface="Times New Roman" panose="02020603050405020304" pitchFamily="18" charset="0"/>
              </a:rPr>
              <a:t>30%</a:t>
            </a:r>
            <a:r>
              <a:rPr lang="en-US" sz="2400" dirty="0">
                <a:solidFill>
                  <a:schemeClr val="tx1"/>
                </a:solidFill>
                <a:latin typeface="Times New Roman" panose="02020603050405020304" pitchFamily="18" charset="0"/>
                <a:cs typeface="Times New Roman" panose="02020603050405020304" pitchFamily="18" charset="0"/>
              </a:rPr>
              <a:t> of the base shear and it is more </a:t>
            </a:r>
            <a:endParaRPr lang="en-US" sz="2400" dirty="0" smtClean="0">
              <a:solidFill>
                <a:schemeClr val="tx1"/>
              </a:solidFill>
              <a:latin typeface="Times New Roman" panose="02020603050405020304" pitchFamily="18" charset="0"/>
              <a:cs typeface="Times New Roman" panose="02020603050405020304" pitchFamily="18" charset="0"/>
            </a:endParaRPr>
          </a:p>
          <a:p>
            <a:pPr algn="just"/>
            <a:r>
              <a:rPr lang="en-US" sz="2400" dirty="0" smtClean="0">
                <a:solidFill>
                  <a:schemeClr val="tx1"/>
                </a:solidFill>
                <a:latin typeface="Times New Roman" panose="02020603050405020304" pitchFamily="18" charset="0"/>
                <a:cs typeface="Times New Roman" panose="02020603050405020304" pitchFamily="18" charset="0"/>
              </a:rPr>
              <a:t>than </a:t>
            </a:r>
            <a:r>
              <a:rPr lang="en-US" sz="2400" dirty="0">
                <a:solidFill>
                  <a:schemeClr val="tx1"/>
                </a:solidFill>
                <a:latin typeface="Times New Roman" panose="02020603050405020304" pitchFamily="18" charset="0"/>
                <a:cs typeface="Times New Roman" panose="02020603050405020304" pitchFamily="18" charset="0"/>
              </a:rPr>
              <a:t>25</a:t>
            </a:r>
            <a:r>
              <a:rPr lang="en-US" sz="2400" dirty="0" smtClean="0">
                <a:solidFill>
                  <a:schemeClr val="tx1"/>
                </a:solidFill>
                <a:latin typeface="Times New Roman" panose="02020603050405020304" pitchFamily="18" charset="0"/>
                <a:cs typeface="Times New Roman" panose="02020603050405020304" pitchFamily="18" charset="0"/>
              </a:rPr>
              <a:t>%. </a:t>
            </a:r>
          </a:p>
          <a:p>
            <a:pPr marL="285750" indent="-285750" algn="just">
              <a:buFont typeface="Symbol" panose="05050102010706020507" pitchFamily="18" charset="2"/>
              <a:buChar char="Þ"/>
            </a:pPr>
            <a:r>
              <a:rPr lang="en-US" sz="2400" dirty="0" smtClean="0">
                <a:solidFill>
                  <a:schemeClr val="tx1"/>
                </a:solidFill>
                <a:latin typeface="Times New Roman" panose="02020603050405020304" pitchFamily="18" charset="0"/>
                <a:cs typeface="Times New Roman" panose="02020603050405020304" pitchFamily="18" charset="0"/>
              </a:rPr>
              <a:t>so </a:t>
            </a:r>
            <a:r>
              <a:rPr lang="en-US" sz="2400" dirty="0">
                <a:solidFill>
                  <a:schemeClr val="tx1"/>
                </a:solidFill>
                <a:latin typeface="Times New Roman" panose="02020603050405020304" pitchFamily="18" charset="0"/>
                <a:cs typeface="Times New Roman" panose="02020603050405020304" pitchFamily="18" charset="0"/>
              </a:rPr>
              <a:t>the structure is </a:t>
            </a:r>
            <a:r>
              <a:rPr lang="en-US" sz="2400" b="1" dirty="0">
                <a:solidFill>
                  <a:schemeClr val="tx1"/>
                </a:solidFill>
                <a:latin typeface="Times New Roman" panose="02020603050405020304" pitchFamily="18" charset="0"/>
                <a:cs typeface="Times New Roman" panose="02020603050405020304" pitchFamily="18" charset="0"/>
              </a:rPr>
              <a:t>dual system </a:t>
            </a:r>
            <a:r>
              <a:rPr lang="en-US" sz="2400" dirty="0">
                <a:solidFill>
                  <a:schemeClr val="tx1"/>
                </a:solidFill>
                <a:latin typeface="Times New Roman" panose="02020603050405020304" pitchFamily="18" charset="0"/>
                <a:cs typeface="Times New Roman" panose="02020603050405020304" pitchFamily="18" charset="0"/>
              </a:rPr>
              <a:t>with moment frames capable of resisting at least 25% of prescribed seismic </a:t>
            </a:r>
            <a:r>
              <a:rPr lang="en-US" sz="2400" dirty="0" smtClean="0">
                <a:solidFill>
                  <a:schemeClr val="tx1"/>
                </a:solidFill>
                <a:latin typeface="Times New Roman" panose="02020603050405020304" pitchFamily="18" charset="0"/>
                <a:cs typeface="Times New Roman" panose="02020603050405020304" pitchFamily="18" charset="0"/>
              </a:rPr>
              <a:t>forces.</a:t>
            </a:r>
          </a:p>
          <a:p>
            <a:pPr marL="285750" indent="-285750" algn="just">
              <a:buFont typeface="Symbol" panose="05050102010706020507" pitchFamily="18" charset="2"/>
              <a:buChar char="Þ"/>
            </a:pPr>
            <a:r>
              <a:rPr lang="en-US" sz="2400" dirty="0" smtClean="0">
                <a:solidFill>
                  <a:schemeClr val="tx1"/>
                </a:solidFill>
                <a:latin typeface="Times New Roman" panose="02020603050405020304" pitchFamily="18" charset="0"/>
                <a:cs typeface="Times New Roman" panose="02020603050405020304" pitchFamily="18" charset="0"/>
              </a:rPr>
              <a:t>and </a:t>
            </a:r>
            <a:r>
              <a:rPr lang="en-US" sz="2400" dirty="0">
                <a:solidFill>
                  <a:schemeClr val="tx1"/>
                </a:solidFill>
                <a:latin typeface="Times New Roman" panose="02020603050405020304" pitchFamily="18" charset="0"/>
                <a:cs typeface="Times New Roman" panose="02020603050405020304" pitchFamily="18" charset="0"/>
              </a:rPr>
              <a:t>it is </a:t>
            </a:r>
            <a:r>
              <a:rPr lang="en-US" sz="2400" b="1" dirty="0">
                <a:solidFill>
                  <a:schemeClr val="tx1"/>
                </a:solidFill>
                <a:latin typeface="Times New Roman" panose="02020603050405020304" pitchFamily="18" charset="0"/>
                <a:cs typeface="Times New Roman" panose="02020603050405020304" pitchFamily="18" charset="0"/>
              </a:rPr>
              <a:t>special reinforced concrete shear walls </a:t>
            </a:r>
            <a:r>
              <a:rPr lang="en-US" sz="2400" dirty="0">
                <a:solidFill>
                  <a:schemeClr val="tx1"/>
                </a:solidFill>
                <a:latin typeface="Times New Roman" panose="02020603050405020304" pitchFamily="18" charset="0"/>
                <a:cs typeface="Times New Roman" panose="02020603050405020304" pitchFamily="18" charset="0"/>
              </a:rPr>
              <a:t>since the height of the structure is 63m. </a:t>
            </a:r>
          </a:p>
        </p:txBody>
      </p:sp>
      <p:sp>
        <p:nvSpPr>
          <p:cNvPr id="5" name="Rectangle 4"/>
          <p:cNvSpPr/>
          <p:nvPr/>
        </p:nvSpPr>
        <p:spPr>
          <a:xfrm>
            <a:off x="1691680" y="909567"/>
            <a:ext cx="2574744"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Criteria Selection </a:t>
            </a:r>
          </a:p>
        </p:txBody>
      </p:sp>
      <p:sp>
        <p:nvSpPr>
          <p:cNvPr id="7" name="Rectangle 6"/>
          <p:cNvSpPr/>
          <p:nvPr/>
        </p:nvSpPr>
        <p:spPr>
          <a:xfrm>
            <a:off x="1547664" y="199045"/>
            <a:ext cx="3773790" cy="769441"/>
          </a:xfrm>
          <a:prstGeom prst="rect">
            <a:avLst/>
          </a:prstGeom>
        </p:spPr>
        <p:txBody>
          <a:bodyPr wrap="none">
            <a:spAutoFit/>
          </a:bodyPr>
          <a:lstStyle/>
          <a:p>
            <a:r>
              <a:rPr lang="en-US" sz="4400" b="1" dirty="0">
                <a:latin typeface="Times New Roman" panose="02020603050405020304" pitchFamily="18" charset="0"/>
                <a:cs typeface="Times New Roman" panose="02020603050405020304" pitchFamily="18" charset="0"/>
              </a:rPr>
              <a:t>Seismic Design</a:t>
            </a:r>
          </a:p>
        </p:txBody>
      </p:sp>
    </p:spTree>
    <p:extLst>
      <p:ext uri="{BB962C8B-B14F-4D97-AF65-F5344CB8AC3E}">
        <p14:creationId xmlns:p14="http://schemas.microsoft.com/office/powerpoint/2010/main" val="288264176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03648" y="1196752"/>
            <a:ext cx="6563072" cy="460648"/>
          </a:xfrm>
        </p:spPr>
        <p:txBody>
          <a:bodyPr/>
          <a:lstStyle/>
          <a:p>
            <a:pPr lvl="0"/>
            <a:r>
              <a:rPr lang="en-US" sz="2400" b="1" dirty="0" smtClean="0">
                <a:solidFill>
                  <a:schemeClr val="tx1"/>
                </a:solidFill>
                <a:latin typeface="Times New Roman"/>
              </a:rPr>
              <a:t>Steel Beam-Concrete Column Connection</a:t>
            </a:r>
          </a:p>
          <a:p>
            <a:pPr lvl="0"/>
            <a:endParaRPr lang="en-US" dirty="0" smtClean="0">
              <a:solidFill>
                <a:prstClr val="black">
                  <a:lumMod val="75000"/>
                  <a:lumOff val="25000"/>
                </a:prstClr>
              </a:solidFill>
            </a:endParaRPr>
          </a:p>
          <a:p>
            <a:endParaRPr lang="en-US" dirty="0"/>
          </a:p>
        </p:txBody>
      </p:sp>
      <p:sp>
        <p:nvSpPr>
          <p:cNvPr id="4" name="Content Placeholder 3"/>
          <p:cNvSpPr>
            <a:spLocks noGrp="1"/>
          </p:cNvSpPr>
          <p:nvPr>
            <p:ph idx="10"/>
          </p:nvPr>
        </p:nvSpPr>
        <p:spPr>
          <a:xfrm>
            <a:off x="1115616" y="1268760"/>
            <a:ext cx="6563072" cy="4147865"/>
          </a:xfrm>
        </p:spPr>
        <p:txBody>
          <a:bodyPr/>
          <a:lstStyle/>
          <a:p>
            <a:pPr marL="342900" lvl="0" indent="-342900">
              <a:buFont typeface="Arial" pitchFamily="34" charset="0"/>
              <a:buChar char="•"/>
            </a:pPr>
            <a:r>
              <a:rPr lang="en-US" sz="2800" dirty="0">
                <a:solidFill>
                  <a:schemeClr val="tx1"/>
                </a:solidFill>
                <a:latin typeface="Times New Roman" pitchFamily="18" charset="0"/>
                <a:cs typeface="Times New Roman" pitchFamily="18" charset="0"/>
              </a:rPr>
              <a:t>The Result of moment Connection</a:t>
            </a:r>
          </a:p>
          <a:p>
            <a:pPr marL="342900" lvl="0" indent="-342900">
              <a:buFont typeface="Courier New" panose="02070309020205020404" pitchFamily="49" charset="0"/>
              <a:buChar char="o"/>
            </a:pPr>
            <a:r>
              <a:rPr lang="en-US" sz="2400" dirty="0">
                <a:solidFill>
                  <a:schemeClr val="tx1"/>
                </a:solidFill>
                <a:latin typeface="Times New Roman" pitchFamily="18" charset="0"/>
                <a:cs typeface="Times New Roman" pitchFamily="18" charset="0"/>
              </a:rPr>
              <a:t>Design Check</a:t>
            </a:r>
          </a:p>
          <a:p>
            <a:endParaRPr lang="en-US" sz="2800" dirty="0">
              <a:solidFill>
                <a:schemeClr val="tx1"/>
              </a:solidFill>
              <a:latin typeface="Times New Roman" pitchFamily="18" charset="0"/>
              <a:cs typeface="Times New Roman" pitchFamily="18" charset="0"/>
            </a:endParaRPr>
          </a:p>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480389"/>
            <a:ext cx="7395617" cy="4180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009478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2564904"/>
            <a:ext cx="4680520" cy="923330"/>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맑은 고딕"/>
                <a:ea typeface="+mn-ea"/>
                <a:cs typeface="+mn-cs"/>
              </a:rPr>
              <a:t>Thank you </a:t>
            </a:r>
          </a:p>
        </p:txBody>
      </p:sp>
    </p:spTree>
    <p:extLst>
      <p:ext uri="{BB962C8B-B14F-4D97-AF65-F5344CB8AC3E}">
        <p14:creationId xmlns:p14="http://schemas.microsoft.com/office/powerpoint/2010/main" val="16428012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772816"/>
            <a:ext cx="7596336" cy="4147865"/>
          </a:xfrm>
        </p:spPr>
        <p:txBody>
          <a:bodyPr/>
          <a:lstStyle/>
          <a:p>
            <a:pPr marL="342900" indent="-342900">
              <a:buFont typeface="Wingdings" panose="05000000000000000000" pitchFamily="2" charset="2"/>
              <a:buChar char="q"/>
            </a:pPr>
            <a:r>
              <a:rPr lang="en-US" sz="2400" dirty="0">
                <a:solidFill>
                  <a:schemeClr val="tx1"/>
                </a:solidFill>
                <a:latin typeface="Times New Roman" panose="02020603050405020304" pitchFamily="18" charset="0"/>
                <a:cs typeface="Times New Roman" panose="02020603050405020304" pitchFamily="18" charset="0"/>
              </a:rPr>
              <a:t>Response Modification Coefficient (R)</a:t>
            </a:r>
          </a:p>
          <a:p>
            <a:pPr marL="342900" lvl="0" indent="-342900">
              <a:buFont typeface="Symbol" panose="05050102010706020507" pitchFamily="18" charset="2"/>
              <a:buChar char="Þ"/>
            </a:pPr>
            <a:r>
              <a:rPr lang="en-US" sz="2400" dirty="0">
                <a:solidFill>
                  <a:schemeClr val="tx1"/>
                </a:solidFill>
                <a:latin typeface="Times New Roman" panose="02020603050405020304" pitchFamily="18" charset="0"/>
                <a:cs typeface="Times New Roman" panose="02020603050405020304" pitchFamily="18" charset="0"/>
              </a:rPr>
              <a:t>R is equal to 7. </a:t>
            </a:r>
            <a:endParaRPr lang="en-US" sz="2400" dirty="0" smtClean="0">
              <a:solidFill>
                <a:schemeClr val="tx1"/>
              </a:solidFill>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q"/>
            </a:pPr>
            <a:r>
              <a:rPr lang="en-US" sz="2400" dirty="0" smtClean="0">
                <a:solidFill>
                  <a:schemeClr val="tx1"/>
                </a:solidFill>
                <a:latin typeface="Times New Roman" panose="02020603050405020304" pitchFamily="18" charset="0"/>
                <a:cs typeface="Times New Roman" panose="02020603050405020304" pitchFamily="18" charset="0"/>
              </a:rPr>
              <a:t>Deflection </a:t>
            </a:r>
            <a:r>
              <a:rPr lang="en-US" sz="2400" dirty="0">
                <a:solidFill>
                  <a:schemeClr val="tx1"/>
                </a:solidFill>
                <a:latin typeface="Times New Roman" panose="02020603050405020304" pitchFamily="18" charset="0"/>
                <a:cs typeface="Times New Roman" panose="02020603050405020304" pitchFamily="18" charset="0"/>
              </a:rPr>
              <a:t>Amplification Factor </a:t>
            </a:r>
            <a:r>
              <a:rPr lang="en-US" sz="2800" dirty="0">
                <a:latin typeface="Times New Roman" panose="02020603050405020304" pitchFamily="18" charset="0"/>
                <a:ea typeface="Calibri" panose="020F0502020204030204" pitchFamily="34" charset="0"/>
                <a:cs typeface="Times New Roman" panose="02020603050405020304" pitchFamily="18" charset="0"/>
              </a:rPr>
              <a:t>C</a:t>
            </a:r>
            <a:r>
              <a:rPr lang="en-US" sz="2800" baseline="-25000" dirty="0">
                <a:latin typeface="Times New Roman" panose="02020603050405020304" pitchFamily="18" charset="0"/>
                <a:ea typeface="Calibri" panose="020F0502020204030204" pitchFamily="34" charset="0"/>
                <a:cs typeface="Times New Roman" panose="02020603050405020304" pitchFamily="18" charset="0"/>
              </a:rPr>
              <a:t>d</a:t>
            </a:r>
            <a:r>
              <a:rPr lang="en-US" sz="2400" dirty="0" smtClean="0">
                <a:solidFill>
                  <a:schemeClr val="tx1"/>
                </a:solidFill>
                <a:latin typeface="Times New Roman" panose="02020603050405020304" pitchFamily="18" charset="0"/>
                <a:cs typeface="Times New Roman" panose="02020603050405020304" pitchFamily="18" charset="0"/>
              </a:rPr>
              <a:t>)</a:t>
            </a:r>
          </a:p>
          <a:p>
            <a:pPr marL="342900" lvl="0" indent="-342900">
              <a:buFont typeface="Symbol" panose="05050102010706020507" pitchFamily="18" charset="2"/>
              <a:buChar char="Þ"/>
            </a:pPr>
            <a:r>
              <a:rPr lang="en-US" sz="2800" dirty="0">
                <a:latin typeface="Times New Roman" panose="02020603050405020304" pitchFamily="18" charset="0"/>
                <a:ea typeface="Calibri" panose="020F0502020204030204" pitchFamily="34" charset="0"/>
                <a:cs typeface="Times New Roman" panose="02020603050405020304" pitchFamily="18" charset="0"/>
              </a:rPr>
              <a:t>C</a:t>
            </a:r>
            <a:r>
              <a:rPr lang="en-US" sz="2800" baseline="-25000" dirty="0">
                <a:latin typeface="Times New Roman" panose="02020603050405020304" pitchFamily="18" charset="0"/>
                <a:ea typeface="Calibri" panose="020F0502020204030204" pitchFamily="34" charset="0"/>
                <a:cs typeface="Times New Roman" panose="02020603050405020304" pitchFamily="18" charset="0"/>
              </a:rPr>
              <a:t>d</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is equal to 5.50. </a:t>
            </a:r>
            <a:endParaRPr lang="en-US" sz="2400" dirty="0" smtClean="0">
              <a:solidFill>
                <a:schemeClr val="tx1"/>
              </a:solidFill>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q"/>
            </a:pPr>
            <a:r>
              <a:rPr lang="en-US" sz="2400" dirty="0" smtClean="0">
                <a:solidFill>
                  <a:schemeClr val="tx1"/>
                </a:solidFill>
                <a:latin typeface="Times New Roman" panose="02020603050405020304" pitchFamily="18" charset="0"/>
                <a:cs typeface="Times New Roman" panose="02020603050405020304" pitchFamily="18" charset="0"/>
              </a:rPr>
              <a:t>Over </a:t>
            </a:r>
            <a:r>
              <a:rPr lang="en-US" sz="2400" dirty="0">
                <a:solidFill>
                  <a:schemeClr val="tx1"/>
                </a:solidFill>
                <a:latin typeface="Times New Roman" panose="02020603050405020304" pitchFamily="18" charset="0"/>
                <a:cs typeface="Times New Roman" panose="02020603050405020304" pitchFamily="18" charset="0"/>
              </a:rPr>
              <a:t>Strength Factor </a:t>
            </a:r>
            <a:r>
              <a:rPr lang="en-US" sz="2400" dirty="0" smtClean="0">
                <a:solidFill>
                  <a:schemeClr val="tx1"/>
                </a:solidFill>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Calibri" panose="020F0502020204030204" pitchFamily="34" charset="0"/>
                <a:cs typeface="Times New Roman" panose="02020603050405020304" pitchFamily="18" charset="0"/>
              </a:rPr>
              <a:t>Ω</a:t>
            </a:r>
            <a:r>
              <a:rPr lang="en-US" sz="2800" baseline="-25000" dirty="0">
                <a:latin typeface="Times New Roman" panose="02020603050405020304" pitchFamily="18" charset="0"/>
                <a:ea typeface="Calibri" panose="020F0502020204030204" pitchFamily="34" charset="0"/>
                <a:cs typeface="Times New Roman" panose="02020603050405020304" pitchFamily="18" charset="0"/>
              </a:rPr>
              <a:t>0</a:t>
            </a:r>
            <a:r>
              <a:rPr lang="en-US" sz="2400" dirty="0" smtClean="0">
                <a:solidFill>
                  <a:schemeClr val="tx1"/>
                </a:solidFill>
                <a:latin typeface="Times New Roman" panose="02020603050405020304" pitchFamily="18" charset="0"/>
                <a:cs typeface="Times New Roman" panose="02020603050405020304" pitchFamily="18" charset="0"/>
              </a:rPr>
              <a:t>)</a:t>
            </a:r>
          </a:p>
          <a:p>
            <a:pPr marL="342900" lvl="0" indent="-342900">
              <a:buFont typeface="Symbol" panose="05050102010706020507" pitchFamily="18" charset="2"/>
              <a:buChar char="Þ"/>
            </a:pPr>
            <a:r>
              <a:rPr lang="en-US" sz="2800" dirty="0">
                <a:latin typeface="Times New Roman" panose="02020603050405020304" pitchFamily="18" charset="0"/>
                <a:ea typeface="Calibri" panose="020F0502020204030204" pitchFamily="34" charset="0"/>
                <a:cs typeface="Times New Roman" panose="02020603050405020304" pitchFamily="18" charset="0"/>
              </a:rPr>
              <a:t>Ω</a:t>
            </a:r>
            <a:r>
              <a:rPr lang="en-US" sz="2800" baseline="-25000" dirty="0">
                <a:latin typeface="Times New Roman" panose="02020603050405020304" pitchFamily="18" charset="0"/>
                <a:ea typeface="Calibri" panose="020F0502020204030204" pitchFamily="34" charset="0"/>
                <a:cs typeface="Times New Roman" panose="02020603050405020304" pitchFamily="18" charset="0"/>
              </a:rPr>
              <a:t>0</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is equal to 2.50</a:t>
            </a:r>
            <a:r>
              <a:rPr lang="en-US" sz="2400" dirty="0" smtClean="0">
                <a:solidFill>
                  <a:schemeClr val="tx1"/>
                </a:solidFill>
                <a:latin typeface="Times New Roman" panose="02020603050405020304" pitchFamily="18" charset="0"/>
                <a:cs typeface="Times New Roman" panose="02020603050405020304" pitchFamily="18" charset="0"/>
              </a:rPr>
              <a:t>.</a:t>
            </a:r>
          </a:p>
          <a:p>
            <a:pPr marL="342900" lvl="0" indent="-342900">
              <a:buFont typeface="Wingdings" panose="05000000000000000000" pitchFamily="2" charset="2"/>
              <a:buChar char="q"/>
            </a:pPr>
            <a:r>
              <a:rPr lang="en-US" sz="2400" dirty="0" smtClean="0">
                <a:solidFill>
                  <a:schemeClr val="tx1"/>
                </a:solidFill>
                <a:latin typeface="Times New Roman" panose="02020603050405020304" pitchFamily="18" charset="0"/>
                <a:cs typeface="Times New Roman" panose="02020603050405020304" pitchFamily="18" charset="0"/>
              </a:rPr>
              <a:t>Mapped </a:t>
            </a:r>
            <a:r>
              <a:rPr lang="en-US" sz="2400" dirty="0">
                <a:solidFill>
                  <a:schemeClr val="tx1"/>
                </a:solidFill>
                <a:latin typeface="Times New Roman" panose="02020603050405020304" pitchFamily="18" charset="0"/>
                <a:cs typeface="Times New Roman" panose="02020603050405020304" pitchFamily="18" charset="0"/>
              </a:rPr>
              <a:t>Acceleration Parameters, </a:t>
            </a:r>
            <a:r>
              <a:rPr lang="en-US" sz="2800" dirty="0">
                <a:latin typeface="Times New Roman" panose="02020603050405020304" pitchFamily="18" charset="0"/>
                <a:ea typeface="Calibri" panose="020F0502020204030204" pitchFamily="34" charset="0"/>
                <a:cs typeface="Times New Roman" panose="02020603050405020304" pitchFamily="18" charset="0"/>
              </a:rPr>
              <a:t>S</a:t>
            </a:r>
            <a:r>
              <a:rPr lang="en-US" sz="2800" baseline="-25000" dirty="0">
                <a:latin typeface="Times New Roman" panose="02020603050405020304" pitchFamily="18" charset="0"/>
                <a:ea typeface="Calibri" panose="020F0502020204030204" pitchFamily="34" charset="0"/>
                <a:cs typeface="Times New Roman" panose="02020603050405020304" pitchFamily="18" charset="0"/>
              </a:rPr>
              <a:t>1</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and </a:t>
            </a:r>
            <a:r>
              <a:rPr lang="en-US" sz="2800" dirty="0">
                <a:latin typeface="Times New Roman" panose="02020603050405020304" pitchFamily="18" charset="0"/>
                <a:ea typeface="Calibri" panose="020F0502020204030204" pitchFamily="34" charset="0"/>
                <a:cs typeface="Times New Roman" panose="02020603050405020304" pitchFamily="18" charset="0"/>
              </a:rPr>
              <a:t>S</a:t>
            </a:r>
            <a:r>
              <a:rPr lang="en-US" sz="2800" baseline="-25000" dirty="0">
                <a:latin typeface="Times New Roman" panose="02020603050405020304" pitchFamily="18" charset="0"/>
                <a:ea typeface="Calibri" panose="020F0502020204030204" pitchFamily="34" charset="0"/>
                <a:cs typeface="Times New Roman" panose="02020603050405020304" pitchFamily="18" charset="0"/>
              </a:rPr>
              <a:t>s </a:t>
            </a:r>
            <a:endParaRPr lang="en-US" sz="2800" baseline="-250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Þ"/>
            </a:pPr>
            <a:r>
              <a:rPr lang="en-US" sz="28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S</a:t>
            </a:r>
            <a:r>
              <a:rPr lang="en-US" sz="2800" baseline="-250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1 </a:t>
            </a:r>
            <a:r>
              <a:rPr lang="en-US" sz="2400" dirty="0" smtClean="0">
                <a:solidFill>
                  <a:schemeClr val="tx1"/>
                </a:solidFill>
                <a:latin typeface="Times New Roman" panose="02020603050405020304" pitchFamily="18" charset="0"/>
                <a:cs typeface="Times New Roman" panose="02020603050405020304" pitchFamily="18" charset="0"/>
              </a:rPr>
              <a:t>= 0.375.</a:t>
            </a:r>
          </a:p>
          <a:p>
            <a:pPr marL="342900" lvl="0" indent="-342900">
              <a:buFont typeface="Symbol" panose="05050102010706020507" pitchFamily="18" charset="2"/>
              <a:buChar char="Þ"/>
            </a:pP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a:t>
            </a:r>
            <a:r>
              <a:rPr lang="en-US" sz="2800" baseline="-25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 </a:t>
            </a:r>
            <a:r>
              <a:rPr lang="en-US" sz="2400" dirty="0" smtClean="0">
                <a:solidFill>
                  <a:schemeClr val="tx1"/>
                </a:solidFill>
                <a:latin typeface="Times New Roman" panose="02020603050405020304" pitchFamily="18" charset="0"/>
                <a:cs typeface="Times New Roman" panose="02020603050405020304" pitchFamily="18" charset="0"/>
              </a:rPr>
              <a:t>= 0.75.</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5" name="Rectangle 4"/>
          <p:cNvSpPr/>
          <p:nvPr/>
        </p:nvSpPr>
        <p:spPr>
          <a:xfrm>
            <a:off x="1547664" y="1124430"/>
            <a:ext cx="4806188" cy="461665"/>
          </a:xfrm>
          <a:prstGeom prst="rect">
            <a:avLst/>
          </a:prstGeom>
        </p:spPr>
        <p:txBody>
          <a:bodyPr wrap="none">
            <a:spAutoFit/>
          </a:bodyPr>
          <a:lstStyle/>
          <a:p>
            <a:r>
              <a:rPr lang="en-US" sz="2400" b="1" dirty="0">
                <a:latin typeface="Times New Roman" panose="02020603050405020304" pitchFamily="18" charset="0"/>
                <a:cs typeface="Times New Roman" panose="02020603050405020304" pitchFamily="18" charset="0"/>
              </a:rPr>
              <a:t>Procedure Used in the Calculations</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Seismic Design</a:t>
            </a:r>
          </a:p>
        </p:txBody>
      </p:sp>
    </p:spTree>
    <p:extLst>
      <p:ext uri="{BB962C8B-B14F-4D97-AF65-F5344CB8AC3E}">
        <p14:creationId xmlns:p14="http://schemas.microsoft.com/office/powerpoint/2010/main" val="2033801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772250"/>
            <a:ext cx="7416824" cy="5544616"/>
          </a:xfrm>
        </p:spPr>
        <p:txBody>
          <a:bodyPr/>
          <a:lstStyle/>
          <a:p>
            <a:pPr marL="342900" indent="-342900">
              <a:buFont typeface="Wingdings" panose="05000000000000000000" pitchFamily="2" charset="2"/>
              <a:buChar char="q"/>
            </a:pPr>
            <a:r>
              <a:rPr lang="en-US" sz="2400" dirty="0" smtClean="0">
                <a:solidFill>
                  <a:schemeClr val="tx1"/>
                </a:solidFill>
                <a:latin typeface="Times New Roman" panose="02020603050405020304" pitchFamily="18" charset="0"/>
                <a:cs typeface="Times New Roman" panose="02020603050405020304" pitchFamily="18" charset="0"/>
              </a:rPr>
              <a:t>Site </a:t>
            </a:r>
            <a:r>
              <a:rPr lang="en-US" sz="2400" dirty="0">
                <a:solidFill>
                  <a:schemeClr val="tx1"/>
                </a:solidFill>
                <a:latin typeface="Times New Roman" panose="02020603050405020304" pitchFamily="18" charset="0"/>
                <a:cs typeface="Times New Roman" panose="02020603050405020304" pitchFamily="18" charset="0"/>
              </a:rPr>
              <a:t>Coefficient, </a:t>
            </a:r>
            <a:r>
              <a:rPr lang="en-US" sz="2800" dirty="0">
                <a:latin typeface="Times New Roman" panose="02020603050405020304" pitchFamily="18" charset="0"/>
                <a:ea typeface="Calibri" panose="020F0502020204030204" pitchFamily="34" charset="0"/>
                <a:cs typeface="Times New Roman" panose="02020603050405020304" pitchFamily="18" charset="0"/>
              </a:rPr>
              <a:t>F</a:t>
            </a:r>
            <a:r>
              <a:rPr lang="en-US" sz="2800" baseline="-25000" dirty="0">
                <a:latin typeface="Times New Roman" panose="02020603050405020304" pitchFamily="18" charset="0"/>
                <a:ea typeface="Calibri" panose="020F0502020204030204" pitchFamily="34" charset="0"/>
                <a:cs typeface="Times New Roman" panose="02020603050405020304" pitchFamily="18" charset="0"/>
              </a:rPr>
              <a:t>a</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and </a:t>
            </a:r>
            <a:r>
              <a:rPr lang="en-US" sz="2800" dirty="0">
                <a:latin typeface="Times New Roman" panose="02020603050405020304" pitchFamily="18" charset="0"/>
                <a:ea typeface="Calibri" panose="020F0502020204030204" pitchFamily="34" charset="0"/>
                <a:cs typeface="Times New Roman" panose="02020603050405020304" pitchFamily="18" charset="0"/>
              </a:rPr>
              <a:t>F</a:t>
            </a:r>
            <a:r>
              <a:rPr lang="en-US" sz="2800" baseline="-25000" dirty="0">
                <a:latin typeface="Times New Roman" panose="02020603050405020304" pitchFamily="18" charset="0"/>
                <a:ea typeface="Calibri" panose="020F0502020204030204" pitchFamily="34" charset="0"/>
                <a:cs typeface="Times New Roman" panose="02020603050405020304" pitchFamily="18" charset="0"/>
              </a:rPr>
              <a:t>v </a:t>
            </a:r>
            <a:endParaRPr lang="en-US" sz="2800" baseline="-250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Symbol" panose="05050102010706020507" pitchFamily="18" charset="2"/>
              <a:buChar char="Þ"/>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F</a:t>
            </a:r>
            <a:r>
              <a:rPr lang="en-US" sz="2800" baseline="-25000" dirty="0" smtClean="0">
                <a:latin typeface="Times New Roman" panose="02020603050405020304" pitchFamily="18" charset="0"/>
                <a:ea typeface="Calibri" panose="020F0502020204030204" pitchFamily="34" charset="0"/>
                <a:cs typeface="Times New Roman" panose="02020603050405020304" pitchFamily="18" charset="0"/>
              </a:rPr>
              <a:t>a</a:t>
            </a:r>
            <a:r>
              <a:rPr lang="en-US" sz="2400" dirty="0" smtClean="0">
                <a:solidFill>
                  <a:schemeClr val="tx1"/>
                </a:solidFill>
                <a:latin typeface="Times New Roman" panose="02020603050405020304" pitchFamily="18" charset="0"/>
                <a:cs typeface="Times New Roman" panose="02020603050405020304" pitchFamily="18" charset="0"/>
              </a:rPr>
              <a:t> is equal to 1.2. </a:t>
            </a:r>
          </a:p>
          <a:p>
            <a:pPr marL="342900" indent="-342900">
              <a:buFont typeface="Symbol" panose="05050102010706020507" pitchFamily="18" charset="2"/>
              <a:buChar char="Þ"/>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F</a:t>
            </a:r>
            <a:r>
              <a:rPr lang="en-US" sz="2800" baseline="-25000" dirty="0" smtClean="0">
                <a:latin typeface="Times New Roman" panose="02020603050405020304" pitchFamily="18" charset="0"/>
                <a:ea typeface="Calibri" panose="020F0502020204030204" pitchFamily="34" charset="0"/>
                <a:cs typeface="Times New Roman" panose="02020603050405020304" pitchFamily="18" charset="0"/>
              </a:rPr>
              <a:t>v</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is equal to </a:t>
            </a:r>
            <a:r>
              <a:rPr lang="en-US" sz="2400" dirty="0" smtClean="0">
                <a:solidFill>
                  <a:schemeClr val="tx1"/>
                </a:solidFill>
                <a:latin typeface="Times New Roman" panose="02020603050405020304" pitchFamily="18" charset="0"/>
                <a:cs typeface="Times New Roman" panose="02020603050405020304" pitchFamily="18" charset="0"/>
              </a:rPr>
              <a:t>1.9.</a:t>
            </a:r>
          </a:p>
          <a:p>
            <a:pPr marL="342900" lvl="0" indent="-342900">
              <a:buFont typeface="Wingdings" panose="05000000000000000000" pitchFamily="2" charset="2"/>
              <a:buChar char="q"/>
            </a:pPr>
            <a:r>
              <a:rPr lang="en-US" sz="2400" dirty="0" smtClean="0">
                <a:solidFill>
                  <a:schemeClr val="tx1"/>
                </a:solidFill>
                <a:latin typeface="Times New Roman" panose="02020603050405020304" pitchFamily="18" charset="0"/>
                <a:cs typeface="Times New Roman" panose="02020603050405020304" pitchFamily="18" charset="0"/>
              </a:rPr>
              <a:t>Maximum </a:t>
            </a:r>
            <a:r>
              <a:rPr lang="en-US" sz="2400" dirty="0">
                <a:solidFill>
                  <a:schemeClr val="tx1"/>
                </a:solidFill>
                <a:latin typeface="Times New Roman" panose="02020603050405020304" pitchFamily="18" charset="0"/>
                <a:cs typeface="Times New Roman" panose="02020603050405020304" pitchFamily="18" charset="0"/>
              </a:rPr>
              <a:t>considered earthquake spectral response acceleration adjusted for site class effects, </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a:t>
            </a:r>
            <a:r>
              <a:rPr lang="en-US" sz="2800" baseline="-25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MS</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and </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a:t>
            </a:r>
            <a:r>
              <a:rPr lang="en-US" sz="2800" baseline="-25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M1 </a:t>
            </a:r>
            <a:endParaRPr lang="en-US" sz="2800" baseline="-250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Þ"/>
            </a:pPr>
            <a:r>
              <a:rPr lang="en-US" sz="28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S</a:t>
            </a:r>
            <a:r>
              <a:rPr lang="en-US" sz="2800" baseline="-250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MS</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0.90.</a:t>
            </a:r>
            <a:endParaRPr lang="en-US" sz="2400" dirty="0" smtClean="0">
              <a:solidFill>
                <a:schemeClr val="tx1"/>
              </a:solidFill>
              <a:latin typeface="Times New Roman" panose="02020603050405020304" pitchFamily="18" charset="0"/>
              <a:cs typeface="Times New Roman" panose="02020603050405020304" pitchFamily="18" charset="0"/>
            </a:endParaRPr>
          </a:p>
          <a:p>
            <a:pPr marL="342900" lvl="0" indent="-342900">
              <a:lnSpc>
                <a:spcPct val="107000"/>
              </a:lnSpc>
              <a:spcBef>
                <a:spcPts val="0"/>
              </a:spcBef>
              <a:spcAft>
                <a:spcPts val="800"/>
              </a:spcAft>
              <a:buFont typeface="Symbol" panose="05050102010706020507" pitchFamily="18" charset="2"/>
              <a:buChar char=""/>
            </a:pP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a:t>
            </a:r>
            <a:r>
              <a:rPr lang="en-US" sz="2800" baseline="-25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M1</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0.7125.</a:t>
            </a:r>
          </a:p>
          <a:p>
            <a:pPr lvl="0">
              <a:lnSpc>
                <a:spcPct val="107000"/>
              </a:lnSpc>
              <a:spcBef>
                <a:spcPts val="0"/>
              </a:spcBef>
              <a:spcAft>
                <a:spcPts val="800"/>
              </a:spcAft>
            </a:pP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Symbol" panose="05050102010706020507" pitchFamily="18" charset="2"/>
              <a:buChar char="Þ"/>
            </a:pPr>
            <a:endParaRPr lang="en-US" sz="2200" dirty="0" smtClean="0">
              <a:solidFill>
                <a:schemeClr val="tx1"/>
              </a:solidFill>
            </a:endParaRPr>
          </a:p>
        </p:txBody>
      </p:sp>
      <p:sp>
        <p:nvSpPr>
          <p:cNvPr id="5" name="Rectangle 4"/>
          <p:cNvSpPr/>
          <p:nvPr/>
        </p:nvSpPr>
        <p:spPr>
          <a:xfrm>
            <a:off x="1547664" y="1124430"/>
            <a:ext cx="4806188"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Procedure Used in the Calculations</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Seismic Design</a:t>
            </a:r>
          </a:p>
        </p:txBody>
      </p:sp>
    </p:spTree>
    <p:extLst>
      <p:ext uri="{BB962C8B-B14F-4D97-AF65-F5344CB8AC3E}">
        <p14:creationId xmlns:p14="http://schemas.microsoft.com/office/powerpoint/2010/main" val="20315889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916832"/>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Design Spectral Acceleration Parameters, S</a:t>
            </a:r>
            <a:r>
              <a:rPr lang="en-US" sz="2400" baseline="-25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DS</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and S</a:t>
            </a:r>
            <a:r>
              <a:rPr lang="en-US" sz="2400" baseline="-25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D1</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Bef>
                <a:spcPts val="0"/>
              </a:spcBef>
              <a:spcAft>
                <a:spcPts val="800"/>
              </a:spcAft>
              <a:buFont typeface="Symbol" panose="05050102010706020507" pitchFamily="18" charset="2"/>
              <a:buChar char="Þ"/>
            </a:pP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a:t>
            </a:r>
            <a:r>
              <a:rPr lang="en-US" sz="2400" baseline="-25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DS</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0.60.</a:t>
            </a:r>
          </a:p>
          <a:p>
            <a:pPr marL="342900" lvl="0" indent="-342900">
              <a:lnSpc>
                <a:spcPct val="107000"/>
              </a:lnSpc>
              <a:spcBef>
                <a:spcPts val="0"/>
              </a:spcBef>
              <a:spcAft>
                <a:spcPts val="800"/>
              </a:spcAft>
              <a:buFont typeface="Symbol" panose="05050102010706020507" pitchFamily="18" charset="2"/>
              <a:buChar char="Þ"/>
            </a:pP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a:t>
            </a:r>
            <a:r>
              <a:rPr lang="en-US" sz="2400" baseline="-25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D1</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0.475</a:t>
            </a:r>
            <a:r>
              <a:rPr lang="en-US"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Bef>
                <a:spcPts val="0"/>
              </a:spcBef>
              <a:spcAft>
                <a:spcPts val="800"/>
              </a:spcAft>
              <a:buFont typeface="Wingdings" panose="05000000000000000000" pitchFamily="2" charset="2"/>
              <a:buChar char="q"/>
            </a:pPr>
            <a:r>
              <a:rPr lang="en-US" sz="24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Seismic </a:t>
            </a:r>
            <a:r>
              <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Design </a:t>
            </a:r>
            <a:r>
              <a:rPr lang="en-US" sz="24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Category</a:t>
            </a:r>
          </a:p>
          <a:p>
            <a:pPr marL="342900" lvl="0" indent="-342900">
              <a:lnSpc>
                <a:spcPct val="107000"/>
              </a:lnSpc>
              <a:spcBef>
                <a:spcPts val="0"/>
              </a:spcBef>
              <a:spcAft>
                <a:spcPts val="800"/>
              </a:spcAft>
              <a:buFont typeface="Symbol" panose="05050102010706020507" pitchFamily="18" charset="2"/>
              <a:buChar char="Þ"/>
            </a:pPr>
            <a:r>
              <a:rPr lang="en-US" sz="24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a:t>
            </a:r>
            <a:r>
              <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seismic design category is </a:t>
            </a:r>
            <a:r>
              <a:rPr lang="en-US" sz="24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D.</a:t>
            </a:r>
            <a:endPar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Bef>
                <a:spcPts val="0"/>
              </a:spcBef>
              <a:spcAft>
                <a:spcPts val="800"/>
              </a:spcAft>
            </a:pP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547664" y="1124430"/>
            <a:ext cx="4806188"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Procedure Used in the Calculations</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Seismic Design</a:t>
            </a:r>
          </a:p>
        </p:txBody>
      </p:sp>
    </p:spTree>
    <p:extLst>
      <p:ext uri="{BB962C8B-B14F-4D97-AF65-F5344CB8AC3E}">
        <p14:creationId xmlns:p14="http://schemas.microsoft.com/office/powerpoint/2010/main" val="16684555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916832"/>
            <a:ext cx="7740352" cy="5544616"/>
          </a:xfrm>
        </p:spPr>
        <p:txBody>
          <a:bodyPr/>
          <a:lstStyle/>
          <a:p>
            <a:pPr marL="342900" lvl="0" indent="-342900" algn="just">
              <a:lnSpc>
                <a:spcPct val="107000"/>
              </a:lnSpc>
              <a:spcBef>
                <a:spcPts val="0"/>
              </a:spcBef>
              <a:spcAft>
                <a:spcPts val="800"/>
              </a:spcAft>
              <a:buFont typeface="Wingdings" panose="05000000000000000000" pitchFamily="2" charset="2"/>
              <a:buChar char="q"/>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The calculation of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C</a:t>
            </a:r>
            <a:r>
              <a:rPr lang="en-US" sz="2400" baseline="-25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a:t>
            </a:r>
          </a:p>
          <a:p>
            <a:pPr marL="342900" lvl="0" indent="-342900" algn="just">
              <a:lnSpc>
                <a:spcPct val="107000"/>
              </a:lnSpc>
              <a:spcBef>
                <a:spcPts val="0"/>
              </a:spcBef>
              <a:spcAft>
                <a:spcPts val="800"/>
              </a:spcAft>
              <a:buFont typeface="Symbol" panose="05050102010706020507" pitchFamily="18" charset="2"/>
              <a:buChar char="Þ"/>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C</a:t>
            </a:r>
            <a:r>
              <a:rPr lang="en-US" sz="2400" baseline="-25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10.71%</a:t>
            </a:r>
          </a:p>
          <a:p>
            <a:pPr lvl="0" algn="just">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C</a:t>
            </a:r>
            <a:r>
              <a:rPr lang="en-US" sz="2400" baseline="-25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10.71% ≥ C</a:t>
            </a:r>
            <a:r>
              <a:rPr lang="en-US" sz="2400" baseline="-25000" dirty="0">
                <a:solidFill>
                  <a:schemeClr val="tx1"/>
                </a:solidFill>
                <a:latin typeface="Times New Roman" panose="02020603050405020304" pitchFamily="18" charset="0"/>
                <a:ea typeface="Calibri" panose="020F0502020204030204" pitchFamily="34" charset="0"/>
                <a:cs typeface="Arial" panose="020B0604020202020204" pitchFamily="34" charset="0"/>
              </a:rPr>
              <a:t>S, min</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3.3% ….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OK</a:t>
            </a:r>
            <a:endParaRPr lang="en-US" sz="2400" dirty="0" smtClean="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C</a:t>
            </a:r>
            <a:r>
              <a:rPr lang="en-US" sz="2400" baseline="-25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10.71% ≥ C</a:t>
            </a:r>
            <a:r>
              <a:rPr lang="en-US" sz="2400" baseline="-25000" dirty="0">
                <a:solidFill>
                  <a:schemeClr val="tx1"/>
                </a:solidFill>
                <a:latin typeface="Times New Roman" panose="02020603050405020304" pitchFamily="18" charset="0"/>
                <a:ea typeface="Calibri" panose="020F0502020204030204" pitchFamily="34" charset="0"/>
                <a:cs typeface="Arial" panose="020B0604020202020204" pitchFamily="34" charset="0"/>
              </a:rPr>
              <a:t>S, max</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7.8</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t>
            </a:r>
          </a:p>
          <a:p>
            <a:pPr lvl="0" algn="just">
              <a:lnSpc>
                <a:spcPct val="107000"/>
              </a:lnSpc>
              <a:spcBef>
                <a:spcPts val="0"/>
              </a:spcBef>
              <a:spcAft>
                <a:spcPts val="800"/>
              </a:spcAft>
            </a:pPr>
            <a:endParaRPr lang="en-US" sz="24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Symbol" panose="05050102010706020507" pitchFamily="18" charset="2"/>
              <a:buChar char=""/>
            </a:pPr>
            <a:r>
              <a:rPr lang="en-US" sz="2400" b="1" dirty="0">
                <a:solidFill>
                  <a:schemeClr val="tx1"/>
                </a:solidFill>
                <a:latin typeface="Times New Roman" panose="02020603050405020304" pitchFamily="18" charset="0"/>
                <a:ea typeface="Calibri" panose="020F0502020204030204" pitchFamily="34" charset="0"/>
                <a:cs typeface="Arial" panose="020B0604020202020204" pitchFamily="34" charset="0"/>
              </a:rPr>
              <a:t>C</a:t>
            </a:r>
            <a:r>
              <a:rPr lang="en-US" sz="2400" b="1" baseline="-25000" dirty="0">
                <a:solidFill>
                  <a:schemeClr val="tx1"/>
                </a:solidFill>
                <a:latin typeface="Times New Roman" panose="02020603050405020304" pitchFamily="18" charset="0"/>
                <a:ea typeface="Calibri" panose="020F0502020204030204" pitchFamily="34" charset="0"/>
                <a:cs typeface="Arial" panose="020B0604020202020204" pitchFamily="34" charset="0"/>
              </a:rPr>
              <a:t>S</a:t>
            </a:r>
            <a:r>
              <a:rPr lang="en-US" sz="2400" b="1" dirty="0">
                <a:solidFill>
                  <a:schemeClr val="tx1"/>
                </a:solidFill>
                <a:latin typeface="Times New Roman" panose="02020603050405020304" pitchFamily="18" charset="0"/>
                <a:ea typeface="Calibri" panose="020F0502020204030204" pitchFamily="34" charset="0"/>
                <a:cs typeface="Arial" panose="020B0604020202020204" pitchFamily="34" charset="0"/>
              </a:rPr>
              <a:t>= 7.8</a:t>
            </a:r>
            <a:r>
              <a:rPr lang="en-US" sz="2400" b="1"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208620"/>
            <a:ext cx="6164573" cy="468077"/>
          </a:xfrm>
          <a:prstGeom prst="rect">
            <a:avLst/>
          </a:prstGeom>
        </p:spPr>
        <p:txBody>
          <a:bodyPr wrap="none">
            <a:spAutoFit/>
          </a:bodyPr>
          <a:lstStyle/>
          <a:p>
            <a:pPr algn="just">
              <a:lnSpc>
                <a:spcPct val="107000"/>
              </a:lnSpc>
              <a:spcAft>
                <a:spcPts val="800"/>
              </a:spcAft>
            </a:pPr>
            <a:r>
              <a:rPr lang="en-US" sz="2400" b="1" dirty="0">
                <a:latin typeface="Times New Roman" panose="02020603050405020304" pitchFamily="18" charset="0"/>
                <a:ea typeface="Calibri" panose="020F0502020204030204" pitchFamily="34" charset="0"/>
                <a:cs typeface="Arial" panose="020B0604020202020204" pitchFamily="34" charset="0"/>
              </a:rPr>
              <a:t>Base Shear Calculation Using ELF Procedure</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spTree>
    <p:extLst>
      <p:ext uri="{BB962C8B-B14F-4D97-AF65-F5344CB8AC3E}">
        <p14:creationId xmlns:p14="http://schemas.microsoft.com/office/powerpoint/2010/main" val="25039493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916832"/>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The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calculation of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W</a:t>
            </a:r>
          </a:p>
          <a:p>
            <a:pPr marL="342900" lvl="0" indent="-342900">
              <a:lnSpc>
                <a:spcPct val="107000"/>
              </a:lnSpc>
              <a:spcBef>
                <a:spcPts val="0"/>
              </a:spcBef>
              <a:spcAft>
                <a:spcPts val="800"/>
              </a:spcAft>
              <a:buFont typeface="Wingdings" panose="05000000000000000000" pitchFamily="2" charset="2"/>
              <a:buChar char="q"/>
            </a:pPr>
            <a:endPar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Wingdings" panose="05000000000000000000" pitchFamily="2" charset="2"/>
              <a:buChar char="q"/>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Wingdings" panose="05000000000000000000" pitchFamily="2" charset="2"/>
              <a:buChar char="q"/>
            </a:pPr>
            <a:endPar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Wingdings" panose="05000000000000000000" pitchFamily="2" charset="2"/>
              <a:buChar char="q"/>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Symbol" panose="05050102010706020507" pitchFamily="18" charset="2"/>
              <a:buChar char="Þ"/>
            </a:pPr>
            <a:r>
              <a:rPr lang="en-US" sz="2400" dirty="0">
                <a:solidFill>
                  <a:schemeClr val="tx1"/>
                </a:solidFill>
                <a:latin typeface="Times New Roman" panose="02020603050405020304" pitchFamily="18" charset="0"/>
                <a:ea typeface="Calibri" panose="020F0502020204030204" pitchFamily="34" charset="0"/>
              </a:rPr>
              <a:t>W= </a:t>
            </a:r>
            <a:r>
              <a:rPr lang="en-US" sz="2400" dirty="0" smtClean="0">
                <a:solidFill>
                  <a:schemeClr val="tx1"/>
                </a:solidFill>
                <a:latin typeface="Times New Roman" panose="02020603050405020304" pitchFamily="18" charset="0"/>
                <a:ea typeface="Calibri" panose="020F0502020204030204" pitchFamily="34" charset="0"/>
              </a:rPr>
              <a:t>212135.2783kN.</a:t>
            </a:r>
            <a:endParaRPr lang="en-US" sz="2400" dirty="0" smtClean="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Symbol" panose="05050102010706020507" pitchFamily="18" charset="2"/>
              <a:buChar char="Þ"/>
            </a:pPr>
            <a:r>
              <a:rPr lang="en-US" sz="2400" dirty="0" smtClean="0">
                <a:solidFill>
                  <a:schemeClr val="tx1"/>
                </a:solidFill>
                <a:latin typeface="Times New Roman" panose="02020603050405020304" pitchFamily="18" charset="0"/>
                <a:ea typeface="Calibri" panose="020F0502020204030204" pitchFamily="34" charset="0"/>
              </a:rPr>
              <a:t>The </a:t>
            </a:r>
            <a:r>
              <a:rPr lang="en-US" sz="2400" dirty="0">
                <a:solidFill>
                  <a:schemeClr val="tx1"/>
                </a:solidFill>
                <a:latin typeface="Times New Roman" panose="02020603050405020304" pitchFamily="18" charset="0"/>
                <a:ea typeface="Calibri" panose="020F0502020204030204" pitchFamily="34" charset="0"/>
              </a:rPr>
              <a:t>manual value of base shear (</a:t>
            </a:r>
            <a:r>
              <a:rPr lang="en-US" sz="2400" dirty="0" err="1">
                <a:solidFill>
                  <a:schemeClr val="tx1"/>
                </a:solidFill>
                <a:latin typeface="Times New Roman" panose="02020603050405020304" pitchFamily="18" charset="0"/>
                <a:ea typeface="Calibri" panose="020F0502020204030204" pitchFamily="34" charset="0"/>
              </a:rPr>
              <a:t>V</a:t>
            </a:r>
            <a:r>
              <a:rPr lang="en-US" sz="2400" baseline="-25000" dirty="0" err="1">
                <a:solidFill>
                  <a:schemeClr val="tx1"/>
                </a:solidFill>
                <a:latin typeface="Times New Roman" panose="02020603050405020304" pitchFamily="18" charset="0"/>
                <a:ea typeface="Calibri" panose="020F0502020204030204" pitchFamily="34" charset="0"/>
              </a:rPr>
              <a:t>Manual</a:t>
            </a:r>
            <a:r>
              <a:rPr lang="en-US" sz="2400" dirty="0" smtClean="0">
                <a:solidFill>
                  <a:schemeClr val="tx1"/>
                </a:solidFill>
                <a:latin typeface="Times New Roman" panose="02020603050405020304" pitchFamily="18" charset="0"/>
                <a:ea typeface="Calibri" panose="020F0502020204030204" pitchFamily="34" charset="0"/>
              </a:rPr>
              <a:t>)= </a:t>
            </a:r>
            <a:r>
              <a:rPr lang="en-US" sz="2400" dirty="0">
                <a:solidFill>
                  <a:schemeClr val="tx1"/>
                </a:solidFill>
                <a:latin typeface="Times New Roman" panose="02020603050405020304" pitchFamily="18" charset="0"/>
                <a:ea typeface="Calibri" panose="020F0502020204030204" pitchFamily="34" charset="0"/>
              </a:rPr>
              <a:t>16465.52kN </a:t>
            </a:r>
            <a:r>
              <a:rPr lang="en-US" sz="2400" dirty="0" smtClean="0">
                <a:solidFill>
                  <a:schemeClr val="tx1"/>
                </a:solidFill>
                <a:latin typeface="Times New Roman" panose="02020603050405020304" pitchFamily="18" charset="0"/>
                <a:ea typeface="Calibri" panose="020F0502020204030204" pitchFamily="34" charset="0"/>
              </a:rPr>
              <a:t> </a:t>
            </a:r>
            <a:endParaRPr lang="en-US" sz="24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208620"/>
            <a:ext cx="6164573" cy="468077"/>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Base Shear Calculation Using ELF Procedure</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graphicFrame>
        <p:nvGraphicFramePr>
          <p:cNvPr id="3" name="Table 2"/>
          <p:cNvGraphicFramePr>
            <a:graphicFrameLocks noGrp="1"/>
          </p:cNvGraphicFramePr>
          <p:nvPr>
            <p:extLst>
              <p:ext uri="{D42A27DB-BD31-4B8C-83A1-F6EECF244321}">
                <p14:modId xmlns:p14="http://schemas.microsoft.com/office/powerpoint/2010/main" val="2846332641"/>
              </p:ext>
            </p:extLst>
          </p:nvPr>
        </p:nvGraphicFramePr>
        <p:xfrm>
          <a:off x="1637420" y="2492896"/>
          <a:ext cx="7272808" cy="1956755"/>
        </p:xfrm>
        <a:graphic>
          <a:graphicData uri="http://schemas.openxmlformats.org/drawingml/2006/table">
            <a:tbl>
              <a:tblPr firstRow="1" firstCol="1" bandRow="1"/>
              <a:tblGrid>
                <a:gridCol w="3636404">
                  <a:extLst>
                    <a:ext uri="{9D8B030D-6E8A-4147-A177-3AD203B41FA5}">
                      <a16:colId xmlns:a16="http://schemas.microsoft.com/office/drawing/2014/main" xmlns="" val="3194491453"/>
                    </a:ext>
                  </a:extLst>
                </a:gridCol>
                <a:gridCol w="3636404">
                  <a:extLst>
                    <a:ext uri="{9D8B030D-6E8A-4147-A177-3AD203B41FA5}">
                      <a16:colId xmlns:a16="http://schemas.microsoft.com/office/drawing/2014/main" xmlns="" val="1979666048"/>
                    </a:ext>
                  </a:extLst>
                </a:gridCol>
              </a:tblGrid>
              <a:tr h="0">
                <a:tc>
                  <a:txBody>
                    <a:bodyPr/>
                    <a:lstStyle/>
                    <a:p>
                      <a:pPr marL="0" marR="0" algn="ctr">
                        <a:lnSpc>
                          <a:spcPct val="107000"/>
                        </a:lnSpc>
                        <a:spcBef>
                          <a:spcPts val="0"/>
                        </a:spcBef>
                        <a:spcAft>
                          <a:spcPts val="0"/>
                        </a:spcAft>
                      </a:pPr>
                      <a:r>
                        <a:rPr lang="en-US" sz="24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Load Pattern</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240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Weight (Manual) (kN)</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extLst>
                  <a:ext uri="{0D108BD9-81ED-4DB2-BD59-A6C34878D82A}">
                    <a16:rowId xmlns:a16="http://schemas.microsoft.com/office/drawing/2014/main" xmlns="" val="1196601839"/>
                  </a:ext>
                </a:extLst>
              </a:tr>
              <a:tr h="0">
                <a:tc>
                  <a:txBody>
                    <a:bodyPr/>
                    <a:lstStyle/>
                    <a:p>
                      <a:pPr marL="0" marR="0" algn="ctr">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Arial" panose="020B0604020202020204" pitchFamily="34" charset="0"/>
                        </a:rPr>
                        <a:t>Dead</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Arial" panose="020B0604020202020204" pitchFamily="34" charset="0"/>
                        </a:rPr>
                        <a:t>120886.4676</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xmlns="" val="3276126742"/>
                  </a:ext>
                </a:extLst>
              </a:tr>
              <a:tr h="0">
                <a:tc>
                  <a:txBody>
                    <a:bodyPr/>
                    <a:lstStyle/>
                    <a:p>
                      <a:pPr marL="0" marR="0" algn="ctr">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Arial" panose="020B0604020202020204" pitchFamily="34" charset="0"/>
                        </a:rPr>
                        <a:t>0.25 Live</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14662.64268</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extLst>
                  <a:ext uri="{0D108BD9-81ED-4DB2-BD59-A6C34878D82A}">
                    <a16:rowId xmlns:a16="http://schemas.microsoft.com/office/drawing/2014/main" xmlns="" val="4216676204"/>
                  </a:ext>
                </a:extLst>
              </a:tr>
              <a:tr h="0">
                <a:tc>
                  <a:txBody>
                    <a:bodyPr/>
                    <a:lstStyle/>
                    <a:p>
                      <a:pPr marL="0" marR="0" algn="ctr">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Arial" panose="020B0604020202020204" pitchFamily="34" charset="0"/>
                        </a:rPr>
                        <a:t>SD</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Arial" panose="020B0604020202020204" pitchFamily="34" charset="0"/>
                        </a:rPr>
                        <a:t>76586.167</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xmlns="" val="3109771629"/>
                  </a:ext>
                </a:extLst>
              </a:tr>
              <a:tr h="0">
                <a:tc>
                  <a:txBody>
                    <a:bodyPr/>
                    <a:lstStyle/>
                    <a:p>
                      <a:pPr marL="0" marR="0" algn="ctr">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Arial" panose="020B0604020202020204" pitchFamily="34" charset="0"/>
                        </a:rPr>
                        <a:t>Total Weight (W)</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212135.2783</a:t>
                      </a:r>
                      <a:endParaRPr lang="en-US" sz="24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extLst>
                  <a:ext uri="{0D108BD9-81ED-4DB2-BD59-A6C34878D82A}">
                    <a16:rowId xmlns:a16="http://schemas.microsoft.com/office/drawing/2014/main" xmlns="" val="1958075644"/>
                  </a:ext>
                </a:extLst>
              </a:tr>
            </a:tbl>
          </a:graphicData>
        </a:graphic>
      </p:graphicFrame>
    </p:spTree>
    <p:extLst>
      <p:ext uri="{BB962C8B-B14F-4D97-AF65-F5344CB8AC3E}">
        <p14:creationId xmlns:p14="http://schemas.microsoft.com/office/powerpoint/2010/main" val="1711498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916832"/>
            <a:ext cx="7740352" cy="5544616"/>
          </a:xfrm>
        </p:spPr>
        <p:txBody>
          <a:bodyPr/>
          <a:lstStyle/>
          <a:p>
            <a:pPr algn="just">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We have three methods of design: </a:t>
            </a:r>
            <a:endParaRPr lang="en-US" sz="24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0"/>
              </a:spcAft>
              <a:buFont typeface="+mj-lt"/>
              <a:buAutoNum type="arabicPeriod"/>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Equivalent lateral force analysis.</a:t>
            </a:r>
            <a:endParaRPr lang="en-US" sz="24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0"/>
              </a:spcAft>
              <a:buFont typeface="+mj-lt"/>
              <a:buAutoNum type="arabicPeriod"/>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Modal response spectrum analysis.</a:t>
            </a:r>
            <a:endParaRPr lang="en-US" sz="24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mj-lt"/>
              <a:buAutoNum type="arabicPeriod"/>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History analysis</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t>
            </a:r>
          </a:p>
          <a:p>
            <a:pPr marR="0" lvl="0" algn="just">
              <a:lnSpc>
                <a:spcPct val="107000"/>
              </a:lnSpc>
              <a:spcBef>
                <a:spcPts val="0"/>
              </a:spcBef>
              <a:spcAft>
                <a:spcPts val="800"/>
              </a:spcAft>
            </a:pPr>
            <a:endParaRPr lang="en-US" sz="24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In the project will use Equivalent lateral force &amp; Modal response spectrum analysis.</a:t>
            </a:r>
            <a:endParaRPr lang="en-US" sz="24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Wingdings" panose="05000000000000000000" pitchFamily="2" charset="2"/>
              <a:buChar char="q"/>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Wingdings" panose="05000000000000000000" pitchFamily="2" charset="2"/>
              <a:buChar char="q"/>
            </a:pPr>
            <a:endPar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Wingdings" panose="05000000000000000000" pitchFamily="2" charset="2"/>
              <a:buChar char="q"/>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763688" y="1184185"/>
            <a:ext cx="2630848" cy="468077"/>
          </a:xfrm>
          <a:prstGeom prst="rect">
            <a:avLst/>
          </a:prstGeom>
        </p:spPr>
        <p:txBody>
          <a:bodyPr wrap="none">
            <a:spAutoFit/>
          </a:bodyPr>
          <a:lstStyle/>
          <a:p>
            <a:pPr lvl="0" algn="just">
              <a:lnSpc>
                <a:spcPct val="107000"/>
              </a:lnSpc>
              <a:spcAft>
                <a:spcPts val="800"/>
              </a:spcAft>
            </a:pPr>
            <a:r>
              <a:rPr lang="en-US" sz="2400" b="1" dirty="0">
                <a:solidFill>
                  <a:prstClr val="black"/>
                </a:solidFill>
                <a:latin typeface="Times New Roman" panose="02020603050405020304" pitchFamily="18" charset="0"/>
                <a:ea typeface="Calibri" panose="020F0502020204030204" pitchFamily="34" charset="0"/>
                <a:cs typeface="Arial" panose="020B0604020202020204" pitchFamily="34" charset="0"/>
              </a:rPr>
              <a:t>Methods of Design</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spTree>
    <p:extLst>
      <p:ext uri="{BB962C8B-B14F-4D97-AF65-F5344CB8AC3E}">
        <p14:creationId xmlns:p14="http://schemas.microsoft.com/office/powerpoint/2010/main" val="27271870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916832"/>
            <a:ext cx="7740352" cy="5544616"/>
          </a:xfrm>
        </p:spPr>
        <p:txBody>
          <a:bodyPr/>
          <a:lstStyle/>
          <a:p>
            <a:pPr marL="342900" lvl="0" indent="-342900" algn="just">
              <a:lnSpc>
                <a:spcPct val="107000"/>
              </a:lnSpc>
              <a:spcBef>
                <a:spcPts val="0"/>
              </a:spcBef>
              <a:spcAft>
                <a:spcPts val="800"/>
              </a:spcAft>
              <a:buFont typeface="Symbol" panose="05050102010706020507" pitchFamily="18" charset="2"/>
              <a:buChar char=""/>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Equivalent lateral force</a:t>
            </a:r>
            <a:endParaRPr lang="en-US" sz="24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In seismic analysis loads, are historically taken as equivalent static accelerations modified by certain factors depending on the seismicity of the location, soil properties and the natural frequencies of the structure and the intended use. </a:t>
            </a: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The idea of equivalent lateral force method is to distribute part of the seismic force (base shear) to every floor, which are able to transfer lateral loads.</a:t>
            </a:r>
          </a:p>
          <a:p>
            <a:pPr marL="342900" lvl="0" indent="-342900">
              <a:lnSpc>
                <a:spcPct val="107000"/>
              </a:lnSpc>
              <a:spcBef>
                <a:spcPts val="0"/>
              </a:spcBef>
              <a:spcAft>
                <a:spcPts val="800"/>
              </a:spcAft>
              <a:buFont typeface="Wingdings" panose="05000000000000000000" pitchFamily="2" charset="2"/>
              <a:buChar char="q"/>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Wingdings" panose="05000000000000000000" pitchFamily="2" charset="2"/>
              <a:buChar char="q"/>
            </a:pPr>
            <a:endPar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Wingdings" panose="05000000000000000000" pitchFamily="2" charset="2"/>
              <a:buChar char="q"/>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763688" y="1184185"/>
            <a:ext cx="2630848" cy="468077"/>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Methods of Design</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spTree>
    <p:extLst>
      <p:ext uri="{BB962C8B-B14F-4D97-AF65-F5344CB8AC3E}">
        <p14:creationId xmlns:p14="http://schemas.microsoft.com/office/powerpoint/2010/main" val="28909806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916832"/>
            <a:ext cx="7740352" cy="5544616"/>
          </a:xfrm>
        </p:spPr>
        <p:txBody>
          <a:bodyPr/>
          <a:lstStyle/>
          <a:p>
            <a:pPr marL="342900" lvl="0" indent="-342900" algn="just">
              <a:lnSpc>
                <a:spcPct val="107000"/>
              </a:lnSpc>
              <a:spcBef>
                <a:spcPts val="0"/>
              </a:spcBef>
              <a:spcAft>
                <a:spcPts val="800"/>
              </a:spcAft>
              <a:buFont typeface="Symbol" panose="05050102010706020507" pitchFamily="18" charset="2"/>
              <a:buChar char=""/>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Modal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response spectrum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analysis</a:t>
            </a: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In this method, structures are modeled as multiple degree of freedom systems where the resulting frequencies and mode shapes are extracted. For each mode, the spectral forces and displacements are found and then combined. The combined forces are then divided by the response modification factor (R</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t>
            </a:r>
          </a:p>
          <a:p>
            <a:pPr lvl="0">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In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the calculation of response for each horizontal direction, the combined number of modes is taken to include at least 90% of the participating mass of the structure.</a:t>
            </a: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Wingdings" panose="05000000000000000000" pitchFamily="2" charset="2"/>
              <a:buChar char="q"/>
            </a:pPr>
            <a:endPar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Wingdings" panose="05000000000000000000" pitchFamily="2" charset="2"/>
              <a:buChar char="q"/>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763688" y="1184185"/>
            <a:ext cx="2630848" cy="468077"/>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Methods of Design</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spTree>
    <p:extLst>
      <p:ext uri="{BB962C8B-B14F-4D97-AF65-F5344CB8AC3E}">
        <p14:creationId xmlns:p14="http://schemas.microsoft.com/office/powerpoint/2010/main" val="9750206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6778"/>
            <a:ext cx="9144000" cy="1069514"/>
          </a:xfrm>
        </p:spPr>
        <p:txBody>
          <a:bodyPr/>
          <a:lstStyle/>
          <a:p>
            <a:r>
              <a:rPr lang="en-US" altLang="ko-KR" dirty="0">
                <a:solidFill>
                  <a:schemeClr val="accent6">
                    <a:lumMod val="75000"/>
                  </a:schemeClr>
                </a:solidFill>
              </a:rPr>
              <a:t> </a:t>
            </a:r>
            <a:r>
              <a:rPr lang="en-US" altLang="ko-KR" sz="6000" dirty="0">
                <a:solidFill>
                  <a:schemeClr val="accent6">
                    <a:lumMod val="75000"/>
                  </a:schemeClr>
                </a:solidFill>
              </a:rPr>
              <a:t>Content</a:t>
            </a:r>
            <a:endParaRPr lang="ko-KR" altLang="en-US" sz="6000" dirty="0">
              <a:solidFill>
                <a:schemeClr val="accent6">
                  <a:lumMod val="75000"/>
                </a:schemeClr>
              </a:solidFill>
            </a:endParaRPr>
          </a:p>
        </p:txBody>
      </p:sp>
      <p:grpSp>
        <p:nvGrpSpPr>
          <p:cNvPr id="10" name="Group 517">
            <a:extLst>
              <a:ext uri="{FF2B5EF4-FFF2-40B4-BE49-F238E27FC236}">
                <a16:creationId xmlns:a16="http://schemas.microsoft.com/office/drawing/2014/main" xmlns="" id="{002DB72F-A7A1-498C-9896-2F4BF5EE4E7A}"/>
              </a:ext>
            </a:extLst>
          </p:cNvPr>
          <p:cNvGrpSpPr/>
          <p:nvPr/>
        </p:nvGrpSpPr>
        <p:grpSpPr>
          <a:xfrm>
            <a:off x="4181830" y="1164118"/>
            <a:ext cx="5640961" cy="830997"/>
            <a:chOff x="5610209" y="1663676"/>
            <a:chExt cx="5640961" cy="830997"/>
          </a:xfrm>
        </p:grpSpPr>
        <p:sp>
          <p:nvSpPr>
            <p:cNvPr id="14" name="TextBox 8">
              <a:extLst>
                <a:ext uri="{FF2B5EF4-FFF2-40B4-BE49-F238E27FC236}">
                  <a16:creationId xmlns:a16="http://schemas.microsoft.com/office/drawing/2014/main" xmlns="" id="{99D19665-9EA4-4126-B48D-94C1CF76F9D8}"/>
                </a:ext>
              </a:extLst>
            </p:cNvPr>
            <p:cNvSpPr txBox="1"/>
            <p:nvPr/>
          </p:nvSpPr>
          <p:spPr>
            <a:xfrm>
              <a:off x="6743478" y="1698466"/>
              <a:ext cx="4507692" cy="507831"/>
            </a:xfrm>
            <a:prstGeom prst="rect">
              <a:avLst/>
            </a:prstGeom>
            <a:noFill/>
          </p:spPr>
          <p:txBody>
            <a:bodyPr wrap="square" lIns="108000" rIns="108000" rtlCol="0">
              <a:spAutoFit/>
            </a:bodyPr>
            <a:lstStyle/>
            <a:p>
              <a:pPr defTabSz="914286" latinLnBrk="0"/>
              <a:r>
                <a:rPr lang="en-US" altLang="ko-KR" sz="2700" b="1" dirty="0">
                  <a:solidFill>
                    <a:prstClr val="black">
                      <a:lumMod val="85000"/>
                      <a:lumOff val="15000"/>
                    </a:prstClr>
                  </a:solidFill>
                  <a:latin typeface="Arial"/>
                  <a:ea typeface="Arial Unicode MS"/>
                  <a:cs typeface="Arial" pitchFamily="34" charset="0"/>
                </a:rPr>
                <a:t>Introduction </a:t>
              </a:r>
              <a:endParaRPr lang="ko-KR" altLang="en-US" sz="2700" b="1" dirty="0">
                <a:solidFill>
                  <a:prstClr val="black">
                    <a:lumMod val="85000"/>
                    <a:lumOff val="15000"/>
                  </a:prstClr>
                </a:solidFill>
                <a:latin typeface="Arial"/>
                <a:ea typeface="Arial Unicode MS"/>
                <a:cs typeface="Arial" pitchFamily="34" charset="0"/>
              </a:endParaRPr>
            </a:p>
          </p:txBody>
        </p:sp>
        <p:sp>
          <p:nvSpPr>
            <p:cNvPr id="12" name="TextBox 6">
              <a:extLst>
                <a:ext uri="{FF2B5EF4-FFF2-40B4-BE49-F238E27FC236}">
                  <a16:creationId xmlns:a16="http://schemas.microsoft.com/office/drawing/2014/main" xmlns="" id="{1DFD2590-FFD1-48F0-93ED-9C0CB878EA50}"/>
                </a:ext>
              </a:extLst>
            </p:cNvPr>
            <p:cNvSpPr txBox="1"/>
            <p:nvPr/>
          </p:nvSpPr>
          <p:spPr>
            <a:xfrm>
              <a:off x="5610209" y="1663676"/>
              <a:ext cx="1077420" cy="830997"/>
            </a:xfrm>
            <a:prstGeom prst="rect">
              <a:avLst/>
            </a:prstGeom>
            <a:noFill/>
          </p:spPr>
          <p:txBody>
            <a:bodyPr wrap="square" lIns="108000" rIns="108000" rtlCol="0">
              <a:spAutoFit/>
            </a:bodyPr>
            <a:lstStyle/>
            <a:p>
              <a:pPr algn="r" defTabSz="914286" latinLnBrk="0"/>
              <a:r>
                <a:rPr lang="en-US" altLang="ko-KR" sz="4800" b="1" dirty="0">
                  <a:solidFill>
                    <a:prstClr val="black">
                      <a:lumMod val="85000"/>
                      <a:lumOff val="15000"/>
                    </a:prstClr>
                  </a:solidFill>
                  <a:latin typeface="Arial"/>
                  <a:ea typeface="Arial Unicode MS"/>
                  <a:cs typeface="Arial" pitchFamily="34" charset="0"/>
                </a:rPr>
                <a:t>01</a:t>
              </a:r>
              <a:endParaRPr lang="ko-KR" altLang="en-US" sz="4800" b="1" dirty="0">
                <a:solidFill>
                  <a:prstClr val="black">
                    <a:lumMod val="85000"/>
                    <a:lumOff val="15000"/>
                  </a:prstClr>
                </a:solidFill>
                <a:latin typeface="Arial"/>
                <a:ea typeface="Arial Unicode MS"/>
                <a:cs typeface="Arial" pitchFamily="34" charset="0"/>
              </a:endParaRPr>
            </a:p>
          </p:txBody>
        </p:sp>
      </p:grpSp>
      <p:grpSp>
        <p:nvGrpSpPr>
          <p:cNvPr id="15" name="Group 518">
            <a:extLst>
              <a:ext uri="{FF2B5EF4-FFF2-40B4-BE49-F238E27FC236}">
                <a16:creationId xmlns:a16="http://schemas.microsoft.com/office/drawing/2014/main" xmlns="" id="{5B865D0C-00E5-4BCC-95D4-D12160A41DF4}"/>
              </a:ext>
            </a:extLst>
          </p:cNvPr>
          <p:cNvGrpSpPr/>
          <p:nvPr/>
        </p:nvGrpSpPr>
        <p:grpSpPr>
          <a:xfrm>
            <a:off x="4151049" y="2155505"/>
            <a:ext cx="5640368" cy="830997"/>
            <a:chOff x="5610479" y="1650796"/>
            <a:chExt cx="5640368" cy="830997"/>
          </a:xfrm>
        </p:grpSpPr>
        <p:sp>
          <p:nvSpPr>
            <p:cNvPr id="19" name="TextBox 522">
              <a:extLst>
                <a:ext uri="{FF2B5EF4-FFF2-40B4-BE49-F238E27FC236}">
                  <a16:creationId xmlns:a16="http://schemas.microsoft.com/office/drawing/2014/main" xmlns="" id="{7B4F8ED0-F1CE-48D3-9759-A1554A82CCFF}"/>
                </a:ext>
              </a:extLst>
            </p:cNvPr>
            <p:cNvSpPr txBox="1"/>
            <p:nvPr/>
          </p:nvSpPr>
          <p:spPr>
            <a:xfrm>
              <a:off x="6743155" y="1764981"/>
              <a:ext cx="4507692" cy="507831"/>
            </a:xfrm>
            <a:prstGeom prst="rect">
              <a:avLst/>
            </a:prstGeom>
            <a:noFill/>
          </p:spPr>
          <p:txBody>
            <a:bodyPr wrap="square" lIns="108000" rIns="108000" rtlCol="0">
              <a:spAutoFit/>
            </a:bodyPr>
            <a:lstStyle/>
            <a:p>
              <a:pPr defTabSz="914286" latinLnBrk="0"/>
              <a:r>
                <a:rPr lang="en-US" altLang="ko-KR" sz="2700" b="1" dirty="0" smtClean="0">
                  <a:solidFill>
                    <a:prstClr val="black">
                      <a:lumMod val="85000"/>
                      <a:lumOff val="15000"/>
                    </a:prstClr>
                  </a:solidFill>
                  <a:latin typeface="Arial"/>
                  <a:ea typeface="Arial Unicode MS"/>
                  <a:cs typeface="Arial" pitchFamily="34" charset="0"/>
                </a:rPr>
                <a:t>Seismic Design</a:t>
              </a:r>
              <a:endParaRPr lang="ko-KR" altLang="en-US" sz="2700" b="1" dirty="0">
                <a:solidFill>
                  <a:prstClr val="black">
                    <a:lumMod val="85000"/>
                    <a:lumOff val="15000"/>
                  </a:prstClr>
                </a:solidFill>
                <a:latin typeface="Arial"/>
                <a:ea typeface="Arial Unicode MS"/>
                <a:cs typeface="Arial" pitchFamily="34" charset="0"/>
              </a:endParaRPr>
            </a:p>
          </p:txBody>
        </p:sp>
        <p:sp>
          <p:nvSpPr>
            <p:cNvPr id="17" name="TextBox 520">
              <a:extLst>
                <a:ext uri="{FF2B5EF4-FFF2-40B4-BE49-F238E27FC236}">
                  <a16:creationId xmlns:a16="http://schemas.microsoft.com/office/drawing/2014/main" xmlns="" id="{48BD4D23-44A5-4A1F-B9E4-31B80B4E279C}"/>
                </a:ext>
              </a:extLst>
            </p:cNvPr>
            <p:cNvSpPr txBox="1"/>
            <p:nvPr/>
          </p:nvSpPr>
          <p:spPr>
            <a:xfrm>
              <a:off x="5610479" y="1650796"/>
              <a:ext cx="1077420" cy="830997"/>
            </a:xfrm>
            <a:prstGeom prst="rect">
              <a:avLst/>
            </a:prstGeom>
            <a:noFill/>
          </p:spPr>
          <p:txBody>
            <a:bodyPr wrap="square" lIns="108000" rIns="108000" rtlCol="0">
              <a:spAutoFit/>
            </a:bodyPr>
            <a:lstStyle/>
            <a:p>
              <a:pPr algn="r" defTabSz="914286" latinLnBrk="0"/>
              <a:r>
                <a:rPr lang="en-US" altLang="ko-KR" sz="4800" b="1" dirty="0">
                  <a:solidFill>
                    <a:prstClr val="black">
                      <a:lumMod val="85000"/>
                      <a:lumOff val="15000"/>
                    </a:prstClr>
                  </a:solidFill>
                  <a:latin typeface="Arial"/>
                  <a:ea typeface="Arial Unicode MS"/>
                  <a:cs typeface="Arial" pitchFamily="34" charset="0"/>
                </a:rPr>
                <a:t>02</a:t>
              </a:r>
              <a:endParaRPr lang="ko-KR" altLang="en-US" sz="4800" b="1" dirty="0">
                <a:solidFill>
                  <a:prstClr val="black">
                    <a:lumMod val="85000"/>
                    <a:lumOff val="15000"/>
                  </a:prstClr>
                </a:solidFill>
                <a:latin typeface="Arial"/>
                <a:ea typeface="Arial Unicode MS"/>
                <a:cs typeface="Arial" pitchFamily="34" charset="0"/>
              </a:endParaRPr>
            </a:p>
          </p:txBody>
        </p:sp>
      </p:grpSp>
      <p:grpSp>
        <p:nvGrpSpPr>
          <p:cNvPr id="20" name="Group 523">
            <a:extLst>
              <a:ext uri="{FF2B5EF4-FFF2-40B4-BE49-F238E27FC236}">
                <a16:creationId xmlns:a16="http://schemas.microsoft.com/office/drawing/2014/main" xmlns="" id="{7E233FA1-A4D8-47EB-8422-CA118EBFF243}"/>
              </a:ext>
            </a:extLst>
          </p:cNvPr>
          <p:cNvGrpSpPr/>
          <p:nvPr/>
        </p:nvGrpSpPr>
        <p:grpSpPr>
          <a:xfrm>
            <a:off x="4171875" y="3055588"/>
            <a:ext cx="5650916" cy="830997"/>
            <a:chOff x="5612751" y="1841709"/>
            <a:chExt cx="5650916" cy="830997"/>
          </a:xfrm>
        </p:grpSpPr>
        <p:sp>
          <p:nvSpPr>
            <p:cNvPr id="24" name="TextBox 527">
              <a:extLst>
                <a:ext uri="{FF2B5EF4-FFF2-40B4-BE49-F238E27FC236}">
                  <a16:creationId xmlns:a16="http://schemas.microsoft.com/office/drawing/2014/main" xmlns="" id="{BEBA47B8-6EDD-4178-87DF-697234E303E7}"/>
                </a:ext>
              </a:extLst>
            </p:cNvPr>
            <p:cNvSpPr txBox="1"/>
            <p:nvPr/>
          </p:nvSpPr>
          <p:spPr>
            <a:xfrm>
              <a:off x="6755975" y="2048600"/>
              <a:ext cx="4507692" cy="507831"/>
            </a:xfrm>
            <a:prstGeom prst="rect">
              <a:avLst/>
            </a:prstGeom>
            <a:noFill/>
          </p:spPr>
          <p:txBody>
            <a:bodyPr wrap="square" lIns="108000" rIns="108000" rtlCol="0">
              <a:spAutoFit/>
            </a:bodyPr>
            <a:lstStyle/>
            <a:p>
              <a:pPr defTabSz="914286" latinLnBrk="0"/>
              <a:r>
                <a:rPr lang="en-US" altLang="ko-KR" sz="2700" b="1" dirty="0">
                  <a:solidFill>
                    <a:prstClr val="black">
                      <a:lumMod val="85000"/>
                      <a:lumOff val="15000"/>
                    </a:prstClr>
                  </a:solidFill>
                  <a:latin typeface="Arial"/>
                  <a:ea typeface="Arial Unicode MS"/>
                  <a:cs typeface="Arial" pitchFamily="34" charset="0"/>
                </a:rPr>
                <a:t>Seismic </a:t>
              </a:r>
              <a:r>
                <a:rPr lang="en-US" altLang="ko-KR" sz="2700" b="1" dirty="0" smtClean="0">
                  <a:solidFill>
                    <a:prstClr val="black">
                      <a:lumMod val="85000"/>
                      <a:lumOff val="15000"/>
                    </a:prstClr>
                  </a:solidFill>
                  <a:latin typeface="Arial"/>
                  <a:ea typeface="Arial Unicode MS"/>
                  <a:cs typeface="Arial" pitchFamily="34" charset="0"/>
                </a:rPr>
                <a:t>Design Check</a:t>
              </a:r>
              <a:endParaRPr lang="ko-KR" altLang="en-US" sz="2700" b="1" dirty="0">
                <a:solidFill>
                  <a:prstClr val="black">
                    <a:lumMod val="85000"/>
                    <a:lumOff val="15000"/>
                  </a:prstClr>
                </a:solidFill>
                <a:latin typeface="Arial"/>
                <a:ea typeface="Arial Unicode MS"/>
                <a:cs typeface="Arial" pitchFamily="34" charset="0"/>
              </a:endParaRPr>
            </a:p>
          </p:txBody>
        </p:sp>
        <p:sp>
          <p:nvSpPr>
            <p:cNvPr id="22" name="TextBox 525">
              <a:extLst>
                <a:ext uri="{FF2B5EF4-FFF2-40B4-BE49-F238E27FC236}">
                  <a16:creationId xmlns:a16="http://schemas.microsoft.com/office/drawing/2014/main" xmlns="" id="{8CF08444-82E8-4007-A86D-7244DF6D9D79}"/>
                </a:ext>
              </a:extLst>
            </p:cNvPr>
            <p:cNvSpPr txBox="1"/>
            <p:nvPr/>
          </p:nvSpPr>
          <p:spPr>
            <a:xfrm>
              <a:off x="5612751" y="1841709"/>
              <a:ext cx="1077420" cy="830997"/>
            </a:xfrm>
            <a:prstGeom prst="rect">
              <a:avLst/>
            </a:prstGeom>
            <a:noFill/>
          </p:spPr>
          <p:txBody>
            <a:bodyPr wrap="square" lIns="108000" rIns="108000" rtlCol="0">
              <a:spAutoFit/>
            </a:bodyPr>
            <a:lstStyle/>
            <a:p>
              <a:pPr algn="r" defTabSz="914286" latinLnBrk="0"/>
              <a:r>
                <a:rPr lang="en-US" altLang="ko-KR" sz="4800" b="1" dirty="0">
                  <a:solidFill>
                    <a:prstClr val="black">
                      <a:lumMod val="85000"/>
                      <a:lumOff val="15000"/>
                    </a:prstClr>
                  </a:solidFill>
                  <a:latin typeface="Arial"/>
                  <a:ea typeface="Arial Unicode MS"/>
                  <a:cs typeface="Arial" pitchFamily="34" charset="0"/>
                </a:rPr>
                <a:t>03</a:t>
              </a:r>
              <a:endParaRPr lang="ko-KR" altLang="en-US" sz="4800" b="1" dirty="0">
                <a:solidFill>
                  <a:prstClr val="black">
                    <a:lumMod val="85000"/>
                    <a:lumOff val="15000"/>
                  </a:prstClr>
                </a:solidFill>
                <a:latin typeface="Arial"/>
                <a:ea typeface="Arial Unicode MS"/>
                <a:cs typeface="Arial" pitchFamily="34" charset="0"/>
              </a:endParaRPr>
            </a:p>
          </p:txBody>
        </p:sp>
      </p:grpSp>
      <p:grpSp>
        <p:nvGrpSpPr>
          <p:cNvPr id="25" name="Group 528">
            <a:extLst>
              <a:ext uri="{FF2B5EF4-FFF2-40B4-BE49-F238E27FC236}">
                <a16:creationId xmlns:a16="http://schemas.microsoft.com/office/drawing/2014/main" xmlns="" id="{BD908C27-A1D4-464F-8244-EAF421ABE65D}"/>
              </a:ext>
            </a:extLst>
          </p:cNvPr>
          <p:cNvGrpSpPr/>
          <p:nvPr/>
        </p:nvGrpSpPr>
        <p:grpSpPr>
          <a:xfrm>
            <a:off x="4171875" y="4132758"/>
            <a:ext cx="5645108" cy="830997"/>
            <a:chOff x="5598118" y="1677042"/>
            <a:chExt cx="5645108" cy="830997"/>
          </a:xfrm>
        </p:grpSpPr>
        <p:sp>
          <p:nvSpPr>
            <p:cNvPr id="29" name="TextBox 532">
              <a:extLst>
                <a:ext uri="{FF2B5EF4-FFF2-40B4-BE49-F238E27FC236}">
                  <a16:creationId xmlns:a16="http://schemas.microsoft.com/office/drawing/2014/main" xmlns="" id="{3D2A5ED5-8E8F-4261-9ACD-8A1C04E96356}"/>
                </a:ext>
              </a:extLst>
            </p:cNvPr>
            <p:cNvSpPr txBox="1"/>
            <p:nvPr/>
          </p:nvSpPr>
          <p:spPr>
            <a:xfrm>
              <a:off x="6735534" y="1809551"/>
              <a:ext cx="4507692" cy="507831"/>
            </a:xfrm>
            <a:prstGeom prst="rect">
              <a:avLst/>
            </a:prstGeom>
            <a:noFill/>
          </p:spPr>
          <p:txBody>
            <a:bodyPr wrap="square" lIns="108000" rIns="108000" rtlCol="0">
              <a:spAutoFit/>
            </a:bodyPr>
            <a:lstStyle/>
            <a:p>
              <a:pPr defTabSz="914286" latinLnBrk="0"/>
              <a:r>
                <a:rPr lang="en-US" altLang="ko-KR" sz="2700" b="1" dirty="0" smtClean="0">
                  <a:solidFill>
                    <a:prstClr val="black">
                      <a:lumMod val="85000"/>
                      <a:lumOff val="15000"/>
                    </a:prstClr>
                  </a:solidFill>
                  <a:latin typeface="Arial"/>
                  <a:ea typeface="Arial Unicode MS"/>
                  <a:cs typeface="Arial" pitchFamily="34" charset="0"/>
                </a:rPr>
                <a:t>Concrete Design</a:t>
              </a:r>
              <a:endParaRPr lang="ko-KR" altLang="en-US" sz="2700" b="1" dirty="0">
                <a:solidFill>
                  <a:prstClr val="black">
                    <a:lumMod val="85000"/>
                    <a:lumOff val="15000"/>
                  </a:prstClr>
                </a:solidFill>
                <a:latin typeface="Arial"/>
                <a:ea typeface="Arial Unicode MS"/>
                <a:cs typeface="Arial" pitchFamily="34" charset="0"/>
              </a:endParaRPr>
            </a:p>
          </p:txBody>
        </p:sp>
        <p:sp>
          <p:nvSpPr>
            <p:cNvPr id="27" name="TextBox 530">
              <a:extLst>
                <a:ext uri="{FF2B5EF4-FFF2-40B4-BE49-F238E27FC236}">
                  <a16:creationId xmlns:a16="http://schemas.microsoft.com/office/drawing/2014/main" xmlns="" id="{B1AE42CE-5315-46FB-A26F-09362815BFEE}"/>
                </a:ext>
              </a:extLst>
            </p:cNvPr>
            <p:cNvSpPr txBox="1"/>
            <p:nvPr/>
          </p:nvSpPr>
          <p:spPr>
            <a:xfrm>
              <a:off x="5598118" y="1677042"/>
              <a:ext cx="1077420" cy="830997"/>
            </a:xfrm>
            <a:prstGeom prst="rect">
              <a:avLst/>
            </a:prstGeom>
            <a:noFill/>
          </p:spPr>
          <p:txBody>
            <a:bodyPr wrap="square" lIns="108000" rIns="108000" rtlCol="0">
              <a:spAutoFit/>
            </a:bodyPr>
            <a:lstStyle/>
            <a:p>
              <a:pPr algn="r" defTabSz="914286" latinLnBrk="0"/>
              <a:r>
                <a:rPr lang="en-US" altLang="ko-KR" sz="4800" b="1" dirty="0">
                  <a:solidFill>
                    <a:prstClr val="black">
                      <a:lumMod val="85000"/>
                      <a:lumOff val="15000"/>
                    </a:prstClr>
                  </a:solidFill>
                  <a:latin typeface="Arial"/>
                  <a:ea typeface="Arial Unicode MS"/>
                  <a:cs typeface="Arial" pitchFamily="34" charset="0"/>
                </a:rPr>
                <a:t>04</a:t>
              </a:r>
              <a:endParaRPr lang="ko-KR" altLang="en-US" sz="4800" b="1" dirty="0">
                <a:solidFill>
                  <a:prstClr val="black">
                    <a:lumMod val="85000"/>
                    <a:lumOff val="15000"/>
                  </a:prstClr>
                </a:solidFill>
                <a:latin typeface="Arial"/>
                <a:ea typeface="Arial Unicode MS"/>
                <a:cs typeface="Arial" pitchFamily="34" charset="0"/>
              </a:endParaRPr>
            </a:p>
          </p:txBody>
        </p:sp>
      </p:grpSp>
      <p:grpSp>
        <p:nvGrpSpPr>
          <p:cNvPr id="30" name="Group 528">
            <a:extLst>
              <a:ext uri="{FF2B5EF4-FFF2-40B4-BE49-F238E27FC236}">
                <a16:creationId xmlns:a16="http://schemas.microsoft.com/office/drawing/2014/main" xmlns="" id="{0CCF7645-EA91-4944-B3CE-5A7D96C9D6B9}"/>
              </a:ext>
            </a:extLst>
          </p:cNvPr>
          <p:cNvGrpSpPr/>
          <p:nvPr/>
        </p:nvGrpSpPr>
        <p:grpSpPr>
          <a:xfrm>
            <a:off x="4168517" y="5256649"/>
            <a:ext cx="5677753" cy="830997"/>
            <a:chOff x="5598118" y="1576141"/>
            <a:chExt cx="5677753" cy="830997"/>
          </a:xfrm>
        </p:grpSpPr>
        <p:grpSp>
          <p:nvGrpSpPr>
            <p:cNvPr id="31" name="Group 529">
              <a:extLst>
                <a:ext uri="{FF2B5EF4-FFF2-40B4-BE49-F238E27FC236}">
                  <a16:creationId xmlns:a16="http://schemas.microsoft.com/office/drawing/2014/main" xmlns="" id="{F31FF124-0446-4D43-91B0-E7EFB87A3F55}"/>
                </a:ext>
              </a:extLst>
            </p:cNvPr>
            <p:cNvGrpSpPr/>
            <p:nvPr/>
          </p:nvGrpSpPr>
          <p:grpSpPr>
            <a:xfrm>
              <a:off x="6655653" y="1747273"/>
              <a:ext cx="4620218" cy="523779"/>
              <a:chOff x="6442677" y="1353274"/>
              <a:chExt cx="4620218" cy="523779"/>
            </a:xfrm>
          </p:grpSpPr>
          <p:sp>
            <p:nvSpPr>
              <p:cNvPr id="33" name="TextBox 531">
                <a:extLst>
                  <a:ext uri="{FF2B5EF4-FFF2-40B4-BE49-F238E27FC236}">
                    <a16:creationId xmlns:a16="http://schemas.microsoft.com/office/drawing/2014/main" xmlns="" id="{86D12692-5DCA-4E83-AE72-AB75D373E353}"/>
                  </a:ext>
                </a:extLst>
              </p:cNvPr>
              <p:cNvSpPr txBox="1"/>
              <p:nvPr/>
            </p:nvSpPr>
            <p:spPr>
              <a:xfrm>
                <a:off x="6555203" y="1538499"/>
                <a:ext cx="4507692" cy="338554"/>
              </a:xfrm>
              <a:prstGeom prst="rect">
                <a:avLst/>
              </a:prstGeom>
              <a:noFill/>
            </p:spPr>
            <p:txBody>
              <a:bodyPr wrap="square" rtlCol="0">
                <a:spAutoFit/>
              </a:bodyPr>
              <a:lstStyle/>
              <a:p>
                <a:pPr defTabSz="914286" latinLnBrk="0"/>
                <a:endParaRPr lang="en-US" altLang="ko-KR" sz="1600" dirty="0">
                  <a:solidFill>
                    <a:prstClr val="black">
                      <a:lumMod val="85000"/>
                      <a:lumOff val="15000"/>
                    </a:prstClr>
                  </a:solidFill>
                  <a:latin typeface="Times New Roman" panose="02020603050405020304" pitchFamily="18" charset="0"/>
                  <a:ea typeface="Arial Unicode MS"/>
                  <a:cs typeface="Times New Roman" panose="02020603050405020304" pitchFamily="18" charset="0"/>
                </a:endParaRPr>
              </a:p>
            </p:txBody>
          </p:sp>
          <p:sp>
            <p:nvSpPr>
              <p:cNvPr id="34" name="TextBox 532">
                <a:extLst>
                  <a:ext uri="{FF2B5EF4-FFF2-40B4-BE49-F238E27FC236}">
                    <a16:creationId xmlns:a16="http://schemas.microsoft.com/office/drawing/2014/main" xmlns="" id="{E5B65E0D-1FE0-49B0-8E2C-060CE64D1A3C}"/>
                  </a:ext>
                </a:extLst>
              </p:cNvPr>
              <p:cNvSpPr txBox="1"/>
              <p:nvPr/>
            </p:nvSpPr>
            <p:spPr>
              <a:xfrm>
                <a:off x="6442677" y="1353274"/>
                <a:ext cx="4507692" cy="507831"/>
              </a:xfrm>
              <a:prstGeom prst="rect">
                <a:avLst/>
              </a:prstGeom>
              <a:noFill/>
            </p:spPr>
            <p:txBody>
              <a:bodyPr wrap="square" lIns="108000" rIns="108000" rtlCol="0">
                <a:spAutoFit/>
              </a:bodyPr>
              <a:lstStyle/>
              <a:p>
                <a:pPr defTabSz="914286" latinLnBrk="0"/>
                <a:r>
                  <a:rPr lang="en-US" altLang="ko-KR" sz="2700" b="1" dirty="0" smtClean="0">
                    <a:solidFill>
                      <a:prstClr val="black">
                        <a:lumMod val="85000"/>
                        <a:lumOff val="15000"/>
                      </a:prstClr>
                    </a:solidFill>
                    <a:latin typeface="Arial"/>
                    <a:ea typeface="Arial Unicode MS"/>
                    <a:cs typeface="Arial" pitchFamily="34" charset="0"/>
                  </a:rPr>
                  <a:t>Steel </a:t>
                </a:r>
                <a:r>
                  <a:rPr lang="en-US" altLang="ko-KR" sz="2700" b="1" dirty="0">
                    <a:solidFill>
                      <a:prstClr val="black">
                        <a:lumMod val="85000"/>
                        <a:lumOff val="15000"/>
                      </a:prstClr>
                    </a:solidFill>
                    <a:latin typeface="Arial"/>
                    <a:ea typeface="Arial Unicode MS"/>
                    <a:cs typeface="Arial" pitchFamily="34" charset="0"/>
                  </a:rPr>
                  <a:t>Design</a:t>
                </a:r>
                <a:endParaRPr lang="ko-KR" altLang="en-US" sz="2700" b="1" dirty="0">
                  <a:solidFill>
                    <a:prstClr val="black">
                      <a:lumMod val="85000"/>
                      <a:lumOff val="15000"/>
                    </a:prstClr>
                  </a:solidFill>
                  <a:latin typeface="Arial"/>
                  <a:ea typeface="Arial Unicode MS"/>
                  <a:cs typeface="Arial" pitchFamily="34" charset="0"/>
                </a:endParaRPr>
              </a:p>
            </p:txBody>
          </p:sp>
        </p:grpSp>
        <p:sp>
          <p:nvSpPr>
            <p:cNvPr id="32" name="TextBox 530">
              <a:extLst>
                <a:ext uri="{FF2B5EF4-FFF2-40B4-BE49-F238E27FC236}">
                  <a16:creationId xmlns:a16="http://schemas.microsoft.com/office/drawing/2014/main" xmlns="" id="{79506260-5161-4AB2-8516-5CC795A94C64}"/>
                </a:ext>
              </a:extLst>
            </p:cNvPr>
            <p:cNvSpPr txBox="1"/>
            <p:nvPr/>
          </p:nvSpPr>
          <p:spPr>
            <a:xfrm>
              <a:off x="5598118" y="1576141"/>
              <a:ext cx="1057535" cy="830997"/>
            </a:xfrm>
            <a:prstGeom prst="rect">
              <a:avLst/>
            </a:prstGeom>
            <a:noFill/>
          </p:spPr>
          <p:txBody>
            <a:bodyPr wrap="square" lIns="108000" rIns="108000" rtlCol="0">
              <a:spAutoFit/>
            </a:bodyPr>
            <a:lstStyle/>
            <a:p>
              <a:pPr algn="r" defTabSz="914286" latinLnBrk="0"/>
              <a:r>
                <a:rPr lang="en-US" altLang="ko-KR" sz="4800" b="1" dirty="0">
                  <a:solidFill>
                    <a:prstClr val="black">
                      <a:lumMod val="85000"/>
                      <a:lumOff val="15000"/>
                    </a:prstClr>
                  </a:solidFill>
                  <a:latin typeface="Arial"/>
                  <a:ea typeface="Arial Unicode MS"/>
                  <a:cs typeface="Arial" pitchFamily="34" charset="0"/>
                </a:rPr>
                <a:t>05</a:t>
              </a:r>
              <a:endParaRPr lang="ko-KR" altLang="en-US" sz="4800" b="1" dirty="0">
                <a:solidFill>
                  <a:prstClr val="black">
                    <a:lumMod val="85000"/>
                    <a:lumOff val="15000"/>
                  </a:prstClr>
                </a:solidFill>
                <a:latin typeface="Arial"/>
                <a:ea typeface="Arial Unicode MS"/>
                <a:cs typeface="Arial" pitchFamily="34" charset="0"/>
              </a:endParaRPr>
            </a:p>
          </p:txBody>
        </p:sp>
      </p:grpSp>
      <p:grpSp>
        <p:nvGrpSpPr>
          <p:cNvPr id="35" name="Group 254">
            <a:extLst>
              <a:ext uri="{FF2B5EF4-FFF2-40B4-BE49-F238E27FC236}">
                <a16:creationId xmlns:a16="http://schemas.microsoft.com/office/drawing/2014/main" xmlns="" id="{81B5448F-0A7D-4907-9A49-25165A83639A}"/>
              </a:ext>
            </a:extLst>
          </p:cNvPr>
          <p:cNvGrpSpPr/>
          <p:nvPr/>
        </p:nvGrpSpPr>
        <p:grpSpPr>
          <a:xfrm>
            <a:off x="366659" y="1597310"/>
            <a:ext cx="3884232" cy="4677061"/>
            <a:chOff x="603493" y="456156"/>
            <a:chExt cx="4817208" cy="5827220"/>
          </a:xfrm>
          <a:solidFill>
            <a:srgbClr val="5E5E5E"/>
          </a:solidFill>
        </p:grpSpPr>
        <p:sp>
          <p:nvSpPr>
            <p:cNvPr id="36" name="Rectangle 5">
              <a:extLst>
                <a:ext uri="{FF2B5EF4-FFF2-40B4-BE49-F238E27FC236}">
                  <a16:creationId xmlns:a16="http://schemas.microsoft.com/office/drawing/2014/main" xmlns="" id="{EB086F06-06A6-4112-9E2D-AF9A2CCDF001}"/>
                </a:ext>
              </a:extLst>
            </p:cNvPr>
            <p:cNvSpPr>
              <a:spLocks noChangeArrowheads="1"/>
            </p:cNvSpPr>
            <p:nvPr/>
          </p:nvSpPr>
          <p:spPr bwMode="auto">
            <a:xfrm>
              <a:off x="1837714" y="3548606"/>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37" name="Rectangle 6">
              <a:extLst>
                <a:ext uri="{FF2B5EF4-FFF2-40B4-BE49-F238E27FC236}">
                  <a16:creationId xmlns:a16="http://schemas.microsoft.com/office/drawing/2014/main" xmlns="" id="{801AA5C3-7743-42CD-9C70-BAAE738FA3FF}"/>
                </a:ext>
              </a:extLst>
            </p:cNvPr>
            <p:cNvSpPr>
              <a:spLocks noChangeArrowheads="1"/>
            </p:cNvSpPr>
            <p:nvPr/>
          </p:nvSpPr>
          <p:spPr bwMode="auto">
            <a:xfrm>
              <a:off x="2182201" y="3548606"/>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38" name="Rectangle 7">
              <a:extLst>
                <a:ext uri="{FF2B5EF4-FFF2-40B4-BE49-F238E27FC236}">
                  <a16:creationId xmlns:a16="http://schemas.microsoft.com/office/drawing/2014/main" xmlns="" id="{8737A9D4-0B80-43AD-B0A0-BA3CF2891FA4}"/>
                </a:ext>
              </a:extLst>
            </p:cNvPr>
            <p:cNvSpPr>
              <a:spLocks noChangeArrowheads="1"/>
            </p:cNvSpPr>
            <p:nvPr/>
          </p:nvSpPr>
          <p:spPr bwMode="auto">
            <a:xfrm>
              <a:off x="1878989" y="3602581"/>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39" name="Freeform 8">
              <a:extLst>
                <a:ext uri="{FF2B5EF4-FFF2-40B4-BE49-F238E27FC236}">
                  <a16:creationId xmlns:a16="http://schemas.microsoft.com/office/drawing/2014/main" xmlns="" id="{B391F9DD-198A-404A-8347-686D9AD068E4}"/>
                </a:ext>
              </a:extLst>
            </p:cNvPr>
            <p:cNvSpPr>
              <a:spLocks/>
            </p:cNvSpPr>
            <p:nvPr/>
          </p:nvSpPr>
          <p:spPr bwMode="auto">
            <a:xfrm>
              <a:off x="1904389" y="3631156"/>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40" name="Freeform 9">
              <a:extLst>
                <a:ext uri="{FF2B5EF4-FFF2-40B4-BE49-F238E27FC236}">
                  <a16:creationId xmlns:a16="http://schemas.microsoft.com/office/drawing/2014/main" xmlns="" id="{FAFC30D9-3019-4C94-A20F-DFA24332BC33}"/>
                </a:ext>
              </a:extLst>
            </p:cNvPr>
            <p:cNvSpPr>
              <a:spLocks/>
            </p:cNvSpPr>
            <p:nvPr/>
          </p:nvSpPr>
          <p:spPr bwMode="auto">
            <a:xfrm>
              <a:off x="1904389" y="3631156"/>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41" name="Rectangle 10">
              <a:extLst>
                <a:ext uri="{FF2B5EF4-FFF2-40B4-BE49-F238E27FC236}">
                  <a16:creationId xmlns:a16="http://schemas.microsoft.com/office/drawing/2014/main" xmlns="" id="{F2E1199F-8C31-40C9-8C35-EA6515D020E4}"/>
                </a:ext>
              </a:extLst>
            </p:cNvPr>
            <p:cNvSpPr>
              <a:spLocks noChangeArrowheads="1"/>
            </p:cNvSpPr>
            <p:nvPr/>
          </p:nvSpPr>
          <p:spPr bwMode="auto">
            <a:xfrm>
              <a:off x="1878989" y="389626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42" name="Freeform 11">
              <a:extLst>
                <a:ext uri="{FF2B5EF4-FFF2-40B4-BE49-F238E27FC236}">
                  <a16:creationId xmlns:a16="http://schemas.microsoft.com/office/drawing/2014/main" xmlns="" id="{BEE42A87-6002-4158-9BE6-0433CAB5BE70}"/>
                </a:ext>
              </a:extLst>
            </p:cNvPr>
            <p:cNvSpPr>
              <a:spLocks/>
            </p:cNvSpPr>
            <p:nvPr/>
          </p:nvSpPr>
          <p:spPr bwMode="auto">
            <a:xfrm>
              <a:off x="1904389" y="392484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43" name="Freeform 12">
              <a:extLst>
                <a:ext uri="{FF2B5EF4-FFF2-40B4-BE49-F238E27FC236}">
                  <a16:creationId xmlns:a16="http://schemas.microsoft.com/office/drawing/2014/main" xmlns="" id="{9218C22B-C2CB-48F3-B9BB-FE085E621B33}"/>
                </a:ext>
              </a:extLst>
            </p:cNvPr>
            <p:cNvSpPr>
              <a:spLocks/>
            </p:cNvSpPr>
            <p:nvPr/>
          </p:nvSpPr>
          <p:spPr bwMode="auto">
            <a:xfrm>
              <a:off x="1904389" y="392484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44" name="Rectangle 13">
              <a:extLst>
                <a:ext uri="{FF2B5EF4-FFF2-40B4-BE49-F238E27FC236}">
                  <a16:creationId xmlns:a16="http://schemas.microsoft.com/office/drawing/2014/main" xmlns="" id="{6BA4430E-DFE6-4694-873B-DCE79AA1811E}"/>
                </a:ext>
              </a:extLst>
            </p:cNvPr>
            <p:cNvSpPr>
              <a:spLocks noChangeArrowheads="1"/>
            </p:cNvSpPr>
            <p:nvPr/>
          </p:nvSpPr>
          <p:spPr bwMode="auto">
            <a:xfrm>
              <a:off x="1878989" y="418836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45" name="Freeform 14">
              <a:extLst>
                <a:ext uri="{FF2B5EF4-FFF2-40B4-BE49-F238E27FC236}">
                  <a16:creationId xmlns:a16="http://schemas.microsoft.com/office/drawing/2014/main" xmlns="" id="{29CA667E-DC0C-4891-BD5F-FE63873C6260}"/>
                </a:ext>
              </a:extLst>
            </p:cNvPr>
            <p:cNvSpPr>
              <a:spLocks/>
            </p:cNvSpPr>
            <p:nvPr/>
          </p:nvSpPr>
          <p:spPr bwMode="auto">
            <a:xfrm>
              <a:off x="1904389" y="4216943"/>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46" name="Freeform 15">
              <a:extLst>
                <a:ext uri="{FF2B5EF4-FFF2-40B4-BE49-F238E27FC236}">
                  <a16:creationId xmlns:a16="http://schemas.microsoft.com/office/drawing/2014/main" xmlns="" id="{457F45BD-4D5F-4788-A600-399668F96494}"/>
                </a:ext>
              </a:extLst>
            </p:cNvPr>
            <p:cNvSpPr>
              <a:spLocks/>
            </p:cNvSpPr>
            <p:nvPr/>
          </p:nvSpPr>
          <p:spPr bwMode="auto">
            <a:xfrm>
              <a:off x="1904389" y="4216943"/>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47" name="Rectangle 16">
              <a:extLst>
                <a:ext uri="{FF2B5EF4-FFF2-40B4-BE49-F238E27FC236}">
                  <a16:creationId xmlns:a16="http://schemas.microsoft.com/office/drawing/2014/main" xmlns="" id="{EA970FF7-420B-4E14-8DC9-843EEA6E8387}"/>
                </a:ext>
              </a:extLst>
            </p:cNvPr>
            <p:cNvSpPr>
              <a:spLocks noChangeArrowheads="1"/>
            </p:cNvSpPr>
            <p:nvPr/>
          </p:nvSpPr>
          <p:spPr bwMode="auto">
            <a:xfrm>
              <a:off x="1878989" y="4482056"/>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48" name="Freeform 17">
              <a:extLst>
                <a:ext uri="{FF2B5EF4-FFF2-40B4-BE49-F238E27FC236}">
                  <a16:creationId xmlns:a16="http://schemas.microsoft.com/office/drawing/2014/main" xmlns="" id="{6ACAD832-64F2-4C9A-823C-11C9EF99C28B}"/>
                </a:ext>
              </a:extLst>
            </p:cNvPr>
            <p:cNvSpPr>
              <a:spLocks/>
            </p:cNvSpPr>
            <p:nvPr/>
          </p:nvSpPr>
          <p:spPr bwMode="auto">
            <a:xfrm>
              <a:off x="1904389" y="4510631"/>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49" name="Freeform 18">
              <a:extLst>
                <a:ext uri="{FF2B5EF4-FFF2-40B4-BE49-F238E27FC236}">
                  <a16:creationId xmlns:a16="http://schemas.microsoft.com/office/drawing/2014/main" xmlns="" id="{C0BD8856-286F-4804-853F-53E65385DB93}"/>
                </a:ext>
              </a:extLst>
            </p:cNvPr>
            <p:cNvSpPr>
              <a:spLocks/>
            </p:cNvSpPr>
            <p:nvPr/>
          </p:nvSpPr>
          <p:spPr bwMode="auto">
            <a:xfrm>
              <a:off x="1904389" y="4510631"/>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50" name="Rectangle 19">
              <a:extLst>
                <a:ext uri="{FF2B5EF4-FFF2-40B4-BE49-F238E27FC236}">
                  <a16:creationId xmlns:a16="http://schemas.microsoft.com/office/drawing/2014/main" xmlns="" id="{04B08C32-E1E8-46E7-867F-A01283B4B6D9}"/>
                </a:ext>
              </a:extLst>
            </p:cNvPr>
            <p:cNvSpPr>
              <a:spLocks noChangeArrowheads="1"/>
            </p:cNvSpPr>
            <p:nvPr/>
          </p:nvSpPr>
          <p:spPr bwMode="auto">
            <a:xfrm>
              <a:off x="1837714" y="2351631"/>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51" name="Rectangle 20">
              <a:extLst>
                <a:ext uri="{FF2B5EF4-FFF2-40B4-BE49-F238E27FC236}">
                  <a16:creationId xmlns:a16="http://schemas.microsoft.com/office/drawing/2014/main" xmlns="" id="{FF74B13F-F4A7-406E-8DBA-3AEFC7A91FED}"/>
                </a:ext>
              </a:extLst>
            </p:cNvPr>
            <p:cNvSpPr>
              <a:spLocks noChangeArrowheads="1"/>
            </p:cNvSpPr>
            <p:nvPr/>
          </p:nvSpPr>
          <p:spPr bwMode="auto">
            <a:xfrm>
              <a:off x="2182201" y="2351631"/>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52" name="Rectangle 21">
              <a:extLst>
                <a:ext uri="{FF2B5EF4-FFF2-40B4-BE49-F238E27FC236}">
                  <a16:creationId xmlns:a16="http://schemas.microsoft.com/office/drawing/2014/main" xmlns="" id="{7B720E42-2E64-4454-84D0-987EDEDA9993}"/>
                </a:ext>
              </a:extLst>
            </p:cNvPr>
            <p:cNvSpPr>
              <a:spLocks noChangeArrowheads="1"/>
            </p:cNvSpPr>
            <p:nvPr/>
          </p:nvSpPr>
          <p:spPr bwMode="auto">
            <a:xfrm>
              <a:off x="1878989" y="2351631"/>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53" name="Freeform 22">
              <a:extLst>
                <a:ext uri="{FF2B5EF4-FFF2-40B4-BE49-F238E27FC236}">
                  <a16:creationId xmlns:a16="http://schemas.microsoft.com/office/drawing/2014/main" xmlns="" id="{D8B7F74E-47BF-4919-9827-725BE1CCC740}"/>
                </a:ext>
              </a:extLst>
            </p:cNvPr>
            <p:cNvSpPr>
              <a:spLocks/>
            </p:cNvSpPr>
            <p:nvPr/>
          </p:nvSpPr>
          <p:spPr bwMode="auto">
            <a:xfrm>
              <a:off x="1904389" y="2380206"/>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54" name="Freeform 23">
              <a:extLst>
                <a:ext uri="{FF2B5EF4-FFF2-40B4-BE49-F238E27FC236}">
                  <a16:creationId xmlns:a16="http://schemas.microsoft.com/office/drawing/2014/main" xmlns="" id="{7710FE09-2529-45C2-9EC0-0A2614DE06B4}"/>
                </a:ext>
              </a:extLst>
            </p:cNvPr>
            <p:cNvSpPr>
              <a:spLocks/>
            </p:cNvSpPr>
            <p:nvPr/>
          </p:nvSpPr>
          <p:spPr bwMode="auto">
            <a:xfrm>
              <a:off x="1904389" y="2380206"/>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55" name="Rectangle 24">
              <a:extLst>
                <a:ext uri="{FF2B5EF4-FFF2-40B4-BE49-F238E27FC236}">
                  <a16:creationId xmlns:a16="http://schemas.microsoft.com/office/drawing/2014/main" xmlns="" id="{82E1D263-212F-4CC3-8D91-58705337C6D0}"/>
                </a:ext>
              </a:extLst>
            </p:cNvPr>
            <p:cNvSpPr>
              <a:spLocks noChangeArrowheads="1"/>
            </p:cNvSpPr>
            <p:nvPr/>
          </p:nvSpPr>
          <p:spPr bwMode="auto">
            <a:xfrm>
              <a:off x="1878989" y="2643731"/>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56" name="Freeform 25">
              <a:extLst>
                <a:ext uri="{FF2B5EF4-FFF2-40B4-BE49-F238E27FC236}">
                  <a16:creationId xmlns:a16="http://schemas.microsoft.com/office/drawing/2014/main" xmlns="" id="{44D5F553-DD44-495D-BAF3-966C4DA64331}"/>
                </a:ext>
              </a:extLst>
            </p:cNvPr>
            <p:cNvSpPr>
              <a:spLocks/>
            </p:cNvSpPr>
            <p:nvPr/>
          </p:nvSpPr>
          <p:spPr bwMode="auto">
            <a:xfrm>
              <a:off x="1904389" y="2672306"/>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57" name="Freeform 26">
              <a:extLst>
                <a:ext uri="{FF2B5EF4-FFF2-40B4-BE49-F238E27FC236}">
                  <a16:creationId xmlns:a16="http://schemas.microsoft.com/office/drawing/2014/main" xmlns="" id="{450E6B0E-3513-476D-836F-7718F6DBDC90}"/>
                </a:ext>
              </a:extLst>
            </p:cNvPr>
            <p:cNvSpPr>
              <a:spLocks/>
            </p:cNvSpPr>
            <p:nvPr/>
          </p:nvSpPr>
          <p:spPr bwMode="auto">
            <a:xfrm>
              <a:off x="1904389" y="2672306"/>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58" name="Rectangle 27">
              <a:extLst>
                <a:ext uri="{FF2B5EF4-FFF2-40B4-BE49-F238E27FC236}">
                  <a16:creationId xmlns:a16="http://schemas.microsoft.com/office/drawing/2014/main" xmlns="" id="{308AB5EF-9D9C-4671-A48B-92D69DC5C944}"/>
                </a:ext>
              </a:extLst>
            </p:cNvPr>
            <p:cNvSpPr>
              <a:spLocks noChangeArrowheads="1"/>
            </p:cNvSpPr>
            <p:nvPr/>
          </p:nvSpPr>
          <p:spPr bwMode="auto">
            <a:xfrm>
              <a:off x="1878989" y="293741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59" name="Freeform 28">
              <a:extLst>
                <a:ext uri="{FF2B5EF4-FFF2-40B4-BE49-F238E27FC236}">
                  <a16:creationId xmlns:a16="http://schemas.microsoft.com/office/drawing/2014/main" xmlns="" id="{4AEECB62-8C1D-4121-B44F-5A33466777BB}"/>
                </a:ext>
              </a:extLst>
            </p:cNvPr>
            <p:cNvSpPr>
              <a:spLocks/>
            </p:cNvSpPr>
            <p:nvPr/>
          </p:nvSpPr>
          <p:spPr bwMode="auto">
            <a:xfrm>
              <a:off x="1904389" y="296599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60" name="Freeform 29">
              <a:extLst>
                <a:ext uri="{FF2B5EF4-FFF2-40B4-BE49-F238E27FC236}">
                  <a16:creationId xmlns:a16="http://schemas.microsoft.com/office/drawing/2014/main" xmlns="" id="{9EE0EC89-B689-468B-BDAB-9624941891D7}"/>
                </a:ext>
              </a:extLst>
            </p:cNvPr>
            <p:cNvSpPr>
              <a:spLocks/>
            </p:cNvSpPr>
            <p:nvPr/>
          </p:nvSpPr>
          <p:spPr bwMode="auto">
            <a:xfrm>
              <a:off x="1904389" y="296599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61" name="Rectangle 30">
              <a:extLst>
                <a:ext uri="{FF2B5EF4-FFF2-40B4-BE49-F238E27FC236}">
                  <a16:creationId xmlns:a16="http://schemas.microsoft.com/office/drawing/2014/main" xmlns="" id="{61D953A5-3BB4-4D07-8D45-0F35806B7A66}"/>
                </a:ext>
              </a:extLst>
            </p:cNvPr>
            <p:cNvSpPr>
              <a:spLocks noChangeArrowheads="1"/>
            </p:cNvSpPr>
            <p:nvPr/>
          </p:nvSpPr>
          <p:spPr bwMode="auto">
            <a:xfrm>
              <a:off x="1878989" y="322951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62" name="Freeform 31">
              <a:extLst>
                <a:ext uri="{FF2B5EF4-FFF2-40B4-BE49-F238E27FC236}">
                  <a16:creationId xmlns:a16="http://schemas.microsoft.com/office/drawing/2014/main" xmlns="" id="{492C270D-D0AF-4AF3-9024-C56B3A3C40B5}"/>
                </a:ext>
              </a:extLst>
            </p:cNvPr>
            <p:cNvSpPr>
              <a:spLocks/>
            </p:cNvSpPr>
            <p:nvPr/>
          </p:nvSpPr>
          <p:spPr bwMode="auto">
            <a:xfrm>
              <a:off x="1904389" y="3258093"/>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63" name="Freeform 32">
              <a:extLst>
                <a:ext uri="{FF2B5EF4-FFF2-40B4-BE49-F238E27FC236}">
                  <a16:creationId xmlns:a16="http://schemas.microsoft.com/office/drawing/2014/main" xmlns="" id="{AF8DB923-5FA1-4B96-A195-5FBB0643BB3E}"/>
                </a:ext>
              </a:extLst>
            </p:cNvPr>
            <p:cNvSpPr>
              <a:spLocks/>
            </p:cNvSpPr>
            <p:nvPr/>
          </p:nvSpPr>
          <p:spPr bwMode="auto">
            <a:xfrm>
              <a:off x="1904389" y="3258093"/>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64" name="Rectangle 33">
              <a:extLst>
                <a:ext uri="{FF2B5EF4-FFF2-40B4-BE49-F238E27FC236}">
                  <a16:creationId xmlns:a16="http://schemas.microsoft.com/office/drawing/2014/main" xmlns="" id="{6B673DF1-E51D-4C89-B707-8EE9C98DE1C0}"/>
                </a:ext>
              </a:extLst>
            </p:cNvPr>
            <p:cNvSpPr>
              <a:spLocks noChangeArrowheads="1"/>
            </p:cNvSpPr>
            <p:nvPr/>
          </p:nvSpPr>
          <p:spPr bwMode="auto">
            <a:xfrm>
              <a:off x="1910739" y="1373731"/>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65" name="Rectangle 34">
              <a:extLst>
                <a:ext uri="{FF2B5EF4-FFF2-40B4-BE49-F238E27FC236}">
                  <a16:creationId xmlns:a16="http://schemas.microsoft.com/office/drawing/2014/main" xmlns="" id="{31460136-493A-4523-BCF3-1966AC333B9F}"/>
                </a:ext>
              </a:extLst>
            </p:cNvPr>
            <p:cNvSpPr>
              <a:spLocks noChangeArrowheads="1"/>
            </p:cNvSpPr>
            <p:nvPr/>
          </p:nvSpPr>
          <p:spPr bwMode="auto">
            <a:xfrm>
              <a:off x="2144101" y="1373731"/>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66" name="Rectangle 35">
              <a:extLst>
                <a:ext uri="{FF2B5EF4-FFF2-40B4-BE49-F238E27FC236}">
                  <a16:creationId xmlns:a16="http://schemas.microsoft.com/office/drawing/2014/main" xmlns="" id="{BACD5C02-E73A-4DDB-BD79-B51DD2B357B5}"/>
                </a:ext>
              </a:extLst>
            </p:cNvPr>
            <p:cNvSpPr>
              <a:spLocks noChangeArrowheads="1"/>
            </p:cNvSpPr>
            <p:nvPr/>
          </p:nvSpPr>
          <p:spPr bwMode="auto">
            <a:xfrm>
              <a:off x="1910739" y="1370556"/>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67" name="Freeform 36">
              <a:extLst>
                <a:ext uri="{FF2B5EF4-FFF2-40B4-BE49-F238E27FC236}">
                  <a16:creationId xmlns:a16="http://schemas.microsoft.com/office/drawing/2014/main" xmlns="" id="{A0EED9A3-7007-420B-A43D-2E342C48060C}"/>
                </a:ext>
              </a:extLst>
            </p:cNvPr>
            <p:cNvSpPr>
              <a:spLocks/>
            </p:cNvSpPr>
            <p:nvPr/>
          </p:nvSpPr>
          <p:spPr bwMode="auto">
            <a:xfrm>
              <a:off x="1929789" y="1392781"/>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68" name="Freeform 37">
              <a:extLst>
                <a:ext uri="{FF2B5EF4-FFF2-40B4-BE49-F238E27FC236}">
                  <a16:creationId xmlns:a16="http://schemas.microsoft.com/office/drawing/2014/main" xmlns="" id="{BC6C78F5-75AE-4982-81AF-1F3073578324}"/>
                </a:ext>
              </a:extLst>
            </p:cNvPr>
            <p:cNvSpPr>
              <a:spLocks/>
            </p:cNvSpPr>
            <p:nvPr/>
          </p:nvSpPr>
          <p:spPr bwMode="auto">
            <a:xfrm>
              <a:off x="1929789" y="1392781"/>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69" name="Rectangle 38">
              <a:extLst>
                <a:ext uri="{FF2B5EF4-FFF2-40B4-BE49-F238E27FC236}">
                  <a16:creationId xmlns:a16="http://schemas.microsoft.com/office/drawing/2014/main" xmlns="" id="{2541E4B7-521F-4048-987F-D0F5DBE29C5D}"/>
                </a:ext>
              </a:extLst>
            </p:cNvPr>
            <p:cNvSpPr>
              <a:spLocks noChangeArrowheads="1"/>
            </p:cNvSpPr>
            <p:nvPr/>
          </p:nvSpPr>
          <p:spPr bwMode="auto">
            <a:xfrm>
              <a:off x="1910739" y="1595981"/>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70" name="Freeform 39">
              <a:extLst>
                <a:ext uri="{FF2B5EF4-FFF2-40B4-BE49-F238E27FC236}">
                  <a16:creationId xmlns:a16="http://schemas.microsoft.com/office/drawing/2014/main" xmlns="" id="{44339F2F-8086-46FA-BFBE-93E9FDA43338}"/>
                </a:ext>
              </a:extLst>
            </p:cNvPr>
            <p:cNvSpPr>
              <a:spLocks/>
            </p:cNvSpPr>
            <p:nvPr/>
          </p:nvSpPr>
          <p:spPr bwMode="auto">
            <a:xfrm>
              <a:off x="1929789" y="1615031"/>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71" name="Freeform 40">
              <a:extLst>
                <a:ext uri="{FF2B5EF4-FFF2-40B4-BE49-F238E27FC236}">
                  <a16:creationId xmlns:a16="http://schemas.microsoft.com/office/drawing/2014/main" xmlns="" id="{DB6F2FE9-FBFA-4441-8236-D9118211086D}"/>
                </a:ext>
              </a:extLst>
            </p:cNvPr>
            <p:cNvSpPr>
              <a:spLocks/>
            </p:cNvSpPr>
            <p:nvPr/>
          </p:nvSpPr>
          <p:spPr bwMode="auto">
            <a:xfrm>
              <a:off x="1929789" y="1615031"/>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72" name="Rectangle 41">
              <a:extLst>
                <a:ext uri="{FF2B5EF4-FFF2-40B4-BE49-F238E27FC236}">
                  <a16:creationId xmlns:a16="http://schemas.microsoft.com/office/drawing/2014/main" xmlns="" id="{B59A1E1E-0D46-4520-81A5-344169536E24}"/>
                </a:ext>
              </a:extLst>
            </p:cNvPr>
            <p:cNvSpPr>
              <a:spLocks noChangeArrowheads="1"/>
            </p:cNvSpPr>
            <p:nvPr/>
          </p:nvSpPr>
          <p:spPr bwMode="auto">
            <a:xfrm>
              <a:off x="1910739" y="181981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73" name="Freeform 42">
              <a:extLst>
                <a:ext uri="{FF2B5EF4-FFF2-40B4-BE49-F238E27FC236}">
                  <a16:creationId xmlns:a16="http://schemas.microsoft.com/office/drawing/2014/main" xmlns="" id="{B7F81C8C-87B1-43D4-85C2-4595452B9963}"/>
                </a:ext>
              </a:extLst>
            </p:cNvPr>
            <p:cNvSpPr>
              <a:spLocks/>
            </p:cNvSpPr>
            <p:nvPr/>
          </p:nvSpPr>
          <p:spPr bwMode="auto">
            <a:xfrm>
              <a:off x="1929789" y="1842043"/>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74" name="Freeform 43">
              <a:extLst>
                <a:ext uri="{FF2B5EF4-FFF2-40B4-BE49-F238E27FC236}">
                  <a16:creationId xmlns:a16="http://schemas.microsoft.com/office/drawing/2014/main" xmlns="" id="{25BB9889-0D05-4CFE-9394-E0541215196A}"/>
                </a:ext>
              </a:extLst>
            </p:cNvPr>
            <p:cNvSpPr>
              <a:spLocks/>
            </p:cNvSpPr>
            <p:nvPr/>
          </p:nvSpPr>
          <p:spPr bwMode="auto">
            <a:xfrm>
              <a:off x="1929789" y="1842043"/>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75" name="Rectangle 44">
              <a:extLst>
                <a:ext uri="{FF2B5EF4-FFF2-40B4-BE49-F238E27FC236}">
                  <a16:creationId xmlns:a16="http://schemas.microsoft.com/office/drawing/2014/main" xmlns="" id="{4F6EE68D-9839-46F3-BBE9-D8F15C0BAC44}"/>
                </a:ext>
              </a:extLst>
            </p:cNvPr>
            <p:cNvSpPr>
              <a:spLocks noChangeArrowheads="1"/>
            </p:cNvSpPr>
            <p:nvPr/>
          </p:nvSpPr>
          <p:spPr bwMode="auto">
            <a:xfrm>
              <a:off x="1910739" y="2045243"/>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76" name="Freeform 45">
              <a:extLst>
                <a:ext uri="{FF2B5EF4-FFF2-40B4-BE49-F238E27FC236}">
                  <a16:creationId xmlns:a16="http://schemas.microsoft.com/office/drawing/2014/main" xmlns="" id="{1A15F251-6E40-4BC4-BF13-D90A0A2AEEC6}"/>
                </a:ext>
              </a:extLst>
            </p:cNvPr>
            <p:cNvSpPr>
              <a:spLocks/>
            </p:cNvSpPr>
            <p:nvPr/>
          </p:nvSpPr>
          <p:spPr bwMode="auto">
            <a:xfrm>
              <a:off x="1929789" y="206429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77" name="Freeform 46">
              <a:extLst>
                <a:ext uri="{FF2B5EF4-FFF2-40B4-BE49-F238E27FC236}">
                  <a16:creationId xmlns:a16="http://schemas.microsoft.com/office/drawing/2014/main" xmlns="" id="{6D5E47AE-74C5-4973-89C2-D9DECB71325C}"/>
                </a:ext>
              </a:extLst>
            </p:cNvPr>
            <p:cNvSpPr>
              <a:spLocks/>
            </p:cNvSpPr>
            <p:nvPr/>
          </p:nvSpPr>
          <p:spPr bwMode="auto">
            <a:xfrm>
              <a:off x="1929789" y="206429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78" name="Rectangle 47">
              <a:extLst>
                <a:ext uri="{FF2B5EF4-FFF2-40B4-BE49-F238E27FC236}">
                  <a16:creationId xmlns:a16="http://schemas.microsoft.com/office/drawing/2014/main" xmlns="" id="{8C24B112-2E66-4C2F-95CD-AB45B6D1BA3E}"/>
                </a:ext>
              </a:extLst>
            </p:cNvPr>
            <p:cNvSpPr>
              <a:spLocks noChangeArrowheads="1"/>
            </p:cNvSpPr>
            <p:nvPr/>
          </p:nvSpPr>
          <p:spPr bwMode="auto">
            <a:xfrm>
              <a:off x="1913914" y="672056"/>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79" name="Rectangle 48">
              <a:extLst>
                <a:ext uri="{FF2B5EF4-FFF2-40B4-BE49-F238E27FC236}">
                  <a16:creationId xmlns:a16="http://schemas.microsoft.com/office/drawing/2014/main" xmlns="" id="{9BC30351-E638-42C2-81D8-7D586CA2E391}"/>
                </a:ext>
              </a:extLst>
            </p:cNvPr>
            <p:cNvSpPr>
              <a:spLocks noChangeArrowheads="1"/>
            </p:cNvSpPr>
            <p:nvPr/>
          </p:nvSpPr>
          <p:spPr bwMode="auto">
            <a:xfrm>
              <a:off x="2147276" y="672056"/>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80" name="Freeform 49">
              <a:extLst>
                <a:ext uri="{FF2B5EF4-FFF2-40B4-BE49-F238E27FC236}">
                  <a16:creationId xmlns:a16="http://schemas.microsoft.com/office/drawing/2014/main" xmlns="" id="{46FA3BDD-4869-40BC-8059-9E2CD12BE71F}"/>
                </a:ext>
              </a:extLst>
            </p:cNvPr>
            <p:cNvSpPr>
              <a:spLocks/>
            </p:cNvSpPr>
            <p:nvPr/>
          </p:nvSpPr>
          <p:spPr bwMode="auto">
            <a:xfrm>
              <a:off x="1913914" y="519656"/>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81" name="Freeform 50">
              <a:extLst>
                <a:ext uri="{FF2B5EF4-FFF2-40B4-BE49-F238E27FC236}">
                  <a16:creationId xmlns:a16="http://schemas.microsoft.com/office/drawing/2014/main" xmlns="" id="{AEB096BD-35BC-4C3C-8408-003B925453D8}"/>
                </a:ext>
              </a:extLst>
            </p:cNvPr>
            <p:cNvSpPr>
              <a:spLocks/>
            </p:cNvSpPr>
            <p:nvPr/>
          </p:nvSpPr>
          <p:spPr bwMode="auto">
            <a:xfrm>
              <a:off x="1932964" y="681581"/>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82" name="Freeform 51">
              <a:extLst>
                <a:ext uri="{FF2B5EF4-FFF2-40B4-BE49-F238E27FC236}">
                  <a16:creationId xmlns:a16="http://schemas.microsoft.com/office/drawing/2014/main" xmlns="" id="{BF19DD0E-070D-4BBA-993C-C8D6B8F0182C}"/>
                </a:ext>
              </a:extLst>
            </p:cNvPr>
            <p:cNvSpPr>
              <a:spLocks/>
            </p:cNvSpPr>
            <p:nvPr/>
          </p:nvSpPr>
          <p:spPr bwMode="auto">
            <a:xfrm>
              <a:off x="1932964" y="681581"/>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83" name="Rectangle 52">
              <a:extLst>
                <a:ext uri="{FF2B5EF4-FFF2-40B4-BE49-F238E27FC236}">
                  <a16:creationId xmlns:a16="http://schemas.microsoft.com/office/drawing/2014/main" xmlns="" id="{9F205E82-ECFB-4403-B43E-892DA0CC7DEE}"/>
                </a:ext>
              </a:extLst>
            </p:cNvPr>
            <p:cNvSpPr>
              <a:spLocks noChangeArrowheads="1"/>
            </p:cNvSpPr>
            <p:nvPr/>
          </p:nvSpPr>
          <p:spPr bwMode="auto">
            <a:xfrm>
              <a:off x="1913914" y="88636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84" name="Freeform 53">
              <a:extLst>
                <a:ext uri="{FF2B5EF4-FFF2-40B4-BE49-F238E27FC236}">
                  <a16:creationId xmlns:a16="http://schemas.microsoft.com/office/drawing/2014/main" xmlns="" id="{3B5FD17B-8CDD-4745-B26A-A462B8F7096A}"/>
                </a:ext>
              </a:extLst>
            </p:cNvPr>
            <p:cNvSpPr>
              <a:spLocks/>
            </p:cNvSpPr>
            <p:nvPr/>
          </p:nvSpPr>
          <p:spPr bwMode="auto">
            <a:xfrm>
              <a:off x="1932964" y="905418"/>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85" name="Freeform 54">
              <a:extLst>
                <a:ext uri="{FF2B5EF4-FFF2-40B4-BE49-F238E27FC236}">
                  <a16:creationId xmlns:a16="http://schemas.microsoft.com/office/drawing/2014/main" xmlns="" id="{7B1E045F-9A83-4BBC-A9D3-A898865CF1D0}"/>
                </a:ext>
              </a:extLst>
            </p:cNvPr>
            <p:cNvSpPr>
              <a:spLocks/>
            </p:cNvSpPr>
            <p:nvPr/>
          </p:nvSpPr>
          <p:spPr bwMode="auto">
            <a:xfrm>
              <a:off x="1932964" y="905418"/>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86" name="Rectangle 55">
              <a:extLst>
                <a:ext uri="{FF2B5EF4-FFF2-40B4-BE49-F238E27FC236}">
                  <a16:creationId xmlns:a16="http://schemas.microsoft.com/office/drawing/2014/main" xmlns="" id="{4275EE31-D1F3-4385-9361-E896665DBF91}"/>
                </a:ext>
              </a:extLst>
            </p:cNvPr>
            <p:cNvSpPr>
              <a:spLocks noChangeArrowheads="1"/>
            </p:cNvSpPr>
            <p:nvPr/>
          </p:nvSpPr>
          <p:spPr bwMode="auto">
            <a:xfrm>
              <a:off x="1913914" y="110861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87" name="Freeform 56">
              <a:extLst>
                <a:ext uri="{FF2B5EF4-FFF2-40B4-BE49-F238E27FC236}">
                  <a16:creationId xmlns:a16="http://schemas.microsoft.com/office/drawing/2014/main" xmlns="" id="{4CAE53B1-E0D9-474D-BFE3-1708B17627E9}"/>
                </a:ext>
              </a:extLst>
            </p:cNvPr>
            <p:cNvSpPr>
              <a:spLocks/>
            </p:cNvSpPr>
            <p:nvPr/>
          </p:nvSpPr>
          <p:spPr bwMode="auto">
            <a:xfrm>
              <a:off x="1932964" y="1130843"/>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88" name="Freeform 57">
              <a:extLst>
                <a:ext uri="{FF2B5EF4-FFF2-40B4-BE49-F238E27FC236}">
                  <a16:creationId xmlns:a16="http://schemas.microsoft.com/office/drawing/2014/main" xmlns="" id="{8D26D13A-46F9-4C7B-B53E-7DFECAD1A227}"/>
                </a:ext>
              </a:extLst>
            </p:cNvPr>
            <p:cNvSpPr>
              <a:spLocks/>
            </p:cNvSpPr>
            <p:nvPr/>
          </p:nvSpPr>
          <p:spPr bwMode="auto">
            <a:xfrm>
              <a:off x="1932964" y="1130843"/>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89" name="Rectangle 58">
              <a:extLst>
                <a:ext uri="{FF2B5EF4-FFF2-40B4-BE49-F238E27FC236}">
                  <a16:creationId xmlns:a16="http://schemas.microsoft.com/office/drawing/2014/main" xmlns="" id="{1660C84D-42BE-45F2-885A-0DE5A165A227}"/>
                </a:ext>
              </a:extLst>
            </p:cNvPr>
            <p:cNvSpPr>
              <a:spLocks noChangeArrowheads="1"/>
            </p:cNvSpPr>
            <p:nvPr/>
          </p:nvSpPr>
          <p:spPr bwMode="auto">
            <a:xfrm>
              <a:off x="1129689" y="1210218"/>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90" name="Rectangle 59">
              <a:extLst>
                <a:ext uri="{FF2B5EF4-FFF2-40B4-BE49-F238E27FC236}">
                  <a16:creationId xmlns:a16="http://schemas.microsoft.com/office/drawing/2014/main" xmlns="" id="{5D030B6F-C733-4F65-AA23-3ECBC9465C9A}"/>
                </a:ext>
              </a:extLst>
            </p:cNvPr>
            <p:cNvSpPr>
              <a:spLocks noChangeArrowheads="1"/>
            </p:cNvSpPr>
            <p:nvPr/>
          </p:nvSpPr>
          <p:spPr bwMode="auto">
            <a:xfrm>
              <a:off x="1129689" y="1405481"/>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91" name="Rectangle 60">
              <a:extLst>
                <a:ext uri="{FF2B5EF4-FFF2-40B4-BE49-F238E27FC236}">
                  <a16:creationId xmlns:a16="http://schemas.microsoft.com/office/drawing/2014/main" xmlns="" id="{FB942077-8858-4C9A-A684-D8E34DB7FD2C}"/>
                </a:ext>
              </a:extLst>
            </p:cNvPr>
            <p:cNvSpPr>
              <a:spLocks noChangeArrowheads="1"/>
            </p:cNvSpPr>
            <p:nvPr/>
          </p:nvSpPr>
          <p:spPr bwMode="auto">
            <a:xfrm>
              <a:off x="1917089" y="1210218"/>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92" name="Freeform 61">
              <a:extLst>
                <a:ext uri="{FF2B5EF4-FFF2-40B4-BE49-F238E27FC236}">
                  <a16:creationId xmlns:a16="http://schemas.microsoft.com/office/drawing/2014/main" xmlns="" id="{66C3FC40-486C-487E-BF7C-5465B920B301}"/>
                </a:ext>
              </a:extLst>
            </p:cNvPr>
            <p:cNvSpPr>
              <a:spLocks/>
            </p:cNvSpPr>
            <p:nvPr/>
          </p:nvSpPr>
          <p:spPr bwMode="auto">
            <a:xfrm>
              <a:off x="1740876" y="1227681"/>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93" name="Freeform 62">
              <a:extLst>
                <a:ext uri="{FF2B5EF4-FFF2-40B4-BE49-F238E27FC236}">
                  <a16:creationId xmlns:a16="http://schemas.microsoft.com/office/drawing/2014/main" xmlns="" id="{ACD35CE9-E3C2-4546-95F8-2B7298CA411F}"/>
                </a:ext>
              </a:extLst>
            </p:cNvPr>
            <p:cNvSpPr>
              <a:spLocks/>
            </p:cNvSpPr>
            <p:nvPr/>
          </p:nvSpPr>
          <p:spPr bwMode="auto">
            <a:xfrm>
              <a:off x="1740876" y="1227681"/>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94" name="Rectangle 63">
              <a:extLst>
                <a:ext uri="{FF2B5EF4-FFF2-40B4-BE49-F238E27FC236}">
                  <a16:creationId xmlns:a16="http://schemas.microsoft.com/office/drawing/2014/main" xmlns="" id="{ACE9D8D2-45BA-4550-92BE-16500396AF8C}"/>
                </a:ext>
              </a:extLst>
            </p:cNvPr>
            <p:cNvSpPr>
              <a:spLocks noChangeArrowheads="1"/>
            </p:cNvSpPr>
            <p:nvPr/>
          </p:nvSpPr>
          <p:spPr bwMode="auto">
            <a:xfrm>
              <a:off x="1728176" y="1210218"/>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95" name="Freeform 64">
              <a:extLst>
                <a:ext uri="{FF2B5EF4-FFF2-40B4-BE49-F238E27FC236}">
                  <a16:creationId xmlns:a16="http://schemas.microsoft.com/office/drawing/2014/main" xmlns="" id="{086DFFCA-9BB9-46E9-B32F-7786DBB18DBD}"/>
                </a:ext>
              </a:extLst>
            </p:cNvPr>
            <p:cNvSpPr>
              <a:spLocks/>
            </p:cNvSpPr>
            <p:nvPr/>
          </p:nvSpPr>
          <p:spPr bwMode="auto">
            <a:xfrm>
              <a:off x="1550376" y="1227681"/>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96" name="Freeform 65">
              <a:extLst>
                <a:ext uri="{FF2B5EF4-FFF2-40B4-BE49-F238E27FC236}">
                  <a16:creationId xmlns:a16="http://schemas.microsoft.com/office/drawing/2014/main" xmlns="" id="{FC9C2D4D-445E-4E41-8F3F-A177D37456EC}"/>
                </a:ext>
              </a:extLst>
            </p:cNvPr>
            <p:cNvSpPr>
              <a:spLocks/>
            </p:cNvSpPr>
            <p:nvPr/>
          </p:nvSpPr>
          <p:spPr bwMode="auto">
            <a:xfrm>
              <a:off x="1550376" y="1227681"/>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97" name="Rectangle 66">
              <a:extLst>
                <a:ext uri="{FF2B5EF4-FFF2-40B4-BE49-F238E27FC236}">
                  <a16:creationId xmlns:a16="http://schemas.microsoft.com/office/drawing/2014/main" xmlns="" id="{E4D86849-60C4-4060-93AF-7B9D5CB7C1EC}"/>
                </a:ext>
              </a:extLst>
            </p:cNvPr>
            <p:cNvSpPr>
              <a:spLocks noChangeArrowheads="1"/>
            </p:cNvSpPr>
            <p:nvPr/>
          </p:nvSpPr>
          <p:spPr bwMode="auto">
            <a:xfrm>
              <a:off x="1537676"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98" name="Freeform 67">
              <a:extLst>
                <a:ext uri="{FF2B5EF4-FFF2-40B4-BE49-F238E27FC236}">
                  <a16:creationId xmlns:a16="http://schemas.microsoft.com/office/drawing/2014/main" xmlns="" id="{084B7487-B517-47B2-913C-E5CEE28A047A}"/>
                </a:ext>
              </a:extLst>
            </p:cNvPr>
            <p:cNvSpPr>
              <a:spLocks/>
            </p:cNvSpPr>
            <p:nvPr/>
          </p:nvSpPr>
          <p:spPr bwMode="auto">
            <a:xfrm>
              <a:off x="1363051" y="1227681"/>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99" name="Freeform 68">
              <a:extLst>
                <a:ext uri="{FF2B5EF4-FFF2-40B4-BE49-F238E27FC236}">
                  <a16:creationId xmlns:a16="http://schemas.microsoft.com/office/drawing/2014/main" xmlns="" id="{5E64FEA7-9CDA-4774-9702-79A1005829E3}"/>
                </a:ext>
              </a:extLst>
            </p:cNvPr>
            <p:cNvSpPr>
              <a:spLocks/>
            </p:cNvSpPr>
            <p:nvPr/>
          </p:nvSpPr>
          <p:spPr bwMode="auto">
            <a:xfrm>
              <a:off x="1363051" y="1227681"/>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00" name="Rectangle 69">
              <a:extLst>
                <a:ext uri="{FF2B5EF4-FFF2-40B4-BE49-F238E27FC236}">
                  <a16:creationId xmlns:a16="http://schemas.microsoft.com/office/drawing/2014/main" xmlns="" id="{C3742209-F6DB-44C8-B5A7-9853298175D0}"/>
                </a:ext>
              </a:extLst>
            </p:cNvPr>
            <p:cNvSpPr>
              <a:spLocks noChangeArrowheads="1"/>
            </p:cNvSpPr>
            <p:nvPr/>
          </p:nvSpPr>
          <p:spPr bwMode="auto">
            <a:xfrm>
              <a:off x="1348764" y="1210218"/>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01" name="Freeform 70">
              <a:extLst>
                <a:ext uri="{FF2B5EF4-FFF2-40B4-BE49-F238E27FC236}">
                  <a16:creationId xmlns:a16="http://schemas.microsoft.com/office/drawing/2014/main" xmlns="" id="{FFDF3BC3-F98D-4635-8540-C803DE1C3C01}"/>
                </a:ext>
              </a:extLst>
            </p:cNvPr>
            <p:cNvSpPr>
              <a:spLocks/>
            </p:cNvSpPr>
            <p:nvPr/>
          </p:nvSpPr>
          <p:spPr bwMode="auto">
            <a:xfrm>
              <a:off x="1174139" y="1227681"/>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02" name="Freeform 71">
              <a:extLst>
                <a:ext uri="{FF2B5EF4-FFF2-40B4-BE49-F238E27FC236}">
                  <a16:creationId xmlns:a16="http://schemas.microsoft.com/office/drawing/2014/main" xmlns="" id="{D3A995FA-DF23-4AF5-B193-25070466652F}"/>
                </a:ext>
              </a:extLst>
            </p:cNvPr>
            <p:cNvSpPr>
              <a:spLocks/>
            </p:cNvSpPr>
            <p:nvPr/>
          </p:nvSpPr>
          <p:spPr bwMode="auto">
            <a:xfrm>
              <a:off x="1174139" y="1227681"/>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03" name="Rectangle 72">
              <a:extLst>
                <a:ext uri="{FF2B5EF4-FFF2-40B4-BE49-F238E27FC236}">
                  <a16:creationId xmlns:a16="http://schemas.microsoft.com/office/drawing/2014/main" xmlns="" id="{F121B077-3A09-4559-B297-E690FF328225}"/>
                </a:ext>
              </a:extLst>
            </p:cNvPr>
            <p:cNvSpPr>
              <a:spLocks noChangeArrowheads="1"/>
            </p:cNvSpPr>
            <p:nvPr/>
          </p:nvSpPr>
          <p:spPr bwMode="auto">
            <a:xfrm>
              <a:off x="2236176" y="1210218"/>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04" name="Rectangle 73">
              <a:extLst>
                <a:ext uri="{FF2B5EF4-FFF2-40B4-BE49-F238E27FC236}">
                  <a16:creationId xmlns:a16="http://schemas.microsoft.com/office/drawing/2014/main" xmlns="" id="{3F7F6A6C-DC30-4B10-A7B7-7A60FC793157}"/>
                </a:ext>
              </a:extLst>
            </p:cNvPr>
            <p:cNvSpPr>
              <a:spLocks noChangeArrowheads="1"/>
            </p:cNvSpPr>
            <p:nvPr/>
          </p:nvSpPr>
          <p:spPr bwMode="auto">
            <a:xfrm>
              <a:off x="2236176" y="1405481"/>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05" name="Rectangle 74">
              <a:extLst>
                <a:ext uri="{FF2B5EF4-FFF2-40B4-BE49-F238E27FC236}">
                  <a16:creationId xmlns:a16="http://schemas.microsoft.com/office/drawing/2014/main" xmlns="" id="{619DCBFF-99C8-4D59-8980-E169A02B3EF7}"/>
                </a:ext>
              </a:extLst>
            </p:cNvPr>
            <p:cNvSpPr>
              <a:spLocks noChangeArrowheads="1"/>
            </p:cNvSpPr>
            <p:nvPr/>
          </p:nvSpPr>
          <p:spPr bwMode="auto">
            <a:xfrm>
              <a:off x="3023576" y="1210218"/>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06" name="Freeform 75">
              <a:extLst>
                <a:ext uri="{FF2B5EF4-FFF2-40B4-BE49-F238E27FC236}">
                  <a16:creationId xmlns:a16="http://schemas.microsoft.com/office/drawing/2014/main" xmlns="" id="{2E846974-3394-4F31-8E44-FEE3D551BCD4}"/>
                </a:ext>
              </a:extLst>
            </p:cNvPr>
            <p:cNvSpPr>
              <a:spLocks/>
            </p:cNvSpPr>
            <p:nvPr/>
          </p:nvSpPr>
          <p:spPr bwMode="auto">
            <a:xfrm>
              <a:off x="2847364" y="1227681"/>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07" name="Freeform 76">
              <a:extLst>
                <a:ext uri="{FF2B5EF4-FFF2-40B4-BE49-F238E27FC236}">
                  <a16:creationId xmlns:a16="http://schemas.microsoft.com/office/drawing/2014/main" xmlns="" id="{B0D34D56-39DB-4B39-B5A7-0DD7992B3703}"/>
                </a:ext>
              </a:extLst>
            </p:cNvPr>
            <p:cNvSpPr>
              <a:spLocks/>
            </p:cNvSpPr>
            <p:nvPr/>
          </p:nvSpPr>
          <p:spPr bwMode="auto">
            <a:xfrm>
              <a:off x="2847364" y="1227681"/>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08" name="Rectangle 77">
              <a:extLst>
                <a:ext uri="{FF2B5EF4-FFF2-40B4-BE49-F238E27FC236}">
                  <a16:creationId xmlns:a16="http://schemas.microsoft.com/office/drawing/2014/main" xmlns="" id="{EF6BA7C8-25B6-417D-B06A-8A36C36B3086}"/>
                </a:ext>
              </a:extLst>
            </p:cNvPr>
            <p:cNvSpPr>
              <a:spLocks noChangeArrowheads="1"/>
            </p:cNvSpPr>
            <p:nvPr/>
          </p:nvSpPr>
          <p:spPr bwMode="auto">
            <a:xfrm>
              <a:off x="2831489"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09" name="Freeform 78">
              <a:extLst>
                <a:ext uri="{FF2B5EF4-FFF2-40B4-BE49-F238E27FC236}">
                  <a16:creationId xmlns:a16="http://schemas.microsoft.com/office/drawing/2014/main" xmlns="" id="{E2D6747D-47B0-471E-AD1E-C0F757C68DEB}"/>
                </a:ext>
              </a:extLst>
            </p:cNvPr>
            <p:cNvSpPr>
              <a:spLocks/>
            </p:cNvSpPr>
            <p:nvPr/>
          </p:nvSpPr>
          <p:spPr bwMode="auto">
            <a:xfrm>
              <a:off x="2656864" y="1227681"/>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10" name="Freeform 79">
              <a:extLst>
                <a:ext uri="{FF2B5EF4-FFF2-40B4-BE49-F238E27FC236}">
                  <a16:creationId xmlns:a16="http://schemas.microsoft.com/office/drawing/2014/main" xmlns="" id="{1F266D1E-C614-45AF-B588-217F79AE5CB2}"/>
                </a:ext>
              </a:extLst>
            </p:cNvPr>
            <p:cNvSpPr>
              <a:spLocks/>
            </p:cNvSpPr>
            <p:nvPr/>
          </p:nvSpPr>
          <p:spPr bwMode="auto">
            <a:xfrm>
              <a:off x="2656864" y="1227681"/>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11" name="Rectangle 80">
              <a:extLst>
                <a:ext uri="{FF2B5EF4-FFF2-40B4-BE49-F238E27FC236}">
                  <a16:creationId xmlns:a16="http://schemas.microsoft.com/office/drawing/2014/main" xmlns="" id="{965DAD69-BB92-4996-98EA-E83BE87C36E9}"/>
                </a:ext>
              </a:extLst>
            </p:cNvPr>
            <p:cNvSpPr>
              <a:spLocks noChangeArrowheads="1"/>
            </p:cNvSpPr>
            <p:nvPr/>
          </p:nvSpPr>
          <p:spPr bwMode="auto">
            <a:xfrm>
              <a:off x="2644164"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12" name="Freeform 81">
              <a:extLst>
                <a:ext uri="{FF2B5EF4-FFF2-40B4-BE49-F238E27FC236}">
                  <a16:creationId xmlns:a16="http://schemas.microsoft.com/office/drawing/2014/main" xmlns="" id="{769ED68A-72EF-4593-88E4-8190366FB204}"/>
                </a:ext>
              </a:extLst>
            </p:cNvPr>
            <p:cNvSpPr>
              <a:spLocks/>
            </p:cNvSpPr>
            <p:nvPr/>
          </p:nvSpPr>
          <p:spPr bwMode="auto">
            <a:xfrm>
              <a:off x="2467951" y="1227681"/>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13" name="Freeform 82">
              <a:extLst>
                <a:ext uri="{FF2B5EF4-FFF2-40B4-BE49-F238E27FC236}">
                  <a16:creationId xmlns:a16="http://schemas.microsoft.com/office/drawing/2014/main" xmlns="" id="{47DF94A0-BD55-41D1-8E4A-0272B570D5C9}"/>
                </a:ext>
              </a:extLst>
            </p:cNvPr>
            <p:cNvSpPr>
              <a:spLocks/>
            </p:cNvSpPr>
            <p:nvPr/>
          </p:nvSpPr>
          <p:spPr bwMode="auto">
            <a:xfrm>
              <a:off x="2467951" y="1227681"/>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14" name="Rectangle 83">
              <a:extLst>
                <a:ext uri="{FF2B5EF4-FFF2-40B4-BE49-F238E27FC236}">
                  <a16:creationId xmlns:a16="http://schemas.microsoft.com/office/drawing/2014/main" xmlns="" id="{3BB58FD7-32E7-4E11-858A-A8BF20B0E8C8}"/>
                </a:ext>
              </a:extLst>
            </p:cNvPr>
            <p:cNvSpPr>
              <a:spLocks noChangeArrowheads="1"/>
            </p:cNvSpPr>
            <p:nvPr/>
          </p:nvSpPr>
          <p:spPr bwMode="auto">
            <a:xfrm>
              <a:off x="2455251" y="1210218"/>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15" name="Freeform 84">
              <a:extLst>
                <a:ext uri="{FF2B5EF4-FFF2-40B4-BE49-F238E27FC236}">
                  <a16:creationId xmlns:a16="http://schemas.microsoft.com/office/drawing/2014/main" xmlns="" id="{25CD1F77-D200-4ED6-BDF1-8AB89F330243}"/>
                </a:ext>
              </a:extLst>
            </p:cNvPr>
            <p:cNvSpPr>
              <a:spLocks/>
            </p:cNvSpPr>
            <p:nvPr/>
          </p:nvSpPr>
          <p:spPr bwMode="auto">
            <a:xfrm>
              <a:off x="2280626" y="1227681"/>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16" name="Freeform 85">
              <a:extLst>
                <a:ext uri="{FF2B5EF4-FFF2-40B4-BE49-F238E27FC236}">
                  <a16:creationId xmlns:a16="http://schemas.microsoft.com/office/drawing/2014/main" xmlns="" id="{5B5F4C39-1390-440A-9C9A-2100873C0533}"/>
                </a:ext>
              </a:extLst>
            </p:cNvPr>
            <p:cNvSpPr>
              <a:spLocks/>
            </p:cNvSpPr>
            <p:nvPr/>
          </p:nvSpPr>
          <p:spPr bwMode="auto">
            <a:xfrm>
              <a:off x="2280626" y="1227681"/>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17" name="Rectangle 86">
              <a:extLst>
                <a:ext uri="{FF2B5EF4-FFF2-40B4-BE49-F238E27FC236}">
                  <a16:creationId xmlns:a16="http://schemas.microsoft.com/office/drawing/2014/main" xmlns="" id="{D7137D8B-A2D9-486F-B6BB-793E124AE2DC}"/>
                </a:ext>
              </a:extLst>
            </p:cNvPr>
            <p:cNvSpPr>
              <a:spLocks noChangeArrowheads="1"/>
            </p:cNvSpPr>
            <p:nvPr/>
          </p:nvSpPr>
          <p:spPr bwMode="auto">
            <a:xfrm>
              <a:off x="2998176" y="1210218"/>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18" name="Freeform 87">
              <a:extLst>
                <a:ext uri="{FF2B5EF4-FFF2-40B4-BE49-F238E27FC236}">
                  <a16:creationId xmlns:a16="http://schemas.microsoft.com/office/drawing/2014/main" xmlns="" id="{2CC4861B-070B-4246-A2DF-E10468CC6B58}"/>
                </a:ext>
              </a:extLst>
            </p:cNvPr>
            <p:cNvSpPr>
              <a:spLocks/>
            </p:cNvSpPr>
            <p:nvPr/>
          </p:nvSpPr>
          <p:spPr bwMode="auto">
            <a:xfrm>
              <a:off x="2998176" y="1405481"/>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19" name="Freeform 88">
              <a:extLst>
                <a:ext uri="{FF2B5EF4-FFF2-40B4-BE49-F238E27FC236}">
                  <a16:creationId xmlns:a16="http://schemas.microsoft.com/office/drawing/2014/main" xmlns="" id="{05692EF1-57FE-4A4B-AA12-BCF365BC7EC7}"/>
                </a:ext>
              </a:extLst>
            </p:cNvPr>
            <p:cNvSpPr>
              <a:spLocks/>
            </p:cNvSpPr>
            <p:nvPr/>
          </p:nvSpPr>
          <p:spPr bwMode="auto">
            <a:xfrm>
              <a:off x="2998176" y="1405481"/>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20" name="Rectangle 89">
              <a:extLst>
                <a:ext uri="{FF2B5EF4-FFF2-40B4-BE49-F238E27FC236}">
                  <a16:creationId xmlns:a16="http://schemas.microsoft.com/office/drawing/2014/main" xmlns="" id="{9165A1D7-72D7-4DF9-AC6E-5C7FFD96F6E5}"/>
                </a:ext>
              </a:extLst>
            </p:cNvPr>
            <p:cNvSpPr>
              <a:spLocks noChangeArrowheads="1"/>
            </p:cNvSpPr>
            <p:nvPr/>
          </p:nvSpPr>
          <p:spPr bwMode="auto">
            <a:xfrm>
              <a:off x="3785576"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21" name="Freeform 90">
              <a:extLst>
                <a:ext uri="{FF2B5EF4-FFF2-40B4-BE49-F238E27FC236}">
                  <a16:creationId xmlns:a16="http://schemas.microsoft.com/office/drawing/2014/main" xmlns="" id="{1BC31112-FF93-4DEC-8D1F-0712406BB225}"/>
                </a:ext>
              </a:extLst>
            </p:cNvPr>
            <p:cNvSpPr>
              <a:spLocks/>
            </p:cNvSpPr>
            <p:nvPr/>
          </p:nvSpPr>
          <p:spPr bwMode="auto">
            <a:xfrm>
              <a:off x="3609364" y="1227681"/>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22" name="Freeform 91">
              <a:extLst>
                <a:ext uri="{FF2B5EF4-FFF2-40B4-BE49-F238E27FC236}">
                  <a16:creationId xmlns:a16="http://schemas.microsoft.com/office/drawing/2014/main" xmlns="" id="{0EEE6A2B-48AF-403A-9EEB-81FBFCFA7D46}"/>
                </a:ext>
              </a:extLst>
            </p:cNvPr>
            <p:cNvSpPr>
              <a:spLocks/>
            </p:cNvSpPr>
            <p:nvPr/>
          </p:nvSpPr>
          <p:spPr bwMode="auto">
            <a:xfrm>
              <a:off x="3609364" y="1227681"/>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23" name="Rectangle 92">
              <a:extLst>
                <a:ext uri="{FF2B5EF4-FFF2-40B4-BE49-F238E27FC236}">
                  <a16:creationId xmlns:a16="http://schemas.microsoft.com/office/drawing/2014/main" xmlns="" id="{50188BFE-0CC9-4273-8209-17E4E19D065D}"/>
                </a:ext>
              </a:extLst>
            </p:cNvPr>
            <p:cNvSpPr>
              <a:spLocks noChangeArrowheads="1"/>
            </p:cNvSpPr>
            <p:nvPr/>
          </p:nvSpPr>
          <p:spPr bwMode="auto">
            <a:xfrm>
              <a:off x="3596664" y="1210218"/>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24" name="Freeform 93">
              <a:extLst>
                <a:ext uri="{FF2B5EF4-FFF2-40B4-BE49-F238E27FC236}">
                  <a16:creationId xmlns:a16="http://schemas.microsoft.com/office/drawing/2014/main" xmlns="" id="{A19D75D2-1253-4B51-879F-EC6BBE4F1ACF}"/>
                </a:ext>
              </a:extLst>
            </p:cNvPr>
            <p:cNvSpPr>
              <a:spLocks/>
            </p:cNvSpPr>
            <p:nvPr/>
          </p:nvSpPr>
          <p:spPr bwMode="auto">
            <a:xfrm>
              <a:off x="3422039" y="1227681"/>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25" name="Freeform 94">
              <a:extLst>
                <a:ext uri="{FF2B5EF4-FFF2-40B4-BE49-F238E27FC236}">
                  <a16:creationId xmlns:a16="http://schemas.microsoft.com/office/drawing/2014/main" xmlns="" id="{15892ED2-FFC8-4DF8-AB65-FE9F99E87C43}"/>
                </a:ext>
              </a:extLst>
            </p:cNvPr>
            <p:cNvSpPr>
              <a:spLocks/>
            </p:cNvSpPr>
            <p:nvPr/>
          </p:nvSpPr>
          <p:spPr bwMode="auto">
            <a:xfrm>
              <a:off x="3422039" y="1227681"/>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26" name="Rectangle 95">
              <a:extLst>
                <a:ext uri="{FF2B5EF4-FFF2-40B4-BE49-F238E27FC236}">
                  <a16:creationId xmlns:a16="http://schemas.microsoft.com/office/drawing/2014/main" xmlns="" id="{FEBD1690-D540-485C-ABDD-F2C8FCE4DD76}"/>
                </a:ext>
              </a:extLst>
            </p:cNvPr>
            <p:cNvSpPr>
              <a:spLocks noChangeArrowheads="1"/>
            </p:cNvSpPr>
            <p:nvPr/>
          </p:nvSpPr>
          <p:spPr bwMode="auto">
            <a:xfrm>
              <a:off x="3406164"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27" name="Freeform 96">
              <a:extLst>
                <a:ext uri="{FF2B5EF4-FFF2-40B4-BE49-F238E27FC236}">
                  <a16:creationId xmlns:a16="http://schemas.microsoft.com/office/drawing/2014/main" xmlns="" id="{268431DC-3B0D-4433-A952-0016ED0755FF}"/>
                </a:ext>
              </a:extLst>
            </p:cNvPr>
            <p:cNvSpPr>
              <a:spLocks/>
            </p:cNvSpPr>
            <p:nvPr/>
          </p:nvSpPr>
          <p:spPr bwMode="auto">
            <a:xfrm>
              <a:off x="3229951" y="1227681"/>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28" name="Freeform 97">
              <a:extLst>
                <a:ext uri="{FF2B5EF4-FFF2-40B4-BE49-F238E27FC236}">
                  <a16:creationId xmlns:a16="http://schemas.microsoft.com/office/drawing/2014/main" xmlns="" id="{1432DB86-3D9C-48CA-A5D4-210778AF10D0}"/>
                </a:ext>
              </a:extLst>
            </p:cNvPr>
            <p:cNvSpPr>
              <a:spLocks/>
            </p:cNvSpPr>
            <p:nvPr/>
          </p:nvSpPr>
          <p:spPr bwMode="auto">
            <a:xfrm>
              <a:off x="3229951" y="1227681"/>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29" name="Rectangle 98">
              <a:extLst>
                <a:ext uri="{FF2B5EF4-FFF2-40B4-BE49-F238E27FC236}">
                  <a16:creationId xmlns:a16="http://schemas.microsoft.com/office/drawing/2014/main" xmlns="" id="{41427855-471A-4A6B-AA1C-9A9F0DF9BD3F}"/>
                </a:ext>
              </a:extLst>
            </p:cNvPr>
            <p:cNvSpPr>
              <a:spLocks noChangeArrowheads="1"/>
            </p:cNvSpPr>
            <p:nvPr/>
          </p:nvSpPr>
          <p:spPr bwMode="auto">
            <a:xfrm>
              <a:off x="3217251"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30" name="Freeform 99">
              <a:extLst>
                <a:ext uri="{FF2B5EF4-FFF2-40B4-BE49-F238E27FC236}">
                  <a16:creationId xmlns:a16="http://schemas.microsoft.com/office/drawing/2014/main" xmlns="" id="{A3D23D66-EC95-4CA5-9278-89735E70E06F}"/>
                </a:ext>
              </a:extLst>
            </p:cNvPr>
            <p:cNvSpPr>
              <a:spLocks/>
            </p:cNvSpPr>
            <p:nvPr/>
          </p:nvSpPr>
          <p:spPr bwMode="auto">
            <a:xfrm>
              <a:off x="3042626" y="1227681"/>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31" name="Freeform 100">
              <a:extLst>
                <a:ext uri="{FF2B5EF4-FFF2-40B4-BE49-F238E27FC236}">
                  <a16:creationId xmlns:a16="http://schemas.microsoft.com/office/drawing/2014/main" xmlns="" id="{4C30F936-7DEA-485D-8A28-B85DCA224405}"/>
                </a:ext>
              </a:extLst>
            </p:cNvPr>
            <p:cNvSpPr>
              <a:spLocks/>
            </p:cNvSpPr>
            <p:nvPr/>
          </p:nvSpPr>
          <p:spPr bwMode="auto">
            <a:xfrm>
              <a:off x="3042626" y="1227681"/>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32" name="Freeform 101">
              <a:extLst>
                <a:ext uri="{FF2B5EF4-FFF2-40B4-BE49-F238E27FC236}">
                  <a16:creationId xmlns:a16="http://schemas.microsoft.com/office/drawing/2014/main" xmlns="" id="{6F5F282E-3905-4A99-9BEE-DAADDFB1E8E8}"/>
                </a:ext>
              </a:extLst>
            </p:cNvPr>
            <p:cNvSpPr>
              <a:spLocks/>
            </p:cNvSpPr>
            <p:nvPr/>
          </p:nvSpPr>
          <p:spPr bwMode="auto">
            <a:xfrm>
              <a:off x="1783739" y="1083218"/>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33" name="Rectangle 102">
              <a:extLst>
                <a:ext uri="{FF2B5EF4-FFF2-40B4-BE49-F238E27FC236}">
                  <a16:creationId xmlns:a16="http://schemas.microsoft.com/office/drawing/2014/main" xmlns="" id="{CFB5E035-9BCE-4E9F-947E-1455D44FEED0}"/>
                </a:ext>
              </a:extLst>
            </p:cNvPr>
            <p:cNvSpPr>
              <a:spLocks noChangeArrowheads="1"/>
            </p:cNvSpPr>
            <p:nvPr/>
          </p:nvSpPr>
          <p:spPr bwMode="auto">
            <a:xfrm>
              <a:off x="967764" y="1153068"/>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34" name="Freeform 103">
              <a:extLst>
                <a:ext uri="{FF2B5EF4-FFF2-40B4-BE49-F238E27FC236}">
                  <a16:creationId xmlns:a16="http://schemas.microsoft.com/office/drawing/2014/main" xmlns="" id="{A7FF620F-4BE5-4D43-A455-E4965656CDC3}"/>
                </a:ext>
              </a:extLst>
            </p:cNvPr>
            <p:cNvSpPr>
              <a:spLocks/>
            </p:cNvSpPr>
            <p:nvPr/>
          </p:nvSpPr>
          <p:spPr bwMode="auto">
            <a:xfrm>
              <a:off x="1142389" y="456156"/>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35" name="Rectangle 104">
              <a:extLst>
                <a:ext uri="{FF2B5EF4-FFF2-40B4-BE49-F238E27FC236}">
                  <a16:creationId xmlns:a16="http://schemas.microsoft.com/office/drawing/2014/main" xmlns="" id="{D66766C8-0D9C-4D98-83B5-711742F98875}"/>
                </a:ext>
              </a:extLst>
            </p:cNvPr>
            <p:cNvSpPr>
              <a:spLocks noChangeArrowheads="1"/>
            </p:cNvSpPr>
            <p:nvPr/>
          </p:nvSpPr>
          <p:spPr bwMode="auto">
            <a:xfrm>
              <a:off x="5025414" y="1421356"/>
              <a:ext cx="44450" cy="1012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36" name="Rectangle 105">
              <a:extLst>
                <a:ext uri="{FF2B5EF4-FFF2-40B4-BE49-F238E27FC236}">
                  <a16:creationId xmlns:a16="http://schemas.microsoft.com/office/drawing/2014/main" xmlns="" id="{376FD06A-C527-4582-8E8E-32988CFD5E75}"/>
                </a:ext>
              </a:extLst>
            </p:cNvPr>
            <p:cNvSpPr>
              <a:spLocks noChangeArrowheads="1"/>
            </p:cNvSpPr>
            <p:nvPr/>
          </p:nvSpPr>
          <p:spPr bwMode="auto">
            <a:xfrm>
              <a:off x="4684101" y="2392906"/>
              <a:ext cx="736600" cy="241300"/>
            </a:xfrm>
            <a:prstGeom prst="rect">
              <a:avLst/>
            </a:prstGeom>
            <a:solidFill>
              <a:srgbClr val="F279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37" name="Rectangle 106">
              <a:extLst>
                <a:ext uri="{FF2B5EF4-FFF2-40B4-BE49-F238E27FC236}">
                  <a16:creationId xmlns:a16="http://schemas.microsoft.com/office/drawing/2014/main" xmlns="" id="{EB2C1D81-26B1-4301-B877-8190494B422A}"/>
                </a:ext>
              </a:extLst>
            </p:cNvPr>
            <p:cNvSpPr>
              <a:spLocks noChangeArrowheads="1"/>
            </p:cNvSpPr>
            <p:nvPr/>
          </p:nvSpPr>
          <p:spPr bwMode="auto">
            <a:xfrm>
              <a:off x="4955564" y="2310356"/>
              <a:ext cx="187325" cy="123825"/>
            </a:xfrm>
            <a:prstGeom prst="rect">
              <a:avLst/>
            </a:prstGeom>
            <a:solidFill>
              <a:srgbClr val="F279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38" name="Rectangle 107">
              <a:extLst>
                <a:ext uri="{FF2B5EF4-FFF2-40B4-BE49-F238E27FC236}">
                  <a16:creationId xmlns:a16="http://schemas.microsoft.com/office/drawing/2014/main" xmlns="" id="{BC680162-92F2-481F-A383-2C0986A86A65}"/>
                </a:ext>
              </a:extLst>
            </p:cNvPr>
            <p:cNvSpPr>
              <a:spLocks noChangeArrowheads="1"/>
            </p:cNvSpPr>
            <p:nvPr/>
          </p:nvSpPr>
          <p:spPr bwMode="auto">
            <a:xfrm>
              <a:off x="3776051" y="1207043"/>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39" name="Freeform 108">
              <a:extLst>
                <a:ext uri="{FF2B5EF4-FFF2-40B4-BE49-F238E27FC236}">
                  <a16:creationId xmlns:a16="http://schemas.microsoft.com/office/drawing/2014/main" xmlns="" id="{50999D2D-24F8-47A9-BF36-6DA27A6F999E}"/>
                </a:ext>
              </a:extLst>
            </p:cNvPr>
            <p:cNvSpPr>
              <a:spLocks/>
            </p:cNvSpPr>
            <p:nvPr/>
          </p:nvSpPr>
          <p:spPr bwMode="auto">
            <a:xfrm>
              <a:off x="3776051" y="1354681"/>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40" name="Rectangle 109">
              <a:extLst>
                <a:ext uri="{FF2B5EF4-FFF2-40B4-BE49-F238E27FC236}">
                  <a16:creationId xmlns:a16="http://schemas.microsoft.com/office/drawing/2014/main" xmlns="" id="{88DAF4E8-0E8F-43E9-8AC3-86A638EC275B}"/>
                </a:ext>
              </a:extLst>
            </p:cNvPr>
            <p:cNvSpPr>
              <a:spLocks noChangeArrowheads="1"/>
            </p:cNvSpPr>
            <p:nvPr/>
          </p:nvSpPr>
          <p:spPr bwMode="auto">
            <a:xfrm>
              <a:off x="4512651" y="1207043"/>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41" name="Rectangle 110">
              <a:extLst>
                <a:ext uri="{FF2B5EF4-FFF2-40B4-BE49-F238E27FC236}">
                  <a16:creationId xmlns:a16="http://schemas.microsoft.com/office/drawing/2014/main" xmlns="" id="{3FE377E2-8A56-48FA-BC2D-CD48016A0825}"/>
                </a:ext>
              </a:extLst>
            </p:cNvPr>
            <p:cNvSpPr>
              <a:spLocks noChangeArrowheads="1"/>
            </p:cNvSpPr>
            <p:nvPr/>
          </p:nvSpPr>
          <p:spPr bwMode="auto">
            <a:xfrm>
              <a:off x="4680926" y="1275306"/>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42" name="Freeform 111">
              <a:extLst>
                <a:ext uri="{FF2B5EF4-FFF2-40B4-BE49-F238E27FC236}">
                  <a16:creationId xmlns:a16="http://schemas.microsoft.com/office/drawing/2014/main" xmlns="" id="{25D5002D-BEDE-4F32-AEC6-C6D37666C158}"/>
                </a:ext>
              </a:extLst>
            </p:cNvPr>
            <p:cNvSpPr>
              <a:spLocks/>
            </p:cNvSpPr>
            <p:nvPr/>
          </p:nvSpPr>
          <p:spPr bwMode="auto">
            <a:xfrm>
              <a:off x="4345964" y="1222918"/>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43" name="Freeform 112">
              <a:extLst>
                <a:ext uri="{FF2B5EF4-FFF2-40B4-BE49-F238E27FC236}">
                  <a16:creationId xmlns:a16="http://schemas.microsoft.com/office/drawing/2014/main" xmlns="" id="{3E82E051-2A9F-4E72-9DAA-C46ECDD97071}"/>
                </a:ext>
              </a:extLst>
            </p:cNvPr>
            <p:cNvSpPr>
              <a:spLocks/>
            </p:cNvSpPr>
            <p:nvPr/>
          </p:nvSpPr>
          <p:spPr bwMode="auto">
            <a:xfrm>
              <a:off x="4528526" y="1268956"/>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44" name="Freeform 113">
              <a:extLst>
                <a:ext uri="{FF2B5EF4-FFF2-40B4-BE49-F238E27FC236}">
                  <a16:creationId xmlns:a16="http://schemas.microsoft.com/office/drawing/2014/main" xmlns="" id="{202E3B82-A49B-4282-801D-A445CEB5D44F}"/>
                </a:ext>
              </a:extLst>
            </p:cNvPr>
            <p:cNvSpPr>
              <a:spLocks/>
            </p:cNvSpPr>
            <p:nvPr/>
          </p:nvSpPr>
          <p:spPr bwMode="auto">
            <a:xfrm>
              <a:off x="4345964" y="1222918"/>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45" name="Rectangle 114">
              <a:extLst>
                <a:ext uri="{FF2B5EF4-FFF2-40B4-BE49-F238E27FC236}">
                  <a16:creationId xmlns:a16="http://schemas.microsoft.com/office/drawing/2014/main" xmlns="" id="{F39E7D60-3116-454B-8B42-CD816F21959C}"/>
                </a:ext>
              </a:extLst>
            </p:cNvPr>
            <p:cNvSpPr>
              <a:spLocks noChangeArrowheads="1"/>
            </p:cNvSpPr>
            <p:nvPr/>
          </p:nvSpPr>
          <p:spPr bwMode="auto">
            <a:xfrm>
              <a:off x="4333264" y="1207043"/>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46" name="Freeform 115">
              <a:extLst>
                <a:ext uri="{FF2B5EF4-FFF2-40B4-BE49-F238E27FC236}">
                  <a16:creationId xmlns:a16="http://schemas.microsoft.com/office/drawing/2014/main" xmlns="" id="{9DDBA7C4-53FB-4882-8A34-2800867C3C23}"/>
                </a:ext>
              </a:extLst>
            </p:cNvPr>
            <p:cNvSpPr>
              <a:spLocks/>
            </p:cNvSpPr>
            <p:nvPr/>
          </p:nvSpPr>
          <p:spPr bwMode="auto">
            <a:xfrm>
              <a:off x="4171339" y="1222918"/>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47" name="Freeform 116">
              <a:extLst>
                <a:ext uri="{FF2B5EF4-FFF2-40B4-BE49-F238E27FC236}">
                  <a16:creationId xmlns:a16="http://schemas.microsoft.com/office/drawing/2014/main" xmlns="" id="{77C85705-78BC-420F-8F71-2F2E40CEB681}"/>
                </a:ext>
              </a:extLst>
            </p:cNvPr>
            <p:cNvSpPr>
              <a:spLocks/>
            </p:cNvSpPr>
            <p:nvPr/>
          </p:nvSpPr>
          <p:spPr bwMode="auto">
            <a:xfrm>
              <a:off x="4171339" y="1222918"/>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48" name="Rectangle 117">
              <a:extLst>
                <a:ext uri="{FF2B5EF4-FFF2-40B4-BE49-F238E27FC236}">
                  <a16:creationId xmlns:a16="http://schemas.microsoft.com/office/drawing/2014/main" xmlns="" id="{1A26D5DE-088A-4357-B5BC-73BE7C6FC4A4}"/>
                </a:ext>
              </a:extLst>
            </p:cNvPr>
            <p:cNvSpPr>
              <a:spLocks noChangeArrowheads="1"/>
            </p:cNvSpPr>
            <p:nvPr/>
          </p:nvSpPr>
          <p:spPr bwMode="auto">
            <a:xfrm>
              <a:off x="4158639" y="1207043"/>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49" name="Freeform 118">
              <a:extLst>
                <a:ext uri="{FF2B5EF4-FFF2-40B4-BE49-F238E27FC236}">
                  <a16:creationId xmlns:a16="http://schemas.microsoft.com/office/drawing/2014/main" xmlns="" id="{872C0532-BC3E-4CF4-8794-A1E5483CCC8A}"/>
                </a:ext>
              </a:extLst>
            </p:cNvPr>
            <p:cNvSpPr>
              <a:spLocks/>
            </p:cNvSpPr>
            <p:nvPr/>
          </p:nvSpPr>
          <p:spPr bwMode="auto">
            <a:xfrm>
              <a:off x="3991951" y="1222918"/>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50" name="Freeform 119">
              <a:extLst>
                <a:ext uri="{FF2B5EF4-FFF2-40B4-BE49-F238E27FC236}">
                  <a16:creationId xmlns:a16="http://schemas.microsoft.com/office/drawing/2014/main" xmlns="" id="{115D9A8D-68E5-45AE-82AE-06CECB1D39C4}"/>
                </a:ext>
              </a:extLst>
            </p:cNvPr>
            <p:cNvSpPr>
              <a:spLocks/>
            </p:cNvSpPr>
            <p:nvPr/>
          </p:nvSpPr>
          <p:spPr bwMode="auto">
            <a:xfrm>
              <a:off x="3991951" y="1222918"/>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51" name="Rectangle 120">
              <a:extLst>
                <a:ext uri="{FF2B5EF4-FFF2-40B4-BE49-F238E27FC236}">
                  <a16:creationId xmlns:a16="http://schemas.microsoft.com/office/drawing/2014/main" xmlns="" id="{8EA00A96-AC6E-4B2F-A29E-57EFC255DFC7}"/>
                </a:ext>
              </a:extLst>
            </p:cNvPr>
            <p:cNvSpPr>
              <a:spLocks noChangeArrowheads="1"/>
            </p:cNvSpPr>
            <p:nvPr/>
          </p:nvSpPr>
          <p:spPr bwMode="auto">
            <a:xfrm>
              <a:off x="3982426" y="1207043"/>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52" name="Freeform 121">
              <a:extLst>
                <a:ext uri="{FF2B5EF4-FFF2-40B4-BE49-F238E27FC236}">
                  <a16:creationId xmlns:a16="http://schemas.microsoft.com/office/drawing/2014/main" xmlns="" id="{CD2A6922-D65A-452B-B9AD-9A2AF2D5B6BF}"/>
                </a:ext>
              </a:extLst>
            </p:cNvPr>
            <p:cNvSpPr>
              <a:spLocks/>
            </p:cNvSpPr>
            <p:nvPr/>
          </p:nvSpPr>
          <p:spPr bwMode="auto">
            <a:xfrm>
              <a:off x="3817326" y="1222918"/>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53" name="Freeform 122">
              <a:extLst>
                <a:ext uri="{FF2B5EF4-FFF2-40B4-BE49-F238E27FC236}">
                  <a16:creationId xmlns:a16="http://schemas.microsoft.com/office/drawing/2014/main" xmlns="" id="{EE9109E4-235E-4B59-A49F-EE338CF93244}"/>
                </a:ext>
              </a:extLst>
            </p:cNvPr>
            <p:cNvSpPr>
              <a:spLocks/>
            </p:cNvSpPr>
            <p:nvPr/>
          </p:nvSpPr>
          <p:spPr bwMode="auto">
            <a:xfrm>
              <a:off x="3817326" y="1222918"/>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54" name="Rectangle 123">
              <a:extLst>
                <a:ext uri="{FF2B5EF4-FFF2-40B4-BE49-F238E27FC236}">
                  <a16:creationId xmlns:a16="http://schemas.microsoft.com/office/drawing/2014/main" xmlns="" id="{2EC1DFA9-20ED-4170-95C9-752B2B7F26A0}"/>
                </a:ext>
              </a:extLst>
            </p:cNvPr>
            <p:cNvSpPr>
              <a:spLocks noChangeArrowheads="1"/>
            </p:cNvSpPr>
            <p:nvPr/>
          </p:nvSpPr>
          <p:spPr bwMode="auto">
            <a:xfrm>
              <a:off x="4684101" y="2660554"/>
              <a:ext cx="736600" cy="242887"/>
            </a:xfrm>
            <a:prstGeom prst="rect">
              <a:avLst/>
            </a:prstGeom>
            <a:solidFill>
              <a:srgbClr val="F279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55" name="Rectangle 124">
              <a:extLst>
                <a:ext uri="{FF2B5EF4-FFF2-40B4-BE49-F238E27FC236}">
                  <a16:creationId xmlns:a16="http://schemas.microsoft.com/office/drawing/2014/main" xmlns="" id="{DCF2A018-F2CE-4943-9535-CD29990D0E97}"/>
                </a:ext>
              </a:extLst>
            </p:cNvPr>
            <p:cNvSpPr>
              <a:spLocks noChangeArrowheads="1"/>
            </p:cNvSpPr>
            <p:nvPr/>
          </p:nvSpPr>
          <p:spPr bwMode="auto">
            <a:xfrm>
              <a:off x="603493" y="1149893"/>
              <a:ext cx="337283" cy="85811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sp>
          <p:nvSpPr>
            <p:cNvPr id="156" name="Freeform 125">
              <a:extLst>
                <a:ext uri="{FF2B5EF4-FFF2-40B4-BE49-F238E27FC236}">
                  <a16:creationId xmlns:a16="http://schemas.microsoft.com/office/drawing/2014/main" xmlns="" id="{B85395AA-2DB4-416E-BDED-C2B0E29949DA}"/>
                </a:ext>
              </a:extLst>
            </p:cNvPr>
            <p:cNvSpPr>
              <a:spLocks/>
            </p:cNvSpPr>
            <p:nvPr/>
          </p:nvSpPr>
          <p:spPr bwMode="auto">
            <a:xfrm>
              <a:off x="1480526" y="6075414"/>
              <a:ext cx="1154113" cy="20796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grpSp>
          <p:nvGrpSpPr>
            <p:cNvPr id="157" name="Group 376">
              <a:extLst>
                <a:ext uri="{FF2B5EF4-FFF2-40B4-BE49-F238E27FC236}">
                  <a16:creationId xmlns:a16="http://schemas.microsoft.com/office/drawing/2014/main" xmlns="" id="{6FD12CC0-9650-4128-BBDE-3069CDD3C477}"/>
                </a:ext>
              </a:extLst>
            </p:cNvPr>
            <p:cNvGrpSpPr/>
            <p:nvPr/>
          </p:nvGrpSpPr>
          <p:grpSpPr>
            <a:xfrm>
              <a:off x="1867614" y="4818439"/>
              <a:ext cx="357188" cy="627063"/>
              <a:chOff x="2031389" y="4340768"/>
              <a:chExt cx="357188" cy="627063"/>
            </a:xfrm>
            <a:grpFill/>
          </p:grpSpPr>
          <p:sp>
            <p:nvSpPr>
              <p:cNvPr id="167" name="Rectangle 13">
                <a:extLst>
                  <a:ext uri="{FF2B5EF4-FFF2-40B4-BE49-F238E27FC236}">
                    <a16:creationId xmlns:a16="http://schemas.microsoft.com/office/drawing/2014/main" xmlns="" id="{C3CC257D-A37D-4D7C-8992-843273F87BB6}"/>
                  </a:ext>
                </a:extLst>
              </p:cNvPr>
              <p:cNvSpPr>
                <a:spLocks noChangeArrowheads="1"/>
              </p:cNvSpPr>
              <p:nvPr/>
            </p:nvSpPr>
            <p:spPr bwMode="auto">
              <a:xfrm>
                <a:off x="2031389" y="434076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68" name="Freeform 14">
                <a:extLst>
                  <a:ext uri="{FF2B5EF4-FFF2-40B4-BE49-F238E27FC236}">
                    <a16:creationId xmlns:a16="http://schemas.microsoft.com/office/drawing/2014/main" xmlns="" id="{25312EE7-2080-4D94-B5AF-D92D10CB299D}"/>
                  </a:ext>
                </a:extLst>
              </p:cNvPr>
              <p:cNvSpPr>
                <a:spLocks/>
              </p:cNvSpPr>
              <p:nvPr/>
            </p:nvSpPr>
            <p:spPr bwMode="auto">
              <a:xfrm>
                <a:off x="2056789" y="4369343"/>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69" name="Freeform 15">
                <a:extLst>
                  <a:ext uri="{FF2B5EF4-FFF2-40B4-BE49-F238E27FC236}">
                    <a16:creationId xmlns:a16="http://schemas.microsoft.com/office/drawing/2014/main" xmlns="" id="{9C88187A-CE0F-47C7-86F1-299A7C1ABDE2}"/>
                  </a:ext>
                </a:extLst>
              </p:cNvPr>
              <p:cNvSpPr>
                <a:spLocks/>
              </p:cNvSpPr>
              <p:nvPr/>
            </p:nvSpPr>
            <p:spPr bwMode="auto">
              <a:xfrm>
                <a:off x="2056789" y="4369343"/>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70" name="Rectangle 16">
                <a:extLst>
                  <a:ext uri="{FF2B5EF4-FFF2-40B4-BE49-F238E27FC236}">
                    <a16:creationId xmlns:a16="http://schemas.microsoft.com/office/drawing/2014/main" xmlns="" id="{5D812EBD-24E6-4202-81FA-A2A1A77294E7}"/>
                  </a:ext>
                </a:extLst>
              </p:cNvPr>
              <p:cNvSpPr>
                <a:spLocks noChangeArrowheads="1"/>
              </p:cNvSpPr>
              <p:nvPr/>
            </p:nvSpPr>
            <p:spPr bwMode="auto">
              <a:xfrm>
                <a:off x="2031389" y="4634456"/>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71" name="Freeform 17">
                <a:extLst>
                  <a:ext uri="{FF2B5EF4-FFF2-40B4-BE49-F238E27FC236}">
                    <a16:creationId xmlns:a16="http://schemas.microsoft.com/office/drawing/2014/main" xmlns="" id="{84545ACF-2A23-40DC-B210-13704D366E2B}"/>
                  </a:ext>
                </a:extLst>
              </p:cNvPr>
              <p:cNvSpPr>
                <a:spLocks/>
              </p:cNvSpPr>
              <p:nvPr/>
            </p:nvSpPr>
            <p:spPr bwMode="auto">
              <a:xfrm>
                <a:off x="2056789" y="4663031"/>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72" name="Freeform 18">
                <a:extLst>
                  <a:ext uri="{FF2B5EF4-FFF2-40B4-BE49-F238E27FC236}">
                    <a16:creationId xmlns:a16="http://schemas.microsoft.com/office/drawing/2014/main" xmlns="" id="{6AC56164-F185-491A-91BF-D0FDEC5E60A4}"/>
                  </a:ext>
                </a:extLst>
              </p:cNvPr>
              <p:cNvSpPr>
                <a:spLocks/>
              </p:cNvSpPr>
              <p:nvPr/>
            </p:nvSpPr>
            <p:spPr bwMode="auto">
              <a:xfrm>
                <a:off x="2056789" y="4663031"/>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grpSp>
        <p:sp>
          <p:nvSpPr>
            <p:cNvPr id="158" name="Rectangle 5">
              <a:extLst>
                <a:ext uri="{FF2B5EF4-FFF2-40B4-BE49-F238E27FC236}">
                  <a16:creationId xmlns:a16="http://schemas.microsoft.com/office/drawing/2014/main" xmlns="" id="{1BF3DD45-D499-4425-BD0E-CB9F425DF707}"/>
                </a:ext>
              </a:extLst>
            </p:cNvPr>
            <p:cNvSpPr>
              <a:spLocks noChangeArrowheads="1"/>
            </p:cNvSpPr>
            <p:nvPr/>
          </p:nvSpPr>
          <p:spPr bwMode="auto">
            <a:xfrm>
              <a:off x="1839986" y="4792833"/>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59" name="Rectangle 6">
              <a:extLst>
                <a:ext uri="{FF2B5EF4-FFF2-40B4-BE49-F238E27FC236}">
                  <a16:creationId xmlns:a16="http://schemas.microsoft.com/office/drawing/2014/main" xmlns="" id="{9A64200D-0FE0-4585-8D99-FE2931DAB96E}"/>
                </a:ext>
              </a:extLst>
            </p:cNvPr>
            <p:cNvSpPr>
              <a:spLocks noChangeArrowheads="1"/>
            </p:cNvSpPr>
            <p:nvPr/>
          </p:nvSpPr>
          <p:spPr bwMode="auto">
            <a:xfrm>
              <a:off x="2184473" y="4792833"/>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grpSp>
          <p:nvGrpSpPr>
            <p:cNvPr id="160" name="Group 379">
              <a:extLst>
                <a:ext uri="{FF2B5EF4-FFF2-40B4-BE49-F238E27FC236}">
                  <a16:creationId xmlns:a16="http://schemas.microsoft.com/office/drawing/2014/main" xmlns="" id="{29486D75-F143-46C2-A959-ABC46CD8A2CE}"/>
                </a:ext>
              </a:extLst>
            </p:cNvPr>
            <p:cNvGrpSpPr/>
            <p:nvPr/>
          </p:nvGrpSpPr>
          <p:grpSpPr>
            <a:xfrm>
              <a:off x="1897182" y="5434863"/>
              <a:ext cx="357188" cy="627063"/>
              <a:chOff x="2031389" y="4340768"/>
              <a:chExt cx="357188" cy="627063"/>
            </a:xfrm>
            <a:grpFill/>
          </p:grpSpPr>
          <p:sp>
            <p:nvSpPr>
              <p:cNvPr id="161" name="Rectangle 13">
                <a:extLst>
                  <a:ext uri="{FF2B5EF4-FFF2-40B4-BE49-F238E27FC236}">
                    <a16:creationId xmlns:a16="http://schemas.microsoft.com/office/drawing/2014/main" xmlns="" id="{4FF85EB1-DCD5-4675-99C6-3BAFE160D276}"/>
                  </a:ext>
                </a:extLst>
              </p:cNvPr>
              <p:cNvSpPr>
                <a:spLocks noChangeArrowheads="1"/>
              </p:cNvSpPr>
              <p:nvPr/>
            </p:nvSpPr>
            <p:spPr bwMode="auto">
              <a:xfrm>
                <a:off x="2031389" y="434076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62" name="Freeform 14">
                <a:extLst>
                  <a:ext uri="{FF2B5EF4-FFF2-40B4-BE49-F238E27FC236}">
                    <a16:creationId xmlns:a16="http://schemas.microsoft.com/office/drawing/2014/main" xmlns="" id="{CD075084-225C-4BE3-B8BF-A894B8FA1820}"/>
                  </a:ext>
                </a:extLst>
              </p:cNvPr>
              <p:cNvSpPr>
                <a:spLocks/>
              </p:cNvSpPr>
              <p:nvPr/>
            </p:nvSpPr>
            <p:spPr bwMode="auto">
              <a:xfrm>
                <a:off x="2056789" y="4369343"/>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63" name="Freeform 15">
                <a:extLst>
                  <a:ext uri="{FF2B5EF4-FFF2-40B4-BE49-F238E27FC236}">
                    <a16:creationId xmlns:a16="http://schemas.microsoft.com/office/drawing/2014/main" xmlns="" id="{CE512410-C2D2-467F-87E4-36539A2A8285}"/>
                  </a:ext>
                </a:extLst>
              </p:cNvPr>
              <p:cNvSpPr>
                <a:spLocks/>
              </p:cNvSpPr>
              <p:nvPr/>
            </p:nvSpPr>
            <p:spPr bwMode="auto">
              <a:xfrm>
                <a:off x="2056789" y="4369343"/>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64" name="Rectangle 16">
                <a:extLst>
                  <a:ext uri="{FF2B5EF4-FFF2-40B4-BE49-F238E27FC236}">
                    <a16:creationId xmlns:a16="http://schemas.microsoft.com/office/drawing/2014/main" xmlns="" id="{0B751AC2-5D98-4AE5-9D18-82CDEB1A399E}"/>
                  </a:ext>
                </a:extLst>
              </p:cNvPr>
              <p:cNvSpPr>
                <a:spLocks noChangeArrowheads="1"/>
              </p:cNvSpPr>
              <p:nvPr/>
            </p:nvSpPr>
            <p:spPr bwMode="auto">
              <a:xfrm>
                <a:off x="2031389" y="4634456"/>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65" name="Freeform 17">
                <a:extLst>
                  <a:ext uri="{FF2B5EF4-FFF2-40B4-BE49-F238E27FC236}">
                    <a16:creationId xmlns:a16="http://schemas.microsoft.com/office/drawing/2014/main" xmlns="" id="{959B72CB-8D77-4BEF-876A-07DA69C47BCB}"/>
                  </a:ext>
                </a:extLst>
              </p:cNvPr>
              <p:cNvSpPr>
                <a:spLocks/>
              </p:cNvSpPr>
              <p:nvPr/>
            </p:nvSpPr>
            <p:spPr bwMode="auto">
              <a:xfrm>
                <a:off x="2056789" y="4663031"/>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66" name="Freeform 18">
                <a:extLst>
                  <a:ext uri="{FF2B5EF4-FFF2-40B4-BE49-F238E27FC236}">
                    <a16:creationId xmlns:a16="http://schemas.microsoft.com/office/drawing/2014/main" xmlns="" id="{499F6499-2733-4111-A641-238F4931B3EB}"/>
                  </a:ext>
                </a:extLst>
              </p:cNvPr>
              <p:cNvSpPr>
                <a:spLocks/>
              </p:cNvSpPr>
              <p:nvPr/>
            </p:nvSpPr>
            <p:spPr bwMode="auto">
              <a:xfrm>
                <a:off x="2056789" y="4663031"/>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grpSp>
      </p:grpSp>
      <p:grpSp>
        <p:nvGrpSpPr>
          <p:cNvPr id="173" name="Group 417">
            <a:extLst>
              <a:ext uri="{FF2B5EF4-FFF2-40B4-BE49-F238E27FC236}">
                <a16:creationId xmlns:a16="http://schemas.microsoft.com/office/drawing/2014/main" xmlns="" id="{083EB181-D74A-4B85-8954-B5791AB83DB8}"/>
              </a:ext>
            </a:extLst>
          </p:cNvPr>
          <p:cNvGrpSpPr/>
          <p:nvPr/>
        </p:nvGrpSpPr>
        <p:grpSpPr>
          <a:xfrm>
            <a:off x="2042928" y="5659275"/>
            <a:ext cx="1190332" cy="630070"/>
            <a:chOff x="2633799" y="5558352"/>
            <a:chExt cx="1343686" cy="647780"/>
          </a:xfrm>
          <a:solidFill>
            <a:srgbClr val="5E5E5E"/>
          </a:solidFill>
        </p:grpSpPr>
        <p:sp>
          <p:nvSpPr>
            <p:cNvPr id="174" name="Rectangle 129">
              <a:extLst>
                <a:ext uri="{FF2B5EF4-FFF2-40B4-BE49-F238E27FC236}">
                  <a16:creationId xmlns:a16="http://schemas.microsoft.com/office/drawing/2014/main" xmlns="" id="{C949406B-7059-446A-89B1-001814AF96FA}"/>
                </a:ext>
              </a:extLst>
            </p:cNvPr>
            <p:cNvSpPr>
              <a:spLocks noChangeArrowheads="1"/>
            </p:cNvSpPr>
            <p:nvPr/>
          </p:nvSpPr>
          <p:spPr bwMode="auto">
            <a:xfrm>
              <a:off x="2633799" y="5910921"/>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75" name="Rectangle 129">
              <a:extLst>
                <a:ext uri="{FF2B5EF4-FFF2-40B4-BE49-F238E27FC236}">
                  <a16:creationId xmlns:a16="http://schemas.microsoft.com/office/drawing/2014/main" xmlns="" id="{40752754-30F4-48C6-B5C4-A17B2B344B11}"/>
                </a:ext>
              </a:extLst>
            </p:cNvPr>
            <p:cNvSpPr>
              <a:spLocks noChangeArrowheads="1"/>
            </p:cNvSpPr>
            <p:nvPr/>
          </p:nvSpPr>
          <p:spPr bwMode="auto">
            <a:xfrm>
              <a:off x="3330944" y="5910921"/>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76" name="Rectangle 129">
              <a:extLst>
                <a:ext uri="{FF2B5EF4-FFF2-40B4-BE49-F238E27FC236}">
                  <a16:creationId xmlns:a16="http://schemas.microsoft.com/office/drawing/2014/main" xmlns="" id="{E402B508-16A5-4746-A43B-EC0E78EFCE34}"/>
                </a:ext>
              </a:extLst>
            </p:cNvPr>
            <p:cNvSpPr>
              <a:spLocks noChangeArrowheads="1"/>
            </p:cNvSpPr>
            <p:nvPr/>
          </p:nvSpPr>
          <p:spPr bwMode="auto">
            <a:xfrm>
              <a:off x="2636071" y="5558352"/>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77" name="Rectangle 129">
              <a:extLst>
                <a:ext uri="{FF2B5EF4-FFF2-40B4-BE49-F238E27FC236}">
                  <a16:creationId xmlns:a16="http://schemas.microsoft.com/office/drawing/2014/main" xmlns="" id="{F474C56E-322E-472D-BC77-A66F31241899}"/>
                </a:ext>
              </a:extLst>
            </p:cNvPr>
            <p:cNvSpPr>
              <a:spLocks noChangeArrowheads="1"/>
            </p:cNvSpPr>
            <p:nvPr/>
          </p:nvSpPr>
          <p:spPr bwMode="auto">
            <a:xfrm>
              <a:off x="3333216" y="5558352"/>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grpSp>
      <p:grpSp>
        <p:nvGrpSpPr>
          <p:cNvPr id="180" name="Group 512">
            <a:extLst>
              <a:ext uri="{FF2B5EF4-FFF2-40B4-BE49-F238E27FC236}">
                <a16:creationId xmlns:a16="http://schemas.microsoft.com/office/drawing/2014/main" xmlns="" id="{EF0DDA24-7CDB-4CE3-9538-CA1196DB3746}"/>
              </a:ext>
            </a:extLst>
          </p:cNvPr>
          <p:cNvGrpSpPr/>
          <p:nvPr/>
        </p:nvGrpSpPr>
        <p:grpSpPr>
          <a:xfrm>
            <a:off x="3281684" y="5659275"/>
            <a:ext cx="1269737" cy="621178"/>
            <a:chOff x="2633799" y="5558352"/>
            <a:chExt cx="1341414" cy="647780"/>
          </a:xfrm>
          <a:solidFill>
            <a:srgbClr val="5E5E5E"/>
          </a:solidFill>
        </p:grpSpPr>
        <p:sp>
          <p:nvSpPr>
            <p:cNvPr id="181" name="Rectangle 129">
              <a:extLst>
                <a:ext uri="{FF2B5EF4-FFF2-40B4-BE49-F238E27FC236}">
                  <a16:creationId xmlns:a16="http://schemas.microsoft.com/office/drawing/2014/main" xmlns="" id="{7FA50E82-18D2-499C-AD4D-83CD6681DF64}"/>
                </a:ext>
              </a:extLst>
            </p:cNvPr>
            <p:cNvSpPr>
              <a:spLocks noChangeArrowheads="1"/>
            </p:cNvSpPr>
            <p:nvPr/>
          </p:nvSpPr>
          <p:spPr bwMode="auto">
            <a:xfrm>
              <a:off x="2633799" y="5910921"/>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82" name="Rectangle 129">
              <a:extLst>
                <a:ext uri="{FF2B5EF4-FFF2-40B4-BE49-F238E27FC236}">
                  <a16:creationId xmlns:a16="http://schemas.microsoft.com/office/drawing/2014/main" xmlns="" id="{3447808A-DABE-43E9-AE02-4E798A60BDF5}"/>
                </a:ext>
              </a:extLst>
            </p:cNvPr>
            <p:cNvSpPr>
              <a:spLocks noChangeArrowheads="1"/>
            </p:cNvSpPr>
            <p:nvPr/>
          </p:nvSpPr>
          <p:spPr bwMode="auto">
            <a:xfrm>
              <a:off x="3330944" y="5910921"/>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83" name="Rectangle 129">
              <a:extLst>
                <a:ext uri="{FF2B5EF4-FFF2-40B4-BE49-F238E27FC236}">
                  <a16:creationId xmlns:a16="http://schemas.microsoft.com/office/drawing/2014/main" xmlns="" id="{0028E232-8893-4451-80D1-5B80D2D5E2A5}"/>
                </a:ext>
              </a:extLst>
            </p:cNvPr>
            <p:cNvSpPr>
              <a:spLocks noChangeArrowheads="1"/>
            </p:cNvSpPr>
            <p:nvPr/>
          </p:nvSpPr>
          <p:spPr bwMode="auto">
            <a:xfrm>
              <a:off x="2636071" y="5558352"/>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grpSp>
      <p:grpSp>
        <p:nvGrpSpPr>
          <p:cNvPr id="184" name="Group 412">
            <a:extLst>
              <a:ext uri="{FF2B5EF4-FFF2-40B4-BE49-F238E27FC236}">
                <a16:creationId xmlns:a16="http://schemas.microsoft.com/office/drawing/2014/main" xmlns="" id="{B364709B-23EC-47A7-A70C-A939D0B9DDBA}"/>
              </a:ext>
            </a:extLst>
          </p:cNvPr>
          <p:cNvGrpSpPr/>
          <p:nvPr/>
        </p:nvGrpSpPr>
        <p:grpSpPr>
          <a:xfrm>
            <a:off x="132304" y="5149546"/>
            <a:ext cx="899005" cy="1124826"/>
            <a:chOff x="4061465" y="3403600"/>
            <a:chExt cx="2688585" cy="3078163"/>
          </a:xfrm>
          <a:solidFill>
            <a:srgbClr val="5E5E5E"/>
          </a:solidFill>
        </p:grpSpPr>
        <p:sp>
          <p:nvSpPr>
            <p:cNvPr id="185" name="Rectangle 129">
              <a:extLst>
                <a:ext uri="{FF2B5EF4-FFF2-40B4-BE49-F238E27FC236}">
                  <a16:creationId xmlns:a16="http://schemas.microsoft.com/office/drawing/2014/main" xmlns="" id="{DDEA98B5-C75C-4749-9C79-2CF650C09789}"/>
                </a:ext>
              </a:extLst>
            </p:cNvPr>
            <p:cNvSpPr>
              <a:spLocks noChangeArrowheads="1"/>
            </p:cNvSpPr>
            <p:nvPr/>
          </p:nvSpPr>
          <p:spPr bwMode="auto">
            <a:xfrm>
              <a:off x="4071938" y="5254625"/>
              <a:ext cx="2678112" cy="12271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86" name="Rectangle 130">
              <a:extLst>
                <a:ext uri="{FF2B5EF4-FFF2-40B4-BE49-F238E27FC236}">
                  <a16:creationId xmlns:a16="http://schemas.microsoft.com/office/drawing/2014/main" xmlns="" id="{43062C9D-F38F-4A43-BA63-1348CBD7F518}"/>
                </a:ext>
              </a:extLst>
            </p:cNvPr>
            <p:cNvSpPr>
              <a:spLocks noChangeArrowheads="1"/>
            </p:cNvSpPr>
            <p:nvPr/>
          </p:nvSpPr>
          <p:spPr bwMode="auto">
            <a:xfrm>
              <a:off x="6513513" y="3403600"/>
              <a:ext cx="98425"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87" name="Rectangle 131">
              <a:extLst>
                <a:ext uri="{FF2B5EF4-FFF2-40B4-BE49-F238E27FC236}">
                  <a16:creationId xmlns:a16="http://schemas.microsoft.com/office/drawing/2014/main" xmlns="" id="{45AB0346-D59E-4674-9984-E023C3E9D45C}"/>
                </a:ext>
              </a:extLst>
            </p:cNvPr>
            <p:cNvSpPr>
              <a:spLocks noChangeArrowheads="1"/>
            </p:cNvSpPr>
            <p:nvPr/>
          </p:nvSpPr>
          <p:spPr bwMode="auto">
            <a:xfrm>
              <a:off x="6143625" y="3403600"/>
              <a:ext cx="95250"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88" name="Rectangle 132">
              <a:extLst>
                <a:ext uri="{FF2B5EF4-FFF2-40B4-BE49-F238E27FC236}">
                  <a16:creationId xmlns:a16="http://schemas.microsoft.com/office/drawing/2014/main" xmlns="" id="{08778BAF-1A19-4F14-9CE8-3289883067A5}"/>
                </a:ext>
              </a:extLst>
            </p:cNvPr>
            <p:cNvSpPr>
              <a:spLocks noChangeArrowheads="1"/>
            </p:cNvSpPr>
            <p:nvPr/>
          </p:nvSpPr>
          <p:spPr bwMode="auto">
            <a:xfrm>
              <a:off x="5773738" y="3403600"/>
              <a:ext cx="95250"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89" name="Rectangle 133">
              <a:extLst>
                <a:ext uri="{FF2B5EF4-FFF2-40B4-BE49-F238E27FC236}">
                  <a16:creationId xmlns:a16="http://schemas.microsoft.com/office/drawing/2014/main" xmlns="" id="{3C65E969-9CAF-4331-A274-195D7B093145}"/>
                </a:ext>
              </a:extLst>
            </p:cNvPr>
            <p:cNvSpPr>
              <a:spLocks noChangeArrowheads="1"/>
            </p:cNvSpPr>
            <p:nvPr/>
          </p:nvSpPr>
          <p:spPr bwMode="auto">
            <a:xfrm>
              <a:off x="5399088" y="3403600"/>
              <a:ext cx="100012"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90" name="Rectangle 134">
              <a:extLst>
                <a:ext uri="{FF2B5EF4-FFF2-40B4-BE49-F238E27FC236}">
                  <a16:creationId xmlns:a16="http://schemas.microsoft.com/office/drawing/2014/main" xmlns="" id="{C7E1A5B1-31E6-4EF2-8386-729B641991A4}"/>
                </a:ext>
              </a:extLst>
            </p:cNvPr>
            <p:cNvSpPr>
              <a:spLocks noChangeArrowheads="1"/>
            </p:cNvSpPr>
            <p:nvPr/>
          </p:nvSpPr>
          <p:spPr bwMode="auto">
            <a:xfrm>
              <a:off x="5029200" y="3403600"/>
              <a:ext cx="100012"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91" name="Rectangle 135">
              <a:extLst>
                <a:ext uri="{FF2B5EF4-FFF2-40B4-BE49-F238E27FC236}">
                  <a16:creationId xmlns:a16="http://schemas.microsoft.com/office/drawing/2014/main" xmlns="" id="{7AB3A752-3339-40F2-B28F-BB915C6BD20F}"/>
                </a:ext>
              </a:extLst>
            </p:cNvPr>
            <p:cNvSpPr>
              <a:spLocks noChangeArrowheads="1"/>
            </p:cNvSpPr>
            <p:nvPr/>
          </p:nvSpPr>
          <p:spPr bwMode="auto">
            <a:xfrm>
              <a:off x="4659313" y="3403600"/>
              <a:ext cx="95250"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92" name="Rectangle 136">
              <a:extLst>
                <a:ext uri="{FF2B5EF4-FFF2-40B4-BE49-F238E27FC236}">
                  <a16:creationId xmlns:a16="http://schemas.microsoft.com/office/drawing/2014/main" xmlns="" id="{D81C8A72-1006-4F87-ABC4-77AC101CC9BC}"/>
                </a:ext>
              </a:extLst>
            </p:cNvPr>
            <p:cNvSpPr>
              <a:spLocks noChangeArrowheads="1"/>
            </p:cNvSpPr>
            <p:nvPr/>
          </p:nvSpPr>
          <p:spPr bwMode="auto">
            <a:xfrm>
              <a:off x="4061465" y="3403600"/>
              <a:ext cx="236537"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93" name="Rectangle 137">
              <a:extLst>
                <a:ext uri="{FF2B5EF4-FFF2-40B4-BE49-F238E27FC236}">
                  <a16:creationId xmlns:a16="http://schemas.microsoft.com/office/drawing/2014/main" xmlns="" id="{2729424F-9845-4A05-B822-7E3DD37B24F5}"/>
                </a:ext>
              </a:extLst>
            </p:cNvPr>
            <p:cNvSpPr>
              <a:spLocks noChangeArrowheads="1"/>
            </p:cNvSpPr>
            <p:nvPr/>
          </p:nvSpPr>
          <p:spPr bwMode="auto">
            <a:xfrm>
              <a:off x="4071938" y="4289425"/>
              <a:ext cx="2678112"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94" name="Rectangle 138">
              <a:extLst>
                <a:ext uri="{FF2B5EF4-FFF2-40B4-BE49-F238E27FC236}">
                  <a16:creationId xmlns:a16="http://schemas.microsoft.com/office/drawing/2014/main" xmlns="" id="{98D3887F-756D-4085-88B9-7F7BA7C85F90}"/>
                </a:ext>
              </a:extLst>
            </p:cNvPr>
            <p:cNvSpPr>
              <a:spLocks noChangeArrowheads="1"/>
            </p:cNvSpPr>
            <p:nvPr/>
          </p:nvSpPr>
          <p:spPr bwMode="auto">
            <a:xfrm>
              <a:off x="5445125" y="4014788"/>
              <a:ext cx="1304925"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95" name="Rectangle 139">
              <a:extLst>
                <a:ext uri="{FF2B5EF4-FFF2-40B4-BE49-F238E27FC236}">
                  <a16:creationId xmlns:a16="http://schemas.microsoft.com/office/drawing/2014/main" xmlns="" id="{8CE431AE-5C35-4119-8EBD-589B617876E0}"/>
                </a:ext>
              </a:extLst>
            </p:cNvPr>
            <p:cNvSpPr>
              <a:spLocks noChangeArrowheads="1"/>
            </p:cNvSpPr>
            <p:nvPr/>
          </p:nvSpPr>
          <p:spPr bwMode="auto">
            <a:xfrm>
              <a:off x="5445125" y="3738563"/>
              <a:ext cx="1304925"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96" name="Rectangle 140">
              <a:extLst>
                <a:ext uri="{FF2B5EF4-FFF2-40B4-BE49-F238E27FC236}">
                  <a16:creationId xmlns:a16="http://schemas.microsoft.com/office/drawing/2014/main" xmlns="" id="{639BBA47-B832-4E0B-BC51-6AE0F89C7AEB}"/>
                </a:ext>
              </a:extLst>
            </p:cNvPr>
            <p:cNvSpPr>
              <a:spLocks noChangeArrowheads="1"/>
            </p:cNvSpPr>
            <p:nvPr/>
          </p:nvSpPr>
          <p:spPr bwMode="auto">
            <a:xfrm>
              <a:off x="4071938" y="4541838"/>
              <a:ext cx="2678112"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97" name="Rectangle 141">
              <a:extLst>
                <a:ext uri="{FF2B5EF4-FFF2-40B4-BE49-F238E27FC236}">
                  <a16:creationId xmlns:a16="http://schemas.microsoft.com/office/drawing/2014/main" xmlns="" id="{752C1122-E2C5-455A-8070-BFC37F55B150}"/>
                </a:ext>
              </a:extLst>
            </p:cNvPr>
            <p:cNvSpPr>
              <a:spLocks noChangeArrowheads="1"/>
            </p:cNvSpPr>
            <p:nvPr/>
          </p:nvSpPr>
          <p:spPr bwMode="auto">
            <a:xfrm>
              <a:off x="4071938" y="4792663"/>
              <a:ext cx="2678112"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98" name="Rectangle 142">
              <a:extLst>
                <a:ext uri="{FF2B5EF4-FFF2-40B4-BE49-F238E27FC236}">
                  <a16:creationId xmlns:a16="http://schemas.microsoft.com/office/drawing/2014/main" xmlns="" id="{350B7963-40C5-4A86-B01B-EC40174AF4DB}"/>
                </a:ext>
              </a:extLst>
            </p:cNvPr>
            <p:cNvSpPr>
              <a:spLocks noChangeArrowheads="1"/>
            </p:cNvSpPr>
            <p:nvPr/>
          </p:nvSpPr>
          <p:spPr bwMode="auto">
            <a:xfrm>
              <a:off x="4071938" y="5045075"/>
              <a:ext cx="2678112"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199" name="Rectangle 143">
              <a:extLst>
                <a:ext uri="{FF2B5EF4-FFF2-40B4-BE49-F238E27FC236}">
                  <a16:creationId xmlns:a16="http://schemas.microsoft.com/office/drawing/2014/main" xmlns="" id="{8FBFE93B-1D25-48C6-9630-F0F9B085232C}"/>
                </a:ext>
              </a:extLst>
            </p:cNvPr>
            <p:cNvSpPr>
              <a:spLocks noChangeArrowheads="1"/>
            </p:cNvSpPr>
            <p:nvPr/>
          </p:nvSpPr>
          <p:spPr bwMode="auto">
            <a:xfrm>
              <a:off x="5076825" y="3938588"/>
              <a:ext cx="331787" cy="376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200" name="Rectangle 144">
              <a:extLst>
                <a:ext uri="{FF2B5EF4-FFF2-40B4-BE49-F238E27FC236}">
                  <a16:creationId xmlns:a16="http://schemas.microsoft.com/office/drawing/2014/main" xmlns="" id="{F11BA4D5-A060-4CA6-8160-039C2489335D}"/>
                </a:ext>
              </a:extLst>
            </p:cNvPr>
            <p:cNvSpPr>
              <a:spLocks noChangeArrowheads="1"/>
            </p:cNvSpPr>
            <p:nvPr/>
          </p:nvSpPr>
          <p:spPr bwMode="auto">
            <a:xfrm>
              <a:off x="4706938" y="4314825"/>
              <a:ext cx="331787" cy="2301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201" name="Rectangle 145">
              <a:extLst>
                <a:ext uri="{FF2B5EF4-FFF2-40B4-BE49-F238E27FC236}">
                  <a16:creationId xmlns:a16="http://schemas.microsoft.com/office/drawing/2014/main" xmlns="" id="{3FAE314C-ED46-43B9-BCE9-92D59921E3FB}"/>
                </a:ext>
              </a:extLst>
            </p:cNvPr>
            <p:cNvSpPr>
              <a:spLocks noChangeArrowheads="1"/>
            </p:cNvSpPr>
            <p:nvPr/>
          </p:nvSpPr>
          <p:spPr bwMode="auto">
            <a:xfrm>
              <a:off x="5473700" y="4805363"/>
              <a:ext cx="331787" cy="4905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286"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grpSp>
    </p:spTree>
    <p:extLst>
      <p:ext uri="{BB962C8B-B14F-4D97-AF65-F5344CB8AC3E}">
        <p14:creationId xmlns:p14="http://schemas.microsoft.com/office/powerpoint/2010/main" val="8917631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916832"/>
            <a:ext cx="7740352" cy="5544616"/>
          </a:xfrm>
        </p:spPr>
        <p:txBody>
          <a:bodyPr/>
          <a:lstStyle/>
          <a:p>
            <a:pPr>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Equivalent Lateral Force (ELF) Procedures</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Wingdings" panose="05000000000000000000" pitchFamily="2" charset="2"/>
              <a:buChar char="q"/>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717361" y="1184185"/>
            <a:ext cx="2723502" cy="460895"/>
          </a:xfrm>
          <a:prstGeom prst="rect">
            <a:avLst/>
          </a:prstGeom>
        </p:spPr>
        <p:txBody>
          <a:bodyPr wrap="none">
            <a:spAutoFit/>
          </a:bodyPr>
          <a:lstStyle/>
          <a:p>
            <a:pPr lvl="0" algn="just">
              <a:lnSpc>
                <a:spcPct val="107000"/>
              </a:lnSpc>
              <a:spcAft>
                <a:spcPts val="800"/>
              </a:spcAft>
            </a:pPr>
            <a:r>
              <a:rPr lang="en-US" sz="2400" b="1" dirty="0">
                <a:latin typeface="Times New Roman" panose="02020603050405020304" pitchFamily="18" charset="0"/>
                <a:cs typeface="Times New Roman" panose="02020603050405020304" pitchFamily="18" charset="0"/>
              </a:rPr>
              <a:t>ETABS Procedures</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2" name="Picture 1"/>
          <p:cNvPicPr>
            <a:picLocks noChangeAspect="1"/>
          </p:cNvPicPr>
          <p:nvPr/>
        </p:nvPicPr>
        <p:blipFill>
          <a:blip r:embed="rId2"/>
          <a:stretch>
            <a:fillRect/>
          </a:stretch>
        </p:blipFill>
        <p:spPr>
          <a:xfrm>
            <a:off x="1717361" y="2566104"/>
            <a:ext cx="7248761" cy="3887231"/>
          </a:xfrm>
          <a:prstGeom prst="rect">
            <a:avLst/>
          </a:prstGeom>
        </p:spPr>
      </p:pic>
    </p:spTree>
    <p:extLst>
      <p:ext uri="{BB962C8B-B14F-4D97-AF65-F5344CB8AC3E}">
        <p14:creationId xmlns:p14="http://schemas.microsoft.com/office/powerpoint/2010/main" val="31140102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916832"/>
            <a:ext cx="7740352" cy="5544616"/>
          </a:xfrm>
        </p:spPr>
        <p:txBody>
          <a:bodyPr/>
          <a:lstStyle/>
          <a:p>
            <a:pPr>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Equivalent Lateral Force (ELF) Procedures</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Wingdings" panose="05000000000000000000" pitchFamily="2" charset="2"/>
              <a:buChar char="q"/>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717361" y="1184185"/>
            <a:ext cx="2723502"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ETABS Procedures</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3" name="Picture 2"/>
          <p:cNvPicPr>
            <a:picLocks noChangeAspect="1"/>
          </p:cNvPicPr>
          <p:nvPr/>
        </p:nvPicPr>
        <p:blipFill>
          <a:blip r:embed="rId2"/>
          <a:stretch>
            <a:fillRect/>
          </a:stretch>
        </p:blipFill>
        <p:spPr>
          <a:xfrm>
            <a:off x="1717361" y="2571753"/>
            <a:ext cx="7251000" cy="3888432"/>
          </a:xfrm>
          <a:prstGeom prst="rect">
            <a:avLst/>
          </a:prstGeom>
        </p:spPr>
      </p:pic>
    </p:spTree>
    <p:extLst>
      <p:ext uri="{BB962C8B-B14F-4D97-AF65-F5344CB8AC3E}">
        <p14:creationId xmlns:p14="http://schemas.microsoft.com/office/powerpoint/2010/main" val="23151189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259632" y="1916832"/>
            <a:ext cx="7884368" cy="5544616"/>
          </a:xfrm>
        </p:spPr>
        <p:txBody>
          <a:bodyPr/>
          <a:lstStyle/>
          <a:p>
            <a:pPr>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Equivalent Lateral Force (ELF) Procedures</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The value of base shear from ETABS, in both directions X </a:t>
            </a: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and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Y and considering 0.05 eccentricities of the diaphragms.</a:t>
            </a:r>
          </a:p>
          <a:p>
            <a:pPr lvl="0">
              <a:lnSpc>
                <a:spcPct val="107000"/>
              </a:lnSpc>
              <a:spcBef>
                <a:spcPts val="0"/>
              </a:spcBef>
              <a:spcAft>
                <a:spcPts val="800"/>
              </a:spcAft>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a:p>
            <a:pPr lvl="0">
              <a:lnSpc>
                <a:spcPct val="107000"/>
              </a:lnSpc>
              <a:spcBef>
                <a:spcPts val="0"/>
              </a:spcBef>
              <a:spcAft>
                <a:spcPts val="800"/>
              </a:spcAft>
            </a:pPr>
            <a:endParaRPr lang="en-US" sz="2200" dirty="0">
              <a:solidFill>
                <a:schemeClr val="tx1"/>
              </a:solidFill>
            </a:endParaRPr>
          </a:p>
          <a:p>
            <a:pPr lvl="0">
              <a:lnSpc>
                <a:spcPct val="107000"/>
              </a:lnSpc>
              <a:spcBef>
                <a:spcPts val="0"/>
              </a:spcBef>
              <a:spcAft>
                <a:spcPts val="800"/>
              </a:spcAft>
            </a:pPr>
            <a:endParaRPr lang="en-US" sz="2200" dirty="0" smtClean="0">
              <a:solidFill>
                <a:schemeClr val="tx1"/>
              </a:solidFill>
            </a:endParaRPr>
          </a:p>
          <a:p>
            <a:pPr lvl="0">
              <a:lnSpc>
                <a:spcPct val="107000"/>
              </a:lnSpc>
              <a:spcBef>
                <a:spcPts val="0"/>
              </a:spcBef>
              <a:spcAft>
                <a:spcPts val="800"/>
              </a:spcAft>
            </a:pPr>
            <a:endParaRPr lang="en-US" sz="2200" dirty="0">
              <a:solidFill>
                <a:schemeClr val="tx1"/>
              </a:solidFill>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717361" y="1184185"/>
            <a:ext cx="2723502"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ETABS Procedures</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2" name="Picture 1"/>
          <p:cNvPicPr>
            <a:picLocks noChangeAspect="1"/>
          </p:cNvPicPr>
          <p:nvPr/>
        </p:nvPicPr>
        <p:blipFill>
          <a:blip r:embed="rId2"/>
          <a:stretch>
            <a:fillRect/>
          </a:stretch>
        </p:blipFill>
        <p:spPr>
          <a:xfrm>
            <a:off x="2196927" y="3501008"/>
            <a:ext cx="6249054" cy="2088232"/>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121459179"/>
              </p:ext>
            </p:extLst>
          </p:nvPr>
        </p:nvGraphicFramePr>
        <p:xfrm>
          <a:off x="1717362" y="5833390"/>
          <a:ext cx="7426638" cy="652272"/>
        </p:xfrm>
        <a:graphic>
          <a:graphicData uri="http://schemas.openxmlformats.org/drawingml/2006/table">
            <a:tbl>
              <a:tblPr firstRow="1" firstCol="1" bandRow="1"/>
              <a:tblGrid>
                <a:gridCol w="2855483">
                  <a:extLst>
                    <a:ext uri="{9D8B030D-6E8A-4147-A177-3AD203B41FA5}">
                      <a16:colId xmlns:a16="http://schemas.microsoft.com/office/drawing/2014/main" xmlns="" val="4027399489"/>
                    </a:ext>
                  </a:extLst>
                </a:gridCol>
                <a:gridCol w="2216077">
                  <a:extLst>
                    <a:ext uri="{9D8B030D-6E8A-4147-A177-3AD203B41FA5}">
                      <a16:colId xmlns:a16="http://schemas.microsoft.com/office/drawing/2014/main" xmlns="" val="2777326871"/>
                    </a:ext>
                  </a:extLst>
                </a:gridCol>
                <a:gridCol w="2355078">
                  <a:extLst>
                    <a:ext uri="{9D8B030D-6E8A-4147-A177-3AD203B41FA5}">
                      <a16:colId xmlns:a16="http://schemas.microsoft.com/office/drawing/2014/main" xmlns="" val="1370216698"/>
                    </a:ext>
                  </a:extLst>
                </a:gridCol>
              </a:tblGrid>
              <a:tr h="0">
                <a:tc>
                  <a:txBody>
                    <a:bodyPr/>
                    <a:lstStyle/>
                    <a:p>
                      <a:pPr marL="0" marR="0">
                        <a:lnSpc>
                          <a:spcPct val="107000"/>
                        </a:lnSpc>
                        <a:spcBef>
                          <a:spcPts val="0"/>
                        </a:spcBef>
                        <a:spcAft>
                          <a:spcPts val="0"/>
                        </a:spcAft>
                        <a:tabLst>
                          <a:tab pos="238125" algn="l"/>
                        </a:tabLst>
                      </a:pPr>
                      <a:r>
                        <a:rPr lang="en-US" sz="2000"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Manual Base Shear (</a:t>
                      </a:r>
                      <a:r>
                        <a:rPr lang="en-US" sz="2000" b="1" dirty="0" err="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kN</a:t>
                      </a:r>
                      <a:r>
                        <a:rPr lang="en-US" sz="2000"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tabLst>
                          <a:tab pos="238125" algn="l"/>
                        </a:tabLst>
                      </a:pPr>
                      <a:r>
                        <a:rPr lang="en-US" sz="20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16465.52</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rowSpan="2">
                  <a:txBody>
                    <a:bodyPr/>
                    <a:lstStyle/>
                    <a:p>
                      <a:pPr marL="0" marR="0" algn="ctr">
                        <a:lnSpc>
                          <a:spcPct val="107000"/>
                        </a:lnSpc>
                        <a:spcBef>
                          <a:spcPts val="0"/>
                        </a:spcBef>
                        <a:spcAft>
                          <a:spcPts val="0"/>
                        </a:spcAft>
                        <a:tabLst>
                          <a:tab pos="238125" algn="l"/>
                        </a:tabLst>
                      </a:pPr>
                      <a:r>
                        <a:rPr lang="en-US" sz="20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Error%</a:t>
                      </a:r>
                      <a:endParaRPr lang="en-US" sz="20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tabLst>
                          <a:tab pos="238125" algn="l"/>
                        </a:tabLst>
                      </a:pPr>
                      <a:r>
                        <a:rPr lang="en-US" sz="20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2.24% </a:t>
                      </a:r>
                      <a:r>
                        <a:rPr lang="ar-EG" sz="20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&gt;</a:t>
                      </a:r>
                      <a:r>
                        <a:rPr lang="en-US" sz="20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 5% OK</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4472C4"/>
                    </a:solidFill>
                  </a:tcPr>
                </a:tc>
                <a:extLst>
                  <a:ext uri="{0D108BD9-81ED-4DB2-BD59-A6C34878D82A}">
                    <a16:rowId xmlns:a16="http://schemas.microsoft.com/office/drawing/2014/main" xmlns="" val="2091147732"/>
                  </a:ext>
                </a:extLst>
              </a:tr>
              <a:tr h="0">
                <a:tc>
                  <a:txBody>
                    <a:bodyPr/>
                    <a:lstStyle/>
                    <a:p>
                      <a:pPr marL="0" marR="0">
                        <a:lnSpc>
                          <a:spcPct val="107000"/>
                        </a:lnSpc>
                        <a:spcBef>
                          <a:spcPts val="0"/>
                        </a:spcBef>
                        <a:spcAft>
                          <a:spcPts val="0"/>
                        </a:spcAft>
                        <a:tabLst>
                          <a:tab pos="238125" algn="l"/>
                        </a:tabLst>
                      </a:pPr>
                      <a:r>
                        <a:rPr lang="en-US" sz="2000" b="1" dirty="0">
                          <a:effectLst/>
                          <a:latin typeface="Times New Roman" panose="02020603050405020304" pitchFamily="18" charset="0"/>
                          <a:ea typeface="Calibri" panose="020F0502020204030204" pitchFamily="34" charset="0"/>
                          <a:cs typeface="Arial" panose="020B0604020202020204" pitchFamily="34" charset="0"/>
                        </a:rPr>
                        <a:t>ETABS Base Shear (</a:t>
                      </a:r>
                      <a:r>
                        <a:rPr lang="en-US" sz="2000" b="1" dirty="0" err="1">
                          <a:effectLst/>
                          <a:latin typeface="Times New Roman" panose="02020603050405020304" pitchFamily="18" charset="0"/>
                          <a:ea typeface="Calibri" panose="020F0502020204030204" pitchFamily="34" charset="0"/>
                          <a:cs typeface="Arial" panose="020B0604020202020204" pitchFamily="34" charset="0"/>
                        </a:rPr>
                        <a:t>kN</a:t>
                      </a:r>
                      <a:r>
                        <a:rPr lang="en-US" sz="2000" b="1" dirty="0">
                          <a:effectLst/>
                          <a:latin typeface="Times New Roman" panose="02020603050405020304" pitchFamily="18" charset="0"/>
                          <a:ea typeface="Calibri" panose="020F0502020204030204" pitchFamily="34"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tabLst>
                          <a:tab pos="238125" algn="l"/>
                        </a:tabLst>
                      </a:pPr>
                      <a:r>
                        <a:rPr lang="en-US" sz="2000" b="1" dirty="0">
                          <a:effectLst/>
                          <a:latin typeface="Times New Roman" panose="02020603050405020304" pitchFamily="18" charset="0"/>
                          <a:ea typeface="Calibri" panose="020F0502020204030204" pitchFamily="34" charset="0"/>
                          <a:cs typeface="Arial" panose="020B0604020202020204" pitchFamily="34" charset="0"/>
                        </a:rPr>
                        <a:t>16833.6236</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vMerge="1">
                  <a:txBody>
                    <a:bodyPr/>
                    <a:lstStyle/>
                    <a:p>
                      <a:endParaRPr lang="en-US"/>
                    </a:p>
                  </a:txBody>
                  <a:tcPr/>
                </a:tc>
                <a:extLst>
                  <a:ext uri="{0D108BD9-81ED-4DB2-BD59-A6C34878D82A}">
                    <a16:rowId xmlns:a16="http://schemas.microsoft.com/office/drawing/2014/main" xmlns="" val="2178641912"/>
                  </a:ext>
                </a:extLst>
              </a:tr>
            </a:tbl>
          </a:graphicData>
        </a:graphic>
      </p:graphicFrame>
    </p:spTree>
    <p:extLst>
      <p:ext uri="{BB962C8B-B14F-4D97-AF65-F5344CB8AC3E}">
        <p14:creationId xmlns:p14="http://schemas.microsoft.com/office/powerpoint/2010/main" val="25423109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916832"/>
            <a:ext cx="7740352" cy="5544616"/>
          </a:xfrm>
        </p:spPr>
        <p:txBody>
          <a:bodyPr/>
          <a:lstStyle/>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Response Spectrum Analysis</a:t>
            </a:r>
          </a:p>
          <a:p>
            <a:pPr lvl="0">
              <a:lnSpc>
                <a:spcPct val="107000"/>
              </a:lnSpc>
              <a:spcBef>
                <a:spcPts val="0"/>
              </a:spcBef>
              <a:spcAft>
                <a:spcPts val="800"/>
              </a:spcAft>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717361" y="1184185"/>
            <a:ext cx="2723502"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ETABS Procedures</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2" name="Picture 1"/>
          <p:cNvPicPr>
            <a:picLocks noChangeAspect="1"/>
          </p:cNvPicPr>
          <p:nvPr/>
        </p:nvPicPr>
        <p:blipFill>
          <a:blip r:embed="rId2"/>
          <a:stretch>
            <a:fillRect/>
          </a:stretch>
        </p:blipFill>
        <p:spPr>
          <a:xfrm>
            <a:off x="1835696" y="2420888"/>
            <a:ext cx="6984776" cy="4088128"/>
          </a:xfrm>
          <a:prstGeom prst="rect">
            <a:avLst/>
          </a:prstGeom>
        </p:spPr>
      </p:pic>
    </p:spTree>
    <p:extLst>
      <p:ext uri="{BB962C8B-B14F-4D97-AF65-F5344CB8AC3E}">
        <p14:creationId xmlns:p14="http://schemas.microsoft.com/office/powerpoint/2010/main" val="3718377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916832"/>
            <a:ext cx="7740352" cy="5544616"/>
          </a:xfrm>
        </p:spPr>
        <p:txBody>
          <a:bodyPr/>
          <a:lstStyle/>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Response Spectrum Analysis</a:t>
            </a:r>
          </a:p>
          <a:p>
            <a:pPr lvl="0">
              <a:lnSpc>
                <a:spcPct val="107000"/>
              </a:lnSpc>
              <a:spcBef>
                <a:spcPts val="0"/>
              </a:spcBef>
              <a:spcAft>
                <a:spcPts val="800"/>
              </a:spcAft>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717361" y="1184185"/>
            <a:ext cx="2723502"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ETABS Procedures</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3" name="Picture 2"/>
          <p:cNvPicPr>
            <a:picLocks noChangeAspect="1"/>
          </p:cNvPicPr>
          <p:nvPr/>
        </p:nvPicPr>
        <p:blipFill>
          <a:blip r:embed="rId2"/>
          <a:stretch>
            <a:fillRect/>
          </a:stretch>
        </p:blipFill>
        <p:spPr>
          <a:xfrm>
            <a:off x="2267744" y="2420888"/>
            <a:ext cx="5799726" cy="4337230"/>
          </a:xfrm>
          <a:prstGeom prst="rect">
            <a:avLst/>
          </a:prstGeom>
        </p:spPr>
      </p:pic>
    </p:spTree>
    <p:extLst>
      <p:ext uri="{BB962C8B-B14F-4D97-AF65-F5344CB8AC3E}">
        <p14:creationId xmlns:p14="http://schemas.microsoft.com/office/powerpoint/2010/main" val="5238409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916832"/>
            <a:ext cx="7740352" cy="5544616"/>
          </a:xfrm>
        </p:spPr>
        <p:txBody>
          <a:bodyPr/>
          <a:lstStyle/>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Response Spectrum Analysis</a:t>
            </a:r>
          </a:p>
          <a:p>
            <a:pPr lvl="0">
              <a:lnSpc>
                <a:spcPct val="107000"/>
              </a:lnSpc>
              <a:spcBef>
                <a:spcPts val="0"/>
              </a:spcBef>
              <a:spcAft>
                <a:spcPts val="800"/>
              </a:spcAft>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717361" y="1184185"/>
            <a:ext cx="2723502"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ETABS Procedures</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2" name="Picture 1"/>
          <p:cNvPicPr>
            <a:picLocks noChangeAspect="1"/>
          </p:cNvPicPr>
          <p:nvPr/>
        </p:nvPicPr>
        <p:blipFill>
          <a:blip r:embed="rId2"/>
          <a:stretch>
            <a:fillRect/>
          </a:stretch>
        </p:blipFill>
        <p:spPr>
          <a:xfrm>
            <a:off x="2267744" y="2420888"/>
            <a:ext cx="5760640" cy="4215081"/>
          </a:xfrm>
          <a:prstGeom prst="rect">
            <a:avLst/>
          </a:prstGeom>
        </p:spPr>
      </p:pic>
    </p:spTree>
    <p:extLst>
      <p:ext uri="{BB962C8B-B14F-4D97-AF65-F5344CB8AC3E}">
        <p14:creationId xmlns:p14="http://schemas.microsoft.com/office/powerpoint/2010/main" val="24537495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403648" y="1916832"/>
                <a:ext cx="7740352" cy="5544616"/>
              </a:xfrm>
            </p:spPr>
            <p:txBody>
              <a:bodyPr/>
              <a:lstStyle/>
              <a:p>
                <a:pPr lvl="0">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Response Spectrum Analysis</a:t>
                </a: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Base Shear Response Spectrum Procedure</a:t>
                </a: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Scale factor= </a:t>
                </a:r>
                <a14:m>
                  <m:oMath xmlns:m="http://schemas.openxmlformats.org/officeDocument/2006/math">
                    <m:f>
                      <m:fPr>
                        <m:ctrlP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sz="24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I</m:t>
                            </m:r>
                          </m:e>
                          <m:sub>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𝑒</m:t>
                            </m:r>
                          </m:sub>
                        </m:sSub>
                        <m:r>
                          <m:rPr>
                            <m:sty m:val="p"/>
                          </m:rPr>
                          <a:rPr lang="en-US" sz="24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xg</m:t>
                        </m:r>
                      </m:num>
                      <m:den>
                        <m:r>
                          <m:rPr>
                            <m:sty m:val="p"/>
                          </m:rPr>
                          <a:rPr lang="en-US" sz="24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R</m:t>
                        </m:r>
                      </m:den>
                    </m:f>
                  </m:oMath>
                </a14:m>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x </a:t>
                </a:r>
                <a14:m>
                  <m:oMath xmlns:m="http://schemas.openxmlformats.org/officeDocument/2006/math">
                    <m:f>
                      <m:f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𝑉</m:t>
                            </m:r>
                          </m:e>
                          <m:sub>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𝐸𝐿𝐹</m:t>
                            </m:r>
                          </m:sub>
                        </m:sSub>
                      </m:num>
                      <m:den>
                        <m:sSub>
                          <m:sSub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V</m:t>
                            </m:r>
                          </m:e>
                          <m:sub>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𝑅</m:t>
                            </m:r>
                          </m:sub>
                        </m:sSub>
                      </m:den>
                    </m:f>
                  </m:oMath>
                </a14:m>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403648" y="1916832"/>
                <a:ext cx="7740352" cy="5544616"/>
              </a:xfrm>
              <a:blipFill>
                <a:blip r:embed="rId2"/>
                <a:stretch>
                  <a:fillRect t="-879"/>
                </a:stretch>
              </a:blipFill>
            </p:spPr>
            <p:txBody>
              <a:bodyPr/>
              <a:lstStyle/>
              <a:p>
                <a:r>
                  <a:rPr lang="en-US">
                    <a:noFill/>
                  </a:rPr>
                  <a:t> </a:t>
                </a:r>
              </a:p>
            </p:txBody>
          </p:sp>
        </mc:Fallback>
      </mc:AlternateContent>
      <p:sp>
        <p:nvSpPr>
          <p:cNvPr id="5" name="Rectangle 4"/>
          <p:cNvSpPr/>
          <p:nvPr/>
        </p:nvSpPr>
        <p:spPr>
          <a:xfrm>
            <a:off x="1717361" y="1184185"/>
            <a:ext cx="2723502"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ETABS Procedures</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3" name="Picture 2"/>
          <p:cNvPicPr>
            <a:picLocks noChangeAspect="1"/>
          </p:cNvPicPr>
          <p:nvPr/>
        </p:nvPicPr>
        <p:blipFill>
          <a:blip r:embed="rId3"/>
          <a:stretch>
            <a:fillRect/>
          </a:stretch>
        </p:blipFill>
        <p:spPr>
          <a:xfrm>
            <a:off x="1611148" y="3789040"/>
            <a:ext cx="7420611" cy="2232248"/>
          </a:xfrm>
          <a:prstGeom prst="rect">
            <a:avLst/>
          </a:prstGeom>
        </p:spPr>
      </p:pic>
    </p:spTree>
    <p:extLst>
      <p:ext uri="{BB962C8B-B14F-4D97-AF65-F5344CB8AC3E}">
        <p14:creationId xmlns:p14="http://schemas.microsoft.com/office/powerpoint/2010/main" val="29925020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916832"/>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Period </a:t>
            </a:r>
            <a:r>
              <a:rPr lang="en-US" sz="2400" b="1" dirty="0" smtClean="0">
                <a:solidFill>
                  <a:schemeClr val="tx1"/>
                </a:solidFill>
                <a:latin typeface="Times New Roman" panose="02020603050405020304" pitchFamily="18" charset="0"/>
                <a:ea typeface="Calibri" panose="020F0502020204030204" pitchFamily="34" charset="0"/>
              </a:rPr>
              <a:t>Check</a:t>
            </a: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Symbol" panose="05050102010706020507" pitchFamily="18" charset="2"/>
              <a:buChar char="Þ"/>
            </a:pPr>
            <a:r>
              <a:rPr lang="en-US" sz="2400" dirty="0" err="1" smtClean="0">
                <a:solidFill>
                  <a:schemeClr val="tx1"/>
                </a:solidFill>
                <a:latin typeface="Times New Roman" panose="02020603050405020304" pitchFamily="18" charset="0"/>
                <a:ea typeface="Calibri" panose="020F0502020204030204" pitchFamily="34" charset="0"/>
              </a:rPr>
              <a:t>T</a:t>
            </a:r>
            <a:r>
              <a:rPr lang="en-US" sz="2400" baseline="-25000" dirty="0" err="1" smtClean="0">
                <a:solidFill>
                  <a:schemeClr val="tx1"/>
                </a:solidFill>
                <a:latin typeface="Times New Roman" panose="02020603050405020304" pitchFamily="18" charset="0"/>
                <a:ea typeface="Calibri" panose="020F0502020204030204" pitchFamily="34" charset="0"/>
              </a:rPr>
              <a:t>model</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a:t>
            </a:r>
            <a:r>
              <a:rPr lang="en-US" sz="2400" baseline="-25000" dirty="0" err="1">
                <a:solidFill>
                  <a:schemeClr val="tx1"/>
                </a:solidFill>
                <a:latin typeface="Times New Roman" panose="02020603050405020304" pitchFamily="18" charset="0"/>
                <a:ea typeface="Calibri" panose="020F0502020204030204" pitchFamily="34" charset="0"/>
              </a:rPr>
              <a:t>n</a:t>
            </a:r>
            <a:r>
              <a:rPr lang="en-US" sz="2400" dirty="0">
                <a:solidFill>
                  <a:schemeClr val="tx1"/>
                </a:solidFill>
                <a:latin typeface="Times New Roman" panose="02020603050405020304" pitchFamily="18" charset="0"/>
                <a:ea typeface="Calibri" panose="020F0502020204030204" pitchFamily="34" charset="0"/>
              </a:rPr>
              <a:t>= 2.17 seconds from </a:t>
            </a:r>
            <a:r>
              <a:rPr lang="en-US" sz="2400" dirty="0" smtClean="0">
                <a:solidFill>
                  <a:schemeClr val="tx1"/>
                </a:solidFill>
                <a:latin typeface="Times New Roman" panose="02020603050405020304" pitchFamily="18" charset="0"/>
                <a:ea typeface="Calibri" panose="020F0502020204030204" pitchFamily="34" charset="0"/>
              </a:rPr>
              <a:t>ETABS.</a:t>
            </a:r>
          </a:p>
          <a:p>
            <a:pPr>
              <a:lnSpc>
                <a:spcPct val="107000"/>
              </a:lnSpc>
              <a:spcBef>
                <a:spcPts val="0"/>
              </a:spcBef>
              <a:spcAft>
                <a:spcPts val="800"/>
              </a:spcAft>
            </a:pPr>
            <a:endPar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T</a:t>
            </a:r>
            <a:r>
              <a:rPr lang="en-US" sz="2400" baseline="-25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1.09 seconds</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C</a:t>
            </a:r>
            <a:r>
              <a:rPr lang="en-US" sz="2400" baseline="-25000" dirty="0">
                <a:solidFill>
                  <a:schemeClr val="tx1"/>
                </a:solidFill>
                <a:latin typeface="Times New Roman" panose="02020603050405020304" pitchFamily="18" charset="0"/>
                <a:ea typeface="Calibri" panose="020F0502020204030204" pitchFamily="34" charset="0"/>
                <a:cs typeface="Arial" panose="020B0604020202020204" pitchFamily="34" charset="0"/>
              </a:rPr>
              <a:t>u</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x T</a:t>
            </a:r>
            <a:r>
              <a:rPr lang="en-US" sz="2400" baseline="-25000" dirty="0">
                <a:solidFill>
                  <a:schemeClr val="tx1"/>
                </a:solidFill>
                <a:latin typeface="Times New Roman" panose="02020603050405020304" pitchFamily="18" charset="0"/>
                <a:ea typeface="Calibri" panose="020F0502020204030204" pitchFamily="34" charset="0"/>
                <a:cs typeface="Arial" panose="020B0604020202020204" pitchFamily="34" charset="0"/>
              </a:rPr>
              <a:t>a</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1.526</a:t>
            </a:r>
          </a:p>
          <a:p>
            <a:pPr>
              <a:lnSpc>
                <a:spcPct val="107000"/>
              </a:lnSpc>
              <a:spcBef>
                <a:spcPts val="0"/>
              </a:spcBef>
              <a:spcAft>
                <a:spcPts val="800"/>
              </a:spcAft>
            </a:pP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2400" dirty="0" err="1">
                <a:solidFill>
                  <a:schemeClr val="tx1"/>
                </a:solidFill>
                <a:latin typeface="Times New Roman" panose="02020603050405020304" pitchFamily="18" charset="0"/>
                <a:ea typeface="Calibri" panose="020F0502020204030204" pitchFamily="34" charset="0"/>
                <a:cs typeface="Arial" panose="020B0604020202020204" pitchFamily="34" charset="0"/>
              </a:rPr>
              <a:t>T</a:t>
            </a:r>
            <a:r>
              <a:rPr lang="en-US" sz="2400" baseline="-25000" dirty="0" err="1">
                <a:solidFill>
                  <a:schemeClr val="tx1"/>
                </a:solidFill>
                <a:latin typeface="Times New Roman" panose="02020603050405020304" pitchFamily="18" charset="0"/>
                <a:ea typeface="Calibri" panose="020F0502020204030204" pitchFamily="34" charset="0"/>
                <a:cs typeface="Arial" panose="020B0604020202020204" pitchFamily="34" charset="0"/>
              </a:rPr>
              <a:t>n</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a:t>
            </a:r>
            <a:r>
              <a:rPr lang="ar-EG" sz="24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&lt; </a:t>
            </a:r>
            <a:r>
              <a:rPr lang="en-US" sz="24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C</a:t>
            </a:r>
            <a:r>
              <a:rPr lang="en-US" sz="2400" baseline="-25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u</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x T</a:t>
            </a:r>
            <a:r>
              <a:rPr lang="en-US" sz="2400" baseline="-25000" dirty="0">
                <a:solidFill>
                  <a:schemeClr val="tx1"/>
                </a:solidFill>
                <a:latin typeface="Times New Roman" panose="02020603050405020304" pitchFamily="18" charset="0"/>
                <a:ea typeface="Calibri" panose="020F0502020204030204" pitchFamily="34" charset="0"/>
                <a:cs typeface="Arial" panose="020B0604020202020204" pitchFamily="34" charset="0"/>
              </a:rPr>
              <a:t>a</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OK</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Bef>
                <a:spcPts val="0"/>
              </a:spcBef>
              <a:spcAft>
                <a:spcPts val="800"/>
              </a:spcAft>
              <a:buFont typeface="Symbol" panose="05050102010706020507" pitchFamily="18" charset="2"/>
              <a:buChar char="Þ"/>
            </a:pPr>
            <a:endParaRPr lang="en-US" sz="2200" dirty="0" smtClean="0">
              <a:solidFill>
                <a:schemeClr val="tx1"/>
              </a:solidFill>
            </a:endParaRPr>
          </a:p>
        </p:txBody>
      </p:sp>
      <p:sp>
        <p:nvSpPr>
          <p:cNvPr id="5" name="Rectangle 4"/>
          <p:cNvSpPr/>
          <p:nvPr/>
        </p:nvSpPr>
        <p:spPr>
          <a:xfrm>
            <a:off x="1691680" y="1110469"/>
            <a:ext cx="2186817" cy="460895"/>
          </a:xfrm>
          <a:prstGeom prst="rect">
            <a:avLst/>
          </a:prstGeom>
        </p:spPr>
        <p:txBody>
          <a:bodyPr wrap="none">
            <a:spAutoFit/>
          </a:bodyPr>
          <a:lstStyle/>
          <a:p>
            <a:pPr lvl="0" algn="just">
              <a:lnSpc>
                <a:spcPct val="107000"/>
              </a:lnSpc>
              <a:spcAft>
                <a:spcPts val="800"/>
              </a:spcAft>
            </a:pPr>
            <a:r>
              <a:rPr lang="en-US" sz="2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Design Checks </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spTree>
    <p:extLst>
      <p:ext uri="{BB962C8B-B14F-4D97-AF65-F5344CB8AC3E}">
        <p14:creationId xmlns:p14="http://schemas.microsoft.com/office/powerpoint/2010/main" val="15502359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571364"/>
            <a:ext cx="7740352" cy="5890084"/>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smtClean="0">
                <a:solidFill>
                  <a:schemeClr val="tx1"/>
                </a:solidFill>
                <a:latin typeface="Times New Roman" panose="02020603050405020304" pitchFamily="18" charset="0"/>
                <a:ea typeface="Calibri" panose="020F0502020204030204" pitchFamily="34" charset="0"/>
              </a:rPr>
              <a:t>Story </a:t>
            </a:r>
            <a:r>
              <a:rPr lang="en-US" sz="2400" b="1" dirty="0">
                <a:solidFill>
                  <a:schemeClr val="tx1"/>
                </a:solidFill>
                <a:latin typeface="Times New Roman" panose="02020603050405020304" pitchFamily="18" charset="0"/>
                <a:ea typeface="Calibri" panose="020F0502020204030204" pitchFamily="34" charset="0"/>
              </a:rPr>
              <a:t>Drift </a:t>
            </a:r>
            <a:r>
              <a:rPr lang="en-US" sz="2400" b="1" dirty="0" smtClean="0">
                <a:solidFill>
                  <a:schemeClr val="tx1"/>
                </a:solidFill>
                <a:latin typeface="Times New Roman" panose="02020603050405020304" pitchFamily="18" charset="0"/>
                <a:ea typeface="Calibri" panose="020F0502020204030204" pitchFamily="34" charset="0"/>
              </a:rPr>
              <a:t>Check</a:t>
            </a:r>
          </a:p>
          <a:p>
            <a:pPr marL="342900" indent="-342900">
              <a:lnSpc>
                <a:spcPct val="107000"/>
              </a:lnSpc>
              <a:spcBef>
                <a:spcPts val="0"/>
              </a:spcBef>
              <a:spcAft>
                <a:spcPts val="800"/>
              </a:spcAft>
              <a:buFont typeface="Symbol" panose="05050102010706020507" pitchFamily="18" charset="2"/>
              <a:buChar char="Þ"/>
            </a:pPr>
            <a:r>
              <a:rPr lang="en-US" sz="2400" dirty="0" err="1">
                <a:solidFill>
                  <a:schemeClr val="tx1"/>
                </a:solidFill>
                <a:latin typeface="Times New Roman" panose="02020603050405020304" pitchFamily="18" charset="0"/>
                <a:ea typeface="Calibri" panose="020F0502020204030204" pitchFamily="34" charset="0"/>
                <a:cs typeface="Arial" panose="020B0604020202020204" pitchFamily="34" charset="0"/>
              </a:rPr>
              <a:t>Δ</a:t>
            </a:r>
            <a:r>
              <a:rPr lang="en-US" sz="2400" baseline="-25000" dirty="0" err="1">
                <a:solidFill>
                  <a:schemeClr val="tx1"/>
                </a:solidFill>
                <a:latin typeface="Times New Roman" panose="02020603050405020304" pitchFamily="18" charset="0"/>
                <a:ea typeface="Calibri" panose="020F0502020204030204" pitchFamily="34" charset="0"/>
                <a:cs typeface="Arial" panose="020B0604020202020204" pitchFamily="34" charset="0"/>
              </a:rPr>
              <a:t>a</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0.045</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graphicFrame>
        <p:nvGraphicFramePr>
          <p:cNvPr id="3" name="Table 2"/>
          <p:cNvGraphicFramePr>
            <a:graphicFrameLocks noGrp="1"/>
          </p:cNvGraphicFramePr>
          <p:nvPr>
            <p:extLst>
              <p:ext uri="{D42A27DB-BD31-4B8C-83A1-F6EECF244321}">
                <p14:modId xmlns:p14="http://schemas.microsoft.com/office/powerpoint/2010/main" val="881378626"/>
              </p:ext>
            </p:extLst>
          </p:nvPr>
        </p:nvGraphicFramePr>
        <p:xfrm>
          <a:off x="3707904" y="2132147"/>
          <a:ext cx="5256585" cy="4696968"/>
        </p:xfrm>
        <a:graphic>
          <a:graphicData uri="http://schemas.openxmlformats.org/drawingml/2006/table">
            <a:tbl>
              <a:tblPr firstRow="1" firstCol="1" bandRow="1"/>
              <a:tblGrid>
                <a:gridCol w="892158">
                  <a:extLst>
                    <a:ext uri="{9D8B030D-6E8A-4147-A177-3AD203B41FA5}">
                      <a16:colId xmlns:a16="http://schemas.microsoft.com/office/drawing/2014/main" xmlns="" val="1695809756"/>
                    </a:ext>
                  </a:extLst>
                </a:gridCol>
                <a:gridCol w="1398855">
                  <a:extLst>
                    <a:ext uri="{9D8B030D-6E8A-4147-A177-3AD203B41FA5}">
                      <a16:colId xmlns:a16="http://schemas.microsoft.com/office/drawing/2014/main" xmlns="" val="3780606907"/>
                    </a:ext>
                  </a:extLst>
                </a:gridCol>
                <a:gridCol w="1398855">
                  <a:extLst>
                    <a:ext uri="{9D8B030D-6E8A-4147-A177-3AD203B41FA5}">
                      <a16:colId xmlns:a16="http://schemas.microsoft.com/office/drawing/2014/main" xmlns="" val="1822286138"/>
                    </a:ext>
                  </a:extLst>
                </a:gridCol>
                <a:gridCol w="1566717">
                  <a:extLst>
                    <a:ext uri="{9D8B030D-6E8A-4147-A177-3AD203B41FA5}">
                      <a16:colId xmlns:a16="http://schemas.microsoft.com/office/drawing/2014/main" xmlns="" val="3313082974"/>
                    </a:ext>
                  </a:extLst>
                </a:gridCol>
              </a:tblGrid>
              <a:tr h="362611">
                <a:tc>
                  <a:txBody>
                    <a:bodyPr/>
                    <a:lstStyle/>
                    <a:p>
                      <a:pPr marL="0" marR="0" algn="ctr">
                        <a:lnSpc>
                          <a:spcPct val="107000"/>
                        </a:lnSpc>
                        <a:spcBef>
                          <a:spcPts val="0"/>
                        </a:spcBef>
                        <a:spcAft>
                          <a:spcPts val="0"/>
                        </a:spcAft>
                      </a:pPr>
                      <a:r>
                        <a:rPr lang="en-US" sz="12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Story</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Elastic Drift (X)</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Inelastic Drift (X)</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Comparison with code limit (&lt; 0.045)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ctr">
                    <a:lnL w="12700" cap="flat" cmpd="sng" algn="ctr">
                      <a:solidFill>
                        <a:srgbClr val="C0C0C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xmlns="" val="1231667995"/>
                  </a:ext>
                </a:extLst>
              </a:tr>
              <a:tr h="181306">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Story21</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w="12700" cap="flat" cmpd="sng" algn="ctr">
                      <a:solidFill>
                        <a:srgbClr val="C0C0C0"/>
                      </a:solidFill>
                      <a:prstDash val="solid"/>
                      <a:round/>
                      <a:headEnd type="none" w="med" len="med"/>
                      <a:tailEnd type="none" w="med" len="med"/>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0.068023</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w="12700" cap="flat" cmpd="sng" algn="ctr">
                      <a:solidFill>
                        <a:srgbClr val="C0C0C0"/>
                      </a:solidFill>
                      <a:prstDash val="solid"/>
                      <a:round/>
                      <a:headEnd type="none" w="med" len="med"/>
                      <a:tailEnd type="none" w="med" len="med"/>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0.20951084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w="12700" cap="flat" cmpd="sng" algn="ctr">
                      <a:solidFill>
                        <a:srgbClr val="C0C0C0"/>
                      </a:solidFill>
                      <a:prstDash val="solid"/>
                      <a:round/>
                      <a:headEnd type="none" w="med" len="med"/>
                      <a:tailEnd type="none" w="med" len="med"/>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FALSE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xmlns="" val="2381035624"/>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Story20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0.064101</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0.19743108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FALSE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extLst>
                  <a:ext uri="{0D108BD9-81ED-4DB2-BD59-A6C34878D82A}">
                    <a16:rowId xmlns:a16="http://schemas.microsoft.com/office/drawing/2014/main" xmlns="" val="2273884479"/>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0.004084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0.01257872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extLst>
                  <a:ext uri="{0D108BD9-81ED-4DB2-BD59-A6C34878D82A}">
                    <a16:rowId xmlns:a16="http://schemas.microsoft.com/office/drawing/2014/main" xmlns="" val="969356232"/>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0.004111</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0.01266188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extLst>
                  <a:ext uri="{0D108BD9-81ED-4DB2-BD59-A6C34878D82A}">
                    <a16:rowId xmlns:a16="http://schemas.microsoft.com/office/drawing/2014/main" xmlns="" val="4094175953"/>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0.004106</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0.01264648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extLst>
                  <a:ext uri="{0D108BD9-81ED-4DB2-BD59-A6C34878D82A}">
                    <a16:rowId xmlns:a16="http://schemas.microsoft.com/office/drawing/2014/main" xmlns="" val="2492405715"/>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0.047687</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0.14687596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FALSE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extLst>
                  <a:ext uri="{0D108BD9-81ED-4DB2-BD59-A6C34878D82A}">
                    <a16:rowId xmlns:a16="http://schemas.microsoft.com/office/drawing/2014/main" xmlns="" val="395050647"/>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0.004126</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0.01270808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extLst>
                  <a:ext uri="{0D108BD9-81ED-4DB2-BD59-A6C34878D82A}">
                    <a16:rowId xmlns:a16="http://schemas.microsoft.com/office/drawing/2014/main" xmlns="" val="1099164330"/>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0.004072</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0.01254176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extLst>
                  <a:ext uri="{0D108BD9-81ED-4DB2-BD59-A6C34878D82A}">
                    <a16:rowId xmlns:a16="http://schemas.microsoft.com/office/drawing/2014/main" xmlns="" val="4078260142"/>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0.004025</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0.012397</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extLst>
                  <a:ext uri="{0D108BD9-81ED-4DB2-BD59-A6C34878D82A}">
                    <a16:rowId xmlns:a16="http://schemas.microsoft.com/office/drawing/2014/main" xmlns="" val="3499038401"/>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0.003955</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0.0121814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extLst>
                  <a:ext uri="{0D108BD9-81ED-4DB2-BD59-A6C34878D82A}">
                    <a16:rowId xmlns:a16="http://schemas.microsoft.com/office/drawing/2014/main" xmlns="" val="447037669"/>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0.028235</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0.0869638</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FALSE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extLst>
                  <a:ext uri="{0D108BD9-81ED-4DB2-BD59-A6C34878D82A}">
                    <a16:rowId xmlns:a16="http://schemas.microsoft.com/office/drawing/2014/main" xmlns="" val="3111166427"/>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0.003756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0.01156848</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extLst>
                  <a:ext uri="{0D108BD9-81ED-4DB2-BD59-A6C34878D82A}">
                    <a16:rowId xmlns:a16="http://schemas.microsoft.com/office/drawing/2014/main" xmlns="" val="664356051"/>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0.003603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0.01109724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extLst>
                  <a:ext uri="{0D108BD9-81ED-4DB2-BD59-A6C34878D82A}">
                    <a16:rowId xmlns:a16="http://schemas.microsoft.com/office/drawing/2014/main" xmlns="" val="278718506"/>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0.003394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0.01045352</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extLst>
                  <a:ext uri="{0D108BD9-81ED-4DB2-BD59-A6C34878D82A}">
                    <a16:rowId xmlns:a16="http://schemas.microsoft.com/office/drawing/2014/main" xmlns="" val="1697986682"/>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0.003112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0.00958496</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extLst>
                  <a:ext uri="{0D108BD9-81ED-4DB2-BD59-A6C34878D82A}">
                    <a16:rowId xmlns:a16="http://schemas.microsoft.com/office/drawing/2014/main" xmlns="" val="672750773"/>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0.010769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0.03316852</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extLst>
                  <a:ext uri="{0D108BD9-81ED-4DB2-BD59-A6C34878D82A}">
                    <a16:rowId xmlns:a16="http://schemas.microsoft.com/office/drawing/2014/main" xmlns="" val="2752047388"/>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0.007958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0.02451064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extLst>
                  <a:ext uri="{0D108BD9-81ED-4DB2-BD59-A6C34878D82A}">
                    <a16:rowId xmlns:a16="http://schemas.microsoft.com/office/drawing/2014/main" xmlns="" val="1825562638"/>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0.002083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0.00641564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extLst>
                  <a:ext uri="{0D108BD9-81ED-4DB2-BD59-A6C34878D82A}">
                    <a16:rowId xmlns:a16="http://schemas.microsoft.com/office/drawing/2014/main" xmlns="" val="4243836039"/>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0.001657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0.00510356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extLst>
                  <a:ext uri="{0D108BD9-81ED-4DB2-BD59-A6C34878D82A}">
                    <a16:rowId xmlns:a16="http://schemas.microsoft.com/office/drawing/2014/main" xmlns="" val="1595152109"/>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0.001184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0.00364672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tcPr>
                </a:tc>
                <a:extLst>
                  <a:ext uri="{0D108BD9-81ED-4DB2-BD59-A6C34878D82A}">
                    <a16:rowId xmlns:a16="http://schemas.microsoft.com/office/drawing/2014/main" xmlns="" val="1725507063"/>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0.000146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0.00044968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a:noFill/>
                    </a:lnB>
                    <a:solidFill>
                      <a:srgbClr val="D9D9D9"/>
                    </a:solidFill>
                  </a:tcPr>
                </a:tc>
                <a:extLst>
                  <a:ext uri="{0D108BD9-81ED-4DB2-BD59-A6C34878D82A}">
                    <a16:rowId xmlns:a16="http://schemas.microsoft.com/office/drawing/2014/main" xmlns="" val="1288423728"/>
                  </a:ext>
                </a:extLst>
              </a:tr>
              <a:tr h="181306">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0.000607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0.00186956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467" marR="54467"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1462312"/>
                  </a:ext>
                </a:extLst>
              </a:tr>
            </a:tbl>
          </a:graphicData>
        </a:graphic>
      </p:graphicFrame>
    </p:spTree>
    <p:extLst>
      <p:ext uri="{BB962C8B-B14F-4D97-AF65-F5344CB8AC3E}">
        <p14:creationId xmlns:p14="http://schemas.microsoft.com/office/powerpoint/2010/main" val="20128426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429381"/>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smtClean="0">
                <a:solidFill>
                  <a:schemeClr val="tx1"/>
                </a:solidFill>
                <a:latin typeface="Times New Roman" panose="02020603050405020304" pitchFamily="18" charset="0"/>
                <a:ea typeface="Calibri" panose="020F0502020204030204" pitchFamily="34" charset="0"/>
              </a:rPr>
              <a:t>Story </a:t>
            </a:r>
            <a:r>
              <a:rPr lang="en-US" sz="2400" b="1" dirty="0">
                <a:solidFill>
                  <a:schemeClr val="tx1"/>
                </a:solidFill>
                <a:latin typeface="Times New Roman" panose="02020603050405020304" pitchFamily="18" charset="0"/>
                <a:ea typeface="Calibri" panose="020F0502020204030204" pitchFamily="34" charset="0"/>
              </a:rPr>
              <a:t>Drift </a:t>
            </a:r>
            <a:r>
              <a:rPr lang="en-US" sz="2400" b="1" dirty="0" smtClean="0">
                <a:solidFill>
                  <a:schemeClr val="tx1"/>
                </a:solidFill>
                <a:latin typeface="Times New Roman" panose="02020603050405020304" pitchFamily="18" charset="0"/>
                <a:ea typeface="Calibri" panose="020F0502020204030204" pitchFamily="34" charset="0"/>
              </a:rPr>
              <a:t>Check</a:t>
            </a:r>
          </a:p>
          <a:p>
            <a:pPr marL="342900" indent="-342900">
              <a:lnSpc>
                <a:spcPct val="107000"/>
              </a:lnSpc>
              <a:spcBef>
                <a:spcPts val="0"/>
              </a:spcBef>
              <a:spcAft>
                <a:spcPts val="800"/>
              </a:spcAft>
              <a:buFont typeface="Symbol" panose="05050102010706020507" pitchFamily="18" charset="2"/>
              <a:buChar char="Þ"/>
            </a:pPr>
            <a:r>
              <a:rPr lang="en-US" sz="2400" dirty="0" err="1">
                <a:solidFill>
                  <a:schemeClr val="tx1"/>
                </a:solidFill>
                <a:latin typeface="Times New Roman" panose="02020603050405020304" pitchFamily="18" charset="0"/>
                <a:ea typeface="Calibri" panose="020F0502020204030204" pitchFamily="34" charset="0"/>
                <a:cs typeface="Arial" panose="020B0604020202020204" pitchFamily="34" charset="0"/>
              </a:rPr>
              <a:t>Δ</a:t>
            </a:r>
            <a:r>
              <a:rPr lang="en-US" sz="2400" baseline="-25000" dirty="0" err="1">
                <a:solidFill>
                  <a:schemeClr val="tx1"/>
                </a:solidFill>
                <a:latin typeface="Times New Roman" panose="02020603050405020304" pitchFamily="18" charset="0"/>
                <a:ea typeface="Calibri" panose="020F0502020204030204" pitchFamily="34" charset="0"/>
                <a:cs typeface="Arial" panose="020B0604020202020204" pitchFamily="34" charset="0"/>
              </a:rPr>
              <a:t>a</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0.045</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968486"/>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graphicFrame>
        <p:nvGraphicFramePr>
          <p:cNvPr id="2" name="Table 1"/>
          <p:cNvGraphicFramePr>
            <a:graphicFrameLocks noGrp="1"/>
          </p:cNvGraphicFramePr>
          <p:nvPr>
            <p:extLst>
              <p:ext uri="{D42A27DB-BD31-4B8C-83A1-F6EECF244321}">
                <p14:modId xmlns:p14="http://schemas.microsoft.com/office/powerpoint/2010/main" val="2964261115"/>
              </p:ext>
            </p:extLst>
          </p:nvPr>
        </p:nvGraphicFramePr>
        <p:xfrm>
          <a:off x="3878497" y="2161032"/>
          <a:ext cx="4752527" cy="4696968"/>
        </p:xfrm>
        <a:graphic>
          <a:graphicData uri="http://schemas.openxmlformats.org/drawingml/2006/table">
            <a:tbl>
              <a:tblPr firstRow="1" firstCol="1" bandRow="1"/>
              <a:tblGrid>
                <a:gridCol w="848169">
                  <a:extLst>
                    <a:ext uri="{9D8B030D-6E8A-4147-A177-3AD203B41FA5}">
                      <a16:colId xmlns:a16="http://schemas.microsoft.com/office/drawing/2014/main" xmlns="" val="2081072396"/>
                    </a:ext>
                  </a:extLst>
                </a:gridCol>
                <a:gridCol w="1201341">
                  <a:extLst>
                    <a:ext uri="{9D8B030D-6E8A-4147-A177-3AD203B41FA5}">
                      <a16:colId xmlns:a16="http://schemas.microsoft.com/office/drawing/2014/main" xmlns="" val="764758461"/>
                    </a:ext>
                  </a:extLst>
                </a:gridCol>
                <a:gridCol w="1206903">
                  <a:extLst>
                    <a:ext uri="{9D8B030D-6E8A-4147-A177-3AD203B41FA5}">
                      <a16:colId xmlns:a16="http://schemas.microsoft.com/office/drawing/2014/main" xmlns="" val="1392648812"/>
                    </a:ext>
                  </a:extLst>
                </a:gridCol>
                <a:gridCol w="1496114">
                  <a:extLst>
                    <a:ext uri="{9D8B030D-6E8A-4147-A177-3AD203B41FA5}">
                      <a16:colId xmlns:a16="http://schemas.microsoft.com/office/drawing/2014/main" xmlns="" val="2055690609"/>
                    </a:ext>
                  </a:extLst>
                </a:gridCol>
              </a:tblGrid>
              <a:tr h="375760">
                <a:tc>
                  <a:txBody>
                    <a:bodyPr/>
                    <a:lstStyle/>
                    <a:p>
                      <a:pPr marL="0" marR="0" algn="ctr">
                        <a:lnSpc>
                          <a:spcPct val="107000"/>
                        </a:lnSpc>
                        <a:spcBef>
                          <a:spcPts val="0"/>
                        </a:spcBef>
                        <a:spcAft>
                          <a:spcPts val="0"/>
                        </a:spcAft>
                      </a:pPr>
                      <a:r>
                        <a:rPr lang="en-US" sz="12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Story</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Elastic Drift (Y)</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Inelastic Drift (Y)</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Comparison with code limit (&lt; 0.045)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ctr">
                    <a:lnL w="12700" cap="flat" cmpd="sng" algn="ctr">
                      <a:solidFill>
                        <a:srgbClr val="C0C0C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xmlns="" val="3205354364"/>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Story21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w="12700" cap="flat" cmpd="sng" algn="ctr">
                      <a:solidFill>
                        <a:srgbClr val="C0C0C0"/>
                      </a:solidFill>
                      <a:prstDash val="solid"/>
                      <a:round/>
                      <a:headEnd type="none" w="med" len="med"/>
                      <a:tailEnd type="none" w="med" len="med"/>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0.069117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w="12700" cap="flat" cmpd="sng" algn="ctr">
                      <a:solidFill>
                        <a:srgbClr val="C0C0C0"/>
                      </a:solidFill>
                      <a:prstDash val="solid"/>
                      <a:round/>
                      <a:headEnd type="none" w="med" len="med"/>
                      <a:tailEnd type="none" w="med" len="med"/>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0.21288036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w="12700" cap="flat" cmpd="sng" algn="ctr">
                      <a:solidFill>
                        <a:srgbClr val="C0C0C0"/>
                      </a:solidFill>
                      <a:prstDash val="solid"/>
                      <a:round/>
                      <a:headEnd type="none" w="med" len="med"/>
                      <a:tailEnd type="none" w="med" len="med"/>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FALSE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xmlns="" val="3219778369"/>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Story20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0.065175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0.200739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FALSE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extLst>
                  <a:ext uri="{0D108BD9-81ED-4DB2-BD59-A6C34878D82A}">
                    <a16:rowId xmlns:a16="http://schemas.microsoft.com/office/drawing/2014/main" xmlns="" val="1308974607"/>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0.004229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0.01302532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extLst>
                  <a:ext uri="{0D108BD9-81ED-4DB2-BD59-A6C34878D82A}">
                    <a16:rowId xmlns:a16="http://schemas.microsoft.com/office/drawing/2014/main" xmlns="" val="2866205798"/>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0.004256</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0.01310848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extLst>
                  <a:ext uri="{0D108BD9-81ED-4DB2-BD59-A6C34878D82A}">
                    <a16:rowId xmlns:a16="http://schemas.microsoft.com/office/drawing/2014/main" xmlns="" val="4258793344"/>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0.004299</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0.01324092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extLst>
                  <a:ext uri="{0D108BD9-81ED-4DB2-BD59-A6C34878D82A}">
                    <a16:rowId xmlns:a16="http://schemas.microsoft.com/office/drawing/2014/main" xmlns="" val="3018844547"/>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0.049546</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0.15260168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FALSE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extLst>
                  <a:ext uri="{0D108BD9-81ED-4DB2-BD59-A6C34878D82A}">
                    <a16:rowId xmlns:a16="http://schemas.microsoft.com/office/drawing/2014/main" xmlns="" val="2598481872"/>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0.004334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0.01334872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extLst>
                  <a:ext uri="{0D108BD9-81ED-4DB2-BD59-A6C34878D82A}">
                    <a16:rowId xmlns:a16="http://schemas.microsoft.com/office/drawing/2014/main" xmlns="" val="2052328177"/>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0.004291</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0.01321628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extLst>
                  <a:ext uri="{0D108BD9-81ED-4DB2-BD59-A6C34878D82A}">
                    <a16:rowId xmlns:a16="http://schemas.microsoft.com/office/drawing/2014/main" xmlns="" val="2405910157"/>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0.004235</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0.0130438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extLst>
                  <a:ext uri="{0D108BD9-81ED-4DB2-BD59-A6C34878D82A}">
                    <a16:rowId xmlns:a16="http://schemas.microsoft.com/office/drawing/2014/main" xmlns="" val="1338880254"/>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0.004116</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0.01267728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extLst>
                  <a:ext uri="{0D108BD9-81ED-4DB2-BD59-A6C34878D82A}">
                    <a16:rowId xmlns:a16="http://schemas.microsoft.com/office/drawing/2014/main" xmlns="" val="1260971655"/>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0.02868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0.0883344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FALSE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extLst>
                  <a:ext uri="{0D108BD9-81ED-4DB2-BD59-A6C34878D82A}">
                    <a16:rowId xmlns:a16="http://schemas.microsoft.com/office/drawing/2014/main" xmlns="" val="899327434"/>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0.003785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0.0116578</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extLst>
                  <a:ext uri="{0D108BD9-81ED-4DB2-BD59-A6C34878D82A}">
                    <a16:rowId xmlns:a16="http://schemas.microsoft.com/office/drawing/2014/main" xmlns="" val="4132345979"/>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0.003615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0.0111342</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extLst>
                  <a:ext uri="{0D108BD9-81ED-4DB2-BD59-A6C34878D82A}">
                    <a16:rowId xmlns:a16="http://schemas.microsoft.com/office/drawing/2014/main" xmlns="" val="2502229635"/>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0.003406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0.01049048</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extLst>
                  <a:ext uri="{0D108BD9-81ED-4DB2-BD59-A6C34878D82A}">
                    <a16:rowId xmlns:a16="http://schemas.microsoft.com/office/drawing/2014/main" xmlns="" val="4070652028"/>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0.003141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0.00967428</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extLst>
                  <a:ext uri="{0D108BD9-81ED-4DB2-BD59-A6C34878D82A}">
                    <a16:rowId xmlns:a16="http://schemas.microsoft.com/office/drawing/2014/main" xmlns="" val="1611835720"/>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0.011053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0.03404324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extLst>
                  <a:ext uri="{0D108BD9-81ED-4DB2-BD59-A6C34878D82A}">
                    <a16:rowId xmlns:a16="http://schemas.microsoft.com/office/drawing/2014/main" xmlns="" val="2796485522"/>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0.008186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0.02521288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extLst>
                  <a:ext uri="{0D108BD9-81ED-4DB2-BD59-A6C34878D82A}">
                    <a16:rowId xmlns:a16="http://schemas.microsoft.com/office/drawing/2014/main" xmlns="" val="1327902757"/>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0.00217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0.0066836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extLst>
                  <a:ext uri="{0D108BD9-81ED-4DB2-BD59-A6C34878D82A}">
                    <a16:rowId xmlns:a16="http://schemas.microsoft.com/office/drawing/2014/main" xmlns="" val="2911103118"/>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0.001728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0.00532224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extLst>
                  <a:ext uri="{0D108BD9-81ED-4DB2-BD59-A6C34878D82A}">
                    <a16:rowId xmlns:a16="http://schemas.microsoft.com/office/drawing/2014/main" xmlns="" val="4239165307"/>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0.000156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0.00048048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tcPr>
                </a:tc>
                <a:extLst>
                  <a:ext uri="{0D108BD9-81ED-4DB2-BD59-A6C34878D82A}">
                    <a16:rowId xmlns:a16="http://schemas.microsoft.com/office/drawing/2014/main" xmlns="" val="3240246324"/>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0.001226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0.00377608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a:noFill/>
                    </a:lnB>
                    <a:solidFill>
                      <a:srgbClr val="D9D9D9"/>
                    </a:solidFill>
                  </a:tcPr>
                </a:tc>
                <a:extLst>
                  <a:ext uri="{0D108BD9-81ED-4DB2-BD59-A6C34878D82A}">
                    <a16:rowId xmlns:a16="http://schemas.microsoft.com/office/drawing/2014/main" xmlns="" val="3907929287"/>
                  </a:ext>
                </a:extLst>
              </a:tr>
              <a:tr h="187880">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Story1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0.00062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0.0019096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TRUE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54085" marR="54085"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2420781"/>
                  </a:ext>
                </a:extLst>
              </a:tr>
            </a:tbl>
          </a:graphicData>
        </a:graphic>
      </p:graphicFrame>
    </p:spTree>
    <p:extLst>
      <p:ext uri="{BB962C8B-B14F-4D97-AF65-F5344CB8AC3E}">
        <p14:creationId xmlns:p14="http://schemas.microsoft.com/office/powerpoint/2010/main" val="35798391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ko-KR" dirty="0"/>
              <a:t> </a:t>
            </a:r>
            <a:r>
              <a:rPr lang="en-US" altLang="ko-KR" sz="6000" dirty="0">
                <a:solidFill>
                  <a:schemeClr val="accent6">
                    <a:lumMod val="75000"/>
                  </a:schemeClr>
                </a:solidFill>
              </a:rPr>
              <a:t>Introduction</a:t>
            </a:r>
            <a:endParaRPr lang="ko-KR" altLang="en-US" sz="6000" dirty="0">
              <a:solidFill>
                <a:schemeClr val="accent6">
                  <a:lumMod val="75000"/>
                </a:schemeClr>
              </a:solidFill>
            </a:endParaRPr>
          </a:p>
        </p:txBody>
      </p:sp>
      <p:sp>
        <p:nvSpPr>
          <p:cNvPr id="6" name="Content Placeholder 5"/>
          <p:cNvSpPr>
            <a:spLocks noGrp="1"/>
          </p:cNvSpPr>
          <p:nvPr>
            <p:ph idx="1"/>
          </p:nvPr>
        </p:nvSpPr>
        <p:spPr>
          <a:xfrm>
            <a:off x="457200" y="1452627"/>
            <a:ext cx="8229600" cy="460648"/>
          </a:xfrm>
        </p:spPr>
        <p:txBody>
          <a:bodyPr/>
          <a:lstStyle/>
          <a:p>
            <a:r>
              <a:rPr lang="en-US" altLang="ko-KR" sz="3200" b="1" dirty="0"/>
              <a:t>Project description </a:t>
            </a:r>
            <a:endParaRPr lang="en-US" altLang="ko-KR" sz="3200" b="1" dirty="0">
              <a:solidFill>
                <a:schemeClr val="tx1">
                  <a:lumMod val="75000"/>
                  <a:lumOff val="25000"/>
                </a:schemeClr>
              </a:solidFill>
              <a:latin typeface="Arial" pitchFamily="34" charset="0"/>
              <a:cs typeface="Arial" pitchFamily="34" charset="0"/>
            </a:endParaRPr>
          </a:p>
        </p:txBody>
      </p:sp>
      <p:sp>
        <p:nvSpPr>
          <p:cNvPr id="7" name="Content Placeholder 6"/>
          <p:cNvSpPr>
            <a:spLocks noGrp="1"/>
          </p:cNvSpPr>
          <p:nvPr>
            <p:ph idx="10"/>
          </p:nvPr>
        </p:nvSpPr>
        <p:spPr>
          <a:xfrm>
            <a:off x="467544" y="2276872"/>
            <a:ext cx="8352928" cy="3600400"/>
          </a:xfrm>
        </p:spPr>
        <p:txBody>
          <a:bodyPr/>
          <a:lstStyle/>
          <a:p>
            <a:pPr marL="342900" indent="-342900" algn="just">
              <a:buFont typeface="Wingdings" panose="05000000000000000000" pitchFamily="2" charset="2"/>
              <a:buChar char="Ø"/>
            </a:pPr>
            <a:r>
              <a:rPr lang="en-US" altLang="ko-KR" sz="2200" dirty="0">
                <a:solidFill>
                  <a:schemeClr val="tx1"/>
                </a:solidFill>
                <a:latin typeface="Arial" pitchFamily="34" charset="0"/>
                <a:cs typeface="Arial" pitchFamily="34" charset="0"/>
              </a:rPr>
              <a:t>Apple Media center Located in  Nablus City, near the Nablus commercial complex</a:t>
            </a:r>
          </a:p>
          <a:p>
            <a:pPr algn="just"/>
            <a:endParaRPr lang="en-US" altLang="ko-KR" sz="2200" dirty="0">
              <a:solidFill>
                <a:schemeClr val="tx1"/>
              </a:solidFill>
              <a:latin typeface="Arial" pitchFamily="34" charset="0"/>
              <a:cs typeface="Arial" pitchFamily="34" charset="0"/>
            </a:endParaRPr>
          </a:p>
          <a:p>
            <a:pPr marL="342900" indent="-342900" algn="just">
              <a:buFont typeface="Wingdings" panose="05000000000000000000" pitchFamily="2" charset="2"/>
              <a:buChar char="Ø"/>
            </a:pPr>
            <a:r>
              <a:rPr lang="en-US" altLang="ko-KR" sz="2200" dirty="0">
                <a:solidFill>
                  <a:schemeClr val="tx1"/>
                </a:solidFill>
                <a:latin typeface="Arial" pitchFamily="34" charset="0"/>
                <a:cs typeface="Arial" pitchFamily="34" charset="0"/>
              </a:rPr>
              <a:t>The building is composed of 21 stories and is wrapped to 120 degrees with two typical type of plane area, one consists of 560</a:t>
            </a:r>
            <a:r>
              <a:rPr lang="en-US" sz="2400" dirty="0">
                <a:solidFill>
                  <a:schemeClr val="tx1"/>
                </a:solidFill>
                <a:latin typeface="Times New Roman" panose="02020603050405020304" pitchFamily="18" charset="0"/>
                <a:ea typeface="Calibri" panose="020F0502020204030204" pitchFamily="34" charset="0"/>
              </a:rPr>
              <a:t>m</a:t>
            </a:r>
            <a:r>
              <a:rPr lang="en-US" sz="2400" baseline="30000" dirty="0">
                <a:solidFill>
                  <a:schemeClr val="tx1"/>
                </a:solidFill>
                <a:latin typeface="Times New Roman" panose="02020603050405020304" pitchFamily="18" charset="0"/>
                <a:ea typeface="Calibri" panose="020F0502020204030204" pitchFamily="34" charset="0"/>
              </a:rPr>
              <a:t>2</a:t>
            </a:r>
            <a:r>
              <a:rPr lang="en-US" altLang="ko-KR" sz="2200" dirty="0">
                <a:solidFill>
                  <a:schemeClr val="tx1"/>
                </a:solidFill>
                <a:latin typeface="Arial" pitchFamily="34" charset="0"/>
                <a:cs typeface="Arial" pitchFamily="34" charset="0"/>
              </a:rPr>
              <a:t> and the other one repeated after each five stories with an area 812</a:t>
            </a:r>
            <a:r>
              <a:rPr lang="en-US" sz="2400" dirty="0">
                <a:solidFill>
                  <a:schemeClr val="tx1"/>
                </a:solidFill>
                <a:latin typeface="Times New Roman" panose="02020603050405020304" pitchFamily="18" charset="0"/>
                <a:ea typeface="Calibri" panose="020F0502020204030204" pitchFamily="34" charset="0"/>
              </a:rPr>
              <a:t>m</a:t>
            </a:r>
            <a:r>
              <a:rPr lang="en-US" sz="2400" baseline="30000" dirty="0">
                <a:solidFill>
                  <a:schemeClr val="tx1"/>
                </a:solidFill>
                <a:latin typeface="Times New Roman" panose="02020603050405020304" pitchFamily="18" charset="0"/>
                <a:ea typeface="Calibri" panose="020F0502020204030204" pitchFamily="34" charset="0"/>
              </a:rPr>
              <a:t>2</a:t>
            </a:r>
            <a:r>
              <a:rPr lang="en-US" altLang="ko-KR" sz="2200" dirty="0">
                <a:solidFill>
                  <a:schemeClr val="tx1"/>
                </a:solidFill>
                <a:latin typeface="Arial" pitchFamily="34" charset="0"/>
                <a:cs typeface="Arial" pitchFamily="34" charset="0"/>
              </a:rPr>
              <a:t>.</a:t>
            </a:r>
          </a:p>
          <a:p>
            <a:endParaRPr lang="en-US" altLang="ko-KR" sz="1600" dirty="0">
              <a:latin typeface="Arial" pitchFamily="34" charset="0"/>
              <a:cs typeface="Arial" pitchFamily="34" charset="0"/>
            </a:endParaRPr>
          </a:p>
          <a:p>
            <a:endParaRPr lang="en-US" altLang="ko-KR" sz="1600" dirty="0">
              <a:latin typeface="Arial" pitchFamily="34" charset="0"/>
              <a:cs typeface="Arial" pitchFamily="34" charset="0"/>
            </a:endParaRPr>
          </a:p>
        </p:txBody>
      </p:sp>
    </p:spTree>
    <p:extLst>
      <p:ext uri="{BB962C8B-B14F-4D97-AF65-F5344CB8AC3E}">
        <p14:creationId xmlns:p14="http://schemas.microsoft.com/office/powerpoint/2010/main" val="13904806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916832"/>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smtClean="0">
                <a:solidFill>
                  <a:schemeClr val="tx1"/>
                </a:solidFill>
                <a:latin typeface="Times New Roman" panose="02020603050405020304" pitchFamily="18" charset="0"/>
                <a:ea typeface="Calibri" panose="020F0502020204030204" pitchFamily="34" charset="0"/>
              </a:rPr>
              <a:t>P-Delta Check</a:t>
            </a: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rPr>
              <a:t>Load combination equal to Dead Load + Live Load + </a:t>
            </a:r>
            <a:r>
              <a:rPr lang="en-US" sz="2400" dirty="0" smtClean="0">
                <a:solidFill>
                  <a:schemeClr val="tx1"/>
                </a:solidFill>
                <a:latin typeface="Times New Roman" panose="02020603050405020304" pitchFamily="18" charset="0"/>
                <a:ea typeface="Calibri" panose="020F0502020204030204" pitchFamily="34" charset="0"/>
              </a:rPr>
              <a:t>Superimposed </a:t>
            </a:r>
            <a:r>
              <a:rPr lang="en-US" sz="2400" dirty="0">
                <a:solidFill>
                  <a:schemeClr val="tx1"/>
                </a:solidFill>
                <a:latin typeface="Times New Roman" panose="02020603050405020304" pitchFamily="18" charset="0"/>
                <a:ea typeface="Calibri" panose="020F0502020204030204" pitchFamily="34" charset="0"/>
              </a:rPr>
              <a:t>Live </a:t>
            </a:r>
            <a:r>
              <a:rPr lang="en-US" sz="2400" dirty="0" smtClean="0">
                <a:solidFill>
                  <a:schemeClr val="tx1"/>
                </a:solidFill>
                <a:latin typeface="Times New Roman" panose="02020603050405020304" pitchFamily="18" charset="0"/>
                <a:ea typeface="Calibri" panose="020F0502020204030204" pitchFamily="34" charset="0"/>
              </a:rPr>
              <a:t>Load</a:t>
            </a:r>
            <a:r>
              <a:rPr lang="en-US" sz="2400" dirty="0" smtClean="0">
                <a:latin typeface="Times New Roman" panose="02020603050405020304" pitchFamily="18" charset="0"/>
                <a:ea typeface="Calibri" panose="020F0502020204030204" pitchFamily="34" charset="0"/>
              </a:rPr>
              <a:t>.</a:t>
            </a: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3" name="Picture 2"/>
          <p:cNvPicPr>
            <a:picLocks noChangeAspect="1"/>
          </p:cNvPicPr>
          <p:nvPr/>
        </p:nvPicPr>
        <p:blipFill>
          <a:blip r:embed="rId2"/>
          <a:stretch>
            <a:fillRect/>
          </a:stretch>
        </p:blipFill>
        <p:spPr>
          <a:xfrm>
            <a:off x="4355976" y="2819659"/>
            <a:ext cx="4663844" cy="4041998"/>
          </a:xfrm>
          <a:prstGeom prst="rect">
            <a:avLst/>
          </a:prstGeom>
        </p:spPr>
      </p:pic>
    </p:spTree>
    <p:extLst>
      <p:ext uri="{BB962C8B-B14F-4D97-AF65-F5344CB8AC3E}">
        <p14:creationId xmlns:p14="http://schemas.microsoft.com/office/powerpoint/2010/main" val="11017520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704397"/>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smtClean="0">
                <a:solidFill>
                  <a:schemeClr val="tx1"/>
                </a:solidFill>
                <a:latin typeface="Times New Roman" panose="02020603050405020304" pitchFamily="18" charset="0"/>
                <a:ea typeface="Calibri" panose="020F0502020204030204" pitchFamily="34" charset="0"/>
              </a:rPr>
              <a:t>P-Delta Check</a:t>
            </a: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2" name="Picture 1"/>
          <p:cNvPicPr>
            <a:picLocks noChangeAspect="1"/>
          </p:cNvPicPr>
          <p:nvPr/>
        </p:nvPicPr>
        <p:blipFill>
          <a:blip r:embed="rId2"/>
          <a:stretch>
            <a:fillRect/>
          </a:stretch>
        </p:blipFill>
        <p:spPr>
          <a:xfrm>
            <a:off x="2123728" y="2060848"/>
            <a:ext cx="6696744" cy="4626574"/>
          </a:xfrm>
          <a:prstGeom prst="rect">
            <a:avLst/>
          </a:prstGeom>
        </p:spPr>
      </p:pic>
    </p:spTree>
    <p:extLst>
      <p:ext uri="{BB962C8B-B14F-4D97-AF65-F5344CB8AC3E}">
        <p14:creationId xmlns:p14="http://schemas.microsoft.com/office/powerpoint/2010/main" val="21302408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704397"/>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smtClean="0">
                <a:solidFill>
                  <a:schemeClr val="tx1"/>
                </a:solidFill>
                <a:latin typeface="Times New Roman" panose="02020603050405020304" pitchFamily="18" charset="0"/>
                <a:ea typeface="Calibri" panose="020F0502020204030204" pitchFamily="34" charset="0"/>
              </a:rPr>
              <a:t>P-Delta Check</a:t>
            </a: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3" name="Picture 2"/>
          <p:cNvPicPr>
            <a:picLocks noChangeAspect="1"/>
          </p:cNvPicPr>
          <p:nvPr/>
        </p:nvPicPr>
        <p:blipFill>
          <a:blip r:embed="rId2"/>
          <a:stretch>
            <a:fillRect/>
          </a:stretch>
        </p:blipFill>
        <p:spPr>
          <a:xfrm>
            <a:off x="2123728" y="2060848"/>
            <a:ext cx="6790933" cy="4680520"/>
          </a:xfrm>
          <a:prstGeom prst="rect">
            <a:avLst/>
          </a:prstGeom>
        </p:spPr>
      </p:pic>
    </p:spTree>
    <p:extLst>
      <p:ext uri="{BB962C8B-B14F-4D97-AF65-F5344CB8AC3E}">
        <p14:creationId xmlns:p14="http://schemas.microsoft.com/office/powerpoint/2010/main" val="1563127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403648" y="1704397"/>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smtClean="0">
                    <a:solidFill>
                      <a:schemeClr val="tx1"/>
                    </a:solidFill>
                    <a:latin typeface="Times New Roman" panose="02020603050405020304" pitchFamily="18" charset="0"/>
                    <a:ea typeface="Calibri" panose="020F0502020204030204" pitchFamily="34" charset="0"/>
                  </a:rPr>
                  <a:t>P-Delta Check</a:t>
                </a:r>
              </a:p>
              <a:p>
                <a:pPr>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While </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smtClean="0">
                    <a:solidFill>
                      <a:schemeClr val="tx1"/>
                    </a:solidFill>
                    <a:effectLst/>
                    <a:latin typeface="Times New Roman" panose="02020603050405020304" pitchFamily="18" charset="0"/>
                    <a:ea typeface="Calibri" panose="020F0502020204030204" pitchFamily="34" charset="0"/>
                    <a:cs typeface="Arial" panose="020B0604020202020204" pitchFamily="34" charset="0"/>
                  </a:rPr>
                  <a:t>Δ= </a:t>
                </a:r>
                <a14:m>
                  <m:oMath xmlns:m="http://schemas.openxmlformats.org/officeDocument/2006/math">
                    <m:f>
                      <m:f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5</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5</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239</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402</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225</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129</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num>
                      <m:den>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25</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den>
                    </m:f>
                  </m:oMath>
                </a14:m>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62.8012mm</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θ= </a:t>
                </a:r>
                <a14:m>
                  <m:oMath xmlns:m="http://schemas.openxmlformats.org/officeDocument/2006/math">
                    <m:f>
                      <m:f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15918</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1741</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62</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8012</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25</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num>
                      <m:den>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2356</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0763</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3000</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5</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5</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den>
                    </m:f>
                  </m:oMath>
                </a14:m>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0.032143851</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During to the results, all the stories have θ less than 0.10, so there is no need to include the P-Delta effect in the analysis.</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400" b="1" dirty="0" smtClean="0">
                  <a:latin typeface="Times New Roman" panose="02020603050405020304" pitchFamily="18" charset="0"/>
                  <a:ea typeface="Calibri" panose="020F0502020204030204" pitchFamily="34" charset="0"/>
                </a:endParaRPr>
              </a:p>
              <a:p>
                <a:pPr lvl="0">
                  <a:lnSpc>
                    <a:spcPct val="107000"/>
                  </a:lnSpc>
                  <a:spcBef>
                    <a:spcPts val="0"/>
                  </a:spcBef>
                  <a:spcAft>
                    <a:spcPts val="800"/>
                  </a:spcAft>
                </a:pPr>
                <a:endParaRPr lang="en-US" sz="2200" dirty="0" smtClean="0">
                  <a:solidFill>
                    <a:schemeClr val="tx1"/>
                  </a:solidFill>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403648" y="1704397"/>
                <a:ext cx="7740352" cy="5544616"/>
              </a:xfrm>
              <a:blipFill>
                <a:blip r:embed="rId2"/>
                <a:stretch>
                  <a:fillRect t="-880" r="-1260"/>
                </a:stretch>
              </a:blipFill>
            </p:spPr>
            <p:txBody>
              <a:bodyPr/>
              <a:lstStyle/>
              <a:p>
                <a:r>
                  <a:rPr lang="en-US">
                    <a:noFill/>
                  </a:rPr>
                  <a:t> </a:t>
                </a:r>
              </a:p>
            </p:txBody>
          </p:sp>
        </mc:Fallback>
      </mc:AlternateContent>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spTree>
    <p:extLst>
      <p:ext uri="{BB962C8B-B14F-4D97-AF65-F5344CB8AC3E}">
        <p14:creationId xmlns:p14="http://schemas.microsoft.com/office/powerpoint/2010/main" val="20680006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571364"/>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Torsional Irregularity </a:t>
            </a:r>
            <a:r>
              <a:rPr lang="en-US" sz="2400" b="1" dirty="0" smtClean="0">
                <a:solidFill>
                  <a:schemeClr val="tx1"/>
                </a:solidFill>
                <a:latin typeface="Times New Roman" panose="02020603050405020304" pitchFamily="18" charset="0"/>
                <a:ea typeface="Calibri" panose="020F0502020204030204" pitchFamily="34" charset="0"/>
              </a:rPr>
              <a:t>Check</a:t>
            </a: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rPr>
              <a:t>Torsional Irregularity Check in X-Direction</a:t>
            </a:r>
            <a:endParaRPr lang="en-US" sz="2400" dirty="0" smtClean="0">
              <a:solidFill>
                <a:schemeClr val="tx1"/>
              </a:solidFill>
              <a:latin typeface="Times New Roman" panose="02020603050405020304" pitchFamily="18" charset="0"/>
              <a:ea typeface="Calibri" panose="020F050202020403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564904"/>
            <a:ext cx="6696744" cy="4104456"/>
          </a:xfrm>
          <a:prstGeom prst="rect">
            <a:avLst/>
          </a:prstGeom>
          <a:noFill/>
          <a:ln>
            <a:solidFill>
              <a:sysClr val="windowText" lastClr="000000"/>
            </a:solidFill>
          </a:ln>
        </p:spPr>
      </p:pic>
    </p:spTree>
    <p:extLst>
      <p:ext uri="{BB962C8B-B14F-4D97-AF65-F5344CB8AC3E}">
        <p14:creationId xmlns:p14="http://schemas.microsoft.com/office/powerpoint/2010/main" val="14697965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403648" y="1571364"/>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Torsional Irregularity </a:t>
                </a:r>
                <a:r>
                  <a:rPr lang="en-US" sz="2400" b="1" dirty="0" smtClean="0">
                    <a:solidFill>
                      <a:schemeClr val="tx1"/>
                    </a:solidFill>
                    <a:latin typeface="Times New Roman" panose="02020603050405020304" pitchFamily="18" charset="0"/>
                    <a:ea typeface="Calibri" panose="020F0502020204030204" pitchFamily="34" charset="0"/>
                  </a:rPr>
                  <a:t>Check</a:t>
                </a: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rPr>
                  <a:t>Torsional Irregularity Check in X-Direction</a:t>
                </a:r>
                <a:endParaRPr lang="en-US" sz="2400" dirty="0" smtClean="0">
                  <a:solidFill>
                    <a:schemeClr val="tx1"/>
                  </a:solidFill>
                  <a:latin typeface="Times New Roman" panose="02020603050405020304" pitchFamily="18" charset="0"/>
                  <a:ea typeface="Calibri" panose="020F0502020204030204" pitchFamily="34" charset="0"/>
                </a:endParaRPr>
              </a:p>
              <a:p>
                <a:pPr algn="just">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While</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A</a:t>
                </a:r>
                <a:r>
                  <a:rPr lang="en-US" sz="2400" baseline="-25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x</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sSup>
                      <m:sSup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068023</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num>
                              <m:den>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03594</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den>
                            </m:f>
                          </m:e>
                        </m:d>
                      </m:e>
                      <m:sup>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2.4885</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Eccentricity= 2.4885 x 0.05</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0.124</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Eccentricity Absolute length= DX x % Eccentricity</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15.5 x 0.124</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1.929</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403648" y="1571364"/>
                <a:ext cx="7740352" cy="5544616"/>
              </a:xfrm>
              <a:blipFill>
                <a:blip r:embed="rId2"/>
                <a:stretch>
                  <a:fillRect t="-880"/>
                </a:stretch>
              </a:blipFill>
            </p:spPr>
            <p:txBody>
              <a:bodyPr/>
              <a:lstStyle/>
              <a:p>
                <a:r>
                  <a:rPr lang="en-US">
                    <a:noFill/>
                  </a:rPr>
                  <a:t> </a:t>
                </a:r>
              </a:p>
            </p:txBody>
          </p:sp>
        </mc:Fallback>
      </mc:AlternateContent>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spTree>
    <p:extLst>
      <p:ext uri="{BB962C8B-B14F-4D97-AF65-F5344CB8AC3E}">
        <p14:creationId xmlns:p14="http://schemas.microsoft.com/office/powerpoint/2010/main" val="19675049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571364"/>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Torsional Irregularity </a:t>
            </a:r>
            <a:r>
              <a:rPr lang="en-US" sz="2400" b="1" dirty="0" smtClean="0">
                <a:solidFill>
                  <a:schemeClr val="tx1"/>
                </a:solidFill>
                <a:latin typeface="Times New Roman" panose="02020603050405020304" pitchFamily="18" charset="0"/>
                <a:ea typeface="Calibri" panose="020F0502020204030204" pitchFamily="34" charset="0"/>
              </a:rPr>
              <a:t>Check</a:t>
            </a: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rPr>
              <a:t>Torsional Irregularity Check in X-Direction</a:t>
            </a:r>
            <a:endParaRPr lang="en-US" sz="2400" dirty="0" smtClean="0">
              <a:solidFill>
                <a:schemeClr val="tx1"/>
              </a:solidFill>
              <a:latin typeface="Times New Roman" panose="02020603050405020304" pitchFamily="18" charset="0"/>
              <a:ea typeface="Calibri" panose="020F050202020403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2" name="Picture 1"/>
          <p:cNvPicPr>
            <a:picLocks noChangeAspect="1"/>
          </p:cNvPicPr>
          <p:nvPr/>
        </p:nvPicPr>
        <p:blipFill>
          <a:blip r:embed="rId2"/>
          <a:stretch>
            <a:fillRect/>
          </a:stretch>
        </p:blipFill>
        <p:spPr>
          <a:xfrm>
            <a:off x="1668016" y="2636912"/>
            <a:ext cx="7399370" cy="3960440"/>
          </a:xfrm>
          <a:prstGeom prst="rect">
            <a:avLst/>
          </a:prstGeom>
        </p:spPr>
      </p:pic>
    </p:spTree>
    <p:extLst>
      <p:ext uri="{BB962C8B-B14F-4D97-AF65-F5344CB8AC3E}">
        <p14:creationId xmlns:p14="http://schemas.microsoft.com/office/powerpoint/2010/main" val="20651410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571364"/>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Torsional Irregularity </a:t>
            </a:r>
            <a:r>
              <a:rPr lang="en-US" sz="2400" b="1" dirty="0" smtClean="0">
                <a:solidFill>
                  <a:schemeClr val="tx1"/>
                </a:solidFill>
                <a:latin typeface="Times New Roman" panose="02020603050405020304" pitchFamily="18" charset="0"/>
                <a:ea typeface="Calibri" panose="020F0502020204030204" pitchFamily="34" charset="0"/>
              </a:rPr>
              <a:t>Check</a:t>
            </a: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rPr>
              <a:t>Torsional Irregularity Check in X-Direction</a:t>
            </a:r>
            <a:endParaRPr lang="en-US" sz="2400" dirty="0" smtClean="0">
              <a:solidFill>
                <a:schemeClr val="tx1"/>
              </a:solidFill>
              <a:latin typeface="Times New Roman" panose="02020603050405020304" pitchFamily="18" charset="0"/>
              <a:ea typeface="Calibri" panose="020F050202020403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3" name="Picture 2"/>
          <p:cNvPicPr>
            <a:picLocks noChangeAspect="1"/>
          </p:cNvPicPr>
          <p:nvPr/>
        </p:nvPicPr>
        <p:blipFill>
          <a:blip r:embed="rId2"/>
          <a:stretch>
            <a:fillRect/>
          </a:stretch>
        </p:blipFill>
        <p:spPr>
          <a:xfrm>
            <a:off x="2411760" y="2852935"/>
            <a:ext cx="5688632" cy="3327769"/>
          </a:xfrm>
          <a:prstGeom prst="rect">
            <a:avLst/>
          </a:prstGeom>
        </p:spPr>
      </p:pic>
    </p:spTree>
    <p:extLst>
      <p:ext uri="{BB962C8B-B14F-4D97-AF65-F5344CB8AC3E}">
        <p14:creationId xmlns:p14="http://schemas.microsoft.com/office/powerpoint/2010/main" val="26147948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571364"/>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Torsional Irregularity </a:t>
            </a:r>
            <a:r>
              <a:rPr lang="en-US" sz="2400" b="1" dirty="0" smtClean="0">
                <a:solidFill>
                  <a:schemeClr val="tx1"/>
                </a:solidFill>
                <a:latin typeface="Times New Roman" panose="02020603050405020304" pitchFamily="18" charset="0"/>
                <a:ea typeface="Calibri" panose="020F0502020204030204" pitchFamily="34" charset="0"/>
              </a:rPr>
              <a:t>Check</a:t>
            </a: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rPr>
              <a:t>Torsional Irregularity Check in </a:t>
            </a:r>
            <a:r>
              <a:rPr lang="en-US" sz="2400" dirty="0" smtClean="0">
                <a:solidFill>
                  <a:schemeClr val="tx1"/>
                </a:solidFill>
                <a:latin typeface="Times New Roman" panose="02020603050405020304" pitchFamily="18" charset="0"/>
                <a:ea typeface="Calibri" panose="020F0502020204030204" pitchFamily="34" charset="0"/>
              </a:rPr>
              <a:t>Y-Direction</a:t>
            </a: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1969766" y="2636912"/>
            <a:ext cx="6850705" cy="4104456"/>
          </a:xfrm>
          <a:prstGeom prst="rect">
            <a:avLst/>
          </a:prstGeom>
          <a:noFill/>
          <a:ln>
            <a:solidFill>
              <a:sysClr val="windowText" lastClr="000000"/>
            </a:solidFill>
          </a:ln>
        </p:spPr>
      </p:pic>
    </p:spTree>
    <p:extLst>
      <p:ext uri="{BB962C8B-B14F-4D97-AF65-F5344CB8AC3E}">
        <p14:creationId xmlns:p14="http://schemas.microsoft.com/office/powerpoint/2010/main" val="33008284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403648" y="1571364"/>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Torsional Irregularity </a:t>
                </a:r>
                <a:r>
                  <a:rPr lang="en-US" sz="2400" b="1" dirty="0" smtClean="0">
                    <a:solidFill>
                      <a:schemeClr val="tx1"/>
                    </a:solidFill>
                    <a:latin typeface="Times New Roman" panose="02020603050405020304" pitchFamily="18" charset="0"/>
                    <a:ea typeface="Calibri" panose="020F0502020204030204" pitchFamily="34" charset="0"/>
                  </a:rPr>
                  <a:t>Check</a:t>
                </a: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rPr>
                  <a:t>Torsional Irregularity Check in </a:t>
                </a:r>
                <a:r>
                  <a:rPr lang="en-US" sz="2400" dirty="0" smtClean="0">
                    <a:solidFill>
                      <a:schemeClr val="tx1"/>
                    </a:solidFill>
                    <a:latin typeface="Times New Roman" panose="02020603050405020304" pitchFamily="18" charset="0"/>
                    <a:ea typeface="Calibri" panose="020F0502020204030204" pitchFamily="34" charset="0"/>
                  </a:rPr>
                  <a:t>Y-Direction</a:t>
                </a:r>
              </a:p>
              <a:p>
                <a:pPr algn="just">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While</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A</a:t>
                </a:r>
                <a:r>
                  <a:rPr lang="en-US" sz="2400" baseline="-25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x</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sSup>
                      <m:sSup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069117</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num>
                              <m:den>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036539</m:t>
                                </m:r>
                                <m:r>
                                  <a:rPr lang="en-US" sz="24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den>
                            </m:f>
                          </m:e>
                        </m:d>
                      </m:e>
                      <m:sup>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2.4859</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Eccentricity= 2.4859 x 0.05</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0.124</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Eccentricity Absolute length= DX x % Eccentricity</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19 x 0.124</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2.362</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403648" y="1571364"/>
                <a:ext cx="7740352" cy="5544616"/>
              </a:xfrm>
              <a:blipFill>
                <a:blip r:embed="rId2"/>
                <a:stretch>
                  <a:fillRect t="-880"/>
                </a:stretch>
              </a:blipFill>
            </p:spPr>
            <p:txBody>
              <a:bodyPr/>
              <a:lstStyle/>
              <a:p>
                <a:r>
                  <a:rPr lang="en-US">
                    <a:noFill/>
                  </a:rPr>
                  <a:t> </a:t>
                </a:r>
              </a:p>
            </p:txBody>
          </p:sp>
        </mc:Fallback>
      </mc:AlternateContent>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spTree>
    <p:extLst>
      <p:ext uri="{BB962C8B-B14F-4D97-AF65-F5344CB8AC3E}">
        <p14:creationId xmlns:p14="http://schemas.microsoft.com/office/powerpoint/2010/main" val="13908847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ko-KR" dirty="0"/>
              <a:t>Apple Media Tower</a:t>
            </a:r>
            <a:endParaRPr lang="ko-KR" altLang="en-US" dirty="0"/>
          </a:p>
        </p:txBody>
      </p:sp>
      <p:pic>
        <p:nvPicPr>
          <p:cNvPr id="5" name="صورة 4">
            <a:extLst>
              <a:ext uri="{FF2B5EF4-FFF2-40B4-BE49-F238E27FC236}">
                <a16:creationId xmlns:a16="http://schemas.microsoft.com/office/drawing/2014/main" xmlns="" id="{594083C8-D48C-45A9-BE5C-A22BE61C3519}"/>
              </a:ext>
            </a:extLst>
          </p:cNvPr>
          <p:cNvPicPr>
            <a:picLocks noChangeAspect="1"/>
          </p:cNvPicPr>
          <p:nvPr/>
        </p:nvPicPr>
        <p:blipFill>
          <a:blip r:embed="rId2"/>
          <a:stretch>
            <a:fillRect/>
          </a:stretch>
        </p:blipFill>
        <p:spPr>
          <a:xfrm>
            <a:off x="0" y="980727"/>
            <a:ext cx="4529418" cy="5886593"/>
          </a:xfrm>
          <a:prstGeom prst="rect">
            <a:avLst/>
          </a:prstGeom>
        </p:spPr>
      </p:pic>
      <p:pic>
        <p:nvPicPr>
          <p:cNvPr id="6" name="صورة 5">
            <a:extLst>
              <a:ext uri="{FF2B5EF4-FFF2-40B4-BE49-F238E27FC236}">
                <a16:creationId xmlns:a16="http://schemas.microsoft.com/office/drawing/2014/main" xmlns="" id="{051EFBE4-BC60-49A2-B422-794275E631DA}"/>
              </a:ext>
            </a:extLst>
          </p:cNvPr>
          <p:cNvPicPr>
            <a:picLocks noChangeAspect="1"/>
          </p:cNvPicPr>
          <p:nvPr/>
        </p:nvPicPr>
        <p:blipFill>
          <a:blip r:embed="rId3"/>
          <a:stretch>
            <a:fillRect/>
          </a:stretch>
        </p:blipFill>
        <p:spPr>
          <a:xfrm>
            <a:off x="4529418" y="990049"/>
            <a:ext cx="4614582" cy="5877272"/>
          </a:xfrm>
          <a:prstGeom prst="rect">
            <a:avLst/>
          </a:prstGeom>
        </p:spPr>
      </p:pic>
    </p:spTree>
    <p:extLst>
      <p:ext uri="{BB962C8B-B14F-4D97-AF65-F5344CB8AC3E}">
        <p14:creationId xmlns:p14="http://schemas.microsoft.com/office/powerpoint/2010/main" val="36596743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571364"/>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Torsional Irregularity </a:t>
            </a:r>
            <a:r>
              <a:rPr lang="en-US" sz="2400" b="1" dirty="0" smtClean="0">
                <a:solidFill>
                  <a:schemeClr val="tx1"/>
                </a:solidFill>
                <a:latin typeface="Times New Roman" panose="02020603050405020304" pitchFamily="18" charset="0"/>
                <a:ea typeface="Calibri" panose="020F0502020204030204" pitchFamily="34" charset="0"/>
              </a:rPr>
              <a:t>Check</a:t>
            </a: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rPr>
              <a:t>Torsional Irregularity Check in </a:t>
            </a:r>
            <a:r>
              <a:rPr lang="en-US" sz="2400" dirty="0" smtClean="0">
                <a:solidFill>
                  <a:schemeClr val="tx1"/>
                </a:solidFill>
                <a:latin typeface="Times New Roman" panose="02020603050405020304" pitchFamily="18" charset="0"/>
                <a:ea typeface="Calibri" panose="020F0502020204030204" pitchFamily="34" charset="0"/>
              </a:rPr>
              <a:t>Y-Direction</a:t>
            </a: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1835696" y="2564904"/>
            <a:ext cx="6984776" cy="4032448"/>
          </a:xfrm>
          <a:prstGeom prst="rect">
            <a:avLst/>
          </a:prstGeom>
          <a:ln>
            <a:solidFill>
              <a:sysClr val="windowText" lastClr="000000"/>
            </a:solidFill>
          </a:ln>
        </p:spPr>
      </p:pic>
    </p:spTree>
    <p:extLst>
      <p:ext uri="{BB962C8B-B14F-4D97-AF65-F5344CB8AC3E}">
        <p14:creationId xmlns:p14="http://schemas.microsoft.com/office/powerpoint/2010/main" val="40541119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571364"/>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Torsional Irregularity </a:t>
            </a:r>
            <a:r>
              <a:rPr lang="en-US" sz="2400" b="1" dirty="0" smtClean="0">
                <a:solidFill>
                  <a:schemeClr val="tx1"/>
                </a:solidFill>
                <a:latin typeface="Times New Roman" panose="02020603050405020304" pitchFamily="18" charset="0"/>
                <a:ea typeface="Calibri" panose="020F0502020204030204" pitchFamily="34" charset="0"/>
              </a:rPr>
              <a:t>Check</a:t>
            </a:r>
          </a:p>
          <a:p>
            <a:pPr lvl="0">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rPr>
              <a:t>Torsional Irregularity Check in </a:t>
            </a:r>
            <a:r>
              <a:rPr lang="en-US" sz="2400" dirty="0" smtClean="0">
                <a:solidFill>
                  <a:schemeClr val="tx1"/>
                </a:solidFill>
                <a:latin typeface="Times New Roman" panose="02020603050405020304" pitchFamily="18" charset="0"/>
                <a:ea typeface="Calibri" panose="020F0502020204030204" pitchFamily="34" charset="0"/>
              </a:rPr>
              <a:t>Y-Direction</a:t>
            </a: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2729166" y="2852936"/>
            <a:ext cx="5184576" cy="3168352"/>
          </a:xfrm>
          <a:prstGeom prst="rect">
            <a:avLst/>
          </a:prstGeom>
          <a:ln>
            <a:solidFill>
              <a:sysClr val="windowText" lastClr="000000"/>
            </a:solidFill>
          </a:ln>
        </p:spPr>
      </p:pic>
    </p:spTree>
    <p:extLst>
      <p:ext uri="{BB962C8B-B14F-4D97-AF65-F5344CB8AC3E}">
        <p14:creationId xmlns:p14="http://schemas.microsoft.com/office/powerpoint/2010/main" val="19227804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571364"/>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smtClean="0">
                <a:solidFill>
                  <a:schemeClr val="tx1"/>
                </a:solidFill>
                <a:latin typeface="Times New Roman" panose="02020603050405020304" pitchFamily="18" charset="0"/>
                <a:ea typeface="Calibri" panose="020F0502020204030204" pitchFamily="34" charset="0"/>
              </a:rPr>
              <a:t>Stiffness </a:t>
            </a:r>
            <a:r>
              <a:rPr lang="en-US" sz="2400" b="1" dirty="0">
                <a:solidFill>
                  <a:schemeClr val="tx1"/>
                </a:solidFill>
                <a:latin typeface="Times New Roman" panose="02020603050405020304" pitchFamily="18" charset="0"/>
                <a:ea typeface="Calibri" panose="020F0502020204030204" pitchFamily="34" charset="0"/>
              </a:rPr>
              <a:t>Irregularity </a:t>
            </a:r>
            <a:r>
              <a:rPr lang="en-US" sz="2400" b="1" dirty="0" smtClean="0">
                <a:solidFill>
                  <a:schemeClr val="tx1"/>
                </a:solidFill>
                <a:latin typeface="Times New Roman" panose="02020603050405020304" pitchFamily="18" charset="0"/>
                <a:ea typeface="Calibri" panose="020F0502020204030204" pitchFamily="34" charset="0"/>
              </a:rPr>
              <a:t>Check</a:t>
            </a:r>
          </a:p>
          <a:p>
            <a:pPr algn="just">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Stiffness Irregularity Check in X-Direction</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2627784" y="2575346"/>
            <a:ext cx="5688632" cy="4282654"/>
          </a:xfrm>
          <a:prstGeom prst="rect">
            <a:avLst/>
          </a:prstGeom>
          <a:noFill/>
          <a:ln>
            <a:solidFill>
              <a:sysClr val="windowText" lastClr="000000"/>
            </a:solidFill>
          </a:ln>
        </p:spPr>
      </p:pic>
    </p:spTree>
    <p:extLst>
      <p:ext uri="{BB962C8B-B14F-4D97-AF65-F5344CB8AC3E}">
        <p14:creationId xmlns:p14="http://schemas.microsoft.com/office/powerpoint/2010/main" val="13440323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403648" y="1571364"/>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smtClean="0">
                    <a:solidFill>
                      <a:schemeClr val="tx1"/>
                    </a:solidFill>
                    <a:latin typeface="Times New Roman" panose="02020603050405020304" pitchFamily="18" charset="0"/>
                    <a:ea typeface="Calibri" panose="020F0502020204030204" pitchFamily="34" charset="0"/>
                  </a:rPr>
                  <a:t>Stiffness </a:t>
                </a:r>
                <a:r>
                  <a:rPr lang="en-US" sz="2400" b="1" dirty="0">
                    <a:solidFill>
                      <a:schemeClr val="tx1"/>
                    </a:solidFill>
                    <a:latin typeface="Times New Roman" panose="02020603050405020304" pitchFamily="18" charset="0"/>
                    <a:ea typeface="Calibri" panose="020F0502020204030204" pitchFamily="34" charset="0"/>
                  </a:rPr>
                  <a:t>Irregularity </a:t>
                </a:r>
                <a:r>
                  <a:rPr lang="en-US" sz="2400" b="1" dirty="0" smtClean="0">
                    <a:solidFill>
                      <a:schemeClr val="tx1"/>
                    </a:solidFill>
                    <a:latin typeface="Times New Roman" panose="02020603050405020304" pitchFamily="18" charset="0"/>
                    <a:ea typeface="Calibri" panose="020F0502020204030204" pitchFamily="34" charset="0"/>
                  </a:rPr>
                  <a:t>Check</a:t>
                </a:r>
              </a:p>
              <a:p>
                <a:pPr algn="just">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Stiffness Irregularity Check in X-Direction</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While </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K</a:t>
                </a:r>
                <a:r>
                  <a:rPr lang="en-US" sz="2200" baseline="-25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20</a:t>
                </a: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f>
                      <m:fPr>
                        <m:ctrlP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41185</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53</m:t>
                        </m:r>
                      </m:num>
                      <m:den>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23029</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095</m:t>
                        </m:r>
                      </m:den>
                    </m:f>
                  </m:oMath>
                </a14:m>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=1.79 &gt; 0.7 …. ok</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K</a:t>
                </a:r>
                <a:r>
                  <a:rPr lang="en-US" sz="2200" baseline="-25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m18</a:t>
                </a: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avg. (K</a:t>
                </a:r>
                <a:r>
                  <a:rPr lang="en-US" sz="2200" baseline="-25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i-1, i-2, i-3</a:t>
                </a: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a:t>
                </a:r>
                <a14:m>
                  <m:oMath xmlns:m="http://schemas.openxmlformats.org/officeDocument/2006/math">
                    <m:f>
                      <m:fPr>
                        <m:ctrlP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23029</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095</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41185</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53</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65290</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183</m:t>
                        </m:r>
                      </m:num>
                      <m:den>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m:t>
                        </m:r>
                      </m:den>
                    </m:f>
                  </m:oMath>
                </a14:m>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=43168.27</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K</a:t>
                </a:r>
                <a:r>
                  <a:rPr lang="en-US" sz="2200" baseline="-25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m18</a:t>
                </a: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f>
                      <m:fPr>
                        <m:ctrlP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1117273</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241</m:t>
                        </m:r>
                      </m:num>
                      <m:den>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43168</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27</m:t>
                        </m:r>
                      </m:den>
                    </m:f>
                  </m:oMath>
                </a14:m>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=25.88 &gt; 0.8 …. ok</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403648" y="1571364"/>
                <a:ext cx="7740352" cy="5544616"/>
              </a:xfrm>
              <a:blipFill>
                <a:blip r:embed="rId2"/>
                <a:stretch>
                  <a:fillRect t="-880"/>
                </a:stretch>
              </a:blipFill>
            </p:spPr>
            <p:txBody>
              <a:bodyPr/>
              <a:lstStyle/>
              <a:p>
                <a:r>
                  <a:rPr lang="en-US">
                    <a:noFill/>
                  </a:rPr>
                  <a:t> </a:t>
                </a:r>
              </a:p>
            </p:txBody>
          </p:sp>
        </mc:Fallback>
      </mc:AlternateContent>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spTree>
    <p:extLst>
      <p:ext uri="{BB962C8B-B14F-4D97-AF65-F5344CB8AC3E}">
        <p14:creationId xmlns:p14="http://schemas.microsoft.com/office/powerpoint/2010/main" val="151303877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03648" y="1571364"/>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smtClean="0">
                <a:solidFill>
                  <a:schemeClr val="tx1"/>
                </a:solidFill>
                <a:latin typeface="Times New Roman" panose="02020603050405020304" pitchFamily="18" charset="0"/>
                <a:ea typeface="Calibri" panose="020F0502020204030204" pitchFamily="34" charset="0"/>
              </a:rPr>
              <a:t>Stiffness </a:t>
            </a:r>
            <a:r>
              <a:rPr lang="en-US" sz="2400" b="1" dirty="0">
                <a:solidFill>
                  <a:schemeClr val="tx1"/>
                </a:solidFill>
                <a:latin typeface="Times New Roman" panose="02020603050405020304" pitchFamily="18" charset="0"/>
                <a:ea typeface="Calibri" panose="020F0502020204030204" pitchFamily="34" charset="0"/>
              </a:rPr>
              <a:t>Irregularity </a:t>
            </a:r>
            <a:r>
              <a:rPr lang="en-US" sz="2400" b="1" dirty="0" smtClean="0">
                <a:solidFill>
                  <a:schemeClr val="tx1"/>
                </a:solidFill>
                <a:latin typeface="Times New Roman" panose="02020603050405020304" pitchFamily="18" charset="0"/>
                <a:ea typeface="Calibri" panose="020F0502020204030204" pitchFamily="34" charset="0"/>
              </a:rPr>
              <a:t>Check</a:t>
            </a:r>
          </a:p>
          <a:p>
            <a:pPr algn="just">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Stiffness Irregularity Check in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Y-Direction</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2770521" y="2635172"/>
            <a:ext cx="5673903" cy="4206448"/>
          </a:xfrm>
          <a:prstGeom prst="rect">
            <a:avLst/>
          </a:prstGeom>
          <a:noFill/>
          <a:ln>
            <a:solidFill>
              <a:sysClr val="windowText" lastClr="000000"/>
            </a:solidFill>
          </a:ln>
        </p:spPr>
      </p:pic>
    </p:spTree>
    <p:extLst>
      <p:ext uri="{BB962C8B-B14F-4D97-AF65-F5344CB8AC3E}">
        <p14:creationId xmlns:p14="http://schemas.microsoft.com/office/powerpoint/2010/main" val="194024380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403648" y="1571364"/>
                <a:ext cx="7740352" cy="5544616"/>
              </a:xfrm>
            </p:spPr>
            <p:txBody>
              <a:bodyPr/>
              <a:lstStyle/>
              <a:p>
                <a:pPr marL="342900" lvl="0" indent="-342900">
                  <a:lnSpc>
                    <a:spcPct val="107000"/>
                  </a:lnSpc>
                  <a:spcBef>
                    <a:spcPts val="0"/>
                  </a:spcBef>
                  <a:spcAft>
                    <a:spcPts val="800"/>
                  </a:spcAft>
                  <a:buFont typeface="Wingdings" panose="05000000000000000000" pitchFamily="2" charset="2"/>
                  <a:buChar char="q"/>
                </a:pPr>
                <a:r>
                  <a:rPr lang="en-US" sz="2400" b="1" dirty="0" smtClean="0">
                    <a:solidFill>
                      <a:schemeClr val="tx1"/>
                    </a:solidFill>
                    <a:latin typeface="Times New Roman" panose="02020603050405020304" pitchFamily="18" charset="0"/>
                    <a:ea typeface="Calibri" panose="020F0502020204030204" pitchFamily="34" charset="0"/>
                  </a:rPr>
                  <a:t>Stiffness </a:t>
                </a:r>
                <a:r>
                  <a:rPr lang="en-US" sz="2400" b="1" dirty="0">
                    <a:solidFill>
                      <a:schemeClr val="tx1"/>
                    </a:solidFill>
                    <a:latin typeface="Times New Roman" panose="02020603050405020304" pitchFamily="18" charset="0"/>
                    <a:ea typeface="Calibri" panose="020F0502020204030204" pitchFamily="34" charset="0"/>
                  </a:rPr>
                  <a:t>Irregularity </a:t>
                </a:r>
                <a:r>
                  <a:rPr lang="en-US" sz="2400" b="1" dirty="0" smtClean="0">
                    <a:solidFill>
                      <a:schemeClr val="tx1"/>
                    </a:solidFill>
                    <a:latin typeface="Times New Roman" panose="02020603050405020304" pitchFamily="18" charset="0"/>
                    <a:ea typeface="Calibri" panose="020F0502020204030204" pitchFamily="34" charset="0"/>
                  </a:rPr>
                  <a:t>Check</a:t>
                </a:r>
              </a:p>
              <a:p>
                <a:pPr algn="just">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Stiffness Irregularity Check in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Y-Direction</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While </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K</a:t>
                </a:r>
                <a:r>
                  <a:rPr lang="en-US" sz="2200" baseline="-25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20</a:t>
                </a: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f>
                      <m:fPr>
                        <m:ctrlP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40063</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413</m:t>
                        </m:r>
                      </m:num>
                      <m:den>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22181</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933</m:t>
                        </m:r>
                      </m:den>
                    </m:f>
                  </m:oMath>
                </a14:m>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=1.81 &gt; 0.7 …. ok</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K</a:t>
                </a:r>
                <a:r>
                  <a:rPr lang="en-US" sz="2200" baseline="-25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m18</a:t>
                </a: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avg. (K</a:t>
                </a:r>
                <a:r>
                  <a:rPr lang="en-US" sz="2200" baseline="-25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i-1, i-2, i-3</a:t>
                </a: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a:t>
                </a:r>
                <a14:m>
                  <m:oMath xmlns:m="http://schemas.openxmlformats.org/officeDocument/2006/math">
                    <m:f>
                      <m:fPr>
                        <m:ctrlPr>
                          <a:rPr lang="en-US" sz="2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40063</m:t>
                        </m:r>
                        <m:r>
                          <a:rPr lang="en-US" sz="2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413</m:t>
                        </m:r>
                        <m:r>
                          <a:rPr lang="en-US" sz="2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63427</m:t>
                        </m:r>
                        <m:r>
                          <a:rPr lang="en-US" sz="2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813</m:t>
                        </m:r>
                        <m:r>
                          <a:rPr lang="en-US" sz="2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1072044</m:t>
                        </m:r>
                        <m:r>
                          <a:rPr lang="en-US" sz="2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463</m:t>
                        </m:r>
                      </m:num>
                      <m:den>
                        <m:r>
                          <a:rPr lang="en-US" sz="2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den>
                    </m:f>
                  </m:oMath>
                </a14:m>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=41891.05</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K</a:t>
                </a:r>
                <a:r>
                  <a:rPr lang="en-US" sz="2200" baseline="-25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m18</a:t>
                </a: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14:m>
                  <m:oMath xmlns:m="http://schemas.openxmlformats.org/officeDocument/2006/math">
                    <m:f>
                      <m:fPr>
                        <m:ctrlP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1072044</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463</m:t>
                        </m:r>
                      </m:num>
                      <m:den>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41891</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05</m:t>
                        </m:r>
                      </m:den>
                    </m:f>
                  </m:oMath>
                </a14:m>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=25.59 &gt; 0.8 …. ok</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403648" y="1571364"/>
                <a:ext cx="7740352" cy="5544616"/>
              </a:xfrm>
              <a:blipFill>
                <a:blip r:embed="rId2"/>
                <a:stretch>
                  <a:fillRect t="-880"/>
                </a:stretch>
              </a:blipFill>
            </p:spPr>
            <p:txBody>
              <a:bodyPr/>
              <a:lstStyle/>
              <a:p>
                <a:r>
                  <a:rPr lang="en-US">
                    <a:noFill/>
                  </a:rPr>
                  <a:t> </a:t>
                </a:r>
              </a:p>
            </p:txBody>
          </p:sp>
        </mc:Fallback>
      </mc:AlternateContent>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spTree>
    <p:extLst>
      <p:ext uri="{BB962C8B-B14F-4D97-AF65-F5344CB8AC3E}">
        <p14:creationId xmlns:p14="http://schemas.microsoft.com/office/powerpoint/2010/main" val="34702111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403648" y="1571364"/>
                <a:ext cx="7740352" cy="5544616"/>
              </a:xfrm>
            </p:spPr>
            <p:txBody>
              <a:bodyPr/>
              <a:lstStyle/>
              <a:p>
                <a:pPr marL="342900" indent="-342900">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cs typeface="Arial" panose="020B0604020202020204" pitchFamily="34" charset="0"/>
                  </a:rPr>
                  <a:t>Mass-Weight Irregularity Check</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Mass-Weight Irregularity in X-Direction </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While</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M</a:t>
                </a:r>
                <a:r>
                  <a:rPr lang="en-US" sz="2400" baseline="-25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19</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f>
                      <m:fPr>
                        <m:ctrlP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871494</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92</m:t>
                        </m:r>
                      </m:num>
                      <m:den>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871604</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71</m:t>
                        </m:r>
                      </m:den>
                    </m:f>
                  </m:oMath>
                </a14:m>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1 &lt; 1.5 …. Ok</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403648" y="1571364"/>
                <a:ext cx="7740352" cy="5544616"/>
              </a:xfrm>
              <a:blipFill>
                <a:blip r:embed="rId2"/>
                <a:stretch>
                  <a:fillRect t="-880"/>
                </a:stretch>
              </a:blipFill>
            </p:spPr>
            <p:txBody>
              <a:bodyPr/>
              <a:lstStyle/>
              <a:p>
                <a:r>
                  <a:rPr lang="en-US">
                    <a:noFill/>
                  </a:rPr>
                  <a:t> </a:t>
                </a:r>
              </a:p>
            </p:txBody>
          </p:sp>
        </mc:Fallback>
      </mc:AlternateContent>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4932040" y="2564904"/>
            <a:ext cx="3279279" cy="4293096"/>
          </a:xfrm>
          <a:prstGeom prst="rect">
            <a:avLst/>
          </a:prstGeom>
          <a:noFill/>
          <a:ln>
            <a:solidFill>
              <a:sysClr val="windowText" lastClr="000000"/>
            </a:solidFill>
          </a:ln>
        </p:spPr>
      </p:pic>
    </p:spTree>
    <p:extLst>
      <p:ext uri="{BB962C8B-B14F-4D97-AF65-F5344CB8AC3E}">
        <p14:creationId xmlns:p14="http://schemas.microsoft.com/office/powerpoint/2010/main" val="28212820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403648" y="1571364"/>
                <a:ext cx="7740352" cy="5544616"/>
              </a:xfrm>
            </p:spPr>
            <p:txBody>
              <a:bodyPr/>
              <a:lstStyle/>
              <a:p>
                <a:pPr marL="342900" indent="-342900">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cs typeface="Arial" panose="020B0604020202020204" pitchFamily="34" charset="0"/>
                  </a:rPr>
                  <a:t>Mass-Weight Irregularity Check</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Mass-Weight Irregularity in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Y-Direction </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While</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M</a:t>
                </a:r>
                <a:r>
                  <a:rPr lang="en-US" sz="2400" baseline="-25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19</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f>
                      <m:fPr>
                        <m:ctrlP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871494</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92</m:t>
                        </m:r>
                      </m:num>
                      <m:den>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871604</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71</m:t>
                        </m:r>
                      </m:den>
                    </m:f>
                  </m:oMath>
                </a14:m>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1 &lt; 1.5 …. Ok</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lvl="0">
                  <a:lnSpc>
                    <a:spcPct val="107000"/>
                  </a:lnSpc>
                  <a:spcBef>
                    <a:spcPts val="0"/>
                  </a:spcBef>
                  <a:spcAft>
                    <a:spcPts val="800"/>
                  </a:spcAft>
                </a:pPr>
                <a:endParaRPr lang="en-US" sz="2200" dirty="0" smtClean="0">
                  <a:solidFill>
                    <a:schemeClr val="tx1"/>
                  </a:solidFill>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403648" y="1571364"/>
                <a:ext cx="7740352" cy="5544616"/>
              </a:xfrm>
              <a:blipFill>
                <a:blip r:embed="rId2"/>
                <a:stretch>
                  <a:fillRect t="-880"/>
                </a:stretch>
              </a:blipFill>
            </p:spPr>
            <p:txBody>
              <a:bodyPr/>
              <a:lstStyle/>
              <a:p>
                <a:r>
                  <a:rPr lang="en-US">
                    <a:noFill/>
                  </a:rPr>
                  <a:t> </a:t>
                </a:r>
              </a:p>
            </p:txBody>
          </p:sp>
        </mc:Fallback>
      </mc:AlternateContent>
      <p:sp>
        <p:nvSpPr>
          <p:cNvPr id="5" name="Rectangle 4"/>
          <p:cNvSpPr/>
          <p:nvPr/>
        </p:nvSpPr>
        <p:spPr>
          <a:xfrm>
            <a:off x="1691680" y="1110469"/>
            <a:ext cx="2186817" cy="460895"/>
          </a:xfrm>
          <a:prstGeom prst="rect">
            <a:avLst/>
          </a:prstGeom>
        </p:spPr>
        <p:txBody>
          <a:bodyPr wrap="none">
            <a:spAutoFit/>
          </a:bodyPr>
          <a:lstStyle/>
          <a:p>
            <a:pPr marL="0" marR="0" lvl="0" indent="0" algn="just" defTabSz="914400" rtl="0" eaLnBrk="1" fontAlgn="auto" latinLnBrk="1"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Design Checks </a:t>
            </a:r>
          </a:p>
        </p:txBody>
      </p:sp>
      <p:sp>
        <p:nvSpPr>
          <p:cNvPr id="7" name="Rectangle 6"/>
          <p:cNvSpPr/>
          <p:nvPr/>
        </p:nvSpPr>
        <p:spPr>
          <a:xfrm>
            <a:off x="1547664" y="199045"/>
            <a:ext cx="3773790" cy="769441"/>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Design</a:t>
            </a:r>
          </a:p>
        </p:txBody>
      </p:sp>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4932040" y="2556908"/>
            <a:ext cx="3161840" cy="4301092"/>
          </a:xfrm>
          <a:prstGeom prst="rect">
            <a:avLst/>
          </a:prstGeom>
          <a:noFill/>
          <a:ln>
            <a:solidFill>
              <a:sysClr val="windowText" lastClr="000000"/>
            </a:solidFill>
          </a:ln>
        </p:spPr>
      </p:pic>
    </p:spTree>
    <p:extLst>
      <p:ext uri="{BB962C8B-B14F-4D97-AF65-F5344CB8AC3E}">
        <p14:creationId xmlns:p14="http://schemas.microsoft.com/office/powerpoint/2010/main" val="116783646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5418"/>
            <a:ext cx="9144000" cy="1069514"/>
          </a:xfrm>
        </p:spPr>
        <p:txBody>
          <a:bodyPr/>
          <a:lstStyle/>
          <a:p>
            <a:r>
              <a:rPr lang="en-US" sz="4400" dirty="0" smtClean="0">
                <a:solidFill>
                  <a:schemeClr val="accent6">
                    <a:lumMod val="75000"/>
                  </a:schemeClr>
                </a:solidFill>
              </a:rPr>
              <a:t>Design</a:t>
            </a:r>
            <a:endParaRPr lang="en-US" sz="4400" dirty="0">
              <a:solidFill>
                <a:schemeClr val="accent6">
                  <a:lumMod val="75000"/>
                </a:schemeClr>
              </a:solidFill>
            </a:endParaRPr>
          </a:p>
        </p:txBody>
      </p:sp>
      <p:sp>
        <p:nvSpPr>
          <p:cNvPr id="3" name="Content Placeholder 2"/>
          <p:cNvSpPr>
            <a:spLocks noGrp="1"/>
          </p:cNvSpPr>
          <p:nvPr>
            <p:ph idx="1"/>
          </p:nvPr>
        </p:nvSpPr>
        <p:spPr>
          <a:xfrm>
            <a:off x="395536" y="1298757"/>
            <a:ext cx="8229600" cy="460648"/>
          </a:xfrm>
        </p:spPr>
        <p:txBody>
          <a:bodyPr/>
          <a:lstStyle/>
          <a:p>
            <a:r>
              <a:rPr lang="en-US" sz="2400" b="1" dirty="0" smtClean="0">
                <a:solidFill>
                  <a:schemeClr val="tx1"/>
                </a:solidFill>
                <a:latin typeface="Times New Roman" pitchFamily="18" charset="0"/>
                <a:cs typeface="Times New Roman" pitchFamily="18" charset="0"/>
              </a:rPr>
              <a:t>Introduction</a:t>
            </a:r>
            <a:endParaRPr lang="en-US" dirty="0">
              <a:solidFill>
                <a:schemeClr val="tx1"/>
              </a:solidFill>
              <a:latin typeface="Times New Roman" pitchFamily="18" charset="0"/>
              <a:cs typeface="Times New Roman" pitchFamily="18" charset="0"/>
            </a:endParaRPr>
          </a:p>
        </p:txBody>
      </p:sp>
      <p:sp>
        <p:nvSpPr>
          <p:cNvPr id="4" name="Content Placeholder 3"/>
          <p:cNvSpPr>
            <a:spLocks noGrp="1"/>
          </p:cNvSpPr>
          <p:nvPr>
            <p:ph idx="10"/>
          </p:nvPr>
        </p:nvSpPr>
        <p:spPr>
          <a:xfrm>
            <a:off x="0" y="1880828"/>
            <a:ext cx="8316416" cy="4536504"/>
          </a:xfrm>
        </p:spPr>
        <p:txBody>
          <a:bodyPr/>
          <a:lstStyle/>
          <a:p>
            <a:r>
              <a:rPr lang="en-US" sz="2400" dirty="0">
                <a:solidFill>
                  <a:schemeClr val="tx1"/>
                </a:solidFill>
                <a:latin typeface="Times New Roman" panose="02020603050405020304" pitchFamily="18" charset="0"/>
                <a:ea typeface="Calibri" panose="020F0502020204030204" pitchFamily="34" charset="0"/>
              </a:rPr>
              <a:t>The primary purpose of a structure is to transmit or support loads. If the structure is improperly designed or fabricated, or if the actual applied loads exceed the design specifications, </a:t>
            </a:r>
            <a:r>
              <a:rPr lang="en-US" sz="2400" dirty="0" smtClean="0">
                <a:solidFill>
                  <a:schemeClr val="tx1"/>
                </a:solidFill>
                <a:latin typeface="Times New Roman" panose="02020603050405020304" pitchFamily="18" charset="0"/>
                <a:ea typeface="Calibri" panose="020F0502020204030204" pitchFamily="34" charset="0"/>
              </a:rPr>
              <a:t>the </a:t>
            </a:r>
            <a:r>
              <a:rPr lang="en-US" sz="2400" dirty="0">
                <a:solidFill>
                  <a:schemeClr val="tx1"/>
                </a:solidFill>
                <a:latin typeface="Times New Roman" panose="02020603050405020304" pitchFamily="18" charset="0"/>
                <a:ea typeface="Calibri" panose="020F0502020204030204" pitchFamily="34" charset="0"/>
              </a:rPr>
              <a:t>device will probably fail to perform </a:t>
            </a:r>
            <a:r>
              <a:rPr lang="en-US" sz="2400" dirty="0" smtClean="0">
                <a:solidFill>
                  <a:schemeClr val="tx1"/>
                </a:solidFill>
                <a:latin typeface="Times New Roman" panose="02020603050405020304" pitchFamily="18" charset="0"/>
                <a:ea typeface="Calibri" panose="020F0502020204030204" pitchFamily="34" charset="0"/>
              </a:rPr>
              <a:t>its intended</a:t>
            </a:r>
          </a:p>
          <a:p>
            <a:r>
              <a:rPr lang="en-US" sz="2400" dirty="0" smtClean="0">
                <a:solidFill>
                  <a:schemeClr val="tx1"/>
                </a:solidFill>
                <a:latin typeface="Times New Roman" panose="02020603050405020304" pitchFamily="18" charset="0"/>
                <a:ea typeface="Calibri" panose="020F0502020204030204" pitchFamily="34" charset="0"/>
              </a:rPr>
              <a:t>function</a:t>
            </a:r>
            <a:r>
              <a:rPr lang="en-US" sz="2400" dirty="0">
                <a:solidFill>
                  <a:schemeClr val="tx1"/>
                </a:solidFill>
                <a:latin typeface="Times New Roman" panose="02020603050405020304" pitchFamily="18" charset="0"/>
                <a:ea typeface="Calibri" panose="020F0502020204030204" pitchFamily="34" charset="0"/>
              </a:rPr>
              <a:t>, with possible serious </a:t>
            </a:r>
            <a:r>
              <a:rPr lang="en-US" sz="2400" dirty="0" smtClean="0">
                <a:solidFill>
                  <a:schemeClr val="tx1"/>
                </a:solidFill>
                <a:latin typeface="Times New Roman" panose="02020603050405020304" pitchFamily="18" charset="0"/>
                <a:ea typeface="Calibri" panose="020F0502020204030204" pitchFamily="34" charset="0"/>
              </a:rPr>
              <a:t>consequences.</a:t>
            </a:r>
          </a:p>
          <a:p>
            <a:r>
              <a:rPr lang="en-US" sz="2400" dirty="0" smtClean="0">
                <a:solidFill>
                  <a:schemeClr val="tx1"/>
                </a:solidFill>
                <a:latin typeface="Times New Roman" panose="02020603050405020304" pitchFamily="18" charset="0"/>
                <a:ea typeface="Calibri" panose="020F0502020204030204" pitchFamily="34" charset="0"/>
              </a:rPr>
              <a:t>A </a:t>
            </a:r>
            <a:r>
              <a:rPr lang="en-US" sz="2400" dirty="0">
                <a:solidFill>
                  <a:schemeClr val="tx1"/>
                </a:solidFill>
                <a:latin typeface="Times New Roman" panose="02020603050405020304" pitchFamily="18" charset="0"/>
                <a:ea typeface="Calibri" panose="020F0502020204030204" pitchFamily="34" charset="0"/>
              </a:rPr>
              <a:t>well-engineered </a:t>
            </a:r>
            <a:r>
              <a:rPr lang="en-US" sz="2400" dirty="0" smtClean="0">
                <a:solidFill>
                  <a:schemeClr val="tx1"/>
                </a:solidFill>
                <a:latin typeface="Times New Roman" panose="02020603050405020304" pitchFamily="18" charset="0"/>
                <a:ea typeface="Calibri" panose="020F0502020204030204" pitchFamily="34" charset="0"/>
              </a:rPr>
              <a:t>structure greatly </a:t>
            </a:r>
          </a:p>
          <a:p>
            <a:r>
              <a:rPr lang="en-US" sz="2400" dirty="0" smtClean="0">
                <a:solidFill>
                  <a:schemeClr val="tx1"/>
                </a:solidFill>
                <a:latin typeface="Times New Roman" panose="02020603050405020304" pitchFamily="18" charset="0"/>
                <a:ea typeface="Calibri" panose="020F0502020204030204" pitchFamily="34" charset="0"/>
              </a:rPr>
              <a:t>minimizes </a:t>
            </a:r>
            <a:r>
              <a:rPr lang="en-US" sz="2400" dirty="0">
                <a:solidFill>
                  <a:schemeClr val="tx1"/>
                </a:solidFill>
                <a:latin typeface="Times New Roman" panose="02020603050405020304" pitchFamily="18" charset="0"/>
                <a:ea typeface="Calibri" panose="020F0502020204030204" pitchFamily="34" charset="0"/>
              </a:rPr>
              <a:t>the possibility of costly </a:t>
            </a:r>
            <a:r>
              <a:rPr lang="en-US" sz="2400" dirty="0" smtClean="0">
                <a:solidFill>
                  <a:schemeClr val="tx1"/>
                </a:solidFill>
                <a:latin typeface="Times New Roman" panose="02020603050405020304" pitchFamily="18" charset="0"/>
                <a:ea typeface="Calibri" panose="020F0502020204030204" pitchFamily="34" charset="0"/>
              </a:rPr>
              <a:t>failures</a:t>
            </a:r>
            <a:r>
              <a:rPr lang="en-US" sz="2400" dirty="0">
                <a:solidFill>
                  <a:schemeClr val="tx1"/>
                </a:solidFill>
                <a:latin typeface="Times New Roman" panose="02020603050405020304" pitchFamily="18" charset="0"/>
                <a:ea typeface="Calibri" panose="020F0502020204030204" pitchFamily="34" charset="0"/>
              </a:rPr>
              <a:t>.</a:t>
            </a:r>
            <a:endParaRPr lang="en-US" sz="2400" dirty="0">
              <a:solidFill>
                <a:schemeClr val="tx1"/>
              </a:solidFill>
              <a:latin typeface="Times New Roman" pitchFamily="18" charset="0"/>
              <a:cs typeface="Times New Roman" pitchFamily="18" charset="0"/>
            </a:endParaRPr>
          </a:p>
        </p:txBody>
      </p:sp>
      <p:pic>
        <p:nvPicPr>
          <p:cNvPr id="6" name="Picture 5"/>
          <p:cNvPicPr>
            <a:picLocks noChangeAspect="1"/>
          </p:cNvPicPr>
          <p:nvPr/>
        </p:nvPicPr>
        <p:blipFill>
          <a:blip r:embed="rId2"/>
          <a:stretch>
            <a:fillRect/>
          </a:stretch>
        </p:blipFill>
        <p:spPr>
          <a:xfrm>
            <a:off x="5978914" y="3068960"/>
            <a:ext cx="2803719" cy="3645211"/>
          </a:xfrm>
          <a:prstGeom prst="rect">
            <a:avLst/>
          </a:prstGeom>
        </p:spPr>
      </p:pic>
    </p:spTree>
    <p:extLst>
      <p:ext uri="{BB962C8B-B14F-4D97-AF65-F5344CB8AC3E}">
        <p14:creationId xmlns:p14="http://schemas.microsoft.com/office/powerpoint/2010/main" val="299210057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223120" y="1837969"/>
                <a:ext cx="7920880" cy="4147865"/>
              </a:xfrm>
            </p:spPr>
            <p:txBody>
              <a:bodyPr/>
              <a:lstStyle/>
              <a:p>
                <a:pPr marL="342900" indent="-342900">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Checking Slab Shear </a:t>
                </a:r>
                <a:r>
                  <a:rPr lang="en-US" sz="2400" b="1" dirty="0" smtClean="0">
                    <a:solidFill>
                      <a:schemeClr val="tx1"/>
                    </a:solidFill>
                    <a:latin typeface="Times New Roman" panose="02020603050405020304" pitchFamily="18" charset="0"/>
                    <a:ea typeface="Calibri" panose="020F0502020204030204" pitchFamily="34" charset="0"/>
                  </a:rPr>
                  <a:t>Stress</a:t>
                </a:r>
                <a:endParaRPr lang="en-US" sz="2400" dirty="0" smtClean="0">
                  <a:solidFill>
                    <a:schemeClr val="tx1"/>
                  </a:solidFill>
                </a:endParaRPr>
              </a:p>
              <a:p>
                <a:pPr algn="just">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ØV</a:t>
                </a:r>
                <a:r>
                  <a:rPr lang="en-US" sz="2400" baseline="-250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c</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f>
                      <m:fPr>
                        <m:ctrlP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75</m:t>
                        </m:r>
                      </m:num>
                      <m:den>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6</m:t>
                        </m:r>
                      </m:den>
                    </m:f>
                  </m:oMath>
                </a14:m>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x </a:t>
                </a:r>
                <a14:m>
                  <m:oMath xmlns:m="http://schemas.openxmlformats.org/officeDocument/2006/math">
                    <m:rad>
                      <m:radPr>
                        <m:degHide m:val="on"/>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40</m:t>
                        </m:r>
                      </m:e>
                    </m:rad>
                  </m:oMath>
                </a14:m>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x 1000 x 280</a:t>
                </a:r>
                <a:endParaRPr lang="en-US"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221.36kN </a:t>
                </a:r>
                <a:endParaRPr lang="en-US" sz="2400" dirty="0" smtClean="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p>
                <a:pPr algn="just">
                  <a:lnSpc>
                    <a:spcPct val="107000"/>
                  </a:lnSpc>
                  <a:spcBef>
                    <a:spcPts val="0"/>
                  </a:spcBef>
                  <a:spcAft>
                    <a:spcPts val="800"/>
                  </a:spcAft>
                </a:pPr>
                <a:endParaRPr lang="en-US"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lgn="just">
                  <a:lnSpc>
                    <a:spcPct val="107000"/>
                  </a:lnSpc>
                  <a:spcBef>
                    <a:spcPts val="0"/>
                  </a:spcBef>
                  <a:spcAft>
                    <a:spcPts val="800"/>
                  </a:spcAft>
                  <a:buFont typeface="Symbol" panose="05050102010706020507" pitchFamily="18" charset="2"/>
                  <a:buChar char=""/>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All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of shear values are </a:t>
                </a:r>
                <a:r>
                  <a:rPr lang="ar-EG" sz="24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&gt;</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221.36kN</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which means that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slab section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is adequate to resist shear and there</a:t>
                </a:r>
                <a:r>
                  <a:rPr lang="ar-EG" sz="2400" dirty="0">
                    <a:solidFill>
                      <a:schemeClr val="tx1"/>
                    </a:solidFill>
                    <a:latin typeface="Times New Roman" panose="02020603050405020304" pitchFamily="18" charset="0"/>
                    <a:ea typeface="Calibri" panose="020F0502020204030204" pitchFamily="34" charset="0"/>
                  </a:rPr>
                  <a:t>’</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 no need to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shear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reinforcement. But use the minimum shear reinforcement.</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223120" y="1837969"/>
                <a:ext cx="7920880" cy="4147865"/>
              </a:xfrm>
              <a:blipFill>
                <a:blip r:embed="rId2"/>
                <a:stretch>
                  <a:fillRect t="-1176" r="-1155"/>
                </a:stretch>
              </a:blipFill>
            </p:spPr>
            <p:txBody>
              <a:bodyPr/>
              <a:lstStyle/>
              <a:p>
                <a:r>
                  <a:rPr lang="en-US">
                    <a:noFill/>
                  </a:rPr>
                  <a:t> </a:t>
                </a:r>
              </a:p>
            </p:txBody>
          </p:sp>
        </mc:Fallback>
      </mc:AlternateContent>
      <p:sp>
        <p:nvSpPr>
          <p:cNvPr id="5" name="Rectangle 4"/>
          <p:cNvSpPr/>
          <p:nvPr/>
        </p:nvSpPr>
        <p:spPr>
          <a:xfrm>
            <a:off x="1631860" y="1406356"/>
            <a:ext cx="886781" cy="461665"/>
          </a:xfrm>
          <a:prstGeom prst="rect">
            <a:avLst/>
          </a:prstGeom>
        </p:spPr>
        <p:txBody>
          <a:bodyPr wrap="none">
            <a:spAutoFit/>
          </a:bodyPr>
          <a:lstStyle/>
          <a:p>
            <a:r>
              <a:rPr lang="en-US" sz="2400" b="1" dirty="0">
                <a:latin typeface="Times New Roman" panose="02020603050405020304" pitchFamily="18" charset="0"/>
                <a:ea typeface="Calibri" panose="020F0502020204030204" pitchFamily="34" charset="0"/>
              </a:rPr>
              <a:t>Slabs</a:t>
            </a:r>
            <a:endParaRPr lang="en-US" sz="3200" dirty="0"/>
          </a:p>
        </p:txBody>
      </p:sp>
    </p:spTree>
    <p:extLst>
      <p:ext uri="{BB962C8B-B14F-4D97-AF65-F5344CB8AC3E}">
        <p14:creationId xmlns:p14="http://schemas.microsoft.com/office/powerpoint/2010/main" val="38532938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prstClr val="black">
                    <a:lumMod val="75000"/>
                    <a:lumOff val="25000"/>
                  </a:prstClr>
                </a:solidFill>
              </a:rPr>
              <a:t>Checks</a:t>
            </a:r>
            <a:endParaRPr lang="en-US" sz="3200" dirty="0"/>
          </a:p>
        </p:txBody>
      </p:sp>
      <p:sp>
        <p:nvSpPr>
          <p:cNvPr id="3" name="Content Placeholder 2"/>
          <p:cNvSpPr>
            <a:spLocks noGrp="1"/>
          </p:cNvSpPr>
          <p:nvPr>
            <p:ph idx="1"/>
          </p:nvPr>
        </p:nvSpPr>
        <p:spPr>
          <a:xfrm>
            <a:off x="1632269" y="1031436"/>
            <a:ext cx="6563072" cy="460648"/>
          </a:xfrm>
        </p:spPr>
        <p:txBody>
          <a:bodyPr/>
          <a:lstStyle/>
          <a:p>
            <a:r>
              <a:rPr lang="en-US" sz="2200" b="1" dirty="0"/>
              <a:t>Model check</a:t>
            </a:r>
          </a:p>
        </p:txBody>
      </p:sp>
      <p:sp>
        <p:nvSpPr>
          <p:cNvPr id="4" name="Content Placeholder 3"/>
          <p:cNvSpPr>
            <a:spLocks noGrp="1"/>
          </p:cNvSpPr>
          <p:nvPr>
            <p:ph idx="10"/>
          </p:nvPr>
        </p:nvSpPr>
        <p:spPr>
          <a:xfrm>
            <a:off x="1290464" y="1526963"/>
            <a:ext cx="6563072" cy="1069515"/>
          </a:xfrm>
        </p:spPr>
        <p:txBody>
          <a:bodyPr/>
          <a:lstStyle/>
          <a:p>
            <a:r>
              <a:rPr lang="en-US" sz="2200" dirty="0"/>
              <a:t>Equilibrium check</a:t>
            </a:r>
          </a:p>
          <a:p>
            <a:r>
              <a:rPr lang="en-US" sz="2200" dirty="0"/>
              <a:t>ETABS result </a:t>
            </a:r>
          </a:p>
        </p:txBody>
      </p:sp>
      <p:graphicFrame>
        <p:nvGraphicFramePr>
          <p:cNvPr id="5" name="Table 4"/>
          <p:cNvGraphicFramePr>
            <a:graphicFrameLocks noGrp="1"/>
          </p:cNvGraphicFramePr>
          <p:nvPr>
            <p:extLst>
              <p:ext uri="{D42A27DB-BD31-4B8C-83A1-F6EECF244321}">
                <p14:modId xmlns:p14="http://schemas.microsoft.com/office/powerpoint/2010/main" val="2351805310"/>
              </p:ext>
            </p:extLst>
          </p:nvPr>
        </p:nvGraphicFramePr>
        <p:xfrm>
          <a:off x="1913258" y="4257671"/>
          <a:ext cx="6937155" cy="1706880"/>
        </p:xfrm>
        <a:graphic>
          <a:graphicData uri="http://schemas.openxmlformats.org/drawingml/2006/table">
            <a:tbl>
              <a:tblPr firstRow="1" bandRow="1">
                <a:tableStyleId>{638B1855-1B75-4FBE-930C-398BA8C253C6}</a:tableStyleId>
              </a:tblPr>
              <a:tblGrid>
                <a:gridCol w="1147216">
                  <a:extLst>
                    <a:ext uri="{9D8B030D-6E8A-4147-A177-3AD203B41FA5}">
                      <a16:colId xmlns:a16="http://schemas.microsoft.com/office/drawing/2014/main" xmlns="" val="20000"/>
                    </a:ext>
                  </a:extLst>
                </a:gridCol>
                <a:gridCol w="2153682">
                  <a:extLst>
                    <a:ext uri="{9D8B030D-6E8A-4147-A177-3AD203B41FA5}">
                      <a16:colId xmlns:a16="http://schemas.microsoft.com/office/drawing/2014/main" xmlns="" val="20001"/>
                    </a:ext>
                  </a:extLst>
                </a:gridCol>
                <a:gridCol w="2088232">
                  <a:extLst>
                    <a:ext uri="{9D8B030D-6E8A-4147-A177-3AD203B41FA5}">
                      <a16:colId xmlns:a16="http://schemas.microsoft.com/office/drawing/2014/main" xmlns="" val="20002"/>
                    </a:ext>
                  </a:extLst>
                </a:gridCol>
                <a:gridCol w="1548025">
                  <a:extLst>
                    <a:ext uri="{9D8B030D-6E8A-4147-A177-3AD203B41FA5}">
                      <a16:colId xmlns:a16="http://schemas.microsoft.com/office/drawing/2014/main" xmlns="" val="20003"/>
                    </a:ext>
                  </a:extLst>
                </a:gridCol>
              </a:tblGrid>
              <a:tr h="370840">
                <a:tc>
                  <a:txBody>
                    <a:bodyPr/>
                    <a:lstStyle/>
                    <a:p>
                      <a:r>
                        <a:rPr lang="en-US" sz="2200" dirty="0"/>
                        <a:t>load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smtClean="0"/>
                        <a:t>Manually (</a:t>
                      </a:r>
                      <a:r>
                        <a:rPr lang="en-US" sz="2200" dirty="0" err="1" smtClean="0"/>
                        <a:t>kN</a:t>
                      </a:r>
                      <a:r>
                        <a:rPr lang="en-US" sz="2200" dirty="0" smtClean="0"/>
                        <a:t>)</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smtClean="0"/>
                        <a:t>Program(</a:t>
                      </a:r>
                      <a:r>
                        <a:rPr lang="en-US" sz="2200" dirty="0" err="1" smtClean="0"/>
                        <a:t>kN</a:t>
                      </a:r>
                      <a:r>
                        <a:rPr lang="en-US" sz="2200" dirty="0" smtClean="0"/>
                        <a:t>)</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a:t>Error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r>
                        <a:rPr lang="en-US" sz="2200" dirty="0"/>
                        <a:t>Dead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smtClean="0"/>
                        <a:t>122961.34</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smtClean="0"/>
                        <a:t>120886.5</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smtClean="0"/>
                        <a:t>1.7%</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70840">
                <a:tc>
                  <a:txBody>
                    <a:bodyPr/>
                    <a:lstStyle/>
                    <a:p>
                      <a:r>
                        <a:rPr lang="en-US" sz="2200" dirty="0"/>
                        <a:t>live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smtClean="0"/>
                        <a:t>60060</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smtClean="0"/>
                        <a:t>58650.6</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smtClean="0"/>
                        <a:t>2.3%</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370840">
                <a:tc>
                  <a:txBody>
                    <a:bodyPr/>
                    <a:lstStyle/>
                    <a:p>
                      <a:r>
                        <a:rPr lang="en-US" sz="2200" dirty="0"/>
                        <a:t>SD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smtClean="0"/>
                        <a:t>77836.4</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smtClean="0"/>
                        <a:t>7686.2</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smtClean="0"/>
                        <a:t>1.6%</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
        <p:nvSpPr>
          <p:cNvPr id="6" name="TextBox 5"/>
          <p:cNvSpPr txBox="1"/>
          <p:nvPr/>
        </p:nvSpPr>
        <p:spPr>
          <a:xfrm>
            <a:off x="1713111" y="6021288"/>
            <a:ext cx="5904656" cy="369332"/>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맑은 고딕"/>
                <a:ea typeface="+mn-ea"/>
                <a:cs typeface="+mn-cs"/>
              </a:rPr>
              <a:t>The errors is less than 5% so the result is acceptable</a:t>
            </a:r>
          </a:p>
        </p:txBody>
      </p:sp>
      <p:pic>
        <p:nvPicPr>
          <p:cNvPr id="7" name="Picture 6"/>
          <p:cNvPicPr>
            <a:picLocks noChangeAspect="1"/>
          </p:cNvPicPr>
          <p:nvPr/>
        </p:nvPicPr>
        <p:blipFill>
          <a:blip r:embed="rId2"/>
          <a:stretch>
            <a:fillRect/>
          </a:stretch>
        </p:blipFill>
        <p:spPr>
          <a:xfrm>
            <a:off x="2674452" y="2504806"/>
            <a:ext cx="4706520" cy="1463167"/>
          </a:xfrm>
          <a:prstGeom prst="rect">
            <a:avLst/>
          </a:prstGeom>
        </p:spPr>
      </p:pic>
    </p:spTree>
    <p:extLst>
      <p:ext uri="{BB962C8B-B14F-4D97-AF65-F5344CB8AC3E}">
        <p14:creationId xmlns:p14="http://schemas.microsoft.com/office/powerpoint/2010/main" val="33601321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257012" y="1794011"/>
                <a:ext cx="7920880" cy="5020031"/>
              </a:xfrm>
            </p:spPr>
            <p:txBody>
              <a:bodyPr/>
              <a:lstStyle/>
              <a:p>
                <a:pPr marL="342900" indent="-342900">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Checking Slab Shear </a:t>
                </a:r>
                <a:r>
                  <a:rPr lang="en-US" sz="2400" b="1" dirty="0" smtClean="0">
                    <a:solidFill>
                      <a:schemeClr val="tx1"/>
                    </a:solidFill>
                    <a:latin typeface="Times New Roman" panose="02020603050405020304" pitchFamily="18" charset="0"/>
                    <a:ea typeface="Calibri" panose="020F0502020204030204" pitchFamily="34" charset="0"/>
                  </a:rPr>
                  <a:t>Stress</a:t>
                </a:r>
                <a:endParaRPr lang="en-US" sz="2400" dirty="0">
                  <a:solidFill>
                    <a:schemeClr val="tx1"/>
                  </a:solidFill>
                </a:endParaRPr>
              </a:p>
              <a:p>
                <a14:m>
                  <m:oMath xmlns:m="http://schemas.openxmlformats.org/officeDocument/2006/math">
                    <m:sSub>
                      <m:sSubPr>
                        <m:ctrlPr>
                          <a:rPr lang="en-US" sz="2200" i="1" smtClean="0">
                            <a:solidFill>
                              <a:schemeClr val="tx1"/>
                            </a:solidFill>
                            <a:latin typeface="Cambria Math" panose="02040503050406030204" pitchFamily="18" charset="0"/>
                            <a:ea typeface="Calibri" panose="020F0502020204030204" pitchFamily="34" charset="0"/>
                            <a:cs typeface="Times New Roman" panose="02020603050405020304" pitchFamily="18" charset="0"/>
                          </a:rPr>
                        </m:ctrlPr>
                      </m:sSubPr>
                      <m:e>
                        <m:d>
                          <m:dPr>
                            <m:ctrlP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𝑣</m:t>
                                    </m:r>
                                  </m:sub>
                                </m:sSub>
                              </m:num>
                              <m:den>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𝑆</m:t>
                                </m:r>
                              </m:den>
                            </m:f>
                          </m:e>
                        </m:d>
                      </m:e>
                      <m:sub>
                        <m: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𝑚𝑖𝑛</m:t>
                        </m:r>
                      </m:sub>
                    </m:sSub>
                  </m:oMath>
                </a14:m>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0.57mm</a:t>
                </a:r>
                <a:r>
                  <a:rPr lang="en-US" sz="2200" baseline="30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2</a:t>
                </a: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/mm</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pP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Assume A</a:t>
                </a:r>
                <a:r>
                  <a:rPr lang="en-US" sz="2200" baseline="-25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v</a:t>
                </a: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2 x 113</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pP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 226mm</a:t>
                </a:r>
                <a:r>
                  <a:rPr lang="en-US" sz="2200" baseline="30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2</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Symbol" panose="05050102010706020507" pitchFamily="18" charset="2"/>
                  <a:buChar char=""/>
                </a:pP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 400mm</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pP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Check S </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pPr>
                <a:r>
                  <a:rPr lang="en-US" sz="22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S</a:t>
                </a:r>
                <a:r>
                  <a:rPr lang="en-US" sz="2200" baseline="-250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max</a:t>
                </a:r>
                <a:r>
                  <a:rPr lang="en-US" sz="2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600mm</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pP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a:t>
                </a:r>
                <a14:m>
                  <m:oMath xmlns:m="http://schemas.openxmlformats.org/officeDocument/2006/math">
                    <m:f>
                      <m:fPr>
                        <m:ctrlPr>
                          <a:rPr lang="en-US" sz="22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2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d</m:t>
                        </m:r>
                        <m:r>
                          <a:rPr lang="en-US" sz="22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num>
                      <m:den>
                        <m:r>
                          <a:rPr lang="en-US" sz="22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sz="22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den>
                    </m:f>
                  </m:oMath>
                </a14:m>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mm= 140mm &lt; 400mm</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Symbol" panose="05050102010706020507" pitchFamily="18" charset="2"/>
                  <a:buChar char=""/>
                </a:pPr>
                <a:r>
                  <a:rPr lang="en-US" sz="2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S= 140mm</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pPr>
                <a:r>
                  <a:rPr lang="en-US" sz="22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Use 1</a:t>
                </a:r>
                <a:r>
                  <a:rPr lang="en-US" sz="22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Ø12/140mm</a:t>
                </a:r>
                <a:endParaRPr lang="en-US" sz="22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257012" y="1794011"/>
                <a:ext cx="7920880" cy="5020031"/>
              </a:xfrm>
              <a:blipFill>
                <a:blip r:embed="rId2"/>
                <a:stretch>
                  <a:fillRect t="-971"/>
                </a:stretch>
              </a:blipFill>
            </p:spPr>
            <p:txBody>
              <a:bodyPr/>
              <a:lstStyle/>
              <a:p>
                <a:r>
                  <a:rPr lang="en-US">
                    <a:noFill/>
                  </a:rPr>
                  <a:t> </a:t>
                </a:r>
              </a:p>
            </p:txBody>
          </p:sp>
        </mc:Fallback>
      </mc:AlternateContent>
      <p:sp>
        <p:nvSpPr>
          <p:cNvPr id="5" name="Rectangle 4"/>
          <p:cNvSpPr/>
          <p:nvPr/>
        </p:nvSpPr>
        <p:spPr>
          <a:xfrm>
            <a:off x="1631860" y="1406356"/>
            <a:ext cx="886781"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Slabs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spTree>
    <p:extLst>
      <p:ext uri="{BB962C8B-B14F-4D97-AF65-F5344CB8AC3E}">
        <p14:creationId xmlns:p14="http://schemas.microsoft.com/office/powerpoint/2010/main" val="314983656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p:sp>
        <p:nvSpPr>
          <p:cNvPr id="4" name="Content Placeholder 3"/>
          <p:cNvSpPr>
            <a:spLocks noGrp="1"/>
          </p:cNvSpPr>
          <p:nvPr>
            <p:ph idx="10"/>
          </p:nvPr>
        </p:nvSpPr>
        <p:spPr>
          <a:xfrm>
            <a:off x="1257012" y="1794011"/>
            <a:ext cx="7920880" cy="5020031"/>
          </a:xfrm>
        </p:spPr>
        <p:txBody>
          <a:bodyPr/>
          <a:lstStyle/>
          <a:p>
            <a:pPr marL="342900" indent="-342900">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Slab Reinforcement for </a:t>
            </a:r>
            <a:r>
              <a:rPr lang="en-US" sz="2400" b="1" dirty="0" smtClean="0">
                <a:solidFill>
                  <a:schemeClr val="tx1"/>
                </a:solidFill>
                <a:latin typeface="Times New Roman" panose="02020603050405020304" pitchFamily="18" charset="0"/>
                <a:ea typeface="Calibri" panose="020F0502020204030204" pitchFamily="34" charset="0"/>
              </a:rPr>
              <a:t>Moments</a:t>
            </a:r>
          </a:p>
          <a:p>
            <a:endParaRPr lang="en-US" sz="2400" b="1" dirty="0" smtClean="0">
              <a:solidFill>
                <a:schemeClr val="tx1"/>
              </a:solidFill>
              <a:latin typeface="Times New Roman" panose="02020603050405020304" pitchFamily="18" charset="0"/>
              <a:ea typeface="Calibri" panose="020F0502020204030204" pitchFamily="34" charset="0"/>
            </a:endParaRPr>
          </a:p>
        </p:txBody>
      </p:sp>
      <p:sp>
        <p:nvSpPr>
          <p:cNvPr id="5" name="Rectangle 4"/>
          <p:cNvSpPr/>
          <p:nvPr/>
        </p:nvSpPr>
        <p:spPr>
          <a:xfrm>
            <a:off x="1631860" y="1406356"/>
            <a:ext cx="886781"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Slabs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1891360910"/>
              </p:ext>
            </p:extLst>
          </p:nvPr>
        </p:nvGraphicFramePr>
        <p:xfrm>
          <a:off x="1530718" y="2744769"/>
          <a:ext cx="7702236" cy="3228975"/>
        </p:xfrm>
        <a:graphic>
          <a:graphicData uri="http://schemas.openxmlformats.org/drawingml/2006/table">
            <a:tbl>
              <a:tblPr firstRow="1" firstCol="1" bandRow="1"/>
              <a:tblGrid>
                <a:gridCol w="2461144">
                  <a:extLst>
                    <a:ext uri="{9D8B030D-6E8A-4147-A177-3AD203B41FA5}">
                      <a16:colId xmlns:a16="http://schemas.microsoft.com/office/drawing/2014/main" xmlns="" val="3558498559"/>
                    </a:ext>
                  </a:extLst>
                </a:gridCol>
                <a:gridCol w="1221137">
                  <a:extLst>
                    <a:ext uri="{9D8B030D-6E8A-4147-A177-3AD203B41FA5}">
                      <a16:colId xmlns:a16="http://schemas.microsoft.com/office/drawing/2014/main" xmlns="" val="1783400268"/>
                    </a:ext>
                  </a:extLst>
                </a:gridCol>
                <a:gridCol w="1231209">
                  <a:extLst>
                    <a:ext uri="{9D8B030D-6E8A-4147-A177-3AD203B41FA5}">
                      <a16:colId xmlns:a16="http://schemas.microsoft.com/office/drawing/2014/main" xmlns="" val="750445957"/>
                    </a:ext>
                  </a:extLst>
                </a:gridCol>
                <a:gridCol w="1296144">
                  <a:extLst>
                    <a:ext uri="{9D8B030D-6E8A-4147-A177-3AD203B41FA5}">
                      <a16:colId xmlns:a16="http://schemas.microsoft.com/office/drawing/2014/main" xmlns="" val="1544265942"/>
                    </a:ext>
                  </a:extLst>
                </a:gridCol>
                <a:gridCol w="1492602">
                  <a:extLst>
                    <a:ext uri="{9D8B030D-6E8A-4147-A177-3AD203B41FA5}">
                      <a16:colId xmlns:a16="http://schemas.microsoft.com/office/drawing/2014/main" xmlns="" val="1965607997"/>
                    </a:ext>
                  </a:extLst>
                </a:gridCol>
              </a:tblGrid>
              <a:tr h="623328">
                <a:tc>
                  <a:txBody>
                    <a:bodyPr/>
                    <a:lstStyle/>
                    <a:p>
                      <a:pPr marL="0" marR="0">
                        <a:lnSpc>
                          <a:spcPct val="107000"/>
                        </a:lnSpc>
                        <a:spcBef>
                          <a:spcPts val="0"/>
                        </a:spcBef>
                        <a:spcAft>
                          <a:spcPts val="0"/>
                        </a:spcAft>
                      </a:pPr>
                      <a:r>
                        <a:rPr lang="en-US" sz="2200"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 </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gridSpan="2">
                  <a:txBody>
                    <a:bodyPr/>
                    <a:lstStyle/>
                    <a:p>
                      <a:pPr marL="0" marR="0" algn="ctr">
                        <a:lnSpc>
                          <a:spcPct val="107000"/>
                        </a:lnSpc>
                        <a:spcBef>
                          <a:spcPts val="0"/>
                        </a:spcBef>
                        <a:spcAft>
                          <a:spcPts val="0"/>
                        </a:spcAft>
                      </a:pPr>
                      <a:r>
                        <a:rPr lang="en-US" sz="2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a:t>
                      </a:r>
                      <a:r>
                        <a:rPr lang="en-US" sz="2200" b="1" baseline="-2500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s</a:t>
                      </a:r>
                      <a:r>
                        <a:rPr lang="en-US" sz="2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(mm</a:t>
                      </a:r>
                      <a:r>
                        <a:rPr lang="en-US" sz="2200" b="1" baseline="3000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2</a:t>
                      </a:r>
                      <a:r>
                        <a:rPr lang="en-US" sz="2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/m)</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hMerge="1">
                  <a:txBody>
                    <a:bodyPr/>
                    <a:lstStyle/>
                    <a:p>
                      <a:endParaRPr lang="en-US"/>
                    </a:p>
                  </a:txBody>
                  <a:tcPr/>
                </a:tc>
                <a:tc>
                  <a:txBody>
                    <a:bodyPr/>
                    <a:lstStyle/>
                    <a:p>
                      <a:pPr marL="0" marR="0" algn="ctr">
                        <a:lnSpc>
                          <a:spcPct val="107000"/>
                        </a:lnSpc>
                        <a:spcBef>
                          <a:spcPts val="0"/>
                        </a:spcBef>
                        <a:spcAft>
                          <a:spcPts val="0"/>
                        </a:spcAft>
                      </a:pPr>
                      <a:r>
                        <a:rPr lang="en-US" sz="22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Main </a:t>
                      </a:r>
                      <a:endParaRPr lang="en-US" sz="22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2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Slabs</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22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Extended </a:t>
                      </a:r>
                      <a:endParaRPr lang="en-US" sz="22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2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Slabs</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extLst>
                  <a:ext uri="{0D108BD9-81ED-4DB2-BD59-A6C34878D82A}">
                    <a16:rowId xmlns:a16="http://schemas.microsoft.com/office/drawing/2014/main" xmlns="" val="1598933338"/>
                  </a:ext>
                </a:extLst>
              </a:tr>
              <a:tr h="639050">
                <a:tc>
                  <a:txBody>
                    <a:bodyPr/>
                    <a:lstStyle/>
                    <a:p>
                      <a:pPr marL="0" marR="0">
                        <a:lnSpc>
                          <a:spcPct val="107000"/>
                        </a:lnSpc>
                        <a:spcBef>
                          <a:spcPts val="0"/>
                        </a:spcBef>
                        <a:spcAft>
                          <a:spcPts val="0"/>
                        </a:spcAft>
                      </a:pPr>
                      <a:r>
                        <a:rPr lang="en-US" sz="2200" b="1" dirty="0">
                          <a:effectLst/>
                          <a:latin typeface="Times New Roman" panose="02020603050405020304" pitchFamily="18" charset="0"/>
                          <a:ea typeface="Calibri" panose="020F0502020204030204" pitchFamily="34" charset="0"/>
                          <a:cs typeface="Arial" panose="020B0604020202020204" pitchFamily="34" charset="0"/>
                        </a:rPr>
                        <a:t> </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200" dirty="0">
                          <a:effectLst/>
                          <a:latin typeface="Times New Roman" panose="02020603050405020304" pitchFamily="18" charset="0"/>
                          <a:ea typeface="Calibri" panose="020F0502020204030204" pitchFamily="34" charset="0"/>
                          <a:cs typeface="Arial" panose="020B0604020202020204" pitchFamily="34" charset="0"/>
                        </a:rPr>
                        <a:t>Main </a:t>
                      </a:r>
                      <a:endParaRPr lang="en-US" sz="2200" dirty="0" smtClean="0">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Slabs</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200">
                          <a:effectLst/>
                          <a:latin typeface="Times New Roman" panose="02020603050405020304" pitchFamily="18" charset="0"/>
                          <a:ea typeface="Calibri" panose="020F0502020204030204" pitchFamily="34" charset="0"/>
                          <a:cs typeface="Arial" panose="020B0604020202020204" pitchFamily="34" charset="0"/>
                        </a:rPr>
                        <a:t>Extended Slabs</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gridSpan="2">
                  <a:txBody>
                    <a:bodyPr/>
                    <a:lstStyle/>
                    <a:p>
                      <a:pPr marL="0" marR="0" algn="ctr">
                        <a:lnSpc>
                          <a:spcPct val="107000"/>
                        </a:lnSpc>
                        <a:spcBef>
                          <a:spcPts val="0"/>
                        </a:spcBef>
                        <a:spcAft>
                          <a:spcPts val="0"/>
                        </a:spcAft>
                      </a:pPr>
                      <a:r>
                        <a:rPr lang="en-US" sz="2200" b="1">
                          <a:effectLst/>
                          <a:latin typeface="Times New Roman" panose="02020603050405020304" pitchFamily="18" charset="0"/>
                          <a:ea typeface="Calibri" panose="020F0502020204030204" pitchFamily="34" charset="0"/>
                          <a:cs typeface="Arial" panose="020B0604020202020204" pitchFamily="34" charset="0"/>
                        </a:rPr>
                        <a:t> </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hMerge="1">
                  <a:txBody>
                    <a:bodyPr/>
                    <a:lstStyle/>
                    <a:p>
                      <a:endParaRPr lang="en-US"/>
                    </a:p>
                  </a:txBody>
                  <a:tcPr/>
                </a:tc>
                <a:extLst>
                  <a:ext uri="{0D108BD9-81ED-4DB2-BD59-A6C34878D82A}">
                    <a16:rowId xmlns:a16="http://schemas.microsoft.com/office/drawing/2014/main" xmlns="" val="2486426994"/>
                  </a:ext>
                </a:extLst>
              </a:tr>
              <a:tr h="315001">
                <a:tc>
                  <a:txBody>
                    <a:bodyPr/>
                    <a:lstStyle/>
                    <a:p>
                      <a:pPr marL="0" marR="0">
                        <a:lnSpc>
                          <a:spcPct val="107000"/>
                        </a:lnSpc>
                        <a:spcBef>
                          <a:spcPts val="0"/>
                        </a:spcBef>
                        <a:spcAft>
                          <a:spcPts val="0"/>
                        </a:spcAft>
                      </a:pPr>
                      <a:r>
                        <a:rPr lang="en-US" sz="2200" dirty="0">
                          <a:effectLst/>
                          <a:latin typeface="Times New Roman" panose="02020603050405020304" pitchFamily="18" charset="0"/>
                          <a:ea typeface="Calibri" panose="020F0502020204030204" pitchFamily="34" charset="0"/>
                          <a:cs typeface="Arial" panose="020B0604020202020204" pitchFamily="34" charset="0"/>
                        </a:rPr>
                        <a:t>Top Steel in </a:t>
                      </a: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X-D</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1400</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2000</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200">
                          <a:effectLst/>
                          <a:latin typeface="Times New Roman" panose="02020603050405020304" pitchFamily="18" charset="0"/>
                          <a:ea typeface="Calibri" panose="020F0502020204030204" pitchFamily="34" charset="0"/>
                          <a:cs typeface="Arial" panose="020B0604020202020204" pitchFamily="34" charset="0"/>
                        </a:rPr>
                        <a:t>10Ø14/m</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200" dirty="0">
                          <a:effectLst/>
                          <a:latin typeface="Times New Roman" panose="02020603050405020304" pitchFamily="18" charset="0"/>
                          <a:ea typeface="Calibri" panose="020F0502020204030204" pitchFamily="34" charset="0"/>
                          <a:cs typeface="Arial" panose="020B0604020202020204" pitchFamily="34" charset="0"/>
                        </a:rPr>
                        <a:t>10Ø16/m</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extLst>
                  <a:ext uri="{0D108BD9-81ED-4DB2-BD59-A6C34878D82A}">
                    <a16:rowId xmlns:a16="http://schemas.microsoft.com/office/drawing/2014/main" xmlns="" val="3593184636"/>
                  </a:ext>
                </a:extLst>
              </a:tr>
              <a:tr h="303803">
                <a:tc>
                  <a:txBody>
                    <a:bodyPr/>
                    <a:lstStyle/>
                    <a:p>
                      <a:pPr marL="0" marR="0">
                        <a:lnSpc>
                          <a:spcPct val="107000"/>
                        </a:lnSpc>
                        <a:spcBef>
                          <a:spcPts val="0"/>
                        </a:spcBef>
                        <a:spcAft>
                          <a:spcPts val="0"/>
                        </a:spcAft>
                      </a:pPr>
                      <a:r>
                        <a:rPr lang="en-US" sz="2200" dirty="0">
                          <a:effectLst/>
                          <a:latin typeface="Times New Roman" panose="02020603050405020304" pitchFamily="18" charset="0"/>
                          <a:ea typeface="Calibri" panose="020F0502020204030204" pitchFamily="34" charset="0"/>
                          <a:cs typeface="Arial" panose="020B0604020202020204" pitchFamily="34" charset="0"/>
                        </a:rPr>
                        <a:t>Bottom Steel in </a:t>
                      </a: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X-D</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800</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1200</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200">
                          <a:effectLst/>
                          <a:latin typeface="Times New Roman" panose="02020603050405020304" pitchFamily="18" charset="0"/>
                          <a:ea typeface="Calibri" panose="020F0502020204030204" pitchFamily="34" charset="0"/>
                          <a:cs typeface="Arial" panose="020B0604020202020204" pitchFamily="34" charset="0"/>
                        </a:rPr>
                        <a:t>8Ø12/m </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200">
                          <a:effectLst/>
                          <a:latin typeface="Times New Roman" panose="02020603050405020304" pitchFamily="18" charset="0"/>
                          <a:ea typeface="Calibri" panose="020F0502020204030204" pitchFamily="34" charset="0"/>
                          <a:cs typeface="Arial" panose="020B0604020202020204" pitchFamily="34" charset="0"/>
                        </a:rPr>
                        <a:t>8Ø14/m</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xmlns="" val="1083309622"/>
                  </a:ext>
                </a:extLst>
              </a:tr>
              <a:tr h="303803">
                <a:tc>
                  <a:txBody>
                    <a:bodyPr/>
                    <a:lstStyle/>
                    <a:p>
                      <a:pPr marL="0" marR="0">
                        <a:lnSpc>
                          <a:spcPct val="107000"/>
                        </a:lnSpc>
                        <a:spcBef>
                          <a:spcPts val="0"/>
                        </a:spcBef>
                        <a:spcAft>
                          <a:spcPts val="0"/>
                        </a:spcAft>
                      </a:pPr>
                      <a:r>
                        <a:rPr lang="en-US" sz="2200" dirty="0">
                          <a:effectLst/>
                          <a:latin typeface="Times New Roman" panose="02020603050405020304" pitchFamily="18" charset="0"/>
                          <a:ea typeface="Calibri" panose="020F0502020204030204" pitchFamily="34" charset="0"/>
                          <a:cs typeface="Arial" panose="020B0604020202020204" pitchFamily="34" charset="0"/>
                        </a:rPr>
                        <a:t>Top Steel in </a:t>
                      </a: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Y-D</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1900</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1000</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200" dirty="0">
                          <a:effectLst/>
                          <a:latin typeface="Times New Roman" panose="02020603050405020304" pitchFamily="18" charset="0"/>
                          <a:ea typeface="Calibri" panose="020F0502020204030204" pitchFamily="34" charset="0"/>
                          <a:cs typeface="Arial" panose="020B0604020202020204" pitchFamily="34" charset="0"/>
                        </a:rPr>
                        <a:t>10Ø16/m </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200">
                          <a:effectLst/>
                          <a:latin typeface="Times New Roman" panose="02020603050405020304" pitchFamily="18" charset="0"/>
                          <a:ea typeface="Calibri" panose="020F0502020204030204" pitchFamily="34" charset="0"/>
                          <a:cs typeface="Arial" panose="020B0604020202020204" pitchFamily="34" charset="0"/>
                        </a:rPr>
                        <a:t>10Ø18/m</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extLst>
                  <a:ext uri="{0D108BD9-81ED-4DB2-BD59-A6C34878D82A}">
                    <a16:rowId xmlns:a16="http://schemas.microsoft.com/office/drawing/2014/main" xmlns="" val="4083831441"/>
                  </a:ext>
                </a:extLst>
              </a:tr>
              <a:tr h="623328">
                <a:tc>
                  <a:txBody>
                    <a:bodyPr/>
                    <a:lstStyle/>
                    <a:p>
                      <a:pPr marL="0" marR="0">
                        <a:lnSpc>
                          <a:spcPct val="107000"/>
                        </a:lnSpc>
                        <a:spcBef>
                          <a:spcPts val="0"/>
                        </a:spcBef>
                        <a:spcAft>
                          <a:spcPts val="0"/>
                        </a:spcAft>
                      </a:pPr>
                      <a:r>
                        <a:rPr lang="en-US" sz="2200" dirty="0">
                          <a:effectLst/>
                          <a:latin typeface="Times New Roman" panose="02020603050405020304" pitchFamily="18" charset="0"/>
                          <a:ea typeface="Calibri" panose="020F0502020204030204" pitchFamily="34" charset="0"/>
                          <a:cs typeface="Arial" panose="020B0604020202020204" pitchFamily="34" charset="0"/>
                        </a:rPr>
                        <a:t>Bottom Steel in </a:t>
                      </a: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Y-D</a:t>
                      </a: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2500</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1200</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200" dirty="0">
                          <a:effectLst/>
                          <a:latin typeface="Times New Roman" panose="02020603050405020304" pitchFamily="18" charset="0"/>
                          <a:ea typeface="Calibri" panose="020F0502020204030204" pitchFamily="34" charset="0"/>
                          <a:cs typeface="Arial" panose="020B0604020202020204" pitchFamily="34" charset="0"/>
                        </a:rPr>
                        <a:t>9Ø12/m</a:t>
                      </a:r>
                      <a:endParaRPr lang="en-US" sz="22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200" dirty="0">
                          <a:effectLst/>
                          <a:latin typeface="Times New Roman" panose="02020603050405020304" pitchFamily="18" charset="0"/>
                          <a:ea typeface="Calibri" panose="020F0502020204030204" pitchFamily="34" charset="0"/>
                          <a:cs typeface="Arial" panose="020B0604020202020204" pitchFamily="34" charset="0"/>
                        </a:rPr>
                        <a:t> </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200" dirty="0" smtClean="0">
                          <a:effectLst/>
                          <a:latin typeface="Times New Roman" panose="02020603050405020304" pitchFamily="18" charset="0"/>
                          <a:ea typeface="Calibri" panose="020F0502020204030204" pitchFamily="34" charset="0"/>
                          <a:cs typeface="Arial" panose="020B0604020202020204" pitchFamily="34" charset="0"/>
                        </a:rPr>
                        <a:t>8Ø14/m</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xmlns="" val="2634702793"/>
                  </a:ext>
                </a:extLst>
              </a:tr>
            </a:tbl>
          </a:graphicData>
        </a:graphic>
      </p:graphicFrame>
    </p:spTree>
    <p:extLst>
      <p:ext uri="{BB962C8B-B14F-4D97-AF65-F5344CB8AC3E}">
        <p14:creationId xmlns:p14="http://schemas.microsoft.com/office/powerpoint/2010/main" val="309355334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p:sp>
        <p:nvSpPr>
          <p:cNvPr id="4" name="Content Placeholder 3"/>
          <p:cNvSpPr>
            <a:spLocks noGrp="1"/>
          </p:cNvSpPr>
          <p:nvPr>
            <p:ph idx="10"/>
          </p:nvPr>
        </p:nvSpPr>
        <p:spPr>
          <a:xfrm>
            <a:off x="1257012" y="1794011"/>
            <a:ext cx="7920880" cy="5020031"/>
          </a:xfrm>
        </p:spPr>
        <p:txBody>
          <a:bodyPr/>
          <a:lstStyle/>
          <a:p>
            <a:pPr marL="342900" indent="-342900">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Slabs </a:t>
            </a:r>
            <a:r>
              <a:rPr lang="en-US" sz="2400" b="1" dirty="0" smtClean="0">
                <a:solidFill>
                  <a:schemeClr val="tx1"/>
                </a:solidFill>
                <a:latin typeface="Times New Roman" panose="02020603050405020304" pitchFamily="18" charset="0"/>
                <a:ea typeface="Calibri" panose="020F0502020204030204" pitchFamily="34" charset="0"/>
              </a:rPr>
              <a:t>Sections</a:t>
            </a:r>
          </a:p>
          <a:p>
            <a:pPr marL="342900" indent="-342900">
              <a:buFont typeface="Courier New" panose="02070309020205020404" pitchFamily="49" charset="0"/>
              <a:buChar char="o"/>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Main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Slabs</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p:sp>
        <p:nvSpPr>
          <p:cNvPr id="5" name="Rectangle 4"/>
          <p:cNvSpPr/>
          <p:nvPr/>
        </p:nvSpPr>
        <p:spPr>
          <a:xfrm>
            <a:off x="1631860" y="1406356"/>
            <a:ext cx="886781"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Slabs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pic>
        <p:nvPicPr>
          <p:cNvPr id="6" name="Picture 5"/>
          <p:cNvPicPr>
            <a:picLocks noChangeAspect="1"/>
          </p:cNvPicPr>
          <p:nvPr/>
        </p:nvPicPr>
        <p:blipFill>
          <a:blip r:embed="rId2"/>
          <a:stretch>
            <a:fillRect/>
          </a:stretch>
        </p:blipFill>
        <p:spPr>
          <a:xfrm>
            <a:off x="2387685" y="2662190"/>
            <a:ext cx="5027046" cy="1859318"/>
          </a:xfrm>
          <a:prstGeom prst="rect">
            <a:avLst/>
          </a:prstGeom>
        </p:spPr>
      </p:pic>
      <p:pic>
        <p:nvPicPr>
          <p:cNvPr id="8" name="Picture 7"/>
          <p:cNvPicPr>
            <a:picLocks noChangeAspect="1"/>
          </p:cNvPicPr>
          <p:nvPr/>
        </p:nvPicPr>
        <p:blipFill>
          <a:blip r:embed="rId3"/>
          <a:stretch>
            <a:fillRect/>
          </a:stretch>
        </p:blipFill>
        <p:spPr>
          <a:xfrm>
            <a:off x="2387685" y="4724980"/>
            <a:ext cx="5027046" cy="1864484"/>
          </a:xfrm>
          <a:prstGeom prst="rect">
            <a:avLst/>
          </a:prstGeom>
        </p:spPr>
      </p:pic>
      <p:sp>
        <p:nvSpPr>
          <p:cNvPr id="9" name="Rectangle 8"/>
          <p:cNvSpPr/>
          <p:nvPr/>
        </p:nvSpPr>
        <p:spPr>
          <a:xfrm>
            <a:off x="7470444" y="4173221"/>
            <a:ext cx="1234825"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X-Direction</a:t>
            </a:r>
            <a:endParaRPr lang="en-US" dirty="0"/>
          </a:p>
        </p:txBody>
      </p:sp>
      <p:sp>
        <p:nvSpPr>
          <p:cNvPr id="10" name="Rectangle 9"/>
          <p:cNvSpPr/>
          <p:nvPr/>
        </p:nvSpPr>
        <p:spPr>
          <a:xfrm>
            <a:off x="7470444" y="6215394"/>
            <a:ext cx="1234825" cy="369332"/>
          </a:xfrm>
          <a:prstGeom prst="rect">
            <a:avLst/>
          </a:prstGeom>
        </p:spPr>
        <p:txBody>
          <a:bodyPr wrap="none">
            <a:spAutoFit/>
          </a:bodyPr>
          <a:lstStyle/>
          <a:p>
            <a:r>
              <a:rPr lang="en-US" dirty="0" smtClean="0">
                <a:latin typeface="Calibri" panose="020F0502020204030204" pitchFamily="34" charset="0"/>
                <a:ea typeface="Calibri" panose="020F0502020204030204" pitchFamily="34" charset="0"/>
                <a:cs typeface="Arial" panose="020B0604020202020204" pitchFamily="34" charset="0"/>
              </a:rPr>
              <a:t>Y-Direction</a:t>
            </a:r>
            <a:endParaRPr lang="en-US" dirty="0"/>
          </a:p>
        </p:txBody>
      </p:sp>
    </p:spTree>
    <p:extLst>
      <p:ext uri="{BB962C8B-B14F-4D97-AF65-F5344CB8AC3E}">
        <p14:creationId xmlns:p14="http://schemas.microsoft.com/office/powerpoint/2010/main" val="11775389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p:sp>
        <p:nvSpPr>
          <p:cNvPr id="4" name="Content Placeholder 3"/>
          <p:cNvSpPr>
            <a:spLocks noGrp="1"/>
          </p:cNvSpPr>
          <p:nvPr>
            <p:ph idx="10"/>
          </p:nvPr>
        </p:nvSpPr>
        <p:spPr>
          <a:xfrm>
            <a:off x="1257012" y="1794011"/>
            <a:ext cx="7920880" cy="5020031"/>
          </a:xfrm>
        </p:spPr>
        <p:txBody>
          <a:bodyPr/>
          <a:lstStyle/>
          <a:p>
            <a:pPr marL="342900" indent="-342900">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Slabs </a:t>
            </a:r>
            <a:r>
              <a:rPr lang="en-US" sz="2400" b="1" dirty="0" smtClean="0">
                <a:solidFill>
                  <a:schemeClr val="tx1"/>
                </a:solidFill>
                <a:latin typeface="Times New Roman" panose="02020603050405020304" pitchFamily="18" charset="0"/>
                <a:ea typeface="Calibri" panose="020F0502020204030204" pitchFamily="34" charset="0"/>
              </a:rPr>
              <a:t>Sections</a:t>
            </a:r>
          </a:p>
          <a:p>
            <a:pPr marL="342900" lvl="0" indent="-342900" algn="just">
              <a:lnSpc>
                <a:spcPct val="107000"/>
              </a:lnSpc>
              <a:spcBef>
                <a:spcPts val="0"/>
              </a:spcBef>
              <a:spcAft>
                <a:spcPts val="800"/>
              </a:spcAft>
              <a:buFont typeface="Courier New" panose="02070309020205020404" pitchFamily="49" charset="0"/>
              <a:buChar char="o"/>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Extended Slabs</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p:sp>
        <p:nvSpPr>
          <p:cNvPr id="5" name="Rectangle 4"/>
          <p:cNvSpPr/>
          <p:nvPr/>
        </p:nvSpPr>
        <p:spPr>
          <a:xfrm>
            <a:off x="1631860" y="1406356"/>
            <a:ext cx="886781"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Slabs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sp>
        <p:nvSpPr>
          <p:cNvPr id="9" name="Rectangle 8"/>
          <p:cNvSpPr/>
          <p:nvPr/>
        </p:nvSpPr>
        <p:spPr>
          <a:xfrm>
            <a:off x="7470444" y="4173221"/>
            <a:ext cx="1234825"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X-Direction</a:t>
            </a:r>
            <a:endParaRPr kumimoji="0" lang="en-US" sz="1800" b="0" i="0" u="none" strike="noStrike" kern="1200" cap="none" spc="0" normalizeH="0" baseline="0" noProof="0" dirty="0">
              <a:ln>
                <a:noFill/>
              </a:ln>
              <a:solidFill>
                <a:prstClr val="black"/>
              </a:solidFill>
              <a:effectLst/>
              <a:uLnTx/>
              <a:uFillTx/>
              <a:latin typeface="맑은 고딕"/>
              <a:ea typeface="+mn-ea"/>
              <a:cs typeface="+mn-cs"/>
            </a:endParaRPr>
          </a:p>
        </p:txBody>
      </p:sp>
      <p:sp>
        <p:nvSpPr>
          <p:cNvPr id="10" name="Rectangle 9"/>
          <p:cNvSpPr/>
          <p:nvPr/>
        </p:nvSpPr>
        <p:spPr>
          <a:xfrm>
            <a:off x="7470444" y="6215394"/>
            <a:ext cx="1234825" cy="369332"/>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Y-Direction</a:t>
            </a:r>
            <a:endParaRPr kumimoji="0" lang="en-US" sz="1800" b="0" i="0" u="none" strike="noStrike" kern="1200" cap="none" spc="0" normalizeH="0" baseline="0" noProof="0" dirty="0">
              <a:ln>
                <a:noFill/>
              </a:ln>
              <a:solidFill>
                <a:prstClr val="black"/>
              </a:solidFill>
              <a:effectLst/>
              <a:uLnTx/>
              <a:uFillTx/>
              <a:latin typeface="맑은 고딕"/>
              <a:ea typeface="+mn-ea"/>
              <a:cs typeface="+mn-cs"/>
            </a:endParaRPr>
          </a:p>
        </p:txBody>
      </p:sp>
      <p:pic>
        <p:nvPicPr>
          <p:cNvPr id="7" name="Picture 6"/>
          <p:cNvPicPr>
            <a:picLocks noChangeAspect="1"/>
          </p:cNvPicPr>
          <p:nvPr/>
        </p:nvPicPr>
        <p:blipFill>
          <a:blip r:embed="rId2"/>
          <a:stretch>
            <a:fillRect/>
          </a:stretch>
        </p:blipFill>
        <p:spPr>
          <a:xfrm>
            <a:off x="2410280" y="2639250"/>
            <a:ext cx="5060164" cy="1871402"/>
          </a:xfrm>
          <a:prstGeom prst="rect">
            <a:avLst/>
          </a:prstGeom>
        </p:spPr>
      </p:pic>
      <p:pic>
        <p:nvPicPr>
          <p:cNvPr id="11" name="Picture 10"/>
          <p:cNvPicPr>
            <a:picLocks noChangeAspect="1"/>
          </p:cNvPicPr>
          <p:nvPr/>
        </p:nvPicPr>
        <p:blipFill>
          <a:blip r:embed="rId3"/>
          <a:stretch>
            <a:fillRect/>
          </a:stretch>
        </p:blipFill>
        <p:spPr>
          <a:xfrm>
            <a:off x="2410280" y="4699948"/>
            <a:ext cx="5060164" cy="1884778"/>
          </a:xfrm>
          <a:prstGeom prst="rect">
            <a:avLst/>
          </a:prstGeom>
        </p:spPr>
      </p:pic>
    </p:spTree>
    <p:extLst>
      <p:ext uri="{BB962C8B-B14F-4D97-AF65-F5344CB8AC3E}">
        <p14:creationId xmlns:p14="http://schemas.microsoft.com/office/powerpoint/2010/main" val="340351409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p:sp>
        <p:nvSpPr>
          <p:cNvPr id="4" name="Content Placeholder 3"/>
          <p:cNvSpPr>
            <a:spLocks noGrp="1"/>
          </p:cNvSpPr>
          <p:nvPr>
            <p:ph idx="10"/>
          </p:nvPr>
        </p:nvSpPr>
        <p:spPr>
          <a:xfrm>
            <a:off x="1257012" y="1794011"/>
            <a:ext cx="7920880" cy="5020031"/>
          </a:xfrm>
        </p:spPr>
        <p:txBody>
          <a:bodyPr/>
          <a:lstStyle/>
          <a:p>
            <a:pPr marL="342900" indent="-342900">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Beams Steel </a:t>
            </a:r>
            <a:r>
              <a:rPr lang="en-US" sz="2400" b="1" dirty="0" smtClean="0">
                <a:solidFill>
                  <a:schemeClr val="tx1"/>
                </a:solidFill>
                <a:latin typeface="Times New Roman" panose="02020603050405020304" pitchFamily="18" charset="0"/>
                <a:ea typeface="Calibri" panose="020F0502020204030204" pitchFamily="34" charset="0"/>
              </a:rPr>
              <a:t>Reinforcement</a:t>
            </a:r>
          </a:p>
          <a:p>
            <a:pPr marL="342900" lvl="0" indent="-342900" algn="just">
              <a:lnSpc>
                <a:spcPct val="107000"/>
              </a:lnSpc>
              <a:spcBef>
                <a:spcPts val="0"/>
              </a:spcBef>
              <a:buFont typeface="Arial" panose="020B0604020202020204" pitchFamily="34" charset="0"/>
              <a:buChar char="•"/>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Main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Beams:</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spcBef>
                <a:spcPts val="0"/>
              </a:spcBef>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a:t>
            </a:r>
            <a:r>
              <a:rPr lang="en-US" sz="2400" baseline="-25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 Bottom</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1672mm</a:t>
            </a:r>
            <a:r>
              <a:rPr lang="en-US" sz="2400" baseline="30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2</a:t>
            </a:r>
            <a:endParaRPr lang="en-US" sz="1800" dirty="0" smtClean="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Bef>
                <a:spcPts val="0"/>
              </a:spcBef>
              <a:buFont typeface="Wingdings" panose="05000000000000000000" pitchFamily="2" charset="2"/>
              <a:buChar char="ü"/>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4Ø25</a:t>
            </a:r>
          </a:p>
          <a:p>
            <a:pPr lvl="0" algn="just">
              <a:lnSpc>
                <a:spcPct val="107000"/>
              </a:lnSpc>
              <a:spcBef>
                <a:spcPts val="0"/>
              </a:spcBef>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a:t>
            </a:r>
            <a:r>
              <a:rPr lang="en-US" sz="2400" baseline="-25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 Top</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3932mm</a:t>
            </a:r>
            <a:r>
              <a:rPr lang="en-US" sz="2400" baseline="30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2</a:t>
            </a:r>
            <a:endParaRPr lang="en-US" sz="1800" dirty="0" smtClean="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Bef>
                <a:spcPts val="0"/>
              </a:spcBef>
              <a:buFont typeface="Wingdings" panose="05000000000000000000" pitchFamily="2" charset="2"/>
              <a:buChar char="ü"/>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8Ø25</a:t>
            </a:r>
          </a:p>
          <a:p>
            <a:pPr lvl="0" algn="just">
              <a:lnSpc>
                <a:spcPct val="107000"/>
              </a:lnSpc>
              <a:spcBef>
                <a:spcPts val="0"/>
              </a:spcBef>
            </a:pPr>
            <a:endParaRPr lang="en-US" sz="1800" dirty="0" smtClean="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Bef>
                <a:spcPts val="0"/>
              </a:spcBef>
              <a:buFont typeface="Arial" panose="020B0604020202020204" pitchFamily="34" charset="0"/>
              <a:buChar char="•"/>
            </a:pPr>
            <a:r>
              <a:rPr lang="en-US" sz="2400" dirty="0">
                <a:solidFill>
                  <a:prstClr val="black"/>
                </a:solidFill>
                <a:latin typeface="Times New Roman" panose="02020603050405020304" pitchFamily="18" charset="0"/>
                <a:ea typeface="Calibri" panose="020F0502020204030204" pitchFamily="34" charset="0"/>
                <a:cs typeface="Arial" panose="020B0604020202020204" pitchFamily="34" charset="0"/>
              </a:rPr>
              <a:t>Shear Walls Beams:</a:t>
            </a:r>
            <a:endParaRPr lang="en-US" sz="18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spcBef>
                <a:spcPts val="0"/>
              </a:spcBef>
            </a:pPr>
            <a:r>
              <a:rPr lang="en-US" sz="2400" dirty="0">
                <a:solidFill>
                  <a:prstClr val="black"/>
                </a:solidFill>
                <a:latin typeface="Times New Roman" panose="02020603050405020304" pitchFamily="18" charset="0"/>
                <a:ea typeface="Calibri" panose="020F0502020204030204" pitchFamily="34" charset="0"/>
                <a:cs typeface="Arial" panose="020B0604020202020204" pitchFamily="34" charset="0"/>
              </a:rPr>
              <a:t>A</a:t>
            </a:r>
            <a:r>
              <a:rPr lang="en-US" sz="2400" baseline="-25000" dirty="0">
                <a:solidFill>
                  <a:prstClr val="black"/>
                </a:solidFill>
                <a:latin typeface="Times New Roman" panose="02020603050405020304" pitchFamily="18" charset="0"/>
                <a:ea typeface="Calibri" panose="020F0502020204030204" pitchFamily="34" charset="0"/>
                <a:cs typeface="Arial" panose="020B0604020202020204" pitchFamily="34" charset="0"/>
              </a:rPr>
              <a:t>s, Bottom</a:t>
            </a:r>
            <a:r>
              <a:rPr lang="en-US" sz="2400" dirty="0">
                <a:solidFill>
                  <a:prstClr val="black"/>
                </a:solidFill>
                <a:latin typeface="Times New Roman" panose="02020603050405020304" pitchFamily="18" charset="0"/>
                <a:ea typeface="Calibri" panose="020F0502020204030204" pitchFamily="34" charset="0"/>
                <a:cs typeface="Arial" panose="020B0604020202020204" pitchFamily="34" charset="0"/>
              </a:rPr>
              <a:t>= 530mm</a:t>
            </a:r>
            <a:r>
              <a:rPr lang="en-US" sz="2400" baseline="30000" dirty="0">
                <a:solidFill>
                  <a:prstClr val="black"/>
                </a:solidFill>
                <a:latin typeface="Times New Roman" panose="02020603050405020304" pitchFamily="18" charset="0"/>
                <a:ea typeface="Calibri" panose="020F0502020204030204" pitchFamily="34" charset="0"/>
                <a:cs typeface="Arial" panose="020B0604020202020204" pitchFamily="34" charset="0"/>
              </a:rPr>
              <a:t>2</a:t>
            </a:r>
            <a:endParaRPr lang="en-US" sz="18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Bef>
                <a:spcPts val="0"/>
              </a:spcBef>
              <a:buFont typeface="Wingdings" panose="05000000000000000000" pitchFamily="2" charset="2"/>
              <a:buChar char="ü"/>
            </a:pPr>
            <a:r>
              <a:rPr lang="en-US" sz="2400" dirty="0">
                <a:solidFill>
                  <a:prstClr val="black"/>
                </a:solidFill>
                <a:latin typeface="Times New Roman" panose="02020603050405020304" pitchFamily="18" charset="0"/>
                <a:ea typeface="Calibri" panose="020F0502020204030204" pitchFamily="34" charset="0"/>
                <a:cs typeface="Arial" panose="020B0604020202020204" pitchFamily="34" charset="0"/>
              </a:rPr>
              <a:t>3Ø18</a:t>
            </a:r>
            <a:endParaRPr lang="en-US" sz="18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spcBef>
                <a:spcPts val="0"/>
              </a:spcBef>
            </a:pPr>
            <a:r>
              <a:rPr lang="en-US" sz="2400" dirty="0">
                <a:solidFill>
                  <a:prstClr val="black"/>
                </a:solidFill>
                <a:latin typeface="Times New Roman" panose="02020603050405020304" pitchFamily="18" charset="0"/>
                <a:ea typeface="Calibri" panose="020F0502020204030204" pitchFamily="34" charset="0"/>
                <a:cs typeface="Arial" panose="020B0604020202020204" pitchFamily="34" charset="0"/>
              </a:rPr>
              <a:t>A</a:t>
            </a:r>
            <a:r>
              <a:rPr lang="en-US" sz="2400" baseline="-25000" dirty="0">
                <a:solidFill>
                  <a:prstClr val="black"/>
                </a:solidFill>
                <a:latin typeface="Times New Roman" panose="02020603050405020304" pitchFamily="18" charset="0"/>
                <a:ea typeface="Calibri" panose="020F0502020204030204" pitchFamily="34" charset="0"/>
                <a:cs typeface="Arial" panose="020B0604020202020204" pitchFamily="34" charset="0"/>
              </a:rPr>
              <a:t>s, Top</a:t>
            </a:r>
            <a:r>
              <a:rPr lang="en-US" sz="2400" dirty="0">
                <a:solidFill>
                  <a:prstClr val="black"/>
                </a:solidFill>
                <a:latin typeface="Times New Roman" panose="02020603050405020304" pitchFamily="18" charset="0"/>
                <a:ea typeface="Calibri" panose="020F0502020204030204" pitchFamily="34" charset="0"/>
                <a:cs typeface="Arial" panose="020B0604020202020204" pitchFamily="34" charset="0"/>
              </a:rPr>
              <a:t>= 545mm</a:t>
            </a:r>
            <a:r>
              <a:rPr lang="en-US" sz="2400" baseline="30000" dirty="0">
                <a:solidFill>
                  <a:prstClr val="black"/>
                </a:solidFill>
                <a:latin typeface="Times New Roman" panose="02020603050405020304" pitchFamily="18" charset="0"/>
                <a:ea typeface="Calibri" panose="020F0502020204030204" pitchFamily="34" charset="0"/>
                <a:cs typeface="Arial" panose="020B0604020202020204" pitchFamily="34" charset="0"/>
              </a:rPr>
              <a:t>2</a:t>
            </a:r>
            <a:endParaRPr lang="en-US" sz="18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Bef>
                <a:spcPts val="0"/>
              </a:spcBef>
              <a:spcAft>
                <a:spcPts val="800"/>
              </a:spcAft>
              <a:buFont typeface="Wingdings" panose="05000000000000000000" pitchFamily="2" charset="2"/>
              <a:buChar char="ü"/>
            </a:pPr>
            <a:r>
              <a:rPr lang="en-US" sz="2400" dirty="0">
                <a:solidFill>
                  <a:prstClr val="black"/>
                </a:solidFill>
                <a:latin typeface="Times New Roman" panose="02020603050405020304" pitchFamily="18" charset="0"/>
                <a:ea typeface="Calibri" panose="020F0502020204030204" pitchFamily="34" charset="0"/>
                <a:cs typeface="Arial" panose="020B0604020202020204" pitchFamily="34" charset="0"/>
              </a:rPr>
              <a:t>3Ø18</a:t>
            </a:r>
            <a:endParaRPr lang="en-US" sz="18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p:sp>
        <p:nvSpPr>
          <p:cNvPr id="5" name="Rectangle 4"/>
          <p:cNvSpPr/>
          <p:nvPr/>
        </p:nvSpPr>
        <p:spPr>
          <a:xfrm>
            <a:off x="1631860" y="1406356"/>
            <a:ext cx="1056700" cy="461665"/>
          </a:xfrm>
          <a:prstGeom prst="rect">
            <a:avLst/>
          </a:prstGeom>
        </p:spPr>
        <p:txBody>
          <a:bodyPr wrap="none">
            <a:spAutoFit/>
          </a:bodyPr>
          <a:lstStyle/>
          <a:p>
            <a:pPr lvl="0"/>
            <a:r>
              <a:rPr lang="en-US" sz="2400" b="1" dirty="0">
                <a:latin typeface="Times New Roman" panose="02020603050405020304" pitchFamily="18" charset="0"/>
                <a:ea typeface="Calibri" panose="020F0502020204030204" pitchFamily="34" charset="0"/>
              </a:rPr>
              <a:t>Beams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pic>
        <p:nvPicPr>
          <p:cNvPr id="8" name="Picture 7"/>
          <p:cNvPicPr>
            <a:picLocks noChangeAspect="1"/>
          </p:cNvPicPr>
          <p:nvPr/>
        </p:nvPicPr>
        <p:blipFill>
          <a:blip r:embed="rId2"/>
          <a:stretch>
            <a:fillRect/>
          </a:stretch>
        </p:blipFill>
        <p:spPr>
          <a:xfrm flipH="1">
            <a:off x="5260511" y="2181963"/>
            <a:ext cx="3883489" cy="4676037"/>
          </a:xfrm>
          <a:prstGeom prst="rect">
            <a:avLst/>
          </a:prstGeom>
        </p:spPr>
      </p:pic>
    </p:spTree>
    <p:extLst>
      <p:ext uri="{BB962C8B-B14F-4D97-AF65-F5344CB8AC3E}">
        <p14:creationId xmlns:p14="http://schemas.microsoft.com/office/powerpoint/2010/main" val="328194009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257012" y="1794011"/>
                <a:ext cx="7920880" cy="5020031"/>
              </a:xfrm>
            </p:spPr>
            <p:txBody>
              <a:bodyPr/>
              <a:lstStyle/>
              <a:p>
                <a:pPr marL="342900" lvl="0" indent="-342900" algn="just">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cs typeface="Arial" panose="020B0604020202020204" pitchFamily="34" charset="0"/>
                  </a:rPr>
                  <a:t>Shear and Torsional </a:t>
                </a:r>
                <a:r>
                  <a:rPr lang="en-US" sz="2400" b="1"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reinforcement</a:t>
                </a:r>
              </a:p>
              <a:p>
                <a:pPr marL="342900" lvl="0" indent="-342900" algn="just">
                  <a:lnSpc>
                    <a:spcPct val="107000"/>
                  </a:lnSpc>
                  <a:spcBef>
                    <a:spcPts val="0"/>
                  </a:spcBef>
                  <a:spcAft>
                    <a:spcPts val="800"/>
                  </a:spcAft>
                  <a:buFont typeface="Arial" panose="020B0604020202020204" pitchFamily="34" charset="0"/>
                  <a:buChar char="•"/>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Main Beams</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914400" marR="0" algn="just">
                  <a:lnSpc>
                    <a:spcPct val="107000"/>
                  </a:lnSpc>
                  <a:spcBef>
                    <a:spcPts val="0"/>
                  </a:spcBef>
                  <a:spcAft>
                    <a:spcPts val="0"/>
                  </a:spcAft>
                </a:pPr>
                <a14:m>
                  <m:oMath xmlns:m="http://schemas.openxmlformats.org/officeDocument/2006/math">
                    <m:f>
                      <m:fPr>
                        <m:ctrlPr>
                          <a:rPr lang="en-US" sz="2100" i="1" smtClean="0">
                            <a:solidFill>
                              <a:schemeClr val="tx1"/>
                            </a:solidFill>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𝑣</m:t>
                            </m:r>
                          </m:sub>
                        </m:sSub>
                        <m: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num>
                      <m:den>
                        <m:r>
                          <m:rPr>
                            <m:sty m:val="p"/>
                          </m:rP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S</m:t>
                        </m:r>
                        <m: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den>
                    </m:f>
                  </m:oMath>
                </a14:m>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2.34mm</a:t>
                </a:r>
                <a:r>
                  <a:rPr lang="en-US" sz="2100" baseline="30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2</a:t>
                </a: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457200" marR="0" indent="457200">
                  <a:lnSpc>
                    <a:spcPct val="107000"/>
                  </a:lnSpc>
                  <a:spcBef>
                    <a:spcPts val="0"/>
                  </a:spcBef>
                  <a:spcAft>
                    <a:spcPts val="0"/>
                  </a:spcAft>
                </a:pPr>
                <a14:m>
                  <m:oMath xmlns:m="http://schemas.openxmlformats.org/officeDocument/2006/math">
                    <m:sSub>
                      <m:sSub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d>
                          <m:d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𝑣</m:t>
                                    </m:r>
                                  </m:sub>
                                </m:sSub>
                              </m:num>
                              <m:den>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𝑆</m:t>
                                </m:r>
                              </m:den>
                            </m:f>
                          </m:e>
                        </m:d>
                      </m:e>
                      <m:sub>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𝑚𝑖𝑛</m:t>
                        </m:r>
                      </m:sub>
                    </m:sSub>
                  </m:oMath>
                </a14:m>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0.28mm</a:t>
                </a:r>
                <a:r>
                  <a:rPr lang="en-US" sz="2100" baseline="30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2</a:t>
                </a: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0"/>
                  </a:spcAft>
                  <a:buFont typeface="Symbol" panose="05050102010706020507" pitchFamily="18" charset="2"/>
                  <a:buChar char=""/>
                </a:pPr>
                <a14:m>
                  <m:oMath xmlns:m="http://schemas.openxmlformats.org/officeDocument/2006/math">
                    <m:sSub>
                      <m:sSub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d>
                          <m:d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𝑣</m:t>
                                    </m:r>
                                  </m:sub>
                                </m:sSub>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num>
                              <m:den>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𝑆</m:t>
                                </m:r>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den>
                            </m:f>
                          </m:e>
                        </m:d>
                      </m:e>
                      <m:sub>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𝑢𝑠𝑒𝑑</m:t>
                        </m:r>
                      </m:sub>
                    </m:sSub>
                  </m:oMath>
                </a14:m>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2.34mm</a:t>
                </a:r>
                <a:r>
                  <a:rPr lang="en-US" sz="2100" baseline="30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2</a:t>
                </a: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914400" marR="0" algn="just">
                  <a:lnSpc>
                    <a:spcPct val="107000"/>
                  </a:lnSpc>
                  <a:spcBef>
                    <a:spcPts val="0"/>
                  </a:spcBef>
                  <a:spcAft>
                    <a:spcPts val="0"/>
                  </a:spcAft>
                </a:pP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 95mm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914400" marR="0" algn="just">
                  <a:lnSpc>
                    <a:spcPct val="107000"/>
                  </a:lnSpc>
                  <a:spcBef>
                    <a:spcPts val="0"/>
                  </a:spcBef>
                  <a:spcAft>
                    <a:spcPts val="0"/>
                  </a:spcAft>
                </a:pP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Check S </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914400" marR="0" algn="just">
                  <a:lnSpc>
                    <a:spcPct val="107000"/>
                  </a:lnSpc>
                  <a:spcBef>
                    <a:spcPts val="0"/>
                  </a:spcBef>
                  <a:spcAft>
                    <a:spcPts val="0"/>
                  </a:spcAft>
                </a:pPr>
                <a:r>
                  <a:rPr lang="en-US" sz="21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S</a:t>
                </a:r>
                <a:r>
                  <a:rPr lang="en-US" sz="2100" baseline="-250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max</a:t>
                </a: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600mm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914400" marR="0" algn="just">
                  <a:lnSpc>
                    <a:spcPct val="107000"/>
                  </a:lnSpc>
                  <a:spcBef>
                    <a:spcPts val="0"/>
                  </a:spcBef>
                  <a:spcAft>
                    <a:spcPts val="0"/>
                  </a:spcAft>
                </a:pP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a:t>
                </a:r>
                <a14:m>
                  <m:oMath xmlns:m="http://schemas.openxmlformats.org/officeDocument/2006/math">
                    <m:f>
                      <m:f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d</m:t>
                        </m:r>
                        <m: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num>
                      <m:den>
                        <m: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den>
                    </m:f>
                  </m:oMath>
                </a14:m>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mm= 150mm &gt; 95mm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0"/>
                  </a:spcAft>
                  <a:buFont typeface="Symbol" panose="05050102010706020507" pitchFamily="18" charset="2"/>
                  <a:buChar char=""/>
                </a:pP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Use S= 95mm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Symbol" panose="05050102010706020507" pitchFamily="18" charset="2"/>
                  <a:buChar char=""/>
                </a:pP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1</a:t>
                </a: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Ø</a:t>
                </a: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12/95mm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257012" y="1794011"/>
                <a:ext cx="7920880" cy="5020031"/>
              </a:xfrm>
              <a:blipFill>
                <a:blip r:embed="rId2"/>
                <a:stretch>
                  <a:fillRect t="-971"/>
                </a:stretch>
              </a:blipFill>
            </p:spPr>
            <p:txBody>
              <a:bodyPr/>
              <a:lstStyle/>
              <a:p>
                <a:r>
                  <a:rPr lang="en-US">
                    <a:noFill/>
                  </a:rPr>
                  <a:t> </a:t>
                </a:r>
              </a:p>
            </p:txBody>
          </p:sp>
        </mc:Fallback>
      </mc:AlternateContent>
      <p:sp>
        <p:nvSpPr>
          <p:cNvPr id="5" name="Rectangle 4"/>
          <p:cNvSpPr/>
          <p:nvPr/>
        </p:nvSpPr>
        <p:spPr>
          <a:xfrm>
            <a:off x="1631860" y="1406356"/>
            <a:ext cx="1056700"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Beams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spTree>
    <p:extLst>
      <p:ext uri="{BB962C8B-B14F-4D97-AF65-F5344CB8AC3E}">
        <p14:creationId xmlns:p14="http://schemas.microsoft.com/office/powerpoint/2010/main" val="93611316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257012" y="1794011"/>
                <a:ext cx="7920880" cy="5020031"/>
              </a:xfrm>
            </p:spPr>
            <p:txBody>
              <a:bodyPr/>
              <a:lstStyle/>
              <a:p>
                <a:pPr marL="342900" lvl="0" indent="-342900" algn="just">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cs typeface="Arial" panose="020B0604020202020204" pitchFamily="34" charset="0"/>
                  </a:rPr>
                  <a:t>Shear and Torsional </a:t>
                </a:r>
                <a:r>
                  <a:rPr lang="en-US" sz="2400" b="1"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reinforcement</a:t>
                </a:r>
              </a:p>
              <a:p>
                <a:pPr marL="342900" lvl="0" indent="-342900" algn="just">
                  <a:lnSpc>
                    <a:spcPct val="107000"/>
                  </a:lnSpc>
                  <a:spcBef>
                    <a:spcPts val="0"/>
                  </a:spcBef>
                  <a:spcAft>
                    <a:spcPts val="800"/>
                  </a:spcAft>
                  <a:buFont typeface="Arial" panose="020B0604020202020204" pitchFamily="34" charset="0"/>
                  <a:buChar char="•"/>
                </a:pPr>
                <a:r>
                  <a:rPr lang="en-US" sz="2400" dirty="0">
                    <a:solidFill>
                      <a:schemeClr val="tx1"/>
                    </a:solidFill>
                    <a:latin typeface="Times New Roman" panose="02020603050405020304" pitchFamily="18" charset="0"/>
                    <a:ea typeface="Calibri" panose="020F0502020204030204" pitchFamily="34" charset="0"/>
                  </a:rPr>
                  <a:t>Shear Walls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Beams</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914400" marR="0" algn="just">
                  <a:lnSpc>
                    <a:spcPct val="107000"/>
                  </a:lnSpc>
                  <a:spcBef>
                    <a:spcPts val="0"/>
                  </a:spcBef>
                  <a:spcAft>
                    <a:spcPts val="0"/>
                  </a:spcAft>
                </a:pPr>
                <a14:m>
                  <m:oMath xmlns:m="http://schemas.openxmlformats.org/officeDocument/2006/math">
                    <m:f>
                      <m:fPr>
                        <m:ctrlPr>
                          <a:rPr lang="en-US" sz="2100" i="1" smtClean="0">
                            <a:solidFill>
                              <a:schemeClr val="tx1"/>
                            </a:solidFill>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𝑣</m:t>
                            </m:r>
                          </m:sub>
                        </m:sSub>
                        <m: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num>
                      <m:den>
                        <m:r>
                          <m:rPr>
                            <m:sty m:val="p"/>
                          </m:rP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S</m:t>
                        </m:r>
                        <m: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den>
                    </m:f>
                  </m:oMath>
                </a14:m>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0.33mm</a:t>
                </a:r>
                <a:r>
                  <a:rPr lang="en-US" sz="2100" baseline="30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2</a:t>
                </a: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457200" marR="0" indent="457200">
                  <a:lnSpc>
                    <a:spcPct val="107000"/>
                  </a:lnSpc>
                  <a:spcBef>
                    <a:spcPts val="0"/>
                  </a:spcBef>
                  <a:spcAft>
                    <a:spcPts val="0"/>
                  </a:spcAft>
                </a:pPr>
                <a14:m>
                  <m:oMath xmlns:m="http://schemas.openxmlformats.org/officeDocument/2006/math">
                    <m:sSub>
                      <m:sSub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d>
                          <m:d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𝑣</m:t>
                                    </m:r>
                                  </m:sub>
                                </m:sSub>
                              </m:num>
                              <m:den>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𝑆</m:t>
                                </m:r>
                              </m:den>
                            </m:f>
                          </m:e>
                        </m:d>
                      </m:e>
                      <m:sub>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𝑚𝑖𝑛</m:t>
                        </m:r>
                      </m:sub>
                    </m:sSub>
                  </m:oMath>
                </a14:m>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0.28mm</a:t>
                </a:r>
                <a:r>
                  <a:rPr lang="en-US" sz="2100" baseline="30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2</a:t>
                </a: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0"/>
                  </a:spcAft>
                  <a:buFont typeface="Symbol" panose="05050102010706020507" pitchFamily="18" charset="2"/>
                  <a:buChar char=""/>
                </a:pPr>
                <a14:m>
                  <m:oMath xmlns:m="http://schemas.openxmlformats.org/officeDocument/2006/math">
                    <m:sSub>
                      <m:sSub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d>
                          <m:d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𝑣</m:t>
                                    </m:r>
                                  </m:sub>
                                </m:sSub>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num>
                              <m:den>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𝑆</m:t>
                                </m:r>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den>
                            </m:f>
                          </m:e>
                        </m:d>
                      </m:e>
                      <m:sub>
                        <m: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𝑢𝑠𝑒𝑑</m:t>
                        </m:r>
                      </m:sub>
                    </m:sSub>
                  </m:oMath>
                </a14:m>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0.33mm</a:t>
                </a:r>
                <a:r>
                  <a:rPr lang="en-US" sz="2100" baseline="30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2</a:t>
                </a: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914400" marR="0" algn="just">
                  <a:lnSpc>
                    <a:spcPct val="107000"/>
                  </a:lnSpc>
                  <a:spcBef>
                    <a:spcPts val="0"/>
                  </a:spcBef>
                  <a:spcAft>
                    <a:spcPts val="0"/>
                  </a:spcAft>
                </a:pP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 </a:t>
                </a:r>
                <a:r>
                  <a:rPr lang="en-US" sz="2100" dirty="0" smtClean="0">
                    <a:solidFill>
                      <a:schemeClr val="tx1"/>
                    </a:solidFill>
                    <a:effectLst/>
                    <a:latin typeface="Times New Roman" panose="02020603050405020304" pitchFamily="18" charset="0"/>
                    <a:ea typeface="Calibri" panose="020F0502020204030204" pitchFamily="34" charset="0"/>
                    <a:cs typeface="Arial" panose="020B0604020202020204" pitchFamily="34" charset="0"/>
                  </a:rPr>
                  <a:t>475mm</a:t>
                </a:r>
                <a:endParaRPr lang="en-US" sz="2100" dirty="0" smtClean="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914400" marR="0" algn="just">
                  <a:lnSpc>
                    <a:spcPct val="107000"/>
                  </a:lnSpc>
                  <a:spcBef>
                    <a:spcPts val="0"/>
                  </a:spcBef>
                  <a:spcAft>
                    <a:spcPts val="0"/>
                  </a:spcAft>
                </a:pPr>
                <a:r>
                  <a:rPr lang="en-US" sz="2100" dirty="0" smtClean="0">
                    <a:solidFill>
                      <a:schemeClr val="tx1"/>
                    </a:solidFill>
                    <a:effectLst/>
                    <a:latin typeface="Times New Roman" panose="02020603050405020304" pitchFamily="18" charset="0"/>
                    <a:ea typeface="Calibri" panose="020F0502020204030204" pitchFamily="34" charset="0"/>
                    <a:cs typeface="Arial" panose="020B0604020202020204" pitchFamily="34" charset="0"/>
                  </a:rPr>
                  <a:t>Check </a:t>
                </a: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 </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914400" marR="0" algn="just">
                  <a:lnSpc>
                    <a:spcPct val="107000"/>
                  </a:lnSpc>
                  <a:spcBef>
                    <a:spcPts val="0"/>
                  </a:spcBef>
                  <a:spcAft>
                    <a:spcPts val="0"/>
                  </a:spcAft>
                </a:pPr>
                <a:r>
                  <a:rPr lang="en-US" sz="21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S</a:t>
                </a:r>
                <a:r>
                  <a:rPr lang="en-US" sz="2100" baseline="-250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max</a:t>
                </a: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600mm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914400" marR="0" algn="just">
                  <a:lnSpc>
                    <a:spcPct val="107000"/>
                  </a:lnSpc>
                  <a:spcBef>
                    <a:spcPts val="0"/>
                  </a:spcBef>
                  <a:spcAft>
                    <a:spcPts val="0"/>
                  </a:spcAft>
                </a:pP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 </a:t>
                </a:r>
                <a14:m>
                  <m:oMath xmlns:m="http://schemas.openxmlformats.org/officeDocument/2006/math">
                    <m:f>
                      <m:fPr>
                        <m:ctrlPr>
                          <a:rPr lang="en-US" sz="21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d</m:t>
                        </m:r>
                        <m: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num>
                      <m:den>
                        <m: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sz="2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den>
                    </m:f>
                  </m:oMath>
                </a14:m>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mm= 150mm &lt; 475mm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0"/>
                  </a:spcAft>
                  <a:buFont typeface="Symbol" panose="05050102010706020507" pitchFamily="18" charset="2"/>
                  <a:buChar char=""/>
                </a:pP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Use S= 150mm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0"/>
                  </a:spcAft>
                  <a:buFont typeface="Symbol" panose="05050102010706020507" pitchFamily="18" charset="2"/>
                  <a:buChar char=""/>
                </a:pP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1</a:t>
                </a: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Ø</a:t>
                </a: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10/150mm</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914400" marR="0" algn="just">
                  <a:lnSpc>
                    <a:spcPct val="107000"/>
                  </a:lnSpc>
                  <a:spcBef>
                    <a:spcPts val="0"/>
                  </a:spcBef>
                  <a:spcAft>
                    <a:spcPts val="800"/>
                  </a:spcAft>
                </a:pPr>
                <a:r>
                  <a:rPr lang="en-US" sz="24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257012" y="1794011"/>
                <a:ext cx="7920880" cy="5020031"/>
              </a:xfrm>
              <a:blipFill>
                <a:blip r:embed="rId2"/>
                <a:stretch>
                  <a:fillRect t="-971"/>
                </a:stretch>
              </a:blipFill>
            </p:spPr>
            <p:txBody>
              <a:bodyPr/>
              <a:lstStyle/>
              <a:p>
                <a:r>
                  <a:rPr lang="en-US">
                    <a:noFill/>
                  </a:rPr>
                  <a:t> </a:t>
                </a:r>
              </a:p>
            </p:txBody>
          </p:sp>
        </mc:Fallback>
      </mc:AlternateContent>
      <p:sp>
        <p:nvSpPr>
          <p:cNvPr id="5" name="Rectangle 4"/>
          <p:cNvSpPr/>
          <p:nvPr/>
        </p:nvSpPr>
        <p:spPr>
          <a:xfrm>
            <a:off x="1631860" y="1406356"/>
            <a:ext cx="1056700"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Beams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spTree>
    <p:extLst>
      <p:ext uri="{BB962C8B-B14F-4D97-AF65-F5344CB8AC3E}">
        <p14:creationId xmlns:p14="http://schemas.microsoft.com/office/powerpoint/2010/main" val="255582691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p:sp>
        <p:nvSpPr>
          <p:cNvPr id="4" name="Content Placeholder 3"/>
          <p:cNvSpPr>
            <a:spLocks noGrp="1"/>
          </p:cNvSpPr>
          <p:nvPr>
            <p:ph idx="10"/>
          </p:nvPr>
        </p:nvSpPr>
        <p:spPr>
          <a:xfrm>
            <a:off x="1257012" y="1794011"/>
            <a:ext cx="7920880" cy="5020031"/>
          </a:xfrm>
        </p:spPr>
        <p:txBody>
          <a:bodyPr/>
          <a:lstStyle/>
          <a:p>
            <a:pPr marL="342900" lvl="0" indent="-342900" algn="just">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Beams </a:t>
            </a:r>
            <a:r>
              <a:rPr lang="en-US" sz="2400" b="1" dirty="0" smtClean="0">
                <a:solidFill>
                  <a:schemeClr val="tx1"/>
                </a:solidFill>
                <a:latin typeface="Times New Roman" panose="02020603050405020304" pitchFamily="18" charset="0"/>
                <a:ea typeface="Calibri" panose="020F0502020204030204" pitchFamily="34" charset="0"/>
              </a:rPr>
              <a:t>Sections</a:t>
            </a:r>
          </a:p>
          <a:p>
            <a:pPr lvl="0" algn="just">
              <a:lnSpc>
                <a:spcPct val="107000"/>
              </a:lnSpc>
              <a:spcBef>
                <a:spcPts val="0"/>
              </a:spcBef>
              <a:spcAft>
                <a:spcPts val="800"/>
              </a:spcAft>
            </a:pPr>
            <a:r>
              <a:rPr lang="en-US" sz="24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p:sp>
        <p:nvSpPr>
          <p:cNvPr id="5" name="Rectangle 4"/>
          <p:cNvSpPr/>
          <p:nvPr/>
        </p:nvSpPr>
        <p:spPr>
          <a:xfrm>
            <a:off x="1631860" y="1406356"/>
            <a:ext cx="1056700"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Beams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pic>
        <p:nvPicPr>
          <p:cNvPr id="6" name="Picture 5"/>
          <p:cNvPicPr>
            <a:picLocks noChangeAspect="1"/>
          </p:cNvPicPr>
          <p:nvPr/>
        </p:nvPicPr>
        <p:blipFill>
          <a:blip r:embed="rId2"/>
          <a:stretch>
            <a:fillRect/>
          </a:stretch>
        </p:blipFill>
        <p:spPr>
          <a:xfrm>
            <a:off x="1729476" y="2376678"/>
            <a:ext cx="3664014" cy="2511770"/>
          </a:xfrm>
          <a:prstGeom prst="rect">
            <a:avLst/>
          </a:prstGeom>
        </p:spPr>
      </p:pic>
      <p:pic>
        <p:nvPicPr>
          <p:cNvPr id="7" name="Picture 6"/>
          <p:cNvPicPr>
            <a:picLocks noChangeAspect="1"/>
          </p:cNvPicPr>
          <p:nvPr/>
        </p:nvPicPr>
        <p:blipFill>
          <a:blip r:embed="rId3"/>
          <a:stretch>
            <a:fillRect/>
          </a:stretch>
        </p:blipFill>
        <p:spPr>
          <a:xfrm>
            <a:off x="5004048" y="4327535"/>
            <a:ext cx="3932261" cy="2462997"/>
          </a:xfrm>
          <a:prstGeom prst="rect">
            <a:avLst/>
          </a:prstGeom>
        </p:spPr>
      </p:pic>
      <p:sp>
        <p:nvSpPr>
          <p:cNvPr id="8" name="Rectangle 7"/>
          <p:cNvSpPr/>
          <p:nvPr/>
        </p:nvSpPr>
        <p:spPr>
          <a:xfrm>
            <a:off x="1678130" y="4888448"/>
            <a:ext cx="1747594" cy="468077"/>
          </a:xfrm>
          <a:prstGeom prst="rect">
            <a:avLst/>
          </a:prstGeom>
        </p:spPr>
        <p:txBody>
          <a:bodyPr wrap="none">
            <a:spAutoFit/>
          </a:bodyPr>
          <a:lstStyle/>
          <a:p>
            <a:pPr lvl="0">
              <a:lnSpc>
                <a:spcPct val="107000"/>
              </a:lnSpc>
              <a:spcAft>
                <a:spcPts val="800"/>
              </a:spcAft>
            </a:pPr>
            <a:r>
              <a:rPr lang="en-US" sz="2400" dirty="0">
                <a:latin typeface="Times New Roman" panose="02020603050405020304" pitchFamily="18" charset="0"/>
                <a:ea typeface="Calibri" panose="020F0502020204030204" pitchFamily="34" charset="0"/>
                <a:cs typeface="Arial" panose="020B0604020202020204" pitchFamily="34" charset="0"/>
              </a:rPr>
              <a:t>Main Beams</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Rectangle 8"/>
          <p:cNvSpPr/>
          <p:nvPr/>
        </p:nvSpPr>
        <p:spPr>
          <a:xfrm>
            <a:off x="6374133" y="3832469"/>
            <a:ext cx="2562176" cy="468077"/>
          </a:xfrm>
          <a:prstGeom prst="rect">
            <a:avLst/>
          </a:prstGeom>
        </p:spPr>
        <p:txBody>
          <a:bodyPr wrap="none">
            <a:spAutoFit/>
          </a:bodyPr>
          <a:lstStyle/>
          <a:p>
            <a:pPr lvl="0" algn="just">
              <a:lnSpc>
                <a:spcPct val="107000"/>
              </a:lnSpc>
              <a:spcAft>
                <a:spcPts val="800"/>
              </a:spcAft>
            </a:pPr>
            <a:r>
              <a:rPr lang="en-US" sz="2400" dirty="0">
                <a:latin typeface="Times New Roman" panose="02020603050405020304" pitchFamily="18" charset="0"/>
                <a:ea typeface="Calibri" panose="020F0502020204030204" pitchFamily="34" charset="0"/>
                <a:cs typeface="Arial" panose="020B0604020202020204" pitchFamily="34" charset="0"/>
              </a:rPr>
              <a:t>Shear Walls Beams</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7539562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187624" y="1821154"/>
                <a:ext cx="8067516" cy="5020031"/>
              </a:xfrm>
            </p:spPr>
            <p:txBody>
              <a:bodyPr/>
              <a:lstStyle/>
              <a:p>
                <a:pPr marL="342900" lvl="0" indent="-342900" algn="just">
                  <a:lnSpc>
                    <a:spcPct val="107000"/>
                  </a:lnSpc>
                  <a:spcBef>
                    <a:spcPts val="0"/>
                  </a:spcBef>
                  <a:spcAft>
                    <a:spcPts val="800"/>
                  </a:spcAft>
                  <a:buFont typeface="Courier New" panose="02070309020205020404" pitchFamily="49" charset="0"/>
                  <a:buChar char="o"/>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Sway-Non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Sway Check</a:t>
                </a:r>
                <a:endParaRPr lang="en-US" sz="24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457200" marR="0" algn="just">
                  <a:lnSpc>
                    <a:spcPct val="107000"/>
                  </a:lnSpc>
                  <a:spcBef>
                    <a:spcPts val="0"/>
                  </a:spcBef>
                  <a:spcAft>
                    <a:spcPts val="0"/>
                  </a:spcAft>
                </a:pPr>
                <a:r>
                  <a:rPr lang="en-US" sz="2100" dirty="0" smtClean="0">
                    <a:solidFill>
                      <a:schemeClr val="tx1"/>
                    </a:solidFill>
                    <a:latin typeface="Times New Roman" panose="02020603050405020304" pitchFamily="18" charset="0"/>
                    <a:ea typeface="Times New Roman" panose="02020603050405020304" pitchFamily="18" charset="0"/>
                    <a:cs typeface="Arial" panose="020B0604020202020204" pitchFamily="34" charset="0"/>
                  </a:rPr>
                  <a:t>This check was performed for all stories in the X and Y directions.</a:t>
                </a:r>
                <a:endParaRPr lang="en-US" sz="21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457200" marR="0" algn="just">
                  <a:lnSpc>
                    <a:spcPct val="107000"/>
                  </a:lnSpc>
                  <a:spcBef>
                    <a:spcPts val="0"/>
                  </a:spcBef>
                  <a:spcAft>
                    <a:spcPts val="0"/>
                  </a:spcAft>
                </a:pP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Q= </a:t>
                </a:r>
                <a14:m>
                  <m:oMath xmlns:m="http://schemas.openxmlformats.org/officeDocument/2006/math">
                    <m:f>
                      <m:fPr>
                        <m:ctrlP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nary>
                          <m:naryPr>
                            <m:chr m:val="∑"/>
                            <m:limLoc m:val="undOvr"/>
                            <m:subHide m:val="on"/>
                            <m:supHide m:val="on"/>
                            <m:ctrlP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naryPr>
                          <m:sub/>
                          <m:sup/>
                          <m:e>
                            <m:sSub>
                              <m:sSubPr>
                                <m:ctrlP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𝑃</m:t>
                                </m:r>
                              </m:e>
                              <m:sub>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𝑢</m:t>
                                </m:r>
                              </m:sub>
                            </m:sSub>
                          </m:e>
                        </m:nary>
                        <m:sSub>
                          <m:sSubPr>
                            <m:ctrlP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𝛥</m:t>
                            </m:r>
                          </m:e>
                          <m:sub>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num>
                      <m:den>
                        <m:sSub>
                          <m:sSubPr>
                            <m:ctrlP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𝑉</m:t>
                            </m:r>
                          </m:e>
                          <m:sub>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𝑢𝑠</m:t>
                            </m:r>
                          </m:sub>
                        </m:sSub>
                        <m:r>
                          <a:rPr lang="en-US" sz="21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𝑙</m:t>
                            </m:r>
                          </m:e>
                          <m:sub>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𝑐</m:t>
                            </m:r>
                          </m:sub>
                        </m:sSub>
                      </m:den>
                    </m:f>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m:t>
                    </m:r>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05</m:t>
                    </m:r>
                  </m:oMath>
                </a14:m>
                <a:endParaRPr lang="en-US" sz="21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Symbol" panose="05050102010706020507" pitchFamily="18" charset="2"/>
                  <a:buChar char=""/>
                </a:pPr>
                <a:r>
                  <a:rPr lang="en-US" sz="2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Its </a:t>
                </a: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Non Sway</a:t>
                </a:r>
                <a:endParaRPr lang="en-US" sz="21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Bef>
                    <a:spcPts val="0"/>
                  </a:spcBef>
                  <a:spcAft>
                    <a:spcPts val="800"/>
                  </a:spcAft>
                  <a:buFont typeface="Courier New" panose="02070309020205020404" pitchFamily="49" charset="0"/>
                  <a:buChar char="o"/>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Slenderness Check</a:t>
                </a:r>
                <a:endParaRPr lang="en-US" sz="24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457200" marR="0" algn="just">
                  <a:lnSpc>
                    <a:spcPct val="107000"/>
                  </a:lnSpc>
                  <a:spcBef>
                    <a:spcPts val="0"/>
                  </a:spcBef>
                  <a:spcAft>
                    <a:spcPts val="0"/>
                  </a:spcAft>
                </a:pPr>
                <a14:m>
                  <m:oMath xmlns:m="http://schemas.openxmlformats.org/officeDocument/2006/math">
                    <m:f>
                      <m:fPr>
                        <m:ctrlPr>
                          <a:rPr lang="en-US" sz="210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𝐾𝐿</m:t>
                        </m:r>
                      </m:num>
                      <m:den>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𝑟</m:t>
                        </m:r>
                      </m:den>
                    </m:f>
                  </m:oMath>
                </a14:m>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f>
                      <m:fPr>
                        <m:ctrlP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m:t>
                        </m:r>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165</m:t>
                        </m:r>
                      </m:den>
                    </m:f>
                  </m:oMath>
                </a14:m>
                <a:endParaRPr lang="en-US" sz="21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457200" marR="0" algn="just">
                  <a:lnSpc>
                    <a:spcPct val="107000"/>
                  </a:lnSpc>
                  <a:spcBef>
                    <a:spcPts val="0"/>
                  </a:spcBef>
                  <a:spcAft>
                    <a:spcPts val="0"/>
                  </a:spcAft>
                </a:pP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 18.18 </a:t>
                </a:r>
                <a:endParaRPr lang="en-US" sz="21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457200" marR="0" algn="just">
                  <a:lnSpc>
                    <a:spcPct val="107000"/>
                  </a:lnSpc>
                  <a:spcBef>
                    <a:spcPts val="0"/>
                  </a:spcBef>
                  <a:spcAft>
                    <a:spcPts val="0"/>
                  </a:spcAft>
                </a:pP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should be less than </a:t>
                </a:r>
                <a:r>
                  <a:rPr lang="en-US" sz="2100" dirty="0" smtClean="0">
                    <a:solidFill>
                      <a:schemeClr val="tx1"/>
                    </a:solidFill>
                    <a:effectLst/>
                    <a:latin typeface="Times New Roman" panose="02020603050405020304" pitchFamily="18" charset="0"/>
                    <a:ea typeface="Calibri" panose="020F0502020204030204" pitchFamily="34" charset="0"/>
                    <a:cs typeface="Arial" panose="020B0604020202020204" pitchFamily="34" charset="0"/>
                  </a:rPr>
                  <a:t>34 − </a:t>
                </a: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12 x </a:t>
                </a:r>
                <a14:m>
                  <m:oMath xmlns:m="http://schemas.openxmlformats.org/officeDocument/2006/math">
                    <m:f>
                      <m:fPr>
                        <m:ctrlP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m:t>
                            </m:r>
                          </m:e>
                          <m:sub>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num>
                      <m:den>
                        <m:sSub>
                          <m:sSubPr>
                            <m:ctrlP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m:t>
                            </m:r>
                          </m:e>
                          <m:sub>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den>
                    </m:f>
                  </m:oMath>
                </a14:m>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endParaRPr lang="en-US" sz="21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457200" marR="0" algn="just">
                  <a:lnSpc>
                    <a:spcPct val="107000"/>
                  </a:lnSpc>
                  <a:spcBef>
                    <a:spcPts val="0"/>
                  </a:spcBef>
                  <a:spcAft>
                    <a:spcPts val="0"/>
                  </a:spcAft>
                </a:pPr>
                <a:r>
                  <a:rPr lang="en-US" sz="2100" dirty="0" smtClean="0">
                    <a:solidFill>
                      <a:schemeClr val="tx1"/>
                    </a:solidFill>
                    <a:effectLst/>
                    <a:latin typeface="Times New Roman" panose="02020603050405020304" pitchFamily="18" charset="0"/>
                    <a:ea typeface="Calibri" panose="020F0502020204030204" pitchFamily="34" charset="0"/>
                    <a:cs typeface="Arial" panose="020B0604020202020204" pitchFamily="34" charset="0"/>
                  </a:rPr>
                  <a:t>34 − </a:t>
                </a: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12 x </a:t>
                </a:r>
                <a14:m>
                  <m:oMath xmlns:m="http://schemas.openxmlformats.org/officeDocument/2006/math">
                    <m:f>
                      <m:fPr>
                        <m:ctrlP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m:t>
                            </m:r>
                          </m:e>
                          <m:sub>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num>
                      <m:den>
                        <m:sSub>
                          <m:sSubPr>
                            <m:ctrlP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m:t>
                            </m:r>
                          </m:e>
                          <m:sub>
                            <m:r>
                              <a:rPr lang="en-US"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den>
                    </m:f>
                  </m:oMath>
                </a14:m>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 33.84 &gt; 18.18  </a:t>
                </a:r>
                <a:endParaRPr lang="en-US" sz="21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0"/>
                  </a:spcAft>
                  <a:buFont typeface="Symbol" panose="05050102010706020507" pitchFamily="18" charset="2"/>
                  <a:buChar char=""/>
                </a:pP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so is a short column</a:t>
                </a:r>
                <a:endParaRPr lang="en-US" sz="21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Symbol" panose="05050102010706020507" pitchFamily="18" charset="2"/>
                  <a:buChar char=""/>
                </a:pPr>
                <a:r>
                  <a:rPr lang="en-US" sz="21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All columns are considered short.</a:t>
                </a:r>
                <a:endParaRPr lang="en-US" sz="21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187624" y="1821154"/>
                <a:ext cx="8067516" cy="5020031"/>
              </a:xfrm>
              <a:blipFill>
                <a:blip r:embed="rId2"/>
                <a:stretch>
                  <a:fillRect t="-972" r="-454" b="-1215"/>
                </a:stretch>
              </a:blipFill>
            </p:spPr>
            <p:txBody>
              <a:bodyPr/>
              <a:lstStyle/>
              <a:p>
                <a:r>
                  <a:rPr lang="en-US">
                    <a:noFill/>
                  </a:rPr>
                  <a:t> </a:t>
                </a:r>
              </a:p>
            </p:txBody>
          </p:sp>
        </mc:Fallback>
      </mc:AlternateContent>
      <p:sp>
        <p:nvSpPr>
          <p:cNvPr id="5" name="Rectangle 4"/>
          <p:cNvSpPr/>
          <p:nvPr/>
        </p:nvSpPr>
        <p:spPr>
          <a:xfrm>
            <a:off x="1631860" y="1406356"/>
            <a:ext cx="1366080" cy="461665"/>
          </a:xfrm>
          <a:prstGeom prst="rect">
            <a:avLst/>
          </a:prstGeom>
        </p:spPr>
        <p:txBody>
          <a:bodyPr wrap="none">
            <a:spAutoFit/>
          </a:bodyPr>
          <a:lstStyle/>
          <a:p>
            <a:pPr lvl="0"/>
            <a:r>
              <a:rPr lang="en-US" sz="2400" b="1" dirty="0">
                <a:latin typeface="Times New Roman" panose="02020603050405020304" pitchFamily="18" charset="0"/>
                <a:ea typeface="Calibri" panose="020F0502020204030204" pitchFamily="34" charset="0"/>
              </a:rPr>
              <a:t>Columns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spTree>
    <p:extLst>
      <p:ext uri="{BB962C8B-B14F-4D97-AF65-F5344CB8AC3E}">
        <p14:creationId xmlns:p14="http://schemas.microsoft.com/office/powerpoint/2010/main" val="407530177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p:sp>
        <p:nvSpPr>
          <p:cNvPr id="4" name="Content Placeholder 3"/>
          <p:cNvSpPr>
            <a:spLocks noGrp="1"/>
          </p:cNvSpPr>
          <p:nvPr>
            <p:ph idx="10"/>
          </p:nvPr>
        </p:nvSpPr>
        <p:spPr>
          <a:xfrm>
            <a:off x="1187624" y="1821154"/>
            <a:ext cx="8067516" cy="5020031"/>
          </a:xfrm>
        </p:spPr>
        <p:txBody>
          <a:bodyPr/>
          <a:lstStyle/>
          <a:p>
            <a:pPr marL="342900" lvl="0" indent="-342900" algn="just">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Columns Steel Reinforcement</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p:sp>
        <p:nvSpPr>
          <p:cNvPr id="5" name="Rectangle 4"/>
          <p:cNvSpPr/>
          <p:nvPr/>
        </p:nvSpPr>
        <p:spPr>
          <a:xfrm>
            <a:off x="1631860" y="1406356"/>
            <a:ext cx="1366080"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Columns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2532128015"/>
              </p:ext>
            </p:extLst>
          </p:nvPr>
        </p:nvGraphicFramePr>
        <p:xfrm>
          <a:off x="1603375" y="2348880"/>
          <a:ext cx="7540625" cy="2935224"/>
        </p:xfrm>
        <a:graphic>
          <a:graphicData uri="http://schemas.openxmlformats.org/drawingml/2006/table">
            <a:tbl>
              <a:tblPr firstRow="1" firstCol="1" bandRow="1"/>
              <a:tblGrid>
                <a:gridCol w="1846848">
                  <a:extLst>
                    <a:ext uri="{9D8B030D-6E8A-4147-A177-3AD203B41FA5}">
                      <a16:colId xmlns:a16="http://schemas.microsoft.com/office/drawing/2014/main" xmlns="" val="2065544314"/>
                    </a:ext>
                  </a:extLst>
                </a:gridCol>
                <a:gridCol w="1228275">
                  <a:extLst>
                    <a:ext uri="{9D8B030D-6E8A-4147-A177-3AD203B41FA5}">
                      <a16:colId xmlns:a16="http://schemas.microsoft.com/office/drawing/2014/main" xmlns="" val="3228084740"/>
                    </a:ext>
                  </a:extLst>
                </a:gridCol>
                <a:gridCol w="1240372">
                  <a:extLst>
                    <a:ext uri="{9D8B030D-6E8A-4147-A177-3AD203B41FA5}">
                      <a16:colId xmlns:a16="http://schemas.microsoft.com/office/drawing/2014/main" xmlns="" val="4004532596"/>
                    </a:ext>
                  </a:extLst>
                </a:gridCol>
                <a:gridCol w="1802492">
                  <a:extLst>
                    <a:ext uri="{9D8B030D-6E8A-4147-A177-3AD203B41FA5}">
                      <a16:colId xmlns:a16="http://schemas.microsoft.com/office/drawing/2014/main" xmlns="" val="51650708"/>
                    </a:ext>
                  </a:extLst>
                </a:gridCol>
                <a:gridCol w="1422638">
                  <a:extLst>
                    <a:ext uri="{9D8B030D-6E8A-4147-A177-3AD203B41FA5}">
                      <a16:colId xmlns:a16="http://schemas.microsoft.com/office/drawing/2014/main" xmlns="" val="3292693811"/>
                    </a:ext>
                  </a:extLst>
                </a:gridCol>
              </a:tblGrid>
              <a:tr h="0">
                <a:tc>
                  <a:txBody>
                    <a:bodyPr/>
                    <a:lstStyle/>
                    <a:p>
                      <a:pPr marL="0" marR="0" algn="ctr">
                        <a:lnSpc>
                          <a:spcPct val="107000"/>
                        </a:lnSpc>
                        <a:spcBef>
                          <a:spcPts val="0"/>
                        </a:spcBef>
                        <a:spcAft>
                          <a:spcPts val="0"/>
                        </a:spcAft>
                      </a:pP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Columns Group Number</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gridSpan="2">
                  <a:txBody>
                    <a:bodyPr/>
                    <a:lstStyle/>
                    <a:p>
                      <a:pPr marL="0" marR="0" algn="ctr">
                        <a:lnSpc>
                          <a:spcPct val="107000"/>
                        </a:lnSpc>
                        <a:spcBef>
                          <a:spcPts val="0"/>
                        </a:spcBef>
                        <a:spcAft>
                          <a:spcPts val="0"/>
                        </a:spcAft>
                      </a:pP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Columns Diameter </a:t>
                      </a:r>
                      <a:endPar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mm)</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hMerge="1">
                  <a:txBody>
                    <a:bodyPr/>
                    <a:lstStyle/>
                    <a:p>
                      <a:endParaRPr lang="en-US"/>
                    </a:p>
                  </a:txBody>
                  <a:tcPr/>
                </a:tc>
                <a:tc>
                  <a:txBody>
                    <a:bodyPr/>
                    <a:lstStyle/>
                    <a:p>
                      <a:pPr marL="0" marR="0" algn="ctr">
                        <a:lnSpc>
                          <a:spcPct val="107000"/>
                        </a:lnSpc>
                        <a:spcBef>
                          <a:spcPts val="0"/>
                        </a:spcBef>
                        <a:spcAft>
                          <a:spcPts val="0"/>
                        </a:spcAft>
                      </a:pP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a:t>
                      </a:r>
                      <a:r>
                        <a:rPr lang="en-US" sz="2000" baseline="-25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s</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 Required </a:t>
                      </a:r>
                      <a:endPar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mm</a:t>
                      </a:r>
                      <a:r>
                        <a:rPr lang="en-US" sz="2000" baseline="30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2</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a:t>
                      </a:r>
                      <a:r>
                        <a:rPr lang="en-US" sz="2000" baseline="-25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s</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 of the Columns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extLst>
                  <a:ext uri="{0D108BD9-81ED-4DB2-BD59-A6C34878D82A}">
                    <a16:rowId xmlns:a16="http://schemas.microsoft.com/office/drawing/2014/main" xmlns="" val="1452342564"/>
                  </a:ext>
                </a:extLst>
              </a:tr>
              <a:tr h="0">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1</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gridSpan="2">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1100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hMerge="1">
                  <a:txBody>
                    <a:bodyPr/>
                    <a:lstStyle/>
                    <a:p>
                      <a:endParaRPr lang="en-US"/>
                    </a:p>
                  </a:txBody>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34027</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43Ø32</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xmlns="" val="414915665"/>
                  </a:ext>
                </a:extLst>
              </a:tr>
              <a:tr h="0">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2</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gridSpan="2">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950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hMerge="1">
                  <a:txBody>
                    <a:bodyPr/>
                    <a:lstStyle/>
                    <a:p>
                      <a:endParaRPr lang="en-US"/>
                    </a:p>
                  </a:txBody>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23794</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30Ø32</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extLst>
                  <a:ext uri="{0D108BD9-81ED-4DB2-BD59-A6C34878D82A}">
                    <a16:rowId xmlns:a16="http://schemas.microsoft.com/office/drawing/2014/main" xmlns="" val="2025813604"/>
                  </a:ext>
                </a:extLst>
              </a:tr>
              <a:tr h="0">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3</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gridSpan="2">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700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hMerge="1">
                  <a:txBody>
                    <a:bodyPr/>
                    <a:lstStyle/>
                    <a:p>
                      <a:endParaRPr lang="en-US"/>
                    </a:p>
                  </a:txBody>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16643</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21Ø32</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xmlns="" val="3724020266"/>
                  </a:ext>
                </a:extLst>
              </a:tr>
              <a:tr h="0">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Depth</a:t>
                      </a:r>
                    </a:p>
                    <a:p>
                      <a:pPr marL="0" marR="0" algn="ctr">
                        <a:lnSpc>
                          <a:spcPct val="107000"/>
                        </a:lnSpc>
                        <a:spcBef>
                          <a:spcPts val="0"/>
                        </a:spcBef>
                        <a:spcAft>
                          <a:spcPts val="0"/>
                        </a:spcAf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a:t>
                      </a:r>
                      <a:r>
                        <a:rPr lang="en-US" sz="2000" dirty="0">
                          <a:effectLst/>
                          <a:latin typeface="Times New Roman" panose="02020603050405020304" pitchFamily="18" charset="0"/>
                          <a:ea typeface="Calibri" panose="020F0502020204030204" pitchFamily="34" charset="0"/>
                          <a:cs typeface="Arial" panose="020B0604020202020204" pitchFamily="34" charset="0"/>
                        </a:rPr>
                        <a:t>mm)</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Width</a:t>
                      </a:r>
                    </a:p>
                    <a:p>
                      <a:pPr marL="0" marR="0" algn="ctr">
                        <a:lnSpc>
                          <a:spcPct val="107000"/>
                        </a:lnSpc>
                        <a:spcBef>
                          <a:spcPts val="0"/>
                        </a:spcBef>
                        <a:spcAft>
                          <a:spcPts val="0"/>
                        </a:spcAf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a:t>
                      </a:r>
                      <a:r>
                        <a:rPr lang="en-US" sz="2000" dirty="0">
                          <a:effectLst/>
                          <a:latin typeface="Times New Roman" panose="02020603050405020304" pitchFamily="18" charset="0"/>
                          <a:ea typeface="Calibri" panose="020F0502020204030204" pitchFamily="34" charset="0"/>
                          <a:cs typeface="Arial" panose="020B0604020202020204" pitchFamily="34" charset="0"/>
                        </a:rPr>
                        <a:t>mm)</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extLst>
                  <a:ext uri="{0D108BD9-81ED-4DB2-BD59-A6C34878D82A}">
                    <a16:rowId xmlns:a16="http://schemas.microsoft.com/office/drawing/2014/main" xmlns="" val="1850355229"/>
                  </a:ext>
                </a:extLst>
              </a:tr>
              <a:tr h="0">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Shear Walls </a:t>
                      </a:r>
                      <a:endParaRPr lang="en-US" sz="2000" dirty="0" smtClean="0">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000" dirty="0" smtClean="0">
                          <a:effectLst/>
                          <a:latin typeface="Times New Roman" panose="02020603050405020304" pitchFamily="18" charset="0"/>
                          <a:ea typeface="Calibri" panose="020F0502020204030204" pitchFamily="34" charset="0"/>
                          <a:cs typeface="Arial" panose="020B0604020202020204" pitchFamily="34" charset="0"/>
                        </a:rPr>
                        <a:t>Columns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1000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300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13189</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17Ø32</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xmlns="" val="599558234"/>
                  </a:ext>
                </a:extLst>
              </a:tr>
            </a:tbl>
          </a:graphicData>
        </a:graphic>
      </p:graphicFrame>
    </p:spTree>
    <p:extLst>
      <p:ext uri="{BB962C8B-B14F-4D97-AF65-F5344CB8AC3E}">
        <p14:creationId xmlns:p14="http://schemas.microsoft.com/office/powerpoint/2010/main" val="21432879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prstClr val="black">
                    <a:lumMod val="75000"/>
                    <a:lumOff val="25000"/>
                  </a:prstClr>
                </a:solidFill>
              </a:rPr>
              <a:t>Checks</a:t>
            </a:r>
            <a:endParaRPr lang="en-US" sz="3200" dirty="0"/>
          </a:p>
        </p:txBody>
      </p:sp>
      <p:sp>
        <p:nvSpPr>
          <p:cNvPr id="3" name="Content Placeholder 2"/>
          <p:cNvSpPr>
            <a:spLocks noGrp="1"/>
          </p:cNvSpPr>
          <p:nvPr>
            <p:ph idx="1"/>
          </p:nvPr>
        </p:nvSpPr>
        <p:spPr>
          <a:xfrm>
            <a:off x="1611274" y="1043011"/>
            <a:ext cx="6563072" cy="460648"/>
          </a:xfrm>
        </p:spPr>
        <p:txBody>
          <a:bodyPr/>
          <a:lstStyle/>
          <a:p>
            <a:r>
              <a:rPr lang="en-US" sz="2200" b="1" dirty="0"/>
              <a:t>Deflection check</a:t>
            </a:r>
          </a:p>
        </p:txBody>
      </p:sp>
      <p:sp>
        <p:nvSpPr>
          <p:cNvPr id="4" name="Content Placeholder 3"/>
          <p:cNvSpPr>
            <a:spLocks noGrp="1"/>
          </p:cNvSpPr>
          <p:nvPr>
            <p:ph idx="10"/>
          </p:nvPr>
        </p:nvSpPr>
        <p:spPr>
          <a:xfrm>
            <a:off x="1290464" y="1503659"/>
            <a:ext cx="6563072" cy="4147865"/>
          </a:xfrm>
        </p:spPr>
        <p:txBody>
          <a:bodyPr/>
          <a:lstStyle/>
          <a:p>
            <a:r>
              <a:rPr lang="en-US" sz="2200" dirty="0"/>
              <a:t>Check the deflection from live load only</a:t>
            </a:r>
          </a:p>
          <a:p>
            <a:endParaRPr lang="en-US" sz="2200" dirty="0"/>
          </a:p>
          <a:p>
            <a:endParaRPr lang="en-US" sz="2200" dirty="0"/>
          </a:p>
          <a:p>
            <a:endParaRPr lang="en-US" sz="2200" dirty="0"/>
          </a:p>
          <a:p>
            <a:endParaRPr lang="en-US" sz="2200" dirty="0"/>
          </a:p>
          <a:p>
            <a:r>
              <a:rPr lang="en-US" sz="2200" dirty="0"/>
              <a:t>Max deflection ≤L/180 </a:t>
            </a:r>
          </a:p>
          <a:p>
            <a:r>
              <a:rPr lang="en-US" sz="2200" dirty="0"/>
              <a:t>      →9.071mm </a:t>
            </a:r>
            <a:r>
              <a:rPr lang="ar-JO" sz="2200" dirty="0"/>
              <a:t>&gt;</a:t>
            </a:r>
            <a:r>
              <a:rPr lang="en-US" sz="2200" dirty="0"/>
              <a:t>166.67mm</a:t>
            </a:r>
          </a:p>
          <a:p>
            <a:r>
              <a:rPr lang="en-US" sz="2200" dirty="0"/>
              <a:t>      →Ok </a:t>
            </a:r>
          </a:p>
          <a:p>
            <a:endParaRPr lang="en-US" sz="2200" dirty="0"/>
          </a:p>
          <a:p>
            <a:endParaRPr lang="en-US" dirty="0"/>
          </a:p>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8844" y="1964307"/>
            <a:ext cx="1800200" cy="1560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13413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p:sp>
        <p:nvSpPr>
          <p:cNvPr id="4" name="Content Placeholder 3"/>
          <p:cNvSpPr>
            <a:spLocks noGrp="1"/>
          </p:cNvSpPr>
          <p:nvPr>
            <p:ph idx="10"/>
          </p:nvPr>
        </p:nvSpPr>
        <p:spPr>
          <a:xfrm>
            <a:off x="1187624" y="1821154"/>
            <a:ext cx="8067516" cy="5020031"/>
          </a:xfrm>
        </p:spPr>
        <p:txBody>
          <a:bodyPr/>
          <a:lstStyle/>
          <a:p>
            <a:pPr marL="342900" lvl="0" indent="-342900" algn="just">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cs typeface="Arial" panose="020B0604020202020204" pitchFamily="34" charset="0"/>
              </a:rPr>
              <a:t>Shear reinforcement</a:t>
            </a:r>
            <a:endParaRPr lang="en-US" sz="1800"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Bef>
                <a:spcPts val="0"/>
              </a:spcBef>
              <a:spcAft>
                <a:spcPts val="800"/>
              </a:spcAft>
              <a:buFont typeface="Arial" panose="020B0604020202020204" pitchFamily="34" charset="0"/>
              <a:buChar char="•"/>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Main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Columns</a:t>
            </a:r>
            <a:endParaRPr lang="en-US" sz="1800" dirty="0" smtClean="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a:t>
            </a:r>
            <a:r>
              <a:rPr lang="en-US" sz="2400" baseline="-25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sp</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154mm</a:t>
            </a:r>
            <a:r>
              <a:rPr lang="en-US" sz="2400" baseline="30000" dirty="0">
                <a:solidFill>
                  <a:schemeClr val="tx1"/>
                </a:solidFill>
                <a:latin typeface="Times New Roman" panose="02020603050405020304" pitchFamily="18" charset="0"/>
                <a:ea typeface="Calibri" panose="020F0502020204030204" pitchFamily="34" charset="0"/>
                <a:cs typeface="Arial" panose="020B0604020202020204" pitchFamily="34" charset="0"/>
              </a:rPr>
              <a:t>2</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(Ø14)</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a:p>
            <a:endParaRPr lang="en-US" sz="2400" b="1" dirty="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a:p>
            <a:endParaRPr lang="en-US" sz="2400" b="1" dirty="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a:p>
            <a:pPr marL="342900" lvl="0" indent="-342900" algn="just">
              <a:lnSpc>
                <a:spcPct val="107000"/>
              </a:lnSpc>
              <a:spcBef>
                <a:spcPts val="0"/>
              </a:spcBef>
              <a:buFont typeface="Symbol" panose="05050102010706020507" pitchFamily="18" charset="2"/>
              <a:buChar char=""/>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All the distance between the rings for all columns is less than 75mm.</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Symbol" panose="05050102010706020507" pitchFamily="18" charset="2"/>
              <a:buChar char=""/>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Use spirals: Ø14/50mm.</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p:sp>
        <p:nvSpPr>
          <p:cNvPr id="5" name="Rectangle 4"/>
          <p:cNvSpPr/>
          <p:nvPr/>
        </p:nvSpPr>
        <p:spPr>
          <a:xfrm>
            <a:off x="1631860" y="1406356"/>
            <a:ext cx="1366080"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Columns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3589734338"/>
              </p:ext>
            </p:extLst>
          </p:nvPr>
        </p:nvGraphicFramePr>
        <p:xfrm>
          <a:off x="1574179" y="3573016"/>
          <a:ext cx="7540624" cy="1956816"/>
        </p:xfrm>
        <a:graphic>
          <a:graphicData uri="http://schemas.openxmlformats.org/drawingml/2006/table">
            <a:tbl>
              <a:tblPr firstRow="1" firstCol="1" bandRow="1"/>
              <a:tblGrid>
                <a:gridCol w="1233114">
                  <a:extLst>
                    <a:ext uri="{9D8B030D-6E8A-4147-A177-3AD203B41FA5}">
                      <a16:colId xmlns:a16="http://schemas.microsoft.com/office/drawing/2014/main" xmlns="" val="1461243625"/>
                    </a:ext>
                  </a:extLst>
                </a:gridCol>
                <a:gridCol w="1236340">
                  <a:extLst>
                    <a:ext uri="{9D8B030D-6E8A-4147-A177-3AD203B41FA5}">
                      <a16:colId xmlns:a16="http://schemas.microsoft.com/office/drawing/2014/main" xmlns="" val="1209579102"/>
                    </a:ext>
                  </a:extLst>
                </a:gridCol>
                <a:gridCol w="859211">
                  <a:extLst>
                    <a:ext uri="{9D8B030D-6E8A-4147-A177-3AD203B41FA5}">
                      <a16:colId xmlns:a16="http://schemas.microsoft.com/office/drawing/2014/main" xmlns="" val="3770422627"/>
                    </a:ext>
                  </a:extLst>
                </a:gridCol>
                <a:gridCol w="1080120">
                  <a:extLst>
                    <a:ext uri="{9D8B030D-6E8A-4147-A177-3AD203B41FA5}">
                      <a16:colId xmlns:a16="http://schemas.microsoft.com/office/drawing/2014/main" xmlns="" val="881903623"/>
                    </a:ext>
                  </a:extLst>
                </a:gridCol>
                <a:gridCol w="1152128">
                  <a:extLst>
                    <a:ext uri="{9D8B030D-6E8A-4147-A177-3AD203B41FA5}">
                      <a16:colId xmlns:a16="http://schemas.microsoft.com/office/drawing/2014/main" xmlns="" val="2794679293"/>
                    </a:ext>
                  </a:extLst>
                </a:gridCol>
                <a:gridCol w="1152128">
                  <a:extLst>
                    <a:ext uri="{9D8B030D-6E8A-4147-A177-3AD203B41FA5}">
                      <a16:colId xmlns:a16="http://schemas.microsoft.com/office/drawing/2014/main" xmlns="" val="664727397"/>
                    </a:ext>
                  </a:extLst>
                </a:gridCol>
                <a:gridCol w="827583">
                  <a:extLst>
                    <a:ext uri="{9D8B030D-6E8A-4147-A177-3AD203B41FA5}">
                      <a16:colId xmlns:a16="http://schemas.microsoft.com/office/drawing/2014/main" xmlns="" val="3498665885"/>
                    </a:ext>
                  </a:extLst>
                </a:gridCol>
              </a:tblGrid>
              <a:tr h="0">
                <a:tc>
                  <a:txBody>
                    <a:bodyPr/>
                    <a:lstStyle/>
                    <a:p>
                      <a:pPr marL="0" marR="0" algn="ctr">
                        <a:lnSpc>
                          <a:spcPct val="107000"/>
                        </a:lnSpc>
                        <a:spcBef>
                          <a:spcPts val="0"/>
                        </a:spcBef>
                        <a:spcAft>
                          <a:spcPts val="0"/>
                        </a:spcAft>
                      </a:pP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Columns Group </a:t>
                      </a:r>
                      <a:endPar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Number</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Columns </a:t>
                      </a:r>
                      <a:r>
                        <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Diameter</a:t>
                      </a:r>
                    </a:p>
                    <a:p>
                      <a:pPr marL="0" marR="0" algn="ctr">
                        <a:lnSpc>
                          <a:spcPct val="107000"/>
                        </a:lnSpc>
                        <a:spcBef>
                          <a:spcPts val="0"/>
                        </a:spcBef>
                        <a:spcAft>
                          <a:spcPts val="0"/>
                        </a:spcAft>
                      </a:pPr>
                      <a:r>
                        <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 </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(mm)</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D</a:t>
                      </a:r>
                      <a:r>
                        <a:rPr lang="en-US" sz="2000" baseline="-25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c</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 </a:t>
                      </a:r>
                      <a:endPar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mm)</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a:t>
                      </a:r>
                      <a:r>
                        <a:rPr lang="en-US" sz="2000" baseline="-25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g</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 </a:t>
                      </a:r>
                      <a:endPar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mm</a:t>
                      </a:r>
                      <a:r>
                        <a:rPr lang="en-US" sz="2000" baseline="30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2</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a:t>
                      </a:r>
                      <a:r>
                        <a:rPr lang="en-US" sz="2000" baseline="-25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ch</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 </a:t>
                      </a:r>
                      <a:endPar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mm</a:t>
                      </a:r>
                      <a:r>
                        <a:rPr lang="en-US" sz="2000" baseline="30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2</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2000" dirty="0" err="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ρ</a:t>
                      </a:r>
                      <a:r>
                        <a:rPr lang="en-US" sz="2000" baseline="-25000" dirty="0" err="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gn="ctr">
                        <a:lnSpc>
                          <a:spcPct val="107000"/>
                        </a:lnSpc>
                        <a:spcBef>
                          <a:spcPts val="0"/>
                        </a:spcBef>
                        <a:spcAft>
                          <a:spcPts val="0"/>
                        </a:spcAft>
                      </a:pP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S </a:t>
                      </a:r>
                      <a:endPar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000" dirty="0" smtClean="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t>
                      </a:r>
                      <a:r>
                        <a:rPr lang="en-US" sz="2000"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mm)</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extLst>
                  <a:ext uri="{0D108BD9-81ED-4DB2-BD59-A6C34878D82A}">
                    <a16:rowId xmlns:a16="http://schemas.microsoft.com/office/drawing/2014/main" xmlns="" val="3355006508"/>
                  </a:ext>
                </a:extLst>
              </a:tr>
              <a:tr h="0">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1</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1100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968</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950332</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735937</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0.01249</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50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xmlns="" val="362411210"/>
                  </a:ext>
                </a:extLst>
              </a:tr>
              <a:tr h="0">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2</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950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818</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708822</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525529</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.014948</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50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tcPr>
                </a:tc>
                <a:extLst>
                  <a:ext uri="{0D108BD9-81ED-4DB2-BD59-A6C34878D82A}">
                    <a16:rowId xmlns:a16="http://schemas.microsoft.com/office/drawing/2014/main" xmlns="" val="1484533335"/>
                  </a:ext>
                </a:extLst>
              </a:tr>
              <a:tr h="0">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3</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700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a:effectLst/>
                          <a:latin typeface="Times New Roman" panose="02020603050405020304" pitchFamily="18" charset="0"/>
                          <a:ea typeface="Calibri" panose="020F0502020204030204" pitchFamily="34" charset="0"/>
                          <a:cs typeface="Arial" panose="020B0604020202020204" pitchFamily="34" charset="0"/>
                        </a:rPr>
                        <a:t>568</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384845</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253388</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0.02223</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ctr">
                        <a:lnSpc>
                          <a:spcPct val="107000"/>
                        </a:lnSpc>
                        <a:spcBef>
                          <a:spcPts val="0"/>
                        </a:spcBef>
                        <a:spcAft>
                          <a:spcPts val="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50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xmlns="" val="1493423626"/>
                  </a:ext>
                </a:extLst>
              </a:tr>
            </a:tbl>
          </a:graphicData>
        </a:graphic>
      </p:graphicFrame>
    </p:spTree>
    <p:extLst>
      <p:ext uri="{BB962C8B-B14F-4D97-AF65-F5344CB8AC3E}">
        <p14:creationId xmlns:p14="http://schemas.microsoft.com/office/powerpoint/2010/main" val="42513157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187624" y="1821154"/>
                <a:ext cx="8067516" cy="5020031"/>
              </a:xfrm>
            </p:spPr>
            <p:txBody>
              <a:bodyPr/>
              <a:lstStyle/>
              <a:p>
                <a:pPr marL="342900" lvl="0" indent="-342900" algn="just">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cs typeface="Arial" panose="020B0604020202020204" pitchFamily="34" charset="0"/>
                  </a:rPr>
                  <a:t>Shear reinforcement</a:t>
                </a:r>
                <a:endParaRPr lang="en-US" sz="1800"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Bef>
                    <a:spcPts val="0"/>
                  </a:spcBef>
                  <a:spcAft>
                    <a:spcPts val="800"/>
                  </a:spcAft>
                  <a:buFont typeface="Arial" panose="020B0604020202020204" pitchFamily="34" charset="0"/>
                  <a:buChar char="•"/>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Shear Walls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Columns</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Since </a:t>
                </a:r>
                <a:r>
                  <a:rPr lang="en-US" sz="2400" dirty="0" err="1">
                    <a:solidFill>
                      <a:schemeClr val="tx1"/>
                    </a:solidFill>
                    <a:latin typeface="Times New Roman" panose="02020603050405020304" pitchFamily="18" charset="0"/>
                    <a:ea typeface="Calibri" panose="020F0502020204030204" pitchFamily="34" charset="0"/>
                    <a:cs typeface="Arial" panose="020B0604020202020204" pitchFamily="34" charset="0"/>
                  </a:rPr>
                  <a:t>V</a:t>
                </a:r>
                <a:r>
                  <a:rPr lang="en-US" sz="2400" baseline="-250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c</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&gt; </a:t>
                </a:r>
                <a14:m>
                  <m:oMath xmlns:m="http://schemas.openxmlformats.org/officeDocument/2006/math">
                    <m:f>
                      <m:f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𝑉</m:t>
                            </m:r>
                          </m:e>
                          <m:sub>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𝑢</m:t>
                            </m:r>
                          </m:sub>
                        </m:sSub>
                      </m:num>
                      <m:den>
                        <m:r>
                          <a:rPr lang="en-US" sz="24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Ø</m:t>
                        </m:r>
                      </m:den>
                    </m:f>
                  </m:oMath>
                </a14:m>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so minimum </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shear reinforcement can be used. And figure (6-19) shows columns reinforcement key for shear walls columns</a:t>
                </a:r>
                <a:r>
                  <a:rPr lang="en-US" sz="2400" dirty="0" smtClean="0">
                    <a:solidFill>
                      <a:schemeClr val="tx1"/>
                    </a:solidFill>
                    <a:effectLst/>
                    <a:latin typeface="Times New Roman" panose="02020603050405020304" pitchFamily="18" charset="0"/>
                    <a:ea typeface="Calibri" panose="020F0502020204030204" pitchFamily="34" charset="0"/>
                    <a:cs typeface="Arial" panose="020B0604020202020204" pitchFamily="34" charset="0"/>
                  </a:rPr>
                  <a:t>.</a:t>
                </a:r>
              </a:p>
              <a:p>
                <a:pPr lvl="0" algn="just">
                  <a:lnSpc>
                    <a:spcPct val="107000"/>
                  </a:lnSpc>
                  <a:spcBef>
                    <a:spcPts val="0"/>
                  </a:spcBef>
                  <a:spcAft>
                    <a:spcPts val="800"/>
                  </a:spcAft>
                </a:pP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Symbol" panose="05050102010706020507" pitchFamily="18" charset="2"/>
                  <a:buChar char=""/>
                </a:pPr>
                <a:r>
                  <a:rPr lang="en-US" sz="2400" dirty="0" smtClean="0">
                    <a:solidFill>
                      <a:schemeClr val="tx1"/>
                    </a:solidFill>
                    <a:effectLst/>
                    <a:latin typeface="Times New Roman" panose="02020603050405020304" pitchFamily="18" charset="0"/>
                    <a:ea typeface="Calibri" panose="020F0502020204030204" pitchFamily="34" charset="0"/>
                    <a:cs typeface="Arial" panose="020B0604020202020204" pitchFamily="34" charset="0"/>
                  </a:rPr>
                  <a:t>3Ø14/100mm</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a:p>
                <a:endParaRPr lang="en-US" sz="2400" b="1" dirty="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a:p>
                <a:endParaRPr lang="en-US" sz="2400" b="1" dirty="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187624" y="1821154"/>
                <a:ext cx="8067516" cy="5020031"/>
              </a:xfrm>
              <a:blipFill>
                <a:blip r:embed="rId2"/>
                <a:stretch>
                  <a:fillRect t="-972" r="-1134"/>
                </a:stretch>
              </a:blipFill>
            </p:spPr>
            <p:txBody>
              <a:bodyPr/>
              <a:lstStyle/>
              <a:p>
                <a:r>
                  <a:rPr lang="en-US">
                    <a:noFill/>
                  </a:rPr>
                  <a:t> </a:t>
                </a:r>
              </a:p>
            </p:txBody>
          </p:sp>
        </mc:Fallback>
      </mc:AlternateContent>
      <p:sp>
        <p:nvSpPr>
          <p:cNvPr id="5" name="Rectangle 4"/>
          <p:cNvSpPr/>
          <p:nvPr/>
        </p:nvSpPr>
        <p:spPr>
          <a:xfrm>
            <a:off x="1631860" y="1406356"/>
            <a:ext cx="1366080"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Columns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spTree>
    <p:extLst>
      <p:ext uri="{BB962C8B-B14F-4D97-AF65-F5344CB8AC3E}">
        <p14:creationId xmlns:p14="http://schemas.microsoft.com/office/powerpoint/2010/main" val="302712402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p:sp>
        <p:nvSpPr>
          <p:cNvPr id="4" name="Content Placeholder 3"/>
          <p:cNvSpPr>
            <a:spLocks noGrp="1"/>
          </p:cNvSpPr>
          <p:nvPr>
            <p:ph idx="10"/>
          </p:nvPr>
        </p:nvSpPr>
        <p:spPr>
          <a:xfrm>
            <a:off x="1187624" y="1821154"/>
            <a:ext cx="8067516" cy="5020031"/>
          </a:xfrm>
        </p:spPr>
        <p:txBody>
          <a:bodyPr/>
          <a:lstStyle/>
          <a:p>
            <a:pPr marL="342900" lvl="0" indent="-342900" algn="just">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Columns Sections</a:t>
            </a:r>
            <a:endParaRPr lang="en-US" sz="2400" b="1" dirty="0" smtClean="0">
              <a:solidFill>
                <a:schemeClr val="tx1"/>
              </a:solidFill>
              <a:latin typeface="Times New Roman" panose="02020603050405020304" pitchFamily="18" charset="0"/>
              <a:ea typeface="Calibri" panose="020F0502020204030204" pitchFamily="34" charset="0"/>
            </a:endParaRPr>
          </a:p>
          <a:p>
            <a:endParaRPr lang="en-US" sz="2400" b="1" dirty="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a:p>
            <a:endParaRPr lang="en-US" sz="2400" b="1" dirty="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p:sp>
        <p:nvSpPr>
          <p:cNvPr id="5" name="Rectangle 4"/>
          <p:cNvSpPr/>
          <p:nvPr/>
        </p:nvSpPr>
        <p:spPr>
          <a:xfrm>
            <a:off x="1631860" y="1406356"/>
            <a:ext cx="1366080"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Columns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pic>
        <p:nvPicPr>
          <p:cNvPr id="6" name="Picture 5"/>
          <p:cNvPicPr>
            <a:picLocks noChangeAspect="1"/>
          </p:cNvPicPr>
          <p:nvPr/>
        </p:nvPicPr>
        <p:blipFill>
          <a:blip r:embed="rId2"/>
          <a:stretch>
            <a:fillRect/>
          </a:stretch>
        </p:blipFill>
        <p:spPr>
          <a:xfrm>
            <a:off x="1729785" y="2425190"/>
            <a:ext cx="3627434" cy="2261812"/>
          </a:xfrm>
          <a:prstGeom prst="rect">
            <a:avLst/>
          </a:prstGeom>
        </p:spPr>
      </p:pic>
      <p:pic>
        <p:nvPicPr>
          <p:cNvPr id="7" name="Picture 6"/>
          <p:cNvPicPr>
            <a:picLocks noChangeAspect="1"/>
          </p:cNvPicPr>
          <p:nvPr/>
        </p:nvPicPr>
        <p:blipFill>
          <a:blip r:embed="rId3"/>
          <a:stretch>
            <a:fillRect/>
          </a:stretch>
        </p:blipFill>
        <p:spPr>
          <a:xfrm>
            <a:off x="4808255" y="4533916"/>
            <a:ext cx="4004610" cy="2259511"/>
          </a:xfrm>
          <a:prstGeom prst="rect">
            <a:avLst/>
          </a:prstGeom>
        </p:spPr>
      </p:pic>
      <p:sp>
        <p:nvSpPr>
          <p:cNvPr id="8" name="Rectangle 7"/>
          <p:cNvSpPr/>
          <p:nvPr/>
        </p:nvSpPr>
        <p:spPr>
          <a:xfrm>
            <a:off x="1760517" y="4681655"/>
            <a:ext cx="2474845" cy="369332"/>
          </a:xfrm>
          <a:prstGeom prst="rect">
            <a:avLst/>
          </a:prstGeom>
        </p:spPr>
        <p:txBody>
          <a:bodyPr wrap="none">
            <a:spAutoFit/>
          </a:bodyPr>
          <a:lstStyle/>
          <a:p>
            <a:pPr algn="ctr">
              <a:spcAft>
                <a:spcPts val="1000"/>
              </a:spcAft>
            </a:pPr>
            <a:r>
              <a:rPr lang="en-US" dirty="0" smtClean="0">
                <a:latin typeface="Calibri" panose="020F0502020204030204" pitchFamily="34" charset="0"/>
                <a:ea typeface="Calibri" panose="020F0502020204030204" pitchFamily="34" charset="0"/>
                <a:cs typeface="Arial" panose="020B0604020202020204" pitchFamily="34" charset="0"/>
              </a:rPr>
              <a:t>1.1m-Diameter</a:t>
            </a:r>
            <a:r>
              <a:rPr lang="en-US" dirty="0">
                <a:latin typeface="Calibri" panose="020F0502020204030204" pitchFamily="34" charset="0"/>
                <a:ea typeface="Calibri" panose="020F0502020204030204" pitchFamily="34" charset="0"/>
                <a:cs typeface="Arial" panose="020B0604020202020204" pitchFamily="34" charset="0"/>
              </a:rPr>
              <a:t> Columns</a:t>
            </a:r>
            <a:endParaRPr lang="en-US" i="1"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Rectangle 8"/>
          <p:cNvSpPr/>
          <p:nvPr/>
        </p:nvSpPr>
        <p:spPr>
          <a:xfrm>
            <a:off x="6246511" y="4146503"/>
            <a:ext cx="2591864" cy="369332"/>
          </a:xfrm>
          <a:prstGeom prst="rect">
            <a:avLst/>
          </a:prstGeom>
        </p:spPr>
        <p:txBody>
          <a:bodyPr wrap="none">
            <a:spAutoFit/>
          </a:bodyPr>
          <a:lstStyle/>
          <a:p>
            <a:pPr algn="ctr">
              <a:spcAft>
                <a:spcPts val="1000"/>
              </a:spcAft>
            </a:pPr>
            <a:r>
              <a:rPr lang="en-US" dirty="0" smtClean="0">
                <a:latin typeface="Calibri" panose="020F0502020204030204" pitchFamily="34" charset="0"/>
                <a:ea typeface="Calibri" panose="020F0502020204030204" pitchFamily="34" charset="0"/>
                <a:cs typeface="Arial" panose="020B0604020202020204" pitchFamily="34" charset="0"/>
              </a:rPr>
              <a:t>0.95m-Diameter </a:t>
            </a:r>
            <a:r>
              <a:rPr lang="en-US" dirty="0">
                <a:latin typeface="Calibri" panose="020F0502020204030204" pitchFamily="34" charset="0"/>
                <a:ea typeface="Calibri" panose="020F0502020204030204" pitchFamily="34" charset="0"/>
                <a:cs typeface="Arial" panose="020B0604020202020204" pitchFamily="34" charset="0"/>
              </a:rPr>
              <a:t>Columns</a:t>
            </a:r>
            <a:endParaRPr lang="en-US" i="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8959509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p:sp>
        <p:nvSpPr>
          <p:cNvPr id="4" name="Content Placeholder 3"/>
          <p:cNvSpPr>
            <a:spLocks noGrp="1"/>
          </p:cNvSpPr>
          <p:nvPr>
            <p:ph idx="10"/>
          </p:nvPr>
        </p:nvSpPr>
        <p:spPr>
          <a:xfrm>
            <a:off x="1187624" y="1821154"/>
            <a:ext cx="8067516" cy="5020031"/>
          </a:xfrm>
        </p:spPr>
        <p:txBody>
          <a:bodyPr/>
          <a:lstStyle/>
          <a:p>
            <a:pPr marL="342900" lvl="0" indent="-342900" algn="just">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Columns Sections</a:t>
            </a:r>
            <a:endParaRPr lang="en-US" sz="2400" b="1" dirty="0" smtClean="0">
              <a:solidFill>
                <a:schemeClr val="tx1"/>
              </a:solidFill>
              <a:latin typeface="Times New Roman" panose="02020603050405020304" pitchFamily="18" charset="0"/>
              <a:ea typeface="Calibri" panose="020F0502020204030204" pitchFamily="34" charset="0"/>
            </a:endParaRPr>
          </a:p>
          <a:p>
            <a:endParaRPr lang="en-US" sz="2400" b="1" dirty="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a:p>
            <a:endParaRPr lang="en-US" sz="2400" b="1" dirty="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p:sp>
        <p:nvSpPr>
          <p:cNvPr id="5" name="Rectangle 4"/>
          <p:cNvSpPr/>
          <p:nvPr/>
        </p:nvSpPr>
        <p:spPr>
          <a:xfrm>
            <a:off x="1631860" y="1406356"/>
            <a:ext cx="1366080"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Columns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sp>
        <p:nvSpPr>
          <p:cNvPr id="8" name="Rectangle 7"/>
          <p:cNvSpPr/>
          <p:nvPr/>
        </p:nvSpPr>
        <p:spPr>
          <a:xfrm>
            <a:off x="1702009" y="4681655"/>
            <a:ext cx="2591864" cy="369332"/>
          </a:xfrm>
          <a:prstGeom prst="rect">
            <a:avLst/>
          </a:prstGeom>
        </p:spPr>
        <p:txBody>
          <a:bodyPr wrap="none">
            <a:spAutoFit/>
          </a:bodyPr>
          <a:lstStyle/>
          <a:p>
            <a:pPr marL="0" marR="0" lvl="0" indent="0" algn="ctr" defTabSz="914400" rtl="0" eaLnBrk="1" fontAlgn="auto" latinLnBrk="1" hangingPunct="1">
              <a:lnSpc>
                <a:spcPct val="100000"/>
              </a:lnSpc>
              <a:spcBef>
                <a:spcPts val="0"/>
              </a:spcBef>
              <a:spcAft>
                <a:spcPts val="1000"/>
              </a:spcAft>
              <a:buClrTx/>
              <a:buSzTx/>
              <a:buFontTx/>
              <a:buNone/>
              <a:tabLst/>
              <a:defRPr/>
            </a:pPr>
            <a:r>
              <a:rPr lang="en-US" dirty="0" smtClean="0">
                <a:solidFill>
                  <a:prstClr val="black"/>
                </a:solidFill>
                <a:latin typeface="Calibri" panose="020F0502020204030204" pitchFamily="34" charset="0"/>
                <a:ea typeface="Calibri" panose="020F0502020204030204" pitchFamily="34" charset="0"/>
                <a:cs typeface="Arial" panose="020B0604020202020204" pitchFamily="34" charset="0"/>
              </a:rPr>
              <a:t>0.70</a:t>
            </a:r>
            <a:r>
              <a:rPr kumimoji="0" lang="en-US" sz="1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m-Diameter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Columns</a:t>
            </a:r>
            <a:endPar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9" name="Rectangle 8"/>
          <p:cNvSpPr/>
          <p:nvPr/>
        </p:nvSpPr>
        <p:spPr>
          <a:xfrm>
            <a:off x="6891353" y="3416960"/>
            <a:ext cx="2143536" cy="369332"/>
          </a:xfrm>
          <a:prstGeom prst="rect">
            <a:avLst/>
          </a:prstGeom>
        </p:spPr>
        <p:txBody>
          <a:bodyPr wrap="none">
            <a:spAutoFit/>
          </a:bodyPr>
          <a:lstStyle/>
          <a:p>
            <a:pPr marL="0" marR="0" lvl="0" indent="0" algn="ctr" defTabSz="914400" rtl="0" eaLnBrk="1" fontAlgn="auto" latinLnBrk="1" hangingPunct="1">
              <a:lnSpc>
                <a:spcPct val="100000"/>
              </a:lnSpc>
              <a:spcBef>
                <a:spcPts val="0"/>
              </a:spcBef>
              <a:spcAft>
                <a:spcPts val="10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Shear Walls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Columns</a:t>
            </a:r>
            <a:endParaRPr kumimoji="0" lang="en-US"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10" name="Picture 9"/>
          <p:cNvPicPr>
            <a:picLocks noChangeAspect="1"/>
          </p:cNvPicPr>
          <p:nvPr/>
        </p:nvPicPr>
        <p:blipFill>
          <a:blip r:embed="rId2"/>
          <a:stretch>
            <a:fillRect/>
          </a:stretch>
        </p:blipFill>
        <p:spPr>
          <a:xfrm>
            <a:off x="1755225" y="2433085"/>
            <a:ext cx="4173992" cy="2248569"/>
          </a:xfrm>
          <a:prstGeom prst="rect">
            <a:avLst/>
          </a:prstGeom>
        </p:spPr>
      </p:pic>
      <p:pic>
        <p:nvPicPr>
          <p:cNvPr id="11" name="Picture 10"/>
          <p:cNvPicPr>
            <a:picLocks noChangeAspect="1"/>
          </p:cNvPicPr>
          <p:nvPr/>
        </p:nvPicPr>
        <p:blipFill>
          <a:blip r:embed="rId3"/>
          <a:stretch>
            <a:fillRect/>
          </a:stretch>
        </p:blipFill>
        <p:spPr>
          <a:xfrm>
            <a:off x="5508104" y="3786292"/>
            <a:ext cx="3490880" cy="3014586"/>
          </a:xfrm>
          <a:prstGeom prst="rect">
            <a:avLst/>
          </a:prstGeom>
        </p:spPr>
      </p:pic>
    </p:spTree>
    <p:extLst>
      <p:ext uri="{BB962C8B-B14F-4D97-AF65-F5344CB8AC3E}">
        <p14:creationId xmlns:p14="http://schemas.microsoft.com/office/powerpoint/2010/main" val="206648100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187624" y="1821154"/>
                <a:ext cx="8067516" cy="5020031"/>
              </a:xfrm>
            </p:spPr>
            <p:txBody>
              <a:bodyPr/>
              <a:lstStyle/>
              <a:p>
                <a:pPr marL="342900" lvl="0" indent="-342900" algn="just">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Longitudinal Reinforcing for Shear Wall</a:t>
                </a:r>
              </a:p>
              <a:p>
                <a:pPr>
                  <a:lnSpc>
                    <a:spcPct val="107000"/>
                  </a:lnSpc>
                  <a:spcBef>
                    <a:spcPts val="0"/>
                  </a:spcBef>
                  <a:spcAft>
                    <a:spcPts val="800"/>
                  </a:spcAf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A</a:t>
                </a:r>
                <a:r>
                  <a:rPr lang="en-US" sz="2400" baseline="-25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 114500mm</a:t>
                </a:r>
                <a:r>
                  <a:rPr lang="en-US" sz="2400" baseline="30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2 </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(For two faces).</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A</a:t>
                </a:r>
                <a:r>
                  <a:rPr lang="en-US" sz="2400" baseline="-25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 </a:t>
                </a:r>
                <a14:m>
                  <m:oMath xmlns:m="http://schemas.openxmlformats.org/officeDocument/2006/math">
                    <m:f>
                      <m:f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114500</m:t>
                        </m:r>
                      </m:num>
                      <m:den>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den>
                    </m:f>
                  </m:oMath>
                </a14:m>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57250mm</a:t>
                </a:r>
                <a:r>
                  <a:rPr lang="en-US" sz="2400" baseline="300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2</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/one face.</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Use (1</a:t>
                </a:r>
                <a:r>
                  <a:rPr lang="en-US" sz="2400" dirty="0">
                    <a:solidFill>
                      <a:schemeClr val="tx1"/>
                    </a:solidFill>
                    <a:effectLst/>
                    <a:latin typeface="Cambria Math" panose="02040503050406030204" pitchFamily="18" charset="0"/>
                    <a:ea typeface="Calibri" panose="020F0502020204030204" pitchFamily="34" charset="0"/>
                    <a:cs typeface="Cambria Math" panose="02040503050406030204" pitchFamily="18" charset="0"/>
                  </a:rPr>
                  <a:t>∅</a:t>
                </a:r>
                <a:r>
                  <a:rPr lang="en-US" sz="24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32/85 mm)/face. </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Shear Reinforcing for Shear Wall</a:t>
                </a:r>
                <a:r>
                  <a:rPr lang="en-US" sz="2400" dirty="0">
                    <a:solidFill>
                      <a:schemeClr val="tx1"/>
                    </a:solidFill>
                    <a:latin typeface="Times New Roman" panose="02020603050405020304" pitchFamily="18" charset="0"/>
                    <a:ea typeface="Calibri" panose="020F0502020204030204" pitchFamily="34" charset="0"/>
                  </a:rPr>
                  <a:t> </a:t>
                </a:r>
                <a:endParaRPr lang="en-US" sz="2400" b="1" dirty="0" smtClean="0">
                  <a:solidFill>
                    <a:schemeClr val="tx1"/>
                  </a:solidFill>
                  <a:latin typeface="Times New Roman" panose="02020603050405020304" pitchFamily="18" charset="0"/>
                  <a:ea typeface="Calibri" panose="020F0502020204030204" pitchFamily="34" charset="0"/>
                </a:endParaRPr>
              </a:p>
              <a:p>
                <a:pPr algn="just">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A</a:t>
                </a:r>
                <a:r>
                  <a:rPr lang="en-US" sz="2400" baseline="-25000" dirty="0">
                    <a:solidFill>
                      <a:schemeClr val="tx1"/>
                    </a:solidFill>
                    <a:latin typeface="Times New Roman" panose="02020603050405020304" pitchFamily="18" charset="0"/>
                    <a:ea typeface="Calibri" panose="020F0502020204030204" pitchFamily="34" charset="0"/>
                    <a:cs typeface="Arial" panose="020B0604020202020204" pitchFamily="34" charset="0"/>
                  </a:rPr>
                  <a:t>s</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 7800mm</a:t>
                </a:r>
                <a:r>
                  <a:rPr lang="en-US" sz="2400" baseline="30000" dirty="0">
                    <a:solidFill>
                      <a:schemeClr val="tx1"/>
                    </a:solidFill>
                    <a:latin typeface="Times New Roman" panose="02020603050405020304" pitchFamily="18" charset="0"/>
                    <a:ea typeface="Calibri" panose="020F0502020204030204" pitchFamily="34" charset="0"/>
                    <a:cs typeface="Arial" panose="020B0604020202020204" pitchFamily="34" charset="0"/>
                  </a:rPr>
                  <a:t>2</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/m for two faces of shear wall. </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A</a:t>
                </a:r>
                <a:r>
                  <a:rPr lang="en-US" sz="2400" baseline="-25000" dirty="0">
                    <a:solidFill>
                      <a:schemeClr val="tx1"/>
                    </a:solidFill>
                    <a:latin typeface="Times New Roman" panose="02020603050405020304" pitchFamily="18" charset="0"/>
                    <a:ea typeface="Calibri" panose="020F0502020204030204" pitchFamily="34" charset="0"/>
                    <a:cs typeface="Arial" panose="020B0604020202020204" pitchFamily="34" charset="0"/>
                  </a:rPr>
                  <a:t>s</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 3900mm</a:t>
                </a:r>
                <a:r>
                  <a:rPr lang="en-US" sz="2400" baseline="30000" dirty="0">
                    <a:solidFill>
                      <a:schemeClr val="tx1"/>
                    </a:solidFill>
                    <a:latin typeface="Times New Roman" panose="02020603050405020304" pitchFamily="18" charset="0"/>
                    <a:ea typeface="Calibri" panose="020F0502020204030204" pitchFamily="34" charset="0"/>
                    <a:cs typeface="Arial" panose="020B0604020202020204" pitchFamily="34" charset="0"/>
                  </a:rPr>
                  <a:t>2</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/m for one face of shear wall. </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A</a:t>
                </a:r>
                <a:r>
                  <a:rPr lang="en-US" sz="2400" baseline="-25000" dirty="0">
                    <a:solidFill>
                      <a:schemeClr val="tx1"/>
                    </a:solidFill>
                    <a:latin typeface="Times New Roman" panose="02020603050405020304" pitchFamily="18" charset="0"/>
                    <a:ea typeface="Calibri" panose="020F0502020204030204" pitchFamily="34" charset="0"/>
                    <a:cs typeface="Arial" panose="020B0604020202020204" pitchFamily="34" charset="0"/>
                  </a:rPr>
                  <a:t>s</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 3900 x 6= 23400mm</a:t>
                </a:r>
                <a:r>
                  <a:rPr lang="en-US" sz="2400" baseline="30000" dirty="0">
                    <a:solidFill>
                      <a:schemeClr val="tx1"/>
                    </a:solidFill>
                    <a:latin typeface="Times New Roman" panose="02020603050405020304" pitchFamily="18" charset="0"/>
                    <a:ea typeface="Calibri" panose="020F0502020204030204" pitchFamily="34" charset="0"/>
                    <a:cs typeface="Arial" panose="020B0604020202020204" pitchFamily="34" charset="0"/>
                  </a:rPr>
                  <a:t>2</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along 6m.</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Use (1</a:t>
                </a:r>
                <a:r>
                  <a:rPr lang="en-US" sz="2400" dirty="0">
                    <a:solidFill>
                      <a:schemeClr val="tx1"/>
                    </a:solidFill>
                    <a:latin typeface="Cambria Math" panose="02040503050406030204" pitchFamily="18" charset="0"/>
                    <a:ea typeface="Calibri" panose="020F0502020204030204" pitchFamily="34" charset="0"/>
                    <a:cs typeface="Cambria Math" panose="02040503050406030204" pitchFamily="18" charset="0"/>
                  </a:rPr>
                  <a:t>∅</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25/125mm)</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endParaRPr lang="en-US" sz="2400" b="1" dirty="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187624" y="1821154"/>
                <a:ext cx="8067516" cy="5020031"/>
              </a:xfrm>
              <a:blipFill>
                <a:blip r:embed="rId2"/>
                <a:stretch>
                  <a:fillRect t="-972"/>
                </a:stretch>
              </a:blipFill>
            </p:spPr>
            <p:txBody>
              <a:bodyPr/>
              <a:lstStyle/>
              <a:p>
                <a:r>
                  <a:rPr lang="en-US">
                    <a:noFill/>
                  </a:rPr>
                  <a:t> </a:t>
                </a:r>
              </a:p>
            </p:txBody>
          </p:sp>
        </mc:Fallback>
      </mc:AlternateContent>
      <p:sp>
        <p:nvSpPr>
          <p:cNvPr id="5" name="Rectangle 4"/>
          <p:cNvSpPr/>
          <p:nvPr/>
        </p:nvSpPr>
        <p:spPr>
          <a:xfrm>
            <a:off x="1631860" y="1406356"/>
            <a:ext cx="1754711" cy="461665"/>
          </a:xfrm>
          <a:prstGeom prst="rect">
            <a:avLst/>
          </a:prstGeom>
        </p:spPr>
        <p:txBody>
          <a:bodyPr wrap="none">
            <a:spAutoFit/>
          </a:bodyPr>
          <a:lstStyle/>
          <a:p>
            <a:pPr lvl="0"/>
            <a:r>
              <a:rPr lang="en-US" sz="2400" b="1" dirty="0">
                <a:latin typeface="Times New Roman" panose="02020603050405020304" pitchFamily="18" charset="0"/>
                <a:ea typeface="Calibri" panose="020F0502020204030204" pitchFamily="34" charset="0"/>
              </a:rPr>
              <a:t>Shear Walls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spTree>
    <p:extLst>
      <p:ext uri="{BB962C8B-B14F-4D97-AF65-F5344CB8AC3E}">
        <p14:creationId xmlns:p14="http://schemas.microsoft.com/office/powerpoint/2010/main" val="318778884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996521"/>
            <a:ext cx="6563072" cy="460648"/>
          </a:xfrm>
        </p:spPr>
        <p:txBody>
          <a:bodyPr/>
          <a:lstStyle/>
          <a:p>
            <a:r>
              <a:rPr lang="en-US" sz="2400" b="1" dirty="0">
                <a:solidFill>
                  <a:schemeClr val="tx1"/>
                </a:solidFill>
                <a:latin typeface="Times New Roman" panose="02020603050405020304" pitchFamily="18" charset="0"/>
                <a:ea typeface="Calibri" panose="020F0502020204030204" pitchFamily="34" charset="0"/>
              </a:rPr>
              <a:t>Final Design for Gravity and Lateral Loads</a:t>
            </a:r>
            <a:endParaRPr lang="en-US" sz="2400" dirty="0">
              <a:solidFill>
                <a:schemeClr val="tx1"/>
              </a:solidFill>
            </a:endParaRPr>
          </a:p>
        </p:txBody>
      </p:sp>
      <p:sp>
        <p:nvSpPr>
          <p:cNvPr id="4" name="Content Placeholder 3"/>
          <p:cNvSpPr>
            <a:spLocks noGrp="1"/>
          </p:cNvSpPr>
          <p:nvPr>
            <p:ph idx="10"/>
          </p:nvPr>
        </p:nvSpPr>
        <p:spPr>
          <a:xfrm>
            <a:off x="1187624" y="1821154"/>
            <a:ext cx="8067516" cy="5020031"/>
          </a:xfrm>
        </p:spPr>
        <p:txBody>
          <a:bodyPr/>
          <a:lstStyle/>
          <a:p>
            <a:pPr marL="342900" lvl="0" indent="-342900" algn="just">
              <a:lnSpc>
                <a:spcPct val="107000"/>
              </a:lnSpc>
              <a:spcBef>
                <a:spcPts val="0"/>
              </a:spcBef>
              <a:spcAft>
                <a:spcPts val="800"/>
              </a:spcAft>
              <a:buFont typeface="Wingdings" panose="05000000000000000000" pitchFamily="2" charset="2"/>
              <a:buChar char="q"/>
            </a:pPr>
            <a:r>
              <a:rPr lang="en-US" sz="2400" b="1" dirty="0">
                <a:solidFill>
                  <a:schemeClr val="tx1"/>
                </a:solidFill>
                <a:latin typeface="Times New Roman" panose="02020603050405020304" pitchFamily="18" charset="0"/>
                <a:ea typeface="Calibri" panose="020F0502020204030204" pitchFamily="34" charset="0"/>
              </a:rPr>
              <a:t>Shear Wall</a:t>
            </a:r>
            <a:r>
              <a:rPr lang="en-US" sz="2400" dirty="0">
                <a:solidFill>
                  <a:schemeClr val="tx1"/>
                </a:solidFill>
                <a:latin typeface="Times New Roman" panose="02020603050405020304" pitchFamily="18" charset="0"/>
                <a:ea typeface="Calibri" panose="020F0502020204030204" pitchFamily="34" charset="0"/>
              </a:rPr>
              <a:t> </a:t>
            </a:r>
            <a:r>
              <a:rPr lang="en-US" sz="2400" b="1" dirty="0">
                <a:solidFill>
                  <a:schemeClr val="tx1"/>
                </a:solidFill>
                <a:latin typeface="Times New Roman" panose="02020603050405020304" pitchFamily="18" charset="0"/>
                <a:ea typeface="Calibri" panose="020F0502020204030204" pitchFamily="34" charset="0"/>
              </a:rPr>
              <a:t>Section</a:t>
            </a:r>
          </a:p>
          <a:p>
            <a:endParaRPr lang="en-US" sz="2400" b="1" dirty="0" smtClean="0">
              <a:solidFill>
                <a:schemeClr val="tx1"/>
              </a:solidFill>
              <a:latin typeface="Times New Roman" panose="02020603050405020304" pitchFamily="18" charset="0"/>
              <a:ea typeface="Calibri" panose="020F0502020204030204" pitchFamily="34" charset="0"/>
            </a:endParaRPr>
          </a:p>
          <a:p>
            <a:endParaRPr lang="en-US" sz="2400" b="1" dirty="0" smtClean="0">
              <a:solidFill>
                <a:schemeClr val="tx1"/>
              </a:solidFill>
              <a:latin typeface="Times New Roman" panose="02020603050405020304" pitchFamily="18" charset="0"/>
              <a:ea typeface="Calibri" panose="020F0502020204030204" pitchFamily="34" charset="0"/>
            </a:endParaRPr>
          </a:p>
        </p:txBody>
      </p:sp>
      <p:sp>
        <p:nvSpPr>
          <p:cNvPr id="5" name="Rectangle 4"/>
          <p:cNvSpPr/>
          <p:nvPr/>
        </p:nvSpPr>
        <p:spPr>
          <a:xfrm>
            <a:off x="1631860" y="1406356"/>
            <a:ext cx="1754711"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Shear Walls</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pic>
        <p:nvPicPr>
          <p:cNvPr id="6" name="Picture 5"/>
          <p:cNvPicPr>
            <a:picLocks noChangeAspect="1"/>
          </p:cNvPicPr>
          <p:nvPr/>
        </p:nvPicPr>
        <p:blipFill>
          <a:blip r:embed="rId2"/>
          <a:stretch>
            <a:fillRect/>
          </a:stretch>
        </p:blipFill>
        <p:spPr>
          <a:xfrm>
            <a:off x="3635896" y="2220494"/>
            <a:ext cx="3272352" cy="4601947"/>
          </a:xfrm>
          <a:prstGeom prst="rect">
            <a:avLst/>
          </a:prstGeom>
        </p:spPr>
      </p:pic>
    </p:spTree>
    <p:extLst>
      <p:ext uri="{BB962C8B-B14F-4D97-AF65-F5344CB8AC3E}">
        <p14:creationId xmlns:p14="http://schemas.microsoft.com/office/powerpoint/2010/main" val="131594986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19672" y="839190"/>
            <a:ext cx="6563072" cy="460648"/>
          </a:xfrm>
        </p:spPr>
        <p:txBody>
          <a:bodyPr/>
          <a:lstStyle/>
          <a:p>
            <a:pPr lvl="0"/>
            <a:endParaRPr lang="en-US" sz="2400" b="1" dirty="0" smtClean="0">
              <a:solidFill>
                <a:schemeClr val="tx1"/>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Steel</a:t>
            </a:r>
            <a:r>
              <a:rPr lang="en-US" b="1" dirty="0" smtClean="0">
                <a:solidFill>
                  <a:schemeClr val="tx1"/>
                </a:solidFill>
                <a:latin typeface="Times New Roman" pitchFamily="18" charset="0"/>
                <a:cs typeface="Times New Roman" pitchFamily="18" charset="0"/>
              </a:rPr>
              <a:t> </a:t>
            </a:r>
            <a:r>
              <a:rPr lang="en-US" sz="2400" b="1" dirty="0">
                <a:solidFill>
                  <a:schemeClr val="tx1"/>
                </a:solidFill>
                <a:latin typeface="Times New Roman" pitchFamily="18" charset="0"/>
                <a:cs typeface="Times New Roman" pitchFamily="18" charset="0"/>
              </a:rPr>
              <a:t>Connections</a:t>
            </a:r>
            <a:endParaRPr lang="en-US" dirty="0">
              <a:solidFill>
                <a:schemeClr val="tx1"/>
              </a:solidFill>
              <a:latin typeface="Times New Roman" pitchFamily="18" charset="0"/>
              <a:cs typeface="Times New Roman" pitchFamily="18" charset="0"/>
            </a:endParaRPr>
          </a:p>
          <a:p>
            <a:endParaRPr lang="en-US" dirty="0"/>
          </a:p>
        </p:txBody>
      </p:sp>
      <p:sp>
        <p:nvSpPr>
          <p:cNvPr id="4" name="Content Placeholder 3"/>
          <p:cNvSpPr>
            <a:spLocks noGrp="1"/>
          </p:cNvSpPr>
          <p:nvPr>
            <p:ph idx="10"/>
          </p:nvPr>
        </p:nvSpPr>
        <p:spPr>
          <a:xfrm>
            <a:off x="1331640" y="1864798"/>
            <a:ext cx="7812360" cy="4824536"/>
          </a:xfrm>
        </p:spPr>
        <p:txBody>
          <a:bodyPr/>
          <a:lstStyle/>
          <a:p>
            <a:pPr lvl="0"/>
            <a:r>
              <a:rPr lang="en-US" sz="2400" dirty="0">
                <a:solidFill>
                  <a:schemeClr val="tx1"/>
                </a:solidFill>
                <a:latin typeface="Times New Roman" pitchFamily="18" charset="0"/>
                <a:cs typeface="Times New Roman" pitchFamily="18" charset="0"/>
              </a:rPr>
              <a:t>To connect the element of steel structure we use connection, connection is structure element used for joining different member of a structure steel frame work.</a:t>
            </a:r>
          </a:p>
          <a:p>
            <a:pPr lvl="0"/>
            <a:r>
              <a:rPr lang="en-US" sz="2400" dirty="0">
                <a:solidFill>
                  <a:schemeClr val="tx1"/>
                </a:solidFill>
                <a:latin typeface="Times New Roman" pitchFamily="18" charset="0"/>
                <a:cs typeface="Times New Roman" pitchFamily="18" charset="0"/>
              </a:rPr>
              <a:t>The connection type will be used:</a:t>
            </a:r>
          </a:p>
          <a:p>
            <a:pPr lvl="0"/>
            <a:r>
              <a:rPr lang="en-US" sz="2400" dirty="0">
                <a:solidFill>
                  <a:schemeClr val="tx1"/>
                </a:solidFill>
                <a:latin typeface="Times New Roman" pitchFamily="18" charset="0"/>
                <a:cs typeface="Times New Roman" pitchFamily="18" charset="0"/>
              </a:rPr>
              <a:t>  • Bolts.</a:t>
            </a:r>
          </a:p>
          <a:p>
            <a:pPr lvl="0"/>
            <a:r>
              <a:rPr lang="en-US" sz="2400" dirty="0">
                <a:solidFill>
                  <a:schemeClr val="tx1"/>
                </a:solidFill>
                <a:latin typeface="Times New Roman" pitchFamily="18" charset="0"/>
                <a:cs typeface="Times New Roman" pitchFamily="18" charset="0"/>
              </a:rPr>
              <a:t>  • Plate.</a:t>
            </a:r>
          </a:p>
          <a:p>
            <a:pPr lvl="0"/>
            <a:r>
              <a:rPr lang="en-US" sz="2400" dirty="0">
                <a:solidFill>
                  <a:schemeClr val="tx1"/>
                </a:solidFill>
                <a:latin typeface="Times New Roman" pitchFamily="18" charset="0"/>
                <a:cs typeface="Times New Roman" pitchFamily="18" charset="0"/>
              </a:rPr>
              <a:t>The connected member:</a:t>
            </a:r>
          </a:p>
          <a:p>
            <a:pPr lvl="0"/>
            <a:r>
              <a:rPr lang="en-US" sz="2400" dirty="0">
                <a:solidFill>
                  <a:schemeClr val="tx1"/>
                </a:solidFill>
                <a:latin typeface="Times New Roman" pitchFamily="18" charset="0"/>
                <a:cs typeface="Times New Roman" pitchFamily="18" charset="0"/>
              </a:rPr>
              <a:t>  • Steel Column-Steel Column.</a:t>
            </a:r>
          </a:p>
          <a:p>
            <a:pPr lvl="0"/>
            <a:r>
              <a:rPr lang="en-US" sz="2400" dirty="0">
                <a:solidFill>
                  <a:schemeClr val="tx1"/>
                </a:solidFill>
                <a:latin typeface="Times New Roman" pitchFamily="18" charset="0"/>
                <a:cs typeface="Times New Roman" pitchFamily="18" charset="0"/>
              </a:rPr>
              <a:t>  • Steel Beam-Steel Column.</a:t>
            </a:r>
          </a:p>
          <a:p>
            <a:pPr lvl="0"/>
            <a:r>
              <a:rPr lang="en-US" sz="2400" dirty="0">
                <a:solidFill>
                  <a:schemeClr val="tx1"/>
                </a:solidFill>
                <a:latin typeface="Times New Roman" pitchFamily="18" charset="0"/>
                <a:cs typeface="Times New Roman" pitchFamily="18" charset="0"/>
              </a:rPr>
              <a:t>  • Steel Beam-Concrete Column.</a:t>
            </a:r>
          </a:p>
          <a:p>
            <a:endParaRPr lang="en-US" dirty="0"/>
          </a:p>
        </p:txBody>
      </p:sp>
      <p:sp>
        <p:nvSpPr>
          <p:cNvPr id="5"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1631860" y="1406356"/>
            <a:ext cx="1855829" cy="461665"/>
          </a:xfrm>
          <a:prstGeom prst="rect">
            <a:avLst/>
          </a:prstGeom>
        </p:spPr>
        <p:txBody>
          <a:bodyPr wrap="non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Introduction</a:t>
            </a:r>
            <a:endParaRPr kumimoji="0" lang="en-US" sz="3200" b="0" i="0" u="none" strike="noStrike" kern="1200" cap="none" spc="0" normalizeH="0" baseline="0" noProof="0" dirty="0">
              <a:ln>
                <a:noFill/>
              </a:ln>
              <a:solidFill>
                <a:prstClr val="black"/>
              </a:solidFill>
              <a:effectLst/>
              <a:uLnTx/>
              <a:uFillTx/>
              <a:latin typeface="맑은 고딕"/>
              <a:ea typeface="+mn-ea"/>
              <a:cs typeface="+mn-cs"/>
            </a:endParaRPr>
          </a:p>
        </p:txBody>
      </p:sp>
    </p:spTree>
    <p:extLst>
      <p:ext uri="{BB962C8B-B14F-4D97-AF65-F5344CB8AC3E}">
        <p14:creationId xmlns:p14="http://schemas.microsoft.com/office/powerpoint/2010/main" val="219467318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19672" y="966007"/>
            <a:ext cx="6563072" cy="460648"/>
          </a:xfrm>
        </p:spPr>
        <p:txBody>
          <a:bodyPr/>
          <a:lstStyle/>
          <a:p>
            <a:r>
              <a:rPr lang="en-US" sz="2400" b="1" dirty="0" smtClean="0">
                <a:solidFill>
                  <a:schemeClr val="tx1"/>
                </a:solidFill>
                <a:latin typeface="Times New Roman" pitchFamily="18" charset="0"/>
                <a:cs typeface="Times New Roman" pitchFamily="18" charset="0"/>
              </a:rPr>
              <a:t>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p:txBody>
      </p:sp>
      <p:sp>
        <p:nvSpPr>
          <p:cNvPr id="4" name="Content Placeholder 3"/>
          <p:cNvSpPr>
            <a:spLocks noGrp="1"/>
          </p:cNvSpPr>
          <p:nvPr>
            <p:ph idx="10"/>
          </p:nvPr>
        </p:nvSpPr>
        <p:spPr>
          <a:xfrm>
            <a:off x="1187624" y="1628800"/>
            <a:ext cx="6563072" cy="4147865"/>
          </a:xfrm>
        </p:spPr>
        <p:txBody>
          <a:bodyPr/>
          <a:lstStyle/>
          <a:p>
            <a:r>
              <a:rPr lang="en-US" sz="2400" dirty="0">
                <a:solidFill>
                  <a:schemeClr val="tx1"/>
                </a:solidFill>
                <a:latin typeface="Times New Roman" pitchFamily="18" charset="0"/>
                <a:cs typeface="Times New Roman" pitchFamily="18" charset="0"/>
              </a:rPr>
              <a:t>Using RAM Connection program.</a:t>
            </a:r>
          </a:p>
          <a:p>
            <a:r>
              <a:rPr lang="en-US" sz="2400" dirty="0">
                <a:solidFill>
                  <a:schemeClr val="tx1"/>
                </a:solidFill>
                <a:latin typeface="Times New Roman" pitchFamily="18" charset="0"/>
                <a:cs typeface="Times New Roman" pitchFamily="18" charset="0"/>
              </a:rPr>
              <a:t> Customize </a:t>
            </a:r>
            <a:r>
              <a:rPr lang="en-US" sz="2400" dirty="0" smtClean="0">
                <a:solidFill>
                  <a:schemeClr val="tx1"/>
                </a:solidFill>
                <a:latin typeface="Times New Roman" pitchFamily="18" charset="0"/>
                <a:cs typeface="Times New Roman" pitchFamily="18" charset="0"/>
              </a:rPr>
              <a:t>Connection Design</a:t>
            </a:r>
          </a:p>
          <a:p>
            <a:endParaRPr lang="en-US" sz="20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2531546"/>
            <a:ext cx="3419740" cy="431114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title"/>
          </p:nvPr>
        </p:nvSpPr>
        <p:spPr/>
        <p:txBody>
          <a:bodyPr/>
          <a:lstStyle/>
          <a:p>
            <a:r>
              <a:rPr lang="en-US" sz="4400" dirty="0">
                <a:solidFill>
                  <a:schemeClr val="tx1"/>
                </a:solidFill>
                <a:latin typeface="Times New Roman" panose="02020603050405020304" pitchFamily="18" charset="0"/>
                <a:cs typeface="Times New Roman" panose="02020603050405020304" pitchFamily="18" charset="0"/>
              </a:rPr>
              <a:t>Design</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247982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p>
        </p:txBody>
      </p:sp>
      <p:sp>
        <p:nvSpPr>
          <p:cNvPr id="3" name="Content Placeholder 2"/>
          <p:cNvSpPr>
            <a:spLocks noGrp="1"/>
          </p:cNvSpPr>
          <p:nvPr>
            <p:ph idx="1"/>
          </p:nvPr>
        </p:nvSpPr>
        <p:spPr>
          <a:xfrm>
            <a:off x="1631504" y="839190"/>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
        <p:nvSpPr>
          <p:cNvPr id="4" name="Content Placeholder 3"/>
          <p:cNvSpPr>
            <a:spLocks noGrp="1"/>
          </p:cNvSpPr>
          <p:nvPr>
            <p:ph idx="10"/>
          </p:nvPr>
        </p:nvSpPr>
        <p:spPr>
          <a:xfrm>
            <a:off x="1187624" y="1469375"/>
            <a:ext cx="6563072" cy="4147865"/>
          </a:xfrm>
        </p:spPr>
        <p:txBody>
          <a:bodyPr/>
          <a:lstStyle/>
          <a:p>
            <a:pPr lvl="0"/>
            <a:r>
              <a:rPr lang="en-US" sz="2400" dirty="0" smtClean="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Load Condition </a:t>
            </a:r>
            <a:r>
              <a:rPr lang="en-US" sz="2400" dirty="0" smtClean="0">
                <a:solidFill>
                  <a:schemeClr val="tx1"/>
                </a:solidFill>
                <a:latin typeface="Times New Roman" pitchFamily="18" charset="0"/>
                <a:cs typeface="Times New Roman" pitchFamily="18" charset="0"/>
              </a:rPr>
              <a:t>and </a:t>
            </a:r>
            <a:r>
              <a:rPr lang="en-US" sz="2400" dirty="0">
                <a:solidFill>
                  <a:schemeClr val="tx1"/>
                </a:solidFill>
                <a:latin typeface="Times New Roman" pitchFamily="18" charset="0"/>
                <a:cs typeface="Times New Roman" pitchFamily="18" charset="0"/>
              </a:rPr>
              <a:t>Load Combination</a:t>
            </a:r>
          </a:p>
          <a:p>
            <a:pPr lvl="0"/>
            <a:endParaRPr lang="en-US" sz="2400" dirty="0">
              <a:solidFill>
                <a:prstClr val="black">
                  <a:lumMod val="75000"/>
                  <a:lumOff val="25000"/>
                </a:prstClr>
              </a:solidFill>
              <a:latin typeface="Times New Roman" pitchFamily="18" charset="0"/>
              <a:cs typeface="Times New Roman" pitchFamily="18" charset="0"/>
            </a:endParaRPr>
          </a:p>
          <a:p>
            <a:endParaRPr lang="en-US"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1993886"/>
            <a:ext cx="4101332" cy="486411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405757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p>
        </p:txBody>
      </p:sp>
      <p:sp>
        <p:nvSpPr>
          <p:cNvPr id="3" name="Content Placeholder 2"/>
          <p:cNvSpPr>
            <a:spLocks noGrp="1"/>
          </p:cNvSpPr>
          <p:nvPr>
            <p:ph idx="1"/>
          </p:nvPr>
        </p:nvSpPr>
        <p:spPr>
          <a:xfrm>
            <a:off x="1620563" y="839190"/>
            <a:ext cx="6563072" cy="460648"/>
          </a:xfrm>
        </p:spPr>
        <p:txBody>
          <a:bodyPr/>
          <a:lstStyle/>
          <a:p>
            <a:endParaRPr lang="en-US" sz="2400" b="1" dirty="0" smtClean="0">
              <a:latin typeface="Times New Roman" pitchFamily="18" charset="0"/>
              <a:cs typeface="Times New Roman" pitchFamily="18" charset="0"/>
            </a:endParaRPr>
          </a:p>
          <a:p>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
        <p:nvSpPr>
          <p:cNvPr id="4" name="Content Placeholder 3"/>
          <p:cNvSpPr>
            <a:spLocks noGrp="1"/>
          </p:cNvSpPr>
          <p:nvPr>
            <p:ph idx="10"/>
          </p:nvPr>
        </p:nvSpPr>
        <p:spPr>
          <a:xfrm>
            <a:off x="1187624" y="1412776"/>
            <a:ext cx="6563072" cy="4147865"/>
          </a:xfrm>
        </p:spPr>
        <p:txBody>
          <a:bodyPr/>
          <a:lstStyle/>
          <a:p>
            <a:pPr marL="342900" indent="-342900">
              <a:buFont typeface="Courier New" panose="02070309020205020404" pitchFamily="49" charset="0"/>
              <a:buChar char="o"/>
            </a:pPr>
            <a:r>
              <a:rPr lang="en-US" sz="2400" dirty="0" smtClean="0">
                <a:solidFill>
                  <a:schemeClr val="tx1"/>
                </a:solidFill>
                <a:latin typeface="Times New Roman" pitchFamily="18" charset="0"/>
                <a:cs typeface="Times New Roman" pitchFamily="18" charset="0"/>
              </a:rPr>
              <a:t>Joint Data</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6930" y="1908704"/>
            <a:ext cx="5889811" cy="486916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14252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prstClr val="black">
                    <a:lumMod val="75000"/>
                    <a:lumOff val="25000"/>
                  </a:prstClr>
                </a:solidFill>
              </a:rPr>
              <a:t>Checks</a:t>
            </a:r>
            <a:endParaRPr lang="en-US" sz="3200" dirty="0"/>
          </a:p>
        </p:txBody>
      </p:sp>
      <p:sp>
        <p:nvSpPr>
          <p:cNvPr id="3" name="Content Placeholder 2"/>
          <p:cNvSpPr>
            <a:spLocks noGrp="1"/>
          </p:cNvSpPr>
          <p:nvPr>
            <p:ph idx="1"/>
          </p:nvPr>
        </p:nvSpPr>
        <p:spPr>
          <a:xfrm>
            <a:off x="1612150" y="845653"/>
            <a:ext cx="6563072" cy="460648"/>
          </a:xfrm>
        </p:spPr>
        <p:txBody>
          <a:bodyPr/>
          <a:lstStyle/>
          <a:p>
            <a:r>
              <a:rPr lang="en-US" sz="2200" b="1" dirty="0"/>
              <a:t>Deflection check</a:t>
            </a:r>
          </a:p>
        </p:txBody>
      </p:sp>
      <p:sp>
        <p:nvSpPr>
          <p:cNvPr id="4" name="Content Placeholder 3"/>
          <p:cNvSpPr>
            <a:spLocks noGrp="1"/>
          </p:cNvSpPr>
          <p:nvPr>
            <p:ph idx="10"/>
          </p:nvPr>
        </p:nvSpPr>
        <p:spPr>
          <a:xfrm>
            <a:off x="1290464" y="1282796"/>
            <a:ext cx="6563072" cy="4147865"/>
          </a:xfrm>
        </p:spPr>
        <p:txBody>
          <a:bodyPr/>
          <a:lstStyle/>
          <a:p>
            <a:r>
              <a:rPr lang="en-US" sz="2200" dirty="0"/>
              <a:t>Check the long-term deflection </a:t>
            </a:r>
          </a:p>
          <a:p>
            <a:endParaRPr lang="en-US" dirty="0"/>
          </a:p>
          <a:p>
            <a:endParaRPr lang="en-US"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812" y="2275084"/>
            <a:ext cx="2080071" cy="1777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571604" y="1682663"/>
            <a:ext cx="2414488" cy="646331"/>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맑은 고딕"/>
                <a:ea typeface="+mn-ea"/>
                <a:cs typeface="+mn-cs"/>
              </a:rPr>
              <a:t>Maximum deflection from dead load</a:t>
            </a:r>
          </a:p>
        </p:txBody>
      </p:sp>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5958" y="2261852"/>
            <a:ext cx="2080071" cy="1803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434440" y="1665573"/>
            <a:ext cx="3017287" cy="646331"/>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맑은 고딕"/>
                <a:ea typeface="+mn-ea"/>
                <a:cs typeface="+mn-cs"/>
              </a:rPr>
              <a:t>Maximum deflection from</a:t>
            </a:r>
            <a:endParaRPr kumimoji="0" lang="ar-JO" sz="1800" b="0" i="0" u="none" strike="noStrike" kern="1200" cap="none" spc="0" normalizeH="0" baseline="0" noProof="0" dirty="0">
              <a:ln>
                <a:noFill/>
              </a:ln>
              <a:solidFill>
                <a:prstClr val="black"/>
              </a:solidFill>
              <a:effectLst/>
              <a:uLnTx/>
              <a:uFillTx/>
              <a:latin typeface="맑은 고딕"/>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맑은 고딕"/>
                <a:ea typeface="+mn-ea"/>
                <a:cs typeface="+mn-cs"/>
              </a:rPr>
              <a:t>superimposed load</a:t>
            </a:r>
          </a:p>
        </p:txBody>
      </p:sp>
      <p:sp>
        <p:nvSpPr>
          <p:cNvPr id="7" name="TextBox 6"/>
          <p:cNvSpPr txBox="1"/>
          <p:nvPr/>
        </p:nvSpPr>
        <p:spPr>
          <a:xfrm>
            <a:off x="1738812" y="4052554"/>
            <a:ext cx="4273347" cy="3139321"/>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맑은 고딕"/>
                <a:ea typeface="+mn-ea"/>
                <a:cs typeface="+mn-cs"/>
              </a:rPr>
              <a:t>ΔL= 9.071mm</a:t>
            </a:r>
          </a:p>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맑은 고딕"/>
                <a:ea typeface="+mn-ea"/>
                <a:cs typeface="+mn-cs"/>
              </a:rPr>
              <a:t>ΔD= 16.267mm</a:t>
            </a:r>
          </a:p>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맑은 고딕"/>
                <a:ea typeface="+mn-ea"/>
                <a:cs typeface="+mn-cs"/>
              </a:rPr>
              <a:t>ΔLS= 12.092mm</a:t>
            </a:r>
          </a:p>
          <a:p>
            <a:pPr lvl="0">
              <a:defRPr/>
            </a:pPr>
            <a:r>
              <a:rPr kumimoji="0" lang="en-US" sz="2200" b="0" i="0" u="none" strike="noStrike" kern="1200" cap="none" spc="0" normalizeH="0" baseline="0" noProof="0" dirty="0">
                <a:ln>
                  <a:noFill/>
                </a:ln>
                <a:solidFill>
                  <a:prstClr val="black"/>
                </a:solidFill>
                <a:effectLst/>
                <a:uLnTx/>
                <a:uFillTx/>
                <a:latin typeface="맑은 고딕"/>
                <a:ea typeface="+mn-ea"/>
                <a:cs typeface="+mn-cs"/>
              </a:rPr>
              <a:t>Using </a:t>
            </a:r>
            <a:r>
              <a:rPr kumimoji="0" lang="en-US" sz="2200" b="0" i="0" u="none" strike="noStrike" kern="1200" cap="none" spc="0" normalizeH="0" baseline="0" noProof="0" dirty="0" smtClean="0">
                <a:ln>
                  <a:noFill/>
                </a:ln>
                <a:solidFill>
                  <a:prstClr val="black"/>
                </a:solidFill>
                <a:effectLst/>
                <a:uLnTx/>
                <a:uFillTx/>
                <a:latin typeface="맑은 고딕"/>
                <a:ea typeface="+mn-ea"/>
                <a:cs typeface="+mn-cs"/>
              </a:rPr>
              <a:t>equation</a:t>
            </a:r>
            <a:r>
              <a:rPr lang="en-US" sz="2200" dirty="0">
                <a:solidFill>
                  <a:prstClr val="black"/>
                </a:solidFill>
                <a:latin typeface="맑은 고딕"/>
              </a:rPr>
              <a:t>:</a:t>
            </a:r>
            <a:r>
              <a:rPr lang="el-GR" sz="2200" dirty="0">
                <a:solidFill>
                  <a:prstClr val="black"/>
                </a:solidFill>
              </a:rPr>
              <a:t>	</a:t>
            </a:r>
            <a:endParaRPr lang="en-US" sz="2200" dirty="0" smtClean="0">
              <a:solidFill>
                <a:prstClr val="black"/>
              </a:solidFill>
            </a:endParaRPr>
          </a:p>
          <a:p>
            <a:pPr lvl="0">
              <a:defRPr/>
            </a:pPr>
            <a:r>
              <a:rPr lang="el-GR" sz="2200" dirty="0" smtClean="0">
                <a:solidFill>
                  <a:prstClr val="black"/>
                </a:solidFill>
              </a:rPr>
              <a:t>Δ</a:t>
            </a:r>
            <a:r>
              <a:rPr lang="en-US" sz="2200" dirty="0">
                <a:solidFill>
                  <a:prstClr val="black"/>
                </a:solidFill>
              </a:rPr>
              <a:t>LT= </a:t>
            </a:r>
            <a:r>
              <a:rPr lang="el-GR" sz="2200" dirty="0">
                <a:solidFill>
                  <a:prstClr val="black"/>
                </a:solidFill>
              </a:rPr>
              <a:t>Δ</a:t>
            </a:r>
            <a:r>
              <a:rPr lang="en-US" sz="2200" dirty="0">
                <a:solidFill>
                  <a:prstClr val="black"/>
                </a:solidFill>
              </a:rPr>
              <a:t>L + </a:t>
            </a:r>
            <a:r>
              <a:rPr lang="el-GR" sz="2200" dirty="0">
                <a:solidFill>
                  <a:prstClr val="black"/>
                </a:solidFill>
              </a:rPr>
              <a:t>λ∞ Δ</a:t>
            </a:r>
            <a:r>
              <a:rPr lang="en-US" sz="2200" dirty="0">
                <a:solidFill>
                  <a:prstClr val="black"/>
                </a:solidFill>
              </a:rPr>
              <a:t>D + </a:t>
            </a:r>
            <a:r>
              <a:rPr lang="el-GR" sz="2200" dirty="0">
                <a:solidFill>
                  <a:prstClr val="black"/>
                </a:solidFill>
              </a:rPr>
              <a:t>λ </a:t>
            </a:r>
            <a:r>
              <a:rPr lang="en-US" sz="2200" dirty="0">
                <a:solidFill>
                  <a:prstClr val="black"/>
                </a:solidFill>
              </a:rPr>
              <a:t>t </a:t>
            </a:r>
            <a:r>
              <a:rPr lang="el-GR" sz="2200" dirty="0">
                <a:solidFill>
                  <a:prstClr val="black"/>
                </a:solidFill>
              </a:rPr>
              <a:t>Δ</a:t>
            </a:r>
            <a:r>
              <a:rPr lang="en-US" sz="2200" dirty="0">
                <a:solidFill>
                  <a:prstClr val="black"/>
                </a:solidFill>
              </a:rPr>
              <a:t>LS </a:t>
            </a:r>
            <a:endParaRPr kumimoji="0" lang="en-US" sz="2200" b="0" i="0" u="none" strike="noStrike" kern="1200" cap="none" spc="0" normalizeH="0" baseline="0" noProof="0" dirty="0">
              <a:ln>
                <a:noFill/>
              </a:ln>
              <a:solidFill>
                <a:prstClr val="black"/>
              </a:solidFill>
              <a:effectLst/>
              <a:uLnTx/>
              <a:uFillTx/>
              <a:latin typeface="맑은 고딕"/>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맑은 고딕"/>
                <a:ea typeface="+mn-ea"/>
                <a:cs typeface="+mn-cs"/>
              </a:rPr>
              <a:t>ΔLT= 61.5mm</a:t>
            </a:r>
          </a:p>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맑은 고딕"/>
                <a:ea typeface="+mn-ea"/>
                <a:cs typeface="+mn-cs"/>
              </a:rPr>
              <a:t>Max deflection ≤L/480 </a:t>
            </a:r>
          </a:p>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맑은 고딕"/>
                <a:ea typeface="+mn-ea"/>
                <a:cs typeface="+mn-cs"/>
              </a:rPr>
              <a:t>	→61.5mm </a:t>
            </a:r>
            <a:r>
              <a:rPr kumimoji="0" lang="ar-JO" sz="2200" b="0" i="0" u="none" strike="noStrike" kern="1200" cap="none" spc="0" normalizeH="0" baseline="0" noProof="0" dirty="0">
                <a:ln>
                  <a:noFill/>
                </a:ln>
                <a:solidFill>
                  <a:prstClr val="black"/>
                </a:solidFill>
                <a:effectLst/>
                <a:uLnTx/>
                <a:uFillTx/>
                <a:latin typeface="맑은 고딕"/>
                <a:ea typeface="+mn-ea"/>
                <a:cs typeface="Arial" panose="020B0604020202020204" pitchFamily="34" charset="0"/>
              </a:rPr>
              <a:t>&gt;</a:t>
            </a:r>
            <a:r>
              <a:rPr kumimoji="0" lang="en-US" sz="2200" b="0" i="0" u="none" strike="noStrike" kern="1200" cap="none" spc="0" normalizeH="0" baseline="0" noProof="0" dirty="0">
                <a:ln>
                  <a:noFill/>
                </a:ln>
                <a:solidFill>
                  <a:prstClr val="black"/>
                </a:solidFill>
                <a:effectLst/>
                <a:uLnTx/>
                <a:uFillTx/>
                <a:latin typeface="맑은 고딕"/>
                <a:ea typeface="+mn-ea"/>
                <a:cs typeface="+mn-cs"/>
              </a:rPr>
              <a:t> 62.5mm</a:t>
            </a:r>
          </a:p>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맑은 고딕"/>
                <a:ea typeface="+mn-ea"/>
                <a:cs typeface="+mn-cs"/>
              </a:rPr>
              <a:t>	→Ok</a:t>
            </a:r>
          </a:p>
        </p:txBody>
      </p:sp>
    </p:spTree>
    <p:extLst>
      <p:ext uri="{BB962C8B-B14F-4D97-AF65-F5344CB8AC3E}">
        <p14:creationId xmlns:p14="http://schemas.microsoft.com/office/powerpoint/2010/main" val="162188417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p>
        </p:txBody>
      </p:sp>
      <p:sp>
        <p:nvSpPr>
          <p:cNvPr id="3" name="Content Placeholder 2"/>
          <p:cNvSpPr>
            <a:spLocks noGrp="1"/>
          </p:cNvSpPr>
          <p:nvPr>
            <p:ph idx="1"/>
          </p:nvPr>
        </p:nvSpPr>
        <p:spPr>
          <a:xfrm>
            <a:off x="1619672" y="839190"/>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
        <p:nvSpPr>
          <p:cNvPr id="4" name="Content Placeholder 3"/>
          <p:cNvSpPr>
            <a:spLocks noGrp="1"/>
          </p:cNvSpPr>
          <p:nvPr>
            <p:ph idx="10"/>
          </p:nvPr>
        </p:nvSpPr>
        <p:spPr>
          <a:xfrm>
            <a:off x="1331640" y="1412776"/>
            <a:ext cx="6563072" cy="4147865"/>
          </a:xfrm>
        </p:spPr>
        <p:txBody>
          <a:bodyPr/>
          <a:lstStyle/>
          <a:p>
            <a:pPr marL="342900" lvl="0" indent="-342900">
              <a:buFont typeface="Courier New" panose="02070309020205020404" pitchFamily="49" charset="0"/>
              <a:buChar char="o"/>
            </a:pPr>
            <a:r>
              <a:rPr lang="en-US" sz="2400" dirty="0" smtClean="0">
                <a:solidFill>
                  <a:schemeClr val="tx1"/>
                </a:solidFill>
                <a:latin typeface="Times New Roman" panose="02020603050405020304" pitchFamily="18" charset="0"/>
                <a:cs typeface="Times New Roman" panose="02020603050405020304" pitchFamily="18" charset="0"/>
              </a:rPr>
              <a:t>Load</a:t>
            </a:r>
          </a:p>
          <a:p>
            <a:pPr lvl="0"/>
            <a:endParaRPr lang="en-US" sz="2400" dirty="0">
              <a:solidFill>
                <a:prstClr val="black">
                  <a:lumMod val="75000"/>
                  <a:lumOff val="25000"/>
                </a:prstClr>
              </a:solidFill>
              <a:latin typeface="Times New Roman" pitchFamily="18" charset="0"/>
              <a:cs typeface="Times New Roman" pitchFamily="18" charset="0"/>
            </a:endParaRPr>
          </a:p>
          <a:p>
            <a:endParaRPr lang="en-US"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3380" y="1721466"/>
            <a:ext cx="3172949" cy="241400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260" y="4248406"/>
            <a:ext cx="6059484" cy="25195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064443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p>
        </p:txBody>
      </p:sp>
      <p:sp>
        <p:nvSpPr>
          <p:cNvPr id="3" name="Content Placeholder 2"/>
          <p:cNvSpPr>
            <a:spLocks noGrp="1"/>
          </p:cNvSpPr>
          <p:nvPr>
            <p:ph idx="1"/>
          </p:nvPr>
        </p:nvSpPr>
        <p:spPr>
          <a:xfrm>
            <a:off x="1619672" y="839190"/>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
        <p:nvSpPr>
          <p:cNvPr id="4" name="Content Placeholder 3"/>
          <p:cNvSpPr>
            <a:spLocks noGrp="1"/>
          </p:cNvSpPr>
          <p:nvPr>
            <p:ph idx="10"/>
          </p:nvPr>
        </p:nvSpPr>
        <p:spPr>
          <a:xfrm>
            <a:off x="1187624" y="1412776"/>
            <a:ext cx="7935146" cy="4147865"/>
          </a:xfrm>
        </p:spPr>
        <p:txBody>
          <a:bodyPr/>
          <a:lstStyle/>
          <a:p>
            <a:pPr marL="342900" indent="-342900">
              <a:buFont typeface="Courier New" panose="02070309020205020404" pitchFamily="49" charset="0"/>
              <a:buChar char="o"/>
            </a:pPr>
            <a:r>
              <a:rPr lang="en-US" sz="2400" dirty="0" smtClean="0">
                <a:solidFill>
                  <a:schemeClr val="tx1"/>
                </a:solidFill>
                <a:latin typeface="Times New Roman" pitchFamily="18" charset="0"/>
                <a:cs typeface="Times New Roman" pitchFamily="18" charset="0"/>
              </a:rPr>
              <a:t>The </a:t>
            </a:r>
            <a:r>
              <a:rPr lang="en-US" sz="2400" dirty="0">
                <a:solidFill>
                  <a:schemeClr val="tx1"/>
                </a:solidFill>
                <a:latin typeface="Times New Roman" pitchFamily="18" charset="0"/>
                <a:cs typeface="Times New Roman" pitchFamily="18" charset="0"/>
              </a:rPr>
              <a:t>Shape of Designed </a:t>
            </a:r>
            <a:r>
              <a:rPr lang="en-US" sz="2400" dirty="0" smtClean="0">
                <a:solidFill>
                  <a:schemeClr val="tx1"/>
                </a:solidFill>
                <a:latin typeface="Times New Roman" pitchFamily="18" charset="0"/>
                <a:cs typeface="Times New Roman" pitchFamily="18" charset="0"/>
              </a:rPr>
              <a:t>Column </a:t>
            </a:r>
          </a:p>
          <a:p>
            <a:r>
              <a:rPr lang="en-US" sz="2400" dirty="0" smtClean="0">
                <a:solidFill>
                  <a:schemeClr val="tx1"/>
                </a:solidFill>
                <a:latin typeface="Times New Roman" pitchFamily="18" charset="0"/>
                <a:cs typeface="Times New Roman" pitchFamily="18" charset="0"/>
              </a:rPr>
              <a:t>After using the </a:t>
            </a:r>
            <a:r>
              <a:rPr lang="en-US" sz="2400" dirty="0">
                <a:solidFill>
                  <a:schemeClr val="tx1"/>
                </a:solidFill>
                <a:latin typeface="Times New Roman" pitchFamily="18" charset="0"/>
                <a:cs typeface="Times New Roman" pitchFamily="18" charset="0"/>
              </a:rPr>
              <a:t>RAM connection program get this </a:t>
            </a:r>
            <a:r>
              <a:rPr lang="en-US" sz="2400" dirty="0" smtClean="0">
                <a:solidFill>
                  <a:schemeClr val="tx1"/>
                </a:solidFill>
                <a:latin typeface="Times New Roman" pitchFamily="18" charset="0"/>
                <a:cs typeface="Times New Roman" pitchFamily="18" charset="0"/>
              </a:rPr>
              <a:t>shape </a:t>
            </a:r>
            <a:r>
              <a:rPr lang="en-US" sz="2400" dirty="0">
                <a:solidFill>
                  <a:schemeClr val="tx1"/>
                </a:solidFill>
                <a:latin typeface="Times New Roman" pitchFamily="18" charset="0"/>
                <a:cs typeface="Times New Roman" pitchFamily="18" charset="0"/>
              </a:rPr>
              <a:t>of </a:t>
            </a:r>
            <a:endParaRPr lang="en-US" sz="2400" dirty="0" smtClean="0">
              <a:solidFill>
                <a:schemeClr val="tx1"/>
              </a:solidFill>
              <a:latin typeface="Times New Roman" pitchFamily="18" charset="0"/>
              <a:cs typeface="Times New Roman" pitchFamily="18" charset="0"/>
            </a:endParaRPr>
          </a:p>
          <a:p>
            <a:r>
              <a:rPr lang="en-US" sz="2400" dirty="0" smtClean="0">
                <a:solidFill>
                  <a:schemeClr val="tx1"/>
                </a:solidFill>
                <a:latin typeface="Times New Roman" pitchFamily="18" charset="0"/>
                <a:cs typeface="Times New Roman" pitchFamily="18" charset="0"/>
              </a:rPr>
              <a:t>connection </a:t>
            </a:r>
            <a:r>
              <a:rPr lang="en-US" sz="2400" dirty="0">
                <a:solidFill>
                  <a:schemeClr val="tx1"/>
                </a:solidFill>
                <a:latin typeface="Times New Roman" pitchFamily="18" charset="0"/>
                <a:cs typeface="Times New Roman" pitchFamily="18" charset="0"/>
              </a:rPr>
              <a:t>for columns.</a:t>
            </a:r>
            <a:endParaRPr lang="en-US" sz="2400" dirty="0" smtClean="0">
              <a:solidFill>
                <a:schemeClr val="tx1"/>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2348880"/>
            <a:ext cx="2294395" cy="436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417613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8619"/>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p>
        </p:txBody>
      </p:sp>
      <p:sp>
        <p:nvSpPr>
          <p:cNvPr id="3" name="Content Placeholder 2"/>
          <p:cNvSpPr>
            <a:spLocks noGrp="1"/>
          </p:cNvSpPr>
          <p:nvPr>
            <p:ph idx="1"/>
          </p:nvPr>
        </p:nvSpPr>
        <p:spPr>
          <a:xfrm>
            <a:off x="1620919" y="919162"/>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
        <p:nvSpPr>
          <p:cNvPr id="4" name="Content Placeholder 3"/>
          <p:cNvSpPr>
            <a:spLocks noGrp="1"/>
          </p:cNvSpPr>
          <p:nvPr>
            <p:ph idx="10"/>
          </p:nvPr>
        </p:nvSpPr>
        <p:spPr>
          <a:xfrm>
            <a:off x="1475656" y="1556792"/>
            <a:ext cx="7668344" cy="4147865"/>
          </a:xfrm>
        </p:spPr>
        <p:txBody>
          <a:bodyPr/>
          <a:lstStyle/>
          <a:p>
            <a:pPr marL="342900" indent="-342900">
              <a:buFont typeface="Courier New" panose="02070309020205020404" pitchFamily="49" charset="0"/>
              <a:buChar char="o"/>
            </a:pPr>
            <a:r>
              <a:rPr lang="en-US" sz="2400" dirty="0" smtClean="0">
                <a:solidFill>
                  <a:schemeClr val="tx1"/>
                </a:solidFill>
                <a:latin typeface="Times New Roman" pitchFamily="18" charset="0"/>
                <a:cs typeface="Times New Roman" pitchFamily="18" charset="0"/>
              </a:rPr>
              <a:t>Details </a:t>
            </a:r>
            <a:r>
              <a:rPr lang="en-US" sz="2400" dirty="0">
                <a:solidFill>
                  <a:schemeClr val="tx1"/>
                </a:solidFill>
                <a:latin typeface="Times New Roman" pitchFamily="18" charset="0"/>
                <a:cs typeface="Times New Roman" pitchFamily="18" charset="0"/>
              </a:rPr>
              <a:t>of Connection</a:t>
            </a:r>
          </a:p>
          <a:p>
            <a:endParaRPr lang="en-US" sz="2400" b="1" dirty="0" smtClean="0">
              <a:solidFill>
                <a:schemeClr val="tx1"/>
              </a:solidFill>
              <a:latin typeface="Times New Roman" pitchFamily="18" charset="0"/>
              <a:cs typeface="Times New Roman" pitchFamily="18" charset="0"/>
            </a:endParaRPr>
          </a:p>
          <a:p>
            <a:r>
              <a:rPr lang="en-US" sz="2400" b="1" dirty="0" smtClean="0">
                <a:solidFill>
                  <a:schemeClr val="tx1"/>
                </a:solidFill>
                <a:latin typeface="Times New Roman" pitchFamily="18" charset="0"/>
                <a:cs typeface="Times New Roman" pitchFamily="18" charset="0"/>
              </a:rPr>
              <a:t>For Shear</a:t>
            </a:r>
          </a:p>
          <a:p>
            <a:pPr marL="342900" indent="-342900">
              <a:buFont typeface="Arial" panose="020B0604020202020204" pitchFamily="34" charset="0"/>
              <a:buChar char="•"/>
            </a:pPr>
            <a:r>
              <a:rPr lang="en-US" sz="2400" dirty="0" smtClean="0">
                <a:solidFill>
                  <a:schemeClr val="tx1"/>
                </a:solidFill>
                <a:latin typeface="Times New Roman" pitchFamily="18" charset="0"/>
                <a:cs typeface="Times New Roman" pitchFamily="18" charset="0"/>
              </a:rPr>
              <a:t>Details </a:t>
            </a:r>
            <a:r>
              <a:rPr lang="en-US" sz="2400" dirty="0">
                <a:solidFill>
                  <a:schemeClr val="tx1"/>
                </a:solidFill>
                <a:latin typeface="Times New Roman" pitchFamily="18" charset="0"/>
                <a:cs typeface="Times New Roman" pitchFamily="18" charset="0"/>
              </a:rPr>
              <a:t>of Connection for Shear</a:t>
            </a:r>
          </a:p>
          <a:p>
            <a:r>
              <a:rPr lang="en-US" sz="2400" dirty="0" smtClean="0">
                <a:solidFill>
                  <a:schemeClr val="tx1"/>
                </a:solidFill>
                <a:latin typeface="Times New Roman" pitchFamily="18" charset="0"/>
                <a:cs typeface="Times New Roman" pitchFamily="18" charset="0"/>
              </a:rPr>
              <a:t>   Family</a:t>
            </a:r>
            <a:r>
              <a:rPr lang="en-US" sz="2400" dirty="0">
                <a:solidFill>
                  <a:schemeClr val="tx1"/>
                </a:solidFill>
                <a:latin typeface="Times New Roman" pitchFamily="18" charset="0"/>
                <a:cs typeface="Times New Roman" pitchFamily="18" charset="0"/>
              </a:rPr>
              <a:t>: Column splice (CS).</a:t>
            </a:r>
          </a:p>
          <a:p>
            <a:r>
              <a:rPr lang="en-US" sz="2400" dirty="0" smtClean="0">
                <a:solidFill>
                  <a:schemeClr val="tx1"/>
                </a:solidFill>
                <a:latin typeface="Times New Roman" pitchFamily="18" charset="0"/>
                <a:cs typeface="Times New Roman" pitchFamily="18" charset="0"/>
              </a:rPr>
              <a:t>   Type</a:t>
            </a:r>
            <a:r>
              <a:rPr lang="en-US" sz="2400" dirty="0">
                <a:solidFill>
                  <a:schemeClr val="tx1"/>
                </a:solidFill>
                <a:latin typeface="Times New Roman" pitchFamily="18" charset="0"/>
                <a:cs typeface="Times New Roman" pitchFamily="18" charset="0"/>
              </a:rPr>
              <a:t>: Shear web plate(s</a:t>
            </a:r>
            <a:r>
              <a:rPr lang="en-US" sz="2400" dirty="0" smtClean="0">
                <a:solidFill>
                  <a:schemeClr val="tx1"/>
                </a:solidFill>
                <a:latin typeface="Times New Roman" pitchFamily="18" charset="0"/>
                <a:cs typeface="Times New Roman" pitchFamily="18" charset="0"/>
              </a:rPr>
              <a:t>).</a:t>
            </a:r>
          </a:p>
          <a:p>
            <a:r>
              <a:rPr lang="en-US" sz="2400" dirty="0" smtClean="0">
                <a:solidFill>
                  <a:schemeClr val="tx1"/>
                </a:solidFill>
                <a:latin typeface="Times New Roman" pitchFamily="18" charset="0"/>
                <a:cs typeface="Times New Roman" pitchFamily="18" charset="0"/>
              </a:rPr>
              <a:t> </a:t>
            </a:r>
            <a:endParaRPr lang="en-US" sz="2000" dirty="0"/>
          </a:p>
          <a:p>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37884043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789" y="-6944"/>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p>
        </p:txBody>
      </p:sp>
      <p:sp>
        <p:nvSpPr>
          <p:cNvPr id="3" name="Content Placeholder 2"/>
          <p:cNvSpPr>
            <a:spLocks noGrp="1"/>
          </p:cNvSpPr>
          <p:nvPr>
            <p:ph idx="1"/>
          </p:nvPr>
        </p:nvSpPr>
        <p:spPr>
          <a:xfrm>
            <a:off x="1534789" y="859300"/>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
        <p:nvSpPr>
          <p:cNvPr id="4" name="Content Placeholder 3"/>
          <p:cNvSpPr>
            <a:spLocks noGrp="1"/>
          </p:cNvSpPr>
          <p:nvPr>
            <p:ph idx="10"/>
          </p:nvPr>
        </p:nvSpPr>
        <p:spPr>
          <a:xfrm>
            <a:off x="1259632" y="1268760"/>
            <a:ext cx="6563072" cy="4147865"/>
          </a:xfrm>
        </p:spPr>
        <p:txBody>
          <a:bodyPr/>
          <a:lstStyle/>
          <a:p>
            <a:pPr lvl="0"/>
            <a:r>
              <a:rPr lang="en-US" sz="2400" b="1" dirty="0">
                <a:solidFill>
                  <a:prstClr val="black"/>
                </a:solidFill>
                <a:latin typeface="Times New Roman" pitchFamily="18" charset="0"/>
                <a:cs typeface="Times New Roman" pitchFamily="18" charset="0"/>
              </a:rPr>
              <a:t>For </a:t>
            </a:r>
            <a:r>
              <a:rPr lang="en-US" sz="2400" b="1" dirty="0" smtClean="0">
                <a:solidFill>
                  <a:prstClr val="black"/>
                </a:solidFill>
                <a:latin typeface="Times New Roman" pitchFamily="18" charset="0"/>
                <a:cs typeface="Times New Roman" pitchFamily="18" charset="0"/>
              </a:rPr>
              <a:t>Shear</a:t>
            </a:r>
            <a:endParaRPr lang="en-US" sz="2400" dirty="0" smtClean="0">
              <a:solidFill>
                <a:schemeClr val="tx1"/>
              </a:solidFill>
              <a:latin typeface="Times New Roman" pitchFamily="18" charset="0"/>
              <a:cs typeface="Times New Roman" pitchFamily="18" charset="0"/>
            </a:endParaRPr>
          </a:p>
          <a:p>
            <a:pPr marL="342900" lvl="0" indent="-342900">
              <a:buFont typeface="Arial" panose="020B0604020202020204" pitchFamily="34" charset="0"/>
              <a:buChar char="•"/>
            </a:pPr>
            <a:r>
              <a:rPr lang="en-US" sz="2400" dirty="0" smtClean="0">
                <a:solidFill>
                  <a:schemeClr val="tx1"/>
                </a:solidFill>
                <a:latin typeface="Times New Roman" pitchFamily="18" charset="0"/>
                <a:cs typeface="Times New Roman" pitchFamily="18" charset="0"/>
              </a:rPr>
              <a:t>General Information</a:t>
            </a:r>
          </a:p>
          <a:p>
            <a:pPr lvl="0"/>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The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Connector</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r>
              <a:rPr lang="en-US" sz="2400" dirty="0" smtClean="0">
                <a:solidFill>
                  <a:schemeClr val="tx1"/>
                </a:solidFill>
                <a:latin typeface="Times New Roman" pitchFamily="18" charset="0"/>
                <a:cs typeface="Times New Roman" pitchFamily="18" charset="0"/>
              </a:rPr>
              <a:t>   </a:t>
            </a:r>
            <a:endParaRPr lang="en-US" dirty="0"/>
          </a:p>
        </p:txBody>
      </p:sp>
      <p:pic>
        <p:nvPicPr>
          <p:cNvPr id="5" name="Picture 4"/>
          <p:cNvPicPr>
            <a:picLocks noChangeAspect="1"/>
          </p:cNvPicPr>
          <p:nvPr/>
        </p:nvPicPr>
        <p:blipFill>
          <a:blip r:embed="rId2"/>
          <a:stretch>
            <a:fillRect/>
          </a:stretch>
        </p:blipFill>
        <p:spPr>
          <a:xfrm>
            <a:off x="2411760" y="2852936"/>
            <a:ext cx="5265088" cy="3120052"/>
          </a:xfrm>
          <a:prstGeom prst="rect">
            <a:avLst/>
          </a:prstGeom>
        </p:spPr>
      </p:pic>
    </p:spTree>
    <p:extLst>
      <p:ext uri="{BB962C8B-B14F-4D97-AF65-F5344CB8AC3E}">
        <p14:creationId xmlns:p14="http://schemas.microsoft.com/office/powerpoint/2010/main" val="263429080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789" y="-6944"/>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p>
        </p:txBody>
      </p:sp>
      <p:sp>
        <p:nvSpPr>
          <p:cNvPr id="3" name="Content Placeholder 2"/>
          <p:cNvSpPr>
            <a:spLocks noGrp="1"/>
          </p:cNvSpPr>
          <p:nvPr>
            <p:ph idx="1"/>
          </p:nvPr>
        </p:nvSpPr>
        <p:spPr>
          <a:xfrm>
            <a:off x="1534789" y="859300"/>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
        <p:nvSpPr>
          <p:cNvPr id="4" name="Content Placeholder 3"/>
          <p:cNvSpPr>
            <a:spLocks noGrp="1"/>
          </p:cNvSpPr>
          <p:nvPr>
            <p:ph idx="10"/>
          </p:nvPr>
        </p:nvSpPr>
        <p:spPr>
          <a:xfrm>
            <a:off x="1354769" y="1379132"/>
            <a:ext cx="7884368" cy="5478868"/>
          </a:xfrm>
        </p:spPr>
        <p:txBody>
          <a:bodyPr/>
          <a:lstStyle/>
          <a:p>
            <a:pPr lvl="0"/>
            <a:r>
              <a:rPr lang="en-US" sz="2400" b="1" dirty="0">
                <a:solidFill>
                  <a:prstClr val="black"/>
                </a:solidFill>
                <a:latin typeface="Times New Roman" pitchFamily="18" charset="0"/>
                <a:cs typeface="Times New Roman" pitchFamily="18" charset="0"/>
              </a:rPr>
              <a:t>For </a:t>
            </a:r>
            <a:r>
              <a:rPr lang="en-US" sz="2400" b="1" dirty="0" smtClean="0">
                <a:solidFill>
                  <a:prstClr val="black"/>
                </a:solidFill>
                <a:latin typeface="Times New Roman" pitchFamily="18" charset="0"/>
                <a:cs typeface="Times New Roman" pitchFamily="18" charset="0"/>
              </a:rPr>
              <a:t>Shear</a:t>
            </a:r>
            <a:endParaRPr lang="en-US" sz="2400" dirty="0" smtClean="0">
              <a:solidFill>
                <a:schemeClr val="tx1"/>
              </a:solidFill>
              <a:latin typeface="Times New Roman" pitchFamily="18" charset="0"/>
              <a:cs typeface="Times New Roman" pitchFamily="18" charset="0"/>
            </a:endParaRPr>
          </a:p>
          <a:p>
            <a:pPr marL="342900" lvl="0" indent="-342900">
              <a:buFont typeface="Arial" panose="020B0604020202020204" pitchFamily="34" charset="0"/>
              <a:buChar char="•"/>
            </a:pPr>
            <a:r>
              <a:rPr lang="en-US" sz="2400" dirty="0" smtClean="0">
                <a:solidFill>
                  <a:schemeClr val="tx1"/>
                </a:solidFill>
                <a:latin typeface="Times New Roman" pitchFamily="18" charset="0"/>
                <a:cs typeface="Times New Roman" pitchFamily="18" charset="0"/>
              </a:rPr>
              <a:t>General Information</a:t>
            </a:r>
          </a:p>
          <a:p>
            <a:pPr lvl="0"/>
            <a:r>
              <a:rPr lang="en-US" sz="2400" dirty="0" smtClean="0">
                <a:solidFill>
                  <a:schemeClr val="tx1"/>
                </a:solidFill>
                <a:latin typeface="Times New Roman" pitchFamily="18" charset="0"/>
                <a:cs typeface="Times New Roman" pitchFamily="18" charset="0"/>
              </a:rPr>
              <a:t>Members</a:t>
            </a:r>
          </a:p>
          <a:p>
            <a:pPr lvl="0"/>
            <a:r>
              <a:rPr lang="en-US" sz="2400" dirty="0">
                <a:solidFill>
                  <a:prstClr val="black"/>
                </a:solidFill>
                <a:latin typeface="Times New Roman" panose="02020603050405020304" pitchFamily="18" charset="0"/>
                <a:ea typeface="Calibri" panose="020F0502020204030204" pitchFamily="34" charset="0"/>
              </a:rPr>
              <a:t>Material: </a:t>
            </a:r>
            <a:r>
              <a:rPr lang="en-US" sz="2400" dirty="0" smtClean="0">
                <a:solidFill>
                  <a:prstClr val="black"/>
                </a:solidFill>
                <a:latin typeface="Times New Roman" panose="02020603050405020304" pitchFamily="18" charset="0"/>
                <a:ea typeface="Calibri" panose="020F0502020204030204" pitchFamily="34" charset="0"/>
              </a:rPr>
              <a:t>A36</a:t>
            </a:r>
            <a:endParaRPr lang="en-US" sz="2400" dirty="0">
              <a:solidFill>
                <a:schemeClr val="tx1"/>
              </a:solidFill>
              <a:latin typeface="Times New Roman" pitchFamily="18" charset="0"/>
              <a:cs typeface="Times New Roman" pitchFamily="18" charset="0"/>
            </a:endParaRPr>
          </a:p>
          <a:p>
            <a:pPr algn="just">
              <a:lnSpc>
                <a:spcPct val="107000"/>
              </a:lnSpc>
              <a:spcBef>
                <a:spcPts val="0"/>
              </a:spcBef>
              <a:spcAft>
                <a:spcPts val="800"/>
              </a:spcAft>
              <a:tabLst>
                <a:tab pos="1028700" algn="l"/>
              </a:tabLst>
            </a:pPr>
            <a:r>
              <a:rPr lang="en-US" sz="2400" b="1" dirty="0">
                <a:solidFill>
                  <a:schemeClr val="tx1"/>
                </a:solidFill>
                <a:latin typeface="Times New Roman" panose="02020603050405020304" pitchFamily="18" charset="0"/>
                <a:ea typeface="Calibri" panose="020F0502020204030204" pitchFamily="34" charset="0"/>
                <a:cs typeface="Arial" panose="020B0604020202020204" pitchFamily="34" charset="0"/>
              </a:rPr>
              <a:t>Top column</a:t>
            </a:r>
            <a:endParaRPr lang="en-US" sz="24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1028700" algn="l"/>
              </a:tabLs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Top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column section: EN_HE 1000 M</a:t>
            </a:r>
            <a:endParaRPr lang="en-US" sz="24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r>
              <a:rPr lang="en-US" sz="2400" b="1" dirty="0">
                <a:solidFill>
                  <a:schemeClr val="tx1"/>
                </a:solidFill>
                <a:latin typeface="Times New Roman" panose="02020603050405020304" pitchFamily="18" charset="0"/>
                <a:ea typeface="Calibri" panose="020F0502020204030204" pitchFamily="34" charset="0"/>
              </a:rPr>
              <a:t>Bottom column</a:t>
            </a:r>
          </a:p>
          <a:p>
            <a:r>
              <a:rPr lang="en-US" sz="2400" dirty="0" smtClean="0">
                <a:solidFill>
                  <a:schemeClr val="tx1"/>
                </a:solidFill>
                <a:latin typeface="Times New Roman" panose="02020603050405020304" pitchFamily="18" charset="0"/>
                <a:ea typeface="Calibri" panose="020F0502020204030204" pitchFamily="34" charset="0"/>
              </a:rPr>
              <a:t>Bottom column section: EN_HE 1000 M</a:t>
            </a:r>
          </a:p>
          <a:p>
            <a:pPr algn="just">
              <a:lnSpc>
                <a:spcPct val="107000"/>
              </a:lnSpc>
              <a:spcBef>
                <a:spcPts val="0"/>
              </a:spcBef>
              <a:spcAft>
                <a:spcPts val="800"/>
              </a:spcAft>
              <a:tabLst>
                <a:tab pos="1028700" algn="l"/>
              </a:tabLst>
            </a:pPr>
            <a:r>
              <a:rPr lang="en-US" sz="2400" b="1"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Connector</a:t>
            </a:r>
            <a:endParaRPr lang="en-US" sz="1800" dirty="0" smtClean="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1028700" algn="l"/>
              </a:tabLs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Section: PL 7x632.4x292.1</a:t>
            </a:r>
            <a:endParaRPr lang="en-US" sz="1800" dirty="0" smtClean="0">
              <a:solidFill>
                <a:schemeClr val="tx1"/>
              </a:solidFill>
              <a:latin typeface="Calibri" panose="020F0502020204030204" pitchFamily="34" charset="0"/>
              <a:ea typeface="Calibri" panose="020F0502020204030204" pitchFamily="34" charset="0"/>
              <a:cs typeface="Arial" panose="020B0604020202020204" pitchFamily="34" charset="0"/>
            </a:endParaRPr>
          </a:p>
          <a:p>
            <a:r>
              <a:rPr lang="en-US" sz="2400" dirty="0" err="1" smtClean="0">
                <a:solidFill>
                  <a:schemeClr val="tx1"/>
                </a:solidFill>
                <a:latin typeface="Times New Roman" panose="02020603050405020304" pitchFamily="18" charset="0"/>
                <a:ea typeface="Calibri" panose="020F0502020204030204" pitchFamily="34" charset="0"/>
              </a:rPr>
              <a:t>t</a:t>
            </a:r>
            <a:r>
              <a:rPr lang="en-US" sz="2400" baseline="-25000" dirty="0" err="1" smtClean="0">
                <a:solidFill>
                  <a:schemeClr val="tx1"/>
                </a:solidFill>
                <a:latin typeface="Times New Roman" panose="02020603050405020304" pitchFamily="18" charset="0"/>
                <a:ea typeface="Calibri" panose="020F0502020204030204" pitchFamily="34" charset="0"/>
              </a:rPr>
              <a:t>p</a:t>
            </a:r>
            <a:r>
              <a:rPr lang="en-US" sz="2400" dirty="0" smtClean="0">
                <a:solidFill>
                  <a:schemeClr val="tx1"/>
                </a:solidFill>
                <a:latin typeface="Times New Roman" panose="02020603050405020304" pitchFamily="18" charset="0"/>
                <a:ea typeface="Calibri" panose="020F0502020204030204" pitchFamily="34" charset="0"/>
              </a:rPr>
              <a:t> </a:t>
            </a:r>
            <a:r>
              <a:rPr lang="en-US" sz="2400" dirty="0">
                <a:solidFill>
                  <a:schemeClr val="tx1"/>
                </a:solidFill>
                <a:latin typeface="Times New Roman" panose="02020603050405020304" pitchFamily="18" charset="0"/>
                <a:ea typeface="Calibri" panose="020F0502020204030204" pitchFamily="34" charset="0"/>
              </a:rPr>
              <a:t>(Plate thickness): 7mm</a:t>
            </a:r>
            <a:endParaRPr lang="en-US" sz="2400" dirty="0">
              <a:solidFill>
                <a:schemeClr val="tx1"/>
              </a:solidFill>
            </a:endParaRPr>
          </a:p>
        </p:txBody>
      </p:sp>
    </p:spTree>
    <p:extLst>
      <p:ext uri="{BB962C8B-B14F-4D97-AF65-F5344CB8AC3E}">
        <p14:creationId xmlns:p14="http://schemas.microsoft.com/office/powerpoint/2010/main" val="421507956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789" y="-6944"/>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p>
        </p:txBody>
      </p:sp>
      <p:sp>
        <p:nvSpPr>
          <p:cNvPr id="3" name="Content Placeholder 2"/>
          <p:cNvSpPr>
            <a:spLocks noGrp="1"/>
          </p:cNvSpPr>
          <p:nvPr>
            <p:ph idx="1"/>
          </p:nvPr>
        </p:nvSpPr>
        <p:spPr>
          <a:xfrm>
            <a:off x="1534789" y="859300"/>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
        <p:nvSpPr>
          <p:cNvPr id="4" name="Content Placeholder 3"/>
          <p:cNvSpPr>
            <a:spLocks noGrp="1"/>
          </p:cNvSpPr>
          <p:nvPr>
            <p:ph idx="10"/>
          </p:nvPr>
        </p:nvSpPr>
        <p:spPr>
          <a:xfrm>
            <a:off x="1354769" y="1379132"/>
            <a:ext cx="7884368" cy="5478868"/>
          </a:xfrm>
        </p:spPr>
        <p:txBody>
          <a:bodyPr/>
          <a:lstStyle/>
          <a:p>
            <a:pPr lvl="0"/>
            <a:r>
              <a:rPr lang="en-US" sz="2400" b="1" dirty="0">
                <a:solidFill>
                  <a:prstClr val="black"/>
                </a:solidFill>
                <a:latin typeface="Times New Roman" pitchFamily="18" charset="0"/>
                <a:cs typeface="Times New Roman" pitchFamily="18" charset="0"/>
              </a:rPr>
              <a:t>For </a:t>
            </a:r>
            <a:r>
              <a:rPr lang="en-US" sz="2400" b="1" dirty="0" smtClean="0">
                <a:solidFill>
                  <a:prstClr val="black"/>
                </a:solidFill>
                <a:latin typeface="Times New Roman" pitchFamily="18" charset="0"/>
                <a:cs typeface="Times New Roman" pitchFamily="18" charset="0"/>
              </a:rPr>
              <a:t>Shear</a:t>
            </a:r>
            <a:endParaRPr lang="en-US" sz="2400" dirty="0" smtClean="0">
              <a:solidFill>
                <a:schemeClr val="tx1"/>
              </a:solidFill>
              <a:latin typeface="Times New Roman" pitchFamily="18" charset="0"/>
              <a:cs typeface="Times New Roman" pitchFamily="18" charset="0"/>
            </a:endParaRPr>
          </a:p>
          <a:p>
            <a:pPr marL="342900" lvl="0" indent="-342900">
              <a:buFont typeface="Arial" panose="020B0604020202020204" pitchFamily="34" charset="0"/>
              <a:buChar char="•"/>
            </a:pPr>
            <a:r>
              <a:rPr lang="en-US" sz="2400" dirty="0" smtClean="0">
                <a:solidFill>
                  <a:schemeClr val="tx1"/>
                </a:solidFill>
                <a:latin typeface="Times New Roman" pitchFamily="18" charset="0"/>
                <a:cs typeface="Times New Roman" pitchFamily="18" charset="0"/>
              </a:rPr>
              <a:t>General Information</a:t>
            </a:r>
          </a:p>
          <a:p>
            <a:pPr lvl="0"/>
            <a:r>
              <a:rPr lang="en-US" sz="2400" dirty="0" smtClean="0">
                <a:solidFill>
                  <a:schemeClr val="tx1"/>
                </a:solidFill>
                <a:latin typeface="Times New Roman" pitchFamily="18" charset="0"/>
                <a:cs typeface="Times New Roman" pitchFamily="18" charset="0"/>
              </a:rPr>
              <a:t>Members</a:t>
            </a:r>
          </a:p>
          <a:p>
            <a:pPr lvl="0"/>
            <a:r>
              <a:rPr lang="en-US" sz="2400" dirty="0">
                <a:solidFill>
                  <a:prstClr val="black"/>
                </a:solidFill>
                <a:latin typeface="Times New Roman" panose="02020603050405020304" pitchFamily="18" charset="0"/>
                <a:ea typeface="Calibri" panose="020F0502020204030204" pitchFamily="34" charset="0"/>
              </a:rPr>
              <a:t>Material: </a:t>
            </a:r>
            <a:r>
              <a:rPr lang="en-US" sz="2400" dirty="0" smtClean="0">
                <a:solidFill>
                  <a:prstClr val="black"/>
                </a:solidFill>
                <a:latin typeface="Times New Roman" panose="02020603050405020304" pitchFamily="18" charset="0"/>
                <a:ea typeface="Calibri" panose="020F0502020204030204" pitchFamily="34" charset="0"/>
              </a:rPr>
              <a:t>A36</a:t>
            </a:r>
          </a:p>
          <a:p>
            <a:pPr algn="just">
              <a:lnSpc>
                <a:spcPct val="107000"/>
              </a:lnSpc>
              <a:spcBef>
                <a:spcPts val="0"/>
              </a:spcBef>
              <a:spcAft>
                <a:spcPts val="800"/>
              </a:spcAft>
              <a:tabLst>
                <a:tab pos="1028700" algn="l"/>
              </a:tabLst>
            </a:pPr>
            <a:r>
              <a:rPr lang="en-US" sz="2400" b="1" dirty="0">
                <a:solidFill>
                  <a:schemeClr val="tx1"/>
                </a:solidFill>
                <a:latin typeface="Times New Roman" panose="02020603050405020304" pitchFamily="18" charset="0"/>
                <a:ea typeface="Calibri" panose="020F0502020204030204" pitchFamily="34" charset="0"/>
                <a:cs typeface="Arial" panose="020B0604020202020204" pitchFamily="34" charset="0"/>
              </a:rPr>
              <a:t>Top side column</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1028700" algn="l"/>
              </a:tabLs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Bolts</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 3/4" A325 N</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1028700" algn="l"/>
              </a:tabLst>
            </a:pPr>
            <a:r>
              <a:rPr lang="en-US" sz="24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n</a:t>
            </a:r>
            <a:r>
              <a:rPr lang="en-US" sz="2400" baseline="-250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c</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(Bolt columns</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4</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1028700" algn="l"/>
              </a:tabLst>
            </a:pPr>
            <a:r>
              <a:rPr lang="en-US" sz="24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n</a:t>
            </a:r>
            <a:r>
              <a:rPr lang="en-US" sz="2400" baseline="-250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r</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(Rows of Bolts): 3</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1028700" algn="l"/>
              </a:tabLs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 (Transverse bolt spacing): 76.2mm</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1028700" algn="l"/>
              </a:tabLst>
            </a:pP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g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(bolts spacing</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120mm</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endParaRPr lang="en-US" sz="2400" dirty="0">
              <a:solidFill>
                <a:schemeClr val="tx1"/>
              </a:solidFill>
              <a:latin typeface="Times New Roman" pitchFamily="18" charset="0"/>
              <a:cs typeface="Times New Roman" pitchFamily="18" charset="0"/>
            </a:endParaRPr>
          </a:p>
        </p:txBody>
      </p:sp>
      <p:pic>
        <p:nvPicPr>
          <p:cNvPr id="5" name="Picture 4"/>
          <p:cNvPicPr>
            <a:picLocks noChangeAspect="1"/>
          </p:cNvPicPr>
          <p:nvPr/>
        </p:nvPicPr>
        <p:blipFill>
          <a:blip r:embed="rId2"/>
          <a:stretch>
            <a:fillRect/>
          </a:stretch>
        </p:blipFill>
        <p:spPr>
          <a:xfrm>
            <a:off x="5337537" y="1960715"/>
            <a:ext cx="3721580" cy="2971909"/>
          </a:xfrm>
          <a:prstGeom prst="rect">
            <a:avLst/>
          </a:prstGeom>
        </p:spPr>
      </p:pic>
    </p:spTree>
    <p:extLst>
      <p:ext uri="{BB962C8B-B14F-4D97-AF65-F5344CB8AC3E}">
        <p14:creationId xmlns:p14="http://schemas.microsoft.com/office/powerpoint/2010/main" val="171817123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9084" y="-5145"/>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834045"/>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pic>
        <p:nvPicPr>
          <p:cNvPr id="5" name="Picture 3"/>
          <p:cNvPicPr>
            <a:picLocks noGrp="1" noChangeAspect="1" noChangeArrowheads="1"/>
          </p:cNvPicPr>
          <p:nvPr>
            <p:ph idx="10"/>
          </p:nvPr>
        </p:nvPicPr>
        <p:blipFill>
          <a:blip r:embed="rId2">
            <a:extLst>
              <a:ext uri="{28A0092B-C50C-407E-A947-70E740481C1C}">
                <a14:useLocalDpi xmlns:a14="http://schemas.microsoft.com/office/drawing/2010/main" val="0"/>
              </a:ext>
            </a:extLst>
          </a:blip>
          <a:srcRect/>
          <a:stretch>
            <a:fillRect/>
          </a:stretch>
        </p:blipFill>
        <p:spPr bwMode="auto">
          <a:xfrm>
            <a:off x="2692505" y="2255850"/>
            <a:ext cx="5490239" cy="449964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619672" y="1294693"/>
            <a:ext cx="7403740" cy="966418"/>
          </a:xfrm>
          <a:prstGeom prst="rect">
            <a:avLst/>
          </a:prstGeom>
        </p:spPr>
        <p:txBody>
          <a:bodyPr wrap="square">
            <a:spAutoFit/>
          </a:bodyPr>
          <a:lstStyle/>
          <a:p>
            <a:pPr marL="457200" lvl="0" indent="-457200">
              <a:spcBef>
                <a:spcPct val="20000"/>
              </a:spcBef>
              <a:buFont typeface="Arial" panose="020B0604020202020204" pitchFamily="34" charset="0"/>
              <a:buChar char="•"/>
            </a:pPr>
            <a:r>
              <a:rPr lang="en-US" sz="2800" dirty="0">
                <a:solidFill>
                  <a:prstClr val="black"/>
                </a:solidFill>
                <a:latin typeface="Times New Roman" pitchFamily="18" charset="0"/>
                <a:cs typeface="Times New Roman" pitchFamily="18" charset="0"/>
              </a:rPr>
              <a:t>The Result of Shear Connection</a:t>
            </a:r>
          </a:p>
          <a:p>
            <a:pPr marL="342900" lvl="0" indent="-342900">
              <a:spcBef>
                <a:spcPct val="20000"/>
              </a:spcBef>
              <a:buFont typeface="Courier New" panose="02070309020205020404" pitchFamily="49" charset="0"/>
              <a:buChar char="o"/>
            </a:pPr>
            <a:r>
              <a:rPr lang="en-US" sz="2400" dirty="0" smtClean="0">
                <a:solidFill>
                  <a:prstClr val="black"/>
                </a:solidFill>
                <a:latin typeface="Times New Roman" pitchFamily="18" charset="0"/>
                <a:cs typeface="Times New Roman" pitchFamily="18" charset="0"/>
              </a:rPr>
              <a:t>Design </a:t>
            </a:r>
            <a:r>
              <a:rPr lang="en-US" sz="2400" dirty="0">
                <a:solidFill>
                  <a:prstClr val="black"/>
                </a:solidFill>
                <a:latin typeface="Times New Roman" pitchFamily="18" charset="0"/>
                <a:cs typeface="Times New Roman" pitchFamily="18" charset="0"/>
              </a:rPr>
              <a:t>Check</a:t>
            </a:r>
          </a:p>
        </p:txBody>
      </p:sp>
    </p:spTree>
    <p:extLst>
      <p:ext uri="{BB962C8B-B14F-4D97-AF65-F5344CB8AC3E}">
        <p14:creationId xmlns:p14="http://schemas.microsoft.com/office/powerpoint/2010/main" val="183628000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9084" y="-5145"/>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834045"/>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
        <p:nvSpPr>
          <p:cNvPr id="4" name="Rectangle 3"/>
          <p:cNvSpPr/>
          <p:nvPr/>
        </p:nvSpPr>
        <p:spPr>
          <a:xfrm>
            <a:off x="1619672" y="1294693"/>
            <a:ext cx="7403740" cy="966418"/>
          </a:xfrm>
          <a:prstGeom prst="rect">
            <a:avLst/>
          </a:prstGeom>
        </p:spPr>
        <p:txBody>
          <a:bodyPr wrap="square">
            <a:spAutoFit/>
          </a:bodyPr>
          <a:lstStyle/>
          <a:p>
            <a:pPr marL="457200" marR="0" lvl="0" indent="-457200" algn="l" defTabSz="914400" rtl="0" eaLnBrk="1" fontAlgn="auto" latinLnBrk="1" hangingPunct="1">
              <a:lnSpc>
                <a:spcPct val="100000"/>
              </a:lnSpc>
              <a:spcBef>
                <a:spcPct val="20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The Result of Shear Connection</a:t>
            </a:r>
          </a:p>
          <a:p>
            <a:pPr marL="342900" marR="0" lvl="0" indent="-342900" algn="l" defTabSz="914400" rtl="0" eaLnBrk="1" fontAlgn="auto" latinLnBrk="1" hangingPunct="1">
              <a:lnSpc>
                <a:spcPct val="100000"/>
              </a:lnSpc>
              <a:spcBef>
                <a:spcPct val="20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Design </a:t>
            </a: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Check</a:t>
            </a:r>
          </a:p>
        </p:txBody>
      </p:sp>
      <p:pic>
        <p:nvPicPr>
          <p:cNvPr id="7" name="Content Placeholder 6"/>
          <p:cNvPicPr>
            <a:picLocks noGrp="1" noChangeAspect="1"/>
          </p:cNvPicPr>
          <p:nvPr>
            <p:ph idx="10"/>
          </p:nvPr>
        </p:nvPicPr>
        <p:blipFill>
          <a:blip r:embed="rId2"/>
          <a:stretch>
            <a:fillRect/>
          </a:stretch>
        </p:blipFill>
        <p:spPr>
          <a:xfrm>
            <a:off x="2483767" y="2261110"/>
            <a:ext cx="5614619" cy="4480257"/>
          </a:xfrm>
          <a:prstGeom prst="rect">
            <a:avLst/>
          </a:prstGeom>
          <a:ln>
            <a:solidFill>
              <a:schemeClr val="tx1"/>
            </a:solidFill>
          </a:ln>
        </p:spPr>
      </p:pic>
    </p:spTree>
    <p:extLst>
      <p:ext uri="{BB962C8B-B14F-4D97-AF65-F5344CB8AC3E}">
        <p14:creationId xmlns:p14="http://schemas.microsoft.com/office/powerpoint/2010/main" val="420649310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4977"/>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0"/>
          </p:nvPr>
        </p:nvSpPr>
        <p:spPr>
          <a:xfrm>
            <a:off x="1331640" y="1396901"/>
            <a:ext cx="6563072" cy="4147865"/>
          </a:xfrm>
        </p:spPr>
        <p:txBody>
          <a:bodyPr/>
          <a:lstStyle/>
          <a:p>
            <a:r>
              <a:rPr lang="en-US" sz="2400" dirty="0">
                <a:solidFill>
                  <a:schemeClr val="tx1"/>
                </a:solidFill>
                <a:latin typeface="Times New Roman" pitchFamily="18" charset="0"/>
                <a:cs typeface="Times New Roman" pitchFamily="18" charset="0"/>
              </a:rPr>
              <a:t>Details of Connection</a:t>
            </a:r>
          </a:p>
          <a:p>
            <a:endParaRPr lang="en-US" sz="2400" b="1" dirty="0" smtClean="0">
              <a:solidFill>
                <a:schemeClr val="tx1"/>
              </a:solidFill>
              <a:latin typeface="Times New Roman" pitchFamily="18" charset="0"/>
              <a:cs typeface="Times New Roman" pitchFamily="18" charset="0"/>
            </a:endParaRPr>
          </a:p>
          <a:p>
            <a:r>
              <a:rPr lang="en-US" sz="2400" b="1" dirty="0" smtClean="0">
                <a:solidFill>
                  <a:schemeClr val="tx1"/>
                </a:solidFill>
                <a:latin typeface="Times New Roman" pitchFamily="18" charset="0"/>
                <a:cs typeface="Times New Roman" pitchFamily="18" charset="0"/>
              </a:rPr>
              <a:t>For </a:t>
            </a:r>
            <a:r>
              <a:rPr lang="en-US" sz="2400" b="1" dirty="0">
                <a:solidFill>
                  <a:schemeClr val="tx1"/>
                </a:solidFill>
                <a:latin typeface="Times New Roman" pitchFamily="18" charset="0"/>
                <a:cs typeface="Times New Roman" pitchFamily="18" charset="0"/>
              </a:rPr>
              <a:t>Moment</a:t>
            </a:r>
          </a:p>
          <a:p>
            <a:r>
              <a:rPr lang="en-US" sz="2400" dirty="0">
                <a:solidFill>
                  <a:schemeClr val="tx1"/>
                </a:solidFill>
                <a:latin typeface="Times New Roman" pitchFamily="18" charset="0"/>
                <a:cs typeface="Times New Roman" pitchFamily="18" charset="0"/>
              </a:rPr>
              <a:t>• Details of Connection for Moment</a:t>
            </a:r>
          </a:p>
          <a:p>
            <a:r>
              <a:rPr lang="en-US" sz="2400" dirty="0" smtClean="0">
                <a:solidFill>
                  <a:schemeClr val="tx1"/>
                </a:solidFill>
                <a:latin typeface="Times New Roman" pitchFamily="18" charset="0"/>
                <a:cs typeface="Times New Roman" pitchFamily="18" charset="0"/>
              </a:rPr>
              <a:t>   Family</a:t>
            </a:r>
            <a:r>
              <a:rPr lang="en-US" sz="2400" dirty="0">
                <a:solidFill>
                  <a:schemeClr val="tx1"/>
                </a:solidFill>
                <a:latin typeface="Times New Roman" pitchFamily="18" charset="0"/>
                <a:cs typeface="Times New Roman" pitchFamily="18" charset="0"/>
              </a:rPr>
              <a:t>: Column splice (CS).</a:t>
            </a:r>
          </a:p>
          <a:p>
            <a:r>
              <a:rPr lang="en-US" sz="2400" dirty="0" smtClean="0">
                <a:solidFill>
                  <a:schemeClr val="tx1"/>
                </a:solidFill>
                <a:latin typeface="Times New Roman" pitchFamily="18" charset="0"/>
                <a:cs typeface="Times New Roman" pitchFamily="18" charset="0"/>
              </a:rPr>
              <a:t>   Type</a:t>
            </a:r>
            <a:r>
              <a:rPr lang="en-US" sz="2400" dirty="0">
                <a:solidFill>
                  <a:schemeClr val="tx1"/>
                </a:solidFill>
                <a:latin typeface="Times New Roman" pitchFamily="18" charset="0"/>
                <a:cs typeface="Times New Roman" pitchFamily="18" charset="0"/>
              </a:rPr>
              <a:t>: Flange-plated</a:t>
            </a:r>
            <a:r>
              <a:rPr lang="en-US" sz="2400" dirty="0" smtClean="0">
                <a:solidFill>
                  <a:schemeClr val="tx1"/>
                </a:solidFill>
                <a:latin typeface="Times New Roman" pitchFamily="18" charset="0"/>
                <a:cs typeface="Times New Roman" pitchFamily="18" charset="0"/>
              </a:rPr>
              <a:t>.</a:t>
            </a:r>
            <a:endParaRPr lang="en-US" sz="2400" dirty="0">
              <a:solidFill>
                <a:schemeClr val="tx1"/>
              </a:solidFill>
              <a:latin typeface="Times New Roman" pitchFamily="18" charset="0"/>
              <a:cs typeface="Times New Roman" pitchFamily="18" charset="0"/>
            </a:endParaRPr>
          </a:p>
        </p:txBody>
      </p:sp>
      <p:sp>
        <p:nvSpPr>
          <p:cNvPr id="5" name="Content Placeholder 4"/>
          <p:cNvSpPr>
            <a:spLocks noGrp="1"/>
          </p:cNvSpPr>
          <p:nvPr>
            <p:ph idx="1"/>
          </p:nvPr>
        </p:nvSpPr>
        <p:spPr>
          <a:xfrm>
            <a:off x="1547664" y="844167"/>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127412618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789" y="-6944"/>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p>
        </p:txBody>
      </p:sp>
      <p:sp>
        <p:nvSpPr>
          <p:cNvPr id="3" name="Content Placeholder 2"/>
          <p:cNvSpPr>
            <a:spLocks noGrp="1"/>
          </p:cNvSpPr>
          <p:nvPr>
            <p:ph idx="1"/>
          </p:nvPr>
        </p:nvSpPr>
        <p:spPr>
          <a:xfrm>
            <a:off x="1534789" y="859300"/>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
        <p:nvSpPr>
          <p:cNvPr id="4" name="Content Placeholder 3"/>
          <p:cNvSpPr>
            <a:spLocks noGrp="1"/>
          </p:cNvSpPr>
          <p:nvPr>
            <p:ph idx="10"/>
          </p:nvPr>
        </p:nvSpPr>
        <p:spPr>
          <a:xfrm>
            <a:off x="1354769" y="1379132"/>
            <a:ext cx="7884368" cy="5478868"/>
          </a:xfrm>
        </p:spPr>
        <p:txBody>
          <a:bodyPr/>
          <a:lstStyle/>
          <a:p>
            <a:r>
              <a:rPr lang="en-US" sz="2400" b="1" dirty="0" smtClean="0">
                <a:solidFill>
                  <a:schemeClr val="tx1"/>
                </a:solidFill>
                <a:latin typeface="Times New Roman" pitchFamily="18" charset="0"/>
                <a:cs typeface="Times New Roman" pitchFamily="18" charset="0"/>
              </a:rPr>
              <a:t>For Moment</a:t>
            </a:r>
          </a:p>
          <a:p>
            <a:pPr marL="342900" lvl="0" indent="-342900">
              <a:buFont typeface="Arial" panose="020B0604020202020204" pitchFamily="34" charset="0"/>
              <a:buChar char="•"/>
            </a:pPr>
            <a:r>
              <a:rPr lang="en-US" sz="2400" dirty="0">
                <a:solidFill>
                  <a:schemeClr val="tx1"/>
                </a:solidFill>
                <a:latin typeface="Times New Roman" pitchFamily="18" charset="0"/>
                <a:cs typeface="Times New Roman" pitchFamily="18" charset="0"/>
              </a:rPr>
              <a:t>General Information</a:t>
            </a:r>
          </a:p>
          <a:p>
            <a:pPr lvl="0"/>
            <a:r>
              <a:rPr lang="en-US" sz="2400" dirty="0">
                <a:solidFill>
                  <a:schemeClr val="tx1"/>
                </a:solidFill>
                <a:latin typeface="Times New Roman" pitchFamily="18" charset="0"/>
                <a:cs typeface="Times New Roman" pitchFamily="18" charset="0"/>
              </a:rPr>
              <a:t>Members</a:t>
            </a:r>
          </a:p>
          <a:p>
            <a:pPr lvl="0"/>
            <a:r>
              <a:rPr lang="en-US" sz="2400" dirty="0">
                <a:solidFill>
                  <a:schemeClr val="tx1"/>
                </a:solidFill>
                <a:latin typeface="Times New Roman" panose="02020603050405020304" pitchFamily="18" charset="0"/>
                <a:ea typeface="Calibri" panose="020F0502020204030204" pitchFamily="34" charset="0"/>
              </a:rPr>
              <a:t>Material: A36</a:t>
            </a:r>
            <a:endParaRPr lang="en-US" sz="2400" dirty="0">
              <a:solidFill>
                <a:schemeClr val="tx1"/>
              </a:solidFill>
              <a:latin typeface="Times New Roman" pitchFamily="18" charset="0"/>
              <a:cs typeface="Times New Roman" pitchFamily="18" charset="0"/>
            </a:endParaRPr>
          </a:p>
          <a:p>
            <a:pPr algn="just">
              <a:lnSpc>
                <a:spcPct val="107000"/>
              </a:lnSpc>
              <a:spcBef>
                <a:spcPts val="0"/>
              </a:spcBef>
              <a:spcAft>
                <a:spcPts val="800"/>
              </a:spcAft>
              <a:tabLst>
                <a:tab pos="923925" algn="l"/>
              </a:tabLst>
            </a:pPr>
            <a:r>
              <a:rPr lang="en-US" sz="2400" b="1"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Flange </a:t>
            </a:r>
            <a:r>
              <a:rPr lang="en-US" sz="2400" b="1" dirty="0">
                <a:solidFill>
                  <a:schemeClr val="tx1"/>
                </a:solidFill>
                <a:latin typeface="Times New Roman" panose="02020603050405020304" pitchFamily="18" charset="0"/>
                <a:ea typeface="Calibri" panose="020F0502020204030204" pitchFamily="34" charset="0"/>
                <a:cs typeface="Arial" panose="020B0604020202020204" pitchFamily="34" charset="0"/>
              </a:rPr>
              <a:t>Plate</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400" b="1"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Connector</a:t>
            </a:r>
            <a:endParaRPr lang="en-US" sz="18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Plate</a:t>
            </a:r>
            <a:r>
              <a:rPr lang="en-US" sz="2300" dirty="0">
                <a:solidFill>
                  <a:schemeClr val="tx1"/>
                </a:solidFill>
                <a:latin typeface="Times New Roman" panose="02020603050405020304" pitchFamily="18" charset="0"/>
                <a:ea typeface="Calibri" panose="020F0502020204030204" pitchFamily="34" charset="0"/>
                <a:cs typeface="Arial" panose="020B0604020202020204" pitchFamily="34" charset="0"/>
              </a:rPr>
              <a:t>: PL 25x376x786</a:t>
            </a:r>
            <a:endParaRPr lang="en-US" sz="23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Consider </a:t>
            </a:r>
            <a:r>
              <a:rPr lang="en-US" sz="2300" dirty="0">
                <a:solidFill>
                  <a:schemeClr val="tx1"/>
                </a:solidFill>
                <a:latin typeface="Times New Roman" panose="02020603050405020304" pitchFamily="18" charset="0"/>
                <a:ea typeface="Calibri" panose="020F0502020204030204" pitchFamily="34" charset="0"/>
                <a:cs typeface="Arial" panose="020B0604020202020204" pitchFamily="34" charset="0"/>
              </a:rPr>
              <a:t>interior plate: Yes</a:t>
            </a:r>
            <a:endParaRPr lang="en-US" sz="23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b </a:t>
            </a:r>
            <a:r>
              <a:rPr lang="en-US" sz="2300" dirty="0">
                <a:solidFill>
                  <a:schemeClr val="tx1"/>
                </a:solidFill>
                <a:latin typeface="Times New Roman" panose="02020603050405020304" pitchFamily="18" charset="0"/>
                <a:ea typeface="Calibri" panose="020F0502020204030204" pitchFamily="34" charset="0"/>
                <a:cs typeface="Arial" panose="020B0604020202020204" pitchFamily="34" charset="0"/>
              </a:rPr>
              <a:t>(Plate width): 376mm</a:t>
            </a:r>
            <a:endParaRPr lang="en-US" sz="23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t</a:t>
            </a:r>
            <a:r>
              <a:rPr lang="en-US" sz="2300" baseline="-250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p</a:t>
            </a: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a:t>
            </a:r>
            <a:r>
              <a:rPr lang="en-US" sz="2300" dirty="0">
                <a:solidFill>
                  <a:schemeClr val="tx1"/>
                </a:solidFill>
                <a:latin typeface="Times New Roman" panose="02020603050405020304" pitchFamily="18" charset="0"/>
                <a:ea typeface="Calibri" panose="020F0502020204030204" pitchFamily="34" charset="0"/>
                <a:cs typeface="Arial" panose="020B0604020202020204" pitchFamily="34" charset="0"/>
              </a:rPr>
              <a:t>(Plate thickness): 25mm</a:t>
            </a:r>
            <a:endParaRPr lang="en-US" sz="23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Material</a:t>
            </a:r>
            <a:r>
              <a:rPr lang="en-US" sz="2300" dirty="0">
                <a:solidFill>
                  <a:schemeClr val="tx1"/>
                </a:solidFill>
                <a:latin typeface="Times New Roman" panose="02020603050405020304" pitchFamily="18" charset="0"/>
                <a:ea typeface="Calibri" panose="020F0502020204030204" pitchFamily="34" charset="0"/>
                <a:cs typeface="Arial" panose="020B0604020202020204" pitchFamily="34" charset="0"/>
              </a:rPr>
              <a:t>: A36</a:t>
            </a:r>
            <a:endParaRPr lang="en-US" sz="23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Bolts</a:t>
            </a:r>
            <a:r>
              <a:rPr lang="en-US" sz="2300" dirty="0">
                <a:solidFill>
                  <a:schemeClr val="tx1"/>
                </a:solidFill>
                <a:latin typeface="Times New Roman" panose="02020603050405020304" pitchFamily="18" charset="0"/>
                <a:ea typeface="Calibri" panose="020F0502020204030204" pitchFamily="34" charset="0"/>
                <a:cs typeface="Arial" panose="020B0604020202020204" pitchFamily="34" charset="0"/>
              </a:rPr>
              <a:t>: 1" A325 N</a:t>
            </a:r>
            <a:endParaRPr lang="en-US" sz="2300" b="1" dirty="0">
              <a:solidFill>
                <a:schemeClr val="tx1"/>
              </a:solidFill>
              <a:latin typeface="Times New Roman" pitchFamily="18" charset="0"/>
              <a:cs typeface="Times New Roman" pitchFamily="18" charset="0"/>
            </a:endParaRPr>
          </a:p>
        </p:txBody>
      </p:sp>
      <p:pic>
        <p:nvPicPr>
          <p:cNvPr id="5" name="Picture 4"/>
          <p:cNvPicPr>
            <a:picLocks noChangeAspect="1"/>
          </p:cNvPicPr>
          <p:nvPr/>
        </p:nvPicPr>
        <p:blipFill>
          <a:blip r:embed="rId2"/>
          <a:stretch>
            <a:fillRect/>
          </a:stretch>
        </p:blipFill>
        <p:spPr>
          <a:xfrm>
            <a:off x="5148064" y="1955755"/>
            <a:ext cx="3609145" cy="2164268"/>
          </a:xfrm>
          <a:prstGeom prst="rect">
            <a:avLst/>
          </a:prstGeom>
        </p:spPr>
      </p:pic>
      <p:pic>
        <p:nvPicPr>
          <p:cNvPr id="6" name="Picture 5"/>
          <p:cNvPicPr>
            <a:picLocks noChangeAspect="1"/>
          </p:cNvPicPr>
          <p:nvPr/>
        </p:nvPicPr>
        <p:blipFill>
          <a:blip r:embed="rId3"/>
          <a:stretch>
            <a:fillRect/>
          </a:stretch>
        </p:blipFill>
        <p:spPr>
          <a:xfrm>
            <a:off x="5940613" y="4471221"/>
            <a:ext cx="2816596" cy="2152075"/>
          </a:xfrm>
          <a:prstGeom prst="rect">
            <a:avLst/>
          </a:prstGeom>
        </p:spPr>
      </p:pic>
    </p:spTree>
    <p:extLst>
      <p:ext uri="{BB962C8B-B14F-4D97-AF65-F5344CB8AC3E}">
        <p14:creationId xmlns:p14="http://schemas.microsoft.com/office/powerpoint/2010/main" val="40254087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19672" y="901685"/>
            <a:ext cx="3816424" cy="460648"/>
          </a:xfrm>
        </p:spPr>
        <p:txBody>
          <a:bodyPr/>
          <a:lstStyle/>
          <a:p>
            <a:r>
              <a:rPr lang="en-US" sz="2400" b="1" dirty="0"/>
              <a:t>Stress-Strain Check</a:t>
            </a:r>
          </a:p>
        </p:txBody>
      </p:sp>
      <mc:AlternateContent xmlns:mc="http://schemas.openxmlformats.org/markup-compatibility/2006" xmlns:a14="http://schemas.microsoft.com/office/drawing/2010/main">
        <mc:Choice Requires="a14">
          <p:sp>
            <p:nvSpPr>
              <p:cNvPr id="4" name="Content Placeholder 3"/>
              <p:cNvSpPr>
                <a:spLocks noGrp="1"/>
              </p:cNvSpPr>
              <p:nvPr>
                <p:ph idx="10"/>
              </p:nvPr>
            </p:nvSpPr>
            <p:spPr>
              <a:xfrm>
                <a:off x="1403648" y="1385392"/>
                <a:ext cx="7416824" cy="5472608"/>
              </a:xfrm>
            </p:spPr>
            <p:txBody>
              <a:bodyPr/>
              <a:lstStyle/>
              <a:p>
                <a:pPr marL="285750" lvl="0" indent="-285750">
                  <a:buFont typeface="Arial" panose="020B0604020202020204" pitchFamily="34" charset="0"/>
                  <a:buChar char="•"/>
                </a:pPr>
                <a:r>
                  <a:rPr lang="en-US" sz="2400" dirty="0" smtClean="0">
                    <a:solidFill>
                      <a:schemeClr val="tx1"/>
                    </a:solidFill>
                    <a:latin typeface="Times New Roman" panose="02020603050405020304" pitchFamily="18" charset="0"/>
                    <a:cs typeface="Times New Roman" panose="02020603050405020304" pitchFamily="18" charset="0"/>
                  </a:rPr>
                  <a:t>For moment in the X-direction, M</a:t>
                </a:r>
                <a:r>
                  <a:rPr lang="en-US" sz="2400" baseline="-25000" dirty="0" smtClean="0">
                    <a:solidFill>
                      <a:schemeClr val="tx1"/>
                    </a:solidFill>
                    <a:latin typeface="Times New Roman" panose="02020603050405020304" pitchFamily="18" charset="0"/>
                    <a:cs typeface="Times New Roman" panose="02020603050405020304" pitchFamily="18" charset="0"/>
                  </a:rPr>
                  <a:t>11</a:t>
                </a:r>
                <a:endParaRPr lang="en-US" sz="2400" dirty="0">
                  <a:solidFill>
                    <a:schemeClr val="tx1"/>
                  </a:solidFill>
                  <a:latin typeface="Times New Roman" panose="02020603050405020304" pitchFamily="18" charset="0"/>
                  <a:cs typeface="Times New Roman" panose="02020603050405020304" pitchFamily="18" charset="0"/>
                </a:endParaRPr>
              </a:p>
              <a:p>
                <a:pPr lvl="0"/>
                <a:r>
                  <a:rPr lang="en-US" sz="2400" dirty="0" smtClean="0">
                    <a:solidFill>
                      <a:schemeClr val="tx1"/>
                    </a:solidFill>
                    <a:latin typeface="Times New Roman" panose="02020603050405020304" pitchFamily="18" charset="0"/>
                    <a:cs typeface="Times New Roman" panose="02020603050405020304" pitchFamily="18" charset="0"/>
                  </a:rPr>
                  <a:t>M</a:t>
                </a:r>
                <a:r>
                  <a:rPr lang="en-US" sz="240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2400" i="1">
                            <a:solidFill>
                              <a:schemeClr val="tx1"/>
                            </a:solidFill>
                            <a:latin typeface="Cambria Math" panose="02040503050406030204" pitchFamily="18" charset="0"/>
                          </a:rPr>
                        </m:ctrlPr>
                      </m:fPr>
                      <m:num>
                        <m:sSub>
                          <m:sSubPr>
                            <m:ctrlPr>
                              <a:rPr lang="en-US" sz="2400" b="1" i="1">
                                <a:solidFill>
                                  <a:schemeClr val="tx1"/>
                                </a:solidFill>
                                <a:latin typeface="Cambria Math" panose="02040503050406030204" pitchFamily="18" charset="0"/>
                              </a:rPr>
                            </m:ctrlPr>
                          </m:sSubPr>
                          <m:e>
                            <m:r>
                              <a:rPr lang="en-US" sz="2400" b="1" i="1">
                                <a:solidFill>
                                  <a:schemeClr val="tx1"/>
                                </a:solidFill>
                                <a:latin typeface="Cambria Math"/>
                              </a:rPr>
                              <m:t>𝐖</m:t>
                            </m:r>
                          </m:e>
                          <m:sub>
                            <m:r>
                              <a:rPr lang="en-US" sz="2400" b="1" i="1">
                                <a:solidFill>
                                  <a:schemeClr val="tx1"/>
                                </a:solidFill>
                                <a:latin typeface="Cambria Math"/>
                              </a:rPr>
                              <m:t>𝐮</m:t>
                            </m:r>
                          </m:sub>
                        </m:sSub>
                        <m:r>
                          <a:rPr lang="en-US" sz="2400" b="1" i="1">
                            <a:solidFill>
                              <a:schemeClr val="tx1"/>
                            </a:solidFill>
                            <a:latin typeface="Cambria Math"/>
                          </a:rPr>
                          <m:t>∗</m:t>
                        </m:r>
                        <m:sSub>
                          <m:sSubPr>
                            <m:ctrlPr>
                              <a:rPr lang="en-US" sz="2400" b="1" i="1">
                                <a:solidFill>
                                  <a:schemeClr val="tx1"/>
                                </a:solidFill>
                                <a:latin typeface="Cambria Math" panose="02040503050406030204" pitchFamily="18" charset="0"/>
                              </a:rPr>
                            </m:ctrlPr>
                          </m:sSubPr>
                          <m:e>
                            <m:r>
                              <a:rPr lang="en-US" sz="2400" b="1" i="1">
                                <a:solidFill>
                                  <a:schemeClr val="tx1"/>
                                </a:solidFill>
                                <a:latin typeface="Cambria Math"/>
                              </a:rPr>
                              <m:t>𝐋</m:t>
                            </m:r>
                          </m:e>
                          <m:sub>
                            <m:r>
                              <a:rPr lang="en-US" sz="2400" b="1" i="1">
                                <a:solidFill>
                                  <a:schemeClr val="tx1"/>
                                </a:solidFill>
                                <a:latin typeface="Cambria Math"/>
                              </a:rPr>
                              <m:t>𝟐</m:t>
                            </m:r>
                          </m:sub>
                        </m:sSub>
                        <m:sSubSup>
                          <m:sSubSupPr>
                            <m:ctrlPr>
                              <a:rPr lang="en-US" sz="2400" b="1" i="1">
                                <a:solidFill>
                                  <a:schemeClr val="tx1"/>
                                </a:solidFill>
                                <a:latin typeface="Cambria Math" panose="02040503050406030204" pitchFamily="18" charset="0"/>
                              </a:rPr>
                            </m:ctrlPr>
                          </m:sSubSupPr>
                          <m:e>
                            <m:r>
                              <a:rPr lang="en-US" sz="2400" b="1" i="1">
                                <a:solidFill>
                                  <a:schemeClr val="tx1"/>
                                </a:solidFill>
                                <a:latin typeface="Cambria Math"/>
                              </a:rPr>
                              <m:t>𝒍</m:t>
                            </m:r>
                          </m:e>
                          <m:sub>
                            <m:r>
                              <a:rPr lang="en-US" sz="2400" b="1" i="1">
                                <a:solidFill>
                                  <a:schemeClr val="tx1"/>
                                </a:solidFill>
                                <a:latin typeface="Cambria Math"/>
                              </a:rPr>
                              <m:t>𝒏</m:t>
                            </m:r>
                          </m:sub>
                          <m:sup>
                            <m:r>
                              <a:rPr lang="en-US" sz="2400" b="1" i="1">
                                <a:solidFill>
                                  <a:schemeClr val="tx1"/>
                                </a:solidFill>
                                <a:latin typeface="Cambria Math"/>
                              </a:rPr>
                              <m:t>𝟐</m:t>
                            </m:r>
                          </m:sup>
                        </m:sSubSup>
                      </m:num>
                      <m:den>
                        <m:r>
                          <a:rPr lang="en-US" sz="2400" i="1">
                            <a:solidFill>
                              <a:schemeClr val="tx1"/>
                            </a:solidFill>
                            <a:latin typeface="Cambria Math"/>
                          </a:rPr>
                          <m:t>8</m:t>
                        </m:r>
                        <m:r>
                          <a:rPr lang="en-US" sz="2400" i="1">
                            <a:solidFill>
                              <a:schemeClr val="tx1"/>
                            </a:solidFill>
                            <a:latin typeface="Cambria Math"/>
                          </a:rPr>
                          <m:t> </m:t>
                        </m:r>
                        <m:r>
                          <a:rPr lang="en-US" sz="2400" i="1">
                            <a:solidFill>
                              <a:schemeClr val="tx1"/>
                            </a:solidFill>
                            <a:latin typeface="Cambria Math"/>
                          </a:rPr>
                          <m:t>𝑥</m:t>
                        </m:r>
                        <m:r>
                          <a:rPr lang="en-US" sz="2400" i="1">
                            <a:solidFill>
                              <a:schemeClr val="tx1"/>
                            </a:solidFill>
                            <a:latin typeface="Cambria Math"/>
                          </a:rPr>
                          <m:t> </m:t>
                        </m:r>
                        <m:r>
                          <a:rPr lang="en-US" sz="2400" i="1">
                            <a:solidFill>
                              <a:schemeClr val="tx1"/>
                            </a:solidFill>
                            <a:latin typeface="Cambria Math"/>
                          </a:rPr>
                          <m:t>2</m:t>
                        </m:r>
                      </m:den>
                    </m:f>
                  </m:oMath>
                </a14:m>
                <a:r>
                  <a:rPr lang="en-US" sz="2400" dirty="0">
                    <a:solidFill>
                      <a:schemeClr val="tx1"/>
                    </a:solidFill>
                    <a:latin typeface="Times New Roman" panose="02020603050405020304" pitchFamily="18" charset="0"/>
                    <a:cs typeface="Times New Roman" panose="02020603050405020304" pitchFamily="18" charset="0"/>
                  </a:rPr>
                  <a:t>= 346.5kN.m </a:t>
                </a:r>
              </a:p>
              <a:p>
                <a:r>
                  <a:rPr lang="en-US" sz="2400" dirty="0">
                    <a:solidFill>
                      <a:schemeClr val="tx1"/>
                    </a:solidFill>
                    <a:latin typeface="Times New Roman" panose="02020603050405020304" pitchFamily="18" charset="0"/>
                    <a:cs typeface="Times New Roman" panose="02020603050405020304" pitchFamily="18" charset="0"/>
                  </a:rPr>
                  <a:t>M= </a:t>
                </a:r>
                <a14:m>
                  <m:oMath xmlns:m="http://schemas.openxmlformats.org/officeDocument/2006/math">
                    <m:f>
                      <m:fPr>
                        <m:ctrlPr>
                          <a:rPr lang="en-US" sz="2400" i="1">
                            <a:solidFill>
                              <a:schemeClr val="tx1"/>
                            </a:solidFill>
                            <a:latin typeface="Cambria Math" panose="02040503050406030204" pitchFamily="18" charset="0"/>
                          </a:rPr>
                        </m:ctrlPr>
                      </m:fPr>
                      <m:num>
                        <m:sSub>
                          <m:sSubPr>
                            <m:ctrlPr>
                              <a:rPr lang="en-US" sz="2400" i="1">
                                <a:solidFill>
                                  <a:schemeClr val="tx1"/>
                                </a:solidFill>
                                <a:latin typeface="Cambria Math" panose="02040503050406030204" pitchFamily="18" charset="0"/>
                              </a:rPr>
                            </m:ctrlPr>
                          </m:sSubPr>
                          <m:e>
                            <m:r>
                              <m:rPr>
                                <m:sty m:val="p"/>
                              </m:rPr>
                              <a:rPr lang="en-US" sz="2400">
                                <a:solidFill>
                                  <a:schemeClr val="tx1"/>
                                </a:solidFill>
                                <a:latin typeface="Cambria Math"/>
                              </a:rPr>
                              <m:t>M</m:t>
                            </m:r>
                          </m:e>
                          <m:sub>
                            <m:r>
                              <a:rPr lang="en-US" sz="2400" i="1">
                                <a:solidFill>
                                  <a:schemeClr val="tx1"/>
                                </a:solidFill>
                                <a:latin typeface="Cambria Math"/>
                              </a:rPr>
                              <m:t>1</m:t>
                            </m:r>
                          </m:sub>
                        </m:sSub>
                        <m:r>
                          <a:rPr lang="en-US" sz="2400">
                            <a:solidFill>
                              <a:schemeClr val="tx1"/>
                            </a:solidFill>
                            <a:latin typeface="Cambria Math"/>
                          </a:rPr>
                          <m:t>+</m:t>
                        </m:r>
                        <m:sSub>
                          <m:sSubPr>
                            <m:ctrlPr>
                              <a:rPr lang="en-US" sz="2400" i="1">
                                <a:solidFill>
                                  <a:schemeClr val="tx1"/>
                                </a:solidFill>
                                <a:latin typeface="Cambria Math" panose="02040503050406030204" pitchFamily="18" charset="0"/>
                              </a:rPr>
                            </m:ctrlPr>
                          </m:sSubPr>
                          <m:e>
                            <m:r>
                              <m:rPr>
                                <m:sty m:val="p"/>
                              </m:rPr>
                              <a:rPr lang="en-US" sz="2400">
                                <a:solidFill>
                                  <a:schemeClr val="tx1"/>
                                </a:solidFill>
                                <a:latin typeface="Cambria Math"/>
                              </a:rPr>
                              <m:t>M</m:t>
                            </m:r>
                          </m:e>
                          <m:sub>
                            <m:r>
                              <a:rPr lang="en-US" sz="2400" i="1">
                                <a:solidFill>
                                  <a:schemeClr val="tx1"/>
                                </a:solidFill>
                                <a:latin typeface="Cambria Math"/>
                              </a:rPr>
                              <m:t>2</m:t>
                            </m:r>
                          </m:sub>
                        </m:sSub>
                      </m:num>
                      <m:den>
                        <m:r>
                          <a:rPr lang="en-US" sz="2400" i="1">
                            <a:solidFill>
                              <a:schemeClr val="tx1"/>
                            </a:solidFill>
                            <a:latin typeface="Cambria Math"/>
                          </a:rPr>
                          <m:t>2</m:t>
                        </m:r>
                      </m:den>
                    </m:f>
                    <m:r>
                      <a:rPr lang="en-US" sz="2400" i="1">
                        <a:solidFill>
                          <a:schemeClr val="tx1"/>
                        </a:solidFill>
                        <a:latin typeface="Cambria Math"/>
                      </a:rPr>
                      <m:t>+ </m:t>
                    </m:r>
                    <m:sSub>
                      <m:sSubPr>
                        <m:ctrlPr>
                          <a:rPr lang="en-US" sz="2400" i="1">
                            <a:solidFill>
                              <a:schemeClr val="tx1"/>
                            </a:solidFill>
                            <a:latin typeface="Cambria Math" panose="02040503050406030204" pitchFamily="18" charset="0"/>
                          </a:rPr>
                        </m:ctrlPr>
                      </m:sSubPr>
                      <m:e>
                        <m:r>
                          <m:rPr>
                            <m:sty m:val="p"/>
                          </m:rPr>
                          <a:rPr lang="en-US" sz="2400">
                            <a:solidFill>
                              <a:schemeClr val="tx1"/>
                            </a:solidFill>
                            <a:latin typeface="Cambria Math"/>
                          </a:rPr>
                          <m:t>M</m:t>
                        </m:r>
                      </m:e>
                      <m:sub>
                        <m:r>
                          <a:rPr lang="en-US" sz="2400" i="1">
                            <a:solidFill>
                              <a:schemeClr val="tx1"/>
                            </a:solidFill>
                            <a:latin typeface="Cambria Math"/>
                          </a:rPr>
                          <m:t>3</m:t>
                        </m:r>
                      </m:sub>
                    </m:sSub>
                  </m:oMath>
                </a14:m>
                <a:r>
                  <a:rPr lang="en-US" sz="2400" dirty="0">
                    <a:solidFill>
                      <a:schemeClr val="tx1"/>
                    </a:solidFill>
                    <a:latin typeface="Times New Roman" panose="02020603050405020304" pitchFamily="18" charset="0"/>
                    <a:cs typeface="Times New Roman" panose="02020603050405020304" pitchFamily="18" charset="0"/>
                  </a:rPr>
                  <a:t>= 269. 3kN.m</a:t>
                </a:r>
              </a:p>
              <a:p>
                <a:r>
                  <a:rPr lang="en-US" sz="2400" dirty="0">
                    <a:solidFill>
                      <a:schemeClr val="tx1"/>
                    </a:solidFill>
                    <a:latin typeface="Times New Roman" panose="02020603050405020304" pitchFamily="18" charset="0"/>
                    <a:cs typeface="Times New Roman" panose="02020603050405020304" pitchFamily="18" charset="0"/>
                  </a:rPr>
                  <a:t>Error= 28% </a:t>
                </a:r>
                <a14:m>
                  <m:oMath xmlns:m="http://schemas.openxmlformats.org/officeDocument/2006/math">
                    <m:r>
                      <a:rPr lang="en-US" sz="2400" i="1">
                        <a:solidFill>
                          <a:schemeClr val="tx1"/>
                        </a:solidFill>
                        <a:latin typeface="Cambria Math"/>
                      </a:rPr>
                      <m:t>→</m:t>
                    </m:r>
                  </m:oMath>
                </a14:m>
                <a:r>
                  <a:rPr lang="en-US" sz="2400" dirty="0">
                    <a:solidFill>
                      <a:schemeClr val="tx1"/>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OK</a:t>
                </a:r>
                <a:endParaRPr lang="en-US" sz="2400" dirty="0">
                  <a:solidFill>
                    <a:schemeClr val="tx1"/>
                  </a:solidFill>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400" dirty="0">
                    <a:solidFill>
                      <a:schemeClr val="tx1"/>
                    </a:solidFill>
                    <a:latin typeface="Times New Roman" panose="02020603050405020304" pitchFamily="18" charset="0"/>
                    <a:cs typeface="Times New Roman" panose="02020603050405020304" pitchFamily="18" charset="0"/>
                  </a:rPr>
                  <a:t>For moment in the Y-direction, M</a:t>
                </a:r>
                <a:r>
                  <a:rPr lang="en-US" sz="2400" baseline="-25000" dirty="0">
                    <a:solidFill>
                      <a:schemeClr val="tx1"/>
                    </a:solidFill>
                    <a:latin typeface="Times New Roman" panose="02020603050405020304" pitchFamily="18" charset="0"/>
                    <a:cs typeface="Times New Roman" panose="02020603050405020304" pitchFamily="18" charset="0"/>
                  </a:rPr>
                  <a:t>22</a:t>
                </a:r>
                <a:endParaRPr lang="en-US" sz="2400" dirty="0">
                  <a:solidFill>
                    <a:schemeClr val="tx1"/>
                  </a:solidFill>
                  <a:latin typeface="Times New Roman" panose="02020603050405020304" pitchFamily="18" charset="0"/>
                  <a:cs typeface="Times New Roman" panose="02020603050405020304" pitchFamily="18" charset="0"/>
                </a:endParaRPr>
              </a:p>
              <a:p>
                <a:r>
                  <a:rPr lang="en-US" sz="2400" dirty="0">
                    <a:solidFill>
                      <a:schemeClr val="tx1"/>
                    </a:solidFill>
                    <a:latin typeface="Times New Roman" panose="02020603050405020304" pitchFamily="18" charset="0"/>
                    <a:cs typeface="Times New Roman" panose="02020603050405020304" pitchFamily="18" charset="0"/>
                  </a:rPr>
                  <a:t>M= </a:t>
                </a:r>
                <a14:m>
                  <m:oMath xmlns:m="http://schemas.openxmlformats.org/officeDocument/2006/math">
                    <m:f>
                      <m:fPr>
                        <m:ctrlPr>
                          <a:rPr lang="en-US" sz="2400" i="1">
                            <a:solidFill>
                              <a:schemeClr val="tx1"/>
                            </a:solidFill>
                            <a:latin typeface="Cambria Math" panose="02040503050406030204" pitchFamily="18" charset="0"/>
                          </a:rPr>
                        </m:ctrlPr>
                      </m:fPr>
                      <m:num>
                        <m:sSub>
                          <m:sSubPr>
                            <m:ctrlPr>
                              <a:rPr lang="en-US" sz="2400" b="1" i="1">
                                <a:solidFill>
                                  <a:schemeClr val="tx1"/>
                                </a:solidFill>
                                <a:latin typeface="Cambria Math" panose="02040503050406030204" pitchFamily="18" charset="0"/>
                              </a:rPr>
                            </m:ctrlPr>
                          </m:sSubPr>
                          <m:e>
                            <m:r>
                              <a:rPr lang="en-US" sz="2400" b="1" i="1">
                                <a:solidFill>
                                  <a:schemeClr val="tx1"/>
                                </a:solidFill>
                                <a:latin typeface="Cambria Math"/>
                              </a:rPr>
                              <m:t>𝐖</m:t>
                            </m:r>
                          </m:e>
                          <m:sub>
                            <m:r>
                              <a:rPr lang="en-US" sz="2400" b="1" i="1">
                                <a:solidFill>
                                  <a:schemeClr val="tx1"/>
                                </a:solidFill>
                                <a:latin typeface="Cambria Math"/>
                              </a:rPr>
                              <m:t>𝐮</m:t>
                            </m:r>
                          </m:sub>
                        </m:sSub>
                        <m:r>
                          <a:rPr lang="en-US" sz="2400" b="1" i="1">
                            <a:solidFill>
                              <a:schemeClr val="tx1"/>
                            </a:solidFill>
                            <a:latin typeface="Cambria Math"/>
                          </a:rPr>
                          <m:t>∗</m:t>
                        </m:r>
                        <m:sSub>
                          <m:sSubPr>
                            <m:ctrlPr>
                              <a:rPr lang="en-US" sz="2400" b="1" i="1">
                                <a:solidFill>
                                  <a:schemeClr val="tx1"/>
                                </a:solidFill>
                                <a:latin typeface="Cambria Math" panose="02040503050406030204" pitchFamily="18" charset="0"/>
                              </a:rPr>
                            </m:ctrlPr>
                          </m:sSubPr>
                          <m:e>
                            <m:r>
                              <a:rPr lang="en-US" sz="2400" b="1" i="1">
                                <a:solidFill>
                                  <a:schemeClr val="tx1"/>
                                </a:solidFill>
                                <a:latin typeface="Cambria Math"/>
                              </a:rPr>
                              <m:t>𝐋</m:t>
                            </m:r>
                          </m:e>
                          <m:sub>
                            <m:r>
                              <a:rPr lang="en-US" sz="2400" b="1" i="1">
                                <a:solidFill>
                                  <a:schemeClr val="tx1"/>
                                </a:solidFill>
                                <a:latin typeface="Cambria Math"/>
                              </a:rPr>
                              <m:t>𝟐</m:t>
                            </m:r>
                          </m:sub>
                        </m:sSub>
                        <m:sSubSup>
                          <m:sSubSupPr>
                            <m:ctrlPr>
                              <a:rPr lang="en-US" sz="2400" b="1" i="1">
                                <a:solidFill>
                                  <a:schemeClr val="tx1"/>
                                </a:solidFill>
                                <a:latin typeface="Cambria Math" panose="02040503050406030204" pitchFamily="18" charset="0"/>
                              </a:rPr>
                            </m:ctrlPr>
                          </m:sSubSupPr>
                          <m:e>
                            <m:r>
                              <a:rPr lang="en-US" sz="2400" b="1" i="1">
                                <a:solidFill>
                                  <a:schemeClr val="tx1"/>
                                </a:solidFill>
                                <a:latin typeface="Cambria Math"/>
                              </a:rPr>
                              <m:t>𝒍</m:t>
                            </m:r>
                          </m:e>
                          <m:sub>
                            <m:r>
                              <a:rPr lang="en-US" sz="2400" b="1" i="1">
                                <a:solidFill>
                                  <a:schemeClr val="tx1"/>
                                </a:solidFill>
                                <a:latin typeface="Cambria Math"/>
                              </a:rPr>
                              <m:t>𝒏</m:t>
                            </m:r>
                          </m:sub>
                          <m:sup>
                            <m:r>
                              <a:rPr lang="en-US" sz="2400" b="1" i="1">
                                <a:solidFill>
                                  <a:schemeClr val="tx1"/>
                                </a:solidFill>
                                <a:latin typeface="Cambria Math"/>
                              </a:rPr>
                              <m:t>𝟐</m:t>
                            </m:r>
                          </m:sup>
                        </m:sSubSup>
                      </m:num>
                      <m:den>
                        <m:r>
                          <a:rPr lang="en-US" sz="2400" i="1">
                            <a:solidFill>
                              <a:schemeClr val="tx1"/>
                            </a:solidFill>
                            <a:latin typeface="Cambria Math"/>
                          </a:rPr>
                          <m:t>8</m:t>
                        </m:r>
                        <m:r>
                          <a:rPr lang="en-US" sz="2400" i="1">
                            <a:solidFill>
                              <a:schemeClr val="tx1"/>
                            </a:solidFill>
                            <a:latin typeface="Cambria Math"/>
                          </a:rPr>
                          <m:t> </m:t>
                        </m:r>
                        <m:r>
                          <a:rPr lang="en-US" sz="2400" i="1">
                            <a:solidFill>
                              <a:schemeClr val="tx1"/>
                            </a:solidFill>
                            <a:latin typeface="Cambria Math"/>
                          </a:rPr>
                          <m:t>𝑥</m:t>
                        </m:r>
                        <m:r>
                          <a:rPr lang="en-US" sz="2400" i="1">
                            <a:solidFill>
                              <a:schemeClr val="tx1"/>
                            </a:solidFill>
                            <a:latin typeface="Cambria Math"/>
                          </a:rPr>
                          <m:t> </m:t>
                        </m:r>
                        <m:r>
                          <a:rPr lang="en-US" sz="2400" i="1">
                            <a:solidFill>
                              <a:schemeClr val="tx1"/>
                            </a:solidFill>
                            <a:latin typeface="Cambria Math"/>
                          </a:rPr>
                          <m:t>2</m:t>
                        </m:r>
                      </m:den>
                    </m:f>
                  </m:oMath>
                </a14:m>
                <a:r>
                  <a:rPr lang="en-US" sz="2400" dirty="0">
                    <a:solidFill>
                      <a:schemeClr val="tx1"/>
                    </a:solidFill>
                    <a:latin typeface="Times New Roman" panose="02020603050405020304" pitchFamily="18" charset="0"/>
                    <a:cs typeface="Times New Roman" panose="02020603050405020304" pitchFamily="18" charset="0"/>
                  </a:rPr>
                  <a:t>= 404.3kN.m </a:t>
                </a:r>
              </a:p>
              <a:p>
                <a:r>
                  <a:rPr lang="en-US" sz="2400" dirty="0">
                    <a:solidFill>
                      <a:schemeClr val="tx1"/>
                    </a:solidFill>
                    <a:latin typeface="Times New Roman" panose="02020603050405020304" pitchFamily="18" charset="0"/>
                    <a:cs typeface="Times New Roman" panose="02020603050405020304" pitchFamily="18" charset="0"/>
                  </a:rPr>
                  <a:t>M= </a:t>
                </a:r>
                <a14:m>
                  <m:oMath xmlns:m="http://schemas.openxmlformats.org/officeDocument/2006/math">
                    <m:f>
                      <m:fPr>
                        <m:ctrlPr>
                          <a:rPr lang="en-US" sz="2400" i="1">
                            <a:solidFill>
                              <a:schemeClr val="tx1"/>
                            </a:solidFill>
                            <a:latin typeface="Cambria Math" panose="02040503050406030204" pitchFamily="18" charset="0"/>
                          </a:rPr>
                        </m:ctrlPr>
                      </m:fPr>
                      <m:num>
                        <m:sSub>
                          <m:sSubPr>
                            <m:ctrlPr>
                              <a:rPr lang="en-US" sz="2400" i="1">
                                <a:solidFill>
                                  <a:schemeClr val="tx1"/>
                                </a:solidFill>
                                <a:latin typeface="Cambria Math" panose="02040503050406030204" pitchFamily="18" charset="0"/>
                              </a:rPr>
                            </m:ctrlPr>
                          </m:sSubPr>
                          <m:e>
                            <m:r>
                              <m:rPr>
                                <m:sty m:val="p"/>
                              </m:rPr>
                              <a:rPr lang="en-US" sz="2400">
                                <a:solidFill>
                                  <a:schemeClr val="tx1"/>
                                </a:solidFill>
                                <a:latin typeface="Cambria Math"/>
                              </a:rPr>
                              <m:t>M</m:t>
                            </m:r>
                          </m:e>
                          <m:sub>
                            <m:r>
                              <a:rPr lang="en-US" sz="2400" i="1">
                                <a:solidFill>
                                  <a:schemeClr val="tx1"/>
                                </a:solidFill>
                                <a:latin typeface="Cambria Math"/>
                              </a:rPr>
                              <m:t>1</m:t>
                            </m:r>
                          </m:sub>
                        </m:sSub>
                        <m:r>
                          <a:rPr lang="en-US" sz="2400">
                            <a:solidFill>
                              <a:schemeClr val="tx1"/>
                            </a:solidFill>
                            <a:latin typeface="Cambria Math"/>
                          </a:rPr>
                          <m:t>+</m:t>
                        </m:r>
                        <m:sSub>
                          <m:sSubPr>
                            <m:ctrlPr>
                              <a:rPr lang="en-US" sz="2400" i="1">
                                <a:solidFill>
                                  <a:schemeClr val="tx1"/>
                                </a:solidFill>
                                <a:latin typeface="Cambria Math" panose="02040503050406030204" pitchFamily="18" charset="0"/>
                              </a:rPr>
                            </m:ctrlPr>
                          </m:sSubPr>
                          <m:e>
                            <m:r>
                              <m:rPr>
                                <m:sty m:val="p"/>
                              </m:rPr>
                              <a:rPr lang="en-US" sz="2400">
                                <a:solidFill>
                                  <a:schemeClr val="tx1"/>
                                </a:solidFill>
                                <a:latin typeface="Cambria Math"/>
                              </a:rPr>
                              <m:t>M</m:t>
                            </m:r>
                          </m:e>
                          <m:sub>
                            <m:r>
                              <a:rPr lang="en-US" sz="2400" i="1">
                                <a:solidFill>
                                  <a:schemeClr val="tx1"/>
                                </a:solidFill>
                                <a:latin typeface="Cambria Math"/>
                              </a:rPr>
                              <m:t>2</m:t>
                            </m:r>
                          </m:sub>
                        </m:sSub>
                      </m:num>
                      <m:den>
                        <m:r>
                          <a:rPr lang="en-US" sz="2400" i="1">
                            <a:solidFill>
                              <a:schemeClr val="tx1"/>
                            </a:solidFill>
                            <a:latin typeface="Cambria Math"/>
                          </a:rPr>
                          <m:t>2</m:t>
                        </m:r>
                      </m:den>
                    </m:f>
                    <m:r>
                      <a:rPr lang="en-US" sz="2400" i="1">
                        <a:solidFill>
                          <a:schemeClr val="tx1"/>
                        </a:solidFill>
                        <a:latin typeface="Cambria Math"/>
                      </a:rPr>
                      <m:t>+ </m:t>
                    </m:r>
                    <m:sSub>
                      <m:sSubPr>
                        <m:ctrlPr>
                          <a:rPr lang="en-US" sz="2400" i="1">
                            <a:solidFill>
                              <a:schemeClr val="tx1"/>
                            </a:solidFill>
                            <a:latin typeface="Cambria Math" panose="02040503050406030204" pitchFamily="18" charset="0"/>
                          </a:rPr>
                        </m:ctrlPr>
                      </m:sSubPr>
                      <m:e>
                        <m:r>
                          <m:rPr>
                            <m:sty m:val="p"/>
                          </m:rPr>
                          <a:rPr lang="en-US" sz="2400">
                            <a:solidFill>
                              <a:schemeClr val="tx1"/>
                            </a:solidFill>
                            <a:latin typeface="Cambria Math"/>
                          </a:rPr>
                          <m:t>M</m:t>
                        </m:r>
                      </m:e>
                      <m:sub>
                        <m:r>
                          <a:rPr lang="en-US" sz="2400" i="1">
                            <a:solidFill>
                              <a:schemeClr val="tx1"/>
                            </a:solidFill>
                            <a:latin typeface="Cambria Math"/>
                          </a:rPr>
                          <m:t>3</m:t>
                        </m:r>
                      </m:sub>
                    </m:sSub>
                  </m:oMath>
                </a14:m>
                <a:r>
                  <a:rPr lang="en-US" sz="2400" dirty="0">
                    <a:solidFill>
                      <a:schemeClr val="tx1"/>
                    </a:solidFill>
                    <a:latin typeface="Times New Roman" panose="02020603050405020304" pitchFamily="18" charset="0"/>
                    <a:cs typeface="Times New Roman" panose="02020603050405020304" pitchFamily="18" charset="0"/>
                  </a:rPr>
                  <a:t>= 542kN.m</a:t>
                </a:r>
              </a:p>
              <a:p>
                <a:r>
                  <a:rPr lang="en-US" sz="2400" dirty="0">
                    <a:solidFill>
                      <a:schemeClr val="tx1"/>
                    </a:solidFill>
                    <a:latin typeface="Times New Roman" panose="02020603050405020304" pitchFamily="18" charset="0"/>
                    <a:cs typeface="Times New Roman" panose="02020603050405020304" pitchFamily="18" charset="0"/>
                  </a:rPr>
                  <a:t>Error= 25% </a:t>
                </a:r>
                <a14:m>
                  <m:oMath xmlns:m="http://schemas.openxmlformats.org/officeDocument/2006/math">
                    <m:r>
                      <a:rPr lang="en-US" sz="2400" i="1">
                        <a:solidFill>
                          <a:schemeClr val="tx1"/>
                        </a:solidFill>
                        <a:latin typeface="Cambria Math"/>
                      </a:rPr>
                      <m:t>→</m:t>
                    </m:r>
                  </m:oMath>
                </a14:m>
                <a:r>
                  <a:rPr lang="en-US" sz="2400" dirty="0">
                    <a:solidFill>
                      <a:schemeClr val="tx1"/>
                    </a:solidFill>
                    <a:latin typeface="Times New Roman" panose="02020603050405020304" pitchFamily="18" charset="0"/>
                    <a:cs typeface="Times New Roman" panose="02020603050405020304" pitchFamily="18" charset="0"/>
                  </a:rPr>
                  <a:t> OK</a:t>
                </a:r>
              </a:p>
              <a:p>
                <a:endParaRPr lang="en-US" dirty="0"/>
              </a:p>
            </p:txBody>
          </p:sp>
        </mc:Choice>
        <mc:Fallback xmlns="">
          <p:sp>
            <p:nvSpPr>
              <p:cNvPr id="4" name="Content Placeholder 3"/>
              <p:cNvSpPr>
                <a:spLocks noGrp="1" noRot="1" noChangeAspect="1" noMove="1" noResize="1" noEditPoints="1" noAdjustHandles="1" noChangeArrowheads="1" noChangeShapeType="1" noTextEdit="1"/>
              </p:cNvSpPr>
              <p:nvPr>
                <p:ph idx="10"/>
              </p:nvPr>
            </p:nvSpPr>
            <p:spPr>
              <a:xfrm>
                <a:off x="1403648" y="1385392"/>
                <a:ext cx="7416824" cy="5472608"/>
              </a:xfrm>
              <a:blipFill>
                <a:blip r:embed="rId2"/>
                <a:stretch>
                  <a:fillRect t="-891"/>
                </a:stretch>
              </a:blipFill>
            </p:spPr>
            <p:txBody>
              <a:bodyPr/>
              <a:lstStyle/>
              <a:p>
                <a:r>
                  <a:rPr lang="en-US">
                    <a:noFill/>
                  </a:rPr>
                  <a:t> </a:t>
                </a:r>
              </a:p>
            </p:txBody>
          </p:sp>
        </mc:Fallback>
      </mc:AlternateContent>
      <p:pic>
        <p:nvPicPr>
          <p:cNvPr id="2" name="Picture 1"/>
          <p:cNvPicPr>
            <a:picLocks noChangeAspect="1"/>
          </p:cNvPicPr>
          <p:nvPr/>
        </p:nvPicPr>
        <p:blipFill>
          <a:blip r:embed="rId3"/>
          <a:stretch>
            <a:fillRect/>
          </a:stretch>
        </p:blipFill>
        <p:spPr>
          <a:xfrm>
            <a:off x="5940152" y="4081152"/>
            <a:ext cx="2880320" cy="2759850"/>
          </a:xfrm>
          <a:prstGeom prst="rect">
            <a:avLst/>
          </a:prstGeom>
        </p:spPr>
      </p:pic>
      <p:sp>
        <p:nvSpPr>
          <p:cNvPr id="5" name="Rectangle 4"/>
          <p:cNvSpPr/>
          <p:nvPr/>
        </p:nvSpPr>
        <p:spPr>
          <a:xfrm>
            <a:off x="1619672" y="201748"/>
            <a:ext cx="1641796" cy="584775"/>
          </a:xfrm>
          <a:prstGeom prst="rect">
            <a:avLst/>
          </a:prstGeom>
        </p:spPr>
        <p:txBody>
          <a:bodyPr wrap="none">
            <a:spAutoFit/>
          </a:bodyPr>
          <a:lstStyle/>
          <a:p>
            <a:r>
              <a:rPr lang="en-US" sz="3200" b="1" dirty="0">
                <a:solidFill>
                  <a:prstClr val="black">
                    <a:lumMod val="75000"/>
                    <a:lumOff val="25000"/>
                  </a:prstClr>
                </a:solidFill>
                <a:latin typeface="Arial" pitchFamily="34" charset="0"/>
                <a:ea typeface="+mj-ea"/>
                <a:cs typeface="Arial" pitchFamily="34" charset="0"/>
              </a:rPr>
              <a:t>Checks</a:t>
            </a:r>
            <a:endParaRPr lang="en-US" dirty="0"/>
          </a:p>
        </p:txBody>
      </p:sp>
    </p:spTree>
    <p:extLst>
      <p:ext uri="{BB962C8B-B14F-4D97-AF65-F5344CB8AC3E}">
        <p14:creationId xmlns:p14="http://schemas.microsoft.com/office/powerpoint/2010/main" val="102234247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789" y="-6944"/>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p>
        </p:txBody>
      </p:sp>
      <p:sp>
        <p:nvSpPr>
          <p:cNvPr id="3" name="Content Placeholder 2"/>
          <p:cNvSpPr>
            <a:spLocks noGrp="1"/>
          </p:cNvSpPr>
          <p:nvPr>
            <p:ph idx="1"/>
          </p:nvPr>
        </p:nvSpPr>
        <p:spPr>
          <a:xfrm>
            <a:off x="1534789" y="859300"/>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
        <p:nvSpPr>
          <p:cNvPr id="4" name="Content Placeholder 3"/>
          <p:cNvSpPr>
            <a:spLocks noGrp="1"/>
          </p:cNvSpPr>
          <p:nvPr>
            <p:ph idx="10"/>
          </p:nvPr>
        </p:nvSpPr>
        <p:spPr>
          <a:xfrm>
            <a:off x="1354769" y="1254441"/>
            <a:ext cx="7884368" cy="5478868"/>
          </a:xfrm>
        </p:spPr>
        <p:txBody>
          <a:bodyPr/>
          <a:lstStyle/>
          <a:p>
            <a:r>
              <a:rPr lang="en-US" sz="2400" b="1" dirty="0" smtClean="0">
                <a:solidFill>
                  <a:schemeClr val="tx1"/>
                </a:solidFill>
                <a:latin typeface="Times New Roman" pitchFamily="18" charset="0"/>
                <a:cs typeface="Times New Roman" pitchFamily="18" charset="0"/>
              </a:rPr>
              <a:t>For Moment</a:t>
            </a:r>
          </a:p>
          <a:p>
            <a:pPr marL="342900" lvl="0" indent="-342900">
              <a:buFont typeface="Arial" panose="020B0604020202020204" pitchFamily="34" charset="0"/>
              <a:buChar char="•"/>
            </a:pPr>
            <a:r>
              <a:rPr lang="en-US" sz="2400" dirty="0">
                <a:solidFill>
                  <a:schemeClr val="tx1"/>
                </a:solidFill>
                <a:latin typeface="Times New Roman" pitchFamily="18" charset="0"/>
                <a:cs typeface="Times New Roman" pitchFamily="18" charset="0"/>
              </a:rPr>
              <a:t>General Information</a:t>
            </a:r>
          </a:p>
          <a:p>
            <a:pPr algn="just">
              <a:lnSpc>
                <a:spcPct val="107000"/>
              </a:lnSpc>
              <a:spcBef>
                <a:spcPts val="0"/>
              </a:spcBef>
              <a:spcAft>
                <a:spcPts val="800"/>
              </a:spcAft>
              <a:tabLst>
                <a:tab pos="923925" algn="l"/>
              </a:tabLst>
            </a:pPr>
            <a:r>
              <a:rPr lang="en-US" sz="2300" dirty="0">
                <a:solidFill>
                  <a:schemeClr val="tx1"/>
                </a:solidFill>
                <a:latin typeface="Times New Roman" panose="02020603050405020304" pitchFamily="18" charset="0"/>
                <a:ea typeface="Calibri" panose="020F0502020204030204" pitchFamily="34" charset="0"/>
                <a:cs typeface="Arial" panose="020B0604020202020204" pitchFamily="34" charset="0"/>
              </a:rPr>
              <a:t>Bolts: 1" A325 </a:t>
            </a: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N</a:t>
            </a:r>
          </a:p>
          <a:p>
            <a:pPr algn="just">
              <a:lnSpc>
                <a:spcPct val="107000"/>
              </a:lnSpc>
              <a:spcBef>
                <a:spcPts val="0"/>
              </a:spcBef>
              <a:spcAft>
                <a:spcPts val="800"/>
              </a:spcAft>
              <a:tabLst>
                <a:tab pos="923925" algn="l"/>
              </a:tabLst>
            </a:pPr>
            <a:r>
              <a:rPr lang="en-US" sz="2300" dirty="0">
                <a:solidFill>
                  <a:schemeClr val="tx1"/>
                </a:solidFill>
                <a:latin typeface="Times New Roman" panose="02020603050405020304" pitchFamily="18" charset="0"/>
                <a:ea typeface="Calibri" panose="020F0502020204030204" pitchFamily="34" charset="0"/>
                <a:cs typeface="Arial" panose="020B0604020202020204" pitchFamily="34" charset="0"/>
              </a:rPr>
              <a:t>Connection type: </a:t>
            </a: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Bolted</a:t>
            </a:r>
            <a:endParaRPr lang="en-US" sz="23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b="1"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Top </a:t>
            </a:r>
            <a:r>
              <a:rPr lang="en-US" sz="2300" b="1" dirty="0">
                <a:solidFill>
                  <a:schemeClr val="tx1"/>
                </a:solidFill>
                <a:latin typeface="Times New Roman" panose="02020603050405020304" pitchFamily="18" charset="0"/>
                <a:ea typeface="Calibri" panose="020F0502020204030204" pitchFamily="34" charset="0"/>
                <a:cs typeface="Arial" panose="020B0604020202020204" pitchFamily="34" charset="0"/>
              </a:rPr>
              <a:t>side column</a:t>
            </a:r>
            <a:endParaRPr lang="en-US" sz="23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L</a:t>
            </a:r>
            <a:r>
              <a:rPr lang="en-US" sz="2300" baseline="-25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s </a:t>
            </a:r>
            <a:r>
              <a:rPr lang="en-US" sz="2300" dirty="0">
                <a:solidFill>
                  <a:schemeClr val="tx1"/>
                </a:solidFill>
                <a:latin typeface="Times New Roman" panose="02020603050405020304" pitchFamily="18" charset="0"/>
                <a:ea typeface="Calibri" panose="020F0502020204030204" pitchFamily="34" charset="0"/>
                <a:cs typeface="Arial" panose="020B0604020202020204" pitchFamily="34" charset="0"/>
              </a:rPr>
              <a:t>(Top part length): 393mm</a:t>
            </a:r>
            <a:endParaRPr lang="en-US" sz="23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n</a:t>
            </a:r>
            <a:r>
              <a:rPr lang="en-US" sz="2300" baseline="-250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c</a:t>
            </a:r>
            <a:r>
              <a:rPr lang="en-US" sz="2300" baseline="-25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a:t>
            </a:r>
            <a:r>
              <a:rPr lang="en-US" sz="2300" dirty="0">
                <a:solidFill>
                  <a:schemeClr val="tx1"/>
                </a:solidFill>
                <a:latin typeface="Times New Roman" panose="02020603050405020304" pitchFamily="18" charset="0"/>
                <a:ea typeface="Calibri" panose="020F0502020204030204" pitchFamily="34" charset="0"/>
                <a:cs typeface="Arial" panose="020B0604020202020204" pitchFamily="34" charset="0"/>
              </a:rPr>
              <a:t>(Bolt columns): 4</a:t>
            </a:r>
            <a:endParaRPr lang="en-US" sz="23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n</a:t>
            </a:r>
            <a:r>
              <a:rPr lang="en-US" sz="2300" baseline="-250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t</a:t>
            </a:r>
            <a:r>
              <a:rPr lang="en-US" sz="2300" baseline="-25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a:t>
            </a:r>
            <a:r>
              <a:rPr lang="en-US" sz="2300" dirty="0">
                <a:solidFill>
                  <a:schemeClr val="tx1"/>
                </a:solidFill>
                <a:latin typeface="Times New Roman" panose="02020603050405020304" pitchFamily="18" charset="0"/>
                <a:ea typeface="Calibri" panose="020F0502020204030204" pitchFamily="34" charset="0"/>
                <a:cs typeface="Arial" panose="020B0604020202020204" pitchFamily="34" charset="0"/>
              </a:rPr>
              <a:t>(Rows of bolts): 5</a:t>
            </a:r>
            <a:endParaRPr lang="en-US" sz="23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b="1" dirty="0">
                <a:solidFill>
                  <a:schemeClr val="tx1"/>
                </a:solidFill>
                <a:latin typeface="Times New Roman" panose="02020603050405020304" pitchFamily="18" charset="0"/>
                <a:ea typeface="Calibri" panose="020F0502020204030204" pitchFamily="34" charset="0"/>
                <a:cs typeface="Arial" panose="020B0604020202020204" pitchFamily="34" charset="0"/>
              </a:rPr>
              <a:t>Bottom side column</a:t>
            </a:r>
            <a:endParaRPr lang="en-US" sz="23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L</a:t>
            </a:r>
            <a:r>
              <a:rPr lang="en-US" sz="2300" baseline="-250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i</a:t>
            </a: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a:t>
            </a:r>
            <a:r>
              <a:rPr lang="en-US" sz="2300" dirty="0">
                <a:solidFill>
                  <a:schemeClr val="tx1"/>
                </a:solidFill>
                <a:latin typeface="Times New Roman" panose="02020603050405020304" pitchFamily="18" charset="0"/>
                <a:ea typeface="Calibri" panose="020F0502020204030204" pitchFamily="34" charset="0"/>
                <a:cs typeface="Arial" panose="020B0604020202020204" pitchFamily="34" charset="0"/>
              </a:rPr>
              <a:t>(Bottom part length): </a:t>
            </a: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393mm</a:t>
            </a:r>
            <a:endParaRPr lang="en-US" sz="2300" dirty="0" smtClean="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n</a:t>
            </a:r>
            <a:r>
              <a:rPr lang="en-US" sz="2300" baseline="-250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c</a:t>
            </a: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(Bolt columns): 4</a:t>
            </a:r>
            <a:endParaRPr lang="en-US" sz="2300" dirty="0" smtClean="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tabLst>
                <a:tab pos="923925" algn="l"/>
              </a:tabLst>
            </a:pPr>
            <a:r>
              <a:rPr lang="en-US" sz="23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n</a:t>
            </a:r>
            <a:r>
              <a:rPr lang="en-US" sz="2300" baseline="-25000" dirty="0" err="1" smtClean="0">
                <a:solidFill>
                  <a:schemeClr val="tx1"/>
                </a:solidFill>
                <a:latin typeface="Times New Roman" panose="02020603050405020304" pitchFamily="18" charset="0"/>
                <a:ea typeface="Calibri" panose="020F0502020204030204" pitchFamily="34" charset="0"/>
                <a:cs typeface="Arial" panose="020B0604020202020204" pitchFamily="34" charset="0"/>
              </a:rPr>
              <a:t>t</a:t>
            </a: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a:t>
            </a:r>
            <a:r>
              <a:rPr lang="en-US" sz="2300" dirty="0">
                <a:solidFill>
                  <a:schemeClr val="tx1"/>
                </a:solidFill>
                <a:latin typeface="Times New Roman" panose="02020603050405020304" pitchFamily="18" charset="0"/>
                <a:ea typeface="Calibri" panose="020F0502020204030204" pitchFamily="34" charset="0"/>
                <a:cs typeface="Arial" panose="020B0604020202020204" pitchFamily="34" charset="0"/>
              </a:rPr>
              <a:t>(Rows of bolts</a:t>
            </a:r>
            <a:r>
              <a:rPr lang="en-US" sz="23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 5</a:t>
            </a:r>
            <a:endParaRPr lang="en-US" sz="23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endParaRPr lang="en-US" sz="2400" dirty="0">
              <a:solidFill>
                <a:schemeClr val="tx1"/>
              </a:solidFill>
              <a:latin typeface="Times New Roman" pitchFamily="18" charset="0"/>
              <a:cs typeface="Times New Roman" pitchFamily="18" charset="0"/>
            </a:endParaRPr>
          </a:p>
        </p:txBody>
      </p:sp>
      <p:pic>
        <p:nvPicPr>
          <p:cNvPr id="7" name="Picture 6"/>
          <p:cNvPicPr>
            <a:picLocks noChangeAspect="1"/>
          </p:cNvPicPr>
          <p:nvPr/>
        </p:nvPicPr>
        <p:blipFill>
          <a:blip r:embed="rId2"/>
          <a:stretch>
            <a:fillRect/>
          </a:stretch>
        </p:blipFill>
        <p:spPr>
          <a:xfrm>
            <a:off x="5724128" y="1254441"/>
            <a:ext cx="3225064" cy="4316342"/>
          </a:xfrm>
          <a:prstGeom prst="rect">
            <a:avLst/>
          </a:prstGeom>
        </p:spPr>
      </p:pic>
    </p:spTree>
    <p:extLst>
      <p:ext uri="{BB962C8B-B14F-4D97-AF65-F5344CB8AC3E}">
        <p14:creationId xmlns:p14="http://schemas.microsoft.com/office/powerpoint/2010/main" val="62214219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9084" y="-5145"/>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834045"/>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
        <p:nvSpPr>
          <p:cNvPr id="4" name="Rectangle 3"/>
          <p:cNvSpPr/>
          <p:nvPr/>
        </p:nvSpPr>
        <p:spPr>
          <a:xfrm>
            <a:off x="1619672" y="1294693"/>
            <a:ext cx="7403740" cy="966418"/>
          </a:xfrm>
          <a:prstGeom prst="rect">
            <a:avLst/>
          </a:prstGeom>
        </p:spPr>
        <p:txBody>
          <a:bodyPr wrap="square">
            <a:spAutoFit/>
          </a:bodyPr>
          <a:lstStyle/>
          <a:p>
            <a:pPr marL="457200" marR="0" lvl="0" indent="-457200" algn="l" defTabSz="914400" rtl="0" eaLnBrk="1" fontAlgn="auto" latinLnBrk="1" hangingPunct="1">
              <a:lnSpc>
                <a:spcPct val="100000"/>
              </a:lnSpc>
              <a:spcBef>
                <a:spcPct val="20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The Result of </a:t>
            </a:r>
            <a:r>
              <a:rPr kumimoji="0" lang="en-US" sz="2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Moment </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Connection</a:t>
            </a:r>
          </a:p>
          <a:p>
            <a:pPr marL="342900" marR="0" lvl="0" indent="-342900" algn="l" defTabSz="914400" rtl="0" eaLnBrk="1" fontAlgn="auto" latinLnBrk="1" hangingPunct="1">
              <a:lnSpc>
                <a:spcPct val="100000"/>
              </a:lnSpc>
              <a:spcBef>
                <a:spcPct val="20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Design </a:t>
            </a: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Check</a:t>
            </a:r>
          </a:p>
        </p:txBody>
      </p:sp>
      <p:pic>
        <p:nvPicPr>
          <p:cNvPr id="9" name="Content Placeholder 8"/>
          <p:cNvPicPr>
            <a:picLocks noGrp="1" noChangeAspect="1"/>
          </p:cNvPicPr>
          <p:nvPr>
            <p:ph idx="10"/>
          </p:nvPr>
        </p:nvPicPr>
        <p:blipFill>
          <a:blip r:embed="rId2"/>
          <a:stretch>
            <a:fillRect/>
          </a:stretch>
        </p:blipFill>
        <p:spPr>
          <a:xfrm>
            <a:off x="2910034" y="2268037"/>
            <a:ext cx="5272710" cy="4534907"/>
          </a:xfrm>
          <a:prstGeom prst="rect">
            <a:avLst/>
          </a:prstGeom>
          <a:ln>
            <a:solidFill>
              <a:schemeClr val="tx1"/>
            </a:solidFill>
          </a:ln>
        </p:spPr>
      </p:pic>
    </p:spTree>
    <p:extLst>
      <p:ext uri="{BB962C8B-B14F-4D97-AF65-F5344CB8AC3E}">
        <p14:creationId xmlns:p14="http://schemas.microsoft.com/office/powerpoint/2010/main" val="212338707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9084" y="-5145"/>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834045"/>
            <a:ext cx="6563072" cy="460648"/>
          </a:xfrm>
        </p:spPr>
        <p:txBody>
          <a:bodyPr/>
          <a:lstStyle/>
          <a:p>
            <a:pPr lvl="0"/>
            <a:endParaRPr lang="en-US" sz="2400" b="1" dirty="0" smtClean="0">
              <a:solidFill>
                <a:prstClr val="black">
                  <a:lumMod val="75000"/>
                  <a:lumOff val="25000"/>
                </a:prstClr>
              </a:solidFill>
              <a:latin typeface="Times New Roman" pitchFamily="18" charset="0"/>
              <a:cs typeface="Times New Roman" pitchFamily="18" charset="0"/>
            </a:endParaRPr>
          </a:p>
          <a:p>
            <a:pPr lvl="0"/>
            <a:r>
              <a:rPr lang="en-US" sz="2400" b="1" dirty="0" smtClean="0">
                <a:solidFill>
                  <a:schemeClr val="tx1"/>
                </a:solidFill>
                <a:latin typeface="Times New Roman" pitchFamily="18" charset="0"/>
                <a:cs typeface="Times New Roman" pitchFamily="18" charset="0"/>
              </a:rPr>
              <a:t>Column-Steel </a:t>
            </a:r>
            <a:r>
              <a:rPr lang="en-US" sz="2400" b="1" dirty="0">
                <a:solidFill>
                  <a:schemeClr val="tx1"/>
                </a:solidFill>
                <a:latin typeface="Times New Roman" pitchFamily="18" charset="0"/>
                <a:cs typeface="Times New Roman" pitchFamily="18" charset="0"/>
              </a:rPr>
              <a:t>Connection</a:t>
            </a:r>
            <a:endParaRPr lang="en-US" sz="2400" dirty="0">
              <a:solidFill>
                <a:schemeClr val="tx1"/>
              </a:solidFill>
              <a:latin typeface="Times New Roman" pitchFamily="18" charset="0"/>
              <a:cs typeface="Times New Roman" pitchFamily="18" charset="0"/>
            </a:endParaRPr>
          </a:p>
          <a:p>
            <a:endParaRPr lang="en-US" dirty="0"/>
          </a:p>
        </p:txBody>
      </p:sp>
      <p:sp>
        <p:nvSpPr>
          <p:cNvPr id="4" name="Rectangle 3"/>
          <p:cNvSpPr/>
          <p:nvPr/>
        </p:nvSpPr>
        <p:spPr>
          <a:xfrm>
            <a:off x="1619672" y="1294693"/>
            <a:ext cx="7403740" cy="966418"/>
          </a:xfrm>
          <a:prstGeom prst="rect">
            <a:avLst/>
          </a:prstGeom>
        </p:spPr>
        <p:txBody>
          <a:bodyPr wrap="square">
            <a:spAutoFit/>
          </a:bodyPr>
          <a:lstStyle/>
          <a:p>
            <a:pPr marL="457200" marR="0" lvl="0" indent="-457200" algn="l" defTabSz="914400" rtl="0" eaLnBrk="1" fontAlgn="auto" latinLnBrk="1" hangingPunct="1">
              <a:lnSpc>
                <a:spcPct val="100000"/>
              </a:lnSpc>
              <a:spcBef>
                <a:spcPct val="20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The Result of </a:t>
            </a:r>
            <a:r>
              <a:rPr kumimoji="0" lang="en-US" sz="28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Moment </a:t>
            </a:r>
            <a:r>
              <a:rPr kumimoji="0" lang="en-US"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Connection</a:t>
            </a:r>
          </a:p>
          <a:p>
            <a:pPr marL="342900" marR="0" lvl="0" indent="-342900" algn="l" defTabSz="914400" rtl="0" eaLnBrk="1" fontAlgn="auto" latinLnBrk="1" hangingPunct="1">
              <a:lnSpc>
                <a:spcPct val="100000"/>
              </a:lnSpc>
              <a:spcBef>
                <a:spcPct val="20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Design </a:t>
            </a:r>
            <a:r>
              <a:rPr kumimoji="0" lang="en-US"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Check</a:t>
            </a:r>
          </a:p>
        </p:txBody>
      </p:sp>
      <p:pic>
        <p:nvPicPr>
          <p:cNvPr id="6" name="Content Placeholder 5"/>
          <p:cNvPicPr>
            <a:picLocks noGrp="1" noChangeAspect="1"/>
          </p:cNvPicPr>
          <p:nvPr>
            <p:ph idx="10"/>
          </p:nvPr>
        </p:nvPicPr>
        <p:blipFill>
          <a:blip r:embed="rId2"/>
          <a:stretch>
            <a:fillRect/>
          </a:stretch>
        </p:blipFill>
        <p:spPr>
          <a:xfrm>
            <a:off x="2284536" y="2287541"/>
            <a:ext cx="6247904" cy="4394075"/>
          </a:xfrm>
          <a:prstGeom prst="rect">
            <a:avLst/>
          </a:prstGeom>
        </p:spPr>
      </p:pic>
    </p:spTree>
    <p:extLst>
      <p:ext uri="{BB962C8B-B14F-4D97-AF65-F5344CB8AC3E}">
        <p14:creationId xmlns:p14="http://schemas.microsoft.com/office/powerpoint/2010/main" val="315366089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7781"/>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75656" y="831409"/>
            <a:ext cx="6563072" cy="460648"/>
          </a:xfrm>
        </p:spPr>
        <p:txBody>
          <a:bodyPr/>
          <a:lstStyle/>
          <a:p>
            <a:r>
              <a:rPr lang="en-US" sz="2400" b="1" dirty="0">
                <a:latin typeface="Times New Roman"/>
              </a:rPr>
              <a:t>Beam-Column Steel Connection</a:t>
            </a:r>
            <a:endParaRPr lang="en-US" sz="2400" dirty="0"/>
          </a:p>
        </p:txBody>
      </p:sp>
      <p:sp>
        <p:nvSpPr>
          <p:cNvPr id="4" name="Content Placeholder 3"/>
          <p:cNvSpPr>
            <a:spLocks noGrp="1"/>
          </p:cNvSpPr>
          <p:nvPr>
            <p:ph idx="10"/>
          </p:nvPr>
        </p:nvSpPr>
        <p:spPr>
          <a:xfrm>
            <a:off x="1259632" y="1297318"/>
            <a:ext cx="7740352" cy="5084010"/>
          </a:xfrm>
        </p:spPr>
        <p:txBody>
          <a:bodyPr/>
          <a:lstStyle/>
          <a:p>
            <a:pPr lvl="0"/>
            <a:r>
              <a:rPr lang="en-US" sz="2400" dirty="0">
                <a:solidFill>
                  <a:prstClr val="black">
                    <a:lumMod val="75000"/>
                    <a:lumOff val="25000"/>
                  </a:prstClr>
                </a:solidFill>
                <a:latin typeface="Times New Roman" pitchFamily="18" charset="0"/>
                <a:cs typeface="Times New Roman" pitchFamily="18" charset="0"/>
              </a:rPr>
              <a:t>Using RAM Connection program</a:t>
            </a:r>
          </a:p>
          <a:p>
            <a:pPr marL="342900" lvl="0" indent="-342900">
              <a:buFont typeface="Courier New" panose="02070309020205020404" pitchFamily="49" charset="0"/>
              <a:buChar char="o"/>
            </a:pPr>
            <a:r>
              <a:rPr lang="en-US" sz="2400" dirty="0" smtClean="0">
                <a:solidFill>
                  <a:prstClr val="black">
                    <a:lumMod val="75000"/>
                    <a:lumOff val="25000"/>
                  </a:prstClr>
                </a:solidFill>
                <a:latin typeface="Times New Roman" pitchFamily="18" charset="0"/>
                <a:cs typeface="Times New Roman" pitchFamily="18" charset="0"/>
              </a:rPr>
              <a:t>Joint </a:t>
            </a:r>
            <a:r>
              <a:rPr lang="en-US" sz="2400" dirty="0">
                <a:solidFill>
                  <a:prstClr val="black">
                    <a:lumMod val="75000"/>
                    <a:lumOff val="25000"/>
                  </a:prstClr>
                </a:solidFill>
                <a:latin typeface="Times New Roman" pitchFamily="18" charset="0"/>
                <a:cs typeface="Times New Roman" pitchFamily="18" charset="0"/>
              </a:rPr>
              <a:t>Data</a:t>
            </a:r>
          </a:p>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2131247"/>
            <a:ext cx="4653167" cy="469246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128797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9586" y="8709"/>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29586" y="847899"/>
            <a:ext cx="6563072" cy="460648"/>
          </a:xfrm>
        </p:spPr>
        <p:txBody>
          <a:bodyPr/>
          <a:lstStyle/>
          <a:p>
            <a:pPr lvl="0"/>
            <a:endParaRPr lang="en-US" sz="2400" b="1" dirty="0" smtClean="0">
              <a:solidFill>
                <a:prstClr val="black">
                  <a:lumMod val="75000"/>
                  <a:lumOff val="25000"/>
                </a:prstClr>
              </a:solidFill>
              <a:latin typeface="Times New Roman"/>
            </a:endParaRPr>
          </a:p>
          <a:p>
            <a:pPr lvl="0"/>
            <a:r>
              <a:rPr lang="en-US" sz="2400" b="1" dirty="0" smtClean="0">
                <a:solidFill>
                  <a:prstClr val="black">
                    <a:lumMod val="75000"/>
                    <a:lumOff val="25000"/>
                  </a:prstClr>
                </a:solidFill>
                <a:latin typeface="Times New Roman"/>
              </a:rPr>
              <a:t>Beam-Column </a:t>
            </a:r>
            <a:r>
              <a:rPr lang="en-US" sz="2400" b="1" dirty="0">
                <a:solidFill>
                  <a:prstClr val="black">
                    <a:lumMod val="75000"/>
                    <a:lumOff val="25000"/>
                  </a:prstClr>
                </a:solidFill>
                <a:latin typeface="Times New Roman"/>
              </a:rPr>
              <a:t>Steel Connection</a:t>
            </a:r>
            <a:endParaRPr lang="en-US" sz="2400"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403648" y="1268760"/>
            <a:ext cx="6563072" cy="4147865"/>
          </a:xfrm>
        </p:spPr>
        <p:txBody>
          <a:bodyPr/>
          <a:lstStyle/>
          <a:p>
            <a:pPr marL="342900" lvl="0" indent="-342900">
              <a:buFont typeface="Courier New" panose="02070309020205020404" pitchFamily="49" charset="0"/>
              <a:buChar char="o"/>
            </a:pPr>
            <a:r>
              <a:rPr lang="en-US" sz="2400" dirty="0" smtClean="0">
                <a:solidFill>
                  <a:prstClr val="black">
                    <a:lumMod val="75000"/>
                    <a:lumOff val="25000"/>
                  </a:prstClr>
                </a:solidFill>
                <a:latin typeface="Times New Roman" pitchFamily="18" charset="0"/>
                <a:cs typeface="Times New Roman" pitchFamily="18" charset="0"/>
              </a:rPr>
              <a:t>Load</a:t>
            </a:r>
            <a:endParaRPr lang="en-US" sz="2400" dirty="0">
              <a:solidFill>
                <a:prstClr val="black">
                  <a:lumMod val="75000"/>
                  <a:lumOff val="25000"/>
                </a:prstClr>
              </a:solidFill>
              <a:latin typeface="Times New Roman" pitchFamily="18" charset="0"/>
              <a:cs typeface="Times New Roman" pitchFamily="18" charset="0"/>
            </a:endParaRPr>
          </a:p>
          <a:p>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1990033"/>
            <a:ext cx="3759576" cy="223224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4467738"/>
            <a:ext cx="6527267" cy="227884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280394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8593" y="13855"/>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64370" y="933065"/>
            <a:ext cx="6563072" cy="460648"/>
          </a:xfrm>
        </p:spPr>
        <p:txBody>
          <a:bodyPr/>
          <a:lstStyle/>
          <a:p>
            <a:pPr lvl="0"/>
            <a:endParaRPr lang="en-US" sz="2400" b="1" dirty="0" smtClean="0">
              <a:solidFill>
                <a:prstClr val="black">
                  <a:lumMod val="75000"/>
                  <a:lumOff val="25000"/>
                </a:prstClr>
              </a:solidFill>
              <a:latin typeface="Times New Roman"/>
            </a:endParaRPr>
          </a:p>
          <a:p>
            <a:pPr lvl="0"/>
            <a:r>
              <a:rPr lang="en-US" sz="2400" b="1" dirty="0" smtClean="0">
                <a:solidFill>
                  <a:prstClr val="black">
                    <a:lumMod val="75000"/>
                    <a:lumOff val="25000"/>
                  </a:prstClr>
                </a:solidFill>
                <a:latin typeface="Times New Roman"/>
              </a:rPr>
              <a:t>Beam-Column </a:t>
            </a:r>
            <a:r>
              <a:rPr lang="en-US" sz="2400" b="1" dirty="0">
                <a:solidFill>
                  <a:prstClr val="black">
                    <a:lumMod val="75000"/>
                    <a:lumOff val="25000"/>
                  </a:prstClr>
                </a:solidFill>
                <a:latin typeface="Times New Roman"/>
              </a:rPr>
              <a:t>Steel Connection</a:t>
            </a:r>
            <a:endParaRPr lang="en-US" sz="2400"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434479" y="1484784"/>
            <a:ext cx="7658441" cy="4147865"/>
          </a:xfrm>
        </p:spPr>
        <p:txBody>
          <a:bodyPr/>
          <a:lstStyle/>
          <a:p>
            <a:pPr marL="342900" lvl="0" indent="-342900">
              <a:buFont typeface="Courier New" panose="02070309020205020404" pitchFamily="49" charset="0"/>
              <a:buChar char="o"/>
            </a:pPr>
            <a:r>
              <a:rPr lang="en-US" sz="2400" dirty="0" smtClean="0">
                <a:solidFill>
                  <a:schemeClr val="tx1"/>
                </a:solidFill>
                <a:latin typeface="Times New Roman" pitchFamily="18" charset="0"/>
                <a:cs typeface="Times New Roman" pitchFamily="18" charset="0"/>
              </a:rPr>
              <a:t>The </a:t>
            </a:r>
            <a:r>
              <a:rPr lang="en-US" sz="2400" dirty="0">
                <a:solidFill>
                  <a:schemeClr val="tx1"/>
                </a:solidFill>
                <a:latin typeface="Times New Roman" pitchFamily="18" charset="0"/>
                <a:cs typeface="Times New Roman" pitchFamily="18" charset="0"/>
              </a:rPr>
              <a:t>Shape of Designed Column </a:t>
            </a:r>
            <a:endParaRPr lang="en-US" sz="2400" dirty="0" smtClean="0">
              <a:solidFill>
                <a:schemeClr val="tx1"/>
              </a:solidFill>
              <a:latin typeface="Times New Roman" pitchFamily="18" charset="0"/>
              <a:cs typeface="Times New Roman" pitchFamily="18" charset="0"/>
            </a:endParaRPr>
          </a:p>
          <a:p>
            <a:pPr lvl="0"/>
            <a:r>
              <a:rPr lang="en-US" sz="2400" dirty="0" smtClean="0">
                <a:solidFill>
                  <a:schemeClr val="tx1"/>
                </a:solidFill>
                <a:latin typeface="Times New Roman" pitchFamily="18" charset="0"/>
                <a:cs typeface="Times New Roman" pitchFamily="18" charset="0"/>
              </a:rPr>
              <a:t>After using the </a:t>
            </a:r>
            <a:r>
              <a:rPr lang="en-US" sz="2400" dirty="0">
                <a:solidFill>
                  <a:schemeClr val="tx1"/>
                </a:solidFill>
                <a:latin typeface="Times New Roman" pitchFamily="18" charset="0"/>
                <a:cs typeface="Times New Roman" pitchFamily="18" charset="0"/>
              </a:rPr>
              <a:t>RAM </a:t>
            </a:r>
            <a:r>
              <a:rPr lang="en-US" sz="2400" dirty="0" smtClean="0">
                <a:solidFill>
                  <a:schemeClr val="tx1"/>
                </a:solidFill>
                <a:latin typeface="Times New Roman" pitchFamily="18" charset="0"/>
                <a:cs typeface="Times New Roman" pitchFamily="18" charset="0"/>
              </a:rPr>
              <a:t>connection </a:t>
            </a:r>
            <a:r>
              <a:rPr lang="en-US" sz="2400" dirty="0">
                <a:solidFill>
                  <a:schemeClr val="tx1"/>
                </a:solidFill>
                <a:latin typeface="Times New Roman" pitchFamily="18" charset="0"/>
                <a:cs typeface="Times New Roman" pitchFamily="18" charset="0"/>
              </a:rPr>
              <a:t>program get this </a:t>
            </a:r>
            <a:r>
              <a:rPr lang="en-US" sz="2400" dirty="0" smtClean="0">
                <a:solidFill>
                  <a:schemeClr val="tx1"/>
                </a:solidFill>
                <a:latin typeface="Times New Roman" pitchFamily="18" charset="0"/>
                <a:cs typeface="Times New Roman" pitchFamily="18" charset="0"/>
              </a:rPr>
              <a:t>shape </a:t>
            </a:r>
            <a:r>
              <a:rPr lang="en-US" sz="2400" dirty="0">
                <a:solidFill>
                  <a:schemeClr val="tx1"/>
                </a:solidFill>
                <a:latin typeface="Times New Roman" pitchFamily="18" charset="0"/>
                <a:cs typeface="Times New Roman" pitchFamily="18" charset="0"/>
              </a:rPr>
              <a:t>of </a:t>
            </a:r>
            <a:r>
              <a:rPr lang="en-US" sz="2400" dirty="0" smtClean="0">
                <a:solidFill>
                  <a:schemeClr val="tx1"/>
                </a:solidFill>
                <a:latin typeface="Times New Roman" pitchFamily="18" charset="0"/>
                <a:cs typeface="Times New Roman" pitchFamily="18" charset="0"/>
              </a:rPr>
              <a:t>connection for beam-columns.</a:t>
            </a:r>
            <a:endParaRPr lang="en-US" dirty="0">
              <a:solidFill>
                <a:schemeClr val="tx1"/>
              </a:solidFill>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2780928"/>
            <a:ext cx="3785410" cy="3897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314115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0"/>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47664" y="839190"/>
            <a:ext cx="6563072" cy="460648"/>
          </a:xfrm>
        </p:spPr>
        <p:txBody>
          <a:bodyPr/>
          <a:lstStyle/>
          <a:p>
            <a:pPr lvl="0"/>
            <a:endParaRPr lang="en-US" dirty="0">
              <a:solidFill>
                <a:prstClr val="black">
                  <a:lumMod val="75000"/>
                  <a:lumOff val="25000"/>
                </a:prstClr>
              </a:solidFill>
            </a:endParaRPr>
          </a:p>
          <a:p>
            <a:pPr lvl="0"/>
            <a:r>
              <a:rPr lang="en-US" sz="2400" b="1" dirty="0">
                <a:solidFill>
                  <a:prstClr val="black">
                    <a:lumMod val="75000"/>
                    <a:lumOff val="25000"/>
                  </a:prstClr>
                </a:solidFill>
                <a:latin typeface="Times New Roman"/>
              </a:rPr>
              <a:t>Beam-Column Steel Connection</a:t>
            </a:r>
            <a:endParaRPr lang="en-US" sz="2400"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331640" y="1633521"/>
            <a:ext cx="6563072" cy="4147865"/>
          </a:xfrm>
        </p:spPr>
        <p:txBody>
          <a:bodyPr/>
          <a:lstStyle/>
          <a:p>
            <a:r>
              <a:rPr lang="en-US" sz="2400" dirty="0">
                <a:solidFill>
                  <a:schemeClr val="tx1"/>
                </a:solidFill>
                <a:latin typeface="Times New Roman" pitchFamily="18" charset="0"/>
                <a:cs typeface="Times New Roman" pitchFamily="18" charset="0"/>
              </a:rPr>
              <a:t>Details of </a:t>
            </a:r>
            <a:r>
              <a:rPr lang="en-US" sz="2400" dirty="0" smtClean="0">
                <a:solidFill>
                  <a:schemeClr val="tx1"/>
                </a:solidFill>
                <a:latin typeface="Times New Roman" pitchFamily="18" charset="0"/>
                <a:cs typeface="Times New Roman" pitchFamily="18" charset="0"/>
              </a:rPr>
              <a:t>Connection</a:t>
            </a:r>
          </a:p>
          <a:p>
            <a:endParaRPr lang="en-US" sz="2400" dirty="0">
              <a:solidFill>
                <a:schemeClr val="tx1"/>
              </a:solidFill>
              <a:latin typeface="Times New Roman" pitchFamily="18" charset="0"/>
              <a:cs typeface="Times New Roman" pitchFamily="18" charset="0"/>
            </a:endParaRPr>
          </a:p>
          <a:p>
            <a:r>
              <a:rPr lang="en-US" sz="2400" b="1" dirty="0">
                <a:solidFill>
                  <a:schemeClr val="tx1"/>
                </a:solidFill>
                <a:latin typeface="Times New Roman" pitchFamily="18" charset="0"/>
                <a:cs typeface="Times New Roman" pitchFamily="18" charset="0"/>
              </a:rPr>
              <a:t>For shear</a:t>
            </a:r>
          </a:p>
          <a:p>
            <a:pPr marL="342900" indent="-342900">
              <a:buFont typeface="Arial" panose="020B0604020202020204" pitchFamily="34" charset="0"/>
              <a:buChar char="•"/>
            </a:pPr>
            <a:r>
              <a:rPr lang="en-US" sz="2400" dirty="0" smtClean="0">
                <a:solidFill>
                  <a:schemeClr val="tx1"/>
                </a:solidFill>
                <a:latin typeface="Times New Roman" pitchFamily="18" charset="0"/>
                <a:cs typeface="Times New Roman" pitchFamily="18" charset="0"/>
              </a:rPr>
              <a:t>Details </a:t>
            </a:r>
            <a:r>
              <a:rPr lang="en-US" sz="2400" dirty="0">
                <a:solidFill>
                  <a:schemeClr val="tx1"/>
                </a:solidFill>
                <a:latin typeface="Times New Roman" pitchFamily="18" charset="0"/>
                <a:cs typeface="Times New Roman" pitchFamily="18" charset="0"/>
              </a:rPr>
              <a:t>of Connection for Shear</a:t>
            </a:r>
          </a:p>
          <a:p>
            <a:r>
              <a:rPr lang="en-US" sz="2400" dirty="0" smtClean="0">
                <a:solidFill>
                  <a:schemeClr val="tx1"/>
                </a:solidFill>
                <a:latin typeface="Times New Roman" pitchFamily="18" charset="0"/>
                <a:cs typeface="Times New Roman" pitchFamily="18" charset="0"/>
              </a:rPr>
              <a:t>   Family</a:t>
            </a:r>
            <a:r>
              <a:rPr lang="en-US" sz="2400" dirty="0">
                <a:solidFill>
                  <a:schemeClr val="tx1"/>
                </a:solidFill>
                <a:latin typeface="Times New Roman" pitchFamily="18" charset="0"/>
                <a:cs typeface="Times New Roman" pitchFamily="18" charset="0"/>
              </a:rPr>
              <a:t>: Column splice (CS)</a:t>
            </a:r>
          </a:p>
          <a:p>
            <a:r>
              <a:rPr lang="en-US" sz="2400" dirty="0" smtClean="0">
                <a:solidFill>
                  <a:schemeClr val="tx1"/>
                </a:solidFill>
                <a:latin typeface="Times New Roman" pitchFamily="18" charset="0"/>
                <a:cs typeface="Times New Roman" pitchFamily="18" charset="0"/>
              </a:rPr>
              <a:t>   Type</a:t>
            </a:r>
            <a:r>
              <a:rPr lang="en-US" sz="2400" dirty="0">
                <a:solidFill>
                  <a:schemeClr val="tx1"/>
                </a:solidFill>
                <a:latin typeface="Times New Roman" pitchFamily="18" charset="0"/>
                <a:cs typeface="Times New Roman" pitchFamily="18" charset="0"/>
              </a:rPr>
              <a:t>: Shear web plate(s)</a:t>
            </a: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10043342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0"/>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47664" y="839190"/>
            <a:ext cx="6563072" cy="460648"/>
          </a:xfrm>
        </p:spPr>
        <p:txBody>
          <a:bodyPr/>
          <a:lstStyle/>
          <a:p>
            <a:pPr lvl="0"/>
            <a:endParaRPr lang="en-US" dirty="0">
              <a:solidFill>
                <a:prstClr val="black">
                  <a:lumMod val="75000"/>
                  <a:lumOff val="25000"/>
                </a:prstClr>
              </a:solidFill>
            </a:endParaRPr>
          </a:p>
          <a:p>
            <a:pPr lvl="0"/>
            <a:r>
              <a:rPr lang="en-US" sz="2400" b="1" dirty="0">
                <a:solidFill>
                  <a:prstClr val="black">
                    <a:lumMod val="75000"/>
                    <a:lumOff val="25000"/>
                  </a:prstClr>
                </a:solidFill>
                <a:latin typeface="Times New Roman"/>
              </a:rPr>
              <a:t>Beam-Column Steel Connection</a:t>
            </a:r>
            <a:endParaRPr lang="en-US" sz="2400"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331640" y="1338607"/>
            <a:ext cx="6563072" cy="4147865"/>
          </a:xfrm>
        </p:spPr>
        <p:txBody>
          <a:bodyPr/>
          <a:lstStyle/>
          <a:p>
            <a:r>
              <a:rPr lang="en-US" sz="2400" b="1" dirty="0" smtClean="0">
                <a:solidFill>
                  <a:schemeClr val="tx1"/>
                </a:solidFill>
                <a:latin typeface="Times New Roman" pitchFamily="18" charset="0"/>
                <a:cs typeface="Times New Roman" pitchFamily="18" charset="0"/>
              </a:rPr>
              <a:t>For shear</a:t>
            </a:r>
          </a:p>
          <a:p>
            <a:r>
              <a:rPr lang="en-US" sz="2400" dirty="0">
                <a:latin typeface="Times New Roman" pitchFamily="18" charset="0"/>
                <a:cs typeface="Times New Roman" pitchFamily="18" charset="0"/>
              </a:rPr>
              <a:t>• General </a:t>
            </a:r>
            <a:r>
              <a:rPr lang="en-US" sz="2400" dirty="0" smtClean="0">
                <a:latin typeface="Times New Roman" pitchFamily="18" charset="0"/>
                <a:cs typeface="Times New Roman" pitchFamily="18" charset="0"/>
              </a:rPr>
              <a:t>Information</a:t>
            </a:r>
          </a:p>
          <a:p>
            <a:pPr lvl="0"/>
            <a:r>
              <a:rPr lang="en-US" sz="2400" dirty="0">
                <a:solidFill>
                  <a:schemeClr val="tx1"/>
                </a:solidFill>
                <a:latin typeface="Times New Roman" pitchFamily="18" charset="0"/>
                <a:cs typeface="Times New Roman" pitchFamily="18" charset="0"/>
              </a:rPr>
              <a:t>Members</a:t>
            </a:r>
          </a:p>
          <a:p>
            <a:pPr lvl="0"/>
            <a:r>
              <a:rPr lang="en-US" sz="2400" dirty="0">
                <a:solidFill>
                  <a:schemeClr val="tx1"/>
                </a:solidFill>
                <a:latin typeface="Times New Roman" panose="02020603050405020304" pitchFamily="18" charset="0"/>
                <a:ea typeface="Calibri" panose="020F0502020204030204" pitchFamily="34" charset="0"/>
                <a:cs typeface="Times New Roman" pitchFamily="18" charset="0"/>
              </a:rPr>
              <a:t>Material: A36</a:t>
            </a:r>
            <a:endParaRPr lang="en-US" sz="2400" b="1" dirty="0">
              <a:solidFill>
                <a:schemeClr val="tx1"/>
              </a:solidFill>
              <a:latin typeface="Times New Roman" pitchFamily="18" charset="0"/>
              <a:cs typeface="Times New Roman" pitchFamily="18" charset="0"/>
            </a:endParaRPr>
          </a:p>
          <a:p>
            <a:r>
              <a:rPr lang="en-US" sz="2400" b="1" dirty="0">
                <a:latin typeface="Times New Roman" pitchFamily="18" charset="0"/>
                <a:cs typeface="Times New Roman" pitchFamily="18" charset="0"/>
              </a:rPr>
              <a:t>End Plate </a:t>
            </a:r>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Connector</a:t>
            </a:r>
          </a:p>
          <a:p>
            <a:r>
              <a:rPr lang="en-US" sz="2400" dirty="0" smtClean="0">
                <a:latin typeface="Times New Roman" pitchFamily="18" charset="0"/>
                <a:cs typeface="Times New Roman" pitchFamily="18" charset="0"/>
              </a:rPr>
              <a:t> Section</a:t>
            </a:r>
            <a:r>
              <a:rPr lang="en-US" sz="2400" dirty="0">
                <a:latin typeface="Times New Roman" pitchFamily="18" charset="0"/>
                <a:cs typeface="Times New Roman" pitchFamily="18" charset="0"/>
              </a:rPr>
              <a:t>: PL </a:t>
            </a:r>
            <a:r>
              <a:rPr lang="en-US" sz="2400" dirty="0" smtClean="0">
                <a:latin typeface="Times New Roman" pitchFamily="18" charset="0"/>
                <a:cs typeface="Times New Roman" pitchFamily="18" charset="0"/>
              </a:rPr>
              <a:t>8x165.1x304.8</a:t>
            </a:r>
          </a:p>
          <a:p>
            <a:r>
              <a:rPr lang="en-US" sz="2400" dirty="0">
                <a:latin typeface="Times New Roman" pitchFamily="18" charset="0"/>
                <a:cs typeface="Times New Roman" pitchFamily="18" charset="0"/>
              </a:rPr>
              <a:t>L (Plate length): </a:t>
            </a:r>
            <a:r>
              <a:rPr lang="en-US" sz="2400" dirty="0" smtClean="0">
                <a:latin typeface="Times New Roman" pitchFamily="18" charset="0"/>
                <a:cs typeface="Times New Roman" pitchFamily="18" charset="0"/>
              </a:rPr>
              <a:t>304.8mm</a:t>
            </a:r>
          </a:p>
          <a:p>
            <a:r>
              <a:rPr lang="en-US" sz="2400" dirty="0" smtClean="0">
                <a:latin typeface="Times New Roman" pitchFamily="18" charset="0"/>
                <a:cs typeface="Times New Roman" pitchFamily="18" charset="0"/>
              </a:rPr>
              <a:t>B </a:t>
            </a:r>
            <a:r>
              <a:rPr lang="en-US" sz="2400" dirty="0">
                <a:latin typeface="Times New Roman" pitchFamily="18" charset="0"/>
                <a:cs typeface="Times New Roman" pitchFamily="18" charset="0"/>
              </a:rPr>
              <a:t>(Plate width): 165.1mm </a:t>
            </a:r>
            <a:endParaRPr lang="en-US" sz="2400" dirty="0" smtClean="0">
              <a:latin typeface="Times New Roman" pitchFamily="18" charset="0"/>
              <a:cs typeface="Times New Roman" pitchFamily="18" charset="0"/>
            </a:endParaRPr>
          </a:p>
          <a:p>
            <a:r>
              <a:rPr lang="en-US" sz="2400" dirty="0" err="1">
                <a:solidFill>
                  <a:schemeClr val="tx1"/>
                </a:solidFill>
                <a:latin typeface="Times New Roman" panose="02020603050405020304" pitchFamily="18" charset="0"/>
                <a:ea typeface="Calibri" panose="020F0502020204030204" pitchFamily="34" charset="0"/>
                <a:cs typeface="Times New Roman" pitchFamily="18" charset="0"/>
              </a:rPr>
              <a:t>t</a:t>
            </a:r>
            <a:r>
              <a:rPr lang="en-US" sz="2400" baseline="-25000" dirty="0" err="1">
                <a:solidFill>
                  <a:schemeClr val="tx1"/>
                </a:solidFill>
                <a:latin typeface="Times New Roman" panose="02020603050405020304" pitchFamily="18" charset="0"/>
                <a:ea typeface="Calibri" panose="020F0502020204030204" pitchFamily="34" charset="0"/>
                <a:cs typeface="Times New Roman" pitchFamily="18" charset="0"/>
              </a:rPr>
              <a:t>p</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(Plate thickness): 8mm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Material</a:t>
            </a:r>
            <a:r>
              <a:rPr lang="en-US" sz="2400" dirty="0">
                <a:latin typeface="Times New Roman" pitchFamily="18" charset="0"/>
                <a:cs typeface="Times New Roman" pitchFamily="18" charset="0"/>
              </a:rPr>
              <a:t>: A36</a:t>
            </a:r>
            <a:endParaRPr lang="en-US" sz="2400" b="1" dirty="0">
              <a:solidFill>
                <a:schemeClr val="tx1"/>
              </a:solidFill>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4454" y="1628800"/>
            <a:ext cx="4319546" cy="223224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088604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0"/>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47664" y="839190"/>
            <a:ext cx="6563072" cy="460648"/>
          </a:xfrm>
        </p:spPr>
        <p:txBody>
          <a:bodyPr/>
          <a:lstStyle/>
          <a:p>
            <a:pPr lvl="0"/>
            <a:endParaRPr lang="en-US" dirty="0">
              <a:solidFill>
                <a:prstClr val="black">
                  <a:lumMod val="75000"/>
                  <a:lumOff val="25000"/>
                </a:prstClr>
              </a:solidFill>
            </a:endParaRPr>
          </a:p>
          <a:p>
            <a:pPr lvl="0"/>
            <a:r>
              <a:rPr lang="en-US" sz="2400" b="1" dirty="0">
                <a:solidFill>
                  <a:prstClr val="black">
                    <a:lumMod val="75000"/>
                    <a:lumOff val="25000"/>
                  </a:prstClr>
                </a:solidFill>
                <a:latin typeface="Times New Roman"/>
              </a:rPr>
              <a:t>Beam-Column Steel Connection</a:t>
            </a:r>
            <a:endParaRPr lang="en-US" sz="2400"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331640" y="1338607"/>
            <a:ext cx="6563072" cy="4147865"/>
          </a:xfrm>
        </p:spPr>
        <p:txBody>
          <a:bodyPr/>
          <a:lstStyle/>
          <a:p>
            <a:r>
              <a:rPr lang="en-US" sz="2400" b="1" dirty="0" smtClean="0">
                <a:solidFill>
                  <a:schemeClr val="tx1"/>
                </a:solidFill>
                <a:latin typeface="Times New Roman" pitchFamily="18" charset="0"/>
                <a:cs typeface="Times New Roman" pitchFamily="18" charset="0"/>
              </a:rPr>
              <a:t>For shear</a:t>
            </a:r>
          </a:p>
          <a:p>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General Information</a:t>
            </a:r>
          </a:p>
          <a:p>
            <a:r>
              <a:rPr lang="en-US" sz="2400" b="1" dirty="0">
                <a:latin typeface="Times New Roman" pitchFamily="18" charset="0"/>
                <a:cs typeface="Times New Roman" pitchFamily="18" charset="0"/>
              </a:rPr>
              <a:t>Beam side </a:t>
            </a:r>
            <a:endParaRPr lang="en-US" sz="2400" b="1"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Plate position on </a:t>
            </a:r>
            <a:r>
              <a:rPr lang="en-US" sz="2400" dirty="0">
                <a:latin typeface="Times New Roman" pitchFamily="18" charset="0"/>
                <a:cs typeface="Times New Roman" pitchFamily="18" charset="0"/>
              </a:rPr>
              <a:t>beam: Center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Welding </a:t>
            </a:r>
            <a:r>
              <a:rPr lang="en-US" sz="2400" dirty="0">
                <a:latin typeface="Times New Roman" pitchFamily="18" charset="0"/>
                <a:cs typeface="Times New Roman" pitchFamily="18" charset="0"/>
              </a:rPr>
              <a:t>electrode to beam: </a:t>
            </a:r>
            <a:r>
              <a:rPr lang="en-US" sz="2400" dirty="0" smtClean="0">
                <a:latin typeface="Times New Roman" pitchFamily="18" charset="0"/>
                <a:cs typeface="Times New Roman" pitchFamily="18" charset="0"/>
              </a:rPr>
              <a:t>E70XX</a:t>
            </a:r>
          </a:p>
          <a:p>
            <a:r>
              <a:rPr lang="en-US" sz="2400" b="1" dirty="0">
                <a:latin typeface="Times New Roman" pitchFamily="18" charset="0"/>
                <a:cs typeface="Times New Roman" pitchFamily="18" charset="0"/>
              </a:rPr>
              <a:t>Support </a:t>
            </a:r>
            <a:r>
              <a:rPr lang="en-US" sz="2400" b="1" dirty="0" smtClean="0">
                <a:latin typeface="Times New Roman" pitchFamily="18" charset="0"/>
                <a:cs typeface="Times New Roman" pitchFamily="18" charset="0"/>
              </a:rPr>
              <a:t>side</a:t>
            </a:r>
          </a:p>
          <a:p>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Connection type: </a:t>
            </a:r>
            <a:r>
              <a:rPr lang="en-US" sz="2400" dirty="0" smtClean="0">
                <a:latin typeface="Times New Roman" pitchFamily="18" charset="0"/>
                <a:cs typeface="Times New Roman" pitchFamily="18" charset="0"/>
              </a:rPr>
              <a:t>Bolted</a:t>
            </a:r>
          </a:p>
          <a:p>
            <a:r>
              <a:rPr lang="en-US" sz="2400" dirty="0" smtClean="0">
                <a:latin typeface="Times New Roman" pitchFamily="18" charset="0"/>
                <a:cs typeface="Times New Roman" pitchFamily="18" charset="0"/>
              </a:rPr>
              <a:t>Bolts</a:t>
            </a:r>
            <a:r>
              <a:rPr lang="en-US" sz="2400" dirty="0">
                <a:latin typeface="Times New Roman" pitchFamily="18" charset="0"/>
                <a:cs typeface="Times New Roman" pitchFamily="18" charset="0"/>
              </a:rPr>
              <a:t>: 3/4" A325 N </a:t>
            </a:r>
            <a:r>
              <a:rPr lang="en-US" sz="2400" dirty="0" smtClean="0">
                <a:latin typeface="Times New Roman" pitchFamily="18" charset="0"/>
                <a:cs typeface="Times New Roman" pitchFamily="18" charset="0"/>
              </a:rPr>
              <a:t>140</a:t>
            </a:r>
          </a:p>
          <a:p>
            <a:r>
              <a:rPr lang="en-US" sz="2400" dirty="0" err="1" smtClean="0">
                <a:latin typeface="Times New Roman" pitchFamily="18" charset="0"/>
                <a:cs typeface="Times New Roman" pitchFamily="18" charset="0"/>
              </a:rPr>
              <a:t>nc</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(Bolt columns): 2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nr </a:t>
            </a:r>
            <a:r>
              <a:rPr lang="en-US" sz="2400" dirty="0">
                <a:latin typeface="Times New Roman" pitchFamily="18" charset="0"/>
                <a:cs typeface="Times New Roman" pitchFamily="18" charset="0"/>
              </a:rPr>
              <a:t>(Rows of Bolts):4</a:t>
            </a:r>
            <a:endParaRPr lang="en-US" sz="2400"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3899691"/>
            <a:ext cx="3810988" cy="294533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879780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171400"/>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764704"/>
            <a:ext cx="6563072" cy="460648"/>
          </a:xfrm>
        </p:spPr>
        <p:txBody>
          <a:bodyPr/>
          <a:lstStyle/>
          <a:p>
            <a:pPr lvl="0"/>
            <a:endParaRPr lang="en-US" dirty="0">
              <a:solidFill>
                <a:prstClr val="black">
                  <a:lumMod val="75000"/>
                  <a:lumOff val="25000"/>
                </a:prstClr>
              </a:solidFill>
            </a:endParaRPr>
          </a:p>
          <a:p>
            <a:pPr lvl="0"/>
            <a:r>
              <a:rPr lang="en-US" sz="2400" b="1" dirty="0">
                <a:solidFill>
                  <a:prstClr val="black">
                    <a:lumMod val="75000"/>
                    <a:lumOff val="25000"/>
                  </a:prstClr>
                </a:solidFill>
                <a:latin typeface="Times New Roman"/>
              </a:rPr>
              <a:t>Beam-Column Steel Connection</a:t>
            </a:r>
            <a:endParaRPr lang="en-US" sz="2400"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259632" y="1124744"/>
            <a:ext cx="6563072" cy="4147865"/>
          </a:xfrm>
        </p:spPr>
        <p:txBody>
          <a:bodyPr/>
          <a:lstStyle/>
          <a:p>
            <a:pPr marL="457200" lvl="0" indent="-457200">
              <a:buFont typeface="Arial" panose="020B0604020202020204" pitchFamily="34" charset="0"/>
              <a:buChar char="•"/>
            </a:pPr>
            <a:r>
              <a:rPr lang="en-US" sz="2800" dirty="0">
                <a:solidFill>
                  <a:prstClr val="black"/>
                </a:solidFill>
                <a:latin typeface="Times New Roman" pitchFamily="18" charset="0"/>
                <a:cs typeface="Times New Roman" pitchFamily="18" charset="0"/>
              </a:rPr>
              <a:t>The Result of Shear Connection</a:t>
            </a:r>
          </a:p>
          <a:p>
            <a:pPr marL="342900" lvl="0" indent="-342900">
              <a:buFont typeface="Courier New" panose="02070309020205020404" pitchFamily="49" charset="0"/>
              <a:buChar char="o"/>
            </a:pPr>
            <a:r>
              <a:rPr lang="en-US" sz="2400" dirty="0">
                <a:solidFill>
                  <a:prstClr val="black"/>
                </a:solidFill>
                <a:latin typeface="Times New Roman" pitchFamily="18" charset="0"/>
                <a:cs typeface="Times New Roman" pitchFamily="18" charset="0"/>
              </a:rPr>
              <a:t>Design Check</a:t>
            </a:r>
          </a:p>
          <a:p>
            <a:endParaRPr lang="en-US" sz="2400" dirty="0" smtClean="0">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084177"/>
            <a:ext cx="6923391" cy="476595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17310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46" y="0"/>
            <a:ext cx="9144000" cy="1069514"/>
          </a:xfrm>
        </p:spPr>
        <p:txBody>
          <a:bodyPr/>
          <a:lstStyle/>
          <a:p>
            <a:r>
              <a:rPr lang="en-US" dirty="0">
                <a:solidFill>
                  <a:schemeClr val="accent6">
                    <a:lumMod val="75000"/>
                  </a:schemeClr>
                </a:solidFill>
              </a:rPr>
              <a:t>Seismic Design</a:t>
            </a:r>
          </a:p>
        </p:txBody>
      </p:sp>
      <p:sp>
        <p:nvSpPr>
          <p:cNvPr id="3" name="Content Placeholder 2"/>
          <p:cNvSpPr>
            <a:spLocks noGrp="1"/>
          </p:cNvSpPr>
          <p:nvPr>
            <p:ph idx="1"/>
          </p:nvPr>
        </p:nvSpPr>
        <p:spPr>
          <a:xfrm>
            <a:off x="467544" y="1212545"/>
            <a:ext cx="8229600" cy="460648"/>
          </a:xfrm>
        </p:spPr>
        <p:txBody>
          <a:bodyPr/>
          <a:lstStyle/>
          <a:p>
            <a:endParaRPr lang="en-US" b="1" dirty="0" smtClean="0">
              <a:solidFill>
                <a:schemeClr val="tx1"/>
              </a:solidFill>
            </a:endParaRPr>
          </a:p>
          <a:p>
            <a:r>
              <a:rPr lang="en-US" sz="2400" b="1" dirty="0" smtClean="0">
                <a:solidFill>
                  <a:schemeClr val="tx1"/>
                </a:solidFill>
                <a:latin typeface="Times New Roman" panose="02020603050405020304" pitchFamily="18" charset="0"/>
                <a:cs typeface="Times New Roman" panose="02020603050405020304" pitchFamily="18" charset="0"/>
              </a:rPr>
              <a:t>Introduction</a:t>
            </a:r>
            <a:endParaRPr lang="en-US" sz="2200" b="1"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4" name="Content Placeholder 3"/>
          <p:cNvSpPr>
            <a:spLocks noGrp="1"/>
          </p:cNvSpPr>
          <p:nvPr>
            <p:ph idx="10"/>
          </p:nvPr>
        </p:nvSpPr>
        <p:spPr>
          <a:xfrm>
            <a:off x="179512" y="1834805"/>
            <a:ext cx="8517632" cy="3600400"/>
          </a:xfrm>
        </p:spPr>
        <p:txBody>
          <a:bodyPr/>
          <a:lstStyle/>
          <a:p>
            <a:r>
              <a:rPr lang="en-US" sz="2400" dirty="0">
                <a:solidFill>
                  <a:schemeClr val="tx1"/>
                </a:solidFill>
                <a:latin typeface="Times New Roman" panose="02020603050405020304" pitchFamily="18" charset="0"/>
                <a:cs typeface="Times New Roman" panose="02020603050405020304" pitchFamily="18" charset="0"/>
              </a:rPr>
              <a:t>An earthquake is the shaking of the surface of the Earth resulting from a sudden release of energy in the Earth's lithosphere that creates seismic waves. In earthquake design, the building is subjected to random motion of the ground at its base, which induces inertia forces in the building that in turn cause stresses, this is displacement-type loading.</a:t>
            </a:r>
          </a:p>
          <a:p>
            <a:endParaRPr lang="en-US" dirty="0"/>
          </a:p>
        </p:txBody>
      </p:sp>
      <p:pic>
        <p:nvPicPr>
          <p:cNvPr id="5" name="Picture 4"/>
          <p:cNvPicPr>
            <a:picLocks noChangeAspect="1"/>
          </p:cNvPicPr>
          <p:nvPr/>
        </p:nvPicPr>
        <p:blipFill>
          <a:blip r:embed="rId2"/>
          <a:stretch>
            <a:fillRect/>
          </a:stretch>
        </p:blipFill>
        <p:spPr>
          <a:xfrm>
            <a:off x="5190436" y="3933056"/>
            <a:ext cx="3747023" cy="2937164"/>
          </a:xfrm>
          <a:prstGeom prst="rect">
            <a:avLst/>
          </a:prstGeom>
        </p:spPr>
      </p:pic>
    </p:spTree>
    <p:extLst>
      <p:ext uri="{BB962C8B-B14F-4D97-AF65-F5344CB8AC3E}">
        <p14:creationId xmlns:p14="http://schemas.microsoft.com/office/powerpoint/2010/main" val="312041796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171400"/>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764704"/>
            <a:ext cx="6563072" cy="460648"/>
          </a:xfrm>
        </p:spPr>
        <p:txBody>
          <a:bodyPr/>
          <a:lstStyle/>
          <a:p>
            <a:pPr lvl="0"/>
            <a:endParaRPr lang="en-US" dirty="0">
              <a:solidFill>
                <a:prstClr val="black">
                  <a:lumMod val="75000"/>
                  <a:lumOff val="25000"/>
                </a:prstClr>
              </a:solidFill>
            </a:endParaRPr>
          </a:p>
          <a:p>
            <a:pPr lvl="0"/>
            <a:r>
              <a:rPr lang="en-US" sz="2400" b="1" dirty="0">
                <a:solidFill>
                  <a:prstClr val="black">
                    <a:lumMod val="75000"/>
                    <a:lumOff val="25000"/>
                  </a:prstClr>
                </a:solidFill>
                <a:latin typeface="Times New Roman"/>
              </a:rPr>
              <a:t>Beam-Column Steel Connection</a:t>
            </a:r>
            <a:endParaRPr lang="en-US" sz="2400"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259632" y="1124744"/>
            <a:ext cx="6563072" cy="4147865"/>
          </a:xfrm>
        </p:spPr>
        <p:txBody>
          <a:bodyPr/>
          <a:lstStyle/>
          <a:p>
            <a:pPr marL="457200" lvl="0" indent="-457200">
              <a:buFont typeface="Arial" panose="020B0604020202020204" pitchFamily="34" charset="0"/>
              <a:buChar char="•"/>
            </a:pPr>
            <a:r>
              <a:rPr lang="en-US" sz="2800" dirty="0">
                <a:solidFill>
                  <a:prstClr val="black"/>
                </a:solidFill>
                <a:latin typeface="Times New Roman" pitchFamily="18" charset="0"/>
                <a:cs typeface="Times New Roman" pitchFamily="18" charset="0"/>
              </a:rPr>
              <a:t>The Result of Shear Connection</a:t>
            </a:r>
          </a:p>
          <a:p>
            <a:pPr marL="342900" lvl="0" indent="-342900">
              <a:buFont typeface="Courier New" panose="02070309020205020404" pitchFamily="49" charset="0"/>
              <a:buChar char="o"/>
            </a:pPr>
            <a:r>
              <a:rPr lang="en-US" sz="2400" dirty="0">
                <a:solidFill>
                  <a:prstClr val="black"/>
                </a:solidFill>
                <a:latin typeface="Times New Roman" pitchFamily="18" charset="0"/>
                <a:cs typeface="Times New Roman" pitchFamily="18" charset="0"/>
              </a:rPr>
              <a:t>Design Check</a:t>
            </a:r>
          </a:p>
          <a:p>
            <a:endParaRPr lang="en-US" sz="2400" dirty="0" smtClean="0">
              <a:latin typeface="Times New Roman" pitchFamily="18" charset="0"/>
              <a:cs typeface="Times New Roman" pitchFamily="18" charset="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7998" y="2492896"/>
            <a:ext cx="7578221" cy="403244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429617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171400"/>
            <a:ext cx="7524328" cy="1069514"/>
          </a:xfrm>
        </p:spPr>
        <p:txBody>
          <a:bodyPr/>
          <a:lstStyle/>
          <a:p>
            <a:r>
              <a:rPr lang="en-US" sz="4400" dirty="0">
                <a:solidFill>
                  <a:prstClr val="black"/>
                </a:solidFill>
                <a:latin typeface="Times New Roman" pitchFamily="18" charset="0"/>
                <a:cs typeface="Times New Roman" pitchFamily="18" charset="0"/>
              </a:rPr>
              <a:t>Design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1511153" y="836712"/>
            <a:ext cx="6563072" cy="460648"/>
          </a:xfrm>
        </p:spPr>
        <p:txBody>
          <a:bodyPr/>
          <a:lstStyle/>
          <a:p>
            <a:pPr lvl="0"/>
            <a:r>
              <a:rPr lang="en-US" sz="2400" b="1" dirty="0">
                <a:solidFill>
                  <a:prstClr val="black">
                    <a:lumMod val="75000"/>
                    <a:lumOff val="25000"/>
                  </a:prstClr>
                </a:solidFill>
                <a:latin typeface="Times New Roman"/>
              </a:rPr>
              <a:t>Beam-Column Steel Connection</a:t>
            </a:r>
            <a:endParaRPr lang="en-US" sz="2400"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259632" y="1268760"/>
            <a:ext cx="6563072" cy="4147865"/>
          </a:xfrm>
        </p:spPr>
        <p:txBody>
          <a:bodyPr/>
          <a:lstStyle/>
          <a:p>
            <a:r>
              <a:rPr lang="en-US" sz="2400" dirty="0">
                <a:solidFill>
                  <a:schemeClr val="tx1"/>
                </a:solidFill>
                <a:latin typeface="Times New Roman" pitchFamily="18" charset="0"/>
                <a:cs typeface="Times New Roman" pitchFamily="18" charset="0"/>
              </a:rPr>
              <a:t>Details of Connection</a:t>
            </a:r>
          </a:p>
          <a:p>
            <a:endParaRPr lang="en-US" sz="2400" b="1" dirty="0">
              <a:solidFill>
                <a:schemeClr val="tx1"/>
              </a:solidFill>
              <a:latin typeface="Times New Roman"/>
            </a:endParaRPr>
          </a:p>
          <a:p>
            <a:r>
              <a:rPr lang="en-US" sz="2400" b="1" dirty="0" smtClean="0">
                <a:solidFill>
                  <a:schemeClr val="tx1"/>
                </a:solidFill>
                <a:latin typeface="Times New Roman" pitchFamily="18" charset="0"/>
                <a:cs typeface="Times New Roman" pitchFamily="18" charset="0"/>
              </a:rPr>
              <a:t>For </a:t>
            </a:r>
            <a:r>
              <a:rPr lang="en-US" sz="2400" b="1" dirty="0">
                <a:solidFill>
                  <a:schemeClr val="tx1"/>
                </a:solidFill>
                <a:latin typeface="Times New Roman" pitchFamily="18" charset="0"/>
                <a:cs typeface="Times New Roman" pitchFamily="18" charset="0"/>
              </a:rPr>
              <a:t>Moment</a:t>
            </a:r>
          </a:p>
          <a:p>
            <a:pPr marL="342900" indent="-342900">
              <a:buFont typeface="Arial" pitchFamily="34" charset="0"/>
              <a:buChar char="•"/>
            </a:pPr>
            <a:r>
              <a:rPr lang="en-US" sz="2400" dirty="0">
                <a:solidFill>
                  <a:schemeClr val="tx1"/>
                </a:solidFill>
                <a:latin typeface="Times New Roman" pitchFamily="18" charset="0"/>
                <a:cs typeface="Times New Roman" pitchFamily="18" charset="0"/>
              </a:rPr>
              <a:t>Details of Connection for Moment</a:t>
            </a:r>
          </a:p>
          <a:p>
            <a:r>
              <a:rPr lang="en-US" sz="2400" dirty="0" smtClean="0">
                <a:solidFill>
                  <a:schemeClr val="tx1"/>
                </a:solidFill>
                <a:latin typeface="Times New Roman" pitchFamily="18" charset="0"/>
                <a:cs typeface="Times New Roman" pitchFamily="18" charset="0"/>
              </a:rPr>
              <a:t>   Family</a:t>
            </a:r>
            <a:r>
              <a:rPr lang="en-US" sz="2400" dirty="0">
                <a:solidFill>
                  <a:schemeClr val="tx1"/>
                </a:solidFill>
                <a:latin typeface="Times New Roman" pitchFamily="18" charset="0"/>
                <a:cs typeface="Times New Roman" pitchFamily="18" charset="0"/>
              </a:rPr>
              <a:t>: Beam - Column web (BCW).</a:t>
            </a:r>
          </a:p>
          <a:p>
            <a:r>
              <a:rPr lang="en-US" sz="2400" dirty="0" smtClean="0">
                <a:solidFill>
                  <a:schemeClr val="tx1"/>
                </a:solidFill>
                <a:latin typeface="Times New Roman" pitchFamily="18" charset="0"/>
                <a:cs typeface="Times New Roman" pitchFamily="18" charset="0"/>
              </a:rPr>
              <a:t>   Type</a:t>
            </a:r>
            <a:r>
              <a:rPr lang="en-US" sz="2400" dirty="0">
                <a:solidFill>
                  <a:schemeClr val="tx1"/>
                </a:solidFill>
                <a:latin typeface="Times New Roman" pitchFamily="18" charset="0"/>
                <a:cs typeface="Times New Roman" pitchFamily="18" charset="0"/>
              </a:rPr>
              <a:t>: Flange-plated</a:t>
            </a:r>
            <a:r>
              <a:rPr lang="en-US" sz="2400" dirty="0">
                <a:solidFill>
                  <a:schemeClr val="tx1"/>
                </a:solidFill>
              </a:rPr>
              <a:t>.</a:t>
            </a:r>
          </a:p>
        </p:txBody>
      </p:sp>
    </p:spTree>
    <p:extLst>
      <p:ext uri="{BB962C8B-B14F-4D97-AF65-F5344CB8AC3E}">
        <p14:creationId xmlns:p14="http://schemas.microsoft.com/office/powerpoint/2010/main" val="344344679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171400"/>
            <a:ext cx="7524328" cy="1069514"/>
          </a:xfrm>
        </p:spPr>
        <p:txBody>
          <a:bodyPr/>
          <a:lstStyle/>
          <a:p>
            <a:r>
              <a:rPr lang="en-US" sz="4400" dirty="0">
                <a:solidFill>
                  <a:prstClr val="black"/>
                </a:solidFill>
                <a:latin typeface="Times New Roman" pitchFamily="18" charset="0"/>
                <a:cs typeface="Times New Roman" pitchFamily="18" charset="0"/>
              </a:rPr>
              <a:t>Design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1511153" y="836712"/>
            <a:ext cx="6563072" cy="460648"/>
          </a:xfrm>
        </p:spPr>
        <p:txBody>
          <a:bodyPr/>
          <a:lstStyle/>
          <a:p>
            <a:pPr lvl="0"/>
            <a:r>
              <a:rPr lang="en-US" sz="2400" b="1" dirty="0">
                <a:solidFill>
                  <a:prstClr val="black">
                    <a:lumMod val="75000"/>
                    <a:lumOff val="25000"/>
                  </a:prstClr>
                </a:solidFill>
                <a:latin typeface="Times New Roman"/>
              </a:rPr>
              <a:t>Beam-Column Steel Connection</a:t>
            </a:r>
            <a:endParaRPr lang="en-US" sz="2400"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259632" y="1268760"/>
            <a:ext cx="6563072" cy="4752528"/>
          </a:xfrm>
        </p:spPr>
        <p:txBody>
          <a:bodyPr/>
          <a:lstStyle/>
          <a:p>
            <a:r>
              <a:rPr lang="en-US" sz="2400" b="1" dirty="0" smtClean="0">
                <a:solidFill>
                  <a:schemeClr val="tx1"/>
                </a:solidFill>
                <a:latin typeface="Times New Roman" pitchFamily="18" charset="0"/>
                <a:cs typeface="Times New Roman" pitchFamily="18" charset="0"/>
              </a:rPr>
              <a:t>For </a:t>
            </a:r>
            <a:r>
              <a:rPr lang="en-US" sz="2400" b="1" dirty="0">
                <a:solidFill>
                  <a:schemeClr val="tx1"/>
                </a:solidFill>
                <a:latin typeface="Times New Roman" pitchFamily="18" charset="0"/>
                <a:cs typeface="Times New Roman" pitchFamily="18" charset="0"/>
              </a:rPr>
              <a:t>Moment</a:t>
            </a:r>
          </a:p>
          <a:p>
            <a:r>
              <a:rPr lang="en-US" sz="2400" dirty="0">
                <a:solidFill>
                  <a:schemeClr val="tx1"/>
                </a:solidFill>
                <a:latin typeface="Times New Roman" pitchFamily="18" charset="0"/>
                <a:cs typeface="Times New Roman" pitchFamily="18" charset="0"/>
              </a:rPr>
              <a:t>• General Information</a:t>
            </a:r>
          </a:p>
          <a:p>
            <a:pPr lvl="0"/>
            <a:r>
              <a:rPr lang="en-US" sz="2400" dirty="0">
                <a:solidFill>
                  <a:schemeClr val="tx1"/>
                </a:solidFill>
                <a:latin typeface="Times New Roman" pitchFamily="18" charset="0"/>
                <a:cs typeface="Times New Roman" pitchFamily="18" charset="0"/>
              </a:rPr>
              <a:t>Members</a:t>
            </a:r>
          </a:p>
          <a:p>
            <a:pPr lvl="0"/>
            <a:r>
              <a:rPr lang="en-US" sz="2400" dirty="0">
                <a:solidFill>
                  <a:schemeClr val="tx1"/>
                </a:solidFill>
                <a:latin typeface="Times New Roman" panose="02020603050405020304" pitchFamily="18" charset="0"/>
                <a:ea typeface="Calibri" panose="020F0502020204030204" pitchFamily="34" charset="0"/>
                <a:cs typeface="Times New Roman" pitchFamily="18" charset="0"/>
              </a:rPr>
              <a:t>Material: A36</a:t>
            </a:r>
            <a:endParaRPr lang="en-US" sz="2400" b="1" dirty="0">
              <a:solidFill>
                <a:schemeClr val="tx1"/>
              </a:solidFill>
              <a:latin typeface="Times New Roman" pitchFamily="18" charset="0"/>
              <a:cs typeface="Times New Roman" pitchFamily="18" charset="0"/>
            </a:endParaRPr>
          </a:p>
          <a:p>
            <a:r>
              <a:rPr lang="en-US" sz="2400" b="1" dirty="0">
                <a:solidFill>
                  <a:schemeClr val="tx1"/>
                </a:solidFill>
              </a:rPr>
              <a:t>Flange Plate</a:t>
            </a:r>
          </a:p>
          <a:p>
            <a:r>
              <a:rPr lang="en-US" sz="2400" b="1" dirty="0">
                <a:solidFill>
                  <a:schemeClr val="tx1"/>
                </a:solidFill>
              </a:rPr>
              <a:t>Connector</a:t>
            </a:r>
          </a:p>
          <a:p>
            <a:r>
              <a:rPr lang="en-US" sz="2400" dirty="0">
                <a:solidFill>
                  <a:schemeClr val="tx1"/>
                </a:solidFill>
              </a:rPr>
              <a:t>L (Top plate length): 502.7mm</a:t>
            </a:r>
          </a:p>
          <a:p>
            <a:r>
              <a:rPr lang="en-US" sz="2400" dirty="0">
                <a:solidFill>
                  <a:schemeClr val="tx1"/>
                </a:solidFill>
              </a:rPr>
              <a:t>B (Top plate width ): 175mm</a:t>
            </a:r>
          </a:p>
          <a:p>
            <a:r>
              <a:rPr lang="en-US" sz="2400" dirty="0" err="1">
                <a:solidFill>
                  <a:schemeClr val="tx1"/>
                </a:solidFill>
              </a:rPr>
              <a:t>tp</a:t>
            </a:r>
            <a:r>
              <a:rPr lang="en-US" sz="2400" dirty="0">
                <a:solidFill>
                  <a:schemeClr val="tx1"/>
                </a:solidFill>
              </a:rPr>
              <a:t> (Top plate thickness): </a:t>
            </a:r>
            <a:r>
              <a:rPr lang="en-US" sz="2400" dirty="0" smtClean="0">
                <a:solidFill>
                  <a:schemeClr val="tx1"/>
                </a:solidFill>
              </a:rPr>
              <a:t>20mm</a:t>
            </a:r>
          </a:p>
          <a:p>
            <a:r>
              <a:rPr lang="en-US" sz="2400" dirty="0">
                <a:solidFill>
                  <a:schemeClr val="tx1"/>
                </a:solidFill>
              </a:rPr>
              <a:t>Plate material: A36</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2204864"/>
            <a:ext cx="5256584" cy="170033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214480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171400"/>
            <a:ext cx="7524328" cy="1069514"/>
          </a:xfrm>
        </p:spPr>
        <p:txBody>
          <a:bodyPr/>
          <a:lstStyle/>
          <a:p>
            <a:r>
              <a:rPr lang="en-US" sz="4400" dirty="0">
                <a:solidFill>
                  <a:prstClr val="black"/>
                </a:solidFill>
                <a:latin typeface="Times New Roman" pitchFamily="18" charset="0"/>
                <a:cs typeface="Times New Roman" pitchFamily="18" charset="0"/>
              </a:rPr>
              <a:t>Design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1511153" y="836712"/>
            <a:ext cx="6563072" cy="460648"/>
          </a:xfrm>
        </p:spPr>
        <p:txBody>
          <a:bodyPr/>
          <a:lstStyle/>
          <a:p>
            <a:pPr lvl="0"/>
            <a:r>
              <a:rPr lang="en-US" sz="2400" b="1" dirty="0">
                <a:solidFill>
                  <a:prstClr val="black">
                    <a:lumMod val="75000"/>
                    <a:lumOff val="25000"/>
                  </a:prstClr>
                </a:solidFill>
                <a:latin typeface="Times New Roman"/>
              </a:rPr>
              <a:t>Beam-Column Steel Connection</a:t>
            </a:r>
            <a:endParaRPr lang="en-US" sz="2400"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259632" y="1268760"/>
            <a:ext cx="6984776" cy="4147865"/>
          </a:xfrm>
        </p:spPr>
        <p:txBody>
          <a:bodyPr/>
          <a:lstStyle/>
          <a:p>
            <a:r>
              <a:rPr lang="en-US" sz="2400" b="1" dirty="0" smtClean="0">
                <a:solidFill>
                  <a:schemeClr val="tx1"/>
                </a:solidFill>
                <a:latin typeface="Times New Roman" pitchFamily="18" charset="0"/>
                <a:cs typeface="Times New Roman" pitchFamily="18" charset="0"/>
              </a:rPr>
              <a:t>For </a:t>
            </a:r>
            <a:r>
              <a:rPr lang="en-US" sz="2400" b="1" dirty="0">
                <a:solidFill>
                  <a:schemeClr val="tx1"/>
                </a:solidFill>
                <a:latin typeface="Times New Roman" pitchFamily="18" charset="0"/>
                <a:cs typeface="Times New Roman" pitchFamily="18" charset="0"/>
              </a:rPr>
              <a:t>Moment</a:t>
            </a:r>
          </a:p>
          <a:p>
            <a:r>
              <a:rPr lang="en-US" sz="2400" dirty="0">
                <a:solidFill>
                  <a:schemeClr val="tx1"/>
                </a:solidFill>
                <a:latin typeface="Times New Roman" pitchFamily="18" charset="0"/>
                <a:cs typeface="Times New Roman" pitchFamily="18" charset="0"/>
              </a:rPr>
              <a:t>• General </a:t>
            </a:r>
            <a:r>
              <a:rPr lang="en-US" sz="2400" dirty="0" smtClean="0">
                <a:solidFill>
                  <a:schemeClr val="tx1"/>
                </a:solidFill>
                <a:latin typeface="Times New Roman" pitchFamily="18" charset="0"/>
                <a:cs typeface="Times New Roman" pitchFamily="18" charset="0"/>
              </a:rPr>
              <a:t>Information</a:t>
            </a:r>
          </a:p>
          <a:p>
            <a:r>
              <a:rPr lang="en-US" sz="2400" b="1" dirty="0">
                <a:solidFill>
                  <a:schemeClr val="tx1"/>
                </a:solidFill>
              </a:rPr>
              <a:t>Beam side</a:t>
            </a:r>
          </a:p>
          <a:p>
            <a:r>
              <a:rPr lang="en-US" sz="2400" dirty="0">
                <a:solidFill>
                  <a:schemeClr val="tx1"/>
                </a:solidFill>
              </a:rPr>
              <a:t>Connection type: Bolted</a:t>
            </a:r>
          </a:p>
          <a:p>
            <a:r>
              <a:rPr lang="en-US" sz="2400" dirty="0">
                <a:solidFill>
                  <a:schemeClr val="tx1"/>
                </a:solidFill>
              </a:rPr>
              <a:t>Bolts: 3/4" A325 N</a:t>
            </a:r>
          </a:p>
          <a:p>
            <a:r>
              <a:rPr lang="en-US" sz="2400" dirty="0" err="1">
                <a:solidFill>
                  <a:schemeClr val="tx1"/>
                </a:solidFill>
              </a:rPr>
              <a:t>nc</a:t>
            </a:r>
            <a:r>
              <a:rPr lang="en-US" sz="2400" dirty="0">
                <a:solidFill>
                  <a:schemeClr val="tx1"/>
                </a:solidFill>
              </a:rPr>
              <a:t> (Bolt columns): 2</a:t>
            </a:r>
          </a:p>
          <a:p>
            <a:r>
              <a:rPr lang="en-US" sz="2400" dirty="0">
                <a:solidFill>
                  <a:schemeClr val="tx1"/>
                </a:solidFill>
              </a:rPr>
              <a:t>nr (Rows of Bolts): </a:t>
            </a:r>
            <a:r>
              <a:rPr lang="en-US" sz="2400" dirty="0" smtClean="0">
                <a:solidFill>
                  <a:schemeClr val="tx1"/>
                </a:solidFill>
              </a:rPr>
              <a:t>6</a:t>
            </a:r>
          </a:p>
          <a:p>
            <a:r>
              <a:rPr lang="en-US" sz="2400" b="1" dirty="0">
                <a:solidFill>
                  <a:schemeClr val="tx1"/>
                </a:solidFill>
              </a:rPr>
              <a:t>Support side</a:t>
            </a:r>
          </a:p>
          <a:p>
            <a:r>
              <a:rPr lang="en-US" sz="2400" dirty="0" smtClean="0">
                <a:solidFill>
                  <a:schemeClr val="tx1"/>
                </a:solidFill>
              </a:rPr>
              <a:t>Top and bottom </a:t>
            </a:r>
            <a:r>
              <a:rPr lang="en-US" sz="2400" dirty="0">
                <a:solidFill>
                  <a:schemeClr val="tx1"/>
                </a:solidFill>
              </a:rPr>
              <a:t>welding electrode to </a:t>
            </a:r>
            <a:r>
              <a:rPr lang="en-US" sz="2400" dirty="0" smtClean="0">
                <a:solidFill>
                  <a:schemeClr val="tx1"/>
                </a:solidFill>
              </a:rPr>
              <a:t>support and column : </a:t>
            </a:r>
            <a:r>
              <a:rPr lang="en-US" sz="2400" dirty="0">
                <a:solidFill>
                  <a:schemeClr val="tx1"/>
                </a:solidFill>
              </a:rPr>
              <a:t>E70XX</a:t>
            </a:r>
          </a:p>
          <a:p>
            <a:r>
              <a:rPr lang="en-US" sz="2400" dirty="0">
                <a:solidFill>
                  <a:schemeClr val="tx1"/>
                </a:solidFill>
              </a:rPr>
              <a:t>D1 (Top weld size to support (1/16 in) ): </a:t>
            </a:r>
            <a:r>
              <a:rPr lang="en-US" sz="2400" dirty="0" smtClean="0">
                <a:solidFill>
                  <a:schemeClr val="tx1"/>
                </a:solidFill>
              </a:rPr>
              <a:t>6</a:t>
            </a:r>
          </a:p>
          <a:p>
            <a:r>
              <a:rPr lang="en-US" sz="2400" dirty="0" smtClean="0">
                <a:solidFill>
                  <a:schemeClr val="tx1"/>
                </a:solidFill>
                <a:latin typeface="Times New Roman" pitchFamily="18" charset="0"/>
                <a:cs typeface="Times New Roman" pitchFamily="18" charset="0"/>
              </a:rPr>
              <a:t>D2=D4: 2</a:t>
            </a:r>
          </a:p>
          <a:p>
            <a:r>
              <a:rPr lang="en-US" sz="2400" dirty="0" smtClean="0">
                <a:solidFill>
                  <a:schemeClr val="tx1"/>
                </a:solidFill>
                <a:latin typeface="Times New Roman" pitchFamily="18" charset="0"/>
                <a:cs typeface="Times New Roman" pitchFamily="18" charset="0"/>
              </a:rPr>
              <a:t>D3: 7</a:t>
            </a:r>
            <a:endParaRPr lang="en-US" sz="2400" dirty="0">
              <a:solidFill>
                <a:schemeClr val="tx1"/>
              </a:solidFill>
            </a:endParaRPr>
          </a:p>
          <a:p>
            <a:endParaRPr lang="en-US" sz="24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8978" y="1268760"/>
            <a:ext cx="4025022" cy="3528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997904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171400"/>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764704"/>
            <a:ext cx="6563072" cy="460648"/>
          </a:xfrm>
        </p:spPr>
        <p:txBody>
          <a:bodyPr/>
          <a:lstStyle/>
          <a:p>
            <a:pPr lvl="0"/>
            <a:endParaRPr lang="en-US" dirty="0">
              <a:solidFill>
                <a:prstClr val="black">
                  <a:lumMod val="75000"/>
                  <a:lumOff val="25000"/>
                </a:prstClr>
              </a:solidFill>
            </a:endParaRPr>
          </a:p>
          <a:p>
            <a:pPr lvl="0"/>
            <a:r>
              <a:rPr lang="en-US" sz="2400" b="1" dirty="0">
                <a:solidFill>
                  <a:schemeClr val="tx1"/>
                </a:solidFill>
                <a:latin typeface="Times New Roman"/>
              </a:rPr>
              <a:t>Beam-Column Steel Connection</a:t>
            </a:r>
            <a:endParaRPr lang="en-US" sz="2400" dirty="0">
              <a:solidFill>
                <a:schemeClr val="tx1"/>
              </a:solidFill>
            </a:endParaRPr>
          </a:p>
          <a:p>
            <a:endParaRPr lang="en-US" dirty="0">
              <a:solidFill>
                <a:schemeClr val="tx1"/>
              </a:solidFill>
            </a:endParaRPr>
          </a:p>
        </p:txBody>
      </p:sp>
      <p:sp>
        <p:nvSpPr>
          <p:cNvPr id="4" name="Content Placeholder 3"/>
          <p:cNvSpPr>
            <a:spLocks noGrp="1"/>
          </p:cNvSpPr>
          <p:nvPr>
            <p:ph idx="10"/>
          </p:nvPr>
        </p:nvSpPr>
        <p:spPr>
          <a:xfrm>
            <a:off x="1259632" y="1124744"/>
            <a:ext cx="6563072" cy="4147865"/>
          </a:xfrm>
        </p:spPr>
        <p:txBody>
          <a:bodyPr/>
          <a:lstStyle/>
          <a:p>
            <a:pPr marL="457200" lvl="0" indent="-457200">
              <a:buFont typeface="Arial" panose="020B0604020202020204" pitchFamily="34" charset="0"/>
              <a:buChar char="•"/>
            </a:pPr>
            <a:r>
              <a:rPr lang="en-US" sz="2800" dirty="0">
                <a:solidFill>
                  <a:prstClr val="black"/>
                </a:solidFill>
                <a:latin typeface="Times New Roman" pitchFamily="18" charset="0"/>
                <a:cs typeface="Times New Roman" pitchFamily="18" charset="0"/>
              </a:rPr>
              <a:t>The Result of </a:t>
            </a:r>
            <a:r>
              <a:rPr lang="en-US" sz="2800" dirty="0" smtClean="0">
                <a:solidFill>
                  <a:prstClr val="black"/>
                </a:solidFill>
                <a:latin typeface="Times New Roman" pitchFamily="18" charset="0"/>
                <a:cs typeface="Times New Roman" pitchFamily="18" charset="0"/>
              </a:rPr>
              <a:t>moment </a:t>
            </a:r>
            <a:r>
              <a:rPr lang="en-US" sz="2800" dirty="0">
                <a:solidFill>
                  <a:prstClr val="black"/>
                </a:solidFill>
                <a:latin typeface="Times New Roman" pitchFamily="18" charset="0"/>
                <a:cs typeface="Times New Roman" pitchFamily="18" charset="0"/>
              </a:rPr>
              <a:t>Connection</a:t>
            </a:r>
          </a:p>
          <a:p>
            <a:pPr marL="342900" lvl="0" indent="-342900">
              <a:buFont typeface="Courier New" panose="02070309020205020404" pitchFamily="49" charset="0"/>
              <a:buChar char="o"/>
            </a:pPr>
            <a:r>
              <a:rPr lang="en-US" sz="2400" dirty="0">
                <a:solidFill>
                  <a:prstClr val="black"/>
                </a:solidFill>
                <a:latin typeface="Times New Roman" pitchFamily="18" charset="0"/>
                <a:cs typeface="Times New Roman" pitchFamily="18" charset="0"/>
              </a:rPr>
              <a:t>Design Check</a:t>
            </a:r>
          </a:p>
          <a:p>
            <a:endParaRPr lang="en-US" sz="2400" dirty="0" smtClean="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2061738"/>
            <a:ext cx="5372100" cy="4762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449215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171400"/>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672" y="764704"/>
            <a:ext cx="6563072" cy="460648"/>
          </a:xfrm>
        </p:spPr>
        <p:txBody>
          <a:bodyPr/>
          <a:lstStyle/>
          <a:p>
            <a:pPr lvl="0"/>
            <a:endParaRPr lang="en-US" dirty="0">
              <a:solidFill>
                <a:prstClr val="black">
                  <a:lumMod val="75000"/>
                  <a:lumOff val="25000"/>
                </a:prstClr>
              </a:solidFill>
            </a:endParaRPr>
          </a:p>
          <a:p>
            <a:pPr lvl="0"/>
            <a:r>
              <a:rPr lang="en-US" sz="2400" b="1" dirty="0">
                <a:solidFill>
                  <a:prstClr val="black">
                    <a:lumMod val="75000"/>
                    <a:lumOff val="25000"/>
                  </a:prstClr>
                </a:solidFill>
                <a:latin typeface="Times New Roman"/>
              </a:rPr>
              <a:t>Beam-Column Steel Connection</a:t>
            </a:r>
            <a:endParaRPr lang="en-US" sz="2400"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259632" y="1124744"/>
            <a:ext cx="6563072" cy="4147865"/>
          </a:xfrm>
        </p:spPr>
        <p:txBody>
          <a:bodyPr/>
          <a:lstStyle/>
          <a:p>
            <a:pPr marL="457200" lvl="0" indent="-457200">
              <a:buFont typeface="Arial" panose="020B0604020202020204" pitchFamily="34" charset="0"/>
              <a:buChar char="•"/>
            </a:pPr>
            <a:r>
              <a:rPr lang="en-US" sz="2800" dirty="0">
                <a:solidFill>
                  <a:prstClr val="black"/>
                </a:solidFill>
                <a:latin typeface="Times New Roman" pitchFamily="18" charset="0"/>
                <a:cs typeface="Times New Roman" pitchFamily="18" charset="0"/>
              </a:rPr>
              <a:t>The Result of Shear Connection</a:t>
            </a:r>
          </a:p>
          <a:p>
            <a:pPr marL="342900" lvl="0" indent="-342900">
              <a:buFont typeface="Courier New" panose="02070309020205020404" pitchFamily="49" charset="0"/>
              <a:buChar char="o"/>
            </a:pPr>
            <a:r>
              <a:rPr lang="en-US" sz="2400" dirty="0">
                <a:solidFill>
                  <a:prstClr val="black"/>
                </a:solidFill>
                <a:latin typeface="Times New Roman" pitchFamily="18" charset="0"/>
                <a:cs typeface="Times New Roman" pitchFamily="18" charset="0"/>
              </a:rPr>
              <a:t>Design Check</a:t>
            </a:r>
          </a:p>
          <a:p>
            <a:endParaRPr lang="en-US" sz="2400" dirty="0" smtClean="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122263"/>
            <a:ext cx="5990061" cy="472514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449215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47664" y="1124744"/>
            <a:ext cx="6563072" cy="460648"/>
          </a:xfrm>
        </p:spPr>
        <p:txBody>
          <a:bodyPr/>
          <a:lstStyle/>
          <a:p>
            <a:pPr lvl="0"/>
            <a:r>
              <a:rPr lang="en-US" sz="2400" b="1" dirty="0">
                <a:solidFill>
                  <a:schemeClr val="tx1"/>
                </a:solidFill>
                <a:latin typeface="Times New Roman"/>
              </a:rPr>
              <a:t>Steel Beam-Concrete Column Connection</a:t>
            </a:r>
          </a:p>
          <a:p>
            <a:endParaRPr lang="en-US" dirty="0">
              <a:solidFill>
                <a:schemeClr val="tx1"/>
              </a:solidFill>
            </a:endParaRPr>
          </a:p>
        </p:txBody>
      </p:sp>
      <p:sp>
        <p:nvSpPr>
          <p:cNvPr id="4" name="Content Placeholder 3"/>
          <p:cNvSpPr>
            <a:spLocks noGrp="1"/>
          </p:cNvSpPr>
          <p:nvPr>
            <p:ph idx="10"/>
          </p:nvPr>
        </p:nvSpPr>
        <p:spPr>
          <a:xfrm>
            <a:off x="1403648" y="1700808"/>
            <a:ext cx="7380312" cy="4824536"/>
          </a:xfrm>
        </p:spPr>
        <p:txBody>
          <a:bodyPr/>
          <a:lstStyle/>
          <a:p>
            <a:r>
              <a:rPr lang="en-US" sz="2400" dirty="0" smtClean="0">
                <a:solidFill>
                  <a:schemeClr val="tx1"/>
                </a:solidFill>
                <a:latin typeface="Times New Roman"/>
              </a:rPr>
              <a:t>The </a:t>
            </a:r>
            <a:r>
              <a:rPr lang="en-US" sz="2400" dirty="0">
                <a:solidFill>
                  <a:schemeClr val="tx1"/>
                </a:solidFill>
                <a:latin typeface="Times New Roman"/>
              </a:rPr>
              <a:t>idea of designing column-steel connection </a:t>
            </a:r>
            <a:r>
              <a:rPr lang="en-US" sz="2400" dirty="0" smtClean="0">
                <a:solidFill>
                  <a:schemeClr val="tx1"/>
                </a:solidFill>
                <a:latin typeface="Times New Roman"/>
              </a:rPr>
              <a:t>is </a:t>
            </a:r>
            <a:r>
              <a:rPr lang="en-US" sz="2400" dirty="0">
                <a:solidFill>
                  <a:schemeClr val="tx1"/>
                </a:solidFill>
                <a:latin typeface="Times New Roman"/>
              </a:rPr>
              <a:t>using Ramp connection program, that we assume </a:t>
            </a:r>
            <a:r>
              <a:rPr lang="en-US" sz="2400" dirty="0" smtClean="0">
                <a:solidFill>
                  <a:schemeClr val="tx1"/>
                </a:solidFill>
                <a:latin typeface="Times New Roman"/>
              </a:rPr>
              <a:t>the </a:t>
            </a:r>
            <a:r>
              <a:rPr lang="en-US" sz="2400" dirty="0">
                <a:solidFill>
                  <a:schemeClr val="tx1"/>
                </a:solidFill>
                <a:latin typeface="Times New Roman"/>
              </a:rPr>
              <a:t>concrete column is steel column and applied the load on it, </a:t>
            </a:r>
            <a:r>
              <a:rPr lang="en-US" sz="2400" dirty="0" smtClean="0">
                <a:solidFill>
                  <a:schemeClr val="tx1"/>
                </a:solidFill>
                <a:latin typeface="Times New Roman"/>
              </a:rPr>
              <a:t>to</a:t>
            </a:r>
          </a:p>
          <a:p>
            <a:r>
              <a:rPr lang="en-US" sz="2400" dirty="0" smtClean="0">
                <a:solidFill>
                  <a:schemeClr val="tx1"/>
                </a:solidFill>
                <a:latin typeface="Times New Roman"/>
              </a:rPr>
              <a:t> </a:t>
            </a:r>
            <a:r>
              <a:rPr lang="en-US" sz="2400" dirty="0">
                <a:solidFill>
                  <a:schemeClr val="tx1"/>
                </a:solidFill>
                <a:latin typeface="Times New Roman"/>
              </a:rPr>
              <a:t>make sure it’s safe and under specification.</a:t>
            </a:r>
          </a:p>
          <a:p>
            <a:r>
              <a:rPr lang="en-US" sz="2400" dirty="0">
                <a:solidFill>
                  <a:schemeClr val="tx1"/>
                </a:solidFill>
                <a:latin typeface="Times New Roman"/>
              </a:rPr>
              <a:t>After the concrete column have been design and the area of steel has been determined, which is 43Ø32 for </a:t>
            </a:r>
            <a:endParaRPr lang="en-US" sz="2400" dirty="0" smtClean="0">
              <a:solidFill>
                <a:schemeClr val="tx1"/>
              </a:solidFill>
              <a:latin typeface="Times New Roman"/>
            </a:endParaRPr>
          </a:p>
          <a:p>
            <a:r>
              <a:rPr lang="en-US" sz="2400" dirty="0" smtClean="0">
                <a:solidFill>
                  <a:schemeClr val="tx1"/>
                </a:solidFill>
                <a:latin typeface="Times New Roman"/>
              </a:rPr>
              <a:t>Column </a:t>
            </a:r>
            <a:r>
              <a:rPr lang="en-US" sz="2400" dirty="0">
                <a:solidFill>
                  <a:schemeClr val="tx1"/>
                </a:solidFill>
                <a:latin typeface="Times New Roman"/>
              </a:rPr>
              <a:t>Diameter 1100mm, some of the area steel will be used to connect between the </a:t>
            </a:r>
            <a:r>
              <a:rPr lang="en-US" sz="2400" dirty="0" smtClean="0">
                <a:solidFill>
                  <a:schemeClr val="tx1"/>
                </a:solidFill>
                <a:latin typeface="Times New Roman"/>
              </a:rPr>
              <a:t>column </a:t>
            </a:r>
            <a:r>
              <a:rPr lang="en-US" sz="2400" dirty="0">
                <a:solidFill>
                  <a:schemeClr val="tx1"/>
                </a:solidFill>
                <a:latin typeface="Times New Roman"/>
              </a:rPr>
              <a:t>and the </a:t>
            </a:r>
            <a:r>
              <a:rPr lang="en-US" sz="2400" dirty="0" smtClean="0">
                <a:solidFill>
                  <a:schemeClr val="tx1"/>
                </a:solidFill>
                <a:latin typeface="Times New Roman"/>
              </a:rPr>
              <a:t>steel</a:t>
            </a:r>
          </a:p>
          <a:p>
            <a:r>
              <a:rPr lang="en-US" sz="2400" dirty="0" smtClean="0">
                <a:solidFill>
                  <a:schemeClr val="tx1"/>
                </a:solidFill>
                <a:latin typeface="Times New Roman"/>
              </a:rPr>
              <a:t> </a:t>
            </a:r>
            <a:r>
              <a:rPr lang="en-US" sz="2400" dirty="0">
                <a:solidFill>
                  <a:schemeClr val="tx1"/>
                </a:solidFill>
                <a:latin typeface="Times New Roman"/>
              </a:rPr>
              <a:t>beam.</a:t>
            </a:r>
            <a:endParaRPr lang="en-US" sz="2400" dirty="0">
              <a:solidFill>
                <a:schemeClr val="tx1"/>
              </a:solidFill>
            </a:endParaRPr>
          </a:p>
        </p:txBody>
      </p:sp>
    </p:spTree>
    <p:extLst>
      <p:ext uri="{BB962C8B-B14F-4D97-AF65-F5344CB8AC3E}">
        <p14:creationId xmlns:p14="http://schemas.microsoft.com/office/powerpoint/2010/main" val="127132121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0"/>
            <a:ext cx="7524328" cy="1069514"/>
          </a:xfrm>
        </p:spPr>
        <p:txBody>
          <a:bodyPr/>
          <a:lstStyle/>
          <a:p>
            <a:r>
              <a:rPr lang="en-US" dirty="0">
                <a:solidFill>
                  <a:prstClr val="black"/>
                </a:solidFill>
                <a:latin typeface="Times New Roman" panose="02020603050405020304" pitchFamily="18" charset="0"/>
                <a:cs typeface="Times New Roman" panose="02020603050405020304" pitchFamily="18" charset="0"/>
              </a:rPr>
              <a:t>Design</a:t>
            </a:r>
            <a:endParaRPr lang="en-US" dirty="0"/>
          </a:p>
        </p:txBody>
      </p:sp>
      <p:pic>
        <p:nvPicPr>
          <p:cNvPr id="5" name="Content Placeholder 4"/>
          <p:cNvPicPr>
            <a:picLocks noGrp="1" noChangeAspect="1"/>
          </p:cNvPicPr>
          <p:nvPr>
            <p:ph idx="10"/>
          </p:nvPr>
        </p:nvPicPr>
        <p:blipFill>
          <a:blip r:embed="rId2"/>
          <a:stretch>
            <a:fillRect/>
          </a:stretch>
        </p:blipFill>
        <p:spPr>
          <a:xfrm>
            <a:off x="2249488" y="1268760"/>
            <a:ext cx="6120680" cy="5258513"/>
          </a:xfrm>
          <a:prstGeom prst="rect">
            <a:avLst/>
          </a:prstGeom>
        </p:spPr>
      </p:pic>
    </p:spTree>
    <p:extLst>
      <p:ext uri="{BB962C8B-B14F-4D97-AF65-F5344CB8AC3E}">
        <p14:creationId xmlns:p14="http://schemas.microsoft.com/office/powerpoint/2010/main" val="421025347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6431" y="-15234"/>
            <a:ext cx="7524328" cy="1069514"/>
          </a:xfrm>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46431" y="826106"/>
            <a:ext cx="6635080" cy="720080"/>
          </a:xfrm>
        </p:spPr>
        <p:txBody>
          <a:bodyPr/>
          <a:lstStyle/>
          <a:p>
            <a:pPr lvl="0"/>
            <a:endParaRPr lang="en-US" sz="2400" b="1" dirty="0" smtClean="0">
              <a:solidFill>
                <a:prstClr val="black">
                  <a:lumMod val="75000"/>
                  <a:lumOff val="25000"/>
                </a:prstClr>
              </a:solidFill>
              <a:latin typeface="Times New Roman"/>
            </a:endParaRPr>
          </a:p>
          <a:p>
            <a:pPr lvl="0"/>
            <a:r>
              <a:rPr lang="en-US" sz="2400" b="1" dirty="0" smtClean="0">
                <a:solidFill>
                  <a:schemeClr val="tx1"/>
                </a:solidFill>
                <a:latin typeface="Times New Roman"/>
              </a:rPr>
              <a:t>Steel </a:t>
            </a:r>
            <a:r>
              <a:rPr lang="en-US" sz="2400" b="1" dirty="0">
                <a:solidFill>
                  <a:schemeClr val="tx1"/>
                </a:solidFill>
                <a:latin typeface="Times New Roman"/>
              </a:rPr>
              <a:t>Beam-Concrete Column Connection</a:t>
            </a:r>
          </a:p>
          <a:p>
            <a:pPr lvl="0"/>
            <a:endParaRPr lang="en-US"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259632" y="1186146"/>
            <a:ext cx="6563072" cy="4147865"/>
          </a:xfrm>
        </p:spPr>
        <p:txBody>
          <a:bodyPr/>
          <a:lstStyle/>
          <a:p>
            <a:pPr marL="285750" indent="-285750">
              <a:buFont typeface="Courier New" pitchFamily="49" charset="0"/>
              <a:buChar char="o"/>
            </a:pPr>
            <a:r>
              <a:rPr lang="en-US" sz="2400" dirty="0">
                <a:solidFill>
                  <a:schemeClr val="tx1"/>
                </a:solidFill>
                <a:latin typeface="Times New Roman" pitchFamily="18" charset="0"/>
                <a:cs typeface="Times New Roman" pitchFamily="18" charset="0"/>
              </a:rPr>
              <a:t>Joint Data</a:t>
            </a:r>
          </a:p>
          <a:p>
            <a:pPr marL="285750" indent="-285750">
              <a:buFont typeface="Courier New" pitchFamily="49" charset="0"/>
              <a:buChar char="o"/>
            </a:pPr>
            <a:endParaRPr lang="en-US" sz="2400" dirty="0">
              <a:latin typeface="Times New Roman" pitchFamily="18" charset="0"/>
              <a:cs typeface="Times New Roman" pitchFamily="18" charset="0"/>
            </a:endParaRP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5082" y="1631887"/>
            <a:ext cx="3383087" cy="519417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591577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prstClr val="black"/>
                </a:solidFill>
                <a:latin typeface="Times New Roman" panose="02020603050405020304" pitchFamily="18" charset="0"/>
                <a:cs typeface="Times New Roman" panose="02020603050405020304" pitchFamily="18" charset="0"/>
              </a:rPr>
              <a:t>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835696" y="1196752"/>
            <a:ext cx="6563072" cy="460648"/>
          </a:xfrm>
        </p:spPr>
        <p:txBody>
          <a:bodyPr/>
          <a:lstStyle/>
          <a:p>
            <a:pPr lvl="0"/>
            <a:r>
              <a:rPr lang="en-US" sz="2400" b="1" dirty="0">
                <a:solidFill>
                  <a:schemeClr val="tx1"/>
                </a:solidFill>
                <a:latin typeface="Times New Roman"/>
              </a:rPr>
              <a:t>Steel Beam-Concrete Column Connection</a:t>
            </a:r>
          </a:p>
          <a:p>
            <a:pPr lvl="0"/>
            <a:endParaRPr lang="en-US" dirty="0">
              <a:solidFill>
                <a:prstClr val="black">
                  <a:lumMod val="75000"/>
                  <a:lumOff val="25000"/>
                </a:prstClr>
              </a:solidFill>
            </a:endParaRPr>
          </a:p>
          <a:p>
            <a:endParaRPr lang="en-US" dirty="0"/>
          </a:p>
        </p:txBody>
      </p:sp>
      <p:sp>
        <p:nvSpPr>
          <p:cNvPr id="4" name="Content Placeholder 3"/>
          <p:cNvSpPr>
            <a:spLocks noGrp="1"/>
          </p:cNvSpPr>
          <p:nvPr>
            <p:ph idx="10"/>
          </p:nvPr>
        </p:nvSpPr>
        <p:spPr>
          <a:xfrm>
            <a:off x="1259632" y="1268760"/>
            <a:ext cx="6563072" cy="4147865"/>
          </a:xfrm>
        </p:spPr>
        <p:txBody>
          <a:bodyPr/>
          <a:lstStyle/>
          <a:p>
            <a:pPr marL="342900" lvl="0" indent="-342900">
              <a:buFont typeface="Courier New" pitchFamily="49" charset="0"/>
              <a:buChar char="o"/>
            </a:pPr>
            <a:r>
              <a:rPr lang="en-US" sz="2400" dirty="0" smtClean="0">
                <a:solidFill>
                  <a:schemeClr val="tx1"/>
                </a:solidFill>
                <a:latin typeface="Times New Roman" panose="02020603050405020304" pitchFamily="18" charset="0"/>
                <a:cs typeface="Times New Roman" panose="02020603050405020304" pitchFamily="18" charset="0"/>
              </a:rPr>
              <a:t>Load</a:t>
            </a:r>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7276" y="1916832"/>
            <a:ext cx="2695575" cy="24669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4581128"/>
            <a:ext cx="7350784" cy="183292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48294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4083</TotalTime>
  <Words>3178</Words>
  <Application>Microsoft Office PowerPoint</Application>
  <PresentationFormat>On-screen Show (4:3)</PresentationFormat>
  <Paragraphs>1151</Paragraphs>
  <Slides>111</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111</vt:i4>
      </vt:variant>
    </vt:vector>
  </HeadingPairs>
  <TitlesOfParts>
    <vt:vector size="122" baseType="lpstr">
      <vt:lpstr>Arial Unicode MS</vt:lpstr>
      <vt:lpstr>맑은 고딕</vt:lpstr>
      <vt:lpstr>Arial</vt:lpstr>
      <vt:lpstr>Calibri</vt:lpstr>
      <vt:lpstr>Cambria Math</vt:lpstr>
      <vt:lpstr>Courier New</vt:lpstr>
      <vt:lpstr>Symbol</vt:lpstr>
      <vt:lpstr>Times New Roman</vt:lpstr>
      <vt:lpstr>Wingdings</vt:lpstr>
      <vt:lpstr>Office Theme</vt:lpstr>
      <vt:lpstr>Custom Design</vt:lpstr>
      <vt:lpstr>PowerPoint Presentation</vt:lpstr>
      <vt:lpstr> Content</vt:lpstr>
      <vt:lpstr> Introduction</vt:lpstr>
      <vt:lpstr>Apple Media Tower</vt:lpstr>
      <vt:lpstr>Checks</vt:lpstr>
      <vt:lpstr>Checks</vt:lpstr>
      <vt:lpstr>Checks</vt:lpstr>
      <vt:lpstr>PowerPoint Presentation</vt:lpstr>
      <vt:lpstr>Seismic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PowerPoint Presentation</vt:lpstr>
    </vt:vector>
  </TitlesOfParts>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khalil.atir@gmail.com</cp:lastModifiedBy>
  <cp:revision>156</cp:revision>
  <dcterms:created xsi:type="dcterms:W3CDTF">2014-04-01T16:35:38Z</dcterms:created>
  <dcterms:modified xsi:type="dcterms:W3CDTF">2020-09-09T22:41:37Z</dcterms:modified>
</cp:coreProperties>
</file>