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sldIdLst>
    <p:sldId id="272" r:id="rId2"/>
    <p:sldId id="304" r:id="rId3"/>
    <p:sldId id="316" r:id="rId4"/>
    <p:sldId id="318" r:id="rId5"/>
    <p:sldId id="317" r:id="rId6"/>
    <p:sldId id="293" r:id="rId7"/>
    <p:sldId id="319" r:id="rId8"/>
    <p:sldId id="295" r:id="rId9"/>
    <p:sldId id="296" r:id="rId10"/>
    <p:sldId id="297" r:id="rId11"/>
    <p:sldId id="298" r:id="rId12"/>
    <p:sldId id="299" r:id="rId13"/>
    <p:sldId id="300" r:id="rId14"/>
    <p:sldId id="321" r:id="rId15"/>
    <p:sldId id="322" r:id="rId16"/>
    <p:sldId id="303" r:id="rId17"/>
    <p:sldId id="320" r:id="rId18"/>
    <p:sldId id="309" r:id="rId19"/>
    <p:sldId id="305" r:id="rId20"/>
    <p:sldId id="306" r:id="rId21"/>
    <p:sldId id="307" r:id="rId22"/>
    <p:sldId id="308" r:id="rId23"/>
    <p:sldId id="310" r:id="rId24"/>
    <p:sldId id="311" r:id="rId25"/>
    <p:sldId id="273" r:id="rId26"/>
    <p:sldId id="274" r:id="rId27"/>
    <p:sldId id="275" r:id="rId28"/>
    <p:sldId id="278" r:id="rId29"/>
    <p:sldId id="279" r:id="rId30"/>
    <p:sldId id="280" r:id="rId31"/>
    <p:sldId id="281" r:id="rId32"/>
    <p:sldId id="283" r:id="rId33"/>
    <p:sldId id="284" r:id="rId34"/>
    <p:sldId id="285" r:id="rId35"/>
    <p:sldId id="288" r:id="rId36"/>
    <p:sldId id="289" r:id="rId37"/>
    <p:sldId id="312" r:id="rId38"/>
    <p:sldId id="257" r:id="rId39"/>
    <p:sldId id="259" r:id="rId40"/>
    <p:sldId id="258" r:id="rId41"/>
    <p:sldId id="269" r:id="rId42"/>
    <p:sldId id="270" r:id="rId43"/>
    <p:sldId id="260" r:id="rId44"/>
    <p:sldId id="261" r:id="rId45"/>
    <p:sldId id="263" r:id="rId46"/>
    <p:sldId id="262" r:id="rId47"/>
    <p:sldId id="271" r:id="rId48"/>
    <p:sldId id="264" r:id="rId49"/>
    <p:sldId id="265" r:id="rId50"/>
    <p:sldId id="266" r:id="rId51"/>
    <p:sldId id="267" r:id="rId52"/>
    <p:sldId id="268" r:id="rId53"/>
    <p:sldId id="313" r:id="rId54"/>
    <p:sldId id="315" r:id="rId55"/>
    <p:sldId id="314" r:id="rId56"/>
    <p:sldId id="256"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mmar\Desktop\New%20Microsoft%20Office%20Excel%20Workshee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mmar\Desktop\New%20Microsoft%20Office%20Excel%20Workshee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mmar\Desktop\New%20Microsoft%20Office%20Excel%20Workshe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95200342496018"/>
          <c:y val="0.12635081209169152"/>
          <c:w val="0.83271394677723598"/>
          <c:h val="0.70053623505395157"/>
        </c:manualLayout>
      </c:layout>
      <c:scatterChart>
        <c:scatterStyle val="smoothMarker"/>
        <c:varyColors val="0"/>
        <c:ser>
          <c:idx val="0"/>
          <c:order val="0"/>
          <c:tx>
            <c:strRef>
              <c:f>Sheet1!$B$1</c:f>
              <c:strCache>
                <c:ptCount val="1"/>
                <c:pt idx="0">
                  <c:v> average air temperature ( c°)</c:v>
                </c:pt>
              </c:strCache>
            </c:strRef>
          </c:tx>
          <c:marker>
            <c:symbol val="none"/>
          </c:marker>
          <c:xVal>
            <c:numRef>
              <c:f>Sheet1!$A$2:$A$12</c:f>
              <c:numCache>
                <c:formatCode>General</c:formatCode>
                <c:ptCount val="11"/>
                <c:pt idx="0">
                  <c:v>1998</c:v>
                </c:pt>
                <c:pt idx="1">
                  <c:v>1999</c:v>
                </c:pt>
                <c:pt idx="2">
                  <c:v>2000</c:v>
                </c:pt>
                <c:pt idx="3">
                  <c:v>2001</c:v>
                </c:pt>
                <c:pt idx="4">
                  <c:v>2003</c:v>
                </c:pt>
                <c:pt idx="5">
                  <c:v>2004</c:v>
                </c:pt>
                <c:pt idx="6">
                  <c:v>2005</c:v>
                </c:pt>
                <c:pt idx="7">
                  <c:v>2007</c:v>
                </c:pt>
                <c:pt idx="8">
                  <c:v>2008</c:v>
                </c:pt>
                <c:pt idx="9">
                  <c:v>2009</c:v>
                </c:pt>
                <c:pt idx="10">
                  <c:v>2010</c:v>
                </c:pt>
              </c:numCache>
            </c:numRef>
          </c:xVal>
          <c:yVal>
            <c:numRef>
              <c:f>Sheet1!$B$2:$B$12</c:f>
              <c:numCache>
                <c:formatCode>General</c:formatCode>
                <c:ptCount val="11"/>
                <c:pt idx="0">
                  <c:v>26.3</c:v>
                </c:pt>
                <c:pt idx="1">
                  <c:v>26.5</c:v>
                </c:pt>
                <c:pt idx="2">
                  <c:v>25.5</c:v>
                </c:pt>
                <c:pt idx="3">
                  <c:v>25.6</c:v>
                </c:pt>
                <c:pt idx="4">
                  <c:v>26.6</c:v>
                </c:pt>
                <c:pt idx="5">
                  <c:v>25.8</c:v>
                </c:pt>
                <c:pt idx="6">
                  <c:v>25.6</c:v>
                </c:pt>
                <c:pt idx="7">
                  <c:v>27.1</c:v>
                </c:pt>
                <c:pt idx="8">
                  <c:v>26.3</c:v>
                </c:pt>
                <c:pt idx="9">
                  <c:v>26.2</c:v>
                </c:pt>
                <c:pt idx="10">
                  <c:v>28</c:v>
                </c:pt>
              </c:numCache>
            </c:numRef>
          </c:yVal>
          <c:smooth val="1"/>
        </c:ser>
        <c:dLbls>
          <c:showLegendKey val="0"/>
          <c:showVal val="0"/>
          <c:showCatName val="0"/>
          <c:showSerName val="0"/>
          <c:showPercent val="0"/>
          <c:showBubbleSize val="0"/>
        </c:dLbls>
        <c:axId val="-1562314144"/>
        <c:axId val="-1562311968"/>
      </c:scatterChart>
      <c:valAx>
        <c:axId val="-1562314144"/>
        <c:scaling>
          <c:orientation val="minMax"/>
        </c:scaling>
        <c:delete val="0"/>
        <c:axPos val="b"/>
        <c:title>
          <c:tx>
            <c:rich>
              <a:bodyPr/>
              <a:lstStyle/>
              <a:p>
                <a:pPr>
                  <a:defRPr lang="en-US"/>
                </a:pPr>
                <a:r>
                  <a:rPr lang="en-US" sz="1600"/>
                  <a:t>Time (year)</a:t>
                </a:r>
              </a:p>
            </c:rich>
          </c:tx>
          <c:layout/>
          <c:overlay val="0"/>
        </c:title>
        <c:numFmt formatCode="General" sourceLinked="1"/>
        <c:majorTickMark val="out"/>
        <c:minorTickMark val="none"/>
        <c:tickLblPos val="nextTo"/>
        <c:txPr>
          <a:bodyPr/>
          <a:lstStyle/>
          <a:p>
            <a:pPr>
              <a:defRPr lang="en-US"/>
            </a:pPr>
            <a:endParaRPr lang="en-US"/>
          </a:p>
        </c:txPr>
        <c:crossAx val="-1562311968"/>
        <c:crosses val="autoZero"/>
        <c:crossBetween val="midCat"/>
      </c:valAx>
      <c:valAx>
        <c:axId val="-1562311968"/>
        <c:scaling>
          <c:orientation val="minMax"/>
          <c:min val="0"/>
        </c:scaling>
        <c:delete val="0"/>
        <c:axPos val="l"/>
        <c:majorGridlines/>
        <c:title>
          <c:tx>
            <c:rich>
              <a:bodyPr rot="-5400000" vert="horz"/>
              <a:lstStyle/>
              <a:p>
                <a:pPr>
                  <a:defRPr lang="en-US"/>
                </a:pPr>
                <a:r>
                  <a:rPr lang="en-US" sz="1400"/>
                  <a:t>Temperature</a:t>
                </a:r>
                <a:r>
                  <a:rPr lang="en-US" sz="1400" baseline="0"/>
                  <a:t> (</a:t>
                </a:r>
                <a:r>
                  <a:rPr lang="en-US" sz="1400" baseline="0">
                    <a:latin typeface="Arial"/>
                    <a:cs typeface="Arial"/>
                  </a:rPr>
                  <a:t>°</a:t>
                </a:r>
                <a:r>
                  <a:rPr lang="en-US" sz="1400" baseline="0">
                    <a:latin typeface="Calibri"/>
                  </a:rPr>
                  <a:t>c)</a:t>
                </a:r>
                <a:endParaRPr lang="en-US" sz="1400"/>
              </a:p>
            </c:rich>
          </c:tx>
          <c:layout/>
          <c:overlay val="0"/>
        </c:title>
        <c:numFmt formatCode="General" sourceLinked="1"/>
        <c:majorTickMark val="out"/>
        <c:minorTickMark val="none"/>
        <c:tickLblPos val="nextTo"/>
        <c:txPr>
          <a:bodyPr/>
          <a:lstStyle/>
          <a:p>
            <a:pPr>
              <a:defRPr lang="en-US"/>
            </a:pPr>
            <a:endParaRPr lang="en-US"/>
          </a:p>
        </c:txPr>
        <c:crossAx val="-1562314144"/>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scatterChart>
        <c:scatterStyle val="smoothMarker"/>
        <c:varyColors val="0"/>
        <c:ser>
          <c:idx val="0"/>
          <c:order val="0"/>
          <c:tx>
            <c:strRef>
              <c:f>Sheet1!$B$1</c:f>
              <c:strCache>
                <c:ptCount val="1"/>
                <c:pt idx="0">
                  <c:v>average relative humidity</c:v>
                </c:pt>
              </c:strCache>
            </c:strRef>
          </c:tx>
          <c:marker>
            <c:symbol val="none"/>
          </c:marker>
          <c:xVal>
            <c:numRef>
              <c:f>Sheet1!$A$2:$A$13</c:f>
              <c:numCache>
                <c:formatCode>General</c:formatCode>
                <c:ptCount val="12"/>
                <c:pt idx="0">
                  <c:v>1997</c:v>
                </c:pt>
                <c:pt idx="1">
                  <c:v>1998</c:v>
                </c:pt>
                <c:pt idx="2">
                  <c:v>1999</c:v>
                </c:pt>
                <c:pt idx="3">
                  <c:v>2000</c:v>
                </c:pt>
                <c:pt idx="4">
                  <c:v>2001</c:v>
                </c:pt>
                <c:pt idx="5">
                  <c:v>2003</c:v>
                </c:pt>
                <c:pt idx="6">
                  <c:v>2004</c:v>
                </c:pt>
                <c:pt idx="7">
                  <c:v>2005</c:v>
                </c:pt>
                <c:pt idx="8">
                  <c:v>2007</c:v>
                </c:pt>
                <c:pt idx="9">
                  <c:v>2008</c:v>
                </c:pt>
                <c:pt idx="10">
                  <c:v>2009</c:v>
                </c:pt>
                <c:pt idx="11">
                  <c:v>2010</c:v>
                </c:pt>
              </c:numCache>
            </c:numRef>
          </c:xVal>
          <c:yVal>
            <c:numRef>
              <c:f>Sheet1!$B$2:$B$13</c:f>
              <c:numCache>
                <c:formatCode>General</c:formatCode>
                <c:ptCount val="12"/>
                <c:pt idx="0">
                  <c:v>57</c:v>
                </c:pt>
                <c:pt idx="1">
                  <c:v>63</c:v>
                </c:pt>
                <c:pt idx="2">
                  <c:v>63</c:v>
                </c:pt>
                <c:pt idx="3">
                  <c:v>67</c:v>
                </c:pt>
                <c:pt idx="4">
                  <c:v>64</c:v>
                </c:pt>
                <c:pt idx="5">
                  <c:v>65</c:v>
                </c:pt>
                <c:pt idx="6">
                  <c:v>65</c:v>
                </c:pt>
                <c:pt idx="7">
                  <c:v>65</c:v>
                </c:pt>
                <c:pt idx="8">
                  <c:v>69</c:v>
                </c:pt>
                <c:pt idx="9">
                  <c:v>63</c:v>
                </c:pt>
                <c:pt idx="10">
                  <c:v>66</c:v>
                </c:pt>
                <c:pt idx="11">
                  <c:v>64</c:v>
                </c:pt>
              </c:numCache>
            </c:numRef>
          </c:yVal>
          <c:smooth val="1"/>
        </c:ser>
        <c:dLbls>
          <c:showLegendKey val="0"/>
          <c:showVal val="0"/>
          <c:showCatName val="0"/>
          <c:showSerName val="0"/>
          <c:showPercent val="0"/>
          <c:showBubbleSize val="0"/>
        </c:dLbls>
        <c:axId val="-1794227632"/>
        <c:axId val="-1794223824"/>
      </c:scatterChart>
      <c:valAx>
        <c:axId val="-1794227632"/>
        <c:scaling>
          <c:orientation val="minMax"/>
        </c:scaling>
        <c:delete val="0"/>
        <c:axPos val="b"/>
        <c:title>
          <c:tx>
            <c:rich>
              <a:bodyPr/>
              <a:lstStyle/>
              <a:p>
                <a:pPr>
                  <a:defRPr lang="en-US"/>
                </a:pPr>
                <a:r>
                  <a:rPr lang="en-US" sz="1400"/>
                  <a:t>Time (year)</a:t>
                </a:r>
              </a:p>
            </c:rich>
          </c:tx>
          <c:layout/>
          <c:overlay val="0"/>
        </c:title>
        <c:numFmt formatCode="General" sourceLinked="1"/>
        <c:majorTickMark val="out"/>
        <c:minorTickMark val="none"/>
        <c:tickLblPos val="nextTo"/>
        <c:txPr>
          <a:bodyPr/>
          <a:lstStyle/>
          <a:p>
            <a:pPr>
              <a:defRPr lang="en-US"/>
            </a:pPr>
            <a:endParaRPr lang="en-US"/>
          </a:p>
        </c:txPr>
        <c:crossAx val="-1794223824"/>
        <c:crosses val="autoZero"/>
        <c:crossBetween val="midCat"/>
      </c:valAx>
      <c:valAx>
        <c:axId val="-1794223824"/>
        <c:scaling>
          <c:orientation val="minMax"/>
        </c:scaling>
        <c:delete val="0"/>
        <c:axPos val="l"/>
        <c:majorGridlines/>
        <c:title>
          <c:tx>
            <c:rich>
              <a:bodyPr rot="-5400000" vert="horz"/>
              <a:lstStyle/>
              <a:p>
                <a:pPr>
                  <a:defRPr lang="en-US"/>
                </a:pPr>
                <a:r>
                  <a:rPr lang="en-US" sz="1400"/>
                  <a:t>RH (%)</a:t>
                </a:r>
              </a:p>
            </c:rich>
          </c:tx>
          <c:layout/>
          <c:overlay val="0"/>
        </c:title>
        <c:numFmt formatCode="General" sourceLinked="1"/>
        <c:majorTickMark val="out"/>
        <c:minorTickMark val="none"/>
        <c:tickLblPos val="nextTo"/>
        <c:txPr>
          <a:bodyPr/>
          <a:lstStyle/>
          <a:p>
            <a:pPr>
              <a:defRPr lang="en-US"/>
            </a:pPr>
            <a:endParaRPr lang="en-US"/>
          </a:p>
        </c:txPr>
        <c:crossAx val="-1794227632"/>
        <c:crosses val="autoZero"/>
        <c:crossBetween val="midCat"/>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lang="en-US"/>
            </a:pPr>
            <a:endParaRPr lang="en-US"/>
          </a:p>
        </c:rich>
      </c:tx>
      <c:layout/>
      <c:overlay val="0"/>
    </c:title>
    <c:autoTitleDeleted val="0"/>
    <c:plotArea>
      <c:layout/>
      <c:scatterChart>
        <c:scatterStyle val="smoothMarker"/>
        <c:varyColors val="0"/>
        <c:ser>
          <c:idx val="0"/>
          <c:order val="0"/>
          <c:tx>
            <c:strRef>
              <c:f>Sheet1!$B$1</c:f>
              <c:strCache>
                <c:ptCount val="1"/>
                <c:pt idx="0">
                  <c:v>evaporation quantities</c:v>
                </c:pt>
              </c:strCache>
            </c:strRef>
          </c:tx>
          <c:marker>
            <c:symbol val="none"/>
          </c:marker>
          <c:xVal>
            <c:numRef>
              <c:f>Sheet1!$A$2:$A$11</c:f>
              <c:numCache>
                <c:formatCode>General</c:formatCode>
                <c:ptCount val="10"/>
                <c:pt idx="0">
                  <c:v>1997</c:v>
                </c:pt>
                <c:pt idx="1">
                  <c:v>1998</c:v>
                </c:pt>
                <c:pt idx="2">
                  <c:v>1999</c:v>
                </c:pt>
                <c:pt idx="3">
                  <c:v>2000</c:v>
                </c:pt>
                <c:pt idx="4">
                  <c:v>2003</c:v>
                </c:pt>
                <c:pt idx="5">
                  <c:v>2004</c:v>
                </c:pt>
                <c:pt idx="6">
                  <c:v>2005</c:v>
                </c:pt>
                <c:pt idx="7">
                  <c:v>2008</c:v>
                </c:pt>
                <c:pt idx="8">
                  <c:v>2009</c:v>
                </c:pt>
                <c:pt idx="9">
                  <c:v>2010</c:v>
                </c:pt>
              </c:numCache>
            </c:numRef>
          </c:xVal>
          <c:yVal>
            <c:numRef>
              <c:f>Sheet1!$B$2:$B$13</c:f>
              <c:numCache>
                <c:formatCode>General</c:formatCode>
                <c:ptCount val="12"/>
                <c:pt idx="0">
                  <c:v>1987</c:v>
                </c:pt>
                <c:pt idx="1">
                  <c:v>2006.4</c:v>
                </c:pt>
                <c:pt idx="2">
                  <c:v>2049</c:v>
                </c:pt>
                <c:pt idx="3">
                  <c:v>1983.8</c:v>
                </c:pt>
                <c:pt idx="4">
                  <c:v>1737</c:v>
                </c:pt>
                <c:pt idx="5">
                  <c:v>1943.9</c:v>
                </c:pt>
                <c:pt idx="6">
                  <c:v>1932.2</c:v>
                </c:pt>
                <c:pt idx="7">
                  <c:v>1844.8</c:v>
                </c:pt>
                <c:pt idx="8">
                  <c:v>1950</c:v>
                </c:pt>
                <c:pt idx="9">
                  <c:v>2102.6999999999998</c:v>
                </c:pt>
              </c:numCache>
            </c:numRef>
          </c:yVal>
          <c:smooth val="1"/>
        </c:ser>
        <c:dLbls>
          <c:showLegendKey val="0"/>
          <c:showVal val="0"/>
          <c:showCatName val="0"/>
          <c:showSerName val="0"/>
          <c:showPercent val="0"/>
          <c:showBubbleSize val="0"/>
        </c:dLbls>
        <c:axId val="-1562358288"/>
        <c:axId val="-1562368080"/>
      </c:scatterChart>
      <c:valAx>
        <c:axId val="-1562358288"/>
        <c:scaling>
          <c:orientation val="minMax"/>
        </c:scaling>
        <c:delete val="0"/>
        <c:axPos val="b"/>
        <c:title>
          <c:tx>
            <c:rich>
              <a:bodyPr/>
              <a:lstStyle/>
              <a:p>
                <a:pPr>
                  <a:defRPr lang="en-US"/>
                </a:pPr>
                <a:r>
                  <a:rPr lang="en-US" sz="1400"/>
                  <a:t>Time (year)</a:t>
                </a:r>
              </a:p>
            </c:rich>
          </c:tx>
          <c:layout/>
          <c:overlay val="0"/>
        </c:title>
        <c:numFmt formatCode="General" sourceLinked="1"/>
        <c:majorTickMark val="out"/>
        <c:minorTickMark val="none"/>
        <c:tickLblPos val="nextTo"/>
        <c:txPr>
          <a:bodyPr/>
          <a:lstStyle/>
          <a:p>
            <a:pPr>
              <a:defRPr lang="en-US"/>
            </a:pPr>
            <a:endParaRPr lang="en-US"/>
          </a:p>
        </c:txPr>
        <c:crossAx val="-1562368080"/>
        <c:crosses val="autoZero"/>
        <c:crossBetween val="midCat"/>
      </c:valAx>
      <c:valAx>
        <c:axId val="-1562368080"/>
        <c:scaling>
          <c:orientation val="minMax"/>
        </c:scaling>
        <c:delete val="0"/>
        <c:axPos val="l"/>
        <c:majorGridlines/>
        <c:title>
          <c:tx>
            <c:rich>
              <a:bodyPr rot="-5400000" vert="horz"/>
              <a:lstStyle/>
              <a:p>
                <a:pPr marL="0" marR="0" indent="0" algn="ctr" defTabSz="914400" rtl="0" eaLnBrk="1" fontAlgn="auto" latinLnBrk="0" hangingPunct="1">
                  <a:lnSpc>
                    <a:spcPct val="100000"/>
                  </a:lnSpc>
                  <a:spcBef>
                    <a:spcPts val="0"/>
                  </a:spcBef>
                  <a:spcAft>
                    <a:spcPts val="0"/>
                  </a:spcAft>
                  <a:buClrTx/>
                  <a:buSzTx/>
                  <a:buFontTx/>
                  <a:buNone/>
                  <a:tabLst/>
                  <a:defRPr lang="en-US" sz="1000" b="1" i="0" u="none" strike="noStrike" kern="1200" baseline="0">
                    <a:solidFill>
                      <a:sysClr val="windowText" lastClr="000000"/>
                    </a:solidFill>
                    <a:latin typeface="+mn-lt"/>
                    <a:ea typeface="+mn-ea"/>
                    <a:cs typeface="+mn-cs"/>
                  </a:defRPr>
                </a:pPr>
                <a:r>
                  <a:rPr lang="en-US" sz="1200" b="1" i="0" baseline="0"/>
                  <a:t>Evaporation  mm/y</a:t>
                </a:r>
                <a:endParaRPr lang="en-US" sz="1200"/>
              </a:p>
              <a:p>
                <a:pPr marL="0" marR="0" indent="0" algn="ctr" defTabSz="914400" rtl="0" eaLnBrk="1" fontAlgn="auto" latinLnBrk="0" hangingPunct="1">
                  <a:lnSpc>
                    <a:spcPct val="100000"/>
                  </a:lnSpc>
                  <a:spcBef>
                    <a:spcPts val="0"/>
                  </a:spcBef>
                  <a:spcAft>
                    <a:spcPts val="0"/>
                  </a:spcAft>
                  <a:buClrTx/>
                  <a:buSzTx/>
                  <a:buFontTx/>
                  <a:buNone/>
                  <a:tabLst/>
                  <a:defRPr lang="en-US" sz="1000" b="1" i="0" u="none" strike="noStrike" kern="1200" baseline="0">
                    <a:solidFill>
                      <a:sysClr val="windowText" lastClr="000000"/>
                    </a:solidFill>
                    <a:latin typeface="+mn-lt"/>
                    <a:ea typeface="+mn-ea"/>
                    <a:cs typeface="+mn-cs"/>
                  </a:defRPr>
                </a:pPr>
                <a:endParaRPr lang="en-US" sz="1200"/>
              </a:p>
            </c:rich>
          </c:tx>
          <c:layout>
            <c:manualLayout>
              <c:xMode val="edge"/>
              <c:yMode val="edge"/>
              <c:x val="1.90136660724896E-2"/>
              <c:y val="0.22478403407121444"/>
            </c:manualLayout>
          </c:layout>
          <c:overlay val="0"/>
        </c:title>
        <c:numFmt formatCode="General" sourceLinked="1"/>
        <c:majorTickMark val="out"/>
        <c:minorTickMark val="none"/>
        <c:tickLblPos val="nextTo"/>
        <c:txPr>
          <a:bodyPr/>
          <a:lstStyle/>
          <a:p>
            <a:pPr>
              <a:defRPr lang="en-US"/>
            </a:pPr>
            <a:endParaRPr lang="en-US"/>
          </a:p>
        </c:txPr>
        <c:crossAx val="-1562358288"/>
        <c:crosses val="autoZero"/>
        <c:crossBetween val="midCat"/>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B27E0F-AEAD-49D0-BD04-748F5AE2C5D7}" type="datetimeFigureOut">
              <a:rPr lang="en-GB" smtClean="0"/>
              <a:t>25/12/2013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B59EB5-5CD9-417D-BDD3-D918D391CC61}" type="slidenum">
              <a:rPr lang="en-GB" smtClean="0"/>
              <a:t>‹#›</a:t>
            </a:fld>
            <a:endParaRPr lang="en-GB"/>
          </a:p>
        </p:txBody>
      </p:sp>
    </p:spTree>
    <p:extLst>
      <p:ext uri="{BB962C8B-B14F-4D97-AF65-F5344CB8AC3E}">
        <p14:creationId xmlns:p14="http://schemas.microsoft.com/office/powerpoint/2010/main" val="1969464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CC0FED1-B726-4223-8E8A-5F8D0818C205}" type="datetimeFigureOut">
              <a:rPr lang="en-US" smtClean="0"/>
              <a:pPr/>
              <a:t>12/25/2013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E8050F1-DCEF-4E76-BA2D-F35F2A97E9AD}"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C0FED1-B726-4223-8E8A-5F8D0818C205}" type="datetimeFigureOut">
              <a:rPr lang="en-US" smtClean="0"/>
              <a:pPr/>
              <a:t>12/25/2013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050F1-DCEF-4E76-BA2D-F35F2A97E9A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C0FED1-B726-4223-8E8A-5F8D0818C205}" type="datetimeFigureOut">
              <a:rPr lang="en-US" smtClean="0"/>
              <a:pPr/>
              <a:t>12/25/2013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050F1-DCEF-4E76-BA2D-F35F2A97E9A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CC0FED1-B726-4223-8E8A-5F8D0818C205}" type="datetimeFigureOut">
              <a:rPr lang="en-US" smtClean="0"/>
              <a:pPr/>
              <a:t>12/25/2013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8050F1-DCEF-4E76-BA2D-F35F2A97E9AD}"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CC0FED1-B726-4223-8E8A-5F8D0818C205}" type="datetimeFigureOut">
              <a:rPr lang="en-US" smtClean="0"/>
              <a:pPr/>
              <a:t>12/25/2013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E8050F1-DCEF-4E76-BA2D-F35F2A97E9A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CC0FED1-B726-4223-8E8A-5F8D0818C205}" type="datetimeFigureOut">
              <a:rPr lang="en-US" smtClean="0"/>
              <a:pPr/>
              <a:t>12/25/2013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8050F1-DCEF-4E76-BA2D-F35F2A97E9AD}"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CC0FED1-B726-4223-8E8A-5F8D0818C205}" type="datetimeFigureOut">
              <a:rPr lang="en-US" smtClean="0"/>
              <a:pPr/>
              <a:t>12/25/2013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8050F1-DCEF-4E76-BA2D-F35F2A97E9AD}"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CC0FED1-B726-4223-8E8A-5F8D0818C205}" type="datetimeFigureOut">
              <a:rPr lang="en-US" smtClean="0"/>
              <a:pPr/>
              <a:t>12/25/2013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8050F1-DCEF-4E76-BA2D-F35F2A97E9A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C0FED1-B726-4223-8E8A-5F8D0818C205}" type="datetimeFigureOut">
              <a:rPr lang="en-US" smtClean="0"/>
              <a:pPr/>
              <a:t>12/25/2013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8050F1-DCEF-4E76-BA2D-F35F2A97E9A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CC0FED1-B726-4223-8E8A-5F8D0818C205}" type="datetimeFigureOut">
              <a:rPr lang="en-US" smtClean="0"/>
              <a:pPr/>
              <a:t>12/25/2013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8050F1-DCEF-4E76-BA2D-F35F2A97E9AD}"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CC0FED1-B726-4223-8E8A-5F8D0818C205}" type="datetimeFigureOut">
              <a:rPr lang="en-US" smtClean="0"/>
              <a:pPr/>
              <a:t>12/25/2013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9E8050F1-DCEF-4E76-BA2D-F35F2A97E9AD}"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CC0FED1-B726-4223-8E8A-5F8D0818C205}" type="datetimeFigureOut">
              <a:rPr lang="en-US" smtClean="0"/>
              <a:pPr/>
              <a:t>12/25/2013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E8050F1-DCEF-4E76-BA2D-F35F2A97E9A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331640" y="116632"/>
            <a:ext cx="6480720" cy="6639903"/>
          </a:xfrm>
        </p:spPr>
      </p:pic>
    </p:spTree>
    <p:extLst>
      <p:ext uri="{BB962C8B-B14F-4D97-AF65-F5344CB8AC3E}">
        <p14:creationId xmlns:p14="http://schemas.microsoft.com/office/powerpoint/2010/main" val="31990964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lvl="0">
              <a:buNone/>
            </a:pPr>
            <a:r>
              <a:rPr lang="en-US" dirty="0" smtClean="0"/>
              <a:t>3. Start </a:t>
            </a:r>
            <a:r>
              <a:rPr lang="en-US" dirty="0"/>
              <a:t>drawing pipes and junctions on the network</a:t>
            </a:r>
            <a:r>
              <a:rPr lang="en-US" dirty="0" smtClean="0"/>
              <a:t>.</a:t>
            </a:r>
          </a:p>
          <a:p>
            <a:pPr lvl="0">
              <a:buNone/>
            </a:pPr>
            <a:endParaRPr lang="en-US" dirty="0" smtClean="0"/>
          </a:p>
          <a:p>
            <a:pPr marL="0" lvl="0" indent="0">
              <a:buNone/>
            </a:pPr>
            <a:r>
              <a:rPr lang="en-US" dirty="0" smtClean="0"/>
              <a:t>4. Estimating </a:t>
            </a:r>
            <a:r>
              <a:rPr lang="en-US" dirty="0"/>
              <a:t>water consumption and population for that village after 30 years. This is found to be 120 and 7000 respectively. </a:t>
            </a:r>
            <a:endParaRPr lang="en-US" dirty="0" smtClean="0"/>
          </a:p>
          <a:p>
            <a:pPr marL="0" lvl="0" indent="0">
              <a:buNone/>
            </a:pPr>
            <a:endParaRPr lang="en-GB" dirty="0"/>
          </a:p>
          <a:p>
            <a:pPr marL="0" lvl="0" indent="0">
              <a:buNone/>
            </a:pPr>
            <a:r>
              <a:rPr lang="en-US" dirty="0" smtClean="0"/>
              <a:t>5.Calculating </a:t>
            </a:r>
            <a:r>
              <a:rPr lang="en-US" dirty="0"/>
              <a:t>the area of the service area and defining the total daily demand for that area using GIS</a:t>
            </a:r>
            <a:r>
              <a:rPr lang="en-US" dirty="0" smtClean="0"/>
              <a:t>.</a:t>
            </a:r>
          </a:p>
          <a:p>
            <a:pPr marL="0" lvl="0" indent="0">
              <a:buNone/>
            </a:pPr>
            <a:endParaRPr lang="en-GB" dirty="0"/>
          </a:p>
          <a:p>
            <a:pPr marL="0" indent="0">
              <a:buNone/>
            </a:pPr>
            <a:r>
              <a:rPr lang="en-US" dirty="0" smtClean="0"/>
              <a:t>6.Using </a:t>
            </a:r>
            <a:r>
              <a:rPr lang="en-US" dirty="0"/>
              <a:t>load builder to assign water demand to the network</a:t>
            </a:r>
            <a:endParaRPr lang="en-GB" dirty="0"/>
          </a:p>
          <a:p>
            <a:pPr>
              <a:buNone/>
            </a:pPr>
            <a:endParaRPr lang="en-US" dirty="0"/>
          </a:p>
        </p:txBody>
      </p:sp>
    </p:spTree>
    <p:extLst>
      <p:ext uri="{BB962C8B-B14F-4D97-AF65-F5344CB8AC3E}">
        <p14:creationId xmlns:p14="http://schemas.microsoft.com/office/powerpoint/2010/main" val="32069009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142984"/>
            <a:ext cx="8229600" cy="1143000"/>
          </a:xfrm>
        </p:spPr>
        <p:txBody>
          <a:bodyPr>
            <a:normAutofit fontScale="90000"/>
          </a:bodyPr>
          <a:lstStyle/>
          <a:p>
            <a:pPr marL="742950" lvl="0" indent="-742950">
              <a:buFont typeface="+mj-lt"/>
              <a:buAutoNum type="arabicPeriod"/>
            </a:pP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endParaRPr lang="en-US" sz="3100" dirty="0"/>
          </a:p>
        </p:txBody>
      </p:sp>
      <p:sp>
        <p:nvSpPr>
          <p:cNvPr id="3" name="Content Placeholder 2"/>
          <p:cNvSpPr>
            <a:spLocks noGrp="1"/>
          </p:cNvSpPr>
          <p:nvPr>
            <p:ph sz="quarter" idx="1"/>
          </p:nvPr>
        </p:nvSpPr>
        <p:spPr>
          <a:xfrm>
            <a:off x="914400" y="548680"/>
            <a:ext cx="7772400" cy="5471120"/>
          </a:xfrm>
        </p:spPr>
        <p:txBody>
          <a:bodyPr/>
          <a:lstStyle/>
          <a:p>
            <a:pPr lvl="0">
              <a:buNone/>
            </a:pPr>
            <a:r>
              <a:rPr lang="en-US" dirty="0" smtClean="0"/>
              <a:t>7. Using </a:t>
            </a:r>
            <a:r>
              <a:rPr lang="en-US" dirty="0"/>
              <a:t>one of </a:t>
            </a:r>
            <a:r>
              <a:rPr lang="en-US" dirty="0" err="1"/>
              <a:t>watercad</a:t>
            </a:r>
            <a:r>
              <a:rPr lang="en-US" dirty="0"/>
              <a:t> features which is called </a:t>
            </a:r>
            <a:r>
              <a:rPr lang="en-US" dirty="0" err="1"/>
              <a:t>Theissen</a:t>
            </a:r>
            <a:r>
              <a:rPr lang="en-US" dirty="0"/>
              <a:t> polygon to distribute this demand on junctions proportionally </a:t>
            </a:r>
            <a:r>
              <a:rPr lang="en-GB" dirty="0"/>
              <a:t>with area served by each junction. </a:t>
            </a:r>
            <a:endParaRPr lang="en-GB" dirty="0" smtClean="0"/>
          </a:p>
          <a:p>
            <a:pPr lvl="0">
              <a:buNone/>
            </a:pPr>
            <a:endParaRPr lang="en-GB" dirty="0" smtClean="0"/>
          </a:p>
          <a:p>
            <a:pPr lvl="0">
              <a:buNone/>
            </a:pPr>
            <a:endParaRPr lang="en-GB" dirty="0"/>
          </a:p>
          <a:p>
            <a:pPr>
              <a:buNone/>
            </a:pPr>
            <a:endParaRPr lang="en-US" dirty="0" smtClean="0"/>
          </a:p>
          <a:p>
            <a:endParaRPr lang="en-US" dirty="0"/>
          </a:p>
        </p:txBody>
      </p:sp>
      <p:pic>
        <p:nvPicPr>
          <p:cNvPr id="5" name="Picture 4" descr="C:\Users\Amr\Desktop\02-12-2013 08-15-35 PM.jpg"/>
          <p:cNvPicPr/>
          <p:nvPr/>
        </p:nvPicPr>
        <p:blipFill>
          <a:blip r:embed="rId2">
            <a:extLst>
              <a:ext uri="{28A0092B-C50C-407E-A947-70E740481C1C}">
                <a14:useLocalDpi xmlns:a14="http://schemas.microsoft.com/office/drawing/2010/main" val="0"/>
              </a:ext>
            </a:extLst>
          </a:blip>
          <a:srcRect/>
          <a:stretch>
            <a:fillRect/>
          </a:stretch>
        </p:blipFill>
        <p:spPr bwMode="auto">
          <a:xfrm>
            <a:off x="914400" y="1916832"/>
            <a:ext cx="7618040" cy="42864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382077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lvl="0">
              <a:buNone/>
            </a:pPr>
            <a:r>
              <a:rPr lang="en-US" dirty="0" smtClean="0"/>
              <a:t>8. </a:t>
            </a:r>
            <a:r>
              <a:rPr lang="en-GB" dirty="0"/>
              <a:t>Entering the load pattern values as Palestinian Water Authority (PAW) standards</a:t>
            </a:r>
            <a:r>
              <a:rPr lang="en-GB" dirty="0" smtClean="0"/>
              <a:t>.</a:t>
            </a:r>
          </a:p>
          <a:p>
            <a:pPr lvl="0">
              <a:buNone/>
            </a:pPr>
            <a:endParaRPr lang="en-GB" dirty="0"/>
          </a:p>
          <a:p>
            <a:pPr>
              <a:buNone/>
            </a:pPr>
            <a:endParaRPr lang="en-US" dirty="0"/>
          </a:p>
        </p:txBody>
      </p:sp>
      <p:pic>
        <p:nvPicPr>
          <p:cNvPr id="4" name="Picture 3" descr="C:\Users\Amr\Desktop\02-12-2013 08-09-28 PM.jpg"/>
          <p:cNvPicPr/>
          <p:nvPr/>
        </p:nvPicPr>
        <p:blipFill>
          <a:blip r:embed="rId2">
            <a:extLst>
              <a:ext uri="{28A0092B-C50C-407E-A947-70E740481C1C}">
                <a14:useLocalDpi xmlns:a14="http://schemas.microsoft.com/office/drawing/2010/main" val="0"/>
              </a:ext>
            </a:extLst>
          </a:blip>
          <a:srcRect/>
          <a:stretch>
            <a:fillRect/>
          </a:stretch>
        </p:blipFill>
        <p:spPr bwMode="auto">
          <a:xfrm>
            <a:off x="154360" y="2708920"/>
            <a:ext cx="8532440" cy="2232248"/>
          </a:xfrm>
          <a:prstGeom prst="rect">
            <a:avLst/>
          </a:prstGeom>
          <a:noFill/>
          <a:ln>
            <a:noFill/>
          </a:ln>
        </p:spPr>
      </p:pic>
    </p:spTree>
    <p:extLst>
      <p:ext uri="{BB962C8B-B14F-4D97-AF65-F5344CB8AC3E}">
        <p14:creationId xmlns:p14="http://schemas.microsoft.com/office/powerpoint/2010/main" val="37450114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lvl="0">
              <a:buNone/>
            </a:pPr>
            <a:r>
              <a:rPr lang="en-US" dirty="0" smtClean="0"/>
              <a:t>9. </a:t>
            </a:r>
            <a:r>
              <a:rPr lang="en-US" dirty="0"/>
              <a:t>Defining the EPS to be the default base calculation option in order to perform dynamic analysis for the network.</a:t>
            </a:r>
            <a:endParaRPr lang="en-GB" dirty="0"/>
          </a:p>
          <a:p>
            <a:pPr>
              <a:buNone/>
            </a:pPr>
            <a:endParaRPr lang="en-US" dirty="0" smtClean="0"/>
          </a:p>
          <a:p>
            <a:pPr lvl="0">
              <a:buNone/>
            </a:pPr>
            <a:r>
              <a:rPr lang="en-US" dirty="0" smtClean="0"/>
              <a:t>10. </a:t>
            </a:r>
            <a:r>
              <a:rPr lang="en-US" dirty="0"/>
              <a:t>Run the model and obtaining pressure and velocity values for junctions and pipes respectively .and starts iterations to find the most suitable pipe diameters to get the values of pressure within ranges of </a:t>
            </a:r>
            <a:r>
              <a:rPr lang="en-GB" dirty="0"/>
              <a:t>(PAW)</a:t>
            </a:r>
            <a:r>
              <a:rPr lang="en-US" dirty="0"/>
              <a:t>. </a:t>
            </a:r>
            <a:endParaRPr lang="en-US" dirty="0" smtClean="0"/>
          </a:p>
          <a:p>
            <a:pPr>
              <a:buNone/>
            </a:pPr>
            <a:r>
              <a:rPr lang="en-US" dirty="0" smtClean="0"/>
              <a:t>11. Start </a:t>
            </a:r>
            <a:r>
              <a:rPr lang="en-US" dirty="0"/>
              <a:t>another cycle of iterations to</a:t>
            </a:r>
            <a:r>
              <a:rPr lang="en-GB" dirty="0"/>
              <a:t> fit pressure values between maximum and minimum day hours using pressure reducing valves.</a:t>
            </a:r>
          </a:p>
          <a:p>
            <a:pPr lvl="0">
              <a:buNone/>
            </a:pPr>
            <a:endParaRPr lang="en-GB" dirty="0"/>
          </a:p>
          <a:p>
            <a:pPr>
              <a:buNone/>
            </a:pPr>
            <a:endParaRPr lang="en-US" dirty="0" smtClean="0"/>
          </a:p>
          <a:p>
            <a:pPr>
              <a:buNone/>
            </a:pPr>
            <a:endParaRPr lang="en-US" dirty="0"/>
          </a:p>
        </p:txBody>
      </p:sp>
    </p:spTree>
    <p:extLst>
      <p:ext uri="{BB962C8B-B14F-4D97-AF65-F5344CB8AC3E}">
        <p14:creationId xmlns:p14="http://schemas.microsoft.com/office/powerpoint/2010/main" val="16207094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tx1"/>
                </a:solidFill>
              </a:rPr>
              <a:t>Four (PRV) were used :</a:t>
            </a:r>
            <a:endParaRPr lang="en-GB" dirty="0">
              <a:solidFill>
                <a:schemeClr val="tx1"/>
              </a:solidFill>
            </a:endParaRPr>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851919" y="1700808"/>
            <a:ext cx="4851779" cy="4365450"/>
          </a:xfrm>
        </p:spPr>
      </p:pic>
    </p:spTree>
    <p:extLst>
      <p:ext uri="{BB962C8B-B14F-4D97-AF65-F5344CB8AC3E}">
        <p14:creationId xmlns:p14="http://schemas.microsoft.com/office/powerpoint/2010/main" val="8791055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008" y="274639"/>
            <a:ext cx="7772400" cy="1143000"/>
          </a:xfrm>
        </p:spPr>
        <p:txBody>
          <a:bodyPr/>
          <a:lstStyle/>
          <a:p>
            <a:r>
              <a:rPr lang="en-GB" dirty="0" smtClean="0">
                <a:solidFill>
                  <a:schemeClr val="tx1"/>
                </a:solidFill>
              </a:rPr>
              <a:t>Snapshot For (PRV):</a:t>
            </a:r>
            <a:endParaRPr lang="en-GB" dirty="0">
              <a:solidFill>
                <a:schemeClr val="tx1"/>
              </a:solidFill>
            </a:endParaRPr>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51520" y="1417639"/>
            <a:ext cx="8435280" cy="5179714"/>
          </a:xfrm>
        </p:spPr>
      </p:pic>
    </p:spTree>
    <p:extLst>
      <p:ext uri="{BB962C8B-B14F-4D97-AF65-F5344CB8AC3E}">
        <p14:creationId xmlns:p14="http://schemas.microsoft.com/office/powerpoint/2010/main" val="14751427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068960"/>
            <a:ext cx="7772400" cy="1143000"/>
          </a:xfrm>
        </p:spPr>
        <p:txBody>
          <a:bodyPr/>
          <a:lstStyle/>
          <a:p>
            <a:pPr algn="ctr"/>
            <a:r>
              <a:rPr lang="en-US" dirty="0" smtClean="0">
                <a:solidFill>
                  <a:schemeClr val="tx1"/>
                </a:solidFill>
              </a:rPr>
              <a:t>Results </a:t>
            </a:r>
            <a:endParaRPr lang="en-US" dirty="0">
              <a:solidFill>
                <a:schemeClr val="tx1"/>
              </a:solidFill>
            </a:endParaRPr>
          </a:p>
        </p:txBody>
      </p:sp>
    </p:spTree>
    <p:extLst>
      <p:ext uri="{BB962C8B-B14F-4D97-AF65-F5344CB8AC3E}">
        <p14:creationId xmlns:p14="http://schemas.microsoft.com/office/powerpoint/2010/main" val="11957172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7772400" cy="1143000"/>
          </a:xfrm>
        </p:spPr>
        <p:txBody>
          <a:bodyPr>
            <a:normAutofit/>
          </a:bodyPr>
          <a:lstStyle/>
          <a:p>
            <a:r>
              <a:rPr lang="en-GB" dirty="0" smtClean="0">
                <a:solidFill>
                  <a:schemeClr val="tx1"/>
                </a:solidFill>
              </a:rPr>
              <a:t>Pipe Diameters:</a:t>
            </a:r>
            <a:r>
              <a:rPr lang="en-GB" sz="3100" dirty="0" smtClean="0">
                <a:solidFill>
                  <a:schemeClr val="tx1"/>
                </a:solidFill>
              </a:rPr>
              <a:t>(only 2,3,4and 6)inches</a:t>
            </a:r>
            <a:endParaRPr lang="en-GB" sz="3100" dirty="0">
              <a:solidFill>
                <a:schemeClr val="tx1"/>
              </a:solidFill>
            </a:endParaRPr>
          </a:p>
        </p:txBody>
      </p:sp>
      <p:sp>
        <p:nvSpPr>
          <p:cNvPr id="3" name="Content Placeholder 2"/>
          <p:cNvSpPr>
            <a:spLocks noGrp="1"/>
          </p:cNvSpPr>
          <p:nvPr>
            <p:ph sz="quarter" idx="1"/>
          </p:nvPr>
        </p:nvSpPr>
        <p:spPr/>
        <p:txBody>
          <a:bodyPr/>
          <a:lstStyle/>
          <a:p>
            <a:endParaRPr lang="en-GB"/>
          </a:p>
        </p:txBody>
      </p:sp>
      <p:pic>
        <p:nvPicPr>
          <p:cNvPr id="4" name="Content Placeholder 3"/>
          <p:cNvPicPr>
            <a:picLocks noChangeAspect="1"/>
          </p:cNvPicPr>
          <p:nvPr/>
        </p:nvPicPr>
        <p:blipFill>
          <a:blip r:embed="rId2"/>
          <a:stretch>
            <a:fillRect/>
          </a:stretch>
        </p:blipFill>
        <p:spPr>
          <a:xfrm>
            <a:off x="251520" y="1417638"/>
            <a:ext cx="8568953" cy="5179714"/>
          </a:xfrm>
          <a:prstGeom prst="rect">
            <a:avLst/>
          </a:prstGeom>
        </p:spPr>
      </p:pic>
    </p:spTree>
    <p:extLst>
      <p:ext uri="{BB962C8B-B14F-4D97-AF65-F5344CB8AC3E}">
        <p14:creationId xmlns:p14="http://schemas.microsoft.com/office/powerpoint/2010/main" val="13218022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7504" y="0"/>
            <a:ext cx="9036496" cy="6858000"/>
          </a:xfrm>
        </p:spPr>
      </p:pic>
    </p:spTree>
    <p:extLst>
      <p:ext uri="{BB962C8B-B14F-4D97-AF65-F5344CB8AC3E}">
        <p14:creationId xmlns:p14="http://schemas.microsoft.com/office/powerpoint/2010/main" val="24906948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7504" y="188640"/>
            <a:ext cx="8928992" cy="6120680"/>
          </a:xfrm>
        </p:spPr>
      </p:pic>
    </p:spTree>
    <p:extLst>
      <p:ext uri="{BB962C8B-B14F-4D97-AF65-F5344CB8AC3E}">
        <p14:creationId xmlns:p14="http://schemas.microsoft.com/office/powerpoint/2010/main" val="40853444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23"/>
            <a:ext cx="9144000" cy="6858000"/>
          </a:xfrm>
          <a:prstGeom prst="rect">
            <a:avLst/>
          </a:prstGeom>
        </p:spPr>
      </p:pic>
      <p:sp>
        <p:nvSpPr>
          <p:cNvPr id="2" name="Title 1"/>
          <p:cNvSpPr>
            <a:spLocks noGrp="1"/>
          </p:cNvSpPr>
          <p:nvPr>
            <p:ph type="title"/>
          </p:nvPr>
        </p:nvSpPr>
        <p:spPr>
          <a:xfrm>
            <a:off x="685800" y="476672"/>
            <a:ext cx="7772400" cy="1143000"/>
          </a:xfrm>
        </p:spPr>
        <p:txBody>
          <a:bodyPr/>
          <a:lstStyle/>
          <a:p>
            <a:pPr algn="ctr"/>
            <a:r>
              <a:rPr lang="en-GB" b="1" i="1" u="sng" dirty="0" smtClean="0">
                <a:solidFill>
                  <a:schemeClr val="tx1"/>
                </a:solidFill>
              </a:rPr>
              <a:t>  Biet Qad Village</a:t>
            </a:r>
            <a:endParaRPr lang="en-GB" b="1" i="1" u="sng" dirty="0">
              <a:solidFill>
                <a:schemeClr val="tx1"/>
              </a:solidFill>
            </a:endParaRPr>
          </a:p>
        </p:txBody>
      </p:sp>
    </p:spTree>
    <p:extLst>
      <p:ext uri="{BB962C8B-B14F-4D97-AF65-F5344CB8AC3E}">
        <p14:creationId xmlns:p14="http://schemas.microsoft.com/office/powerpoint/2010/main" val="17272196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7504" y="188640"/>
            <a:ext cx="8928992" cy="6552728"/>
          </a:xfrm>
        </p:spPr>
      </p:pic>
    </p:spTree>
    <p:extLst>
      <p:ext uri="{BB962C8B-B14F-4D97-AF65-F5344CB8AC3E}">
        <p14:creationId xmlns:p14="http://schemas.microsoft.com/office/powerpoint/2010/main" val="18500261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7504" y="116632"/>
            <a:ext cx="8928992" cy="6408712"/>
          </a:xfrm>
        </p:spPr>
      </p:pic>
    </p:spTree>
    <p:extLst>
      <p:ext uri="{BB962C8B-B14F-4D97-AF65-F5344CB8AC3E}">
        <p14:creationId xmlns:p14="http://schemas.microsoft.com/office/powerpoint/2010/main" val="32789698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7504" y="274638"/>
            <a:ext cx="8928992" cy="6394722"/>
          </a:xfrm>
        </p:spPr>
      </p:pic>
    </p:spTree>
    <p:extLst>
      <p:ext uri="{BB962C8B-B14F-4D97-AF65-F5344CB8AC3E}">
        <p14:creationId xmlns:p14="http://schemas.microsoft.com/office/powerpoint/2010/main" val="26641523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7504" y="274638"/>
            <a:ext cx="8928992" cy="6466730"/>
          </a:xfrm>
        </p:spPr>
      </p:pic>
    </p:spTree>
    <p:extLst>
      <p:ext uri="{BB962C8B-B14F-4D97-AF65-F5344CB8AC3E}">
        <p14:creationId xmlns:p14="http://schemas.microsoft.com/office/powerpoint/2010/main" val="3156184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3068960"/>
            <a:ext cx="6408712" cy="1143000"/>
          </a:xfrm>
        </p:spPr>
        <p:txBody>
          <a:bodyPr/>
          <a:lstStyle/>
          <a:p>
            <a:r>
              <a:rPr lang="en-GB" dirty="0" smtClean="0">
                <a:solidFill>
                  <a:schemeClr val="tx1"/>
                </a:solidFill>
              </a:rPr>
              <a:t> Sewer Collection System</a:t>
            </a:r>
            <a:endParaRPr lang="en-GB" dirty="0">
              <a:solidFill>
                <a:schemeClr val="tx1"/>
              </a:solidFill>
            </a:endParaRPr>
          </a:p>
        </p:txBody>
      </p:sp>
    </p:spTree>
    <p:extLst>
      <p:ext uri="{BB962C8B-B14F-4D97-AF65-F5344CB8AC3E}">
        <p14:creationId xmlns:p14="http://schemas.microsoft.com/office/powerpoint/2010/main" val="15628209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t>Building the hydraulic model</a:t>
            </a:r>
            <a:r>
              <a:rPr lang="en-US" dirty="0"/>
              <a:t/>
            </a:r>
            <a:br>
              <a:rPr lang="en-US" dirty="0"/>
            </a:br>
            <a:endParaRPr lang="ar-JO" dirty="0"/>
          </a:p>
        </p:txBody>
      </p:sp>
      <p:sp>
        <p:nvSpPr>
          <p:cNvPr id="3" name="عنصر نائب للمحتوى 2"/>
          <p:cNvSpPr>
            <a:spLocks noGrp="1"/>
          </p:cNvSpPr>
          <p:nvPr>
            <p:ph idx="1"/>
          </p:nvPr>
        </p:nvSpPr>
        <p:spPr/>
        <p:txBody>
          <a:bodyPr/>
          <a:lstStyle/>
          <a:p>
            <a:pPr lvl="0" algn="l" rtl="0"/>
            <a:r>
              <a:rPr lang="en-US" dirty="0"/>
              <a:t>Draw the network  in the street of the village taken into considerations the slops.</a:t>
            </a:r>
          </a:p>
          <a:p>
            <a:pPr algn="l" rtl="0">
              <a:buNone/>
            </a:pPr>
            <a:endParaRPr lang="ar-JO" dirty="0"/>
          </a:p>
        </p:txBody>
      </p:sp>
      <p:pic>
        <p:nvPicPr>
          <p:cNvPr id="4" name="Picture 2" descr="F:\(modifid) مشروع تخرج 2\Photos\1.png"/>
          <p:cNvPicPr>
            <a:picLocks noChangeAspect="1" noChangeArrowheads="1"/>
          </p:cNvPicPr>
          <p:nvPr/>
        </p:nvPicPr>
        <p:blipFill>
          <a:blip r:embed="rId2"/>
          <a:srcRect/>
          <a:stretch>
            <a:fillRect/>
          </a:stretch>
        </p:blipFill>
        <p:spPr bwMode="auto">
          <a:xfrm>
            <a:off x="755576" y="2363656"/>
            <a:ext cx="7656074" cy="4483791"/>
          </a:xfrm>
          <a:prstGeom prst="rect">
            <a:avLst/>
          </a:prstGeom>
          <a:noFill/>
        </p:spPr>
      </p:pic>
    </p:spTree>
    <p:extLst>
      <p:ext uri="{BB962C8B-B14F-4D97-AF65-F5344CB8AC3E}">
        <p14:creationId xmlns:p14="http://schemas.microsoft.com/office/powerpoint/2010/main" val="11236533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lvl="0"/>
            <a:r>
              <a:rPr lang="en-US" sz="3600" dirty="0" smtClean="0"/>
              <a:t/>
            </a:r>
            <a:br>
              <a:rPr lang="en-US" sz="3600" dirty="0" smtClean="0"/>
            </a:br>
            <a:endParaRPr lang="ar-JO" sz="3600" dirty="0"/>
          </a:p>
        </p:txBody>
      </p:sp>
      <p:sp>
        <p:nvSpPr>
          <p:cNvPr id="3" name="Content Placeholder 2"/>
          <p:cNvSpPr>
            <a:spLocks noGrp="1"/>
          </p:cNvSpPr>
          <p:nvPr>
            <p:ph sz="quarter" idx="1"/>
          </p:nvPr>
        </p:nvSpPr>
        <p:spPr/>
        <p:txBody>
          <a:bodyPr/>
          <a:lstStyle/>
          <a:p>
            <a:endParaRPr lang="en-GB"/>
          </a:p>
        </p:txBody>
      </p:sp>
      <p:pic>
        <p:nvPicPr>
          <p:cNvPr id="5" name="Picture 2" descr="F:\(modifid) مشروع تخرج 2\Photos\7.png"/>
          <p:cNvPicPr>
            <a:picLocks noChangeAspect="1" noChangeArrowheads="1"/>
          </p:cNvPicPr>
          <p:nvPr/>
        </p:nvPicPr>
        <p:blipFill>
          <a:blip r:embed="rId2"/>
          <a:srcRect/>
          <a:stretch>
            <a:fillRect/>
          </a:stretch>
        </p:blipFill>
        <p:spPr bwMode="auto">
          <a:xfrm>
            <a:off x="764904" y="1196752"/>
            <a:ext cx="7934115" cy="4525963"/>
          </a:xfrm>
          <a:prstGeom prst="rect">
            <a:avLst/>
          </a:prstGeom>
          <a:noFill/>
        </p:spPr>
      </p:pic>
    </p:spTree>
    <p:extLst>
      <p:ext uri="{BB962C8B-B14F-4D97-AF65-F5344CB8AC3E}">
        <p14:creationId xmlns:p14="http://schemas.microsoft.com/office/powerpoint/2010/main" val="36874317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a:p>
        </p:txBody>
      </p:sp>
      <p:sp>
        <p:nvSpPr>
          <p:cNvPr id="3" name="Content Placeholder 2"/>
          <p:cNvSpPr>
            <a:spLocks noGrp="1"/>
          </p:cNvSpPr>
          <p:nvPr>
            <p:ph sz="quarter" idx="1"/>
          </p:nvPr>
        </p:nvSpPr>
        <p:spPr/>
        <p:txBody>
          <a:bodyPr/>
          <a:lstStyle/>
          <a:p>
            <a:r>
              <a:rPr lang="en-US" dirty="0"/>
              <a:t>Inter the elevations of the manholes by using </a:t>
            </a:r>
            <a:r>
              <a:rPr lang="en-US" dirty="0" smtClean="0"/>
              <a:t>TREX</a:t>
            </a:r>
          </a:p>
          <a:p>
            <a:endParaRPr lang="en-US" dirty="0"/>
          </a:p>
          <a:p>
            <a:pPr marL="0" indent="0">
              <a:buNone/>
            </a:pPr>
            <a:endParaRPr lang="en-US" dirty="0" smtClean="0"/>
          </a:p>
          <a:p>
            <a:pPr lvl="0"/>
            <a:r>
              <a:rPr lang="en-US" dirty="0"/>
              <a:t>Determine the water generations per person, using this formula</a:t>
            </a:r>
            <a:br>
              <a:rPr lang="en-US" dirty="0"/>
            </a:br>
            <a:r>
              <a:rPr lang="en-US" dirty="0"/>
              <a:t>unit load = average daily per capita wastewater flow*return flow percentage*max. hourly factor+ infiltrations</a:t>
            </a:r>
            <a:br>
              <a:rPr lang="en-US" dirty="0"/>
            </a:br>
            <a:r>
              <a:rPr lang="en-US" dirty="0"/>
              <a:t>= 120*0.8*3+ (120*0.8)*.2</a:t>
            </a:r>
            <a:br>
              <a:rPr lang="en-US" dirty="0"/>
            </a:br>
            <a:r>
              <a:rPr lang="en-US" dirty="0"/>
              <a:t>=307.2 and take it as 320 </a:t>
            </a:r>
            <a:r>
              <a:rPr lang="en-US" dirty="0" err="1"/>
              <a:t>L.c</a:t>
            </a:r>
            <a:r>
              <a:rPr lang="en-US" dirty="0"/>
              <a:t>/d</a:t>
            </a:r>
          </a:p>
          <a:p>
            <a:pPr marL="0" indent="0">
              <a:buNone/>
            </a:pPr>
            <a:endParaRPr lang="en-GB" dirty="0"/>
          </a:p>
        </p:txBody>
      </p:sp>
    </p:spTree>
    <p:extLst>
      <p:ext uri="{BB962C8B-B14F-4D97-AF65-F5344CB8AC3E}">
        <p14:creationId xmlns:p14="http://schemas.microsoft.com/office/powerpoint/2010/main" val="20587239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Inter the flow using </a:t>
            </a:r>
            <a:r>
              <a:rPr lang="en-US" dirty="0" err="1"/>
              <a:t>loadBuilder</a:t>
            </a:r>
            <a:endParaRPr lang="ar-JO" dirty="0"/>
          </a:p>
        </p:txBody>
      </p:sp>
      <p:sp>
        <p:nvSpPr>
          <p:cNvPr id="4" name="عنصر نائب للمحتوى 3"/>
          <p:cNvSpPr>
            <a:spLocks noGrp="1"/>
          </p:cNvSpPr>
          <p:nvPr>
            <p:ph idx="1"/>
          </p:nvPr>
        </p:nvSpPr>
        <p:spPr/>
        <p:txBody>
          <a:bodyPr/>
          <a:lstStyle/>
          <a:p>
            <a:endParaRPr lang="ar-JO"/>
          </a:p>
        </p:txBody>
      </p:sp>
      <p:pic>
        <p:nvPicPr>
          <p:cNvPr id="1026" name="Picture 2" descr="F:\(modifid) مشروع تخرج 2\Photos\8.png"/>
          <p:cNvPicPr>
            <a:picLocks noChangeAspect="1" noChangeArrowheads="1"/>
          </p:cNvPicPr>
          <p:nvPr/>
        </p:nvPicPr>
        <p:blipFill>
          <a:blip r:embed="rId2"/>
          <a:srcRect/>
          <a:stretch>
            <a:fillRect/>
          </a:stretch>
        </p:blipFill>
        <p:spPr bwMode="auto">
          <a:xfrm>
            <a:off x="500034" y="1643050"/>
            <a:ext cx="8155005" cy="4663414"/>
          </a:xfrm>
          <a:prstGeom prst="rect">
            <a:avLst/>
          </a:prstGeom>
          <a:noFill/>
        </p:spPr>
      </p:pic>
    </p:spTree>
    <p:extLst>
      <p:ext uri="{BB962C8B-B14F-4D97-AF65-F5344CB8AC3E}">
        <p14:creationId xmlns:p14="http://schemas.microsoft.com/office/powerpoint/2010/main" val="29277489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dirty="0"/>
          </a:p>
        </p:txBody>
      </p:sp>
      <p:pic>
        <p:nvPicPr>
          <p:cNvPr id="4098" name="Picture 2" descr="F:\(modifid) مشروع تخرج 2\Photos\15.png"/>
          <p:cNvPicPr>
            <a:picLocks noGrp="1" noChangeAspect="1" noChangeArrowheads="1"/>
          </p:cNvPicPr>
          <p:nvPr>
            <p:ph idx="1"/>
          </p:nvPr>
        </p:nvPicPr>
        <p:blipFill>
          <a:blip r:embed="rId2"/>
          <a:srcRect/>
          <a:stretch>
            <a:fillRect/>
          </a:stretch>
        </p:blipFill>
        <p:spPr bwMode="auto">
          <a:xfrm>
            <a:off x="1237784" y="1600678"/>
            <a:ext cx="6668431" cy="4525007"/>
          </a:xfrm>
          <a:prstGeom prst="rect">
            <a:avLst/>
          </a:prstGeom>
          <a:noFill/>
        </p:spPr>
      </p:pic>
    </p:spTree>
    <p:extLst>
      <p:ext uri="{BB962C8B-B14F-4D97-AF65-F5344CB8AC3E}">
        <p14:creationId xmlns:p14="http://schemas.microsoft.com/office/powerpoint/2010/main" val="2585415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48680"/>
            <a:ext cx="7772400" cy="936104"/>
          </a:xfrm>
        </p:spPr>
        <p:txBody>
          <a:bodyPr>
            <a:normAutofit/>
          </a:bodyPr>
          <a:lstStyle/>
          <a:p>
            <a:pPr algn="ctr"/>
            <a:r>
              <a:rPr lang="en-GB" dirty="0" smtClean="0">
                <a:solidFill>
                  <a:schemeClr val="tx1"/>
                </a:solidFill>
              </a:rPr>
              <a:t>Climate</a:t>
            </a:r>
            <a:endParaRPr lang="en-GB" dirty="0">
              <a:solidFill>
                <a:schemeClr val="tx1"/>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244052214"/>
              </p:ext>
            </p:extLst>
          </p:nvPr>
        </p:nvGraphicFramePr>
        <p:xfrm>
          <a:off x="424136" y="1484784"/>
          <a:ext cx="8147248" cy="46085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053603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lvl="0"/>
            <a:r>
              <a:rPr lang="en-US" sz="2400" dirty="0"/>
              <a:t>Select the type of pipes which is </a:t>
            </a:r>
            <a:r>
              <a:rPr lang="en-US" sz="2400" dirty="0" smtClean="0"/>
              <a:t>PVC.</a:t>
            </a:r>
            <a:r>
              <a:rPr lang="en-US" sz="2400" dirty="0"/>
              <a:t/>
            </a:r>
            <a:br>
              <a:rPr lang="en-US" sz="2400" dirty="0"/>
            </a:br>
            <a:endParaRPr lang="ar-JO" sz="2400" dirty="0"/>
          </a:p>
        </p:txBody>
      </p:sp>
      <p:pic>
        <p:nvPicPr>
          <p:cNvPr id="1026" name="Picture 2" descr="F:\(modifid) مشروع تخرج 2\Photos\9.png"/>
          <p:cNvPicPr>
            <a:picLocks noGrp="1" noChangeAspect="1" noChangeArrowheads="1"/>
          </p:cNvPicPr>
          <p:nvPr>
            <p:ph idx="1"/>
          </p:nvPr>
        </p:nvPicPr>
        <p:blipFill>
          <a:blip r:embed="rId2"/>
          <a:srcRect/>
          <a:stretch>
            <a:fillRect/>
          </a:stretch>
        </p:blipFill>
        <p:spPr bwMode="auto">
          <a:xfrm>
            <a:off x="1691680" y="1556792"/>
            <a:ext cx="5746356" cy="4525963"/>
          </a:xfrm>
          <a:prstGeom prst="rect">
            <a:avLst/>
          </a:prstGeom>
          <a:noFill/>
        </p:spPr>
      </p:pic>
    </p:spTree>
    <p:extLst>
      <p:ext uri="{BB962C8B-B14F-4D97-AF65-F5344CB8AC3E}">
        <p14:creationId xmlns:p14="http://schemas.microsoft.com/office/powerpoint/2010/main" val="12077456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a:p>
        </p:txBody>
      </p:sp>
      <p:sp>
        <p:nvSpPr>
          <p:cNvPr id="3" name="عنصر نائب للمحتوى 2"/>
          <p:cNvSpPr>
            <a:spLocks noGrp="1"/>
          </p:cNvSpPr>
          <p:nvPr>
            <p:ph idx="1"/>
          </p:nvPr>
        </p:nvSpPr>
        <p:spPr/>
        <p:txBody>
          <a:bodyPr/>
          <a:lstStyle/>
          <a:p>
            <a:pPr algn="l" rtl="0"/>
            <a:r>
              <a:rPr lang="en-US" dirty="0" smtClean="0"/>
              <a:t>Inter the Default Design Constraints which is velocity, cover and slope.  </a:t>
            </a:r>
            <a:br>
              <a:rPr lang="en-US" dirty="0" smtClean="0"/>
            </a:br>
            <a:endParaRPr lang="ar-JO" dirty="0"/>
          </a:p>
        </p:txBody>
      </p:sp>
      <p:pic>
        <p:nvPicPr>
          <p:cNvPr id="4" name="Picture 2" descr="F:\(modifid) مشروع تخرج 2\Photos\10.png"/>
          <p:cNvPicPr>
            <a:picLocks noChangeAspect="1" noChangeArrowheads="1"/>
          </p:cNvPicPr>
          <p:nvPr/>
        </p:nvPicPr>
        <p:blipFill>
          <a:blip r:embed="rId2"/>
          <a:srcRect/>
          <a:stretch>
            <a:fillRect/>
          </a:stretch>
        </p:blipFill>
        <p:spPr bwMode="auto">
          <a:xfrm>
            <a:off x="827584" y="2276872"/>
            <a:ext cx="7716327" cy="4344007"/>
          </a:xfrm>
          <a:prstGeom prst="rect">
            <a:avLst/>
          </a:prstGeom>
          <a:noFill/>
        </p:spPr>
      </p:pic>
    </p:spTree>
    <p:extLst>
      <p:ext uri="{BB962C8B-B14F-4D97-AF65-F5344CB8AC3E}">
        <p14:creationId xmlns:p14="http://schemas.microsoft.com/office/powerpoint/2010/main" val="25218919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1800" dirty="0" smtClean="0"/>
              <a:t>The standard cover of pipes between (1.2 - 4)m, and it is used to protect pips. In other side it is not economic  to use more than 4m.</a:t>
            </a:r>
            <a:br>
              <a:rPr lang="en-US" sz="1800" dirty="0" smtClean="0"/>
            </a:br>
            <a:endParaRPr lang="ar-JO" sz="1800" dirty="0"/>
          </a:p>
        </p:txBody>
      </p:sp>
      <p:pic>
        <p:nvPicPr>
          <p:cNvPr id="2050" name="Picture 2" descr="F:\(modifid) مشروع تخرج 2\Photos\13.png"/>
          <p:cNvPicPr>
            <a:picLocks noGrp="1" noChangeAspect="1" noChangeArrowheads="1"/>
          </p:cNvPicPr>
          <p:nvPr>
            <p:ph idx="1"/>
          </p:nvPr>
        </p:nvPicPr>
        <p:blipFill>
          <a:blip r:embed="rId2"/>
          <a:srcRect/>
          <a:stretch>
            <a:fillRect/>
          </a:stretch>
        </p:blipFill>
        <p:spPr bwMode="auto">
          <a:xfrm>
            <a:off x="709073" y="1686415"/>
            <a:ext cx="7725854" cy="4353533"/>
          </a:xfrm>
          <a:prstGeom prst="rect">
            <a:avLst/>
          </a:prstGeom>
          <a:noFill/>
        </p:spPr>
      </p:pic>
    </p:spTree>
    <p:extLst>
      <p:ext uri="{BB962C8B-B14F-4D97-AF65-F5344CB8AC3E}">
        <p14:creationId xmlns:p14="http://schemas.microsoft.com/office/powerpoint/2010/main" val="12027678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dirty="0"/>
          </a:p>
        </p:txBody>
      </p:sp>
      <p:pic>
        <p:nvPicPr>
          <p:cNvPr id="3074" name="Picture 2" descr="F:\(modifid) مشروع تخرج 2\Photos\14.png"/>
          <p:cNvPicPr>
            <a:picLocks noGrp="1" noChangeAspect="1" noChangeArrowheads="1"/>
          </p:cNvPicPr>
          <p:nvPr>
            <p:ph idx="1"/>
          </p:nvPr>
        </p:nvPicPr>
        <p:blipFill>
          <a:blip r:embed="rId2"/>
          <a:srcRect/>
          <a:stretch>
            <a:fillRect/>
          </a:stretch>
        </p:blipFill>
        <p:spPr bwMode="auto">
          <a:xfrm>
            <a:off x="728126" y="1724520"/>
            <a:ext cx="7687748" cy="4277322"/>
          </a:xfrm>
          <a:prstGeom prst="rect">
            <a:avLst/>
          </a:prstGeom>
          <a:noFill/>
        </p:spPr>
      </p:pic>
    </p:spTree>
    <p:extLst>
      <p:ext uri="{BB962C8B-B14F-4D97-AF65-F5344CB8AC3E}">
        <p14:creationId xmlns:p14="http://schemas.microsoft.com/office/powerpoint/2010/main" val="2203841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a:t>
            </a:r>
            <a:endParaRPr lang="ar-JO"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540994975"/>
              </p:ext>
            </p:extLst>
          </p:nvPr>
        </p:nvGraphicFramePr>
        <p:xfrm>
          <a:off x="410079" y="1417638"/>
          <a:ext cx="8229600" cy="1651000"/>
        </p:xfrm>
        <a:graphic>
          <a:graphicData uri="http://schemas.openxmlformats.org/drawingml/2006/table">
            <a:tbl>
              <a:tblPr rtl="1" firstRow="1" bandRow="1">
                <a:tableStyleId>{5C22544A-7EE6-4342-B048-85BDC9FD1C3A}</a:tableStyleId>
              </a:tblPr>
              <a:tblGrid>
                <a:gridCol w="2057400"/>
                <a:gridCol w="2057400"/>
                <a:gridCol w="2057400"/>
                <a:gridCol w="2057400"/>
              </a:tblGrid>
              <a:tr h="370840">
                <a:tc>
                  <a:txBody>
                    <a:bodyPr/>
                    <a:lstStyle/>
                    <a:p>
                      <a:pPr algn="ctr" rtl="0"/>
                      <a:r>
                        <a:rPr lang="en-US" dirty="0" smtClean="0"/>
                        <a:t>Slope%</a:t>
                      </a:r>
                      <a:endParaRPr lang="ar-JO" dirty="0"/>
                    </a:p>
                  </a:txBody>
                  <a:tcPr/>
                </a:tc>
                <a:tc>
                  <a:txBody>
                    <a:bodyPr/>
                    <a:lstStyle/>
                    <a:p>
                      <a:pPr algn="ctr" rtl="0"/>
                      <a:r>
                        <a:rPr lang="en-US" dirty="0" smtClean="0"/>
                        <a:t>cover (m)</a:t>
                      </a:r>
                      <a:endParaRPr lang="ar-JO" dirty="0"/>
                    </a:p>
                  </a:txBody>
                  <a:tcPr/>
                </a:tc>
                <a:tc>
                  <a:txBody>
                    <a:bodyPr/>
                    <a:lstStyle/>
                    <a:p>
                      <a:pPr algn="ctr" rtl="0"/>
                      <a:r>
                        <a:rPr lang="en-US" dirty="0" smtClean="0"/>
                        <a:t>Velocity (m/sec)</a:t>
                      </a:r>
                      <a:endParaRPr lang="ar-JO" dirty="0"/>
                    </a:p>
                  </a:txBody>
                  <a:tcPr/>
                </a:tc>
                <a:tc>
                  <a:txBody>
                    <a:bodyPr/>
                    <a:lstStyle/>
                    <a:p>
                      <a:pPr rtl="1"/>
                      <a:endParaRPr lang="ar-JO"/>
                    </a:p>
                  </a:txBody>
                  <a:tcPr/>
                </a:tc>
              </a:tr>
              <a:tr h="565264">
                <a:tc>
                  <a:txBody>
                    <a:bodyPr/>
                    <a:lstStyle/>
                    <a:p>
                      <a:pPr algn="ctr" rtl="1"/>
                      <a:r>
                        <a:rPr lang="en-US" dirty="0" smtClean="0"/>
                        <a:t>1</a:t>
                      </a:r>
                      <a:endParaRPr lang="ar-JO" dirty="0"/>
                    </a:p>
                  </a:txBody>
                  <a:tcPr/>
                </a:tc>
                <a:tc>
                  <a:txBody>
                    <a:bodyPr/>
                    <a:lstStyle/>
                    <a:p>
                      <a:pPr algn="ctr" rtl="1"/>
                      <a:r>
                        <a:rPr lang="en-GB" dirty="0" smtClean="0"/>
                        <a:t>1.2</a:t>
                      </a:r>
                      <a:endParaRPr lang="ar-JO" dirty="0"/>
                    </a:p>
                  </a:txBody>
                  <a:tcPr/>
                </a:tc>
                <a:tc>
                  <a:txBody>
                    <a:bodyPr/>
                    <a:lstStyle/>
                    <a:p>
                      <a:pPr algn="ctr" rtl="1"/>
                      <a:r>
                        <a:rPr lang="en-US" dirty="0" smtClean="0"/>
                        <a:t>0.48</a:t>
                      </a:r>
                      <a:endParaRPr lang="ar-JO"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Minimum</a:t>
                      </a:r>
                      <a:endParaRPr lang="ar-JO" dirty="0" smtClean="0"/>
                    </a:p>
                    <a:p>
                      <a:pPr algn="ctr" rtl="0"/>
                      <a:endParaRPr lang="ar-JO" dirty="0"/>
                    </a:p>
                  </a:txBody>
                  <a:tcPr/>
                </a:tc>
              </a:tr>
              <a:tr h="370840">
                <a:tc>
                  <a:txBody>
                    <a:bodyPr/>
                    <a:lstStyle/>
                    <a:p>
                      <a:pPr algn="ctr" rtl="0"/>
                      <a:r>
                        <a:rPr lang="en-US" dirty="0" smtClean="0"/>
                        <a:t>8</a:t>
                      </a:r>
                      <a:endParaRPr lang="ar-JO"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5.8</a:t>
                      </a:r>
                      <a:endParaRPr lang="ar-JO" dirty="0" smtClean="0"/>
                    </a:p>
                    <a:p>
                      <a:pPr algn="ctr" rtl="1"/>
                      <a:endParaRPr lang="ar-JO" dirty="0"/>
                    </a:p>
                  </a:txBody>
                  <a:tcPr/>
                </a:tc>
                <a:tc>
                  <a:txBody>
                    <a:bodyPr/>
                    <a:lstStyle/>
                    <a:p>
                      <a:pPr algn="ctr" rtl="1"/>
                      <a:r>
                        <a:rPr lang="en-US" dirty="0" smtClean="0"/>
                        <a:t>1.99</a:t>
                      </a:r>
                      <a:endParaRPr lang="ar-JO" dirty="0"/>
                    </a:p>
                  </a:txBody>
                  <a:tcPr/>
                </a:tc>
                <a:tc>
                  <a:txBody>
                    <a:bodyPr/>
                    <a:lstStyle/>
                    <a:p>
                      <a:pPr algn="ctr" rtl="0"/>
                      <a:r>
                        <a:rPr lang="en-GB" dirty="0" smtClean="0"/>
                        <a:t>Maximum</a:t>
                      </a:r>
                      <a:endParaRPr lang="ar-JO" dirty="0"/>
                    </a:p>
                  </a:txBody>
                  <a:tcPr/>
                </a:tc>
              </a:tr>
            </a:tbl>
          </a:graphicData>
        </a:graphic>
      </p:graphicFrame>
      <p:sp>
        <p:nvSpPr>
          <p:cNvPr id="6" name="مربع نص 5"/>
          <p:cNvSpPr txBox="1"/>
          <p:nvPr/>
        </p:nvSpPr>
        <p:spPr>
          <a:xfrm>
            <a:off x="914400" y="3717032"/>
            <a:ext cx="8001056" cy="1200329"/>
          </a:xfrm>
          <a:prstGeom prst="rect">
            <a:avLst/>
          </a:prstGeom>
          <a:noFill/>
        </p:spPr>
        <p:txBody>
          <a:bodyPr wrap="square" rtlCol="1">
            <a:spAutoFit/>
          </a:bodyPr>
          <a:lstStyle/>
          <a:p>
            <a:pPr algn="l" rtl="0"/>
            <a:r>
              <a:rPr lang="en-US" dirty="0" smtClean="0"/>
              <a:t>About 5.75% of the pipes velocity and found  in the beginning of the network less than the minimum constraints.</a:t>
            </a:r>
          </a:p>
          <a:p>
            <a:pPr algn="l" rtl="0"/>
            <a:r>
              <a:rPr lang="en-US" dirty="0" smtClean="0"/>
              <a:t>About 15.1 % not meet the max. cover constraints.</a:t>
            </a:r>
          </a:p>
          <a:p>
            <a:pPr algn="l" rtl="0"/>
            <a:endParaRPr lang="ar-JO" dirty="0"/>
          </a:p>
        </p:txBody>
      </p:sp>
    </p:spTree>
    <p:extLst>
      <p:ext uri="{BB962C8B-B14F-4D97-AF65-F5344CB8AC3E}">
        <p14:creationId xmlns:p14="http://schemas.microsoft.com/office/powerpoint/2010/main" val="111498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t>Outfall</a:t>
            </a:r>
            <a:endParaRPr lang="ar-JO" dirty="0"/>
          </a:p>
        </p:txBody>
      </p:sp>
      <p:graphicFrame>
        <p:nvGraphicFramePr>
          <p:cNvPr id="3" name="Table 2"/>
          <p:cNvGraphicFramePr>
            <a:graphicFrameLocks noGrp="1"/>
          </p:cNvGraphicFramePr>
          <p:nvPr>
            <p:extLst>
              <p:ext uri="{D42A27DB-BD31-4B8C-83A1-F6EECF244321}">
                <p14:modId xmlns:p14="http://schemas.microsoft.com/office/powerpoint/2010/main" val="2147872041"/>
              </p:ext>
            </p:extLst>
          </p:nvPr>
        </p:nvGraphicFramePr>
        <p:xfrm>
          <a:off x="1115616" y="1988840"/>
          <a:ext cx="6528048" cy="2016225"/>
        </p:xfrm>
        <a:graphic>
          <a:graphicData uri="http://schemas.openxmlformats.org/drawingml/2006/table">
            <a:tbl>
              <a:tblPr firstRow="1" bandRow="1">
                <a:tableStyleId>{5C22544A-7EE6-4342-B048-85BDC9FD1C3A}</a:tableStyleId>
              </a:tblPr>
              <a:tblGrid>
                <a:gridCol w="2176016"/>
                <a:gridCol w="2176016"/>
                <a:gridCol w="2176016"/>
              </a:tblGrid>
              <a:tr h="672075">
                <a:tc>
                  <a:txBody>
                    <a:bodyPr/>
                    <a:lstStyle/>
                    <a:p>
                      <a:r>
                        <a:rPr lang="en-GB" dirty="0" smtClean="0"/>
                        <a:t>Label</a:t>
                      </a:r>
                      <a:endParaRPr lang="en-GB" dirty="0"/>
                    </a:p>
                  </a:txBody>
                  <a:tcPr/>
                </a:tc>
                <a:tc>
                  <a:txBody>
                    <a:bodyPr/>
                    <a:lstStyle/>
                    <a:p>
                      <a:r>
                        <a:rPr lang="en-GB" dirty="0" smtClean="0"/>
                        <a:t>Elevation (m)</a:t>
                      </a:r>
                      <a:endParaRPr lang="en-GB" dirty="0"/>
                    </a:p>
                  </a:txBody>
                  <a:tcPr/>
                </a:tc>
                <a:tc>
                  <a:txBody>
                    <a:bodyPr/>
                    <a:lstStyle/>
                    <a:p>
                      <a:r>
                        <a:rPr lang="en-GB" dirty="0" smtClean="0"/>
                        <a:t>Flow (m</a:t>
                      </a:r>
                      <a:endParaRPr lang="en-GB" dirty="0"/>
                    </a:p>
                  </a:txBody>
                  <a:tcPr/>
                </a:tc>
              </a:tr>
              <a:tr h="672075">
                <a:tc>
                  <a:txBody>
                    <a:bodyPr/>
                    <a:lstStyle/>
                    <a:p>
                      <a:r>
                        <a:rPr lang="en-GB" dirty="0" smtClean="0"/>
                        <a:t>OF</a:t>
                      </a:r>
                      <a:r>
                        <a:rPr lang="en-GB" baseline="0" dirty="0" smtClean="0"/>
                        <a:t> 1</a:t>
                      </a:r>
                      <a:endParaRPr lang="en-GB" dirty="0"/>
                    </a:p>
                  </a:txBody>
                  <a:tcPr/>
                </a:tc>
                <a:tc>
                  <a:txBody>
                    <a:bodyPr/>
                    <a:lstStyle/>
                    <a:p>
                      <a:r>
                        <a:rPr lang="en-GB" dirty="0" smtClean="0"/>
                        <a:t>165 </a:t>
                      </a:r>
                      <a:endParaRPr lang="en-GB" dirty="0"/>
                    </a:p>
                  </a:txBody>
                  <a:tcPr/>
                </a:tc>
                <a:tc>
                  <a:txBody>
                    <a:bodyPr/>
                    <a:lstStyle/>
                    <a:p>
                      <a:r>
                        <a:rPr lang="en-GB" dirty="0" smtClean="0"/>
                        <a:t>545.6</a:t>
                      </a:r>
                      <a:endParaRPr lang="en-GB" dirty="0"/>
                    </a:p>
                  </a:txBody>
                  <a:tcPr/>
                </a:tc>
              </a:tr>
              <a:tr h="672075">
                <a:tc>
                  <a:txBody>
                    <a:bodyPr/>
                    <a:lstStyle/>
                    <a:p>
                      <a:r>
                        <a:rPr lang="en-GB" dirty="0" smtClean="0"/>
                        <a:t>OF 2</a:t>
                      </a:r>
                      <a:endParaRPr lang="en-GB" dirty="0"/>
                    </a:p>
                  </a:txBody>
                  <a:tcPr/>
                </a:tc>
                <a:tc>
                  <a:txBody>
                    <a:bodyPr/>
                    <a:lstStyle/>
                    <a:p>
                      <a:r>
                        <a:rPr lang="en-GB" dirty="0" smtClean="0"/>
                        <a:t>160</a:t>
                      </a:r>
                      <a:endParaRPr lang="en-GB" dirty="0"/>
                    </a:p>
                  </a:txBody>
                  <a:tcPr/>
                </a:tc>
                <a:tc>
                  <a:txBody>
                    <a:bodyPr/>
                    <a:lstStyle/>
                    <a:p>
                      <a:r>
                        <a:rPr lang="en-GB" dirty="0" smtClean="0"/>
                        <a:t>899.22</a:t>
                      </a:r>
                      <a:endParaRPr lang="en-GB" dirty="0"/>
                    </a:p>
                  </a:txBody>
                  <a:tcPr/>
                </a:tc>
              </a:tr>
            </a:tbl>
          </a:graphicData>
        </a:graphic>
      </p:graphicFrame>
      <p:sp>
        <p:nvSpPr>
          <p:cNvPr id="4" name="Content Placeholder 3"/>
          <p:cNvSpPr>
            <a:spLocks noGrp="1"/>
          </p:cNvSpPr>
          <p:nvPr>
            <p:ph sz="quarter" idx="1"/>
          </p:nvPr>
        </p:nvSpPr>
        <p:spPr/>
        <p:txBody>
          <a:bodyPr/>
          <a:lstStyle/>
          <a:p>
            <a:endParaRPr lang="en-GB" dirty="0"/>
          </a:p>
        </p:txBody>
      </p:sp>
    </p:spTree>
    <p:extLst>
      <p:ext uri="{BB962C8B-B14F-4D97-AF65-F5344CB8AC3E}">
        <p14:creationId xmlns:p14="http://schemas.microsoft.com/office/powerpoint/2010/main" val="30838299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Profile</a:t>
            </a:r>
            <a:endParaRPr lang="ar-JO" dirty="0"/>
          </a:p>
        </p:txBody>
      </p:sp>
      <p:sp>
        <p:nvSpPr>
          <p:cNvPr id="3" name="Content Placeholder 2"/>
          <p:cNvSpPr>
            <a:spLocks noGrp="1"/>
          </p:cNvSpPr>
          <p:nvPr>
            <p:ph sz="quarter" idx="1"/>
          </p:nvPr>
        </p:nvSpPr>
        <p:spPr/>
        <p:txBody>
          <a:bodyPr/>
          <a:lstStyle/>
          <a:p>
            <a:r>
              <a:rPr lang="en-GB" dirty="0" smtClean="0"/>
              <a:t>From </a:t>
            </a:r>
            <a:r>
              <a:rPr lang="en-GB" dirty="0" err="1" smtClean="0"/>
              <a:t>Autocad</a:t>
            </a:r>
            <a:r>
              <a:rPr lang="en-GB" dirty="0" smtClean="0"/>
              <a:t> </a:t>
            </a:r>
            <a:endParaRPr lang="en-GB" dirty="0"/>
          </a:p>
        </p:txBody>
      </p:sp>
    </p:spTree>
    <p:extLst>
      <p:ext uri="{BB962C8B-B14F-4D97-AF65-F5344CB8AC3E}">
        <p14:creationId xmlns:p14="http://schemas.microsoft.com/office/powerpoint/2010/main" val="25715260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780928"/>
            <a:ext cx="7772400" cy="1143000"/>
          </a:xfrm>
        </p:spPr>
        <p:txBody>
          <a:bodyPr/>
          <a:lstStyle/>
          <a:p>
            <a:pPr algn="ctr"/>
            <a:r>
              <a:rPr lang="en-GB" dirty="0" smtClean="0"/>
              <a:t>Storm drainage system </a:t>
            </a:r>
            <a:endParaRPr lang="en-GB" dirty="0"/>
          </a:p>
        </p:txBody>
      </p:sp>
      <p:sp>
        <p:nvSpPr>
          <p:cNvPr id="3" name="Content Placeholder 2"/>
          <p:cNvSpPr>
            <a:spLocks noGrp="1"/>
          </p:cNvSpPr>
          <p:nvPr>
            <p:ph sz="quarter" idx="1"/>
          </p:nvPr>
        </p:nvSpPr>
        <p:spPr>
          <a:xfrm flipV="1">
            <a:off x="3995936" y="6019800"/>
            <a:ext cx="4690864" cy="289520"/>
          </a:xfrm>
        </p:spPr>
        <p:txBody>
          <a:bodyPr>
            <a:normAutofit fontScale="62500" lnSpcReduction="20000"/>
          </a:bodyPr>
          <a:lstStyle/>
          <a:p>
            <a:endParaRPr lang="en-GB" dirty="0"/>
          </a:p>
        </p:txBody>
      </p:sp>
    </p:spTree>
    <p:extLst>
      <p:ext uri="{BB962C8B-B14F-4D97-AF65-F5344CB8AC3E}">
        <p14:creationId xmlns:p14="http://schemas.microsoft.com/office/powerpoint/2010/main" val="26978679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Storm Drainage System </a:t>
            </a:r>
            <a:endParaRPr lang="en-US" dirty="0"/>
          </a:p>
        </p:txBody>
      </p:sp>
      <p:sp>
        <p:nvSpPr>
          <p:cNvPr id="3" name="Content Placeholder 2"/>
          <p:cNvSpPr>
            <a:spLocks noGrp="1"/>
          </p:cNvSpPr>
          <p:nvPr>
            <p:ph sz="quarter" idx="1"/>
          </p:nvPr>
        </p:nvSpPr>
        <p:spPr/>
        <p:txBody>
          <a:bodyPr/>
          <a:lstStyle/>
          <a:p>
            <a:r>
              <a:rPr lang="en-US" dirty="0" smtClean="0"/>
              <a:t>Importance of the system.</a:t>
            </a:r>
          </a:p>
          <a:p>
            <a:pPr>
              <a:buNone/>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a:t>
            </a:r>
            <a:r>
              <a:rPr lang="en-US" dirty="0" smtClean="0">
                <a:solidFill>
                  <a:srgbClr val="0070C0"/>
                </a:solidFill>
              </a:rPr>
              <a:t>I</a:t>
            </a:r>
            <a:r>
              <a:rPr lang="en-US" dirty="0" smtClean="0"/>
              <a:t>A</a:t>
            </a:r>
            <a:endParaRPr lang="en-US" dirty="0"/>
          </a:p>
        </p:txBody>
      </p:sp>
      <p:sp>
        <p:nvSpPr>
          <p:cNvPr id="3" name="Content Placeholder 2"/>
          <p:cNvSpPr>
            <a:spLocks noGrp="1"/>
          </p:cNvSpPr>
          <p:nvPr>
            <p:ph sz="quarter" idx="1"/>
          </p:nvPr>
        </p:nvSpPr>
        <p:spPr/>
        <p:txBody>
          <a:bodyPr>
            <a:normAutofit/>
          </a:bodyPr>
          <a:lstStyle/>
          <a:p>
            <a:r>
              <a:rPr lang="en-US" dirty="0" smtClean="0"/>
              <a:t>The Rational Method equation used to calculate peak storm water runoff rate</a:t>
            </a:r>
          </a:p>
          <a:p>
            <a:endParaRPr lang="en-US" dirty="0" smtClean="0"/>
          </a:p>
          <a:p>
            <a:pPr>
              <a:buNone/>
            </a:pPr>
            <a:r>
              <a:rPr lang="en-US" sz="4800" dirty="0" smtClean="0"/>
              <a:t>                </a:t>
            </a:r>
            <a:r>
              <a:rPr lang="en-US" sz="4800" dirty="0" smtClean="0">
                <a:solidFill>
                  <a:schemeClr val="accent6">
                    <a:lumMod val="50000"/>
                  </a:schemeClr>
                </a:solidFill>
              </a:rPr>
              <a:t>Q</a:t>
            </a:r>
            <a:r>
              <a:rPr lang="en-US" sz="4800" dirty="0" smtClean="0"/>
              <a:t>= </a:t>
            </a:r>
            <a:r>
              <a:rPr lang="en-US" sz="4800" dirty="0" smtClean="0">
                <a:solidFill>
                  <a:srgbClr val="FF0000"/>
                </a:solidFill>
              </a:rPr>
              <a:t>C</a:t>
            </a:r>
            <a:r>
              <a:rPr lang="en-US" sz="4800" dirty="0" smtClean="0">
                <a:solidFill>
                  <a:srgbClr val="0070C0"/>
                </a:solidFill>
              </a:rPr>
              <a:t>I</a:t>
            </a:r>
            <a:r>
              <a:rPr lang="en-US" sz="4800" dirty="0" smtClean="0"/>
              <a:t>A</a:t>
            </a:r>
          </a:p>
          <a:p>
            <a:endParaRPr lang="en-US" dirty="0" smtClean="0"/>
          </a:p>
          <a:p>
            <a:pPr>
              <a:buNone/>
            </a:pPr>
            <a:r>
              <a:rPr lang="en-US" dirty="0" smtClean="0"/>
              <a:t>Where:         </a:t>
            </a:r>
            <a:r>
              <a:rPr lang="en-US" sz="2600" dirty="0" smtClean="0">
                <a:solidFill>
                  <a:schemeClr val="accent6">
                    <a:lumMod val="50000"/>
                  </a:schemeClr>
                </a:solidFill>
              </a:rPr>
              <a:t>Q</a:t>
            </a:r>
            <a:r>
              <a:rPr lang="en-US" sz="2600" dirty="0" smtClean="0"/>
              <a:t> = design discharge (L</a:t>
            </a:r>
            <a:r>
              <a:rPr lang="en-US" sz="2600" baseline="30000" dirty="0" smtClean="0"/>
              <a:t>3 </a:t>
            </a:r>
            <a:r>
              <a:rPr lang="en-US" sz="2600" dirty="0" smtClean="0"/>
              <a:t>/T)</a:t>
            </a:r>
          </a:p>
          <a:p>
            <a:pPr>
              <a:buNone/>
            </a:pPr>
            <a:r>
              <a:rPr lang="en-US" sz="2600" dirty="0" smtClean="0"/>
              <a:t>                      </a:t>
            </a:r>
            <a:r>
              <a:rPr lang="en-US" sz="2600" dirty="0" smtClean="0">
                <a:solidFill>
                  <a:srgbClr val="FF0000"/>
                </a:solidFill>
              </a:rPr>
              <a:t>C</a:t>
            </a:r>
            <a:r>
              <a:rPr lang="en-US" sz="2600" dirty="0" smtClean="0"/>
              <a:t> = runoff coefficient (dimensionless)</a:t>
            </a:r>
          </a:p>
          <a:p>
            <a:pPr>
              <a:buNone/>
            </a:pPr>
            <a:r>
              <a:rPr lang="en-US" sz="2600" dirty="0" smtClean="0"/>
              <a:t>                       </a:t>
            </a:r>
            <a:r>
              <a:rPr lang="en-US" sz="2600" dirty="0" smtClean="0">
                <a:solidFill>
                  <a:schemeClr val="accent1"/>
                </a:solidFill>
              </a:rPr>
              <a:t>I</a:t>
            </a:r>
            <a:r>
              <a:rPr lang="en-US" sz="2600" dirty="0" smtClean="0"/>
              <a:t> = design rainfall intensity (L/T), and</a:t>
            </a:r>
          </a:p>
          <a:p>
            <a:pPr>
              <a:buNone/>
            </a:pPr>
            <a:r>
              <a:rPr lang="en-US" sz="2600" dirty="0" smtClean="0"/>
              <a:t>                       A = watershed drainage area (L</a:t>
            </a:r>
            <a:r>
              <a:rPr lang="en-US" sz="2600" baseline="30000" dirty="0" smtClean="0"/>
              <a:t>2</a:t>
            </a:r>
            <a:r>
              <a:rPr lang="en-US" sz="2600" dirty="0" smtClean="0"/>
              <a:t>)</a:t>
            </a:r>
            <a:endParaRPr lang="en-US" sz="2600" dirty="0"/>
          </a:p>
        </p:txBody>
      </p:sp>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solidFill>
                  <a:schemeClr val="tx1"/>
                </a:solidFill>
              </a:rPr>
              <a:t>Relative Humidity</a:t>
            </a:r>
            <a:endParaRPr lang="en-GB" dirty="0">
              <a:solidFill>
                <a:schemeClr val="tx1"/>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281496837"/>
              </p:ext>
            </p:extLst>
          </p:nvPr>
        </p:nvGraphicFramePr>
        <p:xfrm>
          <a:off x="467544" y="1556792"/>
          <a:ext cx="77724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430968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 </a:t>
            </a:r>
            <a:endParaRPr lang="en-US" dirty="0"/>
          </a:p>
        </p:txBody>
      </p:sp>
      <p:sp>
        <p:nvSpPr>
          <p:cNvPr id="3" name="Content Placeholder 2"/>
          <p:cNvSpPr>
            <a:spLocks noGrp="1"/>
          </p:cNvSpPr>
          <p:nvPr>
            <p:ph sz="quarter" idx="1"/>
          </p:nvPr>
        </p:nvSpPr>
        <p:spPr/>
        <p:txBody>
          <a:bodyPr>
            <a:normAutofit/>
          </a:bodyPr>
          <a:lstStyle/>
          <a:p>
            <a:pPr marL="0" marR="0">
              <a:lnSpc>
                <a:spcPct val="115000"/>
              </a:lnSpc>
              <a:spcBef>
                <a:spcPts val="0"/>
              </a:spcBef>
              <a:spcAft>
                <a:spcPts val="1000"/>
              </a:spcAft>
            </a:pPr>
            <a:r>
              <a:rPr lang="en-US" b="1" dirty="0" smtClean="0">
                <a:ea typeface="Calibri"/>
                <a:cs typeface="MV Boli"/>
              </a:rPr>
              <a:t>Building model procedure</a:t>
            </a:r>
            <a:endParaRPr lang="en-US" sz="2800" dirty="0" smtClean="0">
              <a:ea typeface="Calibri"/>
              <a:cs typeface="MV Boli"/>
            </a:endParaRPr>
          </a:p>
          <a:p>
            <a:pPr lvl="0">
              <a:lnSpc>
                <a:spcPct val="150000"/>
              </a:lnSpc>
              <a:spcBef>
                <a:spcPts val="0"/>
              </a:spcBef>
              <a:spcAft>
                <a:spcPts val="1000"/>
              </a:spcAft>
              <a:buFont typeface="+mj-lt"/>
              <a:buAutoNum type="arabicPeriod"/>
            </a:pPr>
            <a:r>
              <a:rPr lang="en-US" dirty="0" smtClean="0">
                <a:ea typeface="Calibri"/>
                <a:cs typeface="MV Boli"/>
              </a:rPr>
              <a:t>Use </a:t>
            </a:r>
            <a:r>
              <a:rPr lang="en-US" dirty="0" smtClean="0">
                <a:latin typeface="Times New Roman"/>
                <a:ea typeface="Calibri"/>
                <a:cs typeface="MV Boli"/>
              </a:rPr>
              <a:t>the</a:t>
            </a:r>
            <a:r>
              <a:rPr lang="en-US" dirty="0" smtClean="0">
                <a:ea typeface="Calibri"/>
                <a:cs typeface="MV Boli"/>
              </a:rPr>
              <a:t> GIS program to specify the borders of the total Catchment area.</a:t>
            </a:r>
            <a:endParaRPr lang="en-US" sz="2800" dirty="0" smtClean="0">
              <a:ea typeface="Calibri"/>
              <a:cs typeface="MV Boli"/>
            </a:endParaRPr>
          </a:p>
          <a:p>
            <a:pPr lvl="0">
              <a:lnSpc>
                <a:spcPct val="150000"/>
              </a:lnSpc>
              <a:spcBef>
                <a:spcPts val="0"/>
              </a:spcBef>
              <a:spcAft>
                <a:spcPts val="1000"/>
              </a:spcAft>
              <a:buFont typeface="+mj-lt"/>
              <a:buAutoNum type="arabicPeriod"/>
            </a:pPr>
            <a:r>
              <a:rPr lang="en-US" dirty="0" smtClean="0">
                <a:ea typeface="Calibri"/>
                <a:cs typeface="MV Boli"/>
              </a:rPr>
              <a:t>Import DXF extension of the AutoCAD maps to the </a:t>
            </a:r>
            <a:r>
              <a:rPr lang="en-US" dirty="0" err="1" smtClean="0">
                <a:ea typeface="Calibri"/>
                <a:cs typeface="MV Boli"/>
              </a:rPr>
              <a:t>StormCAD</a:t>
            </a:r>
            <a:r>
              <a:rPr lang="en-US" dirty="0" smtClean="0">
                <a:ea typeface="Calibri"/>
                <a:cs typeface="MV Boli"/>
              </a:rPr>
              <a:t> program, and specify the units and the scale.</a:t>
            </a:r>
            <a:endParaRPr lang="en-US" sz="2800" dirty="0" smtClean="0">
              <a:ea typeface="Calibri"/>
              <a:cs typeface="MV Boli"/>
            </a:endParaRP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PNG"/>
          <p:cNvPicPr>
            <a:picLocks noGrp="1"/>
          </p:cNvPicPr>
          <p:nvPr>
            <p:ph sz="quarter" idx="1"/>
          </p:nvPr>
        </p:nvPicPr>
        <p:blipFill>
          <a:blip r:embed="rId2"/>
          <a:stretch>
            <a:fillRect/>
          </a:stretch>
        </p:blipFill>
        <p:spPr bwMode="auto">
          <a:xfrm>
            <a:off x="1388262" y="1447800"/>
            <a:ext cx="6824676"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514350" lvl="0" indent="-514350">
              <a:buFont typeface="+mj-lt"/>
              <a:buAutoNum type="arabicPeriod" startAt="3"/>
            </a:pPr>
            <a:r>
              <a:rPr lang="en-US" dirty="0" smtClean="0"/>
              <a:t>Set the maps as background layers, and enter the default design constrains </a:t>
            </a:r>
          </a:p>
          <a:p>
            <a:pPr>
              <a:buNone/>
            </a:pPr>
            <a:endParaRPr lang="en-US" dirty="0"/>
          </a:p>
        </p:txBody>
      </p:sp>
      <p:pic>
        <p:nvPicPr>
          <p:cNvPr id="4" name="Picture 3" descr="1.PNG"/>
          <p:cNvPicPr>
            <a:picLocks noChangeAspect="1"/>
          </p:cNvPicPr>
          <p:nvPr/>
        </p:nvPicPr>
        <p:blipFill>
          <a:blip r:embed="rId2"/>
          <a:stretch>
            <a:fillRect/>
          </a:stretch>
        </p:blipFill>
        <p:spPr>
          <a:xfrm>
            <a:off x="1214414" y="3000372"/>
            <a:ext cx="6380090" cy="2500330"/>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142984"/>
            <a:ext cx="8229600" cy="1143000"/>
          </a:xfrm>
        </p:spPr>
        <p:txBody>
          <a:bodyPr>
            <a:normAutofit fontScale="90000"/>
          </a:bodyPr>
          <a:lstStyle/>
          <a:p>
            <a:pPr marL="742950" lvl="0" indent="-742950">
              <a:buFont typeface="+mj-lt"/>
              <a:buAutoNum type="arabicPeriod"/>
            </a:pP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en-US" sz="2000" dirty="0" smtClean="0">
                <a:solidFill>
                  <a:srgbClr val="FF3300"/>
                </a:solidFill>
              </a:rPr>
              <a:t>4.</a:t>
            </a:r>
            <a:r>
              <a:rPr lang="en-US" sz="3200" dirty="0" smtClean="0">
                <a:solidFill>
                  <a:schemeClr val="tx1"/>
                </a:solidFill>
                <a:latin typeface="Arabic Typesetting" pitchFamily="66" charset="-78"/>
                <a:cs typeface="Arabic Typesetting" pitchFamily="66" charset="-78"/>
              </a:rPr>
              <a:t> </a:t>
            </a:r>
            <a:r>
              <a:rPr lang="en-US" sz="3100" dirty="0" smtClean="0">
                <a:solidFill>
                  <a:schemeClr val="tx1"/>
                </a:solidFill>
                <a:latin typeface="Arabic Typesetting" pitchFamily="66" charset="-78"/>
                <a:cs typeface="Arabic Typesetting" pitchFamily="66" charset="-78"/>
              </a:rPr>
              <a:t>Produce the Intensity-duration-frequency (IDF) curves depending on the information from the Palestinian water authority.    </a:t>
            </a:r>
            <a:r>
              <a:rPr lang="en-US" sz="3100" dirty="0" smtClean="0"/>
              <a:t/>
            </a:r>
            <a:br>
              <a:rPr lang="en-US" sz="3100" dirty="0" smtClean="0"/>
            </a:br>
            <a:endParaRPr lang="en-US" sz="3100" dirty="0"/>
          </a:p>
        </p:txBody>
      </p:sp>
      <p:sp>
        <p:nvSpPr>
          <p:cNvPr id="3" name="Content Placeholder 2"/>
          <p:cNvSpPr>
            <a:spLocks noGrp="1"/>
          </p:cNvSpPr>
          <p:nvPr>
            <p:ph sz="quarter" idx="1"/>
          </p:nvPr>
        </p:nvSpPr>
        <p:spPr/>
        <p:txBody>
          <a:bodyPr/>
          <a:lstStyle/>
          <a:p>
            <a:pPr>
              <a:buNone/>
            </a:pPr>
            <a:endParaRPr lang="en-US" dirty="0" smtClean="0"/>
          </a:p>
          <a:p>
            <a:endParaRPr lang="en-US" dirty="0"/>
          </a:p>
        </p:txBody>
      </p:sp>
      <p:pic>
        <p:nvPicPr>
          <p:cNvPr id="4" name="Picture 3" descr="3...PNG"/>
          <p:cNvPicPr/>
          <p:nvPr/>
        </p:nvPicPr>
        <p:blipFill>
          <a:blip r:embed="rId2"/>
          <a:srcRect/>
          <a:stretch>
            <a:fillRect/>
          </a:stretch>
        </p:blipFill>
        <p:spPr bwMode="auto">
          <a:xfrm>
            <a:off x="1142976" y="2143116"/>
            <a:ext cx="6429420" cy="41814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marL="514350" lvl="0" indent="-514350">
              <a:buFont typeface="+mj-lt"/>
              <a:buAutoNum type="arabicPeriod" startAt="5"/>
            </a:pPr>
            <a:r>
              <a:rPr lang="en-US" dirty="0" smtClean="0"/>
              <a:t>Define the inlets and conduits that will be used in the design processes by entering the </a:t>
            </a:r>
          </a:p>
          <a:p>
            <a:pPr>
              <a:buNone/>
            </a:pPr>
            <a:r>
              <a:rPr lang="en-US" dirty="0" smtClean="0"/>
              <a:t>   available sizes in the market.</a:t>
            </a:r>
          </a:p>
          <a:p>
            <a:pPr>
              <a:buNone/>
            </a:pPr>
            <a:endParaRPr lang="en-US" dirty="0" smtClean="0"/>
          </a:p>
          <a:p>
            <a:pPr marL="514350" lvl="0" indent="-514350">
              <a:buFont typeface="+mj-lt"/>
              <a:buAutoNum type="arabicPeriod" startAt="6"/>
            </a:pPr>
            <a:r>
              <a:rPr lang="en-US" dirty="0" smtClean="0"/>
              <a:t>Define the catch basins by entering the dimensions of each type.</a:t>
            </a:r>
          </a:p>
          <a:p>
            <a:pPr>
              <a:buNone/>
            </a:pP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514350" indent="-514350">
              <a:buFont typeface="+mj-lt"/>
              <a:buAutoNum type="arabicPeriod" startAt="7"/>
            </a:pPr>
            <a:r>
              <a:rPr lang="en-US" dirty="0" smtClean="0"/>
              <a:t> Use (civil 3D) program to obtain slope arrows, and then enter the arrows as a layer into the </a:t>
            </a:r>
            <a:r>
              <a:rPr lang="en-US" dirty="0" err="1" smtClean="0"/>
              <a:t>StormCAD</a:t>
            </a:r>
            <a:r>
              <a:rPr lang="en-US" dirty="0" smtClean="0"/>
              <a:t> using GIS.</a:t>
            </a:r>
          </a:p>
          <a:p>
            <a:pPr>
              <a:buNone/>
            </a:pPr>
            <a:endParaRPr lang="en-US" dirty="0" smtClean="0"/>
          </a:p>
          <a:p>
            <a:pPr>
              <a:buNone/>
            </a:pPr>
            <a:endParaRPr lang="en-US" dirty="0"/>
          </a:p>
        </p:txBody>
      </p:sp>
      <p:pic>
        <p:nvPicPr>
          <p:cNvPr id="4" name="Picture 3" descr="6...PNG"/>
          <p:cNvPicPr/>
          <p:nvPr/>
        </p:nvPicPr>
        <p:blipFill>
          <a:blip r:embed="rId2"/>
          <a:srcRect/>
          <a:stretch>
            <a:fillRect/>
          </a:stretch>
        </p:blipFill>
        <p:spPr bwMode="auto">
          <a:xfrm>
            <a:off x="1285852" y="3143248"/>
            <a:ext cx="6215106" cy="32432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514350" lvl="0" indent="-514350">
              <a:buFont typeface="+mj-lt"/>
              <a:buAutoNum type="arabicPeriod" startAt="8"/>
            </a:pPr>
            <a:r>
              <a:rPr lang="en-US" dirty="0" smtClean="0"/>
              <a:t>Start drawing the conduits, catch basins, and manholes in the appropriate location.</a:t>
            </a:r>
          </a:p>
          <a:p>
            <a:pPr lvl="0">
              <a:buNone/>
            </a:pPr>
            <a:endParaRPr lang="en-US" dirty="0" smtClean="0"/>
          </a:p>
          <a:p>
            <a:pPr lvl="0">
              <a:buNone/>
            </a:pPr>
            <a:endParaRPr lang="en-US" dirty="0" smtClean="0"/>
          </a:p>
          <a:p>
            <a:pPr lvl="0">
              <a:buNone/>
            </a:pPr>
            <a:endParaRPr lang="en-US" dirty="0" smtClean="0"/>
          </a:p>
          <a:p>
            <a:pPr marL="514350" lvl="0" indent="-514350">
              <a:buFont typeface="+mj-lt"/>
              <a:buAutoNum type="arabicPeriod" startAt="9"/>
            </a:pPr>
            <a:r>
              <a:rPr lang="en-US" dirty="0" smtClean="0"/>
              <a:t>Obtain the elevation of manholes and catch basins from the contour map by using (</a:t>
            </a:r>
            <a:r>
              <a:rPr lang="en-US" dirty="0" err="1" smtClean="0"/>
              <a:t>Trex</a:t>
            </a:r>
            <a:r>
              <a:rPr lang="en-US" dirty="0" smtClean="0"/>
              <a:t>).</a:t>
            </a:r>
          </a:p>
          <a:p>
            <a:pPr>
              <a:buNone/>
            </a:pP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marL="514350" indent="-514350">
              <a:buFont typeface="+mj-lt"/>
              <a:buAutoNum type="arabicPeriod" startAt="10"/>
            </a:pPr>
            <a:r>
              <a:rPr lang="en-US" dirty="0" smtClean="0"/>
              <a:t>Use the tables of rational coefficient C to identify the value that represents each catchment area depending on land use and land cover, then use it to calculate the time of concentration.</a:t>
            </a:r>
          </a:p>
          <a:p>
            <a:pPr marL="514350" lvl="0" indent="-514350">
              <a:buFont typeface="+mj-lt"/>
              <a:buAutoNum type="arabicPeriod" startAt="10"/>
            </a:pPr>
            <a:endParaRPr lang="en-US" dirty="0" smtClean="0"/>
          </a:p>
          <a:p>
            <a:pPr marL="514350" lvl="0" indent="-514350">
              <a:buFont typeface="+mj-lt"/>
              <a:buAutoNum type="arabicPeriod" startAt="10"/>
            </a:pPr>
            <a:r>
              <a:rPr lang="en-US" dirty="0" smtClean="0"/>
              <a:t>Run the model and analyze the results.</a:t>
            </a:r>
          </a:p>
          <a:p>
            <a:pPr marL="514350" lvl="0" indent="-514350">
              <a:buFont typeface="+mj-lt"/>
              <a:buAutoNum type="arabicPeriod" startAt="10"/>
            </a:pPr>
            <a:endParaRPr lang="en-US" dirty="0" smtClean="0"/>
          </a:p>
          <a:p>
            <a:pPr marL="514350" lvl="0" indent="-514350">
              <a:buNone/>
            </a:pPr>
            <a:endParaRPr lang="en-US" dirty="0" smtClean="0"/>
          </a:p>
          <a:p>
            <a:pPr marL="514350" lvl="0" indent="-514350">
              <a:buFont typeface="+mj-lt"/>
              <a:buAutoNum type="arabicPeriod" startAt="12"/>
            </a:pPr>
            <a:r>
              <a:rPr lang="en-US" dirty="0" smtClean="0"/>
              <a:t> Detect errors from the given results and correct them.</a:t>
            </a:r>
          </a:p>
          <a:p>
            <a:pPr marL="514350" indent="-514350">
              <a:buFont typeface="+mj-lt"/>
              <a:buAutoNum type="arabicPeriod" startAt="11"/>
            </a:pP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endParaRPr lang="en-US" dirty="0"/>
          </a:p>
        </p:txBody>
      </p:sp>
      <p:graphicFrame>
        <p:nvGraphicFramePr>
          <p:cNvPr id="5" name="Content Placeholder 4"/>
          <p:cNvGraphicFramePr>
            <a:graphicFrameLocks noGrp="1"/>
          </p:cNvGraphicFramePr>
          <p:nvPr>
            <p:ph sz="quarter" idx="1"/>
          </p:nvPr>
        </p:nvGraphicFramePr>
        <p:xfrm>
          <a:off x="571472" y="1447800"/>
          <a:ext cx="8115328" cy="1695447"/>
        </p:xfrm>
        <a:graphic>
          <a:graphicData uri="http://schemas.openxmlformats.org/drawingml/2006/table">
            <a:tbl>
              <a:tblPr firstRow="1" bandRow="1">
                <a:tableStyleId>{5C22544A-7EE6-4342-B048-85BDC9FD1C3A}</a:tableStyleId>
              </a:tblPr>
              <a:tblGrid>
                <a:gridCol w="2028832"/>
                <a:gridCol w="2028832"/>
                <a:gridCol w="2028832"/>
                <a:gridCol w="2028832"/>
              </a:tblGrid>
              <a:tr h="565149">
                <a:tc>
                  <a:txBody>
                    <a:bodyPr/>
                    <a:lstStyle/>
                    <a:p>
                      <a:endParaRPr lang="en-US" dirty="0"/>
                    </a:p>
                  </a:txBody>
                  <a:tcPr/>
                </a:tc>
                <a:tc>
                  <a:txBody>
                    <a:bodyPr/>
                    <a:lstStyle/>
                    <a:p>
                      <a:pPr algn="ctr"/>
                      <a:r>
                        <a:rPr lang="en-US" dirty="0" smtClean="0"/>
                        <a:t>Velocity (</a:t>
                      </a:r>
                      <a:r>
                        <a:rPr kumimoji="0" lang="en-US" sz="1800" kern="1200" dirty="0" smtClean="0">
                          <a:solidFill>
                            <a:schemeClr val="dk1"/>
                          </a:solidFill>
                          <a:latin typeface="+mn-lt"/>
                          <a:ea typeface="+mn-ea"/>
                          <a:cs typeface="+mn-cs"/>
                        </a:rPr>
                        <a:t>m/s</a:t>
                      </a:r>
                      <a:r>
                        <a:rPr kumimoji="0" lang="en-US" sz="1800" kern="1200" dirty="0" smtClean="0">
                          <a:solidFill>
                            <a:schemeClr val="bg1"/>
                          </a:solidFill>
                          <a:latin typeface="+mn-lt"/>
                          <a:ea typeface="+mn-ea"/>
                          <a:cs typeface="+mn-cs"/>
                        </a:rPr>
                        <a:t>)</a:t>
                      </a:r>
                      <a:endParaRPr lang="en-US" dirty="0">
                        <a:solidFill>
                          <a:schemeClr val="bg1"/>
                        </a:solidFill>
                      </a:endParaRPr>
                    </a:p>
                  </a:txBody>
                  <a:tcPr/>
                </a:tc>
                <a:tc>
                  <a:txBody>
                    <a:bodyPr/>
                    <a:lstStyle/>
                    <a:p>
                      <a:pPr algn="ctr"/>
                      <a:r>
                        <a:rPr lang="en-US" dirty="0" smtClean="0"/>
                        <a:t>Cover (</a:t>
                      </a:r>
                      <a:r>
                        <a:rPr lang="en-US" dirty="0" smtClean="0">
                          <a:solidFill>
                            <a:schemeClr val="tx1"/>
                          </a:solidFill>
                        </a:rPr>
                        <a:t>m</a:t>
                      </a:r>
                      <a:r>
                        <a:rPr lang="en-US" dirty="0" smtClean="0"/>
                        <a:t>)</a:t>
                      </a:r>
                      <a:endParaRPr lang="en-US" dirty="0"/>
                    </a:p>
                  </a:txBody>
                  <a:tcPr/>
                </a:tc>
                <a:tc>
                  <a:txBody>
                    <a:bodyPr/>
                    <a:lstStyle/>
                    <a:p>
                      <a:pPr algn="ctr"/>
                      <a:r>
                        <a:rPr lang="en-US" dirty="0" smtClean="0"/>
                        <a:t>Slope (</a:t>
                      </a:r>
                      <a:r>
                        <a:rPr lang="en-US" dirty="0" smtClean="0">
                          <a:solidFill>
                            <a:schemeClr val="tx1"/>
                          </a:solidFill>
                        </a:rPr>
                        <a:t>%</a:t>
                      </a:r>
                      <a:r>
                        <a:rPr lang="en-US" dirty="0" smtClean="0"/>
                        <a:t>)</a:t>
                      </a:r>
                      <a:endParaRPr lang="en-US" dirty="0"/>
                    </a:p>
                  </a:txBody>
                  <a:tcPr/>
                </a:tc>
              </a:tr>
              <a:tr h="565149">
                <a:tc>
                  <a:txBody>
                    <a:bodyPr/>
                    <a:lstStyle/>
                    <a:p>
                      <a:r>
                        <a:rPr lang="en-US" dirty="0" smtClean="0"/>
                        <a:t>Minimum </a:t>
                      </a:r>
                      <a:endParaRPr lang="en-US" dirty="0"/>
                    </a:p>
                  </a:txBody>
                  <a:tcPr/>
                </a:tc>
                <a:tc>
                  <a:txBody>
                    <a:bodyPr/>
                    <a:lstStyle/>
                    <a:p>
                      <a:pPr algn="ctr"/>
                      <a:r>
                        <a:rPr kumimoji="0" lang="en-US" sz="1800" kern="1200" dirty="0" smtClean="0">
                          <a:solidFill>
                            <a:schemeClr val="dk1"/>
                          </a:solidFill>
                          <a:latin typeface="+mn-lt"/>
                          <a:ea typeface="+mn-ea"/>
                          <a:cs typeface="+mn-cs"/>
                        </a:rPr>
                        <a:t>0.6</a:t>
                      </a:r>
                      <a:endParaRPr lang="en-US" dirty="0"/>
                    </a:p>
                  </a:txBody>
                  <a:tcPr/>
                </a:tc>
                <a:tc>
                  <a:txBody>
                    <a:bodyPr/>
                    <a:lstStyle/>
                    <a:p>
                      <a:pPr algn="ctr"/>
                      <a:r>
                        <a:rPr kumimoji="0" lang="en-US" sz="1800" kern="1200" dirty="0" smtClean="0">
                          <a:solidFill>
                            <a:schemeClr val="dk1"/>
                          </a:solidFill>
                          <a:latin typeface="+mn-lt"/>
                          <a:ea typeface="+mn-ea"/>
                          <a:cs typeface="+mn-cs"/>
                        </a:rPr>
                        <a:t>0.8</a:t>
                      </a:r>
                      <a:endParaRPr lang="en-US" dirty="0"/>
                    </a:p>
                  </a:txBody>
                  <a:tcPr/>
                </a:tc>
                <a:tc>
                  <a:txBody>
                    <a:bodyPr/>
                    <a:lstStyle/>
                    <a:p>
                      <a:pPr algn="ctr"/>
                      <a:r>
                        <a:rPr lang="en-US" dirty="0" smtClean="0"/>
                        <a:t>1</a:t>
                      </a:r>
                      <a:endParaRPr lang="en-US" dirty="0"/>
                    </a:p>
                  </a:txBody>
                  <a:tcPr/>
                </a:tc>
              </a:tr>
              <a:tr h="565149">
                <a:tc>
                  <a:txBody>
                    <a:bodyPr/>
                    <a:lstStyle/>
                    <a:p>
                      <a:r>
                        <a:rPr lang="en-US" dirty="0" smtClean="0"/>
                        <a:t>Maximum </a:t>
                      </a:r>
                      <a:endParaRPr lang="en-US" dirty="0"/>
                    </a:p>
                  </a:txBody>
                  <a:tcPr/>
                </a:tc>
                <a:tc>
                  <a:txBody>
                    <a:bodyPr/>
                    <a:lstStyle/>
                    <a:p>
                      <a:pPr algn="ctr"/>
                      <a:r>
                        <a:rPr kumimoji="0" lang="en-US" sz="1800" kern="1200" dirty="0" smtClean="0">
                          <a:solidFill>
                            <a:schemeClr val="dk1"/>
                          </a:solidFill>
                          <a:latin typeface="+mn-lt"/>
                          <a:ea typeface="+mn-ea"/>
                          <a:cs typeface="+mn-cs"/>
                        </a:rPr>
                        <a:t>6.5</a:t>
                      </a:r>
                      <a:endParaRPr lang="en-US" dirty="0"/>
                    </a:p>
                  </a:txBody>
                  <a:tcPr/>
                </a:tc>
                <a:tc>
                  <a:txBody>
                    <a:bodyPr/>
                    <a:lstStyle/>
                    <a:p>
                      <a:pPr algn="ctr"/>
                      <a:r>
                        <a:rPr kumimoji="0" lang="en-US" sz="1800" kern="1200" dirty="0" smtClean="0">
                          <a:solidFill>
                            <a:schemeClr val="dk1"/>
                          </a:solidFill>
                          <a:latin typeface="+mn-lt"/>
                          <a:ea typeface="+mn-ea"/>
                          <a:cs typeface="+mn-cs"/>
                        </a:rPr>
                        <a:t>4.8</a:t>
                      </a:r>
                      <a:endParaRPr lang="en-US" dirty="0"/>
                    </a:p>
                  </a:txBody>
                  <a:tcPr/>
                </a:tc>
                <a:tc>
                  <a:txBody>
                    <a:bodyPr/>
                    <a:lstStyle/>
                    <a:p>
                      <a:pPr algn="ctr"/>
                      <a:r>
                        <a:rPr lang="en-US" dirty="0" smtClean="0"/>
                        <a:t>15</a:t>
                      </a:r>
                      <a:endParaRPr lang="en-US" dirty="0"/>
                    </a:p>
                  </a:txBody>
                  <a:tcPr/>
                </a:tc>
              </a:tr>
            </a:tbl>
          </a:graphicData>
        </a:graphic>
      </p:graphicFrame>
      <p:sp>
        <p:nvSpPr>
          <p:cNvPr id="6" name="TextBox 5"/>
          <p:cNvSpPr txBox="1"/>
          <p:nvPr/>
        </p:nvSpPr>
        <p:spPr>
          <a:xfrm>
            <a:off x="785786" y="3643314"/>
            <a:ext cx="7500990" cy="369332"/>
          </a:xfrm>
          <a:prstGeom prst="rect">
            <a:avLst/>
          </a:prstGeom>
          <a:noFill/>
        </p:spPr>
        <p:txBody>
          <a:bodyPr wrap="square" rtlCol="0">
            <a:spAutoFit/>
          </a:bodyPr>
          <a:lstStyle/>
          <a:p>
            <a:pPr>
              <a:buFont typeface="Arial" pitchFamily="34" charset="0"/>
              <a:buChar char="•"/>
            </a:pPr>
            <a:r>
              <a:rPr lang="en-US" dirty="0" smtClean="0"/>
              <a:t>Velocity : the percent of conduits have more than 4.5m/s is equal to 3% </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Profiles </a:t>
            </a:r>
          </a:p>
          <a:p>
            <a:pPr>
              <a:buNone/>
            </a:pPr>
            <a:r>
              <a:rPr lang="en-US" dirty="0" smtClean="0"/>
              <a:t>(on </a:t>
            </a:r>
            <a:r>
              <a:rPr lang="en-US" dirty="0" err="1" smtClean="0"/>
              <a:t>Autocad</a:t>
            </a:r>
            <a:r>
              <a:rPr lang="en-US" dirty="0" smtClean="0"/>
              <a: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solidFill>
                  <a:schemeClr val="tx1"/>
                </a:solidFill>
              </a:rPr>
              <a:t>Evaporation</a:t>
            </a:r>
            <a:endParaRPr lang="en-GB" dirty="0">
              <a:solidFill>
                <a:schemeClr val="tx1"/>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2624271"/>
              </p:ext>
            </p:extLst>
          </p:nvPr>
        </p:nvGraphicFramePr>
        <p:xfrm>
          <a:off x="755576" y="1417638"/>
          <a:ext cx="77724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1031274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780928"/>
            <a:ext cx="7772400" cy="1143000"/>
          </a:xfrm>
        </p:spPr>
        <p:txBody>
          <a:bodyPr/>
          <a:lstStyle/>
          <a:p>
            <a:pPr algn="ctr"/>
            <a:r>
              <a:rPr lang="en-US" dirty="0" smtClean="0">
                <a:solidFill>
                  <a:schemeClr val="tx1"/>
                </a:solidFill>
              </a:rPr>
              <a:t>Conclusion and Recommendation </a:t>
            </a:r>
            <a:endParaRPr lang="en-US" dirty="0">
              <a:solidFill>
                <a:schemeClr val="tx1"/>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Water Distribution Network</a:t>
            </a:r>
            <a:endParaRPr lang="en-US" dirty="0">
              <a:solidFill>
                <a:schemeClr val="tx1"/>
              </a:solidFill>
            </a:endParaRPr>
          </a:p>
        </p:txBody>
      </p:sp>
      <p:sp>
        <p:nvSpPr>
          <p:cNvPr id="3" name="Content Placeholder 2"/>
          <p:cNvSpPr>
            <a:spLocks noGrp="1"/>
          </p:cNvSpPr>
          <p:nvPr>
            <p:ph sz="quarter" idx="1"/>
          </p:nvPr>
        </p:nvSpPr>
        <p:spPr/>
        <p:txBody>
          <a:bodyPr/>
          <a:lstStyle/>
          <a:p>
            <a:pPr lvl="0"/>
            <a:r>
              <a:rPr lang="en-GB" dirty="0" smtClean="0"/>
              <a:t>According </a:t>
            </a:r>
            <a:r>
              <a:rPr lang="en-GB" dirty="0"/>
              <a:t>to our calculation and WDN designing .few of nodes have a pressure below 20 m in the maximum hour demand but these nodes have higher pressure values in other day times so the situation could be accepted since we considering fluctuation in demand through the day</a:t>
            </a:r>
            <a:r>
              <a:rPr lang="en-GB" dirty="0" smtClean="0"/>
              <a:t>.</a:t>
            </a:r>
          </a:p>
          <a:p>
            <a:r>
              <a:rPr lang="en-GB" dirty="0"/>
              <a:t>Network leakage not considered in designing the network. But it should be taken into consideration. Since it has a high value in agricultural areas and it might be reach 50 % of water in the network</a:t>
            </a:r>
            <a:r>
              <a:rPr lang="en-GB" dirty="0" smtClean="0"/>
              <a:t>.</a:t>
            </a:r>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lvl="0"/>
            <a:endParaRPr lang="en-GB" dirty="0"/>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23528" y="260648"/>
            <a:ext cx="8568952" cy="6264696"/>
          </a:xfr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lvl="0"/>
            <a:r>
              <a:rPr lang="en-GB" dirty="0"/>
              <a:t>Head loss in pipes and fittings were neglected. And this is not accurate because it can change values of pressure in different nodes. So we recommend take these values into consideration in the future design.</a:t>
            </a:r>
          </a:p>
          <a:p>
            <a:endParaRPr lang="en-GB" dirty="0"/>
          </a:p>
        </p:txBody>
      </p:sp>
    </p:spTree>
    <p:extLst>
      <p:ext uri="{BB962C8B-B14F-4D97-AF65-F5344CB8AC3E}">
        <p14:creationId xmlns:p14="http://schemas.microsoft.com/office/powerpoint/2010/main" val="218611963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solidFill>
                  <a:schemeClr val="tx1"/>
                </a:solidFill>
              </a:rPr>
              <a:t>Sewer Collection System</a:t>
            </a:r>
            <a:endParaRPr lang="en-GB" dirty="0">
              <a:solidFill>
                <a:schemeClr val="tx1"/>
              </a:solidFill>
            </a:endParaRPr>
          </a:p>
        </p:txBody>
      </p:sp>
      <p:sp>
        <p:nvSpPr>
          <p:cNvPr id="3" name="Content Placeholder 2"/>
          <p:cNvSpPr>
            <a:spLocks noGrp="1"/>
          </p:cNvSpPr>
          <p:nvPr>
            <p:ph sz="quarter" idx="1"/>
          </p:nvPr>
        </p:nvSpPr>
        <p:spPr>
          <a:xfrm>
            <a:off x="683568" y="2420888"/>
            <a:ext cx="7772400" cy="4572000"/>
          </a:xfrm>
        </p:spPr>
        <p:txBody>
          <a:bodyPr/>
          <a:lstStyle/>
          <a:p>
            <a:r>
              <a:rPr lang="en-US" dirty="0"/>
              <a:t>We face some problems in expected the number and the distributions of people in the future, thus we recommend to build a master plan because it is very useful and helpful.</a:t>
            </a:r>
          </a:p>
          <a:p>
            <a:endParaRPr lang="en-GB" dirty="0"/>
          </a:p>
        </p:txBody>
      </p:sp>
    </p:spTree>
    <p:extLst>
      <p:ext uri="{BB962C8B-B14F-4D97-AF65-F5344CB8AC3E}">
        <p14:creationId xmlns:p14="http://schemas.microsoft.com/office/powerpoint/2010/main" val="316174890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solidFill>
                  <a:schemeClr val="tx1"/>
                </a:solidFill>
              </a:rPr>
              <a:t>Storm </a:t>
            </a:r>
            <a:r>
              <a:rPr lang="en-GB" dirty="0" smtClean="0">
                <a:solidFill>
                  <a:schemeClr val="tx1"/>
                </a:solidFill>
              </a:rPr>
              <a:t>Drainage</a:t>
            </a:r>
            <a:endParaRPr lang="en-GB" dirty="0">
              <a:solidFill>
                <a:schemeClr val="tx1"/>
              </a:solidFill>
            </a:endParaRPr>
          </a:p>
        </p:txBody>
      </p:sp>
      <p:sp>
        <p:nvSpPr>
          <p:cNvPr id="3" name="Content Placeholder 2"/>
          <p:cNvSpPr>
            <a:spLocks noGrp="1"/>
          </p:cNvSpPr>
          <p:nvPr>
            <p:ph sz="quarter" idx="1"/>
          </p:nvPr>
        </p:nvSpPr>
        <p:spPr/>
        <p:txBody>
          <a:bodyPr/>
          <a:lstStyle/>
          <a:p>
            <a:pPr lvl="0"/>
            <a:endParaRPr lang="en-GB" dirty="0" smtClean="0"/>
          </a:p>
          <a:p>
            <a:pPr lvl="0"/>
            <a:endParaRPr lang="en-GB" dirty="0"/>
          </a:p>
          <a:p>
            <a:pPr lvl="0"/>
            <a:endParaRPr lang="en-GB" dirty="0" smtClean="0"/>
          </a:p>
          <a:p>
            <a:pPr lvl="0"/>
            <a:r>
              <a:rPr lang="en-GB" dirty="0" smtClean="0"/>
              <a:t>The </a:t>
            </a:r>
            <a:r>
              <a:rPr lang="en-GB" dirty="0"/>
              <a:t>(IDF) curve we use is the curve of Nablus City; since there is no one for Jenin City and its villages. So we should modify this curve to reflect the reality of the villa</a:t>
            </a:r>
          </a:p>
          <a:p>
            <a:endParaRPr lang="en-GB" dirty="0"/>
          </a:p>
        </p:txBody>
      </p:sp>
    </p:spTree>
    <p:extLst>
      <p:ext uri="{BB962C8B-B14F-4D97-AF65-F5344CB8AC3E}">
        <p14:creationId xmlns:p14="http://schemas.microsoft.com/office/powerpoint/2010/main" val="265670959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sp>
        <p:nvSpPr>
          <p:cNvPr id="2" name="Title 1"/>
          <p:cNvSpPr>
            <a:spLocks noGrp="1"/>
          </p:cNvSpPr>
          <p:nvPr>
            <p:ph type="ctrTitle"/>
          </p:nvPr>
        </p:nvSpPr>
        <p:spPr/>
        <p:txBody>
          <a:bodyPr/>
          <a:lstStyle/>
          <a:p>
            <a:endParaRPr lang="en-US"/>
          </a:p>
        </p:txBody>
      </p:sp>
      <p:pic>
        <p:nvPicPr>
          <p:cNvPr id="4" name="Picture 3" descr="P1100214.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 Distribution Network </a:t>
            </a:r>
            <a:endParaRPr lang="en-US" dirty="0"/>
          </a:p>
        </p:txBody>
      </p:sp>
      <p:sp>
        <p:nvSpPr>
          <p:cNvPr id="3" name="Content Placeholder 2"/>
          <p:cNvSpPr>
            <a:spLocks noGrp="1"/>
          </p:cNvSpPr>
          <p:nvPr>
            <p:ph sz="quarter" idx="1"/>
          </p:nvPr>
        </p:nvSpPr>
        <p:spPr/>
        <p:txBody>
          <a:bodyPr/>
          <a:lstStyle/>
          <a:p>
            <a:r>
              <a:rPr lang="en-US" dirty="0" smtClean="0"/>
              <a:t>Importance of </a:t>
            </a:r>
            <a:r>
              <a:rPr lang="en-US" smtClean="0"/>
              <a:t>the system:</a:t>
            </a:r>
          </a:p>
          <a:p>
            <a:pPr marL="0" indent="0">
              <a:buNone/>
            </a:pPr>
            <a:endParaRPr lang="en-US" dirty="0" smtClean="0"/>
          </a:p>
          <a:p>
            <a:pPr marL="514350" indent="-514350">
              <a:buAutoNum type="arabicPeriod"/>
            </a:pPr>
            <a:r>
              <a:rPr lang="en-US" dirty="0" smtClean="0"/>
              <a:t>Save People Time &amp; Effort.</a:t>
            </a:r>
          </a:p>
          <a:p>
            <a:pPr marL="0" indent="0">
              <a:buNone/>
            </a:pPr>
            <a:r>
              <a:rPr lang="en-US" dirty="0"/>
              <a:t> </a:t>
            </a:r>
            <a:r>
              <a:rPr lang="en-US" dirty="0" smtClean="0"/>
              <a:t>       </a:t>
            </a:r>
          </a:p>
          <a:p>
            <a:pPr marL="514350" indent="-514350">
              <a:buAutoNum type="arabicPeriod" startAt="2"/>
            </a:pPr>
            <a:r>
              <a:rPr lang="en-US" dirty="0" smtClean="0"/>
              <a:t>Grantee Water Quality.</a:t>
            </a:r>
          </a:p>
          <a:p>
            <a:pPr marL="514350" indent="-514350">
              <a:buAutoNum type="arabicPeriod" startAt="2"/>
            </a:pPr>
            <a:endParaRPr lang="en-US" dirty="0" smtClean="0"/>
          </a:p>
          <a:p>
            <a:pPr marL="514350" indent="-514350">
              <a:buAutoNum type="arabicPeriod" startAt="2"/>
            </a:pPr>
            <a:endParaRPr lang="en-US" dirty="0"/>
          </a:p>
          <a:p>
            <a:pPr marL="514350" indent="-514350">
              <a:buAutoNum type="arabicPeriod" startAt="2"/>
            </a:pPr>
            <a:endParaRPr lang="en-US" dirty="0" smtClean="0"/>
          </a:p>
          <a:p>
            <a:pPr marL="514350" indent="-514350">
              <a:buAutoNum type="arabicPeriod" startAt="2"/>
            </a:pPr>
            <a:endParaRPr lang="en-US" dirty="0"/>
          </a:p>
          <a:p>
            <a:pPr marL="514350" indent="-514350">
              <a:buAutoNum type="arabicPeriod" startAt="2"/>
            </a:pPr>
            <a:endParaRPr lang="en-US" dirty="0" smtClean="0"/>
          </a:p>
          <a:p>
            <a:pPr marL="514350" indent="-514350">
              <a:buAutoNum type="arabicPeriod" startAt="2"/>
            </a:pPr>
            <a:endParaRPr lang="en-US" dirty="0"/>
          </a:p>
          <a:p>
            <a:pPr marL="514350" indent="-514350">
              <a:buAutoNum type="arabicPeriod" startAt="2"/>
            </a:pPr>
            <a:endParaRPr lang="en-US" dirty="0" smtClean="0"/>
          </a:p>
          <a:p>
            <a:pPr marL="0" indent="0">
              <a:buNone/>
            </a:pPr>
            <a:endParaRPr lang="en-US" dirty="0"/>
          </a:p>
        </p:txBody>
      </p:sp>
    </p:spTree>
    <p:extLst>
      <p:ext uri="{BB962C8B-B14F-4D97-AF65-F5344CB8AC3E}">
        <p14:creationId xmlns:p14="http://schemas.microsoft.com/office/powerpoint/2010/main" val="8259389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tx1"/>
                </a:solidFill>
              </a:rPr>
              <a:t>Design inputs :</a:t>
            </a:r>
          </a:p>
        </p:txBody>
      </p:sp>
      <p:sp>
        <p:nvSpPr>
          <p:cNvPr id="3" name="Content Placeholder 2"/>
          <p:cNvSpPr>
            <a:spLocks noGrp="1"/>
          </p:cNvSpPr>
          <p:nvPr>
            <p:ph sz="quarter" idx="1"/>
          </p:nvPr>
        </p:nvSpPr>
        <p:spPr/>
        <p:txBody>
          <a:bodyPr>
            <a:normAutofit lnSpcReduction="10000"/>
          </a:bodyPr>
          <a:lstStyle/>
          <a:p>
            <a:pPr lvl="0"/>
            <a:r>
              <a:rPr lang="en-GB" dirty="0" err="1"/>
              <a:t>Watercad</a:t>
            </a:r>
            <a:r>
              <a:rPr lang="en-GB" dirty="0"/>
              <a:t> is the programme used in design.</a:t>
            </a:r>
          </a:p>
          <a:p>
            <a:pPr lvl="0"/>
            <a:endParaRPr lang="en-GB" dirty="0"/>
          </a:p>
          <a:p>
            <a:pPr lvl="0"/>
            <a:r>
              <a:rPr lang="en-GB" dirty="0"/>
              <a:t> population is Predicted depending on the available space for that village after 30 years and found to be 7000 capita</a:t>
            </a:r>
          </a:p>
          <a:p>
            <a:pPr marL="0" lvl="0" indent="0">
              <a:buNone/>
            </a:pPr>
            <a:endParaRPr lang="en-GB" dirty="0"/>
          </a:p>
          <a:p>
            <a:pPr lvl="0"/>
            <a:r>
              <a:rPr lang="en-GB" dirty="0"/>
              <a:t>Water consumption rate is 100 </a:t>
            </a:r>
            <a:r>
              <a:rPr lang="en-GB" dirty="0" err="1"/>
              <a:t>l/c</a:t>
            </a:r>
            <a:r>
              <a:rPr lang="en-GB" dirty="0"/>
              <a:t> .day but if we take into consideration annual increase of about 1.5 l/</a:t>
            </a:r>
            <a:r>
              <a:rPr lang="en-GB" dirty="0" err="1"/>
              <a:t>c.day</a:t>
            </a:r>
            <a:r>
              <a:rPr lang="en-GB" dirty="0"/>
              <a:t> then it is common sense to use 120 l/</a:t>
            </a:r>
            <a:r>
              <a:rPr lang="en-GB" dirty="0" err="1"/>
              <a:t>c.d</a:t>
            </a:r>
            <a:endParaRPr lang="en-GB" dirty="0"/>
          </a:p>
          <a:p>
            <a:pPr marL="0" lvl="0" indent="0">
              <a:buNone/>
            </a:pPr>
            <a:r>
              <a:rPr lang="en-GB" dirty="0"/>
              <a:t>    for design process.</a:t>
            </a:r>
          </a:p>
          <a:p>
            <a:pPr lvl="0"/>
            <a:r>
              <a:rPr lang="en-GB" dirty="0"/>
              <a:t>Load is distributed on junctions using </a:t>
            </a:r>
            <a:r>
              <a:rPr lang="en-GB" dirty="0" err="1"/>
              <a:t>Thissen</a:t>
            </a:r>
            <a:r>
              <a:rPr lang="en-GB" dirty="0"/>
              <a:t> polygon method.</a:t>
            </a:r>
          </a:p>
          <a:p>
            <a:endParaRPr lang="en-GB" dirty="0"/>
          </a:p>
        </p:txBody>
      </p:sp>
    </p:spTree>
    <p:extLst>
      <p:ext uri="{BB962C8B-B14F-4D97-AF65-F5344CB8AC3E}">
        <p14:creationId xmlns:p14="http://schemas.microsoft.com/office/powerpoint/2010/main" val="26645611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 </a:t>
            </a:r>
            <a:endParaRPr lang="en-US" dirty="0"/>
          </a:p>
        </p:txBody>
      </p:sp>
      <p:sp>
        <p:nvSpPr>
          <p:cNvPr id="3" name="Content Placeholder 2"/>
          <p:cNvSpPr>
            <a:spLocks noGrp="1"/>
          </p:cNvSpPr>
          <p:nvPr>
            <p:ph sz="quarter" idx="1"/>
          </p:nvPr>
        </p:nvSpPr>
        <p:spPr/>
        <p:txBody>
          <a:bodyPr>
            <a:normAutofit fontScale="77500" lnSpcReduction="20000"/>
          </a:bodyPr>
          <a:lstStyle/>
          <a:p>
            <a:pPr marL="0" marR="0">
              <a:lnSpc>
                <a:spcPct val="115000"/>
              </a:lnSpc>
              <a:spcBef>
                <a:spcPts val="0"/>
              </a:spcBef>
              <a:spcAft>
                <a:spcPts val="1000"/>
              </a:spcAft>
            </a:pPr>
            <a:r>
              <a:rPr lang="en-US" sz="3100" b="1" dirty="0" smtClean="0">
                <a:ea typeface="Calibri"/>
                <a:cs typeface="MV Boli"/>
              </a:rPr>
              <a:t>Building model procedure</a:t>
            </a:r>
          </a:p>
          <a:p>
            <a:pPr marL="0" marR="0" indent="0">
              <a:lnSpc>
                <a:spcPct val="115000"/>
              </a:lnSpc>
              <a:spcBef>
                <a:spcPts val="0"/>
              </a:spcBef>
              <a:spcAft>
                <a:spcPts val="1000"/>
              </a:spcAft>
              <a:buNone/>
            </a:pPr>
            <a:endParaRPr lang="en-US" sz="3100" dirty="0" smtClean="0">
              <a:ea typeface="Calibri"/>
              <a:cs typeface="MV Boli"/>
            </a:endParaRPr>
          </a:p>
          <a:p>
            <a:pPr marL="0" lvl="0" indent="0">
              <a:buNone/>
            </a:pPr>
            <a:r>
              <a:rPr lang="en-US" sz="3100" b="1" dirty="0" smtClean="0"/>
              <a:t>1. </a:t>
            </a:r>
            <a:r>
              <a:rPr lang="en-US" sz="3100" dirty="0" smtClean="0"/>
              <a:t>Determining </a:t>
            </a:r>
            <a:r>
              <a:rPr lang="en-US" sz="3100" dirty="0"/>
              <a:t>the area that we want to serve which </a:t>
            </a:r>
            <a:r>
              <a:rPr lang="en-GB" sz="3100" dirty="0"/>
              <a:t>can be obtained </a:t>
            </a:r>
            <a:r>
              <a:rPr lang="en-US" sz="3100" dirty="0"/>
              <a:t>from the master plan</a:t>
            </a:r>
            <a:r>
              <a:rPr lang="en-US" sz="3100" dirty="0" smtClean="0"/>
              <a:t>.</a:t>
            </a:r>
          </a:p>
          <a:p>
            <a:pPr marL="0" lvl="0" indent="0">
              <a:buNone/>
            </a:pPr>
            <a:endParaRPr lang="en-US" sz="3100" dirty="0"/>
          </a:p>
          <a:p>
            <a:pPr marL="0" lvl="0" indent="0">
              <a:buNone/>
            </a:pPr>
            <a:endParaRPr lang="en-US" sz="3100" dirty="0" smtClean="0"/>
          </a:p>
          <a:p>
            <a:pPr marL="0" lvl="0" indent="0">
              <a:buNone/>
            </a:pPr>
            <a:endParaRPr lang="en-GB" sz="3100" dirty="0"/>
          </a:p>
          <a:p>
            <a:pPr marL="0" lvl="0" indent="0">
              <a:buNone/>
            </a:pPr>
            <a:r>
              <a:rPr lang="en-US" sz="3100" b="1" dirty="0" smtClean="0"/>
              <a:t>2. </a:t>
            </a:r>
            <a:r>
              <a:rPr lang="en-US" sz="3100" dirty="0" smtClean="0"/>
              <a:t>Importing </a:t>
            </a:r>
            <a:r>
              <a:rPr lang="en-US" sz="3100" dirty="0"/>
              <a:t>AutoCAD files as a separate layers in Water Cad which includes (Buildings, Roads, Contours and Service area) layers.</a:t>
            </a:r>
            <a:endParaRPr lang="en-GB" sz="3100" dirty="0"/>
          </a:p>
          <a:p>
            <a:pPr marL="0" lvl="0" indent="0">
              <a:lnSpc>
                <a:spcPct val="150000"/>
              </a:lnSpc>
              <a:spcBef>
                <a:spcPts val="0"/>
              </a:spcBef>
              <a:spcAft>
                <a:spcPts val="1000"/>
              </a:spcAft>
              <a:buNone/>
            </a:pPr>
            <a:endParaRPr lang="en-US" dirty="0" smtClean="0">
              <a:ea typeface="Calibri"/>
              <a:cs typeface="MV Boli"/>
            </a:endParaRPr>
          </a:p>
          <a:p>
            <a:pPr marL="0" lvl="0" indent="0">
              <a:lnSpc>
                <a:spcPct val="150000"/>
              </a:lnSpc>
              <a:spcBef>
                <a:spcPts val="0"/>
              </a:spcBef>
              <a:spcAft>
                <a:spcPts val="1000"/>
              </a:spcAft>
              <a:buNone/>
            </a:pPr>
            <a:r>
              <a:rPr lang="en-US" dirty="0" smtClean="0">
                <a:ea typeface="Calibri"/>
                <a:cs typeface="MV Boli"/>
              </a:rPr>
              <a:t>.</a:t>
            </a:r>
            <a:endParaRPr lang="en-US" sz="2800" dirty="0" smtClean="0">
              <a:ea typeface="Calibri"/>
              <a:cs typeface="MV Boli"/>
            </a:endParaRPr>
          </a:p>
          <a:p>
            <a:endParaRPr lang="en-US" dirty="0"/>
          </a:p>
        </p:txBody>
      </p:sp>
    </p:spTree>
    <p:extLst>
      <p:ext uri="{BB962C8B-B14F-4D97-AF65-F5344CB8AC3E}">
        <p14:creationId xmlns:p14="http://schemas.microsoft.com/office/powerpoint/2010/main" val="1426965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Importing layers</a:t>
            </a:r>
            <a:endParaRPr lang="en-US" dirty="0">
              <a:solidFill>
                <a:schemeClr val="tx1"/>
              </a:solidFill>
            </a:endParaRPr>
          </a:p>
        </p:txBody>
      </p:sp>
      <p:pic>
        <p:nvPicPr>
          <p:cNvPr id="5" name="Content Placeholder 4" descr="C:\Users\Amr\Desktop\02-12-2013 08-11-45 PM.jpg"/>
          <p:cNvPicPr>
            <a:picLocks noGrp="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914400" y="1666854"/>
            <a:ext cx="7772400" cy="41338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03959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Equity</Template>
  <TotalTime>357</TotalTime>
  <Words>1067</Words>
  <Application>Microsoft Office PowerPoint</Application>
  <PresentationFormat>On-screen Show (4:3)</PresentationFormat>
  <Paragraphs>166</Paragraphs>
  <Slides>56</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56</vt:i4>
      </vt:variant>
    </vt:vector>
  </HeadingPairs>
  <TitlesOfParts>
    <vt:vector size="66" baseType="lpstr">
      <vt:lpstr>Arabic Typesetting</vt:lpstr>
      <vt:lpstr>Arial</vt:lpstr>
      <vt:lpstr>Calibri</vt:lpstr>
      <vt:lpstr>Franklin Gothic Book</vt:lpstr>
      <vt:lpstr>MV Boli</vt:lpstr>
      <vt:lpstr>Perpetua</vt:lpstr>
      <vt:lpstr>Tahoma</vt:lpstr>
      <vt:lpstr>Times New Roman</vt:lpstr>
      <vt:lpstr>Wingdings 2</vt:lpstr>
      <vt:lpstr>Equity</vt:lpstr>
      <vt:lpstr>PowerPoint Presentation</vt:lpstr>
      <vt:lpstr>  Biet Qad Village</vt:lpstr>
      <vt:lpstr>Climate</vt:lpstr>
      <vt:lpstr>Relative Humidity</vt:lpstr>
      <vt:lpstr>Evaporation</vt:lpstr>
      <vt:lpstr>Water Distribution Network </vt:lpstr>
      <vt:lpstr>Design inputs :</vt:lpstr>
      <vt:lpstr>Procedure </vt:lpstr>
      <vt:lpstr>Importing layers</vt:lpstr>
      <vt:lpstr>PowerPoint Presentation</vt:lpstr>
      <vt:lpstr>         </vt:lpstr>
      <vt:lpstr>PowerPoint Presentation</vt:lpstr>
      <vt:lpstr>PowerPoint Presentation</vt:lpstr>
      <vt:lpstr>Four (PRV) were used :</vt:lpstr>
      <vt:lpstr>Snapshot For (PRV):</vt:lpstr>
      <vt:lpstr>Results </vt:lpstr>
      <vt:lpstr>Pipe Diameters:(only 2,3,4and 6)inches</vt:lpstr>
      <vt:lpstr>PowerPoint Presentation</vt:lpstr>
      <vt:lpstr>PowerPoint Presentation</vt:lpstr>
      <vt:lpstr>PowerPoint Presentation</vt:lpstr>
      <vt:lpstr>PowerPoint Presentation</vt:lpstr>
      <vt:lpstr>PowerPoint Presentation</vt:lpstr>
      <vt:lpstr>PowerPoint Presentation</vt:lpstr>
      <vt:lpstr> Sewer Collection System</vt:lpstr>
      <vt:lpstr>Building the hydraulic model </vt:lpstr>
      <vt:lpstr> </vt:lpstr>
      <vt:lpstr>PowerPoint Presentation</vt:lpstr>
      <vt:lpstr>Inter the flow using loadBuilder</vt:lpstr>
      <vt:lpstr>PowerPoint Presentation</vt:lpstr>
      <vt:lpstr>Select the type of pipes which is PVC. </vt:lpstr>
      <vt:lpstr>PowerPoint Presentation</vt:lpstr>
      <vt:lpstr>The standard cover of pipes between (1.2 - 4)m, and it is used to protect pips. In other side it is not economic  to use more than 4m. </vt:lpstr>
      <vt:lpstr>PowerPoint Presentation</vt:lpstr>
      <vt:lpstr>Results</vt:lpstr>
      <vt:lpstr>Outfall</vt:lpstr>
      <vt:lpstr>Profile</vt:lpstr>
      <vt:lpstr>Storm drainage system </vt:lpstr>
      <vt:lpstr>Storm Drainage System </vt:lpstr>
      <vt:lpstr>CIA</vt:lpstr>
      <vt:lpstr>Procedure </vt:lpstr>
      <vt:lpstr>PowerPoint Presentation</vt:lpstr>
      <vt:lpstr>PowerPoint Presentation</vt:lpstr>
      <vt:lpstr>          4. Produce the Intensity-duration-frequency (IDF) curves depending on the information from the Palestinian water authority.     </vt:lpstr>
      <vt:lpstr>PowerPoint Presentation</vt:lpstr>
      <vt:lpstr>PowerPoint Presentation</vt:lpstr>
      <vt:lpstr>PowerPoint Presentation</vt:lpstr>
      <vt:lpstr>PowerPoint Presentation</vt:lpstr>
      <vt:lpstr>Results </vt:lpstr>
      <vt:lpstr>PowerPoint Presentation</vt:lpstr>
      <vt:lpstr>Conclusion and Recommendation </vt:lpstr>
      <vt:lpstr>Water Distribution Network</vt:lpstr>
      <vt:lpstr>PowerPoint Presentation</vt:lpstr>
      <vt:lpstr>PowerPoint Presentation</vt:lpstr>
      <vt:lpstr>Sewer Collection System</vt:lpstr>
      <vt:lpstr>Storm Drainage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eng.ahmad</dc:creator>
  <cp:lastModifiedBy>Amr</cp:lastModifiedBy>
  <cp:revision>26</cp:revision>
  <dcterms:created xsi:type="dcterms:W3CDTF">2013-12-18T12:30:44Z</dcterms:created>
  <dcterms:modified xsi:type="dcterms:W3CDTF">2013-12-25T07:48:00Z</dcterms:modified>
</cp:coreProperties>
</file>