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56" r:id="rId2"/>
    <p:sldId id="326" r:id="rId3"/>
    <p:sldId id="277" r:id="rId4"/>
    <p:sldId id="262" r:id="rId5"/>
    <p:sldId id="263" r:id="rId6"/>
    <p:sldId id="259" r:id="rId7"/>
    <p:sldId id="260" r:id="rId8"/>
    <p:sldId id="261" r:id="rId9"/>
    <p:sldId id="267" r:id="rId10"/>
    <p:sldId id="321" r:id="rId11"/>
    <p:sldId id="322" r:id="rId12"/>
    <p:sldId id="323" r:id="rId13"/>
    <p:sldId id="324" r:id="rId14"/>
    <p:sldId id="327" r:id="rId15"/>
    <p:sldId id="270" r:id="rId16"/>
    <p:sldId id="312" r:id="rId17"/>
    <p:sldId id="313" r:id="rId18"/>
    <p:sldId id="278" r:id="rId19"/>
    <p:sldId id="314" r:id="rId20"/>
    <p:sldId id="319" r:id="rId21"/>
    <p:sldId id="315" r:id="rId22"/>
    <p:sldId id="316" r:id="rId23"/>
    <p:sldId id="317" r:id="rId24"/>
    <p:sldId id="281" r:id="rId25"/>
    <p:sldId id="282" r:id="rId26"/>
    <p:sldId id="283" r:id="rId27"/>
    <p:sldId id="318" r:id="rId28"/>
    <p:sldId id="285" r:id="rId29"/>
    <p:sldId id="286" r:id="rId30"/>
    <p:sldId id="287" r:id="rId31"/>
    <p:sldId id="328" r:id="rId32"/>
    <p:sldId id="329" r:id="rId33"/>
    <p:sldId id="288" r:id="rId34"/>
    <p:sldId id="291" r:id="rId35"/>
    <p:sldId id="292" r:id="rId36"/>
    <p:sldId id="330" r:id="rId37"/>
    <p:sldId id="332" r:id="rId38"/>
    <p:sldId id="333" r:id="rId39"/>
    <p:sldId id="334" r:id="rId40"/>
    <p:sldId id="335" r:id="rId41"/>
    <p:sldId id="336" r:id="rId42"/>
    <p:sldId id="337" r:id="rId43"/>
    <p:sldId id="338" r:id="rId44"/>
    <p:sldId id="293" r:id="rId45"/>
    <p:sldId id="294"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hammad assadi" initials="m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74"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102398658501021"/>
          <c:y val="5.0925925925925923E-2"/>
          <c:w val="0.86953156897054551"/>
          <c:h val="0.82494837561605694"/>
        </c:manualLayout>
      </c:layout>
      <c:scatterChart>
        <c:scatterStyle val="lineMarker"/>
        <c:varyColors val="0"/>
        <c:ser>
          <c:idx val="0"/>
          <c:order val="0"/>
          <c:tx>
            <c:v>2017</c:v>
          </c:tx>
          <c:spPr>
            <a:ln w="25400" cap="rnd">
              <a:noFill/>
              <a:round/>
            </a:ln>
            <a:effectLst/>
          </c:spPr>
          <c:marker>
            <c:symbol val="circle"/>
            <c:size val="5"/>
            <c:spPr>
              <a:solidFill>
                <a:schemeClr val="accent1"/>
              </a:solidFill>
              <a:ln w="9525">
                <a:solidFill>
                  <a:schemeClr val="accent1"/>
                </a:solidFill>
              </a:ln>
              <a:effectLst/>
            </c:spPr>
          </c:marker>
          <c:xVal>
            <c:numRef>
              <c:f>'17-18 قرى جنين'!$A$2:$A$86</c:f>
              <c:numCache>
                <c:formatCode>General</c:formatCode>
                <c:ptCount val="8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47">
                  <c:v>46</c:v>
                </c:pt>
                <c:pt idx="48">
                  <c:v>47</c:v>
                </c:pt>
                <c:pt idx="49">
                  <c:v>48</c:v>
                </c:pt>
                <c:pt idx="50">
                  <c:v>49</c:v>
                </c:pt>
                <c:pt idx="51">
                  <c:v>50</c:v>
                </c:pt>
                <c:pt idx="52">
                  <c:v>51</c:v>
                </c:pt>
                <c:pt idx="53">
                  <c:v>52</c:v>
                </c:pt>
                <c:pt idx="54">
                  <c:v>53</c:v>
                </c:pt>
                <c:pt idx="55">
                  <c:v>54</c:v>
                </c:pt>
                <c:pt idx="56">
                  <c:v>55</c:v>
                </c:pt>
                <c:pt idx="57">
                  <c:v>56</c:v>
                </c:pt>
                <c:pt idx="58">
                  <c:v>57</c:v>
                </c:pt>
                <c:pt idx="59">
                  <c:v>58</c:v>
                </c:pt>
                <c:pt idx="60">
                  <c:v>59</c:v>
                </c:pt>
                <c:pt idx="61">
                  <c:v>60</c:v>
                </c:pt>
                <c:pt idx="62">
                  <c:v>61</c:v>
                </c:pt>
                <c:pt idx="63">
                  <c:v>62</c:v>
                </c:pt>
                <c:pt idx="64">
                  <c:v>63</c:v>
                </c:pt>
                <c:pt idx="65">
                  <c:v>64</c:v>
                </c:pt>
                <c:pt idx="66">
                  <c:v>65</c:v>
                </c:pt>
                <c:pt idx="67">
                  <c:v>66</c:v>
                </c:pt>
                <c:pt idx="68">
                  <c:v>67</c:v>
                </c:pt>
                <c:pt idx="69">
                  <c:v>68</c:v>
                </c:pt>
                <c:pt idx="70">
                  <c:v>69</c:v>
                </c:pt>
                <c:pt idx="71">
                  <c:v>70</c:v>
                </c:pt>
                <c:pt idx="72">
                  <c:v>71</c:v>
                </c:pt>
                <c:pt idx="73">
                  <c:v>72</c:v>
                </c:pt>
                <c:pt idx="74">
                  <c:v>73</c:v>
                </c:pt>
                <c:pt idx="75">
                  <c:v>74</c:v>
                </c:pt>
                <c:pt idx="76">
                  <c:v>75</c:v>
                </c:pt>
                <c:pt idx="77">
                  <c:v>76</c:v>
                </c:pt>
                <c:pt idx="78">
                  <c:v>77</c:v>
                </c:pt>
                <c:pt idx="79">
                  <c:v>78</c:v>
                </c:pt>
                <c:pt idx="80">
                  <c:v>79</c:v>
                </c:pt>
                <c:pt idx="81">
                  <c:v>80</c:v>
                </c:pt>
                <c:pt idx="82">
                  <c:v>81</c:v>
                </c:pt>
                <c:pt idx="83">
                  <c:v>82</c:v>
                </c:pt>
                <c:pt idx="84">
                  <c:v>83</c:v>
                </c:pt>
              </c:numCache>
            </c:numRef>
          </c:xVal>
          <c:yVal>
            <c:numRef>
              <c:f>'17-18 قرى جنين'!$B$2:$B$37</c:f>
              <c:numCache>
                <c:formatCode>0.00</c:formatCode>
                <c:ptCount val="36"/>
                <c:pt idx="0">
                  <c:v>3.8789052487682625</c:v>
                </c:pt>
                <c:pt idx="1">
                  <c:v>1.6859852476290833</c:v>
                </c:pt>
                <c:pt idx="2">
                  <c:v>4.972948083342926</c:v>
                </c:pt>
                <c:pt idx="3">
                  <c:v>7.649532076495321</c:v>
                </c:pt>
                <c:pt idx="4">
                  <c:v>3.0473957951798405</c:v>
                </c:pt>
                <c:pt idx="5">
                  <c:v>3.6861768368617684</c:v>
                </c:pt>
                <c:pt idx="6">
                  <c:v>1.8826050355858268</c:v>
                </c:pt>
                <c:pt idx="7">
                  <c:v>1.8121022543414951</c:v>
                </c:pt>
                <c:pt idx="8">
                  <c:v>2.8839221341023791</c:v>
                </c:pt>
                <c:pt idx="9">
                  <c:v>4.7817578490598143</c:v>
                </c:pt>
                <c:pt idx="10">
                  <c:v>1.889466225791214</c:v>
                </c:pt>
                <c:pt idx="11">
                  <c:v>3.2266050503383394</c:v>
                </c:pt>
                <c:pt idx="12">
                  <c:v>6.7247820672478209</c:v>
                </c:pt>
                <c:pt idx="13">
                  <c:v>2.2533476989379713</c:v>
                </c:pt>
                <c:pt idx="14">
                  <c:v>13.03702447092752</c:v>
                </c:pt>
                <c:pt idx="15">
                  <c:v>4.1013862685587732</c:v>
                </c:pt>
                <c:pt idx="16">
                  <c:v>2.6027397260273974</c:v>
                </c:pt>
                <c:pt idx="17">
                  <c:v>1.6808947124611211</c:v>
                </c:pt>
                <c:pt idx="18">
                  <c:v>2.6074633915918755</c:v>
                </c:pt>
                <c:pt idx="19">
                  <c:v>8.7852371787614629</c:v>
                </c:pt>
                <c:pt idx="20">
                  <c:v>2.0598680872653476</c:v>
                </c:pt>
                <c:pt idx="21">
                  <c:v>1.9190707657344865</c:v>
                </c:pt>
                <c:pt idx="22">
                  <c:v>2.3991523499583742</c:v>
                </c:pt>
                <c:pt idx="23">
                  <c:v>16.005767844268206</c:v>
                </c:pt>
                <c:pt idx="24">
                  <c:v>9.2984640929846414</c:v>
                </c:pt>
                <c:pt idx="25">
                  <c:v>2.5615324646397148</c:v>
                </c:pt>
                <c:pt idx="26">
                  <c:v>8.8136469371930737</c:v>
                </c:pt>
                <c:pt idx="27">
                  <c:v>10.623427453173051</c:v>
                </c:pt>
                <c:pt idx="28">
                  <c:v>3.5472242249459263</c:v>
                </c:pt>
                <c:pt idx="29">
                  <c:v>1.9388830347734458</c:v>
                </c:pt>
                <c:pt idx="30">
                  <c:v>4.5984421165726568</c:v>
                </c:pt>
                <c:pt idx="31">
                  <c:v>5.8991547653745267</c:v>
                </c:pt>
                <c:pt idx="32">
                  <c:v>3.3060079818789774</c:v>
                </c:pt>
                <c:pt idx="33">
                  <c:v>1.6751042287075639</c:v>
                </c:pt>
                <c:pt idx="34">
                  <c:v>1.3132571040416618</c:v>
                </c:pt>
                <c:pt idx="35">
                  <c:v>0.74585533360410594</c:v>
                </c:pt>
              </c:numCache>
            </c:numRef>
          </c:yVal>
          <c:smooth val="0"/>
          <c:extLst>
            <c:ext xmlns:c16="http://schemas.microsoft.com/office/drawing/2014/chart" uri="{C3380CC4-5D6E-409C-BE32-E72D297353CC}">
              <c16:uniqueId val="{00000000-C90A-4840-A0E9-19D38E432208}"/>
            </c:ext>
          </c:extLst>
        </c:ser>
        <c:ser>
          <c:idx val="1"/>
          <c:order val="1"/>
          <c:tx>
            <c:v>2018</c:v>
          </c:tx>
          <c:spPr>
            <a:ln w="25400" cap="rnd">
              <a:noFill/>
              <a:round/>
            </a:ln>
            <a:effectLst/>
          </c:spPr>
          <c:marker>
            <c:symbol val="circle"/>
            <c:size val="5"/>
            <c:spPr>
              <a:solidFill>
                <a:schemeClr val="accent2"/>
              </a:solidFill>
              <a:ln w="9525">
                <a:solidFill>
                  <a:schemeClr val="accent2"/>
                </a:solidFill>
              </a:ln>
              <a:effectLst/>
            </c:spPr>
          </c:marker>
          <c:xVal>
            <c:numRef>
              <c:f>'17-18 قرى جنين'!$A$49:$A$86</c:f>
              <c:numCache>
                <c:formatCode>General</c:formatCode>
                <c:ptCount val="38"/>
                <c:pt idx="0">
                  <c:v>46</c:v>
                </c:pt>
                <c:pt idx="1">
                  <c:v>47</c:v>
                </c:pt>
                <c:pt idx="2">
                  <c:v>48</c:v>
                </c:pt>
                <c:pt idx="3">
                  <c:v>49</c:v>
                </c:pt>
                <c:pt idx="4">
                  <c:v>50</c:v>
                </c:pt>
                <c:pt idx="5">
                  <c:v>51</c:v>
                </c:pt>
                <c:pt idx="6">
                  <c:v>52</c:v>
                </c:pt>
                <c:pt idx="7">
                  <c:v>53</c:v>
                </c:pt>
                <c:pt idx="8">
                  <c:v>54</c:v>
                </c:pt>
                <c:pt idx="9">
                  <c:v>55</c:v>
                </c:pt>
                <c:pt idx="10">
                  <c:v>56</c:v>
                </c:pt>
                <c:pt idx="11">
                  <c:v>57</c:v>
                </c:pt>
                <c:pt idx="12">
                  <c:v>58</c:v>
                </c:pt>
                <c:pt idx="13">
                  <c:v>59</c:v>
                </c:pt>
                <c:pt idx="14">
                  <c:v>60</c:v>
                </c:pt>
                <c:pt idx="15">
                  <c:v>61</c:v>
                </c:pt>
                <c:pt idx="16">
                  <c:v>62</c:v>
                </c:pt>
                <c:pt idx="17">
                  <c:v>63</c:v>
                </c:pt>
                <c:pt idx="18">
                  <c:v>64</c:v>
                </c:pt>
                <c:pt idx="19">
                  <c:v>65</c:v>
                </c:pt>
                <c:pt idx="20">
                  <c:v>66</c:v>
                </c:pt>
                <c:pt idx="21">
                  <c:v>67</c:v>
                </c:pt>
                <c:pt idx="22">
                  <c:v>68</c:v>
                </c:pt>
                <c:pt idx="23">
                  <c:v>69</c:v>
                </c:pt>
                <c:pt idx="24">
                  <c:v>70</c:v>
                </c:pt>
                <c:pt idx="25">
                  <c:v>71</c:v>
                </c:pt>
                <c:pt idx="26">
                  <c:v>72</c:v>
                </c:pt>
                <c:pt idx="27">
                  <c:v>73</c:v>
                </c:pt>
                <c:pt idx="28">
                  <c:v>74</c:v>
                </c:pt>
                <c:pt idx="29">
                  <c:v>75</c:v>
                </c:pt>
                <c:pt idx="30">
                  <c:v>76</c:v>
                </c:pt>
                <c:pt idx="31">
                  <c:v>77</c:v>
                </c:pt>
                <c:pt idx="32">
                  <c:v>78</c:v>
                </c:pt>
                <c:pt idx="33">
                  <c:v>79</c:v>
                </c:pt>
                <c:pt idx="34">
                  <c:v>80</c:v>
                </c:pt>
                <c:pt idx="35">
                  <c:v>81</c:v>
                </c:pt>
                <c:pt idx="36">
                  <c:v>82</c:v>
                </c:pt>
                <c:pt idx="37">
                  <c:v>83</c:v>
                </c:pt>
              </c:numCache>
            </c:numRef>
          </c:xVal>
          <c:yVal>
            <c:numRef>
              <c:f>'17-18 قرى جنين'!$B$49:$B$86</c:f>
              <c:numCache>
                <c:formatCode>0.00</c:formatCode>
                <c:ptCount val="38"/>
                <c:pt idx="0">
                  <c:v>1.7109751475445341</c:v>
                </c:pt>
                <c:pt idx="1">
                  <c:v>1.1817273208301486</c:v>
                </c:pt>
                <c:pt idx="2">
                  <c:v>16.790835536329407</c:v>
                </c:pt>
                <c:pt idx="3">
                  <c:v>1.4773032500671501</c:v>
                </c:pt>
                <c:pt idx="4">
                  <c:v>3.4314390343143901</c:v>
                </c:pt>
                <c:pt idx="5">
                  <c:v>1.9704046787298348</c:v>
                </c:pt>
                <c:pt idx="6">
                  <c:v>1.6116035455278002</c:v>
                </c:pt>
                <c:pt idx="7">
                  <c:v>1.834862385321101</c:v>
                </c:pt>
                <c:pt idx="8">
                  <c:v>2.3255813953488373</c:v>
                </c:pt>
                <c:pt idx="9">
                  <c:v>5.2319203397935361</c:v>
                </c:pt>
                <c:pt idx="10">
                  <c:v>3.2326691573266917</c:v>
                </c:pt>
                <c:pt idx="11">
                  <c:v>5.1387982894832209</c:v>
                </c:pt>
                <c:pt idx="12">
                  <c:v>5.7361471060101197</c:v>
                </c:pt>
                <c:pt idx="13">
                  <c:v>1.7202930869703728</c:v>
                </c:pt>
                <c:pt idx="14">
                  <c:v>2.6092628832354858</c:v>
                </c:pt>
                <c:pt idx="15">
                  <c:v>1.285563751317176</c:v>
                </c:pt>
                <c:pt idx="16">
                  <c:v>2.062852538275584</c:v>
                </c:pt>
                <c:pt idx="17">
                  <c:v>2.5440313111545989</c:v>
                </c:pt>
                <c:pt idx="18">
                  <c:v>1.4459665144596652</c:v>
                </c:pt>
                <c:pt idx="19">
                  <c:v>1.2764632627646326</c:v>
                </c:pt>
                <c:pt idx="20">
                  <c:v>14.329597343295973</c:v>
                </c:pt>
                <c:pt idx="21">
                  <c:v>2.2632519356759975</c:v>
                </c:pt>
                <c:pt idx="22">
                  <c:v>2.0024906600249066</c:v>
                </c:pt>
                <c:pt idx="23">
                  <c:v>6.9035670690356703</c:v>
                </c:pt>
                <c:pt idx="24">
                  <c:v>3.8370894093386361</c:v>
                </c:pt>
                <c:pt idx="25">
                  <c:v>3.3249102274238598</c:v>
                </c:pt>
                <c:pt idx="26">
                  <c:v>18.611242324043459</c:v>
                </c:pt>
                <c:pt idx="27">
                  <c:v>1.4246575342465753</c:v>
                </c:pt>
                <c:pt idx="28">
                  <c:v>18.287006250831226</c:v>
                </c:pt>
                <c:pt idx="29">
                  <c:v>8.6575342465753433</c:v>
                </c:pt>
                <c:pt idx="30">
                  <c:v>3.7368372006336781</c:v>
                </c:pt>
                <c:pt idx="31">
                  <c:v>0.76177748078850649</c:v>
                </c:pt>
                <c:pt idx="32">
                  <c:v>4.0468472236745789</c:v>
                </c:pt>
                <c:pt idx="33">
                  <c:v>2.5785656728444803</c:v>
                </c:pt>
                <c:pt idx="34">
                  <c:v>3.6441016092565501</c:v>
                </c:pt>
                <c:pt idx="35">
                  <c:v>1.8165574746873139</c:v>
                </c:pt>
                <c:pt idx="36">
                  <c:v>2.0444689199421768</c:v>
                </c:pt>
                <c:pt idx="37">
                  <c:v>0.85658927903735682</c:v>
                </c:pt>
              </c:numCache>
            </c:numRef>
          </c:yVal>
          <c:smooth val="0"/>
          <c:extLst>
            <c:ext xmlns:c16="http://schemas.microsoft.com/office/drawing/2014/chart" uri="{C3380CC4-5D6E-409C-BE32-E72D297353CC}">
              <c16:uniqueId val="{00000001-C90A-4840-A0E9-19D38E432208}"/>
            </c:ext>
          </c:extLst>
        </c:ser>
        <c:ser>
          <c:idx val="2"/>
          <c:order val="2"/>
          <c:tx>
            <c:v>2019</c:v>
          </c:tx>
          <c:spPr>
            <a:ln w="25400" cap="rnd">
              <a:noFill/>
              <a:round/>
            </a:ln>
            <a:effectLst/>
          </c:spPr>
          <c:marker>
            <c:symbol val="circle"/>
            <c:size val="5"/>
            <c:spPr>
              <a:solidFill>
                <a:schemeClr val="accent3"/>
              </a:solidFill>
              <a:ln w="9525">
                <a:solidFill>
                  <a:schemeClr val="accent3"/>
                </a:solidFill>
              </a:ln>
              <a:effectLst/>
            </c:spPr>
          </c:marker>
          <c:xVal>
            <c:numRef>
              <c:f>'17-18 قرى جنين'!$A$98:$A$136</c:f>
              <c:numCache>
                <c:formatCode>General</c:formatCode>
                <c:ptCount val="39"/>
                <c:pt idx="0">
                  <c:v>93</c:v>
                </c:pt>
                <c:pt idx="1">
                  <c:v>94</c:v>
                </c:pt>
                <c:pt idx="2">
                  <c:v>95</c:v>
                </c:pt>
                <c:pt idx="3">
                  <c:v>96</c:v>
                </c:pt>
                <c:pt idx="4">
                  <c:v>97</c:v>
                </c:pt>
                <c:pt idx="5">
                  <c:v>98</c:v>
                </c:pt>
                <c:pt idx="6">
                  <c:v>99</c:v>
                </c:pt>
                <c:pt idx="7">
                  <c:v>100</c:v>
                </c:pt>
                <c:pt idx="8">
                  <c:v>101</c:v>
                </c:pt>
                <c:pt idx="9">
                  <c:v>102</c:v>
                </c:pt>
                <c:pt idx="10">
                  <c:v>103</c:v>
                </c:pt>
                <c:pt idx="11">
                  <c:v>104</c:v>
                </c:pt>
                <c:pt idx="12">
                  <c:v>105</c:v>
                </c:pt>
                <c:pt idx="13">
                  <c:v>106</c:v>
                </c:pt>
                <c:pt idx="14">
                  <c:v>107</c:v>
                </c:pt>
                <c:pt idx="15">
                  <c:v>108</c:v>
                </c:pt>
                <c:pt idx="16">
                  <c:v>109</c:v>
                </c:pt>
                <c:pt idx="17">
                  <c:v>110</c:v>
                </c:pt>
                <c:pt idx="18">
                  <c:v>111</c:v>
                </c:pt>
                <c:pt idx="19">
                  <c:v>112</c:v>
                </c:pt>
                <c:pt idx="20">
                  <c:v>113</c:v>
                </c:pt>
                <c:pt idx="21">
                  <c:v>114</c:v>
                </c:pt>
                <c:pt idx="22">
                  <c:v>115</c:v>
                </c:pt>
                <c:pt idx="23">
                  <c:v>116</c:v>
                </c:pt>
                <c:pt idx="24">
                  <c:v>117</c:v>
                </c:pt>
                <c:pt idx="25">
                  <c:v>118</c:v>
                </c:pt>
                <c:pt idx="26">
                  <c:v>119</c:v>
                </c:pt>
                <c:pt idx="27">
                  <c:v>120</c:v>
                </c:pt>
                <c:pt idx="28">
                  <c:v>121</c:v>
                </c:pt>
                <c:pt idx="29">
                  <c:v>122</c:v>
                </c:pt>
                <c:pt idx="30">
                  <c:v>123</c:v>
                </c:pt>
                <c:pt idx="31">
                  <c:v>124</c:v>
                </c:pt>
                <c:pt idx="32">
                  <c:v>125</c:v>
                </c:pt>
                <c:pt idx="33">
                  <c:v>126</c:v>
                </c:pt>
                <c:pt idx="34">
                  <c:v>127</c:v>
                </c:pt>
                <c:pt idx="35">
                  <c:v>128</c:v>
                </c:pt>
                <c:pt idx="36">
                  <c:v>129</c:v>
                </c:pt>
                <c:pt idx="37">
                  <c:v>130</c:v>
                </c:pt>
                <c:pt idx="38">
                  <c:v>131</c:v>
                </c:pt>
              </c:numCache>
            </c:numRef>
          </c:xVal>
          <c:yVal>
            <c:numRef>
              <c:f>'17-18 قرى جنين'!$B$98:$B$136</c:f>
              <c:numCache>
                <c:formatCode>0.00</c:formatCode>
                <c:ptCount val="39"/>
                <c:pt idx="0">
                  <c:v>5.6846542066441126</c:v>
                </c:pt>
                <c:pt idx="1">
                  <c:v>2.0832018180670411</c:v>
                </c:pt>
                <c:pt idx="2">
                  <c:v>3.8356164383561642</c:v>
                </c:pt>
                <c:pt idx="3">
                  <c:v>6.8003913894324857</c:v>
                </c:pt>
                <c:pt idx="4">
                  <c:v>1.9255621607650555</c:v>
                </c:pt>
                <c:pt idx="5">
                  <c:v>4.4631020768890854</c:v>
                </c:pt>
                <c:pt idx="6">
                  <c:v>2.0032405361614378</c:v>
                </c:pt>
                <c:pt idx="7">
                  <c:v>2.1044272384355769</c:v>
                </c:pt>
                <c:pt idx="8">
                  <c:v>2.2851526506542172</c:v>
                </c:pt>
                <c:pt idx="9">
                  <c:v>2.5463336019339242</c:v>
                </c:pt>
                <c:pt idx="10">
                  <c:v>2.0169762164887808</c:v>
                </c:pt>
                <c:pt idx="11">
                  <c:v>0.3156640857653365</c:v>
                </c:pt>
                <c:pt idx="12">
                  <c:v>7.952388281771074</c:v>
                </c:pt>
                <c:pt idx="13">
                  <c:v>8.8093467360794566</c:v>
                </c:pt>
                <c:pt idx="14">
                  <c:v>2.4695360838669584</c:v>
                </c:pt>
                <c:pt idx="15">
                  <c:v>2.4848677922905384</c:v>
                </c:pt>
                <c:pt idx="16">
                  <c:v>2.0908435472242251</c:v>
                </c:pt>
                <c:pt idx="17">
                  <c:v>2.1074815595363541</c:v>
                </c:pt>
                <c:pt idx="18">
                  <c:v>5.1994800519948008</c:v>
                </c:pt>
                <c:pt idx="19">
                  <c:v>1.2937595129375952</c:v>
                </c:pt>
                <c:pt idx="20">
                  <c:v>3.3251375717129141</c:v>
                </c:pt>
                <c:pt idx="21">
                  <c:v>9.262883235485976</c:v>
                </c:pt>
                <c:pt idx="22">
                  <c:v>2.4473441983864856</c:v>
                </c:pt>
                <c:pt idx="23">
                  <c:v>3.181617322138754</c:v>
                </c:pt>
                <c:pt idx="24">
                  <c:v>4.1552511415525117</c:v>
                </c:pt>
                <c:pt idx="25">
                  <c:v>4.4578592988158814</c:v>
                </c:pt>
                <c:pt idx="26">
                  <c:v>3.1152214727765801</c:v>
                </c:pt>
                <c:pt idx="27">
                  <c:v>7.5405303506346613</c:v>
                </c:pt>
                <c:pt idx="28">
                  <c:v>22.15097639172253</c:v>
                </c:pt>
                <c:pt idx="29">
                  <c:v>3.1139325091881056</c:v>
                </c:pt>
                <c:pt idx="30">
                  <c:v>7.1122180711221805</c:v>
                </c:pt>
                <c:pt idx="31">
                  <c:v>5.2617254830808307</c:v>
                </c:pt>
                <c:pt idx="32">
                  <c:v>1.8211120064464141</c:v>
                </c:pt>
                <c:pt idx="33">
                  <c:v>5.9379368185630419</c:v>
                </c:pt>
                <c:pt idx="34">
                  <c:v>4.3108485359994804</c:v>
                </c:pt>
                <c:pt idx="35">
                  <c:v>1.8837854776613843</c:v>
                </c:pt>
                <c:pt idx="36">
                  <c:v>0.95115016800206775</c:v>
                </c:pt>
                <c:pt idx="37">
                  <c:v>2.8493150684931505</c:v>
                </c:pt>
                <c:pt idx="38">
                  <c:v>0.8505001917111088</c:v>
                </c:pt>
              </c:numCache>
            </c:numRef>
          </c:yVal>
          <c:smooth val="0"/>
          <c:extLst>
            <c:ext xmlns:c16="http://schemas.microsoft.com/office/drawing/2014/chart" uri="{C3380CC4-5D6E-409C-BE32-E72D297353CC}">
              <c16:uniqueId val="{00000002-C90A-4840-A0E9-19D38E432208}"/>
            </c:ext>
          </c:extLst>
        </c:ser>
        <c:dLbls>
          <c:showLegendKey val="0"/>
          <c:showVal val="0"/>
          <c:showCatName val="0"/>
          <c:showSerName val="0"/>
          <c:showPercent val="0"/>
          <c:showBubbleSize val="0"/>
        </c:dLbls>
        <c:axId val="467801352"/>
        <c:axId val="467796760"/>
      </c:scatterChart>
      <c:valAx>
        <c:axId val="467801352"/>
        <c:scaling>
          <c:orientation val="minMax"/>
          <c:max val="140"/>
        </c:scaling>
        <c:delete val="1"/>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400" b="1" dirty="0">
                    <a:solidFill>
                      <a:schemeClr val="tx1"/>
                    </a:solidFill>
                    <a:latin typeface="Times New Roman" panose="02020603050405020304" pitchFamily="18" charset="0"/>
                    <a:cs typeface="Times New Roman" panose="02020603050405020304" pitchFamily="18" charset="0"/>
                  </a:rPr>
                  <a:t>2017                                             2018                                                      2019</a:t>
                </a:r>
                <a:r>
                  <a:rPr lang="en-GB" baseline="0" dirty="0"/>
                  <a:t>               </a:t>
                </a:r>
                <a:endParaRPr lang="en-US" dirty="0"/>
              </a:p>
            </c:rich>
          </c:tx>
          <c:layout>
            <c:manualLayout>
              <c:xMode val="edge"/>
              <c:yMode val="edge"/>
              <c:x val="0.1950149460484106"/>
              <c:y val="0.9102467055622650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crossAx val="467796760"/>
        <c:crosses val="autoZero"/>
        <c:crossBetween val="midCat"/>
        <c:majorUnit val="20"/>
        <c:minorUnit val="4"/>
      </c:valAx>
      <c:valAx>
        <c:axId val="467796760"/>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accent1"/>
              </a:solidFill>
              <a:round/>
            </a:ln>
            <a:effectLst/>
          </c:spPr>
        </c:minorGridlines>
        <c:title>
          <c:tx>
            <c:rich>
              <a:bodyPr rot="-5400000" spcFirstLastPara="1" vertOverflow="ellipsis" vert="horz" wrap="square" anchor="ctr" anchorCtr="1"/>
              <a:lstStyle/>
              <a:p>
                <a:pPr>
                  <a:defRPr lang="en-US" sz="1400" b="1" i="0" u="none" strike="noStrike" kern="1200" baseline="0" dirty="0">
                    <a:solidFill>
                      <a:schemeClr val="tx1"/>
                    </a:solidFill>
                    <a:latin typeface="Times New Roman" panose="02020603050405020304" pitchFamily="18" charset="0"/>
                    <a:ea typeface="+mn-ea"/>
                    <a:cs typeface="Times New Roman" panose="02020603050405020304" pitchFamily="18" charset="0"/>
                  </a:defRPr>
                </a:pPr>
                <a:r>
                  <a:rPr lang="en-US" sz="1400" b="1" i="0" u="none" strike="noStrike" kern="1200" baseline="0" dirty="0">
                    <a:solidFill>
                      <a:schemeClr val="tx1"/>
                    </a:solidFill>
                    <a:latin typeface="Times New Roman" panose="02020603050405020304" pitchFamily="18" charset="0"/>
                    <a:ea typeface="+mn-ea"/>
                    <a:cs typeface="Times New Roman" panose="02020603050405020304" pitchFamily="18" charset="0"/>
                  </a:rPr>
                  <a:t>The consumption rate (l/d)</a:t>
                </a:r>
              </a:p>
            </c:rich>
          </c:tx>
          <c:layout>
            <c:manualLayout>
              <c:xMode val="edge"/>
              <c:yMode val="edge"/>
              <c:x val="2.1296296296296296E-2"/>
              <c:y val="0.22980020601145124"/>
            </c:manualLayout>
          </c:layout>
          <c:overlay val="0"/>
          <c:spPr>
            <a:noFill/>
            <a:ln>
              <a:noFill/>
            </a:ln>
            <a:effectLst/>
          </c:spPr>
          <c:txPr>
            <a:bodyPr rot="-5400000" spcFirstLastPara="1" vertOverflow="ellipsis" vert="horz" wrap="square" anchor="ctr" anchorCtr="1"/>
            <a:lstStyle/>
            <a:p>
              <a:pPr>
                <a:defRPr lang="en-US" sz="1400" b="1" i="0" u="none" strike="noStrike" kern="1200" baseline="0" dirty="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0" sourceLinked="0"/>
        <c:majorTickMark val="none"/>
        <c:minorTickMark val="none"/>
        <c:tickLblPos val="nextTo"/>
        <c:spPr>
          <a:noFill/>
          <a:ln w="9525" cap="flat" cmpd="sng" algn="ctr">
            <a:solidFill>
              <a:schemeClr val="accent1"/>
            </a:solidFill>
            <a:round/>
          </a:ln>
          <a:effectLst/>
        </c:spPr>
        <c:txPr>
          <a:bodyPr rot="-60000000" spcFirstLastPara="1" vertOverflow="ellipsis" vert="horz" wrap="square" anchor="ctr" anchorCtr="1"/>
          <a:lstStyle/>
          <a:p>
            <a:pPr>
              <a:defRPr lang="en-US" sz="1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46780135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ysClr val="windowText" lastClr="000000"/>
      </a:solid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lineMarker"/>
        <c:varyColors val="0"/>
        <c:ser>
          <c:idx val="0"/>
          <c:order val="0"/>
          <c:tx>
            <c:v>2017</c:v>
          </c:tx>
          <c:spPr>
            <a:ln w="25400" cap="rnd">
              <a:noFill/>
              <a:round/>
            </a:ln>
            <a:effectLst/>
          </c:spPr>
          <c:marker>
            <c:symbol val="circle"/>
            <c:size val="5"/>
            <c:spPr>
              <a:solidFill>
                <a:schemeClr val="accent1"/>
              </a:solidFill>
              <a:ln w="9525">
                <a:solidFill>
                  <a:schemeClr val="accent1"/>
                </a:solidFill>
              </a:ln>
              <a:effectLst/>
            </c:spPr>
          </c:marker>
          <c:xVal>
            <c:numRef>
              <c:f>'17-19 مدينة جنين'!$A$2:$A$24</c:f>
              <c:numCache>
                <c:formatCode>General</c:formatCode>
                <c:ptCount val="2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numCache>
            </c:numRef>
          </c:xVal>
          <c:yVal>
            <c:numRef>
              <c:f>'17-19 مدينة جنين'!$B$2:$B$24</c:f>
              <c:numCache>
                <c:formatCode>0.00</c:formatCode>
                <c:ptCount val="23"/>
                <c:pt idx="0">
                  <c:v>1.9394222624645852</c:v>
                </c:pt>
                <c:pt idx="1">
                  <c:v>0.67713553847867247</c:v>
                </c:pt>
                <c:pt idx="2">
                  <c:v>6.4003683665246918</c:v>
                </c:pt>
                <c:pt idx="3">
                  <c:v>0.9150468352374248</c:v>
                </c:pt>
                <c:pt idx="4">
                  <c:v>2.9345230614553226</c:v>
                </c:pt>
                <c:pt idx="5">
                  <c:v>1.1877003788982803</c:v>
                </c:pt>
                <c:pt idx="6">
                  <c:v>2.3694927804516848</c:v>
                </c:pt>
                <c:pt idx="7">
                  <c:v>2.547204738985561</c:v>
                </c:pt>
                <c:pt idx="8">
                  <c:v>0.29965753424657532</c:v>
                </c:pt>
                <c:pt idx="9">
                  <c:v>2.5185822224952394</c:v>
                </c:pt>
                <c:pt idx="10">
                  <c:v>1.705086288954186</c:v>
                </c:pt>
                <c:pt idx="11">
                  <c:v>3.8678485092667207</c:v>
                </c:pt>
                <c:pt idx="12">
                  <c:v>4.3649872300905503</c:v>
                </c:pt>
                <c:pt idx="13">
                  <c:v>2.2700587084148727</c:v>
                </c:pt>
                <c:pt idx="14">
                  <c:v>1.4912432807352176</c:v>
                </c:pt>
                <c:pt idx="15">
                  <c:v>3.2900128790539749</c:v>
                </c:pt>
                <c:pt idx="16">
                  <c:v>7.7688121598799018</c:v>
                </c:pt>
                <c:pt idx="17">
                  <c:v>1.4170996693434106</c:v>
                </c:pt>
                <c:pt idx="18">
                  <c:v>6.6867889482238212</c:v>
                </c:pt>
                <c:pt idx="19">
                  <c:v>1.9856729923337941</c:v>
                </c:pt>
                <c:pt idx="20">
                  <c:v>1.0414939135626389</c:v>
                </c:pt>
                <c:pt idx="21">
                  <c:v>2.1689497716894977</c:v>
                </c:pt>
                <c:pt idx="22">
                  <c:v>0.63165905631659058</c:v>
                </c:pt>
              </c:numCache>
            </c:numRef>
          </c:yVal>
          <c:smooth val="0"/>
          <c:extLst>
            <c:ext xmlns:c16="http://schemas.microsoft.com/office/drawing/2014/chart" uri="{C3380CC4-5D6E-409C-BE32-E72D297353CC}">
              <c16:uniqueId val="{00000000-6071-47B9-812C-9FB12DC7C955}"/>
            </c:ext>
          </c:extLst>
        </c:ser>
        <c:ser>
          <c:idx val="1"/>
          <c:order val="1"/>
          <c:tx>
            <c:v>2018</c:v>
          </c:tx>
          <c:spPr>
            <a:ln w="25400" cap="rnd">
              <a:noFill/>
              <a:round/>
            </a:ln>
            <a:effectLst/>
          </c:spPr>
          <c:marker>
            <c:symbol val="circle"/>
            <c:size val="5"/>
            <c:spPr>
              <a:solidFill>
                <a:schemeClr val="accent2"/>
              </a:solidFill>
              <a:ln w="9525">
                <a:solidFill>
                  <a:schemeClr val="accent2"/>
                </a:solidFill>
              </a:ln>
              <a:effectLst/>
            </c:spPr>
          </c:marker>
          <c:xVal>
            <c:numRef>
              <c:f>'17-19 مدينة جنين'!$A$26:$A$48</c:f>
              <c:numCache>
                <c:formatCode>General</c:formatCode>
                <c:ptCount val="23"/>
                <c:pt idx="0">
                  <c:v>33</c:v>
                </c:pt>
                <c:pt idx="1">
                  <c:v>34</c:v>
                </c:pt>
                <c:pt idx="2">
                  <c:v>35</c:v>
                </c:pt>
                <c:pt idx="3">
                  <c:v>36</c:v>
                </c:pt>
                <c:pt idx="4">
                  <c:v>37</c:v>
                </c:pt>
                <c:pt idx="5">
                  <c:v>38</c:v>
                </c:pt>
                <c:pt idx="6">
                  <c:v>39</c:v>
                </c:pt>
                <c:pt idx="7">
                  <c:v>40</c:v>
                </c:pt>
                <c:pt idx="8">
                  <c:v>41</c:v>
                </c:pt>
                <c:pt idx="9">
                  <c:v>42</c:v>
                </c:pt>
                <c:pt idx="10">
                  <c:v>43</c:v>
                </c:pt>
                <c:pt idx="11">
                  <c:v>44</c:v>
                </c:pt>
                <c:pt idx="12">
                  <c:v>45</c:v>
                </c:pt>
                <c:pt idx="13">
                  <c:v>46</c:v>
                </c:pt>
                <c:pt idx="14">
                  <c:v>47</c:v>
                </c:pt>
                <c:pt idx="15">
                  <c:v>48</c:v>
                </c:pt>
                <c:pt idx="16">
                  <c:v>49</c:v>
                </c:pt>
                <c:pt idx="17">
                  <c:v>50</c:v>
                </c:pt>
                <c:pt idx="18">
                  <c:v>51</c:v>
                </c:pt>
                <c:pt idx="19">
                  <c:v>52</c:v>
                </c:pt>
                <c:pt idx="20">
                  <c:v>53</c:v>
                </c:pt>
                <c:pt idx="21">
                  <c:v>54</c:v>
                </c:pt>
                <c:pt idx="22">
                  <c:v>55</c:v>
                </c:pt>
              </c:numCache>
            </c:numRef>
          </c:xVal>
          <c:yVal>
            <c:numRef>
              <c:f>'17-19 مدينة جنين'!$B$26:$B$48</c:f>
              <c:numCache>
                <c:formatCode>0.00</c:formatCode>
                <c:ptCount val="23"/>
                <c:pt idx="0">
                  <c:v>1.182693611826936</c:v>
                </c:pt>
                <c:pt idx="1">
                  <c:v>0.2480854276777047</c:v>
                </c:pt>
                <c:pt idx="2">
                  <c:v>4.0277247175680833</c:v>
                </c:pt>
                <c:pt idx="3">
                  <c:v>0.83753282702817811</c:v>
                </c:pt>
                <c:pt idx="4">
                  <c:v>1.8755601075406478</c:v>
                </c:pt>
                <c:pt idx="5">
                  <c:v>1.748920998311128</c:v>
                </c:pt>
                <c:pt idx="6">
                  <c:v>2.2846528906431391</c:v>
                </c:pt>
                <c:pt idx="7">
                  <c:v>1.4547217844587221</c:v>
                </c:pt>
                <c:pt idx="8">
                  <c:v>1.6467502185951619</c:v>
                </c:pt>
                <c:pt idx="9">
                  <c:v>2.0091324200913241</c:v>
                </c:pt>
                <c:pt idx="10">
                  <c:v>2.849315068493151</c:v>
                </c:pt>
                <c:pt idx="11">
                  <c:v>2.1689497716894981</c:v>
                </c:pt>
                <c:pt idx="12">
                  <c:v>2.2094564737074678</c:v>
                </c:pt>
                <c:pt idx="13">
                  <c:v>1.1366948411541826</c:v>
                </c:pt>
                <c:pt idx="14">
                  <c:v>2.2297337365830519</c:v>
                </c:pt>
                <c:pt idx="15">
                  <c:v>1.1626568435593414</c:v>
                </c:pt>
                <c:pt idx="16">
                  <c:v>5.6338973945742694</c:v>
                </c:pt>
                <c:pt idx="17">
                  <c:v>1.4853936293117675</c:v>
                </c:pt>
                <c:pt idx="18">
                  <c:v>2.7636189869385155</c:v>
                </c:pt>
                <c:pt idx="19">
                  <c:v>1.7594570818147541</c:v>
                </c:pt>
                <c:pt idx="20">
                  <c:v>0.60093047299043678</c:v>
                </c:pt>
                <c:pt idx="21">
                  <c:v>1.9250353142143819</c:v>
                </c:pt>
                <c:pt idx="22">
                  <c:v>0.47264279420011218</c:v>
                </c:pt>
              </c:numCache>
            </c:numRef>
          </c:yVal>
          <c:smooth val="0"/>
          <c:extLst>
            <c:ext xmlns:c16="http://schemas.microsoft.com/office/drawing/2014/chart" uri="{C3380CC4-5D6E-409C-BE32-E72D297353CC}">
              <c16:uniqueId val="{00000001-6071-47B9-812C-9FB12DC7C955}"/>
            </c:ext>
          </c:extLst>
        </c:ser>
        <c:ser>
          <c:idx val="2"/>
          <c:order val="2"/>
          <c:tx>
            <c:v>2019</c:v>
          </c:tx>
          <c:spPr>
            <a:ln w="25400" cap="rnd">
              <a:noFill/>
              <a:round/>
            </a:ln>
            <a:effectLst/>
          </c:spPr>
          <c:marker>
            <c:symbol val="circle"/>
            <c:size val="5"/>
            <c:spPr>
              <a:solidFill>
                <a:schemeClr val="accent3"/>
              </a:solidFill>
              <a:ln w="9525">
                <a:solidFill>
                  <a:schemeClr val="accent3"/>
                </a:solidFill>
              </a:ln>
              <a:effectLst/>
            </c:spPr>
          </c:marker>
          <c:xVal>
            <c:numRef>
              <c:f>'17-19 مدينة جنين'!$A$50:$A$72</c:f>
              <c:numCache>
                <c:formatCode>General</c:formatCode>
                <c:ptCount val="23"/>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numCache>
            </c:numRef>
          </c:xVal>
          <c:yVal>
            <c:numRef>
              <c:f>'17-19 مدينة جنين'!$B$50:$B$72</c:f>
              <c:numCache>
                <c:formatCode>0.00</c:formatCode>
                <c:ptCount val="23"/>
                <c:pt idx="0">
                  <c:v>1.8650377706292696</c:v>
                </c:pt>
                <c:pt idx="1">
                  <c:v>1.2670635205240384</c:v>
                </c:pt>
                <c:pt idx="2">
                  <c:v>3.319283456269758</c:v>
                </c:pt>
                <c:pt idx="3">
                  <c:v>1.2031601072696962</c:v>
                </c:pt>
                <c:pt idx="4">
                  <c:v>3.1174125475855039</c:v>
                </c:pt>
                <c:pt idx="5">
                  <c:v>1.9276938285552887</c:v>
                </c:pt>
                <c:pt idx="6">
                  <c:v>4.10958904109589</c:v>
                </c:pt>
                <c:pt idx="7">
                  <c:v>2.7256037282869654</c:v>
                </c:pt>
                <c:pt idx="8">
                  <c:v>1.6529463443204373</c:v>
                </c:pt>
                <c:pt idx="9">
                  <c:v>8.9254185692541839</c:v>
                </c:pt>
                <c:pt idx="10">
                  <c:v>1.8967334035827188</c:v>
                </c:pt>
                <c:pt idx="11">
                  <c:v>2.8932451582427965</c:v>
                </c:pt>
                <c:pt idx="12">
                  <c:v>1.9312822816079049</c:v>
                </c:pt>
                <c:pt idx="13">
                  <c:v>1.9524484333175878</c:v>
                </c:pt>
                <c:pt idx="14">
                  <c:v>6.1195749583920103</c:v>
                </c:pt>
                <c:pt idx="15">
                  <c:v>6.0710490795784162</c:v>
                </c:pt>
                <c:pt idx="16">
                  <c:v>4.768109307321196</c:v>
                </c:pt>
                <c:pt idx="17">
                  <c:v>1.4414898379443102</c:v>
                </c:pt>
                <c:pt idx="18">
                  <c:v>2.2550813510706691</c:v>
                </c:pt>
                <c:pt idx="19">
                  <c:v>3.1704561502612627</c:v>
                </c:pt>
                <c:pt idx="20">
                  <c:v>1.0420620406473207</c:v>
                </c:pt>
                <c:pt idx="21">
                  <c:v>2.2862541332073691</c:v>
                </c:pt>
                <c:pt idx="22">
                  <c:v>0.60606060606060608</c:v>
                </c:pt>
              </c:numCache>
            </c:numRef>
          </c:yVal>
          <c:smooth val="0"/>
          <c:extLst>
            <c:ext xmlns:c16="http://schemas.microsoft.com/office/drawing/2014/chart" uri="{C3380CC4-5D6E-409C-BE32-E72D297353CC}">
              <c16:uniqueId val="{00000002-6071-47B9-812C-9FB12DC7C955}"/>
            </c:ext>
          </c:extLst>
        </c:ser>
        <c:dLbls>
          <c:showLegendKey val="0"/>
          <c:showVal val="0"/>
          <c:showCatName val="0"/>
          <c:showSerName val="0"/>
          <c:showPercent val="0"/>
          <c:showBubbleSize val="0"/>
        </c:dLbls>
        <c:axId val="496294704"/>
        <c:axId val="496295688"/>
      </c:scatterChart>
      <c:valAx>
        <c:axId val="496294704"/>
        <c:scaling>
          <c:orientation val="minMax"/>
        </c:scaling>
        <c:delete val="1"/>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en-US" sz="1400" b="1" i="0" u="none" strike="noStrike" kern="1200" baseline="0" dirty="0">
                    <a:solidFill>
                      <a:schemeClr val="tx1"/>
                    </a:solidFill>
                    <a:latin typeface="Times New Roman" panose="02020603050405020304" pitchFamily="18" charset="0"/>
                    <a:ea typeface="+mn-ea"/>
                    <a:cs typeface="Times New Roman" panose="02020603050405020304" pitchFamily="18" charset="0"/>
                  </a:defRPr>
                </a:pPr>
                <a:r>
                  <a:rPr lang="en-US" sz="1400" b="1" i="0" u="none" strike="noStrike" kern="1200" baseline="0" dirty="0">
                    <a:solidFill>
                      <a:schemeClr val="tx1"/>
                    </a:solidFill>
                    <a:latin typeface="Times New Roman" panose="02020603050405020304" pitchFamily="18" charset="0"/>
                    <a:ea typeface="+mn-ea"/>
                    <a:cs typeface="Times New Roman" panose="02020603050405020304" pitchFamily="18" charset="0"/>
                  </a:rPr>
                  <a:t>2017                                                  2018                                                 2019</a:t>
                </a:r>
              </a:p>
            </c:rich>
          </c:tx>
          <c:layout>
            <c:manualLayout>
              <c:xMode val="edge"/>
              <c:yMode val="edge"/>
              <c:x val="0.16206157143201136"/>
              <c:y val="0.93773583184852372"/>
            </c:manualLayout>
          </c:layout>
          <c:overlay val="0"/>
          <c:spPr>
            <a:noFill/>
            <a:ln>
              <a:noFill/>
            </a:ln>
            <a:effectLst/>
          </c:spPr>
          <c:txPr>
            <a:bodyPr rot="0" spcFirstLastPara="1" vertOverflow="ellipsis" vert="horz" wrap="square" anchor="ctr" anchorCtr="1"/>
            <a:lstStyle/>
            <a:p>
              <a:pPr>
                <a:defRPr lang="en-US" sz="1400" b="1" i="0" u="none" strike="noStrike" kern="1200" baseline="0" dirty="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out"/>
        <c:minorTickMark val="none"/>
        <c:tickLblPos val="nextTo"/>
        <c:crossAx val="496295688"/>
        <c:crosses val="autoZero"/>
        <c:crossBetween val="midCat"/>
      </c:valAx>
      <c:valAx>
        <c:axId val="496295688"/>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accent1"/>
              </a:solidFill>
              <a:round/>
            </a:ln>
            <a:effectLst/>
          </c:spPr>
        </c:minorGridlines>
        <c:title>
          <c:tx>
            <c:rich>
              <a:bodyPr rot="-5400000" spcFirstLastPara="1" vertOverflow="ellipsis" vert="horz" wrap="square" anchor="ctr" anchorCtr="1"/>
              <a:lstStyle/>
              <a:p>
                <a:pPr>
                  <a:defRPr lang="en-US" sz="1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sz="1400" b="1" i="0" u="none" strike="noStrike" kern="1200" baseline="0">
                    <a:solidFill>
                      <a:schemeClr val="tx1"/>
                    </a:solidFill>
                    <a:latin typeface="Times New Roman" panose="02020603050405020304" pitchFamily="18" charset="0"/>
                    <a:ea typeface="+mn-ea"/>
                    <a:cs typeface="Times New Roman" panose="02020603050405020304" pitchFamily="18" charset="0"/>
                  </a:rPr>
                  <a:t>The consumption rate (L/d)</a:t>
                </a:r>
              </a:p>
            </c:rich>
          </c:tx>
          <c:layout>
            <c:manualLayout>
              <c:xMode val="edge"/>
              <c:yMode val="edge"/>
              <c:x val="7.6452599388379203E-3"/>
              <c:y val="0.24578496084215889"/>
            </c:manualLayout>
          </c:layout>
          <c:overlay val="0"/>
          <c:spPr>
            <a:noFill/>
            <a:ln>
              <a:noFill/>
            </a:ln>
            <a:effectLst/>
          </c:spPr>
          <c:txPr>
            <a:bodyPr rot="-5400000" spcFirstLastPara="1" vertOverflow="ellipsis" vert="horz" wrap="square" anchor="ctr" anchorCtr="1"/>
            <a:lstStyle/>
            <a:p>
              <a:pPr>
                <a:defRPr lang="en-US" sz="1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lgn="ctr" rtl="0">
              <a:defRPr lang="en-US" sz="1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49629470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ysClr val="windowText" lastClr="000000"/>
      </a:solid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102398658501021"/>
          <c:y val="5.0925925925925923E-2"/>
          <c:w val="0.85842045785943422"/>
          <c:h val="0.86479148439778364"/>
        </c:manualLayout>
      </c:layout>
      <c:scatterChart>
        <c:scatterStyle val="lineMarker"/>
        <c:varyColors val="0"/>
        <c:ser>
          <c:idx val="0"/>
          <c:order val="0"/>
          <c:tx>
            <c:v>2017</c:v>
          </c:tx>
          <c:spPr>
            <a:ln w="25400" cap="rnd">
              <a:noFill/>
              <a:round/>
            </a:ln>
            <a:effectLst/>
          </c:spPr>
          <c:marker>
            <c:symbol val="circle"/>
            <c:size val="5"/>
            <c:spPr>
              <a:solidFill>
                <a:schemeClr val="accent1"/>
              </a:solidFill>
              <a:ln w="9525">
                <a:solidFill>
                  <a:schemeClr val="accent1"/>
                </a:solidFill>
              </a:ln>
              <a:effectLst/>
            </c:spPr>
          </c:marker>
          <c:xVal>
            <c:numRef>
              <c:f>'17-19 قلقيلية'!$A$2:$A$28</c:f>
              <c:numCache>
                <c:formatCode>General</c:formatCode>
                <c:ptCount val="2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numCache>
            </c:numRef>
          </c:xVal>
          <c:yVal>
            <c:numRef>
              <c:f>'17-19 قلقيلية'!$B$2:$B$28</c:f>
              <c:numCache>
                <c:formatCode>0.00</c:formatCode>
                <c:ptCount val="27"/>
                <c:pt idx="0">
                  <c:v>8.0006723254054961</c:v>
                </c:pt>
                <c:pt idx="1">
                  <c:v>9.1058072106899743</c:v>
                </c:pt>
                <c:pt idx="2">
                  <c:v>9.8934550989345507</c:v>
                </c:pt>
                <c:pt idx="3">
                  <c:v>8.8543659600520392</c:v>
                </c:pt>
                <c:pt idx="4">
                  <c:v>4.6335803578112138</c:v>
                </c:pt>
                <c:pt idx="5">
                  <c:v>3.043670979589252</c:v>
                </c:pt>
                <c:pt idx="6">
                  <c:v>8.4852883365085123</c:v>
                </c:pt>
                <c:pt idx="7">
                  <c:v>6.6710452242446987</c:v>
                </c:pt>
                <c:pt idx="8">
                  <c:v>7.6134948488622216</c:v>
                </c:pt>
                <c:pt idx="9">
                  <c:v>9.2056664640703172</c:v>
                </c:pt>
                <c:pt idx="10">
                  <c:v>6.4851742673833881</c:v>
                </c:pt>
                <c:pt idx="11">
                  <c:v>1.3968743970673356</c:v>
                </c:pt>
                <c:pt idx="12">
                  <c:v>14.249135834080143</c:v>
                </c:pt>
                <c:pt idx="13">
                  <c:v>5.2726802791418974</c:v>
                </c:pt>
                <c:pt idx="14">
                  <c:v>2.8810299485810731</c:v>
                </c:pt>
                <c:pt idx="15">
                  <c:v>2.9254701648479218</c:v>
                </c:pt>
                <c:pt idx="16">
                  <c:v>4.3674456083803381</c:v>
                </c:pt>
                <c:pt idx="17">
                  <c:v>2.3483365949119372</c:v>
                </c:pt>
                <c:pt idx="18">
                  <c:v>7.7277474046317343</c:v>
                </c:pt>
                <c:pt idx="19">
                  <c:v>4.5560629122272962</c:v>
                </c:pt>
                <c:pt idx="20">
                  <c:v>7.719132025318121</c:v>
                </c:pt>
                <c:pt idx="21">
                  <c:v>3.5385017356574968</c:v>
                </c:pt>
                <c:pt idx="22">
                  <c:v>1.6084497225424228</c:v>
                </c:pt>
                <c:pt idx="23">
                  <c:v>7.329395500816891</c:v>
                </c:pt>
                <c:pt idx="24">
                  <c:v>3.2949356579493565</c:v>
                </c:pt>
                <c:pt idx="25">
                  <c:v>4.7046607292623506</c:v>
                </c:pt>
                <c:pt idx="26">
                  <c:v>17.531252339246951</c:v>
                </c:pt>
              </c:numCache>
            </c:numRef>
          </c:yVal>
          <c:smooth val="0"/>
          <c:extLst>
            <c:ext xmlns:c16="http://schemas.microsoft.com/office/drawing/2014/chart" uri="{C3380CC4-5D6E-409C-BE32-E72D297353CC}">
              <c16:uniqueId val="{00000000-5942-4A62-B4E5-D0C176289C55}"/>
            </c:ext>
          </c:extLst>
        </c:ser>
        <c:ser>
          <c:idx val="1"/>
          <c:order val="1"/>
          <c:tx>
            <c:v>2018</c:v>
          </c:tx>
          <c:spPr>
            <a:ln w="25400" cap="rnd">
              <a:noFill/>
              <a:round/>
            </a:ln>
            <a:effectLst/>
          </c:spPr>
          <c:marker>
            <c:symbol val="circle"/>
            <c:size val="5"/>
            <c:spPr>
              <a:solidFill>
                <a:schemeClr val="accent2"/>
              </a:solidFill>
              <a:ln w="9525">
                <a:solidFill>
                  <a:schemeClr val="accent2"/>
                </a:solidFill>
              </a:ln>
              <a:effectLst/>
            </c:spPr>
          </c:marker>
          <c:xVal>
            <c:numRef>
              <c:f>'17-19 قلقيلية'!$A$30:$A$56</c:f>
              <c:numCache>
                <c:formatCode>General</c:formatCode>
                <c:ptCount val="27"/>
                <c:pt idx="0">
                  <c:v>37</c:v>
                </c:pt>
                <c:pt idx="1">
                  <c:v>38</c:v>
                </c:pt>
                <c:pt idx="2">
                  <c:v>39</c:v>
                </c:pt>
                <c:pt idx="3">
                  <c:v>40</c:v>
                </c:pt>
                <c:pt idx="4">
                  <c:v>41</c:v>
                </c:pt>
                <c:pt idx="5">
                  <c:v>42</c:v>
                </c:pt>
                <c:pt idx="6">
                  <c:v>43</c:v>
                </c:pt>
                <c:pt idx="7">
                  <c:v>44</c:v>
                </c:pt>
                <c:pt idx="8">
                  <c:v>45</c:v>
                </c:pt>
                <c:pt idx="9">
                  <c:v>46</c:v>
                </c:pt>
                <c:pt idx="10">
                  <c:v>47</c:v>
                </c:pt>
                <c:pt idx="11">
                  <c:v>48</c:v>
                </c:pt>
                <c:pt idx="12">
                  <c:v>49</c:v>
                </c:pt>
                <c:pt idx="13">
                  <c:v>50</c:v>
                </c:pt>
                <c:pt idx="14">
                  <c:v>51</c:v>
                </c:pt>
                <c:pt idx="15">
                  <c:v>52</c:v>
                </c:pt>
                <c:pt idx="16">
                  <c:v>53</c:v>
                </c:pt>
                <c:pt idx="17">
                  <c:v>54</c:v>
                </c:pt>
                <c:pt idx="18">
                  <c:v>55</c:v>
                </c:pt>
                <c:pt idx="19">
                  <c:v>56</c:v>
                </c:pt>
                <c:pt idx="20">
                  <c:v>57</c:v>
                </c:pt>
                <c:pt idx="21">
                  <c:v>58</c:v>
                </c:pt>
                <c:pt idx="22">
                  <c:v>59</c:v>
                </c:pt>
                <c:pt idx="23">
                  <c:v>60</c:v>
                </c:pt>
                <c:pt idx="24">
                  <c:v>61</c:v>
                </c:pt>
                <c:pt idx="25">
                  <c:v>62</c:v>
                </c:pt>
                <c:pt idx="26">
                  <c:v>63</c:v>
                </c:pt>
              </c:numCache>
            </c:numRef>
          </c:xVal>
          <c:yVal>
            <c:numRef>
              <c:f>'17-19 قلقيلية'!$B$30:$B$56</c:f>
              <c:numCache>
                <c:formatCode>0.00</c:formatCode>
                <c:ptCount val="27"/>
                <c:pt idx="0">
                  <c:v>3.3988485209450068</c:v>
                </c:pt>
                <c:pt idx="1">
                  <c:v>4.6929691888855283</c:v>
                </c:pt>
                <c:pt idx="2">
                  <c:v>10.636211205669271</c:v>
                </c:pt>
                <c:pt idx="3">
                  <c:v>4.9714785360369742</c:v>
                </c:pt>
                <c:pt idx="4">
                  <c:v>3.668674901551614</c:v>
                </c:pt>
                <c:pt idx="5">
                  <c:v>2.4796254551760013</c:v>
                </c:pt>
                <c:pt idx="6">
                  <c:v>6.0783689072953173</c:v>
                </c:pt>
                <c:pt idx="7">
                  <c:v>1.7204611992626595</c:v>
                </c:pt>
                <c:pt idx="8">
                  <c:v>8.0406341388333082</c:v>
                </c:pt>
                <c:pt idx="9">
                  <c:v>6.5199118562438949</c:v>
                </c:pt>
                <c:pt idx="10">
                  <c:v>9.5448519664162621</c:v>
                </c:pt>
                <c:pt idx="11">
                  <c:v>1.7717471155092692</c:v>
                </c:pt>
                <c:pt idx="12">
                  <c:v>3.4376351838500359</c:v>
                </c:pt>
                <c:pt idx="13">
                  <c:v>2.3813652390035256</c:v>
                </c:pt>
                <c:pt idx="14">
                  <c:v>3.6892077987968399</c:v>
                </c:pt>
                <c:pt idx="15">
                  <c:v>29.577464788732396</c:v>
                </c:pt>
                <c:pt idx="16">
                  <c:v>2.9492344883158741</c:v>
                </c:pt>
                <c:pt idx="17">
                  <c:v>2.2394282310899345</c:v>
                </c:pt>
                <c:pt idx="18">
                  <c:v>8.7715871997321653</c:v>
                </c:pt>
                <c:pt idx="19">
                  <c:v>7.9456852913657849</c:v>
                </c:pt>
                <c:pt idx="20">
                  <c:v>7.0357461295290591</c:v>
                </c:pt>
                <c:pt idx="21">
                  <c:v>4.2275494672754945</c:v>
                </c:pt>
                <c:pt idx="22">
                  <c:v>1.7821518818991888</c:v>
                </c:pt>
                <c:pt idx="23">
                  <c:v>6.7991659408240297</c:v>
                </c:pt>
                <c:pt idx="24">
                  <c:v>4.224159402241594</c:v>
                </c:pt>
                <c:pt idx="25">
                  <c:v>5.0573654119181919</c:v>
                </c:pt>
                <c:pt idx="26">
                  <c:v>7.8829389788293902</c:v>
                </c:pt>
              </c:numCache>
            </c:numRef>
          </c:yVal>
          <c:smooth val="0"/>
          <c:extLst>
            <c:ext xmlns:c16="http://schemas.microsoft.com/office/drawing/2014/chart" uri="{C3380CC4-5D6E-409C-BE32-E72D297353CC}">
              <c16:uniqueId val="{00000001-5942-4A62-B4E5-D0C176289C55}"/>
            </c:ext>
          </c:extLst>
        </c:ser>
        <c:ser>
          <c:idx val="2"/>
          <c:order val="2"/>
          <c:tx>
            <c:v>2019</c:v>
          </c:tx>
          <c:spPr>
            <a:ln w="25400" cap="rnd">
              <a:noFill/>
              <a:round/>
            </a:ln>
            <a:effectLst/>
          </c:spPr>
          <c:marker>
            <c:symbol val="circle"/>
            <c:size val="5"/>
            <c:spPr>
              <a:solidFill>
                <a:schemeClr val="accent3"/>
              </a:solidFill>
              <a:ln w="9525">
                <a:solidFill>
                  <a:schemeClr val="accent3"/>
                </a:solidFill>
              </a:ln>
              <a:effectLst/>
            </c:spPr>
          </c:marker>
          <c:xVal>
            <c:numRef>
              <c:f>'17-19 قلقيلية'!$A$58:$A$84</c:f>
              <c:numCache>
                <c:formatCode>General</c:formatCode>
                <c:ptCount val="27"/>
                <c:pt idx="0">
                  <c:v>74</c:v>
                </c:pt>
                <c:pt idx="1">
                  <c:v>75</c:v>
                </c:pt>
                <c:pt idx="2">
                  <c:v>76</c:v>
                </c:pt>
                <c:pt idx="3">
                  <c:v>77</c:v>
                </c:pt>
                <c:pt idx="4">
                  <c:v>78</c:v>
                </c:pt>
                <c:pt idx="5">
                  <c:v>79</c:v>
                </c:pt>
                <c:pt idx="6">
                  <c:v>80</c:v>
                </c:pt>
                <c:pt idx="7">
                  <c:v>81</c:v>
                </c:pt>
                <c:pt idx="8">
                  <c:v>82</c:v>
                </c:pt>
                <c:pt idx="9">
                  <c:v>83</c:v>
                </c:pt>
                <c:pt idx="10">
                  <c:v>84</c:v>
                </c:pt>
                <c:pt idx="11">
                  <c:v>85</c:v>
                </c:pt>
                <c:pt idx="12">
                  <c:v>86</c:v>
                </c:pt>
                <c:pt idx="13">
                  <c:v>87</c:v>
                </c:pt>
                <c:pt idx="14">
                  <c:v>88</c:v>
                </c:pt>
                <c:pt idx="15">
                  <c:v>89</c:v>
                </c:pt>
                <c:pt idx="16">
                  <c:v>90</c:v>
                </c:pt>
                <c:pt idx="17">
                  <c:v>91</c:v>
                </c:pt>
                <c:pt idx="18">
                  <c:v>92</c:v>
                </c:pt>
                <c:pt idx="19">
                  <c:v>93</c:v>
                </c:pt>
                <c:pt idx="20">
                  <c:v>94</c:v>
                </c:pt>
                <c:pt idx="21">
                  <c:v>95</c:v>
                </c:pt>
                <c:pt idx="22">
                  <c:v>96</c:v>
                </c:pt>
                <c:pt idx="23">
                  <c:v>97</c:v>
                </c:pt>
                <c:pt idx="24">
                  <c:v>98</c:v>
                </c:pt>
                <c:pt idx="25">
                  <c:v>99</c:v>
                </c:pt>
                <c:pt idx="26">
                  <c:v>100</c:v>
                </c:pt>
              </c:numCache>
            </c:numRef>
          </c:xVal>
          <c:yVal>
            <c:numRef>
              <c:f>'17-19 قلقيلية'!$B$58:$B$84</c:f>
              <c:numCache>
                <c:formatCode>0.00</c:formatCode>
                <c:ptCount val="27"/>
                <c:pt idx="0">
                  <c:v>3.1561970479554131</c:v>
                </c:pt>
                <c:pt idx="1">
                  <c:v>5.3750815394651008</c:v>
                </c:pt>
                <c:pt idx="2">
                  <c:v>7.0271788310918337</c:v>
                </c:pt>
                <c:pt idx="3">
                  <c:v>6.1428448350133538</c:v>
                </c:pt>
                <c:pt idx="4">
                  <c:v>9.7930632468668026</c:v>
                </c:pt>
                <c:pt idx="5">
                  <c:v>3.4811137859775454</c:v>
                </c:pt>
                <c:pt idx="6">
                  <c:v>14.066653036188919</c:v>
                </c:pt>
                <c:pt idx="7">
                  <c:v>2.9692706405035172</c:v>
                </c:pt>
                <c:pt idx="8">
                  <c:v>5.7061433336571783</c:v>
                </c:pt>
                <c:pt idx="9">
                  <c:v>7.1375818939845148</c:v>
                </c:pt>
                <c:pt idx="10">
                  <c:v>10.127538970240908</c:v>
                </c:pt>
                <c:pt idx="11">
                  <c:v>21.983939537080776</c:v>
                </c:pt>
                <c:pt idx="12">
                  <c:v>3.7008595704624834</c:v>
                </c:pt>
                <c:pt idx="13">
                  <c:v>3.2832344295934779</c:v>
                </c:pt>
                <c:pt idx="14">
                  <c:v>2.7808219178082192</c:v>
                </c:pt>
                <c:pt idx="15">
                  <c:v>2.3051487954652812</c:v>
                </c:pt>
                <c:pt idx="16">
                  <c:v>2.9609461414107034</c:v>
                </c:pt>
                <c:pt idx="17">
                  <c:v>2.8936056333316609</c:v>
                </c:pt>
                <c:pt idx="18">
                  <c:v>20.345834269032114</c:v>
                </c:pt>
                <c:pt idx="19">
                  <c:v>5.4840566363531718</c:v>
                </c:pt>
                <c:pt idx="20">
                  <c:v>5.4928035461561056</c:v>
                </c:pt>
                <c:pt idx="21">
                  <c:v>9.8337899543378988</c:v>
                </c:pt>
                <c:pt idx="22">
                  <c:v>3.6371314698973261</c:v>
                </c:pt>
                <c:pt idx="23">
                  <c:v>11.243752751378926</c:v>
                </c:pt>
                <c:pt idx="24">
                  <c:v>3.904109589041096</c:v>
                </c:pt>
                <c:pt idx="25">
                  <c:v>3.0017867778439546</c:v>
                </c:pt>
                <c:pt idx="26">
                  <c:v>15.168727029736051</c:v>
                </c:pt>
              </c:numCache>
            </c:numRef>
          </c:yVal>
          <c:smooth val="0"/>
          <c:extLst>
            <c:ext xmlns:c16="http://schemas.microsoft.com/office/drawing/2014/chart" uri="{C3380CC4-5D6E-409C-BE32-E72D297353CC}">
              <c16:uniqueId val="{00000002-5942-4A62-B4E5-D0C176289C55}"/>
            </c:ext>
          </c:extLst>
        </c:ser>
        <c:dLbls>
          <c:showLegendKey val="0"/>
          <c:showVal val="0"/>
          <c:showCatName val="0"/>
          <c:showSerName val="0"/>
          <c:showPercent val="0"/>
          <c:showBubbleSize val="0"/>
        </c:dLbls>
        <c:axId val="460082160"/>
        <c:axId val="464070464"/>
      </c:scatterChart>
      <c:valAx>
        <c:axId val="460082160"/>
        <c:scaling>
          <c:orientation val="minMax"/>
        </c:scaling>
        <c:delete val="1"/>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en-GB" sz="1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GB" sz="1400" b="1" i="0" u="none" strike="noStrike" kern="1200" baseline="0" dirty="0">
                    <a:solidFill>
                      <a:schemeClr val="tx1"/>
                    </a:solidFill>
                    <a:latin typeface="Times New Roman" panose="02020603050405020304" pitchFamily="18" charset="0"/>
                    <a:ea typeface="+mn-ea"/>
                    <a:cs typeface="Times New Roman" panose="02020603050405020304" pitchFamily="18" charset="0"/>
                  </a:rPr>
                  <a:t>2017                                     2018                                         2019</a:t>
                </a:r>
              </a:p>
            </c:rich>
          </c:tx>
          <c:layout>
            <c:manualLayout>
              <c:xMode val="edge"/>
              <c:yMode val="edge"/>
              <c:x val="0.21242539127053561"/>
              <c:y val="0.9261612631319257"/>
            </c:manualLayout>
          </c:layout>
          <c:overlay val="0"/>
          <c:spPr>
            <a:noFill/>
            <a:ln>
              <a:noFill/>
            </a:ln>
            <a:effectLst/>
          </c:spPr>
          <c:txPr>
            <a:bodyPr rot="0" spcFirstLastPara="1" vertOverflow="ellipsis" vert="horz" wrap="square" anchor="ctr" anchorCtr="1"/>
            <a:lstStyle/>
            <a:p>
              <a:pPr>
                <a:defRPr lang="en-GB" sz="1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out"/>
        <c:minorTickMark val="none"/>
        <c:tickLblPos val="nextTo"/>
        <c:crossAx val="464070464"/>
        <c:crosses val="autoZero"/>
        <c:crossBetween val="midCat"/>
      </c:valAx>
      <c:valAx>
        <c:axId val="464070464"/>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accent1"/>
              </a:solidFill>
              <a:round/>
            </a:ln>
            <a:effectLst/>
          </c:spPr>
        </c:minorGridlines>
        <c:title>
          <c:tx>
            <c:rich>
              <a:bodyPr rot="-5400000" spcFirstLastPara="1" vertOverflow="ellipsis" vert="horz" wrap="square" anchor="ctr" anchorCtr="1"/>
              <a:lstStyle/>
              <a:p>
                <a:pPr>
                  <a:defRPr lang="en-US" sz="1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sz="1400" b="1" i="0" u="none" strike="noStrike" kern="1200" baseline="0" dirty="0">
                    <a:solidFill>
                      <a:schemeClr val="tx1"/>
                    </a:solidFill>
                    <a:latin typeface="Times New Roman" panose="02020603050405020304" pitchFamily="18" charset="0"/>
                    <a:ea typeface="+mn-ea"/>
                    <a:cs typeface="Times New Roman" panose="02020603050405020304" pitchFamily="18" charset="0"/>
                  </a:rPr>
                  <a:t>The consumption rate (L/d)</a:t>
                </a:r>
              </a:p>
            </c:rich>
          </c:tx>
          <c:layout>
            <c:manualLayout>
              <c:xMode val="edge"/>
              <c:yMode val="edge"/>
              <c:x val="2.2222222222222223E-2"/>
              <c:y val="0.21200204141149023"/>
            </c:manualLayout>
          </c:layout>
          <c:overlay val="0"/>
          <c:spPr>
            <a:noFill/>
            <a:ln>
              <a:noFill/>
            </a:ln>
            <a:effectLst/>
          </c:spPr>
          <c:txPr>
            <a:bodyPr rot="-5400000" spcFirstLastPara="1" vertOverflow="ellipsis" vert="horz" wrap="square" anchor="ctr" anchorCtr="1"/>
            <a:lstStyle/>
            <a:p>
              <a:pPr>
                <a:defRPr lang="en-US" sz="1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en-US" sz="1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46008216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ysClr val="windowText" lastClr="000000"/>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B87D961A-D7E5-4F2F-B7B8-0B47B0132FD2}" type="datetimeFigureOut">
              <a:rPr lang="ar-SA" smtClean="0"/>
              <a:t>25/05/1443</a:t>
            </a:fld>
            <a:endParaRPr lang="ar-SA"/>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167E00F-83C4-46C7-823B-CEC34E77D8C8}" type="slidenum">
              <a:rPr lang="ar-SA" smtClean="0"/>
              <a:t>‹#›</a:t>
            </a:fld>
            <a:endParaRPr lang="ar-SA"/>
          </a:p>
        </p:txBody>
      </p:sp>
    </p:spTree>
    <p:extLst>
      <p:ext uri="{BB962C8B-B14F-4D97-AF65-F5344CB8AC3E}">
        <p14:creationId xmlns:p14="http://schemas.microsoft.com/office/powerpoint/2010/main" val="329020787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F3CFEE9-73AA-4AB3-B06D-7E56E970B1B2}" type="datetimeFigureOut">
              <a:rPr lang="en-GB" smtClean="0"/>
              <a:t>29/12/2021</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26DAF8E-57A3-46B1-BF68-F46036B2D104}"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F3CFEE9-73AA-4AB3-B06D-7E56E970B1B2}" type="datetimeFigureOut">
              <a:rPr lang="en-GB" smtClean="0"/>
              <a:t>29/12/2021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6DAF8E-57A3-46B1-BF68-F46036B2D104}"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F3CFEE9-73AA-4AB3-B06D-7E56E970B1B2}" type="datetimeFigureOut">
              <a:rPr lang="en-GB" smtClean="0"/>
              <a:t>29/12/2021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6DAF8E-57A3-46B1-BF68-F46036B2D104}"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F3CFEE9-73AA-4AB3-B06D-7E56E970B1B2}" type="datetimeFigureOut">
              <a:rPr lang="en-GB" smtClean="0"/>
              <a:t>29/12/2021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6DAF8E-57A3-46B1-BF68-F46036B2D104}" type="slidenum">
              <a:rPr lang="en-GB" smtClean="0"/>
              <a:t>‹#›</a:t>
            </a:fld>
            <a:endParaRPr lang="en-GB"/>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BF3CFEE9-73AA-4AB3-B06D-7E56E970B1B2}" type="datetimeFigureOut">
              <a:rPr lang="en-GB" smtClean="0"/>
              <a:t>29/12/2021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6DAF8E-57A3-46B1-BF68-F46036B2D104}" type="slidenum">
              <a:rPr lang="en-GB" smtClean="0"/>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BF3CFEE9-73AA-4AB3-B06D-7E56E970B1B2}" type="datetimeFigureOut">
              <a:rPr lang="en-GB" smtClean="0"/>
              <a:t>29/12/2021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6DAF8E-57A3-46B1-BF68-F46036B2D104}" type="slidenum">
              <a:rPr lang="en-GB" smtClean="0"/>
              <a:t>‹#›</a:t>
            </a:fld>
            <a:endParaRPr lang="en-GB"/>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BF3CFEE9-73AA-4AB3-B06D-7E56E970B1B2}" type="datetimeFigureOut">
              <a:rPr lang="en-GB" smtClean="0"/>
              <a:t>29/12/2021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26DAF8E-57A3-46B1-BF68-F46036B2D104}"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F3CFEE9-73AA-4AB3-B06D-7E56E970B1B2}" type="datetimeFigureOut">
              <a:rPr lang="en-GB" smtClean="0"/>
              <a:t>29/12/2021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26DAF8E-57A3-46B1-BF68-F46036B2D104}" type="slidenum">
              <a:rPr lang="en-GB" smtClean="0"/>
              <a:t>‹#›</a:t>
            </a:fld>
            <a:endParaRPr lang="en-GB"/>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3CFEE9-73AA-4AB3-B06D-7E56E970B1B2}" type="datetimeFigureOut">
              <a:rPr lang="en-GB" smtClean="0"/>
              <a:t>29/12/2021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26DAF8E-57A3-46B1-BF68-F46036B2D104}"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BF3CFEE9-73AA-4AB3-B06D-7E56E970B1B2}" type="datetimeFigureOut">
              <a:rPr lang="en-GB" smtClean="0"/>
              <a:t>29/12/2021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6DAF8E-57A3-46B1-BF68-F46036B2D104}"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F3CFEE9-73AA-4AB3-B06D-7E56E970B1B2}" type="datetimeFigureOut">
              <a:rPr lang="en-GB" smtClean="0"/>
              <a:t>29/12/2021</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26DAF8E-57A3-46B1-BF68-F46036B2D104}" type="slidenum">
              <a:rPr lang="en-GB" smtClean="0"/>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F3CFEE9-73AA-4AB3-B06D-7E56E970B1B2}" type="datetimeFigureOut">
              <a:rPr lang="en-GB" smtClean="0"/>
              <a:t>29/12/2021</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26DAF8E-57A3-46B1-BF68-F46036B2D104}"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geomolg.ps/Geocortex/IdentityServer/account/signin?ReturnUrl=/Geocortex/IdentityServer/issue/wsfed?wa%3dwsignin1.0%26wtrealm%3dhttps://geomolg.ps/Geocortex/Essentials/REST/security/callback%26wctx%3durn:gcx:idp:SignInCallback:SKoD7FhVgqqEixgVnk8Q8OowAAhcVS2w1MrEibp7hYeQF-vgAAEELaTYvWmEeqriFHjqU6Lfka&amp;wa=wsignin1.0&amp;wtrealm=https://geomolg.ps/Geocortex/Essentials/REST/security/callback&amp;wctx=urn:gcx:idp:SignInCallback:SKoD7FhVgqqEixgVnk8Q8OowAAhcVS2w1MrEibp7hYeQF-vgAAEELaTYvWmEeqriFHjqU6Lfka" TargetMode="External"/><Relationship Id="rId2" Type="http://schemas.openxmlformats.org/officeDocument/2006/relationships/hyperlink" Target="https://sites.google.com/site/mohammadnablus/Home"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pPr algn="ctr"/>
            <a:r>
              <a:rPr lang="en-US" b="1" dirty="0">
                <a:solidFill>
                  <a:schemeClr val="accent6">
                    <a:lumMod val="50000"/>
                  </a:schemeClr>
                </a:solidFill>
                <a:latin typeface="Times New Roman" panose="02020603050405020304" pitchFamily="18" charset="0"/>
                <a:ea typeface="Calibri" panose="020F0502020204030204" pitchFamily="34" charset="0"/>
                <a:cs typeface="Arial" panose="020B0604020202020204" pitchFamily="34" charset="0"/>
              </a:rPr>
              <a:t>Graduation Project  II</a:t>
            </a:r>
            <a:endParaRPr lang="en-GB" dirty="0"/>
          </a:p>
        </p:txBody>
      </p:sp>
      <p:sp>
        <p:nvSpPr>
          <p:cNvPr id="3" name="Subtitle 2"/>
          <p:cNvSpPr>
            <a:spLocks noGrp="1"/>
          </p:cNvSpPr>
          <p:nvPr>
            <p:ph type="subTitle" idx="1"/>
          </p:nvPr>
        </p:nvSpPr>
        <p:spPr>
          <a:xfrm>
            <a:off x="609600" y="1219200"/>
            <a:ext cx="7924800" cy="4495800"/>
          </a:xfrm>
        </p:spPr>
        <p:txBody>
          <a:bodyPr/>
          <a:lstStyle/>
          <a:p>
            <a:pPr algn="ctr"/>
            <a:r>
              <a:rPr lang="en-US" sz="2800" b="1" dirty="0">
                <a:solidFill>
                  <a:schemeClr val="tx1"/>
                </a:solidFill>
                <a:effectLst/>
                <a:latin typeface="Times New Roman"/>
                <a:ea typeface="Times New Roman"/>
                <a:cs typeface="Arial"/>
              </a:rPr>
              <a:t>Design and cost estimation of the wastewater collection network for Bidya Village and a study of the water consumption at schools</a:t>
            </a:r>
          </a:p>
          <a:p>
            <a:pPr algn="ctr"/>
            <a:r>
              <a:rPr lang="en-GB" sz="2400" dirty="0">
                <a:solidFill>
                  <a:schemeClr val="tx1"/>
                </a:solidFill>
                <a:latin typeface="Times New Roman" panose="02020603050405020304" pitchFamily="18" charset="0"/>
                <a:cs typeface="Times New Roman" panose="02020603050405020304" pitchFamily="18" charset="0"/>
              </a:rPr>
              <a:t>Prepared by :</a:t>
            </a:r>
          </a:p>
          <a:p>
            <a:pPr algn="ctr"/>
            <a:r>
              <a:rPr lang="en-US" sz="2400" dirty="0">
                <a:solidFill>
                  <a:schemeClr val="tx1"/>
                </a:solidFill>
                <a:latin typeface="Times New Roman" panose="02020603050405020304" pitchFamily="18" charset="0"/>
                <a:cs typeface="Times New Roman" panose="02020603050405020304" pitchFamily="18" charset="0"/>
              </a:rPr>
              <a:t>Mohamad Mousa</a:t>
            </a:r>
            <a:endParaRPr lang="en-GB" sz="2400" dirty="0">
              <a:solidFill>
                <a:schemeClr val="tx1"/>
              </a:solidFill>
              <a:latin typeface="Times New Roman" panose="02020603050405020304" pitchFamily="18" charset="0"/>
              <a:cs typeface="Times New Roman" panose="02020603050405020304" pitchFamily="18" charset="0"/>
            </a:endParaRPr>
          </a:p>
          <a:p>
            <a:pPr algn="ctr"/>
            <a:r>
              <a:rPr lang="en-US" sz="2400" dirty="0">
                <a:solidFill>
                  <a:schemeClr val="tx1"/>
                </a:solidFill>
                <a:latin typeface="Times New Roman" panose="02020603050405020304" pitchFamily="18" charset="0"/>
                <a:cs typeface="Times New Roman" panose="02020603050405020304" pitchFamily="18" charset="0"/>
              </a:rPr>
              <a:t>Mohammad Al sadi </a:t>
            </a:r>
          </a:p>
          <a:p>
            <a:pPr algn="ctr"/>
            <a:r>
              <a:rPr lang="en-US" sz="2400" dirty="0">
                <a:solidFill>
                  <a:schemeClr val="tx1"/>
                </a:solidFill>
                <a:latin typeface="Times New Roman" panose="02020603050405020304" pitchFamily="18" charset="0"/>
                <a:cs typeface="Times New Roman" panose="02020603050405020304" pitchFamily="18" charset="0"/>
              </a:rPr>
              <a:t>Sanad Qashoa</a:t>
            </a:r>
          </a:p>
          <a:p>
            <a:pPr algn="ctr"/>
            <a:r>
              <a:rPr lang="en-US" sz="2400" dirty="0">
                <a:solidFill>
                  <a:schemeClr val="tx1"/>
                </a:solidFill>
                <a:latin typeface="Times New Roman" panose="02020603050405020304" pitchFamily="18" charset="0"/>
                <a:cs typeface="Times New Roman" panose="02020603050405020304" pitchFamily="18" charset="0"/>
              </a:rPr>
              <a:t>Under the supervision of Dr. Mohammad N. Almasri</a:t>
            </a:r>
            <a:endParaRPr lang="en-GB" sz="2400" dirty="0">
              <a:solidFill>
                <a:schemeClr val="tx1"/>
              </a:solidFill>
              <a:latin typeface="Times New Roman" panose="02020603050405020304" pitchFamily="18" charset="0"/>
              <a:cs typeface="Times New Roman" panose="02020603050405020304" pitchFamily="18" charset="0"/>
            </a:endParaRPr>
          </a:p>
          <a:p>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564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6996A655-E5DD-4B79-8385-4140AF97D760}"/>
              </a:ext>
            </a:extLst>
          </p:cNvPr>
          <p:cNvSpPr>
            <a:spLocks noGrp="1"/>
          </p:cNvSpPr>
          <p:nvPr>
            <p:ph idx="1"/>
          </p:nvPr>
        </p:nvSpPr>
        <p:spPr>
          <a:xfrm>
            <a:off x="457200" y="1905000"/>
            <a:ext cx="8229600" cy="4102291"/>
          </a:xfrm>
        </p:spPr>
        <p:txBody>
          <a:bodyPr>
            <a:normAutofit/>
          </a:bodyPr>
          <a:lstStyle/>
          <a:p>
            <a:r>
              <a:rPr lang="en-US" sz="2800" dirty="0">
                <a:latin typeface="Times New Roman" panose="02020603050405020304" pitchFamily="18" charset="0"/>
                <a:cs typeface="Times New Roman" panose="02020603050405020304" pitchFamily="18" charset="0"/>
              </a:rPr>
              <a:t>Due to the topography nature in </a:t>
            </a:r>
            <a:r>
              <a:rPr lang="en-US" sz="2800" dirty="0" err="1">
                <a:latin typeface="Times New Roman" panose="02020603050405020304" pitchFamily="18" charset="0"/>
                <a:cs typeface="Times New Roman" panose="02020603050405020304" pitchFamily="18" charset="0"/>
              </a:rPr>
              <a:t>Bidya</a:t>
            </a:r>
            <a:r>
              <a:rPr lang="en-US" sz="2800" dirty="0">
                <a:latin typeface="Times New Roman" panose="02020603050405020304" pitchFamily="18" charset="0"/>
                <a:cs typeface="Times New Roman" panose="02020603050405020304" pitchFamily="18" charset="0"/>
              </a:rPr>
              <a:t> we divided the network into three parts north, middle and south in terms of the location of each part in the town, the outfall direction in each part is north, west and south respectively</a:t>
            </a:r>
            <a:endParaRPr lang="ar-SA" sz="2800" dirty="0">
              <a:latin typeface="Times New Roman" panose="02020603050405020304" pitchFamily="18" charset="0"/>
              <a:cs typeface="Times New Roman" panose="02020603050405020304" pitchFamily="18" charset="0"/>
            </a:endParaRPr>
          </a:p>
        </p:txBody>
      </p:sp>
      <p:sp>
        <p:nvSpPr>
          <p:cNvPr id="2" name="عنوان 1">
            <a:extLst>
              <a:ext uri="{FF2B5EF4-FFF2-40B4-BE49-F238E27FC236}">
                <a16:creationId xmlns:a16="http://schemas.microsoft.com/office/drawing/2014/main" id="{DB872D32-5879-4B75-A0DF-CAF9A2BE68BF}"/>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TOPOGRAPHIC NATURE</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4961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a:extLst>
              <a:ext uri="{FF2B5EF4-FFF2-40B4-BE49-F238E27FC236}">
                <a16:creationId xmlns:a16="http://schemas.microsoft.com/office/drawing/2014/main" id="{AE8A07F2-9E38-4CFA-BD68-A2CCFFB7813D}"/>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1600" y="1219200"/>
            <a:ext cx="6858000" cy="4937760"/>
          </a:xfrm>
          <a:prstGeom prst="rect">
            <a:avLst/>
          </a:prstGeom>
        </p:spPr>
      </p:pic>
      <p:sp>
        <p:nvSpPr>
          <p:cNvPr id="2" name="عنوان 1">
            <a:extLst>
              <a:ext uri="{FF2B5EF4-FFF2-40B4-BE49-F238E27FC236}">
                <a16:creationId xmlns:a16="http://schemas.microsoft.com/office/drawing/2014/main" id="{C3E1C3E4-DE28-41BC-82D3-4F2F3BDD3F33}"/>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North part </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8034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a:extLst>
              <a:ext uri="{FF2B5EF4-FFF2-40B4-BE49-F238E27FC236}">
                <a16:creationId xmlns:a16="http://schemas.microsoft.com/office/drawing/2014/main" id="{1D1A7C8C-0F83-43D7-9DFF-831606F4960E}"/>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1600" y="1143000"/>
            <a:ext cx="6858000" cy="4937760"/>
          </a:xfrm>
          <a:prstGeom prst="rect">
            <a:avLst/>
          </a:prstGeom>
        </p:spPr>
      </p:pic>
      <p:sp>
        <p:nvSpPr>
          <p:cNvPr id="2" name="عنوان 1">
            <a:extLst>
              <a:ext uri="{FF2B5EF4-FFF2-40B4-BE49-F238E27FC236}">
                <a16:creationId xmlns:a16="http://schemas.microsoft.com/office/drawing/2014/main" id="{2A33F0DF-B7D4-4835-BF93-11B91A79A586}"/>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Middle part </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0640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a:extLst>
              <a:ext uri="{FF2B5EF4-FFF2-40B4-BE49-F238E27FC236}">
                <a16:creationId xmlns:a16="http://schemas.microsoft.com/office/drawing/2014/main" id="{975AE479-EBF9-4663-82D0-E71BB91DE5A2}"/>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95400" y="1143000"/>
            <a:ext cx="6858000" cy="4937760"/>
          </a:xfrm>
          <a:prstGeom prst="rect">
            <a:avLst/>
          </a:prstGeom>
        </p:spPr>
      </p:pic>
      <p:sp>
        <p:nvSpPr>
          <p:cNvPr id="2" name="عنوان 1">
            <a:extLst>
              <a:ext uri="{FF2B5EF4-FFF2-40B4-BE49-F238E27FC236}">
                <a16:creationId xmlns:a16="http://schemas.microsoft.com/office/drawing/2014/main" id="{E8A32112-9466-4D07-8921-E834F886339D}"/>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South part</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7397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AB347C2-1AFA-4705-9D11-400FF07DE5F0}"/>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Standards and specifications</a:t>
            </a:r>
            <a:endParaRPr lang="en-US" dirty="0"/>
          </a:p>
        </p:txBody>
      </p:sp>
      <p:sp>
        <p:nvSpPr>
          <p:cNvPr id="2" name="Content Placeholder 1">
            <a:extLst>
              <a:ext uri="{FF2B5EF4-FFF2-40B4-BE49-F238E27FC236}">
                <a16:creationId xmlns:a16="http://schemas.microsoft.com/office/drawing/2014/main" id="{F7E493C2-8181-4EBD-8854-E0F9058D1DF4}"/>
              </a:ext>
            </a:extLst>
          </p:cNvPr>
          <p:cNvSpPr>
            <a:spLocks noGrp="1"/>
          </p:cNvSpPr>
          <p:nvPr>
            <p:ph sz="quarter" idx="2"/>
          </p:nvPr>
        </p:nvSpPr>
        <p:spPr>
          <a:xfrm>
            <a:off x="457200" y="1828800"/>
            <a:ext cx="4040188" cy="3886200"/>
          </a:xfrm>
        </p:spPr>
        <p:style>
          <a:lnRef idx="2">
            <a:schemeClr val="dk1"/>
          </a:lnRef>
          <a:fillRef idx="1">
            <a:schemeClr val="lt1"/>
          </a:fillRef>
          <a:effectRef idx="0">
            <a:schemeClr val="dk1"/>
          </a:effectRef>
          <a:fontRef idx="minor">
            <a:schemeClr val="dk1"/>
          </a:fontRef>
        </p:style>
        <p:txBody>
          <a:bodyPr>
            <a:normAutofit lnSpcReduction="10000"/>
          </a:bodyPr>
          <a:lstStyle/>
          <a:p>
            <a:pPr algn="just"/>
            <a:r>
              <a:rPr lang="en-US" sz="2000" dirty="0">
                <a:latin typeface="Times New Roman" panose="02020603050405020304" pitchFamily="18" charset="0"/>
                <a:cs typeface="Times New Roman" panose="02020603050405020304" pitchFamily="18" charset="0"/>
              </a:rPr>
              <a:t>Water consumption is 120 l/c. d.</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Return flow of 80% of the consumption.</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Infiltration rate of 5% of the flow.</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Length of conduit: 30-50 m.</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Material: PVC pipes. </a:t>
            </a:r>
          </a:p>
          <a:p>
            <a:pPr algn="just"/>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6" name="Content Placeholder 5">
            <a:extLst>
              <a:ext uri="{FF2B5EF4-FFF2-40B4-BE49-F238E27FC236}">
                <a16:creationId xmlns:a16="http://schemas.microsoft.com/office/drawing/2014/main" id="{8DA02D24-B690-45AB-8AF6-C8F7317DEF4D}"/>
              </a:ext>
            </a:extLst>
          </p:cNvPr>
          <p:cNvSpPr>
            <a:spLocks noGrp="1"/>
          </p:cNvSpPr>
          <p:nvPr>
            <p:ph sz="quarter" idx="4"/>
          </p:nvPr>
        </p:nvSpPr>
        <p:spPr>
          <a:xfrm>
            <a:off x="4800600" y="1828800"/>
            <a:ext cx="4041775" cy="3886200"/>
          </a:xfrm>
        </p:spPr>
        <p:style>
          <a:lnRef idx="2">
            <a:schemeClr val="dk1"/>
          </a:lnRef>
          <a:fillRef idx="1">
            <a:schemeClr val="lt1"/>
          </a:fillRef>
          <a:effectRef idx="0">
            <a:schemeClr val="dk1"/>
          </a:effectRef>
          <a:fontRef idx="minor">
            <a:schemeClr val="dk1"/>
          </a:fontRef>
        </p:style>
        <p:txBody>
          <a:bodyPr>
            <a:normAutofit lnSpcReduction="10000"/>
          </a:bodyPr>
          <a:lstStyle/>
          <a:p>
            <a:pPr algn="just"/>
            <a:r>
              <a:rPr lang="en-US" sz="2000" dirty="0">
                <a:solidFill>
                  <a:schemeClr val="tx1"/>
                </a:solidFill>
                <a:latin typeface="Times New Roman" panose="02020603050405020304" pitchFamily="18" charset="0"/>
                <a:cs typeface="Times New Roman" panose="02020603050405020304" pitchFamily="18" charset="0"/>
              </a:rPr>
              <a:t>Pipe sizes: minimum 8 inches (200 mm). </a:t>
            </a:r>
          </a:p>
          <a:p>
            <a:pPr algn="just"/>
            <a:endParaRPr lang="en-US" sz="2000" dirty="0">
              <a:solidFill>
                <a:schemeClr val="tx1"/>
              </a:solidFill>
              <a:latin typeface="Times New Roman" panose="02020603050405020304" pitchFamily="18" charset="0"/>
              <a:cs typeface="Times New Roman" panose="02020603050405020304" pitchFamily="18" charset="0"/>
            </a:endParaRPr>
          </a:p>
          <a:p>
            <a:pPr algn="just"/>
            <a:r>
              <a:rPr lang="en-US" sz="2000" dirty="0">
                <a:solidFill>
                  <a:schemeClr val="tx1"/>
                </a:solidFill>
                <a:latin typeface="Times New Roman" panose="02020603050405020304" pitchFamily="18" charset="0"/>
                <a:cs typeface="Times New Roman" panose="02020603050405020304" pitchFamily="18" charset="0"/>
              </a:rPr>
              <a:t>Full flow: 75% of the cross section.</a:t>
            </a:r>
          </a:p>
          <a:p>
            <a:pPr algn="just"/>
            <a:endParaRPr lang="en-US" sz="2000" dirty="0">
              <a:solidFill>
                <a:schemeClr val="tx1"/>
              </a:solidFill>
              <a:latin typeface="Times New Roman" panose="02020603050405020304" pitchFamily="18" charset="0"/>
              <a:cs typeface="Times New Roman" panose="02020603050405020304" pitchFamily="18" charset="0"/>
            </a:endParaRPr>
          </a:p>
          <a:p>
            <a:pPr algn="just"/>
            <a:r>
              <a:rPr lang="en-US" sz="2000" dirty="0">
                <a:solidFill>
                  <a:schemeClr val="tx1"/>
                </a:solidFill>
                <a:latin typeface="Times New Roman" panose="02020603050405020304" pitchFamily="18" charset="0"/>
                <a:cs typeface="Times New Roman" panose="02020603050405020304" pitchFamily="18" charset="0"/>
              </a:rPr>
              <a:t>(MHF): The peak factor used is 4.</a:t>
            </a:r>
          </a:p>
          <a:p>
            <a:pPr algn="just"/>
            <a:endParaRPr lang="en-US" sz="2000" dirty="0">
              <a:solidFill>
                <a:schemeClr val="tx1"/>
              </a:solidFill>
              <a:latin typeface="Times New Roman" panose="02020603050405020304" pitchFamily="18" charset="0"/>
              <a:cs typeface="Times New Roman" panose="02020603050405020304" pitchFamily="18" charset="0"/>
            </a:endParaRPr>
          </a:p>
          <a:p>
            <a:pPr algn="just"/>
            <a:r>
              <a:rPr lang="en-US" sz="2000" dirty="0">
                <a:solidFill>
                  <a:schemeClr val="tx1"/>
                </a:solidFill>
                <a:latin typeface="Times New Roman" panose="02020603050405020304" pitchFamily="18" charset="0"/>
                <a:cs typeface="Times New Roman" panose="02020603050405020304" pitchFamily="18" charset="0"/>
              </a:rPr>
              <a:t>Velocity: 0.6 - 3 m/s. </a:t>
            </a:r>
          </a:p>
          <a:p>
            <a:pPr algn="just"/>
            <a:endParaRPr lang="en-US" sz="2000" dirty="0">
              <a:solidFill>
                <a:schemeClr val="tx1"/>
              </a:solidFill>
              <a:latin typeface="Times New Roman" panose="02020603050405020304" pitchFamily="18" charset="0"/>
              <a:cs typeface="Times New Roman" panose="02020603050405020304" pitchFamily="18" charset="0"/>
            </a:endParaRPr>
          </a:p>
          <a:p>
            <a:pPr algn="just"/>
            <a:r>
              <a:rPr lang="en-US" sz="2000" dirty="0">
                <a:solidFill>
                  <a:schemeClr val="tx1"/>
                </a:solidFill>
                <a:latin typeface="Times New Roman" panose="02020603050405020304" pitchFamily="18" charset="0"/>
                <a:cs typeface="Times New Roman" panose="02020603050405020304" pitchFamily="18" charset="0"/>
              </a:rPr>
              <a:t>Cover: 1 - 4 m.</a:t>
            </a:r>
          </a:p>
          <a:p>
            <a:pPr algn="just"/>
            <a:endParaRPr lang="en-US" sz="2000" dirty="0">
              <a:solidFill>
                <a:schemeClr val="tx1"/>
              </a:solidFill>
              <a:latin typeface="Times New Roman" panose="02020603050405020304" pitchFamily="18" charset="0"/>
              <a:cs typeface="Times New Roman" panose="02020603050405020304" pitchFamily="18" charset="0"/>
            </a:endParaRPr>
          </a:p>
          <a:p>
            <a:pPr algn="just"/>
            <a:r>
              <a:rPr lang="en-US" sz="2000" dirty="0">
                <a:solidFill>
                  <a:schemeClr val="tx1"/>
                </a:solidFill>
                <a:latin typeface="Times New Roman" panose="02020603050405020304" pitchFamily="18" charset="0"/>
                <a:cs typeface="Times New Roman" panose="02020603050405020304" pitchFamily="18" charset="0"/>
              </a:rPr>
              <a:t>Slope: 1-12%. </a:t>
            </a:r>
          </a:p>
          <a:p>
            <a:endParaRPr lang="en-US" dirty="0"/>
          </a:p>
        </p:txBody>
      </p:sp>
    </p:spTree>
    <p:extLst>
      <p:ext uri="{BB962C8B-B14F-4D97-AF65-F5344CB8AC3E}">
        <p14:creationId xmlns:p14="http://schemas.microsoft.com/office/powerpoint/2010/main" val="1973629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BAED1649-FB86-48E8-9B4F-DF9EBB12A7C3}"/>
              </a:ext>
            </a:extLst>
          </p:cNvPr>
          <p:cNvSpPr>
            <a:spLocks noGrp="1"/>
          </p:cNvSpPr>
          <p:nvPr>
            <p:ph idx="1"/>
          </p:nvPr>
        </p:nvSpPr>
        <p:spPr>
          <a:xfrm>
            <a:off x="457200" y="1447800"/>
            <a:ext cx="8229600" cy="4525963"/>
          </a:xfrm>
        </p:spPr>
        <p:txBody>
          <a:bodyPr/>
          <a:lstStyle/>
          <a:p>
            <a:r>
              <a:rPr lang="en-GB" sz="2800" dirty="0">
                <a:effectLst/>
                <a:latin typeface="Times New Roman" panose="02020603050405020304" pitchFamily="18" charset="0"/>
                <a:ea typeface="Times New Roman" panose="02020603050405020304" pitchFamily="18" charset="0"/>
              </a:rPr>
              <a:t>After drawing the manholes on ArcMap, </a:t>
            </a:r>
            <a:r>
              <a:rPr lang="en-US" sz="2800" dirty="0">
                <a:effectLst/>
                <a:latin typeface="Times New Roman" panose="02020603050405020304" pitchFamily="18" charset="0"/>
                <a:ea typeface="Times New Roman" panose="02020603050405020304" pitchFamily="18" charset="0"/>
              </a:rPr>
              <a:t>the final model for three parts has 1316 manholes</a:t>
            </a:r>
            <a:r>
              <a:rPr lang="en-GB" sz="2800" dirty="0">
                <a:effectLst/>
                <a:latin typeface="Times New Roman" panose="02020603050405020304" pitchFamily="18" charset="0"/>
                <a:ea typeface="Times New Roman" panose="02020603050405020304" pitchFamily="18" charset="0"/>
              </a:rPr>
              <a:t>.</a:t>
            </a:r>
          </a:p>
          <a:p>
            <a:pPr marL="0" indent="0">
              <a:buNone/>
            </a:pPr>
            <a:endParaRPr lang="ar-SA" dirty="0"/>
          </a:p>
        </p:txBody>
      </p:sp>
      <p:sp>
        <p:nvSpPr>
          <p:cNvPr id="2" name="عنوان 1">
            <a:extLst>
              <a:ext uri="{FF2B5EF4-FFF2-40B4-BE49-F238E27FC236}">
                <a16:creationId xmlns:a16="http://schemas.microsoft.com/office/drawing/2014/main" id="{3DCD9052-B501-4CFB-954A-4C55E1A9E653}"/>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Design</a:t>
            </a:r>
            <a:r>
              <a:rPr lang="en-US" sz="4000" dirty="0">
                <a:latin typeface="Times New Roman" panose="02020603050405020304" pitchFamily="18" charset="0"/>
              </a:rPr>
              <a:t> </a:t>
            </a:r>
            <a:endParaRPr lang="ar-SA" sz="4000" dirty="0">
              <a:latin typeface="Times New Roman" panose="02020603050405020304" pitchFamily="18" charset="0"/>
            </a:endParaRPr>
          </a:p>
        </p:txBody>
      </p:sp>
      <p:pic>
        <p:nvPicPr>
          <p:cNvPr id="5" name="صورة 14" descr="north.jpg"/>
          <p:cNvPicPr/>
          <p:nvPr/>
        </p:nvPicPr>
        <p:blipFill>
          <a:blip r:embed="rId2" cstate="print"/>
          <a:stretch>
            <a:fillRect/>
          </a:stretch>
        </p:blipFill>
        <p:spPr>
          <a:xfrm>
            <a:off x="2362200" y="2590800"/>
            <a:ext cx="4754880" cy="3749040"/>
          </a:xfrm>
          <a:prstGeom prst="rect">
            <a:avLst/>
          </a:prstGeom>
        </p:spPr>
      </p:pic>
    </p:spTree>
    <p:extLst>
      <p:ext uri="{BB962C8B-B14F-4D97-AF65-F5344CB8AC3E}">
        <p14:creationId xmlns:p14="http://schemas.microsoft.com/office/powerpoint/2010/main" val="4139283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6" descr="middle part.jpg"/>
          <p:cNvPicPr>
            <a:picLocks noGrp="1"/>
          </p:cNvPicPr>
          <p:nvPr>
            <p:ph idx="1"/>
          </p:nvPr>
        </p:nvPicPr>
        <p:blipFill>
          <a:blip r:embed="rId2" cstate="print"/>
          <a:stretch>
            <a:fillRect/>
          </a:stretch>
        </p:blipFill>
        <p:spPr>
          <a:xfrm>
            <a:off x="1447800" y="533400"/>
            <a:ext cx="6492240" cy="5486400"/>
          </a:xfrm>
          <a:prstGeom prst="rect">
            <a:avLst/>
          </a:prstGeom>
        </p:spPr>
      </p:pic>
    </p:spTree>
    <p:extLst>
      <p:ext uri="{BB962C8B-B14F-4D97-AF65-F5344CB8AC3E}">
        <p14:creationId xmlns:p14="http://schemas.microsoft.com/office/powerpoint/2010/main" val="41112385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7" descr="south part.jpg"/>
          <p:cNvPicPr>
            <a:picLocks noGrp="1"/>
          </p:cNvPicPr>
          <p:nvPr>
            <p:ph idx="1"/>
          </p:nvPr>
        </p:nvPicPr>
        <p:blipFill>
          <a:blip r:embed="rId2" cstate="print"/>
          <a:stretch>
            <a:fillRect/>
          </a:stretch>
        </p:blipFill>
        <p:spPr>
          <a:xfrm>
            <a:off x="1600200" y="533400"/>
            <a:ext cx="6492240" cy="5486400"/>
          </a:xfrm>
          <a:prstGeom prst="rect">
            <a:avLst/>
          </a:prstGeom>
        </p:spPr>
      </p:pic>
    </p:spTree>
    <p:extLst>
      <p:ext uri="{BB962C8B-B14F-4D97-AF65-F5344CB8AC3E}">
        <p14:creationId xmlns:p14="http://schemas.microsoft.com/office/powerpoint/2010/main" val="2000249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a:extLst>
              <a:ext uri="{FF2B5EF4-FFF2-40B4-BE49-F238E27FC236}">
                <a16:creationId xmlns:a16="http://schemas.microsoft.com/office/drawing/2014/main" id="{8D04B879-A722-4978-A6CD-0B6B1C9E5C7A}"/>
              </a:ext>
            </a:extLst>
          </p:cNvPr>
          <p:cNvGraphicFramePr>
            <a:graphicFrameLocks noGrp="1"/>
          </p:cNvGraphicFramePr>
          <p:nvPr>
            <p:ph idx="1"/>
            <p:extLst>
              <p:ext uri="{D42A27DB-BD31-4B8C-83A1-F6EECF244321}">
                <p14:modId xmlns:p14="http://schemas.microsoft.com/office/powerpoint/2010/main" val="3917701078"/>
              </p:ext>
            </p:extLst>
          </p:nvPr>
        </p:nvGraphicFramePr>
        <p:xfrm>
          <a:off x="1219200" y="1828801"/>
          <a:ext cx="6172200" cy="1143000"/>
        </p:xfrm>
        <a:graphic>
          <a:graphicData uri="http://schemas.openxmlformats.org/drawingml/2006/table">
            <a:tbl>
              <a:tblPr firstRow="1" firstCol="1" bandRow="1"/>
              <a:tblGrid>
                <a:gridCol w="2362200">
                  <a:extLst>
                    <a:ext uri="{9D8B030D-6E8A-4147-A177-3AD203B41FA5}">
                      <a16:colId xmlns:a16="http://schemas.microsoft.com/office/drawing/2014/main" val="3927309463"/>
                    </a:ext>
                  </a:extLst>
                </a:gridCol>
                <a:gridCol w="2234119">
                  <a:extLst>
                    <a:ext uri="{9D8B030D-6E8A-4147-A177-3AD203B41FA5}">
                      <a16:colId xmlns:a16="http://schemas.microsoft.com/office/drawing/2014/main" val="1365720218"/>
                    </a:ext>
                  </a:extLst>
                </a:gridCol>
                <a:gridCol w="1575881">
                  <a:extLst>
                    <a:ext uri="{9D8B030D-6E8A-4147-A177-3AD203B41FA5}">
                      <a16:colId xmlns:a16="http://schemas.microsoft.com/office/drawing/2014/main" val="788239110"/>
                    </a:ext>
                  </a:extLst>
                </a:gridCol>
              </a:tblGrid>
              <a:tr h="598714">
                <a:tc>
                  <a:txBody>
                    <a:bodyPr/>
                    <a:lstStyle/>
                    <a:p>
                      <a:pPr algn="ctr" rtl="0">
                        <a:lnSpc>
                          <a:spcPct val="115000"/>
                        </a:lnSpc>
                        <a:spcAft>
                          <a:spcPts val="1000"/>
                        </a:spcAft>
                      </a:pPr>
                      <a:r>
                        <a:rPr lang="en-US" sz="2000" dirty="0">
                          <a:solidFill>
                            <a:srgbClr val="3F3F76"/>
                          </a:solidFill>
                          <a:effectLst/>
                          <a:latin typeface="Times New Roman" panose="02020603050405020304" pitchFamily="18" charset="0"/>
                          <a:ea typeface="Times New Roman" panose="02020603050405020304" pitchFamily="18" charset="0"/>
                          <a:cs typeface="Arial" panose="020B0604020202020204" pitchFamily="34" charset="0"/>
                        </a:rPr>
                        <a:t>Year</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99"/>
                    </a:solidFill>
                  </a:tcPr>
                </a:tc>
                <a:tc>
                  <a:txBody>
                    <a:bodyPr/>
                    <a:lstStyle/>
                    <a:p>
                      <a:pPr algn="ctr" rtl="0">
                        <a:lnSpc>
                          <a:spcPct val="115000"/>
                        </a:lnSpc>
                        <a:spcAft>
                          <a:spcPts val="1000"/>
                        </a:spcAft>
                      </a:pPr>
                      <a:r>
                        <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2007</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2017</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2466065"/>
                  </a:ext>
                </a:extLst>
              </a:tr>
              <a:tr h="544286">
                <a:tc>
                  <a:txBody>
                    <a:bodyPr/>
                    <a:lstStyle/>
                    <a:p>
                      <a:pPr algn="ctr" rtl="0">
                        <a:lnSpc>
                          <a:spcPct val="115000"/>
                        </a:lnSpc>
                        <a:spcAft>
                          <a:spcPts val="1000"/>
                        </a:spcAft>
                      </a:pPr>
                      <a:r>
                        <a:rPr lang="en-US" sz="2000" dirty="0">
                          <a:solidFill>
                            <a:srgbClr val="3F3F76"/>
                          </a:solidFill>
                          <a:effectLst/>
                          <a:latin typeface="Times New Roman" panose="02020603050405020304" pitchFamily="18" charset="0"/>
                          <a:ea typeface="Times New Roman" panose="02020603050405020304" pitchFamily="18" charset="0"/>
                          <a:cs typeface="Arial" panose="020B0604020202020204" pitchFamily="34" charset="0"/>
                        </a:rPr>
                        <a:t>Population</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99"/>
                    </a:solidFill>
                  </a:tcPr>
                </a:tc>
                <a:tc>
                  <a:txBody>
                    <a:bodyPr/>
                    <a:lstStyle/>
                    <a:p>
                      <a:pPr algn="ctr" rtl="0">
                        <a:lnSpc>
                          <a:spcPct val="115000"/>
                        </a:lnSpc>
                        <a:spcAft>
                          <a:spcPts val="1000"/>
                        </a:spcAft>
                      </a:pPr>
                      <a:r>
                        <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7,978</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1000"/>
                        </a:spcAft>
                      </a:pPr>
                      <a:r>
                        <a:rPr lang="en-US" sz="2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10,451</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7761124"/>
                  </a:ext>
                </a:extLst>
              </a:tr>
            </a:tbl>
          </a:graphicData>
        </a:graphic>
      </p:graphicFrame>
      <p:sp>
        <p:nvSpPr>
          <p:cNvPr id="2" name="عنوان 1">
            <a:extLst>
              <a:ext uri="{FF2B5EF4-FFF2-40B4-BE49-F238E27FC236}">
                <a16:creationId xmlns:a16="http://schemas.microsoft.com/office/drawing/2014/main" id="{1576790B-AE07-41A7-81D6-6933EA1F6EAA}"/>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Population Prediction</a:t>
            </a:r>
            <a:endParaRPr lang="ar-SA"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مربع نص 4">
                <a:extLst>
                  <a:ext uri="{FF2B5EF4-FFF2-40B4-BE49-F238E27FC236}">
                    <a16:creationId xmlns:a16="http://schemas.microsoft.com/office/drawing/2014/main" id="{52D5EC95-A9EF-4C34-832E-D57DE4246F0E}"/>
                  </a:ext>
                </a:extLst>
              </p:cNvPr>
              <p:cNvSpPr txBox="1"/>
              <p:nvPr/>
            </p:nvSpPr>
            <p:spPr>
              <a:xfrm>
                <a:off x="762000" y="3429000"/>
                <a:ext cx="7772400" cy="1766766"/>
              </a:xfrm>
              <a:prstGeom prst="rect">
                <a:avLst/>
              </a:prstGeom>
              <a:noFill/>
            </p:spPr>
            <p:txBody>
              <a:bodyPr wrap="square" rtlCol="1">
                <a:spAutoFit/>
              </a:bodyPr>
              <a:lstStyle/>
              <a:p>
                <a:pPr marL="285750" indent="-285750">
                  <a:buFont typeface="Arial" panose="020B0604020202020204" pitchFamily="34" charset="0"/>
                  <a:buChar char="•"/>
                </a:pPr>
                <a14:m>
                  <m:oMath xmlns:m="http://schemas.openxmlformats.org/officeDocument/2006/math">
                    <m:sSub>
                      <m:sSubPr>
                        <m:ctrlPr>
                          <a:rPr lang="en-US" sz="1800" i="1" smtClean="0">
                            <a:effectLst/>
                            <a:latin typeface="Cambria Math" panose="02040503050406030204" pitchFamily="18" charset="0"/>
                            <a:cs typeface="Times New Roman" panose="02020603050405020304" pitchFamily="18" charset="0"/>
                          </a:rPr>
                        </m:ctrlPr>
                      </m:sSubPr>
                      <m:e>
                        <m:r>
                          <m:rPr>
                            <m:sty m:val="p"/>
                          </m:rP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p</m:t>
                        </m:r>
                      </m:e>
                      <m:sub>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2017</m:t>
                        </m:r>
                      </m:sub>
                    </m:sSub>
                  </m:oMath>
                </a14:m>
                <a:r>
                  <a:rPr lang="en-US" sz="1800" dirty="0">
                    <a:effectLst/>
                    <a:latin typeface="Times New Roman" panose="02020603050405020304" pitchFamily="18" charset="0"/>
                    <a:ea typeface="Times New Roman" panose="02020603050405020304" pitchFamily="18" charset="0"/>
                  </a:rPr>
                  <a:t>=</a:t>
                </a:r>
                <a14:m>
                  <m:oMath xmlns:m="http://schemas.openxmlformats.org/officeDocument/2006/math">
                    <m:sSub>
                      <m:sSubPr>
                        <m:ctrlPr>
                          <a:rPr lang="en-US" sz="1800" i="1">
                            <a:effectLst/>
                            <a:latin typeface="Cambria Math" panose="02040503050406030204" pitchFamily="18" charset="0"/>
                            <a:cs typeface="Times New Roman" panose="02020603050405020304" pitchFamily="18" charset="0"/>
                          </a:rPr>
                        </m:ctrlPr>
                      </m:sSubPr>
                      <m:e>
                        <m:r>
                          <m:rPr>
                            <m:sty m:val="p"/>
                          </m:rP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p</m:t>
                        </m:r>
                      </m:e>
                      <m:sub>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2007</m:t>
                        </m:r>
                      </m:sub>
                    </m:sSub>
                  </m:oMath>
                </a14:m>
                <a:r>
                  <a:rPr lang="en-US" sz="1800" dirty="0">
                    <a:effectLst/>
                    <a:latin typeface="Times New Roman" panose="02020603050405020304" pitchFamily="18" charset="0"/>
                    <a:ea typeface="Times New Roman" panose="02020603050405020304" pitchFamily="18" charset="0"/>
                  </a:rPr>
                  <a:t>×</a:t>
                </a:r>
                <a14:m>
                  <m:oMath xmlns:m="http://schemas.openxmlformats.org/officeDocument/2006/math">
                    <m:sSup>
                      <m:sSupPr>
                        <m:ctrlPr>
                          <a:rPr lang="en-US" sz="1800" i="1">
                            <a:effectLst/>
                            <a:latin typeface="Cambria Math" panose="02040503050406030204" pitchFamily="18" charset="0"/>
                            <a:cs typeface="Times New Roman" panose="02020603050405020304" pitchFamily="18" charset="0"/>
                          </a:rPr>
                        </m:ctrlPr>
                      </m:sSupPr>
                      <m:e>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r</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e>
                      <m:sup>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10</m:t>
                        </m:r>
                      </m:sup>
                    </m:sSup>
                  </m:oMath>
                </a14:m>
                <a:r>
                  <a:rPr lang="en-US" sz="1800" dirty="0">
                    <a:solidFill>
                      <a:srgbClr val="202122"/>
                    </a:solidFill>
                    <a:effectLst/>
                    <a:latin typeface="Times New Roman" panose="02020603050405020304" pitchFamily="18" charset="0"/>
                    <a:ea typeface="Times New Roman" panose="02020603050405020304" pitchFamily="18" charset="0"/>
                  </a:rPr>
                  <a:t>→10,451=7,978</a:t>
                </a:r>
                <a:r>
                  <a:rPr lang="en-US" sz="1800" dirty="0">
                    <a:effectLst/>
                    <a:latin typeface="Times New Roman" panose="02020603050405020304" pitchFamily="18" charset="0"/>
                    <a:ea typeface="Times New Roman" panose="02020603050405020304" pitchFamily="18" charset="0"/>
                  </a:rPr>
                  <a:t>×</a:t>
                </a:r>
                <a14:m>
                  <m:oMath xmlns:m="http://schemas.openxmlformats.org/officeDocument/2006/math">
                    <m:sSup>
                      <m:sSupPr>
                        <m:ctrlPr>
                          <a:rPr lang="en-US" sz="1800" i="1">
                            <a:effectLst/>
                            <a:latin typeface="Cambria Math" panose="02040503050406030204" pitchFamily="18" charset="0"/>
                            <a:cs typeface="Times New Roman" panose="02020603050405020304" pitchFamily="18" charset="0"/>
                          </a:rPr>
                        </m:ctrlPr>
                      </m:sSupPr>
                      <m:e>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r</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e>
                      <m:sup>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10</m:t>
                        </m:r>
                      </m:sup>
                    </m:sSup>
                  </m:oMath>
                </a14:m>
                <a:r>
                  <a:rPr lang="en-US" sz="1800" dirty="0">
                    <a:solidFill>
                      <a:srgbClr val="202122"/>
                    </a:solidFill>
                    <a:effectLst/>
                    <a:latin typeface="Times New Roman" panose="02020603050405020304" pitchFamily="18" charset="0"/>
                    <a:ea typeface="Times New Roman" panose="02020603050405020304" pitchFamily="18" charset="0"/>
                  </a:rPr>
                  <a:t>→r= 2.73%</a:t>
                </a:r>
              </a:p>
              <a:p>
                <a:pPr marL="285750" indent="-285750">
                  <a:buFont typeface="Arial" panose="020B0604020202020204" pitchFamily="34" charset="0"/>
                  <a:buChar char="•"/>
                </a:pPr>
                <a:endParaRPr lang="en-US" dirty="0">
                  <a:solidFill>
                    <a:srgbClr val="202122"/>
                  </a:solidFill>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endParaRPr lang="en-US" sz="1800" dirty="0">
                  <a:solidFill>
                    <a:srgbClr val="202122"/>
                  </a:solidFill>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US" sz="1800" dirty="0">
                    <a:solidFill>
                      <a:srgbClr val="202122"/>
                    </a:solidFill>
                    <a:effectLst/>
                    <a:latin typeface="Times New Roman" panose="02020603050405020304" pitchFamily="18" charset="0"/>
                    <a:ea typeface="Times New Roman" panose="02020603050405020304" pitchFamily="18" charset="0"/>
                  </a:rPr>
                  <a:t> </a:t>
                </a:r>
                <a14:m>
                  <m:oMath xmlns:m="http://schemas.openxmlformats.org/officeDocument/2006/math">
                    <m:sSub>
                      <m:sSubPr>
                        <m:ctrlPr>
                          <a:rPr lang="en-US" sz="1800" i="1" smtClean="0">
                            <a:effectLst/>
                            <a:latin typeface="Cambria Math" panose="02040503050406030204" pitchFamily="18" charset="0"/>
                            <a:cs typeface="Times New Roman" panose="02020603050405020304" pitchFamily="18" charset="0"/>
                          </a:rPr>
                        </m:ctrlPr>
                      </m:sSubPr>
                      <m:e>
                        <m:r>
                          <m:rPr>
                            <m:sty m:val="p"/>
                          </m:rP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p</m:t>
                        </m:r>
                      </m:e>
                      <m:sub>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2047</m:t>
                        </m:r>
                      </m:sub>
                    </m:sSub>
                  </m:oMath>
                </a14:m>
                <a:r>
                  <a:rPr lang="en-US" sz="1800" dirty="0">
                    <a:effectLst/>
                    <a:latin typeface="Times New Roman" panose="02020603050405020304" pitchFamily="18" charset="0"/>
                    <a:ea typeface="Times New Roman" panose="02020603050405020304" pitchFamily="18" charset="0"/>
                  </a:rPr>
                  <a:t>=</a:t>
                </a:r>
                <a14:m>
                  <m:oMath xmlns:m="http://schemas.openxmlformats.org/officeDocument/2006/math">
                    <m:sSub>
                      <m:sSubPr>
                        <m:ctrlPr>
                          <a:rPr lang="en-US" sz="1800" i="1">
                            <a:effectLst/>
                            <a:latin typeface="Cambria Math" panose="02040503050406030204" pitchFamily="18" charset="0"/>
                            <a:cs typeface="Times New Roman" panose="02020603050405020304" pitchFamily="18" charset="0"/>
                          </a:rPr>
                        </m:ctrlPr>
                      </m:sSubPr>
                      <m:e>
                        <m:r>
                          <m:rPr>
                            <m:sty m:val="p"/>
                          </m:rP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p</m:t>
                        </m:r>
                      </m:e>
                      <m:sub>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2017</m:t>
                        </m:r>
                      </m:sub>
                    </m:sSub>
                  </m:oMath>
                </a14:m>
                <a:r>
                  <a:rPr lang="en-US" sz="1800" dirty="0">
                    <a:effectLst/>
                    <a:latin typeface="Times New Roman" panose="02020603050405020304" pitchFamily="18" charset="0"/>
                    <a:ea typeface="Times New Roman" panose="02020603050405020304" pitchFamily="18" charset="0"/>
                  </a:rPr>
                  <a:t>×</a:t>
                </a:r>
                <a14:m>
                  <m:oMath xmlns:m="http://schemas.openxmlformats.org/officeDocument/2006/math">
                    <m:sSup>
                      <m:sSupPr>
                        <m:ctrlPr>
                          <a:rPr lang="en-US" sz="1800" i="1">
                            <a:effectLst/>
                            <a:latin typeface="Cambria Math" panose="02040503050406030204" pitchFamily="18" charset="0"/>
                            <a:cs typeface="Times New Roman" panose="02020603050405020304" pitchFamily="18" charset="0"/>
                          </a:rPr>
                        </m:ctrlPr>
                      </m:sSupPr>
                      <m:e>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r</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e>
                      <m:sup>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30</m:t>
                        </m:r>
                      </m:sup>
                    </m:sSup>
                  </m:oMath>
                </a14:m>
                <a:r>
                  <a:rPr lang="en-US" sz="1800" dirty="0">
                    <a:effectLst/>
                    <a:latin typeface="Times New Roman" panose="02020603050405020304" pitchFamily="18" charset="0"/>
                    <a:ea typeface="Times New Roman" panose="02020603050405020304" pitchFamily="18" charset="0"/>
                  </a:rPr>
                  <a:t>→=10451×</a:t>
                </a:r>
                <a14:m>
                  <m:oMath xmlns:m="http://schemas.openxmlformats.org/officeDocument/2006/math">
                    <m:sSup>
                      <m:sSupPr>
                        <m:ctrlPr>
                          <a:rPr lang="en-US" sz="1800" i="1">
                            <a:effectLst/>
                            <a:latin typeface="Cambria Math" panose="02040503050406030204" pitchFamily="18" charset="0"/>
                            <a:cs typeface="Times New Roman" panose="02020603050405020304" pitchFamily="18" charset="0"/>
                          </a:rPr>
                        </m:ctrlPr>
                      </m:sSupPr>
                      <m:e>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1</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2</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73</m:t>
                        </m:r>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m:t>
                        </m:r>
                      </m:e>
                      <m:sup>
                        <m:r>
                          <a:rPr lang="en-US" sz="1800" b="0" i="0">
                            <a:effectLst/>
                            <a:latin typeface="Cambria Math" panose="02040503050406030204" pitchFamily="18" charset="0"/>
                            <a:ea typeface="Times New Roman" panose="02020603050405020304" pitchFamily="18" charset="0"/>
                            <a:cs typeface="Times New Roman" panose="02020603050405020304" pitchFamily="18" charset="0"/>
                          </a:rPr>
                          <m:t>30</m:t>
                        </m:r>
                      </m:sup>
                    </m:sSup>
                  </m:oMath>
                </a14:m>
                <a:r>
                  <a:rPr lang="en-US" sz="1800" dirty="0">
                    <a:effectLst/>
                    <a:latin typeface="Times New Roman" panose="02020603050405020304" pitchFamily="18" charset="0"/>
                    <a:ea typeface="Times New Roman" panose="02020603050405020304" pitchFamily="18" charset="0"/>
                  </a:rPr>
                  <a:t>→ = 23,442 persons</a:t>
                </a:r>
              </a:p>
              <a:p>
                <a:pPr marL="285750" indent="-285750">
                  <a:buFont typeface="Arial" panose="020B0604020202020204" pitchFamily="34" charset="0"/>
                  <a:buChar char="•"/>
                </a:pPr>
                <a:endParaRPr lang="en-US" sz="1800" dirty="0">
                  <a:solidFill>
                    <a:srgbClr val="202122"/>
                  </a:solidFill>
                  <a:effectLst/>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endParaRPr lang="ar-SA" dirty="0"/>
              </a:p>
            </p:txBody>
          </p:sp>
        </mc:Choice>
        <mc:Fallback xmlns="">
          <p:sp>
            <p:nvSpPr>
              <p:cNvPr id="5" name="مربع نص 4">
                <a:extLst>
                  <a:ext uri="{FF2B5EF4-FFF2-40B4-BE49-F238E27FC236}">
                    <a16:creationId xmlns:a16="http://schemas.microsoft.com/office/drawing/2014/main" id="{52D5EC95-A9EF-4C34-832E-D57DE4246F0E}"/>
                  </a:ext>
                </a:extLst>
              </p:cNvPr>
              <p:cNvSpPr txBox="1">
                <a:spLocks noRot="1" noChangeAspect="1" noMove="1" noResize="1" noEditPoints="1" noAdjustHandles="1" noChangeArrowheads="1" noChangeShapeType="1" noTextEdit="1"/>
              </p:cNvSpPr>
              <p:nvPr/>
            </p:nvSpPr>
            <p:spPr>
              <a:xfrm>
                <a:off x="762000" y="3429000"/>
                <a:ext cx="7772400" cy="1766766"/>
              </a:xfrm>
              <a:prstGeom prst="rect">
                <a:avLst/>
              </a:prstGeom>
              <a:blipFill>
                <a:blip r:embed="rId2"/>
                <a:stretch>
                  <a:fillRect l="-471" t="-2076"/>
                </a:stretch>
              </a:blipFill>
            </p:spPr>
            <p:txBody>
              <a:bodyPr/>
              <a:lstStyle/>
              <a:p>
                <a:r>
                  <a:rPr lang="en-US">
                    <a:noFill/>
                  </a:rPr>
                  <a:t> </a:t>
                </a:r>
              </a:p>
            </p:txBody>
          </p:sp>
        </mc:Fallback>
      </mc:AlternateContent>
    </p:spTree>
    <p:extLst>
      <p:ext uri="{BB962C8B-B14F-4D97-AF65-F5344CB8AC3E}">
        <p14:creationId xmlns:p14="http://schemas.microsoft.com/office/powerpoint/2010/main" val="12573942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2400" dirty="0">
                    <a:solidFill>
                      <a:srgbClr val="000000"/>
                    </a:solidFill>
                    <a:latin typeface="Times New Roman" panose="02020603050405020304" pitchFamily="18" charset="0"/>
                    <a:ea typeface="Times New Roman" panose="02020603050405020304" pitchFamily="18" charset="0"/>
                    <a:cs typeface="+mj-cs"/>
                  </a:rPr>
                  <a:t>Total peak wastewater generation</a:t>
                </a:r>
                <a14:m>
                  <m:oMath xmlns:m="http://schemas.openxmlformats.org/officeDocument/2006/math">
                    <m:r>
                      <a:rPr lang="en-US" sz="2400" i="1">
                        <a:solidFill>
                          <a:srgbClr val="000000"/>
                        </a:solidFill>
                        <a:latin typeface="Cambria Math" panose="02040503050406030204" pitchFamily="18" charset="0"/>
                        <a:ea typeface="Times New Roman" panose="02020603050405020304" pitchFamily="18" charset="0"/>
                        <a:cs typeface="+mj-cs"/>
                      </a:rPr>
                      <m:t>=</m:t>
                    </m:r>
                  </m:oMath>
                </a14:m>
                <a:r>
                  <a:rPr lang="en-US" sz="2400" dirty="0">
                    <a:solidFill>
                      <a:srgbClr val="000000"/>
                    </a:solidFill>
                    <a:latin typeface="Times New Roman" panose="02020603050405020304" pitchFamily="18" charset="0"/>
                    <a:ea typeface="Times New Roman" panose="02020603050405020304" pitchFamily="18" charset="0"/>
                    <a:cs typeface="+mj-cs"/>
                  </a:rPr>
                  <a:t>population in 30 year</a:t>
                </a:r>
                <a14:m>
                  <m:oMath xmlns:m="http://schemas.openxmlformats.org/officeDocument/2006/math">
                    <m:r>
                      <a:rPr lang="en-US" sz="2400" i="1">
                        <a:solidFill>
                          <a:srgbClr val="000000"/>
                        </a:solidFill>
                        <a:latin typeface="Cambria Math" panose="02040503050406030204" pitchFamily="18" charset="0"/>
                        <a:ea typeface="Times New Roman" panose="02020603050405020304" pitchFamily="18" charset="0"/>
                        <a:cs typeface="+mj-cs"/>
                      </a:rPr>
                      <m:t>×</m:t>
                    </m:r>
                  </m:oMath>
                </a14:m>
                <a:r>
                  <a:rPr lang="en-US" sz="2400" dirty="0">
                    <a:solidFill>
                      <a:srgbClr val="000000"/>
                    </a:solidFill>
                    <a:latin typeface="Times New Roman" panose="02020603050405020304" pitchFamily="18" charset="0"/>
                    <a:ea typeface="Times New Roman" panose="02020603050405020304" pitchFamily="18" charset="0"/>
                    <a:cs typeface="+mj-cs"/>
                  </a:rPr>
                  <a:t>Per capita water demand</a:t>
                </a:r>
                <a14:m>
                  <m:oMath xmlns:m="http://schemas.openxmlformats.org/officeDocument/2006/math">
                    <m:r>
                      <a:rPr lang="en-US" sz="2400" i="1">
                        <a:solidFill>
                          <a:srgbClr val="000000"/>
                        </a:solidFill>
                        <a:latin typeface="Cambria Math" panose="02040503050406030204" pitchFamily="18" charset="0"/>
                        <a:ea typeface="Times New Roman" panose="02020603050405020304" pitchFamily="18" charset="0"/>
                        <a:cs typeface="+mj-cs"/>
                      </a:rPr>
                      <m:t>×</m:t>
                    </m:r>
                  </m:oMath>
                </a14:m>
                <a:r>
                  <a:rPr lang="en-US" sz="2400" dirty="0">
                    <a:solidFill>
                      <a:srgbClr val="000000"/>
                    </a:solidFill>
                    <a:latin typeface="Times New Roman" panose="02020603050405020304" pitchFamily="18" charset="0"/>
                    <a:ea typeface="Times New Roman" panose="02020603050405020304" pitchFamily="18" charset="0"/>
                    <a:cs typeface="+mj-cs"/>
                  </a:rPr>
                  <a:t>WW to W ratio</a:t>
                </a:r>
                <a14:m>
                  <m:oMath xmlns:m="http://schemas.openxmlformats.org/officeDocument/2006/math">
                    <m:r>
                      <a:rPr lang="en-US" sz="2400" i="1">
                        <a:solidFill>
                          <a:srgbClr val="000000"/>
                        </a:solidFill>
                        <a:latin typeface="Cambria Math" panose="02040503050406030204" pitchFamily="18" charset="0"/>
                        <a:ea typeface="Times New Roman" panose="02020603050405020304" pitchFamily="18" charset="0"/>
                        <a:cs typeface="+mj-cs"/>
                      </a:rPr>
                      <m:t>×</m:t>
                    </m:r>
                  </m:oMath>
                </a14:m>
                <a:r>
                  <a:rPr lang="en-US" sz="2400" dirty="0">
                    <a:solidFill>
                      <a:srgbClr val="000000"/>
                    </a:solidFill>
                    <a:latin typeface="Times New Roman" panose="02020603050405020304" pitchFamily="18" charset="0"/>
                    <a:ea typeface="Times New Roman" panose="02020603050405020304" pitchFamily="18" charset="0"/>
                    <a:cs typeface="+mj-cs"/>
                  </a:rPr>
                  <a:t>MHF</a:t>
                </a:r>
                <a14:m>
                  <m:oMath xmlns:m="http://schemas.openxmlformats.org/officeDocument/2006/math">
                    <m:r>
                      <a:rPr lang="en-US" sz="2400" i="1">
                        <a:solidFill>
                          <a:srgbClr val="000000"/>
                        </a:solidFill>
                        <a:latin typeface="Cambria Math" panose="02040503050406030204" pitchFamily="18" charset="0"/>
                        <a:ea typeface="Times New Roman" panose="02020603050405020304" pitchFamily="18" charset="0"/>
                        <a:cs typeface="+mj-cs"/>
                      </a:rPr>
                      <m:t>×</m:t>
                    </m:r>
                  </m:oMath>
                </a14:m>
                <a:r>
                  <a:rPr lang="en-US" sz="2400" dirty="0">
                    <a:solidFill>
                      <a:srgbClr val="000000"/>
                    </a:solidFill>
                    <a:latin typeface="Times New Roman" panose="02020603050405020304" pitchFamily="18" charset="0"/>
                    <a:ea typeface="Times New Roman" panose="02020603050405020304" pitchFamily="18" charset="0"/>
                    <a:cs typeface="+mj-cs"/>
                  </a:rPr>
                  <a:t> (1+infiltration)</a:t>
                </a:r>
              </a:p>
              <a:p>
                <a:endParaRPr lang="en-US" sz="2400" dirty="0">
                  <a:latin typeface="Calibri" panose="020F0502020204030204" pitchFamily="34" charset="0"/>
                  <a:ea typeface="Times New Roman" panose="02020603050405020304" pitchFamily="18" charset="0"/>
                  <a:cs typeface="+mj-cs"/>
                </a:endParaRPr>
              </a:p>
              <a:p>
                <a14:m>
                  <m:oMath xmlns:m="http://schemas.openxmlformats.org/officeDocument/2006/math">
                    <m:r>
                      <a:rPr lang="en-US" sz="2400" i="1">
                        <a:solidFill>
                          <a:srgbClr val="000000"/>
                        </a:solidFill>
                        <a:latin typeface="Cambria Math"/>
                        <a:ea typeface="Times New Roman" panose="02020603050405020304" pitchFamily="18" charset="0"/>
                        <a:cs typeface="+mj-cs"/>
                      </a:rPr>
                      <m:t>23442</m:t>
                    </m:r>
                    <m:r>
                      <a:rPr lang="en-US" sz="2400">
                        <a:solidFill>
                          <a:srgbClr val="000000"/>
                        </a:solidFill>
                        <a:latin typeface="Cambria Math"/>
                        <a:ea typeface="Times New Roman" panose="02020603050405020304" pitchFamily="18" charset="0"/>
                        <a:cs typeface="+mj-cs"/>
                      </a:rPr>
                      <m:t>×</m:t>
                    </m:r>
                    <m:f>
                      <m:fPr>
                        <m:ctrlPr>
                          <a:rPr lang="en-US" sz="2400" i="1">
                            <a:solidFill>
                              <a:srgbClr val="000000"/>
                            </a:solidFill>
                            <a:latin typeface="Cambria Math" panose="02040503050406030204" pitchFamily="18" charset="0"/>
                            <a:ea typeface="Times New Roman" panose="02020603050405020304" pitchFamily="18" charset="0"/>
                            <a:cs typeface="+mj-cs"/>
                          </a:rPr>
                        </m:ctrlPr>
                      </m:fPr>
                      <m:num>
                        <m:r>
                          <a:rPr lang="en-US" sz="2400" i="1">
                            <a:solidFill>
                              <a:srgbClr val="000000"/>
                            </a:solidFill>
                            <a:latin typeface="Cambria Math"/>
                            <a:ea typeface="Times New Roman" panose="02020603050405020304" pitchFamily="18" charset="0"/>
                            <a:cs typeface="+mj-cs"/>
                          </a:rPr>
                          <m:t>120</m:t>
                        </m:r>
                      </m:num>
                      <m:den>
                        <m:r>
                          <a:rPr lang="en-US" sz="2400" i="1">
                            <a:solidFill>
                              <a:srgbClr val="000000"/>
                            </a:solidFill>
                            <a:latin typeface="Cambria Math"/>
                            <a:ea typeface="Times New Roman" panose="02020603050405020304" pitchFamily="18" charset="0"/>
                            <a:cs typeface="+mj-cs"/>
                          </a:rPr>
                          <m:t>1000</m:t>
                        </m:r>
                      </m:den>
                    </m:f>
                    <m:r>
                      <a:rPr lang="en-US" sz="2400">
                        <a:solidFill>
                          <a:srgbClr val="000000"/>
                        </a:solidFill>
                        <a:latin typeface="Cambria Math"/>
                        <a:ea typeface="Times New Roman" panose="02020603050405020304" pitchFamily="18" charset="0"/>
                        <a:cs typeface="+mj-cs"/>
                      </a:rPr>
                      <m:t>×</m:t>
                    </m:r>
                    <m:r>
                      <a:rPr lang="en-US" sz="2400" i="1">
                        <a:solidFill>
                          <a:srgbClr val="000000"/>
                        </a:solidFill>
                        <a:latin typeface="Cambria Math"/>
                        <a:ea typeface="Times New Roman" panose="02020603050405020304" pitchFamily="18" charset="0"/>
                        <a:cs typeface="+mj-cs"/>
                      </a:rPr>
                      <m:t>0</m:t>
                    </m:r>
                    <m:r>
                      <a:rPr lang="en-US" sz="2400">
                        <a:solidFill>
                          <a:srgbClr val="000000"/>
                        </a:solidFill>
                        <a:latin typeface="Cambria Math"/>
                        <a:ea typeface="Times New Roman" panose="02020603050405020304" pitchFamily="18" charset="0"/>
                        <a:cs typeface="+mj-cs"/>
                      </a:rPr>
                      <m:t>.</m:t>
                    </m:r>
                    <m:r>
                      <a:rPr lang="en-US" sz="2400" i="1">
                        <a:solidFill>
                          <a:srgbClr val="000000"/>
                        </a:solidFill>
                        <a:latin typeface="Cambria Math"/>
                        <a:ea typeface="Times New Roman" panose="02020603050405020304" pitchFamily="18" charset="0"/>
                        <a:cs typeface="+mj-cs"/>
                      </a:rPr>
                      <m:t>8</m:t>
                    </m:r>
                    <m:r>
                      <a:rPr lang="en-US" sz="2400">
                        <a:solidFill>
                          <a:srgbClr val="000000"/>
                        </a:solidFill>
                        <a:latin typeface="Cambria Math"/>
                        <a:ea typeface="Times New Roman" panose="02020603050405020304" pitchFamily="18" charset="0"/>
                        <a:cs typeface="+mj-cs"/>
                      </a:rPr>
                      <m:t>×</m:t>
                    </m:r>
                    <m:r>
                      <a:rPr lang="en-US" sz="2400" i="1">
                        <a:solidFill>
                          <a:srgbClr val="000000"/>
                        </a:solidFill>
                        <a:latin typeface="Cambria Math"/>
                        <a:ea typeface="Times New Roman" panose="02020603050405020304" pitchFamily="18" charset="0"/>
                        <a:cs typeface="+mj-cs"/>
                      </a:rPr>
                      <m:t>4</m:t>
                    </m:r>
                    <m:r>
                      <a:rPr lang="en-US" sz="2400">
                        <a:solidFill>
                          <a:srgbClr val="000000"/>
                        </a:solidFill>
                        <a:latin typeface="Cambria Math"/>
                        <a:ea typeface="Times New Roman" panose="02020603050405020304" pitchFamily="18" charset="0"/>
                        <a:cs typeface="+mj-cs"/>
                      </a:rPr>
                      <m:t>× (</m:t>
                    </m:r>
                    <m:r>
                      <a:rPr lang="en-US" sz="2400" i="1">
                        <a:solidFill>
                          <a:srgbClr val="000000"/>
                        </a:solidFill>
                        <a:latin typeface="Cambria Math"/>
                        <a:ea typeface="Times New Roman" panose="02020603050405020304" pitchFamily="18" charset="0"/>
                        <a:cs typeface="+mj-cs"/>
                      </a:rPr>
                      <m:t>1</m:t>
                    </m:r>
                    <m:r>
                      <a:rPr lang="en-US" sz="2400">
                        <a:solidFill>
                          <a:srgbClr val="000000"/>
                        </a:solidFill>
                        <a:latin typeface="Cambria Math"/>
                        <a:ea typeface="Times New Roman" panose="02020603050405020304" pitchFamily="18" charset="0"/>
                        <a:cs typeface="+mj-cs"/>
                      </a:rPr>
                      <m:t>+.</m:t>
                    </m:r>
                    <m:r>
                      <a:rPr lang="en-US" sz="2400" i="1">
                        <a:solidFill>
                          <a:srgbClr val="000000"/>
                        </a:solidFill>
                        <a:latin typeface="Cambria Math"/>
                        <a:ea typeface="Times New Roman" panose="02020603050405020304" pitchFamily="18" charset="0"/>
                        <a:cs typeface="+mj-cs"/>
                      </a:rPr>
                      <m:t>05</m:t>
                    </m:r>
                    <m:r>
                      <a:rPr lang="en-US" sz="2400">
                        <a:solidFill>
                          <a:srgbClr val="000000"/>
                        </a:solidFill>
                        <a:latin typeface="Cambria Math"/>
                        <a:ea typeface="Times New Roman" panose="02020603050405020304" pitchFamily="18" charset="0"/>
                        <a:cs typeface="+mj-cs"/>
                      </a:rPr>
                      <m:t>)=</m:t>
                    </m:r>
                    <m:r>
                      <a:rPr lang="en-US" sz="2400" i="1">
                        <a:solidFill>
                          <a:srgbClr val="000000"/>
                        </a:solidFill>
                        <a:latin typeface="Cambria Math"/>
                        <a:ea typeface="Times New Roman" panose="02020603050405020304" pitchFamily="18" charset="0"/>
                        <a:cs typeface="+mj-cs"/>
                      </a:rPr>
                      <m:t>9452</m:t>
                    </m:r>
                    <m:r>
                      <a:rPr lang="en-US" sz="2400">
                        <a:solidFill>
                          <a:srgbClr val="000000"/>
                        </a:solidFill>
                        <a:latin typeface="Cambria Math"/>
                        <a:ea typeface="Times New Roman" panose="02020603050405020304" pitchFamily="18" charset="0"/>
                        <a:cs typeface="+mj-cs"/>
                      </a:rPr>
                      <m:t>.</m:t>
                    </m:r>
                    <m:r>
                      <a:rPr lang="en-US" sz="2400" i="1">
                        <a:solidFill>
                          <a:srgbClr val="000000"/>
                        </a:solidFill>
                        <a:latin typeface="Cambria Math"/>
                        <a:ea typeface="Times New Roman" panose="02020603050405020304" pitchFamily="18" charset="0"/>
                        <a:cs typeface="+mj-cs"/>
                      </a:rPr>
                      <m:t>2</m:t>
                    </m:r>
                    <m:r>
                      <a:rPr lang="en-US" sz="2400">
                        <a:solidFill>
                          <a:srgbClr val="000000"/>
                        </a:solidFill>
                        <a:latin typeface="Cambria Math"/>
                        <a:ea typeface="Times New Roman" panose="02020603050405020304" pitchFamily="18" charset="0"/>
                        <a:cs typeface="+mj-cs"/>
                      </a:rPr>
                      <m:t>  </m:t>
                    </m:r>
                    <m:sSup>
                      <m:sSupPr>
                        <m:ctrlPr>
                          <a:rPr lang="en-US" sz="2400" i="1">
                            <a:solidFill>
                              <a:srgbClr val="000000"/>
                            </a:solidFill>
                            <a:latin typeface="Cambria Math" panose="02040503050406030204" pitchFamily="18" charset="0"/>
                            <a:ea typeface="Times New Roman" panose="02020603050405020304" pitchFamily="18" charset="0"/>
                            <a:cs typeface="+mj-cs"/>
                          </a:rPr>
                        </m:ctrlPr>
                      </m:sSupPr>
                      <m:e>
                        <m:r>
                          <a:rPr lang="en-US" sz="2400" i="1">
                            <a:solidFill>
                              <a:srgbClr val="000000"/>
                            </a:solidFill>
                            <a:latin typeface="Cambria Math"/>
                            <a:ea typeface="Times New Roman" panose="02020603050405020304" pitchFamily="18" charset="0"/>
                            <a:cs typeface="+mj-cs"/>
                          </a:rPr>
                          <m:t>𝑚</m:t>
                        </m:r>
                      </m:e>
                      <m:sup>
                        <m:r>
                          <a:rPr lang="en-US" sz="2400" i="1">
                            <a:solidFill>
                              <a:srgbClr val="000000"/>
                            </a:solidFill>
                            <a:latin typeface="Cambria Math"/>
                            <a:ea typeface="Times New Roman" panose="02020603050405020304" pitchFamily="18" charset="0"/>
                            <a:cs typeface="+mj-cs"/>
                          </a:rPr>
                          <m:t>3</m:t>
                        </m:r>
                      </m:sup>
                    </m:sSup>
                    <m:r>
                      <a:rPr lang="en-US" sz="2400">
                        <a:solidFill>
                          <a:srgbClr val="000000"/>
                        </a:solidFill>
                        <a:latin typeface="Cambria Math"/>
                        <a:ea typeface="Times New Roman" panose="02020603050405020304" pitchFamily="18" charset="0"/>
                        <a:cs typeface="+mj-cs"/>
                      </a:rPr>
                      <m:t>/</m:t>
                    </m:r>
                    <m:r>
                      <a:rPr lang="en-US" sz="2400" i="1">
                        <a:solidFill>
                          <a:srgbClr val="000000"/>
                        </a:solidFill>
                        <a:latin typeface="Cambria Math"/>
                        <a:ea typeface="Times New Roman" panose="02020603050405020304" pitchFamily="18" charset="0"/>
                        <a:cs typeface="+mj-cs"/>
                      </a:rPr>
                      <m:t>𝑑</m:t>
                    </m:r>
                  </m:oMath>
                </a14:m>
                <a:r>
                  <a:rPr lang="en-US" sz="2400" dirty="0">
                    <a:solidFill>
                      <a:srgbClr val="000000"/>
                    </a:solidFill>
                    <a:latin typeface="Times New Roman" panose="02020603050405020304" pitchFamily="18" charset="0"/>
                    <a:ea typeface="Times New Roman" panose="02020603050405020304" pitchFamily="18" charset="0"/>
                    <a:cs typeface="+mj-cs"/>
                  </a:rPr>
                  <a:t> </a:t>
                </a:r>
              </a:p>
              <a:p>
                <a:endParaRPr lang="en-US" sz="2400" dirty="0">
                  <a:solidFill>
                    <a:srgbClr val="000000"/>
                  </a:solidFill>
                  <a:latin typeface="Times New Roman" panose="02020603050405020304" pitchFamily="18" charset="0"/>
                  <a:ea typeface="Times New Roman" panose="02020603050405020304" pitchFamily="18" charset="0"/>
                  <a:cs typeface="+mj-cs"/>
                </a:endParaRPr>
              </a:p>
              <a:p>
                <a14:m>
                  <m:oMath xmlns:m="http://schemas.openxmlformats.org/officeDocument/2006/math">
                    <m:r>
                      <m:rPr>
                        <m:sty m:val="p"/>
                      </m:rPr>
                      <a:rPr lang="en-US" sz="2400">
                        <a:solidFill>
                          <a:srgbClr val="000000"/>
                        </a:solidFill>
                        <a:latin typeface="Cambria Math"/>
                        <a:ea typeface="Times New Roman" panose="02020603050405020304" pitchFamily="18" charset="0"/>
                        <a:cs typeface="+mj-cs"/>
                      </a:rPr>
                      <m:t>Load</m:t>
                    </m:r>
                    <m:r>
                      <a:rPr lang="en-US" sz="2400">
                        <a:solidFill>
                          <a:srgbClr val="000000"/>
                        </a:solidFill>
                        <a:latin typeface="Cambria Math"/>
                        <a:ea typeface="Times New Roman" panose="02020603050405020304" pitchFamily="18" charset="0"/>
                        <a:cs typeface="+mj-cs"/>
                      </a:rPr>
                      <m:t> </m:t>
                    </m:r>
                    <m:r>
                      <m:rPr>
                        <m:sty m:val="p"/>
                      </m:rPr>
                      <a:rPr lang="en-US" sz="2400">
                        <a:solidFill>
                          <a:srgbClr val="000000"/>
                        </a:solidFill>
                        <a:latin typeface="Cambria Math"/>
                        <a:ea typeface="Times New Roman" panose="02020603050405020304" pitchFamily="18" charset="0"/>
                        <a:cs typeface="+mj-cs"/>
                      </a:rPr>
                      <m:t>on</m:t>
                    </m:r>
                    <m:r>
                      <a:rPr lang="en-US" sz="2400">
                        <a:solidFill>
                          <a:srgbClr val="000000"/>
                        </a:solidFill>
                        <a:latin typeface="Cambria Math"/>
                        <a:ea typeface="Times New Roman" panose="02020603050405020304" pitchFamily="18" charset="0"/>
                        <a:cs typeface="+mj-cs"/>
                      </a:rPr>
                      <m:t> </m:t>
                    </m:r>
                    <m:r>
                      <m:rPr>
                        <m:sty m:val="p"/>
                      </m:rPr>
                      <a:rPr lang="en-US" sz="2400">
                        <a:solidFill>
                          <a:srgbClr val="000000"/>
                        </a:solidFill>
                        <a:latin typeface="Cambria Math"/>
                        <a:ea typeface="Times New Roman" panose="02020603050405020304" pitchFamily="18" charset="0"/>
                        <a:cs typeface="+mj-cs"/>
                      </a:rPr>
                      <m:t>manhole</m:t>
                    </m:r>
                    <m:r>
                      <a:rPr lang="en-US" sz="2400">
                        <a:solidFill>
                          <a:srgbClr val="000000"/>
                        </a:solidFill>
                        <a:latin typeface="Cambria Math"/>
                        <a:ea typeface="Times New Roman" panose="02020603050405020304" pitchFamily="18" charset="0"/>
                        <a:cs typeface="+mj-cs"/>
                      </a:rPr>
                      <m:t>=</m:t>
                    </m:r>
                    <m:f>
                      <m:fPr>
                        <m:ctrlPr>
                          <a:rPr lang="en-US" sz="2400" i="1">
                            <a:solidFill>
                              <a:srgbClr val="000000"/>
                            </a:solidFill>
                            <a:latin typeface="Cambria Math" panose="02040503050406030204" pitchFamily="18" charset="0"/>
                            <a:ea typeface="Times New Roman" panose="02020603050405020304" pitchFamily="18" charset="0"/>
                            <a:cs typeface="+mj-cs"/>
                          </a:rPr>
                        </m:ctrlPr>
                      </m:fPr>
                      <m:num>
                        <m:r>
                          <a:rPr lang="en-US" sz="2400">
                            <a:solidFill>
                              <a:srgbClr val="000000"/>
                            </a:solidFill>
                            <a:latin typeface="Cambria Math"/>
                            <a:ea typeface="Times New Roman" panose="02020603050405020304" pitchFamily="18" charset="0"/>
                            <a:cs typeface="+mj-cs"/>
                          </a:rPr>
                          <m:t>94522</m:t>
                        </m:r>
                      </m:num>
                      <m:den>
                        <m:r>
                          <m:rPr>
                            <m:sty m:val="p"/>
                          </m:rPr>
                          <a:rPr lang="en-US" sz="2400">
                            <a:solidFill>
                              <a:srgbClr val="000000"/>
                            </a:solidFill>
                            <a:latin typeface="Cambria Math"/>
                            <a:ea typeface="Times New Roman" panose="02020603050405020304" pitchFamily="18" charset="0"/>
                            <a:cs typeface="+mj-cs"/>
                          </a:rPr>
                          <m:t>number</m:t>
                        </m:r>
                        <m:r>
                          <a:rPr lang="en-US" sz="2400">
                            <a:solidFill>
                              <a:srgbClr val="000000"/>
                            </a:solidFill>
                            <a:latin typeface="Cambria Math"/>
                            <a:ea typeface="Times New Roman" panose="02020603050405020304" pitchFamily="18" charset="0"/>
                            <a:cs typeface="+mj-cs"/>
                          </a:rPr>
                          <m:t> </m:t>
                        </m:r>
                        <m:r>
                          <m:rPr>
                            <m:sty m:val="p"/>
                          </m:rPr>
                          <a:rPr lang="en-US" sz="2400">
                            <a:solidFill>
                              <a:srgbClr val="000000"/>
                            </a:solidFill>
                            <a:latin typeface="Cambria Math"/>
                            <a:ea typeface="Times New Roman" panose="02020603050405020304" pitchFamily="18" charset="0"/>
                            <a:cs typeface="+mj-cs"/>
                          </a:rPr>
                          <m:t>of</m:t>
                        </m:r>
                        <m:r>
                          <a:rPr lang="en-US" sz="2400">
                            <a:solidFill>
                              <a:srgbClr val="000000"/>
                            </a:solidFill>
                            <a:latin typeface="Cambria Math"/>
                            <a:ea typeface="Times New Roman" panose="02020603050405020304" pitchFamily="18" charset="0"/>
                            <a:cs typeface="+mj-cs"/>
                          </a:rPr>
                          <m:t> </m:t>
                        </m:r>
                        <m:r>
                          <m:rPr>
                            <m:sty m:val="p"/>
                          </m:rPr>
                          <a:rPr lang="en-US" sz="2400">
                            <a:solidFill>
                              <a:srgbClr val="000000"/>
                            </a:solidFill>
                            <a:latin typeface="Cambria Math"/>
                            <a:ea typeface="Times New Roman" panose="02020603050405020304" pitchFamily="18" charset="0"/>
                            <a:cs typeface="+mj-cs"/>
                          </a:rPr>
                          <m:t>manholes</m:t>
                        </m:r>
                      </m:den>
                    </m:f>
                    <m:r>
                      <a:rPr lang="en-US" sz="2400">
                        <a:solidFill>
                          <a:srgbClr val="000000"/>
                        </a:solidFill>
                        <a:latin typeface="Cambria Math"/>
                        <a:ea typeface="Times New Roman" panose="02020603050405020304" pitchFamily="18" charset="0"/>
                        <a:cs typeface="+mj-cs"/>
                      </a:rPr>
                      <m:t>=</m:t>
                    </m:r>
                    <m:f>
                      <m:fPr>
                        <m:ctrlPr>
                          <a:rPr lang="en-US" sz="2400" i="1">
                            <a:solidFill>
                              <a:srgbClr val="000000"/>
                            </a:solidFill>
                            <a:latin typeface="Cambria Math" panose="02040503050406030204" pitchFamily="18" charset="0"/>
                            <a:ea typeface="Times New Roman" panose="02020603050405020304" pitchFamily="18" charset="0"/>
                            <a:cs typeface="+mj-cs"/>
                          </a:rPr>
                        </m:ctrlPr>
                      </m:fPr>
                      <m:num>
                        <m:r>
                          <a:rPr lang="en-US" sz="2400">
                            <a:solidFill>
                              <a:srgbClr val="000000"/>
                            </a:solidFill>
                            <a:latin typeface="Cambria Math"/>
                            <a:ea typeface="Times New Roman" panose="02020603050405020304" pitchFamily="18" charset="0"/>
                            <a:cs typeface="+mj-cs"/>
                          </a:rPr>
                          <m:t>9452</m:t>
                        </m:r>
                        <m:r>
                          <a:rPr lang="en-US" sz="2400">
                            <a:solidFill>
                              <a:srgbClr val="000000"/>
                            </a:solidFill>
                            <a:latin typeface="Cambria Math"/>
                            <a:ea typeface="Times New Roman" panose="02020603050405020304" pitchFamily="18" charset="0"/>
                            <a:cs typeface="+mj-cs"/>
                          </a:rPr>
                          <m:t>.</m:t>
                        </m:r>
                        <m:r>
                          <a:rPr lang="en-US" sz="2400">
                            <a:solidFill>
                              <a:srgbClr val="000000"/>
                            </a:solidFill>
                            <a:latin typeface="Cambria Math"/>
                            <a:ea typeface="Times New Roman" panose="02020603050405020304" pitchFamily="18" charset="0"/>
                            <a:cs typeface="+mj-cs"/>
                          </a:rPr>
                          <m:t>2</m:t>
                        </m:r>
                      </m:num>
                      <m:den>
                        <m:r>
                          <a:rPr lang="en-US" sz="2400">
                            <a:solidFill>
                              <a:srgbClr val="000000"/>
                            </a:solidFill>
                            <a:latin typeface="Cambria Math"/>
                            <a:ea typeface="Times New Roman" panose="02020603050405020304" pitchFamily="18" charset="0"/>
                            <a:cs typeface="+mj-cs"/>
                          </a:rPr>
                          <m:t>1316</m:t>
                        </m:r>
                      </m:den>
                    </m:f>
                    <m:r>
                      <a:rPr lang="en-US" sz="2400">
                        <a:solidFill>
                          <a:srgbClr val="000000"/>
                        </a:solidFill>
                        <a:latin typeface="Cambria Math"/>
                        <a:ea typeface="Times New Roman" panose="02020603050405020304" pitchFamily="18" charset="0"/>
                        <a:cs typeface="+mj-cs"/>
                      </a:rPr>
                      <m:t>=</m:t>
                    </m:r>
                    <m:r>
                      <a:rPr lang="en-US" sz="2400">
                        <a:solidFill>
                          <a:srgbClr val="000000"/>
                        </a:solidFill>
                        <a:latin typeface="Cambria Math"/>
                        <a:ea typeface="Times New Roman" panose="02020603050405020304" pitchFamily="18" charset="0"/>
                        <a:cs typeface="+mj-cs"/>
                      </a:rPr>
                      <m:t>7</m:t>
                    </m:r>
                    <m:r>
                      <a:rPr lang="en-US" sz="2400">
                        <a:solidFill>
                          <a:srgbClr val="000000"/>
                        </a:solidFill>
                        <a:latin typeface="Cambria Math"/>
                        <a:ea typeface="Times New Roman" panose="02020603050405020304" pitchFamily="18" charset="0"/>
                        <a:cs typeface="+mj-cs"/>
                      </a:rPr>
                      <m:t>.</m:t>
                    </m:r>
                    <m:r>
                      <a:rPr lang="en-US" sz="2400">
                        <a:solidFill>
                          <a:srgbClr val="000000"/>
                        </a:solidFill>
                        <a:latin typeface="Cambria Math"/>
                        <a:ea typeface="Times New Roman" panose="02020603050405020304" pitchFamily="18" charset="0"/>
                        <a:cs typeface="+mj-cs"/>
                      </a:rPr>
                      <m:t>2</m:t>
                    </m:r>
                    <m:r>
                      <a:rPr lang="en-US" sz="2400">
                        <a:solidFill>
                          <a:srgbClr val="000000"/>
                        </a:solidFill>
                        <a:latin typeface="Cambria Math"/>
                        <a:ea typeface="Times New Roman" panose="02020603050405020304" pitchFamily="18" charset="0"/>
                        <a:cs typeface="+mj-cs"/>
                      </a:rPr>
                      <m:t> </m:t>
                    </m:r>
                    <m:sSup>
                      <m:sSupPr>
                        <m:ctrlPr>
                          <a:rPr lang="en-US" sz="2400" i="1">
                            <a:solidFill>
                              <a:srgbClr val="000000"/>
                            </a:solidFill>
                            <a:latin typeface="Cambria Math" panose="02040503050406030204" pitchFamily="18" charset="0"/>
                            <a:ea typeface="Times New Roman" panose="02020603050405020304" pitchFamily="18" charset="0"/>
                            <a:cs typeface="+mj-cs"/>
                          </a:rPr>
                        </m:ctrlPr>
                      </m:sSupPr>
                      <m:e>
                        <m:r>
                          <m:rPr>
                            <m:sty m:val="p"/>
                          </m:rPr>
                          <a:rPr lang="en-US" sz="2400">
                            <a:solidFill>
                              <a:srgbClr val="000000"/>
                            </a:solidFill>
                            <a:latin typeface="Cambria Math"/>
                            <a:ea typeface="Times New Roman" panose="02020603050405020304" pitchFamily="18" charset="0"/>
                            <a:cs typeface="+mj-cs"/>
                          </a:rPr>
                          <m:t>m</m:t>
                        </m:r>
                      </m:e>
                      <m:sup>
                        <m:r>
                          <a:rPr lang="en-US" sz="2400">
                            <a:solidFill>
                              <a:srgbClr val="000000"/>
                            </a:solidFill>
                            <a:latin typeface="Cambria Math"/>
                            <a:ea typeface="Times New Roman" panose="02020603050405020304" pitchFamily="18" charset="0"/>
                            <a:cs typeface="+mj-cs"/>
                          </a:rPr>
                          <m:t>3</m:t>
                        </m:r>
                      </m:sup>
                    </m:sSup>
                    <m:r>
                      <a:rPr lang="en-US" sz="2400">
                        <a:solidFill>
                          <a:srgbClr val="000000"/>
                        </a:solidFill>
                        <a:latin typeface="Cambria Math"/>
                        <a:ea typeface="Times New Roman" panose="02020603050405020304" pitchFamily="18" charset="0"/>
                        <a:cs typeface="+mj-cs"/>
                      </a:rPr>
                      <m:t>/</m:t>
                    </m:r>
                    <m:r>
                      <m:rPr>
                        <m:sty m:val="p"/>
                      </m:rPr>
                      <a:rPr lang="en-US" sz="2400">
                        <a:solidFill>
                          <a:srgbClr val="000000"/>
                        </a:solidFill>
                        <a:latin typeface="Cambria Math"/>
                        <a:ea typeface="Times New Roman" panose="02020603050405020304" pitchFamily="18" charset="0"/>
                        <a:cs typeface="+mj-cs"/>
                      </a:rPr>
                      <m:t>d</m:t>
                    </m:r>
                  </m:oMath>
                </a14:m>
                <a:endParaRPr lang="ar-SA" sz="2400" dirty="0">
                  <a:solidFill>
                    <a:srgbClr val="000000"/>
                  </a:solidFill>
                  <a:latin typeface="Times New Roman" panose="02020603050405020304" pitchFamily="18" charset="0"/>
                  <a:ea typeface="Times New Roman" panose="02020603050405020304" pitchFamily="18" charset="0"/>
                  <a:cs typeface="+mj-cs"/>
                </a:endParaRPr>
              </a:p>
              <a:p>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963" t="-1078"/>
                </a:stretch>
              </a:blipFill>
            </p:spPr>
            <p:txBody>
              <a:bodyPr/>
              <a:lstStyle/>
              <a:p>
                <a:r>
                  <a:rPr lang="en-GB">
                    <a:noFill/>
                  </a:rPr>
                  <a:t> </a:t>
                </a:r>
              </a:p>
            </p:txBody>
          </p:sp>
        </mc:Fallback>
      </mc:AlternateContent>
      <p:sp>
        <p:nvSpPr>
          <p:cNvPr id="2" name="Title 1"/>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Load on manhole </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8818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301FE02-D6AD-4C4E-9949-08A7B3DB1EB8}"/>
              </a:ext>
            </a:extLst>
          </p:cNvPr>
          <p:cNvSpPr>
            <a:spLocks noGrp="1"/>
          </p:cNvSpPr>
          <p:nvPr>
            <p:ph idx="1"/>
          </p:nvPr>
        </p:nvSpPr>
        <p:spPr/>
        <p:txBody>
          <a:bodyPr/>
          <a:lstStyle/>
          <a:p>
            <a:r>
              <a:rPr lang="en-US" sz="2800" dirty="0">
                <a:latin typeface="Times New Roman" panose="02020603050405020304" pitchFamily="18" charset="0"/>
                <a:cs typeface="Times New Roman" panose="02020603050405020304" pitchFamily="18" charset="0"/>
              </a:rPr>
              <a:t>Bidya Village lies in the north west of Salfit City in Palestine, Bidya has a total area of about 13,428 donums . </a:t>
            </a:r>
          </a:p>
          <a:p>
            <a:r>
              <a:rPr lang="en-US" sz="2800" dirty="0">
                <a:latin typeface="Times New Roman" panose="02020603050405020304" pitchFamily="18" charset="0"/>
                <a:cs typeface="Times New Roman" panose="02020603050405020304" pitchFamily="18" charset="0"/>
              </a:rPr>
              <a:t>Elevations in the village vary significantly from one place to another with maximum and minimum values of 390 m and 215 m AMSL.</a:t>
            </a:r>
          </a:p>
          <a:p>
            <a:endParaRPr lang="en-US" dirty="0"/>
          </a:p>
        </p:txBody>
      </p:sp>
      <p:sp>
        <p:nvSpPr>
          <p:cNvPr id="3" name="Title 2">
            <a:extLst>
              <a:ext uri="{FF2B5EF4-FFF2-40B4-BE49-F238E27FC236}">
                <a16:creationId xmlns:a16="http://schemas.microsoft.com/office/drawing/2014/main" id="{A0257A91-55EC-45A6-BCC7-0A6902BD1C70}"/>
              </a:ext>
            </a:extLst>
          </p:cNvPr>
          <p:cNvSpPr>
            <a:spLocks noGrp="1"/>
          </p:cNvSpPr>
          <p:nvPr>
            <p:ph type="title"/>
          </p:nvPr>
        </p:nvSpPr>
        <p:spPr/>
        <p:txBody>
          <a:bodyPr/>
          <a:lstStyle/>
          <a:p>
            <a:r>
              <a:rPr lang="en-US" dirty="0"/>
              <a:t>Introduction:</a:t>
            </a:r>
          </a:p>
        </p:txBody>
      </p:sp>
    </p:spTree>
    <p:extLst>
      <p:ext uri="{BB962C8B-B14F-4D97-AF65-F5344CB8AC3E}">
        <p14:creationId xmlns:p14="http://schemas.microsoft.com/office/powerpoint/2010/main" val="9156805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nSpc>
                <a:spcPct val="115000"/>
              </a:lnSpc>
              <a:spcAft>
                <a:spcPts val="1000"/>
              </a:spcAft>
              <a:buClr>
                <a:srgbClr val="2DA2BF"/>
              </a:buClr>
            </a:pPr>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When put the manhole and </a:t>
            </a:r>
            <a:r>
              <a:rPr lang="en-US" sz="2800" dirty="0">
                <a:solidFill>
                  <a:prstClr val="black"/>
                </a:solidFill>
                <a:latin typeface="Times New Roman" panose="02020603050405020304" pitchFamily="18" charset="0"/>
                <a:ea typeface="Times New Roman" panose="02020603050405020304" pitchFamily="18" charset="0"/>
              </a:rPr>
              <a:t>conduits</a:t>
            </a:r>
            <a:r>
              <a:rPr lang="en-US" sz="2800"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 shapefiles for three zones in SewerCAD some results of velocity and cover depth was out of criteria range.</a:t>
            </a:r>
          </a:p>
          <a:p>
            <a:endParaRPr lang="en-GB" dirty="0"/>
          </a:p>
        </p:txBody>
      </p:sp>
      <p:sp>
        <p:nvSpPr>
          <p:cNvPr id="3" name="Title 2"/>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First attempt in SewerCAD</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05374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2292068"/>
            <a:ext cx="3783915" cy="2651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Autofit/>
          </a:bodyPr>
          <a:lstStyle/>
          <a:p>
            <a:pPr algn="ctr"/>
            <a:r>
              <a:rPr lang="en-US" sz="3600" dirty="0">
                <a:latin typeface="Times New Roman" panose="02020603050405020304" pitchFamily="18" charset="0"/>
                <a:cs typeface="Times New Roman" panose="02020603050405020304" pitchFamily="18" charset="0"/>
              </a:rPr>
              <a:t>Velocity and cover depth in north part </a:t>
            </a:r>
            <a:endParaRPr lang="en-GB" sz="3600" dirty="0">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292068"/>
            <a:ext cx="3783737" cy="2651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a:off x="914400" y="4419600"/>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14400" y="3191902"/>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913674" y="4572000"/>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13674" y="4114800"/>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02891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2514600"/>
            <a:ext cx="3783916" cy="2651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Autofit/>
          </a:bodyPr>
          <a:lstStyle/>
          <a:p>
            <a:pPr algn="ctr"/>
            <a:r>
              <a:rPr lang="en-US" sz="3600" dirty="0">
                <a:latin typeface="Times New Roman" panose="02020603050405020304" pitchFamily="18" charset="0"/>
                <a:cs typeface="Times New Roman" panose="02020603050405020304" pitchFamily="18" charset="0"/>
              </a:rPr>
              <a:t>Velocity and cover depth in middle part </a:t>
            </a:r>
            <a:endParaRPr lang="en-GB" sz="3600" dirty="0">
              <a:latin typeface="Times New Roman" panose="02020603050405020304" pitchFamily="18" charset="0"/>
              <a:cs typeface="Times New Roman" panose="02020603050405020304" pitchFamily="18"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514600"/>
            <a:ext cx="3783737" cy="2651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a:xfrm>
            <a:off x="990600" y="3581400"/>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90600" y="4648200"/>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939868" y="4231655"/>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939868" y="4724400"/>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7791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2522692"/>
            <a:ext cx="3783916" cy="2651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Autofit/>
          </a:bodyPr>
          <a:lstStyle/>
          <a:p>
            <a:pPr algn="ctr"/>
            <a:r>
              <a:rPr lang="en-US" sz="3600" dirty="0">
                <a:latin typeface="Times New Roman" panose="02020603050405020304" pitchFamily="18" charset="0"/>
                <a:cs typeface="Times New Roman" panose="02020603050405020304" pitchFamily="18" charset="0"/>
              </a:rPr>
              <a:t>Velocity and cover depth in south part</a:t>
            </a:r>
            <a:endParaRPr lang="en-GB" sz="3600" dirty="0">
              <a:latin typeface="Times New Roman" panose="02020603050405020304" pitchFamily="18" charset="0"/>
              <a:cs typeface="Times New Roman" panose="02020603050405020304" pitchFamily="18"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199" y="2522692"/>
            <a:ext cx="3783737" cy="2651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a:off x="990600" y="3429000"/>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990600" y="4648200"/>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876800" y="4677652"/>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876800" y="4038600"/>
            <a:ext cx="320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99335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2378343F-765E-46E5-93E9-F7310B94D244}"/>
              </a:ext>
            </a:extLst>
          </p:cNvPr>
          <p:cNvSpPr>
            <a:spLocks noGrp="1"/>
          </p:cNvSpPr>
          <p:nvPr>
            <p:ph idx="1"/>
          </p:nvPr>
        </p:nvSpPr>
        <p:spPr/>
        <p:txBody>
          <a:bodyPr/>
          <a:lstStyle/>
          <a:p>
            <a:endParaRPr lang="en-US" sz="3200" dirty="0">
              <a:effectLst/>
              <a:latin typeface="Times New Roman" panose="02020603050405020304" pitchFamily="18" charset="0"/>
              <a:ea typeface="Times New Roman" panose="02020603050405020304" pitchFamily="18" charset="0"/>
            </a:endParaRPr>
          </a:p>
          <a:p>
            <a:r>
              <a:rPr lang="en-US" sz="2800" dirty="0">
                <a:effectLst/>
                <a:latin typeface="Times New Roman" panose="02020603050405020304" pitchFamily="18" charset="0"/>
                <a:ea typeface="Times New Roman" panose="02020603050405020304" pitchFamily="18" charset="0"/>
              </a:rPr>
              <a:t>The range of design criteria for  the minimum velocity form 0.6 m/s  to 0.45 m/s</a:t>
            </a:r>
            <a:endParaRPr lang="en-US" sz="2800" dirty="0">
              <a:latin typeface="Times New Roman" panose="02020603050405020304" pitchFamily="18" charset="0"/>
              <a:ea typeface="Times New Roman" panose="02020603050405020304" pitchFamily="18" charset="0"/>
            </a:endParaRPr>
          </a:p>
          <a:p>
            <a:endParaRPr lang="en-US" sz="3200" dirty="0">
              <a:effectLst/>
              <a:latin typeface="Times New Roman" panose="02020603050405020304" pitchFamily="18" charset="0"/>
              <a:ea typeface="Times New Roman" panose="02020603050405020304" pitchFamily="18" charset="0"/>
            </a:endParaRPr>
          </a:p>
          <a:p>
            <a:pPr algn="l" rtl="0">
              <a:lnSpc>
                <a:spcPct val="115000"/>
              </a:lnSpc>
              <a:spcAft>
                <a:spcPts val="1000"/>
              </a:spcAft>
            </a:pPr>
            <a:r>
              <a:rPr lang="en-US" sz="2800" dirty="0">
                <a:effectLst/>
                <a:latin typeface="Times New Roman" panose="02020603050405020304" pitchFamily="18" charset="0"/>
                <a:ea typeface="Times New Roman" panose="02020603050405020304" pitchFamily="18" charset="0"/>
                <a:cs typeface="Arial" panose="020B0604020202020204" pitchFamily="34" charset="0"/>
              </a:rPr>
              <a:t>Network connectivity</a:t>
            </a:r>
            <a:r>
              <a:rPr lang="en-US" sz="3200"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2800"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p>
          <a:p>
            <a:endParaRPr lang="en-US" dirty="0"/>
          </a:p>
          <a:p>
            <a:endParaRPr lang="en-US" dirty="0"/>
          </a:p>
          <a:p>
            <a:endParaRPr lang="ar-SA" dirty="0"/>
          </a:p>
        </p:txBody>
      </p:sp>
      <p:sp>
        <p:nvSpPr>
          <p:cNvPr id="2" name="عنوان 1">
            <a:extLst>
              <a:ext uri="{FF2B5EF4-FFF2-40B4-BE49-F238E27FC236}">
                <a16:creationId xmlns:a16="http://schemas.microsoft.com/office/drawing/2014/main" id="{6F9B4F7A-09A9-4EAE-873E-F9F2B35974C5}"/>
              </a:ext>
            </a:extLst>
          </p:cNvPr>
          <p:cNvSpPr>
            <a:spLocks noGrp="1"/>
          </p:cNvSpPr>
          <p:nvPr>
            <p:ph type="title"/>
          </p:nvPr>
        </p:nvSpPr>
        <p:spPr/>
        <p:txBody>
          <a:bodyPr>
            <a:normAutofit fontScale="90000"/>
          </a:bodyPr>
          <a:lstStyle/>
          <a:p>
            <a:pPr marL="1143000" lvl="2" indent="-228600">
              <a:lnSpc>
                <a:spcPct val="150000"/>
              </a:lnSpc>
              <a:spcBef>
                <a:spcPts val="1200"/>
              </a:spcBef>
              <a:spcAft>
                <a:spcPts val="300"/>
              </a:spcAft>
            </a:pPr>
            <a:r>
              <a:rPr lang="en-US" sz="4600" b="1" kern="1200" dirty="0">
                <a:solidFill>
                  <a:schemeClr val="tx2"/>
                </a:solidFill>
                <a:effectLst>
                  <a:outerShdw blurRad="31750" dist="25400" dir="5400000" algn="tl" rotWithShape="0">
                    <a:srgbClr val="000000">
                      <a:alpha val="25000"/>
                    </a:srgbClr>
                  </a:outerShdw>
                </a:effectLst>
                <a:latin typeface="Times New Roman" panose="02020603050405020304" pitchFamily="18" charset="0"/>
                <a:ea typeface="+mj-ea"/>
                <a:cs typeface="Times New Roman" panose="02020603050405020304" pitchFamily="18" charset="0"/>
              </a:rPr>
              <a:t>Second attempt in SewerCAD</a:t>
            </a:r>
            <a:br>
              <a:rPr lang="en-US" sz="4400" b="1" dirty="0">
                <a:effectLst/>
                <a:latin typeface="Cambria" panose="02040503050406030204" pitchFamily="18" charset="0"/>
                <a:ea typeface="Times New Roman" panose="02020603050405020304" pitchFamily="18" charset="0"/>
                <a:cs typeface="Times New Roman" panose="02020603050405020304" pitchFamily="18" charset="0"/>
              </a:rPr>
            </a:br>
            <a:endParaRPr lang="ar-SA" dirty="0"/>
          </a:p>
        </p:txBody>
      </p:sp>
      <p:sp>
        <p:nvSpPr>
          <p:cNvPr id="4" name="مربع نص 3">
            <a:extLst>
              <a:ext uri="{FF2B5EF4-FFF2-40B4-BE49-F238E27FC236}">
                <a16:creationId xmlns:a16="http://schemas.microsoft.com/office/drawing/2014/main" id="{E00E9863-5021-4B9C-9FF4-65EDDB4DD083}"/>
              </a:ext>
            </a:extLst>
          </p:cNvPr>
          <p:cNvSpPr txBox="1"/>
          <p:nvPr/>
        </p:nvSpPr>
        <p:spPr>
          <a:xfrm>
            <a:off x="4114800" y="2971800"/>
            <a:ext cx="914400" cy="914400"/>
          </a:xfrm>
          <a:prstGeom prst="rect">
            <a:avLst/>
          </a:prstGeom>
          <a:noFill/>
        </p:spPr>
        <p:txBody>
          <a:bodyPr wrap="square" rtlCol="1">
            <a:spAutoFit/>
          </a:bodyPr>
          <a:lstStyle/>
          <a:p>
            <a:endParaRPr lang="ar-SA" dirty="0"/>
          </a:p>
        </p:txBody>
      </p:sp>
      <p:sp>
        <p:nvSpPr>
          <p:cNvPr id="5" name="مربع نص 4">
            <a:extLst>
              <a:ext uri="{FF2B5EF4-FFF2-40B4-BE49-F238E27FC236}">
                <a16:creationId xmlns:a16="http://schemas.microsoft.com/office/drawing/2014/main" id="{EDFBACB7-F5E8-4BFB-89A5-D5EE4261EB1D}"/>
              </a:ext>
            </a:extLst>
          </p:cNvPr>
          <p:cNvSpPr txBox="1"/>
          <p:nvPr/>
        </p:nvSpPr>
        <p:spPr>
          <a:xfrm>
            <a:off x="2971800" y="1307812"/>
            <a:ext cx="2628900" cy="584775"/>
          </a:xfrm>
          <a:prstGeom prst="rect">
            <a:avLst/>
          </a:prstGeom>
          <a:noFill/>
        </p:spPr>
        <p:txBody>
          <a:bodyPr wrap="square" rtlCol="1">
            <a:spAutoFit/>
          </a:bodyPr>
          <a:lstStyle/>
          <a:p>
            <a:r>
              <a:rPr lang="en-US" sz="3200" b="1" dirty="0">
                <a:solidFill>
                  <a:srgbClr val="FF0000"/>
                </a:solidFill>
                <a:effectLst/>
                <a:latin typeface="Times New Roman" panose="02020603050405020304" pitchFamily="18" charset="0"/>
                <a:ea typeface="Times New Roman" panose="02020603050405020304" pitchFamily="18" charset="0"/>
              </a:rPr>
              <a:t>We did edit in  </a:t>
            </a:r>
            <a:endParaRPr lang="ar-SA" sz="3200" b="1" dirty="0">
              <a:solidFill>
                <a:srgbClr val="FF0000"/>
              </a:solidFill>
            </a:endParaRPr>
          </a:p>
        </p:txBody>
      </p:sp>
    </p:spTree>
    <p:extLst>
      <p:ext uri="{BB962C8B-B14F-4D97-AF65-F5344CB8AC3E}">
        <p14:creationId xmlns:p14="http://schemas.microsoft.com/office/powerpoint/2010/main" val="16795923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04800" y="1524000"/>
            <a:ext cx="8696372" cy="4091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وان 1">
            <a:extLst>
              <a:ext uri="{FF2B5EF4-FFF2-40B4-BE49-F238E27FC236}">
                <a16:creationId xmlns:a16="http://schemas.microsoft.com/office/drawing/2014/main" id="{0E5A6168-B963-468E-8C9A-B788EE7A438C}"/>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Velocity values in north part</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91506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81000" y="1600200"/>
            <a:ext cx="858451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وان 1">
            <a:extLst>
              <a:ext uri="{FF2B5EF4-FFF2-40B4-BE49-F238E27FC236}">
                <a16:creationId xmlns:a16="http://schemas.microsoft.com/office/drawing/2014/main" id="{29E865D2-BED3-415C-BBD5-9185FA8BD13C}"/>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Cover values in north part</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98032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81000" y="1600200"/>
            <a:ext cx="8553600" cy="402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Velocity values in middle part</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14682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81000" y="1524000"/>
            <a:ext cx="8552112" cy="402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وان 1">
            <a:extLst>
              <a:ext uri="{FF2B5EF4-FFF2-40B4-BE49-F238E27FC236}">
                <a16:creationId xmlns:a16="http://schemas.microsoft.com/office/drawing/2014/main" id="{FD1ED2C8-43D8-40A1-A50E-AF01AA1A7956}"/>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Cover values in middle part</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790753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533400" y="1676400"/>
            <a:ext cx="8229600" cy="3871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وان 1">
            <a:extLst>
              <a:ext uri="{FF2B5EF4-FFF2-40B4-BE49-F238E27FC236}">
                <a16:creationId xmlns:a16="http://schemas.microsoft.com/office/drawing/2014/main" id="{A9A7B20E-36A0-42A7-BC8F-8D0FD8C64B60}"/>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Velocity values in south part</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1504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a:extLst>
              <a:ext uri="{FF2B5EF4-FFF2-40B4-BE49-F238E27FC236}">
                <a16:creationId xmlns:a16="http://schemas.microsoft.com/office/drawing/2014/main" id="{317E31BC-8628-4D6B-A9DF-8119C7BC3812}"/>
              </a:ext>
            </a:extLst>
          </p:cNvPr>
          <p:cNvSpPr>
            <a:spLocks noGrp="1"/>
          </p:cNvSpPr>
          <p:nvPr>
            <p:ph idx="1"/>
          </p:nvPr>
        </p:nvSpPr>
        <p:spPr>
          <a:xfrm>
            <a:off x="457200" y="762000"/>
            <a:ext cx="8229600" cy="5245291"/>
          </a:xfrm>
        </p:spPr>
        <p:txBody>
          <a:bodyPr/>
          <a:lstStyle/>
          <a:p>
            <a:r>
              <a:rPr lang="en-US" sz="2800" dirty="0">
                <a:effectLst/>
                <a:latin typeface="Times New Roman" panose="02020603050405020304" pitchFamily="18" charset="0"/>
                <a:ea typeface="Times New Roman" panose="02020603050405020304" pitchFamily="18" charset="0"/>
              </a:rPr>
              <a:t>Bidya has an overall area of 13,428 dounms.</a:t>
            </a:r>
          </a:p>
          <a:p>
            <a:r>
              <a:rPr lang="en-US" sz="2800" dirty="0">
                <a:effectLst/>
                <a:latin typeface="Times New Roman" panose="02020603050405020304" pitchFamily="18" charset="0"/>
                <a:ea typeface="Times New Roman" panose="02020603050405020304" pitchFamily="18" charset="0"/>
              </a:rPr>
              <a:t>1,633 donums is residential areas have a blue color.</a:t>
            </a:r>
          </a:p>
          <a:p>
            <a:endParaRPr lang="ar-SA" dirty="0"/>
          </a:p>
        </p:txBody>
      </p:sp>
      <p:pic>
        <p:nvPicPr>
          <p:cNvPr id="7" name="صورة 6">
            <a:extLst>
              <a:ext uri="{FF2B5EF4-FFF2-40B4-BE49-F238E27FC236}">
                <a16:creationId xmlns:a16="http://schemas.microsoft.com/office/drawing/2014/main" id="{1BCBC3E3-9917-4706-8FA7-41F4FF24D7FA}"/>
              </a:ext>
            </a:extLst>
          </p:cNvPr>
          <p:cNvPicPr>
            <a:picLocks noChangeAspect="1"/>
          </p:cNvPicPr>
          <p:nvPr/>
        </p:nvPicPr>
        <p:blipFill>
          <a:blip r:embed="rId2"/>
          <a:stretch>
            <a:fillRect/>
          </a:stretch>
        </p:blipFill>
        <p:spPr>
          <a:xfrm>
            <a:off x="1904999" y="1828801"/>
            <a:ext cx="5591175" cy="4458380"/>
          </a:xfrm>
          <a:prstGeom prst="rect">
            <a:avLst/>
          </a:prstGeom>
        </p:spPr>
      </p:pic>
    </p:spTree>
    <p:extLst>
      <p:ext uri="{BB962C8B-B14F-4D97-AF65-F5344CB8AC3E}">
        <p14:creationId xmlns:p14="http://schemas.microsoft.com/office/powerpoint/2010/main" val="24902307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23333" y="1524000"/>
            <a:ext cx="8552112" cy="402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وان 1">
            <a:extLst>
              <a:ext uri="{FF2B5EF4-FFF2-40B4-BE49-F238E27FC236}">
                <a16:creationId xmlns:a16="http://schemas.microsoft.com/office/drawing/2014/main" id="{3ABA47BD-486E-4EBD-92E7-6A89F6BACED3}"/>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Cover values in south part</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35188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992937A-3798-4394-B752-03F01820906C}"/>
              </a:ext>
            </a:extLst>
          </p:cNvPr>
          <p:cNvPicPr>
            <a:picLocks noGrp="1" noChangeAspect="1"/>
          </p:cNvPicPr>
          <p:nvPr>
            <p:ph idx="1"/>
          </p:nvPr>
        </p:nvPicPr>
        <p:blipFill>
          <a:blip r:embed="rId2"/>
          <a:stretch>
            <a:fillRect/>
          </a:stretch>
        </p:blipFill>
        <p:spPr>
          <a:xfrm>
            <a:off x="457200" y="1567276"/>
            <a:ext cx="8229600" cy="4353685"/>
          </a:xfrm>
          <a:prstGeom prst="rect">
            <a:avLst/>
          </a:prstGeom>
        </p:spPr>
      </p:pic>
      <p:sp>
        <p:nvSpPr>
          <p:cNvPr id="3" name="Title 2">
            <a:extLst>
              <a:ext uri="{FF2B5EF4-FFF2-40B4-BE49-F238E27FC236}">
                <a16:creationId xmlns:a16="http://schemas.microsoft.com/office/drawing/2014/main" id="{D81FB2FF-135D-466C-95FC-F3265351D118}"/>
              </a:ext>
            </a:extLst>
          </p:cNvPr>
          <p:cNvSpPr>
            <a:spLocks noGrp="1"/>
          </p:cNvSpPr>
          <p:nvPr>
            <p:ph type="title"/>
          </p:nvPr>
        </p:nvSpPr>
        <p:spPr/>
        <p:txBody>
          <a:bodyPr/>
          <a:lstStyle/>
          <a:p>
            <a:r>
              <a:rPr lang="en-US" dirty="0"/>
              <a:t>Profiles:</a:t>
            </a:r>
          </a:p>
        </p:txBody>
      </p:sp>
    </p:spTree>
    <p:extLst>
      <p:ext uri="{BB962C8B-B14F-4D97-AF65-F5344CB8AC3E}">
        <p14:creationId xmlns:p14="http://schemas.microsoft.com/office/powerpoint/2010/main" val="6265096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91">
            <a:extLst>
              <a:ext uri="{FF2B5EF4-FFF2-40B4-BE49-F238E27FC236}">
                <a16:creationId xmlns:a16="http://schemas.microsoft.com/office/drawing/2014/main" id="{1641CE4A-FAAE-45AF-9779-41472CAB9508}"/>
              </a:ext>
            </a:extLst>
          </p:cNvPr>
          <p:cNvPicPr>
            <a:picLocks noGrp="1" noChangeAspect="1"/>
          </p:cNvPicPr>
          <p:nvPr>
            <p:ph idx="1"/>
          </p:nvPr>
        </p:nvPicPr>
        <p:blipFill>
          <a:blip r:embed="rId2"/>
          <a:stretch>
            <a:fillRect/>
          </a:stretch>
        </p:blipFill>
        <p:spPr>
          <a:xfrm>
            <a:off x="295001" y="1066800"/>
            <a:ext cx="8553997" cy="4424832"/>
          </a:xfrm>
          <a:prstGeom prst="rect">
            <a:avLst/>
          </a:prstGeom>
        </p:spPr>
      </p:pic>
    </p:spTree>
    <p:extLst>
      <p:ext uri="{BB962C8B-B14F-4D97-AF65-F5344CB8AC3E}">
        <p14:creationId xmlns:p14="http://schemas.microsoft.com/office/powerpoint/2010/main" val="3210214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BFE32BEC-6F5B-43FB-84B8-13C5BA2122F3}"/>
              </a:ext>
            </a:extLst>
          </p:cNvPr>
          <p:cNvSpPr>
            <a:spLocks noGrp="1"/>
          </p:cNvSpPr>
          <p:nvPr>
            <p:ph idx="1"/>
          </p:nvPr>
        </p:nvSpPr>
        <p:spPr>
          <a:xfrm>
            <a:off x="422988" y="2514600"/>
            <a:ext cx="8229600" cy="3840163"/>
          </a:xfrm>
        </p:spPr>
        <p:txBody>
          <a:bodyPr/>
          <a:lstStyle/>
          <a:p>
            <a:r>
              <a:rPr lang="en-US" sz="2800" dirty="0">
                <a:effectLst/>
                <a:latin typeface="Times New Roman" panose="02020603050405020304" pitchFamily="18" charset="0"/>
                <a:ea typeface="Times New Roman" panose="02020603050405020304" pitchFamily="18" charset="0"/>
              </a:rPr>
              <a:t>Prioritizing velocity constrains in SewerCAD rather than the cover constrains.</a:t>
            </a:r>
          </a:p>
          <a:p>
            <a:r>
              <a:rPr lang="en-US" sz="2800" dirty="0">
                <a:effectLst/>
                <a:latin typeface="Times New Roman" panose="02020603050405020304" pitchFamily="18" charset="0"/>
                <a:ea typeface="Times New Roman" panose="02020603050405020304" pitchFamily="18" charset="0"/>
              </a:rPr>
              <a:t>Is the small flow at the beginnings of the networks.</a:t>
            </a:r>
          </a:p>
          <a:p>
            <a:r>
              <a:rPr lang="en-US" sz="2800" dirty="0">
                <a:effectLst/>
                <a:latin typeface="Times New Roman" panose="02020603050405020304" pitchFamily="18" charset="0"/>
                <a:ea typeface="Times New Roman" panose="02020603050405020304" pitchFamily="18" charset="0"/>
              </a:rPr>
              <a:t>Existence of quite level ground elevation that conduits go along below it.</a:t>
            </a:r>
          </a:p>
          <a:p>
            <a:endParaRPr lang="ar-SA" sz="2000" dirty="0"/>
          </a:p>
          <a:p>
            <a:endParaRPr lang="ar-SA" dirty="0"/>
          </a:p>
          <a:p>
            <a:endParaRPr lang="ar-SA" dirty="0"/>
          </a:p>
        </p:txBody>
      </p:sp>
      <p:sp>
        <p:nvSpPr>
          <p:cNvPr id="2" name="عنوان 1">
            <a:extLst>
              <a:ext uri="{FF2B5EF4-FFF2-40B4-BE49-F238E27FC236}">
                <a16:creationId xmlns:a16="http://schemas.microsoft.com/office/drawing/2014/main" id="{E5E1AEE4-8F33-4D76-A15D-4F12BC386A99}"/>
              </a:ext>
            </a:extLst>
          </p:cNvPr>
          <p:cNvSpPr>
            <a:spLocks noGrp="1"/>
          </p:cNvSpPr>
          <p:nvPr>
            <p:ph type="title"/>
          </p:nvPr>
        </p:nvSpPr>
        <p:spPr>
          <a:xfrm>
            <a:off x="152400" y="71745"/>
            <a:ext cx="8229600" cy="990600"/>
          </a:xfrm>
        </p:spPr>
        <p:txBody>
          <a:bodyPr>
            <a:noAutofit/>
          </a:bodyPr>
          <a:lstStyle/>
          <a:p>
            <a:pPr marL="742950" lvl="1" indent="-285750" algn="ctr" fontAlgn="base">
              <a:lnSpc>
                <a:spcPct val="150000"/>
              </a:lnSpc>
              <a:spcBef>
                <a:spcPts val="1800"/>
              </a:spcBef>
              <a:spcAft>
                <a:spcPts val="600"/>
              </a:spcAft>
            </a:pPr>
            <a:r>
              <a:rPr lang="en-US" sz="4100" b="1" kern="1200" dirty="0">
                <a:solidFill>
                  <a:schemeClr val="tx2"/>
                </a:solidFill>
                <a:effectLst>
                  <a:outerShdw blurRad="31750" dist="25400" dir="5400000" algn="tl" rotWithShape="0">
                    <a:srgbClr val="000000">
                      <a:alpha val="25000"/>
                    </a:srgbClr>
                  </a:outerShdw>
                </a:effectLst>
                <a:latin typeface="Times New Roman" panose="02020603050405020304" pitchFamily="18" charset="0"/>
                <a:ea typeface="+mj-ea"/>
                <a:cs typeface="Times New Roman" panose="02020603050405020304" pitchFamily="18" charset="0"/>
              </a:rPr>
              <a:t>Discussion</a:t>
            </a:r>
            <a:endParaRPr lang="ar-SA" sz="4100" b="1" kern="1200" dirty="0">
              <a:solidFill>
                <a:schemeClr val="tx2"/>
              </a:solidFill>
              <a:effectLst>
                <a:outerShdw blurRad="31750" dist="25400" dir="5400000" algn="tl" rotWithShape="0">
                  <a:srgbClr val="000000">
                    <a:alpha val="25000"/>
                  </a:srgbClr>
                </a:outerShdw>
              </a:effectLst>
              <a:latin typeface="Times New Roman" panose="02020603050405020304" pitchFamily="18" charset="0"/>
              <a:ea typeface="+mj-ea"/>
              <a:cs typeface="Times New Roman" panose="02020603050405020304" pitchFamily="18" charset="0"/>
            </a:endParaRPr>
          </a:p>
        </p:txBody>
      </p:sp>
      <p:sp>
        <p:nvSpPr>
          <p:cNvPr id="4" name="مربع نص 3">
            <a:extLst>
              <a:ext uri="{FF2B5EF4-FFF2-40B4-BE49-F238E27FC236}">
                <a16:creationId xmlns:a16="http://schemas.microsoft.com/office/drawing/2014/main" id="{DCB107F4-9A24-495B-815B-E49BE48D0C9A}"/>
              </a:ext>
            </a:extLst>
          </p:cNvPr>
          <p:cNvSpPr txBox="1"/>
          <p:nvPr/>
        </p:nvSpPr>
        <p:spPr>
          <a:xfrm>
            <a:off x="609600" y="1219200"/>
            <a:ext cx="9906000" cy="954107"/>
          </a:xfrm>
          <a:prstGeom prst="rect">
            <a:avLst/>
          </a:prstGeom>
          <a:noFill/>
        </p:spPr>
        <p:txBody>
          <a:bodyPr wrap="square" rtlCol="1">
            <a:spAutoFit/>
          </a:bodyPr>
          <a:lstStyle/>
          <a:p>
            <a:r>
              <a:rPr lang="en-US" sz="2800" dirty="0">
                <a:effectLst/>
                <a:latin typeface="Times New Roman" panose="02020603050405020304" pitchFamily="18" charset="0"/>
                <a:ea typeface="Times New Roman" panose="02020603050405020304" pitchFamily="18" charset="0"/>
              </a:rPr>
              <a:t>Problems in cover on many conduits appeared,</a:t>
            </a:r>
          </a:p>
          <a:p>
            <a:r>
              <a:rPr lang="en-US" sz="2800" dirty="0">
                <a:effectLst/>
                <a:latin typeface="Times New Roman" panose="02020603050405020304" pitchFamily="18" charset="0"/>
                <a:ea typeface="Times New Roman" panose="02020603050405020304" pitchFamily="18" charset="0"/>
              </a:rPr>
              <a:t> this is due to three reasons:</a:t>
            </a:r>
            <a:endParaRPr lang="ar-SA" sz="2800" dirty="0"/>
          </a:p>
        </p:txBody>
      </p:sp>
    </p:spTree>
    <p:extLst>
      <p:ext uri="{BB962C8B-B14F-4D97-AF65-F5344CB8AC3E}">
        <p14:creationId xmlns:p14="http://schemas.microsoft.com/office/powerpoint/2010/main" val="42643455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BC88D380-4695-4431-9B62-8F111434E9C4}"/>
              </a:ext>
            </a:extLst>
          </p:cNvPr>
          <p:cNvSpPr>
            <a:spLocks noGrp="1"/>
          </p:cNvSpPr>
          <p:nvPr>
            <p:ph idx="1"/>
          </p:nvPr>
        </p:nvSpPr>
        <p:spPr/>
        <p:txBody>
          <a:bodyPr>
            <a:normAutofit fontScale="55000" lnSpcReduction="20000"/>
          </a:bodyPr>
          <a:lstStyle/>
          <a:p>
            <a:pPr marL="342900" lvl="0" indent="-342900" rtl="0">
              <a:lnSpc>
                <a:spcPct val="150000"/>
              </a:lnSpc>
              <a:spcAft>
                <a:spcPts val="600"/>
              </a:spcAft>
              <a:buFont typeface="Symbol" panose="05050102010706020507" pitchFamily="18" charset="2"/>
              <a:buChar char=""/>
              <a:tabLst>
                <a:tab pos="400050" algn="l"/>
              </a:tabLst>
            </a:pPr>
            <a:r>
              <a:rPr lang="en-GB" sz="5100" dirty="0">
                <a:effectLst/>
                <a:latin typeface="Times New Roman" panose="02020603050405020304" pitchFamily="18" charset="0"/>
                <a:ea typeface="Calibri" panose="020F0502020204030204" pitchFamily="34" charset="0"/>
                <a:cs typeface="Times New Roman" panose="02020603050405020304" pitchFamily="18" charset="0"/>
              </a:rPr>
              <a:t>There are three outfalls of the study area.</a:t>
            </a:r>
            <a:endParaRPr lang="en-US" sz="5100" dirty="0">
              <a:effectLst/>
              <a:latin typeface="Times New Roman" panose="02020603050405020304" pitchFamily="18" charset="0"/>
              <a:ea typeface="Calibri" panose="020F0502020204030204" pitchFamily="34" charset="0"/>
            </a:endParaRPr>
          </a:p>
          <a:p>
            <a:pPr marL="342900" lvl="0" indent="-342900">
              <a:lnSpc>
                <a:spcPct val="150000"/>
              </a:lnSpc>
              <a:spcAft>
                <a:spcPts val="600"/>
              </a:spcAft>
              <a:buFont typeface="Symbol" panose="05050102010706020507" pitchFamily="18" charset="2"/>
              <a:buChar char=""/>
              <a:tabLst>
                <a:tab pos="400050" algn="l"/>
              </a:tabLst>
            </a:pPr>
            <a:r>
              <a:rPr lang="en-GB" sz="5100" dirty="0">
                <a:effectLst/>
                <a:latin typeface="Times New Roman" panose="02020603050405020304" pitchFamily="18" charset="0"/>
                <a:ea typeface="Calibri" panose="020F0502020204030204" pitchFamily="34" charset="0"/>
                <a:cs typeface="Times New Roman" panose="02020603050405020304" pitchFamily="18" charset="0"/>
              </a:rPr>
              <a:t>The final model for three zones has conduits 1372 and 1316 manholes.</a:t>
            </a:r>
            <a:endParaRPr lang="en-US" sz="5100" dirty="0">
              <a:effectLst/>
              <a:latin typeface="Times New Roman" panose="02020603050405020304" pitchFamily="18" charset="0"/>
              <a:ea typeface="Calibri" panose="020F0502020204030204" pitchFamily="34" charset="0"/>
            </a:endParaRPr>
          </a:p>
          <a:p>
            <a:pPr marL="342900" lvl="0" indent="-342900" rtl="0">
              <a:lnSpc>
                <a:spcPct val="115000"/>
              </a:lnSpc>
              <a:spcAft>
                <a:spcPts val="1000"/>
              </a:spcAft>
              <a:buFont typeface="Symbol" panose="05050102010706020507" pitchFamily="18" charset="2"/>
              <a:buChar char=""/>
              <a:tabLst>
                <a:tab pos="400050" algn="l"/>
              </a:tabLst>
            </a:pPr>
            <a:r>
              <a:rPr lang="en-GB" sz="5100" dirty="0">
                <a:effectLst/>
                <a:latin typeface="Times New Roman" panose="02020603050405020304" pitchFamily="18" charset="0"/>
                <a:ea typeface="Calibri" panose="020F0502020204030204" pitchFamily="34" charset="0"/>
                <a:cs typeface="Times New Roman" panose="02020603050405020304" pitchFamily="18" charset="0"/>
              </a:rPr>
              <a:t>The Network has an 8,10 inch pipe diameter.</a:t>
            </a:r>
            <a:endParaRPr lang="en-US" sz="5100" dirty="0">
              <a:effectLst/>
              <a:latin typeface="Times New Roman" panose="02020603050405020304" pitchFamily="18" charset="0"/>
              <a:ea typeface="Calibri" panose="020F0502020204030204" pitchFamily="34" charset="0"/>
            </a:endParaRPr>
          </a:p>
          <a:p>
            <a:pPr marL="342900" lvl="0" indent="-342900" rtl="0">
              <a:lnSpc>
                <a:spcPct val="115000"/>
              </a:lnSpc>
              <a:spcAft>
                <a:spcPts val="1000"/>
              </a:spcAft>
              <a:buFont typeface="Symbol" panose="05050102010706020507" pitchFamily="18" charset="2"/>
              <a:buChar char=""/>
              <a:tabLst>
                <a:tab pos="400050" algn="l"/>
              </a:tabLst>
            </a:pPr>
            <a:r>
              <a:rPr lang="en-GB" sz="5100" dirty="0">
                <a:effectLst/>
                <a:latin typeface="Times New Roman" panose="02020603050405020304" pitchFamily="18" charset="0"/>
                <a:ea typeface="Calibri" panose="020F0502020204030204" pitchFamily="34" charset="0"/>
                <a:cs typeface="Times New Roman" panose="02020603050405020304" pitchFamily="18" charset="0"/>
              </a:rPr>
              <a:t>All slopes for conduits lie between (1% -12%)</a:t>
            </a:r>
          </a:p>
          <a:p>
            <a:pPr marL="342900" lvl="0" indent="-342900" rtl="0">
              <a:lnSpc>
                <a:spcPct val="115000"/>
              </a:lnSpc>
              <a:spcAft>
                <a:spcPts val="1000"/>
              </a:spcAft>
              <a:buFont typeface="Symbol" panose="05050102010706020507" pitchFamily="18" charset="2"/>
              <a:buChar char=""/>
              <a:tabLst>
                <a:tab pos="400050" algn="l"/>
              </a:tabLst>
            </a:pPr>
            <a:r>
              <a:rPr lang="en-GB" sz="5100" dirty="0">
                <a:effectLst/>
                <a:latin typeface="Times New Roman" panose="02020603050405020304" pitchFamily="18" charset="0"/>
                <a:ea typeface="Calibri" panose="020F0502020204030204" pitchFamily="34" charset="0"/>
                <a:cs typeface="Times New Roman" panose="02020603050405020304" pitchFamily="18" charset="0"/>
              </a:rPr>
              <a:t>Some conduits have a velocity greater than 3 m/s because they have big slopes.</a:t>
            </a:r>
            <a:endParaRPr lang="en-US" sz="5100" dirty="0">
              <a:effectLst/>
              <a:latin typeface="Times New Roman" panose="02020603050405020304" pitchFamily="18" charset="0"/>
              <a:ea typeface="Calibri" panose="020F0502020204030204" pitchFamily="34" charset="0"/>
            </a:endParaRPr>
          </a:p>
          <a:p>
            <a:pPr marL="342900" lvl="0" indent="-342900" rtl="0">
              <a:lnSpc>
                <a:spcPct val="115000"/>
              </a:lnSpc>
              <a:spcAft>
                <a:spcPts val="1000"/>
              </a:spcAft>
              <a:buFont typeface="Symbol" panose="05050102010706020507" pitchFamily="18" charset="2"/>
              <a:buChar char=""/>
              <a:tabLst>
                <a:tab pos="400050" algn="l"/>
              </a:tabLst>
            </a:pPr>
            <a:endParaRPr lang="en-US" sz="3200" dirty="0">
              <a:effectLst/>
              <a:latin typeface="Times New Roman" panose="02020603050405020304" pitchFamily="18" charset="0"/>
              <a:ea typeface="Calibri" panose="020F0502020204030204" pitchFamily="34" charset="0"/>
            </a:endParaRPr>
          </a:p>
          <a:p>
            <a:endParaRPr lang="ar-SA" dirty="0"/>
          </a:p>
        </p:txBody>
      </p:sp>
      <p:sp>
        <p:nvSpPr>
          <p:cNvPr id="2" name="عنوان 1">
            <a:extLst>
              <a:ext uri="{FF2B5EF4-FFF2-40B4-BE49-F238E27FC236}">
                <a16:creationId xmlns:a16="http://schemas.microsoft.com/office/drawing/2014/main" id="{6BE5C17E-25CD-4820-A27A-D9A572298FC3}"/>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Conclusions</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51527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8D6BA93F-C287-43C9-B64F-4438F755CFA4}"/>
              </a:ext>
            </a:extLst>
          </p:cNvPr>
          <p:cNvSpPr>
            <a:spLocks noGrp="1"/>
          </p:cNvSpPr>
          <p:nvPr>
            <p:ph idx="1"/>
          </p:nvPr>
        </p:nvSpPr>
        <p:spPr/>
        <p:txBody>
          <a:bodyPr>
            <a:normAutofit/>
          </a:bodyPr>
          <a:lstStyle/>
          <a:p>
            <a:r>
              <a:rPr lang="en-US" sz="2800" dirty="0">
                <a:latin typeface="Times New Roman" panose="02020603050405020304" pitchFamily="18" charset="0"/>
                <a:ea typeface="Times New Roman" panose="02020603050405020304" pitchFamily="18" charset="0"/>
              </a:rPr>
              <a:t>The wastewater should be treated to avoid pollution, illness and other problems of wastewater gathering so wastewater treatment plant must be constructed.</a:t>
            </a:r>
            <a:endParaRPr lang="ar-SA" sz="2800" dirty="0"/>
          </a:p>
          <a:p>
            <a:r>
              <a:rPr lang="en-US" sz="2800" dirty="0">
                <a:effectLst/>
                <a:latin typeface="Times New Roman" panose="02020603050405020304" pitchFamily="18" charset="0"/>
                <a:ea typeface="Times New Roman" panose="02020603050405020304" pitchFamily="18" charset="0"/>
              </a:rPr>
              <a:t>The Joint Service Council must implement the same project for all the neighbour villages to collected wastewater from all to reach one outfall somewhere in the west.</a:t>
            </a:r>
          </a:p>
        </p:txBody>
      </p:sp>
      <p:sp>
        <p:nvSpPr>
          <p:cNvPr id="2" name="عنوان 1">
            <a:extLst>
              <a:ext uri="{FF2B5EF4-FFF2-40B4-BE49-F238E27FC236}">
                <a16:creationId xmlns:a16="http://schemas.microsoft.com/office/drawing/2014/main" id="{FB48342E-D890-4298-883E-739BC041E48D}"/>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Recommendations</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09920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4C8657-CF7C-403F-A6C2-74D3384F32E5}"/>
              </a:ext>
            </a:extLst>
          </p:cNvPr>
          <p:cNvSpPr>
            <a:spLocks noGrp="1"/>
          </p:cNvSpPr>
          <p:nvPr>
            <p:ph idx="1"/>
          </p:nvPr>
        </p:nvSpPr>
        <p:spPr/>
        <p:txBody>
          <a:bodyPr>
            <a:normAutofit/>
          </a:bodyPr>
          <a:lstStyle/>
          <a:p>
            <a:r>
              <a:rPr lang="en-US" sz="2800" dirty="0">
                <a:latin typeface="Times New Roman" panose="02020603050405020304" pitchFamily="18" charset="0"/>
              </a:rPr>
              <a:t>The main cost drivers for wastewater collection network:</a:t>
            </a:r>
          </a:p>
          <a:p>
            <a:endParaRPr lang="en-US" sz="2800" dirty="0">
              <a:latin typeface="Times New Roman" panose="02020603050405020304" pitchFamily="18" charset="0"/>
            </a:endParaRPr>
          </a:p>
          <a:p>
            <a:pPr>
              <a:buFont typeface="Arial" panose="020B0604020202020204" pitchFamily="34" charset="0"/>
              <a:buChar char="•"/>
            </a:pPr>
            <a:r>
              <a:rPr lang="en-GB" sz="2800" dirty="0">
                <a:latin typeface="Times New Roman" panose="02020603050405020304" pitchFamily="18" charset="0"/>
              </a:rPr>
              <a:t>Conduits.</a:t>
            </a:r>
          </a:p>
          <a:p>
            <a:pPr>
              <a:buFont typeface="Arial" panose="020B0604020202020204" pitchFamily="34" charset="0"/>
              <a:buChar char="•"/>
            </a:pPr>
            <a:endParaRPr lang="en-US" sz="2800" dirty="0">
              <a:latin typeface="Times New Roman" panose="02020603050405020304" pitchFamily="18" charset="0"/>
            </a:endParaRPr>
          </a:p>
          <a:p>
            <a:pPr>
              <a:buFont typeface="Arial" panose="020B0604020202020204" pitchFamily="34" charset="0"/>
              <a:buChar char="•"/>
            </a:pPr>
            <a:r>
              <a:rPr lang="en-GB" sz="2800" dirty="0">
                <a:latin typeface="Times New Roman" panose="02020603050405020304" pitchFamily="18" charset="0"/>
              </a:rPr>
              <a:t>Manholes.</a:t>
            </a:r>
          </a:p>
          <a:p>
            <a:pPr>
              <a:buFont typeface="Arial" panose="020B0604020202020204" pitchFamily="34" charset="0"/>
              <a:buChar char="•"/>
            </a:pPr>
            <a:endParaRPr lang="en-GB" sz="2800" dirty="0">
              <a:latin typeface="Times New Roman" panose="02020603050405020304" pitchFamily="18" charset="0"/>
            </a:endParaRPr>
          </a:p>
          <a:p>
            <a:pPr>
              <a:buFont typeface="Arial" panose="020B0604020202020204" pitchFamily="34" charset="0"/>
              <a:buChar char="•"/>
            </a:pPr>
            <a:r>
              <a:rPr lang="en-GB" sz="2800" dirty="0">
                <a:latin typeface="Times New Roman" panose="02020603050405020304" pitchFamily="18" charset="0"/>
              </a:rPr>
              <a:t>Excavation depth.</a:t>
            </a:r>
            <a:endParaRPr lang="en-US" sz="2800" dirty="0">
              <a:latin typeface="Times New Roman" panose="02020603050405020304" pitchFamily="18" charset="0"/>
            </a:endParaRPr>
          </a:p>
          <a:p>
            <a:pPr>
              <a:buFont typeface="Arial" panose="020B0604020202020204" pitchFamily="34" charset="0"/>
              <a:buChar char="•"/>
            </a:pPr>
            <a:endParaRPr lang="en-US" sz="2400" dirty="0">
              <a:latin typeface="Times New Roman" panose="02020603050405020304" pitchFamily="18" charset="0"/>
            </a:endParaRPr>
          </a:p>
        </p:txBody>
      </p:sp>
      <p:sp>
        <p:nvSpPr>
          <p:cNvPr id="3" name="Title 2">
            <a:extLst>
              <a:ext uri="{FF2B5EF4-FFF2-40B4-BE49-F238E27FC236}">
                <a16:creationId xmlns:a16="http://schemas.microsoft.com/office/drawing/2014/main" id="{3F1DC63E-AFCD-4125-9566-ABE65EA62531}"/>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Cost estimation of the network </a:t>
            </a:r>
          </a:p>
        </p:txBody>
      </p:sp>
      <p:pic>
        <p:nvPicPr>
          <p:cNvPr id="6" name="Picture 5">
            <a:extLst>
              <a:ext uri="{FF2B5EF4-FFF2-40B4-BE49-F238E27FC236}">
                <a16:creationId xmlns:a16="http://schemas.microsoft.com/office/drawing/2014/main" id="{FD72F33F-FAA9-43B4-86DD-E8140906AE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600" y="2202069"/>
            <a:ext cx="4444444" cy="3174603"/>
          </a:xfrm>
          <a:prstGeom prst="rect">
            <a:avLst/>
          </a:prstGeom>
          <a:ln>
            <a:solidFill>
              <a:schemeClr val="tx1"/>
            </a:solidFill>
          </a:ln>
        </p:spPr>
      </p:pic>
    </p:spTree>
    <p:extLst>
      <p:ext uri="{BB962C8B-B14F-4D97-AF65-F5344CB8AC3E}">
        <p14:creationId xmlns:p14="http://schemas.microsoft.com/office/powerpoint/2010/main" val="10234027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1044AC6F-E99F-4DA7-A94B-36639EC2D001}"/>
              </a:ext>
            </a:extLst>
          </p:cNvPr>
          <p:cNvGraphicFramePr>
            <a:graphicFrameLocks noGrp="1"/>
          </p:cNvGraphicFramePr>
          <p:nvPr>
            <p:ph idx="1"/>
            <p:extLst>
              <p:ext uri="{D42A27DB-BD31-4B8C-83A1-F6EECF244321}">
                <p14:modId xmlns:p14="http://schemas.microsoft.com/office/powerpoint/2010/main" val="404326828"/>
              </p:ext>
            </p:extLst>
          </p:nvPr>
        </p:nvGraphicFramePr>
        <p:xfrm>
          <a:off x="685800" y="1462278"/>
          <a:ext cx="3308349" cy="3413574"/>
        </p:xfrm>
        <a:graphic>
          <a:graphicData uri="http://schemas.openxmlformats.org/drawingml/2006/table">
            <a:tbl>
              <a:tblPr rtl="1" firstRow="1" firstCol="1" bandRow="1">
                <a:tableStyleId>{21E4AEA4-8DFA-4A89-87EB-49C32662AFE0}</a:tableStyleId>
              </a:tblPr>
              <a:tblGrid>
                <a:gridCol w="1117600">
                  <a:extLst>
                    <a:ext uri="{9D8B030D-6E8A-4147-A177-3AD203B41FA5}">
                      <a16:colId xmlns:a16="http://schemas.microsoft.com/office/drawing/2014/main" val="2007373129"/>
                    </a:ext>
                  </a:extLst>
                </a:gridCol>
                <a:gridCol w="1733550">
                  <a:extLst>
                    <a:ext uri="{9D8B030D-6E8A-4147-A177-3AD203B41FA5}">
                      <a16:colId xmlns:a16="http://schemas.microsoft.com/office/drawing/2014/main" val="4002497999"/>
                    </a:ext>
                  </a:extLst>
                </a:gridCol>
                <a:gridCol w="457199">
                  <a:extLst>
                    <a:ext uri="{9D8B030D-6E8A-4147-A177-3AD203B41FA5}">
                      <a16:colId xmlns:a16="http://schemas.microsoft.com/office/drawing/2014/main" val="4222285063"/>
                    </a:ext>
                  </a:extLst>
                </a:gridCol>
              </a:tblGrid>
              <a:tr h="379286">
                <a:tc>
                  <a:txBody>
                    <a:bodyPr/>
                    <a:lstStyle/>
                    <a:p>
                      <a:pPr marL="0" marR="0" algn="ctr" rtl="0">
                        <a:lnSpc>
                          <a:spcPct val="115000"/>
                        </a:lnSpc>
                        <a:spcBef>
                          <a:spcPts val="0"/>
                        </a:spcBef>
                        <a:spcAft>
                          <a:spcPts val="0"/>
                        </a:spcAft>
                      </a:pPr>
                      <a:r>
                        <a:rPr lang="en-US" sz="1100">
                          <a:effectLst/>
                        </a:rPr>
                        <a:t>cost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dirty="0">
                          <a:effectLst/>
                        </a:rPr>
                        <a:t>Description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dirty="0">
                          <a:effectLst/>
                        </a:rPr>
                        <a:t>#</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120128"/>
                  </a:ext>
                </a:extLst>
              </a:tr>
              <a:tr h="379286">
                <a:tc>
                  <a:txBody>
                    <a:bodyPr/>
                    <a:lstStyle/>
                    <a:p>
                      <a:pPr marL="0" marR="0" algn="ctr" rtl="0">
                        <a:lnSpc>
                          <a:spcPct val="115000"/>
                        </a:lnSpc>
                        <a:spcBef>
                          <a:spcPts val="0"/>
                        </a:spcBef>
                        <a:spcAft>
                          <a:spcPts val="0"/>
                        </a:spcAft>
                      </a:pPr>
                      <a:r>
                        <a:rPr lang="en-US" sz="1100">
                          <a:effectLst/>
                        </a:rPr>
                        <a:t>1,203,334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effectLst/>
                        </a:rPr>
                        <a:t>South part</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dirty="0">
                          <a:effectLst/>
                        </a:rPr>
                        <a:t>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4877630"/>
                  </a:ext>
                </a:extLst>
              </a:tr>
              <a:tr h="379286">
                <a:tc>
                  <a:txBody>
                    <a:bodyPr/>
                    <a:lstStyle/>
                    <a:p>
                      <a:pPr marL="0" marR="0" algn="ctr" rtl="0">
                        <a:lnSpc>
                          <a:spcPct val="115000"/>
                        </a:lnSpc>
                        <a:spcBef>
                          <a:spcPts val="0"/>
                        </a:spcBef>
                        <a:spcAft>
                          <a:spcPts val="0"/>
                        </a:spcAft>
                      </a:pPr>
                      <a:r>
                        <a:rPr lang="en-US" sz="1100">
                          <a:effectLst/>
                        </a:rPr>
                        <a:t>885,944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effectLst/>
                        </a:rPr>
                        <a:t>North part</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dirty="0">
                          <a:effectLst/>
                        </a:rPr>
                        <a:t>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7832752"/>
                  </a:ext>
                </a:extLst>
              </a:tr>
              <a:tr h="379286">
                <a:tc>
                  <a:txBody>
                    <a:bodyPr/>
                    <a:lstStyle/>
                    <a:p>
                      <a:pPr marL="0" marR="0" algn="ctr" rtl="0">
                        <a:lnSpc>
                          <a:spcPct val="115000"/>
                        </a:lnSpc>
                        <a:spcBef>
                          <a:spcPts val="0"/>
                        </a:spcBef>
                        <a:spcAft>
                          <a:spcPts val="0"/>
                        </a:spcAft>
                      </a:pPr>
                      <a:r>
                        <a:rPr lang="en-US" sz="1100">
                          <a:effectLst/>
                        </a:rPr>
                        <a:t>2,193,115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effectLst/>
                        </a:rPr>
                        <a:t>Middle part</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dirty="0">
                          <a:effectLst/>
                        </a:rPr>
                        <a:t>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9673226"/>
                  </a:ext>
                </a:extLst>
              </a:tr>
              <a:tr h="379286">
                <a:tc>
                  <a:txBody>
                    <a:bodyPr/>
                    <a:lstStyle/>
                    <a:p>
                      <a:pPr marL="0" marR="0" algn="ctr" rtl="0">
                        <a:lnSpc>
                          <a:spcPct val="115000"/>
                        </a:lnSpc>
                        <a:spcBef>
                          <a:spcPts val="0"/>
                        </a:spcBef>
                        <a:spcAft>
                          <a:spcPts val="0"/>
                        </a:spcAft>
                      </a:pPr>
                      <a:r>
                        <a:rPr lang="en-US" sz="1100">
                          <a:effectLst/>
                        </a:rPr>
                        <a:t>15,625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effectLst/>
                        </a:rPr>
                        <a:t>Mobilization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dirty="0">
                          <a:effectLst/>
                        </a:rPr>
                        <a:t>4</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6535525"/>
                  </a:ext>
                </a:extLst>
              </a:tr>
              <a:tr h="379286">
                <a:tc>
                  <a:txBody>
                    <a:bodyPr/>
                    <a:lstStyle/>
                    <a:p>
                      <a:pPr marL="0" marR="0" algn="ctr" rtl="0">
                        <a:lnSpc>
                          <a:spcPct val="115000"/>
                        </a:lnSpc>
                        <a:spcBef>
                          <a:spcPts val="0"/>
                        </a:spcBef>
                        <a:spcAft>
                          <a:spcPts val="0"/>
                        </a:spcAft>
                      </a:pPr>
                      <a:r>
                        <a:rPr lang="en-US" sz="1100">
                          <a:effectLst/>
                        </a:rPr>
                        <a:t>4,688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effectLst/>
                        </a:rPr>
                        <a:t>Testing</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dirty="0">
                          <a:effectLst/>
                        </a:rPr>
                        <a:t>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9653304"/>
                  </a:ext>
                </a:extLst>
              </a:tr>
              <a:tr h="379286">
                <a:tc>
                  <a:txBody>
                    <a:bodyPr/>
                    <a:lstStyle/>
                    <a:p>
                      <a:pPr marL="0" marR="0" algn="ctr" rtl="0">
                        <a:lnSpc>
                          <a:spcPct val="115000"/>
                        </a:lnSpc>
                        <a:spcBef>
                          <a:spcPts val="0"/>
                        </a:spcBef>
                        <a:spcAft>
                          <a:spcPts val="0"/>
                        </a:spcAft>
                      </a:pPr>
                      <a:r>
                        <a:rPr lang="en-US" sz="1100">
                          <a:effectLst/>
                        </a:rPr>
                        <a:t>4,302,705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effectLst/>
                        </a:rPr>
                        <a:t>Total cost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lnSpc>
                          <a:spcPct val="115000"/>
                        </a:lnSpc>
                      </a:pPr>
                      <a:endParaRPr lang="en-US" sz="1100" dirty="0">
                        <a:effectLst/>
                        <a:latin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6905506"/>
                  </a:ext>
                </a:extLst>
              </a:tr>
              <a:tr h="379286">
                <a:tc>
                  <a:txBody>
                    <a:bodyPr/>
                    <a:lstStyle/>
                    <a:p>
                      <a:pPr marL="0" marR="0" algn="ctr" rtl="0">
                        <a:lnSpc>
                          <a:spcPct val="115000"/>
                        </a:lnSpc>
                        <a:spcBef>
                          <a:spcPts val="0"/>
                        </a:spcBef>
                        <a:spcAft>
                          <a:spcPts val="0"/>
                        </a:spcAft>
                      </a:pPr>
                      <a:r>
                        <a:rPr lang="en-US" sz="1100">
                          <a:effectLst/>
                        </a:rPr>
                        <a:t>164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effectLst/>
                        </a:rPr>
                        <a:t>Total cost/m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lnSpc>
                          <a:spcPct val="115000"/>
                        </a:lnSpc>
                      </a:pPr>
                      <a:endParaRPr lang="en-US" sz="1100" dirty="0">
                        <a:effectLst/>
                        <a:latin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3045967"/>
                  </a:ext>
                </a:extLst>
              </a:tr>
              <a:tr h="379286">
                <a:tc>
                  <a:txBody>
                    <a:bodyPr/>
                    <a:lstStyle/>
                    <a:p>
                      <a:pPr marL="0" marR="0" algn="ctr" rtl="0">
                        <a:lnSpc>
                          <a:spcPct val="115000"/>
                        </a:lnSpc>
                        <a:spcBef>
                          <a:spcPts val="0"/>
                        </a:spcBef>
                        <a:spcAft>
                          <a:spcPts val="0"/>
                        </a:spcAft>
                      </a:pPr>
                      <a:r>
                        <a:rPr lang="en-US" sz="1100">
                          <a:effectLst/>
                        </a:rPr>
                        <a:t>369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100">
                          <a:effectLst/>
                        </a:rPr>
                        <a:t>Total cost per capita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lnSpc>
                          <a:spcPct val="115000"/>
                        </a:lnSpc>
                      </a:pPr>
                      <a:endParaRPr lang="en-US" sz="1100" dirty="0">
                        <a:effectLst/>
                        <a:latin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5907869"/>
                  </a:ext>
                </a:extLst>
              </a:tr>
            </a:tbl>
          </a:graphicData>
        </a:graphic>
      </p:graphicFrame>
      <p:sp>
        <p:nvSpPr>
          <p:cNvPr id="3" name="Title 2">
            <a:extLst>
              <a:ext uri="{FF2B5EF4-FFF2-40B4-BE49-F238E27FC236}">
                <a16:creationId xmlns:a16="http://schemas.microsoft.com/office/drawing/2014/main" id="{04F07782-DF95-4FA6-BBA9-BAE006C2A626}"/>
              </a:ext>
            </a:extLst>
          </p:cNvPr>
          <p:cNvSpPr>
            <a:spLocks noGrp="1"/>
          </p:cNvSpPr>
          <p:nvPr>
            <p:ph type="title"/>
          </p:nvPr>
        </p:nvSpPr>
        <p:spPr>
          <a:xfrm>
            <a:off x="457200" y="319278"/>
            <a:ext cx="8229600" cy="1143000"/>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Result of the cost estimation  </a:t>
            </a:r>
            <a:br>
              <a:rPr lang="en-US" sz="1800" b="1" u="none" strike="noStrike" kern="0" spc="0" dirty="0">
                <a:ln>
                  <a:noFill/>
                </a:ln>
                <a:effectLst>
                  <a:outerShdw sx="0" sy="0">
                    <a:srgbClr val="000000"/>
                  </a:outerShdw>
                </a:effectLst>
                <a:latin typeface="Calibri" panose="020F0502020204030204" pitchFamily="34" charset="0"/>
                <a:ea typeface="Times New Roman" panose="02020603050405020304" pitchFamily="18" charset="0"/>
                <a:cs typeface="Calibri" panose="020F0502020204030204" pitchFamily="34" charset="0"/>
              </a:rPr>
            </a:br>
            <a:endParaRPr lang="en-US" dirty="0"/>
          </a:p>
        </p:txBody>
      </p:sp>
      <p:sp>
        <p:nvSpPr>
          <p:cNvPr id="5" name="TextBox 4">
            <a:extLst>
              <a:ext uri="{FF2B5EF4-FFF2-40B4-BE49-F238E27FC236}">
                <a16:creationId xmlns:a16="http://schemas.microsoft.com/office/drawing/2014/main" id="{562FDB90-55B3-4C6C-AC22-BCA90755F5EE}"/>
              </a:ext>
            </a:extLst>
          </p:cNvPr>
          <p:cNvSpPr txBox="1"/>
          <p:nvPr/>
        </p:nvSpPr>
        <p:spPr>
          <a:xfrm>
            <a:off x="4343400" y="1462278"/>
            <a:ext cx="4114800" cy="37494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457200" marR="0" indent="-457200" rtl="0">
              <a:lnSpc>
                <a:spcPct val="107000"/>
              </a:lnSpc>
              <a:spcBef>
                <a:spcPts val="0"/>
              </a:spcBef>
              <a:spcAft>
                <a:spcPts val="800"/>
              </a:spcAft>
              <a:buFont typeface="Wingdings" panose="05000000000000000000" pitchFamily="2" charset="2"/>
              <a:buChar char="v"/>
            </a:pPr>
            <a:r>
              <a:rPr lang="en-US" sz="2800" dirty="0">
                <a:latin typeface="Times New Roman" panose="02020603050405020304" pitchFamily="18" charset="0"/>
              </a:rPr>
              <a:t>we compared our result with the costs of a new project similar in Bidya approved on 10/2021 has a cost equal to </a:t>
            </a:r>
            <a:r>
              <a:rPr lang="en-US" sz="2800" b="1" dirty="0">
                <a:latin typeface="Times New Roman" panose="02020603050405020304" pitchFamily="18" charset="0"/>
              </a:rPr>
              <a:t>159$/m</a:t>
            </a:r>
            <a:r>
              <a:rPr lang="en-US" sz="2800" dirty="0">
                <a:latin typeface="Times New Roman" panose="02020603050405020304" pitchFamily="18" charset="0"/>
              </a:rPr>
              <a:t> but in our project the cost equal to </a:t>
            </a:r>
            <a:r>
              <a:rPr lang="en-US" sz="2800" b="1" dirty="0">
                <a:latin typeface="Times New Roman" panose="02020603050405020304" pitchFamily="18" charset="0"/>
              </a:rPr>
              <a:t>164$/m</a:t>
            </a:r>
            <a:r>
              <a:rPr lang="en-US" sz="2800" dirty="0">
                <a:latin typeface="Times New Roman" panose="02020603050405020304" pitchFamily="18" charset="0"/>
              </a:rPr>
              <a:t>.</a:t>
            </a:r>
          </a:p>
        </p:txBody>
      </p:sp>
    </p:spTree>
    <p:extLst>
      <p:ext uri="{BB962C8B-B14F-4D97-AF65-F5344CB8AC3E}">
        <p14:creationId xmlns:p14="http://schemas.microsoft.com/office/powerpoint/2010/main" val="2109781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D3AEEB86-CA18-4D4D-90F8-ECEC89B35CA8}"/>
                  </a:ext>
                </a:extLst>
              </p:cNvPr>
              <p:cNvSpPr>
                <a:spLocks noGrp="1"/>
              </p:cNvSpPr>
              <p:nvPr>
                <p:ph idx="1"/>
              </p:nvPr>
            </p:nvSpPr>
            <p:spPr/>
            <p:txBody>
              <a:bodyPr/>
              <a:lstStyle/>
              <a:p>
                <a14:m>
                  <m:oMath xmlns:m="http://schemas.openxmlformats.org/officeDocument/2006/math">
                    <m:r>
                      <m:rPr>
                        <m:sty m:val="p"/>
                      </m:rPr>
                      <a:rPr lang="en-US" sz="1800" b="0" i="0" smtClean="0">
                        <a:effectLst/>
                        <a:latin typeface="Cambria Math" panose="02040503050406030204" pitchFamily="18" charset="0"/>
                        <a:ea typeface="Calibri" panose="020F0502020204030204" pitchFamily="34" charset="0"/>
                        <a:cs typeface="Calibri" panose="020F0502020204030204" pitchFamily="34" charset="0"/>
                      </a:rPr>
                      <m:t>S</m:t>
                    </m:r>
                    <m:r>
                      <m:rPr>
                        <m:sty m:val="p"/>
                      </m:rPr>
                      <a:rPr lang="en-US" sz="1800" smtClean="0">
                        <a:effectLst/>
                        <a:latin typeface="Cambria Math" panose="02040503050406030204" pitchFamily="18" charset="0"/>
                        <a:ea typeface="Calibri" panose="020F0502020204030204" pitchFamily="34" charset="0"/>
                        <a:cs typeface="Calibri" panose="020F0502020204030204" pitchFamily="34" charset="0"/>
                      </a:rPr>
                      <m:t>tudent</m:t>
                    </m:r>
                    <m:r>
                      <a:rPr lang="en-US" sz="1800" smtClean="0">
                        <a:effectLst/>
                        <a:latin typeface="Cambria Math" panose="02040503050406030204" pitchFamily="18" charset="0"/>
                        <a:ea typeface="Calibri" panose="020F0502020204030204" pitchFamily="34" charset="0"/>
                        <a:cs typeface="Calibri" panose="020F0502020204030204" pitchFamily="34" charset="0"/>
                      </a:rPr>
                      <m:t> </m:t>
                    </m:r>
                    <m:r>
                      <m:rPr>
                        <m:sty m:val="p"/>
                      </m:rPr>
                      <a:rPr lang="en-US" sz="1800" smtClean="0">
                        <a:effectLst/>
                        <a:latin typeface="Cambria Math" panose="02040503050406030204" pitchFamily="18" charset="0"/>
                        <a:ea typeface="Calibri" panose="020F0502020204030204" pitchFamily="34" charset="0"/>
                        <a:cs typeface="Calibri" panose="020F0502020204030204" pitchFamily="34" charset="0"/>
                      </a:rPr>
                      <m:t>water</m:t>
                    </m:r>
                    <m:r>
                      <a:rPr lang="en-US" sz="1800" smtClean="0">
                        <a:effectLst/>
                        <a:latin typeface="Cambria Math" panose="02040503050406030204" pitchFamily="18" charset="0"/>
                        <a:ea typeface="Calibri" panose="020F0502020204030204" pitchFamily="34" charset="0"/>
                        <a:cs typeface="Calibri" panose="020F0502020204030204" pitchFamily="34" charset="0"/>
                      </a:rPr>
                      <m:t> </m:t>
                    </m:r>
                    <m:r>
                      <m:rPr>
                        <m:sty m:val="p"/>
                      </m:rPr>
                      <a:rPr lang="en-US" sz="1800" smtClean="0">
                        <a:effectLst/>
                        <a:latin typeface="Cambria Math" panose="02040503050406030204" pitchFamily="18" charset="0"/>
                        <a:ea typeface="Calibri" panose="020F0502020204030204" pitchFamily="34" charset="0"/>
                        <a:cs typeface="Calibri" panose="020F0502020204030204" pitchFamily="34" charset="0"/>
                      </a:rPr>
                      <m:t>consumption</m:t>
                    </m:r>
                    <m:r>
                      <a:rPr lang="en-US" sz="1800" smtClean="0">
                        <a:effectLst/>
                        <a:latin typeface="Cambria Math" panose="02040503050406030204" pitchFamily="18" charset="0"/>
                        <a:ea typeface="Calibri" panose="020F0502020204030204" pitchFamily="34" charset="0"/>
                        <a:cs typeface="Calibri" panose="020F0502020204030204" pitchFamily="34" charset="0"/>
                      </a:rPr>
                      <m:t> (</m:t>
                    </m:r>
                    <m:f>
                      <m:fPr>
                        <m:ctrlPr>
                          <a:rPr lang="en-US" sz="1800" i="1">
                            <a:effectLst/>
                            <a:latin typeface="Cambria Math" panose="02040503050406030204" pitchFamily="18" charset="0"/>
                            <a:ea typeface="Calibri" panose="020F0502020204030204" pitchFamily="34" charset="0"/>
                            <a:cs typeface="Calibri" panose="020F0502020204030204" pitchFamily="34" charset="0"/>
                          </a:rPr>
                        </m:ctrlPr>
                      </m:fPr>
                      <m:num>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L</m:t>
                        </m:r>
                      </m:num>
                      <m:den>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d</m:t>
                        </m:r>
                      </m:den>
                    </m:f>
                    <m:r>
                      <a:rPr lang="en-US" sz="1800">
                        <a:effectLst/>
                        <a:latin typeface="Cambria Math" panose="02040503050406030204" pitchFamily="18" charset="0"/>
                        <a:ea typeface="Calibri" panose="020F0502020204030204" pitchFamily="34" charset="0"/>
                        <a:cs typeface="Calibri" panose="020F0502020204030204" pitchFamily="34" charset="0"/>
                      </a:rPr>
                      <m:t>)=</m:t>
                    </m:r>
                    <m:f>
                      <m:fPr>
                        <m:ctrlPr>
                          <a:rPr lang="en-US" sz="1800" i="1">
                            <a:effectLst/>
                            <a:latin typeface="Cambria Math" panose="02040503050406030204" pitchFamily="18" charset="0"/>
                            <a:ea typeface="Calibri" panose="020F0502020204030204" pitchFamily="34" charset="0"/>
                            <a:cs typeface="Calibri" panose="020F0502020204030204" pitchFamily="34" charset="0"/>
                          </a:rPr>
                        </m:ctrlPr>
                      </m:fPr>
                      <m:num>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The</m:t>
                        </m:r>
                        <m:r>
                          <a:rPr lang="en-US" sz="1800">
                            <a:effectLst/>
                            <a:latin typeface="Cambria Math" panose="02040503050406030204" pitchFamily="18" charset="0"/>
                            <a:ea typeface="Calibri" panose="020F0502020204030204" pitchFamily="34" charset="0"/>
                            <a:cs typeface="Calibri" panose="020F0502020204030204" pitchFamily="34" charset="0"/>
                          </a:rPr>
                          <m:t> </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total</m:t>
                        </m:r>
                        <m:r>
                          <a:rPr lang="en-US" sz="1800">
                            <a:effectLst/>
                            <a:latin typeface="Cambria Math" panose="02040503050406030204" pitchFamily="18" charset="0"/>
                            <a:ea typeface="Calibri" panose="020F0502020204030204" pitchFamily="34" charset="0"/>
                            <a:cs typeface="Calibri" panose="020F0502020204030204" pitchFamily="34" charset="0"/>
                          </a:rPr>
                          <m:t> </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annual</m:t>
                        </m:r>
                        <m:r>
                          <a:rPr lang="en-US" sz="1800">
                            <a:effectLst/>
                            <a:latin typeface="Cambria Math" panose="02040503050406030204" pitchFamily="18" charset="0"/>
                            <a:ea typeface="Calibri" panose="020F0502020204030204" pitchFamily="34" charset="0"/>
                            <a:cs typeface="Calibri" panose="020F0502020204030204" pitchFamily="34" charset="0"/>
                          </a:rPr>
                          <m:t> </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consumption</m:t>
                        </m:r>
                      </m:num>
                      <m:den>
                        <m:r>
                          <a:rPr lang="en-US" sz="1800">
                            <a:effectLst/>
                            <a:latin typeface="Cambria Math" panose="02040503050406030204" pitchFamily="18" charset="0"/>
                            <a:ea typeface="Calibri" panose="020F0502020204030204" pitchFamily="34" charset="0"/>
                            <a:cs typeface="Calibri" panose="020F0502020204030204" pitchFamily="34" charset="0"/>
                          </a:rPr>
                          <m:t>365</m:t>
                        </m:r>
                        <m:r>
                          <a:rPr lang="en-US" sz="1800" i="1">
                            <a:effectLst/>
                            <a:latin typeface="Cambria Math" panose="02040503050406030204" pitchFamily="18" charset="0"/>
                            <a:ea typeface="Calibri" panose="020F0502020204030204" pitchFamily="34" charset="0"/>
                            <a:cs typeface="Calibri" panose="020F0502020204030204" pitchFamily="34" charset="0"/>
                          </a:rPr>
                          <m:t>∗</m:t>
                        </m:r>
                        <m:r>
                          <a:rPr lang="en-US" sz="1800">
                            <a:effectLst/>
                            <a:latin typeface="Cambria Math" panose="02040503050406030204" pitchFamily="18" charset="0"/>
                            <a:ea typeface="Calibri" panose="020F0502020204030204" pitchFamily="34" charset="0"/>
                            <a:cs typeface="Calibri" panose="020F0502020204030204" pitchFamily="34" charset="0"/>
                          </a:rPr>
                          <m:t>(</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number</m:t>
                        </m:r>
                        <m:r>
                          <a:rPr lang="en-US" sz="1800">
                            <a:effectLst/>
                            <a:latin typeface="Cambria Math" panose="02040503050406030204" pitchFamily="18" charset="0"/>
                            <a:ea typeface="Calibri" panose="020F0502020204030204" pitchFamily="34" charset="0"/>
                            <a:cs typeface="Calibri" panose="020F0502020204030204" pitchFamily="34" charset="0"/>
                          </a:rPr>
                          <m:t> </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of</m:t>
                        </m:r>
                        <m:r>
                          <a:rPr lang="en-US" sz="1800">
                            <a:effectLst/>
                            <a:latin typeface="Cambria Math" panose="02040503050406030204" pitchFamily="18" charset="0"/>
                            <a:ea typeface="Calibri" panose="020F0502020204030204" pitchFamily="34" charset="0"/>
                            <a:cs typeface="Calibri" panose="020F0502020204030204" pitchFamily="34" charset="0"/>
                          </a:rPr>
                          <m:t> </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students</m:t>
                        </m:r>
                        <m:r>
                          <a:rPr lang="en-US" sz="1800">
                            <a:effectLst/>
                            <a:latin typeface="Cambria Math" panose="02040503050406030204" pitchFamily="18" charset="0"/>
                            <a:ea typeface="Calibri" panose="020F0502020204030204" pitchFamily="34" charset="0"/>
                            <a:cs typeface="Calibri" panose="020F0502020204030204" pitchFamily="34" charset="0"/>
                          </a:rPr>
                          <m:t> </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in</m:t>
                        </m:r>
                        <m:r>
                          <a:rPr lang="en-US" sz="1800">
                            <a:effectLst/>
                            <a:latin typeface="Cambria Math" panose="02040503050406030204" pitchFamily="18" charset="0"/>
                            <a:ea typeface="Calibri" panose="020F0502020204030204" pitchFamily="34" charset="0"/>
                            <a:cs typeface="Calibri" panose="020F0502020204030204" pitchFamily="34" charset="0"/>
                          </a:rPr>
                          <m:t> </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this</m:t>
                        </m:r>
                        <m:r>
                          <a:rPr lang="en-US" sz="1800">
                            <a:effectLst/>
                            <a:latin typeface="Cambria Math" panose="02040503050406030204" pitchFamily="18" charset="0"/>
                            <a:ea typeface="Calibri" panose="020F0502020204030204" pitchFamily="34" charset="0"/>
                            <a:cs typeface="Calibri" panose="020F0502020204030204" pitchFamily="34" charset="0"/>
                          </a:rPr>
                          <m:t> </m:t>
                        </m:r>
                        <m:r>
                          <m:rPr>
                            <m:sty m:val="p"/>
                          </m:rPr>
                          <a:rPr lang="en-US" sz="1800">
                            <a:effectLst/>
                            <a:latin typeface="Cambria Math" panose="02040503050406030204" pitchFamily="18" charset="0"/>
                            <a:ea typeface="Calibri" panose="020F0502020204030204" pitchFamily="34" charset="0"/>
                            <a:cs typeface="Calibri" panose="020F0502020204030204" pitchFamily="34" charset="0"/>
                          </a:rPr>
                          <m:t>school</m:t>
                        </m:r>
                        <m:r>
                          <a:rPr lang="en-US" sz="1800">
                            <a:effectLst/>
                            <a:latin typeface="Cambria Math" panose="02040503050406030204" pitchFamily="18" charset="0"/>
                            <a:ea typeface="Calibri" panose="020F0502020204030204" pitchFamily="34" charset="0"/>
                            <a:cs typeface="Calibri" panose="020F0502020204030204" pitchFamily="34" charset="0"/>
                          </a:rPr>
                          <m:t>)</m:t>
                        </m:r>
                      </m:den>
                    </m:f>
                  </m:oMath>
                </a14:m>
                <a:endParaRPr lang="en-US" dirty="0"/>
              </a:p>
              <a:p>
                <a:endParaRPr lang="en-US" dirty="0"/>
              </a:p>
              <a:p>
                <a:r>
                  <a:rPr lang="en-US" sz="1800" dirty="0">
                    <a:effectLst/>
                    <a:latin typeface="Calibri" panose="020F0502020204030204" pitchFamily="34" charset="0"/>
                    <a:ea typeface="Times New Roman" panose="02020603050405020304" pitchFamily="18" charset="0"/>
                  </a:rPr>
                  <a:t>The student's water consumption (L/d) for year 2017 at Al </a:t>
                </a:r>
                <a:r>
                  <a:rPr lang="en-US" sz="1800" dirty="0" err="1">
                    <a:effectLst/>
                    <a:latin typeface="Calibri" panose="020F0502020204030204" pitchFamily="34" charset="0"/>
                    <a:ea typeface="Times New Roman" panose="02020603050405020304" pitchFamily="18" charset="0"/>
                  </a:rPr>
                  <a:t>khansaa</a:t>
                </a:r>
                <a:r>
                  <a:rPr lang="en-US" sz="1800" dirty="0">
                    <a:effectLst/>
                    <a:latin typeface="Calibri" panose="020F0502020204030204" pitchFamily="34" charset="0"/>
                    <a:ea typeface="Times New Roman" panose="02020603050405020304" pitchFamily="18" charset="0"/>
                  </a:rPr>
                  <a:t> school </a:t>
                </a:r>
                <a:endParaRPr lang="en-US" dirty="0"/>
              </a:p>
            </p:txBody>
          </p:sp>
        </mc:Choice>
        <mc:Fallback xmlns="">
          <p:sp>
            <p:nvSpPr>
              <p:cNvPr id="2" name="Content Placeholder 1">
                <a:extLst>
                  <a:ext uri="{FF2B5EF4-FFF2-40B4-BE49-F238E27FC236}">
                    <a16:creationId xmlns:a16="http://schemas.microsoft.com/office/drawing/2014/main" id="{D3AEEB86-CA18-4D4D-90F8-ECEC89B35CA8}"/>
                  </a:ext>
                </a:extLst>
              </p:cNvPr>
              <p:cNvSpPr>
                <a:spLocks noGrp="1" noRot="1" noChangeAspect="1" noMove="1" noResize="1" noEditPoints="1" noAdjustHandles="1" noChangeArrowheads="1" noChangeShapeType="1" noTextEdit="1"/>
              </p:cNvSpPr>
              <p:nvPr>
                <p:ph idx="1"/>
              </p:nvPr>
            </p:nvSpPr>
            <p:spPr>
              <a:blipFill>
                <a:blip r:embed="rId2"/>
                <a:stretch>
                  <a:fillRect/>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59298B9C-CF99-4834-A6CE-1CB05BE8E51D}"/>
              </a:ext>
            </a:extLst>
          </p:cNvPr>
          <p:cNvSpPr>
            <a:spLocks noGrp="1"/>
          </p:cNvSpPr>
          <p:nvPr>
            <p:ph type="title"/>
          </p:nvPr>
        </p:nvSpPr>
        <p:spPr/>
        <p:txBody>
          <a:bodyPr>
            <a:normAutofit fontScale="90000"/>
          </a:bodyPr>
          <a:lstStyle/>
          <a:p>
            <a:pPr algn="ctr"/>
            <a:r>
              <a:rPr lang="en-US" sz="3700" dirty="0">
                <a:latin typeface="Times New Roman" panose="02020603050405020304" pitchFamily="18" charset="0"/>
                <a:cs typeface="Times New Roman" panose="02020603050405020304" pitchFamily="18" charset="0"/>
              </a:rPr>
              <a:t>Water consumption at schools</a:t>
            </a:r>
            <a:br>
              <a:rPr lang="en-US" sz="1800" b="1" kern="1600" cap="all" dirty="0">
                <a:effectLst/>
                <a:latin typeface="Times New Roman" panose="02020603050405020304" pitchFamily="18" charset="0"/>
                <a:ea typeface="Times New Roman" panose="02020603050405020304" pitchFamily="18" charset="0"/>
              </a:rPr>
            </a:br>
            <a:endParaRPr lang="en-US" dirty="0"/>
          </a:p>
        </p:txBody>
      </p:sp>
      <p:graphicFrame>
        <p:nvGraphicFramePr>
          <p:cNvPr id="4" name="Table 3">
            <a:extLst>
              <a:ext uri="{FF2B5EF4-FFF2-40B4-BE49-F238E27FC236}">
                <a16:creationId xmlns:a16="http://schemas.microsoft.com/office/drawing/2014/main" id="{C1357A7D-F43E-4BC4-A05A-B25C4AA2576E}"/>
              </a:ext>
            </a:extLst>
          </p:cNvPr>
          <p:cNvGraphicFramePr>
            <a:graphicFrameLocks noGrp="1"/>
          </p:cNvGraphicFramePr>
          <p:nvPr>
            <p:extLst>
              <p:ext uri="{D42A27DB-BD31-4B8C-83A1-F6EECF244321}">
                <p14:modId xmlns:p14="http://schemas.microsoft.com/office/powerpoint/2010/main" val="1457266733"/>
              </p:ext>
            </p:extLst>
          </p:nvPr>
        </p:nvGraphicFramePr>
        <p:xfrm>
          <a:off x="1925955" y="2895600"/>
          <a:ext cx="5292090" cy="2810072"/>
        </p:xfrm>
        <a:graphic>
          <a:graphicData uri="http://schemas.openxmlformats.org/drawingml/2006/table">
            <a:tbl>
              <a:tblPr rtl="1" firstRow="1" firstCol="1" bandRow="1">
                <a:tableStyleId>{5C22544A-7EE6-4342-B048-85BDC9FD1C3A}</a:tableStyleId>
              </a:tblPr>
              <a:tblGrid>
                <a:gridCol w="1638935">
                  <a:extLst>
                    <a:ext uri="{9D8B030D-6E8A-4147-A177-3AD203B41FA5}">
                      <a16:colId xmlns:a16="http://schemas.microsoft.com/office/drawing/2014/main" val="1430090766"/>
                    </a:ext>
                  </a:extLst>
                </a:gridCol>
                <a:gridCol w="974090">
                  <a:extLst>
                    <a:ext uri="{9D8B030D-6E8A-4147-A177-3AD203B41FA5}">
                      <a16:colId xmlns:a16="http://schemas.microsoft.com/office/drawing/2014/main" val="2528866237"/>
                    </a:ext>
                  </a:extLst>
                </a:gridCol>
                <a:gridCol w="623570">
                  <a:extLst>
                    <a:ext uri="{9D8B030D-6E8A-4147-A177-3AD203B41FA5}">
                      <a16:colId xmlns:a16="http://schemas.microsoft.com/office/drawing/2014/main" val="2014911787"/>
                    </a:ext>
                  </a:extLst>
                </a:gridCol>
                <a:gridCol w="1142365">
                  <a:extLst>
                    <a:ext uri="{9D8B030D-6E8A-4147-A177-3AD203B41FA5}">
                      <a16:colId xmlns:a16="http://schemas.microsoft.com/office/drawing/2014/main" val="1240157529"/>
                    </a:ext>
                  </a:extLst>
                </a:gridCol>
                <a:gridCol w="913130">
                  <a:extLst>
                    <a:ext uri="{9D8B030D-6E8A-4147-A177-3AD203B41FA5}">
                      <a16:colId xmlns:a16="http://schemas.microsoft.com/office/drawing/2014/main" val="1498399366"/>
                    </a:ext>
                  </a:extLst>
                </a:gridCol>
              </a:tblGrid>
              <a:tr h="0">
                <a:tc>
                  <a:txBody>
                    <a:bodyPr/>
                    <a:lstStyle/>
                    <a:p>
                      <a:pPr marL="0" marR="0" algn="ctr" rtl="0">
                        <a:lnSpc>
                          <a:spcPct val="115000"/>
                        </a:lnSpc>
                        <a:spcBef>
                          <a:spcPts val="0"/>
                        </a:spcBef>
                        <a:spcAft>
                          <a:spcPts val="0"/>
                        </a:spcAft>
                      </a:pPr>
                      <a:r>
                        <a:rPr lang="en-US" sz="1100" b="0">
                          <a:solidFill>
                            <a:sysClr val="windowText" lastClr="000000"/>
                          </a:solidFill>
                          <a:effectLst/>
                        </a:rPr>
                        <a:t>Student's daily water consumption rate (L/d)</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Number of students</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The sum</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The consumption</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The mounth</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22564543"/>
                  </a:ext>
                </a:extLst>
              </a:tr>
              <a:tr h="175260">
                <a:tc rowSpan="12">
                  <a:txBody>
                    <a:bodyPr/>
                    <a:lstStyle/>
                    <a:p>
                      <a:pPr marL="0" marR="0" algn="ctr" rtl="0">
                        <a:lnSpc>
                          <a:spcPct val="115000"/>
                        </a:lnSpc>
                        <a:spcBef>
                          <a:spcPts val="0"/>
                        </a:spcBef>
                        <a:spcAft>
                          <a:spcPts val="0"/>
                        </a:spcAft>
                      </a:pPr>
                      <a:r>
                        <a:rPr lang="en-US" sz="1100" b="0">
                          <a:solidFill>
                            <a:sysClr val="windowText" lastClr="000000"/>
                          </a:solidFill>
                          <a:effectLst/>
                        </a:rPr>
                        <a:t>3.88</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12">
                  <a:txBody>
                    <a:bodyPr/>
                    <a:lstStyle/>
                    <a:p>
                      <a:pPr marL="0" marR="0" algn="ctr" rtl="0">
                        <a:lnSpc>
                          <a:spcPct val="115000"/>
                        </a:lnSpc>
                        <a:spcBef>
                          <a:spcPts val="0"/>
                        </a:spcBef>
                        <a:spcAft>
                          <a:spcPts val="0"/>
                        </a:spcAft>
                      </a:pPr>
                      <a:r>
                        <a:rPr lang="en-US" sz="1100" b="0">
                          <a:solidFill>
                            <a:sysClr val="windowText" lastClr="000000"/>
                          </a:solidFill>
                          <a:effectLst/>
                        </a:rPr>
                        <a:t>481</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12">
                  <a:txBody>
                    <a:bodyPr/>
                    <a:lstStyle/>
                    <a:p>
                      <a:pPr marL="0" marR="0" algn="ctr" rtl="0">
                        <a:lnSpc>
                          <a:spcPct val="115000"/>
                        </a:lnSpc>
                        <a:spcBef>
                          <a:spcPts val="0"/>
                        </a:spcBef>
                        <a:spcAft>
                          <a:spcPts val="0"/>
                        </a:spcAft>
                      </a:pPr>
                      <a:r>
                        <a:rPr lang="en-US" sz="1100" b="0">
                          <a:solidFill>
                            <a:sysClr val="windowText" lastClr="000000"/>
                          </a:solidFill>
                          <a:effectLst/>
                        </a:rPr>
                        <a:t>681</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101</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1</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54499628"/>
                  </a:ext>
                </a:extLst>
              </a:tr>
              <a:tr h="1752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1100" b="0">
                          <a:solidFill>
                            <a:sysClr val="windowText" lastClr="000000"/>
                          </a:solidFill>
                          <a:effectLst/>
                        </a:rPr>
                        <a:t>30</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2</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93049989"/>
                  </a:ext>
                </a:extLst>
              </a:tr>
              <a:tr h="1752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1100" b="0">
                          <a:solidFill>
                            <a:sysClr val="windowText" lastClr="000000"/>
                          </a:solidFill>
                          <a:effectLst/>
                        </a:rPr>
                        <a:t>20</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3</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45997338"/>
                  </a:ext>
                </a:extLst>
              </a:tr>
              <a:tr h="1752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1100" b="0">
                          <a:solidFill>
                            <a:sysClr val="windowText" lastClr="000000"/>
                          </a:solidFill>
                          <a:effectLst/>
                        </a:rPr>
                        <a:t>81</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4</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91121591"/>
                  </a:ext>
                </a:extLst>
              </a:tr>
              <a:tr h="1752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1100" b="0">
                          <a:solidFill>
                            <a:sysClr val="windowText" lastClr="000000"/>
                          </a:solidFill>
                          <a:effectLst/>
                        </a:rPr>
                        <a:t>13</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5</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72894320"/>
                  </a:ext>
                </a:extLst>
              </a:tr>
              <a:tr h="1752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1100" b="0">
                          <a:solidFill>
                            <a:sysClr val="windowText" lastClr="000000"/>
                          </a:solidFill>
                          <a:effectLst/>
                        </a:rPr>
                        <a:t>192</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6</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22540983"/>
                  </a:ext>
                </a:extLst>
              </a:tr>
              <a:tr h="1752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1100" b="0">
                          <a:solidFill>
                            <a:sysClr val="windowText" lastClr="000000"/>
                          </a:solidFill>
                          <a:effectLst/>
                        </a:rPr>
                        <a:t>23</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7</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3142628"/>
                  </a:ext>
                </a:extLst>
              </a:tr>
              <a:tr h="1752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1100" b="0">
                          <a:solidFill>
                            <a:sysClr val="windowText" lastClr="000000"/>
                          </a:solidFill>
                          <a:effectLst/>
                        </a:rPr>
                        <a:t>87</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8</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93580789"/>
                  </a:ext>
                </a:extLst>
              </a:tr>
              <a:tr h="1752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1100" b="0">
                          <a:solidFill>
                            <a:sysClr val="windowText" lastClr="000000"/>
                          </a:solidFill>
                          <a:effectLst/>
                        </a:rPr>
                        <a:t>13</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9</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48815277"/>
                  </a:ext>
                </a:extLst>
              </a:tr>
              <a:tr h="1752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1100" b="0">
                          <a:solidFill>
                            <a:sysClr val="windowText" lastClr="000000"/>
                          </a:solidFill>
                          <a:effectLst/>
                        </a:rPr>
                        <a:t>25</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10</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753637"/>
                  </a:ext>
                </a:extLst>
              </a:tr>
              <a:tr h="1752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1100" b="0">
                          <a:solidFill>
                            <a:sysClr val="windowText" lastClr="000000"/>
                          </a:solidFill>
                          <a:effectLst/>
                        </a:rPr>
                        <a:t>27</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a:solidFill>
                            <a:sysClr val="windowText" lastClr="000000"/>
                          </a:solidFill>
                          <a:effectLst/>
                        </a:rPr>
                        <a:t>11</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9563288"/>
                  </a:ext>
                </a:extLst>
              </a:tr>
              <a:tr h="1752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15000"/>
                        </a:lnSpc>
                        <a:spcBef>
                          <a:spcPts val="0"/>
                        </a:spcBef>
                        <a:spcAft>
                          <a:spcPts val="0"/>
                        </a:spcAft>
                      </a:pPr>
                      <a:r>
                        <a:rPr lang="en-US" sz="1100" b="0">
                          <a:solidFill>
                            <a:sysClr val="windowText" lastClr="000000"/>
                          </a:solidFill>
                          <a:effectLst/>
                        </a:rPr>
                        <a:t>69</a:t>
                      </a:r>
                      <a:endParaRPr lang="en-US" sz="1100" b="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0" dirty="0">
                          <a:solidFill>
                            <a:sysClr val="windowText" lastClr="000000"/>
                          </a:solidFill>
                          <a:effectLst/>
                        </a:rPr>
                        <a:t>12</a:t>
                      </a:r>
                      <a:endParaRPr lang="en-US" sz="1100" b="0" dirty="0">
                        <a:solidFill>
                          <a:sysClr val="windowText" lastClr="00000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5470930"/>
                  </a:ext>
                </a:extLst>
              </a:tr>
            </a:tbl>
          </a:graphicData>
        </a:graphic>
      </p:graphicFrame>
    </p:spTree>
    <p:extLst>
      <p:ext uri="{BB962C8B-B14F-4D97-AF65-F5344CB8AC3E}">
        <p14:creationId xmlns:p14="http://schemas.microsoft.com/office/powerpoint/2010/main" val="9372649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9A2393-C0C5-4232-9C62-56DBFE0F50B5}"/>
              </a:ext>
            </a:extLst>
          </p:cNvPr>
          <p:cNvSpPr>
            <a:spLocks noGrp="1"/>
          </p:cNvSpPr>
          <p:nvPr>
            <p:ph type="title"/>
          </p:nvPr>
        </p:nvSpPr>
        <p:spPr>
          <a:xfrm>
            <a:off x="457200" y="381000"/>
            <a:ext cx="8229600" cy="457200"/>
          </a:xfrm>
        </p:spPr>
        <p:txBody>
          <a:bodyPr>
            <a:normAutofit fontScale="90000"/>
          </a:bodyPr>
          <a:lstStyle/>
          <a:p>
            <a:pPr algn="ctr"/>
            <a:r>
              <a:rPr lang="en-US" sz="3300" dirty="0">
                <a:latin typeface="Times New Roman" panose="02020603050405020304" pitchFamily="18" charset="0"/>
                <a:cs typeface="Times New Roman" panose="02020603050405020304" pitchFamily="18" charset="0"/>
              </a:rPr>
              <a:t>Results of consumption rates in Jenin villages</a:t>
            </a:r>
            <a:endParaRPr lang="en-US" dirty="0"/>
          </a:p>
        </p:txBody>
      </p:sp>
      <p:graphicFrame>
        <p:nvGraphicFramePr>
          <p:cNvPr id="4" name="Content Placeholder 3">
            <a:extLst>
              <a:ext uri="{FF2B5EF4-FFF2-40B4-BE49-F238E27FC236}">
                <a16:creationId xmlns:a16="http://schemas.microsoft.com/office/drawing/2014/main" id="{C0CC82A9-FEBC-47BB-B10E-92A77EAEFCC6}"/>
              </a:ext>
            </a:extLst>
          </p:cNvPr>
          <p:cNvGraphicFramePr>
            <a:graphicFrameLocks noGrp="1"/>
          </p:cNvGraphicFramePr>
          <p:nvPr>
            <p:ph idx="1"/>
            <p:extLst>
              <p:ext uri="{D42A27DB-BD31-4B8C-83A1-F6EECF244321}">
                <p14:modId xmlns:p14="http://schemas.microsoft.com/office/powerpoint/2010/main" val="2460340013"/>
              </p:ext>
            </p:extLst>
          </p:nvPr>
        </p:nvGraphicFramePr>
        <p:xfrm>
          <a:off x="457200" y="1219200"/>
          <a:ext cx="8229600" cy="45259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65832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1524000"/>
            <a:ext cx="7266226" cy="4389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STUDY AREA</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97810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77A886-F4C6-43AB-97E3-A228F0AB2459}"/>
              </a:ext>
            </a:extLst>
          </p:cNvPr>
          <p:cNvSpPr>
            <a:spLocks noGrp="1"/>
          </p:cNvSpPr>
          <p:nvPr>
            <p:ph type="title"/>
          </p:nvPr>
        </p:nvSpPr>
        <p:spPr>
          <a:xfrm>
            <a:off x="457200" y="228600"/>
            <a:ext cx="8229600" cy="503238"/>
          </a:xfrm>
        </p:spPr>
        <p:txBody>
          <a:bodyPr>
            <a:normAutofit fontScale="90000"/>
          </a:bodyPr>
          <a:lstStyle/>
          <a:p>
            <a:pPr algn="ctr"/>
            <a:r>
              <a:rPr lang="en-US" sz="3000" dirty="0">
                <a:latin typeface="Times New Roman" panose="02020603050405020304" pitchFamily="18" charset="0"/>
                <a:cs typeface="Times New Roman" panose="02020603050405020304" pitchFamily="18" charset="0"/>
              </a:rPr>
              <a:t>Results of consumption rates in Jenin city</a:t>
            </a:r>
            <a:endParaRPr lang="en-US" dirty="0"/>
          </a:p>
        </p:txBody>
      </p:sp>
      <p:graphicFrame>
        <p:nvGraphicFramePr>
          <p:cNvPr id="4" name="Content Placeholder 3">
            <a:extLst>
              <a:ext uri="{FF2B5EF4-FFF2-40B4-BE49-F238E27FC236}">
                <a16:creationId xmlns:a16="http://schemas.microsoft.com/office/drawing/2014/main" id="{E42FB873-7AA3-4FD7-A8BD-4D5F8648C8B4}"/>
              </a:ext>
            </a:extLst>
          </p:cNvPr>
          <p:cNvGraphicFramePr>
            <a:graphicFrameLocks noGrp="1"/>
          </p:cNvGraphicFramePr>
          <p:nvPr>
            <p:ph idx="1"/>
            <p:extLst>
              <p:ext uri="{D42A27DB-BD31-4B8C-83A1-F6EECF244321}">
                <p14:modId xmlns:p14="http://schemas.microsoft.com/office/powerpoint/2010/main" val="592753523"/>
              </p:ext>
            </p:extLst>
          </p:nvPr>
        </p:nvGraphicFramePr>
        <p:xfrm>
          <a:off x="457200" y="960438"/>
          <a:ext cx="8305800" cy="48244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484865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14B8A2-B557-4126-902E-2060033B79EA}"/>
              </a:ext>
            </a:extLst>
          </p:cNvPr>
          <p:cNvSpPr>
            <a:spLocks noGrp="1"/>
          </p:cNvSpPr>
          <p:nvPr>
            <p:ph type="title"/>
          </p:nvPr>
        </p:nvSpPr>
        <p:spPr>
          <a:xfrm>
            <a:off x="447675" y="304800"/>
            <a:ext cx="8229600" cy="660209"/>
          </a:xfrm>
        </p:spPr>
        <p:txBody>
          <a:bodyPr>
            <a:normAutofit/>
          </a:bodyPr>
          <a:lstStyle/>
          <a:p>
            <a:pPr algn="ctr"/>
            <a:r>
              <a:rPr lang="en-US" sz="2700" dirty="0">
                <a:latin typeface="Times New Roman" panose="02020603050405020304" pitchFamily="18" charset="0"/>
                <a:cs typeface="Times New Roman" panose="02020603050405020304" pitchFamily="18" charset="0"/>
              </a:rPr>
              <a:t>Results of consumption rates in Qalqilya city</a:t>
            </a:r>
            <a:endParaRPr lang="en-US" dirty="0"/>
          </a:p>
        </p:txBody>
      </p:sp>
      <p:graphicFrame>
        <p:nvGraphicFramePr>
          <p:cNvPr id="4" name="Content Placeholder 3">
            <a:extLst>
              <a:ext uri="{FF2B5EF4-FFF2-40B4-BE49-F238E27FC236}">
                <a16:creationId xmlns:a16="http://schemas.microsoft.com/office/drawing/2014/main" id="{933F1144-1131-4488-903D-259EDEBF4B10}"/>
              </a:ext>
            </a:extLst>
          </p:cNvPr>
          <p:cNvGraphicFramePr>
            <a:graphicFrameLocks noGrp="1"/>
          </p:cNvGraphicFramePr>
          <p:nvPr>
            <p:ph idx="1"/>
            <p:extLst>
              <p:ext uri="{D42A27DB-BD31-4B8C-83A1-F6EECF244321}">
                <p14:modId xmlns:p14="http://schemas.microsoft.com/office/powerpoint/2010/main" val="3980647283"/>
              </p:ext>
            </p:extLst>
          </p:nvPr>
        </p:nvGraphicFramePr>
        <p:xfrm>
          <a:off x="609600" y="1003109"/>
          <a:ext cx="8229600" cy="48641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798076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9D7FD266-10EC-43B5-9083-FFC4E8EBD2B1}"/>
              </a:ext>
            </a:extLst>
          </p:cNvPr>
          <p:cNvGraphicFramePr>
            <a:graphicFrameLocks noGrp="1"/>
          </p:cNvGraphicFramePr>
          <p:nvPr>
            <p:ph idx="1"/>
            <p:extLst>
              <p:ext uri="{D42A27DB-BD31-4B8C-83A1-F6EECF244321}">
                <p14:modId xmlns:p14="http://schemas.microsoft.com/office/powerpoint/2010/main" val="2138013892"/>
              </p:ext>
            </p:extLst>
          </p:nvPr>
        </p:nvGraphicFramePr>
        <p:xfrm>
          <a:off x="846455" y="1905000"/>
          <a:ext cx="3429001" cy="1981200"/>
        </p:xfrm>
        <a:graphic>
          <a:graphicData uri="http://schemas.openxmlformats.org/drawingml/2006/table">
            <a:tbl>
              <a:tblPr rtl="1" firstRow="1" firstCol="1" bandRow="1">
                <a:tableStyleId>{5C22544A-7EE6-4342-B048-85BDC9FD1C3A}</a:tableStyleId>
              </a:tblPr>
              <a:tblGrid>
                <a:gridCol w="871886">
                  <a:extLst>
                    <a:ext uri="{9D8B030D-6E8A-4147-A177-3AD203B41FA5}">
                      <a16:colId xmlns:a16="http://schemas.microsoft.com/office/drawing/2014/main" val="2492734084"/>
                    </a:ext>
                  </a:extLst>
                </a:gridCol>
                <a:gridCol w="952283">
                  <a:extLst>
                    <a:ext uri="{9D8B030D-6E8A-4147-A177-3AD203B41FA5}">
                      <a16:colId xmlns:a16="http://schemas.microsoft.com/office/drawing/2014/main" val="3560355735"/>
                    </a:ext>
                  </a:extLst>
                </a:gridCol>
                <a:gridCol w="752461">
                  <a:extLst>
                    <a:ext uri="{9D8B030D-6E8A-4147-A177-3AD203B41FA5}">
                      <a16:colId xmlns:a16="http://schemas.microsoft.com/office/drawing/2014/main" val="2184863662"/>
                    </a:ext>
                  </a:extLst>
                </a:gridCol>
                <a:gridCol w="852371">
                  <a:extLst>
                    <a:ext uri="{9D8B030D-6E8A-4147-A177-3AD203B41FA5}">
                      <a16:colId xmlns:a16="http://schemas.microsoft.com/office/drawing/2014/main" val="3754769386"/>
                    </a:ext>
                  </a:extLst>
                </a:gridCol>
              </a:tblGrid>
              <a:tr h="396240">
                <a:tc gridSpan="4">
                  <a:txBody>
                    <a:bodyPr/>
                    <a:lstStyle/>
                    <a:p>
                      <a:pPr marL="0" marR="0" algn="ctr" rtl="0">
                        <a:lnSpc>
                          <a:spcPct val="115000"/>
                        </a:lnSpc>
                        <a:spcBef>
                          <a:spcPts val="0"/>
                        </a:spcBef>
                        <a:spcAft>
                          <a:spcPts val="0"/>
                        </a:spcAft>
                      </a:pPr>
                      <a:r>
                        <a:rPr lang="en-US" sz="1100" b="1" dirty="0">
                          <a:solidFill>
                            <a:sysClr val="windowText" lastClr="000000"/>
                          </a:solidFill>
                          <a:effectLst/>
                          <a:latin typeface="Times New Roman" panose="02020603050405020304" pitchFamily="18" charset="0"/>
                          <a:cs typeface="Times New Roman" panose="02020603050405020304" pitchFamily="18" charset="0"/>
                        </a:rPr>
                        <a:t>The consumption rate in Jenin villages (L/d)</a:t>
                      </a:r>
                      <a:endParaRPr lang="en-US" sz="1100" b="1"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87321271"/>
                  </a:ext>
                </a:extLst>
              </a:tr>
              <a:tr h="396240">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min</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max</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avg</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 </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6184931"/>
                  </a:ext>
                </a:extLst>
              </a:tr>
              <a:tr h="396240">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0.75</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16.01</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4.44</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2017</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38929153"/>
                  </a:ext>
                </a:extLst>
              </a:tr>
              <a:tr h="396240">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0.76</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18.61</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4.31</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2018</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9566689"/>
                  </a:ext>
                </a:extLst>
              </a:tr>
              <a:tr h="396240">
                <a:tc>
                  <a:txBody>
                    <a:bodyPr/>
                    <a:lstStyle/>
                    <a:p>
                      <a:pPr marL="0" marR="0" algn="ctr" rtl="0">
                        <a:lnSpc>
                          <a:spcPct val="115000"/>
                        </a:lnSpc>
                        <a:spcBef>
                          <a:spcPts val="0"/>
                        </a:spcBef>
                        <a:spcAft>
                          <a:spcPts val="0"/>
                        </a:spcAft>
                      </a:pPr>
                      <a:r>
                        <a:rPr lang="en-US" sz="1100" b="1" dirty="0">
                          <a:solidFill>
                            <a:sysClr val="windowText" lastClr="000000"/>
                          </a:solidFill>
                          <a:effectLst/>
                          <a:latin typeface="Times New Roman" panose="02020603050405020304" pitchFamily="18" charset="0"/>
                          <a:cs typeface="Times New Roman" panose="02020603050405020304" pitchFamily="18" charset="0"/>
                        </a:rPr>
                        <a:t>0.32</a:t>
                      </a:r>
                      <a:endParaRPr lang="en-US" sz="1100" b="1"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22.15</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4.16</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dirty="0">
                          <a:solidFill>
                            <a:sysClr val="windowText" lastClr="000000"/>
                          </a:solidFill>
                          <a:effectLst/>
                          <a:latin typeface="Times New Roman" panose="02020603050405020304" pitchFamily="18" charset="0"/>
                          <a:cs typeface="Times New Roman" panose="02020603050405020304" pitchFamily="18" charset="0"/>
                        </a:rPr>
                        <a:t>2019</a:t>
                      </a:r>
                      <a:endParaRPr lang="en-US" sz="1100" b="1"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27421244"/>
                  </a:ext>
                </a:extLst>
              </a:tr>
            </a:tbl>
          </a:graphicData>
        </a:graphic>
      </p:graphicFrame>
      <p:sp>
        <p:nvSpPr>
          <p:cNvPr id="3" name="Title 2">
            <a:extLst>
              <a:ext uri="{FF2B5EF4-FFF2-40B4-BE49-F238E27FC236}">
                <a16:creationId xmlns:a16="http://schemas.microsoft.com/office/drawing/2014/main" id="{0F12D792-9DF6-4A1A-B1B8-7F0D9F8D03CD}"/>
              </a:ext>
            </a:extLst>
          </p:cNvPr>
          <p:cNvSpPr>
            <a:spLocks noGrp="1"/>
          </p:cNvSpPr>
          <p:nvPr>
            <p:ph type="title"/>
          </p:nvPr>
        </p:nvSpPr>
        <p:spPr/>
        <p:txBody>
          <a:bodyPr/>
          <a:lstStyle/>
          <a:p>
            <a:pPr algn="ctr"/>
            <a:r>
              <a:rPr lang="en-US" sz="4400" dirty="0">
                <a:latin typeface="Times New Roman" panose="02020603050405020304" pitchFamily="18" charset="0"/>
                <a:cs typeface="Times New Roman" panose="02020603050405020304" pitchFamily="18" charset="0"/>
              </a:rPr>
              <a:t>Results of consumption rates</a:t>
            </a:r>
            <a:endParaRPr lang="en-US" dirty="0"/>
          </a:p>
        </p:txBody>
      </p:sp>
      <p:graphicFrame>
        <p:nvGraphicFramePr>
          <p:cNvPr id="5" name="Table 4">
            <a:extLst>
              <a:ext uri="{FF2B5EF4-FFF2-40B4-BE49-F238E27FC236}">
                <a16:creationId xmlns:a16="http://schemas.microsoft.com/office/drawing/2014/main" id="{7461E3D4-46EF-48AD-B439-A90CDAF6E6D0}"/>
              </a:ext>
            </a:extLst>
          </p:cNvPr>
          <p:cNvGraphicFramePr>
            <a:graphicFrameLocks noGrp="1"/>
          </p:cNvGraphicFramePr>
          <p:nvPr>
            <p:extLst>
              <p:ext uri="{D42A27DB-BD31-4B8C-83A1-F6EECF244321}">
                <p14:modId xmlns:p14="http://schemas.microsoft.com/office/powerpoint/2010/main" val="803124399"/>
              </p:ext>
            </p:extLst>
          </p:nvPr>
        </p:nvGraphicFramePr>
        <p:xfrm>
          <a:off x="4953000" y="1905000"/>
          <a:ext cx="3581400" cy="1981200"/>
        </p:xfrm>
        <a:graphic>
          <a:graphicData uri="http://schemas.openxmlformats.org/drawingml/2006/table">
            <a:tbl>
              <a:tblPr rtl="1" firstRow="1" firstCol="1" bandRow="1">
                <a:tableStyleId>{5C22544A-7EE6-4342-B048-85BDC9FD1C3A}</a:tableStyleId>
              </a:tblPr>
              <a:tblGrid>
                <a:gridCol w="857340">
                  <a:extLst>
                    <a:ext uri="{9D8B030D-6E8A-4147-A177-3AD203B41FA5}">
                      <a16:colId xmlns:a16="http://schemas.microsoft.com/office/drawing/2014/main" val="2218950417"/>
                    </a:ext>
                  </a:extLst>
                </a:gridCol>
                <a:gridCol w="896195">
                  <a:extLst>
                    <a:ext uri="{9D8B030D-6E8A-4147-A177-3AD203B41FA5}">
                      <a16:colId xmlns:a16="http://schemas.microsoft.com/office/drawing/2014/main" val="3096364202"/>
                    </a:ext>
                  </a:extLst>
                </a:gridCol>
                <a:gridCol w="857340">
                  <a:extLst>
                    <a:ext uri="{9D8B030D-6E8A-4147-A177-3AD203B41FA5}">
                      <a16:colId xmlns:a16="http://schemas.microsoft.com/office/drawing/2014/main" val="2713481749"/>
                    </a:ext>
                  </a:extLst>
                </a:gridCol>
                <a:gridCol w="970525">
                  <a:extLst>
                    <a:ext uri="{9D8B030D-6E8A-4147-A177-3AD203B41FA5}">
                      <a16:colId xmlns:a16="http://schemas.microsoft.com/office/drawing/2014/main" val="3302285376"/>
                    </a:ext>
                  </a:extLst>
                </a:gridCol>
              </a:tblGrid>
              <a:tr h="396240">
                <a:tc gridSpan="4">
                  <a:txBody>
                    <a:bodyPr/>
                    <a:lstStyle/>
                    <a:p>
                      <a:pPr marL="0" marR="0" algn="ctr" rtl="1">
                        <a:lnSpc>
                          <a:spcPct val="115000"/>
                        </a:lnSpc>
                        <a:spcBef>
                          <a:spcPts val="0"/>
                        </a:spcBef>
                        <a:spcAft>
                          <a:spcPts val="0"/>
                        </a:spcAft>
                      </a:pPr>
                      <a:r>
                        <a:rPr lang="en-US" sz="1100" b="1" dirty="0">
                          <a:solidFill>
                            <a:sysClr val="windowText" lastClr="000000"/>
                          </a:solidFill>
                          <a:effectLst/>
                          <a:latin typeface="Times New Roman" panose="02020603050405020304" pitchFamily="18" charset="0"/>
                          <a:cs typeface="Times New Roman" panose="02020603050405020304" pitchFamily="18" charset="0"/>
                        </a:rPr>
                        <a:t>The consumption rate in Jenin city (L/d)</a:t>
                      </a:r>
                      <a:endParaRPr lang="en-US" sz="1100" b="1"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29302721"/>
                  </a:ext>
                </a:extLst>
              </a:tr>
              <a:tr h="396240">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min</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max</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avg</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 </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22178745"/>
                  </a:ext>
                </a:extLst>
              </a:tr>
              <a:tr h="396240">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0.30</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7.77</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2.63</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2017</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0259029"/>
                  </a:ext>
                </a:extLst>
              </a:tr>
              <a:tr h="396240">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0.25</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5.63</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1.90</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2018</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50847734"/>
                  </a:ext>
                </a:extLst>
              </a:tr>
              <a:tr h="396240">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0.60</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8.93</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2.89</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dirty="0">
                          <a:solidFill>
                            <a:sysClr val="windowText" lastClr="000000"/>
                          </a:solidFill>
                          <a:effectLst/>
                          <a:latin typeface="Times New Roman" panose="02020603050405020304" pitchFamily="18" charset="0"/>
                          <a:cs typeface="Times New Roman" panose="02020603050405020304" pitchFamily="18" charset="0"/>
                        </a:rPr>
                        <a:t>2019</a:t>
                      </a:r>
                      <a:endParaRPr lang="en-US" sz="1100" b="1"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17305204"/>
                  </a:ext>
                </a:extLst>
              </a:tr>
            </a:tbl>
          </a:graphicData>
        </a:graphic>
      </p:graphicFrame>
      <p:graphicFrame>
        <p:nvGraphicFramePr>
          <p:cNvPr id="6" name="Table 5">
            <a:extLst>
              <a:ext uri="{FF2B5EF4-FFF2-40B4-BE49-F238E27FC236}">
                <a16:creationId xmlns:a16="http://schemas.microsoft.com/office/drawing/2014/main" id="{DE75E8EF-2058-4D50-A8DE-AC594C25952C}"/>
              </a:ext>
            </a:extLst>
          </p:cNvPr>
          <p:cNvGraphicFramePr>
            <a:graphicFrameLocks noGrp="1"/>
          </p:cNvGraphicFramePr>
          <p:nvPr>
            <p:extLst>
              <p:ext uri="{D42A27DB-BD31-4B8C-83A1-F6EECF244321}">
                <p14:modId xmlns:p14="http://schemas.microsoft.com/office/powerpoint/2010/main" val="3417373562"/>
              </p:ext>
            </p:extLst>
          </p:nvPr>
        </p:nvGraphicFramePr>
        <p:xfrm>
          <a:off x="2781300" y="4267200"/>
          <a:ext cx="3581400" cy="1981200"/>
        </p:xfrm>
        <a:graphic>
          <a:graphicData uri="http://schemas.openxmlformats.org/drawingml/2006/table">
            <a:tbl>
              <a:tblPr rtl="1" firstRow="1" firstCol="1" bandRow="1">
                <a:tableStyleId>{5C22544A-7EE6-4342-B048-85BDC9FD1C3A}</a:tableStyleId>
              </a:tblPr>
              <a:tblGrid>
                <a:gridCol w="952214">
                  <a:extLst>
                    <a:ext uri="{9D8B030D-6E8A-4147-A177-3AD203B41FA5}">
                      <a16:colId xmlns:a16="http://schemas.microsoft.com/office/drawing/2014/main" val="1296403725"/>
                    </a:ext>
                  </a:extLst>
                </a:gridCol>
                <a:gridCol w="864982">
                  <a:extLst>
                    <a:ext uri="{9D8B030D-6E8A-4147-A177-3AD203B41FA5}">
                      <a16:colId xmlns:a16="http://schemas.microsoft.com/office/drawing/2014/main" val="1059059020"/>
                    </a:ext>
                  </a:extLst>
                </a:gridCol>
                <a:gridCol w="827480">
                  <a:extLst>
                    <a:ext uri="{9D8B030D-6E8A-4147-A177-3AD203B41FA5}">
                      <a16:colId xmlns:a16="http://schemas.microsoft.com/office/drawing/2014/main" val="3279846226"/>
                    </a:ext>
                  </a:extLst>
                </a:gridCol>
                <a:gridCol w="936724">
                  <a:extLst>
                    <a:ext uri="{9D8B030D-6E8A-4147-A177-3AD203B41FA5}">
                      <a16:colId xmlns:a16="http://schemas.microsoft.com/office/drawing/2014/main" val="4195845521"/>
                    </a:ext>
                  </a:extLst>
                </a:gridCol>
              </a:tblGrid>
              <a:tr h="396240">
                <a:tc gridSpan="4">
                  <a:txBody>
                    <a:bodyPr/>
                    <a:lstStyle/>
                    <a:p>
                      <a:pPr marL="0" marR="0" algn="ctr" rtl="1">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The consumption rate in Qalqilya city (L/d)</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42749120"/>
                  </a:ext>
                </a:extLst>
              </a:tr>
              <a:tr h="396240">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min</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max</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avg</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 </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84414576"/>
                  </a:ext>
                </a:extLst>
              </a:tr>
              <a:tr h="396240">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1.40</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17.53</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6.42</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2017</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90645195"/>
                  </a:ext>
                </a:extLst>
              </a:tr>
              <a:tr h="396240">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1.72</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29.58</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5.98</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2018</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0889349"/>
                  </a:ext>
                </a:extLst>
              </a:tr>
              <a:tr h="396240">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2.31</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21.98</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a:solidFill>
                            <a:sysClr val="windowText" lastClr="000000"/>
                          </a:solidFill>
                          <a:effectLst/>
                          <a:latin typeface="Times New Roman" panose="02020603050405020304" pitchFamily="18" charset="0"/>
                          <a:cs typeface="Times New Roman" panose="02020603050405020304" pitchFamily="18" charset="0"/>
                        </a:rPr>
                        <a:t>7.15</a:t>
                      </a:r>
                      <a:endParaRPr lang="en-US" sz="1100" b="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rtl="0">
                        <a:lnSpc>
                          <a:spcPct val="115000"/>
                        </a:lnSpc>
                        <a:spcBef>
                          <a:spcPts val="0"/>
                        </a:spcBef>
                        <a:spcAft>
                          <a:spcPts val="0"/>
                        </a:spcAft>
                      </a:pPr>
                      <a:r>
                        <a:rPr lang="en-US" sz="1100" b="1" dirty="0">
                          <a:solidFill>
                            <a:sysClr val="windowText" lastClr="000000"/>
                          </a:solidFill>
                          <a:effectLst/>
                          <a:latin typeface="Times New Roman" panose="02020603050405020304" pitchFamily="18" charset="0"/>
                          <a:cs typeface="Times New Roman" panose="02020603050405020304" pitchFamily="18" charset="0"/>
                        </a:rPr>
                        <a:t>2019</a:t>
                      </a:r>
                      <a:endParaRPr lang="en-US" sz="1100" b="1"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95030100"/>
                  </a:ext>
                </a:extLst>
              </a:tr>
            </a:tbl>
          </a:graphicData>
        </a:graphic>
      </p:graphicFrame>
    </p:spTree>
    <p:extLst>
      <p:ext uri="{BB962C8B-B14F-4D97-AF65-F5344CB8AC3E}">
        <p14:creationId xmlns:p14="http://schemas.microsoft.com/office/powerpoint/2010/main" val="23685315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42580E-6C5A-47C1-AF2F-1EFE238053FA}"/>
              </a:ext>
            </a:extLst>
          </p:cNvPr>
          <p:cNvSpPr>
            <a:spLocks noGrp="1"/>
          </p:cNvSpPr>
          <p:nvPr>
            <p:ph idx="1"/>
          </p:nvPr>
        </p:nvSpPr>
        <p:spPr>
          <a:xfrm>
            <a:off x="457200" y="1828800"/>
            <a:ext cx="8229600" cy="4178491"/>
          </a:xfrm>
        </p:spPr>
        <p:txBody>
          <a:bodyPr/>
          <a:lstStyle/>
          <a:p>
            <a:r>
              <a:rPr lang="en-GB" sz="2800" dirty="0">
                <a:latin typeface="Times New Roman" panose="02020603050405020304" pitchFamily="18" charset="0"/>
              </a:rPr>
              <a:t>(Females &gt; males) in </a:t>
            </a:r>
            <a:r>
              <a:rPr lang="en-US" sz="2800" dirty="0">
                <a:latin typeface="Times New Roman" panose="02020603050405020304" pitchFamily="18" charset="0"/>
              </a:rPr>
              <a:t>elementary and secondary schools.</a:t>
            </a:r>
          </a:p>
          <a:p>
            <a:endParaRPr lang="en-US" sz="2800" dirty="0">
              <a:latin typeface="Times New Roman" panose="02020603050405020304" pitchFamily="18" charset="0"/>
            </a:endParaRPr>
          </a:p>
          <a:p>
            <a:r>
              <a:rPr lang="en-GB" sz="2800" dirty="0">
                <a:latin typeface="Times New Roman" panose="02020603050405020304" pitchFamily="18" charset="0"/>
              </a:rPr>
              <a:t>Secondary schools &gt; elementary schools.</a:t>
            </a:r>
            <a:endParaRPr lang="en-US" sz="2800" dirty="0">
              <a:latin typeface="Times New Roman" panose="02020603050405020304" pitchFamily="18" charset="0"/>
            </a:endParaRPr>
          </a:p>
        </p:txBody>
      </p:sp>
      <p:sp>
        <p:nvSpPr>
          <p:cNvPr id="3" name="Title 2">
            <a:extLst>
              <a:ext uri="{FF2B5EF4-FFF2-40B4-BE49-F238E27FC236}">
                <a16:creationId xmlns:a16="http://schemas.microsoft.com/office/drawing/2014/main" id="{F736B74A-3722-4AFE-906C-71C12C6C28AB}"/>
              </a:ext>
            </a:extLst>
          </p:cNvPr>
          <p:cNvSpPr>
            <a:spLocks noGrp="1"/>
          </p:cNvSpPr>
          <p:nvPr>
            <p:ph type="title"/>
          </p:nvPr>
        </p:nvSpPr>
        <p:spPr>
          <a:xfrm>
            <a:off x="457200" y="304800"/>
            <a:ext cx="8229600" cy="808038"/>
          </a:xfrm>
        </p:spPr>
        <p:txBody>
          <a:bodyPr>
            <a:normAutofit fontScale="90000"/>
          </a:bodyPr>
          <a:lstStyle/>
          <a:p>
            <a:pPr algn="ctr"/>
            <a:r>
              <a:rPr lang="en-US" sz="3100" dirty="0">
                <a:latin typeface="Times New Roman" panose="02020603050405020304" pitchFamily="18" charset="0"/>
                <a:cs typeface="Times New Roman" panose="02020603050405020304" pitchFamily="18" charset="0"/>
              </a:rPr>
              <a:t>Comparison between schools’ categories in Jenin and Qalqilya Cities</a:t>
            </a:r>
            <a:endParaRPr lang="en-US" dirty="0"/>
          </a:p>
        </p:txBody>
      </p:sp>
    </p:spTree>
    <p:extLst>
      <p:ext uri="{BB962C8B-B14F-4D97-AF65-F5344CB8AC3E}">
        <p14:creationId xmlns:p14="http://schemas.microsoft.com/office/powerpoint/2010/main" val="30295694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69B799F2-28C4-4BD8-9A84-06B7DDE4DEFD}"/>
              </a:ext>
            </a:extLst>
          </p:cNvPr>
          <p:cNvSpPr>
            <a:spLocks noGrp="1"/>
          </p:cNvSpPr>
          <p:nvPr>
            <p:ph idx="1"/>
          </p:nvPr>
        </p:nvSpPr>
        <p:spPr/>
        <p:txBody>
          <a:bodyPr>
            <a:normAutofit lnSpcReduction="10000"/>
          </a:bodyPr>
          <a:lstStyle/>
          <a:p>
            <a:pPr marL="342900" lvl="0" indent="-342900" rtl="0">
              <a:lnSpc>
                <a:spcPct val="150000"/>
              </a:lnSpc>
              <a:buFont typeface="Symbol" panose="05050102010706020507" pitchFamily="18" charset="2"/>
              <a:buChar char=""/>
            </a:pPr>
            <a:r>
              <a:rPr lang="en-GB" sz="3200" dirty="0" err="1">
                <a:effectLst/>
                <a:latin typeface="Times New Roman" panose="02020603050405020304" pitchFamily="18" charset="0"/>
                <a:ea typeface="Calibri" panose="020F0502020204030204" pitchFamily="34" charset="0"/>
                <a:cs typeface="Times New Roman" panose="02020603050405020304" pitchFamily="18" charset="0"/>
              </a:rPr>
              <a:t>Bidya</a:t>
            </a:r>
            <a:r>
              <a:rPr lang="en-GB" sz="3200" dirty="0">
                <a:effectLst/>
                <a:latin typeface="Times New Roman" panose="02020603050405020304" pitchFamily="18" charset="0"/>
                <a:ea typeface="Calibri" panose="020F0502020204030204" pitchFamily="34" charset="0"/>
                <a:cs typeface="Times New Roman" panose="02020603050405020304" pitchFamily="18" charset="0"/>
              </a:rPr>
              <a:t> Municipality.</a:t>
            </a:r>
            <a:endParaRPr lang="en-US" sz="3200" dirty="0">
              <a:effectLst/>
              <a:latin typeface="Times New Roman" panose="02020603050405020304" pitchFamily="18" charset="0"/>
              <a:ea typeface="Calibri" panose="020F0502020204030204" pitchFamily="34" charset="0"/>
            </a:endParaRPr>
          </a:p>
          <a:p>
            <a:pPr marL="342900" lvl="0" indent="-342900">
              <a:lnSpc>
                <a:spcPct val="150000"/>
              </a:lnSpc>
              <a:buFont typeface="Symbol" panose="05050102010706020507" pitchFamily="18" charset="2"/>
              <a:buChar char=""/>
            </a:pPr>
            <a:r>
              <a:rPr lang="en-GB" sz="3200" dirty="0">
                <a:effectLst/>
                <a:latin typeface="Times New Roman" panose="02020603050405020304" pitchFamily="18" charset="0"/>
                <a:ea typeface="Calibri" panose="020F0502020204030204" pitchFamily="34" charset="0"/>
                <a:cs typeface="Times New Roman" panose="02020603050405020304" pitchFamily="18" charset="0"/>
              </a:rPr>
              <a:t>Palestinian Central Bureau of Statistics.</a:t>
            </a:r>
            <a:endParaRPr lang="en-US" sz="3200" dirty="0">
              <a:effectLst/>
              <a:latin typeface="Times New Roman" panose="02020603050405020304" pitchFamily="18" charset="0"/>
              <a:ea typeface="Calibri" panose="020F0502020204030204" pitchFamily="34" charset="0"/>
            </a:endParaRPr>
          </a:p>
          <a:p>
            <a:pPr marL="342900" lvl="0" indent="-342900">
              <a:lnSpc>
                <a:spcPct val="150000"/>
              </a:lnSpc>
              <a:buFont typeface="Symbol" panose="05050102010706020507" pitchFamily="18" charset="2"/>
              <a:buChar char=""/>
            </a:pPr>
            <a:r>
              <a:rPr lang="en-GB" sz="3200" dirty="0" err="1">
                <a:effectLst/>
                <a:latin typeface="Times New Roman" panose="02020603050405020304" pitchFamily="18" charset="0"/>
                <a:ea typeface="Calibri" panose="020F0502020204030204" pitchFamily="34" charset="0"/>
                <a:cs typeface="Times New Roman" panose="02020603050405020304" pitchFamily="18" charset="0"/>
              </a:rPr>
              <a:t>Dr.</a:t>
            </a:r>
            <a:r>
              <a:rPr lang="en-GB" sz="3200" dirty="0">
                <a:effectLst/>
                <a:latin typeface="Times New Roman" panose="02020603050405020304" pitchFamily="18" charset="0"/>
                <a:ea typeface="Calibri" panose="020F0502020204030204" pitchFamily="34" charset="0"/>
                <a:cs typeface="Times New Roman" panose="02020603050405020304" pitchFamily="18" charset="0"/>
              </a:rPr>
              <a:t> Mohammad N.  </a:t>
            </a:r>
            <a:r>
              <a:rPr lang="en-GB" sz="3200" dirty="0" err="1">
                <a:effectLst/>
                <a:latin typeface="Times New Roman" panose="02020603050405020304" pitchFamily="18" charset="0"/>
                <a:ea typeface="Calibri" panose="020F0502020204030204" pitchFamily="34" charset="0"/>
                <a:cs typeface="Times New Roman" panose="02020603050405020304" pitchFamily="18" charset="0"/>
              </a:rPr>
              <a:t>Almasri</a:t>
            </a:r>
            <a:r>
              <a:rPr lang="en-GB" sz="3200" dirty="0">
                <a:effectLst/>
                <a:latin typeface="Times New Roman" panose="02020603050405020304" pitchFamily="18" charset="0"/>
                <a:ea typeface="Calibri" panose="020F0502020204030204" pitchFamily="34" charset="0"/>
                <a:cs typeface="Times New Roman" panose="02020603050405020304" pitchFamily="18" charset="0"/>
              </a:rPr>
              <a:t> website(</a:t>
            </a:r>
            <a:r>
              <a:rPr lang="en-GB" sz="3200"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2"/>
              </a:rPr>
              <a:t>https  ://sites.google.com/site/</a:t>
            </a:r>
            <a:r>
              <a:rPr lang="en-GB" sz="3200" u="sng" dirty="0" err="1">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2"/>
              </a:rPr>
              <a:t>mohammadnablus</a:t>
            </a:r>
            <a:r>
              <a:rPr lang="en-GB" sz="3200"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2"/>
              </a:rPr>
              <a:t>/Home</a:t>
            </a:r>
            <a:r>
              <a:rPr lang="en-GB" sz="32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3200" dirty="0">
              <a:effectLst/>
              <a:latin typeface="Times New Roman" panose="02020603050405020304" pitchFamily="18" charset="0"/>
              <a:ea typeface="Calibri" panose="020F0502020204030204" pitchFamily="34" charset="0"/>
            </a:endParaRPr>
          </a:p>
          <a:p>
            <a:pPr marL="342900" lvl="0" indent="-342900">
              <a:lnSpc>
                <a:spcPct val="150000"/>
              </a:lnSpc>
              <a:spcAft>
                <a:spcPts val="600"/>
              </a:spcAft>
              <a:buFont typeface="Symbol" panose="05050102010706020507" pitchFamily="18" charset="2"/>
              <a:buChar char=""/>
            </a:pPr>
            <a:r>
              <a:rPr lang="en-GB" sz="3200"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  ://geomolg.ps/ </a:t>
            </a:r>
            <a:r>
              <a:rPr lang="en-GB" sz="32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3200" dirty="0">
              <a:effectLst/>
              <a:latin typeface="Times New Roman" panose="02020603050405020304" pitchFamily="18" charset="0"/>
              <a:ea typeface="Calibri" panose="020F0502020204030204" pitchFamily="34" charset="0"/>
            </a:endParaRPr>
          </a:p>
          <a:p>
            <a:endParaRPr lang="ar-SA" dirty="0"/>
          </a:p>
        </p:txBody>
      </p:sp>
      <p:sp>
        <p:nvSpPr>
          <p:cNvPr id="2" name="عنوان 1">
            <a:extLst>
              <a:ext uri="{FF2B5EF4-FFF2-40B4-BE49-F238E27FC236}">
                <a16:creationId xmlns:a16="http://schemas.microsoft.com/office/drawing/2014/main" id="{7CDC1B23-F4FF-4EC1-96D1-AEED1FDD0D95}"/>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References</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25186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AE045FA7-1E49-4883-BB6A-777DA24043A1}"/>
              </a:ext>
            </a:extLst>
          </p:cNvPr>
          <p:cNvSpPr txBox="1"/>
          <p:nvPr/>
        </p:nvSpPr>
        <p:spPr>
          <a:xfrm>
            <a:off x="1371600" y="2438400"/>
            <a:ext cx="6400800" cy="1582549"/>
          </a:xfrm>
          <a:prstGeom prst="rect">
            <a:avLst/>
          </a:prstGeom>
          <a:noFill/>
        </p:spPr>
        <p:txBody>
          <a:bodyPr wrap="square" rtlCol="1">
            <a:spAutoFit/>
          </a:bodyPr>
          <a:lstStyle/>
          <a:p>
            <a:pPr lvl="0" algn="ctr" rtl="0">
              <a:lnSpc>
                <a:spcPct val="150000"/>
              </a:lnSpc>
            </a:pPr>
            <a:r>
              <a:rPr kumimoji="0" lang="en-US" sz="7200" b="0" i="0" u="none" strike="noStrike" kern="1200" cap="none" spc="-100" normalizeH="0" baseline="0" noProof="0" dirty="0">
                <a:ln w="3200">
                  <a:solidFill>
                    <a:srgbClr val="444D26">
                      <a:shade val="75000"/>
                      <a:alpha val="25000"/>
                    </a:srgbClr>
                  </a:solidFill>
                  <a:prstDash val="solid"/>
                  <a:round/>
                </a:ln>
                <a:solidFill>
                  <a:prstClr val="black"/>
                </a:solidFill>
                <a:effectLst>
                  <a:innerShdw blurRad="50800" dist="25400" dir="13500000">
                    <a:srgbClr val="000000">
                      <a:alpha val="70000"/>
                    </a:srgbClr>
                  </a:innerShdw>
                </a:effectLst>
                <a:uLnTx/>
                <a:uFillTx/>
                <a:latin typeface="Constantia"/>
                <a:ea typeface="+mj-ea"/>
                <a:cs typeface="+mj-cs"/>
              </a:rPr>
              <a:t>THANK YOU</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765511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143000" y="1386908"/>
            <a:ext cx="6949339" cy="4632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LOCATION</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5530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z="2800" dirty="0">
                <a:latin typeface="Times New Roman" panose="02020603050405020304" pitchFamily="18" charset="0"/>
                <a:cs typeface="Times New Roman" panose="02020603050405020304" pitchFamily="18" charset="0"/>
              </a:rPr>
              <a:t>To design the wastewater collection network for Bidya using SewerCAD.</a:t>
            </a:r>
          </a:p>
          <a:p>
            <a:pPr lvl="0"/>
            <a:endParaRPr lang="en-GB" sz="2800" dirty="0">
              <a:latin typeface="Times New Roman" panose="02020603050405020304" pitchFamily="18" charset="0"/>
              <a:cs typeface="Times New Roman" panose="02020603050405020304" pitchFamily="18" charset="0"/>
            </a:endParaRPr>
          </a:p>
          <a:p>
            <a:pPr lvl="0"/>
            <a:r>
              <a:rPr lang="en-US" sz="2800" dirty="0">
                <a:latin typeface="Times New Roman" panose="02020603050405020304" pitchFamily="18" charset="0"/>
                <a:cs typeface="Times New Roman" panose="02020603050405020304" pitchFamily="18" charset="0"/>
              </a:rPr>
              <a:t>To estimate the cost of the network.</a:t>
            </a:r>
          </a:p>
          <a:p>
            <a:pPr lvl="0"/>
            <a:endParaRPr lang="en-GB"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To compare the consumption of water at schools between Jenin and Qalqilya.</a:t>
            </a:r>
          </a:p>
          <a:p>
            <a:endParaRPr lang="en-GB" dirty="0"/>
          </a:p>
        </p:txBody>
      </p:sp>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OBJECTIVES</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6109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6541" y="1104897"/>
            <a:ext cx="1867161" cy="1333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81000" y="76200"/>
            <a:ext cx="8229600" cy="914400"/>
          </a:xfrm>
        </p:spPr>
        <p:txBody>
          <a:bodyPr>
            <a:noAutofit/>
          </a:bodyPr>
          <a:lstStyle/>
          <a:p>
            <a:pPr algn="ctr"/>
            <a:r>
              <a:rPr lang="en-US" sz="3200" dirty="0">
                <a:latin typeface="Times New Roman" panose="02020603050405020304" pitchFamily="18" charset="0"/>
                <a:cs typeface="Times New Roman" panose="02020603050405020304" pitchFamily="18" charset="0"/>
              </a:rPr>
              <a:t>METHODOLOGY OF DESIGN THE NETWORK</a:t>
            </a:r>
            <a:endParaRPr lang="en-GB" sz="3200" dirty="0">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8166" y="1138328"/>
            <a:ext cx="2362200"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9362" y="1101306"/>
            <a:ext cx="201930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2868102"/>
            <a:ext cx="248602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6008" y="2668076"/>
            <a:ext cx="2095500"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2372" y="2668078"/>
            <a:ext cx="2095500"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2822" y="4861704"/>
            <a:ext cx="2514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29025" y="4800600"/>
            <a:ext cx="2047875" cy="133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67437" y="4827917"/>
            <a:ext cx="2343150"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ight Arrow 7"/>
          <p:cNvSpPr/>
          <p:nvPr/>
        </p:nvSpPr>
        <p:spPr>
          <a:xfrm>
            <a:off x="3027872" y="1600200"/>
            <a:ext cx="324928" cy="1630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p:cNvSpPr/>
          <p:nvPr/>
        </p:nvSpPr>
        <p:spPr>
          <a:xfrm>
            <a:off x="5874139" y="1616868"/>
            <a:ext cx="324928" cy="1630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p:cNvSpPr/>
          <p:nvPr/>
        </p:nvSpPr>
        <p:spPr>
          <a:xfrm rot="5400000">
            <a:off x="7176547" y="2534593"/>
            <a:ext cx="324928" cy="1630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ight Arrow 19"/>
          <p:cNvSpPr/>
          <p:nvPr/>
        </p:nvSpPr>
        <p:spPr>
          <a:xfrm rot="10800000">
            <a:off x="5711675" y="3366996"/>
            <a:ext cx="324928" cy="1630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p:cNvSpPr/>
          <p:nvPr/>
        </p:nvSpPr>
        <p:spPr>
          <a:xfrm rot="10800000">
            <a:off x="3113238" y="3339275"/>
            <a:ext cx="324928" cy="1630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ight Arrow 21"/>
          <p:cNvSpPr/>
          <p:nvPr/>
        </p:nvSpPr>
        <p:spPr>
          <a:xfrm rot="5400000">
            <a:off x="1818011" y="4518924"/>
            <a:ext cx="324928" cy="1630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ight Arrow 22"/>
          <p:cNvSpPr/>
          <p:nvPr/>
        </p:nvSpPr>
        <p:spPr>
          <a:xfrm>
            <a:off x="3275701" y="5464070"/>
            <a:ext cx="324928" cy="1630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p:cNvSpPr/>
          <p:nvPr/>
        </p:nvSpPr>
        <p:spPr>
          <a:xfrm>
            <a:off x="5743305" y="5464069"/>
            <a:ext cx="324928" cy="1630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02108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525963"/>
          </a:xfrm>
        </p:spPr>
        <p:txBody>
          <a:bodyPr>
            <a:normAutofit/>
          </a:bodyPr>
          <a:lstStyle/>
          <a:p>
            <a:r>
              <a:rPr lang="en-US" sz="3000" dirty="0">
                <a:latin typeface="Times New Roman" panose="02020603050405020304" pitchFamily="18" charset="0"/>
                <a:cs typeface="Times New Roman" panose="02020603050405020304" pitchFamily="18" charset="0"/>
              </a:rPr>
              <a:t>Hard terrain is big challenge.</a:t>
            </a:r>
            <a:endParaRPr lang="en-GB" sz="3000" dirty="0">
              <a:latin typeface="Times New Roman" panose="02020603050405020304" pitchFamily="18" charset="0"/>
              <a:cs typeface="Times New Roman" panose="02020603050405020304" pitchFamily="18" charset="0"/>
            </a:endParaRPr>
          </a:p>
          <a:p>
            <a:r>
              <a:rPr lang="en-US" sz="3000" dirty="0">
                <a:latin typeface="Times New Roman" panose="02020603050405020304" pitchFamily="18" charset="0"/>
                <a:cs typeface="Times New Roman" panose="02020603050405020304" pitchFamily="18" charset="0"/>
              </a:rPr>
              <a:t>The network must be in street because it public ownership.</a:t>
            </a:r>
            <a:endParaRPr lang="en-GB" sz="3000" dirty="0">
              <a:latin typeface="Times New Roman" panose="02020603050405020304" pitchFamily="18" charset="0"/>
              <a:cs typeface="Times New Roman" panose="02020603050405020304" pitchFamily="18" charset="0"/>
            </a:endParaRPr>
          </a:p>
          <a:p>
            <a:r>
              <a:rPr lang="en-US" sz="3000" dirty="0">
                <a:latin typeface="Times New Roman" panose="02020603050405020304" pitchFamily="18" charset="0"/>
                <a:cs typeface="Times New Roman" panose="02020603050405020304" pitchFamily="18" charset="0"/>
              </a:rPr>
              <a:t>We need 1m contour map to know more details about elevations.</a:t>
            </a:r>
            <a:endParaRPr lang="en-GB" sz="3000" dirty="0">
              <a:latin typeface="Times New Roman" panose="02020603050405020304" pitchFamily="18" charset="0"/>
              <a:cs typeface="Times New Roman" panose="02020603050405020304" pitchFamily="18" charset="0"/>
            </a:endParaRPr>
          </a:p>
          <a:p>
            <a:pPr rtl="1"/>
            <a:endParaRPr lang="en-GB"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p:txBody>
          <a:bodyPr/>
          <a:lstStyle/>
          <a:p>
            <a:pPr algn="ctr"/>
            <a:r>
              <a:rPr lang="en-US" dirty="0">
                <a:latin typeface="Times New Roman"/>
                <a:ea typeface="Times New Roman"/>
              </a:rPr>
              <a:t>LIMITATION</a:t>
            </a:r>
            <a:endParaRPr lang="en-GB" dirty="0"/>
          </a:p>
        </p:txBody>
      </p:sp>
    </p:spTree>
    <p:extLst>
      <p:ext uri="{BB962C8B-B14F-4D97-AF65-F5344CB8AC3E}">
        <p14:creationId xmlns:p14="http://schemas.microsoft.com/office/powerpoint/2010/main" val="4091377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EB5E838E-294B-4730-980C-FF3C91545B72}"/>
              </a:ext>
            </a:extLst>
          </p:cNvPr>
          <p:cNvSpPr>
            <a:spLocks noGrp="1"/>
          </p:cNvSpPr>
          <p:nvPr>
            <p:ph idx="1"/>
          </p:nvPr>
        </p:nvSpPr>
        <p:spPr/>
        <p:txBody>
          <a:bodyPr/>
          <a:lstStyle/>
          <a:p>
            <a:pPr>
              <a:lnSpc>
                <a:spcPct val="115000"/>
              </a:lnSpc>
              <a:spcBef>
                <a:spcPts val="0"/>
              </a:spcBef>
              <a:spcAft>
                <a:spcPts val="1000"/>
              </a:spcAft>
              <a:buClr>
                <a:srgbClr val="F3A447"/>
              </a:buClr>
              <a:buSzPct val="85000"/>
              <a:defRPr/>
            </a:pPr>
            <a:r>
              <a:rPr kumimoji="0" lang="en-US" sz="2800" b="0" i="0" u="none" strike="noStrike" kern="1200" cap="none" spc="0" normalizeH="0" baseline="0" noProof="0" dirty="0">
                <a:ln>
                  <a:noFill/>
                </a:ln>
                <a:effectLst/>
                <a:uLnTx/>
                <a:uFillTx/>
                <a:latin typeface="Times New Roman" panose="02020603050405020304" pitchFamily="18" charset="0"/>
                <a:ea typeface="Calibri" panose="020F0502020204030204" pitchFamily="34" charset="0"/>
                <a:cs typeface="Arial" panose="020B0604020202020204" pitchFamily="34" charset="0"/>
              </a:rPr>
              <a:t>Road network.</a:t>
            </a:r>
            <a:endParaRPr kumimoji="0" lang="en-US" sz="28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Arial" panose="020B0604020202020204" pitchFamily="34" charset="0"/>
            </a:endParaRPr>
          </a:p>
          <a:p>
            <a:pPr>
              <a:lnSpc>
                <a:spcPct val="115000"/>
              </a:lnSpc>
              <a:spcBef>
                <a:spcPts val="0"/>
              </a:spcBef>
              <a:spcAft>
                <a:spcPts val="1000"/>
              </a:spcAft>
              <a:buClr>
                <a:srgbClr val="F3A447"/>
              </a:buClr>
              <a:buSzPct val="85000"/>
              <a:defRPr/>
            </a:pPr>
            <a:r>
              <a:rPr kumimoji="0" lang="en-US" sz="2800" b="0" i="0" u="none" strike="noStrike" kern="1200" cap="none" spc="0" normalizeH="0" baseline="0" noProof="0" dirty="0">
                <a:ln>
                  <a:noFill/>
                </a:ln>
                <a:effectLst/>
                <a:uLnTx/>
                <a:uFillTx/>
                <a:latin typeface="Times New Roman" panose="02020603050405020304" pitchFamily="18" charset="0"/>
                <a:ea typeface="Calibri" panose="020F0502020204030204" pitchFamily="34" charset="0"/>
                <a:cs typeface="Arial" panose="020B0604020202020204" pitchFamily="34" charset="0"/>
              </a:rPr>
              <a:t>Contour map.</a:t>
            </a:r>
            <a:endParaRPr kumimoji="0" lang="en-US" sz="28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Arial" panose="020B0604020202020204" pitchFamily="34" charset="0"/>
            </a:endParaRPr>
          </a:p>
          <a:p>
            <a:pPr marR="0" lvl="0" algn="l" defTabSz="914400" rtl="0" eaLnBrk="1" fontAlgn="auto" latinLnBrk="0" hangingPunct="1">
              <a:lnSpc>
                <a:spcPct val="115000"/>
              </a:lnSpc>
              <a:spcBef>
                <a:spcPts val="0"/>
              </a:spcBef>
              <a:spcAft>
                <a:spcPts val="1000"/>
              </a:spcAft>
              <a:buClr>
                <a:srgbClr val="F3A447"/>
              </a:buClr>
              <a:buSzPct val="85000"/>
              <a:tabLst/>
              <a:defRPr/>
            </a:pPr>
            <a:r>
              <a:rPr kumimoji="0" lang="en-US" sz="2800" b="0" i="0" u="none" strike="noStrike" kern="1200" cap="none" spc="0" normalizeH="0" baseline="0" noProof="0" dirty="0">
                <a:ln>
                  <a:noFill/>
                </a:ln>
                <a:effectLst/>
                <a:uLnTx/>
                <a:uFillTx/>
                <a:latin typeface="Times New Roman" panose="02020603050405020304" pitchFamily="18" charset="0"/>
                <a:ea typeface="Calibri" panose="020F0502020204030204" pitchFamily="34" charset="0"/>
                <a:cs typeface="Arial" panose="020B0604020202020204" pitchFamily="34" charset="0"/>
              </a:rPr>
              <a:t>Boundary of study area. </a:t>
            </a:r>
            <a:endParaRPr kumimoji="0" lang="en-US" sz="28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Arial" panose="020B0604020202020204" pitchFamily="34" charset="0"/>
            </a:endParaRPr>
          </a:p>
          <a:p>
            <a:pPr>
              <a:lnSpc>
                <a:spcPct val="115000"/>
              </a:lnSpc>
              <a:spcBef>
                <a:spcPts val="0"/>
              </a:spcBef>
              <a:spcAft>
                <a:spcPts val="1000"/>
              </a:spcAft>
              <a:buClr>
                <a:srgbClr val="F3A447"/>
              </a:buClr>
              <a:buSzPct val="85000"/>
              <a:defRPr/>
            </a:pPr>
            <a:r>
              <a:rPr kumimoji="0" lang="en-US" sz="2800" b="0" i="0" u="none" strike="noStrike" kern="1200" cap="none" spc="0" normalizeH="0" baseline="0" noProof="0" dirty="0">
                <a:ln>
                  <a:noFill/>
                </a:ln>
                <a:effectLst/>
                <a:uLnTx/>
                <a:uFillTx/>
                <a:latin typeface="Times New Roman" panose="02020603050405020304" pitchFamily="18" charset="0"/>
                <a:ea typeface="Calibri" panose="020F0502020204030204" pitchFamily="34" charset="0"/>
                <a:cs typeface="Arial" panose="020B0604020202020204" pitchFamily="34" charset="0"/>
              </a:rPr>
              <a:t>Population number.</a:t>
            </a:r>
            <a:endParaRPr kumimoji="0" lang="en-US" sz="28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Arial" panose="020B0604020202020204" pitchFamily="34" charset="0"/>
            </a:endParaRPr>
          </a:p>
          <a:p>
            <a:pPr>
              <a:spcBef>
                <a:spcPts val="600"/>
              </a:spcBef>
              <a:buClr>
                <a:srgbClr val="F3A447"/>
              </a:buClr>
              <a:buSzPct val="85000"/>
              <a:defRPr/>
            </a:pPr>
            <a:r>
              <a:rPr kumimoji="0" lang="en-US" sz="2800" b="0" i="0" u="none" strike="noStrike" kern="1200" cap="none" spc="0" normalizeH="0" baseline="0" noProof="0" dirty="0">
                <a:ln>
                  <a:noFill/>
                </a:ln>
                <a:effectLst/>
                <a:uLnTx/>
                <a:uFillTx/>
                <a:latin typeface="Times New Roman" panose="02020603050405020304" pitchFamily="18" charset="0"/>
                <a:ea typeface="Calibri" panose="020F0502020204030204" pitchFamily="34" charset="0"/>
                <a:cs typeface="+mn-cs"/>
              </a:rPr>
              <a:t>House distribution</a:t>
            </a:r>
            <a:r>
              <a:rPr kumimoji="0" lang="en-US" sz="2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a:t>
            </a:r>
          </a:p>
          <a:p>
            <a:pPr marL="0" marR="0" lvl="0" indent="0" algn="l" defTabSz="914400" rtl="0" eaLnBrk="1" fontAlgn="auto" latinLnBrk="0" hangingPunct="1">
              <a:lnSpc>
                <a:spcPct val="100000"/>
              </a:lnSpc>
              <a:spcBef>
                <a:spcPts val="600"/>
              </a:spcBef>
              <a:spcAft>
                <a:spcPts val="0"/>
              </a:spcAft>
              <a:buClr>
                <a:srgbClr val="F3A447"/>
              </a:buClr>
              <a:buSzPct val="85000"/>
              <a:buNone/>
              <a:tabLst/>
              <a:defRPr/>
            </a:pPr>
            <a:r>
              <a:rPr kumimoji="0" lang="en-US" sz="28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 </a:t>
            </a:r>
            <a:endParaRPr kumimoji="0" lang="en-US" sz="2800" b="0" i="0" u="none" strike="noStrike" kern="1200" cap="none" spc="0" normalizeH="0" baseline="0" noProof="0" dirty="0">
              <a:ln>
                <a:noFill/>
              </a:ln>
              <a:solidFill>
                <a:prstClr val="white"/>
              </a:solidFill>
              <a:effectLst/>
              <a:uLnTx/>
              <a:uFillTx/>
              <a:latin typeface="Constantia"/>
              <a:ea typeface="+mn-ea"/>
              <a:cs typeface="+mn-cs"/>
            </a:endParaRPr>
          </a:p>
          <a:p>
            <a:endParaRPr lang="ar-SA" dirty="0"/>
          </a:p>
        </p:txBody>
      </p:sp>
      <p:sp>
        <p:nvSpPr>
          <p:cNvPr id="2" name="عنوان 1">
            <a:extLst>
              <a:ext uri="{FF2B5EF4-FFF2-40B4-BE49-F238E27FC236}">
                <a16:creationId xmlns:a16="http://schemas.microsoft.com/office/drawing/2014/main" id="{E5BD4CD2-81A4-47CE-9BAB-E80D84230BE5}"/>
              </a:ext>
            </a:extLst>
          </p:cNvPr>
          <p:cNvSpPr>
            <a:spLocks noGrp="1"/>
          </p:cNvSpPr>
          <p:nvPr>
            <p:ph type="title"/>
          </p:nvPr>
        </p:nvSpPr>
        <p:spPr/>
        <p:txBody>
          <a:bodyPr>
            <a:normAutofit/>
          </a:bodyPr>
          <a:lstStyle/>
          <a:p>
            <a:pPr algn="ctr"/>
            <a:r>
              <a:rPr lang="en-US" dirty="0">
                <a:latin typeface="Times New Roman" panose="02020603050405020304" pitchFamily="18" charset="0"/>
              </a:rPr>
              <a:t>DATA COLLECTION </a:t>
            </a:r>
            <a:endParaRPr lang="ar-SA" dirty="0">
              <a:latin typeface="Times New Roman" panose="02020603050405020304" pitchFamily="18" charset="0"/>
            </a:endParaRPr>
          </a:p>
        </p:txBody>
      </p:sp>
    </p:spTree>
    <p:extLst>
      <p:ext uri="{BB962C8B-B14F-4D97-AF65-F5344CB8AC3E}">
        <p14:creationId xmlns:p14="http://schemas.microsoft.com/office/powerpoint/2010/main" val="24055722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812</TotalTime>
  <Words>1122</Words>
  <Application>Microsoft Office PowerPoint</Application>
  <PresentationFormat>On-screen Show (4:3)</PresentationFormat>
  <Paragraphs>254</Paragraphs>
  <Slides>45</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45</vt:i4>
      </vt:variant>
    </vt:vector>
  </HeadingPairs>
  <TitlesOfParts>
    <vt:vector size="58" baseType="lpstr">
      <vt:lpstr>Arial</vt:lpstr>
      <vt:lpstr>Calibri</vt:lpstr>
      <vt:lpstr>Cambria</vt:lpstr>
      <vt:lpstr>Cambria Math</vt:lpstr>
      <vt:lpstr>Constantia</vt:lpstr>
      <vt:lpstr>Lucida Sans Unicode</vt:lpstr>
      <vt:lpstr>Symbol</vt:lpstr>
      <vt:lpstr>Times New Roman</vt:lpstr>
      <vt:lpstr>Verdana</vt:lpstr>
      <vt:lpstr>Wingdings</vt:lpstr>
      <vt:lpstr>Wingdings 2</vt:lpstr>
      <vt:lpstr>Wingdings 3</vt:lpstr>
      <vt:lpstr>Concourse</vt:lpstr>
      <vt:lpstr>Graduation Project  II</vt:lpstr>
      <vt:lpstr>Introduction:</vt:lpstr>
      <vt:lpstr>PowerPoint Presentation</vt:lpstr>
      <vt:lpstr>STUDY AREA</vt:lpstr>
      <vt:lpstr>LOCATION</vt:lpstr>
      <vt:lpstr>OBJECTIVES</vt:lpstr>
      <vt:lpstr>METHODOLOGY OF DESIGN THE NETWORK</vt:lpstr>
      <vt:lpstr>LIMITATION</vt:lpstr>
      <vt:lpstr>DATA COLLECTION </vt:lpstr>
      <vt:lpstr>TOPOGRAPHIC NATURE</vt:lpstr>
      <vt:lpstr>North part </vt:lpstr>
      <vt:lpstr>Middle part </vt:lpstr>
      <vt:lpstr>South part</vt:lpstr>
      <vt:lpstr>Standards and specifications</vt:lpstr>
      <vt:lpstr>Design </vt:lpstr>
      <vt:lpstr>PowerPoint Presentation</vt:lpstr>
      <vt:lpstr>PowerPoint Presentation</vt:lpstr>
      <vt:lpstr>Population Prediction</vt:lpstr>
      <vt:lpstr>Load on manhole </vt:lpstr>
      <vt:lpstr>First attempt in SewerCAD</vt:lpstr>
      <vt:lpstr>Velocity and cover depth in north part </vt:lpstr>
      <vt:lpstr>Velocity and cover depth in middle part </vt:lpstr>
      <vt:lpstr>Velocity and cover depth in south part</vt:lpstr>
      <vt:lpstr>Second attempt in SewerCAD </vt:lpstr>
      <vt:lpstr>Velocity values in north part</vt:lpstr>
      <vt:lpstr>Cover values in north part</vt:lpstr>
      <vt:lpstr>Velocity values in middle part</vt:lpstr>
      <vt:lpstr>Cover values in middle part</vt:lpstr>
      <vt:lpstr>Velocity values in south part</vt:lpstr>
      <vt:lpstr>Cover values in south part</vt:lpstr>
      <vt:lpstr>Profiles:</vt:lpstr>
      <vt:lpstr>PowerPoint Presentation</vt:lpstr>
      <vt:lpstr>Discussion</vt:lpstr>
      <vt:lpstr>Conclusions</vt:lpstr>
      <vt:lpstr>Recommendations</vt:lpstr>
      <vt:lpstr>Cost estimation of the network </vt:lpstr>
      <vt:lpstr>Result of the cost estimation   </vt:lpstr>
      <vt:lpstr>Water consumption at schools </vt:lpstr>
      <vt:lpstr>Results of consumption rates in Jenin villages</vt:lpstr>
      <vt:lpstr>Results of consumption rates in Jenin city</vt:lpstr>
      <vt:lpstr>Results of consumption rates in Qalqilya city</vt:lpstr>
      <vt:lpstr>Results of consumption rates</vt:lpstr>
      <vt:lpstr>Comparison between schools’ categories in Jenin and Qalqilya Cities</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I</dc:title>
  <dc:creator>DELL</dc:creator>
  <cp:lastModifiedBy>mohamad aqil</cp:lastModifiedBy>
  <cp:revision>62</cp:revision>
  <dcterms:created xsi:type="dcterms:W3CDTF">2021-01-08T07:12:50Z</dcterms:created>
  <dcterms:modified xsi:type="dcterms:W3CDTF">2021-12-29T21:50:52Z</dcterms:modified>
</cp:coreProperties>
</file>