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56" r:id="rId2"/>
    <p:sldId id="267" r:id="rId3"/>
    <p:sldId id="258" r:id="rId4"/>
    <p:sldId id="268" r:id="rId5"/>
    <p:sldId id="269" r:id="rId6"/>
    <p:sldId id="270" r:id="rId7"/>
    <p:sldId id="259" r:id="rId8"/>
    <p:sldId id="261" r:id="rId9"/>
    <p:sldId id="271" r:id="rId10"/>
    <p:sldId id="260" r:id="rId11"/>
    <p:sldId id="276" r:id="rId12"/>
    <p:sldId id="282" r:id="rId13"/>
    <p:sldId id="283" r:id="rId14"/>
    <p:sldId id="284" r:id="rId15"/>
    <p:sldId id="286" r:id="rId16"/>
    <p:sldId id="285" r:id="rId17"/>
    <p:sldId id="262" r:id="rId18"/>
    <p:sldId id="273" r:id="rId19"/>
    <p:sldId id="288" r:id="rId20"/>
    <p:sldId id="289" r:id="rId21"/>
    <p:sldId id="290" r:id="rId22"/>
    <p:sldId id="291" r:id="rId23"/>
    <p:sldId id="292" r:id="rId24"/>
    <p:sldId id="293" r:id="rId25"/>
    <p:sldId id="264" r:id="rId26"/>
    <p:sldId id="294" r:id="rId27"/>
    <p:sldId id="295" r:id="rId28"/>
    <p:sldId id="296" r:id="rId29"/>
    <p:sldId id="266" r:id="rId30"/>
    <p:sldId id="257" r:id="rId31"/>
  </p:sldIdLst>
  <p:sldSz cx="18288000" cy="10287000"/>
  <p:notesSz cx="6858000" cy="9144000"/>
  <p:embeddedFontLst>
    <p:embeddedFont>
      <p:font typeface="Cambria" panose="02040503050406030204" pitchFamily="18" charset="0"/>
      <p:regular r:id="rId33"/>
      <p:bold r:id="rId34"/>
      <p:italic r:id="rId35"/>
      <p:boldItalic r:id="rId36"/>
    </p:embeddedFont>
    <p:embeddedFont>
      <p:font typeface="Codec Pro ExtraBold" panose="020B0604020202020204" charset="0"/>
      <p:regular r:id="rId37"/>
    </p:embeddedFont>
    <p:embeddedFont>
      <p:font typeface="Cormorant Garamond Bold Italics" panose="020B0604020202020204" charset="0"/>
      <p:regular r:id="rId38"/>
    </p:embeddedFont>
    <p:embeddedFont>
      <p:font typeface="League Spartan" panose="020B0604020202020204" charset="0"/>
      <p:regular r:id="rId39"/>
    </p:embeddedFont>
    <p:embeddedFont>
      <p:font typeface="Open Sauce" panose="020B0604020202020204" charset="0"/>
      <p:regular r:id="rId40"/>
    </p:embeddedFont>
    <p:embeddedFont>
      <p:font typeface="Open Sauce Bold" panose="020B0604020202020204" charset="0"/>
      <p:regular r:id="rId41"/>
    </p:embeddedFont>
    <p:embeddedFont>
      <p:font typeface="Quicksand" panose="020B0604020202020204" charset="0"/>
      <p:regular r:id="rId42"/>
    </p:embeddedFont>
    <p:embeddedFont>
      <p:font typeface="Quicksand Bold" panose="020B0604020202020204" charset="0"/>
      <p:regular r:id="rId43"/>
    </p:embeddedFont>
    <p:embeddedFont>
      <p:font typeface="Sylfaen" panose="010A0502050306030303" pitchFamily="18" charset="0"/>
      <p:regular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94A0"/>
    <a:srgbClr val="DBE5EA"/>
    <a:srgbClr val="A9BE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45" d="100"/>
          <a:sy n="45" d="100"/>
        </p:scale>
        <p:origin x="514"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house\Desktop\&#1603;&#1585;&#1603;&#1578;&#1585;&#1575;&#1610;&#1586;&#1610;&#1588;&#1606;.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C:\Users\C-house\Desktop\&#1603;&#1585;&#1603;&#1578;&#1585;&#1575;&#1610;&#1586;&#1610;&#1588;&#1606;.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600" b="1" dirty="0">
                <a:latin typeface="Times New Roman" panose="02020603050405020304" pitchFamily="18" charset="0"/>
                <a:cs typeface="Times New Roman" panose="02020603050405020304" pitchFamily="18" charset="0"/>
              </a:rPr>
              <a:t>Empty</a:t>
            </a:r>
            <a:endParaRPr lang="en-US" sz="1200" b="1" dirty="0">
              <a:latin typeface="Times New Roman" panose="02020603050405020304" pitchFamily="18" charset="0"/>
              <a:cs typeface="Times New Roman" panose="02020603050405020304" pitchFamily="18" charset="0"/>
            </a:endParaRPr>
          </a:p>
        </c:rich>
      </c:tx>
      <c:layout>
        <c:manualLayout>
          <c:xMode val="edge"/>
          <c:yMode val="edge"/>
          <c:x val="0.42981906750173976"/>
          <c:y val="2.8129395218002812E-2"/>
        </c:manualLayout>
      </c:layout>
      <c:overlay val="0"/>
      <c:spPr>
        <a:noFill/>
        <a:ln>
          <a:noFill/>
        </a:ln>
        <a:effectLst/>
      </c:spPr>
    </c:title>
    <c:autoTitleDeleted val="0"/>
    <c:plotArea>
      <c:layout>
        <c:manualLayout>
          <c:layoutTarget val="inner"/>
          <c:xMode val="edge"/>
          <c:yMode val="edge"/>
          <c:x val="0.18291859689749609"/>
          <c:y val="0.21457169459962755"/>
          <c:w val="0.78024946803076356"/>
          <c:h val="0.62060844000645166"/>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intercept val="0"/>
            <c:dispRSqr val="1"/>
            <c:dispEq val="1"/>
            <c:trendlineLbl>
              <c:layout>
                <c:manualLayout>
                  <c:x val="-0.23902923908476495"/>
                  <c:y val="-1.8756336386063305E-2"/>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2400" b="1" baseline="0" dirty="0"/>
                      <a:t>y = 0.0896x</a:t>
                    </a:r>
                    <a:br>
                      <a:rPr lang="en-US" sz="2400" b="1" baseline="0" dirty="0"/>
                    </a:br>
                    <a:r>
                      <a:rPr lang="en-US" sz="2400" b="1" baseline="0" dirty="0"/>
                      <a:t>R² = 0.9932</a:t>
                    </a:r>
                    <a:endParaRPr lang="en-US" sz="2400" b="1" dirty="0"/>
                  </a:p>
                </c:rich>
              </c:tx>
              <c:numFmt formatCode="General" sourceLinked="0"/>
              <c:spPr>
                <a:noFill/>
                <a:ln>
                  <a:noFill/>
                </a:ln>
                <a:effectLst/>
              </c:spPr>
            </c:trendlineLbl>
          </c:trendline>
          <c:xVal>
            <c:numRef>
              <c:f>Adsorption!$A$3:$A$8</c:f>
              <c:numCache>
                <c:formatCode>General</c:formatCode>
                <c:ptCount val="6"/>
                <c:pt idx="0">
                  <c:v>0</c:v>
                </c:pt>
                <c:pt idx="1">
                  <c:v>5</c:v>
                </c:pt>
                <c:pt idx="2">
                  <c:v>10</c:v>
                </c:pt>
                <c:pt idx="3">
                  <c:v>15</c:v>
                </c:pt>
                <c:pt idx="4">
                  <c:v>20</c:v>
                </c:pt>
                <c:pt idx="5">
                  <c:v>25</c:v>
                </c:pt>
              </c:numCache>
            </c:numRef>
          </c:xVal>
          <c:yVal>
            <c:numRef>
              <c:f>Adsorption!$B$3:$B$8</c:f>
              <c:numCache>
                <c:formatCode>General</c:formatCode>
                <c:ptCount val="6"/>
                <c:pt idx="0">
                  <c:v>0</c:v>
                </c:pt>
                <c:pt idx="1">
                  <c:v>0.442</c:v>
                </c:pt>
                <c:pt idx="2">
                  <c:v>1.1000000000000001</c:v>
                </c:pt>
                <c:pt idx="3">
                  <c:v>1.236</c:v>
                </c:pt>
                <c:pt idx="4">
                  <c:v>1.6679999999999999</c:v>
                </c:pt>
                <c:pt idx="5">
                  <c:v>2.3220000000000001</c:v>
                </c:pt>
              </c:numCache>
            </c:numRef>
          </c:yVal>
          <c:smooth val="0"/>
          <c:extLst>
            <c:ext xmlns:c16="http://schemas.microsoft.com/office/drawing/2014/chart" uri="{C3380CC4-5D6E-409C-BE32-E72D297353CC}">
              <c16:uniqueId val="{00000001-D2ED-40A8-BDF1-ECBFC4B0764D}"/>
            </c:ext>
          </c:extLst>
        </c:ser>
        <c:dLbls>
          <c:showLegendKey val="0"/>
          <c:showVal val="0"/>
          <c:showCatName val="0"/>
          <c:showSerName val="0"/>
          <c:showPercent val="0"/>
          <c:showBubbleSize val="0"/>
        </c:dLbls>
        <c:axId val="262699200"/>
        <c:axId val="262699776"/>
      </c:scatterChart>
      <c:valAx>
        <c:axId val="2626992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conc</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2699776"/>
        <c:crosses val="autoZero"/>
        <c:crossBetween val="midCat"/>
      </c:valAx>
      <c:valAx>
        <c:axId val="2626997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Abs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269920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Langmuir and Freundlich isothermaol adsorption 2h 400 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langmuir</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trendline>
            <c:spPr>
              <a:ln w="9525" cap="rnd">
                <a:solidFill>
                  <a:schemeClr val="accent1"/>
                </a:solidFill>
              </a:ln>
              <a:effectLst/>
            </c:spPr>
            <c:trendlineType val="linear"/>
            <c:dispRSqr val="1"/>
            <c:dispEq val="0"/>
            <c:trendlineLbl>
              <c:layout>
                <c:manualLayout>
                  <c:x val="0.125"/>
                  <c:y val="-4.4418197725284339E-2"/>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2000" dirty="0"/>
                      <a:t>R² = 0.938</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langmuir!$F$12:$F$16</c:f>
              <c:numCache>
                <c:formatCode>General</c:formatCode>
                <c:ptCount val="5"/>
                <c:pt idx="0">
                  <c:v>0.72131147540983598</c:v>
                </c:pt>
                <c:pt idx="1">
                  <c:v>0.34782608695652173</c:v>
                </c:pt>
                <c:pt idx="2">
                  <c:v>0.28295819935691319</c:v>
                </c:pt>
                <c:pt idx="3">
                  <c:v>0.12054794520547946</c:v>
                </c:pt>
                <c:pt idx="4">
                  <c:v>9.0163934426229497E-2</c:v>
                </c:pt>
              </c:numCache>
            </c:numRef>
          </c:xVal>
          <c:yVal>
            <c:numRef>
              <c:f>langmuir!$G$12:$G$16</c:f>
              <c:numCache>
                <c:formatCode>General</c:formatCode>
                <c:ptCount val="5"/>
                <c:pt idx="0">
                  <c:v>5.534591194968554</c:v>
                </c:pt>
                <c:pt idx="1">
                  <c:v>2.807017543859649</c:v>
                </c:pt>
                <c:pt idx="2">
                  <c:v>1.7443012884043609</c:v>
                </c:pt>
                <c:pt idx="3">
                  <c:v>1.70873786407767</c:v>
                </c:pt>
                <c:pt idx="4">
                  <c:v>1.4379084967320261</c:v>
                </c:pt>
              </c:numCache>
            </c:numRef>
          </c:yVal>
          <c:smooth val="0"/>
          <c:extLst>
            <c:ext xmlns:c16="http://schemas.microsoft.com/office/drawing/2014/chart" uri="{C3380CC4-5D6E-409C-BE32-E72D297353CC}">
              <c16:uniqueId val="{00000001-914A-48DE-8008-7C40AB3DD293}"/>
            </c:ext>
          </c:extLst>
        </c:ser>
        <c:ser>
          <c:idx val="1"/>
          <c:order val="1"/>
          <c:tx>
            <c:v>freun</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trendline>
            <c:spPr>
              <a:ln w="9525" cap="rnd">
                <a:solidFill>
                  <a:schemeClr val="accent2"/>
                </a:solidFill>
              </a:ln>
              <a:effectLst/>
            </c:spPr>
            <c:trendlineType val="linear"/>
            <c:dispRSqr val="1"/>
            <c:dispEq val="0"/>
            <c:trendlineLbl>
              <c:layout>
                <c:manualLayout>
                  <c:x val="-4.8298337707786531E-3"/>
                  <c:y val="-8.5441455234762403E-2"/>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1800" dirty="0"/>
                      <a:t>R² = 0.6128</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langmuir!$H$12:$H$16</c:f>
              <c:numCache>
                <c:formatCode>General</c:formatCode>
                <c:ptCount val="5"/>
                <c:pt idx="0">
                  <c:v>7.0483509142647094</c:v>
                </c:pt>
                <c:pt idx="1">
                  <c:v>2.1803695489250279</c:v>
                </c:pt>
                <c:pt idx="2">
                  <c:v>1.8238932008702129</c:v>
                </c:pt>
                <c:pt idx="3">
                  <c:v>1.0883285397093856</c:v>
                </c:pt>
                <c:pt idx="4">
                  <c:v>0.95696788582353354</c:v>
                </c:pt>
              </c:numCache>
            </c:numRef>
          </c:xVal>
          <c:yVal>
            <c:numRef>
              <c:f>langmuir!$I$12:$I$16</c:f>
              <c:numCache>
                <c:formatCode>General</c:formatCode>
                <c:ptCount val="5"/>
                <c:pt idx="0">
                  <c:v>-1.3457400738321941</c:v>
                </c:pt>
                <c:pt idx="1">
                  <c:v>-2.2309221892265185</c:v>
                </c:pt>
                <c:pt idx="2">
                  <c:v>-4.1387045170743182</c:v>
                </c:pt>
                <c:pt idx="3">
                  <c:v>-4.2978321503899855</c:v>
                </c:pt>
                <c:pt idx="4">
                  <c:v>-6.3398977689632794</c:v>
                </c:pt>
              </c:numCache>
            </c:numRef>
          </c:yVal>
          <c:smooth val="0"/>
          <c:extLst>
            <c:ext xmlns:c16="http://schemas.microsoft.com/office/drawing/2014/chart" uri="{C3380CC4-5D6E-409C-BE32-E72D297353CC}">
              <c16:uniqueId val="{00000003-914A-48DE-8008-7C40AB3DD293}"/>
            </c:ext>
          </c:extLst>
        </c:ser>
        <c:dLbls>
          <c:showLegendKey val="0"/>
          <c:showVal val="0"/>
          <c:showCatName val="0"/>
          <c:showSerName val="0"/>
          <c:showPercent val="0"/>
          <c:showBubbleSize val="0"/>
        </c:dLbls>
        <c:axId val="263253376"/>
        <c:axId val="263253952"/>
      </c:scatterChart>
      <c:valAx>
        <c:axId val="263253376"/>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3952"/>
        <c:crosses val="autoZero"/>
        <c:crossBetween val="midCat"/>
      </c:valAx>
      <c:valAx>
        <c:axId val="26325395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33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Langmuir and Freundlich isothermaol adsorption 2H 450 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langmuir</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trendline>
            <c:spPr>
              <a:ln w="9525" cap="rnd">
                <a:solidFill>
                  <a:schemeClr val="accent1"/>
                </a:solidFill>
              </a:ln>
              <a:effectLst/>
            </c:spPr>
            <c:trendlineType val="linear"/>
            <c:dispRSqr val="1"/>
            <c:dispEq val="0"/>
            <c:trendlineLbl>
              <c:layout>
                <c:manualLayout>
                  <c:x val="0.1111111111111111"/>
                  <c:y val="5.2989209682123067E-3"/>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2000" dirty="0"/>
                      <a:t>R² = 0.9286</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langmuir!$F$38:$F$42</c:f>
              <c:numCache>
                <c:formatCode>General</c:formatCode>
                <c:ptCount val="5"/>
                <c:pt idx="1">
                  <c:v>0.27499999999999997</c:v>
                </c:pt>
                <c:pt idx="2">
                  <c:v>0.19047619047619044</c:v>
                </c:pt>
                <c:pt idx="3">
                  <c:v>0.11267605633802817</c:v>
                </c:pt>
                <c:pt idx="4">
                  <c:v>9.9773242630385478E-2</c:v>
                </c:pt>
              </c:numCache>
            </c:numRef>
          </c:xVal>
          <c:yVal>
            <c:numRef>
              <c:f>langmuir!$G$38:$G$42</c:f>
              <c:numCache>
                <c:formatCode>General</c:formatCode>
                <c:ptCount val="5"/>
                <c:pt idx="1">
                  <c:v>3.1428571428571432</c:v>
                </c:pt>
                <c:pt idx="2">
                  <c:v>2.0512820512820515</c:v>
                </c:pt>
                <c:pt idx="3">
                  <c:v>1.797752808988764</c:v>
                </c:pt>
                <c:pt idx="4">
                  <c:v>1.3353566009104703</c:v>
                </c:pt>
              </c:numCache>
            </c:numRef>
          </c:yVal>
          <c:smooth val="0"/>
          <c:extLst>
            <c:ext xmlns:c16="http://schemas.microsoft.com/office/drawing/2014/chart" uri="{C3380CC4-5D6E-409C-BE32-E72D297353CC}">
              <c16:uniqueId val="{00000001-B672-4CC1-A9B6-47089D8DFD31}"/>
            </c:ext>
          </c:extLst>
        </c:ser>
        <c:ser>
          <c:idx val="1"/>
          <c:order val="1"/>
          <c:tx>
            <c:v>freundlich</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trendline>
            <c:spPr>
              <a:ln w="9525" cap="rnd">
                <a:solidFill>
                  <a:schemeClr val="accent2"/>
                </a:solidFill>
              </a:ln>
              <a:effectLst/>
            </c:spPr>
            <c:trendlineType val="linear"/>
            <c:dispRSqr val="1"/>
            <c:dispEq val="0"/>
            <c:trendlineLbl>
              <c:layout>
                <c:manualLayout>
                  <c:x val="-4.8298337707786531E-3"/>
                  <c:y val="-8.5441455234762403E-2"/>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2000" dirty="0"/>
                      <a:t>R² = 0.8711</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langmuir!$H$38:$H$42</c:f>
              <c:numCache>
                <c:formatCode>General</c:formatCode>
                <c:ptCount val="5"/>
                <c:pt idx="1">
                  <c:v>3.6363636363636367</c:v>
                </c:pt>
                <c:pt idx="2">
                  <c:v>5.2500000000000009</c:v>
                </c:pt>
                <c:pt idx="3">
                  <c:v>8.875</c:v>
                </c:pt>
                <c:pt idx="4">
                  <c:v>10.022727272727273</c:v>
                </c:pt>
              </c:numCache>
            </c:numRef>
          </c:xVal>
          <c:yVal>
            <c:numRef>
              <c:f>langmuir!$I$38:$I$42</c:f>
              <c:numCache>
                <c:formatCode>General</c:formatCode>
                <c:ptCount val="5"/>
                <c:pt idx="1">
                  <c:v>-0.49732464080794947</c:v>
                </c:pt>
                <c:pt idx="2">
                  <c:v>-0.31202537996544438</c:v>
                </c:pt>
                <c:pt idx="3">
                  <c:v>-0.25472997601101199</c:v>
                </c:pt>
                <c:pt idx="4">
                  <c:v>-0.12559725755615875</c:v>
                </c:pt>
              </c:numCache>
            </c:numRef>
          </c:yVal>
          <c:smooth val="0"/>
          <c:extLst>
            <c:ext xmlns:c16="http://schemas.microsoft.com/office/drawing/2014/chart" uri="{C3380CC4-5D6E-409C-BE32-E72D297353CC}">
              <c16:uniqueId val="{00000003-B672-4CC1-A9B6-47089D8DFD31}"/>
            </c:ext>
          </c:extLst>
        </c:ser>
        <c:dLbls>
          <c:showLegendKey val="0"/>
          <c:showVal val="0"/>
          <c:showCatName val="0"/>
          <c:showSerName val="0"/>
          <c:showPercent val="0"/>
          <c:showBubbleSize val="0"/>
        </c:dLbls>
        <c:axId val="263255680"/>
        <c:axId val="263256256"/>
      </c:scatterChart>
      <c:valAx>
        <c:axId val="263255680"/>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6256"/>
        <c:crosses val="autoZero"/>
        <c:crossBetween val="midCat"/>
      </c:valAx>
      <c:valAx>
        <c:axId val="26325625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568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2 hour 400 oC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Adsorption!$C$11:$C$19</c:f>
              <c:numCache>
                <c:formatCode>General</c:formatCode>
                <c:ptCount val="9"/>
                <c:pt idx="0">
                  <c:v>0</c:v>
                </c:pt>
                <c:pt idx="1">
                  <c:v>1.3863636363636365</c:v>
                </c:pt>
                <c:pt idx="2">
                  <c:v>2.875</c:v>
                </c:pt>
                <c:pt idx="3">
                  <c:v>3.5340909090909092</c:v>
                </c:pt>
                <c:pt idx="4">
                  <c:v>8.295454545454545</c:v>
                </c:pt>
                <c:pt idx="5">
                  <c:v>11.090909090909092</c:v>
                </c:pt>
                <c:pt idx="6">
                  <c:v>28.19318181818182</c:v>
                </c:pt>
                <c:pt idx="7">
                  <c:v>110.90909090909092</c:v>
                </c:pt>
                <c:pt idx="8">
                  <c:v>160</c:v>
                </c:pt>
              </c:numCache>
            </c:numRef>
          </c:xVal>
          <c:yVal>
            <c:numRef>
              <c:f>Adsorption!$D$11:$D$19</c:f>
              <c:numCache>
                <c:formatCode>General</c:formatCode>
                <c:ptCount val="9"/>
                <c:pt idx="0">
                  <c:v>0</c:v>
                </c:pt>
                <c:pt idx="1">
                  <c:v>0.18068181818181817</c:v>
                </c:pt>
                <c:pt idx="2">
                  <c:v>0.35625000000000001</c:v>
                </c:pt>
                <c:pt idx="3">
                  <c:v>0.5732954545454545</c:v>
                </c:pt>
                <c:pt idx="4">
                  <c:v>0.58522727272727271</c:v>
                </c:pt>
                <c:pt idx="5">
                  <c:v>0.69545454545454544</c:v>
                </c:pt>
                <c:pt idx="8">
                  <c:v>-0.5</c:v>
                </c:pt>
              </c:numCache>
            </c:numRef>
          </c:yVal>
          <c:smooth val="0"/>
          <c:extLst>
            <c:ext xmlns:c16="http://schemas.microsoft.com/office/drawing/2014/chart" uri="{C3380CC4-5D6E-409C-BE32-E72D297353CC}">
              <c16:uniqueId val="{00000000-AF5B-4159-80FE-B6B248C5D01C}"/>
            </c:ext>
          </c:extLst>
        </c:ser>
        <c:dLbls>
          <c:showLegendKey val="0"/>
          <c:showVal val="0"/>
          <c:showCatName val="0"/>
          <c:showSerName val="0"/>
          <c:showPercent val="0"/>
          <c:showBubbleSize val="0"/>
        </c:dLbls>
        <c:axId val="262702208"/>
        <c:axId val="262702784"/>
      </c:scatterChart>
      <c:valAx>
        <c:axId val="262702208"/>
        <c:scaling>
          <c:orientation val="minMax"/>
          <c:max val="20"/>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Cf</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2784"/>
        <c:crosses val="autoZero"/>
        <c:crossBetween val="midCat"/>
      </c:valAx>
      <c:valAx>
        <c:axId val="262702784"/>
        <c:scaling>
          <c:orientation val="minMax"/>
          <c:min val="-0.1"/>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Qe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2208"/>
        <c:crosses val="autoZero"/>
        <c:crossBetween val="midCat"/>
        <c:majorUnit val="0.1"/>
        <c:minorUnit val="1.0000000000000002E-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 1.5 hour 450 oC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Adsorption!$C$24:$C$32</c:f>
              <c:numCache>
                <c:formatCode>General</c:formatCode>
                <c:ptCount val="9"/>
                <c:pt idx="0">
                  <c:v>0</c:v>
                </c:pt>
                <c:pt idx="1">
                  <c:v>1.3522727272727273</c:v>
                </c:pt>
                <c:pt idx="2">
                  <c:v>3.2840909090909092</c:v>
                </c:pt>
                <c:pt idx="3">
                  <c:v>5.9659090909090917</c:v>
                </c:pt>
                <c:pt idx="4">
                  <c:v>11.897727272727273</c:v>
                </c:pt>
                <c:pt idx="5">
                  <c:v>11.215909090909092</c:v>
                </c:pt>
                <c:pt idx="6">
                  <c:v>38.93181818181818</c:v>
                </c:pt>
                <c:pt idx="7">
                  <c:v>59.431818181818187</c:v>
                </c:pt>
                <c:pt idx="8">
                  <c:v>390.4545454545455</c:v>
                </c:pt>
              </c:numCache>
            </c:numRef>
          </c:xVal>
          <c:yVal>
            <c:numRef>
              <c:f>Adsorption!$D$24:$D$32</c:f>
              <c:numCache>
                <c:formatCode>General</c:formatCode>
                <c:ptCount val="9"/>
                <c:pt idx="0">
                  <c:v>0</c:v>
                </c:pt>
                <c:pt idx="1">
                  <c:v>0.18238636363636362</c:v>
                </c:pt>
                <c:pt idx="2">
                  <c:v>0.33579545454545451</c:v>
                </c:pt>
                <c:pt idx="3">
                  <c:v>0.45170454545454541</c:v>
                </c:pt>
                <c:pt idx="4">
                  <c:v>0.40511363636363634</c:v>
                </c:pt>
                <c:pt idx="5">
                  <c:v>0.68920454545454546</c:v>
                </c:pt>
              </c:numCache>
            </c:numRef>
          </c:yVal>
          <c:smooth val="0"/>
          <c:extLst>
            <c:ext xmlns:c16="http://schemas.microsoft.com/office/drawing/2014/chart" uri="{C3380CC4-5D6E-409C-BE32-E72D297353CC}">
              <c16:uniqueId val="{00000000-A897-458D-8362-77F9B0871C21}"/>
            </c:ext>
          </c:extLst>
        </c:ser>
        <c:dLbls>
          <c:showLegendKey val="0"/>
          <c:showVal val="0"/>
          <c:showCatName val="0"/>
          <c:showSerName val="0"/>
          <c:showPercent val="0"/>
          <c:showBubbleSize val="0"/>
        </c:dLbls>
        <c:axId val="262704512"/>
        <c:axId val="262705088"/>
      </c:scatterChart>
      <c:valAx>
        <c:axId val="262704512"/>
        <c:scaling>
          <c:orientation val="minMax"/>
          <c:max val="12"/>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Ce</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5088"/>
        <c:crosses val="autoZero"/>
        <c:crossBetween val="midCat"/>
      </c:valAx>
      <c:valAx>
        <c:axId val="262705088"/>
        <c:scaling>
          <c:orientation val="minMax"/>
          <c:min val="-1"/>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Qe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451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 2 hour 450 oC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Adsorption!$C$37:$C$45</c:f>
              <c:numCache>
                <c:formatCode>General</c:formatCode>
                <c:ptCount val="9"/>
                <c:pt idx="0">
                  <c:v>0</c:v>
                </c:pt>
                <c:pt idx="1">
                  <c:v>3.4772727272727275</c:v>
                </c:pt>
                <c:pt idx="2">
                  <c:v>3.6363636363636367</c:v>
                </c:pt>
                <c:pt idx="3">
                  <c:v>5.2500000000000009</c:v>
                </c:pt>
                <c:pt idx="4">
                  <c:v>8.875</c:v>
                </c:pt>
                <c:pt idx="5">
                  <c:v>10.022727272727273</c:v>
                </c:pt>
                <c:pt idx="6">
                  <c:v>47.727272727272727</c:v>
                </c:pt>
                <c:pt idx="7">
                  <c:v>213.63636363636363</c:v>
                </c:pt>
                <c:pt idx="8">
                  <c:v>244.54545454545456</c:v>
                </c:pt>
              </c:numCache>
            </c:numRef>
          </c:xVal>
          <c:yVal>
            <c:numRef>
              <c:f>Adsorption!$D$37:$D$45</c:f>
              <c:numCache>
                <c:formatCode>General</c:formatCode>
                <c:ptCount val="9"/>
                <c:pt idx="0">
                  <c:v>0</c:v>
                </c:pt>
                <c:pt idx="1">
                  <c:v>7.6136363636363613E-2</c:v>
                </c:pt>
                <c:pt idx="2">
                  <c:v>0.31818181818181812</c:v>
                </c:pt>
                <c:pt idx="3">
                  <c:v>0.48749999999999999</c:v>
                </c:pt>
                <c:pt idx="4">
                  <c:v>0.55625000000000002</c:v>
                </c:pt>
                <c:pt idx="5">
                  <c:v>0.7488636363636364</c:v>
                </c:pt>
              </c:numCache>
            </c:numRef>
          </c:yVal>
          <c:smooth val="0"/>
          <c:extLst>
            <c:ext xmlns:c16="http://schemas.microsoft.com/office/drawing/2014/chart" uri="{C3380CC4-5D6E-409C-BE32-E72D297353CC}">
              <c16:uniqueId val="{00000000-5500-402D-BA59-623A11D3A53A}"/>
            </c:ext>
          </c:extLst>
        </c:ser>
        <c:dLbls>
          <c:showLegendKey val="0"/>
          <c:showVal val="0"/>
          <c:showCatName val="0"/>
          <c:showSerName val="0"/>
          <c:showPercent val="0"/>
          <c:showBubbleSize val="0"/>
        </c:dLbls>
        <c:axId val="262706816"/>
        <c:axId val="262707392"/>
      </c:scatterChart>
      <c:valAx>
        <c:axId val="262706816"/>
        <c:scaling>
          <c:orientation val="minMax"/>
          <c:max val="10"/>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Ce</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7392"/>
        <c:crosses val="autoZero"/>
        <c:crossBetween val="midCat"/>
      </c:valAx>
      <c:valAx>
        <c:axId val="262707392"/>
        <c:scaling>
          <c:orientation val="minMax"/>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Qe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70681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3 hour 400 oC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Adsorption!$C$50:$C$58</c:f>
              <c:numCache>
                <c:formatCode>General</c:formatCode>
                <c:ptCount val="9"/>
                <c:pt idx="0">
                  <c:v>0</c:v>
                </c:pt>
                <c:pt idx="1">
                  <c:v>1.6477272727272727</c:v>
                </c:pt>
                <c:pt idx="2">
                  <c:v>6.4659090909090908</c:v>
                </c:pt>
                <c:pt idx="4">
                  <c:v>9.3409090909090917</c:v>
                </c:pt>
                <c:pt idx="5">
                  <c:v>13.931818181818182</c:v>
                </c:pt>
                <c:pt idx="6">
                  <c:v>43.56818181818182</c:v>
                </c:pt>
                <c:pt idx="7">
                  <c:v>117.72727272727273</c:v>
                </c:pt>
                <c:pt idx="8">
                  <c:v>153.18181818181819</c:v>
                </c:pt>
              </c:numCache>
            </c:numRef>
          </c:xVal>
          <c:yVal>
            <c:numRef>
              <c:f>Adsorption!$D$50:$D$58</c:f>
              <c:numCache>
                <c:formatCode>General</c:formatCode>
                <c:ptCount val="9"/>
                <c:pt idx="0">
                  <c:v>0</c:v>
                </c:pt>
                <c:pt idx="1">
                  <c:v>0.16761363636363635</c:v>
                </c:pt>
                <c:pt idx="2">
                  <c:v>0.17670454545454545</c:v>
                </c:pt>
                <c:pt idx="3">
                  <c:v>0.74999999999999989</c:v>
                </c:pt>
                <c:pt idx="4">
                  <c:v>0.53295454545454535</c:v>
                </c:pt>
                <c:pt idx="5">
                  <c:v>0.55340909090909085</c:v>
                </c:pt>
              </c:numCache>
            </c:numRef>
          </c:yVal>
          <c:smooth val="0"/>
          <c:extLst>
            <c:ext xmlns:c16="http://schemas.microsoft.com/office/drawing/2014/chart" uri="{C3380CC4-5D6E-409C-BE32-E72D297353CC}">
              <c16:uniqueId val="{00000000-62C1-4BA7-B079-7AC6B72FD614}"/>
            </c:ext>
          </c:extLst>
        </c:ser>
        <c:dLbls>
          <c:showLegendKey val="0"/>
          <c:showVal val="0"/>
          <c:showCatName val="0"/>
          <c:showSerName val="0"/>
          <c:showPercent val="0"/>
          <c:showBubbleSize val="0"/>
        </c:dLbls>
        <c:axId val="262905856"/>
        <c:axId val="262906432"/>
      </c:scatterChart>
      <c:valAx>
        <c:axId val="262905856"/>
        <c:scaling>
          <c:orientation val="minMax"/>
          <c:max val="50"/>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Ce</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06432"/>
        <c:crosses val="autoZero"/>
        <c:crossBetween val="midCat"/>
      </c:valAx>
      <c:valAx>
        <c:axId val="262906432"/>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Qe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058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commercial activated carbon</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Adsorption!$C$63:$C$71</c:f>
              <c:numCache>
                <c:formatCode>General</c:formatCode>
                <c:ptCount val="9"/>
                <c:pt idx="0">
                  <c:v>0</c:v>
                </c:pt>
                <c:pt idx="1">
                  <c:v>1.1477272727272729</c:v>
                </c:pt>
                <c:pt idx="2">
                  <c:v>1.2613636363636365</c:v>
                </c:pt>
                <c:pt idx="3">
                  <c:v>1.9090909090909094</c:v>
                </c:pt>
                <c:pt idx="4">
                  <c:v>1.9431818181818183</c:v>
                </c:pt>
                <c:pt idx="5">
                  <c:v>2.7613636363636362</c:v>
                </c:pt>
                <c:pt idx="6">
                  <c:v>9.954545454545455</c:v>
                </c:pt>
                <c:pt idx="7">
                  <c:v>59.772727272727273</c:v>
                </c:pt>
                <c:pt idx="8">
                  <c:v>54.88636363636364</c:v>
                </c:pt>
              </c:numCache>
            </c:numRef>
          </c:xVal>
          <c:yVal>
            <c:numRef>
              <c:f>Adsorption!$D$63:$D$71</c:f>
              <c:numCache>
                <c:formatCode>General</c:formatCode>
                <c:ptCount val="9"/>
                <c:pt idx="0">
                  <c:v>0</c:v>
                </c:pt>
                <c:pt idx="1">
                  <c:v>0.19261363636363635</c:v>
                </c:pt>
                <c:pt idx="2">
                  <c:v>0.43693181818181814</c:v>
                </c:pt>
                <c:pt idx="3">
                  <c:v>0.65454545454545443</c:v>
                </c:pt>
                <c:pt idx="4">
                  <c:v>0.90284090909090897</c:v>
                </c:pt>
                <c:pt idx="5">
                  <c:v>1.1119318181818181</c:v>
                </c:pt>
              </c:numCache>
            </c:numRef>
          </c:yVal>
          <c:smooth val="0"/>
          <c:extLst>
            <c:ext xmlns:c16="http://schemas.microsoft.com/office/drawing/2014/chart" uri="{C3380CC4-5D6E-409C-BE32-E72D297353CC}">
              <c16:uniqueId val="{00000000-D90A-44AC-93E0-C45937E42790}"/>
            </c:ext>
          </c:extLst>
        </c:ser>
        <c:dLbls>
          <c:showLegendKey val="0"/>
          <c:showVal val="0"/>
          <c:showCatName val="0"/>
          <c:showSerName val="0"/>
          <c:showPercent val="0"/>
          <c:showBubbleSize val="0"/>
        </c:dLbls>
        <c:axId val="262908160"/>
        <c:axId val="262908736"/>
      </c:scatterChart>
      <c:valAx>
        <c:axId val="262908160"/>
        <c:scaling>
          <c:orientation val="minMax"/>
          <c:max val="5"/>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Ce</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08736"/>
        <c:crosses val="autoZero"/>
        <c:crossBetween val="midCat"/>
      </c:valAx>
      <c:valAx>
        <c:axId val="262908736"/>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Qe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0816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Langmuir and Freundlich isothermaol adsorption 3h 400 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langmuir</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trendline>
            <c:spPr>
              <a:ln w="9525" cap="rnd">
                <a:solidFill>
                  <a:schemeClr val="accent1"/>
                </a:solidFill>
              </a:ln>
              <a:effectLst/>
            </c:spPr>
            <c:trendlineType val="linear"/>
            <c:dispRSqr val="1"/>
            <c:dispEq val="0"/>
            <c:trendlineLbl>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1800" dirty="0"/>
                      <a:t>R² = 0.5074</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langmuir!$F$51:$F$55</c:f>
              <c:numCache>
                <c:formatCode>General</c:formatCode>
                <c:ptCount val="5"/>
                <c:pt idx="0">
                  <c:v>0.60689655172413792</c:v>
                </c:pt>
                <c:pt idx="1">
                  <c:v>0.15465729349736379</c:v>
                </c:pt>
                <c:pt idx="3">
                  <c:v>0.1070559610705596</c:v>
                </c:pt>
                <c:pt idx="4">
                  <c:v>7.1778140293637854E-2</c:v>
                </c:pt>
              </c:numCache>
            </c:numRef>
          </c:xVal>
          <c:yVal>
            <c:numRef>
              <c:f>langmuir!$G$51:$G$55</c:f>
              <c:numCache>
                <c:formatCode>General</c:formatCode>
                <c:ptCount val="5"/>
                <c:pt idx="0">
                  <c:v>5.9661016949152543</c:v>
                </c:pt>
                <c:pt idx="1">
                  <c:v>5.659163987138264</c:v>
                </c:pt>
                <c:pt idx="3">
                  <c:v>1.8763326226012798</c:v>
                </c:pt>
                <c:pt idx="4">
                  <c:v>1.806981519507187</c:v>
                </c:pt>
              </c:numCache>
            </c:numRef>
          </c:yVal>
          <c:smooth val="0"/>
          <c:extLst>
            <c:ext xmlns:c16="http://schemas.microsoft.com/office/drawing/2014/chart" uri="{C3380CC4-5D6E-409C-BE32-E72D297353CC}">
              <c16:uniqueId val="{00000001-B300-4059-AD8E-E8B26A3D7C4B}"/>
            </c:ext>
          </c:extLst>
        </c:ser>
        <c:ser>
          <c:idx val="1"/>
          <c:order val="1"/>
          <c:tx>
            <c:v>freun</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trendline>
            <c:spPr>
              <a:ln w="9525" cap="rnd">
                <a:solidFill>
                  <a:schemeClr val="accent2"/>
                </a:solidFill>
              </a:ln>
              <a:effectLst/>
            </c:spPr>
            <c:trendlineType val="linear"/>
            <c:dispRSqr val="1"/>
            <c:dispEq val="0"/>
            <c:trendlineLbl>
              <c:layout>
                <c:manualLayout>
                  <c:x val="-4.8298337707786531E-3"/>
                  <c:y val="-8.5441455234762403E-2"/>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1800" dirty="0"/>
                      <a:t>R² = 0.6432</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langmuir!$H$51:$H$55</c:f>
              <c:numCache>
                <c:formatCode>General</c:formatCode>
                <c:ptCount val="5"/>
                <c:pt idx="0">
                  <c:v>0.21688533008480626</c:v>
                </c:pt>
                <c:pt idx="1">
                  <c:v>0.81062959424490255</c:v>
                </c:pt>
                <c:pt idx="3">
                  <c:v>0.97038914538988186</c:v>
                </c:pt>
                <c:pt idx="4">
                  <c:v>1.1440077980322276</c:v>
                </c:pt>
              </c:numCache>
            </c:numRef>
          </c:xVal>
          <c:yVal>
            <c:numRef>
              <c:f>langmuir!$I$51:$I$55</c:f>
              <c:numCache>
                <c:formatCode>General</c:formatCode>
                <c:ptCount val="5"/>
                <c:pt idx="0">
                  <c:v>-0.77569065183598684</c:v>
                </c:pt>
                <c:pt idx="1">
                  <c:v>-0.75275227878731232</c:v>
                </c:pt>
                <c:pt idx="3">
                  <c:v>-0.27330982943508547</c:v>
                </c:pt>
                <c:pt idx="4">
                  <c:v>-0.25695371093553432</c:v>
                </c:pt>
              </c:numCache>
            </c:numRef>
          </c:yVal>
          <c:smooth val="0"/>
          <c:extLst>
            <c:ext xmlns:c16="http://schemas.microsoft.com/office/drawing/2014/chart" uri="{C3380CC4-5D6E-409C-BE32-E72D297353CC}">
              <c16:uniqueId val="{00000003-B300-4059-AD8E-E8B26A3D7C4B}"/>
            </c:ext>
          </c:extLst>
        </c:ser>
        <c:dLbls>
          <c:showLegendKey val="0"/>
          <c:showVal val="0"/>
          <c:showCatName val="0"/>
          <c:showSerName val="0"/>
          <c:showPercent val="0"/>
          <c:showBubbleSize val="0"/>
        </c:dLbls>
        <c:axId val="262910464"/>
        <c:axId val="262911040"/>
      </c:scatterChart>
      <c:valAx>
        <c:axId val="262910464"/>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11040"/>
        <c:crosses val="autoZero"/>
        <c:crossBetween val="midCat"/>
      </c:valAx>
      <c:valAx>
        <c:axId val="26291104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1046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Langmuir and Freundlich isothermaol adsorption AC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lang</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trendline>
            <c:spPr>
              <a:ln w="9525" cap="rnd">
                <a:solidFill>
                  <a:schemeClr val="accent1"/>
                </a:solidFill>
              </a:ln>
              <a:effectLst/>
            </c:spPr>
            <c:trendlineType val="linear"/>
            <c:dispRSqr val="1"/>
            <c:dispEq val="0"/>
            <c:trendlineLbl>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a:t>R² = 0.7447</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langmuir!$F$64:$F$68</c:f>
              <c:numCache>
                <c:formatCode>General</c:formatCode>
                <c:ptCount val="5"/>
                <c:pt idx="0">
                  <c:v>0.87128712871287117</c:v>
                </c:pt>
                <c:pt idx="1">
                  <c:v>0.79279279279279269</c:v>
                </c:pt>
                <c:pt idx="2">
                  <c:v>0.52380952380952372</c:v>
                </c:pt>
                <c:pt idx="3">
                  <c:v>0.51461988304093564</c:v>
                </c:pt>
                <c:pt idx="4">
                  <c:v>0.36213991769547327</c:v>
                </c:pt>
              </c:numCache>
            </c:numRef>
          </c:xVal>
          <c:yVal>
            <c:numRef>
              <c:f>langmuir!$G$64:$G$68</c:f>
              <c:numCache>
                <c:formatCode>General</c:formatCode>
                <c:ptCount val="5"/>
                <c:pt idx="0">
                  <c:v>5.1917404129793514</c:v>
                </c:pt>
                <c:pt idx="1">
                  <c:v>2.2886866059817947</c:v>
                </c:pt>
                <c:pt idx="2">
                  <c:v>1.5277777777777781</c:v>
                </c:pt>
                <c:pt idx="3">
                  <c:v>1.1076148521082443</c:v>
                </c:pt>
                <c:pt idx="4">
                  <c:v>0.89933571793561584</c:v>
                </c:pt>
              </c:numCache>
            </c:numRef>
          </c:yVal>
          <c:smooth val="0"/>
          <c:extLst>
            <c:ext xmlns:c16="http://schemas.microsoft.com/office/drawing/2014/chart" uri="{C3380CC4-5D6E-409C-BE32-E72D297353CC}">
              <c16:uniqueId val="{00000001-3671-4BC6-8E46-EB2D82B7FDBC}"/>
            </c:ext>
          </c:extLst>
        </c:ser>
        <c:ser>
          <c:idx val="1"/>
          <c:order val="1"/>
          <c:tx>
            <c:v>freun</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trendline>
            <c:spPr>
              <a:ln w="9525" cap="rnd">
                <a:solidFill>
                  <a:schemeClr val="accent2"/>
                </a:solidFill>
              </a:ln>
              <a:effectLst/>
            </c:spPr>
            <c:trendlineType val="linear"/>
            <c:dispRSqr val="1"/>
            <c:dispEq val="0"/>
            <c:trendlineLbl>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a:t>R² = 0.8409</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langmuir!$H$64:$H$68</c:f>
              <c:numCache>
                <c:formatCode>General</c:formatCode>
                <c:ptCount val="5"/>
                <c:pt idx="0">
                  <c:v>5.9838701632474026E-2</c:v>
                </c:pt>
                <c:pt idx="1">
                  <c:v>0.10084030663648884</c:v>
                </c:pt>
                <c:pt idx="2">
                  <c:v>0.28082660957569427</c:v>
                </c:pt>
                <c:pt idx="3">
                  <c:v>0.28851343824198522</c:v>
                </c:pt>
                <c:pt idx="4">
                  <c:v>0.44112360144814355</c:v>
                </c:pt>
              </c:numCache>
            </c:numRef>
          </c:xVal>
          <c:yVal>
            <c:numRef>
              <c:f>langmuir!$I$64:$I$68</c:f>
              <c:numCache>
                <c:formatCode>General</c:formatCode>
                <c:ptCount val="5"/>
                <c:pt idx="0">
                  <c:v>-0.71531296961106772</c:v>
                </c:pt>
                <c:pt idx="1">
                  <c:v>-0.35958632801271884</c:v>
                </c:pt>
                <c:pt idx="2">
                  <c:v>-0.18406018872695665</c:v>
                </c:pt>
                <c:pt idx="3">
                  <c:v>-4.4388770606770329E-2</c:v>
                </c:pt>
                <c:pt idx="4">
                  <c:v>4.6078157843851303E-2</c:v>
                </c:pt>
              </c:numCache>
            </c:numRef>
          </c:yVal>
          <c:smooth val="0"/>
          <c:extLst>
            <c:ext xmlns:c16="http://schemas.microsoft.com/office/drawing/2014/chart" uri="{C3380CC4-5D6E-409C-BE32-E72D297353CC}">
              <c16:uniqueId val="{00000003-3671-4BC6-8E46-EB2D82B7FDBC}"/>
            </c:ext>
          </c:extLst>
        </c:ser>
        <c:dLbls>
          <c:showLegendKey val="0"/>
          <c:showVal val="0"/>
          <c:showCatName val="0"/>
          <c:showSerName val="0"/>
          <c:showPercent val="0"/>
          <c:showBubbleSize val="0"/>
        </c:dLbls>
        <c:axId val="262912768"/>
        <c:axId val="262913344"/>
      </c:scatterChart>
      <c:valAx>
        <c:axId val="26291276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13344"/>
        <c:crosses val="autoZero"/>
        <c:crossBetween val="midCat"/>
      </c:valAx>
      <c:valAx>
        <c:axId val="26291334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291276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Langmuir and Freundlich isothermaol adsorption 1.5h 450 c</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langmuir</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trendline>
            <c:spPr>
              <a:ln w="9525" cap="rnd">
                <a:solidFill>
                  <a:schemeClr val="accent1"/>
                </a:solidFill>
              </a:ln>
              <a:effectLst/>
            </c:spPr>
            <c:trendlineType val="linear"/>
            <c:dispRSqr val="1"/>
            <c:dispEq val="0"/>
            <c:trendlineLbl>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1800" dirty="0"/>
                      <a:t>R² = 0.9384</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langmuir!$F$25:$F$29</c:f>
              <c:numCache>
                <c:formatCode>General</c:formatCode>
                <c:ptCount val="5"/>
                <c:pt idx="0">
                  <c:v>0.73949579831932777</c:v>
                </c:pt>
                <c:pt idx="1">
                  <c:v>0.30449826989619377</c:v>
                </c:pt>
                <c:pt idx="2">
                  <c:v>0.16761904761904758</c:v>
                </c:pt>
                <c:pt idx="3">
                  <c:v>8.4049665711556823E-2</c:v>
                </c:pt>
                <c:pt idx="4">
                  <c:v>8.9159067882472132E-2</c:v>
                </c:pt>
              </c:numCache>
            </c:numRef>
          </c:xVal>
          <c:yVal>
            <c:numRef>
              <c:f>langmuir!$G$25:$G$29</c:f>
              <c:numCache>
                <c:formatCode>General</c:formatCode>
                <c:ptCount val="5"/>
                <c:pt idx="0">
                  <c:v>5.4828660436137078</c:v>
                </c:pt>
                <c:pt idx="1">
                  <c:v>2.9780033840947548</c:v>
                </c:pt>
                <c:pt idx="2">
                  <c:v>2.2138364779874218</c:v>
                </c:pt>
                <c:pt idx="3">
                  <c:v>2.4684431977559607</c:v>
                </c:pt>
                <c:pt idx="4">
                  <c:v>1.4509480626545754</c:v>
                </c:pt>
              </c:numCache>
            </c:numRef>
          </c:yVal>
          <c:smooth val="0"/>
          <c:extLst>
            <c:ext xmlns:c16="http://schemas.microsoft.com/office/drawing/2014/chart" uri="{C3380CC4-5D6E-409C-BE32-E72D297353CC}">
              <c16:uniqueId val="{00000001-3820-49CF-85BC-6D337C789097}"/>
            </c:ext>
          </c:extLst>
        </c:ser>
        <c:ser>
          <c:idx val="1"/>
          <c:order val="1"/>
          <c:tx>
            <c:v>freundlich</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trendline>
            <c:spPr>
              <a:ln w="9525" cap="rnd">
                <a:solidFill>
                  <a:schemeClr val="accent2"/>
                </a:solidFill>
              </a:ln>
              <a:effectLst/>
            </c:spPr>
            <c:trendlineType val="linear"/>
            <c:dispRSqr val="1"/>
            <c:dispEq val="0"/>
            <c:trendlineLbl>
              <c:layout>
                <c:manualLayout>
                  <c:x val="-4.8298337707786531E-3"/>
                  <c:y val="-8.5441455234762403E-2"/>
                </c:manualLayout>
              </c:layout>
              <c:tx>
                <c:rich>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r>
                      <a:rPr lang="en-US" sz="1800" dirty="0"/>
                      <a:t>R² = 0.7976</a:t>
                    </a: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trendlineLbl>
          </c:trendline>
          <c:xVal>
            <c:numRef>
              <c:f>langmuir!$H$25:$H$29</c:f>
              <c:numCache>
                <c:formatCode>General</c:formatCode>
                <c:ptCount val="5"/>
                <c:pt idx="0">
                  <c:v>0.13106428924236213</c:v>
                </c:pt>
                <c:pt idx="1">
                  <c:v>0.5164151706063792</c:v>
                </c:pt>
                <c:pt idx="2">
                  <c:v>0.77567663125578834</c:v>
                </c:pt>
                <c:pt idx="3">
                  <c:v>1.0754640095286738</c:v>
                </c:pt>
                <c:pt idx="4">
                  <c:v>1.0498344805194681</c:v>
                </c:pt>
              </c:numCache>
            </c:numRef>
          </c:xVal>
          <c:yVal>
            <c:numRef>
              <c:f>langmuir!$I$25:$I$29</c:f>
              <c:numCache>
                <c:formatCode>General</c:formatCode>
                <c:ptCount val="5"/>
                <c:pt idx="0">
                  <c:v>-0.73900763540927772</c:v>
                </c:pt>
                <c:pt idx="1">
                  <c:v>-0.47392518693289448</c:v>
                </c:pt>
                <c:pt idx="2">
                  <c:v>-0.34514553915767959</c:v>
                </c:pt>
                <c:pt idx="3">
                  <c:v>-0.39242313796228429</c:v>
                </c:pt>
                <c:pt idx="4">
                  <c:v>-0.16165186694757686</c:v>
                </c:pt>
              </c:numCache>
            </c:numRef>
          </c:yVal>
          <c:smooth val="0"/>
          <c:extLst>
            <c:ext xmlns:c16="http://schemas.microsoft.com/office/drawing/2014/chart" uri="{C3380CC4-5D6E-409C-BE32-E72D297353CC}">
              <c16:uniqueId val="{00000003-3820-49CF-85BC-6D337C789097}"/>
            </c:ext>
          </c:extLst>
        </c:ser>
        <c:dLbls>
          <c:showLegendKey val="0"/>
          <c:showVal val="0"/>
          <c:showCatName val="0"/>
          <c:showSerName val="0"/>
          <c:showPercent val="0"/>
          <c:showBubbleSize val="0"/>
        </c:dLbls>
        <c:axId val="263251072"/>
        <c:axId val="263251648"/>
      </c:scatterChart>
      <c:valAx>
        <c:axId val="263251072"/>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1648"/>
        <c:crosses val="autoZero"/>
        <c:crossBetween val="midCat"/>
      </c:valAx>
      <c:valAx>
        <c:axId val="2632516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632510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53E54C-9A73-4237-89BE-9E6A190B87EA}" type="datetimeFigureOut">
              <a:rPr lang="en-US" smtClean="0"/>
              <a:t>7/4/2024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1E9E61-AB6C-4385-AE2A-F5C531A11784}" type="slidenum">
              <a:rPr lang="en-US" smtClean="0"/>
              <a:t>‹#›</a:t>
            </a:fld>
            <a:endParaRPr lang="en-US"/>
          </a:p>
        </p:txBody>
      </p:sp>
    </p:spTree>
    <p:extLst>
      <p:ext uri="{BB962C8B-B14F-4D97-AF65-F5344CB8AC3E}">
        <p14:creationId xmlns:p14="http://schemas.microsoft.com/office/powerpoint/2010/main" val="6434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1E9E61-AB6C-4385-AE2A-F5C531A11784}" type="slidenum">
              <a:rPr lang="en-US" smtClean="0"/>
              <a:t>22</a:t>
            </a:fld>
            <a:endParaRPr lang="en-US"/>
          </a:p>
        </p:txBody>
      </p:sp>
    </p:spTree>
    <p:extLst>
      <p:ext uri="{BB962C8B-B14F-4D97-AF65-F5344CB8AC3E}">
        <p14:creationId xmlns:p14="http://schemas.microsoft.com/office/powerpoint/2010/main" val="1614912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7/4/2024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30.gif"/><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2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30.gif"/><Relationship Id="rId1" Type="http://schemas.openxmlformats.org/officeDocument/2006/relationships/slideLayout" Target="../slideLayouts/slideLayout7.xml"/><Relationship Id="rId5" Type="http://schemas.openxmlformats.org/officeDocument/2006/relationships/chart" Target="../charts/chart11.xml"/><Relationship Id="rId4" Type="http://schemas.openxmlformats.org/officeDocument/2006/relationships/chart" Target="../charts/char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0.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2438400" y="3164144"/>
            <a:ext cx="12827853" cy="2391039"/>
          </a:xfrm>
          <a:prstGeom prst="rect">
            <a:avLst/>
          </a:prstGeom>
        </p:spPr>
        <p:txBody>
          <a:bodyPr wrap="square" lIns="0" tIns="0" rIns="0" bIns="0" rtlCol="0" anchor="t">
            <a:spAutoFit/>
          </a:bodyPr>
          <a:lstStyle/>
          <a:p>
            <a:pPr algn="ctr">
              <a:lnSpc>
                <a:spcPct val="150000"/>
              </a:lnSpc>
              <a:spcBef>
                <a:spcPct val="0"/>
              </a:spcBef>
            </a:pPr>
            <a:r>
              <a:rPr lang="en-US" sz="5500" b="1" dirty="0">
                <a:solidFill>
                  <a:srgbClr val="0F4662"/>
                </a:solidFill>
                <a:latin typeface="Quicksand"/>
              </a:rPr>
              <a:t>Production and Utilization of Biochar from Municipal Solid Waste</a:t>
            </a:r>
          </a:p>
        </p:txBody>
      </p:sp>
      <p:sp>
        <p:nvSpPr>
          <p:cNvPr id="3" name="AutoShape 3"/>
          <p:cNvSpPr/>
          <p:nvPr/>
        </p:nvSpPr>
        <p:spPr>
          <a:xfrm>
            <a:off x="9158735" y="990600"/>
            <a:ext cx="8114971" cy="0"/>
          </a:xfrm>
          <a:prstGeom prst="line">
            <a:avLst/>
          </a:prstGeom>
          <a:ln w="76200" cap="flat">
            <a:solidFill>
              <a:srgbClr val="0F4662"/>
            </a:solidFill>
            <a:prstDash val="solid"/>
            <a:headEnd type="none" w="sm" len="sm"/>
            <a:tailEnd type="none" w="sm" len="sm"/>
          </a:ln>
        </p:spPr>
      </p:sp>
      <p:sp>
        <p:nvSpPr>
          <p:cNvPr id="4" name="AutoShape 4"/>
          <p:cNvSpPr/>
          <p:nvPr/>
        </p:nvSpPr>
        <p:spPr>
          <a:xfrm>
            <a:off x="1043764" y="9296400"/>
            <a:ext cx="8114971" cy="0"/>
          </a:xfrm>
          <a:prstGeom prst="line">
            <a:avLst/>
          </a:prstGeom>
          <a:ln w="76200" cap="flat">
            <a:solidFill>
              <a:srgbClr val="0F4662"/>
            </a:solidFill>
            <a:prstDash val="solid"/>
            <a:headEnd type="none" w="sm" len="sm"/>
            <a:tailEnd type="none" w="sm" len="sm"/>
          </a:ln>
        </p:spPr>
      </p:sp>
      <p:sp>
        <p:nvSpPr>
          <p:cNvPr id="5" name="Freeform 5"/>
          <p:cNvSpPr/>
          <p:nvPr/>
        </p:nvSpPr>
        <p:spPr>
          <a:xfrm>
            <a:off x="9618706" y="9037492"/>
            <a:ext cx="2968854" cy="441617"/>
          </a:xfrm>
          <a:custGeom>
            <a:avLst/>
            <a:gdLst/>
            <a:ahLst/>
            <a:cxnLst/>
            <a:rect l="l" t="t" r="r" b="b"/>
            <a:pathLst>
              <a:path w="2968854" h="441617">
                <a:moveTo>
                  <a:pt x="0" y="0"/>
                </a:moveTo>
                <a:lnTo>
                  <a:pt x="2968854" y="0"/>
                </a:lnTo>
                <a:lnTo>
                  <a:pt x="2968854" y="441616"/>
                </a:lnTo>
                <a:lnTo>
                  <a:pt x="0" y="44161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TextBox 8"/>
          <p:cNvSpPr txBox="1"/>
          <p:nvPr/>
        </p:nvSpPr>
        <p:spPr>
          <a:xfrm>
            <a:off x="3322179" y="1967581"/>
            <a:ext cx="11643643" cy="1117229"/>
          </a:xfrm>
          <a:prstGeom prst="rect">
            <a:avLst/>
          </a:prstGeom>
        </p:spPr>
        <p:txBody>
          <a:bodyPr lIns="0" tIns="0" rIns="0" bIns="0" rtlCol="0" anchor="t">
            <a:spAutoFit/>
          </a:bodyPr>
          <a:lstStyle/>
          <a:p>
            <a:pPr algn="ctr" rtl="1">
              <a:lnSpc>
                <a:spcPct val="107000"/>
              </a:lnSpc>
              <a:spcBef>
                <a:spcPts val="600"/>
              </a:spcBef>
              <a:spcAft>
                <a:spcPts val="300"/>
              </a:spcAft>
            </a:pPr>
            <a:r>
              <a:rPr lang="en-US" sz="3141" dirty="0">
                <a:solidFill>
                  <a:srgbClr val="0F4662"/>
                </a:solidFill>
                <a:latin typeface="Quicksand"/>
              </a:rPr>
              <a:t>Department of Chemical Engineering </a:t>
            </a:r>
          </a:p>
          <a:p>
            <a:pPr algn="ctr" rtl="1">
              <a:lnSpc>
                <a:spcPct val="107000"/>
              </a:lnSpc>
              <a:spcBef>
                <a:spcPts val="600"/>
              </a:spcBef>
              <a:spcAft>
                <a:spcPts val="300"/>
              </a:spcAft>
            </a:pPr>
            <a:r>
              <a:rPr lang="en-US" sz="3141" dirty="0">
                <a:solidFill>
                  <a:srgbClr val="0F4662"/>
                </a:solidFill>
                <a:latin typeface="Quicksand"/>
              </a:rPr>
              <a:t>Department of Civil Engineering </a:t>
            </a:r>
          </a:p>
        </p:txBody>
      </p:sp>
      <p:sp>
        <p:nvSpPr>
          <p:cNvPr id="9" name="Freeform 9"/>
          <p:cNvSpPr/>
          <p:nvPr/>
        </p:nvSpPr>
        <p:spPr>
          <a:xfrm>
            <a:off x="5646742" y="807892"/>
            <a:ext cx="2968854" cy="441617"/>
          </a:xfrm>
          <a:custGeom>
            <a:avLst/>
            <a:gdLst/>
            <a:ahLst/>
            <a:cxnLst/>
            <a:rect l="l" t="t" r="r" b="b"/>
            <a:pathLst>
              <a:path w="2968854" h="441617">
                <a:moveTo>
                  <a:pt x="0" y="0"/>
                </a:moveTo>
                <a:lnTo>
                  <a:pt x="2968854" y="0"/>
                </a:lnTo>
                <a:lnTo>
                  <a:pt x="2968854" y="441616"/>
                </a:lnTo>
                <a:lnTo>
                  <a:pt x="0" y="44161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1" name="TextBox 10">
            <a:extLst>
              <a:ext uri="{FF2B5EF4-FFF2-40B4-BE49-F238E27FC236}">
                <a16:creationId xmlns:a16="http://schemas.microsoft.com/office/drawing/2014/main" id="{48A035CD-572F-F167-20F7-30F9FABBCA1F}"/>
              </a:ext>
            </a:extLst>
          </p:cNvPr>
          <p:cNvSpPr txBox="1"/>
          <p:nvPr/>
        </p:nvSpPr>
        <p:spPr>
          <a:xfrm>
            <a:off x="4043596" y="6314448"/>
            <a:ext cx="9144000" cy="2139688"/>
          </a:xfrm>
          <a:prstGeom prst="rect">
            <a:avLst/>
          </a:prstGeom>
          <a:noFill/>
        </p:spPr>
        <p:txBody>
          <a:bodyPr wrap="square">
            <a:spAutoFit/>
          </a:bodyPr>
          <a:lstStyle/>
          <a:p>
            <a:pPr algn="ctr">
              <a:lnSpc>
                <a:spcPct val="107000"/>
              </a:lnSpc>
              <a:spcAft>
                <a:spcPts val="800"/>
              </a:spcAft>
            </a:pPr>
            <a:r>
              <a:rPr lang="en-US" sz="3000" b="1" dirty="0">
                <a:solidFill>
                  <a:srgbClr val="0F4662"/>
                </a:solidFill>
                <a:latin typeface="Quicksand"/>
              </a:rPr>
              <a:t>Supervisors: </a:t>
            </a:r>
            <a:br>
              <a:rPr lang="en-US" sz="3000" b="1" dirty="0">
                <a:solidFill>
                  <a:srgbClr val="0F4662"/>
                </a:solidFill>
                <a:latin typeface="Quicksand"/>
              </a:rPr>
            </a:br>
            <a:br>
              <a:rPr lang="en-US" sz="3000" b="1" dirty="0">
                <a:solidFill>
                  <a:srgbClr val="0F4662"/>
                </a:solidFill>
                <a:latin typeface="Quicksand"/>
              </a:rPr>
            </a:br>
            <a:r>
              <a:rPr lang="en-US" sz="3000" b="1" dirty="0">
                <a:solidFill>
                  <a:srgbClr val="0F4662"/>
                </a:solidFill>
                <a:latin typeface="Quicksand"/>
              </a:rPr>
              <a:t>Dr. </a:t>
            </a:r>
            <a:r>
              <a:rPr lang="en-US" sz="3000" b="1" dirty="0" err="1">
                <a:solidFill>
                  <a:srgbClr val="0F4662"/>
                </a:solidFill>
                <a:latin typeface="Quicksand"/>
              </a:rPr>
              <a:t>Abdelrahim</a:t>
            </a:r>
            <a:r>
              <a:rPr lang="en-US" sz="3000" b="1" dirty="0">
                <a:solidFill>
                  <a:srgbClr val="0F4662"/>
                </a:solidFill>
                <a:latin typeface="Quicksand"/>
              </a:rPr>
              <a:t> </a:t>
            </a:r>
            <a:r>
              <a:rPr lang="en-US" sz="3000" b="1" dirty="0" err="1">
                <a:solidFill>
                  <a:srgbClr val="0F4662"/>
                </a:solidFill>
                <a:latin typeface="Quicksand"/>
              </a:rPr>
              <a:t>Abusafa</a:t>
            </a:r>
            <a:endParaRPr lang="en-US" sz="3000" b="1" dirty="0">
              <a:solidFill>
                <a:srgbClr val="0F4662"/>
              </a:solidFill>
              <a:latin typeface="Quicksand"/>
            </a:endParaRPr>
          </a:p>
          <a:p>
            <a:pPr algn="ctr">
              <a:lnSpc>
                <a:spcPct val="107000"/>
              </a:lnSpc>
              <a:spcAft>
                <a:spcPts val="800"/>
              </a:spcAft>
            </a:pPr>
            <a:r>
              <a:rPr lang="en-US" sz="3000" b="1" dirty="0">
                <a:solidFill>
                  <a:srgbClr val="0F4662"/>
                </a:solidFill>
                <a:latin typeface="Quicksand"/>
              </a:rPr>
              <a:t>Dr. </a:t>
            </a:r>
            <a:r>
              <a:rPr lang="en-US" sz="3000" b="1" dirty="0" err="1">
                <a:solidFill>
                  <a:srgbClr val="0F4662"/>
                </a:solidFill>
                <a:latin typeface="Quicksand"/>
              </a:rPr>
              <a:t>Abdelhaleem</a:t>
            </a:r>
            <a:r>
              <a:rPr lang="en-US" sz="3000" b="1" dirty="0">
                <a:solidFill>
                  <a:srgbClr val="0F4662"/>
                </a:solidFill>
                <a:latin typeface="Quicksand"/>
              </a:rPr>
              <a:t> Khader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5" name="AutoShape 5"/>
          <p:cNvSpPr/>
          <p:nvPr/>
        </p:nvSpPr>
        <p:spPr>
          <a:xfrm flipV="1">
            <a:off x="1024384" y="1772815"/>
            <a:ext cx="4716390" cy="0"/>
          </a:xfrm>
          <a:prstGeom prst="line">
            <a:avLst/>
          </a:prstGeom>
          <a:ln w="57150" cap="flat">
            <a:solidFill>
              <a:srgbClr val="7994A0"/>
            </a:solidFill>
            <a:prstDash val="solid"/>
            <a:headEnd type="none" w="sm" len="sm"/>
            <a:tailEnd type="none" w="sm" len="sm"/>
          </a:ln>
        </p:spPr>
      </p:sp>
      <p:sp>
        <p:nvSpPr>
          <p:cNvPr id="6" name="TextBox 6"/>
          <p:cNvSpPr txBox="1"/>
          <p:nvPr/>
        </p:nvSpPr>
        <p:spPr>
          <a:xfrm>
            <a:off x="1024384" y="599709"/>
            <a:ext cx="14072064"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BIOCHAR</a:t>
            </a:r>
          </a:p>
        </p:txBody>
      </p:sp>
      <p:sp>
        <p:nvSpPr>
          <p:cNvPr id="9" name="TextBox 9"/>
          <p:cNvSpPr txBox="1"/>
          <p:nvPr/>
        </p:nvSpPr>
        <p:spPr>
          <a:xfrm>
            <a:off x="1010529" y="2259545"/>
            <a:ext cx="16764000" cy="1043363"/>
          </a:xfrm>
          <a:prstGeom prst="rect">
            <a:avLst/>
          </a:prstGeom>
        </p:spPr>
        <p:txBody>
          <a:bodyPr wrap="square" lIns="0" tIns="0" rIns="0" bIns="0" rtlCol="0" anchor="t">
            <a:spAutoFit/>
          </a:bodyPr>
          <a:lstStyle/>
          <a:p>
            <a:pPr marL="0" lvl="0" indent="0" algn="just">
              <a:lnSpc>
                <a:spcPct val="150000"/>
              </a:lnSpc>
              <a:spcBef>
                <a:spcPct val="0"/>
              </a:spcBef>
            </a:pPr>
            <a:r>
              <a:rPr lang="en-US" sz="2400" dirty="0">
                <a:solidFill>
                  <a:srgbClr val="0F4662"/>
                </a:solidFill>
                <a:latin typeface="Quicksand"/>
              </a:rPr>
              <a:t>In this project, rice was used to produce biochar It is a carbon-rich product that is manufactured at temperatures ranging from 350 to 700 ° C. </a:t>
            </a:r>
            <a:endParaRPr lang="en-US" sz="2400" dirty="0">
              <a:solidFill>
                <a:srgbClr val="0F4662"/>
              </a:solidFill>
              <a:latin typeface="Quicksand"/>
              <a:sym typeface="Quicksand"/>
            </a:endParaRPr>
          </a:p>
        </p:txBody>
      </p:sp>
      <p:sp>
        <p:nvSpPr>
          <p:cNvPr id="13" name="Freeform 13"/>
          <p:cNvSpPr/>
          <p:nvPr/>
        </p:nvSpPr>
        <p:spPr>
          <a:xfrm>
            <a:off x="15579303" y="714009"/>
            <a:ext cx="1679997" cy="249900"/>
          </a:xfrm>
          <a:custGeom>
            <a:avLst/>
            <a:gdLst/>
            <a:ahLst/>
            <a:cxnLst/>
            <a:rect l="l" t="t" r="r" b="b"/>
            <a:pathLst>
              <a:path w="1679997" h="249900">
                <a:moveTo>
                  <a:pt x="0" y="0"/>
                </a:moveTo>
                <a:lnTo>
                  <a:pt x="1679997" y="0"/>
                </a:lnTo>
                <a:lnTo>
                  <a:pt x="1679997"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4" name="Freeform 14"/>
          <p:cNvSpPr/>
          <p:nvPr/>
        </p:nvSpPr>
        <p:spPr>
          <a:xfrm>
            <a:off x="457200" y="9690255"/>
            <a:ext cx="1679997" cy="249900"/>
          </a:xfrm>
          <a:custGeom>
            <a:avLst/>
            <a:gdLst/>
            <a:ahLst/>
            <a:cxnLst/>
            <a:rect l="l" t="t" r="r" b="b"/>
            <a:pathLst>
              <a:path w="1679997" h="249900">
                <a:moveTo>
                  <a:pt x="0" y="0"/>
                </a:moveTo>
                <a:lnTo>
                  <a:pt x="1679997" y="0"/>
                </a:lnTo>
                <a:lnTo>
                  <a:pt x="1679997"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pic>
        <p:nvPicPr>
          <p:cNvPr id="16" name="Picture 15">
            <a:extLst>
              <a:ext uri="{FF2B5EF4-FFF2-40B4-BE49-F238E27FC236}">
                <a16:creationId xmlns:a16="http://schemas.microsoft.com/office/drawing/2014/main" id="{664F9572-6821-B749-250C-A204F53D0D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1715" y="4253165"/>
            <a:ext cx="3558953" cy="47452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8" name="TextBox 17">
            <a:extLst>
              <a:ext uri="{FF2B5EF4-FFF2-40B4-BE49-F238E27FC236}">
                <a16:creationId xmlns:a16="http://schemas.microsoft.com/office/drawing/2014/main" id="{969BC755-EECB-5CE5-0F9F-7A393DCCCA67}"/>
              </a:ext>
            </a:extLst>
          </p:cNvPr>
          <p:cNvSpPr txBox="1"/>
          <p:nvPr/>
        </p:nvSpPr>
        <p:spPr>
          <a:xfrm>
            <a:off x="7924800" y="9224963"/>
            <a:ext cx="2143457" cy="646331"/>
          </a:xfrm>
          <a:prstGeom prst="rect">
            <a:avLst/>
          </a:prstGeom>
          <a:noFill/>
        </p:spPr>
        <p:txBody>
          <a:bodyPr wrap="square">
            <a:spAutoFit/>
          </a:bodyPr>
          <a:lstStyle/>
          <a:p>
            <a:r>
              <a:rPr lang="en-US" sz="3600" b="1" dirty="0">
                <a:solidFill>
                  <a:srgbClr val="0F4662"/>
                </a:solidFill>
                <a:latin typeface="Quicksand"/>
                <a:sym typeface="Quicksand"/>
              </a:rPr>
              <a:t>400 </a:t>
            </a:r>
            <a:r>
              <a:rPr lang="en-US" sz="3600" b="1" dirty="0">
                <a:solidFill>
                  <a:srgbClr val="0F4662"/>
                </a:solidFill>
                <a:latin typeface="Quicksand"/>
              </a:rPr>
              <a:t>° C </a:t>
            </a:r>
            <a:endParaRPr lang="en-US" sz="3600" b="1" dirty="0"/>
          </a:p>
        </p:txBody>
      </p:sp>
      <p:pic>
        <p:nvPicPr>
          <p:cNvPr id="20" name="Picture 19">
            <a:extLst>
              <a:ext uri="{FF2B5EF4-FFF2-40B4-BE49-F238E27FC236}">
                <a16:creationId xmlns:a16="http://schemas.microsoft.com/office/drawing/2014/main" id="{12247336-758A-5090-D814-20294E2B607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11000" y="4542000"/>
            <a:ext cx="4800600" cy="423871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1" name="TextBox 20">
            <a:extLst>
              <a:ext uri="{FF2B5EF4-FFF2-40B4-BE49-F238E27FC236}">
                <a16:creationId xmlns:a16="http://schemas.microsoft.com/office/drawing/2014/main" id="{141FFF07-B7A8-6E63-4D97-93BF8EDD7E65}"/>
              </a:ext>
            </a:extLst>
          </p:cNvPr>
          <p:cNvSpPr txBox="1"/>
          <p:nvPr/>
        </p:nvSpPr>
        <p:spPr>
          <a:xfrm>
            <a:off x="13608749" y="9254563"/>
            <a:ext cx="1970554" cy="646331"/>
          </a:xfrm>
          <a:prstGeom prst="rect">
            <a:avLst/>
          </a:prstGeom>
          <a:noFill/>
        </p:spPr>
        <p:txBody>
          <a:bodyPr wrap="square">
            <a:spAutoFit/>
          </a:bodyPr>
          <a:lstStyle/>
          <a:p>
            <a:r>
              <a:rPr lang="en-US" sz="3600" b="1" dirty="0">
                <a:solidFill>
                  <a:srgbClr val="0F4662"/>
                </a:solidFill>
                <a:latin typeface="Quicksand"/>
                <a:sym typeface="Quicksand"/>
              </a:rPr>
              <a:t>450 </a:t>
            </a:r>
            <a:r>
              <a:rPr lang="en-US" sz="3600" b="1" dirty="0">
                <a:solidFill>
                  <a:srgbClr val="0F4662"/>
                </a:solidFill>
                <a:latin typeface="Quicksand"/>
              </a:rPr>
              <a:t>° C </a:t>
            </a:r>
            <a:endParaRPr lang="en-US" sz="3600" b="1" dirty="0"/>
          </a:p>
        </p:txBody>
      </p:sp>
      <p:pic>
        <p:nvPicPr>
          <p:cNvPr id="23" name="Picture 22">
            <a:extLst>
              <a:ext uri="{FF2B5EF4-FFF2-40B4-BE49-F238E27FC236}">
                <a16:creationId xmlns:a16="http://schemas.microsoft.com/office/drawing/2014/main" id="{CC0B9D73-E198-B2C8-C00C-59342E4AF88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5367" y="4455183"/>
            <a:ext cx="3309261" cy="44123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4" name="TextBox 23">
            <a:extLst>
              <a:ext uri="{FF2B5EF4-FFF2-40B4-BE49-F238E27FC236}">
                <a16:creationId xmlns:a16="http://schemas.microsoft.com/office/drawing/2014/main" id="{5D4FBDB1-7843-6310-0282-A8BE33953C89}"/>
              </a:ext>
            </a:extLst>
          </p:cNvPr>
          <p:cNvSpPr txBox="1"/>
          <p:nvPr/>
        </p:nvSpPr>
        <p:spPr>
          <a:xfrm>
            <a:off x="2396147" y="9054508"/>
            <a:ext cx="2143457" cy="646331"/>
          </a:xfrm>
          <a:prstGeom prst="rect">
            <a:avLst/>
          </a:prstGeom>
          <a:noFill/>
        </p:spPr>
        <p:txBody>
          <a:bodyPr wrap="square">
            <a:spAutoFit/>
          </a:bodyPr>
          <a:lstStyle/>
          <a:p>
            <a:r>
              <a:rPr lang="en-US" sz="3600" b="1" dirty="0">
                <a:solidFill>
                  <a:srgbClr val="0F4662"/>
                </a:solidFill>
                <a:latin typeface="Quicksand"/>
                <a:sym typeface="Quicksand"/>
              </a:rPr>
              <a:t>300 </a:t>
            </a:r>
            <a:r>
              <a:rPr lang="en-US" sz="3600" b="1" dirty="0">
                <a:solidFill>
                  <a:srgbClr val="0F4662"/>
                </a:solidFill>
                <a:latin typeface="Quicksand"/>
              </a:rPr>
              <a:t>° C </a:t>
            </a:r>
            <a:endParaRPr lang="en-US" sz="3600" b="1" dirty="0"/>
          </a:p>
        </p:txBody>
      </p:sp>
      <p:sp>
        <p:nvSpPr>
          <p:cNvPr id="25" name="Rectangle 24">
            <a:extLst>
              <a:ext uri="{FF2B5EF4-FFF2-40B4-BE49-F238E27FC236}">
                <a16:creationId xmlns:a16="http://schemas.microsoft.com/office/drawing/2014/main" id="{D68B9386-C7CC-051F-5CCD-36EBEADF6D44}"/>
              </a:ext>
            </a:extLst>
          </p:cNvPr>
          <p:cNvSpPr/>
          <p:nvPr/>
        </p:nvSpPr>
        <p:spPr>
          <a:xfrm>
            <a:off x="342900" y="367557"/>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7" name="TextBox 7"/>
          <p:cNvSpPr txBox="1"/>
          <p:nvPr/>
        </p:nvSpPr>
        <p:spPr>
          <a:xfrm>
            <a:off x="5845309" y="395628"/>
            <a:ext cx="9480749" cy="541302"/>
          </a:xfrm>
          <a:prstGeom prst="rect">
            <a:avLst/>
          </a:prstGeom>
        </p:spPr>
        <p:txBody>
          <a:bodyPr lIns="0" tIns="0" rIns="0" bIns="0" rtlCol="0" anchor="t">
            <a:spAutoFit/>
          </a:bodyPr>
          <a:lstStyle/>
          <a:p>
            <a:pPr>
              <a:lnSpc>
                <a:spcPts val="3919"/>
              </a:lnSpc>
              <a:spcBef>
                <a:spcPct val="0"/>
              </a:spcBef>
            </a:pPr>
            <a:r>
              <a:rPr lang="en-US" sz="4800" dirty="0">
                <a:solidFill>
                  <a:srgbClr val="0F4662"/>
                </a:solidFill>
                <a:latin typeface="Quicksand Bold"/>
              </a:rPr>
              <a:t> Characterization</a:t>
            </a:r>
          </a:p>
        </p:txBody>
      </p:sp>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18" name="TextBox 17">
            <a:extLst>
              <a:ext uri="{FF2B5EF4-FFF2-40B4-BE49-F238E27FC236}">
                <a16:creationId xmlns:a16="http://schemas.microsoft.com/office/drawing/2014/main" id="{7E94D19E-9192-9EC5-A996-B47E06028FFE}"/>
              </a:ext>
            </a:extLst>
          </p:cNvPr>
          <p:cNvSpPr txBox="1"/>
          <p:nvPr/>
        </p:nvSpPr>
        <p:spPr>
          <a:xfrm>
            <a:off x="2157378" y="2173711"/>
            <a:ext cx="1752600" cy="585160"/>
          </a:xfrm>
          <a:prstGeom prst="rect">
            <a:avLst/>
          </a:prstGeom>
          <a:noFill/>
        </p:spPr>
        <p:txBody>
          <a:bodyPr wrap="square">
            <a:spAutoFit/>
          </a:bodyPr>
          <a:lstStyle/>
          <a:p>
            <a:pPr marL="259080" lvl="1" algn="l">
              <a:lnSpc>
                <a:spcPts val="4079"/>
              </a:lnSpc>
            </a:pPr>
            <a:r>
              <a:rPr lang="en-US" sz="3200" dirty="0">
                <a:solidFill>
                  <a:srgbClr val="0F4662"/>
                </a:solidFill>
                <a:latin typeface="Quicksand Bold"/>
                <a:sym typeface="Quicksand"/>
              </a:rPr>
              <a:t>PH</a:t>
            </a:r>
          </a:p>
        </p:txBody>
      </p:sp>
      <p:grpSp>
        <p:nvGrpSpPr>
          <p:cNvPr id="19" name="Google Shape;685;p43">
            <a:extLst>
              <a:ext uri="{FF2B5EF4-FFF2-40B4-BE49-F238E27FC236}">
                <a16:creationId xmlns:a16="http://schemas.microsoft.com/office/drawing/2014/main" id="{898C5D84-A01D-F5D8-2A84-9AF7B2346866}"/>
              </a:ext>
            </a:extLst>
          </p:cNvPr>
          <p:cNvGrpSpPr/>
          <p:nvPr/>
        </p:nvGrpSpPr>
        <p:grpSpPr>
          <a:xfrm rot="-1007782" flipH="1">
            <a:off x="491065" y="1809998"/>
            <a:ext cx="1075269" cy="932771"/>
            <a:chOff x="2896200" y="548250"/>
            <a:chExt cx="1904425" cy="1362100"/>
          </a:xfrm>
        </p:grpSpPr>
        <p:sp>
          <p:nvSpPr>
            <p:cNvPr id="20" name="Google Shape;686;p43">
              <a:extLst>
                <a:ext uri="{FF2B5EF4-FFF2-40B4-BE49-F238E27FC236}">
                  <a16:creationId xmlns:a16="http://schemas.microsoft.com/office/drawing/2014/main" id="{281ED6E9-6293-BC5B-CE4D-D2FE4E5E6A6C}"/>
                </a:ext>
              </a:extLst>
            </p:cNvPr>
            <p:cNvSpPr/>
            <p:nvPr/>
          </p:nvSpPr>
          <p:spPr>
            <a:xfrm>
              <a:off x="3097725" y="780650"/>
              <a:ext cx="693850" cy="631875"/>
            </a:xfrm>
            <a:custGeom>
              <a:avLst/>
              <a:gdLst/>
              <a:ahLst/>
              <a:cxnLst/>
              <a:rect l="l" t="t" r="r" b="b"/>
              <a:pathLst>
                <a:path w="27754" h="25275" extrusionOk="0">
                  <a:moveTo>
                    <a:pt x="13872" y="0"/>
                  </a:moveTo>
                  <a:cubicBezTo>
                    <a:pt x="10638" y="0"/>
                    <a:pt x="7406" y="1236"/>
                    <a:pt x="4941" y="3706"/>
                  </a:cubicBezTo>
                  <a:cubicBezTo>
                    <a:pt x="0" y="8635"/>
                    <a:pt x="0" y="16636"/>
                    <a:pt x="4941" y="21578"/>
                  </a:cubicBezTo>
                  <a:cubicBezTo>
                    <a:pt x="7406" y="24042"/>
                    <a:pt x="10638" y="25274"/>
                    <a:pt x="13872" y="25274"/>
                  </a:cubicBezTo>
                  <a:cubicBezTo>
                    <a:pt x="17107" y="25274"/>
                    <a:pt x="20342" y="24042"/>
                    <a:pt x="22813" y="21578"/>
                  </a:cubicBezTo>
                  <a:cubicBezTo>
                    <a:pt x="27754" y="16636"/>
                    <a:pt x="27754" y="8635"/>
                    <a:pt x="22813" y="3706"/>
                  </a:cubicBezTo>
                  <a:cubicBezTo>
                    <a:pt x="20342" y="1236"/>
                    <a:pt x="17107" y="0"/>
                    <a:pt x="13872" y="0"/>
                  </a:cubicBezTo>
                  <a:close/>
                </a:path>
              </a:pathLst>
            </a:custGeom>
            <a:solidFill>
              <a:srgbClr val="7994A0"/>
            </a:solidFill>
            <a:ln>
              <a:solidFill>
                <a:schemeClr val="tx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687;p43">
              <a:extLst>
                <a:ext uri="{FF2B5EF4-FFF2-40B4-BE49-F238E27FC236}">
                  <a16:creationId xmlns:a16="http://schemas.microsoft.com/office/drawing/2014/main" id="{E679A6AC-0DF1-154E-863D-764C31A1F1B1}"/>
                </a:ext>
              </a:extLst>
            </p:cNvPr>
            <p:cNvSpPr/>
            <p:nvPr/>
          </p:nvSpPr>
          <p:spPr>
            <a:xfrm>
              <a:off x="2896200" y="548250"/>
              <a:ext cx="1096900" cy="1096600"/>
            </a:xfrm>
            <a:custGeom>
              <a:avLst/>
              <a:gdLst/>
              <a:ahLst/>
              <a:cxnLst/>
              <a:rect l="l" t="t" r="r" b="b"/>
              <a:pathLst>
                <a:path w="43876" h="43864" fill="none" extrusionOk="0">
                  <a:moveTo>
                    <a:pt x="36065" y="7799"/>
                  </a:moveTo>
                  <a:cubicBezTo>
                    <a:pt x="43875" y="15610"/>
                    <a:pt x="43875" y="28266"/>
                    <a:pt x="36065" y="36065"/>
                  </a:cubicBezTo>
                  <a:cubicBezTo>
                    <a:pt x="28266" y="43863"/>
                    <a:pt x="15610" y="43863"/>
                    <a:pt x="7811" y="36065"/>
                  </a:cubicBezTo>
                  <a:cubicBezTo>
                    <a:pt x="1" y="28266"/>
                    <a:pt x="1" y="15610"/>
                    <a:pt x="7811" y="7799"/>
                  </a:cubicBezTo>
                  <a:cubicBezTo>
                    <a:pt x="15610" y="1"/>
                    <a:pt x="28266" y="1"/>
                    <a:pt x="36065" y="7799"/>
                  </a:cubicBez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88;p43">
              <a:extLst>
                <a:ext uri="{FF2B5EF4-FFF2-40B4-BE49-F238E27FC236}">
                  <a16:creationId xmlns:a16="http://schemas.microsoft.com/office/drawing/2014/main" id="{CC1B3109-B4FD-E82B-2374-F7F811FB2B64}"/>
                </a:ext>
              </a:extLst>
            </p:cNvPr>
            <p:cNvSpPr/>
            <p:nvPr/>
          </p:nvSpPr>
          <p:spPr>
            <a:xfrm>
              <a:off x="3209625" y="809900"/>
              <a:ext cx="385200" cy="189625"/>
            </a:xfrm>
            <a:custGeom>
              <a:avLst/>
              <a:gdLst/>
              <a:ahLst/>
              <a:cxnLst/>
              <a:rect l="l" t="t" r="r" b="b"/>
              <a:pathLst>
                <a:path w="15408" h="7585" fill="none" extrusionOk="0">
                  <a:moveTo>
                    <a:pt x="1" y="7585"/>
                  </a:moveTo>
                  <a:cubicBezTo>
                    <a:pt x="2978" y="2060"/>
                    <a:pt x="9883" y="0"/>
                    <a:pt x="15408" y="2977"/>
                  </a:cubicBezTo>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89;p43">
              <a:extLst>
                <a:ext uri="{FF2B5EF4-FFF2-40B4-BE49-F238E27FC236}">
                  <a16:creationId xmlns:a16="http://schemas.microsoft.com/office/drawing/2014/main" id="{4596A8CC-53BC-09A1-E4A3-7375BBC204B4}"/>
                </a:ext>
              </a:extLst>
            </p:cNvPr>
            <p:cNvSpPr/>
            <p:nvPr/>
          </p:nvSpPr>
          <p:spPr>
            <a:xfrm>
              <a:off x="3037000" y="688750"/>
              <a:ext cx="815600" cy="815600"/>
            </a:xfrm>
            <a:custGeom>
              <a:avLst/>
              <a:gdLst/>
              <a:ahLst/>
              <a:cxnLst/>
              <a:rect l="l" t="t" r="r" b="b"/>
              <a:pathLst>
                <a:path w="32624" h="32624" fill="none" extrusionOk="0">
                  <a:moveTo>
                    <a:pt x="24182" y="4346"/>
                  </a:moveTo>
                  <a:cubicBezTo>
                    <a:pt x="30790" y="8692"/>
                    <a:pt x="32623" y="17574"/>
                    <a:pt x="28278" y="24182"/>
                  </a:cubicBezTo>
                  <a:cubicBezTo>
                    <a:pt x="23932" y="30790"/>
                    <a:pt x="15050" y="32623"/>
                    <a:pt x="8442" y="28278"/>
                  </a:cubicBezTo>
                  <a:cubicBezTo>
                    <a:pt x="1834" y="23932"/>
                    <a:pt x="0" y="15050"/>
                    <a:pt x="4346" y="8442"/>
                  </a:cubicBezTo>
                  <a:cubicBezTo>
                    <a:pt x="8692" y="1834"/>
                    <a:pt x="17574" y="0"/>
                    <a:pt x="24182" y="4346"/>
                  </a:cubicBezTo>
                  <a:close/>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90;p43">
              <a:extLst>
                <a:ext uri="{FF2B5EF4-FFF2-40B4-BE49-F238E27FC236}">
                  <a16:creationId xmlns:a16="http://schemas.microsoft.com/office/drawing/2014/main" id="{09DC6E50-A9C6-715C-AA51-064E7B9DE6F1}"/>
                </a:ext>
              </a:extLst>
            </p:cNvPr>
            <p:cNvSpPr/>
            <p:nvPr/>
          </p:nvSpPr>
          <p:spPr>
            <a:xfrm>
              <a:off x="3857050" y="1277225"/>
              <a:ext cx="239625" cy="213425"/>
            </a:xfrm>
            <a:custGeom>
              <a:avLst/>
              <a:gdLst/>
              <a:ahLst/>
              <a:cxnLst/>
              <a:rect l="l" t="t" r="r" b="b"/>
              <a:pathLst>
                <a:path w="9585" h="8537" fill="none" extrusionOk="0">
                  <a:moveTo>
                    <a:pt x="2560" y="0"/>
                  </a:moveTo>
                  <a:lnTo>
                    <a:pt x="9585" y="3798"/>
                  </a:lnTo>
                  <a:lnTo>
                    <a:pt x="7025" y="8537"/>
                  </a:lnTo>
                  <a:lnTo>
                    <a:pt x="0" y="4739"/>
                  </a:lnTo>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91;p43">
              <a:extLst>
                <a:ext uri="{FF2B5EF4-FFF2-40B4-BE49-F238E27FC236}">
                  <a16:creationId xmlns:a16="http://schemas.microsoft.com/office/drawing/2014/main" id="{79354FD9-3E38-7B51-A3E0-946C57501454}"/>
                </a:ext>
              </a:extLst>
            </p:cNvPr>
            <p:cNvSpPr/>
            <p:nvPr/>
          </p:nvSpPr>
          <p:spPr>
            <a:xfrm>
              <a:off x="4003775" y="1325125"/>
              <a:ext cx="796850" cy="585225"/>
            </a:xfrm>
            <a:custGeom>
              <a:avLst/>
              <a:gdLst/>
              <a:ahLst/>
              <a:cxnLst/>
              <a:rect l="l" t="t" r="r" b="b"/>
              <a:pathLst>
                <a:path w="31874" h="23409" fill="none" extrusionOk="0">
                  <a:moveTo>
                    <a:pt x="1" y="8752"/>
                  </a:moveTo>
                  <a:lnTo>
                    <a:pt x="4728" y="1"/>
                  </a:lnTo>
                  <a:lnTo>
                    <a:pt x="31874" y="14669"/>
                  </a:lnTo>
                  <a:lnTo>
                    <a:pt x="27159" y="23409"/>
                  </a:ln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TextBox 26">
            <a:extLst>
              <a:ext uri="{FF2B5EF4-FFF2-40B4-BE49-F238E27FC236}">
                <a16:creationId xmlns:a16="http://schemas.microsoft.com/office/drawing/2014/main" id="{4B094170-3EBE-3502-118E-AAE2AC7E7BF9}"/>
              </a:ext>
            </a:extLst>
          </p:cNvPr>
          <p:cNvSpPr txBox="1"/>
          <p:nvPr/>
        </p:nvSpPr>
        <p:spPr>
          <a:xfrm>
            <a:off x="218347" y="3102953"/>
            <a:ext cx="7858854" cy="1612108"/>
          </a:xfrm>
          <a:prstGeom prst="rect">
            <a:avLst/>
          </a:prstGeom>
          <a:noFill/>
        </p:spPr>
        <p:txBody>
          <a:bodyPr wrap="square">
            <a:spAutoFit/>
          </a:bodyPr>
          <a:lstStyle/>
          <a:p>
            <a:pPr marL="601980" lvl="1" indent="-342900" algn="just">
              <a:lnSpc>
                <a:spcPts val="4079"/>
              </a:lnSpc>
              <a:buFont typeface="Arial" panose="020B0604020202020204" pitchFamily="34" charset="0"/>
              <a:buChar char="•"/>
            </a:pPr>
            <a:r>
              <a:rPr lang="en-US" sz="2000" dirty="0">
                <a:solidFill>
                  <a:srgbClr val="002060"/>
                </a:solidFill>
                <a:latin typeface="Quicksand"/>
              </a:rPr>
              <a:t>Biochar pH varies from slightly acidic to alkaline, influenced by factors like organic material source, initial acidity, and pyrolysis conditions. </a:t>
            </a:r>
          </a:p>
        </p:txBody>
      </p:sp>
      <p:sp>
        <p:nvSpPr>
          <p:cNvPr id="2" name="Google Shape;1629;p71">
            <a:extLst>
              <a:ext uri="{FF2B5EF4-FFF2-40B4-BE49-F238E27FC236}">
                <a16:creationId xmlns:a16="http://schemas.microsoft.com/office/drawing/2014/main" id="{82477E52-2E36-080D-9843-3B8C8C3E3F54}"/>
              </a:ext>
            </a:extLst>
          </p:cNvPr>
          <p:cNvSpPr/>
          <p:nvPr/>
        </p:nvSpPr>
        <p:spPr>
          <a:xfrm>
            <a:off x="5178962" y="259545"/>
            <a:ext cx="615320" cy="559482"/>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solidFill>
            <a:schemeClr val="tx2"/>
          </a:solid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Rectangle 2">
            <a:extLst>
              <a:ext uri="{FF2B5EF4-FFF2-40B4-BE49-F238E27FC236}">
                <a16:creationId xmlns:a16="http://schemas.microsoft.com/office/drawing/2014/main" id="{67CCF9C6-8861-6140-1563-067389DC8033}"/>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oogle Shape;685;p43">
            <a:extLst>
              <a:ext uri="{FF2B5EF4-FFF2-40B4-BE49-F238E27FC236}">
                <a16:creationId xmlns:a16="http://schemas.microsoft.com/office/drawing/2014/main" id="{589B7111-544C-530F-78B4-94D4351EBB34}"/>
              </a:ext>
            </a:extLst>
          </p:cNvPr>
          <p:cNvGrpSpPr/>
          <p:nvPr/>
        </p:nvGrpSpPr>
        <p:grpSpPr>
          <a:xfrm rot="-1007782" flipH="1">
            <a:off x="381833" y="5500291"/>
            <a:ext cx="1075269" cy="932771"/>
            <a:chOff x="2896200" y="548250"/>
            <a:chExt cx="1904425" cy="1362100"/>
          </a:xfrm>
        </p:grpSpPr>
        <p:sp>
          <p:nvSpPr>
            <p:cNvPr id="10" name="Google Shape;686;p43">
              <a:extLst>
                <a:ext uri="{FF2B5EF4-FFF2-40B4-BE49-F238E27FC236}">
                  <a16:creationId xmlns:a16="http://schemas.microsoft.com/office/drawing/2014/main" id="{FB1C7712-AC0A-5302-5396-923D803CCDD5}"/>
                </a:ext>
              </a:extLst>
            </p:cNvPr>
            <p:cNvSpPr/>
            <p:nvPr/>
          </p:nvSpPr>
          <p:spPr>
            <a:xfrm>
              <a:off x="3097725" y="780650"/>
              <a:ext cx="693850" cy="631875"/>
            </a:xfrm>
            <a:custGeom>
              <a:avLst/>
              <a:gdLst/>
              <a:ahLst/>
              <a:cxnLst/>
              <a:rect l="l" t="t" r="r" b="b"/>
              <a:pathLst>
                <a:path w="27754" h="25275" extrusionOk="0">
                  <a:moveTo>
                    <a:pt x="13872" y="0"/>
                  </a:moveTo>
                  <a:cubicBezTo>
                    <a:pt x="10638" y="0"/>
                    <a:pt x="7406" y="1236"/>
                    <a:pt x="4941" y="3706"/>
                  </a:cubicBezTo>
                  <a:cubicBezTo>
                    <a:pt x="0" y="8635"/>
                    <a:pt x="0" y="16636"/>
                    <a:pt x="4941" y="21578"/>
                  </a:cubicBezTo>
                  <a:cubicBezTo>
                    <a:pt x="7406" y="24042"/>
                    <a:pt x="10638" y="25274"/>
                    <a:pt x="13872" y="25274"/>
                  </a:cubicBezTo>
                  <a:cubicBezTo>
                    <a:pt x="17107" y="25274"/>
                    <a:pt x="20342" y="24042"/>
                    <a:pt x="22813" y="21578"/>
                  </a:cubicBezTo>
                  <a:cubicBezTo>
                    <a:pt x="27754" y="16636"/>
                    <a:pt x="27754" y="8635"/>
                    <a:pt x="22813" y="3706"/>
                  </a:cubicBezTo>
                  <a:cubicBezTo>
                    <a:pt x="20342" y="1236"/>
                    <a:pt x="17107" y="0"/>
                    <a:pt x="13872" y="0"/>
                  </a:cubicBezTo>
                  <a:close/>
                </a:path>
              </a:pathLst>
            </a:custGeom>
            <a:solidFill>
              <a:srgbClr val="7994A0"/>
            </a:solidFill>
            <a:ln>
              <a:solidFill>
                <a:schemeClr val="tx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687;p43">
              <a:extLst>
                <a:ext uri="{FF2B5EF4-FFF2-40B4-BE49-F238E27FC236}">
                  <a16:creationId xmlns:a16="http://schemas.microsoft.com/office/drawing/2014/main" id="{46ADF1D5-6D59-D58E-C092-DFAB502D55D3}"/>
                </a:ext>
              </a:extLst>
            </p:cNvPr>
            <p:cNvSpPr/>
            <p:nvPr/>
          </p:nvSpPr>
          <p:spPr>
            <a:xfrm>
              <a:off x="2896200" y="548250"/>
              <a:ext cx="1096900" cy="1096600"/>
            </a:xfrm>
            <a:custGeom>
              <a:avLst/>
              <a:gdLst/>
              <a:ahLst/>
              <a:cxnLst/>
              <a:rect l="l" t="t" r="r" b="b"/>
              <a:pathLst>
                <a:path w="43876" h="43864" fill="none" extrusionOk="0">
                  <a:moveTo>
                    <a:pt x="36065" y="7799"/>
                  </a:moveTo>
                  <a:cubicBezTo>
                    <a:pt x="43875" y="15610"/>
                    <a:pt x="43875" y="28266"/>
                    <a:pt x="36065" y="36065"/>
                  </a:cubicBezTo>
                  <a:cubicBezTo>
                    <a:pt x="28266" y="43863"/>
                    <a:pt x="15610" y="43863"/>
                    <a:pt x="7811" y="36065"/>
                  </a:cubicBezTo>
                  <a:cubicBezTo>
                    <a:pt x="1" y="28266"/>
                    <a:pt x="1" y="15610"/>
                    <a:pt x="7811" y="7799"/>
                  </a:cubicBezTo>
                  <a:cubicBezTo>
                    <a:pt x="15610" y="1"/>
                    <a:pt x="28266" y="1"/>
                    <a:pt x="36065" y="7799"/>
                  </a:cubicBez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88;p43">
              <a:extLst>
                <a:ext uri="{FF2B5EF4-FFF2-40B4-BE49-F238E27FC236}">
                  <a16:creationId xmlns:a16="http://schemas.microsoft.com/office/drawing/2014/main" id="{3DC037C0-429C-022A-91C8-6B187D1F94A1}"/>
                </a:ext>
              </a:extLst>
            </p:cNvPr>
            <p:cNvSpPr/>
            <p:nvPr/>
          </p:nvSpPr>
          <p:spPr>
            <a:xfrm>
              <a:off x="3209625" y="809900"/>
              <a:ext cx="385200" cy="189625"/>
            </a:xfrm>
            <a:custGeom>
              <a:avLst/>
              <a:gdLst/>
              <a:ahLst/>
              <a:cxnLst/>
              <a:rect l="l" t="t" r="r" b="b"/>
              <a:pathLst>
                <a:path w="15408" h="7585" fill="none" extrusionOk="0">
                  <a:moveTo>
                    <a:pt x="1" y="7585"/>
                  </a:moveTo>
                  <a:cubicBezTo>
                    <a:pt x="2978" y="2060"/>
                    <a:pt x="9883" y="0"/>
                    <a:pt x="15408" y="2977"/>
                  </a:cubicBezTo>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89;p43">
              <a:extLst>
                <a:ext uri="{FF2B5EF4-FFF2-40B4-BE49-F238E27FC236}">
                  <a16:creationId xmlns:a16="http://schemas.microsoft.com/office/drawing/2014/main" id="{2061E1B7-A4FA-060E-7815-A69908754719}"/>
                </a:ext>
              </a:extLst>
            </p:cNvPr>
            <p:cNvSpPr/>
            <p:nvPr/>
          </p:nvSpPr>
          <p:spPr>
            <a:xfrm>
              <a:off x="3037000" y="688750"/>
              <a:ext cx="815600" cy="815600"/>
            </a:xfrm>
            <a:custGeom>
              <a:avLst/>
              <a:gdLst/>
              <a:ahLst/>
              <a:cxnLst/>
              <a:rect l="l" t="t" r="r" b="b"/>
              <a:pathLst>
                <a:path w="32624" h="32624" fill="none" extrusionOk="0">
                  <a:moveTo>
                    <a:pt x="24182" y="4346"/>
                  </a:moveTo>
                  <a:cubicBezTo>
                    <a:pt x="30790" y="8692"/>
                    <a:pt x="32623" y="17574"/>
                    <a:pt x="28278" y="24182"/>
                  </a:cubicBezTo>
                  <a:cubicBezTo>
                    <a:pt x="23932" y="30790"/>
                    <a:pt x="15050" y="32623"/>
                    <a:pt x="8442" y="28278"/>
                  </a:cubicBezTo>
                  <a:cubicBezTo>
                    <a:pt x="1834" y="23932"/>
                    <a:pt x="0" y="15050"/>
                    <a:pt x="4346" y="8442"/>
                  </a:cubicBezTo>
                  <a:cubicBezTo>
                    <a:pt x="8692" y="1834"/>
                    <a:pt x="17574" y="0"/>
                    <a:pt x="24182" y="4346"/>
                  </a:cubicBezTo>
                  <a:close/>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90;p43">
              <a:extLst>
                <a:ext uri="{FF2B5EF4-FFF2-40B4-BE49-F238E27FC236}">
                  <a16:creationId xmlns:a16="http://schemas.microsoft.com/office/drawing/2014/main" id="{53406008-67DB-1128-A157-AD7AE4E700A8}"/>
                </a:ext>
              </a:extLst>
            </p:cNvPr>
            <p:cNvSpPr/>
            <p:nvPr/>
          </p:nvSpPr>
          <p:spPr>
            <a:xfrm>
              <a:off x="3857050" y="1277225"/>
              <a:ext cx="239625" cy="213425"/>
            </a:xfrm>
            <a:custGeom>
              <a:avLst/>
              <a:gdLst/>
              <a:ahLst/>
              <a:cxnLst/>
              <a:rect l="l" t="t" r="r" b="b"/>
              <a:pathLst>
                <a:path w="9585" h="8537" fill="none" extrusionOk="0">
                  <a:moveTo>
                    <a:pt x="2560" y="0"/>
                  </a:moveTo>
                  <a:lnTo>
                    <a:pt x="9585" y="3798"/>
                  </a:lnTo>
                  <a:lnTo>
                    <a:pt x="7025" y="8537"/>
                  </a:lnTo>
                  <a:lnTo>
                    <a:pt x="0" y="4739"/>
                  </a:lnTo>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91;p43">
              <a:extLst>
                <a:ext uri="{FF2B5EF4-FFF2-40B4-BE49-F238E27FC236}">
                  <a16:creationId xmlns:a16="http://schemas.microsoft.com/office/drawing/2014/main" id="{553EB11F-7468-992F-1792-4E0F87DE11BF}"/>
                </a:ext>
              </a:extLst>
            </p:cNvPr>
            <p:cNvSpPr/>
            <p:nvPr/>
          </p:nvSpPr>
          <p:spPr>
            <a:xfrm>
              <a:off x="4003775" y="1325125"/>
              <a:ext cx="796850" cy="585225"/>
            </a:xfrm>
            <a:custGeom>
              <a:avLst/>
              <a:gdLst/>
              <a:ahLst/>
              <a:cxnLst/>
              <a:rect l="l" t="t" r="r" b="b"/>
              <a:pathLst>
                <a:path w="31874" h="23409" fill="none" extrusionOk="0">
                  <a:moveTo>
                    <a:pt x="1" y="8752"/>
                  </a:moveTo>
                  <a:lnTo>
                    <a:pt x="4728" y="1"/>
                  </a:lnTo>
                  <a:lnTo>
                    <a:pt x="31874" y="14669"/>
                  </a:lnTo>
                  <a:lnTo>
                    <a:pt x="27159" y="23409"/>
                  </a:ln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TextBox 27">
            <a:extLst>
              <a:ext uri="{FF2B5EF4-FFF2-40B4-BE49-F238E27FC236}">
                <a16:creationId xmlns:a16="http://schemas.microsoft.com/office/drawing/2014/main" id="{EDF7B6EF-F536-B6F2-C271-BA5DD9C2764F}"/>
              </a:ext>
            </a:extLst>
          </p:cNvPr>
          <p:cNvSpPr txBox="1"/>
          <p:nvPr/>
        </p:nvSpPr>
        <p:spPr>
          <a:xfrm>
            <a:off x="467454" y="6937417"/>
            <a:ext cx="6846803" cy="188513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US" sz="2000" dirty="0">
                <a:solidFill>
                  <a:srgbClr val="002060"/>
                </a:solidFill>
                <a:latin typeface="Quicksand"/>
              </a:rPr>
              <a:t>The ash content and composition of biochar are critical factors, often expressed on a dry basis, excluding water. Understanding biochar's ash content is vital as it influences potential applications.</a:t>
            </a:r>
          </a:p>
        </p:txBody>
      </p:sp>
      <p:sp>
        <p:nvSpPr>
          <p:cNvPr id="31" name="TextBox 12">
            <a:extLst>
              <a:ext uri="{FF2B5EF4-FFF2-40B4-BE49-F238E27FC236}">
                <a16:creationId xmlns:a16="http://schemas.microsoft.com/office/drawing/2014/main" id="{B2109BFA-F613-22C3-8B69-628FD177D718}"/>
              </a:ext>
            </a:extLst>
          </p:cNvPr>
          <p:cNvSpPr txBox="1"/>
          <p:nvPr/>
        </p:nvSpPr>
        <p:spPr>
          <a:xfrm>
            <a:off x="2070292" y="5684102"/>
            <a:ext cx="3723990" cy="565150"/>
          </a:xfrm>
          <a:prstGeom prst="rect">
            <a:avLst/>
          </a:prstGeom>
        </p:spPr>
        <p:txBody>
          <a:bodyPr wrap="square" lIns="0" tIns="0" rIns="0" bIns="0" rtlCol="0" anchor="t">
            <a:spAutoFit/>
          </a:bodyPr>
          <a:lstStyle/>
          <a:p>
            <a:pPr marL="0" lvl="0" indent="0" algn="l">
              <a:lnSpc>
                <a:spcPts val="4759"/>
              </a:lnSpc>
            </a:pPr>
            <a:r>
              <a:rPr lang="en-US" sz="3200" dirty="0">
                <a:solidFill>
                  <a:srgbClr val="0F4662"/>
                </a:solidFill>
                <a:latin typeface="Quicksand Bold"/>
                <a:ea typeface="Quicksand Bold"/>
                <a:cs typeface="Quicksand Bold"/>
                <a:sym typeface="Quicksand Bold"/>
              </a:rPr>
              <a:t>Ash Content:</a:t>
            </a:r>
          </a:p>
        </p:txBody>
      </p:sp>
      <p:sp>
        <p:nvSpPr>
          <p:cNvPr id="34" name="TextBox 33">
            <a:extLst>
              <a:ext uri="{FF2B5EF4-FFF2-40B4-BE49-F238E27FC236}">
                <a16:creationId xmlns:a16="http://schemas.microsoft.com/office/drawing/2014/main" id="{F264B9F0-4D34-93CD-0003-B732546AAD65}"/>
              </a:ext>
            </a:extLst>
          </p:cNvPr>
          <p:cNvSpPr txBox="1"/>
          <p:nvPr/>
        </p:nvSpPr>
        <p:spPr>
          <a:xfrm>
            <a:off x="3890855" y="1038859"/>
            <a:ext cx="3276600" cy="707886"/>
          </a:xfrm>
          <a:prstGeom prst="rect">
            <a:avLst/>
          </a:prstGeom>
          <a:noFill/>
        </p:spPr>
        <p:txBody>
          <a:bodyPr wrap="square">
            <a:spAutoFit/>
          </a:bodyPr>
          <a:lstStyle/>
          <a:p>
            <a:r>
              <a:rPr lang="en-US" sz="4000" dirty="0">
                <a:solidFill>
                  <a:srgbClr val="0F4662"/>
                </a:solidFill>
                <a:latin typeface="Quicksand Bold"/>
              </a:rPr>
              <a:t>Chemical</a:t>
            </a:r>
            <a:endParaRPr lang="en-US" sz="4000" dirty="0"/>
          </a:p>
        </p:txBody>
      </p:sp>
      <p:sp>
        <p:nvSpPr>
          <p:cNvPr id="36" name="TextBox 35">
            <a:extLst>
              <a:ext uri="{FF2B5EF4-FFF2-40B4-BE49-F238E27FC236}">
                <a16:creationId xmlns:a16="http://schemas.microsoft.com/office/drawing/2014/main" id="{A787F718-00A0-A046-3AAC-BFDA508C2029}"/>
              </a:ext>
            </a:extLst>
          </p:cNvPr>
          <p:cNvSpPr txBox="1"/>
          <p:nvPr/>
        </p:nvSpPr>
        <p:spPr>
          <a:xfrm>
            <a:off x="12267346" y="964849"/>
            <a:ext cx="2506868" cy="707886"/>
          </a:xfrm>
          <a:prstGeom prst="rect">
            <a:avLst/>
          </a:prstGeom>
          <a:noFill/>
        </p:spPr>
        <p:txBody>
          <a:bodyPr wrap="square">
            <a:spAutoFit/>
          </a:bodyPr>
          <a:lstStyle/>
          <a:p>
            <a:r>
              <a:rPr lang="en-US" sz="4000" dirty="0">
                <a:solidFill>
                  <a:srgbClr val="0F4662"/>
                </a:solidFill>
                <a:latin typeface="Quicksand Bold"/>
              </a:rPr>
              <a:t>Physical</a:t>
            </a:r>
            <a:endParaRPr lang="en-US" sz="4000" dirty="0"/>
          </a:p>
        </p:txBody>
      </p:sp>
      <p:grpSp>
        <p:nvGrpSpPr>
          <p:cNvPr id="37" name="Google Shape;685;p43">
            <a:extLst>
              <a:ext uri="{FF2B5EF4-FFF2-40B4-BE49-F238E27FC236}">
                <a16:creationId xmlns:a16="http://schemas.microsoft.com/office/drawing/2014/main" id="{E3B6C8DA-BA66-A21D-3AD0-AF33D6507D65}"/>
              </a:ext>
            </a:extLst>
          </p:cNvPr>
          <p:cNvGrpSpPr/>
          <p:nvPr/>
        </p:nvGrpSpPr>
        <p:grpSpPr>
          <a:xfrm rot="-1007782" flipH="1">
            <a:off x="8741150" y="7080700"/>
            <a:ext cx="1075269" cy="932771"/>
            <a:chOff x="2896200" y="548250"/>
            <a:chExt cx="1904425" cy="1362100"/>
          </a:xfrm>
        </p:grpSpPr>
        <p:sp>
          <p:nvSpPr>
            <p:cNvPr id="38" name="Google Shape;686;p43">
              <a:extLst>
                <a:ext uri="{FF2B5EF4-FFF2-40B4-BE49-F238E27FC236}">
                  <a16:creationId xmlns:a16="http://schemas.microsoft.com/office/drawing/2014/main" id="{01B0C57A-704A-B49C-9131-E9231E24DAF4}"/>
                </a:ext>
              </a:extLst>
            </p:cNvPr>
            <p:cNvSpPr/>
            <p:nvPr/>
          </p:nvSpPr>
          <p:spPr>
            <a:xfrm>
              <a:off x="3097725" y="780650"/>
              <a:ext cx="693850" cy="631875"/>
            </a:xfrm>
            <a:custGeom>
              <a:avLst/>
              <a:gdLst/>
              <a:ahLst/>
              <a:cxnLst/>
              <a:rect l="l" t="t" r="r" b="b"/>
              <a:pathLst>
                <a:path w="27754" h="25275" extrusionOk="0">
                  <a:moveTo>
                    <a:pt x="13872" y="0"/>
                  </a:moveTo>
                  <a:cubicBezTo>
                    <a:pt x="10638" y="0"/>
                    <a:pt x="7406" y="1236"/>
                    <a:pt x="4941" y="3706"/>
                  </a:cubicBezTo>
                  <a:cubicBezTo>
                    <a:pt x="0" y="8635"/>
                    <a:pt x="0" y="16636"/>
                    <a:pt x="4941" y="21578"/>
                  </a:cubicBezTo>
                  <a:cubicBezTo>
                    <a:pt x="7406" y="24042"/>
                    <a:pt x="10638" y="25274"/>
                    <a:pt x="13872" y="25274"/>
                  </a:cubicBezTo>
                  <a:cubicBezTo>
                    <a:pt x="17107" y="25274"/>
                    <a:pt x="20342" y="24042"/>
                    <a:pt x="22813" y="21578"/>
                  </a:cubicBezTo>
                  <a:cubicBezTo>
                    <a:pt x="27754" y="16636"/>
                    <a:pt x="27754" y="8635"/>
                    <a:pt x="22813" y="3706"/>
                  </a:cubicBezTo>
                  <a:cubicBezTo>
                    <a:pt x="20342" y="1236"/>
                    <a:pt x="17107" y="0"/>
                    <a:pt x="13872" y="0"/>
                  </a:cubicBezTo>
                  <a:close/>
                </a:path>
              </a:pathLst>
            </a:custGeom>
            <a:solidFill>
              <a:srgbClr val="7994A0"/>
            </a:solidFill>
            <a:ln>
              <a:solidFill>
                <a:schemeClr val="tx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687;p43">
              <a:extLst>
                <a:ext uri="{FF2B5EF4-FFF2-40B4-BE49-F238E27FC236}">
                  <a16:creationId xmlns:a16="http://schemas.microsoft.com/office/drawing/2014/main" id="{BA6AF68A-07F9-21B0-D711-F1AF090828A7}"/>
                </a:ext>
              </a:extLst>
            </p:cNvPr>
            <p:cNvSpPr/>
            <p:nvPr/>
          </p:nvSpPr>
          <p:spPr>
            <a:xfrm>
              <a:off x="2896200" y="548250"/>
              <a:ext cx="1096900" cy="1096600"/>
            </a:xfrm>
            <a:custGeom>
              <a:avLst/>
              <a:gdLst/>
              <a:ahLst/>
              <a:cxnLst/>
              <a:rect l="l" t="t" r="r" b="b"/>
              <a:pathLst>
                <a:path w="43876" h="43864" fill="none" extrusionOk="0">
                  <a:moveTo>
                    <a:pt x="36065" y="7799"/>
                  </a:moveTo>
                  <a:cubicBezTo>
                    <a:pt x="43875" y="15610"/>
                    <a:pt x="43875" y="28266"/>
                    <a:pt x="36065" y="36065"/>
                  </a:cubicBezTo>
                  <a:cubicBezTo>
                    <a:pt x="28266" y="43863"/>
                    <a:pt x="15610" y="43863"/>
                    <a:pt x="7811" y="36065"/>
                  </a:cubicBezTo>
                  <a:cubicBezTo>
                    <a:pt x="1" y="28266"/>
                    <a:pt x="1" y="15610"/>
                    <a:pt x="7811" y="7799"/>
                  </a:cubicBezTo>
                  <a:cubicBezTo>
                    <a:pt x="15610" y="1"/>
                    <a:pt x="28266" y="1"/>
                    <a:pt x="36065" y="7799"/>
                  </a:cubicBez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88;p43">
              <a:extLst>
                <a:ext uri="{FF2B5EF4-FFF2-40B4-BE49-F238E27FC236}">
                  <a16:creationId xmlns:a16="http://schemas.microsoft.com/office/drawing/2014/main" id="{9053D92E-6137-2DB8-44FE-319325F7B7C5}"/>
                </a:ext>
              </a:extLst>
            </p:cNvPr>
            <p:cNvSpPr/>
            <p:nvPr/>
          </p:nvSpPr>
          <p:spPr>
            <a:xfrm>
              <a:off x="3209625" y="809900"/>
              <a:ext cx="385200" cy="189625"/>
            </a:xfrm>
            <a:custGeom>
              <a:avLst/>
              <a:gdLst/>
              <a:ahLst/>
              <a:cxnLst/>
              <a:rect l="l" t="t" r="r" b="b"/>
              <a:pathLst>
                <a:path w="15408" h="7585" fill="none" extrusionOk="0">
                  <a:moveTo>
                    <a:pt x="1" y="7585"/>
                  </a:moveTo>
                  <a:cubicBezTo>
                    <a:pt x="2978" y="2060"/>
                    <a:pt x="9883" y="0"/>
                    <a:pt x="15408" y="2977"/>
                  </a:cubicBezTo>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689;p43">
              <a:extLst>
                <a:ext uri="{FF2B5EF4-FFF2-40B4-BE49-F238E27FC236}">
                  <a16:creationId xmlns:a16="http://schemas.microsoft.com/office/drawing/2014/main" id="{F7FAF4B2-2439-20EE-5452-99E0A13BC86B}"/>
                </a:ext>
              </a:extLst>
            </p:cNvPr>
            <p:cNvSpPr/>
            <p:nvPr/>
          </p:nvSpPr>
          <p:spPr>
            <a:xfrm>
              <a:off x="3037000" y="688750"/>
              <a:ext cx="815600" cy="815600"/>
            </a:xfrm>
            <a:custGeom>
              <a:avLst/>
              <a:gdLst/>
              <a:ahLst/>
              <a:cxnLst/>
              <a:rect l="l" t="t" r="r" b="b"/>
              <a:pathLst>
                <a:path w="32624" h="32624" fill="none" extrusionOk="0">
                  <a:moveTo>
                    <a:pt x="24182" y="4346"/>
                  </a:moveTo>
                  <a:cubicBezTo>
                    <a:pt x="30790" y="8692"/>
                    <a:pt x="32623" y="17574"/>
                    <a:pt x="28278" y="24182"/>
                  </a:cubicBezTo>
                  <a:cubicBezTo>
                    <a:pt x="23932" y="30790"/>
                    <a:pt x="15050" y="32623"/>
                    <a:pt x="8442" y="28278"/>
                  </a:cubicBezTo>
                  <a:cubicBezTo>
                    <a:pt x="1834" y="23932"/>
                    <a:pt x="0" y="15050"/>
                    <a:pt x="4346" y="8442"/>
                  </a:cubicBezTo>
                  <a:cubicBezTo>
                    <a:pt x="8692" y="1834"/>
                    <a:pt x="17574" y="0"/>
                    <a:pt x="24182" y="4346"/>
                  </a:cubicBezTo>
                  <a:close/>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90;p43">
              <a:extLst>
                <a:ext uri="{FF2B5EF4-FFF2-40B4-BE49-F238E27FC236}">
                  <a16:creationId xmlns:a16="http://schemas.microsoft.com/office/drawing/2014/main" id="{D8F0AC69-3448-28B7-60F0-AA8C5F1493F3}"/>
                </a:ext>
              </a:extLst>
            </p:cNvPr>
            <p:cNvSpPr/>
            <p:nvPr/>
          </p:nvSpPr>
          <p:spPr>
            <a:xfrm>
              <a:off x="3857050" y="1277225"/>
              <a:ext cx="239625" cy="213425"/>
            </a:xfrm>
            <a:custGeom>
              <a:avLst/>
              <a:gdLst/>
              <a:ahLst/>
              <a:cxnLst/>
              <a:rect l="l" t="t" r="r" b="b"/>
              <a:pathLst>
                <a:path w="9585" h="8537" fill="none" extrusionOk="0">
                  <a:moveTo>
                    <a:pt x="2560" y="0"/>
                  </a:moveTo>
                  <a:lnTo>
                    <a:pt x="9585" y="3798"/>
                  </a:lnTo>
                  <a:lnTo>
                    <a:pt x="7025" y="8537"/>
                  </a:lnTo>
                  <a:lnTo>
                    <a:pt x="0" y="4739"/>
                  </a:lnTo>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91;p43">
              <a:extLst>
                <a:ext uri="{FF2B5EF4-FFF2-40B4-BE49-F238E27FC236}">
                  <a16:creationId xmlns:a16="http://schemas.microsoft.com/office/drawing/2014/main" id="{C3E0B759-B4A5-CAB1-0DE1-67C2827A09B8}"/>
                </a:ext>
              </a:extLst>
            </p:cNvPr>
            <p:cNvSpPr/>
            <p:nvPr/>
          </p:nvSpPr>
          <p:spPr>
            <a:xfrm>
              <a:off x="4003775" y="1325125"/>
              <a:ext cx="796850" cy="585225"/>
            </a:xfrm>
            <a:custGeom>
              <a:avLst/>
              <a:gdLst/>
              <a:ahLst/>
              <a:cxnLst/>
              <a:rect l="l" t="t" r="r" b="b"/>
              <a:pathLst>
                <a:path w="31874" h="23409" fill="none" extrusionOk="0">
                  <a:moveTo>
                    <a:pt x="1" y="8752"/>
                  </a:moveTo>
                  <a:lnTo>
                    <a:pt x="4728" y="1"/>
                  </a:lnTo>
                  <a:lnTo>
                    <a:pt x="31874" y="14669"/>
                  </a:lnTo>
                  <a:lnTo>
                    <a:pt x="27159" y="23409"/>
                  </a:ln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685;p43">
            <a:extLst>
              <a:ext uri="{FF2B5EF4-FFF2-40B4-BE49-F238E27FC236}">
                <a16:creationId xmlns:a16="http://schemas.microsoft.com/office/drawing/2014/main" id="{6E3E5A1A-8758-71C3-3705-70A3815EB473}"/>
              </a:ext>
            </a:extLst>
          </p:cNvPr>
          <p:cNvGrpSpPr/>
          <p:nvPr/>
        </p:nvGrpSpPr>
        <p:grpSpPr>
          <a:xfrm rot="-1007782" flipH="1">
            <a:off x="8638496" y="4118369"/>
            <a:ext cx="1075269" cy="932771"/>
            <a:chOff x="2896200" y="548250"/>
            <a:chExt cx="1904425" cy="1362100"/>
          </a:xfrm>
        </p:grpSpPr>
        <p:sp>
          <p:nvSpPr>
            <p:cNvPr id="45" name="Google Shape;686;p43">
              <a:extLst>
                <a:ext uri="{FF2B5EF4-FFF2-40B4-BE49-F238E27FC236}">
                  <a16:creationId xmlns:a16="http://schemas.microsoft.com/office/drawing/2014/main" id="{554D1380-2331-FC87-9D7A-D67EECB1E30D}"/>
                </a:ext>
              </a:extLst>
            </p:cNvPr>
            <p:cNvSpPr/>
            <p:nvPr/>
          </p:nvSpPr>
          <p:spPr>
            <a:xfrm>
              <a:off x="3097725" y="780650"/>
              <a:ext cx="693850" cy="631875"/>
            </a:xfrm>
            <a:custGeom>
              <a:avLst/>
              <a:gdLst/>
              <a:ahLst/>
              <a:cxnLst/>
              <a:rect l="l" t="t" r="r" b="b"/>
              <a:pathLst>
                <a:path w="27754" h="25275" extrusionOk="0">
                  <a:moveTo>
                    <a:pt x="13872" y="0"/>
                  </a:moveTo>
                  <a:cubicBezTo>
                    <a:pt x="10638" y="0"/>
                    <a:pt x="7406" y="1236"/>
                    <a:pt x="4941" y="3706"/>
                  </a:cubicBezTo>
                  <a:cubicBezTo>
                    <a:pt x="0" y="8635"/>
                    <a:pt x="0" y="16636"/>
                    <a:pt x="4941" y="21578"/>
                  </a:cubicBezTo>
                  <a:cubicBezTo>
                    <a:pt x="7406" y="24042"/>
                    <a:pt x="10638" y="25274"/>
                    <a:pt x="13872" y="25274"/>
                  </a:cubicBezTo>
                  <a:cubicBezTo>
                    <a:pt x="17107" y="25274"/>
                    <a:pt x="20342" y="24042"/>
                    <a:pt x="22813" y="21578"/>
                  </a:cubicBezTo>
                  <a:cubicBezTo>
                    <a:pt x="27754" y="16636"/>
                    <a:pt x="27754" y="8635"/>
                    <a:pt x="22813" y="3706"/>
                  </a:cubicBezTo>
                  <a:cubicBezTo>
                    <a:pt x="20342" y="1236"/>
                    <a:pt x="17107" y="0"/>
                    <a:pt x="13872" y="0"/>
                  </a:cubicBezTo>
                  <a:close/>
                </a:path>
              </a:pathLst>
            </a:custGeom>
            <a:solidFill>
              <a:srgbClr val="7994A0"/>
            </a:solidFill>
            <a:ln>
              <a:solidFill>
                <a:schemeClr val="tx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687;p43">
              <a:extLst>
                <a:ext uri="{FF2B5EF4-FFF2-40B4-BE49-F238E27FC236}">
                  <a16:creationId xmlns:a16="http://schemas.microsoft.com/office/drawing/2014/main" id="{EEB695C2-324E-982F-8DD1-4263BEB8634E}"/>
                </a:ext>
              </a:extLst>
            </p:cNvPr>
            <p:cNvSpPr/>
            <p:nvPr/>
          </p:nvSpPr>
          <p:spPr>
            <a:xfrm>
              <a:off x="2896200" y="548250"/>
              <a:ext cx="1096900" cy="1096600"/>
            </a:xfrm>
            <a:custGeom>
              <a:avLst/>
              <a:gdLst/>
              <a:ahLst/>
              <a:cxnLst/>
              <a:rect l="l" t="t" r="r" b="b"/>
              <a:pathLst>
                <a:path w="43876" h="43864" fill="none" extrusionOk="0">
                  <a:moveTo>
                    <a:pt x="36065" y="7799"/>
                  </a:moveTo>
                  <a:cubicBezTo>
                    <a:pt x="43875" y="15610"/>
                    <a:pt x="43875" y="28266"/>
                    <a:pt x="36065" y="36065"/>
                  </a:cubicBezTo>
                  <a:cubicBezTo>
                    <a:pt x="28266" y="43863"/>
                    <a:pt x="15610" y="43863"/>
                    <a:pt x="7811" y="36065"/>
                  </a:cubicBezTo>
                  <a:cubicBezTo>
                    <a:pt x="1" y="28266"/>
                    <a:pt x="1" y="15610"/>
                    <a:pt x="7811" y="7799"/>
                  </a:cubicBezTo>
                  <a:cubicBezTo>
                    <a:pt x="15610" y="1"/>
                    <a:pt x="28266" y="1"/>
                    <a:pt x="36065" y="7799"/>
                  </a:cubicBez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88;p43">
              <a:extLst>
                <a:ext uri="{FF2B5EF4-FFF2-40B4-BE49-F238E27FC236}">
                  <a16:creationId xmlns:a16="http://schemas.microsoft.com/office/drawing/2014/main" id="{F20CD27C-91C8-955A-3312-83C9D08D88CF}"/>
                </a:ext>
              </a:extLst>
            </p:cNvPr>
            <p:cNvSpPr/>
            <p:nvPr/>
          </p:nvSpPr>
          <p:spPr>
            <a:xfrm>
              <a:off x="3209625" y="809900"/>
              <a:ext cx="385200" cy="189625"/>
            </a:xfrm>
            <a:custGeom>
              <a:avLst/>
              <a:gdLst/>
              <a:ahLst/>
              <a:cxnLst/>
              <a:rect l="l" t="t" r="r" b="b"/>
              <a:pathLst>
                <a:path w="15408" h="7585" fill="none" extrusionOk="0">
                  <a:moveTo>
                    <a:pt x="1" y="7585"/>
                  </a:moveTo>
                  <a:cubicBezTo>
                    <a:pt x="2978" y="2060"/>
                    <a:pt x="9883" y="0"/>
                    <a:pt x="15408" y="2977"/>
                  </a:cubicBezTo>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689;p43">
              <a:extLst>
                <a:ext uri="{FF2B5EF4-FFF2-40B4-BE49-F238E27FC236}">
                  <a16:creationId xmlns:a16="http://schemas.microsoft.com/office/drawing/2014/main" id="{5738296F-81EF-8B1F-4E8E-BB4F796208F0}"/>
                </a:ext>
              </a:extLst>
            </p:cNvPr>
            <p:cNvSpPr/>
            <p:nvPr/>
          </p:nvSpPr>
          <p:spPr>
            <a:xfrm>
              <a:off x="3037000" y="688750"/>
              <a:ext cx="815600" cy="815600"/>
            </a:xfrm>
            <a:custGeom>
              <a:avLst/>
              <a:gdLst/>
              <a:ahLst/>
              <a:cxnLst/>
              <a:rect l="l" t="t" r="r" b="b"/>
              <a:pathLst>
                <a:path w="32624" h="32624" fill="none" extrusionOk="0">
                  <a:moveTo>
                    <a:pt x="24182" y="4346"/>
                  </a:moveTo>
                  <a:cubicBezTo>
                    <a:pt x="30790" y="8692"/>
                    <a:pt x="32623" y="17574"/>
                    <a:pt x="28278" y="24182"/>
                  </a:cubicBezTo>
                  <a:cubicBezTo>
                    <a:pt x="23932" y="30790"/>
                    <a:pt x="15050" y="32623"/>
                    <a:pt x="8442" y="28278"/>
                  </a:cubicBezTo>
                  <a:cubicBezTo>
                    <a:pt x="1834" y="23932"/>
                    <a:pt x="0" y="15050"/>
                    <a:pt x="4346" y="8442"/>
                  </a:cubicBezTo>
                  <a:cubicBezTo>
                    <a:pt x="8692" y="1834"/>
                    <a:pt x="17574" y="0"/>
                    <a:pt x="24182" y="4346"/>
                  </a:cubicBezTo>
                  <a:close/>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90;p43">
              <a:extLst>
                <a:ext uri="{FF2B5EF4-FFF2-40B4-BE49-F238E27FC236}">
                  <a16:creationId xmlns:a16="http://schemas.microsoft.com/office/drawing/2014/main" id="{5632E07B-1DD0-F414-3367-1496E9EB288E}"/>
                </a:ext>
              </a:extLst>
            </p:cNvPr>
            <p:cNvSpPr/>
            <p:nvPr/>
          </p:nvSpPr>
          <p:spPr>
            <a:xfrm>
              <a:off x="3857050" y="1277225"/>
              <a:ext cx="239625" cy="213425"/>
            </a:xfrm>
            <a:custGeom>
              <a:avLst/>
              <a:gdLst/>
              <a:ahLst/>
              <a:cxnLst/>
              <a:rect l="l" t="t" r="r" b="b"/>
              <a:pathLst>
                <a:path w="9585" h="8537" fill="none" extrusionOk="0">
                  <a:moveTo>
                    <a:pt x="2560" y="0"/>
                  </a:moveTo>
                  <a:lnTo>
                    <a:pt x="9585" y="3798"/>
                  </a:lnTo>
                  <a:lnTo>
                    <a:pt x="7025" y="8537"/>
                  </a:lnTo>
                  <a:lnTo>
                    <a:pt x="0" y="4739"/>
                  </a:lnTo>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91;p43">
              <a:extLst>
                <a:ext uri="{FF2B5EF4-FFF2-40B4-BE49-F238E27FC236}">
                  <a16:creationId xmlns:a16="http://schemas.microsoft.com/office/drawing/2014/main" id="{21AF56E5-14E4-6B43-785E-ADC48237F462}"/>
                </a:ext>
              </a:extLst>
            </p:cNvPr>
            <p:cNvSpPr/>
            <p:nvPr/>
          </p:nvSpPr>
          <p:spPr>
            <a:xfrm>
              <a:off x="4003775" y="1325125"/>
              <a:ext cx="796850" cy="585225"/>
            </a:xfrm>
            <a:custGeom>
              <a:avLst/>
              <a:gdLst/>
              <a:ahLst/>
              <a:cxnLst/>
              <a:rect l="l" t="t" r="r" b="b"/>
              <a:pathLst>
                <a:path w="31874" h="23409" fill="none" extrusionOk="0">
                  <a:moveTo>
                    <a:pt x="1" y="8752"/>
                  </a:moveTo>
                  <a:lnTo>
                    <a:pt x="4728" y="1"/>
                  </a:lnTo>
                  <a:lnTo>
                    <a:pt x="31874" y="14669"/>
                  </a:lnTo>
                  <a:lnTo>
                    <a:pt x="27159" y="23409"/>
                  </a:ln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685;p43">
            <a:extLst>
              <a:ext uri="{FF2B5EF4-FFF2-40B4-BE49-F238E27FC236}">
                <a16:creationId xmlns:a16="http://schemas.microsoft.com/office/drawing/2014/main" id="{36010131-42BA-FBB0-84B4-FA43FFBBE4ED}"/>
              </a:ext>
            </a:extLst>
          </p:cNvPr>
          <p:cNvGrpSpPr/>
          <p:nvPr/>
        </p:nvGrpSpPr>
        <p:grpSpPr>
          <a:xfrm rot="-1007782" flipH="1">
            <a:off x="8963621" y="1995237"/>
            <a:ext cx="1075269" cy="932771"/>
            <a:chOff x="2896200" y="548250"/>
            <a:chExt cx="1904425" cy="1362100"/>
          </a:xfrm>
        </p:grpSpPr>
        <p:sp>
          <p:nvSpPr>
            <p:cNvPr id="52" name="Google Shape;686;p43">
              <a:extLst>
                <a:ext uri="{FF2B5EF4-FFF2-40B4-BE49-F238E27FC236}">
                  <a16:creationId xmlns:a16="http://schemas.microsoft.com/office/drawing/2014/main" id="{98D28B94-4D76-9732-3121-A8B91F0F6131}"/>
                </a:ext>
              </a:extLst>
            </p:cNvPr>
            <p:cNvSpPr/>
            <p:nvPr/>
          </p:nvSpPr>
          <p:spPr>
            <a:xfrm>
              <a:off x="3097725" y="780650"/>
              <a:ext cx="693850" cy="631875"/>
            </a:xfrm>
            <a:custGeom>
              <a:avLst/>
              <a:gdLst/>
              <a:ahLst/>
              <a:cxnLst/>
              <a:rect l="l" t="t" r="r" b="b"/>
              <a:pathLst>
                <a:path w="27754" h="25275" extrusionOk="0">
                  <a:moveTo>
                    <a:pt x="13872" y="0"/>
                  </a:moveTo>
                  <a:cubicBezTo>
                    <a:pt x="10638" y="0"/>
                    <a:pt x="7406" y="1236"/>
                    <a:pt x="4941" y="3706"/>
                  </a:cubicBezTo>
                  <a:cubicBezTo>
                    <a:pt x="0" y="8635"/>
                    <a:pt x="0" y="16636"/>
                    <a:pt x="4941" y="21578"/>
                  </a:cubicBezTo>
                  <a:cubicBezTo>
                    <a:pt x="7406" y="24042"/>
                    <a:pt x="10638" y="25274"/>
                    <a:pt x="13872" y="25274"/>
                  </a:cubicBezTo>
                  <a:cubicBezTo>
                    <a:pt x="17107" y="25274"/>
                    <a:pt x="20342" y="24042"/>
                    <a:pt x="22813" y="21578"/>
                  </a:cubicBezTo>
                  <a:cubicBezTo>
                    <a:pt x="27754" y="16636"/>
                    <a:pt x="27754" y="8635"/>
                    <a:pt x="22813" y="3706"/>
                  </a:cubicBezTo>
                  <a:cubicBezTo>
                    <a:pt x="20342" y="1236"/>
                    <a:pt x="17107" y="0"/>
                    <a:pt x="13872" y="0"/>
                  </a:cubicBezTo>
                  <a:close/>
                </a:path>
              </a:pathLst>
            </a:custGeom>
            <a:solidFill>
              <a:srgbClr val="7994A0"/>
            </a:solidFill>
            <a:ln>
              <a:solidFill>
                <a:schemeClr val="tx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687;p43">
              <a:extLst>
                <a:ext uri="{FF2B5EF4-FFF2-40B4-BE49-F238E27FC236}">
                  <a16:creationId xmlns:a16="http://schemas.microsoft.com/office/drawing/2014/main" id="{66A30C46-9DF9-2FE6-192D-20FD7BEC6F68}"/>
                </a:ext>
              </a:extLst>
            </p:cNvPr>
            <p:cNvSpPr/>
            <p:nvPr/>
          </p:nvSpPr>
          <p:spPr>
            <a:xfrm>
              <a:off x="2896200" y="548250"/>
              <a:ext cx="1096900" cy="1096600"/>
            </a:xfrm>
            <a:custGeom>
              <a:avLst/>
              <a:gdLst/>
              <a:ahLst/>
              <a:cxnLst/>
              <a:rect l="l" t="t" r="r" b="b"/>
              <a:pathLst>
                <a:path w="43876" h="43864" fill="none" extrusionOk="0">
                  <a:moveTo>
                    <a:pt x="36065" y="7799"/>
                  </a:moveTo>
                  <a:cubicBezTo>
                    <a:pt x="43875" y="15610"/>
                    <a:pt x="43875" y="28266"/>
                    <a:pt x="36065" y="36065"/>
                  </a:cubicBezTo>
                  <a:cubicBezTo>
                    <a:pt x="28266" y="43863"/>
                    <a:pt x="15610" y="43863"/>
                    <a:pt x="7811" y="36065"/>
                  </a:cubicBezTo>
                  <a:cubicBezTo>
                    <a:pt x="1" y="28266"/>
                    <a:pt x="1" y="15610"/>
                    <a:pt x="7811" y="7799"/>
                  </a:cubicBezTo>
                  <a:cubicBezTo>
                    <a:pt x="15610" y="1"/>
                    <a:pt x="28266" y="1"/>
                    <a:pt x="36065" y="7799"/>
                  </a:cubicBez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88;p43">
              <a:extLst>
                <a:ext uri="{FF2B5EF4-FFF2-40B4-BE49-F238E27FC236}">
                  <a16:creationId xmlns:a16="http://schemas.microsoft.com/office/drawing/2014/main" id="{12427E7A-4D37-C845-A86A-CEC65C9F9526}"/>
                </a:ext>
              </a:extLst>
            </p:cNvPr>
            <p:cNvSpPr/>
            <p:nvPr/>
          </p:nvSpPr>
          <p:spPr>
            <a:xfrm>
              <a:off x="3209625" y="809900"/>
              <a:ext cx="385200" cy="189625"/>
            </a:xfrm>
            <a:custGeom>
              <a:avLst/>
              <a:gdLst/>
              <a:ahLst/>
              <a:cxnLst/>
              <a:rect l="l" t="t" r="r" b="b"/>
              <a:pathLst>
                <a:path w="15408" h="7585" fill="none" extrusionOk="0">
                  <a:moveTo>
                    <a:pt x="1" y="7585"/>
                  </a:moveTo>
                  <a:cubicBezTo>
                    <a:pt x="2978" y="2060"/>
                    <a:pt x="9883" y="0"/>
                    <a:pt x="15408" y="2977"/>
                  </a:cubicBezTo>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89;p43">
              <a:extLst>
                <a:ext uri="{FF2B5EF4-FFF2-40B4-BE49-F238E27FC236}">
                  <a16:creationId xmlns:a16="http://schemas.microsoft.com/office/drawing/2014/main" id="{64B99653-99FD-4678-2DE2-82F3B4C40F64}"/>
                </a:ext>
              </a:extLst>
            </p:cNvPr>
            <p:cNvSpPr/>
            <p:nvPr/>
          </p:nvSpPr>
          <p:spPr>
            <a:xfrm>
              <a:off x="3037000" y="688750"/>
              <a:ext cx="815600" cy="815600"/>
            </a:xfrm>
            <a:custGeom>
              <a:avLst/>
              <a:gdLst/>
              <a:ahLst/>
              <a:cxnLst/>
              <a:rect l="l" t="t" r="r" b="b"/>
              <a:pathLst>
                <a:path w="32624" h="32624" fill="none" extrusionOk="0">
                  <a:moveTo>
                    <a:pt x="24182" y="4346"/>
                  </a:moveTo>
                  <a:cubicBezTo>
                    <a:pt x="30790" y="8692"/>
                    <a:pt x="32623" y="17574"/>
                    <a:pt x="28278" y="24182"/>
                  </a:cubicBezTo>
                  <a:cubicBezTo>
                    <a:pt x="23932" y="30790"/>
                    <a:pt x="15050" y="32623"/>
                    <a:pt x="8442" y="28278"/>
                  </a:cubicBezTo>
                  <a:cubicBezTo>
                    <a:pt x="1834" y="23932"/>
                    <a:pt x="0" y="15050"/>
                    <a:pt x="4346" y="8442"/>
                  </a:cubicBezTo>
                  <a:cubicBezTo>
                    <a:pt x="8692" y="1834"/>
                    <a:pt x="17574" y="0"/>
                    <a:pt x="24182" y="4346"/>
                  </a:cubicBezTo>
                  <a:close/>
                </a:path>
              </a:pathLst>
            </a:custGeom>
            <a:noFill/>
            <a:ln w="952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690;p43">
              <a:extLst>
                <a:ext uri="{FF2B5EF4-FFF2-40B4-BE49-F238E27FC236}">
                  <a16:creationId xmlns:a16="http://schemas.microsoft.com/office/drawing/2014/main" id="{2EF6CDEF-056A-0941-5913-2D7339A25A4B}"/>
                </a:ext>
              </a:extLst>
            </p:cNvPr>
            <p:cNvSpPr/>
            <p:nvPr/>
          </p:nvSpPr>
          <p:spPr>
            <a:xfrm>
              <a:off x="3857050" y="1277225"/>
              <a:ext cx="239625" cy="213425"/>
            </a:xfrm>
            <a:custGeom>
              <a:avLst/>
              <a:gdLst/>
              <a:ahLst/>
              <a:cxnLst/>
              <a:rect l="l" t="t" r="r" b="b"/>
              <a:pathLst>
                <a:path w="9585" h="8537" fill="none" extrusionOk="0">
                  <a:moveTo>
                    <a:pt x="2560" y="0"/>
                  </a:moveTo>
                  <a:lnTo>
                    <a:pt x="9585" y="3798"/>
                  </a:lnTo>
                  <a:lnTo>
                    <a:pt x="7025" y="8537"/>
                  </a:lnTo>
                  <a:lnTo>
                    <a:pt x="0" y="4739"/>
                  </a:lnTo>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91;p43">
              <a:extLst>
                <a:ext uri="{FF2B5EF4-FFF2-40B4-BE49-F238E27FC236}">
                  <a16:creationId xmlns:a16="http://schemas.microsoft.com/office/drawing/2014/main" id="{1A9C8B5F-8329-8FE5-9D96-724C54E41FEA}"/>
                </a:ext>
              </a:extLst>
            </p:cNvPr>
            <p:cNvSpPr/>
            <p:nvPr/>
          </p:nvSpPr>
          <p:spPr>
            <a:xfrm>
              <a:off x="4003775" y="1325125"/>
              <a:ext cx="796850" cy="585225"/>
            </a:xfrm>
            <a:custGeom>
              <a:avLst/>
              <a:gdLst/>
              <a:ahLst/>
              <a:cxnLst/>
              <a:rect l="l" t="t" r="r" b="b"/>
              <a:pathLst>
                <a:path w="31874" h="23409" fill="none" extrusionOk="0">
                  <a:moveTo>
                    <a:pt x="1" y="8752"/>
                  </a:moveTo>
                  <a:lnTo>
                    <a:pt x="4728" y="1"/>
                  </a:lnTo>
                  <a:lnTo>
                    <a:pt x="31874" y="14669"/>
                  </a:lnTo>
                  <a:lnTo>
                    <a:pt x="27159" y="23409"/>
                  </a:lnTo>
                  <a:close/>
                </a:path>
              </a:pathLst>
            </a:custGeom>
            <a:noFill/>
            <a:ln w="28575" cap="rnd" cmpd="sng">
              <a:solidFill>
                <a:schemeClr val="tx2">
                  <a:lumMod val="75000"/>
                </a:schemeClr>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TextBox 58">
            <a:extLst>
              <a:ext uri="{FF2B5EF4-FFF2-40B4-BE49-F238E27FC236}">
                <a16:creationId xmlns:a16="http://schemas.microsoft.com/office/drawing/2014/main" id="{92A0CE14-A86E-87E9-3ECA-0E575EBCE626}"/>
              </a:ext>
            </a:extLst>
          </p:cNvPr>
          <p:cNvSpPr txBox="1"/>
          <p:nvPr/>
        </p:nvSpPr>
        <p:spPr>
          <a:xfrm>
            <a:off x="9667295" y="3021102"/>
            <a:ext cx="7706971" cy="96180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US" sz="2000" dirty="0">
                <a:solidFill>
                  <a:srgbClr val="002060"/>
                </a:solidFill>
                <a:latin typeface="Quicksand"/>
              </a:rPr>
              <a:t> The surface area property of biochar refers to the total area of the external and internal surfaces within its structure.</a:t>
            </a:r>
          </a:p>
        </p:txBody>
      </p:sp>
      <p:sp>
        <p:nvSpPr>
          <p:cNvPr id="61" name="TextBox 60">
            <a:extLst>
              <a:ext uri="{FF2B5EF4-FFF2-40B4-BE49-F238E27FC236}">
                <a16:creationId xmlns:a16="http://schemas.microsoft.com/office/drawing/2014/main" id="{C1457180-F842-CBCE-9EA6-4F65092A4314}"/>
              </a:ext>
            </a:extLst>
          </p:cNvPr>
          <p:cNvSpPr txBox="1"/>
          <p:nvPr/>
        </p:nvSpPr>
        <p:spPr>
          <a:xfrm>
            <a:off x="10585684" y="2027481"/>
            <a:ext cx="3183779" cy="664797"/>
          </a:xfrm>
          <a:prstGeom prst="rect">
            <a:avLst/>
          </a:prstGeom>
          <a:noFill/>
        </p:spPr>
        <p:txBody>
          <a:bodyPr wrap="square">
            <a:spAutoFit/>
          </a:bodyPr>
          <a:lstStyle/>
          <a:p>
            <a:pPr marL="0" lvl="0" indent="0" algn="l">
              <a:lnSpc>
                <a:spcPts val="4759"/>
              </a:lnSpc>
            </a:pPr>
            <a:r>
              <a:rPr lang="en-US" sz="3200" dirty="0">
                <a:solidFill>
                  <a:srgbClr val="0F4662"/>
                </a:solidFill>
                <a:latin typeface="Quicksand Bold"/>
                <a:ea typeface="Quicksand Bold"/>
                <a:cs typeface="Quicksand Bold"/>
                <a:sym typeface="Quicksand Bold"/>
              </a:rPr>
              <a:t>Surface Area:</a:t>
            </a:r>
          </a:p>
        </p:txBody>
      </p:sp>
      <p:sp>
        <p:nvSpPr>
          <p:cNvPr id="63" name="TextBox 62">
            <a:extLst>
              <a:ext uri="{FF2B5EF4-FFF2-40B4-BE49-F238E27FC236}">
                <a16:creationId xmlns:a16="http://schemas.microsoft.com/office/drawing/2014/main" id="{F415A768-98C9-7DD5-5B7C-EE55350E1210}"/>
              </a:ext>
            </a:extLst>
          </p:cNvPr>
          <p:cNvSpPr txBox="1"/>
          <p:nvPr/>
        </p:nvSpPr>
        <p:spPr>
          <a:xfrm>
            <a:off x="9926887" y="7265847"/>
            <a:ext cx="5521018" cy="585160"/>
          </a:xfrm>
          <a:prstGeom prst="rect">
            <a:avLst/>
          </a:prstGeom>
          <a:noFill/>
        </p:spPr>
        <p:txBody>
          <a:bodyPr wrap="square">
            <a:spAutoFit/>
          </a:bodyPr>
          <a:lstStyle/>
          <a:p>
            <a:pPr marL="259080" lvl="1" algn="l">
              <a:lnSpc>
                <a:spcPts val="4079"/>
              </a:lnSpc>
            </a:pPr>
            <a:r>
              <a:rPr lang="en-US" sz="3200" dirty="0">
                <a:solidFill>
                  <a:srgbClr val="0F4662"/>
                </a:solidFill>
                <a:latin typeface="Quicksand Bold"/>
              </a:rPr>
              <a:t>Water Holding Capacity</a:t>
            </a:r>
            <a:endParaRPr lang="en-US" sz="3200" dirty="0">
              <a:solidFill>
                <a:srgbClr val="0F4662"/>
              </a:solidFill>
              <a:latin typeface="Quicksand Bold"/>
              <a:sym typeface="Quicksand"/>
            </a:endParaRPr>
          </a:p>
        </p:txBody>
      </p:sp>
      <p:sp>
        <p:nvSpPr>
          <p:cNvPr id="65" name="TextBox 64">
            <a:extLst>
              <a:ext uri="{FF2B5EF4-FFF2-40B4-BE49-F238E27FC236}">
                <a16:creationId xmlns:a16="http://schemas.microsoft.com/office/drawing/2014/main" id="{E7941D19-314D-21AE-DDE7-94A118219A79}"/>
              </a:ext>
            </a:extLst>
          </p:cNvPr>
          <p:cNvSpPr txBox="1"/>
          <p:nvPr/>
        </p:nvSpPr>
        <p:spPr>
          <a:xfrm>
            <a:off x="9065804" y="8232869"/>
            <a:ext cx="8587576" cy="96180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000" dirty="0">
                <a:solidFill>
                  <a:srgbClr val="002060"/>
                </a:solidFill>
                <a:latin typeface="Quicksand"/>
              </a:rPr>
              <a:t>Water Holding Capacity (WHC) is a key property of biochar that impacts soil moisture, irrigation needs, and plant growth. </a:t>
            </a:r>
          </a:p>
        </p:txBody>
      </p:sp>
      <p:sp>
        <p:nvSpPr>
          <p:cNvPr id="66" name="TextBox 65">
            <a:extLst>
              <a:ext uri="{FF2B5EF4-FFF2-40B4-BE49-F238E27FC236}">
                <a16:creationId xmlns:a16="http://schemas.microsoft.com/office/drawing/2014/main" id="{AEDE7BF1-A7ED-58A8-678A-FCF83D80C58F}"/>
              </a:ext>
            </a:extLst>
          </p:cNvPr>
          <p:cNvSpPr txBox="1"/>
          <p:nvPr/>
        </p:nvSpPr>
        <p:spPr>
          <a:xfrm>
            <a:off x="10433875" y="4307722"/>
            <a:ext cx="5521018" cy="585160"/>
          </a:xfrm>
          <a:prstGeom prst="rect">
            <a:avLst/>
          </a:prstGeom>
          <a:noFill/>
        </p:spPr>
        <p:txBody>
          <a:bodyPr wrap="square">
            <a:spAutoFit/>
          </a:bodyPr>
          <a:lstStyle/>
          <a:p>
            <a:pPr marL="259080" lvl="1" algn="l">
              <a:lnSpc>
                <a:spcPts val="4079"/>
              </a:lnSpc>
            </a:pPr>
            <a:r>
              <a:rPr lang="en-US" sz="3200" dirty="0">
                <a:solidFill>
                  <a:srgbClr val="0F4662"/>
                </a:solidFill>
                <a:latin typeface="Quicksand Bold"/>
                <a:sym typeface="Quicksand"/>
              </a:rPr>
              <a:t>Adsorption</a:t>
            </a:r>
          </a:p>
        </p:txBody>
      </p:sp>
      <p:sp>
        <p:nvSpPr>
          <p:cNvPr id="68" name="TextBox 67">
            <a:extLst>
              <a:ext uri="{FF2B5EF4-FFF2-40B4-BE49-F238E27FC236}">
                <a16:creationId xmlns:a16="http://schemas.microsoft.com/office/drawing/2014/main" id="{7FB7092A-39A5-5EFC-08BF-B49CA0DEF9C1}"/>
              </a:ext>
            </a:extLst>
          </p:cNvPr>
          <p:cNvSpPr txBox="1"/>
          <p:nvPr/>
        </p:nvSpPr>
        <p:spPr>
          <a:xfrm>
            <a:off x="8926983" y="4936574"/>
            <a:ext cx="8761991" cy="1885131"/>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000" dirty="0">
                <a:solidFill>
                  <a:srgbClr val="002060"/>
                </a:solidFill>
                <a:latin typeface="Quicksand"/>
              </a:rPr>
              <a:t> indicating its ability to adsorb pollutants, is influenced by factors like biomass type, pyrolysis temperature, activation method, solution pH, and adsorbate properties. while higher pyrolysis temperatures and activation methods increase surface area and porosity.</a:t>
            </a:r>
          </a:p>
        </p:txBody>
      </p:sp>
    </p:spTree>
    <p:extLst>
      <p:ext uri="{BB962C8B-B14F-4D97-AF65-F5344CB8AC3E}">
        <p14:creationId xmlns:p14="http://schemas.microsoft.com/office/powerpoint/2010/main" val="3026230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3660651" y="0"/>
            <a:ext cx="4627349" cy="10287000"/>
            <a:chOff x="0" y="0"/>
            <a:chExt cx="1218726" cy="2709333"/>
          </a:xfrm>
        </p:grpSpPr>
        <p:sp>
          <p:nvSpPr>
            <p:cNvPr id="3" name="Freeform 3"/>
            <p:cNvSpPr/>
            <p:nvPr/>
          </p:nvSpPr>
          <p:spPr>
            <a:xfrm>
              <a:off x="0" y="0"/>
              <a:ext cx="1218726" cy="2709333"/>
            </a:xfrm>
            <a:custGeom>
              <a:avLst/>
              <a:gdLst/>
              <a:ahLst/>
              <a:cxnLst/>
              <a:rect l="l" t="t" r="r" b="b"/>
              <a:pathLst>
                <a:path w="1218726" h="2709333">
                  <a:moveTo>
                    <a:pt x="0" y="0"/>
                  </a:moveTo>
                  <a:lnTo>
                    <a:pt x="1218726" y="0"/>
                  </a:lnTo>
                  <a:lnTo>
                    <a:pt x="1218726" y="2709333"/>
                  </a:lnTo>
                  <a:lnTo>
                    <a:pt x="0" y="2709333"/>
                  </a:lnTo>
                  <a:close/>
                </a:path>
              </a:pathLst>
            </a:custGeom>
            <a:solidFill>
              <a:srgbClr val="7994A0"/>
            </a:solidFill>
          </p:spPr>
        </p:sp>
        <p:sp>
          <p:nvSpPr>
            <p:cNvPr id="4" name="TextBox 4"/>
            <p:cNvSpPr txBox="1"/>
            <p:nvPr/>
          </p:nvSpPr>
          <p:spPr>
            <a:xfrm>
              <a:off x="0" y="-123825"/>
              <a:ext cx="1218726" cy="2833158"/>
            </a:xfrm>
            <a:prstGeom prst="rect">
              <a:avLst/>
            </a:prstGeom>
          </p:spPr>
          <p:txBody>
            <a:bodyPr lIns="50800" tIns="50800" rIns="50800" bIns="50800" rtlCol="0" anchor="ctr"/>
            <a:lstStyle/>
            <a:p>
              <a:pPr algn="ctr">
                <a:lnSpc>
                  <a:spcPts val="4079"/>
                </a:lnSpc>
              </a:pPr>
              <a:endParaRPr/>
            </a:p>
          </p:txBody>
        </p:sp>
      </p:grpSp>
      <p:pic>
        <p:nvPicPr>
          <p:cNvPr id="24" name="Picture 23">
            <a:extLst>
              <a:ext uri="{FF2B5EF4-FFF2-40B4-BE49-F238E27FC236}">
                <a16:creationId xmlns:a16="http://schemas.microsoft.com/office/drawing/2014/main" id="{D5A59A5E-3842-6F65-05A0-54FF0C1971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20232" y="1668463"/>
            <a:ext cx="5326980" cy="71026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TextBox 10">
            <a:extLst>
              <a:ext uri="{FF2B5EF4-FFF2-40B4-BE49-F238E27FC236}">
                <a16:creationId xmlns:a16="http://schemas.microsoft.com/office/drawing/2014/main" id="{2831EB16-45B4-EE56-F2EF-578A7FA1E93E}"/>
              </a:ext>
            </a:extLst>
          </p:cNvPr>
          <p:cNvSpPr txBox="1"/>
          <p:nvPr/>
        </p:nvSpPr>
        <p:spPr>
          <a:xfrm>
            <a:off x="609600" y="306253"/>
            <a:ext cx="10326591"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Methodology </a:t>
            </a:r>
          </a:p>
        </p:txBody>
      </p:sp>
      <p:sp>
        <p:nvSpPr>
          <p:cNvPr id="6" name="TextBox 5">
            <a:extLst>
              <a:ext uri="{FF2B5EF4-FFF2-40B4-BE49-F238E27FC236}">
                <a16:creationId xmlns:a16="http://schemas.microsoft.com/office/drawing/2014/main" id="{ABEC0E44-3513-EAE1-3FC0-B29BE7EB01D6}"/>
              </a:ext>
            </a:extLst>
          </p:cNvPr>
          <p:cNvSpPr txBox="1"/>
          <p:nvPr/>
        </p:nvSpPr>
        <p:spPr>
          <a:xfrm>
            <a:off x="1040788" y="2247900"/>
            <a:ext cx="9049554" cy="4148700"/>
          </a:xfrm>
          <a:prstGeom prst="rect">
            <a:avLst/>
          </a:prstGeom>
        </p:spPr>
        <p:txBody>
          <a:bodyPr wrap="square" lIns="0" tIns="0" rIns="0" bIns="0" rtlCol="0" anchor="t">
            <a:spAutoFit/>
          </a:bodyPr>
          <a:lstStyle/>
          <a:p>
            <a:pPr marL="0" lvl="0" indent="0" algn="l">
              <a:lnSpc>
                <a:spcPts val="4079"/>
              </a:lnSpc>
            </a:pPr>
            <a:r>
              <a:rPr lang="en-US" sz="4000" b="1" dirty="0">
                <a:solidFill>
                  <a:srgbClr val="0F4662"/>
                </a:solidFill>
                <a:latin typeface="Quicksand"/>
                <a:ea typeface="Quicksand"/>
                <a:cs typeface="Quicksand"/>
                <a:sym typeface="Quicksand"/>
              </a:rPr>
              <a:t>Ash content:</a:t>
            </a:r>
          </a:p>
          <a:p>
            <a:pPr marL="457200" indent="-457200">
              <a:lnSpc>
                <a:spcPts val="4079"/>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 prepare the samples 1 g by drying and grinding the original materials</a:t>
            </a:r>
          </a:p>
          <a:p>
            <a:pPr marL="457200" indent="-457200">
              <a:lnSpc>
                <a:spcPts val="4079"/>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place them in a high-temperature furnace 750c for the incineration process for 7-10 min</a:t>
            </a:r>
          </a:p>
          <a:p>
            <a:pPr marL="457200" indent="-457200">
              <a:lnSpc>
                <a:spcPts val="4079"/>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Once cooled, measure the weight of the remaining ash using a precision balance. </a:t>
            </a:r>
          </a:p>
          <a:p>
            <a:pPr marL="0" lvl="0" indent="0" algn="l">
              <a:lnSpc>
                <a:spcPts val="4079"/>
              </a:lnSpc>
            </a:pPr>
            <a:endParaRPr lang="en-US" sz="2400" dirty="0">
              <a:solidFill>
                <a:srgbClr val="0F4662"/>
              </a:solidFill>
              <a:latin typeface="Quicksand"/>
              <a:ea typeface="Quicksand"/>
              <a:cs typeface="Quicksand"/>
              <a:sym typeface="Quicksand"/>
            </a:endParaRPr>
          </a:p>
        </p:txBody>
      </p:sp>
      <p:sp>
        <p:nvSpPr>
          <p:cNvPr id="9" name="Rectangle 8">
            <a:extLst>
              <a:ext uri="{FF2B5EF4-FFF2-40B4-BE49-F238E27FC236}">
                <a16:creationId xmlns:a16="http://schemas.microsoft.com/office/drawing/2014/main" id="{228C3CE6-5FBE-AF55-7887-E71A831FB200}"/>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066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3660651" y="0"/>
            <a:ext cx="4627349" cy="10287000"/>
            <a:chOff x="0" y="0"/>
            <a:chExt cx="1218726" cy="2709333"/>
          </a:xfrm>
        </p:grpSpPr>
        <p:sp>
          <p:nvSpPr>
            <p:cNvPr id="3" name="Freeform 3"/>
            <p:cNvSpPr/>
            <p:nvPr/>
          </p:nvSpPr>
          <p:spPr>
            <a:xfrm>
              <a:off x="0" y="0"/>
              <a:ext cx="1218726" cy="2709333"/>
            </a:xfrm>
            <a:custGeom>
              <a:avLst/>
              <a:gdLst/>
              <a:ahLst/>
              <a:cxnLst/>
              <a:rect l="l" t="t" r="r" b="b"/>
              <a:pathLst>
                <a:path w="1218726" h="2709333">
                  <a:moveTo>
                    <a:pt x="0" y="0"/>
                  </a:moveTo>
                  <a:lnTo>
                    <a:pt x="1218726" y="0"/>
                  </a:lnTo>
                  <a:lnTo>
                    <a:pt x="1218726" y="2709333"/>
                  </a:lnTo>
                  <a:lnTo>
                    <a:pt x="0" y="2709333"/>
                  </a:lnTo>
                  <a:close/>
                </a:path>
              </a:pathLst>
            </a:custGeom>
            <a:solidFill>
              <a:srgbClr val="7994A0"/>
            </a:solidFill>
          </p:spPr>
        </p:sp>
        <p:sp>
          <p:nvSpPr>
            <p:cNvPr id="4" name="TextBox 4"/>
            <p:cNvSpPr txBox="1"/>
            <p:nvPr/>
          </p:nvSpPr>
          <p:spPr>
            <a:xfrm>
              <a:off x="0" y="-123825"/>
              <a:ext cx="1218726" cy="2833158"/>
            </a:xfrm>
            <a:prstGeom prst="rect">
              <a:avLst/>
            </a:prstGeom>
          </p:spPr>
          <p:txBody>
            <a:bodyPr lIns="50800" tIns="50800" rIns="50800" bIns="50800" rtlCol="0" anchor="ctr"/>
            <a:lstStyle/>
            <a:p>
              <a:pPr algn="ctr">
                <a:lnSpc>
                  <a:spcPts val="4079"/>
                </a:lnSpc>
              </a:pPr>
              <a:endParaRPr/>
            </a:p>
          </p:txBody>
        </p:sp>
      </p:grpSp>
      <p:sp>
        <p:nvSpPr>
          <p:cNvPr id="5" name="TextBox 10">
            <a:extLst>
              <a:ext uri="{FF2B5EF4-FFF2-40B4-BE49-F238E27FC236}">
                <a16:creationId xmlns:a16="http://schemas.microsoft.com/office/drawing/2014/main" id="{2831EB16-45B4-EE56-F2EF-578A7FA1E93E}"/>
              </a:ext>
            </a:extLst>
          </p:cNvPr>
          <p:cNvSpPr txBox="1"/>
          <p:nvPr/>
        </p:nvSpPr>
        <p:spPr>
          <a:xfrm>
            <a:off x="656634" y="514967"/>
            <a:ext cx="10326591"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Methodology </a:t>
            </a:r>
          </a:p>
        </p:txBody>
      </p:sp>
      <p:sp>
        <p:nvSpPr>
          <p:cNvPr id="9" name="Rectangle 8">
            <a:extLst>
              <a:ext uri="{FF2B5EF4-FFF2-40B4-BE49-F238E27FC236}">
                <a16:creationId xmlns:a16="http://schemas.microsoft.com/office/drawing/2014/main" id="{228C3CE6-5FBE-AF55-7887-E71A831FB200}"/>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11">
            <a:extLst>
              <a:ext uri="{FF2B5EF4-FFF2-40B4-BE49-F238E27FC236}">
                <a16:creationId xmlns:a16="http://schemas.microsoft.com/office/drawing/2014/main" id="{5FD6D80B-08C8-AE62-9463-B533DF3E32D7}"/>
              </a:ext>
            </a:extLst>
          </p:cNvPr>
          <p:cNvSpPr txBox="1"/>
          <p:nvPr/>
        </p:nvSpPr>
        <p:spPr>
          <a:xfrm>
            <a:off x="990600" y="2476500"/>
            <a:ext cx="7315200" cy="2045560"/>
          </a:xfrm>
          <a:prstGeom prst="rect">
            <a:avLst/>
          </a:prstGeom>
        </p:spPr>
        <p:txBody>
          <a:bodyPr wrap="square" lIns="0" tIns="0" rIns="0" bIns="0" rtlCol="0" anchor="t">
            <a:spAutoFit/>
          </a:bodyPr>
          <a:lstStyle/>
          <a:p>
            <a:pPr marL="0" lvl="0" indent="0" algn="l">
              <a:lnSpc>
                <a:spcPts val="4079"/>
              </a:lnSpc>
            </a:pPr>
            <a:r>
              <a:rPr lang="en-US" sz="4000" b="1" dirty="0">
                <a:solidFill>
                  <a:srgbClr val="0F4662"/>
                </a:solidFill>
                <a:latin typeface="Quicksand"/>
                <a:ea typeface="Quicksand"/>
                <a:cs typeface="Quicksand"/>
                <a:sym typeface="Quicksand"/>
              </a:rPr>
              <a:t>PH:</a:t>
            </a:r>
          </a:p>
          <a:p>
            <a:pPr>
              <a:lnSpc>
                <a:spcPts val="4079"/>
              </a:lnSpc>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2 g of the sample were added to 50 ml distilled water then the pH was measured using a pH meter.</a:t>
            </a:r>
          </a:p>
          <a:p>
            <a:pPr marL="0" lvl="0" indent="0" algn="l">
              <a:lnSpc>
                <a:spcPts val="4079"/>
              </a:lnSpc>
            </a:pPr>
            <a:endParaRPr lang="en-US" sz="2400" dirty="0">
              <a:solidFill>
                <a:srgbClr val="0F4662"/>
              </a:solidFill>
              <a:latin typeface="Quicksand"/>
              <a:ea typeface="Quicksand"/>
              <a:cs typeface="Quicksand"/>
              <a:sym typeface="Quicksand"/>
            </a:endParaRPr>
          </a:p>
        </p:txBody>
      </p:sp>
      <p:pic>
        <p:nvPicPr>
          <p:cNvPr id="10" name="Picture 9">
            <a:extLst>
              <a:ext uri="{FF2B5EF4-FFF2-40B4-BE49-F238E27FC236}">
                <a16:creationId xmlns:a16="http://schemas.microsoft.com/office/drawing/2014/main" id="{61BA7032-2EE8-2D91-0074-539A145A3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4973" y="2476500"/>
            <a:ext cx="5258834" cy="619763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299874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3660651" y="0"/>
            <a:ext cx="4627349" cy="10287000"/>
            <a:chOff x="0" y="0"/>
            <a:chExt cx="1218726" cy="2709333"/>
          </a:xfrm>
        </p:grpSpPr>
        <p:sp>
          <p:nvSpPr>
            <p:cNvPr id="3" name="Freeform 3"/>
            <p:cNvSpPr/>
            <p:nvPr/>
          </p:nvSpPr>
          <p:spPr>
            <a:xfrm>
              <a:off x="0" y="0"/>
              <a:ext cx="1218726" cy="2709333"/>
            </a:xfrm>
            <a:custGeom>
              <a:avLst/>
              <a:gdLst/>
              <a:ahLst/>
              <a:cxnLst/>
              <a:rect l="l" t="t" r="r" b="b"/>
              <a:pathLst>
                <a:path w="1218726" h="2709333">
                  <a:moveTo>
                    <a:pt x="0" y="0"/>
                  </a:moveTo>
                  <a:lnTo>
                    <a:pt x="1218726" y="0"/>
                  </a:lnTo>
                  <a:lnTo>
                    <a:pt x="1218726" y="2709333"/>
                  </a:lnTo>
                  <a:lnTo>
                    <a:pt x="0" y="2709333"/>
                  </a:lnTo>
                  <a:close/>
                </a:path>
              </a:pathLst>
            </a:custGeom>
            <a:solidFill>
              <a:srgbClr val="7994A0"/>
            </a:solidFill>
          </p:spPr>
        </p:sp>
        <p:sp>
          <p:nvSpPr>
            <p:cNvPr id="4" name="TextBox 4"/>
            <p:cNvSpPr txBox="1"/>
            <p:nvPr/>
          </p:nvSpPr>
          <p:spPr>
            <a:xfrm>
              <a:off x="0" y="-123825"/>
              <a:ext cx="1218726" cy="2833158"/>
            </a:xfrm>
            <a:prstGeom prst="rect">
              <a:avLst/>
            </a:prstGeom>
          </p:spPr>
          <p:txBody>
            <a:bodyPr lIns="50800" tIns="50800" rIns="50800" bIns="50800" rtlCol="0" anchor="ctr"/>
            <a:lstStyle/>
            <a:p>
              <a:pPr algn="ctr">
                <a:lnSpc>
                  <a:spcPts val="4079"/>
                </a:lnSpc>
              </a:pPr>
              <a:endParaRPr/>
            </a:p>
          </p:txBody>
        </p:sp>
      </p:grpSp>
      <p:sp>
        <p:nvSpPr>
          <p:cNvPr id="5" name="TextBox 10">
            <a:extLst>
              <a:ext uri="{FF2B5EF4-FFF2-40B4-BE49-F238E27FC236}">
                <a16:creationId xmlns:a16="http://schemas.microsoft.com/office/drawing/2014/main" id="{2831EB16-45B4-EE56-F2EF-578A7FA1E93E}"/>
              </a:ext>
            </a:extLst>
          </p:cNvPr>
          <p:cNvSpPr txBox="1"/>
          <p:nvPr/>
        </p:nvSpPr>
        <p:spPr>
          <a:xfrm>
            <a:off x="656634" y="514967"/>
            <a:ext cx="10326591"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Methodology </a:t>
            </a:r>
          </a:p>
        </p:txBody>
      </p:sp>
      <p:sp>
        <p:nvSpPr>
          <p:cNvPr id="9" name="Rectangle 8">
            <a:extLst>
              <a:ext uri="{FF2B5EF4-FFF2-40B4-BE49-F238E27FC236}">
                <a16:creationId xmlns:a16="http://schemas.microsoft.com/office/drawing/2014/main" id="{228C3CE6-5FBE-AF55-7887-E71A831FB200}"/>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3FC0953-5FA1-E151-3326-651F9402530F}"/>
              </a:ext>
            </a:extLst>
          </p:cNvPr>
          <p:cNvSpPr txBox="1"/>
          <p:nvPr/>
        </p:nvSpPr>
        <p:spPr>
          <a:xfrm>
            <a:off x="870300" y="2019300"/>
            <a:ext cx="14217299" cy="2597314"/>
          </a:xfrm>
          <a:prstGeom prst="rect">
            <a:avLst/>
          </a:prstGeom>
        </p:spPr>
        <p:txBody>
          <a:bodyPr wrap="square" lIns="0" tIns="0" rIns="0" bIns="0" rtlCol="0" anchor="t">
            <a:spAutoFit/>
          </a:bodyPr>
          <a:lstStyle/>
          <a:p>
            <a:pPr marL="0" lvl="0" indent="0" algn="l">
              <a:lnSpc>
                <a:spcPct val="200000"/>
              </a:lnSpc>
            </a:pPr>
            <a:r>
              <a:rPr lang="en-US" sz="4000" b="1" dirty="0">
                <a:solidFill>
                  <a:srgbClr val="0F4662"/>
                </a:solidFill>
                <a:latin typeface="Quicksand"/>
                <a:ea typeface="Quicksand"/>
                <a:cs typeface="Quicksand"/>
                <a:sym typeface="Quicksand"/>
              </a:rPr>
              <a:t>Water Holding Capacity:</a:t>
            </a:r>
          </a:p>
          <a:p>
            <a:pPr marL="457200" indent="-457200">
              <a:lnSpc>
                <a:spcPct val="200000"/>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 A 5-gram from crushed biochar was placed in a funnel</a:t>
            </a:r>
          </a:p>
          <a:p>
            <a:pPr marL="457200" indent="-457200">
              <a:lnSpc>
                <a:spcPct val="200000"/>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addition of 30 milliliters of water.</a:t>
            </a:r>
            <a:endParaRPr lang="en-US" sz="2400" dirty="0">
              <a:solidFill>
                <a:srgbClr val="0F4662"/>
              </a:solidFill>
              <a:latin typeface="Quicksand"/>
              <a:ea typeface="Quicksand"/>
              <a:cs typeface="Quicksand"/>
              <a:sym typeface="Quicksand"/>
            </a:endParaRPr>
          </a:p>
        </p:txBody>
      </p:sp>
      <p:pic>
        <p:nvPicPr>
          <p:cNvPr id="11" name="Picture 10">
            <a:extLst>
              <a:ext uri="{FF2B5EF4-FFF2-40B4-BE49-F238E27FC236}">
                <a16:creationId xmlns:a16="http://schemas.microsoft.com/office/drawing/2014/main" id="{F39DB759-43C6-9D2D-9A6F-60D88E8A7E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4753" y="2857500"/>
            <a:ext cx="5091795" cy="58640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TextBox 11">
            <a:extLst>
              <a:ext uri="{FF2B5EF4-FFF2-40B4-BE49-F238E27FC236}">
                <a16:creationId xmlns:a16="http://schemas.microsoft.com/office/drawing/2014/main" id="{3CFE4C87-9E1C-652C-DAB0-C9FC2727EC72}"/>
              </a:ext>
            </a:extLst>
          </p:cNvPr>
          <p:cNvSpPr txBox="1"/>
          <p:nvPr/>
        </p:nvSpPr>
        <p:spPr>
          <a:xfrm>
            <a:off x="1143000" y="5327073"/>
            <a:ext cx="4934191" cy="954107"/>
          </a:xfrm>
          <a:prstGeom prst="rect">
            <a:avLst/>
          </a:prstGeom>
          <a:noFill/>
        </p:spPr>
        <p:txBody>
          <a:bodyPr wrap="square">
            <a:spAutoFit/>
          </a:bodyPr>
          <a:lstStyle/>
          <a:p>
            <a:pPr marL="457200" indent="-457200">
              <a:buFont typeface="Wingdings" panose="05000000000000000000" pitchFamily="2" charset="2"/>
              <a:buChar char="v"/>
            </a:pPr>
            <a:r>
              <a:rPr lang="en-US" sz="2800" b="1" dirty="0">
                <a:solidFill>
                  <a:srgbClr val="002060"/>
                </a:solidFill>
              </a:rPr>
              <a:t>Test Method: </a:t>
            </a:r>
          </a:p>
          <a:p>
            <a:pPr marL="457200" indent="-457200">
              <a:buFont typeface="Courier New" panose="02070309020205020404" pitchFamily="49" charset="0"/>
              <a:buChar char="o"/>
            </a:pPr>
            <a:r>
              <a:rPr lang="en-US" sz="2800" b="1" dirty="0">
                <a:solidFill>
                  <a:srgbClr val="002060"/>
                </a:solidFill>
              </a:rPr>
              <a:t>Percolation</a:t>
            </a:r>
          </a:p>
        </p:txBody>
      </p:sp>
    </p:spTree>
    <p:extLst>
      <p:ext uri="{BB962C8B-B14F-4D97-AF65-F5344CB8AC3E}">
        <p14:creationId xmlns:p14="http://schemas.microsoft.com/office/powerpoint/2010/main" val="4044067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3660651" y="0"/>
            <a:ext cx="4627349" cy="10287000"/>
            <a:chOff x="0" y="0"/>
            <a:chExt cx="1218726" cy="2709333"/>
          </a:xfrm>
        </p:grpSpPr>
        <p:sp>
          <p:nvSpPr>
            <p:cNvPr id="3" name="Freeform 3"/>
            <p:cNvSpPr/>
            <p:nvPr/>
          </p:nvSpPr>
          <p:spPr>
            <a:xfrm>
              <a:off x="0" y="0"/>
              <a:ext cx="1218726" cy="2709333"/>
            </a:xfrm>
            <a:custGeom>
              <a:avLst/>
              <a:gdLst/>
              <a:ahLst/>
              <a:cxnLst/>
              <a:rect l="l" t="t" r="r" b="b"/>
              <a:pathLst>
                <a:path w="1218726" h="2709333">
                  <a:moveTo>
                    <a:pt x="0" y="0"/>
                  </a:moveTo>
                  <a:lnTo>
                    <a:pt x="1218726" y="0"/>
                  </a:lnTo>
                  <a:lnTo>
                    <a:pt x="1218726" y="2709333"/>
                  </a:lnTo>
                  <a:lnTo>
                    <a:pt x="0" y="2709333"/>
                  </a:lnTo>
                  <a:close/>
                </a:path>
              </a:pathLst>
            </a:custGeom>
            <a:solidFill>
              <a:srgbClr val="7994A0"/>
            </a:solidFill>
          </p:spPr>
        </p:sp>
        <p:sp>
          <p:nvSpPr>
            <p:cNvPr id="4" name="TextBox 4"/>
            <p:cNvSpPr txBox="1"/>
            <p:nvPr/>
          </p:nvSpPr>
          <p:spPr>
            <a:xfrm>
              <a:off x="0" y="-123825"/>
              <a:ext cx="1218726" cy="2833158"/>
            </a:xfrm>
            <a:prstGeom prst="rect">
              <a:avLst/>
            </a:prstGeom>
          </p:spPr>
          <p:txBody>
            <a:bodyPr lIns="50800" tIns="50800" rIns="50800" bIns="50800" rtlCol="0" anchor="ctr"/>
            <a:lstStyle/>
            <a:p>
              <a:pPr algn="ctr">
                <a:lnSpc>
                  <a:spcPts val="4079"/>
                </a:lnSpc>
              </a:pPr>
              <a:endParaRPr/>
            </a:p>
          </p:txBody>
        </p:sp>
      </p:grpSp>
      <p:sp>
        <p:nvSpPr>
          <p:cNvPr id="5" name="TextBox 10">
            <a:extLst>
              <a:ext uri="{FF2B5EF4-FFF2-40B4-BE49-F238E27FC236}">
                <a16:creationId xmlns:a16="http://schemas.microsoft.com/office/drawing/2014/main" id="{2831EB16-45B4-EE56-F2EF-578A7FA1E93E}"/>
              </a:ext>
            </a:extLst>
          </p:cNvPr>
          <p:cNvSpPr txBox="1"/>
          <p:nvPr/>
        </p:nvSpPr>
        <p:spPr>
          <a:xfrm>
            <a:off x="656634" y="514967"/>
            <a:ext cx="10326591"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Methodology </a:t>
            </a:r>
          </a:p>
        </p:txBody>
      </p:sp>
      <p:sp>
        <p:nvSpPr>
          <p:cNvPr id="9" name="Rectangle 8">
            <a:extLst>
              <a:ext uri="{FF2B5EF4-FFF2-40B4-BE49-F238E27FC236}">
                <a16:creationId xmlns:a16="http://schemas.microsoft.com/office/drawing/2014/main" id="{228C3CE6-5FBE-AF55-7887-E71A831FB200}"/>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1C361A-9B88-3086-2043-C61805618AC5}"/>
              </a:ext>
            </a:extLst>
          </p:cNvPr>
          <p:cNvSpPr txBox="1"/>
          <p:nvPr/>
        </p:nvSpPr>
        <p:spPr>
          <a:xfrm>
            <a:off x="686202" y="2683959"/>
            <a:ext cx="8686800" cy="5565947"/>
          </a:xfrm>
          <a:prstGeom prst="rect">
            <a:avLst/>
          </a:prstGeom>
          <a:noFill/>
        </p:spPr>
        <p:txBody>
          <a:bodyPr wrap="square">
            <a:spAutoFit/>
          </a:bodyPr>
          <a:lstStyle/>
          <a:p>
            <a:pPr marL="457200" indent="-457200">
              <a:lnSpc>
                <a:spcPct val="150000"/>
              </a:lnSpc>
              <a:buFont typeface="+mj-lt"/>
              <a:buAutoNum type="arabicPeriod"/>
            </a:pP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 The biochar was dried in the oven at 105 C for one-hour</a:t>
            </a:r>
          </a:p>
          <a:p>
            <a:pPr marL="457200" indent="-457200">
              <a:lnSpc>
                <a:spcPct val="150000"/>
              </a:lnSpc>
              <a:buFont typeface="+mj-lt"/>
              <a:buAutoNum type="arabicPeriod"/>
            </a:pP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 acetic acid solution (0.1 M) was prepared with known concentration and NaOH solution (0.1 M) for titration was prepared </a:t>
            </a:r>
          </a:p>
          <a:p>
            <a:pPr marL="457200" indent="-457200">
              <a:lnSpc>
                <a:spcPct val="150000"/>
              </a:lnSpc>
              <a:buFont typeface="+mj-lt"/>
              <a:buAutoNum type="arabicPeriod"/>
            </a:pP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1 g of biochar was weighted and 50 mL of the acetic acid solution were moved to the flask</a:t>
            </a:r>
          </a:p>
          <a:p>
            <a:pPr marL="457200" indent="-457200">
              <a:lnSpc>
                <a:spcPct val="150000"/>
              </a:lnSpc>
              <a:buFont typeface="+mj-lt"/>
              <a:buAutoNum type="arabicPeriod"/>
            </a:pP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The 1 g biochar was moved to the flask and left in the solution for 24 hours closed in the shaker</a:t>
            </a:r>
          </a:p>
          <a:p>
            <a:pPr marL="457200" indent="-457200">
              <a:lnSpc>
                <a:spcPct val="150000"/>
              </a:lnSpc>
              <a:buFont typeface="+mj-lt"/>
              <a:buAutoNum type="arabicPeriod"/>
            </a:pP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After 24 hours the acetic acid solution was filtered and titrated with NaOH prepared solution (0.1 M)</a:t>
            </a:r>
          </a:p>
        </p:txBody>
      </p:sp>
      <p:sp>
        <p:nvSpPr>
          <p:cNvPr id="10" name="TextBox 11">
            <a:extLst>
              <a:ext uri="{FF2B5EF4-FFF2-40B4-BE49-F238E27FC236}">
                <a16:creationId xmlns:a16="http://schemas.microsoft.com/office/drawing/2014/main" id="{F7DE225D-BF68-B4AC-8364-6966903BBA6E}"/>
              </a:ext>
            </a:extLst>
          </p:cNvPr>
          <p:cNvSpPr txBox="1"/>
          <p:nvPr/>
        </p:nvSpPr>
        <p:spPr>
          <a:xfrm>
            <a:off x="1295400" y="1886080"/>
            <a:ext cx="6273222" cy="525785"/>
          </a:xfrm>
          <a:prstGeom prst="rect">
            <a:avLst/>
          </a:prstGeom>
        </p:spPr>
        <p:txBody>
          <a:bodyPr wrap="square" lIns="0" tIns="0" rIns="0" bIns="0" rtlCol="0" anchor="t">
            <a:spAutoFit/>
          </a:bodyPr>
          <a:lstStyle/>
          <a:p>
            <a:pPr marL="0" lvl="0" indent="0" algn="l">
              <a:lnSpc>
                <a:spcPts val="4079"/>
              </a:lnSpc>
            </a:pPr>
            <a:r>
              <a:rPr lang="en-US" sz="4000" b="1" dirty="0">
                <a:solidFill>
                  <a:srgbClr val="0F4662"/>
                </a:solidFill>
                <a:latin typeface="Quicksand"/>
                <a:ea typeface="Quicksand"/>
                <a:cs typeface="Quicksand"/>
                <a:sym typeface="Quicksand"/>
              </a:rPr>
              <a:t>Surface area:</a:t>
            </a:r>
          </a:p>
        </p:txBody>
      </p:sp>
      <p:pic>
        <p:nvPicPr>
          <p:cNvPr id="13" name="Picture 12">
            <a:extLst>
              <a:ext uri="{FF2B5EF4-FFF2-40B4-BE49-F238E27FC236}">
                <a16:creationId xmlns:a16="http://schemas.microsoft.com/office/drawing/2014/main" id="{5E0EE99B-BDC6-4E1C-0EB1-23B3F14F59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89308" y="1613986"/>
            <a:ext cx="4070855" cy="723707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660123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3660651" y="0"/>
            <a:ext cx="4627349" cy="10287000"/>
            <a:chOff x="0" y="0"/>
            <a:chExt cx="1218726" cy="2709333"/>
          </a:xfrm>
        </p:grpSpPr>
        <p:sp>
          <p:nvSpPr>
            <p:cNvPr id="3" name="Freeform 3"/>
            <p:cNvSpPr/>
            <p:nvPr/>
          </p:nvSpPr>
          <p:spPr>
            <a:xfrm>
              <a:off x="0" y="0"/>
              <a:ext cx="1218726" cy="2709333"/>
            </a:xfrm>
            <a:custGeom>
              <a:avLst/>
              <a:gdLst/>
              <a:ahLst/>
              <a:cxnLst/>
              <a:rect l="l" t="t" r="r" b="b"/>
              <a:pathLst>
                <a:path w="1218726" h="2709333">
                  <a:moveTo>
                    <a:pt x="0" y="0"/>
                  </a:moveTo>
                  <a:lnTo>
                    <a:pt x="1218726" y="0"/>
                  </a:lnTo>
                  <a:lnTo>
                    <a:pt x="1218726" y="2709333"/>
                  </a:lnTo>
                  <a:lnTo>
                    <a:pt x="0" y="2709333"/>
                  </a:lnTo>
                  <a:close/>
                </a:path>
              </a:pathLst>
            </a:custGeom>
            <a:solidFill>
              <a:srgbClr val="7994A0"/>
            </a:solidFill>
          </p:spPr>
        </p:sp>
        <p:sp>
          <p:nvSpPr>
            <p:cNvPr id="4" name="TextBox 4"/>
            <p:cNvSpPr txBox="1"/>
            <p:nvPr/>
          </p:nvSpPr>
          <p:spPr>
            <a:xfrm>
              <a:off x="0" y="-123825"/>
              <a:ext cx="1218726" cy="2833158"/>
            </a:xfrm>
            <a:prstGeom prst="rect">
              <a:avLst/>
            </a:prstGeom>
          </p:spPr>
          <p:txBody>
            <a:bodyPr lIns="50800" tIns="50800" rIns="50800" bIns="50800" rtlCol="0" anchor="ctr"/>
            <a:lstStyle/>
            <a:p>
              <a:pPr algn="ctr">
                <a:lnSpc>
                  <a:spcPts val="4079"/>
                </a:lnSpc>
              </a:pPr>
              <a:endParaRPr/>
            </a:p>
          </p:txBody>
        </p:sp>
      </p:grpSp>
      <p:sp>
        <p:nvSpPr>
          <p:cNvPr id="5" name="TextBox 10">
            <a:extLst>
              <a:ext uri="{FF2B5EF4-FFF2-40B4-BE49-F238E27FC236}">
                <a16:creationId xmlns:a16="http://schemas.microsoft.com/office/drawing/2014/main" id="{2831EB16-45B4-EE56-F2EF-578A7FA1E93E}"/>
              </a:ext>
            </a:extLst>
          </p:cNvPr>
          <p:cNvSpPr txBox="1"/>
          <p:nvPr/>
        </p:nvSpPr>
        <p:spPr>
          <a:xfrm>
            <a:off x="656634" y="514967"/>
            <a:ext cx="10326591"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Methodology </a:t>
            </a:r>
          </a:p>
        </p:txBody>
      </p:sp>
      <p:sp>
        <p:nvSpPr>
          <p:cNvPr id="9" name="Rectangle 8">
            <a:extLst>
              <a:ext uri="{FF2B5EF4-FFF2-40B4-BE49-F238E27FC236}">
                <a16:creationId xmlns:a16="http://schemas.microsoft.com/office/drawing/2014/main" id="{228C3CE6-5FBE-AF55-7887-E71A831FB200}"/>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2DF62B2-5714-451E-A9A9-C475BCD56414}"/>
              </a:ext>
            </a:extLst>
          </p:cNvPr>
          <p:cNvSpPr txBox="1"/>
          <p:nvPr/>
        </p:nvSpPr>
        <p:spPr>
          <a:xfrm>
            <a:off x="762001" y="1405272"/>
            <a:ext cx="9753600" cy="5182957"/>
          </a:xfrm>
          <a:prstGeom prst="rect">
            <a:avLst/>
          </a:prstGeom>
        </p:spPr>
        <p:txBody>
          <a:bodyPr wrap="square" lIns="0" tIns="0" rIns="0" bIns="0" rtlCol="0" anchor="t">
            <a:spAutoFit/>
          </a:bodyPr>
          <a:lstStyle/>
          <a:p>
            <a:pPr marL="0" lvl="0" indent="0" algn="l">
              <a:lnSpc>
                <a:spcPct val="200000"/>
              </a:lnSpc>
            </a:pPr>
            <a:r>
              <a:rPr lang="en-US" sz="4000" b="1" dirty="0">
                <a:solidFill>
                  <a:srgbClr val="0F4662"/>
                </a:solidFill>
                <a:latin typeface="Quicksand"/>
                <a:ea typeface="Quicksand"/>
                <a:cs typeface="Quicksand"/>
                <a:sym typeface="Quicksand"/>
              </a:rPr>
              <a:t>Adsorption:</a:t>
            </a:r>
          </a:p>
          <a:p>
            <a:pPr marL="457200" indent="-457200">
              <a:lnSpc>
                <a:spcPct val="150000"/>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A stock solution of methylene blue (200 mg/L) was prepared and diluted to concentrations of 5, 10, 15, 20, and 25 mg/L.</a:t>
            </a:r>
          </a:p>
          <a:p>
            <a:pPr marL="457200" indent="-457200">
              <a:lnSpc>
                <a:spcPct val="150000"/>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0.2 gram of crushed biochar was weighed using a sieve and placed in a 10 ml tube containing a solution (distilled water with methylene blue dye) for all concentrations that were diluted.</a:t>
            </a:r>
          </a:p>
          <a:p>
            <a:pPr marL="457200" indent="-457200">
              <a:lnSpc>
                <a:spcPct val="150000"/>
              </a:lnSpc>
              <a:buFont typeface="+mj-lt"/>
              <a:buAutoNum type="arabicPeriod"/>
            </a:pPr>
            <a:r>
              <a:rPr lang="en-US" sz="2400" b="1" dirty="0">
                <a:solidFill>
                  <a:schemeClr val="tx2"/>
                </a:solidFill>
                <a:effectLst/>
                <a:latin typeface="Times New Roman" panose="02020603050405020304" pitchFamily="18" charset="0"/>
                <a:ea typeface="Tahoma" panose="020B0604030504040204" pitchFamily="34" charset="0"/>
                <a:cs typeface="Times New Roman" panose="02020603050405020304" pitchFamily="18" charset="0"/>
              </a:rPr>
              <a:t>The solutions were centrifuged at 200 rpm for 24 h in a shaker.</a:t>
            </a:r>
          </a:p>
          <a:p>
            <a:pPr marL="457200" indent="-457200">
              <a:lnSpc>
                <a:spcPct val="200000"/>
              </a:lnSpc>
              <a:buFont typeface="+mj-lt"/>
              <a:buAutoNum type="arabicPeriod"/>
            </a:pPr>
            <a:endParaRPr lang="en-US" sz="2400" dirty="0">
              <a:solidFill>
                <a:srgbClr val="0F4662"/>
              </a:solidFill>
              <a:latin typeface="Quicksand"/>
              <a:ea typeface="Quicksand"/>
              <a:cs typeface="Quicksand"/>
              <a:sym typeface="Quicksand"/>
            </a:endParaRPr>
          </a:p>
        </p:txBody>
      </p:sp>
      <p:sp>
        <p:nvSpPr>
          <p:cNvPr id="10" name="Rectangle 9">
            <a:extLst>
              <a:ext uri="{FF2B5EF4-FFF2-40B4-BE49-F238E27FC236}">
                <a16:creationId xmlns:a16="http://schemas.microsoft.com/office/drawing/2014/main" id="{7560F3BD-E69D-747B-A0D0-8899ACEEB4A6}"/>
              </a:ext>
            </a:extLst>
          </p:cNvPr>
          <p:cNvSpPr/>
          <p:nvPr/>
        </p:nvSpPr>
        <p:spPr>
          <a:xfrm>
            <a:off x="218346" y="155861"/>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F89836AC-A8AF-C779-5DE5-F6B78780ABF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87200" y="3086100"/>
            <a:ext cx="4649179" cy="54906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199294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14" name="AutoShape 14"/>
          <p:cNvSpPr/>
          <p:nvPr/>
        </p:nvSpPr>
        <p:spPr>
          <a:xfrm>
            <a:off x="1028700" y="9741523"/>
            <a:ext cx="6492240" cy="0"/>
          </a:xfrm>
          <a:prstGeom prst="line">
            <a:avLst/>
          </a:prstGeom>
          <a:ln w="76200" cap="flat">
            <a:solidFill>
              <a:srgbClr val="0F4662"/>
            </a:solidFill>
            <a:prstDash val="solid"/>
            <a:headEnd type="none" w="sm" len="sm"/>
            <a:tailEnd type="none" w="sm" len="sm"/>
          </a:ln>
        </p:spPr>
      </p:sp>
      <p:sp>
        <p:nvSpPr>
          <p:cNvPr id="15" name="AutoShape 15"/>
          <p:cNvSpPr/>
          <p:nvPr/>
        </p:nvSpPr>
        <p:spPr>
          <a:xfrm>
            <a:off x="10767060" y="1028700"/>
            <a:ext cx="6492240" cy="0"/>
          </a:xfrm>
          <a:prstGeom prst="line">
            <a:avLst/>
          </a:prstGeom>
          <a:ln w="76200" cap="flat">
            <a:solidFill>
              <a:srgbClr val="0F4662"/>
            </a:solidFill>
            <a:prstDash val="solid"/>
            <a:headEnd type="none" w="sm" len="sm"/>
            <a:tailEnd type="none" w="sm" len="sm"/>
          </a:ln>
        </p:spPr>
      </p:sp>
      <p:sp>
        <p:nvSpPr>
          <p:cNvPr id="29" name="TextBox 28">
            <a:extLst>
              <a:ext uri="{FF2B5EF4-FFF2-40B4-BE49-F238E27FC236}">
                <a16:creationId xmlns:a16="http://schemas.microsoft.com/office/drawing/2014/main" id="{2AA8DA24-B682-9FBC-E487-89A116485CD0}"/>
              </a:ext>
            </a:extLst>
          </p:cNvPr>
          <p:cNvSpPr txBox="1"/>
          <p:nvPr/>
        </p:nvSpPr>
        <p:spPr>
          <a:xfrm>
            <a:off x="2234766" y="5143500"/>
            <a:ext cx="14834034" cy="1170192"/>
          </a:xfrm>
          <a:prstGeom prst="rect">
            <a:avLst/>
          </a:prstGeom>
          <a:noFill/>
        </p:spPr>
        <p:txBody>
          <a:bodyPr wrap="square">
            <a:spAutoFit/>
          </a:bodyPr>
          <a:lstStyle/>
          <a:p>
            <a:pPr marL="259080" lvl="1">
              <a:lnSpc>
                <a:spcPts val="4079"/>
              </a:lnSpc>
            </a:pPr>
            <a:r>
              <a:rPr lang="en-US" sz="49600" b="1" dirty="0">
                <a:solidFill>
                  <a:schemeClr val="tx2"/>
                </a:solidFill>
                <a:latin typeface="Open Sauce" panose="020B0604020202020204" charset="0"/>
                <a:ea typeface="Quicksand"/>
                <a:cs typeface="Open Sauce" panose="020B0604020202020204" charset="0"/>
                <a:sym typeface="Quicksand"/>
              </a:rPr>
              <a:t> </a:t>
            </a:r>
            <a:r>
              <a:rPr lang="en-US" sz="8800" b="1" dirty="0">
                <a:solidFill>
                  <a:schemeClr val="tx2"/>
                </a:solidFill>
                <a:effectLst/>
                <a:latin typeface="Open Sauce" panose="020B0604020202020204" charset="0"/>
                <a:ea typeface="Times New Roman" panose="02020603050405020304" pitchFamily="18" charset="0"/>
                <a:cs typeface="Open Sauce" panose="020B0604020202020204" charset="0"/>
              </a:rPr>
              <a:t>Results and Discussion </a:t>
            </a:r>
            <a:endParaRPr lang="en-US" sz="8800" b="1" dirty="0">
              <a:solidFill>
                <a:schemeClr val="tx2"/>
              </a:solidFill>
              <a:effectLst/>
              <a:latin typeface="Open Sauce" panose="020B0604020202020204" charset="0"/>
              <a:ea typeface="Calibri" panose="020F0502020204030204" pitchFamily="34" charset="0"/>
              <a:cs typeface="Open Sauce" panose="020B0604020202020204" charset="0"/>
            </a:endParaRPr>
          </a:p>
          <a:p>
            <a:pPr marL="259080" lvl="1" algn="l">
              <a:lnSpc>
                <a:spcPts val="4079"/>
              </a:lnSpc>
            </a:pPr>
            <a:r>
              <a:rPr lang="en-US" sz="4800" b="1" dirty="0">
                <a:solidFill>
                  <a:srgbClr val="002060"/>
                </a:solidFill>
                <a:latin typeface="Open Sauce" panose="020B0604020202020204" charset="0"/>
                <a:ea typeface="Quicksand"/>
                <a:cs typeface="Quicksand"/>
                <a:sym typeface="Quicksand"/>
              </a:rPr>
              <a:t>  </a:t>
            </a:r>
            <a:r>
              <a:rPr lang="en-US" sz="2800" b="1" dirty="0">
                <a:solidFill>
                  <a:srgbClr val="002060"/>
                </a:solidFill>
                <a:latin typeface="Quicksand"/>
                <a:ea typeface="Quicksand"/>
                <a:cs typeface="Quicksand"/>
                <a:sym typeface="Quicksand"/>
              </a:rPr>
              <a:t> </a:t>
            </a:r>
          </a:p>
        </p:txBody>
      </p:sp>
      <p:sp>
        <p:nvSpPr>
          <p:cNvPr id="2" name="Freeform 2">
            <a:extLst>
              <a:ext uri="{FF2B5EF4-FFF2-40B4-BE49-F238E27FC236}">
                <a16:creationId xmlns:a16="http://schemas.microsoft.com/office/drawing/2014/main" id="{3C4A9642-31BB-E8D9-96FC-0F7435E8874B}"/>
              </a:ext>
            </a:extLst>
          </p:cNvPr>
          <p:cNvSpPr/>
          <p:nvPr/>
        </p:nvSpPr>
        <p:spPr>
          <a:xfrm>
            <a:off x="762000" y="536405"/>
            <a:ext cx="4210757" cy="3273864"/>
          </a:xfrm>
          <a:custGeom>
            <a:avLst/>
            <a:gdLst/>
            <a:ahLst/>
            <a:cxnLst/>
            <a:rect l="l" t="t" r="r" b="b"/>
            <a:pathLst>
              <a:path w="4210757" h="3273864">
                <a:moveTo>
                  <a:pt x="0" y="0"/>
                </a:moveTo>
                <a:lnTo>
                  <a:pt x="4210756" y="0"/>
                </a:lnTo>
                <a:lnTo>
                  <a:pt x="4210756" y="3273864"/>
                </a:lnTo>
                <a:lnTo>
                  <a:pt x="0" y="327386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5621A87-10F2-8280-DEAC-D71C5F4FE43A}"/>
              </a:ext>
            </a:extLst>
          </p:cNvPr>
          <p:cNvSpPr txBox="1"/>
          <p:nvPr/>
        </p:nvSpPr>
        <p:spPr>
          <a:xfrm>
            <a:off x="1803428" y="952364"/>
            <a:ext cx="3726772" cy="592470"/>
          </a:xfrm>
          <a:prstGeom prst="rect">
            <a:avLst/>
          </a:prstGeom>
          <a:noFill/>
        </p:spPr>
        <p:txBody>
          <a:bodyPr wrap="square">
            <a:spAutoFit/>
          </a:bodyPr>
          <a:lstStyle/>
          <a:p>
            <a:pPr>
              <a:lnSpc>
                <a:spcPts val="3919"/>
              </a:lnSpc>
              <a:spcBef>
                <a:spcPct val="0"/>
              </a:spcBef>
            </a:pPr>
            <a:r>
              <a:rPr lang="en-US" sz="4000" b="1" dirty="0">
                <a:solidFill>
                  <a:srgbClr val="0F4662"/>
                </a:solidFill>
                <a:latin typeface="Quicksand Bold"/>
              </a:rPr>
              <a:t>Production</a:t>
            </a:r>
          </a:p>
        </p:txBody>
      </p:sp>
      <p:sp>
        <p:nvSpPr>
          <p:cNvPr id="28" name="Rectangle 27">
            <a:extLst>
              <a:ext uri="{FF2B5EF4-FFF2-40B4-BE49-F238E27FC236}">
                <a16:creationId xmlns:a16="http://schemas.microsoft.com/office/drawing/2014/main" id="{DAA5CD51-C6D0-E344-9EE0-B71725F6E193}"/>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Google Shape;1629;p71">
            <a:extLst>
              <a:ext uri="{FF2B5EF4-FFF2-40B4-BE49-F238E27FC236}">
                <a16:creationId xmlns:a16="http://schemas.microsoft.com/office/drawing/2014/main" id="{B31BE4C4-758D-8CEB-435B-C047DCD482E0}"/>
              </a:ext>
            </a:extLst>
          </p:cNvPr>
          <p:cNvSpPr/>
          <p:nvPr/>
        </p:nvSpPr>
        <p:spPr>
          <a:xfrm>
            <a:off x="958200" y="801201"/>
            <a:ext cx="720063" cy="820674"/>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solidFill>
            <a:schemeClr val="tx2"/>
          </a:solid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TextBox 11">
            <a:extLst>
              <a:ext uri="{FF2B5EF4-FFF2-40B4-BE49-F238E27FC236}">
                <a16:creationId xmlns:a16="http://schemas.microsoft.com/office/drawing/2014/main" id="{725D2362-EA39-89BD-AB0B-73AD5C9507F1}"/>
              </a:ext>
            </a:extLst>
          </p:cNvPr>
          <p:cNvSpPr txBox="1"/>
          <p:nvPr/>
        </p:nvSpPr>
        <p:spPr>
          <a:xfrm>
            <a:off x="958200" y="1800217"/>
            <a:ext cx="9144000" cy="820674"/>
          </a:xfrm>
          <a:prstGeom prst="rect">
            <a:avLst/>
          </a:prstGeom>
          <a:noFill/>
        </p:spPr>
        <p:txBody>
          <a:bodyPr wrap="square">
            <a:spAutoFit/>
          </a:bodyPr>
          <a:lstStyle/>
          <a:p>
            <a:pPr marL="457200" algn="just">
              <a:lnSpc>
                <a:spcPct val="150000"/>
              </a:lnSpc>
              <a:spcAft>
                <a:spcPts val="800"/>
              </a:spcAft>
            </a:pPr>
            <a:r>
              <a:rPr lang="en-US" sz="3600" b="1" dirty="0">
                <a:solidFill>
                  <a:srgbClr val="002060"/>
                </a:solidFill>
                <a:effectLst/>
                <a:latin typeface="Open Sauce" panose="020B0604020202020204" charset="0"/>
                <a:ea typeface="Times New Roman" panose="02020603050405020304" pitchFamily="18" charset="0"/>
                <a:cs typeface="Arial" panose="020B0604020202020204" pitchFamily="34" charset="0"/>
              </a:rPr>
              <a:t>Results </a:t>
            </a:r>
            <a:r>
              <a:rPr lang="en-US" sz="3200" b="1" dirty="0">
                <a:ln>
                  <a:noFill/>
                </a:ln>
                <a:solidFill>
                  <a:srgbClr val="002060"/>
                </a:solidFill>
                <a:effectLst/>
                <a:latin typeface="Open Sauce" panose="020B0604020202020204" charset="0"/>
                <a:ea typeface="Arial Unicode MS"/>
                <a:cs typeface="Arial Unicode MS"/>
              </a:rPr>
              <a:t> Production Biochar</a:t>
            </a:r>
            <a:endParaRPr lang="en-US" sz="2800" dirty="0">
              <a:ln>
                <a:noFill/>
              </a:ln>
              <a:solidFill>
                <a:srgbClr val="002060"/>
              </a:solidFill>
              <a:effectLst/>
              <a:latin typeface="Open Sauce" panose="020B0604020202020204" charset="0"/>
              <a:ea typeface="Arial Unicode MS"/>
              <a:cs typeface="Arial Unicode MS"/>
            </a:endParaRPr>
          </a:p>
        </p:txBody>
      </p:sp>
      <p:graphicFrame>
        <p:nvGraphicFramePr>
          <p:cNvPr id="14" name="Table 13">
            <a:extLst>
              <a:ext uri="{FF2B5EF4-FFF2-40B4-BE49-F238E27FC236}">
                <a16:creationId xmlns:a16="http://schemas.microsoft.com/office/drawing/2014/main" id="{294E6E6E-243B-EB13-FA3A-29076C8FDC68}"/>
              </a:ext>
            </a:extLst>
          </p:cNvPr>
          <p:cNvGraphicFramePr>
            <a:graphicFrameLocks noGrp="1"/>
          </p:cNvGraphicFramePr>
          <p:nvPr>
            <p:extLst>
              <p:ext uri="{D42A27DB-BD31-4B8C-83A1-F6EECF244321}">
                <p14:modId xmlns:p14="http://schemas.microsoft.com/office/powerpoint/2010/main" val="4081788260"/>
              </p:ext>
            </p:extLst>
          </p:nvPr>
        </p:nvGraphicFramePr>
        <p:xfrm>
          <a:off x="8534400" y="1943100"/>
          <a:ext cx="8305800" cy="6857997"/>
        </p:xfrm>
        <a:graphic>
          <a:graphicData uri="http://schemas.openxmlformats.org/drawingml/2006/table">
            <a:tbl>
              <a:tblPr firstRow="1" firstCol="1" bandRow="1">
                <a:tableStyleId>{69012ECD-51FC-41F1-AA8D-1B2483CD663E}</a:tableStyleId>
              </a:tblPr>
              <a:tblGrid>
                <a:gridCol w="1075757">
                  <a:extLst>
                    <a:ext uri="{9D8B030D-6E8A-4147-A177-3AD203B41FA5}">
                      <a16:colId xmlns:a16="http://schemas.microsoft.com/office/drawing/2014/main" val="59427038"/>
                    </a:ext>
                  </a:extLst>
                </a:gridCol>
                <a:gridCol w="1704688">
                  <a:extLst>
                    <a:ext uri="{9D8B030D-6E8A-4147-A177-3AD203B41FA5}">
                      <a16:colId xmlns:a16="http://schemas.microsoft.com/office/drawing/2014/main" val="437224139"/>
                    </a:ext>
                  </a:extLst>
                </a:gridCol>
                <a:gridCol w="1244538">
                  <a:extLst>
                    <a:ext uri="{9D8B030D-6E8A-4147-A177-3AD203B41FA5}">
                      <a16:colId xmlns:a16="http://schemas.microsoft.com/office/drawing/2014/main" val="2451895406"/>
                    </a:ext>
                  </a:extLst>
                </a:gridCol>
                <a:gridCol w="1662048">
                  <a:extLst>
                    <a:ext uri="{9D8B030D-6E8A-4147-A177-3AD203B41FA5}">
                      <a16:colId xmlns:a16="http://schemas.microsoft.com/office/drawing/2014/main" val="3358129112"/>
                    </a:ext>
                  </a:extLst>
                </a:gridCol>
                <a:gridCol w="1519028">
                  <a:extLst>
                    <a:ext uri="{9D8B030D-6E8A-4147-A177-3AD203B41FA5}">
                      <a16:colId xmlns:a16="http://schemas.microsoft.com/office/drawing/2014/main" val="3011603934"/>
                    </a:ext>
                  </a:extLst>
                </a:gridCol>
                <a:gridCol w="1099741">
                  <a:extLst>
                    <a:ext uri="{9D8B030D-6E8A-4147-A177-3AD203B41FA5}">
                      <a16:colId xmlns:a16="http://schemas.microsoft.com/office/drawing/2014/main" val="221040822"/>
                    </a:ext>
                  </a:extLst>
                </a:gridCol>
              </a:tblGrid>
              <a:tr h="1434045">
                <a:tc>
                  <a:txBody>
                    <a:bodyPr/>
                    <a:lstStyle/>
                    <a:p>
                      <a:pPr algn="just">
                        <a:lnSpc>
                          <a:spcPct val="150000"/>
                        </a:lnSpc>
                        <a:spcAft>
                          <a:spcPts val="800"/>
                        </a:spcAft>
                      </a:pPr>
                      <a:r>
                        <a:rPr lang="en-US" sz="2000" kern="100">
                          <a:effectLst/>
                        </a:rPr>
                        <a:t>Sample</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Temperature (°C)</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Duration (h)</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Initial weight(g)</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Final weight(g) </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Difference</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20098782"/>
                  </a:ext>
                </a:extLst>
              </a:tr>
              <a:tr h="677994">
                <a:tc>
                  <a:txBody>
                    <a:bodyPr/>
                    <a:lstStyle/>
                    <a:p>
                      <a:pPr algn="just">
                        <a:lnSpc>
                          <a:spcPct val="150000"/>
                        </a:lnSpc>
                        <a:spcAft>
                          <a:spcPts val="800"/>
                        </a:spcAft>
                      </a:pPr>
                      <a:r>
                        <a:rPr lang="en-US" sz="2000" kern="100">
                          <a:effectLst/>
                        </a:rPr>
                        <a:t>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109.81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93.63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16.18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44446312"/>
                  </a:ext>
                </a:extLst>
              </a:tr>
              <a:tr h="677994">
                <a:tc>
                  <a:txBody>
                    <a:bodyPr/>
                    <a:lstStyle/>
                    <a:p>
                      <a:pPr algn="just">
                        <a:lnSpc>
                          <a:spcPct val="150000"/>
                        </a:lnSpc>
                        <a:spcAft>
                          <a:spcPts val="800"/>
                        </a:spcAft>
                      </a:pPr>
                      <a:r>
                        <a:rPr lang="en-US" sz="2000" kern="100">
                          <a:effectLst/>
                        </a:rPr>
                        <a:t>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104.69</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78.68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26.01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13028975"/>
                  </a:ext>
                </a:extLst>
              </a:tr>
              <a:tr h="677994">
                <a:tc>
                  <a:txBody>
                    <a:bodyPr/>
                    <a:lstStyle/>
                    <a:p>
                      <a:pPr algn="just">
                        <a:lnSpc>
                          <a:spcPct val="150000"/>
                        </a:lnSpc>
                        <a:spcAft>
                          <a:spcPts val="800"/>
                        </a:spcAft>
                      </a:pPr>
                      <a:r>
                        <a:rPr lang="en-US" sz="2000" kern="100">
                          <a:effectLst/>
                        </a:rPr>
                        <a:t>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97.53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79.75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17.78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32115301"/>
                  </a:ext>
                </a:extLst>
              </a:tr>
              <a:tr h="677994">
                <a:tc>
                  <a:txBody>
                    <a:bodyPr/>
                    <a:lstStyle/>
                    <a:p>
                      <a:pPr algn="just">
                        <a:lnSpc>
                          <a:spcPct val="150000"/>
                        </a:lnSpc>
                        <a:spcAft>
                          <a:spcPts val="800"/>
                        </a:spcAft>
                      </a:pPr>
                      <a:r>
                        <a:rPr lang="en-US" sz="2000" kern="100">
                          <a:effectLst/>
                        </a:rPr>
                        <a:t>4</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99.53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68.82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30.71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5674208"/>
                  </a:ext>
                </a:extLst>
              </a:tr>
              <a:tr h="677994">
                <a:tc>
                  <a:txBody>
                    <a:bodyPr/>
                    <a:lstStyle/>
                    <a:p>
                      <a:pPr algn="just">
                        <a:lnSpc>
                          <a:spcPct val="150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104.02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72.69</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31.33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54182375"/>
                  </a:ext>
                </a:extLst>
              </a:tr>
              <a:tr h="677994">
                <a:tc>
                  <a:txBody>
                    <a:bodyPr/>
                    <a:lstStyle/>
                    <a:p>
                      <a:pPr algn="just">
                        <a:lnSpc>
                          <a:spcPct val="150000"/>
                        </a:lnSpc>
                        <a:spcAft>
                          <a:spcPts val="800"/>
                        </a:spcAft>
                      </a:pPr>
                      <a:r>
                        <a:rPr lang="en-US" sz="2000" kern="100">
                          <a:effectLst/>
                        </a:rPr>
                        <a:t>6</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450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113.13</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81.88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31.25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96084650"/>
                  </a:ext>
                </a:extLst>
              </a:tr>
              <a:tr h="677994">
                <a:tc>
                  <a:txBody>
                    <a:bodyPr/>
                    <a:lstStyle/>
                    <a:p>
                      <a:pPr algn="just">
                        <a:lnSpc>
                          <a:spcPct val="150000"/>
                        </a:lnSpc>
                        <a:spcAft>
                          <a:spcPts val="800"/>
                        </a:spcAft>
                      </a:pPr>
                      <a:r>
                        <a:rPr lang="en-US" sz="2000" kern="100">
                          <a:effectLst/>
                        </a:rPr>
                        <a:t>7</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450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110.44</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73.51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36.89</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23246107"/>
                  </a:ext>
                </a:extLst>
              </a:tr>
              <a:tr h="677994">
                <a:tc>
                  <a:txBody>
                    <a:bodyPr/>
                    <a:lstStyle/>
                    <a:p>
                      <a:pPr algn="just">
                        <a:lnSpc>
                          <a:spcPct val="150000"/>
                        </a:lnSpc>
                        <a:spcAft>
                          <a:spcPts val="800"/>
                        </a:spcAft>
                      </a:pPr>
                      <a:r>
                        <a:rPr lang="en-US" sz="2000" kern="100">
                          <a:effectLst/>
                        </a:rPr>
                        <a:t>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450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108.21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a:effectLst/>
                        </a:rPr>
                        <a:t>72.06</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800"/>
                        </a:spcAft>
                      </a:pPr>
                      <a:r>
                        <a:rPr lang="en-US" sz="2000" kern="100" dirty="0">
                          <a:effectLst/>
                        </a:rPr>
                        <a:t>36.15</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24038657"/>
                  </a:ext>
                </a:extLst>
              </a:tr>
            </a:tbl>
          </a:graphicData>
        </a:graphic>
      </p:graphicFrame>
      <p:sp>
        <p:nvSpPr>
          <p:cNvPr id="18" name="TextBox 17">
            <a:extLst>
              <a:ext uri="{FF2B5EF4-FFF2-40B4-BE49-F238E27FC236}">
                <a16:creationId xmlns:a16="http://schemas.microsoft.com/office/drawing/2014/main" id="{8CFBA43B-AF48-BFC0-79E8-85EE49809CE5}"/>
              </a:ext>
            </a:extLst>
          </p:cNvPr>
          <p:cNvSpPr txBox="1"/>
          <p:nvPr/>
        </p:nvSpPr>
        <p:spPr>
          <a:xfrm>
            <a:off x="685800" y="3463719"/>
            <a:ext cx="9144000" cy="2496517"/>
          </a:xfrm>
          <a:prstGeom prst="rect">
            <a:avLst/>
          </a:prstGeom>
          <a:noFill/>
        </p:spPr>
        <p:txBody>
          <a:bodyPr wrap="square">
            <a:spAutoFit/>
          </a:bodyPr>
          <a:lstStyle/>
          <a:p>
            <a:pPr marL="571500" indent="-571500">
              <a:lnSpc>
                <a:spcPct val="150000"/>
              </a:lnSpc>
              <a:buFont typeface="Wingdings" panose="05000000000000000000" pitchFamily="2" charset="2"/>
              <a:buChar char="ü"/>
            </a:pPr>
            <a:r>
              <a:rPr lang="en-US" sz="3600" dirty="0">
                <a:solidFill>
                  <a:srgbClr val="002060"/>
                </a:solidFill>
                <a:effectLst/>
                <a:latin typeface="Times New Roman" panose="02020603050405020304" pitchFamily="18" charset="0"/>
                <a:ea typeface="Calibri" panose="020F0502020204030204" pitchFamily="34" charset="0"/>
              </a:rPr>
              <a:t>The samples at 300°C did not undergo complete pyrolysis and were therefore completely disregarded</a:t>
            </a:r>
            <a:endParaRPr lang="en-US" sz="3600" dirty="0">
              <a:solidFill>
                <a:srgbClr val="002060"/>
              </a:solidFill>
            </a:endParaRPr>
          </a:p>
        </p:txBody>
      </p:sp>
      <p:sp>
        <p:nvSpPr>
          <p:cNvPr id="26" name="TextBox 25">
            <a:extLst>
              <a:ext uri="{FF2B5EF4-FFF2-40B4-BE49-F238E27FC236}">
                <a16:creationId xmlns:a16="http://schemas.microsoft.com/office/drawing/2014/main" id="{4B182016-0B17-A9C1-3C73-AE13A10157C6}"/>
              </a:ext>
            </a:extLst>
          </p:cNvPr>
          <p:cNvSpPr txBox="1"/>
          <p:nvPr/>
        </p:nvSpPr>
        <p:spPr>
          <a:xfrm>
            <a:off x="665018" y="6362700"/>
            <a:ext cx="7640782" cy="2862322"/>
          </a:xfrm>
          <a:prstGeom prst="rect">
            <a:avLst/>
          </a:prstGeom>
          <a:noFill/>
        </p:spPr>
        <p:txBody>
          <a:bodyPr wrap="square">
            <a:spAutoFit/>
          </a:bodyPr>
          <a:lstStyle/>
          <a:p>
            <a:pPr marL="571500" indent="-571500" algn="just">
              <a:buFont typeface="Wingdings" panose="05000000000000000000" pitchFamily="2" charset="2"/>
              <a:buChar char="ü"/>
            </a:pPr>
            <a:r>
              <a:rPr lang="en-US" sz="3600" dirty="0">
                <a:solidFill>
                  <a:srgbClr val="002060"/>
                </a:solidFill>
                <a:latin typeface="Times New Roman" panose="02020603050405020304" pitchFamily="18" charset="0"/>
              </a:rPr>
              <a:t>Temperatures of 400°C and 450°C were used to obtain the best sample for studying its characterization and application.</a:t>
            </a:r>
          </a:p>
          <a:p>
            <a:pPr marL="571500" indent="-571500">
              <a:buFont typeface="Wingdings" panose="05000000000000000000" pitchFamily="2" charset="2"/>
              <a:buChar char="ü"/>
            </a:pPr>
            <a:endParaRPr lang="en-US" sz="3600" dirty="0">
              <a:solidFill>
                <a:srgbClr val="002060"/>
              </a:solidFill>
              <a:latin typeface="Times New Roman" panose="02020603050405020304" pitchFamily="18" charset="0"/>
            </a:endParaRPr>
          </a:p>
        </p:txBody>
      </p:sp>
    </p:spTree>
    <p:extLst>
      <p:ext uri="{BB962C8B-B14F-4D97-AF65-F5344CB8AC3E}">
        <p14:creationId xmlns:p14="http://schemas.microsoft.com/office/powerpoint/2010/main" val="36244831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6" name="TextBox 5">
            <a:extLst>
              <a:ext uri="{FF2B5EF4-FFF2-40B4-BE49-F238E27FC236}">
                <a16:creationId xmlns:a16="http://schemas.microsoft.com/office/drawing/2014/main" id="{D095CF18-8D75-AABD-98C7-2C12C41BDD8A}"/>
              </a:ext>
            </a:extLst>
          </p:cNvPr>
          <p:cNvSpPr txBox="1"/>
          <p:nvPr/>
        </p:nvSpPr>
        <p:spPr>
          <a:xfrm>
            <a:off x="1828800" y="660556"/>
            <a:ext cx="2649908"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effectLst/>
                <a:latin typeface="Open Sauce" panose="020B0604020202020204" charset="0"/>
                <a:cs typeface="Open Sauce" panose="020B0604020202020204" charset="0"/>
              </a:rPr>
              <a:t>PH</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9" name="TextBox 8">
            <a:extLst>
              <a:ext uri="{FF2B5EF4-FFF2-40B4-BE49-F238E27FC236}">
                <a16:creationId xmlns:a16="http://schemas.microsoft.com/office/drawing/2014/main" id="{69BE3CB5-446A-14AB-829C-D027C60DE88A}"/>
              </a:ext>
            </a:extLst>
          </p:cNvPr>
          <p:cNvSpPr txBox="1"/>
          <p:nvPr/>
        </p:nvSpPr>
        <p:spPr>
          <a:xfrm>
            <a:off x="596644" y="1650839"/>
            <a:ext cx="6423660" cy="1689693"/>
          </a:xfrm>
          <a:prstGeom prst="rect">
            <a:avLst/>
          </a:prstGeom>
          <a:noFill/>
        </p:spPr>
        <p:txBody>
          <a:bodyPr wrap="square">
            <a:spAutoFit/>
          </a:bodyPr>
          <a:lstStyle/>
          <a:p>
            <a:pPr marL="457200" indent="-457200">
              <a:lnSpc>
                <a:spcPct val="150000"/>
              </a:lnSpc>
              <a:buFont typeface="Wingdings" panose="05000000000000000000" pitchFamily="2" charset="2"/>
              <a:buChar char="ü"/>
            </a:pPr>
            <a:r>
              <a:rPr lang="en-US" sz="2400" b="1" dirty="0">
                <a:solidFill>
                  <a:srgbClr val="002060"/>
                </a:solidFill>
                <a:latin typeface="Open Sauce" panose="020B0604020202020204" charset="0"/>
                <a:cs typeface="Open Sauce" panose="020B0604020202020204" charset="0"/>
              </a:rPr>
              <a:t>The results range between 7.36−5.46 for biochar samples and 9.72 for the commercial activated carbon.</a:t>
            </a:r>
          </a:p>
        </p:txBody>
      </p:sp>
      <p:graphicFrame>
        <p:nvGraphicFramePr>
          <p:cNvPr id="10" name="Table 9">
            <a:extLst>
              <a:ext uri="{FF2B5EF4-FFF2-40B4-BE49-F238E27FC236}">
                <a16:creationId xmlns:a16="http://schemas.microsoft.com/office/drawing/2014/main" id="{91E98626-7209-BDC9-FFCF-A3812F262893}"/>
              </a:ext>
            </a:extLst>
          </p:cNvPr>
          <p:cNvGraphicFramePr>
            <a:graphicFrameLocks noGrp="1"/>
          </p:cNvGraphicFramePr>
          <p:nvPr>
            <p:extLst>
              <p:ext uri="{D42A27DB-BD31-4B8C-83A1-F6EECF244321}">
                <p14:modId xmlns:p14="http://schemas.microsoft.com/office/powerpoint/2010/main" val="3768962427"/>
              </p:ext>
            </p:extLst>
          </p:nvPr>
        </p:nvGraphicFramePr>
        <p:xfrm>
          <a:off x="1494111" y="3539283"/>
          <a:ext cx="6492241" cy="5741022"/>
        </p:xfrm>
        <a:graphic>
          <a:graphicData uri="http://schemas.openxmlformats.org/drawingml/2006/table">
            <a:tbl>
              <a:tblPr firstRow="1" firstCol="1" bandRow="1">
                <a:tableStyleId>{B301B821-A1FF-4177-AEE7-76D212191A09}</a:tableStyleId>
              </a:tblPr>
              <a:tblGrid>
                <a:gridCol w="3560024">
                  <a:extLst>
                    <a:ext uri="{9D8B030D-6E8A-4147-A177-3AD203B41FA5}">
                      <a16:colId xmlns:a16="http://schemas.microsoft.com/office/drawing/2014/main" val="2849170041"/>
                    </a:ext>
                  </a:extLst>
                </a:gridCol>
                <a:gridCol w="2932217">
                  <a:extLst>
                    <a:ext uri="{9D8B030D-6E8A-4147-A177-3AD203B41FA5}">
                      <a16:colId xmlns:a16="http://schemas.microsoft.com/office/drawing/2014/main" val="2105997695"/>
                    </a:ext>
                  </a:extLst>
                </a:gridCol>
              </a:tblGrid>
              <a:tr h="820146">
                <a:tc>
                  <a:txBody>
                    <a:bodyPr/>
                    <a:lstStyle/>
                    <a:p>
                      <a:pPr algn="ctr">
                        <a:lnSpc>
                          <a:spcPct val="107000"/>
                        </a:lnSpc>
                        <a:spcAft>
                          <a:spcPts val="800"/>
                        </a:spcAft>
                      </a:pPr>
                      <a:r>
                        <a:rPr lang="en-US" sz="3200" kern="0" dirty="0">
                          <a:effectLst/>
                        </a:rPr>
                        <a:t>Sample</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dirty="0">
                          <a:effectLst/>
                        </a:rPr>
                        <a:t>PH</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76529697"/>
                  </a:ext>
                </a:extLst>
              </a:tr>
              <a:tr h="820146">
                <a:tc>
                  <a:txBody>
                    <a:bodyPr/>
                    <a:lstStyle/>
                    <a:p>
                      <a:pPr algn="ctr">
                        <a:lnSpc>
                          <a:spcPct val="107000"/>
                        </a:lnSpc>
                        <a:spcAft>
                          <a:spcPts val="800"/>
                        </a:spcAft>
                      </a:pPr>
                      <a:r>
                        <a:rPr lang="en-US" sz="3200" kern="0" dirty="0">
                          <a:effectLst/>
                        </a:rPr>
                        <a:t>2 hr-400c</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a:effectLst/>
                        </a:rPr>
                        <a:t>7.09</a:t>
                      </a:r>
                      <a:endParaRPr lang="en-US" sz="2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49242233"/>
                  </a:ext>
                </a:extLst>
              </a:tr>
              <a:tr h="820146">
                <a:tc>
                  <a:txBody>
                    <a:bodyPr/>
                    <a:lstStyle/>
                    <a:p>
                      <a:pPr algn="ctr">
                        <a:lnSpc>
                          <a:spcPct val="107000"/>
                        </a:lnSpc>
                        <a:spcAft>
                          <a:spcPts val="800"/>
                        </a:spcAft>
                      </a:pPr>
                      <a:r>
                        <a:rPr lang="en-US" sz="3200" kern="0" dirty="0">
                          <a:effectLst/>
                        </a:rPr>
                        <a:t>1hr-450c</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a:effectLst/>
                        </a:rPr>
                        <a:t>5.46</a:t>
                      </a:r>
                      <a:endParaRPr lang="en-US" sz="2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20225834"/>
                  </a:ext>
                </a:extLst>
              </a:tr>
              <a:tr h="820146">
                <a:tc>
                  <a:txBody>
                    <a:bodyPr/>
                    <a:lstStyle/>
                    <a:p>
                      <a:pPr algn="ctr">
                        <a:lnSpc>
                          <a:spcPct val="107000"/>
                        </a:lnSpc>
                        <a:spcAft>
                          <a:spcPts val="800"/>
                        </a:spcAft>
                      </a:pPr>
                      <a:r>
                        <a:rPr lang="en-US" sz="3200" kern="0" dirty="0">
                          <a:effectLst/>
                        </a:rPr>
                        <a:t>2hr-450c</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a:effectLst/>
                        </a:rPr>
                        <a:t>7.28</a:t>
                      </a:r>
                      <a:endParaRPr lang="en-US" sz="2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55104713"/>
                  </a:ext>
                </a:extLst>
              </a:tr>
              <a:tr h="820146">
                <a:tc>
                  <a:txBody>
                    <a:bodyPr/>
                    <a:lstStyle/>
                    <a:p>
                      <a:pPr algn="ctr">
                        <a:lnSpc>
                          <a:spcPct val="107000"/>
                        </a:lnSpc>
                        <a:spcAft>
                          <a:spcPts val="800"/>
                        </a:spcAft>
                      </a:pPr>
                      <a:r>
                        <a:rPr lang="en-US" sz="3200" kern="0" dirty="0">
                          <a:effectLst/>
                        </a:rPr>
                        <a:t>3hr-400c</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dirty="0">
                          <a:effectLst/>
                        </a:rPr>
                        <a:t>7.28</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77944240"/>
                  </a:ext>
                </a:extLst>
              </a:tr>
              <a:tr h="820146">
                <a:tc>
                  <a:txBody>
                    <a:bodyPr/>
                    <a:lstStyle/>
                    <a:p>
                      <a:pPr algn="ctr">
                        <a:lnSpc>
                          <a:spcPct val="107000"/>
                        </a:lnSpc>
                        <a:spcAft>
                          <a:spcPts val="800"/>
                        </a:spcAft>
                      </a:pPr>
                      <a:r>
                        <a:rPr lang="en-US" sz="3200" kern="0">
                          <a:effectLst/>
                        </a:rPr>
                        <a:t>1.5hr-450c</a:t>
                      </a:r>
                      <a:endParaRPr lang="en-US" sz="2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dirty="0">
                          <a:effectLst/>
                        </a:rPr>
                        <a:t>7.36</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98482057"/>
                  </a:ext>
                </a:extLst>
              </a:tr>
              <a:tr h="820146">
                <a:tc>
                  <a:txBody>
                    <a:bodyPr/>
                    <a:lstStyle/>
                    <a:p>
                      <a:pPr algn="ctr">
                        <a:lnSpc>
                          <a:spcPct val="107000"/>
                        </a:lnSpc>
                        <a:spcAft>
                          <a:spcPts val="800"/>
                        </a:spcAft>
                      </a:pPr>
                      <a:r>
                        <a:rPr lang="en-US" sz="3200" kern="0">
                          <a:effectLst/>
                        </a:rPr>
                        <a:t>Activated</a:t>
                      </a:r>
                      <a:endParaRPr lang="en-US" sz="2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3200" kern="0" dirty="0">
                          <a:effectLst/>
                        </a:rPr>
                        <a:t>9.72</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6594057"/>
                  </a:ext>
                </a:extLst>
              </a:tr>
            </a:tbl>
          </a:graphicData>
        </a:graphic>
      </p:graphicFrame>
      <p:sp>
        <p:nvSpPr>
          <p:cNvPr id="12" name="TextBox 11">
            <a:extLst>
              <a:ext uri="{FF2B5EF4-FFF2-40B4-BE49-F238E27FC236}">
                <a16:creationId xmlns:a16="http://schemas.microsoft.com/office/drawing/2014/main" id="{28C5B874-C462-4D42-DC8F-C10ABD4B6364}"/>
              </a:ext>
            </a:extLst>
          </p:cNvPr>
          <p:cNvSpPr txBox="1"/>
          <p:nvPr/>
        </p:nvSpPr>
        <p:spPr>
          <a:xfrm>
            <a:off x="10017943" y="1685310"/>
            <a:ext cx="8180901" cy="1458861"/>
          </a:xfrm>
          <a:prstGeom prst="rect">
            <a:avLst/>
          </a:prstGeom>
          <a:noFill/>
        </p:spPr>
        <p:txBody>
          <a:bodyPr wrap="square">
            <a:spAutoFit/>
          </a:bodyPr>
          <a:lstStyle/>
          <a:p>
            <a:pPr marL="342900" indent="-342900">
              <a:lnSpc>
                <a:spcPct val="200000"/>
              </a:lnSpc>
              <a:buFont typeface="Wingdings" panose="05000000000000000000" pitchFamily="2" charset="2"/>
              <a:buChar char="ü"/>
            </a:pPr>
            <a:r>
              <a:rPr lang="en-US" sz="2400" b="1" dirty="0">
                <a:solidFill>
                  <a:srgbClr val="002060"/>
                </a:solidFill>
                <a:latin typeface="Open Sauce" panose="020B0604020202020204" charset="0"/>
                <a:cs typeface="Open Sauce" panose="020B0604020202020204" charset="0"/>
              </a:rPr>
              <a:t>The samples were weighted before and after incinerating and no ash had appeared.</a:t>
            </a:r>
          </a:p>
        </p:txBody>
      </p:sp>
      <p:sp>
        <p:nvSpPr>
          <p:cNvPr id="13" name="TextBox 12">
            <a:extLst>
              <a:ext uri="{FF2B5EF4-FFF2-40B4-BE49-F238E27FC236}">
                <a16:creationId xmlns:a16="http://schemas.microsoft.com/office/drawing/2014/main" id="{C351C85A-C7EB-FCD3-2976-E76DCCD4BC8C}"/>
              </a:ext>
            </a:extLst>
          </p:cNvPr>
          <p:cNvSpPr txBox="1"/>
          <p:nvPr/>
        </p:nvSpPr>
        <p:spPr>
          <a:xfrm>
            <a:off x="10915649" y="825548"/>
            <a:ext cx="4080617"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latin typeface="Open Sauce" panose="020B0604020202020204" charset="0"/>
                <a:ea typeface="Calibri" panose="020F0502020204030204" pitchFamily="34" charset="0"/>
                <a:cs typeface="Open Sauce" panose="020B0604020202020204" charset="0"/>
              </a:rPr>
              <a:t>Ash Content</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Google Shape;7598;p80">
            <a:extLst>
              <a:ext uri="{FF2B5EF4-FFF2-40B4-BE49-F238E27FC236}">
                <a16:creationId xmlns:a16="http://schemas.microsoft.com/office/drawing/2014/main" id="{49FA75C8-9B65-2746-81DD-FD8531EA7087}"/>
              </a:ext>
            </a:extLst>
          </p:cNvPr>
          <p:cNvSpPr/>
          <p:nvPr/>
        </p:nvSpPr>
        <p:spPr>
          <a:xfrm>
            <a:off x="9899905" y="791735"/>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809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95751CD5-4A14-916E-EE4B-CA5BAB20458A}"/>
              </a:ext>
            </a:extLst>
          </p:cNvPr>
          <p:cNvGrpSpPr/>
          <p:nvPr/>
        </p:nvGrpSpPr>
        <p:grpSpPr>
          <a:xfrm>
            <a:off x="3812627" y="2901697"/>
            <a:ext cx="1400485" cy="6107900"/>
            <a:chOff x="0" y="0"/>
            <a:chExt cx="368852" cy="1608665"/>
          </a:xfrm>
          <a:solidFill>
            <a:srgbClr val="7994A0"/>
          </a:solidFill>
        </p:grpSpPr>
        <p:sp>
          <p:nvSpPr>
            <p:cNvPr id="3" name="Freeform 3">
              <a:extLst>
                <a:ext uri="{FF2B5EF4-FFF2-40B4-BE49-F238E27FC236}">
                  <a16:creationId xmlns:a16="http://schemas.microsoft.com/office/drawing/2014/main" id="{97976E36-8F2D-3A10-3A54-0D9B6BFB3DE7}"/>
                </a:ext>
              </a:extLst>
            </p:cNvPr>
            <p:cNvSpPr/>
            <p:nvPr/>
          </p:nvSpPr>
          <p:spPr>
            <a:xfrm>
              <a:off x="0" y="0"/>
              <a:ext cx="368852" cy="1608665"/>
            </a:xfrm>
            <a:custGeom>
              <a:avLst/>
              <a:gdLst/>
              <a:ahLst/>
              <a:cxnLst/>
              <a:rect l="l" t="t" r="r" b="b"/>
              <a:pathLst>
                <a:path w="368852" h="1608665">
                  <a:moveTo>
                    <a:pt x="0" y="0"/>
                  </a:moveTo>
                  <a:lnTo>
                    <a:pt x="368852" y="0"/>
                  </a:lnTo>
                  <a:lnTo>
                    <a:pt x="368852" y="1608665"/>
                  </a:lnTo>
                  <a:lnTo>
                    <a:pt x="0" y="1608665"/>
                  </a:lnTo>
                  <a:close/>
                </a:path>
              </a:pathLst>
            </a:custGeom>
            <a:grpFill/>
            <a:ln cap="sq">
              <a:noFill/>
              <a:prstDash val="solid"/>
              <a:miter/>
            </a:ln>
          </p:spPr>
        </p:sp>
        <p:sp>
          <p:nvSpPr>
            <p:cNvPr id="4" name="TextBox 4">
              <a:extLst>
                <a:ext uri="{FF2B5EF4-FFF2-40B4-BE49-F238E27FC236}">
                  <a16:creationId xmlns:a16="http://schemas.microsoft.com/office/drawing/2014/main" id="{C65A5FB5-597D-29BF-CDD9-407BD171735D}"/>
                </a:ext>
              </a:extLst>
            </p:cNvPr>
            <p:cNvSpPr txBox="1"/>
            <p:nvPr/>
          </p:nvSpPr>
          <p:spPr>
            <a:xfrm>
              <a:off x="0" y="-19050"/>
              <a:ext cx="368852" cy="1627715"/>
            </a:xfrm>
            <a:prstGeom prst="rect">
              <a:avLst/>
            </a:prstGeom>
            <a:grpFill/>
          </p:spPr>
          <p:txBody>
            <a:bodyPr lIns="50800" tIns="50800" rIns="50800" bIns="50800" rtlCol="0" anchor="ctr"/>
            <a:lstStyle/>
            <a:p>
              <a:pPr marL="0" lvl="0" indent="0" algn="ctr">
                <a:lnSpc>
                  <a:spcPts val="2859"/>
                </a:lnSpc>
                <a:spcBef>
                  <a:spcPct val="0"/>
                </a:spcBef>
              </a:pPr>
              <a:endParaRPr>
                <a:solidFill>
                  <a:schemeClr val="bg1"/>
                </a:solidFill>
              </a:endParaRPr>
            </a:p>
          </p:txBody>
        </p:sp>
      </p:grpSp>
      <p:grpSp>
        <p:nvGrpSpPr>
          <p:cNvPr id="5" name="Group 5">
            <a:extLst>
              <a:ext uri="{FF2B5EF4-FFF2-40B4-BE49-F238E27FC236}">
                <a16:creationId xmlns:a16="http://schemas.microsoft.com/office/drawing/2014/main" id="{03023444-25B3-9B0C-8CCD-4E6359803C31}"/>
              </a:ext>
            </a:extLst>
          </p:cNvPr>
          <p:cNvGrpSpPr/>
          <p:nvPr/>
        </p:nvGrpSpPr>
        <p:grpSpPr>
          <a:xfrm>
            <a:off x="-1543050" y="-558218"/>
            <a:ext cx="3086100" cy="11299900"/>
            <a:chOff x="0" y="0"/>
            <a:chExt cx="812800" cy="2976105"/>
          </a:xfrm>
          <a:solidFill>
            <a:srgbClr val="7994A0"/>
          </a:solidFill>
        </p:grpSpPr>
        <p:sp>
          <p:nvSpPr>
            <p:cNvPr id="6" name="Freeform 6">
              <a:extLst>
                <a:ext uri="{FF2B5EF4-FFF2-40B4-BE49-F238E27FC236}">
                  <a16:creationId xmlns:a16="http://schemas.microsoft.com/office/drawing/2014/main" id="{34F1348D-3214-0748-277C-D42A13A6651B}"/>
                </a:ext>
              </a:extLst>
            </p:cNvPr>
            <p:cNvSpPr/>
            <p:nvPr/>
          </p:nvSpPr>
          <p:spPr>
            <a:xfrm>
              <a:off x="0" y="0"/>
              <a:ext cx="812800" cy="2976105"/>
            </a:xfrm>
            <a:custGeom>
              <a:avLst/>
              <a:gdLst/>
              <a:ahLst/>
              <a:cxnLst/>
              <a:rect l="l" t="t" r="r" b="b"/>
              <a:pathLst>
                <a:path w="812800" h="2976105">
                  <a:moveTo>
                    <a:pt x="0" y="0"/>
                  </a:moveTo>
                  <a:lnTo>
                    <a:pt x="812800" y="0"/>
                  </a:lnTo>
                  <a:lnTo>
                    <a:pt x="812800" y="2976105"/>
                  </a:lnTo>
                  <a:lnTo>
                    <a:pt x="0" y="2976105"/>
                  </a:lnTo>
                  <a:close/>
                </a:path>
              </a:pathLst>
            </a:custGeom>
            <a:grpFill/>
          </p:spPr>
        </p:sp>
        <p:sp>
          <p:nvSpPr>
            <p:cNvPr id="7" name="TextBox 7">
              <a:extLst>
                <a:ext uri="{FF2B5EF4-FFF2-40B4-BE49-F238E27FC236}">
                  <a16:creationId xmlns:a16="http://schemas.microsoft.com/office/drawing/2014/main" id="{39C75819-596F-BEC9-537B-0F1A8DE04E1B}"/>
                </a:ext>
              </a:extLst>
            </p:cNvPr>
            <p:cNvSpPr txBox="1"/>
            <p:nvPr/>
          </p:nvSpPr>
          <p:spPr>
            <a:xfrm>
              <a:off x="0" y="-19050"/>
              <a:ext cx="812800" cy="2995155"/>
            </a:xfrm>
            <a:prstGeom prst="rect">
              <a:avLst/>
            </a:prstGeom>
            <a:grpFill/>
          </p:spPr>
          <p:txBody>
            <a:bodyPr lIns="50800" tIns="50800" rIns="50800" bIns="50800" rtlCol="0" anchor="ctr"/>
            <a:lstStyle/>
            <a:p>
              <a:pPr algn="ctr">
                <a:lnSpc>
                  <a:spcPts val="2859"/>
                </a:lnSpc>
              </a:pPr>
              <a:endParaRPr>
                <a:solidFill>
                  <a:schemeClr val="bg1"/>
                </a:solidFill>
              </a:endParaRPr>
            </a:p>
          </p:txBody>
        </p:sp>
      </p:grpSp>
      <p:grpSp>
        <p:nvGrpSpPr>
          <p:cNvPr id="8" name="Group 8">
            <a:extLst>
              <a:ext uri="{FF2B5EF4-FFF2-40B4-BE49-F238E27FC236}">
                <a16:creationId xmlns:a16="http://schemas.microsoft.com/office/drawing/2014/main" id="{56A72442-FD22-AF48-7242-47685590FB84}"/>
              </a:ext>
            </a:extLst>
          </p:cNvPr>
          <p:cNvGrpSpPr/>
          <p:nvPr/>
        </p:nvGrpSpPr>
        <p:grpSpPr>
          <a:xfrm>
            <a:off x="12193216" y="1415447"/>
            <a:ext cx="5408984" cy="7979428"/>
            <a:chOff x="0" y="0"/>
            <a:chExt cx="1424588" cy="2101578"/>
          </a:xfrm>
          <a:solidFill>
            <a:srgbClr val="7994A0"/>
          </a:solidFill>
        </p:grpSpPr>
        <p:sp>
          <p:nvSpPr>
            <p:cNvPr id="9" name="Freeform 9">
              <a:extLst>
                <a:ext uri="{FF2B5EF4-FFF2-40B4-BE49-F238E27FC236}">
                  <a16:creationId xmlns:a16="http://schemas.microsoft.com/office/drawing/2014/main" id="{69E9D80A-4CA4-C61C-15A8-EF48A7B2384F}"/>
                </a:ext>
              </a:extLst>
            </p:cNvPr>
            <p:cNvSpPr/>
            <p:nvPr/>
          </p:nvSpPr>
          <p:spPr>
            <a:xfrm>
              <a:off x="0" y="0"/>
              <a:ext cx="1424588" cy="2101578"/>
            </a:xfrm>
            <a:custGeom>
              <a:avLst/>
              <a:gdLst/>
              <a:ahLst/>
              <a:cxnLst/>
              <a:rect l="l" t="t" r="r" b="b"/>
              <a:pathLst>
                <a:path w="1424588" h="2101578">
                  <a:moveTo>
                    <a:pt x="0" y="0"/>
                  </a:moveTo>
                  <a:lnTo>
                    <a:pt x="1424588" y="0"/>
                  </a:lnTo>
                  <a:lnTo>
                    <a:pt x="1424588" y="2101578"/>
                  </a:lnTo>
                  <a:lnTo>
                    <a:pt x="0" y="2101578"/>
                  </a:lnTo>
                  <a:close/>
                </a:path>
              </a:pathLst>
            </a:custGeom>
            <a:grpFill/>
          </p:spPr>
        </p:sp>
        <p:sp>
          <p:nvSpPr>
            <p:cNvPr id="10" name="TextBox 10">
              <a:extLst>
                <a:ext uri="{FF2B5EF4-FFF2-40B4-BE49-F238E27FC236}">
                  <a16:creationId xmlns:a16="http://schemas.microsoft.com/office/drawing/2014/main" id="{45D19868-98D6-74AE-1CBF-3554FE62122E}"/>
                </a:ext>
              </a:extLst>
            </p:cNvPr>
            <p:cNvSpPr txBox="1"/>
            <p:nvPr/>
          </p:nvSpPr>
          <p:spPr>
            <a:xfrm>
              <a:off x="0" y="-19050"/>
              <a:ext cx="1424588" cy="2120628"/>
            </a:xfrm>
            <a:prstGeom prst="rect">
              <a:avLst/>
            </a:prstGeom>
            <a:grpFill/>
          </p:spPr>
          <p:txBody>
            <a:bodyPr lIns="50800" tIns="50800" rIns="50800" bIns="50800" rtlCol="0" anchor="ctr"/>
            <a:lstStyle/>
            <a:p>
              <a:pPr algn="ctr">
                <a:lnSpc>
                  <a:spcPts val="2859"/>
                </a:lnSpc>
              </a:pPr>
              <a:endParaRPr dirty="0">
                <a:solidFill>
                  <a:schemeClr val="bg1"/>
                </a:solidFill>
              </a:endParaRPr>
            </a:p>
          </p:txBody>
        </p:sp>
      </p:grpSp>
      <p:sp>
        <p:nvSpPr>
          <p:cNvPr id="12" name="TextBox 13">
            <a:extLst>
              <a:ext uri="{FF2B5EF4-FFF2-40B4-BE49-F238E27FC236}">
                <a16:creationId xmlns:a16="http://schemas.microsoft.com/office/drawing/2014/main" id="{912F0A02-2AEC-E6D9-A46B-BBE0009B7A48}"/>
              </a:ext>
            </a:extLst>
          </p:cNvPr>
          <p:cNvSpPr txBox="1"/>
          <p:nvPr/>
        </p:nvSpPr>
        <p:spPr>
          <a:xfrm>
            <a:off x="5213112" y="1316966"/>
            <a:ext cx="5661991" cy="1278042"/>
          </a:xfrm>
          <a:prstGeom prst="rect">
            <a:avLst/>
          </a:prstGeom>
          <a:solidFill>
            <a:srgbClr val="7994A0"/>
          </a:solidFill>
        </p:spPr>
        <p:txBody>
          <a:bodyPr lIns="0" tIns="0" rIns="0" bIns="0" rtlCol="0" anchor="t">
            <a:spAutoFit/>
          </a:bodyPr>
          <a:lstStyle/>
          <a:p>
            <a:pPr>
              <a:lnSpc>
                <a:spcPts val="10858"/>
              </a:lnSpc>
            </a:pPr>
            <a:r>
              <a:rPr lang="en-US" sz="7868" spc="771" dirty="0">
                <a:solidFill>
                  <a:schemeClr val="bg1"/>
                </a:solidFill>
                <a:latin typeface="Codec Pro ExtraBold"/>
              </a:rPr>
              <a:t>Content</a:t>
            </a:r>
          </a:p>
        </p:txBody>
      </p:sp>
      <p:sp>
        <p:nvSpPr>
          <p:cNvPr id="13" name="TextBox 14">
            <a:extLst>
              <a:ext uri="{FF2B5EF4-FFF2-40B4-BE49-F238E27FC236}">
                <a16:creationId xmlns:a16="http://schemas.microsoft.com/office/drawing/2014/main" id="{E8674EBB-6C88-A1AE-2877-49049D8DB2B4}"/>
              </a:ext>
            </a:extLst>
          </p:cNvPr>
          <p:cNvSpPr txBox="1"/>
          <p:nvPr/>
        </p:nvSpPr>
        <p:spPr>
          <a:xfrm>
            <a:off x="4024649" y="3297018"/>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01</a:t>
            </a:r>
          </a:p>
        </p:txBody>
      </p:sp>
      <p:sp>
        <p:nvSpPr>
          <p:cNvPr id="14" name="TextBox 15">
            <a:extLst>
              <a:ext uri="{FF2B5EF4-FFF2-40B4-BE49-F238E27FC236}">
                <a16:creationId xmlns:a16="http://schemas.microsoft.com/office/drawing/2014/main" id="{B233F240-7A18-8F09-01F6-47476195EAC7}"/>
              </a:ext>
            </a:extLst>
          </p:cNvPr>
          <p:cNvSpPr txBox="1"/>
          <p:nvPr/>
        </p:nvSpPr>
        <p:spPr>
          <a:xfrm>
            <a:off x="4030318" y="4346364"/>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02</a:t>
            </a:r>
          </a:p>
        </p:txBody>
      </p:sp>
      <p:sp>
        <p:nvSpPr>
          <p:cNvPr id="15" name="TextBox 16">
            <a:extLst>
              <a:ext uri="{FF2B5EF4-FFF2-40B4-BE49-F238E27FC236}">
                <a16:creationId xmlns:a16="http://schemas.microsoft.com/office/drawing/2014/main" id="{29EBFFC9-2A52-8E40-BD97-AEA91C0D37CC}"/>
              </a:ext>
            </a:extLst>
          </p:cNvPr>
          <p:cNvSpPr txBox="1"/>
          <p:nvPr/>
        </p:nvSpPr>
        <p:spPr>
          <a:xfrm>
            <a:off x="4034225" y="5553759"/>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03</a:t>
            </a:r>
          </a:p>
        </p:txBody>
      </p:sp>
      <p:sp>
        <p:nvSpPr>
          <p:cNvPr id="16" name="TextBox 17">
            <a:extLst>
              <a:ext uri="{FF2B5EF4-FFF2-40B4-BE49-F238E27FC236}">
                <a16:creationId xmlns:a16="http://schemas.microsoft.com/office/drawing/2014/main" id="{B1DB2508-E892-C727-E9FD-5FB0EB7D3AC6}"/>
              </a:ext>
            </a:extLst>
          </p:cNvPr>
          <p:cNvSpPr txBox="1"/>
          <p:nvPr/>
        </p:nvSpPr>
        <p:spPr>
          <a:xfrm>
            <a:off x="4027298" y="6442143"/>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04</a:t>
            </a:r>
          </a:p>
        </p:txBody>
      </p:sp>
      <p:sp>
        <p:nvSpPr>
          <p:cNvPr id="17" name="TextBox 18">
            <a:extLst>
              <a:ext uri="{FF2B5EF4-FFF2-40B4-BE49-F238E27FC236}">
                <a16:creationId xmlns:a16="http://schemas.microsoft.com/office/drawing/2014/main" id="{8FD376AC-97F2-3B3B-5D99-710F103E20C3}"/>
              </a:ext>
            </a:extLst>
          </p:cNvPr>
          <p:cNvSpPr txBox="1"/>
          <p:nvPr/>
        </p:nvSpPr>
        <p:spPr>
          <a:xfrm>
            <a:off x="4034225" y="7330527"/>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05</a:t>
            </a:r>
          </a:p>
        </p:txBody>
      </p:sp>
      <p:sp>
        <p:nvSpPr>
          <p:cNvPr id="18" name="TextBox 21">
            <a:extLst>
              <a:ext uri="{FF2B5EF4-FFF2-40B4-BE49-F238E27FC236}">
                <a16:creationId xmlns:a16="http://schemas.microsoft.com/office/drawing/2014/main" id="{0EE9F364-41A9-43EC-E8C8-3BAF05BB44DE}"/>
              </a:ext>
            </a:extLst>
          </p:cNvPr>
          <p:cNvSpPr txBox="1"/>
          <p:nvPr/>
        </p:nvSpPr>
        <p:spPr>
          <a:xfrm>
            <a:off x="5633428" y="3349934"/>
            <a:ext cx="5790503" cy="418548"/>
          </a:xfrm>
          <a:prstGeom prst="rect">
            <a:avLst/>
          </a:prstGeom>
          <a:solidFill>
            <a:srgbClr val="7994A0"/>
          </a:solidFill>
        </p:spPr>
        <p:txBody>
          <a:bodyPr lIns="0" tIns="0" rIns="0" bIns="0" rtlCol="0" anchor="t">
            <a:spAutoFit/>
          </a:bodyPr>
          <a:lstStyle/>
          <a:p>
            <a:pPr>
              <a:lnSpc>
                <a:spcPts val="3483"/>
              </a:lnSpc>
            </a:pPr>
            <a:r>
              <a:rPr lang="en-US" sz="2524" spc="247" dirty="0">
                <a:solidFill>
                  <a:schemeClr val="bg1"/>
                </a:solidFill>
                <a:latin typeface="Open Sauce"/>
              </a:rPr>
              <a:t>INTRODUCTION</a:t>
            </a:r>
          </a:p>
        </p:txBody>
      </p:sp>
      <p:sp>
        <p:nvSpPr>
          <p:cNvPr id="19" name="TextBox 22">
            <a:extLst>
              <a:ext uri="{FF2B5EF4-FFF2-40B4-BE49-F238E27FC236}">
                <a16:creationId xmlns:a16="http://schemas.microsoft.com/office/drawing/2014/main" id="{D909A89E-0C32-A01C-3811-7D9865AB5B30}"/>
              </a:ext>
            </a:extLst>
          </p:cNvPr>
          <p:cNvSpPr txBox="1"/>
          <p:nvPr/>
        </p:nvSpPr>
        <p:spPr>
          <a:xfrm>
            <a:off x="5548125" y="4233772"/>
            <a:ext cx="6120929" cy="859210"/>
          </a:xfrm>
          <a:prstGeom prst="rect">
            <a:avLst/>
          </a:prstGeom>
          <a:solidFill>
            <a:srgbClr val="7994A0"/>
          </a:solidFill>
        </p:spPr>
        <p:txBody>
          <a:bodyPr wrap="square" lIns="0" tIns="0" rIns="0" bIns="0" rtlCol="0" anchor="t">
            <a:spAutoFit/>
          </a:bodyPr>
          <a:lstStyle/>
          <a:p>
            <a:pPr>
              <a:lnSpc>
                <a:spcPts val="3483"/>
              </a:lnSpc>
            </a:pPr>
            <a:r>
              <a:rPr lang="en-US" sz="2524" spc="247" dirty="0">
                <a:solidFill>
                  <a:schemeClr val="bg1"/>
                </a:solidFill>
                <a:latin typeface="Open Sauce"/>
              </a:rPr>
              <a:t>Municipal Solid Waste Disposal Methods</a:t>
            </a:r>
          </a:p>
        </p:txBody>
      </p:sp>
      <p:sp>
        <p:nvSpPr>
          <p:cNvPr id="20" name="TextBox 23">
            <a:extLst>
              <a:ext uri="{FF2B5EF4-FFF2-40B4-BE49-F238E27FC236}">
                <a16:creationId xmlns:a16="http://schemas.microsoft.com/office/drawing/2014/main" id="{3AC28A78-19A0-5B1A-3D85-3F1196E4FD32}"/>
              </a:ext>
            </a:extLst>
          </p:cNvPr>
          <p:cNvSpPr txBox="1"/>
          <p:nvPr/>
        </p:nvSpPr>
        <p:spPr>
          <a:xfrm>
            <a:off x="5633428" y="5710208"/>
            <a:ext cx="5790503" cy="418548"/>
          </a:xfrm>
          <a:prstGeom prst="rect">
            <a:avLst/>
          </a:prstGeom>
          <a:solidFill>
            <a:srgbClr val="7994A0"/>
          </a:solidFill>
        </p:spPr>
        <p:txBody>
          <a:bodyPr lIns="0" tIns="0" rIns="0" bIns="0" rtlCol="0" anchor="t">
            <a:spAutoFit/>
          </a:bodyPr>
          <a:lstStyle/>
          <a:p>
            <a:pPr marL="0" lvl="0" indent="0" algn="l">
              <a:lnSpc>
                <a:spcPts val="3483"/>
              </a:lnSpc>
              <a:spcBef>
                <a:spcPct val="0"/>
              </a:spcBef>
            </a:pPr>
            <a:r>
              <a:rPr lang="en-US" sz="2524" spc="247" dirty="0">
                <a:solidFill>
                  <a:schemeClr val="bg1"/>
                </a:solidFill>
                <a:latin typeface="Open Sauce"/>
              </a:rPr>
              <a:t>BIOCHAR</a:t>
            </a:r>
          </a:p>
        </p:txBody>
      </p:sp>
      <p:sp>
        <p:nvSpPr>
          <p:cNvPr id="21" name="TextBox 24">
            <a:extLst>
              <a:ext uri="{FF2B5EF4-FFF2-40B4-BE49-F238E27FC236}">
                <a16:creationId xmlns:a16="http://schemas.microsoft.com/office/drawing/2014/main" id="{821ACAC6-0AA6-971B-03DF-12E181682148}"/>
              </a:ext>
            </a:extLst>
          </p:cNvPr>
          <p:cNvSpPr txBox="1"/>
          <p:nvPr/>
        </p:nvSpPr>
        <p:spPr>
          <a:xfrm>
            <a:off x="5633428" y="6677620"/>
            <a:ext cx="6076629" cy="418548"/>
          </a:xfrm>
          <a:prstGeom prst="rect">
            <a:avLst/>
          </a:prstGeom>
          <a:solidFill>
            <a:srgbClr val="7994A0"/>
          </a:solidFill>
        </p:spPr>
        <p:txBody>
          <a:bodyPr lIns="0" tIns="0" rIns="0" bIns="0" rtlCol="0" anchor="t">
            <a:spAutoFit/>
          </a:bodyPr>
          <a:lstStyle/>
          <a:p>
            <a:pPr marL="0" lvl="0" indent="0" algn="l">
              <a:lnSpc>
                <a:spcPts val="3483"/>
              </a:lnSpc>
              <a:spcBef>
                <a:spcPct val="0"/>
              </a:spcBef>
            </a:pPr>
            <a:r>
              <a:rPr lang="en-US" sz="2524" spc="247" dirty="0">
                <a:solidFill>
                  <a:schemeClr val="bg1"/>
                </a:solidFill>
                <a:latin typeface="Open Sauce"/>
              </a:rPr>
              <a:t>METHODOLOGY</a:t>
            </a:r>
          </a:p>
        </p:txBody>
      </p:sp>
      <p:sp>
        <p:nvSpPr>
          <p:cNvPr id="22" name="TextBox 25">
            <a:extLst>
              <a:ext uri="{FF2B5EF4-FFF2-40B4-BE49-F238E27FC236}">
                <a16:creationId xmlns:a16="http://schemas.microsoft.com/office/drawing/2014/main" id="{1554168A-A8C9-6DE7-28B3-168B497F35C0}"/>
              </a:ext>
            </a:extLst>
          </p:cNvPr>
          <p:cNvSpPr txBox="1"/>
          <p:nvPr/>
        </p:nvSpPr>
        <p:spPr>
          <a:xfrm>
            <a:off x="5570274" y="8271087"/>
            <a:ext cx="6139783" cy="418548"/>
          </a:xfrm>
          <a:prstGeom prst="rect">
            <a:avLst/>
          </a:prstGeom>
          <a:solidFill>
            <a:srgbClr val="7994A0"/>
          </a:solidFill>
        </p:spPr>
        <p:txBody>
          <a:bodyPr wrap="square" lIns="0" tIns="0" rIns="0" bIns="0" rtlCol="0" anchor="t">
            <a:spAutoFit/>
          </a:bodyPr>
          <a:lstStyle/>
          <a:p>
            <a:pPr marL="0" lvl="0" indent="0" algn="l">
              <a:lnSpc>
                <a:spcPts val="3483"/>
              </a:lnSpc>
              <a:spcBef>
                <a:spcPct val="0"/>
              </a:spcBef>
            </a:pPr>
            <a:r>
              <a:rPr lang="en-US" sz="2524" spc="247" dirty="0">
                <a:solidFill>
                  <a:schemeClr val="bg1"/>
                </a:solidFill>
                <a:latin typeface="Open Sauce"/>
              </a:rPr>
              <a:t>CONCLUSION &amp; Recommendation </a:t>
            </a:r>
          </a:p>
        </p:txBody>
      </p:sp>
      <p:sp>
        <p:nvSpPr>
          <p:cNvPr id="24" name="TextBox 24">
            <a:extLst>
              <a:ext uri="{FF2B5EF4-FFF2-40B4-BE49-F238E27FC236}">
                <a16:creationId xmlns:a16="http://schemas.microsoft.com/office/drawing/2014/main" id="{A697D389-058B-A3EF-44DB-2B6B54DFE994}"/>
              </a:ext>
            </a:extLst>
          </p:cNvPr>
          <p:cNvSpPr txBox="1"/>
          <p:nvPr/>
        </p:nvSpPr>
        <p:spPr>
          <a:xfrm>
            <a:off x="5570274" y="7531183"/>
            <a:ext cx="6076629" cy="418548"/>
          </a:xfrm>
          <a:prstGeom prst="rect">
            <a:avLst/>
          </a:prstGeom>
          <a:solidFill>
            <a:srgbClr val="7994A0"/>
          </a:solidFill>
        </p:spPr>
        <p:txBody>
          <a:bodyPr lIns="0" tIns="0" rIns="0" bIns="0" rtlCol="0" anchor="t">
            <a:spAutoFit/>
          </a:bodyPr>
          <a:lstStyle/>
          <a:p>
            <a:pPr marL="0" lvl="0" indent="0" algn="l">
              <a:lnSpc>
                <a:spcPts val="3483"/>
              </a:lnSpc>
              <a:spcBef>
                <a:spcPct val="0"/>
              </a:spcBef>
            </a:pPr>
            <a:r>
              <a:rPr lang="en-US" sz="2524" spc="247" dirty="0">
                <a:solidFill>
                  <a:schemeClr val="bg1"/>
                </a:solidFill>
                <a:latin typeface="Open Sauce"/>
              </a:rPr>
              <a:t>Rustle &amp; Discussion</a:t>
            </a:r>
          </a:p>
        </p:txBody>
      </p:sp>
      <p:sp>
        <p:nvSpPr>
          <p:cNvPr id="25" name="TextBox 18">
            <a:extLst>
              <a:ext uri="{FF2B5EF4-FFF2-40B4-BE49-F238E27FC236}">
                <a16:creationId xmlns:a16="http://schemas.microsoft.com/office/drawing/2014/main" id="{30E31F5C-FCC6-D544-66BA-646AE220EF40}"/>
              </a:ext>
            </a:extLst>
          </p:cNvPr>
          <p:cNvSpPr txBox="1"/>
          <p:nvPr/>
        </p:nvSpPr>
        <p:spPr>
          <a:xfrm>
            <a:off x="4034225" y="8180096"/>
            <a:ext cx="937219" cy="654025"/>
          </a:xfrm>
          <a:prstGeom prst="rect">
            <a:avLst/>
          </a:prstGeom>
          <a:solidFill>
            <a:srgbClr val="7994A0"/>
          </a:solidFill>
        </p:spPr>
        <p:txBody>
          <a:bodyPr lIns="0" tIns="0" rIns="0" bIns="0" rtlCol="0" anchor="t">
            <a:spAutoFit/>
          </a:bodyPr>
          <a:lstStyle/>
          <a:p>
            <a:pPr algn="ctr">
              <a:lnSpc>
                <a:spcPts val="5126"/>
              </a:lnSpc>
            </a:pPr>
            <a:r>
              <a:rPr lang="en-US" sz="4271" spc="350" dirty="0">
                <a:solidFill>
                  <a:schemeClr val="bg1"/>
                </a:solidFill>
                <a:latin typeface="Codec Pro ExtraBold Italics"/>
              </a:rPr>
              <a:t>06</a:t>
            </a:r>
          </a:p>
        </p:txBody>
      </p:sp>
      <p:pic>
        <p:nvPicPr>
          <p:cNvPr id="27" name="Picture 26">
            <a:extLst>
              <a:ext uri="{FF2B5EF4-FFF2-40B4-BE49-F238E27FC236}">
                <a16:creationId xmlns:a16="http://schemas.microsoft.com/office/drawing/2014/main" id="{45B3DFDD-61C0-871A-13BA-D47C243162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16188" y="2594737"/>
            <a:ext cx="4635173" cy="6180230"/>
          </a:xfrm>
          <a:prstGeom prst="rect">
            <a:avLst/>
          </a:prstGeom>
          <a:solidFill>
            <a:schemeClr val="tx2"/>
          </a:solidFill>
        </p:spPr>
      </p:pic>
    </p:spTree>
    <p:extLst>
      <p:ext uri="{BB962C8B-B14F-4D97-AF65-F5344CB8AC3E}">
        <p14:creationId xmlns:p14="http://schemas.microsoft.com/office/powerpoint/2010/main" val="832378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6" name="TextBox 5">
            <a:extLst>
              <a:ext uri="{FF2B5EF4-FFF2-40B4-BE49-F238E27FC236}">
                <a16:creationId xmlns:a16="http://schemas.microsoft.com/office/drawing/2014/main" id="{D095CF18-8D75-AABD-98C7-2C12C41BDD8A}"/>
              </a:ext>
            </a:extLst>
          </p:cNvPr>
          <p:cNvSpPr txBox="1"/>
          <p:nvPr/>
        </p:nvSpPr>
        <p:spPr>
          <a:xfrm>
            <a:off x="1828800" y="660556"/>
            <a:ext cx="2649908"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effectLst/>
                <a:latin typeface="Open Sauce" panose="020B0604020202020204" charset="0"/>
                <a:ea typeface="Calibri" panose="020F0502020204030204" pitchFamily="34" charset="0"/>
                <a:cs typeface="Open Sauce" panose="020B0604020202020204" charset="0"/>
              </a:rPr>
              <a:t>WHC</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13" name="TextBox 12">
            <a:extLst>
              <a:ext uri="{FF2B5EF4-FFF2-40B4-BE49-F238E27FC236}">
                <a16:creationId xmlns:a16="http://schemas.microsoft.com/office/drawing/2014/main" id="{C351C85A-C7EB-FCD3-2976-E76DCCD4BC8C}"/>
              </a:ext>
            </a:extLst>
          </p:cNvPr>
          <p:cNvSpPr txBox="1"/>
          <p:nvPr/>
        </p:nvSpPr>
        <p:spPr>
          <a:xfrm>
            <a:off x="10915649" y="825548"/>
            <a:ext cx="4080617"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effectLst/>
                <a:latin typeface="Open Sauce" panose="020B0604020202020204" charset="0"/>
                <a:ea typeface="Calibri" panose="020F0502020204030204" pitchFamily="34" charset="0"/>
                <a:cs typeface="Open Sauce" panose="020B0604020202020204" charset="0"/>
              </a:rPr>
              <a:t>Surface Area</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Google Shape;7598;p80">
            <a:extLst>
              <a:ext uri="{FF2B5EF4-FFF2-40B4-BE49-F238E27FC236}">
                <a16:creationId xmlns:a16="http://schemas.microsoft.com/office/drawing/2014/main" id="{49FA75C8-9B65-2746-81DD-FD8531EA7087}"/>
              </a:ext>
            </a:extLst>
          </p:cNvPr>
          <p:cNvSpPr/>
          <p:nvPr/>
        </p:nvSpPr>
        <p:spPr>
          <a:xfrm>
            <a:off x="9899905" y="791735"/>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 name="Table 1">
            <a:extLst>
              <a:ext uri="{FF2B5EF4-FFF2-40B4-BE49-F238E27FC236}">
                <a16:creationId xmlns:a16="http://schemas.microsoft.com/office/drawing/2014/main" id="{72CC955B-1E3E-AED6-15E8-48669207E8BB}"/>
              </a:ext>
            </a:extLst>
          </p:cNvPr>
          <p:cNvGraphicFramePr>
            <a:graphicFrameLocks noGrp="1"/>
          </p:cNvGraphicFramePr>
          <p:nvPr>
            <p:extLst>
              <p:ext uri="{D42A27DB-BD31-4B8C-83A1-F6EECF244321}">
                <p14:modId xmlns:p14="http://schemas.microsoft.com/office/powerpoint/2010/main" val="2463305463"/>
              </p:ext>
            </p:extLst>
          </p:nvPr>
        </p:nvGraphicFramePr>
        <p:xfrm>
          <a:off x="1028700" y="2017931"/>
          <a:ext cx="7505701" cy="5309901"/>
        </p:xfrm>
        <a:graphic>
          <a:graphicData uri="http://schemas.openxmlformats.org/drawingml/2006/table">
            <a:tbl>
              <a:tblPr firstRow="1" firstCol="1" bandRow="1">
                <a:tableStyleId>{5C22544A-7EE6-4342-B048-85BDC9FD1C3A}</a:tableStyleId>
              </a:tblPr>
              <a:tblGrid>
                <a:gridCol w="1409700">
                  <a:extLst>
                    <a:ext uri="{9D8B030D-6E8A-4147-A177-3AD203B41FA5}">
                      <a16:colId xmlns:a16="http://schemas.microsoft.com/office/drawing/2014/main" val="3178255778"/>
                    </a:ext>
                  </a:extLst>
                </a:gridCol>
                <a:gridCol w="1295400">
                  <a:extLst>
                    <a:ext uri="{9D8B030D-6E8A-4147-A177-3AD203B41FA5}">
                      <a16:colId xmlns:a16="http://schemas.microsoft.com/office/drawing/2014/main" val="1992471089"/>
                    </a:ext>
                  </a:extLst>
                </a:gridCol>
                <a:gridCol w="1180952">
                  <a:extLst>
                    <a:ext uri="{9D8B030D-6E8A-4147-A177-3AD203B41FA5}">
                      <a16:colId xmlns:a16="http://schemas.microsoft.com/office/drawing/2014/main" val="456202009"/>
                    </a:ext>
                  </a:extLst>
                </a:gridCol>
                <a:gridCol w="1418123">
                  <a:extLst>
                    <a:ext uri="{9D8B030D-6E8A-4147-A177-3AD203B41FA5}">
                      <a16:colId xmlns:a16="http://schemas.microsoft.com/office/drawing/2014/main" val="3481119562"/>
                    </a:ext>
                  </a:extLst>
                </a:gridCol>
                <a:gridCol w="1062030">
                  <a:extLst>
                    <a:ext uri="{9D8B030D-6E8A-4147-A177-3AD203B41FA5}">
                      <a16:colId xmlns:a16="http://schemas.microsoft.com/office/drawing/2014/main" val="1688812722"/>
                    </a:ext>
                  </a:extLst>
                </a:gridCol>
                <a:gridCol w="1139496">
                  <a:extLst>
                    <a:ext uri="{9D8B030D-6E8A-4147-A177-3AD203B41FA5}">
                      <a16:colId xmlns:a16="http://schemas.microsoft.com/office/drawing/2014/main" val="133625663"/>
                    </a:ext>
                  </a:extLst>
                </a:gridCol>
              </a:tblGrid>
              <a:tr h="753995">
                <a:tc>
                  <a:txBody>
                    <a:bodyPr/>
                    <a:lstStyle/>
                    <a:p>
                      <a:pPr algn="ctr">
                        <a:lnSpc>
                          <a:spcPct val="107000"/>
                        </a:lnSpc>
                        <a:spcAft>
                          <a:spcPts val="800"/>
                        </a:spcAft>
                      </a:pPr>
                      <a:r>
                        <a:rPr lang="en-US" sz="2000" kern="100">
                          <a:effectLst/>
                        </a:rPr>
                        <a:t>Sample</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Weight(g)</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Volume 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volume 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v2-v1</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WHC%</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25070616"/>
                  </a:ext>
                </a:extLst>
              </a:tr>
              <a:tr h="945624">
                <a:tc>
                  <a:txBody>
                    <a:bodyPr/>
                    <a:lstStyle/>
                    <a:p>
                      <a:pPr algn="ctr">
                        <a:lnSpc>
                          <a:spcPct val="107000"/>
                        </a:lnSpc>
                        <a:spcAft>
                          <a:spcPts val="800"/>
                        </a:spcAft>
                      </a:pPr>
                      <a:r>
                        <a:rPr lang="en-US" sz="2000" kern="100">
                          <a:effectLst/>
                        </a:rPr>
                        <a:t>1 hr-450c</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30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21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9</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180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21836465"/>
                  </a:ext>
                </a:extLst>
              </a:tr>
              <a:tr h="1139551">
                <a:tc>
                  <a:txBody>
                    <a:bodyPr/>
                    <a:lstStyle/>
                    <a:p>
                      <a:pPr algn="ctr">
                        <a:lnSpc>
                          <a:spcPct val="107000"/>
                        </a:lnSpc>
                        <a:spcAft>
                          <a:spcPts val="800"/>
                        </a:spcAft>
                      </a:pPr>
                      <a:r>
                        <a:rPr lang="en-US" sz="2000" kern="100">
                          <a:effectLst/>
                        </a:rPr>
                        <a:t>1.5hr-450c</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30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25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100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13359702"/>
                  </a:ext>
                </a:extLst>
              </a:tr>
              <a:tr h="945624">
                <a:tc>
                  <a:txBody>
                    <a:bodyPr/>
                    <a:lstStyle/>
                    <a:p>
                      <a:pPr algn="ctr">
                        <a:lnSpc>
                          <a:spcPct val="107000"/>
                        </a:lnSpc>
                        <a:spcAft>
                          <a:spcPts val="800"/>
                        </a:spcAft>
                      </a:pPr>
                      <a:r>
                        <a:rPr lang="en-US" sz="2000" kern="100">
                          <a:effectLst/>
                        </a:rPr>
                        <a:t>2hr -450c</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30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26</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4</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80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72048200"/>
                  </a:ext>
                </a:extLst>
              </a:tr>
              <a:tr h="1525107">
                <a:tc>
                  <a:txBody>
                    <a:bodyPr/>
                    <a:lstStyle/>
                    <a:p>
                      <a:pPr algn="ctr">
                        <a:lnSpc>
                          <a:spcPct val="107000"/>
                        </a:lnSpc>
                        <a:spcAft>
                          <a:spcPts val="800"/>
                        </a:spcAft>
                      </a:pPr>
                      <a:r>
                        <a:rPr lang="en-US" sz="2000" kern="100" dirty="0">
                          <a:effectLst/>
                        </a:rPr>
                        <a:t>Activated carbon</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30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22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8</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160</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0655820"/>
                  </a:ext>
                </a:extLst>
              </a:tr>
            </a:tbl>
          </a:graphicData>
        </a:graphic>
      </p:graphicFrame>
      <p:graphicFrame>
        <p:nvGraphicFramePr>
          <p:cNvPr id="3" name="Table 2">
            <a:extLst>
              <a:ext uri="{FF2B5EF4-FFF2-40B4-BE49-F238E27FC236}">
                <a16:creationId xmlns:a16="http://schemas.microsoft.com/office/drawing/2014/main" id="{7CE480FB-25FE-8BF5-6305-6542B921E9E5}"/>
              </a:ext>
            </a:extLst>
          </p:cNvPr>
          <p:cNvGraphicFramePr>
            <a:graphicFrameLocks noGrp="1"/>
          </p:cNvGraphicFramePr>
          <p:nvPr>
            <p:extLst>
              <p:ext uri="{D42A27DB-BD31-4B8C-83A1-F6EECF244321}">
                <p14:modId xmlns:p14="http://schemas.microsoft.com/office/powerpoint/2010/main" val="1795765064"/>
              </p:ext>
            </p:extLst>
          </p:nvPr>
        </p:nvGraphicFramePr>
        <p:xfrm>
          <a:off x="9906866" y="2411916"/>
          <a:ext cx="6665768" cy="4648200"/>
        </p:xfrm>
        <a:graphic>
          <a:graphicData uri="http://schemas.openxmlformats.org/drawingml/2006/table">
            <a:tbl>
              <a:tblPr bandRow="1">
                <a:tableStyleId>{5C22544A-7EE6-4342-B048-85BDC9FD1C3A}</a:tableStyleId>
              </a:tblPr>
              <a:tblGrid>
                <a:gridCol w="3234048">
                  <a:extLst>
                    <a:ext uri="{9D8B030D-6E8A-4147-A177-3AD203B41FA5}">
                      <a16:colId xmlns:a16="http://schemas.microsoft.com/office/drawing/2014/main" val="2576117853"/>
                    </a:ext>
                  </a:extLst>
                </a:gridCol>
                <a:gridCol w="3431720">
                  <a:extLst>
                    <a:ext uri="{9D8B030D-6E8A-4147-A177-3AD203B41FA5}">
                      <a16:colId xmlns:a16="http://schemas.microsoft.com/office/drawing/2014/main" val="3549335411"/>
                    </a:ext>
                  </a:extLst>
                </a:gridCol>
              </a:tblGrid>
              <a:tr h="774700">
                <a:tc>
                  <a:txBody>
                    <a:bodyPr/>
                    <a:lstStyle/>
                    <a:p>
                      <a:pPr algn="ctr">
                        <a:lnSpc>
                          <a:spcPct val="107000"/>
                        </a:lnSpc>
                        <a:spcAft>
                          <a:spcPts val="800"/>
                        </a:spcAft>
                      </a:pPr>
                      <a:r>
                        <a:rPr lang="en-US" sz="2000" kern="100" dirty="0">
                          <a:effectLst/>
                        </a:rPr>
                        <a:t>Sample name</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surface area(m2)</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83602819"/>
                  </a:ext>
                </a:extLst>
              </a:tr>
              <a:tr h="774700">
                <a:tc>
                  <a:txBody>
                    <a:bodyPr/>
                    <a:lstStyle/>
                    <a:p>
                      <a:pPr algn="ctr">
                        <a:lnSpc>
                          <a:spcPct val="107000"/>
                        </a:lnSpc>
                        <a:spcAft>
                          <a:spcPts val="800"/>
                        </a:spcAft>
                      </a:pPr>
                      <a:r>
                        <a:rPr lang="en-US" sz="2000" kern="100" dirty="0">
                          <a:effectLst/>
                        </a:rPr>
                        <a:t>2h (400)</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a:effectLst/>
                        </a:rPr>
                        <a:t>109.79</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4974440"/>
                  </a:ext>
                </a:extLst>
              </a:tr>
              <a:tr h="774700">
                <a:tc>
                  <a:txBody>
                    <a:bodyPr/>
                    <a:lstStyle/>
                    <a:p>
                      <a:pPr algn="ctr">
                        <a:lnSpc>
                          <a:spcPct val="107000"/>
                        </a:lnSpc>
                        <a:spcAft>
                          <a:spcPts val="800"/>
                        </a:spcAft>
                      </a:pPr>
                      <a:r>
                        <a:rPr lang="en-US" sz="2000" kern="100" dirty="0">
                          <a:effectLst/>
                        </a:rPr>
                        <a:t>3h (400)</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307.40</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62723199"/>
                  </a:ext>
                </a:extLst>
              </a:tr>
              <a:tr h="774700">
                <a:tc>
                  <a:txBody>
                    <a:bodyPr/>
                    <a:lstStyle/>
                    <a:p>
                      <a:pPr algn="ctr">
                        <a:lnSpc>
                          <a:spcPct val="107000"/>
                        </a:lnSpc>
                        <a:spcAft>
                          <a:spcPts val="800"/>
                        </a:spcAft>
                      </a:pPr>
                      <a:r>
                        <a:rPr lang="en-US" sz="2000" kern="100" dirty="0">
                          <a:effectLst/>
                        </a:rPr>
                        <a:t>1.5h (450)</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219.57</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89850743"/>
                  </a:ext>
                </a:extLst>
              </a:tr>
              <a:tr h="774700">
                <a:tc>
                  <a:txBody>
                    <a:bodyPr/>
                    <a:lstStyle/>
                    <a:p>
                      <a:pPr algn="ctr">
                        <a:lnSpc>
                          <a:spcPct val="107000"/>
                        </a:lnSpc>
                        <a:spcAft>
                          <a:spcPts val="800"/>
                        </a:spcAft>
                      </a:pPr>
                      <a:r>
                        <a:rPr lang="en-US" sz="2000" kern="100">
                          <a:effectLst/>
                        </a:rPr>
                        <a:t>2h (450)</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285.45</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87950707"/>
                  </a:ext>
                </a:extLst>
              </a:tr>
              <a:tr h="774700">
                <a:tc>
                  <a:txBody>
                    <a:bodyPr/>
                    <a:lstStyle/>
                    <a:p>
                      <a:pPr algn="ctr">
                        <a:lnSpc>
                          <a:spcPct val="107000"/>
                        </a:lnSpc>
                        <a:spcAft>
                          <a:spcPts val="800"/>
                        </a:spcAft>
                      </a:pPr>
                      <a:r>
                        <a:rPr lang="en-US" sz="2000" kern="100">
                          <a:effectLst/>
                        </a:rPr>
                        <a:t>activated carbon</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2000" kern="100" dirty="0">
                          <a:effectLst/>
                        </a:rPr>
                        <a:t>1,317.45</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06077495"/>
                  </a:ext>
                </a:extLst>
              </a:tr>
            </a:tbl>
          </a:graphicData>
        </a:graphic>
      </p:graphicFrame>
    </p:spTree>
    <p:extLst>
      <p:ext uri="{BB962C8B-B14F-4D97-AF65-F5344CB8AC3E}">
        <p14:creationId xmlns:p14="http://schemas.microsoft.com/office/powerpoint/2010/main" val="1463063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6" name="TextBox 5">
            <a:extLst>
              <a:ext uri="{FF2B5EF4-FFF2-40B4-BE49-F238E27FC236}">
                <a16:creationId xmlns:a16="http://schemas.microsoft.com/office/drawing/2014/main" id="{D095CF18-8D75-AABD-98C7-2C12C41BDD8A}"/>
              </a:ext>
            </a:extLst>
          </p:cNvPr>
          <p:cNvSpPr txBox="1"/>
          <p:nvPr/>
        </p:nvSpPr>
        <p:spPr>
          <a:xfrm>
            <a:off x="5528417" y="1857506"/>
            <a:ext cx="4876800" cy="592726"/>
          </a:xfrm>
          <a:prstGeom prst="rect">
            <a:avLst/>
          </a:prstGeom>
          <a:noFill/>
        </p:spPr>
        <p:txBody>
          <a:bodyPr wrap="square">
            <a:spAutoFit/>
          </a:bodyPr>
          <a:lstStyle/>
          <a:p>
            <a:pPr marL="457200" indent="-457200" algn="ctr">
              <a:lnSpc>
                <a:spcPct val="107000"/>
              </a:lnSpc>
              <a:spcAft>
                <a:spcPts val="800"/>
              </a:spcAft>
              <a:buFont typeface="Wingdings" panose="05000000000000000000" pitchFamily="2" charset="2"/>
              <a:buChar char="q"/>
            </a:pPr>
            <a:r>
              <a:rPr lang="en-US" sz="3200" b="1" dirty="0">
                <a:solidFill>
                  <a:schemeClr val="tx2"/>
                </a:solidFill>
                <a:effectLst/>
                <a:latin typeface="Open Sauce" panose="020B0604020202020204" charset="0"/>
                <a:ea typeface="Calibri" panose="020F0502020204030204" pitchFamily="34" charset="0"/>
                <a:cs typeface="Open Sauce" panose="020B0604020202020204" charset="0"/>
              </a:rPr>
              <a:t>calibration curve </a:t>
            </a:r>
            <a:endParaRPr lang="en-US" sz="6600" b="1"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4" name="Chart 3">
            <a:extLst>
              <a:ext uri="{FF2B5EF4-FFF2-40B4-BE49-F238E27FC236}">
                <a16:creationId xmlns:a16="http://schemas.microsoft.com/office/drawing/2014/main" id="{C2F8F0CA-BC64-AD7A-6D1A-1C827B4AE267}"/>
              </a:ext>
            </a:extLst>
          </p:cNvPr>
          <p:cNvGraphicFramePr/>
          <p:nvPr>
            <p:extLst>
              <p:ext uri="{D42A27DB-BD31-4B8C-83A1-F6EECF244321}">
                <p14:modId xmlns:p14="http://schemas.microsoft.com/office/powerpoint/2010/main" val="2069077134"/>
              </p:ext>
            </p:extLst>
          </p:nvPr>
        </p:nvGraphicFramePr>
        <p:xfrm>
          <a:off x="4419600" y="3289663"/>
          <a:ext cx="8068310" cy="473456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A01B579-679C-258A-9EFD-C217C4B24FC5}"/>
              </a:ext>
            </a:extLst>
          </p:cNvPr>
          <p:cNvSpPr txBox="1"/>
          <p:nvPr/>
        </p:nvSpPr>
        <p:spPr>
          <a:xfrm>
            <a:off x="1981200" y="812956"/>
            <a:ext cx="4876800"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latin typeface="Open Sauce" panose="020B0604020202020204" charset="0"/>
                <a:ea typeface="Calibri" panose="020F0502020204030204" pitchFamily="34" charset="0"/>
                <a:cs typeface="Open Sauce" panose="020B0604020202020204" charset="0"/>
              </a:rPr>
              <a:t>Adsorption</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Tree>
    <p:extLst>
      <p:ext uri="{BB962C8B-B14F-4D97-AF65-F5344CB8AC3E}">
        <p14:creationId xmlns:p14="http://schemas.microsoft.com/office/powerpoint/2010/main" val="1479985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A01B579-679C-258A-9EFD-C217C4B24FC5}"/>
              </a:ext>
            </a:extLst>
          </p:cNvPr>
          <p:cNvSpPr txBox="1"/>
          <p:nvPr/>
        </p:nvSpPr>
        <p:spPr>
          <a:xfrm>
            <a:off x="1101015" y="584174"/>
            <a:ext cx="4876800"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latin typeface="Open Sauce" panose="020B0604020202020204" charset="0"/>
                <a:ea typeface="Calibri" panose="020F0502020204030204" pitchFamily="34" charset="0"/>
                <a:cs typeface="Open Sauce" panose="020B0604020202020204" charset="0"/>
              </a:rPr>
              <a:t>Adsorption</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graphicFrame>
        <p:nvGraphicFramePr>
          <p:cNvPr id="2" name="Chart 1">
            <a:extLst>
              <a:ext uri="{FF2B5EF4-FFF2-40B4-BE49-F238E27FC236}">
                <a16:creationId xmlns:a16="http://schemas.microsoft.com/office/drawing/2014/main" id="{03085CBB-AE36-2AF1-F1C6-C221CA6C43F1}"/>
              </a:ext>
            </a:extLst>
          </p:cNvPr>
          <p:cNvGraphicFramePr/>
          <p:nvPr>
            <p:extLst>
              <p:ext uri="{D42A27DB-BD31-4B8C-83A1-F6EECF244321}">
                <p14:modId xmlns:p14="http://schemas.microsoft.com/office/powerpoint/2010/main" val="4005422188"/>
              </p:ext>
            </p:extLst>
          </p:nvPr>
        </p:nvGraphicFramePr>
        <p:xfrm>
          <a:off x="1565472" y="2115136"/>
          <a:ext cx="4876800" cy="34410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C2815E29-E981-5047-A09F-E69805D5CA17}"/>
              </a:ext>
            </a:extLst>
          </p:cNvPr>
          <p:cNvGraphicFramePr/>
          <p:nvPr>
            <p:extLst>
              <p:ext uri="{D42A27DB-BD31-4B8C-83A1-F6EECF244321}">
                <p14:modId xmlns:p14="http://schemas.microsoft.com/office/powerpoint/2010/main" val="21972395"/>
              </p:ext>
            </p:extLst>
          </p:nvPr>
        </p:nvGraphicFramePr>
        <p:xfrm>
          <a:off x="1565472" y="5744715"/>
          <a:ext cx="4876800" cy="34410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246E4DB0-152F-D750-D679-B5E80417C8AA}"/>
              </a:ext>
            </a:extLst>
          </p:cNvPr>
          <p:cNvGraphicFramePr/>
          <p:nvPr>
            <p:extLst>
              <p:ext uri="{D42A27DB-BD31-4B8C-83A1-F6EECF244321}">
                <p14:modId xmlns:p14="http://schemas.microsoft.com/office/powerpoint/2010/main" val="4017382500"/>
              </p:ext>
            </p:extLst>
          </p:nvPr>
        </p:nvGraphicFramePr>
        <p:xfrm>
          <a:off x="6781800" y="2115136"/>
          <a:ext cx="5257799" cy="34410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a:extLst>
              <a:ext uri="{FF2B5EF4-FFF2-40B4-BE49-F238E27FC236}">
                <a16:creationId xmlns:a16="http://schemas.microsoft.com/office/drawing/2014/main" id="{87F1C586-BE35-3866-B8EA-C8E22F9D835C}"/>
              </a:ext>
            </a:extLst>
          </p:cNvPr>
          <p:cNvGraphicFramePr/>
          <p:nvPr>
            <p:extLst>
              <p:ext uri="{D42A27DB-BD31-4B8C-83A1-F6EECF244321}">
                <p14:modId xmlns:p14="http://schemas.microsoft.com/office/powerpoint/2010/main" val="2954014668"/>
              </p:ext>
            </p:extLst>
          </p:nvPr>
        </p:nvGraphicFramePr>
        <p:xfrm>
          <a:off x="6781799" y="5744716"/>
          <a:ext cx="5257799" cy="344106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a:extLst>
              <a:ext uri="{FF2B5EF4-FFF2-40B4-BE49-F238E27FC236}">
                <a16:creationId xmlns:a16="http://schemas.microsoft.com/office/drawing/2014/main" id="{F3D73964-B4D8-DA99-DC68-95B772F2997E}"/>
              </a:ext>
            </a:extLst>
          </p:cNvPr>
          <p:cNvGraphicFramePr/>
          <p:nvPr>
            <p:extLst>
              <p:ext uri="{D42A27DB-BD31-4B8C-83A1-F6EECF244321}">
                <p14:modId xmlns:p14="http://schemas.microsoft.com/office/powerpoint/2010/main" val="1211183255"/>
              </p:ext>
            </p:extLst>
          </p:nvPr>
        </p:nvGraphicFramePr>
        <p:xfrm>
          <a:off x="12179185" y="2971356"/>
          <a:ext cx="5561013" cy="414686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50725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6" name="TextBox 5">
            <a:extLst>
              <a:ext uri="{FF2B5EF4-FFF2-40B4-BE49-F238E27FC236}">
                <a16:creationId xmlns:a16="http://schemas.microsoft.com/office/drawing/2014/main" id="{D095CF18-8D75-AABD-98C7-2C12C41BDD8A}"/>
              </a:ext>
            </a:extLst>
          </p:cNvPr>
          <p:cNvSpPr txBox="1"/>
          <p:nvPr/>
        </p:nvSpPr>
        <p:spPr>
          <a:xfrm>
            <a:off x="749044" y="1857506"/>
            <a:ext cx="16853155" cy="1107996"/>
          </a:xfrm>
          <a:prstGeom prst="rect">
            <a:avLst/>
          </a:prstGeom>
          <a:noFill/>
        </p:spPr>
        <p:txBody>
          <a:bodyPr wrap="square">
            <a:spAutoFit/>
          </a:bodyPr>
          <a:lstStyle/>
          <a:p>
            <a:pPr marL="457200" indent="-457200">
              <a:lnSpc>
                <a:spcPct val="107000"/>
              </a:lnSpc>
              <a:spcAft>
                <a:spcPts val="800"/>
              </a:spcAft>
              <a:buFont typeface="Wingdings" panose="05000000000000000000" pitchFamily="2" charset="2"/>
              <a:buChar char="q"/>
            </a:pPr>
            <a:r>
              <a:rPr lang="en-US" sz="3200" b="1" dirty="0">
                <a:solidFill>
                  <a:schemeClr val="tx2"/>
                </a:solidFill>
                <a:effectLst/>
                <a:latin typeface="Open Sauce" panose="020B0604020202020204" charset="0"/>
                <a:ea typeface="Calibri" panose="020F0502020204030204" pitchFamily="34" charset="0"/>
                <a:cs typeface="Open Sauce" panose="020B0604020202020204" charset="0"/>
              </a:rPr>
              <a:t>to select the best biochar sample, it is essential to perform Isothermal Adsorption calculations </a:t>
            </a:r>
            <a:endParaRPr lang="en-US" sz="6600" b="1"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A01B579-679C-258A-9EFD-C217C4B24FC5}"/>
              </a:ext>
            </a:extLst>
          </p:cNvPr>
          <p:cNvSpPr txBox="1"/>
          <p:nvPr/>
        </p:nvSpPr>
        <p:spPr>
          <a:xfrm>
            <a:off x="1981200" y="812956"/>
            <a:ext cx="6248400"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latin typeface="Open Sauce" panose="020B0604020202020204" charset="0"/>
                <a:ea typeface="Calibri" panose="020F0502020204030204" pitchFamily="34" charset="0"/>
                <a:cs typeface="Open Sauce" panose="020B0604020202020204" charset="0"/>
              </a:rPr>
              <a:t>Isothermal Adsorption</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3" name="TextBox 2">
            <a:extLst>
              <a:ext uri="{FF2B5EF4-FFF2-40B4-BE49-F238E27FC236}">
                <a16:creationId xmlns:a16="http://schemas.microsoft.com/office/drawing/2014/main" id="{CAD160FB-6152-B2E9-ADAC-376BFA481555}"/>
              </a:ext>
            </a:extLst>
          </p:cNvPr>
          <p:cNvSpPr txBox="1"/>
          <p:nvPr/>
        </p:nvSpPr>
        <p:spPr>
          <a:xfrm>
            <a:off x="1130044" y="3095038"/>
            <a:ext cx="3048000" cy="752065"/>
          </a:xfrm>
          <a:prstGeom prst="rect">
            <a:avLst/>
          </a:prstGeom>
          <a:noFill/>
        </p:spPr>
        <p:txBody>
          <a:bodyPr wrap="square">
            <a:spAutoFit/>
          </a:bodyPr>
          <a:lstStyle/>
          <a:p>
            <a:pPr marL="342900" lvl="0" indent="-342900" algn="just" rtl="0">
              <a:lnSpc>
                <a:spcPct val="150000"/>
              </a:lnSpc>
              <a:spcAft>
                <a:spcPts val="800"/>
              </a:spcAft>
              <a:buFont typeface="Symbol" panose="05050102010706020507" pitchFamily="18" charset="2"/>
              <a:buBlip>
                <a:blip r:embed="rId2"/>
              </a:buBlip>
            </a:pPr>
            <a:r>
              <a:rPr lang="en-US" sz="32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Freundlich</a:t>
            </a:r>
            <a:endParaRPr lang="en-US" sz="28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8E7334DA-D728-4FC3-B78A-ABEE56190787}"/>
              </a:ext>
            </a:extLst>
          </p:cNvPr>
          <p:cNvGraphicFramePr/>
          <p:nvPr>
            <p:extLst>
              <p:ext uri="{D42A27DB-BD31-4B8C-83A1-F6EECF244321}">
                <p14:modId xmlns:p14="http://schemas.microsoft.com/office/powerpoint/2010/main" val="4075172425"/>
              </p:ext>
            </p:extLst>
          </p:nvPr>
        </p:nvGraphicFramePr>
        <p:xfrm>
          <a:off x="1760435" y="3963939"/>
          <a:ext cx="7010399" cy="44528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34967113-94FE-2873-405D-7DFED67B711C}"/>
              </a:ext>
            </a:extLst>
          </p:cNvPr>
          <p:cNvGraphicFramePr/>
          <p:nvPr>
            <p:extLst>
              <p:ext uri="{D42A27DB-BD31-4B8C-83A1-F6EECF244321}">
                <p14:modId xmlns:p14="http://schemas.microsoft.com/office/powerpoint/2010/main" val="757674913"/>
              </p:ext>
            </p:extLst>
          </p:nvPr>
        </p:nvGraphicFramePr>
        <p:xfrm>
          <a:off x="9906000" y="3869156"/>
          <a:ext cx="7353300" cy="467783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63663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8" name="TextBox 8"/>
          <p:cNvSpPr txBox="1"/>
          <p:nvPr/>
        </p:nvSpPr>
        <p:spPr>
          <a:xfrm>
            <a:off x="8652617" y="2027481"/>
            <a:ext cx="8606683" cy="468205"/>
          </a:xfrm>
          <a:prstGeom prst="rect">
            <a:avLst/>
          </a:prstGeom>
        </p:spPr>
        <p:txBody>
          <a:bodyPr lIns="0" tIns="0" rIns="0" bIns="0" rtlCol="0" anchor="t">
            <a:spAutoFit/>
          </a:bodyPr>
          <a:lstStyle/>
          <a:p>
            <a:pPr marL="518160" lvl="1" indent="-259080" algn="l">
              <a:lnSpc>
                <a:spcPts val="4079"/>
              </a:lnSpc>
              <a:buFont typeface="Arial"/>
              <a:buChar char="•"/>
            </a:pPr>
            <a:endParaRPr lang="en-US" sz="2400" dirty="0">
              <a:solidFill>
                <a:srgbClr val="0F4662"/>
              </a:solidFill>
              <a:latin typeface="Quicksand"/>
              <a:ea typeface="Quicksand"/>
              <a:cs typeface="Quicksand"/>
              <a:sym typeface="Quicksand"/>
            </a:endParaRPr>
          </a:p>
        </p:txBody>
      </p:sp>
      <p:sp>
        <p:nvSpPr>
          <p:cNvPr id="16" name="Rectangle 15">
            <a:extLst>
              <a:ext uri="{FF2B5EF4-FFF2-40B4-BE49-F238E27FC236}">
                <a16:creationId xmlns:a16="http://schemas.microsoft.com/office/drawing/2014/main" id="{14904909-C773-5DAE-0CA4-AE3435010C46}"/>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Google Shape;7598;p80">
            <a:extLst>
              <a:ext uri="{FF2B5EF4-FFF2-40B4-BE49-F238E27FC236}">
                <a16:creationId xmlns:a16="http://schemas.microsoft.com/office/drawing/2014/main" id="{C8F7B121-699C-0836-47B1-9879A5D173C4}"/>
              </a:ext>
            </a:extLst>
          </p:cNvPr>
          <p:cNvSpPr/>
          <p:nvPr/>
        </p:nvSpPr>
        <p:spPr>
          <a:xfrm>
            <a:off x="749044" y="750766"/>
            <a:ext cx="762000" cy="722489"/>
          </a:xfrm>
          <a:custGeom>
            <a:avLst/>
            <a:gdLst/>
            <a:ahLst/>
            <a:cxnLst/>
            <a:rect l="l" t="t" r="r" b="b"/>
            <a:pathLst>
              <a:path w="11610" h="8203" extrusionOk="0">
                <a:moveTo>
                  <a:pt x="8950" y="1"/>
                </a:moveTo>
                <a:cubicBezTo>
                  <a:pt x="8803" y="1"/>
                  <a:pt x="8662" y="36"/>
                  <a:pt x="8597" y="153"/>
                </a:cubicBezTo>
                <a:cubicBezTo>
                  <a:pt x="8276" y="749"/>
                  <a:pt x="7228" y="1975"/>
                  <a:pt x="6633" y="2642"/>
                </a:cubicBezTo>
                <a:cubicBezTo>
                  <a:pt x="6359" y="2939"/>
                  <a:pt x="5978" y="3118"/>
                  <a:pt x="5573" y="3154"/>
                </a:cubicBezTo>
                <a:lnTo>
                  <a:pt x="4978" y="3154"/>
                </a:lnTo>
                <a:lnTo>
                  <a:pt x="4978" y="2999"/>
                </a:lnTo>
                <a:cubicBezTo>
                  <a:pt x="4978" y="2916"/>
                  <a:pt x="4906" y="2832"/>
                  <a:pt x="4811" y="2832"/>
                </a:cubicBezTo>
                <a:lnTo>
                  <a:pt x="3263" y="2832"/>
                </a:lnTo>
                <a:lnTo>
                  <a:pt x="3263" y="2749"/>
                </a:lnTo>
                <a:cubicBezTo>
                  <a:pt x="3263" y="2666"/>
                  <a:pt x="3192" y="2582"/>
                  <a:pt x="3097" y="2582"/>
                </a:cubicBezTo>
                <a:lnTo>
                  <a:pt x="168" y="2582"/>
                </a:lnTo>
                <a:cubicBezTo>
                  <a:pt x="72" y="2582"/>
                  <a:pt x="1" y="2666"/>
                  <a:pt x="1" y="2749"/>
                </a:cubicBezTo>
                <a:lnTo>
                  <a:pt x="1" y="5440"/>
                </a:lnTo>
                <a:cubicBezTo>
                  <a:pt x="1" y="5535"/>
                  <a:pt x="72" y="5606"/>
                  <a:pt x="168" y="5606"/>
                </a:cubicBezTo>
                <a:cubicBezTo>
                  <a:pt x="263" y="5606"/>
                  <a:pt x="334" y="5535"/>
                  <a:pt x="334" y="5440"/>
                </a:cubicBezTo>
                <a:lnTo>
                  <a:pt x="334" y="2916"/>
                </a:lnTo>
                <a:lnTo>
                  <a:pt x="2894" y="2916"/>
                </a:lnTo>
                <a:lnTo>
                  <a:pt x="2894" y="7857"/>
                </a:lnTo>
                <a:lnTo>
                  <a:pt x="334" y="7857"/>
                </a:lnTo>
                <a:lnTo>
                  <a:pt x="334" y="6118"/>
                </a:lnTo>
                <a:cubicBezTo>
                  <a:pt x="334" y="6023"/>
                  <a:pt x="263" y="5952"/>
                  <a:pt x="168" y="5952"/>
                </a:cubicBezTo>
                <a:cubicBezTo>
                  <a:pt x="72" y="5952"/>
                  <a:pt x="1" y="6023"/>
                  <a:pt x="1" y="6118"/>
                </a:cubicBezTo>
                <a:lnTo>
                  <a:pt x="1" y="8035"/>
                </a:lnTo>
                <a:cubicBezTo>
                  <a:pt x="1" y="8119"/>
                  <a:pt x="72" y="8202"/>
                  <a:pt x="168" y="8202"/>
                </a:cubicBezTo>
                <a:lnTo>
                  <a:pt x="3073" y="8202"/>
                </a:lnTo>
                <a:cubicBezTo>
                  <a:pt x="3156" y="8202"/>
                  <a:pt x="3239" y="8119"/>
                  <a:pt x="3239" y="8035"/>
                </a:cubicBezTo>
                <a:lnTo>
                  <a:pt x="3239" y="7964"/>
                </a:lnTo>
                <a:lnTo>
                  <a:pt x="4787" y="7964"/>
                </a:lnTo>
                <a:cubicBezTo>
                  <a:pt x="4871" y="7964"/>
                  <a:pt x="4942" y="7881"/>
                  <a:pt x="4942" y="7797"/>
                </a:cubicBezTo>
                <a:lnTo>
                  <a:pt x="4942" y="7642"/>
                </a:lnTo>
                <a:lnTo>
                  <a:pt x="5859" y="7642"/>
                </a:lnTo>
                <a:cubicBezTo>
                  <a:pt x="5954" y="7642"/>
                  <a:pt x="6061" y="7690"/>
                  <a:pt x="6156" y="7750"/>
                </a:cubicBezTo>
                <a:cubicBezTo>
                  <a:pt x="6287" y="7869"/>
                  <a:pt x="6430" y="7964"/>
                  <a:pt x="6597" y="8023"/>
                </a:cubicBezTo>
                <a:cubicBezTo>
                  <a:pt x="6764" y="8083"/>
                  <a:pt x="6930" y="8107"/>
                  <a:pt x="7109" y="8107"/>
                </a:cubicBezTo>
                <a:lnTo>
                  <a:pt x="7776" y="8107"/>
                </a:lnTo>
                <a:cubicBezTo>
                  <a:pt x="7859" y="8107"/>
                  <a:pt x="7942" y="8035"/>
                  <a:pt x="7942" y="7940"/>
                </a:cubicBezTo>
                <a:cubicBezTo>
                  <a:pt x="7942" y="7857"/>
                  <a:pt x="7859" y="7785"/>
                  <a:pt x="7776" y="7785"/>
                </a:cubicBezTo>
                <a:lnTo>
                  <a:pt x="7109" y="7785"/>
                </a:lnTo>
                <a:cubicBezTo>
                  <a:pt x="6966" y="7785"/>
                  <a:pt x="6835" y="7750"/>
                  <a:pt x="6716" y="7702"/>
                </a:cubicBezTo>
                <a:cubicBezTo>
                  <a:pt x="6597" y="7666"/>
                  <a:pt x="6478" y="7583"/>
                  <a:pt x="6371" y="7500"/>
                </a:cubicBezTo>
                <a:cubicBezTo>
                  <a:pt x="6228" y="7381"/>
                  <a:pt x="6049" y="7309"/>
                  <a:pt x="5859" y="7309"/>
                </a:cubicBezTo>
                <a:lnTo>
                  <a:pt x="4942" y="7309"/>
                </a:lnTo>
                <a:lnTo>
                  <a:pt x="4942" y="4987"/>
                </a:lnTo>
                <a:cubicBezTo>
                  <a:pt x="4942" y="4892"/>
                  <a:pt x="4871" y="4821"/>
                  <a:pt x="4775" y="4821"/>
                </a:cubicBezTo>
                <a:cubicBezTo>
                  <a:pt x="4692" y="4821"/>
                  <a:pt x="4621" y="4892"/>
                  <a:pt x="4621" y="4987"/>
                </a:cubicBezTo>
                <a:lnTo>
                  <a:pt x="4621" y="7619"/>
                </a:lnTo>
                <a:lnTo>
                  <a:pt x="3251" y="7619"/>
                </a:lnTo>
                <a:lnTo>
                  <a:pt x="3251" y="3166"/>
                </a:lnTo>
                <a:lnTo>
                  <a:pt x="4621" y="3166"/>
                </a:lnTo>
                <a:lnTo>
                  <a:pt x="4621" y="4309"/>
                </a:lnTo>
                <a:cubicBezTo>
                  <a:pt x="4621" y="4404"/>
                  <a:pt x="4692" y="4475"/>
                  <a:pt x="4775" y="4475"/>
                </a:cubicBezTo>
                <a:cubicBezTo>
                  <a:pt x="4871" y="4475"/>
                  <a:pt x="4942" y="4404"/>
                  <a:pt x="4942" y="4309"/>
                </a:cubicBezTo>
                <a:lnTo>
                  <a:pt x="4942" y="3475"/>
                </a:lnTo>
                <a:lnTo>
                  <a:pt x="5561" y="3475"/>
                </a:lnTo>
                <a:cubicBezTo>
                  <a:pt x="6049" y="3451"/>
                  <a:pt x="6526" y="3225"/>
                  <a:pt x="6847" y="2868"/>
                </a:cubicBezTo>
                <a:cubicBezTo>
                  <a:pt x="7597" y="2047"/>
                  <a:pt x="8538" y="951"/>
                  <a:pt x="8859" y="344"/>
                </a:cubicBezTo>
                <a:cubicBezTo>
                  <a:pt x="8877" y="337"/>
                  <a:pt x="8900" y="334"/>
                  <a:pt x="8928" y="334"/>
                </a:cubicBezTo>
                <a:cubicBezTo>
                  <a:pt x="8994" y="334"/>
                  <a:pt x="9085" y="351"/>
                  <a:pt x="9169" y="368"/>
                </a:cubicBezTo>
                <a:cubicBezTo>
                  <a:pt x="9443" y="534"/>
                  <a:pt x="9574" y="856"/>
                  <a:pt x="9502" y="1177"/>
                </a:cubicBezTo>
                <a:lnTo>
                  <a:pt x="8812" y="2797"/>
                </a:lnTo>
                <a:cubicBezTo>
                  <a:pt x="8800" y="2856"/>
                  <a:pt x="8800" y="2916"/>
                  <a:pt x="8835" y="2963"/>
                </a:cubicBezTo>
                <a:cubicBezTo>
                  <a:pt x="8859" y="2999"/>
                  <a:pt x="8919" y="3035"/>
                  <a:pt x="8978" y="3035"/>
                </a:cubicBezTo>
                <a:lnTo>
                  <a:pt x="10836" y="3035"/>
                </a:lnTo>
                <a:cubicBezTo>
                  <a:pt x="11074" y="3035"/>
                  <a:pt x="11276" y="3225"/>
                  <a:pt x="11276" y="3463"/>
                </a:cubicBezTo>
                <a:lnTo>
                  <a:pt x="11276" y="3523"/>
                </a:lnTo>
                <a:cubicBezTo>
                  <a:pt x="11276" y="3761"/>
                  <a:pt x="11074" y="3952"/>
                  <a:pt x="10836" y="3952"/>
                </a:cubicBezTo>
                <a:lnTo>
                  <a:pt x="9859" y="3952"/>
                </a:lnTo>
                <a:cubicBezTo>
                  <a:pt x="9764" y="3952"/>
                  <a:pt x="9693" y="4035"/>
                  <a:pt x="9693" y="4118"/>
                </a:cubicBezTo>
                <a:cubicBezTo>
                  <a:pt x="9693" y="4213"/>
                  <a:pt x="9764" y="4285"/>
                  <a:pt x="9859" y="4285"/>
                </a:cubicBezTo>
                <a:lnTo>
                  <a:pt x="10621" y="4285"/>
                </a:lnTo>
                <a:cubicBezTo>
                  <a:pt x="10859" y="4285"/>
                  <a:pt x="11038" y="4475"/>
                  <a:pt x="11038" y="4702"/>
                </a:cubicBezTo>
                <a:lnTo>
                  <a:pt x="11038" y="4785"/>
                </a:lnTo>
                <a:cubicBezTo>
                  <a:pt x="11038" y="5023"/>
                  <a:pt x="10836" y="5202"/>
                  <a:pt x="10621" y="5202"/>
                </a:cubicBezTo>
                <a:lnTo>
                  <a:pt x="9859" y="5202"/>
                </a:lnTo>
                <a:cubicBezTo>
                  <a:pt x="9764" y="5202"/>
                  <a:pt x="9693" y="5285"/>
                  <a:pt x="9693" y="5368"/>
                </a:cubicBezTo>
                <a:cubicBezTo>
                  <a:pt x="9693" y="5464"/>
                  <a:pt x="9764" y="5535"/>
                  <a:pt x="9859" y="5535"/>
                </a:cubicBezTo>
                <a:lnTo>
                  <a:pt x="10443" y="5535"/>
                </a:lnTo>
                <a:cubicBezTo>
                  <a:pt x="10657" y="5535"/>
                  <a:pt x="10859" y="5714"/>
                  <a:pt x="10859" y="5952"/>
                </a:cubicBezTo>
                <a:lnTo>
                  <a:pt x="10859" y="6071"/>
                </a:lnTo>
                <a:cubicBezTo>
                  <a:pt x="10859" y="6297"/>
                  <a:pt x="10681" y="6488"/>
                  <a:pt x="10443" y="6488"/>
                </a:cubicBezTo>
                <a:lnTo>
                  <a:pt x="9859" y="6488"/>
                </a:lnTo>
                <a:cubicBezTo>
                  <a:pt x="9764" y="6488"/>
                  <a:pt x="9693" y="6559"/>
                  <a:pt x="9693" y="6654"/>
                </a:cubicBezTo>
                <a:cubicBezTo>
                  <a:pt x="9693" y="6738"/>
                  <a:pt x="9764" y="6809"/>
                  <a:pt x="9859" y="6809"/>
                </a:cubicBezTo>
                <a:lnTo>
                  <a:pt x="10086" y="6809"/>
                </a:lnTo>
                <a:cubicBezTo>
                  <a:pt x="10288" y="6809"/>
                  <a:pt x="10467" y="6988"/>
                  <a:pt x="10467" y="7202"/>
                </a:cubicBezTo>
                <a:lnTo>
                  <a:pt x="10467" y="7369"/>
                </a:lnTo>
                <a:cubicBezTo>
                  <a:pt x="10467" y="7571"/>
                  <a:pt x="10288" y="7750"/>
                  <a:pt x="10086" y="7750"/>
                </a:cubicBezTo>
                <a:lnTo>
                  <a:pt x="8442" y="7750"/>
                </a:lnTo>
                <a:cubicBezTo>
                  <a:pt x="8359" y="7750"/>
                  <a:pt x="8276" y="7821"/>
                  <a:pt x="8276" y="7916"/>
                </a:cubicBezTo>
                <a:cubicBezTo>
                  <a:pt x="8276" y="8000"/>
                  <a:pt x="8359" y="8083"/>
                  <a:pt x="8442" y="8083"/>
                </a:cubicBezTo>
                <a:lnTo>
                  <a:pt x="10086" y="8083"/>
                </a:lnTo>
                <a:cubicBezTo>
                  <a:pt x="10478" y="8083"/>
                  <a:pt x="10812" y="7750"/>
                  <a:pt x="10812" y="7345"/>
                </a:cubicBezTo>
                <a:lnTo>
                  <a:pt x="10812" y="7214"/>
                </a:lnTo>
                <a:cubicBezTo>
                  <a:pt x="10812" y="7047"/>
                  <a:pt x="10764" y="6904"/>
                  <a:pt x="10681" y="6785"/>
                </a:cubicBezTo>
                <a:cubicBezTo>
                  <a:pt x="10979" y="6678"/>
                  <a:pt x="11181" y="6392"/>
                  <a:pt x="11181" y="6071"/>
                </a:cubicBezTo>
                <a:lnTo>
                  <a:pt x="11181" y="5952"/>
                </a:lnTo>
                <a:cubicBezTo>
                  <a:pt x="11181" y="5761"/>
                  <a:pt x="11109" y="5583"/>
                  <a:pt x="10990" y="5440"/>
                </a:cubicBezTo>
                <a:cubicBezTo>
                  <a:pt x="11217" y="5309"/>
                  <a:pt x="11371" y="5071"/>
                  <a:pt x="11371" y="4785"/>
                </a:cubicBezTo>
                <a:lnTo>
                  <a:pt x="11371" y="4702"/>
                </a:lnTo>
                <a:cubicBezTo>
                  <a:pt x="11371" y="4511"/>
                  <a:pt x="11300" y="4333"/>
                  <a:pt x="11181" y="4190"/>
                </a:cubicBezTo>
                <a:cubicBezTo>
                  <a:pt x="11431" y="4059"/>
                  <a:pt x="11598" y="3809"/>
                  <a:pt x="11598" y="3511"/>
                </a:cubicBezTo>
                <a:lnTo>
                  <a:pt x="11598" y="3451"/>
                </a:lnTo>
                <a:cubicBezTo>
                  <a:pt x="11610" y="3023"/>
                  <a:pt x="11276" y="2678"/>
                  <a:pt x="10836" y="2678"/>
                </a:cubicBezTo>
                <a:lnTo>
                  <a:pt x="9228" y="2678"/>
                </a:lnTo>
                <a:lnTo>
                  <a:pt x="9824" y="1273"/>
                </a:lnTo>
                <a:cubicBezTo>
                  <a:pt x="9824" y="1273"/>
                  <a:pt x="9824" y="1261"/>
                  <a:pt x="9847" y="1261"/>
                </a:cubicBezTo>
                <a:cubicBezTo>
                  <a:pt x="9978" y="784"/>
                  <a:pt x="9764" y="296"/>
                  <a:pt x="9335" y="58"/>
                </a:cubicBezTo>
                <a:cubicBezTo>
                  <a:pt x="9324" y="46"/>
                  <a:pt x="9312" y="46"/>
                  <a:pt x="9288" y="46"/>
                </a:cubicBezTo>
                <a:cubicBezTo>
                  <a:pt x="9196" y="25"/>
                  <a:pt x="9071" y="1"/>
                  <a:pt x="8950" y="1"/>
                </a:cubicBezTo>
                <a:close/>
              </a:path>
            </a:pathLst>
          </a:cu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A01B579-679C-258A-9EFD-C217C4B24FC5}"/>
              </a:ext>
            </a:extLst>
          </p:cNvPr>
          <p:cNvSpPr txBox="1"/>
          <p:nvPr/>
        </p:nvSpPr>
        <p:spPr>
          <a:xfrm>
            <a:off x="1981200" y="812956"/>
            <a:ext cx="6248400" cy="825291"/>
          </a:xfrm>
          <a:prstGeom prst="rect">
            <a:avLst/>
          </a:prstGeom>
          <a:noFill/>
        </p:spPr>
        <p:txBody>
          <a:bodyPr wrap="square">
            <a:spAutoFit/>
          </a:bodyPr>
          <a:lstStyle/>
          <a:p>
            <a:pPr algn="ctr">
              <a:lnSpc>
                <a:spcPct val="107000"/>
              </a:lnSpc>
              <a:spcAft>
                <a:spcPts val="800"/>
              </a:spcAft>
            </a:pPr>
            <a:r>
              <a:rPr lang="en-US" sz="4800" kern="0" dirty="0">
                <a:solidFill>
                  <a:schemeClr val="tx2"/>
                </a:solidFill>
                <a:latin typeface="Open Sauce" panose="020B0604020202020204" charset="0"/>
                <a:ea typeface="Calibri" panose="020F0502020204030204" pitchFamily="34" charset="0"/>
                <a:cs typeface="Open Sauce" panose="020B0604020202020204" charset="0"/>
              </a:rPr>
              <a:t>Isothermal Adsorption</a:t>
            </a:r>
            <a:endParaRPr lang="en-US" sz="4400" kern="100" dirty="0">
              <a:solidFill>
                <a:schemeClr val="tx2"/>
              </a:solidFill>
              <a:effectLst/>
              <a:latin typeface="Open Sauce" panose="020B0604020202020204" charset="0"/>
              <a:ea typeface="Calibri" panose="020F0502020204030204" pitchFamily="34" charset="0"/>
              <a:cs typeface="Open Sauce" panose="020B0604020202020204" charset="0"/>
            </a:endParaRPr>
          </a:p>
        </p:txBody>
      </p:sp>
      <p:sp>
        <p:nvSpPr>
          <p:cNvPr id="3" name="TextBox 2">
            <a:extLst>
              <a:ext uri="{FF2B5EF4-FFF2-40B4-BE49-F238E27FC236}">
                <a16:creationId xmlns:a16="http://schemas.microsoft.com/office/drawing/2014/main" id="{CAD160FB-6152-B2E9-ADAC-376BFA481555}"/>
              </a:ext>
            </a:extLst>
          </p:cNvPr>
          <p:cNvSpPr txBox="1"/>
          <p:nvPr/>
        </p:nvSpPr>
        <p:spPr>
          <a:xfrm>
            <a:off x="1028700" y="1870206"/>
            <a:ext cx="3048000" cy="752065"/>
          </a:xfrm>
          <a:prstGeom prst="rect">
            <a:avLst/>
          </a:prstGeom>
          <a:noFill/>
        </p:spPr>
        <p:txBody>
          <a:bodyPr wrap="square">
            <a:spAutoFit/>
          </a:bodyPr>
          <a:lstStyle/>
          <a:p>
            <a:pPr marL="342900" indent="-342900" algn="just">
              <a:lnSpc>
                <a:spcPct val="150000"/>
              </a:lnSpc>
              <a:spcAft>
                <a:spcPts val="800"/>
              </a:spcAft>
              <a:buBlip>
                <a:blip r:embed="rId2"/>
              </a:buBlip>
            </a:pPr>
            <a:r>
              <a:rPr lang="en-US" sz="32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Langmuir </a:t>
            </a:r>
            <a:endParaRPr lang="en-US" sz="32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Chart 1">
            <a:extLst>
              <a:ext uri="{FF2B5EF4-FFF2-40B4-BE49-F238E27FC236}">
                <a16:creationId xmlns:a16="http://schemas.microsoft.com/office/drawing/2014/main" id="{8E7334DA-D728-4FC3-B78A-ABEE56190787}"/>
              </a:ext>
            </a:extLst>
          </p:cNvPr>
          <p:cNvGraphicFramePr/>
          <p:nvPr>
            <p:extLst>
              <p:ext uri="{D42A27DB-BD31-4B8C-83A1-F6EECF244321}">
                <p14:modId xmlns:p14="http://schemas.microsoft.com/office/powerpoint/2010/main" val="551888301"/>
              </p:ext>
            </p:extLst>
          </p:nvPr>
        </p:nvGraphicFramePr>
        <p:xfrm>
          <a:off x="609600" y="3074647"/>
          <a:ext cx="5829300" cy="50424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2CC01378-A186-4868-B151-F626FB84EB61}"/>
              </a:ext>
            </a:extLst>
          </p:cNvPr>
          <p:cNvGraphicFramePr/>
          <p:nvPr>
            <p:extLst>
              <p:ext uri="{D42A27DB-BD31-4B8C-83A1-F6EECF244321}">
                <p14:modId xmlns:p14="http://schemas.microsoft.com/office/powerpoint/2010/main" val="1600033895"/>
              </p:ext>
            </p:extLst>
          </p:nvPr>
        </p:nvGraphicFramePr>
        <p:xfrm>
          <a:off x="6438900" y="3074647"/>
          <a:ext cx="5676900" cy="504245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8E7334DA-D728-4FC3-B78A-ABEE56190787}"/>
              </a:ext>
            </a:extLst>
          </p:cNvPr>
          <p:cNvGraphicFramePr/>
          <p:nvPr>
            <p:extLst>
              <p:ext uri="{D42A27DB-BD31-4B8C-83A1-F6EECF244321}">
                <p14:modId xmlns:p14="http://schemas.microsoft.com/office/powerpoint/2010/main" val="1081731857"/>
              </p:ext>
            </p:extLst>
          </p:nvPr>
        </p:nvGraphicFramePr>
        <p:xfrm>
          <a:off x="12115800" y="3074647"/>
          <a:ext cx="5562600" cy="504245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63527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6" name="TextBox 6"/>
          <p:cNvSpPr txBox="1"/>
          <p:nvPr/>
        </p:nvSpPr>
        <p:spPr>
          <a:xfrm>
            <a:off x="1028700" y="599709"/>
            <a:ext cx="11537525" cy="1085215"/>
          </a:xfrm>
          <a:prstGeom prst="rect">
            <a:avLst/>
          </a:prstGeom>
        </p:spPr>
        <p:txBody>
          <a:bodyPr lIns="0" tIns="0" rIns="0" bIns="0" rtlCol="0" anchor="t">
            <a:spAutoFit/>
          </a:bodyPr>
          <a:lstStyle/>
          <a:p>
            <a:pPr marL="0" lvl="0" indent="0" algn="l">
              <a:lnSpc>
                <a:spcPts val="8959"/>
              </a:lnSpc>
              <a:spcBef>
                <a:spcPct val="0"/>
              </a:spcBef>
            </a:pPr>
            <a:r>
              <a:rPr lang="en-US" sz="6399">
                <a:solidFill>
                  <a:srgbClr val="0F4662"/>
                </a:solidFill>
                <a:latin typeface="Cormorant Garamond Bold Italics"/>
                <a:ea typeface="Cormorant Garamond Bold Italics"/>
                <a:cs typeface="Cormorant Garamond Bold Italics"/>
                <a:sym typeface="Cormorant Garamond Bold Italics"/>
              </a:rPr>
              <a:t>Data Analysis</a:t>
            </a:r>
          </a:p>
        </p:txBody>
      </p:sp>
      <p:sp>
        <p:nvSpPr>
          <p:cNvPr id="18" name="TextBox 17">
            <a:extLst>
              <a:ext uri="{FF2B5EF4-FFF2-40B4-BE49-F238E27FC236}">
                <a16:creationId xmlns:a16="http://schemas.microsoft.com/office/drawing/2014/main" id="{FED4F91E-84F9-197C-B5AD-6B735F42F71C}"/>
              </a:ext>
            </a:extLst>
          </p:cNvPr>
          <p:cNvSpPr txBox="1"/>
          <p:nvPr/>
        </p:nvSpPr>
        <p:spPr>
          <a:xfrm>
            <a:off x="400050" y="1809197"/>
            <a:ext cx="17487900" cy="1478482"/>
          </a:xfrm>
          <a:prstGeom prst="rect">
            <a:avLst/>
          </a:prstGeom>
          <a:noFill/>
        </p:spPr>
        <p:txBody>
          <a:bodyPr wrap="square">
            <a:spAutoFit/>
          </a:bodyPr>
          <a:lstStyle/>
          <a:p>
            <a:pPr marL="457200" indent="-457200">
              <a:lnSpc>
                <a:spcPct val="150000"/>
              </a:lnSpc>
              <a:buFont typeface="Wingdings" panose="05000000000000000000" pitchFamily="2" charset="2"/>
              <a:buChar char="q"/>
            </a:pPr>
            <a:r>
              <a:rPr lang="en-US" sz="3200" b="1" dirty="0">
                <a:solidFill>
                  <a:schemeClr val="tx2"/>
                </a:solidFill>
                <a:latin typeface="Open Sauce" panose="020B0604020202020204" charset="0"/>
                <a:cs typeface="Open Sauce" panose="020B0604020202020204" charset="0"/>
              </a:rPr>
              <a:t>Following our characterization study, the biochar was selected to be chemically and physically activated at 450°C for 2 hours.</a:t>
            </a:r>
          </a:p>
        </p:txBody>
      </p:sp>
      <p:sp>
        <p:nvSpPr>
          <p:cNvPr id="20" name="TextBox 19">
            <a:extLst>
              <a:ext uri="{FF2B5EF4-FFF2-40B4-BE49-F238E27FC236}">
                <a16:creationId xmlns:a16="http://schemas.microsoft.com/office/drawing/2014/main" id="{AD3E1910-C8A4-0922-D8C1-776393B24900}"/>
              </a:ext>
            </a:extLst>
          </p:cNvPr>
          <p:cNvSpPr txBox="1"/>
          <p:nvPr/>
        </p:nvSpPr>
        <p:spPr>
          <a:xfrm>
            <a:off x="408517" y="3713422"/>
            <a:ext cx="14859000" cy="1015663"/>
          </a:xfrm>
          <a:prstGeom prst="rect">
            <a:avLst/>
          </a:prstGeom>
          <a:noFill/>
        </p:spPr>
        <p:txBody>
          <a:bodyPr wrap="square">
            <a:spAutoFit/>
          </a:bodyPr>
          <a:lstStyle/>
          <a:p>
            <a:pPr marL="571500" indent="-571500">
              <a:buFont typeface="Wingdings" panose="05000000000000000000" pitchFamily="2" charset="2"/>
              <a:buChar char="§"/>
            </a:pPr>
            <a:r>
              <a:rPr lang="en-US" sz="3200" b="1" u="sng" dirty="0">
                <a:solidFill>
                  <a:schemeClr val="tx2"/>
                </a:solidFill>
                <a:latin typeface="Open Sauce" panose="020B0604020202020204" charset="0"/>
                <a:cs typeface="Open Sauce" panose="020B0604020202020204" charset="0"/>
              </a:rPr>
              <a:t>Physical activation </a:t>
            </a:r>
            <a:r>
              <a:rPr lang="en-US" sz="2800" dirty="0">
                <a:solidFill>
                  <a:schemeClr val="tx1">
                    <a:lumMod val="95000"/>
                    <a:lumOff val="5000"/>
                  </a:schemeClr>
                </a:solidFill>
                <a:latin typeface="Open Sauce" panose="020B0604020202020204" charset="0"/>
                <a:cs typeface="Open Sauce" panose="020B0604020202020204" charset="0"/>
              </a:rPr>
              <a:t>The prepared biochar samples were heated at 450 °C for 2 h using an oven at 750 °C for 1 h. </a:t>
            </a:r>
          </a:p>
        </p:txBody>
      </p:sp>
      <p:sp>
        <p:nvSpPr>
          <p:cNvPr id="22" name="TextBox 21">
            <a:extLst>
              <a:ext uri="{FF2B5EF4-FFF2-40B4-BE49-F238E27FC236}">
                <a16:creationId xmlns:a16="http://schemas.microsoft.com/office/drawing/2014/main" id="{0F3B11CB-4071-91A0-2FBF-7EF3FFFFF811}"/>
              </a:ext>
            </a:extLst>
          </p:cNvPr>
          <p:cNvSpPr txBox="1"/>
          <p:nvPr/>
        </p:nvSpPr>
        <p:spPr>
          <a:xfrm>
            <a:off x="1028700" y="5185434"/>
            <a:ext cx="15735300"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buFont typeface="Wingdings" panose="05000000000000000000" pitchFamily="2" charset="2"/>
              <a:buChar char="ü"/>
            </a:pPr>
            <a:r>
              <a:rPr lang="en-US" sz="2800" b="1" dirty="0">
                <a:solidFill>
                  <a:schemeClr val="tx2"/>
                </a:solidFill>
                <a:latin typeface="Open Sauce" panose="020B0604020202020204" charset="0"/>
                <a:cs typeface="Open Sauce" panose="020B0604020202020204" charset="0"/>
              </a:rPr>
              <a:t>The biochar's surface area increased from 285.45 m² to 807.47 m² after physical activation.</a:t>
            </a:r>
          </a:p>
        </p:txBody>
      </p:sp>
      <p:sp>
        <p:nvSpPr>
          <p:cNvPr id="23" name="Rectangle 22">
            <a:extLst>
              <a:ext uri="{FF2B5EF4-FFF2-40B4-BE49-F238E27FC236}">
                <a16:creationId xmlns:a16="http://schemas.microsoft.com/office/drawing/2014/main" id="{CD15EA01-8D38-E911-BCB3-2A151E67F221}"/>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B01F42CD-F6AF-5BA6-B0D3-E3737B67B9D6}"/>
              </a:ext>
            </a:extLst>
          </p:cNvPr>
          <p:cNvSpPr txBox="1"/>
          <p:nvPr/>
        </p:nvSpPr>
        <p:spPr>
          <a:xfrm>
            <a:off x="609600" y="6177703"/>
            <a:ext cx="15896167" cy="1877437"/>
          </a:xfrm>
          <a:prstGeom prst="rect">
            <a:avLst/>
          </a:prstGeom>
          <a:noFill/>
        </p:spPr>
        <p:txBody>
          <a:bodyPr wrap="square">
            <a:spAutoFit/>
          </a:bodyPr>
          <a:lstStyle/>
          <a:p>
            <a:pPr marL="457200" indent="-457200">
              <a:buFont typeface="Wingdings" panose="05000000000000000000" pitchFamily="2" charset="2"/>
              <a:buChar char="§"/>
            </a:pPr>
            <a:r>
              <a:rPr lang="en-US" sz="3200" b="1" u="sng" dirty="0">
                <a:solidFill>
                  <a:schemeClr val="tx2"/>
                </a:solidFill>
                <a:latin typeface="Open Sauce" panose="020B0604020202020204" charset="0"/>
                <a:cs typeface="Open Sauce" panose="020B0604020202020204" charset="0"/>
              </a:rPr>
              <a:t>Chemical activation </a:t>
            </a:r>
            <a:r>
              <a:rPr lang="en-US" sz="2800" dirty="0">
                <a:solidFill>
                  <a:schemeClr val="tx1">
                    <a:lumMod val="95000"/>
                    <a:lumOff val="5000"/>
                  </a:schemeClr>
                </a:solidFill>
                <a:latin typeface="Open Sauce" panose="020B0604020202020204" charset="0"/>
                <a:cs typeface="Open Sauce" panose="020B0604020202020204" charset="0"/>
              </a:rPr>
              <a:t>Phosphoric acid was used to activate biochar prepared at 450°C for 2 hours. Two grams of biochar were immersed in 50 mL of 0.1 M phosphoric acid solution and stirred for 24 hours. The biochar was then washed to adjust the pH to 5.73 and dried at 105°C for 2 hours to remove residual moisture.</a:t>
            </a:r>
          </a:p>
        </p:txBody>
      </p:sp>
      <p:sp>
        <p:nvSpPr>
          <p:cNvPr id="27" name="TextBox 26">
            <a:extLst>
              <a:ext uri="{FF2B5EF4-FFF2-40B4-BE49-F238E27FC236}">
                <a16:creationId xmlns:a16="http://schemas.microsoft.com/office/drawing/2014/main" id="{5BD95F31-8005-1B46-65CE-077CFEDB812E}"/>
              </a:ext>
            </a:extLst>
          </p:cNvPr>
          <p:cNvSpPr txBox="1"/>
          <p:nvPr/>
        </p:nvSpPr>
        <p:spPr>
          <a:xfrm>
            <a:off x="838201" y="8784657"/>
            <a:ext cx="15667566"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457200" indent="-457200">
              <a:buFont typeface="Wingdings" panose="05000000000000000000" pitchFamily="2" charset="2"/>
              <a:buChar char="ü"/>
            </a:pPr>
            <a:r>
              <a:rPr lang="en-US" sz="2800" b="1" dirty="0">
                <a:solidFill>
                  <a:schemeClr val="tx2"/>
                </a:solidFill>
                <a:latin typeface="Open Sauce" panose="020B0604020202020204" charset="0"/>
                <a:cs typeface="Open Sauce" panose="020B0604020202020204" charset="0"/>
              </a:rPr>
              <a:t>The biochar's surface area increased from 285.45 m² to 346.06 m² after chemical activation.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4" name="AutoShape 14"/>
          <p:cNvSpPr/>
          <p:nvPr/>
        </p:nvSpPr>
        <p:spPr>
          <a:xfrm>
            <a:off x="1028700" y="9741523"/>
            <a:ext cx="6492240" cy="0"/>
          </a:xfrm>
          <a:prstGeom prst="line">
            <a:avLst/>
          </a:prstGeom>
          <a:ln w="76200" cap="flat">
            <a:solidFill>
              <a:srgbClr val="0F4662"/>
            </a:solidFill>
            <a:prstDash val="solid"/>
            <a:headEnd type="none" w="sm" len="sm"/>
            <a:tailEnd type="none" w="sm" len="sm"/>
          </a:ln>
        </p:spPr>
      </p:sp>
      <p:sp>
        <p:nvSpPr>
          <p:cNvPr id="15" name="AutoShape 15"/>
          <p:cNvSpPr/>
          <p:nvPr/>
        </p:nvSpPr>
        <p:spPr>
          <a:xfrm>
            <a:off x="10767060" y="1028700"/>
            <a:ext cx="6492240" cy="0"/>
          </a:xfrm>
          <a:prstGeom prst="line">
            <a:avLst/>
          </a:prstGeom>
          <a:ln w="76200" cap="flat">
            <a:solidFill>
              <a:srgbClr val="0F4662"/>
            </a:solidFill>
            <a:prstDash val="solid"/>
            <a:headEnd type="none" w="sm" len="sm"/>
            <a:tailEnd type="none" w="sm" len="sm"/>
          </a:ln>
        </p:spPr>
      </p:sp>
      <p:sp>
        <p:nvSpPr>
          <p:cNvPr id="29" name="TextBox 28">
            <a:extLst>
              <a:ext uri="{FF2B5EF4-FFF2-40B4-BE49-F238E27FC236}">
                <a16:creationId xmlns:a16="http://schemas.microsoft.com/office/drawing/2014/main" id="{2AA8DA24-B682-9FBC-E487-89A116485CD0}"/>
              </a:ext>
            </a:extLst>
          </p:cNvPr>
          <p:cNvSpPr txBox="1"/>
          <p:nvPr/>
        </p:nvSpPr>
        <p:spPr>
          <a:xfrm>
            <a:off x="4274820" y="4686300"/>
            <a:ext cx="14834034" cy="1304909"/>
          </a:xfrm>
          <a:prstGeom prst="rect">
            <a:avLst/>
          </a:prstGeom>
          <a:noFill/>
        </p:spPr>
        <p:txBody>
          <a:bodyPr wrap="square">
            <a:spAutoFit/>
          </a:bodyPr>
          <a:lstStyle/>
          <a:p>
            <a:pPr marL="259080" lvl="1">
              <a:lnSpc>
                <a:spcPts val="4079"/>
              </a:lnSpc>
            </a:pPr>
            <a:r>
              <a:rPr lang="en-US" sz="9600" b="1" dirty="0">
                <a:solidFill>
                  <a:schemeClr val="tx2"/>
                </a:solidFill>
                <a:latin typeface="Open Sauce" panose="020B0604020202020204" charset="0"/>
                <a:ea typeface="Quicksand"/>
                <a:cs typeface="Open Sauce" panose="020B0604020202020204" charset="0"/>
                <a:sym typeface="Quicksand"/>
              </a:rPr>
              <a:t>APPLICATION</a:t>
            </a:r>
            <a:endParaRPr lang="en-US" sz="9600" b="1" dirty="0">
              <a:solidFill>
                <a:schemeClr val="tx2"/>
              </a:solidFill>
              <a:effectLst/>
              <a:latin typeface="Open Sauce" panose="020B0604020202020204" charset="0"/>
              <a:ea typeface="Calibri" panose="020F0502020204030204" pitchFamily="34" charset="0"/>
              <a:cs typeface="Open Sauce" panose="020B0604020202020204" charset="0"/>
            </a:endParaRPr>
          </a:p>
          <a:p>
            <a:pPr marL="259080" lvl="1" algn="l">
              <a:lnSpc>
                <a:spcPts val="4079"/>
              </a:lnSpc>
            </a:pPr>
            <a:r>
              <a:rPr lang="en-US" sz="9600" b="1" dirty="0">
                <a:solidFill>
                  <a:srgbClr val="002060"/>
                </a:solidFill>
                <a:latin typeface="Open Sauce" panose="020B0604020202020204" charset="0"/>
                <a:ea typeface="Quicksand"/>
                <a:cs typeface="Open Sauce" panose="020B0604020202020204" charset="0"/>
                <a:sym typeface="Quicksand"/>
              </a:rPr>
              <a:t>   </a:t>
            </a:r>
          </a:p>
        </p:txBody>
      </p:sp>
      <p:grpSp>
        <p:nvGrpSpPr>
          <p:cNvPr id="3" name="Google Shape;9232;p82">
            <a:extLst>
              <a:ext uri="{FF2B5EF4-FFF2-40B4-BE49-F238E27FC236}">
                <a16:creationId xmlns:a16="http://schemas.microsoft.com/office/drawing/2014/main" id="{73395E95-FF27-FCA9-D25D-060AC805191D}"/>
              </a:ext>
            </a:extLst>
          </p:cNvPr>
          <p:cNvGrpSpPr/>
          <p:nvPr/>
        </p:nvGrpSpPr>
        <p:grpSpPr>
          <a:xfrm>
            <a:off x="838200" y="1028700"/>
            <a:ext cx="2306523" cy="2529382"/>
            <a:chOff x="6608877" y="3353074"/>
            <a:chExt cx="357408" cy="357408"/>
          </a:xfrm>
        </p:grpSpPr>
        <p:sp>
          <p:nvSpPr>
            <p:cNvPr id="4" name="Google Shape;9233;p82">
              <a:extLst>
                <a:ext uri="{FF2B5EF4-FFF2-40B4-BE49-F238E27FC236}">
                  <a16:creationId xmlns:a16="http://schemas.microsoft.com/office/drawing/2014/main" id="{43783ED7-E280-62C7-18B9-320D4954C3EC}"/>
                </a:ext>
              </a:extLst>
            </p:cNvPr>
            <p:cNvSpPr/>
            <p:nvPr/>
          </p:nvSpPr>
          <p:spPr>
            <a:xfrm>
              <a:off x="6608877" y="3353074"/>
              <a:ext cx="357408" cy="357408"/>
            </a:xfrm>
            <a:custGeom>
              <a:avLst/>
              <a:gdLst/>
              <a:ahLst/>
              <a:cxnLst/>
              <a:rect l="l" t="t" r="r" b="b"/>
              <a:pathLst>
                <a:path w="11169" h="11169" extrusionOk="0">
                  <a:moveTo>
                    <a:pt x="357" y="5049"/>
                  </a:moveTo>
                  <a:lnTo>
                    <a:pt x="477" y="5215"/>
                  </a:lnTo>
                  <a:cubicBezTo>
                    <a:pt x="536" y="5287"/>
                    <a:pt x="619" y="5334"/>
                    <a:pt x="703" y="5346"/>
                  </a:cubicBezTo>
                  <a:lnTo>
                    <a:pt x="750" y="5346"/>
                  </a:lnTo>
                  <a:lnTo>
                    <a:pt x="619" y="6001"/>
                  </a:lnTo>
                  <a:cubicBezTo>
                    <a:pt x="584" y="6132"/>
                    <a:pt x="596" y="6251"/>
                    <a:pt x="643" y="6382"/>
                  </a:cubicBezTo>
                  <a:lnTo>
                    <a:pt x="988" y="7311"/>
                  </a:lnTo>
                  <a:cubicBezTo>
                    <a:pt x="988" y="7323"/>
                    <a:pt x="1000" y="7359"/>
                    <a:pt x="1000" y="7370"/>
                  </a:cubicBezTo>
                  <a:lnTo>
                    <a:pt x="1012" y="8156"/>
                  </a:lnTo>
                  <a:cubicBezTo>
                    <a:pt x="560" y="7370"/>
                    <a:pt x="334" y="6489"/>
                    <a:pt x="334" y="5585"/>
                  </a:cubicBezTo>
                  <a:cubicBezTo>
                    <a:pt x="334" y="5406"/>
                    <a:pt x="346" y="5227"/>
                    <a:pt x="357" y="5049"/>
                  </a:cubicBezTo>
                  <a:close/>
                  <a:moveTo>
                    <a:pt x="5537" y="405"/>
                  </a:moveTo>
                  <a:cubicBezTo>
                    <a:pt x="6525" y="405"/>
                    <a:pt x="7477" y="667"/>
                    <a:pt x="8299" y="1179"/>
                  </a:cubicBezTo>
                  <a:lnTo>
                    <a:pt x="7656" y="1608"/>
                  </a:lnTo>
                  <a:cubicBezTo>
                    <a:pt x="7596" y="1655"/>
                    <a:pt x="7561" y="1727"/>
                    <a:pt x="7596" y="1798"/>
                  </a:cubicBezTo>
                  <a:lnTo>
                    <a:pt x="7763" y="2251"/>
                  </a:lnTo>
                  <a:lnTo>
                    <a:pt x="7763" y="2263"/>
                  </a:lnTo>
                  <a:lnTo>
                    <a:pt x="7585" y="2334"/>
                  </a:lnTo>
                  <a:cubicBezTo>
                    <a:pt x="7406" y="2394"/>
                    <a:pt x="7287" y="2560"/>
                    <a:pt x="7251" y="2751"/>
                  </a:cubicBezTo>
                  <a:lnTo>
                    <a:pt x="6751" y="3037"/>
                  </a:lnTo>
                  <a:cubicBezTo>
                    <a:pt x="6703" y="3060"/>
                    <a:pt x="6668" y="3108"/>
                    <a:pt x="6656" y="3168"/>
                  </a:cubicBezTo>
                  <a:lnTo>
                    <a:pt x="6549" y="4132"/>
                  </a:lnTo>
                  <a:lnTo>
                    <a:pt x="6418" y="4180"/>
                  </a:lnTo>
                  <a:cubicBezTo>
                    <a:pt x="6334" y="4215"/>
                    <a:pt x="6287" y="4299"/>
                    <a:pt x="6311" y="4394"/>
                  </a:cubicBezTo>
                  <a:cubicBezTo>
                    <a:pt x="6346" y="4465"/>
                    <a:pt x="6406" y="4489"/>
                    <a:pt x="6465" y="4489"/>
                  </a:cubicBezTo>
                  <a:cubicBezTo>
                    <a:pt x="6477" y="4489"/>
                    <a:pt x="6489" y="4489"/>
                    <a:pt x="6525" y="4477"/>
                  </a:cubicBezTo>
                  <a:lnTo>
                    <a:pt x="6763" y="4406"/>
                  </a:lnTo>
                  <a:cubicBezTo>
                    <a:pt x="6823" y="4394"/>
                    <a:pt x="6870" y="4334"/>
                    <a:pt x="6870" y="4275"/>
                  </a:cubicBezTo>
                  <a:lnTo>
                    <a:pt x="6965" y="3287"/>
                  </a:lnTo>
                  <a:lnTo>
                    <a:pt x="7227" y="3156"/>
                  </a:lnTo>
                  <a:lnTo>
                    <a:pt x="7204" y="3441"/>
                  </a:lnTo>
                  <a:cubicBezTo>
                    <a:pt x="7204" y="3525"/>
                    <a:pt x="7263" y="3596"/>
                    <a:pt x="7358" y="3620"/>
                  </a:cubicBezTo>
                  <a:lnTo>
                    <a:pt x="7370" y="3620"/>
                  </a:lnTo>
                  <a:cubicBezTo>
                    <a:pt x="7465" y="3620"/>
                    <a:pt x="7537" y="3560"/>
                    <a:pt x="7537" y="3465"/>
                  </a:cubicBezTo>
                  <a:lnTo>
                    <a:pt x="7585" y="2822"/>
                  </a:lnTo>
                  <a:cubicBezTo>
                    <a:pt x="7585" y="2751"/>
                    <a:pt x="7644" y="2691"/>
                    <a:pt x="7692" y="2667"/>
                  </a:cubicBezTo>
                  <a:lnTo>
                    <a:pt x="7882" y="2584"/>
                  </a:lnTo>
                  <a:cubicBezTo>
                    <a:pt x="8037" y="2525"/>
                    <a:pt x="8132" y="2334"/>
                    <a:pt x="8073" y="2156"/>
                  </a:cubicBezTo>
                  <a:lnTo>
                    <a:pt x="7954" y="1834"/>
                  </a:lnTo>
                  <a:lnTo>
                    <a:pt x="8608" y="1394"/>
                  </a:lnTo>
                  <a:cubicBezTo>
                    <a:pt x="8847" y="1560"/>
                    <a:pt x="9073" y="1751"/>
                    <a:pt x="9275" y="1965"/>
                  </a:cubicBezTo>
                  <a:cubicBezTo>
                    <a:pt x="10275" y="2965"/>
                    <a:pt x="10811" y="4275"/>
                    <a:pt x="10811" y="5680"/>
                  </a:cubicBezTo>
                  <a:cubicBezTo>
                    <a:pt x="10811" y="7097"/>
                    <a:pt x="10287" y="8311"/>
                    <a:pt x="9287" y="9299"/>
                  </a:cubicBezTo>
                  <a:cubicBezTo>
                    <a:pt x="8299" y="10299"/>
                    <a:pt x="6989" y="10835"/>
                    <a:pt x="5572" y="10835"/>
                  </a:cubicBezTo>
                  <a:cubicBezTo>
                    <a:pt x="4156" y="10835"/>
                    <a:pt x="2846" y="10287"/>
                    <a:pt x="1846" y="9299"/>
                  </a:cubicBezTo>
                  <a:cubicBezTo>
                    <a:pt x="1655" y="9109"/>
                    <a:pt x="1477" y="8906"/>
                    <a:pt x="1310" y="8680"/>
                  </a:cubicBezTo>
                  <a:lnTo>
                    <a:pt x="1286" y="7370"/>
                  </a:lnTo>
                  <a:cubicBezTo>
                    <a:pt x="1286" y="7311"/>
                    <a:pt x="1274" y="7251"/>
                    <a:pt x="1250" y="7204"/>
                  </a:cubicBezTo>
                  <a:lnTo>
                    <a:pt x="917" y="6287"/>
                  </a:lnTo>
                  <a:cubicBezTo>
                    <a:pt x="881" y="6227"/>
                    <a:pt x="881" y="6144"/>
                    <a:pt x="893" y="6085"/>
                  </a:cubicBezTo>
                  <a:lnTo>
                    <a:pt x="1096" y="5156"/>
                  </a:lnTo>
                  <a:lnTo>
                    <a:pt x="1393" y="4918"/>
                  </a:lnTo>
                  <a:cubicBezTo>
                    <a:pt x="1429" y="4882"/>
                    <a:pt x="1453" y="4834"/>
                    <a:pt x="1453" y="4799"/>
                  </a:cubicBezTo>
                  <a:lnTo>
                    <a:pt x="1453" y="4442"/>
                  </a:lnTo>
                  <a:lnTo>
                    <a:pt x="1846" y="4465"/>
                  </a:lnTo>
                  <a:lnTo>
                    <a:pt x="2179" y="5418"/>
                  </a:lnTo>
                  <a:cubicBezTo>
                    <a:pt x="2203" y="5513"/>
                    <a:pt x="2286" y="5596"/>
                    <a:pt x="2358" y="5644"/>
                  </a:cubicBezTo>
                  <a:cubicBezTo>
                    <a:pt x="2420" y="5679"/>
                    <a:pt x="2479" y="5697"/>
                    <a:pt x="2540" y="5697"/>
                  </a:cubicBezTo>
                  <a:cubicBezTo>
                    <a:pt x="2584" y="5697"/>
                    <a:pt x="2629" y="5688"/>
                    <a:pt x="2679" y="5668"/>
                  </a:cubicBezTo>
                  <a:cubicBezTo>
                    <a:pt x="2786" y="5644"/>
                    <a:pt x="2882" y="5573"/>
                    <a:pt x="2941" y="5465"/>
                  </a:cubicBezTo>
                  <a:lnTo>
                    <a:pt x="3144" y="5037"/>
                  </a:lnTo>
                  <a:lnTo>
                    <a:pt x="3536" y="4763"/>
                  </a:lnTo>
                  <a:cubicBezTo>
                    <a:pt x="3565" y="4739"/>
                    <a:pt x="3602" y="4727"/>
                    <a:pt x="3639" y="4727"/>
                  </a:cubicBezTo>
                  <a:cubicBezTo>
                    <a:pt x="3694" y="4727"/>
                    <a:pt x="3751" y="4754"/>
                    <a:pt x="3786" y="4811"/>
                  </a:cubicBezTo>
                  <a:lnTo>
                    <a:pt x="4227" y="5406"/>
                  </a:lnTo>
                  <a:cubicBezTo>
                    <a:pt x="4263" y="5430"/>
                    <a:pt x="4310" y="5465"/>
                    <a:pt x="4346" y="5465"/>
                  </a:cubicBezTo>
                  <a:lnTo>
                    <a:pt x="4525" y="5477"/>
                  </a:lnTo>
                  <a:cubicBezTo>
                    <a:pt x="4525" y="5477"/>
                    <a:pt x="4548" y="5477"/>
                    <a:pt x="4548" y="5489"/>
                  </a:cubicBezTo>
                  <a:lnTo>
                    <a:pt x="4751" y="6204"/>
                  </a:lnTo>
                  <a:cubicBezTo>
                    <a:pt x="4763" y="6287"/>
                    <a:pt x="4846" y="6323"/>
                    <a:pt x="4918" y="6323"/>
                  </a:cubicBezTo>
                  <a:lnTo>
                    <a:pt x="4965" y="6323"/>
                  </a:lnTo>
                  <a:cubicBezTo>
                    <a:pt x="5049" y="6299"/>
                    <a:pt x="5096" y="6204"/>
                    <a:pt x="5060" y="6120"/>
                  </a:cubicBezTo>
                  <a:lnTo>
                    <a:pt x="4977" y="5835"/>
                  </a:lnTo>
                  <a:lnTo>
                    <a:pt x="5299" y="5715"/>
                  </a:lnTo>
                  <a:cubicBezTo>
                    <a:pt x="5513" y="5644"/>
                    <a:pt x="5656" y="5418"/>
                    <a:pt x="5632" y="5192"/>
                  </a:cubicBezTo>
                  <a:lnTo>
                    <a:pt x="5596" y="4751"/>
                  </a:lnTo>
                  <a:lnTo>
                    <a:pt x="5870" y="4656"/>
                  </a:lnTo>
                  <a:cubicBezTo>
                    <a:pt x="5953" y="4632"/>
                    <a:pt x="6001" y="4537"/>
                    <a:pt x="5977" y="4453"/>
                  </a:cubicBezTo>
                  <a:cubicBezTo>
                    <a:pt x="5949" y="4377"/>
                    <a:pt x="5890" y="4339"/>
                    <a:pt x="5818" y="4339"/>
                  </a:cubicBezTo>
                  <a:cubicBezTo>
                    <a:pt x="5801" y="4339"/>
                    <a:pt x="5782" y="4342"/>
                    <a:pt x="5763" y="4346"/>
                  </a:cubicBezTo>
                  <a:lnTo>
                    <a:pt x="5382" y="4477"/>
                  </a:lnTo>
                  <a:cubicBezTo>
                    <a:pt x="5299" y="4513"/>
                    <a:pt x="5263" y="4572"/>
                    <a:pt x="5275" y="4644"/>
                  </a:cubicBezTo>
                  <a:lnTo>
                    <a:pt x="5322" y="5215"/>
                  </a:lnTo>
                  <a:cubicBezTo>
                    <a:pt x="5322" y="5299"/>
                    <a:pt x="5275" y="5370"/>
                    <a:pt x="5203" y="5406"/>
                  </a:cubicBezTo>
                  <a:lnTo>
                    <a:pt x="4906" y="5525"/>
                  </a:lnTo>
                  <a:lnTo>
                    <a:pt x="4870" y="5418"/>
                  </a:lnTo>
                  <a:cubicBezTo>
                    <a:pt x="4822" y="5287"/>
                    <a:pt x="4703" y="5180"/>
                    <a:pt x="4572" y="5180"/>
                  </a:cubicBezTo>
                  <a:lnTo>
                    <a:pt x="4465" y="5168"/>
                  </a:lnTo>
                  <a:lnTo>
                    <a:pt x="4072" y="4632"/>
                  </a:lnTo>
                  <a:cubicBezTo>
                    <a:pt x="3973" y="4497"/>
                    <a:pt x="3822" y="4425"/>
                    <a:pt x="3669" y="4425"/>
                  </a:cubicBezTo>
                  <a:cubicBezTo>
                    <a:pt x="3565" y="4425"/>
                    <a:pt x="3461" y="4458"/>
                    <a:pt x="3370" y="4525"/>
                  </a:cubicBezTo>
                  <a:lnTo>
                    <a:pt x="2941" y="4823"/>
                  </a:lnTo>
                  <a:cubicBezTo>
                    <a:pt x="2905" y="4834"/>
                    <a:pt x="2893" y="4846"/>
                    <a:pt x="2882" y="4882"/>
                  </a:cubicBezTo>
                  <a:lnTo>
                    <a:pt x="2643" y="5346"/>
                  </a:lnTo>
                  <a:cubicBezTo>
                    <a:pt x="2620" y="5370"/>
                    <a:pt x="2596" y="5382"/>
                    <a:pt x="2596" y="5382"/>
                  </a:cubicBezTo>
                  <a:cubicBezTo>
                    <a:pt x="2588" y="5382"/>
                    <a:pt x="2569" y="5393"/>
                    <a:pt x="2554" y="5393"/>
                  </a:cubicBezTo>
                  <a:cubicBezTo>
                    <a:pt x="2547" y="5393"/>
                    <a:pt x="2540" y="5390"/>
                    <a:pt x="2536" y="5382"/>
                  </a:cubicBezTo>
                  <a:cubicBezTo>
                    <a:pt x="2524" y="5370"/>
                    <a:pt x="2501" y="5358"/>
                    <a:pt x="2501" y="5346"/>
                  </a:cubicBezTo>
                  <a:lnTo>
                    <a:pt x="2131" y="4287"/>
                  </a:lnTo>
                  <a:cubicBezTo>
                    <a:pt x="2120" y="4227"/>
                    <a:pt x="2060" y="4180"/>
                    <a:pt x="1989" y="4180"/>
                  </a:cubicBezTo>
                  <a:lnTo>
                    <a:pt x="1369" y="4132"/>
                  </a:lnTo>
                  <a:lnTo>
                    <a:pt x="1167" y="3858"/>
                  </a:lnTo>
                  <a:cubicBezTo>
                    <a:pt x="1132" y="3809"/>
                    <a:pt x="1085" y="3785"/>
                    <a:pt x="1038" y="3785"/>
                  </a:cubicBezTo>
                  <a:cubicBezTo>
                    <a:pt x="1005" y="3785"/>
                    <a:pt x="971" y="3798"/>
                    <a:pt x="941" y="3822"/>
                  </a:cubicBezTo>
                  <a:cubicBezTo>
                    <a:pt x="869" y="3882"/>
                    <a:pt x="858" y="3977"/>
                    <a:pt x="917" y="4049"/>
                  </a:cubicBezTo>
                  <a:lnTo>
                    <a:pt x="1131" y="4346"/>
                  </a:lnTo>
                  <a:lnTo>
                    <a:pt x="1131" y="4751"/>
                  </a:lnTo>
                  <a:lnTo>
                    <a:pt x="715" y="5073"/>
                  </a:lnTo>
                  <a:lnTo>
                    <a:pt x="691" y="5073"/>
                  </a:lnTo>
                  <a:lnTo>
                    <a:pt x="381" y="4656"/>
                  </a:lnTo>
                  <a:cubicBezTo>
                    <a:pt x="500" y="4001"/>
                    <a:pt x="750" y="3394"/>
                    <a:pt x="1096" y="2846"/>
                  </a:cubicBezTo>
                  <a:lnTo>
                    <a:pt x="1310" y="3179"/>
                  </a:lnTo>
                  <a:cubicBezTo>
                    <a:pt x="1346" y="3227"/>
                    <a:pt x="1405" y="3263"/>
                    <a:pt x="1453" y="3263"/>
                  </a:cubicBezTo>
                  <a:cubicBezTo>
                    <a:pt x="1477" y="3263"/>
                    <a:pt x="1512" y="3239"/>
                    <a:pt x="1536" y="3227"/>
                  </a:cubicBezTo>
                  <a:cubicBezTo>
                    <a:pt x="1608" y="3179"/>
                    <a:pt x="1631" y="3084"/>
                    <a:pt x="1584" y="3001"/>
                  </a:cubicBezTo>
                  <a:lnTo>
                    <a:pt x="1286" y="2560"/>
                  </a:lnTo>
                  <a:cubicBezTo>
                    <a:pt x="1453" y="2334"/>
                    <a:pt x="1631" y="2132"/>
                    <a:pt x="1822" y="1929"/>
                  </a:cubicBezTo>
                  <a:cubicBezTo>
                    <a:pt x="2822" y="941"/>
                    <a:pt x="4132" y="405"/>
                    <a:pt x="5537" y="405"/>
                  </a:cubicBezTo>
                  <a:close/>
                  <a:moveTo>
                    <a:pt x="5584" y="0"/>
                  </a:moveTo>
                  <a:cubicBezTo>
                    <a:pt x="4096" y="0"/>
                    <a:pt x="2703" y="584"/>
                    <a:pt x="1643" y="1644"/>
                  </a:cubicBezTo>
                  <a:cubicBezTo>
                    <a:pt x="584" y="2691"/>
                    <a:pt x="0" y="4096"/>
                    <a:pt x="0" y="5585"/>
                  </a:cubicBezTo>
                  <a:cubicBezTo>
                    <a:pt x="0" y="7073"/>
                    <a:pt x="584" y="8466"/>
                    <a:pt x="1643" y="9525"/>
                  </a:cubicBezTo>
                  <a:cubicBezTo>
                    <a:pt x="2703" y="10585"/>
                    <a:pt x="4096" y="11169"/>
                    <a:pt x="5584" y="11169"/>
                  </a:cubicBezTo>
                  <a:cubicBezTo>
                    <a:pt x="7073" y="11169"/>
                    <a:pt x="8478" y="10585"/>
                    <a:pt x="9525" y="9525"/>
                  </a:cubicBezTo>
                  <a:cubicBezTo>
                    <a:pt x="10585" y="8466"/>
                    <a:pt x="11168" y="7073"/>
                    <a:pt x="11168" y="5585"/>
                  </a:cubicBezTo>
                  <a:cubicBezTo>
                    <a:pt x="11168" y="4096"/>
                    <a:pt x="10585" y="2691"/>
                    <a:pt x="9525" y="1644"/>
                  </a:cubicBezTo>
                  <a:cubicBezTo>
                    <a:pt x="8478" y="584"/>
                    <a:pt x="7073" y="0"/>
                    <a:pt x="5584" y="0"/>
                  </a:cubicBezTo>
                  <a:close/>
                </a:path>
              </a:pathLst>
            </a:custGeom>
            <a:solidFill>
              <a:srgbClr val="657E93"/>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9234;p82">
              <a:extLst>
                <a:ext uri="{FF2B5EF4-FFF2-40B4-BE49-F238E27FC236}">
                  <a16:creationId xmlns:a16="http://schemas.microsoft.com/office/drawing/2014/main" id="{6EEFFCC4-28DB-1B74-6008-11030C2424F6}"/>
                </a:ext>
              </a:extLst>
            </p:cNvPr>
            <p:cNvSpPr/>
            <p:nvPr/>
          </p:nvSpPr>
          <p:spPr>
            <a:xfrm>
              <a:off x="6770029" y="3565170"/>
              <a:ext cx="44608" cy="27968"/>
            </a:xfrm>
            <a:custGeom>
              <a:avLst/>
              <a:gdLst/>
              <a:ahLst/>
              <a:cxnLst/>
              <a:rect l="l" t="t" r="r" b="b"/>
              <a:pathLst>
                <a:path w="1394" h="874" extrusionOk="0">
                  <a:moveTo>
                    <a:pt x="166" y="1"/>
                  </a:moveTo>
                  <a:cubicBezTo>
                    <a:pt x="121" y="1"/>
                    <a:pt x="80" y="19"/>
                    <a:pt x="60" y="52"/>
                  </a:cubicBezTo>
                  <a:cubicBezTo>
                    <a:pt x="1" y="135"/>
                    <a:pt x="13" y="230"/>
                    <a:pt x="72" y="278"/>
                  </a:cubicBezTo>
                  <a:lnTo>
                    <a:pt x="620" y="742"/>
                  </a:lnTo>
                  <a:cubicBezTo>
                    <a:pt x="715" y="814"/>
                    <a:pt x="798" y="850"/>
                    <a:pt x="917" y="862"/>
                  </a:cubicBezTo>
                  <a:lnTo>
                    <a:pt x="1215" y="873"/>
                  </a:lnTo>
                  <a:lnTo>
                    <a:pt x="1227" y="873"/>
                  </a:lnTo>
                  <a:cubicBezTo>
                    <a:pt x="1322" y="873"/>
                    <a:pt x="1394" y="814"/>
                    <a:pt x="1394" y="731"/>
                  </a:cubicBezTo>
                  <a:cubicBezTo>
                    <a:pt x="1394" y="647"/>
                    <a:pt x="1322" y="576"/>
                    <a:pt x="1239" y="564"/>
                  </a:cubicBezTo>
                  <a:lnTo>
                    <a:pt x="941" y="552"/>
                  </a:lnTo>
                  <a:cubicBezTo>
                    <a:pt x="894" y="552"/>
                    <a:pt x="858" y="528"/>
                    <a:pt x="834" y="504"/>
                  </a:cubicBezTo>
                  <a:lnTo>
                    <a:pt x="274" y="40"/>
                  </a:lnTo>
                  <a:cubicBezTo>
                    <a:pt x="242" y="13"/>
                    <a:pt x="203" y="1"/>
                    <a:pt x="166"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9235;p82">
              <a:extLst>
                <a:ext uri="{FF2B5EF4-FFF2-40B4-BE49-F238E27FC236}">
                  <a16:creationId xmlns:a16="http://schemas.microsoft.com/office/drawing/2014/main" id="{6024CF5C-99A2-DBCD-DFD1-D4503CEF7F19}"/>
                </a:ext>
              </a:extLst>
            </p:cNvPr>
            <p:cNvSpPr/>
            <p:nvPr/>
          </p:nvSpPr>
          <p:spPr>
            <a:xfrm>
              <a:off x="6859949" y="3437074"/>
              <a:ext cx="24416" cy="31840"/>
            </a:xfrm>
            <a:custGeom>
              <a:avLst/>
              <a:gdLst/>
              <a:ahLst/>
              <a:cxnLst/>
              <a:rect l="l" t="t" r="r" b="b"/>
              <a:pathLst>
                <a:path w="763" h="995" extrusionOk="0">
                  <a:moveTo>
                    <a:pt x="583" y="1"/>
                  </a:moveTo>
                  <a:cubicBezTo>
                    <a:pt x="509" y="1"/>
                    <a:pt x="447" y="45"/>
                    <a:pt x="417" y="114"/>
                  </a:cubicBezTo>
                  <a:lnTo>
                    <a:pt x="334" y="400"/>
                  </a:lnTo>
                  <a:lnTo>
                    <a:pt x="60" y="745"/>
                  </a:lnTo>
                  <a:cubicBezTo>
                    <a:pt x="0" y="816"/>
                    <a:pt x="12" y="924"/>
                    <a:pt x="96" y="959"/>
                  </a:cubicBezTo>
                  <a:cubicBezTo>
                    <a:pt x="120" y="995"/>
                    <a:pt x="155" y="995"/>
                    <a:pt x="191" y="995"/>
                  </a:cubicBezTo>
                  <a:cubicBezTo>
                    <a:pt x="239" y="995"/>
                    <a:pt x="298" y="983"/>
                    <a:pt x="334" y="935"/>
                  </a:cubicBezTo>
                  <a:lnTo>
                    <a:pt x="608" y="566"/>
                  </a:lnTo>
                  <a:cubicBezTo>
                    <a:pt x="632" y="543"/>
                    <a:pt x="632" y="531"/>
                    <a:pt x="643" y="519"/>
                  </a:cubicBezTo>
                  <a:lnTo>
                    <a:pt x="751" y="209"/>
                  </a:lnTo>
                  <a:cubicBezTo>
                    <a:pt x="762" y="126"/>
                    <a:pt x="715" y="42"/>
                    <a:pt x="632" y="7"/>
                  </a:cubicBezTo>
                  <a:cubicBezTo>
                    <a:pt x="615" y="3"/>
                    <a:pt x="599" y="1"/>
                    <a:pt x="583"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236;p82">
              <a:extLst>
                <a:ext uri="{FF2B5EF4-FFF2-40B4-BE49-F238E27FC236}">
                  <a16:creationId xmlns:a16="http://schemas.microsoft.com/office/drawing/2014/main" id="{BBE46698-788B-A406-A0F4-8CD4933A8A87}"/>
                </a:ext>
              </a:extLst>
            </p:cNvPr>
            <p:cNvSpPr/>
            <p:nvPr/>
          </p:nvSpPr>
          <p:spPr>
            <a:xfrm>
              <a:off x="6824525" y="3509426"/>
              <a:ext cx="17920" cy="28448"/>
            </a:xfrm>
            <a:custGeom>
              <a:avLst/>
              <a:gdLst/>
              <a:ahLst/>
              <a:cxnLst/>
              <a:rect l="l" t="t" r="r" b="b"/>
              <a:pathLst>
                <a:path w="560" h="889" extrusionOk="0">
                  <a:moveTo>
                    <a:pt x="194" y="1"/>
                  </a:moveTo>
                  <a:cubicBezTo>
                    <a:pt x="177" y="1"/>
                    <a:pt x="160" y="3"/>
                    <a:pt x="143" y="8"/>
                  </a:cubicBezTo>
                  <a:cubicBezTo>
                    <a:pt x="48" y="44"/>
                    <a:pt x="0" y="127"/>
                    <a:pt x="36" y="222"/>
                  </a:cubicBezTo>
                  <a:lnTo>
                    <a:pt x="215" y="770"/>
                  </a:lnTo>
                  <a:cubicBezTo>
                    <a:pt x="226" y="841"/>
                    <a:pt x="298" y="889"/>
                    <a:pt x="357" y="889"/>
                  </a:cubicBezTo>
                  <a:cubicBezTo>
                    <a:pt x="381" y="889"/>
                    <a:pt x="393" y="889"/>
                    <a:pt x="405" y="877"/>
                  </a:cubicBezTo>
                  <a:cubicBezTo>
                    <a:pt x="500" y="841"/>
                    <a:pt x="560" y="746"/>
                    <a:pt x="524" y="663"/>
                  </a:cubicBezTo>
                  <a:lnTo>
                    <a:pt x="345" y="115"/>
                  </a:lnTo>
                  <a:cubicBezTo>
                    <a:pt x="326" y="39"/>
                    <a:pt x="262" y="1"/>
                    <a:pt x="194"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237;p82">
              <a:extLst>
                <a:ext uri="{FF2B5EF4-FFF2-40B4-BE49-F238E27FC236}">
                  <a16:creationId xmlns:a16="http://schemas.microsoft.com/office/drawing/2014/main" id="{7D4F7DD9-1BB2-B5FB-EFAA-04AFCA139C4F}"/>
                </a:ext>
              </a:extLst>
            </p:cNvPr>
            <p:cNvSpPr/>
            <p:nvPr/>
          </p:nvSpPr>
          <p:spPr>
            <a:xfrm>
              <a:off x="6790989" y="3541906"/>
              <a:ext cx="42688" cy="34464"/>
            </a:xfrm>
            <a:custGeom>
              <a:avLst/>
              <a:gdLst/>
              <a:ahLst/>
              <a:cxnLst/>
              <a:rect l="l" t="t" r="r" b="b"/>
              <a:pathLst>
                <a:path w="1334" h="1077" extrusionOk="0">
                  <a:moveTo>
                    <a:pt x="508" y="333"/>
                  </a:moveTo>
                  <a:cubicBezTo>
                    <a:pt x="511" y="333"/>
                    <a:pt x="516" y="334"/>
                    <a:pt x="524" y="338"/>
                  </a:cubicBezTo>
                  <a:lnTo>
                    <a:pt x="977" y="410"/>
                  </a:lnTo>
                  <a:lnTo>
                    <a:pt x="977" y="422"/>
                  </a:lnTo>
                  <a:lnTo>
                    <a:pt x="739" y="755"/>
                  </a:lnTo>
                  <a:lnTo>
                    <a:pt x="727" y="755"/>
                  </a:lnTo>
                  <a:lnTo>
                    <a:pt x="381" y="624"/>
                  </a:lnTo>
                  <a:lnTo>
                    <a:pt x="501" y="338"/>
                  </a:lnTo>
                  <a:cubicBezTo>
                    <a:pt x="501" y="338"/>
                    <a:pt x="501" y="333"/>
                    <a:pt x="508" y="333"/>
                  </a:cubicBezTo>
                  <a:close/>
                  <a:moveTo>
                    <a:pt x="531" y="1"/>
                  </a:moveTo>
                  <a:cubicBezTo>
                    <a:pt x="397" y="1"/>
                    <a:pt x="277" y="81"/>
                    <a:pt x="203" y="207"/>
                  </a:cubicBezTo>
                  <a:lnTo>
                    <a:pt x="12" y="648"/>
                  </a:lnTo>
                  <a:cubicBezTo>
                    <a:pt x="0" y="696"/>
                    <a:pt x="0" y="743"/>
                    <a:pt x="12" y="779"/>
                  </a:cubicBezTo>
                  <a:cubicBezTo>
                    <a:pt x="24" y="827"/>
                    <a:pt x="60" y="862"/>
                    <a:pt x="108" y="874"/>
                  </a:cubicBezTo>
                  <a:lnTo>
                    <a:pt x="608" y="1065"/>
                  </a:lnTo>
                  <a:cubicBezTo>
                    <a:pt x="655" y="1077"/>
                    <a:pt x="679" y="1077"/>
                    <a:pt x="727" y="1077"/>
                  </a:cubicBezTo>
                  <a:cubicBezTo>
                    <a:pt x="834" y="1077"/>
                    <a:pt x="941" y="1041"/>
                    <a:pt x="1001" y="946"/>
                  </a:cubicBezTo>
                  <a:lnTo>
                    <a:pt x="1239" y="624"/>
                  </a:lnTo>
                  <a:cubicBezTo>
                    <a:pt x="1310" y="529"/>
                    <a:pt x="1334" y="410"/>
                    <a:pt x="1298" y="291"/>
                  </a:cubicBezTo>
                  <a:cubicBezTo>
                    <a:pt x="1251" y="184"/>
                    <a:pt x="1155" y="100"/>
                    <a:pt x="1036" y="88"/>
                  </a:cubicBezTo>
                  <a:lnTo>
                    <a:pt x="584" y="5"/>
                  </a:lnTo>
                  <a:cubicBezTo>
                    <a:pt x="566" y="2"/>
                    <a:pt x="549" y="1"/>
                    <a:pt x="53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9238;p82">
              <a:extLst>
                <a:ext uri="{FF2B5EF4-FFF2-40B4-BE49-F238E27FC236}">
                  <a16:creationId xmlns:a16="http://schemas.microsoft.com/office/drawing/2014/main" id="{3CE2D4EF-1034-1EC0-A99F-B90379AC933C}"/>
                </a:ext>
              </a:extLst>
            </p:cNvPr>
            <p:cNvSpPr/>
            <p:nvPr/>
          </p:nvSpPr>
          <p:spPr>
            <a:xfrm>
              <a:off x="6840525" y="3544914"/>
              <a:ext cx="54112" cy="32608"/>
            </a:xfrm>
            <a:custGeom>
              <a:avLst/>
              <a:gdLst/>
              <a:ahLst/>
              <a:cxnLst/>
              <a:rect l="l" t="t" r="r" b="b"/>
              <a:pathLst>
                <a:path w="1691" h="1019" extrusionOk="0">
                  <a:moveTo>
                    <a:pt x="864" y="346"/>
                  </a:moveTo>
                  <a:cubicBezTo>
                    <a:pt x="913" y="346"/>
                    <a:pt x="962" y="364"/>
                    <a:pt x="1000" y="387"/>
                  </a:cubicBezTo>
                  <a:lnTo>
                    <a:pt x="1250" y="649"/>
                  </a:lnTo>
                  <a:lnTo>
                    <a:pt x="1191" y="673"/>
                  </a:lnTo>
                  <a:cubicBezTo>
                    <a:pt x="1165" y="693"/>
                    <a:pt x="1131" y="701"/>
                    <a:pt x="1099" y="701"/>
                  </a:cubicBezTo>
                  <a:cubicBezTo>
                    <a:pt x="1072" y="701"/>
                    <a:pt x="1046" y="696"/>
                    <a:pt x="1024" y="685"/>
                  </a:cubicBezTo>
                  <a:lnTo>
                    <a:pt x="548" y="482"/>
                  </a:lnTo>
                  <a:lnTo>
                    <a:pt x="786" y="363"/>
                  </a:lnTo>
                  <a:cubicBezTo>
                    <a:pt x="811" y="351"/>
                    <a:pt x="837" y="346"/>
                    <a:pt x="864" y="346"/>
                  </a:cubicBezTo>
                  <a:close/>
                  <a:moveTo>
                    <a:pt x="857" y="1"/>
                  </a:moveTo>
                  <a:cubicBezTo>
                    <a:pt x="787" y="1"/>
                    <a:pt x="719" y="14"/>
                    <a:pt x="655" y="42"/>
                  </a:cubicBezTo>
                  <a:lnTo>
                    <a:pt x="84" y="316"/>
                  </a:lnTo>
                  <a:cubicBezTo>
                    <a:pt x="24" y="340"/>
                    <a:pt x="0" y="399"/>
                    <a:pt x="0" y="459"/>
                  </a:cubicBezTo>
                  <a:cubicBezTo>
                    <a:pt x="0" y="518"/>
                    <a:pt x="48" y="578"/>
                    <a:pt x="84" y="613"/>
                  </a:cubicBezTo>
                  <a:lnTo>
                    <a:pt x="893" y="971"/>
                  </a:lnTo>
                  <a:cubicBezTo>
                    <a:pt x="965" y="994"/>
                    <a:pt x="1024" y="1018"/>
                    <a:pt x="1096" y="1018"/>
                  </a:cubicBezTo>
                  <a:cubicBezTo>
                    <a:pt x="1191" y="1018"/>
                    <a:pt x="1274" y="983"/>
                    <a:pt x="1358" y="935"/>
                  </a:cubicBezTo>
                  <a:lnTo>
                    <a:pt x="1608" y="792"/>
                  </a:lnTo>
                  <a:cubicBezTo>
                    <a:pt x="1655" y="756"/>
                    <a:pt x="1679" y="721"/>
                    <a:pt x="1679" y="673"/>
                  </a:cubicBezTo>
                  <a:cubicBezTo>
                    <a:pt x="1691" y="625"/>
                    <a:pt x="1679" y="590"/>
                    <a:pt x="1655" y="554"/>
                  </a:cubicBezTo>
                  <a:lnTo>
                    <a:pt x="1239" y="149"/>
                  </a:lnTo>
                  <a:cubicBezTo>
                    <a:pt x="1135" y="54"/>
                    <a:pt x="995" y="1"/>
                    <a:pt x="85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239;p82">
              <a:extLst>
                <a:ext uri="{FF2B5EF4-FFF2-40B4-BE49-F238E27FC236}">
                  <a16:creationId xmlns:a16="http://schemas.microsoft.com/office/drawing/2014/main" id="{D2B5E0B3-E1C4-664F-8727-7EF4A80AA41F}"/>
                </a:ext>
              </a:extLst>
            </p:cNvPr>
            <p:cNvSpPr/>
            <p:nvPr/>
          </p:nvSpPr>
          <p:spPr>
            <a:xfrm>
              <a:off x="6793645" y="3582770"/>
              <a:ext cx="102144" cy="75520"/>
            </a:xfrm>
            <a:custGeom>
              <a:avLst/>
              <a:gdLst/>
              <a:ahLst/>
              <a:cxnLst/>
              <a:rect l="l" t="t" r="r" b="b"/>
              <a:pathLst>
                <a:path w="3192" h="2360" extrusionOk="0">
                  <a:moveTo>
                    <a:pt x="1757" y="0"/>
                  </a:moveTo>
                  <a:cubicBezTo>
                    <a:pt x="1683" y="0"/>
                    <a:pt x="1609" y="24"/>
                    <a:pt x="1549" y="61"/>
                  </a:cubicBezTo>
                  <a:lnTo>
                    <a:pt x="775" y="609"/>
                  </a:lnTo>
                  <a:lnTo>
                    <a:pt x="465" y="669"/>
                  </a:lnTo>
                  <a:cubicBezTo>
                    <a:pt x="239" y="716"/>
                    <a:pt x="60" y="907"/>
                    <a:pt x="48" y="1133"/>
                  </a:cubicBezTo>
                  <a:lnTo>
                    <a:pt x="1" y="1669"/>
                  </a:lnTo>
                  <a:cubicBezTo>
                    <a:pt x="1" y="1764"/>
                    <a:pt x="37" y="1859"/>
                    <a:pt x="108" y="1931"/>
                  </a:cubicBezTo>
                  <a:cubicBezTo>
                    <a:pt x="179" y="2002"/>
                    <a:pt x="275" y="2038"/>
                    <a:pt x="382" y="2038"/>
                  </a:cubicBezTo>
                  <a:lnTo>
                    <a:pt x="715" y="2002"/>
                  </a:lnTo>
                  <a:cubicBezTo>
                    <a:pt x="810" y="2002"/>
                    <a:pt x="882" y="1919"/>
                    <a:pt x="870" y="1824"/>
                  </a:cubicBezTo>
                  <a:cubicBezTo>
                    <a:pt x="859" y="1746"/>
                    <a:pt x="787" y="1679"/>
                    <a:pt x="710" y="1679"/>
                  </a:cubicBezTo>
                  <a:cubicBezTo>
                    <a:pt x="704" y="1679"/>
                    <a:pt x="697" y="1680"/>
                    <a:pt x="691" y="1681"/>
                  </a:cubicBezTo>
                  <a:lnTo>
                    <a:pt x="346" y="1705"/>
                  </a:lnTo>
                  <a:lnTo>
                    <a:pt x="334" y="1705"/>
                  </a:lnTo>
                  <a:lnTo>
                    <a:pt x="334" y="1693"/>
                  </a:lnTo>
                  <a:lnTo>
                    <a:pt x="382" y="1157"/>
                  </a:lnTo>
                  <a:cubicBezTo>
                    <a:pt x="382" y="1074"/>
                    <a:pt x="453" y="1014"/>
                    <a:pt x="525" y="990"/>
                  </a:cubicBezTo>
                  <a:lnTo>
                    <a:pt x="870" y="931"/>
                  </a:lnTo>
                  <a:cubicBezTo>
                    <a:pt x="894" y="931"/>
                    <a:pt x="918" y="919"/>
                    <a:pt x="929" y="907"/>
                  </a:cubicBezTo>
                  <a:lnTo>
                    <a:pt x="1727" y="335"/>
                  </a:lnTo>
                  <a:lnTo>
                    <a:pt x="1751" y="335"/>
                  </a:lnTo>
                  <a:lnTo>
                    <a:pt x="2311" y="597"/>
                  </a:lnTo>
                  <a:cubicBezTo>
                    <a:pt x="2346" y="609"/>
                    <a:pt x="2382" y="609"/>
                    <a:pt x="2418" y="609"/>
                  </a:cubicBezTo>
                  <a:lnTo>
                    <a:pt x="2680" y="550"/>
                  </a:lnTo>
                  <a:lnTo>
                    <a:pt x="2834" y="1109"/>
                  </a:lnTo>
                  <a:lnTo>
                    <a:pt x="2834" y="1133"/>
                  </a:lnTo>
                  <a:lnTo>
                    <a:pt x="2203" y="2038"/>
                  </a:lnTo>
                  <a:lnTo>
                    <a:pt x="2180" y="2038"/>
                  </a:lnTo>
                  <a:lnTo>
                    <a:pt x="1882" y="1681"/>
                  </a:lnTo>
                  <a:cubicBezTo>
                    <a:pt x="1846" y="1633"/>
                    <a:pt x="1787" y="1621"/>
                    <a:pt x="1751" y="1621"/>
                  </a:cubicBezTo>
                  <a:lnTo>
                    <a:pt x="1346" y="1645"/>
                  </a:lnTo>
                  <a:cubicBezTo>
                    <a:pt x="1251" y="1645"/>
                    <a:pt x="1180" y="1740"/>
                    <a:pt x="1191" y="1824"/>
                  </a:cubicBezTo>
                  <a:cubicBezTo>
                    <a:pt x="1191" y="1912"/>
                    <a:pt x="1273" y="1980"/>
                    <a:pt x="1352" y="1980"/>
                  </a:cubicBezTo>
                  <a:cubicBezTo>
                    <a:pt x="1358" y="1980"/>
                    <a:pt x="1364" y="1979"/>
                    <a:pt x="1370" y="1978"/>
                  </a:cubicBezTo>
                  <a:lnTo>
                    <a:pt x="1691" y="1943"/>
                  </a:lnTo>
                  <a:lnTo>
                    <a:pt x="1942" y="2240"/>
                  </a:lnTo>
                  <a:cubicBezTo>
                    <a:pt x="2001" y="2324"/>
                    <a:pt x="2108" y="2359"/>
                    <a:pt x="2192" y="2359"/>
                  </a:cubicBezTo>
                  <a:lnTo>
                    <a:pt x="2203" y="2359"/>
                  </a:lnTo>
                  <a:cubicBezTo>
                    <a:pt x="2311" y="2359"/>
                    <a:pt x="2418" y="2300"/>
                    <a:pt x="2477" y="2217"/>
                  </a:cubicBezTo>
                  <a:lnTo>
                    <a:pt x="3096" y="1312"/>
                  </a:lnTo>
                  <a:cubicBezTo>
                    <a:pt x="3180" y="1204"/>
                    <a:pt x="3192" y="1097"/>
                    <a:pt x="3156" y="1014"/>
                  </a:cubicBezTo>
                  <a:lnTo>
                    <a:pt x="2965" y="276"/>
                  </a:lnTo>
                  <a:cubicBezTo>
                    <a:pt x="2944" y="201"/>
                    <a:pt x="2875" y="155"/>
                    <a:pt x="2800" y="155"/>
                  </a:cubicBezTo>
                  <a:cubicBezTo>
                    <a:pt x="2792" y="155"/>
                    <a:pt x="2783" y="156"/>
                    <a:pt x="2775" y="157"/>
                  </a:cubicBezTo>
                  <a:lnTo>
                    <a:pt x="2406" y="252"/>
                  </a:lnTo>
                  <a:lnTo>
                    <a:pt x="1882" y="26"/>
                  </a:lnTo>
                  <a:cubicBezTo>
                    <a:pt x="1843" y="8"/>
                    <a:pt x="1800" y="0"/>
                    <a:pt x="175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991426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14" name="AutoShape 14"/>
          <p:cNvSpPr/>
          <p:nvPr/>
        </p:nvSpPr>
        <p:spPr>
          <a:xfrm>
            <a:off x="1028700" y="9741523"/>
            <a:ext cx="6492240" cy="0"/>
          </a:xfrm>
          <a:prstGeom prst="line">
            <a:avLst/>
          </a:prstGeom>
          <a:ln w="76200" cap="flat">
            <a:solidFill>
              <a:srgbClr val="0F4662"/>
            </a:solidFill>
            <a:prstDash val="solid"/>
            <a:headEnd type="none" w="sm" len="sm"/>
            <a:tailEnd type="none" w="sm" len="sm"/>
          </a:ln>
        </p:spPr>
      </p:sp>
      <p:sp>
        <p:nvSpPr>
          <p:cNvPr id="15" name="AutoShape 15"/>
          <p:cNvSpPr/>
          <p:nvPr/>
        </p:nvSpPr>
        <p:spPr>
          <a:xfrm>
            <a:off x="10767060" y="1028700"/>
            <a:ext cx="6492240" cy="0"/>
          </a:xfrm>
          <a:prstGeom prst="line">
            <a:avLst/>
          </a:prstGeom>
          <a:ln w="76200" cap="flat">
            <a:solidFill>
              <a:srgbClr val="0F4662"/>
            </a:solidFill>
            <a:prstDash val="solid"/>
            <a:headEnd type="none" w="sm" len="sm"/>
            <a:tailEnd type="none" w="sm" len="sm"/>
          </a:ln>
        </p:spPr>
      </p:sp>
      <p:pic>
        <p:nvPicPr>
          <p:cNvPr id="16" name="Picture 15">
            <a:extLst>
              <a:ext uri="{FF2B5EF4-FFF2-40B4-BE49-F238E27FC236}">
                <a16:creationId xmlns:a16="http://schemas.microsoft.com/office/drawing/2014/main" id="{2FA7EC96-12FD-FA6D-C438-807664340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8400" y="5317549"/>
            <a:ext cx="7576920" cy="4472597"/>
          </a:xfrm>
          <a:prstGeom prst="rect">
            <a:avLst/>
          </a:prstGeom>
        </p:spPr>
      </p:pic>
      <p:sp>
        <p:nvSpPr>
          <p:cNvPr id="17" name="TextBox 16">
            <a:extLst>
              <a:ext uri="{FF2B5EF4-FFF2-40B4-BE49-F238E27FC236}">
                <a16:creationId xmlns:a16="http://schemas.microsoft.com/office/drawing/2014/main" id="{6A129CEA-CDB0-73A5-7D5A-7720746747EC}"/>
              </a:ext>
            </a:extLst>
          </p:cNvPr>
          <p:cNvSpPr txBox="1"/>
          <p:nvPr/>
        </p:nvSpPr>
        <p:spPr>
          <a:xfrm>
            <a:off x="1244750" y="2820027"/>
            <a:ext cx="3030070" cy="1292662"/>
          </a:xfrm>
          <a:prstGeom prst="rect">
            <a:avLst/>
          </a:prstGeom>
          <a:noFill/>
        </p:spPr>
        <p:txBody>
          <a:bodyPr wrap="square">
            <a:spAutoFit/>
          </a:bodyPr>
          <a:lstStyle/>
          <a:p>
            <a:r>
              <a:rPr lang="en-US" sz="6000" b="1" dirty="0">
                <a:solidFill>
                  <a:schemeClr val="tx2"/>
                </a:solidFill>
                <a:uFill>
                  <a:solidFill>
                    <a:srgbClr val="000000"/>
                  </a:solidFill>
                </a:uFill>
                <a:latin typeface="Times New Roman" panose="02020603050405020304" pitchFamily="18" charset="0"/>
                <a:ea typeface="Arial Unicode MS"/>
                <a:cs typeface="Arial Unicode MS"/>
              </a:rPr>
              <a:t>2</a:t>
            </a:r>
            <a:r>
              <a:rPr lang="en-US" sz="6000" b="1" dirty="0">
                <a:ln>
                  <a:noFill/>
                </a:ln>
                <a:solidFill>
                  <a:schemeClr val="tx2"/>
                </a:solidFill>
                <a:effectLst/>
                <a:uFill>
                  <a:solidFill>
                    <a:srgbClr val="000000"/>
                  </a:solidFill>
                </a:uFill>
                <a:latin typeface="Times New Roman" panose="02020603050405020304" pitchFamily="18" charset="0"/>
                <a:ea typeface="Arial Unicode MS"/>
                <a:cs typeface="Arial Unicode MS"/>
              </a:rPr>
              <a:t>.Soil:</a:t>
            </a:r>
          </a:p>
          <a:p>
            <a:endParaRPr lang="en-US" dirty="0"/>
          </a:p>
        </p:txBody>
      </p:sp>
      <p:sp>
        <p:nvSpPr>
          <p:cNvPr id="18" name="TextBox 17">
            <a:extLst>
              <a:ext uri="{FF2B5EF4-FFF2-40B4-BE49-F238E27FC236}">
                <a16:creationId xmlns:a16="http://schemas.microsoft.com/office/drawing/2014/main" id="{4A143C28-97D8-6900-BF3B-99E454225FD4}"/>
              </a:ext>
            </a:extLst>
          </p:cNvPr>
          <p:cNvSpPr txBox="1"/>
          <p:nvPr/>
        </p:nvSpPr>
        <p:spPr>
          <a:xfrm>
            <a:off x="644213" y="4112689"/>
            <a:ext cx="10094258" cy="5010602"/>
          </a:xfrm>
          <a:prstGeom prst="rect">
            <a:avLst/>
          </a:prstGeom>
          <a:noFill/>
        </p:spPr>
        <p:txBody>
          <a:bodyPr wrap="square">
            <a:spAutoFit/>
          </a:bodyPr>
          <a:lstStyle/>
          <a:p>
            <a:pPr>
              <a:lnSpc>
                <a:spcPct val="150000"/>
              </a:lnSpc>
            </a:pPr>
            <a:r>
              <a:rPr lang="en-US" sz="2400" dirty="0">
                <a:solidFill>
                  <a:schemeClr val="tx2"/>
                </a:solidFill>
                <a:latin typeface="Open Sauce" panose="020B0604020202020204" charset="0"/>
              </a:rPr>
              <a:t>Biochar, derived from biomass pyrolysis, enhances soil by:</a:t>
            </a:r>
          </a:p>
          <a:p>
            <a:pPr marL="457200" indent="-457200">
              <a:lnSpc>
                <a:spcPct val="150000"/>
              </a:lnSpc>
              <a:buAutoNum type="arabicPeriod"/>
            </a:pPr>
            <a:r>
              <a:rPr lang="en-US" sz="2400" dirty="0">
                <a:solidFill>
                  <a:schemeClr val="tx2"/>
                </a:solidFill>
                <a:latin typeface="Open Sauce" panose="020B0604020202020204" charset="0"/>
              </a:rPr>
              <a:t>Improving physical properties and aeration.</a:t>
            </a:r>
          </a:p>
          <a:p>
            <a:pPr marL="457200" indent="-457200">
              <a:lnSpc>
                <a:spcPct val="150000"/>
              </a:lnSpc>
              <a:buAutoNum type="arabicPeriod"/>
            </a:pPr>
            <a:r>
              <a:rPr lang="en-US" sz="2400" dirty="0">
                <a:solidFill>
                  <a:schemeClr val="tx2"/>
                </a:solidFill>
                <a:latin typeface="Open Sauce" panose="020B0604020202020204" charset="0"/>
              </a:rPr>
              <a:t> Retaining nutrients and preventing water contamination.</a:t>
            </a:r>
          </a:p>
          <a:p>
            <a:pPr marL="457200" indent="-457200">
              <a:lnSpc>
                <a:spcPct val="150000"/>
              </a:lnSpc>
              <a:buAutoNum type="arabicPeriod"/>
            </a:pPr>
            <a:r>
              <a:rPr lang="en-US" sz="2400" dirty="0">
                <a:solidFill>
                  <a:schemeClr val="tx2"/>
                </a:solidFill>
                <a:latin typeface="Open Sauce" panose="020B0604020202020204" charset="0"/>
              </a:rPr>
              <a:t> Providing habitat for microorganisms, enhancing soil quality.</a:t>
            </a:r>
          </a:p>
          <a:p>
            <a:pPr marL="457200" indent="-457200">
              <a:lnSpc>
                <a:spcPct val="150000"/>
              </a:lnSpc>
              <a:buAutoNum type="arabicPeriod"/>
            </a:pPr>
            <a:r>
              <a:rPr lang="en-US" sz="2400" dirty="0">
                <a:solidFill>
                  <a:schemeClr val="tx2"/>
                </a:solidFill>
                <a:latin typeface="Open Sauce" panose="020B0604020202020204" charset="0"/>
              </a:rPr>
              <a:t> Adjusting pH and increasing Cation Exchange Capacity.</a:t>
            </a:r>
          </a:p>
          <a:p>
            <a:pPr marL="457200" indent="-457200">
              <a:lnSpc>
                <a:spcPct val="150000"/>
              </a:lnSpc>
              <a:buAutoNum type="arabicPeriod"/>
            </a:pPr>
            <a:r>
              <a:rPr lang="en-US" sz="2400" dirty="0">
                <a:solidFill>
                  <a:schemeClr val="tx2"/>
                </a:solidFill>
                <a:latin typeface="Open Sauce" panose="020B0604020202020204" charset="0"/>
              </a:rPr>
              <a:t> Removing heavy metals, contributing to soil remediation.</a:t>
            </a:r>
          </a:p>
          <a:p>
            <a:pPr marL="457200" indent="-457200">
              <a:lnSpc>
                <a:spcPct val="150000"/>
              </a:lnSpc>
              <a:buAutoNum type="arabicPeriod"/>
            </a:pPr>
            <a:r>
              <a:rPr lang="en-US" sz="2400" dirty="0">
                <a:solidFill>
                  <a:schemeClr val="tx2"/>
                </a:solidFill>
                <a:latin typeface="Open Sauce" panose="020B0604020202020204" charset="0"/>
              </a:rPr>
              <a:t> Sequestering carbon, reducing greenhouse gas emissions.</a:t>
            </a:r>
          </a:p>
          <a:p>
            <a:pPr marL="457200" indent="-457200">
              <a:lnSpc>
                <a:spcPct val="150000"/>
              </a:lnSpc>
              <a:buAutoNum type="arabicPeriod"/>
            </a:pPr>
            <a:r>
              <a:rPr lang="en-US" sz="2400" dirty="0">
                <a:solidFill>
                  <a:schemeClr val="tx2"/>
                </a:solidFill>
                <a:latin typeface="Open Sauce" panose="020B0604020202020204" charset="0"/>
              </a:rPr>
              <a:t> Increasing water retention, nutrient availability, and reducing soil erosion</a:t>
            </a:r>
          </a:p>
        </p:txBody>
      </p:sp>
      <p:sp>
        <p:nvSpPr>
          <p:cNvPr id="20" name="TextBox 19">
            <a:extLst>
              <a:ext uri="{FF2B5EF4-FFF2-40B4-BE49-F238E27FC236}">
                <a16:creationId xmlns:a16="http://schemas.microsoft.com/office/drawing/2014/main" id="{AB95716C-EEC6-218A-15AF-8935CAB7B289}"/>
              </a:ext>
            </a:extLst>
          </p:cNvPr>
          <p:cNvSpPr txBox="1"/>
          <p:nvPr/>
        </p:nvSpPr>
        <p:spPr>
          <a:xfrm>
            <a:off x="914400" y="859567"/>
            <a:ext cx="9144000" cy="1015663"/>
          </a:xfrm>
          <a:prstGeom prst="rect">
            <a:avLst/>
          </a:prstGeom>
          <a:noFill/>
        </p:spPr>
        <p:txBody>
          <a:bodyPr wrap="square">
            <a:spAutoFit/>
          </a:bodyPr>
          <a:lstStyle/>
          <a:p>
            <a:r>
              <a:rPr lang="en-US" sz="6000" b="1" dirty="0">
                <a:solidFill>
                  <a:schemeClr val="tx2"/>
                </a:solidFill>
                <a:uFill>
                  <a:solidFill>
                    <a:srgbClr val="000000"/>
                  </a:solidFill>
                </a:uFill>
                <a:latin typeface="Times New Roman" panose="02020603050405020304" pitchFamily="18" charset="0"/>
              </a:rPr>
              <a:t>1.Water Purification </a:t>
            </a:r>
          </a:p>
        </p:txBody>
      </p:sp>
      <p:pic>
        <p:nvPicPr>
          <p:cNvPr id="21" name="Picture 20">
            <a:extLst>
              <a:ext uri="{FF2B5EF4-FFF2-40B4-BE49-F238E27FC236}">
                <a16:creationId xmlns:a16="http://schemas.microsoft.com/office/drawing/2014/main" id="{AA2D6090-4173-C442-6EAC-C16A402EF6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4533" y="403510"/>
            <a:ext cx="7576919" cy="4288850"/>
          </a:xfrm>
          <a:prstGeom prst="rect">
            <a:avLst/>
          </a:prstGeom>
          <a:ln>
            <a:noFill/>
          </a:ln>
          <a:effectLst>
            <a:softEdge rad="112500"/>
          </a:effectLst>
        </p:spPr>
      </p:pic>
      <p:sp>
        <p:nvSpPr>
          <p:cNvPr id="22" name="Rectangle 21">
            <a:extLst>
              <a:ext uri="{FF2B5EF4-FFF2-40B4-BE49-F238E27FC236}">
                <a16:creationId xmlns:a16="http://schemas.microsoft.com/office/drawing/2014/main" id="{811A3B21-6774-8525-690F-FF6E1DC5E81E}"/>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6537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2" name="TextBox 2"/>
          <p:cNvSpPr txBox="1"/>
          <p:nvPr/>
        </p:nvSpPr>
        <p:spPr>
          <a:xfrm>
            <a:off x="762000" y="613795"/>
            <a:ext cx="8610600" cy="1154162"/>
          </a:xfrm>
          <a:prstGeom prst="rect">
            <a:avLst/>
          </a:prstGeom>
        </p:spPr>
        <p:txBody>
          <a:bodyPr wrap="square" lIns="0" tIns="0" rIns="0" bIns="0" rtlCol="0" anchor="t">
            <a:spAutoFit/>
          </a:bodyPr>
          <a:lstStyle/>
          <a:p>
            <a:pPr marL="0" lvl="0" indent="0" algn="l">
              <a:lnSpc>
                <a:spcPts val="8959"/>
              </a:lnSpc>
              <a:spcBef>
                <a:spcPct val="0"/>
              </a:spcBef>
            </a:pPr>
            <a:r>
              <a:rPr lang="en-US" sz="8000" b="1" dirty="0">
                <a:solidFill>
                  <a:srgbClr val="0F4662"/>
                </a:solidFill>
                <a:latin typeface="Open Sauce" panose="020B0604020202020204" charset="0"/>
                <a:ea typeface="Cormorant Garamond Bold Italics"/>
                <a:cs typeface="Open Sauce" panose="020B0604020202020204" charset="0"/>
                <a:sym typeface="Cormorant Garamond Bold Italics"/>
              </a:rPr>
              <a:t>Recommendation</a:t>
            </a:r>
          </a:p>
        </p:txBody>
      </p:sp>
      <p:sp>
        <p:nvSpPr>
          <p:cNvPr id="4" name="AutoShape 4"/>
          <p:cNvSpPr/>
          <p:nvPr/>
        </p:nvSpPr>
        <p:spPr>
          <a:xfrm>
            <a:off x="1592580" y="1767957"/>
            <a:ext cx="6492240" cy="0"/>
          </a:xfrm>
          <a:prstGeom prst="line">
            <a:avLst/>
          </a:prstGeom>
          <a:ln w="76200" cap="flat">
            <a:solidFill>
              <a:srgbClr val="0F4662"/>
            </a:solidFill>
            <a:prstDash val="solid"/>
            <a:headEnd type="none" w="sm" len="sm"/>
            <a:tailEnd type="none" w="sm" len="sm"/>
          </a:ln>
        </p:spPr>
      </p:sp>
      <p:sp>
        <p:nvSpPr>
          <p:cNvPr id="6" name="Freeform 6"/>
          <p:cNvSpPr/>
          <p:nvPr/>
        </p:nvSpPr>
        <p:spPr>
          <a:xfrm>
            <a:off x="3998701" y="488844"/>
            <a:ext cx="1679997" cy="249900"/>
          </a:xfrm>
          <a:custGeom>
            <a:avLst/>
            <a:gdLst/>
            <a:ahLst/>
            <a:cxnLst/>
            <a:rect l="l" t="t" r="r" b="b"/>
            <a:pathLst>
              <a:path w="1679997" h="249900">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0" name="TextBox 9">
            <a:extLst>
              <a:ext uri="{FF2B5EF4-FFF2-40B4-BE49-F238E27FC236}">
                <a16:creationId xmlns:a16="http://schemas.microsoft.com/office/drawing/2014/main" id="{FFC22AB2-98C4-775C-1E89-E33D1FF22E24}"/>
              </a:ext>
            </a:extLst>
          </p:cNvPr>
          <p:cNvSpPr txBox="1"/>
          <p:nvPr/>
        </p:nvSpPr>
        <p:spPr>
          <a:xfrm>
            <a:off x="1609513" y="2476500"/>
            <a:ext cx="14325600" cy="6475812"/>
          </a:xfrm>
          <a:prstGeom prst="rect">
            <a:avLst/>
          </a:prstGeom>
          <a:noFill/>
        </p:spPr>
        <p:txBody>
          <a:bodyPr wrap="square">
            <a:spAutoFit/>
          </a:bodyPr>
          <a:lstStyle/>
          <a:p>
            <a:pPr marL="457200" indent="-457200" algn="just">
              <a:lnSpc>
                <a:spcPct val="150000"/>
              </a:lnSpc>
              <a:buFont typeface="Wingdings" panose="05000000000000000000" pitchFamily="2" charset="2"/>
              <a:buChar char="§"/>
            </a:pPr>
            <a:r>
              <a:rPr lang="en-US" sz="2800" dirty="0">
                <a:solidFill>
                  <a:schemeClr val="tx2"/>
                </a:solidFill>
                <a:latin typeface="Open Sauce" panose="020B0604020202020204" charset="0"/>
                <a:cs typeface="Open Sauce" panose="020B0604020202020204" charset="0"/>
              </a:rPr>
              <a:t>Experiments may have errors due to using a single sample; at least three are needed for reliability.</a:t>
            </a:r>
          </a:p>
          <a:p>
            <a:pPr marL="457200" indent="-457200" algn="just">
              <a:lnSpc>
                <a:spcPct val="150000"/>
              </a:lnSpc>
              <a:buFont typeface="Wingdings" panose="05000000000000000000" pitchFamily="2" charset="2"/>
              <a:buChar char="§"/>
            </a:pPr>
            <a:r>
              <a:rPr lang="en-US" sz="2800" dirty="0">
                <a:solidFill>
                  <a:schemeClr val="tx2"/>
                </a:solidFill>
                <a:latin typeface="Open Sauce" panose="020B0604020202020204" charset="0"/>
                <a:cs typeface="Open Sauce" panose="020B0604020202020204" charset="0"/>
              </a:rPr>
              <a:t>Higher pyrolysis temperatures (e.g., 800°C) improve biochar's water holding capacity (WHC).</a:t>
            </a:r>
          </a:p>
          <a:p>
            <a:pPr marL="457200" indent="-457200" algn="just">
              <a:lnSpc>
                <a:spcPct val="150000"/>
              </a:lnSpc>
              <a:buFont typeface="Wingdings" panose="05000000000000000000" pitchFamily="2" charset="2"/>
              <a:buChar char="§"/>
            </a:pPr>
            <a:r>
              <a:rPr lang="en-US" sz="2800" dirty="0">
                <a:solidFill>
                  <a:schemeClr val="tx2"/>
                </a:solidFill>
                <a:latin typeface="Open Sauce" panose="020B0604020202020204" charset="0"/>
                <a:cs typeface="Open Sauce" panose="020B0604020202020204" charset="0"/>
              </a:rPr>
              <a:t>Physical activation significantly increases surface area compared to chemical activation and is recommended for better adsorbent and catalyst performance.</a:t>
            </a:r>
          </a:p>
          <a:p>
            <a:pPr marL="457200" indent="-457200" algn="just">
              <a:lnSpc>
                <a:spcPct val="150000"/>
              </a:lnSpc>
              <a:buFont typeface="Wingdings" panose="05000000000000000000" pitchFamily="2" charset="2"/>
              <a:buChar char="§"/>
            </a:pPr>
            <a:r>
              <a:rPr lang="en-US" sz="2800" dirty="0">
                <a:solidFill>
                  <a:schemeClr val="tx2"/>
                </a:solidFill>
                <a:latin typeface="Open Sauce" panose="020B0604020202020204" charset="0"/>
                <a:cs typeface="Open Sauce" panose="020B0604020202020204" charset="0"/>
              </a:rPr>
              <a:t> Further studies should examine the effect of pyrolysis temperature on </a:t>
            </a:r>
            <a:r>
              <a:rPr lang="en-US" sz="2800" dirty="0" err="1">
                <a:solidFill>
                  <a:schemeClr val="tx2"/>
                </a:solidFill>
                <a:latin typeface="Open Sauce" panose="020B0604020202020204" charset="0"/>
                <a:cs typeface="Open Sauce" panose="020B0604020202020204" charset="0"/>
              </a:rPr>
              <a:t>pH.</a:t>
            </a:r>
            <a:endParaRPr lang="en-US" sz="2800" dirty="0">
              <a:solidFill>
                <a:schemeClr val="tx2"/>
              </a:solidFill>
              <a:latin typeface="Open Sauce" panose="020B0604020202020204" charset="0"/>
              <a:cs typeface="Open Sauce" panose="020B0604020202020204" charset="0"/>
            </a:endParaRPr>
          </a:p>
          <a:p>
            <a:pPr marL="457200" indent="-457200" algn="just">
              <a:lnSpc>
                <a:spcPct val="150000"/>
              </a:lnSpc>
              <a:buFont typeface="Arial" panose="020B0604020202020204" pitchFamily="34" charset="0"/>
              <a:buChar char="•"/>
            </a:pPr>
            <a:r>
              <a:rPr lang="en-US" sz="2800" dirty="0">
                <a:solidFill>
                  <a:schemeClr val="tx2"/>
                </a:solidFill>
                <a:latin typeface="Open Sauce" panose="020B0604020202020204" charset="0"/>
                <a:cs typeface="Open Sauce" panose="020B0604020202020204" charset="0"/>
              </a:rPr>
              <a:t>Explore alternative chemical activation agents (e.g., KOH, NaOH, ZnCl2, H2SO4) and control activation parameters.</a:t>
            </a:r>
          </a:p>
          <a:p>
            <a:pPr marL="457200" indent="-457200" algn="just">
              <a:lnSpc>
                <a:spcPct val="150000"/>
              </a:lnSpc>
              <a:buFont typeface="Wingdings" panose="05000000000000000000" pitchFamily="2" charset="2"/>
              <a:buChar char="§"/>
            </a:pPr>
            <a:r>
              <a:rPr lang="en-US" sz="2800" dirty="0">
                <a:solidFill>
                  <a:schemeClr val="tx2"/>
                </a:solidFill>
                <a:latin typeface="Open Sauce" panose="020B0604020202020204" charset="0"/>
                <a:cs typeface="Open Sauce" panose="020B0604020202020204" charset="0"/>
              </a:rPr>
              <a:t>Applying biochar to soil can enhance soil health and crop yield.</a:t>
            </a:r>
          </a:p>
        </p:txBody>
      </p:sp>
      <p:sp>
        <p:nvSpPr>
          <p:cNvPr id="11" name="Rectangle 10">
            <a:extLst>
              <a:ext uri="{FF2B5EF4-FFF2-40B4-BE49-F238E27FC236}">
                <a16:creationId xmlns:a16="http://schemas.microsoft.com/office/drawing/2014/main" id="{991E596B-89BD-E7D6-A1FD-2F6D7EE8E207}"/>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6612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6781800" y="4566419"/>
            <a:ext cx="5379720" cy="1154162"/>
          </a:xfrm>
          <a:prstGeom prst="rect">
            <a:avLst/>
          </a:prstGeom>
        </p:spPr>
        <p:txBody>
          <a:bodyPr wrap="square" lIns="0" tIns="0" rIns="0" bIns="0" rtlCol="0" anchor="t">
            <a:spAutoFit/>
          </a:bodyPr>
          <a:lstStyle/>
          <a:p>
            <a:pPr marL="0" lvl="0" indent="0" algn="l">
              <a:lnSpc>
                <a:spcPts val="8959"/>
              </a:lnSpc>
              <a:spcBef>
                <a:spcPct val="0"/>
              </a:spcBef>
            </a:pPr>
            <a:r>
              <a:rPr lang="en-US" sz="8000" b="1" dirty="0">
                <a:solidFill>
                  <a:srgbClr val="0F4662"/>
                </a:solidFill>
                <a:latin typeface="Open Sauce" panose="020B0604020202020204" charset="0"/>
                <a:ea typeface="Cormorant Garamond Bold Italics"/>
                <a:cs typeface="Open Sauce" panose="020B0604020202020204" charset="0"/>
                <a:sym typeface="Cormorant Garamond Bold Italics"/>
              </a:rPr>
              <a:t>Conclusion</a:t>
            </a:r>
          </a:p>
        </p:txBody>
      </p:sp>
      <p:sp>
        <p:nvSpPr>
          <p:cNvPr id="4" name="AutoShape 4"/>
          <p:cNvSpPr/>
          <p:nvPr/>
        </p:nvSpPr>
        <p:spPr>
          <a:xfrm>
            <a:off x="5897880" y="3568974"/>
            <a:ext cx="6492240" cy="0"/>
          </a:xfrm>
          <a:prstGeom prst="line">
            <a:avLst/>
          </a:prstGeom>
          <a:ln w="76200" cap="flat">
            <a:solidFill>
              <a:srgbClr val="0F4662"/>
            </a:solidFill>
            <a:prstDash val="solid"/>
            <a:headEnd type="none" w="sm" len="sm"/>
            <a:tailEnd type="none" w="sm" len="sm"/>
          </a:ln>
        </p:spPr>
      </p:sp>
      <p:sp>
        <p:nvSpPr>
          <p:cNvPr id="5" name="AutoShape 5"/>
          <p:cNvSpPr/>
          <p:nvPr/>
        </p:nvSpPr>
        <p:spPr>
          <a:xfrm>
            <a:off x="5897880" y="7171009"/>
            <a:ext cx="6492240" cy="0"/>
          </a:xfrm>
          <a:prstGeom prst="line">
            <a:avLst/>
          </a:prstGeom>
          <a:ln w="76200" cap="flat">
            <a:solidFill>
              <a:srgbClr val="0F4662"/>
            </a:solidFill>
            <a:prstDash val="solid"/>
            <a:headEnd type="none" w="sm" len="sm"/>
            <a:tailEnd type="none" w="sm" len="sm"/>
          </a:ln>
        </p:spPr>
      </p:sp>
      <p:sp>
        <p:nvSpPr>
          <p:cNvPr id="6" name="Freeform 6"/>
          <p:cNvSpPr/>
          <p:nvPr/>
        </p:nvSpPr>
        <p:spPr>
          <a:xfrm>
            <a:off x="8304001" y="2470557"/>
            <a:ext cx="1679997" cy="249900"/>
          </a:xfrm>
          <a:custGeom>
            <a:avLst/>
            <a:gdLst/>
            <a:ahLst/>
            <a:cxnLst/>
            <a:rect l="l" t="t" r="r" b="b"/>
            <a:pathLst>
              <a:path w="1679997" h="249900">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Freeform 7"/>
          <p:cNvSpPr/>
          <p:nvPr/>
        </p:nvSpPr>
        <p:spPr>
          <a:xfrm>
            <a:off x="8304001" y="8019527"/>
            <a:ext cx="1679997" cy="249900"/>
          </a:xfrm>
          <a:custGeom>
            <a:avLst/>
            <a:gdLst/>
            <a:ahLst/>
            <a:cxnLst/>
            <a:rect l="l" t="t" r="r" b="b"/>
            <a:pathLst>
              <a:path w="1679997" h="249900">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897E40D1-B8CE-EBCA-2D83-186B19026A2C}"/>
              </a:ext>
            </a:extLst>
          </p:cNvPr>
          <p:cNvSpPr/>
          <p:nvPr/>
        </p:nvSpPr>
        <p:spPr>
          <a:xfrm>
            <a:off x="457200" y="495300"/>
            <a:ext cx="17145000" cy="96012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0BA29AF-80B5-7F33-40F6-9F466F4C7DCB}"/>
              </a:ext>
            </a:extLst>
          </p:cNvPr>
          <p:cNvSpPr txBox="1"/>
          <p:nvPr/>
        </p:nvSpPr>
        <p:spPr>
          <a:xfrm>
            <a:off x="3299861" y="1397895"/>
            <a:ext cx="9144000" cy="541174"/>
          </a:xfrm>
          <a:prstGeom prst="rect">
            <a:avLst/>
          </a:prstGeom>
          <a:noFill/>
        </p:spPr>
        <p:txBody>
          <a:bodyPr wrap="square">
            <a:spAutoFit/>
          </a:bodyPr>
          <a:lstStyle/>
          <a:p>
            <a:pPr>
              <a:lnSpc>
                <a:spcPts val="3483"/>
              </a:lnSpc>
            </a:pPr>
            <a:r>
              <a:rPr lang="en-US" sz="3600" b="1" spc="247" dirty="0">
                <a:solidFill>
                  <a:schemeClr val="tx2"/>
                </a:solidFill>
                <a:latin typeface="Open Sauce"/>
              </a:rPr>
              <a:t>INTRODUCTION</a:t>
            </a:r>
          </a:p>
        </p:txBody>
      </p:sp>
      <p:sp>
        <p:nvSpPr>
          <p:cNvPr id="66" name="Freeform 2">
            <a:extLst>
              <a:ext uri="{FF2B5EF4-FFF2-40B4-BE49-F238E27FC236}">
                <a16:creationId xmlns:a16="http://schemas.microsoft.com/office/drawing/2014/main" id="{136BAECB-BB91-8454-D002-E365580FF91A}"/>
              </a:ext>
            </a:extLst>
          </p:cNvPr>
          <p:cNvSpPr/>
          <p:nvPr/>
        </p:nvSpPr>
        <p:spPr>
          <a:xfrm>
            <a:off x="14592495" y="7573922"/>
            <a:ext cx="4687320" cy="4687320"/>
          </a:xfrm>
          <a:custGeom>
            <a:avLst/>
            <a:gdLst/>
            <a:ahLst/>
            <a:cxnLst/>
            <a:rect l="l" t="t" r="r" b="b"/>
            <a:pathLst>
              <a:path w="4687320" h="4687320">
                <a:moveTo>
                  <a:pt x="0" y="0"/>
                </a:moveTo>
                <a:lnTo>
                  <a:pt x="4687320" y="0"/>
                </a:lnTo>
                <a:lnTo>
                  <a:pt x="4687320" y="4687319"/>
                </a:lnTo>
                <a:lnTo>
                  <a:pt x="0" y="468731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67" name="Group 3">
            <a:extLst>
              <a:ext uri="{FF2B5EF4-FFF2-40B4-BE49-F238E27FC236}">
                <a16:creationId xmlns:a16="http://schemas.microsoft.com/office/drawing/2014/main" id="{C24A85BA-989B-F08D-6775-65093DDE0995}"/>
              </a:ext>
            </a:extLst>
          </p:cNvPr>
          <p:cNvGrpSpPr/>
          <p:nvPr/>
        </p:nvGrpSpPr>
        <p:grpSpPr>
          <a:xfrm>
            <a:off x="16887962" y="5985119"/>
            <a:ext cx="2085109" cy="2085109"/>
            <a:chOff x="0" y="0"/>
            <a:chExt cx="812800" cy="812800"/>
          </a:xfrm>
          <a:solidFill>
            <a:srgbClr val="7994A0"/>
          </a:solidFill>
        </p:grpSpPr>
        <p:sp>
          <p:nvSpPr>
            <p:cNvPr id="68" name="Freeform 4">
              <a:extLst>
                <a:ext uri="{FF2B5EF4-FFF2-40B4-BE49-F238E27FC236}">
                  <a16:creationId xmlns:a16="http://schemas.microsoft.com/office/drawing/2014/main" id="{4B39E780-4595-CCF5-636A-E7F5760D58B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pFill/>
            <a:ln cap="sq">
              <a:solidFill>
                <a:schemeClr val="tx2"/>
              </a:solidFill>
              <a:prstDash val="solid"/>
              <a:miter/>
            </a:ln>
          </p:spPr>
        </p:sp>
        <p:sp>
          <p:nvSpPr>
            <p:cNvPr id="69" name="TextBox 5">
              <a:extLst>
                <a:ext uri="{FF2B5EF4-FFF2-40B4-BE49-F238E27FC236}">
                  <a16:creationId xmlns:a16="http://schemas.microsoft.com/office/drawing/2014/main" id="{0B9F27D9-439C-541D-AB14-A506D79EBBB7}"/>
                </a:ext>
              </a:extLst>
            </p:cNvPr>
            <p:cNvSpPr txBox="1"/>
            <p:nvPr/>
          </p:nvSpPr>
          <p:spPr>
            <a:xfrm>
              <a:off x="76200" y="57150"/>
              <a:ext cx="660400" cy="679450"/>
            </a:xfrm>
            <a:prstGeom prst="rect">
              <a:avLst/>
            </a:prstGeom>
            <a:grpFill/>
            <a:ln>
              <a:solidFill>
                <a:schemeClr val="tx2"/>
              </a:solidFill>
            </a:ln>
          </p:spPr>
          <p:txBody>
            <a:bodyPr lIns="50800" tIns="50800" rIns="50800" bIns="50800" rtlCol="0" anchor="ctr"/>
            <a:lstStyle/>
            <a:p>
              <a:pPr marL="0" lvl="0" indent="0" algn="ctr">
                <a:lnSpc>
                  <a:spcPts val="2859"/>
                </a:lnSpc>
                <a:spcBef>
                  <a:spcPct val="0"/>
                </a:spcBef>
              </a:pPr>
              <a:endParaRPr/>
            </a:p>
          </p:txBody>
        </p:sp>
      </p:grpSp>
      <p:sp>
        <p:nvSpPr>
          <p:cNvPr id="70" name="Freeform 6">
            <a:extLst>
              <a:ext uri="{FF2B5EF4-FFF2-40B4-BE49-F238E27FC236}">
                <a16:creationId xmlns:a16="http://schemas.microsoft.com/office/drawing/2014/main" id="{0AC687D6-A906-3781-7F27-FE2549EB88B5}"/>
              </a:ext>
            </a:extLst>
          </p:cNvPr>
          <p:cNvSpPr/>
          <p:nvPr/>
        </p:nvSpPr>
        <p:spPr>
          <a:xfrm>
            <a:off x="-1560220" y="1728186"/>
            <a:ext cx="4687320" cy="4687320"/>
          </a:xfrm>
          <a:custGeom>
            <a:avLst/>
            <a:gdLst/>
            <a:ahLst/>
            <a:cxnLst/>
            <a:rect l="l" t="t" r="r" b="b"/>
            <a:pathLst>
              <a:path w="4687320" h="4687320">
                <a:moveTo>
                  <a:pt x="0" y="0"/>
                </a:moveTo>
                <a:lnTo>
                  <a:pt x="4687320" y="0"/>
                </a:lnTo>
                <a:lnTo>
                  <a:pt x="4687320" y="4687319"/>
                </a:lnTo>
                <a:lnTo>
                  <a:pt x="0" y="468731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71" name="Group 10">
            <a:extLst>
              <a:ext uri="{FF2B5EF4-FFF2-40B4-BE49-F238E27FC236}">
                <a16:creationId xmlns:a16="http://schemas.microsoft.com/office/drawing/2014/main" id="{4947BAA9-36BD-066E-50BC-DAEDCFBA8E80}"/>
              </a:ext>
            </a:extLst>
          </p:cNvPr>
          <p:cNvGrpSpPr/>
          <p:nvPr/>
        </p:nvGrpSpPr>
        <p:grpSpPr>
          <a:xfrm>
            <a:off x="5032900" y="3518350"/>
            <a:ext cx="1164616" cy="1910409"/>
            <a:chOff x="0" y="0"/>
            <a:chExt cx="1451520" cy="2381040"/>
          </a:xfrm>
          <a:solidFill>
            <a:srgbClr val="7994A0"/>
          </a:solidFill>
        </p:grpSpPr>
        <p:sp>
          <p:nvSpPr>
            <p:cNvPr id="72" name="Freeform 11">
              <a:extLst>
                <a:ext uri="{FF2B5EF4-FFF2-40B4-BE49-F238E27FC236}">
                  <a16:creationId xmlns:a16="http://schemas.microsoft.com/office/drawing/2014/main" id="{B2FE0383-8DBF-6B5F-1127-684A757C20BD}"/>
                </a:ext>
              </a:extLst>
            </p:cNvPr>
            <p:cNvSpPr/>
            <p:nvPr/>
          </p:nvSpPr>
          <p:spPr>
            <a:xfrm>
              <a:off x="0" y="-19812"/>
              <a:ext cx="1474216" cy="2444877"/>
            </a:xfrm>
            <a:custGeom>
              <a:avLst/>
              <a:gdLst/>
              <a:ahLst/>
              <a:cxnLst/>
              <a:rect l="l" t="t" r="r" b="b"/>
              <a:pathLst>
                <a:path w="1474216" h="2444877">
                  <a:moveTo>
                    <a:pt x="1394587" y="1366393"/>
                  </a:moveTo>
                  <a:lnTo>
                    <a:pt x="395351" y="2365883"/>
                  </a:lnTo>
                  <a:cubicBezTo>
                    <a:pt x="315849" y="2444877"/>
                    <a:pt x="186944" y="2444877"/>
                    <a:pt x="107315" y="2365883"/>
                  </a:cubicBezTo>
                  <a:lnTo>
                    <a:pt x="0" y="2258441"/>
                  </a:lnTo>
                  <a:lnTo>
                    <a:pt x="891286" y="1366393"/>
                  </a:lnTo>
                  <a:cubicBezTo>
                    <a:pt x="970788" y="1286891"/>
                    <a:pt x="970788" y="1157859"/>
                    <a:pt x="891286" y="1078357"/>
                  </a:cubicBezTo>
                  <a:lnTo>
                    <a:pt x="0" y="186944"/>
                  </a:lnTo>
                  <a:lnTo>
                    <a:pt x="107442" y="79502"/>
                  </a:lnTo>
                  <a:cubicBezTo>
                    <a:pt x="186944" y="0"/>
                    <a:pt x="315849" y="0"/>
                    <a:pt x="395478" y="79502"/>
                  </a:cubicBezTo>
                  <a:lnTo>
                    <a:pt x="1394714" y="1078357"/>
                  </a:lnTo>
                  <a:cubicBezTo>
                    <a:pt x="1474216" y="1157859"/>
                    <a:pt x="1474216" y="1286891"/>
                    <a:pt x="1394714" y="1366393"/>
                  </a:cubicBezTo>
                  <a:close/>
                </a:path>
              </a:pathLst>
            </a:custGeom>
            <a:grpFill/>
          </p:spPr>
        </p:sp>
      </p:grpSp>
      <p:grpSp>
        <p:nvGrpSpPr>
          <p:cNvPr id="73" name="Group 12">
            <a:extLst>
              <a:ext uri="{FF2B5EF4-FFF2-40B4-BE49-F238E27FC236}">
                <a16:creationId xmlns:a16="http://schemas.microsoft.com/office/drawing/2014/main" id="{8F7AEA04-FEDE-38DB-57C5-DB33C58E614D}"/>
              </a:ext>
            </a:extLst>
          </p:cNvPr>
          <p:cNvGrpSpPr/>
          <p:nvPr/>
        </p:nvGrpSpPr>
        <p:grpSpPr>
          <a:xfrm>
            <a:off x="5173277" y="4171136"/>
            <a:ext cx="325815" cy="605415"/>
            <a:chOff x="0" y="0"/>
            <a:chExt cx="406080" cy="754560"/>
          </a:xfrm>
          <a:solidFill>
            <a:srgbClr val="7994A0"/>
          </a:solidFill>
        </p:grpSpPr>
        <p:sp>
          <p:nvSpPr>
            <p:cNvPr id="74" name="Freeform 13">
              <a:extLst>
                <a:ext uri="{FF2B5EF4-FFF2-40B4-BE49-F238E27FC236}">
                  <a16:creationId xmlns:a16="http://schemas.microsoft.com/office/drawing/2014/main" id="{4BA47E02-A156-A5C5-D61D-D49BAD377928}"/>
                </a:ext>
              </a:extLst>
            </p:cNvPr>
            <p:cNvSpPr/>
            <p:nvPr/>
          </p:nvSpPr>
          <p:spPr>
            <a:xfrm>
              <a:off x="0" y="-32385"/>
              <a:ext cx="446659" cy="842137"/>
            </a:xfrm>
            <a:custGeom>
              <a:avLst/>
              <a:gdLst/>
              <a:ahLst/>
              <a:cxnLst/>
              <a:rect l="l" t="t" r="r" b="b"/>
              <a:pathLst>
                <a:path w="446659" h="842137">
                  <a:moveTo>
                    <a:pt x="350393" y="246126"/>
                  </a:moveTo>
                  <a:lnTo>
                    <a:pt x="165354" y="60960"/>
                  </a:lnTo>
                  <a:cubicBezTo>
                    <a:pt x="104394" y="0"/>
                    <a:pt x="0" y="42926"/>
                    <a:pt x="0" y="129413"/>
                  </a:cubicBezTo>
                  <a:lnTo>
                    <a:pt x="0" y="712724"/>
                  </a:lnTo>
                  <a:cubicBezTo>
                    <a:pt x="0" y="799211"/>
                    <a:pt x="104394" y="842137"/>
                    <a:pt x="165354" y="781177"/>
                  </a:cubicBezTo>
                  <a:lnTo>
                    <a:pt x="350393" y="596138"/>
                  </a:lnTo>
                  <a:cubicBezTo>
                    <a:pt x="446659" y="499237"/>
                    <a:pt x="446659" y="342519"/>
                    <a:pt x="350393" y="246126"/>
                  </a:cubicBezTo>
                  <a:close/>
                </a:path>
              </a:pathLst>
            </a:custGeom>
            <a:grpFill/>
          </p:spPr>
        </p:sp>
      </p:grpSp>
      <p:sp>
        <p:nvSpPr>
          <p:cNvPr id="75" name="Freeform 15">
            <a:extLst>
              <a:ext uri="{FF2B5EF4-FFF2-40B4-BE49-F238E27FC236}">
                <a16:creationId xmlns:a16="http://schemas.microsoft.com/office/drawing/2014/main" id="{082DA329-98BF-4DFB-CE50-AFDD8843035B}"/>
              </a:ext>
            </a:extLst>
          </p:cNvPr>
          <p:cNvSpPr/>
          <p:nvPr/>
        </p:nvSpPr>
        <p:spPr>
          <a:xfrm>
            <a:off x="5479451" y="3695700"/>
            <a:ext cx="5962326" cy="1575131"/>
          </a:xfrm>
          <a:custGeom>
            <a:avLst/>
            <a:gdLst/>
            <a:ahLst/>
            <a:cxnLst/>
            <a:rect l="l" t="t" r="r" b="b"/>
            <a:pathLst>
              <a:path w="7431151" h="1963166">
                <a:moveTo>
                  <a:pt x="6464935" y="0"/>
                </a:moveTo>
                <a:lnTo>
                  <a:pt x="0" y="0"/>
                </a:lnTo>
                <a:lnTo>
                  <a:pt x="837819" y="837565"/>
                </a:lnTo>
                <a:cubicBezTo>
                  <a:pt x="877316" y="877062"/>
                  <a:pt x="897636" y="929386"/>
                  <a:pt x="897636" y="981583"/>
                </a:cubicBezTo>
                <a:cubicBezTo>
                  <a:pt x="897636" y="1033780"/>
                  <a:pt x="877951" y="1085596"/>
                  <a:pt x="837819" y="1125601"/>
                </a:cubicBezTo>
                <a:lnTo>
                  <a:pt x="635" y="1963166"/>
                </a:lnTo>
                <a:lnTo>
                  <a:pt x="6464427" y="1963166"/>
                </a:lnTo>
                <a:lnTo>
                  <a:pt x="7431151" y="981583"/>
                </a:lnTo>
                <a:lnTo>
                  <a:pt x="6464935" y="0"/>
                </a:lnTo>
                <a:close/>
              </a:path>
            </a:pathLst>
          </a:custGeom>
          <a:solidFill>
            <a:srgbClr val="7994A0"/>
          </a:solidFill>
        </p:spPr>
      </p:sp>
      <p:grpSp>
        <p:nvGrpSpPr>
          <p:cNvPr id="76" name="Group 16">
            <a:extLst>
              <a:ext uri="{FF2B5EF4-FFF2-40B4-BE49-F238E27FC236}">
                <a16:creationId xmlns:a16="http://schemas.microsoft.com/office/drawing/2014/main" id="{42B33EE0-E7F8-8EFE-E4FE-245B7DFAD386}"/>
              </a:ext>
            </a:extLst>
          </p:cNvPr>
          <p:cNvGrpSpPr/>
          <p:nvPr/>
        </p:nvGrpSpPr>
        <p:grpSpPr>
          <a:xfrm>
            <a:off x="8486309" y="5406229"/>
            <a:ext cx="1165193" cy="1910409"/>
            <a:chOff x="0" y="0"/>
            <a:chExt cx="1452240" cy="2381040"/>
          </a:xfrm>
          <a:solidFill>
            <a:srgbClr val="7994A0"/>
          </a:solidFill>
        </p:grpSpPr>
        <p:sp>
          <p:nvSpPr>
            <p:cNvPr id="77" name="Freeform 17">
              <a:extLst>
                <a:ext uri="{FF2B5EF4-FFF2-40B4-BE49-F238E27FC236}">
                  <a16:creationId xmlns:a16="http://schemas.microsoft.com/office/drawing/2014/main" id="{691605FF-E35A-9D23-8367-C369C63096B0}"/>
                </a:ext>
              </a:extLst>
            </p:cNvPr>
            <p:cNvSpPr/>
            <p:nvPr/>
          </p:nvSpPr>
          <p:spPr>
            <a:xfrm>
              <a:off x="-19685" y="-19812"/>
              <a:ext cx="1474216" cy="2444877"/>
            </a:xfrm>
            <a:custGeom>
              <a:avLst/>
              <a:gdLst/>
              <a:ahLst/>
              <a:cxnLst/>
              <a:rect l="l" t="t" r="r" b="b"/>
              <a:pathLst>
                <a:path w="1474216" h="2444877">
                  <a:moveTo>
                    <a:pt x="78994" y="1078484"/>
                  </a:moveTo>
                  <a:lnTo>
                    <a:pt x="1078611" y="78994"/>
                  </a:lnTo>
                  <a:cubicBezTo>
                    <a:pt x="1158240" y="0"/>
                    <a:pt x="1287145" y="0"/>
                    <a:pt x="1366774" y="78994"/>
                  </a:cubicBezTo>
                  <a:lnTo>
                    <a:pt x="1474216" y="186436"/>
                  </a:lnTo>
                  <a:lnTo>
                    <a:pt x="582549" y="1078484"/>
                  </a:lnTo>
                  <a:cubicBezTo>
                    <a:pt x="502920" y="1157986"/>
                    <a:pt x="502920" y="1287018"/>
                    <a:pt x="582549" y="1366520"/>
                  </a:cubicBezTo>
                  <a:lnTo>
                    <a:pt x="1474216" y="2257933"/>
                  </a:lnTo>
                  <a:lnTo>
                    <a:pt x="1366774" y="2365375"/>
                  </a:lnTo>
                  <a:cubicBezTo>
                    <a:pt x="1287145" y="2444877"/>
                    <a:pt x="1158240" y="2444877"/>
                    <a:pt x="1078611" y="2365375"/>
                  </a:cubicBezTo>
                  <a:lnTo>
                    <a:pt x="78994" y="1366012"/>
                  </a:lnTo>
                  <a:cubicBezTo>
                    <a:pt x="0" y="1286510"/>
                    <a:pt x="0" y="1158113"/>
                    <a:pt x="78994" y="1078484"/>
                  </a:cubicBezTo>
                  <a:close/>
                </a:path>
              </a:pathLst>
            </a:custGeom>
            <a:grpFill/>
          </p:spPr>
        </p:sp>
      </p:grpSp>
      <p:grpSp>
        <p:nvGrpSpPr>
          <p:cNvPr id="78" name="Group 18">
            <a:extLst>
              <a:ext uri="{FF2B5EF4-FFF2-40B4-BE49-F238E27FC236}">
                <a16:creationId xmlns:a16="http://schemas.microsoft.com/office/drawing/2014/main" id="{B2BD0B4A-0894-2CA1-E431-542F1A0C40F7}"/>
              </a:ext>
            </a:extLst>
          </p:cNvPr>
          <p:cNvGrpSpPr/>
          <p:nvPr/>
        </p:nvGrpSpPr>
        <p:grpSpPr>
          <a:xfrm>
            <a:off x="9173755" y="6059015"/>
            <a:ext cx="325815" cy="605415"/>
            <a:chOff x="0" y="0"/>
            <a:chExt cx="406080" cy="754560"/>
          </a:xfrm>
          <a:solidFill>
            <a:srgbClr val="7994A0"/>
          </a:solidFill>
        </p:grpSpPr>
        <p:sp>
          <p:nvSpPr>
            <p:cNvPr id="79" name="Freeform 19">
              <a:extLst>
                <a:ext uri="{FF2B5EF4-FFF2-40B4-BE49-F238E27FC236}">
                  <a16:creationId xmlns:a16="http://schemas.microsoft.com/office/drawing/2014/main" id="{4FDD236B-534F-C06B-F711-0A33BD2F11A7}"/>
                </a:ext>
              </a:extLst>
            </p:cNvPr>
            <p:cNvSpPr/>
            <p:nvPr/>
          </p:nvSpPr>
          <p:spPr>
            <a:xfrm>
              <a:off x="-24257" y="-32385"/>
              <a:ext cx="447294" cy="842264"/>
            </a:xfrm>
            <a:custGeom>
              <a:avLst/>
              <a:gdLst/>
              <a:ahLst/>
              <a:cxnLst/>
              <a:rect l="l" t="t" r="r" b="b"/>
              <a:pathLst>
                <a:path w="447294" h="842264">
                  <a:moveTo>
                    <a:pt x="96901" y="596138"/>
                  </a:moveTo>
                  <a:lnTo>
                    <a:pt x="281940" y="781304"/>
                  </a:lnTo>
                  <a:cubicBezTo>
                    <a:pt x="342900" y="842264"/>
                    <a:pt x="447294" y="799338"/>
                    <a:pt x="447294" y="712851"/>
                  </a:cubicBezTo>
                  <a:lnTo>
                    <a:pt x="447294" y="129413"/>
                  </a:lnTo>
                  <a:cubicBezTo>
                    <a:pt x="447294" y="42926"/>
                    <a:pt x="342900" y="0"/>
                    <a:pt x="281940" y="60960"/>
                  </a:cubicBezTo>
                  <a:lnTo>
                    <a:pt x="96901" y="246126"/>
                  </a:lnTo>
                  <a:cubicBezTo>
                    <a:pt x="0" y="343027"/>
                    <a:pt x="0" y="499237"/>
                    <a:pt x="96901" y="596138"/>
                  </a:cubicBezTo>
                  <a:close/>
                </a:path>
              </a:pathLst>
            </a:custGeom>
            <a:grpFill/>
          </p:spPr>
        </p:sp>
      </p:grpSp>
      <p:grpSp>
        <p:nvGrpSpPr>
          <p:cNvPr id="80" name="Group 20">
            <a:extLst>
              <a:ext uri="{FF2B5EF4-FFF2-40B4-BE49-F238E27FC236}">
                <a16:creationId xmlns:a16="http://schemas.microsoft.com/office/drawing/2014/main" id="{D2FBD354-AE57-8287-D35B-D71D3AC25FFF}"/>
              </a:ext>
            </a:extLst>
          </p:cNvPr>
          <p:cNvGrpSpPr/>
          <p:nvPr/>
        </p:nvGrpSpPr>
        <p:grpSpPr>
          <a:xfrm>
            <a:off x="3242072" y="5583579"/>
            <a:ext cx="5918974" cy="1537801"/>
            <a:chOff x="0" y="0"/>
            <a:chExt cx="7377120" cy="1916640"/>
          </a:xfrm>
          <a:solidFill>
            <a:srgbClr val="7994A0"/>
          </a:solidFill>
        </p:grpSpPr>
        <p:sp>
          <p:nvSpPr>
            <p:cNvPr id="81" name="Freeform 21">
              <a:extLst>
                <a:ext uri="{FF2B5EF4-FFF2-40B4-BE49-F238E27FC236}">
                  <a16:creationId xmlns:a16="http://schemas.microsoft.com/office/drawing/2014/main" id="{58FAF0A9-49EF-C63B-287D-BB9F5C5124C4}"/>
                </a:ext>
              </a:extLst>
            </p:cNvPr>
            <p:cNvSpPr/>
            <p:nvPr/>
          </p:nvSpPr>
          <p:spPr>
            <a:xfrm>
              <a:off x="0" y="0"/>
              <a:ext cx="7434580" cy="1963166"/>
            </a:xfrm>
            <a:custGeom>
              <a:avLst/>
              <a:gdLst/>
              <a:ahLst/>
              <a:cxnLst/>
              <a:rect l="l" t="t" r="r" b="b"/>
              <a:pathLst>
                <a:path w="7434580" h="1963166">
                  <a:moveTo>
                    <a:pt x="967105" y="1963166"/>
                  </a:moveTo>
                  <a:lnTo>
                    <a:pt x="7434580" y="1963166"/>
                  </a:lnTo>
                  <a:lnTo>
                    <a:pt x="6596380" y="1125601"/>
                  </a:lnTo>
                  <a:cubicBezTo>
                    <a:pt x="6556883" y="1086104"/>
                    <a:pt x="6536563" y="1033780"/>
                    <a:pt x="6536563" y="981583"/>
                  </a:cubicBezTo>
                  <a:cubicBezTo>
                    <a:pt x="6536563" y="929386"/>
                    <a:pt x="6556375" y="877570"/>
                    <a:pt x="6596380" y="837565"/>
                  </a:cubicBezTo>
                  <a:lnTo>
                    <a:pt x="7434072" y="0"/>
                  </a:lnTo>
                  <a:lnTo>
                    <a:pt x="967105" y="0"/>
                  </a:lnTo>
                  <a:lnTo>
                    <a:pt x="0" y="980948"/>
                  </a:lnTo>
                  <a:lnTo>
                    <a:pt x="967105" y="1963039"/>
                  </a:lnTo>
                  <a:close/>
                </a:path>
              </a:pathLst>
            </a:custGeom>
            <a:grpFill/>
          </p:spPr>
        </p:sp>
      </p:grpSp>
      <p:sp>
        <p:nvSpPr>
          <p:cNvPr id="82" name="TextBox 39">
            <a:extLst>
              <a:ext uri="{FF2B5EF4-FFF2-40B4-BE49-F238E27FC236}">
                <a16:creationId xmlns:a16="http://schemas.microsoft.com/office/drawing/2014/main" id="{83C9F4AE-BBF6-11FB-F9F3-53E00C2F7421}"/>
              </a:ext>
            </a:extLst>
          </p:cNvPr>
          <p:cNvSpPr txBox="1"/>
          <p:nvPr/>
        </p:nvSpPr>
        <p:spPr>
          <a:xfrm>
            <a:off x="6388760" y="4402018"/>
            <a:ext cx="5450216" cy="300147"/>
          </a:xfrm>
          <a:prstGeom prst="rect">
            <a:avLst/>
          </a:prstGeom>
        </p:spPr>
        <p:txBody>
          <a:bodyPr wrap="square" lIns="0" tIns="0" rIns="0" bIns="0" rtlCol="0" anchor="t">
            <a:spAutoFit/>
          </a:bodyPr>
          <a:lstStyle/>
          <a:p>
            <a:pPr marL="0" lvl="0" indent="0" algn="l">
              <a:lnSpc>
                <a:spcPts val="2012"/>
              </a:lnSpc>
              <a:spcBef>
                <a:spcPct val="0"/>
              </a:spcBef>
            </a:pPr>
            <a:r>
              <a:rPr lang="en-US" sz="3600" dirty="0">
                <a:solidFill>
                  <a:schemeClr val="bg1"/>
                </a:solidFill>
                <a:effectLst/>
                <a:latin typeface="Times New Roman" panose="02020603050405020304" pitchFamily="18" charset="0"/>
                <a:ea typeface="Calibri" panose="020F0502020204030204" pitchFamily="34" charset="0"/>
              </a:rPr>
              <a:t>The Problem statements</a:t>
            </a:r>
            <a:endParaRPr lang="en-US" sz="2800" spc="142" dirty="0">
              <a:solidFill>
                <a:schemeClr val="bg1"/>
              </a:solidFill>
              <a:latin typeface="Open Sauce"/>
            </a:endParaRPr>
          </a:p>
        </p:txBody>
      </p:sp>
      <p:sp>
        <p:nvSpPr>
          <p:cNvPr id="83" name="TextBox 40">
            <a:extLst>
              <a:ext uri="{FF2B5EF4-FFF2-40B4-BE49-F238E27FC236}">
                <a16:creationId xmlns:a16="http://schemas.microsoft.com/office/drawing/2014/main" id="{52D8B395-6BA4-41B5-4448-29ED39523E93}"/>
              </a:ext>
            </a:extLst>
          </p:cNvPr>
          <p:cNvSpPr txBox="1"/>
          <p:nvPr/>
        </p:nvSpPr>
        <p:spPr>
          <a:xfrm>
            <a:off x="3935160" y="4028261"/>
            <a:ext cx="979531" cy="705001"/>
          </a:xfrm>
          <a:prstGeom prst="rect">
            <a:avLst/>
          </a:prstGeom>
        </p:spPr>
        <p:txBody>
          <a:bodyPr lIns="0" tIns="0" rIns="0" bIns="0" rtlCol="0" anchor="t">
            <a:spAutoFit/>
          </a:bodyPr>
          <a:lstStyle/>
          <a:p>
            <a:pPr marL="0" lvl="0" indent="0" algn="ctr">
              <a:lnSpc>
                <a:spcPts val="6047"/>
              </a:lnSpc>
              <a:spcBef>
                <a:spcPct val="0"/>
              </a:spcBef>
            </a:pPr>
            <a:r>
              <a:rPr lang="en-US" sz="4381" spc="429" dirty="0">
                <a:solidFill>
                  <a:schemeClr val="tx2"/>
                </a:solidFill>
                <a:latin typeface="Codec Pro ExtraBold"/>
              </a:rPr>
              <a:t>01</a:t>
            </a:r>
          </a:p>
        </p:txBody>
      </p:sp>
      <p:sp>
        <p:nvSpPr>
          <p:cNvPr id="84" name="TextBox 41">
            <a:extLst>
              <a:ext uri="{FF2B5EF4-FFF2-40B4-BE49-F238E27FC236}">
                <a16:creationId xmlns:a16="http://schemas.microsoft.com/office/drawing/2014/main" id="{CA932309-53FA-193F-643D-AFCA51C737F0}"/>
              </a:ext>
            </a:extLst>
          </p:cNvPr>
          <p:cNvSpPr txBox="1"/>
          <p:nvPr/>
        </p:nvSpPr>
        <p:spPr>
          <a:xfrm>
            <a:off x="9651502" y="5890377"/>
            <a:ext cx="979531" cy="705001"/>
          </a:xfrm>
          <a:prstGeom prst="rect">
            <a:avLst/>
          </a:prstGeom>
        </p:spPr>
        <p:txBody>
          <a:bodyPr lIns="0" tIns="0" rIns="0" bIns="0" rtlCol="0" anchor="t">
            <a:spAutoFit/>
          </a:bodyPr>
          <a:lstStyle/>
          <a:p>
            <a:pPr marL="0" lvl="0" indent="0" algn="ctr">
              <a:lnSpc>
                <a:spcPts val="6047"/>
              </a:lnSpc>
              <a:spcBef>
                <a:spcPct val="0"/>
              </a:spcBef>
            </a:pPr>
            <a:r>
              <a:rPr lang="en-US" sz="4381" spc="429" dirty="0">
                <a:solidFill>
                  <a:schemeClr val="tx2"/>
                </a:solidFill>
                <a:latin typeface="Codec Pro ExtraBold"/>
              </a:rPr>
              <a:t>02</a:t>
            </a:r>
          </a:p>
        </p:txBody>
      </p:sp>
      <p:sp>
        <p:nvSpPr>
          <p:cNvPr id="86" name="TextBox 45">
            <a:extLst>
              <a:ext uri="{FF2B5EF4-FFF2-40B4-BE49-F238E27FC236}">
                <a16:creationId xmlns:a16="http://schemas.microsoft.com/office/drawing/2014/main" id="{D367DA40-ED91-18D2-E197-C70762EE5D7B}"/>
              </a:ext>
            </a:extLst>
          </p:cNvPr>
          <p:cNvSpPr txBox="1"/>
          <p:nvPr/>
        </p:nvSpPr>
        <p:spPr>
          <a:xfrm>
            <a:off x="4124382" y="5968489"/>
            <a:ext cx="4462380" cy="553998"/>
          </a:xfrm>
          <a:prstGeom prst="rect">
            <a:avLst/>
          </a:prstGeom>
        </p:spPr>
        <p:txBody>
          <a:bodyPr wrap="square" lIns="0" tIns="0" rIns="0" bIns="0" rtlCol="0" anchor="t">
            <a:spAutoFit/>
          </a:bodyPr>
          <a:lstStyle/>
          <a:p>
            <a:pPr marL="0" lvl="0" indent="0" algn="ctr">
              <a:spcBef>
                <a:spcPct val="0"/>
              </a:spcBef>
            </a:pPr>
            <a:r>
              <a:rPr lang="en-US" sz="3600" dirty="0">
                <a:solidFill>
                  <a:schemeClr val="bg1"/>
                </a:solidFill>
                <a:latin typeface="Times New Roman" panose="02020603050405020304" pitchFamily="18" charset="0"/>
              </a:rPr>
              <a:t>Objective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4099486"/>
            <a:chOff x="0" y="0"/>
            <a:chExt cx="4816593" cy="1079700"/>
          </a:xfrm>
        </p:grpSpPr>
        <p:sp>
          <p:nvSpPr>
            <p:cNvPr id="3" name="Freeform 3"/>
            <p:cNvSpPr/>
            <p:nvPr/>
          </p:nvSpPr>
          <p:spPr>
            <a:xfrm>
              <a:off x="0" y="0"/>
              <a:ext cx="4816592" cy="1079700"/>
            </a:xfrm>
            <a:custGeom>
              <a:avLst/>
              <a:gdLst/>
              <a:ahLst/>
              <a:cxnLst/>
              <a:rect l="l" t="t" r="r" b="b"/>
              <a:pathLst>
                <a:path w="4816592" h="1079700">
                  <a:moveTo>
                    <a:pt x="0" y="0"/>
                  </a:moveTo>
                  <a:lnTo>
                    <a:pt x="4816592" y="0"/>
                  </a:lnTo>
                  <a:lnTo>
                    <a:pt x="4816592" y="1079700"/>
                  </a:lnTo>
                  <a:lnTo>
                    <a:pt x="0" y="1079700"/>
                  </a:lnTo>
                  <a:close/>
                </a:path>
              </a:pathLst>
            </a:custGeom>
            <a:solidFill>
              <a:srgbClr val="DBE5EA"/>
            </a:solidFill>
          </p:spPr>
        </p:sp>
        <p:sp>
          <p:nvSpPr>
            <p:cNvPr id="4" name="TextBox 4"/>
            <p:cNvSpPr txBox="1"/>
            <p:nvPr/>
          </p:nvSpPr>
          <p:spPr>
            <a:xfrm>
              <a:off x="0" y="-47625"/>
              <a:ext cx="4816593" cy="1127325"/>
            </a:xfrm>
            <a:prstGeom prst="rect">
              <a:avLst/>
            </a:prstGeom>
          </p:spPr>
          <p:txBody>
            <a:bodyPr lIns="50800" tIns="50800" rIns="50800" bIns="50800" rtlCol="0" anchor="ctr"/>
            <a:lstStyle/>
            <a:p>
              <a:pPr algn="ctr">
                <a:lnSpc>
                  <a:spcPts val="3693"/>
                </a:lnSpc>
              </a:pPr>
              <a:endParaRPr/>
            </a:p>
          </p:txBody>
        </p:sp>
      </p:grpSp>
      <p:sp>
        <p:nvSpPr>
          <p:cNvPr id="11" name="TextBox 11"/>
          <p:cNvSpPr txBox="1"/>
          <p:nvPr/>
        </p:nvSpPr>
        <p:spPr>
          <a:xfrm>
            <a:off x="940398" y="350072"/>
            <a:ext cx="9914964" cy="1085215"/>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Team Members</a:t>
            </a:r>
          </a:p>
        </p:txBody>
      </p:sp>
      <p:sp>
        <p:nvSpPr>
          <p:cNvPr id="16" name="TextBox 16"/>
          <p:cNvSpPr txBox="1"/>
          <p:nvPr/>
        </p:nvSpPr>
        <p:spPr>
          <a:xfrm>
            <a:off x="-84718" y="6368747"/>
            <a:ext cx="5017320" cy="570378"/>
          </a:xfrm>
          <a:prstGeom prst="rect">
            <a:avLst/>
          </a:prstGeom>
        </p:spPr>
        <p:txBody>
          <a:bodyPr lIns="0" tIns="0" rIns="0" bIns="0" rtlCol="0" anchor="t">
            <a:spAutoFit/>
          </a:bodyPr>
          <a:lstStyle/>
          <a:p>
            <a:pPr marL="0" lvl="0" indent="0" algn="ctr">
              <a:lnSpc>
                <a:spcPts val="4786"/>
              </a:lnSpc>
              <a:spcBef>
                <a:spcPct val="0"/>
              </a:spcBef>
            </a:pPr>
            <a:r>
              <a:rPr lang="en-US" sz="3419" dirty="0" err="1">
                <a:solidFill>
                  <a:srgbClr val="0F4662"/>
                </a:solidFill>
                <a:latin typeface="Quicksand Bold"/>
                <a:ea typeface="Quicksand Bold"/>
                <a:cs typeface="Quicksand Bold"/>
                <a:sym typeface="Quicksand Bold"/>
              </a:rPr>
              <a:t>Eng.Fatima</a:t>
            </a:r>
            <a:r>
              <a:rPr lang="en-US" sz="3419" dirty="0">
                <a:solidFill>
                  <a:srgbClr val="0F4662"/>
                </a:solidFill>
                <a:latin typeface="Quicksand Bold"/>
                <a:ea typeface="Quicksand Bold"/>
                <a:cs typeface="Quicksand Bold"/>
                <a:sym typeface="Quicksand Bold"/>
              </a:rPr>
              <a:t> </a:t>
            </a:r>
            <a:r>
              <a:rPr lang="en-US" sz="3419" dirty="0" err="1">
                <a:solidFill>
                  <a:srgbClr val="0F4662"/>
                </a:solidFill>
                <a:latin typeface="Quicksand Bold"/>
                <a:ea typeface="Quicksand Bold"/>
                <a:cs typeface="Quicksand Bold"/>
                <a:sym typeface="Quicksand Bold"/>
              </a:rPr>
              <a:t>Abujash</a:t>
            </a:r>
            <a:endParaRPr lang="en-US" sz="3419" dirty="0">
              <a:solidFill>
                <a:srgbClr val="0F4662"/>
              </a:solidFill>
              <a:latin typeface="Quicksand Bold"/>
              <a:ea typeface="Quicksand Bold"/>
              <a:cs typeface="Quicksand Bold"/>
              <a:sym typeface="Quicksand Bold"/>
            </a:endParaRPr>
          </a:p>
        </p:txBody>
      </p:sp>
      <p:sp>
        <p:nvSpPr>
          <p:cNvPr id="18" name="AutoShape 18"/>
          <p:cNvSpPr/>
          <p:nvPr/>
        </p:nvSpPr>
        <p:spPr>
          <a:xfrm>
            <a:off x="5897880" y="8681205"/>
            <a:ext cx="6492240" cy="0"/>
          </a:xfrm>
          <a:prstGeom prst="line">
            <a:avLst/>
          </a:prstGeom>
          <a:ln w="76200" cap="flat">
            <a:solidFill>
              <a:srgbClr val="0F4662"/>
            </a:solidFill>
            <a:prstDash val="solid"/>
            <a:headEnd type="none" w="sm" len="sm"/>
            <a:tailEnd type="none" w="sm" len="sm"/>
          </a:ln>
        </p:spPr>
      </p:sp>
      <p:sp>
        <p:nvSpPr>
          <p:cNvPr id="19" name="Freeform 19"/>
          <p:cNvSpPr/>
          <p:nvPr/>
        </p:nvSpPr>
        <p:spPr>
          <a:xfrm>
            <a:off x="8304001" y="9529723"/>
            <a:ext cx="1679997" cy="249900"/>
          </a:xfrm>
          <a:custGeom>
            <a:avLst/>
            <a:gdLst/>
            <a:ahLst/>
            <a:cxnLst/>
            <a:rect l="l" t="t" r="r" b="b"/>
            <a:pathLst>
              <a:path w="1679997" h="249900">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1" name="TextBox 20">
            <a:extLst>
              <a:ext uri="{FF2B5EF4-FFF2-40B4-BE49-F238E27FC236}">
                <a16:creationId xmlns:a16="http://schemas.microsoft.com/office/drawing/2014/main" id="{33153E21-5D01-2A2D-E6B1-A74AADC7526C}"/>
              </a:ext>
            </a:extLst>
          </p:cNvPr>
          <p:cNvSpPr txBox="1"/>
          <p:nvPr/>
        </p:nvSpPr>
        <p:spPr>
          <a:xfrm>
            <a:off x="3853812" y="5805559"/>
            <a:ext cx="9067802" cy="3046154"/>
          </a:xfrm>
          <a:prstGeom prst="rect">
            <a:avLst/>
          </a:prstGeom>
          <a:noFill/>
        </p:spPr>
        <p:txBody>
          <a:bodyPr wrap="square">
            <a:spAutoFit/>
          </a:bodyPr>
          <a:lstStyle/>
          <a:p>
            <a:pPr marL="0" lvl="0" indent="0" algn="ctr">
              <a:lnSpc>
                <a:spcPts val="26009"/>
              </a:lnSpc>
              <a:spcBef>
                <a:spcPct val="0"/>
              </a:spcBef>
            </a:pPr>
            <a:r>
              <a:rPr lang="en-US" sz="9600" dirty="0">
                <a:solidFill>
                  <a:srgbClr val="0F4662"/>
                </a:solidFill>
                <a:latin typeface="Cormorant Garamond Bold Italics"/>
                <a:ea typeface="Cormorant Garamond Bold Italics"/>
                <a:cs typeface="Cormorant Garamond Bold Italics"/>
                <a:sym typeface="Cormorant Garamond Bold Italics"/>
              </a:rPr>
              <a:t>Thank you</a:t>
            </a:r>
          </a:p>
        </p:txBody>
      </p:sp>
      <p:sp>
        <p:nvSpPr>
          <p:cNvPr id="12" name="TextBox 16">
            <a:extLst>
              <a:ext uri="{FF2B5EF4-FFF2-40B4-BE49-F238E27FC236}">
                <a16:creationId xmlns:a16="http://schemas.microsoft.com/office/drawing/2014/main" id="{7338C8E5-73F9-1881-C157-CF307D798884}"/>
              </a:ext>
            </a:extLst>
          </p:cNvPr>
          <p:cNvSpPr txBox="1"/>
          <p:nvPr/>
        </p:nvSpPr>
        <p:spPr>
          <a:xfrm>
            <a:off x="4364318" y="6368747"/>
            <a:ext cx="5017320" cy="570378"/>
          </a:xfrm>
          <a:prstGeom prst="rect">
            <a:avLst/>
          </a:prstGeom>
        </p:spPr>
        <p:txBody>
          <a:bodyPr lIns="0" tIns="0" rIns="0" bIns="0" rtlCol="0" anchor="t">
            <a:spAutoFit/>
          </a:bodyPr>
          <a:lstStyle/>
          <a:p>
            <a:pPr marL="0" lvl="0" indent="0" algn="ctr">
              <a:lnSpc>
                <a:spcPts val="4786"/>
              </a:lnSpc>
              <a:spcBef>
                <a:spcPct val="0"/>
              </a:spcBef>
            </a:pPr>
            <a:r>
              <a:rPr lang="en-US" sz="3419" dirty="0" err="1">
                <a:solidFill>
                  <a:srgbClr val="0F4662"/>
                </a:solidFill>
                <a:latin typeface="Quicksand Bold"/>
                <a:ea typeface="Quicksand Bold"/>
                <a:cs typeface="Quicksand Bold"/>
                <a:sym typeface="Quicksand Bold"/>
              </a:rPr>
              <a:t>Eng.Suzan</a:t>
            </a:r>
            <a:r>
              <a:rPr lang="en-US" sz="3419" dirty="0">
                <a:solidFill>
                  <a:srgbClr val="0F4662"/>
                </a:solidFill>
                <a:latin typeface="Quicksand Bold"/>
                <a:ea typeface="Quicksand Bold"/>
                <a:cs typeface="Quicksand Bold"/>
                <a:sym typeface="Quicksand Bold"/>
              </a:rPr>
              <a:t> Shnity</a:t>
            </a:r>
          </a:p>
        </p:txBody>
      </p:sp>
      <p:sp>
        <p:nvSpPr>
          <p:cNvPr id="13" name="TextBox 16">
            <a:extLst>
              <a:ext uri="{FF2B5EF4-FFF2-40B4-BE49-F238E27FC236}">
                <a16:creationId xmlns:a16="http://schemas.microsoft.com/office/drawing/2014/main" id="{785A7F91-8BE2-2CA9-5ED7-28EA4271291D}"/>
              </a:ext>
            </a:extLst>
          </p:cNvPr>
          <p:cNvSpPr txBox="1"/>
          <p:nvPr/>
        </p:nvSpPr>
        <p:spPr>
          <a:xfrm>
            <a:off x="8500230" y="6368747"/>
            <a:ext cx="5017320" cy="570378"/>
          </a:xfrm>
          <a:prstGeom prst="rect">
            <a:avLst/>
          </a:prstGeom>
        </p:spPr>
        <p:txBody>
          <a:bodyPr lIns="0" tIns="0" rIns="0" bIns="0" rtlCol="0" anchor="t">
            <a:spAutoFit/>
          </a:bodyPr>
          <a:lstStyle/>
          <a:p>
            <a:pPr marL="0" lvl="0" indent="0" algn="ctr">
              <a:lnSpc>
                <a:spcPts val="4786"/>
              </a:lnSpc>
              <a:spcBef>
                <a:spcPct val="0"/>
              </a:spcBef>
            </a:pPr>
            <a:r>
              <a:rPr lang="en-US" sz="3419" dirty="0" err="1">
                <a:solidFill>
                  <a:srgbClr val="0F4662"/>
                </a:solidFill>
                <a:latin typeface="Quicksand Bold"/>
                <a:ea typeface="Quicksand Bold"/>
                <a:cs typeface="Quicksand Bold"/>
                <a:sym typeface="Quicksand Bold"/>
              </a:rPr>
              <a:t>Eng.Dima</a:t>
            </a:r>
            <a:r>
              <a:rPr lang="en-US" sz="3419" dirty="0">
                <a:solidFill>
                  <a:srgbClr val="0F4662"/>
                </a:solidFill>
                <a:latin typeface="Quicksand Bold"/>
                <a:ea typeface="Quicksand Bold"/>
                <a:cs typeface="Quicksand Bold"/>
                <a:sym typeface="Quicksand Bold"/>
              </a:rPr>
              <a:t> Shnity</a:t>
            </a:r>
          </a:p>
        </p:txBody>
      </p:sp>
      <p:sp>
        <p:nvSpPr>
          <p:cNvPr id="14" name="TextBox 16">
            <a:extLst>
              <a:ext uri="{FF2B5EF4-FFF2-40B4-BE49-F238E27FC236}">
                <a16:creationId xmlns:a16="http://schemas.microsoft.com/office/drawing/2014/main" id="{F7CECBD8-03E6-0B55-846A-63517BF36A8D}"/>
              </a:ext>
            </a:extLst>
          </p:cNvPr>
          <p:cNvSpPr txBox="1"/>
          <p:nvPr/>
        </p:nvSpPr>
        <p:spPr>
          <a:xfrm>
            <a:off x="12949266" y="6368747"/>
            <a:ext cx="5017320" cy="570378"/>
          </a:xfrm>
          <a:prstGeom prst="rect">
            <a:avLst/>
          </a:prstGeom>
        </p:spPr>
        <p:txBody>
          <a:bodyPr lIns="0" tIns="0" rIns="0" bIns="0" rtlCol="0" anchor="t">
            <a:spAutoFit/>
          </a:bodyPr>
          <a:lstStyle/>
          <a:p>
            <a:pPr marL="0" lvl="0" indent="0" algn="ctr">
              <a:lnSpc>
                <a:spcPts val="4786"/>
              </a:lnSpc>
              <a:spcBef>
                <a:spcPct val="0"/>
              </a:spcBef>
            </a:pPr>
            <a:r>
              <a:rPr lang="en-US" sz="3419" dirty="0" err="1">
                <a:solidFill>
                  <a:srgbClr val="0F4662"/>
                </a:solidFill>
                <a:latin typeface="Quicksand Bold"/>
                <a:ea typeface="Quicksand Bold"/>
                <a:cs typeface="Quicksand Bold"/>
                <a:sym typeface="Quicksand Bold"/>
              </a:rPr>
              <a:t>Eng.Dana</a:t>
            </a:r>
            <a:r>
              <a:rPr lang="en-US" sz="3419" dirty="0">
                <a:solidFill>
                  <a:srgbClr val="0F4662"/>
                </a:solidFill>
                <a:latin typeface="Quicksand Bold"/>
                <a:ea typeface="Quicksand Bold"/>
                <a:cs typeface="Quicksand Bold"/>
                <a:sym typeface="Quicksand Bold"/>
              </a:rPr>
              <a:t> </a:t>
            </a:r>
            <a:r>
              <a:rPr lang="en-US" sz="3419" dirty="0" err="1">
                <a:solidFill>
                  <a:srgbClr val="0F4662"/>
                </a:solidFill>
                <a:latin typeface="Quicksand Bold"/>
                <a:ea typeface="Quicksand Bold"/>
                <a:cs typeface="Quicksand Bold"/>
                <a:sym typeface="Quicksand Bold"/>
              </a:rPr>
              <a:t>Qamhiyeh</a:t>
            </a:r>
            <a:endParaRPr lang="en-US" sz="3419" dirty="0">
              <a:solidFill>
                <a:srgbClr val="0F4662"/>
              </a:solidFill>
              <a:latin typeface="Quicksand Bold"/>
              <a:ea typeface="Quicksand Bold"/>
              <a:cs typeface="Quicksand Bold"/>
              <a:sym typeface="Quicksand Bold"/>
            </a:endParaRPr>
          </a:p>
        </p:txBody>
      </p:sp>
      <p:pic>
        <p:nvPicPr>
          <p:cNvPr id="17" name="Picture 16">
            <a:extLst>
              <a:ext uri="{FF2B5EF4-FFF2-40B4-BE49-F238E27FC236}">
                <a16:creationId xmlns:a16="http://schemas.microsoft.com/office/drawing/2014/main" id="{4E75161E-0377-2FE5-F801-2DA9A19197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8418" y="1728601"/>
            <a:ext cx="2792200" cy="42803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 name="Picture 26">
            <a:extLst>
              <a:ext uri="{FF2B5EF4-FFF2-40B4-BE49-F238E27FC236}">
                <a16:creationId xmlns:a16="http://schemas.microsoft.com/office/drawing/2014/main" id="{2EBB45AD-1815-ABF0-B80A-BCD44A3C08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925173" y="1678358"/>
            <a:ext cx="3342594" cy="4338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 name="Picture 32">
            <a:extLst>
              <a:ext uri="{FF2B5EF4-FFF2-40B4-BE49-F238E27FC236}">
                <a16:creationId xmlns:a16="http://schemas.microsoft.com/office/drawing/2014/main" id="{3E2BFEA3-FEF4-F6D1-60C8-B615F57C1B7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32160" y="1684924"/>
            <a:ext cx="2968070" cy="41909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5" name="Picture 34">
            <a:extLst>
              <a:ext uri="{FF2B5EF4-FFF2-40B4-BE49-F238E27FC236}">
                <a16:creationId xmlns:a16="http://schemas.microsoft.com/office/drawing/2014/main" id="{4B21C4E3-CC7C-9B99-4E29-6FA159F2098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84600" y="1672224"/>
            <a:ext cx="3025161" cy="43446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2" name="TextBox 2"/>
          <p:cNvSpPr txBox="1"/>
          <p:nvPr/>
        </p:nvSpPr>
        <p:spPr>
          <a:xfrm>
            <a:off x="3505200" y="4056271"/>
            <a:ext cx="9960491" cy="2571345"/>
          </a:xfrm>
          <a:prstGeom prst="rect">
            <a:avLst/>
          </a:prstGeom>
        </p:spPr>
        <p:txBody>
          <a:bodyPr lIns="0" tIns="0" rIns="0" bIns="0" rtlCol="0" anchor="t">
            <a:spAutoFit/>
          </a:bodyPr>
          <a:lstStyle/>
          <a:p>
            <a:pPr algn="ctr">
              <a:lnSpc>
                <a:spcPts val="4079"/>
              </a:lnSpc>
            </a:pPr>
            <a:r>
              <a:rPr lang="en-US" sz="2400" dirty="0">
                <a:solidFill>
                  <a:srgbClr val="0F4662"/>
                </a:solidFill>
                <a:latin typeface="Quicksand"/>
              </a:rPr>
              <a:t>Solid waste management is a significant concern in Palestine, posing environmental and health challenges due to the accumulation of waste. One potential solution involves converting municipal solid waste into biochar through pyrolysis.</a:t>
            </a:r>
          </a:p>
          <a:p>
            <a:pPr marL="0" lvl="0" indent="0" algn="ctr">
              <a:lnSpc>
                <a:spcPts val="4079"/>
              </a:lnSpc>
            </a:pPr>
            <a:endParaRPr lang="en-US" sz="2400" dirty="0">
              <a:solidFill>
                <a:srgbClr val="0F4662"/>
              </a:solidFill>
              <a:latin typeface="Quicksand"/>
              <a:ea typeface="Quicksand"/>
              <a:cs typeface="Quicksand"/>
              <a:sym typeface="Quicksand"/>
            </a:endParaRPr>
          </a:p>
        </p:txBody>
      </p:sp>
      <p:sp>
        <p:nvSpPr>
          <p:cNvPr id="3" name="AutoShape 3"/>
          <p:cNvSpPr/>
          <p:nvPr/>
        </p:nvSpPr>
        <p:spPr>
          <a:xfrm>
            <a:off x="5897880" y="3568974"/>
            <a:ext cx="6492240" cy="0"/>
          </a:xfrm>
          <a:prstGeom prst="line">
            <a:avLst/>
          </a:prstGeom>
          <a:ln w="76200" cap="flat">
            <a:solidFill>
              <a:srgbClr val="0F4662"/>
            </a:solidFill>
            <a:prstDash val="solid"/>
            <a:headEnd type="none" w="sm" len="sm"/>
            <a:tailEnd type="none" w="sm" len="sm"/>
          </a:ln>
        </p:spPr>
      </p:sp>
      <p:sp>
        <p:nvSpPr>
          <p:cNvPr id="4" name="AutoShape 4"/>
          <p:cNvSpPr/>
          <p:nvPr/>
        </p:nvSpPr>
        <p:spPr>
          <a:xfrm>
            <a:off x="5897880" y="7171009"/>
            <a:ext cx="6492240" cy="0"/>
          </a:xfrm>
          <a:prstGeom prst="line">
            <a:avLst/>
          </a:prstGeom>
          <a:ln w="76200" cap="flat">
            <a:solidFill>
              <a:srgbClr val="0F4662"/>
            </a:solidFill>
            <a:prstDash val="solid"/>
            <a:headEnd type="none" w="sm" len="sm"/>
            <a:tailEnd type="none" w="sm" len="sm"/>
          </a:ln>
        </p:spPr>
      </p:sp>
      <p:sp>
        <p:nvSpPr>
          <p:cNvPr id="5" name="Freeform 5"/>
          <p:cNvSpPr/>
          <p:nvPr/>
        </p:nvSpPr>
        <p:spPr>
          <a:xfrm>
            <a:off x="8151601" y="2831778"/>
            <a:ext cx="1679997" cy="249900"/>
          </a:xfrm>
          <a:custGeom>
            <a:avLst/>
            <a:gdLst/>
            <a:ahLst/>
            <a:cxnLst/>
            <a:rect l="l" t="t" r="r" b="b"/>
            <a:pathLst>
              <a:path w="1679997" h="249900">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Freeform 7"/>
          <p:cNvSpPr/>
          <p:nvPr/>
        </p:nvSpPr>
        <p:spPr>
          <a:xfrm>
            <a:off x="8304001" y="8019527"/>
            <a:ext cx="1679997" cy="249900"/>
          </a:xfrm>
          <a:custGeom>
            <a:avLst/>
            <a:gdLst/>
            <a:ahLst/>
            <a:cxnLst/>
            <a:rect l="l" t="t" r="r" b="b"/>
            <a:pathLst>
              <a:path w="1679997" h="249900">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8">
            <a:extLst>
              <a:ext uri="{FF2B5EF4-FFF2-40B4-BE49-F238E27FC236}">
                <a16:creationId xmlns:a16="http://schemas.microsoft.com/office/drawing/2014/main" id="{EC29A278-6DF6-BD40-8BFB-61CE1BC25C02}"/>
              </a:ext>
            </a:extLst>
          </p:cNvPr>
          <p:cNvSpPr txBox="1"/>
          <p:nvPr/>
        </p:nvSpPr>
        <p:spPr>
          <a:xfrm>
            <a:off x="3732001" y="773771"/>
            <a:ext cx="9144000" cy="1243802"/>
          </a:xfrm>
          <a:prstGeom prst="rect">
            <a:avLst/>
          </a:prstGeom>
          <a:noFill/>
        </p:spPr>
        <p:txBody>
          <a:bodyPr wrap="square">
            <a:spAutoFit/>
          </a:bodyPr>
          <a:lstStyle/>
          <a:p>
            <a:pPr algn="ctr">
              <a:lnSpc>
                <a:spcPct val="150000"/>
              </a:lnSpc>
            </a:pPr>
            <a:r>
              <a:rPr lang="en-US" sz="5500" b="1" dirty="0">
                <a:solidFill>
                  <a:schemeClr val="tx2"/>
                </a:solidFill>
                <a:effectLst/>
                <a:latin typeface="Sylfaen" panose="010A0502050306030303" pitchFamily="18" charset="0"/>
                <a:ea typeface="Calibri" panose="020F0502020204030204" pitchFamily="34" charset="0"/>
              </a:rPr>
              <a:t>The Problem statements</a:t>
            </a:r>
            <a:endParaRPr lang="en-US" sz="5500" b="1" spc="142" dirty="0">
              <a:solidFill>
                <a:schemeClr val="tx2"/>
              </a:solidFill>
              <a:latin typeface="Sylfaen" panose="010A0502050306030303" pitchFamily="18" charset="0"/>
            </a:endParaRPr>
          </a:p>
        </p:txBody>
      </p:sp>
      <p:sp>
        <p:nvSpPr>
          <p:cNvPr id="12" name="Freeform 13">
            <a:extLst>
              <a:ext uri="{FF2B5EF4-FFF2-40B4-BE49-F238E27FC236}">
                <a16:creationId xmlns:a16="http://schemas.microsoft.com/office/drawing/2014/main" id="{F7DBC4A8-1D87-C1D7-7957-6D5DE5F33A8B}"/>
              </a:ext>
            </a:extLst>
          </p:cNvPr>
          <p:cNvSpPr/>
          <p:nvPr/>
        </p:nvSpPr>
        <p:spPr>
          <a:xfrm>
            <a:off x="609600" y="3695700"/>
            <a:ext cx="2348414" cy="2689111"/>
          </a:xfrm>
          <a:custGeom>
            <a:avLst/>
            <a:gdLst/>
            <a:ahLst/>
            <a:cxnLst/>
            <a:rect l="l" t="t" r="r" b="b"/>
            <a:pathLst>
              <a:path w="886568" h="1113270">
                <a:moveTo>
                  <a:pt x="0" y="0"/>
                </a:moveTo>
                <a:lnTo>
                  <a:pt x="886568" y="0"/>
                </a:lnTo>
                <a:lnTo>
                  <a:pt x="886568" y="1113270"/>
                </a:lnTo>
                <a:lnTo>
                  <a:pt x="0" y="11132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3" name="Rectangle 12">
            <a:extLst>
              <a:ext uri="{FF2B5EF4-FFF2-40B4-BE49-F238E27FC236}">
                <a16:creationId xmlns:a16="http://schemas.microsoft.com/office/drawing/2014/main" id="{616777B7-260D-C23D-8077-6BD122DAA28E}"/>
              </a:ext>
            </a:extLst>
          </p:cNvPr>
          <p:cNvSpPr/>
          <p:nvPr/>
        </p:nvSpPr>
        <p:spPr>
          <a:xfrm>
            <a:off x="304800" y="26670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8733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2" name="TextBox 2"/>
          <p:cNvSpPr txBox="1"/>
          <p:nvPr/>
        </p:nvSpPr>
        <p:spPr>
          <a:xfrm>
            <a:off x="1886138" y="3834586"/>
            <a:ext cx="9960491" cy="481286"/>
          </a:xfrm>
          <a:prstGeom prst="rect">
            <a:avLst/>
          </a:prstGeom>
        </p:spPr>
        <p:txBody>
          <a:bodyPr lIns="0" tIns="0" rIns="0" bIns="0" rtlCol="0" anchor="t">
            <a:spAutoFit/>
          </a:bodyPr>
          <a:lstStyle/>
          <a:p>
            <a:pPr algn="ctr">
              <a:lnSpc>
                <a:spcPts val="4079"/>
              </a:lnSpc>
            </a:pPr>
            <a:r>
              <a:rPr lang="en-US" sz="2400" b="1" dirty="0">
                <a:solidFill>
                  <a:schemeClr val="tx2"/>
                </a:solidFill>
                <a:latin typeface="Cambria" panose="02040503050406030204" pitchFamily="18" charset="0"/>
                <a:ea typeface="Cambria" panose="02040503050406030204" pitchFamily="18" charset="0"/>
              </a:rPr>
              <a:t> Reviewing the Literature regrading biochar production.</a:t>
            </a:r>
          </a:p>
        </p:txBody>
      </p:sp>
      <p:sp>
        <p:nvSpPr>
          <p:cNvPr id="3" name="AutoShape 3"/>
          <p:cNvSpPr/>
          <p:nvPr/>
        </p:nvSpPr>
        <p:spPr>
          <a:xfrm>
            <a:off x="5897880" y="3568974"/>
            <a:ext cx="6492240" cy="0"/>
          </a:xfrm>
          <a:prstGeom prst="line">
            <a:avLst/>
          </a:prstGeom>
          <a:ln w="76200" cap="flat">
            <a:solidFill>
              <a:srgbClr val="0F4662"/>
            </a:solidFill>
            <a:prstDash val="solid"/>
            <a:headEnd type="none" w="sm" len="sm"/>
            <a:tailEnd type="none" w="sm" len="sm"/>
          </a:ln>
        </p:spPr>
      </p:sp>
      <p:sp>
        <p:nvSpPr>
          <p:cNvPr id="4" name="AutoShape 4"/>
          <p:cNvSpPr/>
          <p:nvPr/>
        </p:nvSpPr>
        <p:spPr>
          <a:xfrm>
            <a:off x="5745479" y="8343900"/>
            <a:ext cx="6492240" cy="0"/>
          </a:xfrm>
          <a:prstGeom prst="line">
            <a:avLst/>
          </a:prstGeom>
          <a:ln w="76200" cap="flat">
            <a:solidFill>
              <a:srgbClr val="0F4662"/>
            </a:solidFill>
            <a:prstDash val="solid"/>
            <a:headEnd type="none" w="sm" len="sm"/>
            <a:tailEnd type="none" w="sm" len="sm"/>
          </a:ln>
        </p:spPr>
      </p:sp>
      <p:sp>
        <p:nvSpPr>
          <p:cNvPr id="5" name="Freeform 5"/>
          <p:cNvSpPr/>
          <p:nvPr/>
        </p:nvSpPr>
        <p:spPr>
          <a:xfrm>
            <a:off x="8151601" y="2831778"/>
            <a:ext cx="1679997" cy="249900"/>
          </a:xfrm>
          <a:custGeom>
            <a:avLst/>
            <a:gdLst/>
            <a:ahLst/>
            <a:cxnLst/>
            <a:rect l="l" t="t" r="r" b="b"/>
            <a:pathLst>
              <a:path w="1679997" h="249900">
                <a:moveTo>
                  <a:pt x="0" y="0"/>
                </a:moveTo>
                <a:lnTo>
                  <a:pt x="1679998" y="0"/>
                </a:lnTo>
                <a:lnTo>
                  <a:pt x="1679998" y="249899"/>
                </a:lnTo>
                <a:lnTo>
                  <a:pt x="0" y="2498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Freeform 7"/>
          <p:cNvSpPr/>
          <p:nvPr/>
        </p:nvSpPr>
        <p:spPr>
          <a:xfrm>
            <a:off x="8130819" y="9029700"/>
            <a:ext cx="1679997" cy="249900"/>
          </a:xfrm>
          <a:custGeom>
            <a:avLst/>
            <a:gdLst/>
            <a:ahLst/>
            <a:cxnLst/>
            <a:rect l="l" t="t" r="r" b="b"/>
            <a:pathLst>
              <a:path w="1679997" h="249900">
                <a:moveTo>
                  <a:pt x="0" y="0"/>
                </a:moveTo>
                <a:lnTo>
                  <a:pt x="1679998" y="0"/>
                </a:lnTo>
                <a:lnTo>
                  <a:pt x="1679998" y="249900"/>
                </a:lnTo>
                <a:lnTo>
                  <a:pt x="0" y="249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8">
            <a:extLst>
              <a:ext uri="{FF2B5EF4-FFF2-40B4-BE49-F238E27FC236}">
                <a16:creationId xmlns:a16="http://schemas.microsoft.com/office/drawing/2014/main" id="{EC29A278-6DF6-BD40-8BFB-61CE1BC25C02}"/>
              </a:ext>
            </a:extLst>
          </p:cNvPr>
          <p:cNvSpPr txBox="1"/>
          <p:nvPr/>
        </p:nvSpPr>
        <p:spPr>
          <a:xfrm>
            <a:off x="3732001" y="773771"/>
            <a:ext cx="9144000" cy="1243802"/>
          </a:xfrm>
          <a:prstGeom prst="rect">
            <a:avLst/>
          </a:prstGeom>
          <a:noFill/>
        </p:spPr>
        <p:txBody>
          <a:bodyPr wrap="square">
            <a:spAutoFit/>
          </a:bodyPr>
          <a:lstStyle/>
          <a:p>
            <a:pPr algn="ctr">
              <a:lnSpc>
                <a:spcPct val="150000"/>
              </a:lnSpc>
            </a:pPr>
            <a:r>
              <a:rPr lang="en-US" sz="5500" b="1" spc="142" dirty="0">
                <a:solidFill>
                  <a:schemeClr val="tx2"/>
                </a:solidFill>
                <a:latin typeface="Sylfaen" panose="010A0502050306030303" pitchFamily="18" charset="0"/>
              </a:rPr>
              <a:t>Objectives</a:t>
            </a:r>
          </a:p>
        </p:txBody>
      </p:sp>
      <p:sp>
        <p:nvSpPr>
          <p:cNvPr id="6" name="Freeform 30">
            <a:extLst>
              <a:ext uri="{FF2B5EF4-FFF2-40B4-BE49-F238E27FC236}">
                <a16:creationId xmlns:a16="http://schemas.microsoft.com/office/drawing/2014/main" id="{2D43A1D5-22C1-1C32-1741-F845EBE41336}"/>
              </a:ext>
            </a:extLst>
          </p:cNvPr>
          <p:cNvSpPr/>
          <p:nvPr/>
        </p:nvSpPr>
        <p:spPr>
          <a:xfrm>
            <a:off x="1899992" y="4570276"/>
            <a:ext cx="433331" cy="680044"/>
          </a:xfrm>
          <a:custGeom>
            <a:avLst/>
            <a:gdLst/>
            <a:ahLst/>
            <a:cxnLst/>
            <a:rect l="l" t="t" r="r" b="b"/>
            <a:pathLst>
              <a:path w="724731" h="1065909">
                <a:moveTo>
                  <a:pt x="0" y="0"/>
                </a:moveTo>
                <a:lnTo>
                  <a:pt x="724731" y="0"/>
                </a:lnTo>
                <a:lnTo>
                  <a:pt x="724731" y="1065908"/>
                </a:lnTo>
                <a:lnTo>
                  <a:pt x="0" y="106590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dirty="0"/>
          </a:p>
        </p:txBody>
      </p:sp>
      <p:sp>
        <p:nvSpPr>
          <p:cNvPr id="8" name="Freeform 30">
            <a:extLst>
              <a:ext uri="{FF2B5EF4-FFF2-40B4-BE49-F238E27FC236}">
                <a16:creationId xmlns:a16="http://schemas.microsoft.com/office/drawing/2014/main" id="{5729ABDE-17AB-8B91-0DBE-C2760F7099F9}"/>
              </a:ext>
            </a:extLst>
          </p:cNvPr>
          <p:cNvSpPr/>
          <p:nvPr/>
        </p:nvSpPr>
        <p:spPr>
          <a:xfrm>
            <a:off x="1905000" y="3619500"/>
            <a:ext cx="433331" cy="680044"/>
          </a:xfrm>
          <a:custGeom>
            <a:avLst/>
            <a:gdLst/>
            <a:ahLst/>
            <a:cxnLst/>
            <a:rect l="l" t="t" r="r" b="b"/>
            <a:pathLst>
              <a:path w="724731" h="1065909">
                <a:moveTo>
                  <a:pt x="0" y="0"/>
                </a:moveTo>
                <a:lnTo>
                  <a:pt x="724731" y="0"/>
                </a:lnTo>
                <a:lnTo>
                  <a:pt x="724731" y="1065908"/>
                </a:lnTo>
                <a:lnTo>
                  <a:pt x="0" y="106590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dirty="0"/>
          </a:p>
        </p:txBody>
      </p:sp>
      <p:sp>
        <p:nvSpPr>
          <p:cNvPr id="11" name="TextBox 10">
            <a:extLst>
              <a:ext uri="{FF2B5EF4-FFF2-40B4-BE49-F238E27FC236}">
                <a16:creationId xmlns:a16="http://schemas.microsoft.com/office/drawing/2014/main" id="{9E4E8A10-6473-5219-26A7-32A2752A4E99}"/>
              </a:ext>
            </a:extLst>
          </p:cNvPr>
          <p:cNvSpPr txBox="1"/>
          <p:nvPr/>
        </p:nvSpPr>
        <p:spPr>
          <a:xfrm>
            <a:off x="2743200" y="4810226"/>
            <a:ext cx="11465803" cy="556627"/>
          </a:xfrm>
          <a:prstGeom prst="rect">
            <a:avLst/>
          </a:prstGeom>
          <a:noFill/>
        </p:spPr>
        <p:txBody>
          <a:bodyPr wrap="square">
            <a:spAutoFit/>
          </a:bodyPr>
          <a:lstStyle/>
          <a:p>
            <a:pPr algn="ctr">
              <a:lnSpc>
                <a:spcPts val="4079"/>
              </a:lnSpc>
            </a:pPr>
            <a:r>
              <a:rPr lang="en-US" sz="2400" b="1" dirty="0">
                <a:solidFill>
                  <a:schemeClr val="tx2"/>
                </a:solidFill>
                <a:latin typeface="Cambria" panose="02040503050406030204" pitchFamily="18" charset="0"/>
                <a:ea typeface="Cambria" panose="02040503050406030204" pitchFamily="18" charset="0"/>
              </a:rPr>
              <a:t>Investigate the pyrolysis process of biochar using cooked rice as the feedstock</a:t>
            </a:r>
            <a:r>
              <a:rPr lang="en-US" sz="1800" dirty="0">
                <a:solidFill>
                  <a:srgbClr val="0F4662"/>
                </a:solidFill>
                <a:latin typeface="Quicksand"/>
              </a:rPr>
              <a:t>.</a:t>
            </a:r>
          </a:p>
        </p:txBody>
      </p:sp>
      <p:sp>
        <p:nvSpPr>
          <p:cNvPr id="14" name="TextBox 13">
            <a:extLst>
              <a:ext uri="{FF2B5EF4-FFF2-40B4-BE49-F238E27FC236}">
                <a16:creationId xmlns:a16="http://schemas.microsoft.com/office/drawing/2014/main" id="{C92EF111-404A-96FE-6C1B-1D89D03491CD}"/>
              </a:ext>
            </a:extLst>
          </p:cNvPr>
          <p:cNvSpPr txBox="1"/>
          <p:nvPr/>
        </p:nvSpPr>
        <p:spPr>
          <a:xfrm>
            <a:off x="2895600" y="5725738"/>
            <a:ext cx="14550042" cy="556627"/>
          </a:xfrm>
          <a:prstGeom prst="rect">
            <a:avLst/>
          </a:prstGeom>
          <a:noFill/>
        </p:spPr>
        <p:txBody>
          <a:bodyPr wrap="square">
            <a:spAutoFit/>
          </a:bodyPr>
          <a:lstStyle/>
          <a:p>
            <a:pPr algn="ctr">
              <a:lnSpc>
                <a:spcPts val="4079"/>
              </a:lnSpc>
            </a:pPr>
            <a:r>
              <a:rPr lang="en-US" sz="2400" b="1" dirty="0">
                <a:solidFill>
                  <a:schemeClr val="tx2"/>
                </a:solidFill>
                <a:latin typeface="Cambria" panose="02040503050406030204" pitchFamily="18" charset="0"/>
                <a:ea typeface="Cambria" panose="02040503050406030204" pitchFamily="18" charset="0"/>
              </a:rPr>
              <a:t>Explore the impact of varying pyrolysis temperatures and residence times on biochar yield and quality.</a:t>
            </a:r>
          </a:p>
        </p:txBody>
      </p:sp>
      <p:sp>
        <p:nvSpPr>
          <p:cNvPr id="16" name="TextBox 15">
            <a:extLst>
              <a:ext uri="{FF2B5EF4-FFF2-40B4-BE49-F238E27FC236}">
                <a16:creationId xmlns:a16="http://schemas.microsoft.com/office/drawing/2014/main" id="{735C76BC-EFCE-7320-84E4-CA33B581665C}"/>
              </a:ext>
            </a:extLst>
          </p:cNvPr>
          <p:cNvSpPr txBox="1"/>
          <p:nvPr/>
        </p:nvSpPr>
        <p:spPr>
          <a:xfrm>
            <a:off x="1676400" y="6607288"/>
            <a:ext cx="12243262" cy="556627"/>
          </a:xfrm>
          <a:prstGeom prst="rect">
            <a:avLst/>
          </a:prstGeom>
          <a:noFill/>
        </p:spPr>
        <p:txBody>
          <a:bodyPr wrap="square">
            <a:spAutoFit/>
          </a:bodyPr>
          <a:lstStyle/>
          <a:p>
            <a:pPr algn="ctr">
              <a:lnSpc>
                <a:spcPts val="4079"/>
              </a:lnSpc>
            </a:pPr>
            <a:r>
              <a:rPr lang="en-US" sz="2400" b="1" dirty="0">
                <a:solidFill>
                  <a:schemeClr val="tx2"/>
                </a:solidFill>
                <a:latin typeface="Cambria" panose="02040503050406030204" pitchFamily="18" charset="0"/>
                <a:ea typeface="Cambria" panose="02040503050406030204" pitchFamily="18" charset="0"/>
              </a:rPr>
              <a:t>Analyze the physical and chemical properties of the produced biochar.</a:t>
            </a:r>
          </a:p>
        </p:txBody>
      </p:sp>
      <p:sp>
        <p:nvSpPr>
          <p:cNvPr id="18" name="TextBox 17">
            <a:extLst>
              <a:ext uri="{FF2B5EF4-FFF2-40B4-BE49-F238E27FC236}">
                <a16:creationId xmlns:a16="http://schemas.microsoft.com/office/drawing/2014/main" id="{8F3B21A9-87E3-8BC8-484C-32AEFE8A3D91}"/>
              </a:ext>
            </a:extLst>
          </p:cNvPr>
          <p:cNvSpPr txBox="1"/>
          <p:nvPr/>
        </p:nvSpPr>
        <p:spPr>
          <a:xfrm>
            <a:off x="1550106" y="7499471"/>
            <a:ext cx="12471862" cy="556627"/>
          </a:xfrm>
          <a:prstGeom prst="rect">
            <a:avLst/>
          </a:prstGeom>
          <a:noFill/>
        </p:spPr>
        <p:txBody>
          <a:bodyPr wrap="square">
            <a:spAutoFit/>
          </a:bodyPr>
          <a:lstStyle/>
          <a:p>
            <a:pPr algn="ctr">
              <a:lnSpc>
                <a:spcPts val="4079"/>
              </a:lnSpc>
            </a:pPr>
            <a:r>
              <a:rPr lang="en-US" sz="2400" b="1" dirty="0">
                <a:solidFill>
                  <a:schemeClr val="tx2"/>
                </a:solidFill>
                <a:latin typeface="Cambria" panose="02040503050406030204" pitchFamily="18" charset="0"/>
                <a:ea typeface="Cambria" panose="02040503050406030204" pitchFamily="18" charset="0"/>
              </a:rPr>
              <a:t>Study the adsorption capacity of biochar for methylene blue (MB) dye.</a:t>
            </a:r>
            <a:endParaRPr lang="en-US" sz="2400" b="1" dirty="0">
              <a:solidFill>
                <a:schemeClr val="tx2"/>
              </a:solidFill>
              <a:latin typeface="Cambria" panose="02040503050406030204" pitchFamily="18" charset="0"/>
              <a:ea typeface="Cambria" panose="02040503050406030204" pitchFamily="18" charset="0"/>
              <a:sym typeface="Quicksand"/>
            </a:endParaRPr>
          </a:p>
        </p:txBody>
      </p:sp>
      <p:sp>
        <p:nvSpPr>
          <p:cNvPr id="19" name="Freeform 30">
            <a:extLst>
              <a:ext uri="{FF2B5EF4-FFF2-40B4-BE49-F238E27FC236}">
                <a16:creationId xmlns:a16="http://schemas.microsoft.com/office/drawing/2014/main" id="{0DD3F53E-885B-5E4E-D415-A577B8F369E4}"/>
              </a:ext>
            </a:extLst>
          </p:cNvPr>
          <p:cNvSpPr/>
          <p:nvPr/>
        </p:nvSpPr>
        <p:spPr>
          <a:xfrm>
            <a:off x="1893065" y="5526161"/>
            <a:ext cx="433331" cy="680044"/>
          </a:xfrm>
          <a:custGeom>
            <a:avLst/>
            <a:gdLst/>
            <a:ahLst/>
            <a:cxnLst/>
            <a:rect l="l" t="t" r="r" b="b"/>
            <a:pathLst>
              <a:path w="724731" h="1065909">
                <a:moveTo>
                  <a:pt x="0" y="0"/>
                </a:moveTo>
                <a:lnTo>
                  <a:pt x="724731" y="0"/>
                </a:lnTo>
                <a:lnTo>
                  <a:pt x="724731" y="1065908"/>
                </a:lnTo>
                <a:lnTo>
                  <a:pt x="0" y="106590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dirty="0"/>
          </a:p>
        </p:txBody>
      </p:sp>
      <p:sp>
        <p:nvSpPr>
          <p:cNvPr id="20" name="Freeform 30">
            <a:extLst>
              <a:ext uri="{FF2B5EF4-FFF2-40B4-BE49-F238E27FC236}">
                <a16:creationId xmlns:a16="http://schemas.microsoft.com/office/drawing/2014/main" id="{2AA9EBA5-01E6-A091-4943-5A47791C5A55}"/>
              </a:ext>
            </a:extLst>
          </p:cNvPr>
          <p:cNvSpPr/>
          <p:nvPr/>
        </p:nvSpPr>
        <p:spPr>
          <a:xfrm>
            <a:off x="1899992" y="6446144"/>
            <a:ext cx="433331" cy="680044"/>
          </a:xfrm>
          <a:custGeom>
            <a:avLst/>
            <a:gdLst/>
            <a:ahLst/>
            <a:cxnLst/>
            <a:rect l="l" t="t" r="r" b="b"/>
            <a:pathLst>
              <a:path w="724731" h="1065909">
                <a:moveTo>
                  <a:pt x="0" y="0"/>
                </a:moveTo>
                <a:lnTo>
                  <a:pt x="724731" y="0"/>
                </a:lnTo>
                <a:lnTo>
                  <a:pt x="724731" y="1065908"/>
                </a:lnTo>
                <a:lnTo>
                  <a:pt x="0" y="106590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dirty="0"/>
          </a:p>
        </p:txBody>
      </p:sp>
      <p:sp>
        <p:nvSpPr>
          <p:cNvPr id="21" name="Freeform 30">
            <a:extLst>
              <a:ext uri="{FF2B5EF4-FFF2-40B4-BE49-F238E27FC236}">
                <a16:creationId xmlns:a16="http://schemas.microsoft.com/office/drawing/2014/main" id="{2D54FEAF-D543-61DA-0023-9887ACFC1A0A}"/>
              </a:ext>
            </a:extLst>
          </p:cNvPr>
          <p:cNvSpPr/>
          <p:nvPr/>
        </p:nvSpPr>
        <p:spPr>
          <a:xfrm>
            <a:off x="1899992" y="7400763"/>
            <a:ext cx="433331" cy="680044"/>
          </a:xfrm>
          <a:custGeom>
            <a:avLst/>
            <a:gdLst/>
            <a:ahLst/>
            <a:cxnLst/>
            <a:rect l="l" t="t" r="r" b="b"/>
            <a:pathLst>
              <a:path w="724731" h="1065909">
                <a:moveTo>
                  <a:pt x="0" y="0"/>
                </a:moveTo>
                <a:lnTo>
                  <a:pt x="724731" y="0"/>
                </a:lnTo>
                <a:lnTo>
                  <a:pt x="724731" y="1065908"/>
                </a:lnTo>
                <a:lnTo>
                  <a:pt x="0" y="106590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dirty="0"/>
          </a:p>
        </p:txBody>
      </p:sp>
      <p:sp>
        <p:nvSpPr>
          <p:cNvPr id="23" name="Rectangle 22">
            <a:extLst>
              <a:ext uri="{FF2B5EF4-FFF2-40B4-BE49-F238E27FC236}">
                <a16:creationId xmlns:a16="http://schemas.microsoft.com/office/drawing/2014/main" id="{548E8E8E-8E04-50D6-7C55-261CAD1BB262}"/>
              </a:ext>
            </a:extLst>
          </p:cNvPr>
          <p:cNvSpPr/>
          <p:nvPr/>
        </p:nvSpPr>
        <p:spPr>
          <a:xfrm>
            <a:off x="304800" y="34290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8002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sp>
        <p:nvSpPr>
          <p:cNvPr id="13" name="TextBox 9">
            <a:extLst>
              <a:ext uri="{FF2B5EF4-FFF2-40B4-BE49-F238E27FC236}">
                <a16:creationId xmlns:a16="http://schemas.microsoft.com/office/drawing/2014/main" id="{7685E488-3AD2-7B13-9F80-B6436A0CF78B}"/>
              </a:ext>
            </a:extLst>
          </p:cNvPr>
          <p:cNvSpPr txBox="1"/>
          <p:nvPr/>
        </p:nvSpPr>
        <p:spPr>
          <a:xfrm>
            <a:off x="4802123" y="-2467900"/>
            <a:ext cx="7018290" cy="7220740"/>
          </a:xfrm>
          <a:prstGeom prst="rect">
            <a:avLst/>
          </a:prstGeom>
        </p:spPr>
        <p:txBody>
          <a:bodyPr lIns="50800" tIns="50800" rIns="50800" bIns="50800" rtlCol="0" anchor="ctr"/>
          <a:lstStyle/>
          <a:p>
            <a:pPr marL="0" lvl="0" indent="0" algn="ctr">
              <a:lnSpc>
                <a:spcPts val="2859"/>
              </a:lnSpc>
              <a:spcBef>
                <a:spcPct val="0"/>
              </a:spcBef>
            </a:pPr>
            <a:endParaRPr/>
          </a:p>
        </p:txBody>
      </p:sp>
      <p:sp>
        <p:nvSpPr>
          <p:cNvPr id="14" name="TextBox 38">
            <a:extLst>
              <a:ext uri="{FF2B5EF4-FFF2-40B4-BE49-F238E27FC236}">
                <a16:creationId xmlns:a16="http://schemas.microsoft.com/office/drawing/2014/main" id="{D516D047-6EF3-1664-0990-27DAD7443B35}"/>
              </a:ext>
            </a:extLst>
          </p:cNvPr>
          <p:cNvSpPr txBox="1"/>
          <p:nvPr/>
        </p:nvSpPr>
        <p:spPr>
          <a:xfrm>
            <a:off x="3690597" y="1305546"/>
            <a:ext cx="11582400" cy="893771"/>
          </a:xfrm>
          <a:prstGeom prst="rect">
            <a:avLst/>
          </a:prstGeom>
        </p:spPr>
        <p:txBody>
          <a:bodyPr wrap="square" lIns="0" tIns="0" rIns="0" bIns="0" rtlCol="0" anchor="t">
            <a:spAutoFit/>
          </a:bodyPr>
          <a:lstStyle/>
          <a:p>
            <a:pPr>
              <a:lnSpc>
                <a:spcPts val="8206"/>
              </a:lnSpc>
              <a:spcBef>
                <a:spcPct val="0"/>
              </a:spcBef>
            </a:pPr>
            <a:r>
              <a:rPr lang="en-US" sz="3600" b="1" spc="247" dirty="0">
                <a:solidFill>
                  <a:schemeClr val="tx2"/>
                </a:solidFill>
                <a:latin typeface="Open Sauce"/>
              </a:rPr>
              <a:t>Municipal Solid Waste Disposal Methods</a:t>
            </a:r>
          </a:p>
        </p:txBody>
      </p:sp>
      <p:grpSp>
        <p:nvGrpSpPr>
          <p:cNvPr id="15" name="Group 3">
            <a:extLst>
              <a:ext uri="{FF2B5EF4-FFF2-40B4-BE49-F238E27FC236}">
                <a16:creationId xmlns:a16="http://schemas.microsoft.com/office/drawing/2014/main" id="{0108C459-D37C-D657-651E-D83FCC3C96C7}"/>
              </a:ext>
            </a:extLst>
          </p:cNvPr>
          <p:cNvGrpSpPr/>
          <p:nvPr/>
        </p:nvGrpSpPr>
        <p:grpSpPr>
          <a:xfrm>
            <a:off x="1161264" y="5334451"/>
            <a:ext cx="15684991" cy="391759"/>
            <a:chOff x="0" y="0"/>
            <a:chExt cx="4131027" cy="103179"/>
          </a:xfrm>
          <a:solidFill>
            <a:srgbClr val="7994A0"/>
          </a:solidFill>
        </p:grpSpPr>
        <p:sp>
          <p:nvSpPr>
            <p:cNvPr id="16" name="Freeform 4">
              <a:extLst>
                <a:ext uri="{FF2B5EF4-FFF2-40B4-BE49-F238E27FC236}">
                  <a16:creationId xmlns:a16="http://schemas.microsoft.com/office/drawing/2014/main" id="{6F297730-0801-05C8-4863-554745242F6C}"/>
                </a:ext>
              </a:extLst>
            </p:cNvPr>
            <p:cNvSpPr/>
            <p:nvPr/>
          </p:nvSpPr>
          <p:spPr>
            <a:xfrm>
              <a:off x="0" y="0"/>
              <a:ext cx="4131027" cy="103179"/>
            </a:xfrm>
            <a:custGeom>
              <a:avLst/>
              <a:gdLst/>
              <a:ahLst/>
              <a:cxnLst/>
              <a:rect l="l" t="t" r="r" b="b"/>
              <a:pathLst>
                <a:path w="4131027" h="103179">
                  <a:moveTo>
                    <a:pt x="0" y="0"/>
                  </a:moveTo>
                  <a:lnTo>
                    <a:pt x="4131027" y="0"/>
                  </a:lnTo>
                  <a:lnTo>
                    <a:pt x="4131027" y="103179"/>
                  </a:lnTo>
                  <a:lnTo>
                    <a:pt x="0" y="103179"/>
                  </a:lnTo>
                  <a:close/>
                </a:path>
              </a:pathLst>
            </a:custGeom>
            <a:grpFill/>
          </p:spPr>
          <p:style>
            <a:lnRef idx="0">
              <a:scrgbClr r="0" g="0" b="0"/>
            </a:lnRef>
            <a:fillRef idx="1001">
              <a:schemeClr val="lt2"/>
            </a:fillRef>
            <a:effectRef idx="0">
              <a:scrgbClr r="0" g="0" b="0"/>
            </a:effectRef>
            <a:fontRef idx="major"/>
          </p:style>
        </p:sp>
        <p:sp>
          <p:nvSpPr>
            <p:cNvPr id="17" name="TextBox 5">
              <a:extLst>
                <a:ext uri="{FF2B5EF4-FFF2-40B4-BE49-F238E27FC236}">
                  <a16:creationId xmlns:a16="http://schemas.microsoft.com/office/drawing/2014/main" id="{0B1308C3-F964-DFEC-95A0-2F6E370F4BFF}"/>
                </a:ext>
              </a:extLst>
            </p:cNvPr>
            <p:cNvSpPr txBox="1"/>
            <p:nvPr/>
          </p:nvSpPr>
          <p:spPr>
            <a:xfrm>
              <a:off x="0" y="-47625"/>
              <a:ext cx="4131027" cy="150804"/>
            </a:xfrm>
            <a:prstGeom prst="rect">
              <a:avLst/>
            </a:prstGeom>
            <a:grpFill/>
          </p:spPr>
          <p:style>
            <a:lnRef idx="0">
              <a:scrgbClr r="0" g="0" b="0"/>
            </a:lnRef>
            <a:fillRef idx="1001">
              <a:schemeClr val="lt2"/>
            </a:fillRef>
            <a:effectRef idx="0">
              <a:scrgbClr r="0" g="0" b="0"/>
            </a:effectRef>
            <a:fontRef idx="major"/>
          </p:style>
          <p:txBody>
            <a:bodyPr lIns="50800" tIns="50800" rIns="50800" bIns="50800" rtlCol="0" anchor="ctr"/>
            <a:lstStyle/>
            <a:p>
              <a:pPr algn="ctr">
                <a:lnSpc>
                  <a:spcPts val="2659"/>
                </a:lnSpc>
              </a:pPr>
              <a:endParaRPr/>
            </a:p>
          </p:txBody>
        </p:sp>
      </p:grpSp>
      <p:sp>
        <p:nvSpPr>
          <p:cNvPr id="19" name="Freeform 7">
            <a:extLst>
              <a:ext uri="{FF2B5EF4-FFF2-40B4-BE49-F238E27FC236}">
                <a16:creationId xmlns:a16="http://schemas.microsoft.com/office/drawing/2014/main" id="{23061756-2286-4560-83B7-0CC334996CB3}"/>
              </a:ext>
            </a:extLst>
          </p:cNvPr>
          <p:cNvSpPr/>
          <p:nvPr/>
        </p:nvSpPr>
        <p:spPr>
          <a:xfrm>
            <a:off x="1929226" y="4366765"/>
            <a:ext cx="2327131" cy="232713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ln>
            <a:solidFill>
              <a:schemeClr val="tx2"/>
            </a:solidFill>
          </a:ln>
        </p:spPr>
        <p:style>
          <a:lnRef idx="2">
            <a:schemeClr val="accent3"/>
          </a:lnRef>
          <a:fillRef idx="1">
            <a:schemeClr val="lt1"/>
          </a:fillRef>
          <a:effectRef idx="0">
            <a:schemeClr val="accent3"/>
          </a:effectRef>
          <a:fontRef idx="minor">
            <a:schemeClr val="dk1"/>
          </a:fontRef>
        </p:style>
      </p:sp>
      <p:sp>
        <p:nvSpPr>
          <p:cNvPr id="22" name="Freeform 11">
            <a:extLst>
              <a:ext uri="{FF2B5EF4-FFF2-40B4-BE49-F238E27FC236}">
                <a16:creationId xmlns:a16="http://schemas.microsoft.com/office/drawing/2014/main" id="{5F48C918-73A9-0A95-537F-341359E9AEDD}"/>
              </a:ext>
            </a:extLst>
          </p:cNvPr>
          <p:cNvSpPr/>
          <p:nvPr/>
        </p:nvSpPr>
        <p:spPr>
          <a:xfrm>
            <a:off x="5797488" y="4366765"/>
            <a:ext cx="2327131" cy="232713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ln>
            <a:solidFill>
              <a:schemeClr val="tx2"/>
            </a:solidFill>
          </a:ln>
        </p:spPr>
        <p:style>
          <a:lnRef idx="2">
            <a:schemeClr val="accent3"/>
          </a:lnRef>
          <a:fillRef idx="1">
            <a:schemeClr val="lt1"/>
          </a:fillRef>
          <a:effectRef idx="0">
            <a:schemeClr val="accent3"/>
          </a:effectRef>
          <a:fontRef idx="minor">
            <a:schemeClr val="dk1"/>
          </a:fontRef>
        </p:style>
      </p:sp>
      <p:sp>
        <p:nvSpPr>
          <p:cNvPr id="24" name="Freeform 14">
            <a:extLst>
              <a:ext uri="{FF2B5EF4-FFF2-40B4-BE49-F238E27FC236}">
                <a16:creationId xmlns:a16="http://schemas.microsoft.com/office/drawing/2014/main" id="{EEB8C324-84F7-88B4-5DCD-FA3E24B335CE}"/>
              </a:ext>
            </a:extLst>
          </p:cNvPr>
          <p:cNvSpPr/>
          <p:nvPr/>
        </p:nvSpPr>
        <p:spPr>
          <a:xfrm>
            <a:off x="9705769" y="4366765"/>
            <a:ext cx="2327131" cy="232713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ln>
            <a:solidFill>
              <a:schemeClr val="tx2"/>
            </a:solidFill>
          </a:ln>
        </p:spPr>
        <p:style>
          <a:lnRef idx="2">
            <a:schemeClr val="accent3"/>
          </a:lnRef>
          <a:fillRef idx="1">
            <a:schemeClr val="lt1"/>
          </a:fillRef>
          <a:effectRef idx="0">
            <a:schemeClr val="accent3"/>
          </a:effectRef>
          <a:fontRef idx="minor">
            <a:schemeClr val="dk1"/>
          </a:fontRef>
        </p:style>
      </p:sp>
      <p:sp>
        <p:nvSpPr>
          <p:cNvPr id="25" name="Freeform 17">
            <a:extLst>
              <a:ext uri="{FF2B5EF4-FFF2-40B4-BE49-F238E27FC236}">
                <a16:creationId xmlns:a16="http://schemas.microsoft.com/office/drawing/2014/main" id="{C4948C99-AE8F-38DC-BE10-0D7C09742CB8}"/>
              </a:ext>
            </a:extLst>
          </p:cNvPr>
          <p:cNvSpPr/>
          <p:nvPr/>
        </p:nvSpPr>
        <p:spPr>
          <a:xfrm>
            <a:off x="13792200" y="4366765"/>
            <a:ext cx="2327131" cy="232713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ln>
            <a:solidFill>
              <a:schemeClr val="tx2"/>
            </a:solidFill>
          </a:ln>
        </p:spPr>
        <p:style>
          <a:lnRef idx="2">
            <a:schemeClr val="accent3"/>
          </a:lnRef>
          <a:fillRef idx="1">
            <a:schemeClr val="lt1"/>
          </a:fillRef>
          <a:effectRef idx="0">
            <a:schemeClr val="accent3"/>
          </a:effectRef>
          <a:fontRef idx="minor">
            <a:schemeClr val="dk1"/>
          </a:fontRef>
        </p:style>
      </p:sp>
      <p:sp>
        <p:nvSpPr>
          <p:cNvPr id="26" name="TextBox 19">
            <a:extLst>
              <a:ext uri="{FF2B5EF4-FFF2-40B4-BE49-F238E27FC236}">
                <a16:creationId xmlns:a16="http://schemas.microsoft.com/office/drawing/2014/main" id="{D090A9E1-430B-3036-629A-562235CB0165}"/>
              </a:ext>
            </a:extLst>
          </p:cNvPr>
          <p:cNvSpPr txBox="1"/>
          <p:nvPr/>
        </p:nvSpPr>
        <p:spPr>
          <a:xfrm>
            <a:off x="2067153" y="4787839"/>
            <a:ext cx="2051275" cy="1342107"/>
          </a:xfrm>
          <a:prstGeom prst="rect">
            <a:avLst/>
          </a:prstGeom>
        </p:spPr>
        <p:txBody>
          <a:bodyPr lIns="0" tIns="0" rIns="0" bIns="0" rtlCol="0" anchor="t">
            <a:spAutoFit/>
          </a:bodyPr>
          <a:lstStyle/>
          <a:p>
            <a:pPr algn="ctr">
              <a:lnSpc>
                <a:spcPts val="11075"/>
              </a:lnSpc>
              <a:spcBef>
                <a:spcPct val="0"/>
              </a:spcBef>
            </a:pPr>
            <a:r>
              <a:rPr lang="en-US" sz="7911" dirty="0">
                <a:solidFill>
                  <a:schemeClr val="tx2"/>
                </a:solidFill>
                <a:latin typeface="League Spartan"/>
              </a:rPr>
              <a:t>01</a:t>
            </a:r>
          </a:p>
        </p:txBody>
      </p:sp>
      <p:sp>
        <p:nvSpPr>
          <p:cNvPr id="27" name="TextBox 20">
            <a:extLst>
              <a:ext uri="{FF2B5EF4-FFF2-40B4-BE49-F238E27FC236}">
                <a16:creationId xmlns:a16="http://schemas.microsoft.com/office/drawing/2014/main" id="{ADF67300-73CB-12B9-AB8F-C0CCB5584C0B}"/>
              </a:ext>
            </a:extLst>
          </p:cNvPr>
          <p:cNvSpPr txBox="1"/>
          <p:nvPr/>
        </p:nvSpPr>
        <p:spPr>
          <a:xfrm>
            <a:off x="5892368" y="4787839"/>
            <a:ext cx="2051275" cy="1342107"/>
          </a:xfrm>
          <a:prstGeom prst="rect">
            <a:avLst/>
          </a:prstGeom>
        </p:spPr>
        <p:txBody>
          <a:bodyPr lIns="0" tIns="0" rIns="0" bIns="0" rtlCol="0" anchor="t">
            <a:spAutoFit/>
          </a:bodyPr>
          <a:lstStyle/>
          <a:p>
            <a:pPr algn="ctr">
              <a:lnSpc>
                <a:spcPts val="11075"/>
              </a:lnSpc>
              <a:spcBef>
                <a:spcPct val="0"/>
              </a:spcBef>
            </a:pPr>
            <a:r>
              <a:rPr lang="en-US" sz="7911" dirty="0">
                <a:solidFill>
                  <a:schemeClr val="tx2"/>
                </a:solidFill>
                <a:latin typeface="League Spartan"/>
              </a:rPr>
              <a:t>02</a:t>
            </a:r>
          </a:p>
        </p:txBody>
      </p:sp>
      <p:sp>
        <p:nvSpPr>
          <p:cNvPr id="28" name="TextBox 21">
            <a:extLst>
              <a:ext uri="{FF2B5EF4-FFF2-40B4-BE49-F238E27FC236}">
                <a16:creationId xmlns:a16="http://schemas.microsoft.com/office/drawing/2014/main" id="{0BEE72A8-1829-B01D-DF64-AD32DA133240}"/>
              </a:ext>
            </a:extLst>
          </p:cNvPr>
          <p:cNvSpPr txBox="1"/>
          <p:nvPr/>
        </p:nvSpPr>
        <p:spPr>
          <a:xfrm>
            <a:off x="9858169" y="4806889"/>
            <a:ext cx="2051275" cy="1342107"/>
          </a:xfrm>
          <a:prstGeom prst="rect">
            <a:avLst/>
          </a:prstGeom>
        </p:spPr>
        <p:txBody>
          <a:bodyPr lIns="0" tIns="0" rIns="0" bIns="0" rtlCol="0" anchor="t">
            <a:spAutoFit/>
          </a:bodyPr>
          <a:lstStyle/>
          <a:p>
            <a:pPr algn="ctr">
              <a:lnSpc>
                <a:spcPts val="11075"/>
              </a:lnSpc>
              <a:spcBef>
                <a:spcPct val="0"/>
              </a:spcBef>
            </a:pPr>
            <a:r>
              <a:rPr lang="en-US" sz="7911" dirty="0">
                <a:solidFill>
                  <a:schemeClr val="tx2"/>
                </a:solidFill>
                <a:latin typeface="League Spartan"/>
              </a:rPr>
              <a:t>03</a:t>
            </a:r>
          </a:p>
        </p:txBody>
      </p:sp>
      <p:sp>
        <p:nvSpPr>
          <p:cNvPr id="29" name="TextBox 22">
            <a:extLst>
              <a:ext uri="{FF2B5EF4-FFF2-40B4-BE49-F238E27FC236}">
                <a16:creationId xmlns:a16="http://schemas.microsoft.com/office/drawing/2014/main" id="{A3D54351-A390-2277-7DBB-A2B1B57B30F6}"/>
              </a:ext>
            </a:extLst>
          </p:cNvPr>
          <p:cNvSpPr txBox="1"/>
          <p:nvPr/>
        </p:nvSpPr>
        <p:spPr>
          <a:xfrm>
            <a:off x="13947424" y="4806889"/>
            <a:ext cx="2051275" cy="1342107"/>
          </a:xfrm>
          <a:prstGeom prst="rect">
            <a:avLst/>
          </a:prstGeom>
        </p:spPr>
        <p:txBody>
          <a:bodyPr lIns="0" tIns="0" rIns="0" bIns="0" rtlCol="0" anchor="t">
            <a:spAutoFit/>
          </a:bodyPr>
          <a:lstStyle/>
          <a:p>
            <a:pPr algn="ctr">
              <a:lnSpc>
                <a:spcPts val="11075"/>
              </a:lnSpc>
              <a:spcBef>
                <a:spcPct val="0"/>
              </a:spcBef>
            </a:pPr>
            <a:r>
              <a:rPr lang="en-US" sz="7911" dirty="0">
                <a:solidFill>
                  <a:schemeClr val="tx2"/>
                </a:solidFill>
                <a:latin typeface="League Spartan"/>
              </a:rPr>
              <a:t>04</a:t>
            </a:r>
          </a:p>
        </p:txBody>
      </p:sp>
      <p:sp>
        <p:nvSpPr>
          <p:cNvPr id="30" name="TextBox 29">
            <a:extLst>
              <a:ext uri="{FF2B5EF4-FFF2-40B4-BE49-F238E27FC236}">
                <a16:creationId xmlns:a16="http://schemas.microsoft.com/office/drawing/2014/main" id="{8C95EC4C-193A-1CCD-97AD-33AE682BB294}"/>
              </a:ext>
            </a:extLst>
          </p:cNvPr>
          <p:cNvSpPr txBox="1"/>
          <p:nvPr/>
        </p:nvSpPr>
        <p:spPr>
          <a:xfrm>
            <a:off x="2160224" y="7181001"/>
            <a:ext cx="2133600" cy="671851"/>
          </a:xfrm>
          <a:prstGeom prst="rect">
            <a:avLst/>
          </a:prstGeom>
          <a:noFill/>
        </p:spPr>
        <p:txBody>
          <a:bodyPr wrap="square">
            <a:spAutoFit/>
          </a:bodyPr>
          <a:lstStyle/>
          <a:p>
            <a:pPr algn="just">
              <a:lnSpc>
                <a:spcPct val="150000"/>
              </a:lnSpc>
            </a:pPr>
            <a:r>
              <a:rPr lang="en-US" sz="2800" b="1" dirty="0">
                <a:solidFill>
                  <a:schemeClr val="accent1">
                    <a:lumMod val="50000"/>
                  </a:schemeClr>
                </a:solidFill>
              </a:rPr>
              <a:t>LANDFILLING</a:t>
            </a:r>
          </a:p>
        </p:txBody>
      </p:sp>
      <p:sp>
        <p:nvSpPr>
          <p:cNvPr id="31" name="TextBox 30">
            <a:extLst>
              <a:ext uri="{FF2B5EF4-FFF2-40B4-BE49-F238E27FC236}">
                <a16:creationId xmlns:a16="http://schemas.microsoft.com/office/drawing/2014/main" id="{144479F1-E453-4E4E-AC23-C380948C49B8}"/>
              </a:ext>
            </a:extLst>
          </p:cNvPr>
          <p:cNvSpPr txBox="1"/>
          <p:nvPr/>
        </p:nvSpPr>
        <p:spPr>
          <a:xfrm>
            <a:off x="6037428" y="7150673"/>
            <a:ext cx="2133600" cy="671851"/>
          </a:xfrm>
          <a:prstGeom prst="rect">
            <a:avLst/>
          </a:prstGeom>
          <a:noFill/>
        </p:spPr>
        <p:txBody>
          <a:bodyPr wrap="square">
            <a:spAutoFit/>
          </a:bodyPr>
          <a:lstStyle/>
          <a:p>
            <a:pPr algn="just">
              <a:lnSpc>
                <a:spcPct val="150000"/>
              </a:lnSpc>
            </a:pPr>
            <a:r>
              <a:rPr lang="en-US" sz="2800" b="1" dirty="0">
                <a:solidFill>
                  <a:schemeClr val="accent1">
                    <a:lumMod val="50000"/>
                  </a:schemeClr>
                </a:solidFill>
              </a:rPr>
              <a:t>Composting</a:t>
            </a:r>
          </a:p>
        </p:txBody>
      </p:sp>
      <p:sp>
        <p:nvSpPr>
          <p:cNvPr id="32" name="TextBox 31">
            <a:extLst>
              <a:ext uri="{FF2B5EF4-FFF2-40B4-BE49-F238E27FC236}">
                <a16:creationId xmlns:a16="http://schemas.microsoft.com/office/drawing/2014/main" id="{1251347C-B44C-E957-C34E-BC06F6449100}"/>
              </a:ext>
            </a:extLst>
          </p:cNvPr>
          <p:cNvSpPr txBox="1"/>
          <p:nvPr/>
        </p:nvSpPr>
        <p:spPr>
          <a:xfrm>
            <a:off x="9965920" y="7181001"/>
            <a:ext cx="2792211" cy="671851"/>
          </a:xfrm>
          <a:prstGeom prst="rect">
            <a:avLst/>
          </a:prstGeom>
          <a:noFill/>
        </p:spPr>
        <p:txBody>
          <a:bodyPr wrap="square">
            <a:spAutoFit/>
          </a:bodyPr>
          <a:lstStyle/>
          <a:p>
            <a:pPr lvl="0">
              <a:lnSpc>
                <a:spcPct val="150000"/>
              </a:lnSpc>
            </a:pPr>
            <a:r>
              <a:rPr lang="en-US" sz="2800" b="1" dirty="0">
                <a:solidFill>
                  <a:schemeClr val="accent1">
                    <a:lumMod val="50000"/>
                  </a:schemeClr>
                </a:solidFill>
              </a:rPr>
              <a:t>Incineration</a:t>
            </a:r>
          </a:p>
        </p:txBody>
      </p:sp>
      <p:sp>
        <p:nvSpPr>
          <p:cNvPr id="33" name="TextBox 32">
            <a:extLst>
              <a:ext uri="{FF2B5EF4-FFF2-40B4-BE49-F238E27FC236}">
                <a16:creationId xmlns:a16="http://schemas.microsoft.com/office/drawing/2014/main" id="{C319D0D3-DD04-CAC6-A279-C70408D00117}"/>
              </a:ext>
            </a:extLst>
          </p:cNvPr>
          <p:cNvSpPr txBox="1"/>
          <p:nvPr/>
        </p:nvSpPr>
        <p:spPr>
          <a:xfrm>
            <a:off x="14337760" y="7300333"/>
            <a:ext cx="1948589" cy="523220"/>
          </a:xfrm>
          <a:prstGeom prst="rect">
            <a:avLst/>
          </a:prstGeom>
          <a:noFill/>
        </p:spPr>
        <p:txBody>
          <a:bodyPr wrap="square">
            <a:spAutoFit/>
          </a:bodyPr>
          <a:lstStyle/>
          <a:p>
            <a:r>
              <a:rPr lang="en-US" sz="2800" b="1" dirty="0">
                <a:solidFill>
                  <a:schemeClr val="accent1">
                    <a:lumMod val="50000"/>
                  </a:schemeClr>
                </a:solidFill>
              </a:rPr>
              <a:t>Pyrolysis</a:t>
            </a:r>
          </a:p>
        </p:txBody>
      </p:sp>
      <p:sp>
        <p:nvSpPr>
          <p:cNvPr id="34" name="Freeform 9">
            <a:extLst>
              <a:ext uri="{FF2B5EF4-FFF2-40B4-BE49-F238E27FC236}">
                <a16:creationId xmlns:a16="http://schemas.microsoft.com/office/drawing/2014/main" id="{D127443F-D836-2716-F8A6-D2168C8D71CF}"/>
              </a:ext>
            </a:extLst>
          </p:cNvPr>
          <p:cNvSpPr/>
          <p:nvPr/>
        </p:nvSpPr>
        <p:spPr>
          <a:xfrm rot="10800000">
            <a:off x="838202" y="823544"/>
            <a:ext cx="2318994" cy="2348889"/>
          </a:xfrm>
          <a:custGeom>
            <a:avLst/>
            <a:gdLst/>
            <a:ahLst/>
            <a:cxnLst/>
            <a:rect l="l" t="t" r="r" b="b"/>
            <a:pathLst>
              <a:path w="2318994" h="2348889">
                <a:moveTo>
                  <a:pt x="0" y="0"/>
                </a:moveTo>
                <a:lnTo>
                  <a:pt x="2318994" y="0"/>
                </a:lnTo>
                <a:lnTo>
                  <a:pt x="2318994" y="2348889"/>
                </a:lnTo>
                <a:lnTo>
                  <a:pt x="0" y="234888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5" name="Rectangle 34">
            <a:extLst>
              <a:ext uri="{FF2B5EF4-FFF2-40B4-BE49-F238E27FC236}">
                <a16:creationId xmlns:a16="http://schemas.microsoft.com/office/drawing/2014/main" id="{00A796FB-62B6-320B-DE51-8DBECF41FCBF}"/>
              </a:ext>
            </a:extLst>
          </p:cNvPr>
          <p:cNvSpPr/>
          <p:nvPr/>
        </p:nvSpPr>
        <p:spPr>
          <a:xfrm>
            <a:off x="304800" y="34290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032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roup 2"/>
          <p:cNvGrpSpPr/>
          <p:nvPr/>
        </p:nvGrpSpPr>
        <p:grpSpPr>
          <a:xfrm>
            <a:off x="14093893" y="15849"/>
            <a:ext cx="4194107" cy="10271151"/>
            <a:chOff x="0" y="0"/>
            <a:chExt cx="1104621" cy="2705159"/>
          </a:xfrm>
          <a:solidFill>
            <a:schemeClr val="tx2"/>
          </a:solidFill>
        </p:grpSpPr>
        <p:sp>
          <p:nvSpPr>
            <p:cNvPr id="3" name="Freeform 3"/>
            <p:cNvSpPr/>
            <p:nvPr/>
          </p:nvSpPr>
          <p:spPr>
            <a:xfrm>
              <a:off x="0" y="0"/>
              <a:ext cx="1104621" cy="2705159"/>
            </a:xfrm>
            <a:custGeom>
              <a:avLst/>
              <a:gdLst/>
              <a:ahLst/>
              <a:cxnLst/>
              <a:rect l="l" t="t" r="r" b="b"/>
              <a:pathLst>
                <a:path w="1104621" h="2705159">
                  <a:moveTo>
                    <a:pt x="0" y="0"/>
                  </a:moveTo>
                  <a:lnTo>
                    <a:pt x="1104621" y="0"/>
                  </a:lnTo>
                  <a:lnTo>
                    <a:pt x="1104621" y="2705159"/>
                  </a:lnTo>
                  <a:lnTo>
                    <a:pt x="0" y="2705159"/>
                  </a:lnTo>
                  <a:close/>
                </a:path>
              </a:pathLst>
            </a:custGeom>
            <a:grpFill/>
          </p:spPr>
        </p:sp>
        <p:sp>
          <p:nvSpPr>
            <p:cNvPr id="4" name="TextBox 4"/>
            <p:cNvSpPr txBox="1"/>
            <p:nvPr/>
          </p:nvSpPr>
          <p:spPr>
            <a:xfrm>
              <a:off x="0" y="-47625"/>
              <a:ext cx="1104621" cy="2752784"/>
            </a:xfrm>
            <a:prstGeom prst="rect">
              <a:avLst/>
            </a:prstGeom>
            <a:grpFill/>
          </p:spPr>
          <p:txBody>
            <a:bodyPr lIns="50800" tIns="50800" rIns="50800" bIns="50800" rtlCol="0" anchor="ctr"/>
            <a:lstStyle/>
            <a:p>
              <a:pPr algn="ctr">
                <a:lnSpc>
                  <a:spcPts val="3693"/>
                </a:lnSpc>
              </a:pPr>
              <a:endParaRPr dirty="0"/>
            </a:p>
          </p:txBody>
        </p:sp>
      </p:grpSp>
      <p:sp>
        <p:nvSpPr>
          <p:cNvPr id="7" name="Freeform 7"/>
          <p:cNvSpPr/>
          <p:nvPr/>
        </p:nvSpPr>
        <p:spPr>
          <a:xfrm>
            <a:off x="1028700" y="8974931"/>
            <a:ext cx="1905000" cy="283369"/>
          </a:xfrm>
          <a:custGeom>
            <a:avLst/>
            <a:gdLst/>
            <a:ahLst/>
            <a:cxnLst/>
            <a:rect l="l" t="t" r="r" b="b"/>
            <a:pathLst>
              <a:path w="1905000" h="283369">
                <a:moveTo>
                  <a:pt x="0" y="0"/>
                </a:moveTo>
                <a:lnTo>
                  <a:pt x="1905000" y="0"/>
                </a:lnTo>
                <a:lnTo>
                  <a:pt x="1905000" y="283369"/>
                </a:lnTo>
                <a:lnTo>
                  <a:pt x="0" y="28336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TextBox 8"/>
          <p:cNvSpPr txBox="1"/>
          <p:nvPr/>
        </p:nvSpPr>
        <p:spPr>
          <a:xfrm>
            <a:off x="1613509" y="642888"/>
            <a:ext cx="9390243" cy="1089081"/>
          </a:xfrm>
          <a:prstGeom prst="rect">
            <a:avLst/>
          </a:prstGeom>
        </p:spPr>
        <p:txBody>
          <a:bodyPr lIns="0" tIns="0" rIns="0" bIns="0" rtlCol="0" anchor="t">
            <a:spAutoFit/>
          </a:bodyPr>
          <a:lstStyle/>
          <a:p>
            <a:pPr>
              <a:lnSpc>
                <a:spcPts val="8959"/>
              </a:lnSpc>
              <a:spcBef>
                <a:spcPct val="0"/>
              </a:spcBef>
            </a:pPr>
            <a:r>
              <a:rPr lang="en-US" sz="6600" b="1" dirty="0">
                <a:solidFill>
                  <a:schemeClr val="accent1">
                    <a:lumMod val="50000"/>
                  </a:schemeClr>
                </a:solidFill>
              </a:rPr>
              <a:t>Pyrolysis</a:t>
            </a:r>
          </a:p>
        </p:txBody>
      </p:sp>
      <p:sp>
        <p:nvSpPr>
          <p:cNvPr id="14" name="TextBox 13">
            <a:extLst>
              <a:ext uri="{FF2B5EF4-FFF2-40B4-BE49-F238E27FC236}">
                <a16:creationId xmlns:a16="http://schemas.microsoft.com/office/drawing/2014/main" id="{E3851EF6-5BBE-5631-F4CB-AB88ACEC403E}"/>
              </a:ext>
            </a:extLst>
          </p:cNvPr>
          <p:cNvSpPr txBox="1"/>
          <p:nvPr/>
        </p:nvSpPr>
        <p:spPr>
          <a:xfrm>
            <a:off x="670240" y="1761553"/>
            <a:ext cx="17145000" cy="2297745"/>
          </a:xfrm>
          <a:prstGeom prst="rect">
            <a:avLst/>
          </a:prstGeom>
          <a:noFill/>
        </p:spPr>
        <p:txBody>
          <a:bodyPr wrap="square">
            <a:spAutoFit/>
          </a:bodyPr>
          <a:lstStyle/>
          <a:p>
            <a:pPr algn="just">
              <a:lnSpc>
                <a:spcPct val="200000"/>
              </a:lnSpc>
            </a:pPr>
            <a:r>
              <a:rPr lang="en-US" sz="2400" b="1" dirty="0">
                <a:solidFill>
                  <a:srgbClr val="002060"/>
                </a:solidFill>
                <a:latin typeface="Open Sauce" panose="020B0604020202020204" charset="0"/>
                <a:cs typeface="Open Sauce" panose="020B0604020202020204" charset="0"/>
              </a:rPr>
              <a:t>Pyrolysis is the heating of an organic material in the absence of oxygen. </a:t>
            </a:r>
          </a:p>
          <a:p>
            <a:pPr algn="just">
              <a:lnSpc>
                <a:spcPct val="200000"/>
              </a:lnSpc>
            </a:pPr>
            <a:r>
              <a:rPr lang="en-US" sz="2400" b="1" dirty="0">
                <a:solidFill>
                  <a:srgbClr val="002060"/>
                </a:solidFill>
                <a:latin typeface="Open Sauce" panose="020B0604020202020204" charset="0"/>
                <a:cs typeface="Open Sauce" panose="020B0604020202020204" charset="0"/>
              </a:rPr>
              <a:t> Biomass pyrolysis is usually conducted at 400°C and 450 °C . </a:t>
            </a:r>
          </a:p>
          <a:p>
            <a:pPr>
              <a:lnSpc>
                <a:spcPct val="200000"/>
              </a:lnSpc>
            </a:pPr>
            <a:r>
              <a:rPr lang="en-US" sz="2800" b="1" dirty="0">
                <a:solidFill>
                  <a:srgbClr val="002060"/>
                </a:solidFill>
                <a:latin typeface="Open Sauce" panose="020B0604020202020204" charset="0"/>
                <a:cs typeface="Open Sauce" panose="020B0604020202020204" charset="0"/>
              </a:rPr>
              <a:t>pyrolysis of produces three products: </a:t>
            </a:r>
          </a:p>
        </p:txBody>
      </p:sp>
      <p:grpSp>
        <p:nvGrpSpPr>
          <p:cNvPr id="15" name="Group 11">
            <a:extLst>
              <a:ext uri="{FF2B5EF4-FFF2-40B4-BE49-F238E27FC236}">
                <a16:creationId xmlns:a16="http://schemas.microsoft.com/office/drawing/2014/main" id="{2FB3D2B7-70AC-6A5D-F60C-DB7D08F41144}"/>
              </a:ext>
            </a:extLst>
          </p:cNvPr>
          <p:cNvGrpSpPr/>
          <p:nvPr/>
        </p:nvGrpSpPr>
        <p:grpSpPr>
          <a:xfrm>
            <a:off x="8760597" y="4106451"/>
            <a:ext cx="4486336" cy="1594049"/>
            <a:chOff x="0" y="0"/>
            <a:chExt cx="4073040" cy="1447200"/>
          </a:xfrm>
        </p:grpSpPr>
        <p:sp>
          <p:nvSpPr>
            <p:cNvPr id="16" name="Freeform 12">
              <a:extLst>
                <a:ext uri="{FF2B5EF4-FFF2-40B4-BE49-F238E27FC236}">
                  <a16:creationId xmlns:a16="http://schemas.microsoft.com/office/drawing/2014/main" id="{46999A1C-FD46-47DF-C9E7-EA54FFD89181}"/>
                </a:ext>
              </a:extLst>
            </p:cNvPr>
            <p:cNvSpPr/>
            <p:nvPr/>
          </p:nvSpPr>
          <p:spPr>
            <a:xfrm>
              <a:off x="0" y="0"/>
              <a:ext cx="4073017" cy="1447165"/>
            </a:xfrm>
            <a:custGeom>
              <a:avLst/>
              <a:gdLst/>
              <a:ahLst/>
              <a:cxnLst/>
              <a:rect l="l" t="t" r="r" b="b"/>
              <a:pathLst>
                <a:path w="4073017" h="1447165">
                  <a:moveTo>
                    <a:pt x="3349244" y="0"/>
                  </a:moveTo>
                  <a:cubicBezTo>
                    <a:pt x="0" y="0"/>
                    <a:pt x="0" y="0"/>
                    <a:pt x="0" y="0"/>
                  </a:cubicBezTo>
                  <a:cubicBezTo>
                    <a:pt x="0" y="1447165"/>
                    <a:pt x="0" y="1447165"/>
                    <a:pt x="0" y="1447165"/>
                  </a:cubicBezTo>
                  <a:cubicBezTo>
                    <a:pt x="3349244" y="1447165"/>
                    <a:pt x="3349244" y="1447165"/>
                    <a:pt x="3349244" y="1447165"/>
                  </a:cubicBezTo>
                  <a:cubicBezTo>
                    <a:pt x="3747897" y="1447165"/>
                    <a:pt x="4073017" y="1122172"/>
                    <a:pt x="4073017" y="723519"/>
                  </a:cubicBezTo>
                  <a:cubicBezTo>
                    <a:pt x="4073017" y="324866"/>
                    <a:pt x="3747897" y="0"/>
                    <a:pt x="3349244" y="0"/>
                  </a:cubicBezTo>
                  <a:close/>
                </a:path>
              </a:pathLst>
            </a:custGeom>
            <a:solidFill>
              <a:srgbClr val="F2F2F2"/>
            </a:solidFill>
          </p:spPr>
        </p:sp>
      </p:grpSp>
      <p:grpSp>
        <p:nvGrpSpPr>
          <p:cNvPr id="17" name="Group 13">
            <a:extLst>
              <a:ext uri="{FF2B5EF4-FFF2-40B4-BE49-F238E27FC236}">
                <a16:creationId xmlns:a16="http://schemas.microsoft.com/office/drawing/2014/main" id="{DAFC9793-511B-FA32-A1BC-375A574740B0}"/>
              </a:ext>
            </a:extLst>
          </p:cNvPr>
          <p:cNvGrpSpPr/>
          <p:nvPr/>
        </p:nvGrpSpPr>
        <p:grpSpPr>
          <a:xfrm>
            <a:off x="7707414" y="3439488"/>
            <a:ext cx="2264977" cy="2263391"/>
            <a:chOff x="0" y="0"/>
            <a:chExt cx="2056320" cy="2054880"/>
          </a:xfrm>
          <a:solidFill>
            <a:schemeClr val="tx2"/>
          </a:solidFill>
        </p:grpSpPr>
        <p:sp>
          <p:nvSpPr>
            <p:cNvPr id="18" name="Freeform 14">
              <a:extLst>
                <a:ext uri="{FF2B5EF4-FFF2-40B4-BE49-F238E27FC236}">
                  <a16:creationId xmlns:a16="http://schemas.microsoft.com/office/drawing/2014/main" id="{FD1723DE-7424-CB37-529C-667D956814D1}"/>
                </a:ext>
              </a:extLst>
            </p:cNvPr>
            <p:cNvSpPr/>
            <p:nvPr/>
          </p:nvSpPr>
          <p:spPr>
            <a:xfrm>
              <a:off x="0" y="0"/>
              <a:ext cx="2056384" cy="2054860"/>
            </a:xfrm>
            <a:custGeom>
              <a:avLst/>
              <a:gdLst/>
              <a:ahLst/>
              <a:cxnLst/>
              <a:rect l="l" t="t" r="r" b="b"/>
              <a:pathLst>
                <a:path w="2056384" h="2054860">
                  <a:moveTo>
                    <a:pt x="0" y="1027430"/>
                  </a:moveTo>
                  <a:cubicBezTo>
                    <a:pt x="0" y="459994"/>
                    <a:pt x="460375" y="0"/>
                    <a:pt x="1028192" y="0"/>
                  </a:cubicBezTo>
                  <a:cubicBezTo>
                    <a:pt x="1596009" y="0"/>
                    <a:pt x="2056384" y="459994"/>
                    <a:pt x="2056384" y="1027430"/>
                  </a:cubicBezTo>
                  <a:cubicBezTo>
                    <a:pt x="2056384" y="1594866"/>
                    <a:pt x="1596009" y="2054860"/>
                    <a:pt x="1028192" y="2054860"/>
                  </a:cubicBezTo>
                  <a:cubicBezTo>
                    <a:pt x="460375" y="2054860"/>
                    <a:pt x="0" y="1594866"/>
                    <a:pt x="0" y="1027430"/>
                  </a:cubicBezTo>
                  <a:close/>
                </a:path>
              </a:pathLst>
            </a:custGeom>
            <a:grpFill/>
            <a:ln>
              <a:solidFill>
                <a:schemeClr val="tx2"/>
              </a:solidFill>
            </a:ln>
          </p:spPr>
        </p:sp>
      </p:grpSp>
      <p:grpSp>
        <p:nvGrpSpPr>
          <p:cNvPr id="19" name="Group 15">
            <a:extLst>
              <a:ext uri="{FF2B5EF4-FFF2-40B4-BE49-F238E27FC236}">
                <a16:creationId xmlns:a16="http://schemas.microsoft.com/office/drawing/2014/main" id="{4890C9E1-EF66-1421-E650-659E46C3CA7D}"/>
              </a:ext>
            </a:extLst>
          </p:cNvPr>
          <p:cNvGrpSpPr/>
          <p:nvPr/>
        </p:nvGrpSpPr>
        <p:grpSpPr>
          <a:xfrm>
            <a:off x="6997626" y="5959830"/>
            <a:ext cx="4490302" cy="1596428"/>
            <a:chOff x="0" y="0"/>
            <a:chExt cx="4076640" cy="1449360"/>
          </a:xfrm>
        </p:grpSpPr>
        <p:sp>
          <p:nvSpPr>
            <p:cNvPr id="20" name="Freeform 16">
              <a:extLst>
                <a:ext uri="{FF2B5EF4-FFF2-40B4-BE49-F238E27FC236}">
                  <a16:creationId xmlns:a16="http://schemas.microsoft.com/office/drawing/2014/main" id="{DC51E481-A6A9-A4C9-4C8B-734DD323D10D}"/>
                </a:ext>
              </a:extLst>
            </p:cNvPr>
            <p:cNvSpPr/>
            <p:nvPr/>
          </p:nvSpPr>
          <p:spPr>
            <a:xfrm>
              <a:off x="0" y="0"/>
              <a:ext cx="4076573" cy="1449324"/>
            </a:xfrm>
            <a:custGeom>
              <a:avLst/>
              <a:gdLst/>
              <a:ahLst/>
              <a:cxnLst/>
              <a:rect l="l" t="t" r="r" b="b"/>
              <a:pathLst>
                <a:path w="4076573" h="1449324">
                  <a:moveTo>
                    <a:pt x="3352165" y="0"/>
                  </a:moveTo>
                  <a:cubicBezTo>
                    <a:pt x="0" y="0"/>
                    <a:pt x="0" y="0"/>
                    <a:pt x="0" y="0"/>
                  </a:cubicBezTo>
                  <a:cubicBezTo>
                    <a:pt x="0" y="1449324"/>
                    <a:pt x="0" y="1449324"/>
                    <a:pt x="0" y="1449324"/>
                  </a:cubicBezTo>
                  <a:cubicBezTo>
                    <a:pt x="3352165" y="1449324"/>
                    <a:pt x="3352165" y="1449324"/>
                    <a:pt x="3352165" y="1449324"/>
                  </a:cubicBezTo>
                  <a:cubicBezTo>
                    <a:pt x="3751199" y="1449324"/>
                    <a:pt x="4076573" y="1123823"/>
                    <a:pt x="4076573" y="724662"/>
                  </a:cubicBezTo>
                  <a:cubicBezTo>
                    <a:pt x="4076573" y="325501"/>
                    <a:pt x="3751199" y="0"/>
                    <a:pt x="3352165" y="0"/>
                  </a:cubicBezTo>
                  <a:close/>
                </a:path>
              </a:pathLst>
            </a:custGeom>
            <a:solidFill>
              <a:srgbClr val="F2F2F2"/>
            </a:solidFill>
          </p:spPr>
        </p:sp>
      </p:grpSp>
      <p:grpSp>
        <p:nvGrpSpPr>
          <p:cNvPr id="21" name="Group 17">
            <a:extLst>
              <a:ext uri="{FF2B5EF4-FFF2-40B4-BE49-F238E27FC236}">
                <a16:creationId xmlns:a16="http://schemas.microsoft.com/office/drawing/2014/main" id="{12ECDF53-7CE1-5D1D-4DBC-A8D48C77B621}"/>
              </a:ext>
            </a:extLst>
          </p:cNvPr>
          <p:cNvGrpSpPr/>
          <p:nvPr/>
        </p:nvGrpSpPr>
        <p:grpSpPr>
          <a:xfrm>
            <a:off x="5941271" y="5290488"/>
            <a:ext cx="2267356" cy="2265770"/>
            <a:chOff x="0" y="0"/>
            <a:chExt cx="2058480" cy="2057040"/>
          </a:xfrm>
          <a:solidFill>
            <a:schemeClr val="tx2"/>
          </a:solidFill>
        </p:grpSpPr>
        <p:sp>
          <p:nvSpPr>
            <p:cNvPr id="22" name="Freeform 18">
              <a:extLst>
                <a:ext uri="{FF2B5EF4-FFF2-40B4-BE49-F238E27FC236}">
                  <a16:creationId xmlns:a16="http://schemas.microsoft.com/office/drawing/2014/main" id="{55CF6659-5024-40A1-5FE6-414399CE71AB}"/>
                </a:ext>
              </a:extLst>
            </p:cNvPr>
            <p:cNvSpPr/>
            <p:nvPr/>
          </p:nvSpPr>
          <p:spPr>
            <a:xfrm>
              <a:off x="0" y="0"/>
              <a:ext cx="2058416" cy="2057146"/>
            </a:xfrm>
            <a:custGeom>
              <a:avLst/>
              <a:gdLst/>
              <a:ahLst/>
              <a:cxnLst/>
              <a:rect l="l" t="t" r="r" b="b"/>
              <a:pathLst>
                <a:path w="2058416" h="2057146">
                  <a:moveTo>
                    <a:pt x="0" y="1028573"/>
                  </a:moveTo>
                  <a:cubicBezTo>
                    <a:pt x="0" y="460502"/>
                    <a:pt x="460756" y="0"/>
                    <a:pt x="1029208" y="0"/>
                  </a:cubicBezTo>
                  <a:cubicBezTo>
                    <a:pt x="1597660" y="0"/>
                    <a:pt x="2058416" y="460502"/>
                    <a:pt x="2058416" y="1028573"/>
                  </a:cubicBezTo>
                  <a:cubicBezTo>
                    <a:pt x="2058416" y="1596644"/>
                    <a:pt x="1597660" y="2057146"/>
                    <a:pt x="1029208" y="2057146"/>
                  </a:cubicBezTo>
                  <a:cubicBezTo>
                    <a:pt x="460756" y="2057146"/>
                    <a:pt x="0" y="1596517"/>
                    <a:pt x="0" y="1028573"/>
                  </a:cubicBezTo>
                  <a:close/>
                </a:path>
              </a:pathLst>
            </a:custGeom>
            <a:grpFill/>
          </p:spPr>
        </p:sp>
      </p:grpSp>
      <p:grpSp>
        <p:nvGrpSpPr>
          <p:cNvPr id="23" name="Group 19">
            <a:extLst>
              <a:ext uri="{FF2B5EF4-FFF2-40B4-BE49-F238E27FC236}">
                <a16:creationId xmlns:a16="http://schemas.microsoft.com/office/drawing/2014/main" id="{98511092-5808-FA57-3F40-C13497A5D3EE}"/>
              </a:ext>
            </a:extLst>
          </p:cNvPr>
          <p:cNvGrpSpPr/>
          <p:nvPr/>
        </p:nvGrpSpPr>
        <p:grpSpPr>
          <a:xfrm>
            <a:off x="5260033" y="7815589"/>
            <a:ext cx="4489509" cy="1594842"/>
            <a:chOff x="0" y="0"/>
            <a:chExt cx="4075920" cy="1447920"/>
          </a:xfrm>
        </p:grpSpPr>
        <p:sp>
          <p:nvSpPr>
            <p:cNvPr id="24" name="Freeform 20">
              <a:extLst>
                <a:ext uri="{FF2B5EF4-FFF2-40B4-BE49-F238E27FC236}">
                  <a16:creationId xmlns:a16="http://schemas.microsoft.com/office/drawing/2014/main" id="{EA91B1BD-807C-321F-CD8F-8D0F124E9439}"/>
                </a:ext>
              </a:extLst>
            </p:cNvPr>
            <p:cNvSpPr/>
            <p:nvPr/>
          </p:nvSpPr>
          <p:spPr>
            <a:xfrm>
              <a:off x="0" y="0"/>
              <a:ext cx="4075811" cy="1447927"/>
            </a:xfrm>
            <a:custGeom>
              <a:avLst/>
              <a:gdLst/>
              <a:ahLst/>
              <a:cxnLst/>
              <a:rect l="l" t="t" r="r" b="b"/>
              <a:pathLst>
                <a:path w="4075811" h="1447927">
                  <a:moveTo>
                    <a:pt x="3351530" y="0"/>
                  </a:moveTo>
                  <a:cubicBezTo>
                    <a:pt x="0" y="0"/>
                    <a:pt x="0" y="0"/>
                    <a:pt x="0" y="0"/>
                  </a:cubicBezTo>
                  <a:cubicBezTo>
                    <a:pt x="0" y="1447927"/>
                    <a:pt x="0" y="1447927"/>
                    <a:pt x="0" y="1447927"/>
                  </a:cubicBezTo>
                  <a:cubicBezTo>
                    <a:pt x="3351530" y="1447927"/>
                    <a:pt x="3351530" y="1447927"/>
                    <a:pt x="3351530" y="1447927"/>
                  </a:cubicBezTo>
                  <a:cubicBezTo>
                    <a:pt x="3750564" y="1447927"/>
                    <a:pt x="4075811" y="1122807"/>
                    <a:pt x="4075811" y="724027"/>
                  </a:cubicBezTo>
                  <a:cubicBezTo>
                    <a:pt x="4075811" y="325247"/>
                    <a:pt x="3750564" y="0"/>
                    <a:pt x="3351530" y="0"/>
                  </a:cubicBezTo>
                  <a:close/>
                </a:path>
              </a:pathLst>
            </a:custGeom>
            <a:solidFill>
              <a:srgbClr val="F2F2F2"/>
            </a:solidFill>
          </p:spPr>
        </p:sp>
      </p:grpSp>
      <p:grpSp>
        <p:nvGrpSpPr>
          <p:cNvPr id="25" name="Group 21">
            <a:extLst>
              <a:ext uri="{FF2B5EF4-FFF2-40B4-BE49-F238E27FC236}">
                <a16:creationId xmlns:a16="http://schemas.microsoft.com/office/drawing/2014/main" id="{407989C3-D9E2-FA4B-BC56-E6CD17E8314B}"/>
              </a:ext>
            </a:extLst>
          </p:cNvPr>
          <p:cNvGrpSpPr/>
          <p:nvPr/>
        </p:nvGrpSpPr>
        <p:grpSpPr>
          <a:xfrm>
            <a:off x="4070444" y="7143868"/>
            <a:ext cx="2264184" cy="2264184"/>
            <a:chOff x="0" y="0"/>
            <a:chExt cx="2055600" cy="2055600"/>
          </a:xfrm>
          <a:solidFill>
            <a:schemeClr val="tx2"/>
          </a:solidFill>
        </p:grpSpPr>
        <p:sp>
          <p:nvSpPr>
            <p:cNvPr id="26" name="Freeform 22">
              <a:extLst>
                <a:ext uri="{FF2B5EF4-FFF2-40B4-BE49-F238E27FC236}">
                  <a16:creationId xmlns:a16="http://schemas.microsoft.com/office/drawing/2014/main" id="{6B888605-C387-7C64-3C66-3F8E65D3E99F}"/>
                </a:ext>
              </a:extLst>
            </p:cNvPr>
            <p:cNvSpPr/>
            <p:nvPr/>
          </p:nvSpPr>
          <p:spPr>
            <a:xfrm>
              <a:off x="0" y="0"/>
              <a:ext cx="2055622" cy="2055622"/>
            </a:xfrm>
            <a:custGeom>
              <a:avLst/>
              <a:gdLst/>
              <a:ahLst/>
              <a:cxnLst/>
              <a:rect l="l" t="t" r="r" b="b"/>
              <a:pathLst>
                <a:path w="2055622" h="2055622">
                  <a:moveTo>
                    <a:pt x="0" y="1027811"/>
                  </a:moveTo>
                  <a:cubicBezTo>
                    <a:pt x="0" y="460121"/>
                    <a:pt x="460121" y="0"/>
                    <a:pt x="1027811" y="0"/>
                  </a:cubicBezTo>
                  <a:cubicBezTo>
                    <a:pt x="1595501" y="0"/>
                    <a:pt x="2055622" y="460121"/>
                    <a:pt x="2055622" y="1027811"/>
                  </a:cubicBezTo>
                  <a:cubicBezTo>
                    <a:pt x="2055622" y="1595501"/>
                    <a:pt x="1595501" y="2055622"/>
                    <a:pt x="1027811" y="2055622"/>
                  </a:cubicBezTo>
                  <a:cubicBezTo>
                    <a:pt x="460121" y="2055622"/>
                    <a:pt x="0" y="1595501"/>
                    <a:pt x="0" y="1027811"/>
                  </a:cubicBezTo>
                  <a:close/>
                </a:path>
              </a:pathLst>
            </a:custGeom>
            <a:grpFill/>
          </p:spPr>
        </p:sp>
      </p:grpSp>
      <p:sp>
        <p:nvSpPr>
          <p:cNvPr id="27" name="TextBox 32">
            <a:extLst>
              <a:ext uri="{FF2B5EF4-FFF2-40B4-BE49-F238E27FC236}">
                <a16:creationId xmlns:a16="http://schemas.microsoft.com/office/drawing/2014/main" id="{03291625-A81E-8C23-1076-7CB640DDA3BD}"/>
              </a:ext>
            </a:extLst>
          </p:cNvPr>
          <p:cNvSpPr txBox="1"/>
          <p:nvPr/>
        </p:nvSpPr>
        <p:spPr>
          <a:xfrm>
            <a:off x="6675721" y="8275972"/>
            <a:ext cx="2732632" cy="376834"/>
          </a:xfrm>
          <a:prstGeom prst="rect">
            <a:avLst/>
          </a:prstGeom>
        </p:spPr>
        <p:txBody>
          <a:bodyPr lIns="0" tIns="0" rIns="0" bIns="0" rtlCol="0" anchor="t">
            <a:spAutoFit/>
          </a:bodyPr>
          <a:lstStyle/>
          <a:p>
            <a:pPr marL="0" lvl="1" indent="0" algn="l">
              <a:lnSpc>
                <a:spcPts val="3231"/>
              </a:lnSpc>
              <a:spcBef>
                <a:spcPct val="0"/>
              </a:spcBef>
            </a:pPr>
            <a:r>
              <a:rPr lang="en-US" sz="2341" spc="229" dirty="0">
                <a:solidFill>
                  <a:srgbClr val="231F20"/>
                </a:solidFill>
                <a:latin typeface="Open Sauce Bold"/>
              </a:rPr>
              <a:t>syngas</a:t>
            </a:r>
          </a:p>
        </p:txBody>
      </p:sp>
      <p:sp>
        <p:nvSpPr>
          <p:cNvPr id="28" name="TextBox 33">
            <a:extLst>
              <a:ext uri="{FF2B5EF4-FFF2-40B4-BE49-F238E27FC236}">
                <a16:creationId xmlns:a16="http://schemas.microsoft.com/office/drawing/2014/main" id="{15931F08-6ADB-B211-3B60-DEFAF50B9709}"/>
              </a:ext>
            </a:extLst>
          </p:cNvPr>
          <p:cNvSpPr txBox="1"/>
          <p:nvPr/>
        </p:nvSpPr>
        <p:spPr>
          <a:xfrm>
            <a:off x="8554915" y="6454228"/>
            <a:ext cx="2732632" cy="390855"/>
          </a:xfrm>
          <a:prstGeom prst="rect">
            <a:avLst/>
          </a:prstGeom>
        </p:spPr>
        <p:txBody>
          <a:bodyPr lIns="0" tIns="0" rIns="0" bIns="0" rtlCol="0" anchor="t">
            <a:spAutoFit/>
          </a:bodyPr>
          <a:lstStyle/>
          <a:p>
            <a:pPr marL="0" lvl="1" indent="0" algn="l">
              <a:lnSpc>
                <a:spcPts val="3231"/>
              </a:lnSpc>
              <a:spcBef>
                <a:spcPct val="0"/>
              </a:spcBef>
            </a:pPr>
            <a:r>
              <a:rPr lang="en-US" sz="2341" u="none" spc="229" dirty="0">
                <a:solidFill>
                  <a:srgbClr val="231F20"/>
                </a:solidFill>
                <a:latin typeface="Open Sauce Bold"/>
              </a:rPr>
              <a:t>BIO-OIL</a:t>
            </a:r>
          </a:p>
        </p:txBody>
      </p:sp>
      <p:sp>
        <p:nvSpPr>
          <p:cNvPr id="29" name="TextBox 34">
            <a:extLst>
              <a:ext uri="{FF2B5EF4-FFF2-40B4-BE49-F238E27FC236}">
                <a16:creationId xmlns:a16="http://schemas.microsoft.com/office/drawing/2014/main" id="{EE127224-66D4-3B16-E0C9-5EEA3FCEA9E4}"/>
              </a:ext>
            </a:extLst>
          </p:cNvPr>
          <p:cNvSpPr txBox="1"/>
          <p:nvPr/>
        </p:nvSpPr>
        <p:spPr>
          <a:xfrm>
            <a:off x="10350928" y="4653935"/>
            <a:ext cx="2732632" cy="390855"/>
          </a:xfrm>
          <a:prstGeom prst="rect">
            <a:avLst/>
          </a:prstGeom>
        </p:spPr>
        <p:txBody>
          <a:bodyPr lIns="0" tIns="0" rIns="0" bIns="0" rtlCol="0" anchor="t">
            <a:spAutoFit/>
          </a:bodyPr>
          <a:lstStyle/>
          <a:p>
            <a:pPr marL="0" lvl="1" indent="0" algn="l">
              <a:lnSpc>
                <a:spcPts val="3231"/>
              </a:lnSpc>
              <a:spcBef>
                <a:spcPct val="0"/>
              </a:spcBef>
            </a:pPr>
            <a:r>
              <a:rPr lang="en-US" sz="2341" spc="229" dirty="0">
                <a:solidFill>
                  <a:srgbClr val="231F20"/>
                </a:solidFill>
                <a:latin typeface="Open Sauce Bold"/>
              </a:rPr>
              <a:t>BIOCHAR</a:t>
            </a:r>
            <a:endParaRPr lang="en-US" sz="2341" u="none" spc="229" dirty="0">
              <a:solidFill>
                <a:srgbClr val="231F20"/>
              </a:solidFill>
              <a:latin typeface="Open Sauce Bold"/>
            </a:endParaRPr>
          </a:p>
        </p:txBody>
      </p:sp>
      <p:sp>
        <p:nvSpPr>
          <p:cNvPr id="30" name="TextBox 40">
            <a:extLst>
              <a:ext uri="{FF2B5EF4-FFF2-40B4-BE49-F238E27FC236}">
                <a16:creationId xmlns:a16="http://schemas.microsoft.com/office/drawing/2014/main" id="{3FA529EC-C3C0-63BE-DFA0-76469E1A8638}"/>
              </a:ext>
            </a:extLst>
          </p:cNvPr>
          <p:cNvSpPr txBox="1"/>
          <p:nvPr/>
        </p:nvSpPr>
        <p:spPr>
          <a:xfrm>
            <a:off x="10121611" y="4784140"/>
            <a:ext cx="2961949" cy="294824"/>
          </a:xfrm>
          <a:prstGeom prst="rect">
            <a:avLst/>
          </a:prstGeom>
        </p:spPr>
        <p:txBody>
          <a:bodyPr lIns="0" tIns="0" rIns="0" bIns="0" rtlCol="0" anchor="t">
            <a:spAutoFit/>
          </a:bodyPr>
          <a:lstStyle/>
          <a:p>
            <a:pPr>
              <a:lnSpc>
                <a:spcPts val="2545"/>
              </a:lnSpc>
            </a:pPr>
            <a:endParaRPr lang="en-US" sz="1844" spc="180" dirty="0">
              <a:solidFill>
                <a:srgbClr val="231F20"/>
              </a:solidFill>
              <a:latin typeface="Open Sauce"/>
            </a:endParaRPr>
          </a:p>
        </p:txBody>
      </p:sp>
      <p:pic>
        <p:nvPicPr>
          <p:cNvPr id="31" name="Picture 30">
            <a:extLst>
              <a:ext uri="{FF2B5EF4-FFF2-40B4-BE49-F238E27FC236}">
                <a16:creationId xmlns:a16="http://schemas.microsoft.com/office/drawing/2014/main" id="{FDE3134D-C518-D3B9-60B9-7E3A7B4C16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6692" y="3598416"/>
            <a:ext cx="1676400" cy="19273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2" name="Picture 31">
            <a:extLst>
              <a:ext uri="{FF2B5EF4-FFF2-40B4-BE49-F238E27FC236}">
                <a16:creationId xmlns:a16="http://schemas.microsoft.com/office/drawing/2014/main" id="{49EB2CE4-CE8C-6EBE-8071-8CB05B14E4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0537" y="7352754"/>
            <a:ext cx="1721676" cy="18464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3" name="Picture 32">
            <a:extLst>
              <a:ext uri="{FF2B5EF4-FFF2-40B4-BE49-F238E27FC236}">
                <a16:creationId xmlns:a16="http://schemas.microsoft.com/office/drawing/2014/main" id="{43B590C7-B566-9D36-DFB3-FF92A1439C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03990" y="5561930"/>
            <a:ext cx="1922747" cy="172300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4" name="Rectangle 33">
            <a:extLst>
              <a:ext uri="{FF2B5EF4-FFF2-40B4-BE49-F238E27FC236}">
                <a16:creationId xmlns:a16="http://schemas.microsoft.com/office/drawing/2014/main" id="{375C63E3-7D0D-9FC5-91EF-6C47AFF86BE1}"/>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5" name="Freeform 5"/>
          <p:cNvSpPr/>
          <p:nvPr/>
        </p:nvSpPr>
        <p:spPr>
          <a:xfrm>
            <a:off x="7620000" y="3061444"/>
            <a:ext cx="2348889" cy="2348889"/>
          </a:xfrm>
          <a:custGeom>
            <a:avLst/>
            <a:gdLst/>
            <a:ahLst/>
            <a:cxnLst/>
            <a:rect l="l" t="t" r="r" b="b"/>
            <a:pathLst>
              <a:path w="2348889" h="2348889">
                <a:moveTo>
                  <a:pt x="0" y="0"/>
                </a:moveTo>
                <a:lnTo>
                  <a:pt x="2348889" y="0"/>
                </a:lnTo>
                <a:lnTo>
                  <a:pt x="2348889" y="2348889"/>
                </a:lnTo>
                <a:lnTo>
                  <a:pt x="0" y="234888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Freeform 9"/>
          <p:cNvSpPr/>
          <p:nvPr/>
        </p:nvSpPr>
        <p:spPr>
          <a:xfrm>
            <a:off x="13030200" y="2938603"/>
            <a:ext cx="2318994" cy="2348889"/>
          </a:xfrm>
          <a:custGeom>
            <a:avLst/>
            <a:gdLst/>
            <a:ahLst/>
            <a:cxnLst/>
            <a:rect l="l" t="t" r="r" b="b"/>
            <a:pathLst>
              <a:path w="2318994" h="2348889">
                <a:moveTo>
                  <a:pt x="0" y="0"/>
                </a:moveTo>
                <a:lnTo>
                  <a:pt x="2318994" y="0"/>
                </a:lnTo>
                <a:lnTo>
                  <a:pt x="2318994" y="2348889"/>
                </a:lnTo>
                <a:lnTo>
                  <a:pt x="0" y="234888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3" name="Freeform 13"/>
          <p:cNvSpPr/>
          <p:nvPr/>
        </p:nvSpPr>
        <p:spPr>
          <a:xfrm>
            <a:off x="2022937" y="2938604"/>
            <a:ext cx="2226655" cy="2226655"/>
          </a:xfrm>
          <a:custGeom>
            <a:avLst/>
            <a:gdLst/>
            <a:ahLst/>
            <a:cxnLst/>
            <a:rect l="l" t="t" r="r" b="b"/>
            <a:pathLst>
              <a:path w="2226655" h="2226655">
                <a:moveTo>
                  <a:pt x="0" y="0"/>
                </a:moveTo>
                <a:lnTo>
                  <a:pt x="2226655" y="0"/>
                </a:lnTo>
                <a:lnTo>
                  <a:pt x="2226655" y="2226655"/>
                </a:lnTo>
                <a:lnTo>
                  <a:pt x="0" y="2226655"/>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4" name="TextBox 14"/>
          <p:cNvSpPr txBox="1"/>
          <p:nvPr/>
        </p:nvSpPr>
        <p:spPr>
          <a:xfrm>
            <a:off x="1028700" y="599709"/>
            <a:ext cx="8115300" cy="1099019"/>
          </a:xfrm>
          <a:prstGeom prst="rect">
            <a:avLst/>
          </a:prstGeom>
        </p:spPr>
        <p:txBody>
          <a:bodyPr lIns="0" tIns="0" rIns="0" bIns="0" rtlCol="0" anchor="t">
            <a:spAutoFit/>
          </a:bodyPr>
          <a:lstStyle/>
          <a:p>
            <a:pPr marL="0" lvl="0" indent="0" algn="l">
              <a:lnSpc>
                <a:spcPts val="8959"/>
              </a:lnSpc>
              <a:spcBef>
                <a:spcPct val="0"/>
              </a:spcBef>
            </a:pPr>
            <a:r>
              <a:rPr lang="en-US" sz="6399" dirty="0">
                <a:solidFill>
                  <a:srgbClr val="0F4662"/>
                </a:solidFill>
                <a:latin typeface="Cormorant Garamond Bold Italics"/>
                <a:ea typeface="Cormorant Garamond Bold Italics"/>
                <a:cs typeface="Cormorant Garamond Bold Italics"/>
                <a:sym typeface="Cormorant Garamond Bold Italics"/>
              </a:rPr>
              <a:t>Biochar Objectives</a:t>
            </a:r>
          </a:p>
        </p:txBody>
      </p:sp>
      <p:sp>
        <p:nvSpPr>
          <p:cNvPr id="16" name="TextBox 16"/>
          <p:cNvSpPr txBox="1"/>
          <p:nvPr/>
        </p:nvSpPr>
        <p:spPr>
          <a:xfrm>
            <a:off x="2029864" y="6528675"/>
            <a:ext cx="5101887" cy="459228"/>
          </a:xfrm>
          <a:prstGeom prst="rect">
            <a:avLst/>
          </a:prstGeom>
        </p:spPr>
        <p:txBody>
          <a:bodyPr lIns="0" tIns="0" rIns="0" bIns="0" rtlCol="0" anchor="t">
            <a:spAutoFit/>
          </a:bodyPr>
          <a:lstStyle/>
          <a:p>
            <a:pPr>
              <a:lnSpc>
                <a:spcPts val="3919"/>
              </a:lnSpc>
              <a:spcBef>
                <a:spcPct val="0"/>
              </a:spcBef>
            </a:pPr>
            <a:r>
              <a:rPr lang="en-US" sz="2799" dirty="0">
                <a:solidFill>
                  <a:srgbClr val="0F4662"/>
                </a:solidFill>
                <a:latin typeface="Quicksand Bold"/>
              </a:rPr>
              <a:t>Production</a:t>
            </a:r>
          </a:p>
        </p:txBody>
      </p:sp>
      <p:sp>
        <p:nvSpPr>
          <p:cNvPr id="18" name="TextBox 18"/>
          <p:cNvSpPr txBox="1"/>
          <p:nvPr/>
        </p:nvSpPr>
        <p:spPr>
          <a:xfrm>
            <a:off x="6934200" y="6528675"/>
            <a:ext cx="5101887" cy="961417"/>
          </a:xfrm>
          <a:prstGeom prst="rect">
            <a:avLst/>
          </a:prstGeom>
        </p:spPr>
        <p:txBody>
          <a:bodyPr lIns="0" tIns="0" rIns="0" bIns="0" rtlCol="0" anchor="t">
            <a:spAutoFit/>
          </a:bodyPr>
          <a:lstStyle/>
          <a:p>
            <a:pPr>
              <a:lnSpc>
                <a:spcPts val="3919"/>
              </a:lnSpc>
              <a:spcBef>
                <a:spcPct val="0"/>
              </a:spcBef>
            </a:pPr>
            <a:r>
              <a:rPr lang="en-US" sz="2799" dirty="0">
                <a:solidFill>
                  <a:srgbClr val="0F4662"/>
                </a:solidFill>
                <a:latin typeface="Quicksand Bold"/>
                <a:ea typeface="Quicksand Bold"/>
                <a:cs typeface="Quicksand Bold"/>
                <a:sym typeface="Quicksand Bold"/>
              </a:rPr>
              <a:t> </a:t>
            </a:r>
            <a:r>
              <a:rPr lang="en-US" sz="2799" dirty="0">
                <a:solidFill>
                  <a:srgbClr val="0F4662"/>
                </a:solidFill>
                <a:latin typeface="Quicksand Bold"/>
              </a:rPr>
              <a:t>Characterization</a:t>
            </a:r>
          </a:p>
          <a:p>
            <a:pPr marL="0" lvl="0" indent="0" algn="l">
              <a:lnSpc>
                <a:spcPts val="3919"/>
              </a:lnSpc>
              <a:spcBef>
                <a:spcPct val="0"/>
              </a:spcBef>
            </a:pPr>
            <a:endParaRPr lang="en-US" sz="2799" dirty="0">
              <a:solidFill>
                <a:srgbClr val="0F4662"/>
              </a:solidFill>
              <a:latin typeface="Quicksand Bold"/>
              <a:ea typeface="Quicksand Bold"/>
              <a:cs typeface="Quicksand Bold"/>
              <a:sym typeface="Quicksand Bold"/>
            </a:endParaRPr>
          </a:p>
        </p:txBody>
      </p:sp>
      <p:sp>
        <p:nvSpPr>
          <p:cNvPr id="20" name="TextBox 20"/>
          <p:cNvSpPr txBox="1"/>
          <p:nvPr/>
        </p:nvSpPr>
        <p:spPr>
          <a:xfrm>
            <a:off x="13186113" y="6528676"/>
            <a:ext cx="5101887" cy="961417"/>
          </a:xfrm>
          <a:prstGeom prst="rect">
            <a:avLst/>
          </a:prstGeom>
        </p:spPr>
        <p:txBody>
          <a:bodyPr lIns="0" tIns="0" rIns="0" bIns="0" rtlCol="0" anchor="t">
            <a:spAutoFit/>
          </a:bodyPr>
          <a:lstStyle/>
          <a:p>
            <a:pPr>
              <a:lnSpc>
                <a:spcPts val="3919"/>
              </a:lnSpc>
              <a:spcBef>
                <a:spcPct val="0"/>
              </a:spcBef>
            </a:pPr>
            <a:r>
              <a:rPr lang="en-US" sz="2799" dirty="0">
                <a:solidFill>
                  <a:srgbClr val="0F4662"/>
                </a:solidFill>
                <a:latin typeface="Quicksand Bold"/>
                <a:ea typeface="Quicksand Bold"/>
                <a:cs typeface="Quicksand Bold"/>
                <a:sym typeface="Quicksand Bold"/>
              </a:rPr>
              <a:t> </a:t>
            </a:r>
            <a:r>
              <a:rPr lang="en-US" sz="2799" dirty="0">
                <a:solidFill>
                  <a:srgbClr val="0F4662"/>
                </a:solidFill>
                <a:latin typeface="Quicksand Bold"/>
              </a:rPr>
              <a:t>Applications</a:t>
            </a:r>
          </a:p>
          <a:p>
            <a:pPr marL="0" lvl="0" indent="0" algn="l">
              <a:lnSpc>
                <a:spcPts val="3919"/>
              </a:lnSpc>
              <a:spcBef>
                <a:spcPct val="0"/>
              </a:spcBef>
            </a:pPr>
            <a:endParaRPr lang="en-US" sz="2799" dirty="0">
              <a:solidFill>
                <a:srgbClr val="0F4662"/>
              </a:solidFill>
              <a:latin typeface="Quicksand Bold"/>
              <a:ea typeface="Quicksand Bold"/>
              <a:cs typeface="Quicksand Bold"/>
              <a:sym typeface="Quicksand Bold"/>
            </a:endParaRPr>
          </a:p>
        </p:txBody>
      </p:sp>
      <p:sp>
        <p:nvSpPr>
          <p:cNvPr id="21" name="AutoShape 21"/>
          <p:cNvSpPr/>
          <p:nvPr/>
        </p:nvSpPr>
        <p:spPr>
          <a:xfrm>
            <a:off x="762000" y="1943100"/>
            <a:ext cx="6492240" cy="0"/>
          </a:xfrm>
          <a:prstGeom prst="line">
            <a:avLst/>
          </a:prstGeom>
          <a:ln w="76200" cap="flat">
            <a:solidFill>
              <a:srgbClr val="0F4662"/>
            </a:solidFill>
            <a:prstDash val="solid"/>
            <a:headEnd type="none" w="sm" len="sm"/>
            <a:tailEnd type="none" w="sm" len="sm"/>
          </a:ln>
        </p:spPr>
      </p:sp>
      <p:sp>
        <p:nvSpPr>
          <p:cNvPr id="25" name="Rectangle 24">
            <a:extLst>
              <a:ext uri="{FF2B5EF4-FFF2-40B4-BE49-F238E27FC236}">
                <a16:creationId xmlns:a16="http://schemas.microsoft.com/office/drawing/2014/main" id="{944D4BB3-3338-ED97-CE07-CAA54B0E047F}"/>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BE5EA"/>
        </a:solidFill>
        <a:effectLst/>
      </p:bgPr>
    </p:bg>
    <p:spTree>
      <p:nvGrpSpPr>
        <p:cNvPr id="1" name=""/>
        <p:cNvGrpSpPr/>
        <p:nvPr/>
      </p:nvGrpSpPr>
      <p:grpSpPr>
        <a:xfrm>
          <a:off x="0" y="0"/>
          <a:ext cx="0" cy="0"/>
          <a:chOff x="0" y="0"/>
          <a:chExt cx="0" cy="0"/>
        </a:xfrm>
      </p:grpSpPr>
      <p:grpSp>
        <p:nvGrpSpPr>
          <p:cNvPr id="2" name="Google Shape;1480;p71">
            <a:extLst>
              <a:ext uri="{FF2B5EF4-FFF2-40B4-BE49-F238E27FC236}">
                <a16:creationId xmlns:a16="http://schemas.microsoft.com/office/drawing/2014/main" id="{79456FFE-104B-0F83-74E4-DCAB06B0CCC8}"/>
              </a:ext>
            </a:extLst>
          </p:cNvPr>
          <p:cNvGrpSpPr/>
          <p:nvPr/>
        </p:nvGrpSpPr>
        <p:grpSpPr>
          <a:xfrm>
            <a:off x="4419600" y="3009900"/>
            <a:ext cx="9067800" cy="6248400"/>
            <a:chOff x="3729467" y="2889422"/>
            <a:chExt cx="419153" cy="404977"/>
          </a:xfrm>
        </p:grpSpPr>
        <p:sp>
          <p:nvSpPr>
            <p:cNvPr id="3" name="Google Shape;1481;p71">
              <a:extLst>
                <a:ext uri="{FF2B5EF4-FFF2-40B4-BE49-F238E27FC236}">
                  <a16:creationId xmlns:a16="http://schemas.microsoft.com/office/drawing/2014/main" id="{AC552BC3-2F44-0336-07C9-E40176CA526D}"/>
                </a:ext>
              </a:extLst>
            </p:cNvPr>
            <p:cNvSpPr/>
            <p:nvPr/>
          </p:nvSpPr>
          <p:spPr>
            <a:xfrm>
              <a:off x="4014137" y="2974913"/>
              <a:ext cx="134482" cy="178707"/>
            </a:xfrm>
            <a:custGeom>
              <a:avLst/>
              <a:gdLst/>
              <a:ahLst/>
              <a:cxnLst/>
              <a:rect l="l" t="t" r="r" b="b"/>
              <a:pathLst>
                <a:path w="6176" h="8207" extrusionOk="0">
                  <a:moveTo>
                    <a:pt x="4121" y="0"/>
                  </a:moveTo>
                  <a:lnTo>
                    <a:pt x="2973" y="2732"/>
                  </a:lnTo>
                  <a:lnTo>
                    <a:pt x="0" y="3260"/>
                  </a:lnTo>
                  <a:cubicBezTo>
                    <a:pt x="391" y="3891"/>
                    <a:pt x="586" y="4625"/>
                    <a:pt x="586" y="5372"/>
                  </a:cubicBezTo>
                  <a:cubicBezTo>
                    <a:pt x="586" y="5658"/>
                    <a:pt x="563" y="5945"/>
                    <a:pt x="494" y="6232"/>
                  </a:cubicBezTo>
                  <a:lnTo>
                    <a:pt x="2743" y="8206"/>
                  </a:lnTo>
                  <a:lnTo>
                    <a:pt x="5613" y="7392"/>
                  </a:lnTo>
                  <a:cubicBezTo>
                    <a:pt x="6175" y="4832"/>
                    <a:pt x="5636" y="2146"/>
                    <a:pt x="4121" y="0"/>
                  </a:cubicBez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482;p71">
              <a:extLst>
                <a:ext uri="{FF2B5EF4-FFF2-40B4-BE49-F238E27FC236}">
                  <a16:creationId xmlns:a16="http://schemas.microsoft.com/office/drawing/2014/main" id="{2CCCD97F-6B2A-72DD-F415-59C40D94E8B5}"/>
                </a:ext>
              </a:extLst>
            </p:cNvPr>
            <p:cNvSpPr/>
            <p:nvPr/>
          </p:nvSpPr>
          <p:spPr>
            <a:xfrm>
              <a:off x="3741225" y="3095375"/>
              <a:ext cx="148963" cy="173460"/>
            </a:xfrm>
            <a:custGeom>
              <a:avLst/>
              <a:gdLst/>
              <a:ahLst/>
              <a:cxnLst/>
              <a:rect l="l" t="t" r="r" b="b"/>
              <a:pathLst>
                <a:path w="6841" h="7966" extrusionOk="0">
                  <a:moveTo>
                    <a:pt x="2215" y="0"/>
                  </a:moveTo>
                  <a:lnTo>
                    <a:pt x="0" y="1963"/>
                  </a:lnTo>
                  <a:cubicBezTo>
                    <a:pt x="597" y="4511"/>
                    <a:pt x="2250" y="6691"/>
                    <a:pt x="4534" y="7965"/>
                  </a:cubicBezTo>
                  <a:lnTo>
                    <a:pt x="4373" y="5027"/>
                  </a:lnTo>
                  <a:lnTo>
                    <a:pt x="6841" y="3248"/>
                  </a:lnTo>
                  <a:cubicBezTo>
                    <a:pt x="5980" y="2686"/>
                    <a:pt x="5360" y="1814"/>
                    <a:pt x="5108" y="804"/>
                  </a:cubicBezTo>
                  <a:lnTo>
                    <a:pt x="2215" y="0"/>
                  </a:ln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483;p71">
              <a:extLst>
                <a:ext uri="{FF2B5EF4-FFF2-40B4-BE49-F238E27FC236}">
                  <a16:creationId xmlns:a16="http://schemas.microsoft.com/office/drawing/2014/main" id="{B93B32F9-3F58-33DC-48F6-E9E82FD40DCA}"/>
                </a:ext>
              </a:extLst>
            </p:cNvPr>
            <p:cNvSpPr/>
            <p:nvPr/>
          </p:nvSpPr>
          <p:spPr>
            <a:xfrm>
              <a:off x="3949660" y="2889684"/>
              <a:ext cx="146219" cy="145980"/>
            </a:xfrm>
            <a:custGeom>
              <a:avLst/>
              <a:gdLst/>
              <a:ahLst/>
              <a:cxnLst/>
              <a:rect l="l" t="t" r="r" b="b"/>
              <a:pathLst>
                <a:path w="6715" h="6704" extrusionOk="0">
                  <a:moveTo>
                    <a:pt x="12" y="0"/>
                  </a:moveTo>
                  <a:lnTo>
                    <a:pt x="1435" y="2583"/>
                  </a:lnTo>
                  <a:lnTo>
                    <a:pt x="0" y="5257"/>
                  </a:lnTo>
                  <a:cubicBezTo>
                    <a:pt x="1022" y="5383"/>
                    <a:pt x="1963" y="5900"/>
                    <a:pt x="2629" y="6703"/>
                  </a:cubicBezTo>
                  <a:lnTo>
                    <a:pt x="5567" y="6187"/>
                  </a:lnTo>
                  <a:lnTo>
                    <a:pt x="6714" y="3432"/>
                  </a:lnTo>
                  <a:cubicBezTo>
                    <a:pt x="5062" y="1401"/>
                    <a:pt x="2629" y="150"/>
                    <a:pt x="12" y="0"/>
                  </a:cubicBez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84;p71">
              <a:extLst>
                <a:ext uri="{FF2B5EF4-FFF2-40B4-BE49-F238E27FC236}">
                  <a16:creationId xmlns:a16="http://schemas.microsoft.com/office/drawing/2014/main" id="{93BA4E4A-4BB1-729B-6316-6BBEF8EBC8B1}"/>
                </a:ext>
              </a:extLst>
            </p:cNvPr>
            <p:cNvSpPr/>
            <p:nvPr/>
          </p:nvSpPr>
          <p:spPr>
            <a:xfrm>
              <a:off x="3847947" y="3172089"/>
              <a:ext cx="167210" cy="122310"/>
            </a:xfrm>
            <a:custGeom>
              <a:avLst/>
              <a:gdLst/>
              <a:ahLst/>
              <a:cxnLst/>
              <a:rect l="l" t="t" r="r" b="b"/>
              <a:pathLst>
                <a:path w="7679" h="5617" extrusionOk="0">
                  <a:moveTo>
                    <a:pt x="2433" y="1"/>
                  </a:moveTo>
                  <a:lnTo>
                    <a:pt x="0" y="1757"/>
                  </a:lnTo>
                  <a:lnTo>
                    <a:pt x="149" y="4718"/>
                  </a:lnTo>
                  <a:cubicBezTo>
                    <a:pt x="1415" y="5317"/>
                    <a:pt x="2781" y="5616"/>
                    <a:pt x="4148" y="5616"/>
                  </a:cubicBezTo>
                  <a:cubicBezTo>
                    <a:pt x="5347" y="5616"/>
                    <a:pt x="6546" y="5386"/>
                    <a:pt x="7678" y="4924"/>
                  </a:cubicBezTo>
                  <a:lnTo>
                    <a:pt x="5280" y="3203"/>
                  </a:lnTo>
                  <a:lnTo>
                    <a:pt x="5417" y="173"/>
                  </a:lnTo>
                  <a:lnTo>
                    <a:pt x="5417" y="173"/>
                  </a:lnTo>
                  <a:cubicBezTo>
                    <a:pt x="5016" y="311"/>
                    <a:pt x="4591" y="379"/>
                    <a:pt x="4155" y="379"/>
                  </a:cubicBezTo>
                  <a:cubicBezTo>
                    <a:pt x="3558" y="379"/>
                    <a:pt x="2973" y="253"/>
                    <a:pt x="2433" y="1"/>
                  </a:cubicBez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85;p71">
              <a:extLst>
                <a:ext uri="{FF2B5EF4-FFF2-40B4-BE49-F238E27FC236}">
                  <a16:creationId xmlns:a16="http://schemas.microsoft.com/office/drawing/2014/main" id="{9EC9076C-0441-9DAC-4B03-25308AEEC302}"/>
                </a:ext>
              </a:extLst>
            </p:cNvPr>
            <p:cNvSpPr/>
            <p:nvPr/>
          </p:nvSpPr>
          <p:spPr>
            <a:xfrm>
              <a:off x="3974658" y="3122616"/>
              <a:ext cx="158457" cy="151206"/>
            </a:xfrm>
            <a:custGeom>
              <a:avLst/>
              <a:gdLst/>
              <a:ahLst/>
              <a:cxnLst/>
              <a:rect l="l" t="t" r="r" b="b"/>
              <a:pathLst>
                <a:path w="7277" h="6944" extrusionOk="0">
                  <a:moveTo>
                    <a:pt x="2158" y="0"/>
                  </a:moveTo>
                  <a:cubicBezTo>
                    <a:pt x="1790" y="964"/>
                    <a:pt x="1079" y="1768"/>
                    <a:pt x="149" y="2227"/>
                  </a:cubicBezTo>
                  <a:lnTo>
                    <a:pt x="0" y="5222"/>
                  </a:lnTo>
                  <a:lnTo>
                    <a:pt x="2422" y="6944"/>
                  </a:lnTo>
                  <a:cubicBezTo>
                    <a:pt x="4775" y="5785"/>
                    <a:pt x="6542" y="3696"/>
                    <a:pt x="7277" y="1171"/>
                  </a:cubicBezTo>
                  <a:lnTo>
                    <a:pt x="7277" y="1171"/>
                  </a:lnTo>
                  <a:lnTo>
                    <a:pt x="4430" y="1986"/>
                  </a:lnTo>
                  <a:lnTo>
                    <a:pt x="2158" y="0"/>
                  </a:ln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86;p71">
              <a:extLst>
                <a:ext uri="{FF2B5EF4-FFF2-40B4-BE49-F238E27FC236}">
                  <a16:creationId xmlns:a16="http://schemas.microsoft.com/office/drawing/2014/main" id="{9052093A-BF3F-72DD-1AD9-957F6D0266B3}"/>
                </a:ext>
              </a:extLst>
            </p:cNvPr>
            <p:cNvSpPr/>
            <p:nvPr/>
          </p:nvSpPr>
          <p:spPr>
            <a:xfrm>
              <a:off x="3729467" y="2966660"/>
              <a:ext cx="138990" cy="158718"/>
            </a:xfrm>
            <a:custGeom>
              <a:avLst/>
              <a:gdLst/>
              <a:ahLst/>
              <a:cxnLst/>
              <a:rect l="l" t="t" r="r" b="b"/>
              <a:pathLst>
                <a:path w="6383" h="7289" extrusionOk="0">
                  <a:moveTo>
                    <a:pt x="2296" y="0"/>
                  </a:moveTo>
                  <a:cubicBezTo>
                    <a:pt x="678" y="2055"/>
                    <a:pt x="1" y="4706"/>
                    <a:pt x="425" y="7288"/>
                  </a:cubicBezTo>
                  <a:lnTo>
                    <a:pt x="2618" y="5337"/>
                  </a:lnTo>
                  <a:lnTo>
                    <a:pt x="5556" y="6152"/>
                  </a:lnTo>
                  <a:cubicBezTo>
                    <a:pt x="5544" y="6026"/>
                    <a:pt x="5533" y="5888"/>
                    <a:pt x="5533" y="5751"/>
                  </a:cubicBezTo>
                  <a:cubicBezTo>
                    <a:pt x="5533" y="4855"/>
                    <a:pt x="5831" y="3983"/>
                    <a:pt x="6382" y="3271"/>
                  </a:cubicBezTo>
                  <a:lnTo>
                    <a:pt x="5211" y="505"/>
                  </a:lnTo>
                  <a:lnTo>
                    <a:pt x="2296" y="0"/>
                  </a:ln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87;p71">
              <a:extLst>
                <a:ext uri="{FF2B5EF4-FFF2-40B4-BE49-F238E27FC236}">
                  <a16:creationId xmlns:a16="http://schemas.microsoft.com/office/drawing/2014/main" id="{F6DE5E05-1D92-C97A-B237-E96D39843474}"/>
                </a:ext>
              </a:extLst>
            </p:cNvPr>
            <p:cNvSpPr/>
            <p:nvPr/>
          </p:nvSpPr>
          <p:spPr>
            <a:xfrm>
              <a:off x="3787716" y="2889422"/>
              <a:ext cx="180449" cy="139229"/>
            </a:xfrm>
            <a:custGeom>
              <a:avLst/>
              <a:gdLst/>
              <a:ahLst/>
              <a:cxnLst/>
              <a:rect l="l" t="t" r="r" b="b"/>
              <a:pathLst>
                <a:path w="8287" h="6394" extrusionOk="0">
                  <a:moveTo>
                    <a:pt x="6863" y="1"/>
                  </a:moveTo>
                  <a:cubicBezTo>
                    <a:pt x="4235" y="12"/>
                    <a:pt x="1756" y="1137"/>
                    <a:pt x="0" y="3088"/>
                  </a:cubicBezTo>
                  <a:lnTo>
                    <a:pt x="2904" y="3593"/>
                  </a:lnTo>
                  <a:lnTo>
                    <a:pt x="4086" y="6394"/>
                  </a:lnTo>
                  <a:cubicBezTo>
                    <a:pt x="4820" y="5671"/>
                    <a:pt x="5819" y="5258"/>
                    <a:pt x="6852" y="5235"/>
                  </a:cubicBezTo>
                  <a:lnTo>
                    <a:pt x="8287" y="2606"/>
                  </a:lnTo>
                  <a:lnTo>
                    <a:pt x="6863" y="1"/>
                  </a:lnTo>
                  <a:close/>
                </a:path>
              </a:pathLst>
            </a:custGeom>
            <a:no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TextBox 10">
            <a:extLst>
              <a:ext uri="{FF2B5EF4-FFF2-40B4-BE49-F238E27FC236}">
                <a16:creationId xmlns:a16="http://schemas.microsoft.com/office/drawing/2014/main" id="{F5621A87-10F2-8280-DEAC-D71C5F4FE43A}"/>
              </a:ext>
            </a:extLst>
          </p:cNvPr>
          <p:cNvSpPr txBox="1"/>
          <p:nvPr/>
        </p:nvSpPr>
        <p:spPr>
          <a:xfrm>
            <a:off x="2182402" y="2205319"/>
            <a:ext cx="3726772" cy="592470"/>
          </a:xfrm>
          <a:prstGeom prst="rect">
            <a:avLst/>
          </a:prstGeom>
          <a:noFill/>
        </p:spPr>
        <p:txBody>
          <a:bodyPr wrap="square">
            <a:spAutoFit/>
          </a:bodyPr>
          <a:lstStyle/>
          <a:p>
            <a:pPr>
              <a:lnSpc>
                <a:spcPts val="3919"/>
              </a:lnSpc>
              <a:spcBef>
                <a:spcPct val="0"/>
              </a:spcBef>
            </a:pPr>
            <a:r>
              <a:rPr lang="en-US" sz="4000" b="1" dirty="0">
                <a:solidFill>
                  <a:srgbClr val="0F4662"/>
                </a:solidFill>
                <a:latin typeface="Quicksand Bold"/>
              </a:rPr>
              <a:t>Production</a:t>
            </a:r>
          </a:p>
        </p:txBody>
      </p:sp>
      <p:sp>
        <p:nvSpPr>
          <p:cNvPr id="13" name="TextBox 12">
            <a:extLst>
              <a:ext uri="{FF2B5EF4-FFF2-40B4-BE49-F238E27FC236}">
                <a16:creationId xmlns:a16="http://schemas.microsoft.com/office/drawing/2014/main" id="{89E1BB19-4C5C-2919-7FD4-20693AD60222}"/>
              </a:ext>
            </a:extLst>
          </p:cNvPr>
          <p:cNvSpPr txBox="1"/>
          <p:nvPr/>
        </p:nvSpPr>
        <p:spPr>
          <a:xfrm>
            <a:off x="7048543" y="3368467"/>
            <a:ext cx="2791791" cy="1025987"/>
          </a:xfrm>
          <a:prstGeom prst="rect">
            <a:avLst/>
          </a:prstGeom>
          <a:noFill/>
        </p:spPr>
        <p:txBody>
          <a:bodyPr wrap="square">
            <a:spAutoFit/>
          </a:bodyPr>
          <a:lstStyle/>
          <a:p>
            <a:pPr>
              <a:lnSpc>
                <a:spcPts val="3919"/>
              </a:lnSpc>
              <a:spcBef>
                <a:spcPct val="0"/>
              </a:spcBef>
            </a:pPr>
            <a:r>
              <a:rPr lang="en-US" sz="2000" b="1" dirty="0">
                <a:solidFill>
                  <a:srgbClr val="002060"/>
                </a:solidFill>
                <a:effectLst/>
                <a:latin typeface="Open Sauce" panose="020B0604020202020204" charset="0"/>
                <a:ea typeface="Times New Roman" panose="02020603050405020304" pitchFamily="18" charset="0"/>
              </a:rPr>
              <a:t>Collect &amp;Separate Solid Waste</a:t>
            </a:r>
            <a:endParaRPr lang="en-US" sz="2000" dirty="0">
              <a:solidFill>
                <a:srgbClr val="002060"/>
              </a:solidFill>
              <a:latin typeface="Open Sauce" panose="020B0604020202020204" charset="0"/>
            </a:endParaRPr>
          </a:p>
        </p:txBody>
      </p:sp>
      <p:sp>
        <p:nvSpPr>
          <p:cNvPr id="15" name="TextBox 14">
            <a:extLst>
              <a:ext uri="{FF2B5EF4-FFF2-40B4-BE49-F238E27FC236}">
                <a16:creationId xmlns:a16="http://schemas.microsoft.com/office/drawing/2014/main" id="{2FB08C78-81AC-25C5-4201-401687114B69}"/>
              </a:ext>
            </a:extLst>
          </p:cNvPr>
          <p:cNvSpPr txBox="1"/>
          <p:nvPr/>
        </p:nvSpPr>
        <p:spPr>
          <a:xfrm>
            <a:off x="10057489" y="4016941"/>
            <a:ext cx="1828800" cy="461665"/>
          </a:xfrm>
          <a:prstGeom prst="rect">
            <a:avLst/>
          </a:prstGeom>
          <a:noFill/>
        </p:spPr>
        <p:txBody>
          <a:bodyPr wrap="square">
            <a:spAutoFit/>
          </a:bodyPr>
          <a:lstStyle/>
          <a:p>
            <a:r>
              <a:rPr lang="en-US" sz="2400" b="1" dirty="0">
                <a:solidFill>
                  <a:srgbClr val="002060"/>
                </a:solidFill>
                <a:latin typeface="Open Sauce" panose="020B0604020202020204" charset="0"/>
              </a:rPr>
              <a:t>Pre-drying</a:t>
            </a:r>
          </a:p>
        </p:txBody>
      </p:sp>
      <p:sp>
        <p:nvSpPr>
          <p:cNvPr id="17" name="TextBox 16">
            <a:extLst>
              <a:ext uri="{FF2B5EF4-FFF2-40B4-BE49-F238E27FC236}">
                <a16:creationId xmlns:a16="http://schemas.microsoft.com/office/drawing/2014/main" id="{97BC79C1-2306-0545-FF83-4EAA8F05005E}"/>
              </a:ext>
            </a:extLst>
          </p:cNvPr>
          <p:cNvSpPr txBox="1"/>
          <p:nvPr/>
        </p:nvSpPr>
        <p:spPr>
          <a:xfrm>
            <a:off x="10363200" y="5618896"/>
            <a:ext cx="3671336" cy="830997"/>
          </a:xfrm>
          <a:prstGeom prst="rect">
            <a:avLst/>
          </a:prstGeom>
          <a:noFill/>
        </p:spPr>
        <p:txBody>
          <a:bodyPr wrap="square">
            <a:spAutoFit/>
          </a:bodyPr>
          <a:lstStyle/>
          <a:p>
            <a:pPr algn="ctr"/>
            <a:r>
              <a:rPr lang="en-US" sz="2400" b="1" dirty="0">
                <a:solidFill>
                  <a:srgbClr val="002060"/>
                </a:solidFill>
                <a:latin typeface="Open Sauce" panose="020B0604020202020204" charset="0"/>
              </a:rPr>
              <a:t>Chop Dried </a:t>
            </a:r>
          </a:p>
          <a:p>
            <a:pPr algn="ctr"/>
            <a:r>
              <a:rPr lang="en-US" sz="2400" b="1" dirty="0">
                <a:solidFill>
                  <a:srgbClr val="002060"/>
                </a:solidFill>
                <a:latin typeface="Open Sauce" panose="020B0604020202020204" charset="0"/>
              </a:rPr>
              <a:t>Materials</a:t>
            </a:r>
          </a:p>
        </p:txBody>
      </p:sp>
      <p:sp>
        <p:nvSpPr>
          <p:cNvPr id="19" name="TextBox 18">
            <a:extLst>
              <a:ext uri="{FF2B5EF4-FFF2-40B4-BE49-F238E27FC236}">
                <a16:creationId xmlns:a16="http://schemas.microsoft.com/office/drawing/2014/main" id="{6EA45BF8-AC22-A594-9366-47DDF37C1BFA}"/>
              </a:ext>
            </a:extLst>
          </p:cNvPr>
          <p:cNvSpPr txBox="1"/>
          <p:nvPr/>
        </p:nvSpPr>
        <p:spPr>
          <a:xfrm>
            <a:off x="9480635" y="7402682"/>
            <a:ext cx="3671336" cy="461665"/>
          </a:xfrm>
          <a:prstGeom prst="rect">
            <a:avLst/>
          </a:prstGeom>
          <a:noFill/>
        </p:spPr>
        <p:txBody>
          <a:bodyPr wrap="square">
            <a:spAutoFit/>
          </a:bodyPr>
          <a:lstStyle/>
          <a:p>
            <a:pPr algn="ctr"/>
            <a:r>
              <a:rPr lang="en-US" sz="2400" b="1" dirty="0">
                <a:solidFill>
                  <a:srgbClr val="002060"/>
                </a:solidFill>
                <a:latin typeface="Open Sauce" panose="020B0604020202020204" charset="0"/>
              </a:rPr>
              <a:t>Prepare the Reactor</a:t>
            </a:r>
          </a:p>
        </p:txBody>
      </p:sp>
      <p:sp>
        <p:nvSpPr>
          <p:cNvPr id="21" name="TextBox 20">
            <a:extLst>
              <a:ext uri="{FF2B5EF4-FFF2-40B4-BE49-F238E27FC236}">
                <a16:creationId xmlns:a16="http://schemas.microsoft.com/office/drawing/2014/main" id="{31EE8BC9-8F94-CF8D-B02B-A400431DAD7E}"/>
              </a:ext>
            </a:extLst>
          </p:cNvPr>
          <p:cNvSpPr txBox="1"/>
          <p:nvPr/>
        </p:nvSpPr>
        <p:spPr>
          <a:xfrm>
            <a:off x="6819143" y="7884919"/>
            <a:ext cx="2904828" cy="1200329"/>
          </a:xfrm>
          <a:prstGeom prst="rect">
            <a:avLst/>
          </a:prstGeom>
          <a:noFill/>
        </p:spPr>
        <p:txBody>
          <a:bodyPr wrap="square">
            <a:spAutoFit/>
          </a:bodyPr>
          <a:lstStyle/>
          <a:p>
            <a:pPr algn="ctr"/>
            <a:r>
              <a:rPr lang="en-US" sz="2400" b="1" dirty="0">
                <a:solidFill>
                  <a:srgbClr val="002060"/>
                </a:solidFill>
                <a:latin typeface="Open Sauce" panose="020B0604020202020204" charset="0"/>
              </a:rPr>
              <a:t>Enter Biomass into the Oxygen-Free Reactor</a:t>
            </a:r>
          </a:p>
        </p:txBody>
      </p:sp>
      <p:sp>
        <p:nvSpPr>
          <p:cNvPr id="23" name="TextBox 22">
            <a:extLst>
              <a:ext uri="{FF2B5EF4-FFF2-40B4-BE49-F238E27FC236}">
                <a16:creationId xmlns:a16="http://schemas.microsoft.com/office/drawing/2014/main" id="{65000230-69C3-8A14-678A-3E8FDD344B23}"/>
              </a:ext>
            </a:extLst>
          </p:cNvPr>
          <p:cNvSpPr txBox="1"/>
          <p:nvPr/>
        </p:nvSpPr>
        <p:spPr>
          <a:xfrm>
            <a:off x="7840207" y="5581000"/>
            <a:ext cx="3151774" cy="1015663"/>
          </a:xfrm>
          <a:prstGeom prst="rect">
            <a:avLst/>
          </a:prstGeom>
          <a:noFill/>
        </p:spPr>
        <p:txBody>
          <a:bodyPr wrap="square">
            <a:spAutoFit/>
          </a:bodyPr>
          <a:lstStyle/>
          <a:p>
            <a:r>
              <a:rPr lang="en-US" sz="6000" b="1" dirty="0">
                <a:solidFill>
                  <a:srgbClr val="002060"/>
                </a:solidFill>
                <a:latin typeface="Open Sauce" panose="020B0604020202020204" charset="0"/>
              </a:rPr>
              <a:t>Steps</a:t>
            </a:r>
          </a:p>
        </p:txBody>
      </p:sp>
      <p:sp>
        <p:nvSpPr>
          <p:cNvPr id="25" name="TextBox 24">
            <a:extLst>
              <a:ext uri="{FF2B5EF4-FFF2-40B4-BE49-F238E27FC236}">
                <a16:creationId xmlns:a16="http://schemas.microsoft.com/office/drawing/2014/main" id="{D88F7721-8482-BEDF-E1EA-20949E4672C9}"/>
              </a:ext>
            </a:extLst>
          </p:cNvPr>
          <p:cNvSpPr txBox="1"/>
          <p:nvPr/>
        </p:nvSpPr>
        <p:spPr>
          <a:xfrm>
            <a:off x="4760529" y="6560706"/>
            <a:ext cx="2819400" cy="1569660"/>
          </a:xfrm>
          <a:prstGeom prst="rect">
            <a:avLst/>
          </a:prstGeom>
          <a:noFill/>
        </p:spPr>
        <p:txBody>
          <a:bodyPr wrap="square">
            <a:spAutoFit/>
          </a:bodyPr>
          <a:lstStyle/>
          <a:p>
            <a:pPr algn="ctr"/>
            <a:r>
              <a:rPr lang="en-US" sz="2400" b="1" dirty="0">
                <a:solidFill>
                  <a:srgbClr val="002060"/>
                </a:solidFill>
                <a:latin typeface="Open Sauce" panose="020B0604020202020204" charset="0"/>
              </a:rPr>
              <a:t>Post Pyrolysis Cooling in Biochar Production </a:t>
            </a:r>
          </a:p>
        </p:txBody>
      </p:sp>
      <p:sp>
        <p:nvSpPr>
          <p:cNvPr id="27" name="TextBox 26">
            <a:extLst>
              <a:ext uri="{FF2B5EF4-FFF2-40B4-BE49-F238E27FC236}">
                <a16:creationId xmlns:a16="http://schemas.microsoft.com/office/drawing/2014/main" id="{7703295A-0C8D-5C53-6C6C-5135146F2F5E}"/>
              </a:ext>
            </a:extLst>
          </p:cNvPr>
          <p:cNvSpPr txBox="1"/>
          <p:nvPr/>
        </p:nvSpPr>
        <p:spPr>
          <a:xfrm>
            <a:off x="4673968" y="5009004"/>
            <a:ext cx="2816946" cy="830997"/>
          </a:xfrm>
          <a:prstGeom prst="rect">
            <a:avLst/>
          </a:prstGeom>
          <a:noFill/>
        </p:spPr>
        <p:txBody>
          <a:bodyPr wrap="square">
            <a:spAutoFit/>
          </a:bodyPr>
          <a:lstStyle/>
          <a:p>
            <a:pPr algn="ctr"/>
            <a:r>
              <a:rPr lang="en-US" sz="2400" b="1" dirty="0">
                <a:solidFill>
                  <a:srgbClr val="002060"/>
                </a:solidFill>
                <a:latin typeface="Open Sauce" panose="020B0604020202020204" charset="0"/>
              </a:rPr>
              <a:t>Place Biochar in Special Bags</a:t>
            </a:r>
          </a:p>
        </p:txBody>
      </p:sp>
      <p:sp>
        <p:nvSpPr>
          <p:cNvPr id="28" name="Rectangle 27">
            <a:extLst>
              <a:ext uri="{FF2B5EF4-FFF2-40B4-BE49-F238E27FC236}">
                <a16:creationId xmlns:a16="http://schemas.microsoft.com/office/drawing/2014/main" id="{DAA5CD51-C6D0-E344-9EE0-B71725F6E193}"/>
              </a:ext>
            </a:extLst>
          </p:cNvPr>
          <p:cNvSpPr/>
          <p:nvPr/>
        </p:nvSpPr>
        <p:spPr>
          <a:xfrm>
            <a:off x="342900" y="206090"/>
            <a:ext cx="17602200" cy="9677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Google Shape;1629;p71">
            <a:extLst>
              <a:ext uri="{FF2B5EF4-FFF2-40B4-BE49-F238E27FC236}">
                <a16:creationId xmlns:a16="http://schemas.microsoft.com/office/drawing/2014/main" id="{B31BE4C4-758D-8CEB-435B-C047DCD482E0}"/>
              </a:ext>
            </a:extLst>
          </p:cNvPr>
          <p:cNvSpPr/>
          <p:nvPr/>
        </p:nvSpPr>
        <p:spPr>
          <a:xfrm>
            <a:off x="1143000" y="2134982"/>
            <a:ext cx="615320" cy="559482"/>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solidFill>
            <a:schemeClr val="tx2"/>
          </a:solidFill>
          <a:ln w="9525" cap="flat" cmpd="sng">
            <a:solidFill>
              <a:schemeClr val="tx2">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TextBox 11">
            <a:extLst>
              <a:ext uri="{FF2B5EF4-FFF2-40B4-BE49-F238E27FC236}">
                <a16:creationId xmlns:a16="http://schemas.microsoft.com/office/drawing/2014/main" id="{DF33864D-72A0-45DD-1E7E-6C5767EAA0E6}"/>
              </a:ext>
            </a:extLst>
          </p:cNvPr>
          <p:cNvSpPr txBox="1"/>
          <p:nvPr/>
        </p:nvSpPr>
        <p:spPr>
          <a:xfrm>
            <a:off x="1108364" y="1249762"/>
            <a:ext cx="15514384" cy="461665"/>
          </a:xfrm>
          <a:prstGeom prst="rect">
            <a:avLst/>
          </a:prstGeom>
          <a:noFill/>
        </p:spPr>
        <p:txBody>
          <a:bodyPr wrap="square">
            <a:spAutoFit/>
          </a:bodyPr>
          <a:lstStyle/>
          <a:p>
            <a:r>
              <a:rPr lang="en-US" sz="2400" b="1" dirty="0">
                <a:solidFill>
                  <a:srgbClr val="0F4662"/>
                </a:solidFill>
                <a:latin typeface="Open Sauce" panose="020B0604020202020204" charset="0"/>
                <a:cs typeface="Open Sauce" panose="020B0604020202020204" charset="0"/>
              </a:rPr>
              <a:t>Biochar is a charcoal-like material that is produced by burning organic waste through a process called pyrolysis. </a:t>
            </a:r>
            <a:endParaRPr lang="en-US" sz="2400" b="1" dirty="0">
              <a:latin typeface="Open Sauce" panose="020B0604020202020204" charset="0"/>
              <a:cs typeface="Open Sauce" panose="020B0604020202020204" charset="0"/>
            </a:endParaRPr>
          </a:p>
        </p:txBody>
      </p:sp>
      <p:sp>
        <p:nvSpPr>
          <p:cNvPr id="16" name="TextBox 15">
            <a:extLst>
              <a:ext uri="{FF2B5EF4-FFF2-40B4-BE49-F238E27FC236}">
                <a16:creationId xmlns:a16="http://schemas.microsoft.com/office/drawing/2014/main" id="{243A0E60-2A2C-F0F4-05DE-7851A733CAAE}"/>
              </a:ext>
            </a:extLst>
          </p:cNvPr>
          <p:cNvSpPr txBox="1"/>
          <p:nvPr/>
        </p:nvSpPr>
        <p:spPr>
          <a:xfrm>
            <a:off x="1104143" y="-35130"/>
            <a:ext cx="11430000" cy="1176797"/>
          </a:xfrm>
          <a:prstGeom prst="rect">
            <a:avLst/>
          </a:prstGeom>
          <a:noFill/>
        </p:spPr>
        <p:txBody>
          <a:bodyPr wrap="square">
            <a:spAutoFit/>
          </a:bodyPr>
          <a:lstStyle/>
          <a:p>
            <a:pPr marL="0" lvl="0" indent="0" algn="l">
              <a:lnSpc>
                <a:spcPts val="8959"/>
              </a:lnSpc>
              <a:spcBef>
                <a:spcPct val="0"/>
              </a:spcBef>
            </a:pPr>
            <a:r>
              <a:rPr lang="en-US" sz="4800" dirty="0">
                <a:solidFill>
                  <a:srgbClr val="0F4662"/>
                </a:solidFill>
                <a:latin typeface="Cormorant Garamond Bold Italics"/>
                <a:ea typeface="Cormorant Garamond Bold Italics"/>
                <a:cs typeface="Cormorant Garamond Bold Italics"/>
                <a:sym typeface="Cormorant Garamond Bold Italics"/>
              </a:rPr>
              <a:t>BIOCHAR</a:t>
            </a:r>
          </a:p>
        </p:txBody>
      </p:sp>
    </p:spTree>
    <p:extLst>
      <p:ext uri="{BB962C8B-B14F-4D97-AF65-F5344CB8AC3E}">
        <p14:creationId xmlns:p14="http://schemas.microsoft.com/office/powerpoint/2010/main" val="7691093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602</TotalTime>
  <Words>1444</Words>
  <Application>Microsoft Office PowerPoint</Application>
  <PresentationFormat>Custom</PresentationFormat>
  <Paragraphs>293</Paragraphs>
  <Slides>30</Slides>
  <Notes>1</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Codec Pro ExtraBold Italics</vt:lpstr>
      <vt:lpstr>Wingdings</vt:lpstr>
      <vt:lpstr>Symbol</vt:lpstr>
      <vt:lpstr>Open Sauce</vt:lpstr>
      <vt:lpstr>Courier New</vt:lpstr>
      <vt:lpstr>Arial</vt:lpstr>
      <vt:lpstr>Quicksand Bold</vt:lpstr>
      <vt:lpstr>Cambria</vt:lpstr>
      <vt:lpstr>League Spartan</vt:lpstr>
      <vt:lpstr>Sylfaen</vt:lpstr>
      <vt:lpstr>Calibri</vt:lpstr>
      <vt:lpstr>Quicksand</vt:lpstr>
      <vt:lpstr>Times New Roman</vt:lpstr>
      <vt:lpstr>Codec Pro ExtraBold</vt:lpstr>
      <vt:lpstr>Cormorant Garamond Bold Italics</vt:lpstr>
      <vt:lpstr>Open Sauce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Blue Simple Modern Enhancing Sales Strategy Presentation</dc:title>
  <dc:creator>C-house</dc:creator>
  <cp:lastModifiedBy>Dina Shnity</cp:lastModifiedBy>
  <cp:revision>6</cp:revision>
  <dcterms:created xsi:type="dcterms:W3CDTF">2006-08-16T00:00:00Z</dcterms:created>
  <dcterms:modified xsi:type="dcterms:W3CDTF">2024-07-04T21:00:44Z</dcterms:modified>
  <dc:identifier>DAGJ6zEDTUk</dc:identifier>
</cp:coreProperties>
</file>