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59" r:id="rId4"/>
    <p:sldId id="257" r:id="rId5"/>
    <p:sldId id="260" r:id="rId6"/>
    <p:sldId id="261" r:id="rId7"/>
    <p:sldId id="262" r:id="rId8"/>
    <p:sldId id="263" r:id="rId9"/>
    <p:sldId id="264" r:id="rId10"/>
    <p:sldId id="265" r:id="rId11"/>
    <p:sldId id="266" r:id="rId12"/>
    <p:sldId id="268" r:id="rId13"/>
    <p:sldId id="267" r:id="rId14"/>
    <p:sldId id="269" r:id="rId15"/>
    <p:sldId id="270" r:id="rId16"/>
    <p:sldId id="271" r:id="rId17"/>
    <p:sldId id="272" r:id="rId18"/>
    <p:sldId id="273" r:id="rId19"/>
    <p:sldId id="274" r:id="rId20"/>
    <p:sldId id="275" r:id="rId21"/>
    <p:sldId id="300" r:id="rId22"/>
    <p:sldId id="277" r:id="rId23"/>
    <p:sldId id="279" r:id="rId24"/>
    <p:sldId id="278" r:id="rId25"/>
    <p:sldId id="280" r:id="rId26"/>
    <p:sldId id="281" r:id="rId27"/>
    <p:sldId id="276" r:id="rId28"/>
    <p:sldId id="282" r:id="rId29"/>
    <p:sldId id="284" r:id="rId30"/>
    <p:sldId id="285" r:id="rId31"/>
    <p:sldId id="283" r:id="rId32"/>
    <p:sldId id="286" r:id="rId33"/>
    <p:sldId id="288" r:id="rId34"/>
    <p:sldId id="287" r:id="rId35"/>
    <p:sldId id="289" r:id="rId36"/>
    <p:sldId id="290" r:id="rId37"/>
    <p:sldId id="291" r:id="rId38"/>
    <p:sldId id="292" r:id="rId39"/>
    <p:sldId id="301" r:id="rId40"/>
    <p:sldId id="293" r:id="rId41"/>
    <p:sldId id="294" r:id="rId42"/>
    <p:sldId id="295" r:id="rId43"/>
    <p:sldId id="296" r:id="rId44"/>
    <p:sldId id="297" r:id="rId45"/>
    <p:sldId id="298" r:id="rId46"/>
    <p:sldId id="299" r:id="rId4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7AFD6795-9D78-4713-B00E-01F6BAC0BC31}" type="datetimeFigureOut">
              <a:rPr lang="ar-SA" smtClean="0"/>
              <a:pPr/>
              <a:t>17/08/1440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3A9F0A7-3B6B-4019-A730-24B77943A1A0}"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7AFD6795-9D78-4713-B00E-01F6BAC0BC31}" type="datetimeFigureOut">
              <a:rPr lang="ar-SA" smtClean="0"/>
              <a:pPr/>
              <a:t>17/08/1440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3A9F0A7-3B6B-4019-A730-24B77943A1A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7AFD6795-9D78-4713-B00E-01F6BAC0BC31}" type="datetimeFigureOut">
              <a:rPr lang="ar-SA" smtClean="0"/>
              <a:pPr/>
              <a:t>17/08/1440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3A9F0A7-3B6B-4019-A730-24B77943A1A0}"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7AFD6795-9D78-4713-B00E-01F6BAC0BC31}" type="datetimeFigureOut">
              <a:rPr lang="ar-SA" smtClean="0"/>
              <a:pPr/>
              <a:t>17/08/1440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3A9F0A7-3B6B-4019-A730-24B77943A1A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FD6795-9D78-4713-B00E-01F6BAC0BC31}" type="datetimeFigureOut">
              <a:rPr lang="ar-SA" smtClean="0"/>
              <a:pPr/>
              <a:t>17/08/1440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3A9F0A7-3B6B-4019-A730-24B77943A1A0}"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7AFD6795-9D78-4713-B00E-01F6BAC0BC31}" type="datetimeFigureOut">
              <a:rPr lang="ar-SA" smtClean="0"/>
              <a:pPr/>
              <a:t>17/08/1440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3A9F0A7-3B6B-4019-A730-24B77943A1A0}"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7AFD6795-9D78-4713-B00E-01F6BAC0BC31}" type="datetimeFigureOut">
              <a:rPr lang="ar-SA" smtClean="0"/>
              <a:pPr/>
              <a:t>17/08/1440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73A9F0A7-3B6B-4019-A730-24B77943A1A0}"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7AFD6795-9D78-4713-B00E-01F6BAC0BC31}" type="datetimeFigureOut">
              <a:rPr lang="ar-SA" smtClean="0"/>
              <a:pPr/>
              <a:t>17/08/1440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73A9F0A7-3B6B-4019-A730-24B77943A1A0}"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FD6795-9D78-4713-B00E-01F6BAC0BC31}" type="datetimeFigureOut">
              <a:rPr lang="ar-SA" smtClean="0"/>
              <a:pPr/>
              <a:t>17/08/1440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73A9F0A7-3B6B-4019-A730-24B77943A1A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FD6795-9D78-4713-B00E-01F6BAC0BC31}" type="datetimeFigureOut">
              <a:rPr lang="ar-SA" smtClean="0"/>
              <a:pPr/>
              <a:t>17/08/1440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3A9F0A7-3B6B-4019-A730-24B77943A1A0}"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FD6795-9D78-4713-B00E-01F6BAC0BC31}" type="datetimeFigureOut">
              <a:rPr lang="ar-SA" smtClean="0"/>
              <a:pPr/>
              <a:t>17/08/1440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3A9F0A7-3B6B-4019-A730-24B77943A1A0}"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AFD6795-9D78-4713-B00E-01F6BAC0BC31}" type="datetimeFigureOut">
              <a:rPr lang="ar-SA" smtClean="0"/>
              <a:pPr/>
              <a:t>17/08/1440</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3A9F0A7-3B6B-4019-A730-24B77943A1A0}"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video" Target="file:///C:\Users\hp\Downloads\video-1555879105.mp4"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SA" dirty="0"/>
          </a:p>
        </p:txBody>
      </p:sp>
      <p:sp>
        <p:nvSpPr>
          <p:cNvPr id="3" name="Subtitle 2"/>
          <p:cNvSpPr>
            <a:spLocks noGrp="1"/>
          </p:cNvSpPr>
          <p:nvPr>
            <p:ph type="subTitle" idx="1"/>
          </p:nvPr>
        </p:nvSpPr>
        <p:spPr>
          <a:xfrm>
            <a:off x="395536" y="3140968"/>
            <a:ext cx="8352928" cy="2497832"/>
          </a:xfrm>
        </p:spPr>
        <p:txBody>
          <a:bodyPr/>
          <a:lstStyle/>
          <a:p>
            <a:r>
              <a:rPr lang="en-US" b="1" dirty="0"/>
              <a:t>Graduation Project 2</a:t>
            </a:r>
            <a:endParaRPr lang="en-US" dirty="0"/>
          </a:p>
          <a:p>
            <a:r>
              <a:rPr lang="en-US" b="1" dirty="0"/>
              <a:t>Design and manufacture of </a:t>
            </a:r>
            <a:r>
              <a:rPr lang="en-US" b="1" i="1" dirty="0"/>
              <a:t>a </a:t>
            </a:r>
            <a:r>
              <a:rPr lang="en-US" b="1" i="1" dirty="0" err="1"/>
              <a:t>lensed</a:t>
            </a:r>
            <a:r>
              <a:rPr lang="en-US" b="1" i="1" dirty="0"/>
              <a:t>-glass surface for concentrating solar radiation</a:t>
            </a:r>
            <a:endParaRPr lang="ar-SA" dirty="0"/>
          </a:p>
        </p:txBody>
      </p:sp>
      <p:pic>
        <p:nvPicPr>
          <p:cNvPr id="4" name="Picture 3" descr="NTE2Ng==.jpg"/>
          <p:cNvPicPr>
            <a:picLocks noChangeAspect="1"/>
          </p:cNvPicPr>
          <p:nvPr/>
        </p:nvPicPr>
        <p:blipFill>
          <a:blip r:embed="rId2" cstate="print"/>
          <a:stretch>
            <a:fillRect/>
          </a:stretch>
        </p:blipFill>
        <p:spPr>
          <a:xfrm>
            <a:off x="2555776" y="0"/>
            <a:ext cx="3960440" cy="316455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glassomer</a:t>
            </a:r>
            <a:endParaRPr lang="ar-SA" dirty="0"/>
          </a:p>
        </p:txBody>
      </p:sp>
      <p:sp>
        <p:nvSpPr>
          <p:cNvPr id="3" name="Content Placeholder 2"/>
          <p:cNvSpPr>
            <a:spLocks noGrp="1"/>
          </p:cNvSpPr>
          <p:nvPr>
            <p:ph idx="1"/>
          </p:nvPr>
        </p:nvSpPr>
        <p:spPr/>
        <p:txBody>
          <a:bodyPr>
            <a:normAutofit fontScale="92500"/>
          </a:bodyPr>
          <a:lstStyle/>
          <a:p>
            <a:r>
              <a:rPr lang="en-GB" dirty="0" smtClean="0"/>
              <a:t>A revolutionary technique in glass </a:t>
            </a:r>
            <a:r>
              <a:rPr lang="ar-SA" dirty="0" smtClean="0"/>
              <a:t> </a:t>
            </a:r>
            <a:r>
              <a:rPr lang="en-GB" dirty="0" smtClean="0"/>
              <a:t>manufacturing</a:t>
            </a:r>
          </a:p>
          <a:p>
            <a:r>
              <a:rPr lang="en-GB" dirty="0" smtClean="0"/>
              <a:t>Using thermoplastic polymeric melt and </a:t>
            </a:r>
            <a:r>
              <a:rPr lang="en-GB" dirty="0" err="1" smtClean="0"/>
              <a:t>nano</a:t>
            </a:r>
            <a:r>
              <a:rPr lang="en-GB" dirty="0" smtClean="0"/>
              <a:t>-glass particles</a:t>
            </a:r>
          </a:p>
          <a:p>
            <a:r>
              <a:rPr lang="en-GB" dirty="0" smtClean="0"/>
              <a:t>The 40 </a:t>
            </a:r>
            <a:r>
              <a:rPr lang="en-GB" dirty="0" err="1" smtClean="0"/>
              <a:t>nanometer</a:t>
            </a:r>
            <a:r>
              <a:rPr lang="en-GB" dirty="0" smtClean="0"/>
              <a:t> diameter quartz particles are dispersed in a molten polymer and continue to stir it until the glass particles are uniformly distributed in the melt</a:t>
            </a:r>
          </a:p>
          <a:p>
            <a:r>
              <a:rPr lang="en-GB" dirty="0" smtClean="0"/>
              <a:t>This polymeric liquid that contains </a:t>
            </a:r>
            <a:r>
              <a:rPr lang="en-GB" dirty="0" err="1" smtClean="0"/>
              <a:t>nano</a:t>
            </a:r>
            <a:r>
              <a:rPr lang="en-GB" dirty="0" smtClean="0"/>
              <a:t>-glass is called </a:t>
            </a:r>
            <a:r>
              <a:rPr lang="en-GB" dirty="0" err="1" smtClean="0"/>
              <a:t>glassomer</a:t>
            </a:r>
            <a:r>
              <a:rPr lang="en-GB" dirty="0" smtClean="0"/>
              <a:t>.    </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err="1" smtClean="0"/>
              <a:t>Glassomer</a:t>
            </a:r>
            <a:endParaRPr lang="ar-SA" dirty="0"/>
          </a:p>
        </p:txBody>
      </p:sp>
      <p:sp>
        <p:nvSpPr>
          <p:cNvPr id="5" name="Content Placeholder 4"/>
          <p:cNvSpPr>
            <a:spLocks noGrp="1"/>
          </p:cNvSpPr>
          <p:nvPr>
            <p:ph idx="1"/>
          </p:nvPr>
        </p:nvSpPr>
        <p:spPr/>
        <p:txBody>
          <a:bodyPr/>
          <a:lstStyle/>
          <a:p>
            <a:r>
              <a:rPr lang="en-GB" dirty="0" smtClean="0"/>
              <a:t>The polymer is casted to obtain and retain the desired shape of the </a:t>
            </a:r>
            <a:r>
              <a:rPr lang="en-GB" dirty="0" err="1" smtClean="0"/>
              <a:t>mold</a:t>
            </a:r>
            <a:endParaRPr lang="en-GB" dirty="0" smtClean="0"/>
          </a:p>
          <a:p>
            <a:r>
              <a:rPr lang="en-GB" dirty="0" smtClean="0"/>
              <a:t>Once its solidifies the polymer is burned into carbon dioxide gas leaving the glass which has obtained the shape of the </a:t>
            </a:r>
            <a:r>
              <a:rPr lang="en-GB" dirty="0" err="1" smtClean="0"/>
              <a:t>moled</a:t>
            </a:r>
            <a:r>
              <a:rPr lang="en-GB" dirty="0" smtClean="0"/>
              <a:t> with the exact dimensions</a:t>
            </a:r>
          </a:p>
          <a:p>
            <a:r>
              <a:rPr lang="en-GB" dirty="0" smtClean="0"/>
              <a:t>Sintering is applied at 1300 C to remove the gaps on the surface and to increase its density. </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Power concentrator</a:t>
            </a:r>
            <a:endParaRPr lang="ar-SA" dirty="0"/>
          </a:p>
        </p:txBody>
      </p:sp>
      <p:sp>
        <p:nvSpPr>
          <p:cNvPr id="3" name="Content Placeholder 2"/>
          <p:cNvSpPr>
            <a:spLocks noGrp="1"/>
          </p:cNvSpPr>
          <p:nvPr>
            <p:ph idx="1"/>
          </p:nvPr>
        </p:nvSpPr>
        <p:spPr/>
        <p:txBody>
          <a:bodyPr/>
          <a:lstStyle/>
          <a:p>
            <a:pPr>
              <a:buNone/>
            </a:pPr>
            <a:endParaRPr lang="en-GB" dirty="0" smtClean="0"/>
          </a:p>
          <a:p>
            <a:endParaRPr lang="en-GB" dirty="0" smtClean="0"/>
          </a:p>
        </p:txBody>
      </p:sp>
      <p:pic>
        <p:nvPicPr>
          <p:cNvPr id="4" name="Picture 3" descr="626.PNG"/>
          <p:cNvPicPr>
            <a:picLocks noChangeAspect="1"/>
          </p:cNvPicPr>
          <p:nvPr/>
        </p:nvPicPr>
        <p:blipFill>
          <a:blip r:embed="rId2" cstate="print"/>
          <a:stretch>
            <a:fillRect/>
          </a:stretch>
        </p:blipFill>
        <p:spPr>
          <a:xfrm>
            <a:off x="1547664" y="1447523"/>
            <a:ext cx="6192687" cy="5046673"/>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Designing the lenses</a:t>
            </a:r>
            <a:endParaRPr lang="ar-SA" dirty="0"/>
          </a:p>
        </p:txBody>
      </p:sp>
      <p:pic>
        <p:nvPicPr>
          <p:cNvPr id="4" name="Content Placeholder 3" descr="SphericalCap_1001.gif"/>
          <p:cNvPicPr>
            <a:picLocks noGrp="1" noChangeAspect="1"/>
          </p:cNvPicPr>
          <p:nvPr>
            <p:ph idx="1"/>
          </p:nvPr>
        </p:nvPicPr>
        <p:blipFill>
          <a:blip r:embed="rId2" cstate="print"/>
          <a:stretch>
            <a:fillRect/>
          </a:stretch>
        </p:blipFill>
        <p:spPr>
          <a:xfrm>
            <a:off x="971600" y="2060848"/>
            <a:ext cx="3404394" cy="3404394"/>
          </a:xfrm>
        </p:spPr>
      </p:pic>
      <p:pic>
        <p:nvPicPr>
          <p:cNvPr id="5" name="Picture 4" descr="8.PNG"/>
          <p:cNvPicPr>
            <a:picLocks noChangeAspect="1"/>
          </p:cNvPicPr>
          <p:nvPr/>
        </p:nvPicPr>
        <p:blipFill>
          <a:blip r:embed="rId3" cstate="print"/>
          <a:stretch>
            <a:fillRect/>
          </a:stretch>
        </p:blipFill>
        <p:spPr>
          <a:xfrm>
            <a:off x="4644008" y="1916832"/>
            <a:ext cx="4499992" cy="3816424"/>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 lenses</a:t>
            </a:r>
            <a:endParaRPr lang="ar-SA" dirty="0"/>
          </a:p>
        </p:txBody>
      </p:sp>
      <p:sp>
        <p:nvSpPr>
          <p:cNvPr id="3" name="Content Placeholder 2"/>
          <p:cNvSpPr>
            <a:spLocks noGrp="1"/>
          </p:cNvSpPr>
          <p:nvPr>
            <p:ph idx="1"/>
          </p:nvPr>
        </p:nvSpPr>
        <p:spPr/>
        <p:txBody>
          <a:bodyPr/>
          <a:lstStyle/>
          <a:p>
            <a:r>
              <a:rPr lang="en-US" dirty="0" smtClean="0"/>
              <a:t>As shown above the lens is a hemisphere part where the focal point is half the radius.</a:t>
            </a:r>
          </a:p>
          <a:p>
            <a:r>
              <a:rPr lang="en-US" dirty="0" smtClean="0"/>
              <a:t>In other words the focal length is a two parameter function of the lens diameter and height.</a:t>
            </a:r>
          </a:p>
          <a:p>
            <a:r>
              <a:rPr lang="en-US" dirty="0" smtClean="0"/>
              <a:t> the following tables shows the height for each diameter and focal length</a:t>
            </a: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and 4.5 cm diameter</a:t>
            </a:r>
            <a:endParaRPr lang="ar-SA" dirty="0"/>
          </a:p>
        </p:txBody>
      </p:sp>
      <p:pic>
        <p:nvPicPr>
          <p:cNvPr id="4" name="Content Placeholder 3" descr="9.PNG"/>
          <p:cNvPicPr>
            <a:picLocks noGrp="1" noChangeAspect="1"/>
          </p:cNvPicPr>
          <p:nvPr>
            <p:ph idx="1"/>
          </p:nvPr>
        </p:nvPicPr>
        <p:blipFill>
          <a:blip r:embed="rId2" cstate="print"/>
          <a:stretch>
            <a:fillRect/>
          </a:stretch>
        </p:blipFill>
        <p:spPr>
          <a:xfrm>
            <a:off x="179512" y="1628800"/>
            <a:ext cx="8311672" cy="4672585"/>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and 5.5 cm diameter</a:t>
            </a:r>
            <a:endParaRPr lang="ar-SA" dirty="0"/>
          </a:p>
        </p:txBody>
      </p:sp>
      <p:pic>
        <p:nvPicPr>
          <p:cNvPr id="4" name="Content Placeholder 3" descr="10.PNG"/>
          <p:cNvPicPr>
            <a:picLocks noGrp="1" noChangeAspect="1"/>
          </p:cNvPicPr>
          <p:nvPr>
            <p:ph idx="1"/>
          </p:nvPr>
        </p:nvPicPr>
        <p:blipFill>
          <a:blip r:embed="rId2" cstate="print"/>
          <a:stretch>
            <a:fillRect/>
          </a:stretch>
        </p:blipFill>
        <p:spPr>
          <a:xfrm>
            <a:off x="395537" y="1916833"/>
            <a:ext cx="8376848" cy="432048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and 6.5 cm diameter</a:t>
            </a:r>
            <a:endParaRPr lang="ar-SA" dirty="0"/>
          </a:p>
        </p:txBody>
      </p:sp>
      <p:pic>
        <p:nvPicPr>
          <p:cNvPr id="4" name="Content Placeholder 3" descr="4.PNG"/>
          <p:cNvPicPr>
            <a:picLocks noGrp="1" noChangeAspect="1"/>
          </p:cNvPicPr>
          <p:nvPr>
            <p:ph idx="1"/>
          </p:nvPr>
        </p:nvPicPr>
        <p:blipFill>
          <a:blip r:embed="rId2" cstate="print"/>
          <a:stretch>
            <a:fillRect/>
          </a:stretch>
        </p:blipFill>
        <p:spPr>
          <a:xfrm>
            <a:off x="539552" y="1772816"/>
            <a:ext cx="8132853" cy="4089431"/>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7 and 7.5 cm diameter</a:t>
            </a:r>
            <a:endParaRPr lang="ar-SA" dirty="0"/>
          </a:p>
        </p:txBody>
      </p:sp>
      <p:pic>
        <p:nvPicPr>
          <p:cNvPr id="4" name="Content Placeholder 3" descr="5.PNG"/>
          <p:cNvPicPr>
            <a:picLocks noGrp="1" noChangeAspect="1"/>
          </p:cNvPicPr>
          <p:nvPr>
            <p:ph idx="1"/>
          </p:nvPr>
        </p:nvPicPr>
        <p:blipFill>
          <a:blip r:embed="rId2" cstate="print"/>
          <a:stretch>
            <a:fillRect/>
          </a:stretch>
        </p:blipFill>
        <p:spPr>
          <a:xfrm>
            <a:off x="899592" y="1772816"/>
            <a:ext cx="7033849" cy="3975115"/>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r>
              <a:rPr lang="en-GB" dirty="0" smtClean="0"/>
              <a:t>As the focal length for the lens decrease, the manufacturing cost will increase due to the </a:t>
            </a:r>
            <a:r>
              <a:rPr lang="en-GB" dirty="0" err="1" smtClean="0"/>
              <a:t>centering</a:t>
            </a:r>
            <a:r>
              <a:rPr lang="en-GB" dirty="0" smtClean="0"/>
              <a:t> process in which it will require to be longer and more accurate. So in order to obtain a reasonable cost with a relatively large quantity of the lenses we chose the lens with the dimensions of 5 cm diameter and a height of </a:t>
            </a:r>
            <a:r>
              <a:rPr lang="en-US" dirty="0" smtClean="0"/>
              <a:t>0.225023 cm which means the focal length is set to be 7 cm.</a:t>
            </a:r>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Objective</a:t>
            </a:r>
            <a:endParaRPr lang="ar-SA" dirty="0"/>
          </a:p>
        </p:txBody>
      </p:sp>
      <p:sp>
        <p:nvSpPr>
          <p:cNvPr id="3" name="Content Placeholder 2"/>
          <p:cNvSpPr>
            <a:spLocks noGrp="1"/>
          </p:cNvSpPr>
          <p:nvPr>
            <p:ph idx="1"/>
          </p:nvPr>
        </p:nvSpPr>
        <p:spPr/>
        <p:txBody>
          <a:bodyPr/>
          <a:lstStyle/>
          <a:p>
            <a:r>
              <a:rPr lang="en-GB" dirty="0" smtClean="0"/>
              <a:t>We are continuing the work done by </a:t>
            </a:r>
            <a:r>
              <a:rPr lang="en-US" dirty="0" err="1"/>
              <a:t>Adnan</a:t>
            </a:r>
            <a:r>
              <a:rPr lang="en-US" dirty="0"/>
              <a:t> </a:t>
            </a:r>
            <a:r>
              <a:rPr lang="en-US" dirty="0" err="1"/>
              <a:t>Hilal</a:t>
            </a:r>
            <a:r>
              <a:rPr lang="en-US" dirty="0"/>
              <a:t> and </a:t>
            </a:r>
            <a:r>
              <a:rPr lang="en-US" dirty="0" err="1"/>
              <a:t>Hanan</a:t>
            </a:r>
            <a:r>
              <a:rPr lang="en-US" dirty="0"/>
              <a:t> </a:t>
            </a:r>
            <a:r>
              <a:rPr lang="en-US" dirty="0" err="1"/>
              <a:t>Isleem</a:t>
            </a:r>
            <a:r>
              <a:rPr lang="en-US" dirty="0"/>
              <a:t> </a:t>
            </a:r>
            <a:r>
              <a:rPr lang="en-US" dirty="0" smtClean="0"/>
              <a:t>which by improving the efficiency of the solar heaters by using a specifically manufactured </a:t>
            </a:r>
            <a:r>
              <a:rPr lang="en-US" dirty="0" err="1" smtClean="0"/>
              <a:t>lensed</a:t>
            </a:r>
            <a:r>
              <a:rPr lang="en-US" dirty="0" smtClean="0"/>
              <a:t> surface </a:t>
            </a:r>
          </a:p>
          <a:p>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Chosen lens</a:t>
            </a:r>
            <a:endParaRPr lang="ar-SA" dirty="0"/>
          </a:p>
        </p:txBody>
      </p:sp>
      <p:pic>
        <p:nvPicPr>
          <p:cNvPr id="4" name="Content Placeholder 3" descr="42.jpg"/>
          <p:cNvPicPr>
            <a:picLocks noGrp="1" noChangeAspect="1"/>
          </p:cNvPicPr>
          <p:nvPr>
            <p:ph idx="1"/>
          </p:nvPr>
        </p:nvPicPr>
        <p:blipFill>
          <a:blip r:embed="rId2" cstate="print"/>
          <a:stretch>
            <a:fillRect/>
          </a:stretch>
        </p:blipFill>
        <p:spPr>
          <a:xfrm>
            <a:off x="457200" y="1556792"/>
            <a:ext cx="8229600" cy="4397517"/>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descr="777.jpg"/>
          <p:cNvPicPr>
            <a:picLocks noGrp="1" noChangeAspect="1"/>
          </p:cNvPicPr>
          <p:nvPr>
            <p:ph idx="1"/>
          </p:nvPr>
        </p:nvPicPr>
        <p:blipFill>
          <a:blip r:embed="rId2" cstate="print"/>
          <a:stretch>
            <a:fillRect/>
          </a:stretch>
        </p:blipFill>
        <p:spPr>
          <a:xfrm>
            <a:off x="1187624" y="836712"/>
            <a:ext cx="6552727" cy="5289451"/>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Lenses manufacturing</a:t>
            </a:r>
            <a:endParaRPr lang="ar-SA" dirty="0"/>
          </a:p>
        </p:txBody>
      </p:sp>
      <p:sp>
        <p:nvSpPr>
          <p:cNvPr id="3" name="Content Placeholder 2"/>
          <p:cNvSpPr>
            <a:spLocks noGrp="1"/>
          </p:cNvSpPr>
          <p:nvPr>
            <p:ph idx="1"/>
          </p:nvPr>
        </p:nvSpPr>
        <p:spPr/>
        <p:txBody>
          <a:bodyPr/>
          <a:lstStyle/>
          <a:p>
            <a:r>
              <a:rPr lang="en-US" dirty="0" smtClean="0"/>
              <a:t>The first step is the Generation process: removing material from a bulk glass by CNC machine leaving the lenses desired dimensions</a:t>
            </a:r>
          </a:p>
          <a:p>
            <a:r>
              <a:rPr lang="en-US" dirty="0" smtClean="0"/>
              <a:t>However, it doesn’t have any good optical properties yet   </a:t>
            </a:r>
            <a:endParaRPr lang="ar-S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centering</a:t>
            </a:r>
            <a:endParaRPr lang="ar-SA" dirty="0"/>
          </a:p>
        </p:txBody>
      </p:sp>
      <p:sp>
        <p:nvSpPr>
          <p:cNvPr id="3" name="Content Placeholder 2"/>
          <p:cNvSpPr>
            <a:spLocks noGrp="1"/>
          </p:cNvSpPr>
          <p:nvPr>
            <p:ph idx="1"/>
          </p:nvPr>
        </p:nvSpPr>
        <p:spPr/>
        <p:txBody>
          <a:bodyPr/>
          <a:lstStyle/>
          <a:p>
            <a:r>
              <a:rPr lang="en-US" dirty="0" smtClean="0"/>
              <a:t>Prior lenses manufacturing </a:t>
            </a:r>
            <a:r>
              <a:rPr lang="en-US" dirty="0" smtClean="0"/>
              <a:t>process the lenses had to go through a mechanical centering in order to make the vertical plane from the lens peak and the horizontal plane from the plane surface perpendicular.</a:t>
            </a:r>
          </a:p>
          <a:p>
            <a:endParaRPr lang="ar-S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Manufacturing process</a:t>
            </a:r>
            <a:endParaRPr lang="ar-SA" dirty="0"/>
          </a:p>
        </p:txBody>
      </p:sp>
      <p:pic>
        <p:nvPicPr>
          <p:cNvPr id="4" name="video-1555879105.mp4">
            <a:hlinkClick r:id="" action="ppaction://media"/>
          </p:cNvPr>
          <p:cNvPicPr>
            <a:picLocks noGrp="1" noRot="1" noChangeAspect="1"/>
          </p:cNvPicPr>
          <p:nvPr>
            <p:ph idx="1"/>
            <a:videoFile r:link="rId1"/>
          </p:nvPr>
        </p:nvPicPr>
        <p:blipFill>
          <a:blip r:embed="rId3" cstate="print"/>
          <a:stretch>
            <a:fillRect/>
          </a:stretch>
        </p:blipFill>
        <p:spPr>
          <a:xfrm>
            <a:off x="1547664" y="1484784"/>
            <a:ext cx="6264696" cy="468052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plate</a:t>
            </a:r>
            <a:r>
              <a:rPr lang="ar-SA" dirty="0" smtClean="0"/>
              <a:t> </a:t>
            </a:r>
            <a:r>
              <a:rPr lang="en-GB" dirty="0" smtClean="0"/>
              <a:t> </a:t>
            </a:r>
            <a:r>
              <a:rPr lang="en-GB" dirty="0" err="1" smtClean="0"/>
              <a:t>Lensed</a:t>
            </a:r>
            <a:r>
              <a:rPr lang="en-GB" dirty="0" smtClean="0"/>
              <a:t> surface</a:t>
            </a:r>
            <a:endParaRPr lang="ar-SA" dirty="0"/>
          </a:p>
        </p:txBody>
      </p:sp>
      <p:sp>
        <p:nvSpPr>
          <p:cNvPr id="3" name="Content Placeholder 2"/>
          <p:cNvSpPr>
            <a:spLocks noGrp="1"/>
          </p:cNvSpPr>
          <p:nvPr>
            <p:ph idx="1"/>
          </p:nvPr>
        </p:nvSpPr>
        <p:spPr/>
        <p:txBody>
          <a:bodyPr/>
          <a:lstStyle/>
          <a:p>
            <a:pPr lvl="0"/>
            <a:r>
              <a:rPr lang="en-US" dirty="0" smtClean="0"/>
              <a:t>A </a:t>
            </a:r>
            <a:r>
              <a:rPr lang="en-US" dirty="0" err="1" smtClean="0"/>
              <a:t>lensed</a:t>
            </a:r>
            <a:r>
              <a:rPr lang="en-US" dirty="0" smtClean="0"/>
              <a:t> surface plate (flat plate with lenses on it), the lenses were oriented in closed-pack configuration where they occupy 67.3% of the total area due to the plate sides are not covered and there is a small variation in the lenses sizes.</a:t>
            </a:r>
          </a:p>
          <a:p>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pic>
        <p:nvPicPr>
          <p:cNvPr id="4" name="Content Placeholder 3" descr="32.jpg"/>
          <p:cNvPicPr>
            <a:picLocks noGrp="1" noChangeAspect="1"/>
          </p:cNvPicPr>
          <p:nvPr>
            <p:ph idx="1"/>
          </p:nvPr>
        </p:nvPicPr>
        <p:blipFill>
          <a:blip r:embed="rId2" cstate="print"/>
          <a:stretch>
            <a:fillRect/>
          </a:stretch>
        </p:blipFill>
        <p:spPr>
          <a:xfrm>
            <a:off x="457200" y="1772053"/>
            <a:ext cx="8229600" cy="4182256"/>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system experiments</a:t>
            </a:r>
            <a:endParaRPr lang="ar-SA" dirty="0"/>
          </a:p>
        </p:txBody>
      </p:sp>
      <p:pic>
        <p:nvPicPr>
          <p:cNvPr id="4" name="Content Placeholder 3" descr="28.jpg"/>
          <p:cNvPicPr>
            <a:picLocks noGrp="1" noChangeAspect="1"/>
          </p:cNvPicPr>
          <p:nvPr>
            <p:ph idx="1"/>
          </p:nvPr>
        </p:nvPicPr>
        <p:blipFill>
          <a:blip r:embed="rId2" cstate="print"/>
          <a:stretch>
            <a:fillRect/>
          </a:stretch>
        </p:blipFill>
        <p:spPr>
          <a:xfrm>
            <a:off x="2051720" y="1556792"/>
            <a:ext cx="2736304" cy="4525963"/>
          </a:xfrm>
        </p:spPr>
      </p:pic>
      <p:pic>
        <p:nvPicPr>
          <p:cNvPr id="5" name="Picture 4" descr="555.jpg"/>
          <p:cNvPicPr>
            <a:picLocks noChangeAspect="1"/>
          </p:cNvPicPr>
          <p:nvPr/>
        </p:nvPicPr>
        <p:blipFill>
          <a:blip r:embed="rId3" cstate="print"/>
          <a:stretch>
            <a:fillRect/>
          </a:stretch>
        </p:blipFill>
        <p:spPr>
          <a:xfrm>
            <a:off x="5004048" y="1556792"/>
            <a:ext cx="2736304" cy="4464496"/>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The first and second experiment</a:t>
            </a:r>
            <a:endParaRPr lang="ar-SA" dirty="0"/>
          </a:p>
        </p:txBody>
      </p:sp>
      <p:sp>
        <p:nvSpPr>
          <p:cNvPr id="3" name="Content Placeholder 2"/>
          <p:cNvSpPr>
            <a:spLocks noGrp="1"/>
          </p:cNvSpPr>
          <p:nvPr>
            <p:ph idx="1"/>
          </p:nvPr>
        </p:nvSpPr>
        <p:spPr/>
        <p:txBody>
          <a:bodyPr/>
          <a:lstStyle/>
          <a:p>
            <a:r>
              <a:rPr lang="en-GB" dirty="0" smtClean="0"/>
              <a:t>The first experiment was conducted by using 3 litres of water but it was cut off because there was an error with the thermometer (it didn’t record values above 40 C)</a:t>
            </a:r>
          </a:p>
          <a:p>
            <a:r>
              <a:rPr lang="en-GB" dirty="0" smtClean="0"/>
              <a:t>The second experiment was conducted at the exact same conditions but it was cut off because the flashes (light source) was not properly aligned to the box surface  </a:t>
            </a:r>
          </a:p>
          <a:p>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The third and fourth experiment</a:t>
            </a:r>
            <a:endParaRPr lang="ar-SA" dirty="0"/>
          </a:p>
        </p:txBody>
      </p:sp>
      <p:sp>
        <p:nvSpPr>
          <p:cNvPr id="3" name="Content Placeholder 2"/>
          <p:cNvSpPr>
            <a:spLocks noGrp="1"/>
          </p:cNvSpPr>
          <p:nvPr>
            <p:ph idx="1"/>
          </p:nvPr>
        </p:nvSpPr>
        <p:spPr/>
        <p:txBody>
          <a:bodyPr/>
          <a:lstStyle/>
          <a:p>
            <a:r>
              <a:rPr lang="en-GB" dirty="0" smtClean="0"/>
              <a:t>Those experiments were conducted by using 3 litres of water and an average radiation </a:t>
            </a:r>
            <a:endParaRPr lang="ar-SA" dirty="0" smtClean="0"/>
          </a:p>
          <a:p>
            <a:pPr>
              <a:buNone/>
            </a:pPr>
            <a:r>
              <a:rPr lang="en-GB" dirty="0" smtClean="0"/>
              <a:t>intensity value of 2302 W/m</a:t>
            </a:r>
            <a:r>
              <a:rPr lang="en-GB" baseline="30000" dirty="0" smtClean="0"/>
              <a:t>2</a:t>
            </a:r>
            <a:r>
              <a:rPr lang="en-GB" dirty="0" smtClean="0"/>
              <a:t>  for both times, and with the exact starting temperature value 14 C.</a:t>
            </a:r>
          </a:p>
          <a:p>
            <a:pPr>
              <a:buNone/>
            </a:pPr>
            <a:r>
              <a:rPr lang="en-GB" dirty="0" smtClean="0"/>
              <a:t>The third experiment we used a </a:t>
            </a:r>
            <a:r>
              <a:rPr lang="en-GB" dirty="0" err="1" smtClean="0"/>
              <a:t>lensed</a:t>
            </a:r>
            <a:r>
              <a:rPr lang="en-GB" dirty="0" smtClean="0"/>
              <a:t> surface plate, where in the fourth one we used a flat surface plate</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Convex lenses</a:t>
            </a:r>
            <a:endParaRPr lang="ar-SA" dirty="0"/>
          </a:p>
        </p:txBody>
      </p:sp>
      <p:pic>
        <p:nvPicPr>
          <p:cNvPr id="4" name="Content Placeholder 3" descr="convex_lens.jpg"/>
          <p:cNvPicPr>
            <a:picLocks noGrp="1" noChangeAspect="1"/>
          </p:cNvPicPr>
          <p:nvPr>
            <p:ph idx="1"/>
          </p:nvPr>
        </p:nvPicPr>
        <p:blipFill>
          <a:blip r:embed="rId2" cstate="print"/>
          <a:stretch>
            <a:fillRect/>
          </a:stretch>
        </p:blipFill>
        <p:spPr>
          <a:xfrm>
            <a:off x="2032000" y="1977231"/>
            <a:ext cx="5080000" cy="3771900"/>
          </a:xfr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third and fourth</a:t>
            </a:r>
            <a:endParaRPr lang="ar-SA"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611560" y="1484784"/>
            <a:ext cx="8208912" cy="4942767"/>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fifth and sixth </a:t>
            </a:r>
            <a:r>
              <a:rPr lang="en-GB" dirty="0" err="1" smtClean="0"/>
              <a:t>exps</a:t>
            </a:r>
            <a:endParaRPr lang="ar-SA" dirty="0"/>
          </a:p>
        </p:txBody>
      </p:sp>
      <p:sp>
        <p:nvSpPr>
          <p:cNvPr id="3" name="Content Placeholder 2"/>
          <p:cNvSpPr>
            <a:spLocks noGrp="1"/>
          </p:cNvSpPr>
          <p:nvPr>
            <p:ph idx="1"/>
          </p:nvPr>
        </p:nvSpPr>
        <p:spPr>
          <a:xfrm>
            <a:off x="457200" y="1340768"/>
            <a:ext cx="8229600" cy="4785395"/>
          </a:xfrm>
        </p:spPr>
        <p:txBody>
          <a:bodyPr>
            <a:normAutofit lnSpcReduction="10000"/>
          </a:bodyPr>
          <a:lstStyle/>
          <a:p>
            <a:r>
              <a:rPr lang="en-GB" dirty="0" smtClean="0"/>
              <a:t>At first we thought that the lenses were not efficient because the water level in the box was not high enough to reach the focal point of the lenses, so we added more water (additional 7 litres) so that the water level raised to reach 5.5 cm where the focal points lays beneath it</a:t>
            </a:r>
          </a:p>
          <a:p>
            <a:r>
              <a:rPr lang="en-GB" dirty="0" smtClean="0"/>
              <a:t>So we conducted the experiments using 10 litres of water and The average radiation intensity value was 2382 W/m</a:t>
            </a:r>
            <a:r>
              <a:rPr lang="en-GB" baseline="30000" dirty="0" smtClean="0"/>
              <a:t>2</a:t>
            </a:r>
            <a:r>
              <a:rPr lang="en-GB" dirty="0" smtClean="0"/>
              <a:t>.</a:t>
            </a:r>
            <a:r>
              <a:rPr lang="en-US" dirty="0" smtClean="0"/>
              <a:t> for both exp</a:t>
            </a:r>
            <a:r>
              <a:rPr lang="en-GB" dirty="0" smtClean="0"/>
              <a:t> </a:t>
            </a:r>
            <a:endParaRPr lang="ar-S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fifth and sixth </a:t>
            </a:r>
            <a:r>
              <a:rPr lang="en-GB" dirty="0" err="1" smtClean="0"/>
              <a:t>exps</a:t>
            </a:r>
            <a:endParaRPr lang="ar-SA"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251520" y="1412776"/>
            <a:ext cx="8645347" cy="5205554"/>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t>
            </a:r>
            <a:r>
              <a:rPr lang="en-GB" dirty="0" smtClean="0"/>
              <a:t> efficiencies </a:t>
            </a:r>
            <a:endParaRPr lang="ar-SA" dirty="0"/>
          </a:p>
        </p:txBody>
      </p:sp>
      <p:sp>
        <p:nvSpPr>
          <p:cNvPr id="3" name="Content Placeholder 2"/>
          <p:cNvSpPr>
            <a:spLocks noGrp="1"/>
          </p:cNvSpPr>
          <p:nvPr>
            <p:ph idx="1"/>
          </p:nvPr>
        </p:nvSpPr>
        <p:spPr/>
        <p:txBody>
          <a:bodyPr/>
          <a:lstStyle/>
          <a:p>
            <a:pPr>
              <a:buNone/>
            </a:pPr>
            <a:r>
              <a:rPr lang="en-GB" dirty="0" smtClean="0"/>
              <a:t>The lenses has no effect on the efficiency for an open system which </a:t>
            </a:r>
            <a:r>
              <a:rPr lang="en-GB" dirty="0" err="1" smtClean="0"/>
              <a:t>contadict</a:t>
            </a:r>
            <a:r>
              <a:rPr lang="en-GB" dirty="0" smtClean="0"/>
              <a:t> the results obtained by </a:t>
            </a:r>
            <a:r>
              <a:rPr lang="en-US" dirty="0" err="1" smtClean="0"/>
              <a:t>Adnan</a:t>
            </a:r>
            <a:r>
              <a:rPr lang="en-US" dirty="0" smtClean="0"/>
              <a:t> </a:t>
            </a:r>
            <a:r>
              <a:rPr lang="en-US" dirty="0" err="1" smtClean="0"/>
              <a:t>Hilal</a:t>
            </a:r>
            <a:r>
              <a:rPr lang="en-US" dirty="0" smtClean="0"/>
              <a:t> and </a:t>
            </a:r>
            <a:r>
              <a:rPr lang="en-US" dirty="0" err="1" smtClean="0"/>
              <a:t>Hanan</a:t>
            </a:r>
            <a:r>
              <a:rPr lang="en-US" dirty="0" smtClean="0"/>
              <a:t> </a:t>
            </a:r>
            <a:r>
              <a:rPr lang="en-US" dirty="0" err="1" smtClean="0"/>
              <a:t>Isleem</a:t>
            </a:r>
            <a:r>
              <a:rPr lang="en-US" dirty="0" smtClean="0"/>
              <a:t> in their previous GP</a:t>
            </a:r>
          </a:p>
          <a:p>
            <a:pPr>
              <a:buNone/>
            </a:pPr>
            <a:r>
              <a:rPr lang="en-GB" dirty="0" smtClean="0"/>
              <a:t> </a:t>
            </a:r>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Efficiency of the open system</a:t>
            </a:r>
            <a:endParaRPr lang="ar-SA"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115616" y="1844824"/>
            <a:ext cx="6600102" cy="3974067"/>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Closed system</a:t>
            </a:r>
            <a:br>
              <a:rPr lang="en-GB" dirty="0" smtClean="0"/>
            </a:br>
            <a:r>
              <a:rPr lang="en-GB" dirty="0" smtClean="0"/>
              <a:t>solar heater</a:t>
            </a:r>
            <a:endParaRPr lang="ar-SA" dirty="0"/>
          </a:p>
        </p:txBody>
      </p:sp>
      <p:pic>
        <p:nvPicPr>
          <p:cNvPr id="4" name="Content Placeholder 3" descr="2.jpg"/>
          <p:cNvPicPr>
            <a:picLocks noGrp="1" noChangeAspect="1"/>
          </p:cNvPicPr>
          <p:nvPr>
            <p:ph idx="1"/>
          </p:nvPr>
        </p:nvPicPr>
        <p:blipFill>
          <a:blip r:embed="rId2" cstate="print"/>
          <a:stretch>
            <a:fillRect/>
          </a:stretch>
        </p:blipFill>
        <p:spPr>
          <a:xfrm>
            <a:off x="1763688" y="1412776"/>
            <a:ext cx="5832648" cy="4997152"/>
          </a:xfr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manufacturing the solar plate</a:t>
            </a:r>
            <a:endParaRPr lang="ar-SA" dirty="0"/>
          </a:p>
        </p:txBody>
      </p:sp>
      <p:sp>
        <p:nvSpPr>
          <p:cNvPr id="3" name="Content Placeholder 2"/>
          <p:cNvSpPr>
            <a:spLocks noGrp="1"/>
          </p:cNvSpPr>
          <p:nvPr>
            <p:ph idx="1"/>
          </p:nvPr>
        </p:nvSpPr>
        <p:spPr/>
        <p:txBody>
          <a:bodyPr>
            <a:normAutofit fontScale="92500"/>
          </a:bodyPr>
          <a:lstStyle/>
          <a:p>
            <a:r>
              <a:rPr lang="en-GB" dirty="0" smtClean="0"/>
              <a:t>We transformed the wooden box to a solar plate by tying a copper pipe to be shaped like a rotator and inserting it in the box</a:t>
            </a:r>
          </a:p>
          <a:p>
            <a:r>
              <a:rPr lang="en-GB" dirty="0" smtClean="0"/>
              <a:t>However before that we had to adjust the depth so that the pipe is placed right at the lenses focal points </a:t>
            </a:r>
          </a:p>
          <a:p>
            <a:r>
              <a:rPr lang="en-GB" dirty="0" smtClean="0"/>
              <a:t>So we sprayed foam under the inner base of the box so the height became 5 cm and the distance between the plate and the pipes is 7cm</a:t>
            </a:r>
            <a:endParaRPr lang="ar-SA"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manufacturing the solar plate</a:t>
            </a:r>
            <a:endParaRPr lang="ar-SA" dirty="0"/>
          </a:p>
        </p:txBody>
      </p:sp>
      <p:pic>
        <p:nvPicPr>
          <p:cNvPr id="4" name="Content Placeholder 3" descr="30.jpg"/>
          <p:cNvPicPr>
            <a:picLocks noGrp="1" noChangeAspect="1"/>
          </p:cNvPicPr>
          <p:nvPr>
            <p:ph idx="1"/>
          </p:nvPr>
        </p:nvPicPr>
        <p:blipFill>
          <a:blip r:embed="rId2" cstate="print"/>
          <a:stretch>
            <a:fillRect/>
          </a:stretch>
        </p:blipFill>
        <p:spPr>
          <a:xfrm>
            <a:off x="4644008" y="3789040"/>
            <a:ext cx="3319040" cy="2437731"/>
          </a:xfrm>
        </p:spPr>
      </p:pic>
      <p:pic>
        <p:nvPicPr>
          <p:cNvPr id="5" name="Picture 4" descr="40.PNG"/>
          <p:cNvPicPr>
            <a:picLocks noChangeAspect="1"/>
          </p:cNvPicPr>
          <p:nvPr/>
        </p:nvPicPr>
        <p:blipFill>
          <a:blip r:embed="rId3" cstate="print"/>
          <a:stretch>
            <a:fillRect/>
          </a:stretch>
        </p:blipFill>
        <p:spPr>
          <a:xfrm>
            <a:off x="611560" y="1700808"/>
            <a:ext cx="3972480" cy="4392488"/>
          </a:xfrm>
          <a:prstGeom prst="rect">
            <a:avLst/>
          </a:prstGeom>
        </p:spPr>
      </p:pic>
      <p:pic>
        <p:nvPicPr>
          <p:cNvPr id="6" name="Picture 5" descr="779.jpg"/>
          <p:cNvPicPr>
            <a:picLocks noChangeAspect="1"/>
          </p:cNvPicPr>
          <p:nvPr/>
        </p:nvPicPr>
        <p:blipFill>
          <a:blip r:embed="rId4" cstate="print"/>
          <a:stretch>
            <a:fillRect/>
          </a:stretch>
        </p:blipFill>
        <p:spPr>
          <a:xfrm>
            <a:off x="4716016" y="1340769"/>
            <a:ext cx="3051993" cy="2304256"/>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manufacturing the solar plate</a:t>
            </a:r>
            <a:endParaRPr lang="ar-SA" dirty="0"/>
          </a:p>
        </p:txBody>
      </p:sp>
      <p:pic>
        <p:nvPicPr>
          <p:cNvPr id="4" name="Content Placeholder 3" descr="31.jpg"/>
          <p:cNvPicPr>
            <a:picLocks noGrp="1" noChangeAspect="1"/>
          </p:cNvPicPr>
          <p:nvPr>
            <p:ph idx="1"/>
          </p:nvPr>
        </p:nvPicPr>
        <p:blipFill>
          <a:blip r:embed="rId2" cstate="print"/>
          <a:stretch>
            <a:fillRect/>
          </a:stretch>
        </p:blipFill>
        <p:spPr>
          <a:xfrm>
            <a:off x="457200" y="1835855"/>
            <a:ext cx="8229600" cy="4054652"/>
          </a:xfr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descr="57400091_2304746433185797_3120845021071278080_n.jpg"/>
          <p:cNvPicPr>
            <a:picLocks noGrp="1" noChangeAspect="1"/>
          </p:cNvPicPr>
          <p:nvPr>
            <p:ph idx="1"/>
          </p:nvPr>
        </p:nvPicPr>
        <p:blipFill>
          <a:blip r:embed="rId2" cstate="print"/>
          <a:stretch>
            <a:fillRect/>
          </a:stretch>
        </p:blipFill>
        <p:spPr>
          <a:xfrm>
            <a:off x="1475656" y="1628800"/>
            <a:ext cx="5009604" cy="4896544"/>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Glass types</a:t>
            </a:r>
            <a:endParaRPr lang="ar-SA" dirty="0"/>
          </a:p>
        </p:txBody>
      </p:sp>
      <p:graphicFrame>
        <p:nvGraphicFramePr>
          <p:cNvPr id="4" name="Content Placeholder 3"/>
          <p:cNvGraphicFramePr>
            <a:graphicFrameLocks noGrp="1"/>
          </p:cNvGraphicFramePr>
          <p:nvPr>
            <p:ph idx="1"/>
          </p:nvPr>
        </p:nvGraphicFramePr>
        <p:xfrm>
          <a:off x="1043608" y="1268760"/>
          <a:ext cx="7560840" cy="5265885"/>
        </p:xfrm>
        <a:graphic>
          <a:graphicData uri="http://schemas.openxmlformats.org/drawingml/2006/table">
            <a:tbl>
              <a:tblPr rtl="1" firstRow="1" bandRow="1">
                <a:tableStyleId>{5C22544A-7EE6-4342-B048-85BDC9FD1C3A}</a:tableStyleId>
              </a:tblPr>
              <a:tblGrid>
                <a:gridCol w="945105"/>
                <a:gridCol w="945105"/>
                <a:gridCol w="588625"/>
                <a:gridCol w="434080"/>
                <a:gridCol w="651122"/>
                <a:gridCol w="651122"/>
                <a:gridCol w="868162"/>
                <a:gridCol w="2477519"/>
              </a:tblGrid>
              <a:tr h="728006">
                <a:tc>
                  <a:txBody>
                    <a:bodyPr/>
                    <a:lstStyle/>
                    <a:p>
                      <a:pPr algn="ctr" rtl="0">
                        <a:lnSpc>
                          <a:spcPct val="115000"/>
                        </a:lnSpc>
                        <a:spcAft>
                          <a:spcPts val="0"/>
                        </a:spcAft>
                      </a:pPr>
                      <a:r>
                        <a:rPr lang="en-US" sz="1200" dirty="0">
                          <a:latin typeface="Calibri"/>
                          <a:ea typeface="Calibri"/>
                          <a:cs typeface="Arial"/>
                        </a:rPr>
                        <a:t>Glass type</a:t>
                      </a:r>
                      <a:endParaRPr lang="en-US" sz="1100" dirty="0">
                        <a:latin typeface="Calibri"/>
                        <a:ea typeface="Calibri"/>
                        <a:cs typeface="Arial"/>
                      </a:endParaRPr>
                    </a:p>
                  </a:txBody>
                  <a:tcPr marL="68580" marR="68580" marT="0" marB="0"/>
                </a:tc>
                <a:tc>
                  <a:txBody>
                    <a:bodyPr/>
                    <a:lstStyle/>
                    <a:p>
                      <a:pPr algn="ctr" rtl="0">
                        <a:lnSpc>
                          <a:spcPct val="115000"/>
                        </a:lnSpc>
                        <a:spcAft>
                          <a:spcPts val="0"/>
                        </a:spcAft>
                      </a:pPr>
                      <a:r>
                        <a:rPr lang="en-US" sz="1200">
                          <a:latin typeface="Calibri"/>
                          <a:ea typeface="Calibri"/>
                          <a:cs typeface="Arial"/>
                        </a:rPr>
                        <a:t>SiO</a:t>
                      </a:r>
                      <a:r>
                        <a:rPr lang="en-US" sz="1200" baseline="-25000">
                          <a:latin typeface="Calibri"/>
                          <a:ea typeface="Calibri"/>
                          <a:cs typeface="Arial"/>
                        </a:rPr>
                        <a:t>2</a:t>
                      </a:r>
                      <a:r>
                        <a:rPr lang="en-US" sz="1200">
                          <a:latin typeface="Calibri"/>
                          <a:ea typeface="Calibri"/>
                          <a:cs typeface="Arial"/>
                        </a:rPr>
                        <a:t> %</a:t>
                      </a:r>
                      <a:endParaRPr lang="en-US" sz="1100">
                        <a:latin typeface="Calibri"/>
                        <a:ea typeface="Calibri"/>
                        <a:cs typeface="Arial"/>
                      </a:endParaRPr>
                    </a:p>
                  </a:txBody>
                  <a:tcPr marL="68580" marR="68580" marT="0" marB="0"/>
                </a:tc>
                <a:tc>
                  <a:txBody>
                    <a:bodyPr/>
                    <a:lstStyle/>
                    <a:p>
                      <a:pPr algn="ctr" rtl="0">
                        <a:lnSpc>
                          <a:spcPct val="115000"/>
                        </a:lnSpc>
                        <a:spcAft>
                          <a:spcPts val="0"/>
                        </a:spcAft>
                      </a:pPr>
                      <a:r>
                        <a:rPr lang="en-US" sz="1200" dirty="0">
                          <a:latin typeface="Calibri"/>
                          <a:ea typeface="Calibri"/>
                          <a:cs typeface="Arial"/>
                        </a:rPr>
                        <a:t>Na</a:t>
                      </a:r>
                      <a:r>
                        <a:rPr lang="en-US" sz="1200" baseline="-25000" dirty="0">
                          <a:latin typeface="Calibri"/>
                          <a:ea typeface="Calibri"/>
                          <a:cs typeface="Arial"/>
                        </a:rPr>
                        <a:t>2</a:t>
                      </a:r>
                      <a:r>
                        <a:rPr lang="en-US" sz="1200" dirty="0">
                          <a:latin typeface="Calibri"/>
                          <a:ea typeface="Calibri"/>
                          <a:cs typeface="Arial"/>
                        </a:rPr>
                        <a:t>O%</a:t>
                      </a:r>
                      <a:endParaRPr lang="en-US" sz="1100" dirty="0">
                        <a:latin typeface="Calibri"/>
                        <a:ea typeface="Calibri"/>
                        <a:cs typeface="Arial"/>
                      </a:endParaRPr>
                    </a:p>
                  </a:txBody>
                  <a:tcPr marL="68580" marR="68580" marT="0" marB="0"/>
                </a:tc>
                <a:tc>
                  <a:txBody>
                    <a:bodyPr/>
                    <a:lstStyle/>
                    <a:p>
                      <a:pPr algn="ctr" rtl="0">
                        <a:lnSpc>
                          <a:spcPct val="115000"/>
                        </a:lnSpc>
                        <a:spcAft>
                          <a:spcPts val="0"/>
                        </a:spcAft>
                      </a:pPr>
                      <a:r>
                        <a:rPr lang="en-US" sz="1200">
                          <a:latin typeface="Calibri"/>
                          <a:ea typeface="Calibri"/>
                          <a:cs typeface="Arial"/>
                        </a:rPr>
                        <a:t>CaO%</a:t>
                      </a:r>
                      <a:endParaRPr lang="en-US" sz="1100">
                        <a:latin typeface="Calibri"/>
                        <a:ea typeface="Calibri"/>
                        <a:cs typeface="Arial"/>
                      </a:endParaRPr>
                    </a:p>
                  </a:txBody>
                  <a:tcPr marL="68580" marR="68580" marT="0" marB="0"/>
                </a:tc>
                <a:tc>
                  <a:txBody>
                    <a:bodyPr/>
                    <a:lstStyle/>
                    <a:p>
                      <a:pPr algn="ctr" rtl="0">
                        <a:lnSpc>
                          <a:spcPct val="115000"/>
                        </a:lnSpc>
                        <a:spcAft>
                          <a:spcPts val="0"/>
                        </a:spcAft>
                      </a:pPr>
                      <a:r>
                        <a:rPr lang="en-US" sz="1200">
                          <a:latin typeface="Calibri"/>
                          <a:ea typeface="Calibri"/>
                          <a:cs typeface="Arial"/>
                        </a:rPr>
                        <a:t>Al</a:t>
                      </a:r>
                      <a:r>
                        <a:rPr lang="en-US" sz="1200" baseline="-25000">
                          <a:latin typeface="Calibri"/>
                          <a:ea typeface="Calibri"/>
                          <a:cs typeface="Arial"/>
                        </a:rPr>
                        <a:t>2</a:t>
                      </a:r>
                      <a:r>
                        <a:rPr lang="en-US" sz="1200">
                          <a:latin typeface="Calibri"/>
                          <a:ea typeface="Calibri"/>
                          <a:cs typeface="Arial"/>
                        </a:rPr>
                        <a:t>O</a:t>
                      </a:r>
                      <a:r>
                        <a:rPr lang="en-US" sz="1200" baseline="-25000">
                          <a:latin typeface="Calibri"/>
                          <a:ea typeface="Calibri"/>
                          <a:cs typeface="Arial"/>
                        </a:rPr>
                        <a:t>3</a:t>
                      </a:r>
                      <a:r>
                        <a:rPr lang="en-US" sz="1200">
                          <a:latin typeface="Calibri"/>
                          <a:ea typeface="Calibri"/>
                          <a:cs typeface="Arial"/>
                        </a:rPr>
                        <a:t>%</a:t>
                      </a:r>
                      <a:endParaRPr lang="en-US" sz="1100">
                        <a:latin typeface="Calibri"/>
                        <a:ea typeface="Calibri"/>
                        <a:cs typeface="Arial"/>
                      </a:endParaRPr>
                    </a:p>
                  </a:txBody>
                  <a:tcPr marL="68580" marR="68580" marT="0" marB="0"/>
                </a:tc>
                <a:tc>
                  <a:txBody>
                    <a:bodyPr/>
                    <a:lstStyle/>
                    <a:p>
                      <a:pPr algn="ctr" rtl="0">
                        <a:lnSpc>
                          <a:spcPct val="115000"/>
                        </a:lnSpc>
                        <a:spcAft>
                          <a:spcPts val="0"/>
                        </a:spcAft>
                      </a:pPr>
                      <a:r>
                        <a:rPr lang="en-US" sz="1200">
                          <a:latin typeface="Calibri"/>
                          <a:ea typeface="Calibri"/>
                          <a:cs typeface="Arial"/>
                        </a:rPr>
                        <a:t>B</a:t>
                      </a:r>
                      <a:r>
                        <a:rPr lang="en-US" sz="1200" baseline="-25000">
                          <a:latin typeface="Calibri"/>
                          <a:ea typeface="Calibri"/>
                          <a:cs typeface="Arial"/>
                        </a:rPr>
                        <a:t>2</a:t>
                      </a:r>
                      <a:r>
                        <a:rPr lang="en-US" sz="1200">
                          <a:latin typeface="Calibri"/>
                          <a:ea typeface="Calibri"/>
                          <a:cs typeface="Arial"/>
                        </a:rPr>
                        <a:t>O</a:t>
                      </a:r>
                      <a:r>
                        <a:rPr lang="en-US" sz="1200" baseline="-25000">
                          <a:latin typeface="Calibri"/>
                          <a:ea typeface="Calibri"/>
                          <a:cs typeface="Arial"/>
                        </a:rPr>
                        <a:t>3</a:t>
                      </a:r>
                      <a:r>
                        <a:rPr lang="en-US" sz="1200">
                          <a:latin typeface="Calibri"/>
                          <a:ea typeface="Calibri"/>
                          <a:cs typeface="Arial"/>
                        </a:rPr>
                        <a:t>%</a:t>
                      </a:r>
                      <a:endParaRPr lang="en-US" sz="1100">
                        <a:latin typeface="Calibri"/>
                        <a:ea typeface="Calibri"/>
                        <a:cs typeface="Arial"/>
                      </a:endParaRPr>
                    </a:p>
                  </a:txBody>
                  <a:tcPr marL="68580" marR="68580" marT="0" marB="0"/>
                </a:tc>
                <a:tc>
                  <a:txBody>
                    <a:bodyPr/>
                    <a:lstStyle/>
                    <a:p>
                      <a:pPr algn="ctr" rtl="0">
                        <a:lnSpc>
                          <a:spcPct val="115000"/>
                        </a:lnSpc>
                        <a:spcAft>
                          <a:spcPts val="0"/>
                        </a:spcAft>
                      </a:pPr>
                      <a:r>
                        <a:rPr lang="en-US" sz="1200">
                          <a:latin typeface="Calibri"/>
                          <a:ea typeface="Calibri"/>
                          <a:cs typeface="Arial"/>
                        </a:rPr>
                        <a:t>Other</a:t>
                      </a:r>
                      <a:endParaRPr lang="en-US" sz="1100">
                        <a:latin typeface="Calibri"/>
                        <a:ea typeface="Calibri"/>
                        <a:cs typeface="Arial"/>
                      </a:endParaRPr>
                    </a:p>
                  </a:txBody>
                  <a:tcPr marL="68580" marR="68580" marT="0" marB="0"/>
                </a:tc>
                <a:tc>
                  <a:txBody>
                    <a:bodyPr/>
                    <a:lstStyle/>
                    <a:p>
                      <a:pPr algn="ctr" rtl="0">
                        <a:lnSpc>
                          <a:spcPct val="115000"/>
                        </a:lnSpc>
                        <a:spcAft>
                          <a:spcPts val="0"/>
                        </a:spcAft>
                      </a:pPr>
                      <a:r>
                        <a:rPr lang="en-US" sz="1200" dirty="0">
                          <a:latin typeface="Calibri"/>
                          <a:ea typeface="Calibri"/>
                          <a:cs typeface="Arial"/>
                        </a:rPr>
                        <a:t>Characteristics and Applications</a:t>
                      </a:r>
                      <a:endParaRPr lang="en-US" sz="1100" dirty="0">
                        <a:latin typeface="Calibri"/>
                        <a:ea typeface="Calibri"/>
                        <a:cs typeface="Arial"/>
                      </a:endParaRPr>
                    </a:p>
                  </a:txBody>
                  <a:tcPr marL="68580" marR="68580" marT="0" marB="0"/>
                </a:tc>
              </a:tr>
              <a:tr h="751748">
                <a:tc>
                  <a:txBody>
                    <a:bodyPr/>
                    <a:lstStyle/>
                    <a:p>
                      <a:pPr algn="ctr" rtl="0">
                        <a:lnSpc>
                          <a:spcPct val="115000"/>
                        </a:lnSpc>
                        <a:spcAft>
                          <a:spcPts val="0"/>
                        </a:spcAft>
                      </a:pPr>
                      <a:r>
                        <a:rPr lang="en-US" sz="1400" b="1" dirty="0">
                          <a:latin typeface="Calibri"/>
                          <a:ea typeface="Calibri"/>
                          <a:cs typeface="Arial"/>
                        </a:rPr>
                        <a:t>Fused silica</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Calibri"/>
                          <a:ea typeface="Calibri"/>
                          <a:cs typeface="Arial"/>
                        </a:rPr>
                        <a:t>More than 99.5%</a:t>
                      </a:r>
                      <a:endParaRPr lang="en-US" sz="1200" b="1">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Calibri"/>
                          <a:ea typeface="Calibri"/>
                          <a:cs typeface="Arial"/>
                        </a:rPr>
                        <a:t>-</a:t>
                      </a:r>
                      <a:endParaRPr lang="en-US" sz="1200" b="1">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Calibri"/>
                          <a:ea typeface="Calibri"/>
                          <a:cs typeface="Arial"/>
                        </a:rPr>
                        <a:t>-</a:t>
                      </a:r>
                      <a:endParaRPr lang="en-US" sz="1200" b="1">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Calibri"/>
                          <a:ea typeface="Calibri"/>
                          <a:cs typeface="Arial"/>
                        </a:rPr>
                        <a:t>-</a:t>
                      </a:r>
                      <a:endParaRPr lang="en-US" sz="1200" b="1">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Calibri"/>
                          <a:ea typeface="Calibri"/>
                          <a:cs typeface="Arial"/>
                        </a:rPr>
                        <a:t>-</a:t>
                      </a:r>
                      <a:endParaRPr lang="en-US" sz="1200" b="1">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High melting temperature, very low coefficient of expansion (thermally shock resistant)</a:t>
                      </a:r>
                      <a:endParaRPr lang="en-US" sz="1200" b="1" dirty="0">
                        <a:latin typeface="Calibri"/>
                        <a:ea typeface="Calibri"/>
                        <a:cs typeface="Arial"/>
                      </a:endParaRPr>
                    </a:p>
                  </a:txBody>
                  <a:tcPr marL="68580" marR="68580" marT="0" marB="0"/>
                </a:tc>
              </a:tr>
              <a:tr h="728006">
                <a:tc>
                  <a:txBody>
                    <a:bodyPr/>
                    <a:lstStyle/>
                    <a:p>
                      <a:pPr algn="ctr" rtl="0">
                        <a:lnSpc>
                          <a:spcPct val="115000"/>
                        </a:lnSpc>
                        <a:spcAft>
                          <a:spcPts val="0"/>
                        </a:spcAft>
                      </a:pPr>
                      <a:r>
                        <a:rPr lang="en-US" sz="1400" b="1" dirty="0" err="1">
                          <a:latin typeface="Calibri"/>
                          <a:ea typeface="Calibri"/>
                          <a:cs typeface="Arial"/>
                        </a:rPr>
                        <a:t>Vycor</a:t>
                      </a:r>
                      <a:r>
                        <a:rPr lang="en-US" sz="1400" b="1" baseline="30000" dirty="0" err="1">
                          <a:latin typeface="Calibri"/>
                          <a:ea typeface="Calibri"/>
                          <a:cs typeface="Arial"/>
                        </a:rPr>
                        <a:t>TM</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96%</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smtClean="0">
                          <a:latin typeface="Calibri"/>
                          <a:ea typeface="Calibri"/>
                          <a:cs typeface="Arial"/>
                        </a:rPr>
                        <a:t>4%</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Thermally shock and chemically resistant (laboratory ware)</a:t>
                      </a:r>
                      <a:endParaRPr lang="en-US" sz="1200" b="1" dirty="0">
                        <a:latin typeface="Calibri"/>
                        <a:ea typeface="Calibri"/>
                        <a:cs typeface="Arial"/>
                      </a:endParaRPr>
                    </a:p>
                  </a:txBody>
                  <a:tcPr marL="68580" marR="68580" marT="0" marB="0"/>
                </a:tc>
              </a:tr>
              <a:tr h="728006">
                <a:tc>
                  <a:txBody>
                    <a:bodyPr/>
                    <a:lstStyle/>
                    <a:p>
                      <a:pPr algn="ctr" rtl="0">
                        <a:lnSpc>
                          <a:spcPct val="115000"/>
                        </a:lnSpc>
                        <a:spcAft>
                          <a:spcPts val="0"/>
                        </a:spcAft>
                      </a:pPr>
                      <a:r>
                        <a:rPr lang="en-US" sz="1400" b="1">
                          <a:latin typeface="Calibri"/>
                          <a:ea typeface="Calibri"/>
                          <a:cs typeface="Arial"/>
                        </a:rPr>
                        <a:t>Borosilicate </a:t>
                      </a:r>
                      <a:endParaRPr lang="en-US" sz="1200" b="1">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Calibri"/>
                          <a:ea typeface="Calibri"/>
                          <a:cs typeface="Arial"/>
                        </a:rPr>
                        <a:t>81%</a:t>
                      </a:r>
                      <a:endParaRPr lang="en-US" sz="1200" b="1">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Calibri"/>
                          <a:ea typeface="Calibri"/>
                          <a:cs typeface="Arial"/>
                        </a:rPr>
                        <a:t>3.5%</a:t>
                      </a:r>
                      <a:endParaRPr lang="en-US" sz="1200" b="1">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Calibri"/>
                          <a:ea typeface="Calibri"/>
                          <a:cs typeface="Arial"/>
                        </a:rPr>
                        <a:t>-</a:t>
                      </a:r>
                      <a:endParaRPr lang="en-US" sz="1200" b="1">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2.5%</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Calibri"/>
                          <a:ea typeface="Calibri"/>
                          <a:cs typeface="Arial"/>
                        </a:rPr>
                        <a:t>13%</a:t>
                      </a:r>
                      <a:endParaRPr lang="en-US" sz="1200" b="1">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Calibri"/>
                          <a:ea typeface="Calibri"/>
                          <a:cs typeface="Arial"/>
                        </a:rPr>
                        <a:t>-</a:t>
                      </a:r>
                      <a:endParaRPr lang="en-US" sz="1200" b="1">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Thermally shock and chemically resistant (ovenware)</a:t>
                      </a:r>
                      <a:endParaRPr lang="en-US" sz="1200" b="1" dirty="0">
                        <a:latin typeface="Calibri"/>
                        <a:ea typeface="Calibri"/>
                        <a:cs typeface="Arial"/>
                      </a:endParaRPr>
                    </a:p>
                  </a:txBody>
                  <a:tcPr marL="68580" marR="68580" marT="0" marB="0"/>
                </a:tc>
              </a:tr>
              <a:tr h="751748">
                <a:tc>
                  <a:txBody>
                    <a:bodyPr/>
                    <a:lstStyle/>
                    <a:p>
                      <a:pPr algn="ctr" rtl="0">
                        <a:lnSpc>
                          <a:spcPct val="115000"/>
                        </a:lnSpc>
                        <a:spcAft>
                          <a:spcPts val="0"/>
                        </a:spcAft>
                      </a:pPr>
                      <a:r>
                        <a:rPr lang="en-US" sz="1400" b="1" dirty="0">
                          <a:latin typeface="Calibri"/>
                          <a:ea typeface="Calibri"/>
                          <a:cs typeface="Arial"/>
                        </a:rPr>
                        <a:t>Container </a:t>
                      </a:r>
                      <a:endParaRPr lang="en-US" sz="1200" b="1" dirty="0">
                        <a:latin typeface="Calibri"/>
                        <a:ea typeface="Calibri"/>
                        <a:cs typeface="Arial"/>
                      </a:endParaRPr>
                    </a:p>
                    <a:p>
                      <a:pPr algn="ctr" rtl="0">
                        <a:lnSpc>
                          <a:spcPct val="115000"/>
                        </a:lnSpc>
                        <a:spcAft>
                          <a:spcPts val="0"/>
                        </a:spcAft>
                      </a:pPr>
                      <a:r>
                        <a:rPr lang="en-US" sz="1400" b="1" dirty="0">
                          <a:latin typeface="Calibri"/>
                          <a:ea typeface="Calibri"/>
                          <a:cs typeface="Arial"/>
                        </a:rPr>
                        <a:t>(soda-lime)</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74%</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16%</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5%</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1%</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Calibri"/>
                          <a:ea typeface="Calibri"/>
                          <a:cs typeface="Arial"/>
                        </a:rPr>
                        <a:t>-</a:t>
                      </a:r>
                      <a:endParaRPr lang="en-US" sz="1200" b="1">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4% </a:t>
                      </a:r>
                      <a:r>
                        <a:rPr lang="en-US" sz="1400" b="1" dirty="0" err="1">
                          <a:latin typeface="Calibri"/>
                          <a:ea typeface="Calibri"/>
                          <a:cs typeface="Arial"/>
                        </a:rPr>
                        <a:t>MgO</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Low melting temperature, easily worked, also durable</a:t>
                      </a:r>
                      <a:endParaRPr lang="en-US" sz="1200" b="1" dirty="0">
                        <a:latin typeface="Calibri"/>
                        <a:ea typeface="Calibri"/>
                        <a:cs typeface="Arial"/>
                      </a:endParaRPr>
                    </a:p>
                  </a:txBody>
                  <a:tcPr marL="68580" marR="68580" marT="0" marB="0"/>
                </a:tc>
              </a:tr>
              <a:tr h="728006">
                <a:tc>
                  <a:txBody>
                    <a:bodyPr/>
                    <a:lstStyle/>
                    <a:p>
                      <a:pPr algn="ctr" rtl="0">
                        <a:lnSpc>
                          <a:spcPct val="115000"/>
                        </a:lnSpc>
                        <a:spcAft>
                          <a:spcPts val="0"/>
                        </a:spcAft>
                      </a:pPr>
                      <a:r>
                        <a:rPr lang="en-US" sz="1400" b="1">
                          <a:latin typeface="Calibri"/>
                          <a:ea typeface="Calibri"/>
                          <a:cs typeface="Arial"/>
                        </a:rPr>
                        <a:t>Fiberglass</a:t>
                      </a:r>
                      <a:endParaRPr lang="en-US" sz="1200" b="1">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Calibri"/>
                          <a:ea typeface="Calibri"/>
                          <a:cs typeface="Arial"/>
                        </a:rPr>
                        <a:t>55%</a:t>
                      </a:r>
                      <a:endParaRPr lang="en-US" sz="1200" b="1">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Calibri"/>
                          <a:ea typeface="Calibri"/>
                          <a:cs typeface="Arial"/>
                        </a:rPr>
                        <a:t>-</a:t>
                      </a:r>
                      <a:endParaRPr lang="en-US" sz="1200" b="1">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Calibri"/>
                          <a:ea typeface="Calibri"/>
                          <a:cs typeface="Arial"/>
                        </a:rPr>
                        <a:t>16%</a:t>
                      </a:r>
                      <a:endParaRPr lang="en-US" sz="1200" b="1">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Calibri"/>
                          <a:ea typeface="Calibri"/>
                          <a:cs typeface="Arial"/>
                        </a:rPr>
                        <a:t>15%</a:t>
                      </a:r>
                      <a:endParaRPr lang="en-US" sz="1200" b="1">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10%</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4%MgO</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Calibri"/>
                          <a:ea typeface="Calibri"/>
                          <a:cs typeface="Arial"/>
                        </a:rPr>
                        <a:t>Easily drawn into fibers(glass–resin composites)</a:t>
                      </a:r>
                      <a:endParaRPr lang="en-US" sz="1200" b="1" dirty="0">
                        <a:latin typeface="Calibri"/>
                        <a:ea typeface="Calibri"/>
                        <a:cs typeface="Arial"/>
                      </a:endParaRPr>
                    </a:p>
                  </a:txBody>
                  <a:tcPr marL="68580" marR="68580" marT="0" marB="0"/>
                </a:tc>
              </a:tr>
              <a:tr h="842279">
                <a:tc>
                  <a:txBody>
                    <a:bodyPr/>
                    <a:lstStyle/>
                    <a:p>
                      <a:pPr algn="ctr" rtl="0">
                        <a:lnSpc>
                          <a:spcPct val="115000"/>
                        </a:lnSpc>
                        <a:spcAft>
                          <a:spcPts val="0"/>
                        </a:spcAft>
                      </a:pPr>
                      <a:r>
                        <a:rPr lang="en-US" sz="1600" b="1" dirty="0">
                          <a:solidFill>
                            <a:srgbClr val="FF0000"/>
                          </a:solidFill>
                          <a:latin typeface="Calibri"/>
                          <a:ea typeface="Calibri"/>
                          <a:cs typeface="Arial"/>
                        </a:rPr>
                        <a:t>Optical flint</a:t>
                      </a:r>
                      <a:endParaRPr lang="en-US" sz="1400" b="1" dirty="0">
                        <a:solidFill>
                          <a:srgbClr val="FF0000"/>
                        </a:solidFill>
                        <a:latin typeface="Calibri"/>
                        <a:ea typeface="Calibri"/>
                        <a:cs typeface="Arial"/>
                      </a:endParaRPr>
                    </a:p>
                  </a:txBody>
                  <a:tcPr marL="68580" marR="68580" marT="0" marB="0"/>
                </a:tc>
                <a:tc>
                  <a:txBody>
                    <a:bodyPr/>
                    <a:lstStyle/>
                    <a:p>
                      <a:pPr algn="ctr" rtl="0">
                        <a:lnSpc>
                          <a:spcPct val="115000"/>
                        </a:lnSpc>
                        <a:spcAft>
                          <a:spcPts val="0"/>
                        </a:spcAft>
                      </a:pPr>
                      <a:r>
                        <a:rPr lang="en-US" sz="1600" b="1" dirty="0">
                          <a:solidFill>
                            <a:srgbClr val="FF0000"/>
                          </a:solidFill>
                          <a:latin typeface="Calibri"/>
                          <a:ea typeface="Calibri"/>
                          <a:cs typeface="Arial"/>
                        </a:rPr>
                        <a:t>54%</a:t>
                      </a:r>
                      <a:endParaRPr lang="en-US" sz="1400" b="1" dirty="0">
                        <a:solidFill>
                          <a:srgbClr val="FF0000"/>
                        </a:solidFill>
                        <a:latin typeface="Calibri"/>
                        <a:ea typeface="Calibri"/>
                        <a:cs typeface="Arial"/>
                      </a:endParaRPr>
                    </a:p>
                  </a:txBody>
                  <a:tcPr marL="68580" marR="68580" marT="0" marB="0"/>
                </a:tc>
                <a:tc>
                  <a:txBody>
                    <a:bodyPr/>
                    <a:lstStyle/>
                    <a:p>
                      <a:pPr algn="ctr" rtl="0">
                        <a:lnSpc>
                          <a:spcPct val="115000"/>
                        </a:lnSpc>
                        <a:spcAft>
                          <a:spcPts val="0"/>
                        </a:spcAft>
                      </a:pPr>
                      <a:r>
                        <a:rPr lang="en-US" sz="1600" b="1" dirty="0">
                          <a:solidFill>
                            <a:srgbClr val="FF0000"/>
                          </a:solidFill>
                          <a:latin typeface="Calibri"/>
                          <a:ea typeface="Calibri"/>
                          <a:cs typeface="Arial"/>
                        </a:rPr>
                        <a:t>1%</a:t>
                      </a:r>
                      <a:endParaRPr lang="en-US" sz="1400" b="1" dirty="0">
                        <a:solidFill>
                          <a:srgbClr val="FF0000"/>
                        </a:solidFill>
                        <a:latin typeface="Calibri"/>
                        <a:ea typeface="Calibri"/>
                        <a:cs typeface="Arial"/>
                      </a:endParaRPr>
                    </a:p>
                  </a:txBody>
                  <a:tcPr marL="68580" marR="68580" marT="0" marB="0"/>
                </a:tc>
                <a:tc>
                  <a:txBody>
                    <a:bodyPr/>
                    <a:lstStyle/>
                    <a:p>
                      <a:pPr algn="ctr" rtl="0">
                        <a:lnSpc>
                          <a:spcPct val="115000"/>
                        </a:lnSpc>
                        <a:spcAft>
                          <a:spcPts val="0"/>
                        </a:spcAft>
                      </a:pPr>
                      <a:r>
                        <a:rPr lang="en-US" sz="1600" b="1" dirty="0">
                          <a:solidFill>
                            <a:srgbClr val="FF0000"/>
                          </a:solidFill>
                          <a:latin typeface="Calibri"/>
                          <a:ea typeface="Calibri"/>
                          <a:cs typeface="Arial"/>
                        </a:rPr>
                        <a:t>-</a:t>
                      </a:r>
                      <a:endParaRPr lang="en-US" sz="1400" b="1" dirty="0">
                        <a:solidFill>
                          <a:srgbClr val="FF0000"/>
                        </a:solidFill>
                        <a:latin typeface="Calibri"/>
                        <a:ea typeface="Calibri"/>
                        <a:cs typeface="Arial"/>
                      </a:endParaRPr>
                    </a:p>
                  </a:txBody>
                  <a:tcPr marL="68580" marR="68580" marT="0" marB="0"/>
                </a:tc>
                <a:tc>
                  <a:txBody>
                    <a:bodyPr/>
                    <a:lstStyle/>
                    <a:p>
                      <a:pPr algn="ctr" rtl="0">
                        <a:lnSpc>
                          <a:spcPct val="115000"/>
                        </a:lnSpc>
                        <a:spcAft>
                          <a:spcPts val="0"/>
                        </a:spcAft>
                      </a:pPr>
                      <a:r>
                        <a:rPr lang="en-US" sz="1600" b="1" dirty="0">
                          <a:solidFill>
                            <a:srgbClr val="FF0000"/>
                          </a:solidFill>
                          <a:latin typeface="Calibri"/>
                          <a:ea typeface="Calibri"/>
                          <a:cs typeface="Arial"/>
                        </a:rPr>
                        <a:t>-</a:t>
                      </a:r>
                      <a:endParaRPr lang="en-US" sz="1400" b="1" dirty="0">
                        <a:solidFill>
                          <a:srgbClr val="FF0000"/>
                        </a:solidFill>
                        <a:latin typeface="Calibri"/>
                        <a:ea typeface="Calibri"/>
                        <a:cs typeface="Arial"/>
                      </a:endParaRPr>
                    </a:p>
                  </a:txBody>
                  <a:tcPr marL="68580" marR="68580" marT="0" marB="0"/>
                </a:tc>
                <a:tc>
                  <a:txBody>
                    <a:bodyPr/>
                    <a:lstStyle/>
                    <a:p>
                      <a:pPr algn="ctr" rtl="0">
                        <a:lnSpc>
                          <a:spcPct val="115000"/>
                        </a:lnSpc>
                        <a:spcAft>
                          <a:spcPts val="0"/>
                        </a:spcAft>
                      </a:pPr>
                      <a:r>
                        <a:rPr lang="en-US" sz="1600" b="1" dirty="0">
                          <a:solidFill>
                            <a:srgbClr val="FF0000"/>
                          </a:solidFill>
                          <a:latin typeface="Calibri"/>
                          <a:ea typeface="Calibri"/>
                          <a:cs typeface="Arial"/>
                        </a:rPr>
                        <a:t>-</a:t>
                      </a:r>
                      <a:endParaRPr lang="en-US" sz="1400" b="1" dirty="0">
                        <a:solidFill>
                          <a:srgbClr val="FF0000"/>
                        </a:solidFill>
                        <a:latin typeface="Calibri"/>
                        <a:ea typeface="Calibri"/>
                        <a:cs typeface="Arial"/>
                      </a:endParaRPr>
                    </a:p>
                  </a:txBody>
                  <a:tcPr marL="68580" marR="68580" marT="0" marB="0"/>
                </a:tc>
                <a:tc>
                  <a:txBody>
                    <a:bodyPr/>
                    <a:lstStyle/>
                    <a:p>
                      <a:pPr algn="ctr" rtl="0">
                        <a:lnSpc>
                          <a:spcPct val="115000"/>
                        </a:lnSpc>
                        <a:spcAft>
                          <a:spcPts val="0"/>
                        </a:spcAft>
                      </a:pPr>
                      <a:r>
                        <a:rPr lang="en-US" sz="1600" b="1" dirty="0">
                          <a:solidFill>
                            <a:srgbClr val="FF0000"/>
                          </a:solidFill>
                          <a:latin typeface="Calibri"/>
                          <a:ea typeface="Calibri"/>
                          <a:cs typeface="Arial"/>
                        </a:rPr>
                        <a:t>37%PbO</a:t>
                      </a:r>
                      <a:endParaRPr lang="en-US" sz="1400" b="1" dirty="0">
                        <a:solidFill>
                          <a:srgbClr val="FF0000"/>
                        </a:solidFill>
                        <a:latin typeface="Calibri"/>
                        <a:ea typeface="Calibri"/>
                        <a:cs typeface="Arial"/>
                      </a:endParaRPr>
                    </a:p>
                    <a:p>
                      <a:pPr algn="ctr" rtl="0">
                        <a:lnSpc>
                          <a:spcPct val="115000"/>
                        </a:lnSpc>
                        <a:spcAft>
                          <a:spcPts val="0"/>
                        </a:spcAft>
                      </a:pPr>
                      <a:r>
                        <a:rPr lang="en-US" sz="1600" b="1" dirty="0">
                          <a:solidFill>
                            <a:srgbClr val="FF0000"/>
                          </a:solidFill>
                          <a:latin typeface="Calibri"/>
                          <a:ea typeface="Calibri"/>
                          <a:cs typeface="Arial"/>
                        </a:rPr>
                        <a:t>8%K</a:t>
                      </a:r>
                      <a:r>
                        <a:rPr lang="en-US" sz="1600" b="1" baseline="-25000" dirty="0">
                          <a:solidFill>
                            <a:srgbClr val="FF0000"/>
                          </a:solidFill>
                          <a:latin typeface="Calibri"/>
                          <a:ea typeface="Calibri"/>
                          <a:cs typeface="Arial"/>
                        </a:rPr>
                        <a:t>2</a:t>
                      </a:r>
                      <a:r>
                        <a:rPr lang="en-US" sz="1600" b="1" dirty="0">
                          <a:solidFill>
                            <a:srgbClr val="FF0000"/>
                          </a:solidFill>
                          <a:latin typeface="Calibri"/>
                          <a:ea typeface="Calibri"/>
                          <a:cs typeface="Arial"/>
                        </a:rPr>
                        <a:t>O</a:t>
                      </a:r>
                      <a:endParaRPr lang="en-US" sz="1400" b="1" dirty="0">
                        <a:solidFill>
                          <a:srgbClr val="FF0000"/>
                        </a:solidFill>
                        <a:latin typeface="Calibri"/>
                        <a:ea typeface="Calibri"/>
                        <a:cs typeface="Arial"/>
                      </a:endParaRPr>
                    </a:p>
                  </a:txBody>
                  <a:tcPr marL="68580" marR="68580" marT="0" marB="0"/>
                </a:tc>
                <a:tc>
                  <a:txBody>
                    <a:bodyPr/>
                    <a:lstStyle/>
                    <a:p>
                      <a:pPr algn="ctr" rtl="0">
                        <a:lnSpc>
                          <a:spcPct val="115000"/>
                        </a:lnSpc>
                        <a:spcAft>
                          <a:spcPts val="0"/>
                        </a:spcAft>
                      </a:pPr>
                      <a:r>
                        <a:rPr lang="en-US" sz="1600" b="1" dirty="0">
                          <a:solidFill>
                            <a:srgbClr val="FF0000"/>
                          </a:solidFill>
                          <a:latin typeface="Calibri"/>
                          <a:ea typeface="Calibri"/>
                          <a:cs typeface="Arial"/>
                        </a:rPr>
                        <a:t>High density and high index for reflection (optical lenses)</a:t>
                      </a:r>
                      <a:endParaRPr lang="en-US" sz="1400" b="1" dirty="0">
                        <a:solidFill>
                          <a:srgbClr val="FF0000"/>
                        </a:solidFill>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Solar plate experiments</a:t>
            </a:r>
            <a:endParaRPr lang="ar-SA" dirty="0"/>
          </a:p>
        </p:txBody>
      </p:sp>
      <p:sp>
        <p:nvSpPr>
          <p:cNvPr id="3" name="Content Placeholder 2"/>
          <p:cNvSpPr>
            <a:spLocks noGrp="1"/>
          </p:cNvSpPr>
          <p:nvPr>
            <p:ph idx="1"/>
          </p:nvPr>
        </p:nvSpPr>
        <p:spPr/>
        <p:txBody>
          <a:bodyPr/>
          <a:lstStyle/>
          <a:p>
            <a:r>
              <a:rPr lang="en-GB" dirty="0" smtClean="0"/>
              <a:t>We conducted the solar plate exp in the exact same conditions for both surfaces : 1 </a:t>
            </a:r>
            <a:r>
              <a:rPr lang="en-GB" dirty="0" err="1" smtClean="0"/>
              <a:t>atm</a:t>
            </a:r>
            <a:r>
              <a:rPr lang="en-GB" dirty="0" smtClean="0"/>
              <a:t>, 18 C</a:t>
            </a:r>
            <a:r>
              <a:rPr lang="en-GB" baseline="30000" dirty="0" smtClean="0"/>
              <a:t>o</a:t>
            </a:r>
            <a:r>
              <a:rPr lang="en-GB" dirty="0" smtClean="0"/>
              <a:t> starting temperature, 1.35 L/minute pump</a:t>
            </a:r>
          </a:p>
          <a:p>
            <a:r>
              <a:rPr lang="en-US" dirty="0" smtClean="0"/>
              <a:t>The average radiation intensity was 2308 W/m</a:t>
            </a:r>
            <a:r>
              <a:rPr lang="en-US" baseline="30000" dirty="0" smtClean="0"/>
              <a:t>2</a:t>
            </a:r>
            <a:r>
              <a:rPr lang="en-US" dirty="0" smtClean="0"/>
              <a:t> for the flat surface and 2360 W/m</a:t>
            </a:r>
            <a:r>
              <a:rPr lang="en-US" baseline="30000" dirty="0" smtClean="0"/>
              <a:t>2</a:t>
            </a:r>
            <a:r>
              <a:rPr lang="en-US" dirty="0" smtClean="0"/>
              <a:t> for the </a:t>
            </a:r>
            <a:r>
              <a:rPr lang="en-US" dirty="0" err="1" smtClean="0"/>
              <a:t>lensed</a:t>
            </a:r>
            <a:r>
              <a:rPr lang="en-US" dirty="0" smtClean="0"/>
              <a:t> surface, the water mass was 4.5 kg.</a:t>
            </a:r>
            <a:endParaRPr lang="ar-SA"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Solar plate results</a:t>
            </a:r>
            <a:endParaRPr lang="ar-SA"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755576" y="1565228"/>
            <a:ext cx="7759363" cy="4672084"/>
          </a:xfrm>
          <a:prstGeom prst="rect">
            <a:avLst/>
          </a:prstGeom>
          <a:noFill/>
          <a:ln w="9525">
            <a:noFill/>
            <a:miter lim="800000"/>
            <a:headEnd/>
            <a:tailEnd/>
          </a:ln>
          <a:effec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Solar plate exp</a:t>
            </a:r>
            <a:endParaRPr lang="ar-SA" dirty="0"/>
          </a:p>
        </p:txBody>
      </p:sp>
      <p:sp>
        <p:nvSpPr>
          <p:cNvPr id="3" name="Content Placeholder 2"/>
          <p:cNvSpPr>
            <a:spLocks noGrp="1"/>
          </p:cNvSpPr>
          <p:nvPr>
            <p:ph idx="1"/>
          </p:nvPr>
        </p:nvSpPr>
        <p:spPr/>
        <p:txBody>
          <a:bodyPr/>
          <a:lstStyle/>
          <a:p>
            <a:r>
              <a:rPr lang="en-GB" dirty="0" smtClean="0"/>
              <a:t>After 3 hours the highest the water temperature raised from 18 to 62 C by using the </a:t>
            </a:r>
            <a:r>
              <a:rPr lang="en-GB" dirty="0" err="1" smtClean="0"/>
              <a:t>lensed</a:t>
            </a:r>
            <a:r>
              <a:rPr lang="en-GB" dirty="0" smtClean="0"/>
              <a:t> surface and to 53 using the flat surface.</a:t>
            </a:r>
          </a:p>
          <a:p>
            <a:r>
              <a:rPr lang="en-GB" dirty="0" smtClean="0"/>
              <a:t>There is an improvement in the system efficiency when using a </a:t>
            </a:r>
            <a:r>
              <a:rPr lang="en-GB" dirty="0" err="1" smtClean="0"/>
              <a:t>lensed</a:t>
            </a:r>
            <a:r>
              <a:rPr lang="en-GB" dirty="0" smtClean="0"/>
              <a:t> surface.  </a:t>
            </a:r>
            <a:endParaRPr lang="ar-SA"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efficiencies</a:t>
            </a:r>
            <a:endParaRPr lang="ar-SA"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1331640" y="2060848"/>
            <a:ext cx="6703669" cy="4036427"/>
          </a:xfrm>
          <a:prstGeom prst="rect">
            <a:avLst/>
          </a:prstGeom>
          <a:noFill/>
          <a:ln w="9525">
            <a:noFill/>
            <a:miter lim="800000"/>
            <a:headEnd/>
            <a:tailEnd/>
          </a:ln>
          <a:effec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 and recommendations</a:t>
            </a:r>
            <a:endParaRPr lang="ar-SA" dirty="0"/>
          </a:p>
        </p:txBody>
      </p:sp>
      <p:sp>
        <p:nvSpPr>
          <p:cNvPr id="3" name="Content Placeholder 2"/>
          <p:cNvSpPr>
            <a:spLocks noGrp="1"/>
          </p:cNvSpPr>
          <p:nvPr>
            <p:ph idx="1"/>
          </p:nvPr>
        </p:nvSpPr>
        <p:spPr/>
        <p:txBody>
          <a:bodyPr>
            <a:normAutofit lnSpcReduction="10000"/>
          </a:bodyPr>
          <a:lstStyle/>
          <a:p>
            <a:r>
              <a:rPr lang="en-GB" dirty="0" smtClean="0"/>
              <a:t>The lenses do not improve the efficiency for an open system but slightly reduce it but it improve the efficiency for the closed system.</a:t>
            </a:r>
          </a:p>
          <a:p>
            <a:r>
              <a:rPr lang="en-US" dirty="0" smtClean="0"/>
              <a:t>The results that were obtained by </a:t>
            </a:r>
            <a:r>
              <a:rPr lang="en-US" dirty="0" err="1" smtClean="0"/>
              <a:t>Adnan</a:t>
            </a:r>
            <a:r>
              <a:rPr lang="en-US" dirty="0" smtClean="0"/>
              <a:t> </a:t>
            </a:r>
            <a:r>
              <a:rPr lang="en-US" dirty="0" err="1" smtClean="0"/>
              <a:t>Hilal</a:t>
            </a:r>
            <a:r>
              <a:rPr lang="en-US" dirty="0" smtClean="0"/>
              <a:t> and </a:t>
            </a:r>
            <a:r>
              <a:rPr lang="en-US" dirty="0" err="1" smtClean="0"/>
              <a:t>Hanan</a:t>
            </a:r>
            <a:r>
              <a:rPr lang="en-US" dirty="0" smtClean="0"/>
              <a:t> </a:t>
            </a:r>
            <a:r>
              <a:rPr lang="en-US" dirty="0" err="1" smtClean="0"/>
              <a:t>Isleem</a:t>
            </a:r>
            <a:r>
              <a:rPr lang="en-US" dirty="0" smtClean="0"/>
              <a:t> by performing the open system experiment contradicts our results so we recommend redoing their experiments to make sure that the results they reported are reproducible</a:t>
            </a:r>
            <a:r>
              <a:rPr lang="en-GB" dirty="0" smtClean="0"/>
              <a:t> </a:t>
            </a:r>
            <a:endParaRPr lang="ar-SA"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 and recommendations</a:t>
            </a:r>
            <a:endParaRPr lang="ar-SA" dirty="0"/>
          </a:p>
        </p:txBody>
      </p:sp>
      <p:sp>
        <p:nvSpPr>
          <p:cNvPr id="3" name="Content Placeholder 2"/>
          <p:cNvSpPr>
            <a:spLocks noGrp="1"/>
          </p:cNvSpPr>
          <p:nvPr>
            <p:ph idx="1"/>
          </p:nvPr>
        </p:nvSpPr>
        <p:spPr/>
        <p:txBody>
          <a:bodyPr/>
          <a:lstStyle/>
          <a:p>
            <a:r>
              <a:rPr lang="en-US" dirty="0" err="1" smtClean="0"/>
              <a:t>Glassomer</a:t>
            </a:r>
            <a:r>
              <a:rPr lang="en-US" dirty="0" smtClean="0"/>
              <a:t> method can be used to manufacture a high accurate dimension's lenses if a 40 nm diameter powder are available. </a:t>
            </a:r>
          </a:p>
          <a:p>
            <a:r>
              <a:rPr lang="en-US" dirty="0" smtClean="0"/>
              <a:t>Using the acrylic polymer material as a starting material for lenses manufacturing due to its flexibility and accuracy. </a:t>
            </a:r>
            <a:endParaRPr lang="ar-SA"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 and recommendations</a:t>
            </a:r>
            <a:endParaRPr lang="ar-SA" dirty="0"/>
          </a:p>
        </p:txBody>
      </p:sp>
      <p:sp>
        <p:nvSpPr>
          <p:cNvPr id="3" name="Content Placeholder 2"/>
          <p:cNvSpPr>
            <a:spLocks noGrp="1"/>
          </p:cNvSpPr>
          <p:nvPr>
            <p:ph idx="1"/>
          </p:nvPr>
        </p:nvSpPr>
        <p:spPr/>
        <p:txBody>
          <a:bodyPr>
            <a:normAutofit fontScale="92500"/>
          </a:bodyPr>
          <a:lstStyle/>
          <a:p>
            <a:r>
              <a:rPr lang="en-US" dirty="0" smtClean="0"/>
              <a:t>Higher power lenses require a well-equipped manufacturing institutions with a special techniques for each step in lenses manufacturing such as CNC instead of molding for the lens dimensions, CVD for coating and a highly accuracy centering machine.</a:t>
            </a:r>
          </a:p>
          <a:p>
            <a:r>
              <a:rPr lang="en-US" dirty="0" smtClean="0"/>
              <a:t>Manufacturing a larger </a:t>
            </a:r>
            <a:r>
              <a:rPr lang="en-US" dirty="0" err="1" smtClean="0"/>
              <a:t>lensed</a:t>
            </a:r>
            <a:r>
              <a:rPr lang="en-US" dirty="0" smtClean="0"/>
              <a:t> plate to be suitable for the commercial solar heater, in order to see if there is availability to improve their efficiencies. </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processes</a:t>
            </a:r>
            <a:r>
              <a:rPr lang="ar-SA" dirty="0" smtClean="0"/>
              <a:t> </a:t>
            </a:r>
            <a:r>
              <a:rPr lang="en-GB" dirty="0" smtClean="0"/>
              <a:t> Lenses manufacturing</a:t>
            </a:r>
            <a:endParaRPr lang="ar-SA" dirty="0"/>
          </a:p>
        </p:txBody>
      </p:sp>
      <p:sp>
        <p:nvSpPr>
          <p:cNvPr id="3" name="Content Placeholder 2"/>
          <p:cNvSpPr>
            <a:spLocks noGrp="1"/>
          </p:cNvSpPr>
          <p:nvPr>
            <p:ph idx="1"/>
          </p:nvPr>
        </p:nvSpPr>
        <p:spPr/>
        <p:txBody>
          <a:bodyPr/>
          <a:lstStyle/>
          <a:p>
            <a:pPr algn="justLow"/>
            <a:r>
              <a:rPr lang="en-GB" b="1" i="1" dirty="0" smtClean="0"/>
              <a:t>Generation:</a:t>
            </a:r>
            <a:endParaRPr lang="en-US" b="1" i="1" dirty="0" smtClean="0"/>
          </a:p>
          <a:p>
            <a:pPr algn="justLow"/>
            <a:r>
              <a:rPr lang="en-US" b="1" i="1" dirty="0" smtClean="0"/>
              <a:t>Grinding</a:t>
            </a:r>
            <a:r>
              <a:rPr lang="en-GB" b="1" dirty="0" smtClean="0"/>
              <a:t>:</a:t>
            </a:r>
            <a:endParaRPr lang="en-US" dirty="0" smtClean="0"/>
          </a:p>
          <a:p>
            <a:pPr algn="justLow"/>
            <a:r>
              <a:rPr lang="en-GB" b="1" dirty="0" smtClean="0"/>
              <a:t>Polishing</a:t>
            </a:r>
          </a:p>
          <a:p>
            <a:pPr algn="justLow"/>
            <a:r>
              <a:rPr lang="en-GB" b="1" i="1" dirty="0" err="1" smtClean="0"/>
              <a:t>Centering</a:t>
            </a:r>
            <a:r>
              <a:rPr lang="en-GB" b="1" i="1" dirty="0" smtClean="0"/>
              <a:t> and Edging.</a:t>
            </a:r>
          </a:p>
          <a:p>
            <a:pPr algn="justLow"/>
            <a:r>
              <a:rPr lang="en-GB" b="1" dirty="0" smtClean="0"/>
              <a:t>Coating</a:t>
            </a:r>
            <a:endParaRPr lang="en-US" b="1" i="1" dirty="0" smtClean="0"/>
          </a:p>
          <a:p>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glassomer</a:t>
            </a:r>
            <a:endParaRPr lang="ar-SA" dirty="0"/>
          </a:p>
        </p:txBody>
      </p:sp>
      <p:sp>
        <p:nvSpPr>
          <p:cNvPr id="3" name="Content Placeholder 2"/>
          <p:cNvSpPr>
            <a:spLocks noGrp="1"/>
          </p:cNvSpPr>
          <p:nvPr>
            <p:ph idx="1"/>
          </p:nvPr>
        </p:nvSpPr>
        <p:spPr/>
        <p:txBody>
          <a:bodyPr/>
          <a:lstStyle/>
          <a:p>
            <a:r>
              <a:rPr lang="en-GB" dirty="0" smtClean="0"/>
              <a:t>The problem in glass manufacturing in Palestine is that during the molten glass solidification there will be a shrinkage due to a volume loss</a:t>
            </a:r>
          </a:p>
          <a:p>
            <a:r>
              <a:rPr lang="en-GB" dirty="0" smtClean="0"/>
              <a:t>The best approach in this case is adding additional melt to compensate the loss in volume b y using a compensation channel (Vent) </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70186"/>
          </a:xfrm>
        </p:spPr>
        <p:txBody>
          <a:bodyPr>
            <a:noAutofit/>
          </a:bodyPr>
          <a:lstStyle/>
          <a:p>
            <a:r>
              <a:rPr lang="en-GB" sz="3600" dirty="0" smtClean="0"/>
              <a:t>Glass melting oven with Vent tube that produce glass product with the desired dimensions</a:t>
            </a:r>
            <a:endParaRPr lang="ar-SA" sz="3600" dirty="0"/>
          </a:p>
        </p:txBody>
      </p:sp>
      <p:pic>
        <p:nvPicPr>
          <p:cNvPr id="4" name="Content Placeholder 3" descr="123.PNG"/>
          <p:cNvPicPr>
            <a:picLocks noGrp="1" noChangeAspect="1"/>
          </p:cNvPicPr>
          <p:nvPr>
            <p:ph idx="1"/>
          </p:nvPr>
        </p:nvPicPr>
        <p:blipFill>
          <a:blip r:embed="rId2" cstate="print"/>
          <a:stretch>
            <a:fillRect/>
          </a:stretch>
        </p:blipFill>
        <p:spPr>
          <a:xfrm>
            <a:off x="323528" y="1772816"/>
            <a:ext cx="8527717" cy="4608512"/>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r>
              <a:rPr lang="en-GB" dirty="0" smtClean="0"/>
              <a:t>Unfortunately there is no oven in Palestine that is equipped with a Vent channel </a:t>
            </a:r>
          </a:p>
          <a:p>
            <a:r>
              <a:rPr lang="en-GB" dirty="0" smtClean="0"/>
              <a:t>However, even by using a compensation tube there will be defects on the glass surface where it will be rough topography. </a:t>
            </a: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Glassomer</a:t>
            </a:r>
            <a:endParaRPr lang="ar-SA" dirty="0"/>
          </a:p>
        </p:txBody>
      </p:sp>
      <p:pic>
        <p:nvPicPr>
          <p:cNvPr id="4" name="Content Placeholder 3" descr="152.PNG"/>
          <p:cNvPicPr>
            <a:picLocks noGrp="1" noChangeAspect="1"/>
          </p:cNvPicPr>
          <p:nvPr>
            <p:ph idx="1"/>
          </p:nvPr>
        </p:nvPicPr>
        <p:blipFill>
          <a:blip r:embed="rId2" cstate="print"/>
          <a:stretch>
            <a:fillRect/>
          </a:stretch>
        </p:blipFill>
        <p:spPr>
          <a:xfrm>
            <a:off x="3157340" y="1972205"/>
            <a:ext cx="2829320" cy="3781953"/>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358</TotalTime>
  <Words>1318</Words>
  <Application>Microsoft Office PowerPoint</Application>
  <PresentationFormat>On-screen Show (4:3)</PresentationFormat>
  <Paragraphs>147</Paragraphs>
  <Slides>46</Slides>
  <Notes>0</Notes>
  <HiddenSlides>0</HiddenSlides>
  <MMClips>1</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Slide 1</vt:lpstr>
      <vt:lpstr>Objective</vt:lpstr>
      <vt:lpstr>Convex lenses</vt:lpstr>
      <vt:lpstr>Glass types</vt:lpstr>
      <vt:lpstr>processes  Lenses manufacturing</vt:lpstr>
      <vt:lpstr>glassomer</vt:lpstr>
      <vt:lpstr>Glass melting oven with Vent tube that produce glass product with the desired dimensions</vt:lpstr>
      <vt:lpstr>Slide 8</vt:lpstr>
      <vt:lpstr>Glassomer</vt:lpstr>
      <vt:lpstr>glassomer</vt:lpstr>
      <vt:lpstr>Glassomer</vt:lpstr>
      <vt:lpstr>Power concentrator</vt:lpstr>
      <vt:lpstr>Designing the lenses</vt:lpstr>
      <vt:lpstr>Designing lenses</vt:lpstr>
      <vt:lpstr>4 and 4.5 cm diameter</vt:lpstr>
      <vt:lpstr>5 and 5.5 cm diameter</vt:lpstr>
      <vt:lpstr>6 and 6.5 cm diameter</vt:lpstr>
      <vt:lpstr>for 7 and 7.5 cm diameter</vt:lpstr>
      <vt:lpstr>Slide 19</vt:lpstr>
      <vt:lpstr>Chosen lens</vt:lpstr>
      <vt:lpstr>Slide 21</vt:lpstr>
      <vt:lpstr>Lenses manufacturing</vt:lpstr>
      <vt:lpstr>centering</vt:lpstr>
      <vt:lpstr>Manufacturing process</vt:lpstr>
      <vt:lpstr>plate  Lensed surface</vt:lpstr>
      <vt:lpstr>Slide 26</vt:lpstr>
      <vt:lpstr>Open system experiments</vt:lpstr>
      <vt:lpstr>The first and second experiment</vt:lpstr>
      <vt:lpstr>The third and fourth experiment</vt:lpstr>
      <vt:lpstr>The third and fourth</vt:lpstr>
      <vt:lpstr>The fifth and sixth exps</vt:lpstr>
      <vt:lpstr>The fifth and sixth exps</vt:lpstr>
      <vt:lpstr>  efficiencies </vt:lpstr>
      <vt:lpstr>Efficiency of the open system</vt:lpstr>
      <vt:lpstr>Closed system solar heater</vt:lpstr>
      <vt:lpstr>manufacturing the solar plate</vt:lpstr>
      <vt:lpstr>manufacturing the solar plate</vt:lpstr>
      <vt:lpstr>manufacturing the solar plate</vt:lpstr>
      <vt:lpstr>Slide 39</vt:lpstr>
      <vt:lpstr>Solar plate experiments</vt:lpstr>
      <vt:lpstr>Solar plate results</vt:lpstr>
      <vt:lpstr>Solar plate exp</vt:lpstr>
      <vt:lpstr>efficiencies</vt:lpstr>
      <vt:lpstr>Conclusions and recommendations</vt:lpstr>
      <vt:lpstr>Conclusions and recommendations</vt:lpstr>
      <vt:lpstr>Conclusions and recommendations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hp</cp:lastModifiedBy>
  <cp:revision>40</cp:revision>
  <dcterms:created xsi:type="dcterms:W3CDTF">2019-04-21T15:48:48Z</dcterms:created>
  <dcterms:modified xsi:type="dcterms:W3CDTF">2019-04-22T09:00:59Z</dcterms:modified>
</cp:coreProperties>
</file>