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hmad%20Frehat\Desktop\&#1605;&#1588;&#1585;&#1608;&#1593;%20&#1575;&#1604;&#1578;&#1582;&#1585;&#1580;2\&#1605;&#1588;&#1585;&#1608;&#1593;%20&#1575;&#1604;&#1578;&#1582;&#1585;&#1580;.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hmad%20Frehat\Desktop\&#1605;&#1588;&#1585;&#1608;&#1593;%20&#1575;&#1604;&#1578;&#1582;&#1585;&#1580;2\&#1605;&#1588;&#1585;&#1608;&#1593;%20&#1575;&#1604;&#1578;&#1582;&#1585;&#1580;.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hmad%20Frehat\Desktop\&#1605;&#1588;&#1585;&#1608;&#1593;%20&#1575;&#1604;&#1578;&#1582;&#1585;&#1580;2\&#1605;&#1588;&#1585;&#1608;&#1593;%20&#1575;&#1604;&#1578;&#1582;&#1585;&#1580;.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Ahmad%20Frehat\Desktop\&#1605;&#1588;&#1585;&#1608;&#1593;%20&#1575;&#1604;&#1578;&#1582;&#1585;&#1580;2\&#1605;&#1588;&#1585;&#1608;&#1593;%20&#1575;&#1604;&#1578;&#1582;&#1585;&#1580;.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Ahmad%20Frehat\Desktop\&#1605;&#1588;&#1585;&#1608;&#1593;%20&#1575;&#1604;&#1578;&#1582;&#1585;&#1580;2\&#1605;&#1588;&#1585;&#1608;&#1593;%20&#1575;&#1604;&#1578;&#1582;&#1585;&#1580;.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Ahmad%20Frehat\Desktop\&#1605;&#1588;&#1585;&#1608;&#1593;%20&#1575;&#1604;&#1578;&#1582;&#1585;&#1580;2\&#1605;&#1588;&#1585;&#1608;&#1593;%20&#1575;&#1604;&#1578;&#1582;&#1585;&#158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lang="en-US" sz="1800" b="1" i="0" u="sng" strike="noStrike" kern="1200" baseline="0">
                <a:solidFill>
                  <a:sysClr val="windowText" lastClr="000000"/>
                </a:solidFill>
                <a:latin typeface="+mn-lt"/>
                <a:ea typeface="+mn-ea"/>
                <a:cs typeface="+mn-cs"/>
              </a:defRPr>
            </a:pPr>
            <a:r>
              <a:rPr lang="en-US" sz="1800" b="1" u="sng"/>
              <a:t>Who filled </a:t>
            </a:r>
            <a:r>
              <a:rPr lang="en-US" sz="1800" b="1" u="sng">
                <a:cs typeface="+mj-cs"/>
              </a:rPr>
              <a:t>out this form (</a:t>
            </a:r>
            <a:r>
              <a:rPr lang="en-US" sz="1800" b="1" i="0" u="sng" strike="noStrike" baseline="0">
                <a:cs typeface="+mj-cs"/>
              </a:rPr>
              <a:t>his\her </a:t>
            </a:r>
            <a:r>
              <a:rPr lang="en-US" sz="1800" b="1" u="sng">
                <a:cs typeface="+mj-cs"/>
              </a:rPr>
              <a:t> Career)?</a:t>
            </a:r>
            <a:endParaRPr lang="en-US" sz="1800" u="sng">
              <a:cs typeface="+mj-cs"/>
            </a:endParaRPr>
          </a:p>
          <a:p>
            <a:pPr marL="0" marR="0" indent="0" algn="ctr" defTabSz="914400" rtl="0" eaLnBrk="1" fontAlgn="auto" latinLnBrk="0" hangingPunct="1">
              <a:lnSpc>
                <a:spcPct val="100000"/>
              </a:lnSpc>
              <a:spcBef>
                <a:spcPts val="0"/>
              </a:spcBef>
              <a:spcAft>
                <a:spcPts val="0"/>
              </a:spcAft>
              <a:buClrTx/>
              <a:buSzTx/>
              <a:buFontTx/>
              <a:buNone/>
              <a:tabLst/>
              <a:defRPr lang="en-US" sz="1800" b="1" i="0" u="sng" strike="noStrike" kern="1200" baseline="0">
                <a:solidFill>
                  <a:sysClr val="windowText" lastClr="000000"/>
                </a:solidFill>
                <a:latin typeface="+mn-lt"/>
                <a:ea typeface="+mn-ea"/>
                <a:cs typeface="+mn-cs"/>
              </a:defRPr>
            </a:pPr>
            <a:r>
              <a:rPr lang="en-US" sz="1800" b="1" u="sng">
                <a:cs typeface="+mj-cs"/>
              </a:rPr>
              <a:t>  </a:t>
            </a:r>
          </a:p>
        </c:rich>
      </c:tx>
      <c:layout/>
      <c:overlay val="0"/>
    </c:title>
    <c:autoTitleDeleted val="0"/>
    <c:view3D>
      <c:rotX val="30"/>
      <c:rotY val="360"/>
      <c:rAngAx val="0"/>
      <c:perspective val="30"/>
    </c:view3D>
    <c:floor>
      <c:thickness val="0"/>
    </c:floor>
    <c:sideWall>
      <c:thickness val="0"/>
    </c:sideWall>
    <c:backWall>
      <c:thickness val="0"/>
    </c:backWall>
    <c:plotArea>
      <c:layout>
        <c:manualLayout>
          <c:layoutTarget val="inner"/>
          <c:xMode val="edge"/>
          <c:yMode val="edge"/>
          <c:x val="0.17399843786282987"/>
          <c:y val="0.48900085523017633"/>
          <c:w val="0.68520255008338582"/>
          <c:h val="0.3950974667492439"/>
        </c:manualLayout>
      </c:layout>
      <c:pie3DChart>
        <c:varyColors val="1"/>
        <c:ser>
          <c:idx val="0"/>
          <c:order val="0"/>
          <c:dLbls>
            <c:spPr>
              <a:noFill/>
              <a:ln>
                <a:noFill/>
              </a:ln>
              <a:effectLst/>
            </c:spPr>
            <c:txPr>
              <a:bodyPr/>
              <a:lstStyle/>
              <a:p>
                <a:pPr>
                  <a:defRPr lang="en-US" sz="1100" b="1"/>
                </a:pPr>
                <a:endParaRPr lang="en-US"/>
              </a:p>
            </c:txPr>
            <c:showLegendKey val="0"/>
            <c:showVal val="0"/>
            <c:showCatName val="0"/>
            <c:showSerName val="0"/>
            <c:showPercent val="1"/>
            <c:showBubbleSize val="0"/>
            <c:showLeaderLines val="0"/>
            <c:extLst>
              <c:ext xmlns:c15="http://schemas.microsoft.com/office/drawing/2012/chart" uri="{CE6537A1-D6FC-4f65-9D91-7224C49458BB}"/>
            </c:extLst>
          </c:dLbls>
          <c:cat>
            <c:strRef>
              <c:f>Sheet1!$B$17:$B$21</c:f>
              <c:strCache>
                <c:ptCount val="5"/>
                <c:pt idx="0">
                  <c:v>manager of the company</c:v>
                </c:pt>
                <c:pt idx="1">
                  <c:v>Sub-manager</c:v>
                </c:pt>
                <c:pt idx="2">
                  <c:v>Accountant</c:v>
                </c:pt>
                <c:pt idx="3">
                  <c:v>Engineer</c:v>
                </c:pt>
                <c:pt idx="4">
                  <c:v>Other</c:v>
                </c:pt>
              </c:strCache>
            </c:strRef>
          </c:cat>
          <c:val>
            <c:numRef>
              <c:f>Sheet1!$C$17:$C$21</c:f>
              <c:numCache>
                <c:formatCode>General</c:formatCode>
                <c:ptCount val="5"/>
                <c:pt idx="0">
                  <c:v>5</c:v>
                </c:pt>
                <c:pt idx="1">
                  <c:v>1</c:v>
                </c:pt>
                <c:pt idx="2">
                  <c:v>0</c:v>
                </c:pt>
                <c:pt idx="3">
                  <c:v>5</c:v>
                </c:pt>
                <c:pt idx="4">
                  <c:v>1</c:v>
                </c:pt>
              </c:numCache>
            </c:numRef>
          </c:val>
        </c:ser>
        <c:dLbls>
          <c:showLegendKey val="0"/>
          <c:showVal val="0"/>
          <c:showCatName val="0"/>
          <c:showSerName val="0"/>
          <c:showPercent val="1"/>
          <c:showBubbleSize val="0"/>
          <c:showLeaderLines val="0"/>
        </c:dLbls>
      </c:pie3DChart>
    </c:plotArea>
    <c:legend>
      <c:legendPos val="t"/>
      <c:legendEntry>
        <c:idx val="0"/>
        <c:txPr>
          <a:bodyPr/>
          <a:lstStyle/>
          <a:p>
            <a:pPr>
              <a:defRPr lang="en-US" sz="1800"/>
            </a:pPr>
            <a:endParaRPr lang="en-US"/>
          </a:p>
        </c:txPr>
      </c:legendEntry>
      <c:legendEntry>
        <c:idx val="1"/>
        <c:txPr>
          <a:bodyPr/>
          <a:lstStyle/>
          <a:p>
            <a:pPr>
              <a:defRPr lang="en-US" sz="1800"/>
            </a:pPr>
            <a:endParaRPr lang="en-US"/>
          </a:p>
        </c:txPr>
      </c:legendEntry>
      <c:layout>
        <c:manualLayout>
          <c:xMode val="edge"/>
          <c:yMode val="edge"/>
          <c:x val="0.11147637795275589"/>
          <c:y val="0.12680130293159608"/>
          <c:w val="0.78555051154319999"/>
          <c:h val="0.20039005873451488"/>
        </c:manualLayout>
      </c:layout>
      <c:overlay val="0"/>
      <c:txPr>
        <a:bodyPr/>
        <a:lstStyle/>
        <a:p>
          <a:pPr>
            <a:defRPr lang="en-US" sz="1800"/>
          </a:pPr>
          <a:endParaRPr lang="en-US"/>
        </a:p>
      </c:txPr>
    </c:legend>
    <c:plotVisOnly val="1"/>
    <c:dispBlanksAs val="zero"/>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n-US" sz="2000" u="sng"/>
            </a:pPr>
            <a:r>
              <a:rPr lang="en-US" sz="2000" b="1" i="0" u="sng" strike="noStrike" baseline="0" dirty="0">
                <a:cs typeface="+mj-cs"/>
              </a:rPr>
              <a:t>Who is responsible for estimating financial risks that affect construction projects in your company? </a:t>
            </a:r>
            <a:endParaRPr lang="en-US" sz="2000" u="sng" dirty="0">
              <a:cs typeface="+mj-cs"/>
            </a:endParaRPr>
          </a:p>
        </c:rich>
      </c:tx>
      <c:layout>
        <c:manualLayout>
          <c:xMode val="edge"/>
          <c:yMode val="edge"/>
          <c:x val="0.11232457549949115"/>
          <c:y val="1.7945369206699327E-2"/>
        </c:manualLayout>
      </c:layout>
      <c:overlay val="0"/>
    </c:title>
    <c:autoTitleDeleted val="0"/>
    <c:view3D>
      <c:rotX val="30"/>
      <c:rotY val="360"/>
      <c:rAngAx val="0"/>
      <c:perspective val="30"/>
    </c:view3D>
    <c:floor>
      <c:thickness val="0"/>
    </c:floor>
    <c:sideWall>
      <c:thickness val="0"/>
    </c:sideWall>
    <c:backWall>
      <c:thickness val="0"/>
    </c:backWall>
    <c:plotArea>
      <c:layout>
        <c:manualLayout>
          <c:layoutTarget val="inner"/>
          <c:xMode val="edge"/>
          <c:yMode val="edge"/>
          <c:x val="0"/>
          <c:y val="0.50076843541410465"/>
          <c:w val="1"/>
          <c:h val="0.37642374490422953"/>
        </c:manualLayout>
      </c:layout>
      <c:pie3DChart>
        <c:varyColors val="1"/>
        <c:ser>
          <c:idx val="0"/>
          <c:order val="0"/>
          <c:dLbls>
            <c:dLbl>
              <c:idx val="1"/>
              <c:layout>
                <c:manualLayout>
                  <c:x val="-4.2477656666015232E-2"/>
                  <c:y val="3.5899959620432193E-3"/>
                </c:manualLayout>
              </c:layout>
              <c:showLegendKey val="0"/>
              <c:showVal val="0"/>
              <c:showCatName val="0"/>
              <c:showSerName val="0"/>
              <c:showPercent val="1"/>
              <c:showBubbleSize val="0"/>
            </c:dLbl>
            <c:dLbl>
              <c:idx val="3"/>
              <c:layout>
                <c:manualLayout>
                  <c:x val="4.6260000126085117E-2"/>
                  <c:y val="-2.8461286089238844E-2"/>
                </c:manualLayout>
              </c:layout>
              <c:showLegendKey val="0"/>
              <c:showVal val="0"/>
              <c:showCatName val="0"/>
              <c:showSerName val="0"/>
              <c:showPercent val="1"/>
              <c:showBubbleSize val="0"/>
            </c:dLbl>
            <c:spPr>
              <a:noFill/>
              <a:ln>
                <a:noFill/>
              </a:ln>
              <a:effectLst/>
            </c:spPr>
            <c:txPr>
              <a:bodyPr/>
              <a:lstStyle/>
              <a:p>
                <a:pPr>
                  <a:defRPr lang="en-US" sz="1200" b="1"/>
                </a:pPr>
                <a:endParaRPr lang="en-US"/>
              </a:p>
            </c:txPr>
            <c:showLegendKey val="0"/>
            <c:showVal val="0"/>
            <c:showCatName val="0"/>
            <c:showSerName val="0"/>
            <c:showPercent val="1"/>
            <c:showBubbleSize val="0"/>
            <c:showLeaderLines val="0"/>
            <c:extLst>
              <c:ext xmlns:c15="http://schemas.microsoft.com/office/drawing/2012/chart" uri="{CE6537A1-D6FC-4f65-9D91-7224C49458BB}"/>
            </c:extLst>
          </c:dLbls>
          <c:cat>
            <c:strRef>
              <c:f>Sheet1!$B$26:$B$30</c:f>
              <c:strCache>
                <c:ptCount val="5"/>
                <c:pt idx="0">
                  <c:v>manager of the company</c:v>
                </c:pt>
                <c:pt idx="1">
                  <c:v>Sub-manager</c:v>
                </c:pt>
                <c:pt idx="2">
                  <c:v>Accountant</c:v>
                </c:pt>
                <c:pt idx="3">
                  <c:v>Engineer</c:v>
                </c:pt>
                <c:pt idx="4">
                  <c:v>Other</c:v>
                </c:pt>
              </c:strCache>
            </c:strRef>
          </c:cat>
          <c:val>
            <c:numRef>
              <c:f>Sheet1!$C$26:$C$30</c:f>
              <c:numCache>
                <c:formatCode>General</c:formatCode>
                <c:ptCount val="5"/>
                <c:pt idx="0">
                  <c:v>11</c:v>
                </c:pt>
                <c:pt idx="1">
                  <c:v>0</c:v>
                </c:pt>
                <c:pt idx="2">
                  <c:v>0</c:v>
                </c:pt>
                <c:pt idx="3">
                  <c:v>0</c:v>
                </c:pt>
                <c:pt idx="4">
                  <c:v>1</c:v>
                </c:pt>
              </c:numCache>
            </c:numRef>
          </c:val>
        </c:ser>
        <c:dLbls>
          <c:showLegendKey val="0"/>
          <c:showVal val="0"/>
          <c:showCatName val="0"/>
          <c:showSerName val="0"/>
          <c:showPercent val="1"/>
          <c:showBubbleSize val="0"/>
          <c:showLeaderLines val="0"/>
        </c:dLbls>
      </c:pie3DChart>
    </c:plotArea>
    <c:legend>
      <c:legendPos val="t"/>
      <c:layout/>
      <c:overlay val="0"/>
      <c:txPr>
        <a:bodyPr/>
        <a:lstStyle/>
        <a:p>
          <a:pPr>
            <a:defRPr lang="en-US" sz="1600"/>
          </a:pPr>
          <a:endParaRPr lang="en-US"/>
        </a:p>
      </c:txPr>
    </c:legend>
    <c:plotVisOnly val="1"/>
    <c:dispBlanksAs val="zero"/>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n-US" sz="1800" u="none"/>
            </a:pPr>
            <a:r>
              <a:rPr lang="en-US" sz="1800" b="1" i="0" u="sng" strike="noStrike" baseline="0" dirty="0">
                <a:cs typeface="+mj-cs"/>
              </a:rPr>
              <a:t>How many experience years does your company have in construction sector?</a:t>
            </a:r>
            <a:endParaRPr lang="en-US" sz="1800" u="sng" dirty="0">
              <a:cs typeface="+mj-cs"/>
            </a:endParaRPr>
          </a:p>
        </c:rich>
      </c:tx>
      <c:layout>
        <c:manualLayout>
          <c:xMode val="edge"/>
          <c:yMode val="edge"/>
          <c:x val="0.14369476136911458"/>
          <c:y val="1.5635179153094463E-2"/>
        </c:manualLayout>
      </c:layout>
      <c:overlay val="0"/>
    </c:title>
    <c:autoTitleDeleted val="0"/>
    <c:view3D>
      <c:rotX val="30"/>
      <c:rotY val="360"/>
      <c:rAngAx val="0"/>
      <c:perspective val="30"/>
    </c:view3D>
    <c:floor>
      <c:thickness val="0"/>
    </c:floor>
    <c:sideWall>
      <c:thickness val="0"/>
    </c:sideWall>
    <c:backWall>
      <c:thickness val="0"/>
    </c:backWall>
    <c:plotArea>
      <c:layout>
        <c:manualLayout>
          <c:layoutTarget val="inner"/>
          <c:xMode val="edge"/>
          <c:yMode val="edge"/>
          <c:x val="2.403846153846154E-2"/>
          <c:y val="0.45913862077724182"/>
          <c:w val="0.94848901098901095"/>
          <c:h val="0.44700850901701888"/>
        </c:manualLayout>
      </c:layout>
      <c:pie3DChart>
        <c:varyColors val="1"/>
        <c:ser>
          <c:idx val="0"/>
          <c:order val="0"/>
          <c:dLbls>
            <c:spPr>
              <a:noFill/>
              <a:ln>
                <a:noFill/>
              </a:ln>
              <a:effectLst/>
            </c:spPr>
            <c:txPr>
              <a:bodyPr/>
              <a:lstStyle/>
              <a:p>
                <a:pPr>
                  <a:defRPr lang="en-US" sz="1400" b="1"/>
                </a:pPr>
                <a:endParaRPr lang="en-US"/>
              </a:p>
            </c:txPr>
            <c:showLegendKey val="0"/>
            <c:showVal val="0"/>
            <c:showCatName val="0"/>
            <c:showSerName val="0"/>
            <c:showPercent val="1"/>
            <c:showBubbleSize val="0"/>
            <c:showLeaderLines val="0"/>
            <c:extLst>
              <c:ext xmlns:c15="http://schemas.microsoft.com/office/drawing/2012/chart" uri="{CE6537A1-D6FC-4f65-9D91-7224C49458BB}"/>
            </c:extLst>
          </c:dLbls>
          <c:cat>
            <c:strRef>
              <c:f>Sheet1!$D$22:$D$26</c:f>
              <c:strCache>
                <c:ptCount val="5"/>
                <c:pt idx="0">
                  <c:v>   less than 5 years</c:v>
                </c:pt>
                <c:pt idx="1">
                  <c:v>(5-10) years    </c:v>
                </c:pt>
                <c:pt idx="2">
                  <c:v> (10-15) year</c:v>
                </c:pt>
                <c:pt idx="3">
                  <c:v>(15-20) year</c:v>
                </c:pt>
                <c:pt idx="4">
                  <c:v> other( ..................)</c:v>
                </c:pt>
              </c:strCache>
            </c:strRef>
          </c:cat>
          <c:val>
            <c:numRef>
              <c:f>Sheet1!$E$22:$E$26</c:f>
              <c:numCache>
                <c:formatCode>General</c:formatCode>
                <c:ptCount val="5"/>
                <c:pt idx="0">
                  <c:v>0</c:v>
                </c:pt>
                <c:pt idx="1">
                  <c:v>4</c:v>
                </c:pt>
                <c:pt idx="2">
                  <c:v>4</c:v>
                </c:pt>
                <c:pt idx="3">
                  <c:v>2</c:v>
                </c:pt>
                <c:pt idx="4">
                  <c:v>2</c:v>
                </c:pt>
              </c:numCache>
            </c:numRef>
          </c:val>
        </c:ser>
        <c:dLbls>
          <c:showLegendKey val="0"/>
          <c:showVal val="0"/>
          <c:showCatName val="0"/>
          <c:showSerName val="0"/>
          <c:showPercent val="1"/>
          <c:showBubbleSize val="0"/>
          <c:showLeaderLines val="0"/>
        </c:dLbls>
      </c:pie3DChart>
    </c:plotArea>
    <c:legend>
      <c:legendPos val="t"/>
      <c:layout>
        <c:manualLayout>
          <c:xMode val="edge"/>
          <c:yMode val="edge"/>
          <c:x val="0.10212277036798971"/>
          <c:y val="0.17271661237785016"/>
          <c:w val="0.79575445926402055"/>
          <c:h val="0.20215055528482395"/>
        </c:manualLayout>
      </c:layout>
      <c:overlay val="0"/>
      <c:txPr>
        <a:bodyPr/>
        <a:lstStyle/>
        <a:p>
          <a:pPr>
            <a:defRPr lang="en-US" sz="1600"/>
          </a:pPr>
          <a:endParaRPr lang="en-US"/>
        </a:p>
      </c:txPr>
    </c:legend>
    <c:plotVisOnly val="1"/>
    <c:dispBlanksAs val="zero"/>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lang="en-US" sz="1800" b="1" i="0" u="sng" strike="noStrike" kern="1200" baseline="0">
                <a:solidFill>
                  <a:sysClr val="windowText" lastClr="000000"/>
                </a:solidFill>
                <a:latin typeface="+mn-lt"/>
                <a:ea typeface="+mn-ea"/>
                <a:cs typeface="+mn-cs"/>
              </a:defRPr>
            </a:pPr>
            <a:r>
              <a:rPr lang="en-US" sz="1800" b="1" i="0" u="sng" strike="noStrike" baseline="0"/>
              <a:t> </a:t>
            </a:r>
            <a:r>
              <a:rPr lang="en-US" sz="1800" u="sng"/>
              <a:t>What is the system adopted by the company in the financial risk assessment, its impact and the ways to minimize them?</a:t>
            </a:r>
          </a:p>
          <a:p>
            <a:pPr marL="0" marR="0" indent="0" algn="ctr" defTabSz="914400" rtl="0" eaLnBrk="1" fontAlgn="auto" latinLnBrk="0" hangingPunct="1">
              <a:lnSpc>
                <a:spcPct val="100000"/>
              </a:lnSpc>
              <a:spcBef>
                <a:spcPts val="0"/>
              </a:spcBef>
              <a:spcAft>
                <a:spcPts val="0"/>
              </a:spcAft>
              <a:buClrTx/>
              <a:buSzTx/>
              <a:buFontTx/>
              <a:buNone/>
              <a:tabLst/>
              <a:defRPr lang="en-US" sz="1800" b="1" i="0" u="sng" strike="noStrike" kern="1200" baseline="0">
                <a:solidFill>
                  <a:sysClr val="windowText" lastClr="000000"/>
                </a:solidFill>
                <a:latin typeface="+mn-lt"/>
                <a:ea typeface="+mn-ea"/>
                <a:cs typeface="+mn-cs"/>
              </a:defRPr>
            </a:pPr>
            <a:endParaRPr lang="en-US" sz="1800" u="sng"/>
          </a:p>
        </c:rich>
      </c:tx>
      <c:layout/>
      <c:overlay val="0"/>
    </c:title>
    <c:autoTitleDeleted val="0"/>
    <c:view3D>
      <c:rotX val="30"/>
      <c:rotY val="360"/>
      <c:rAngAx val="0"/>
      <c:perspective val="30"/>
    </c:view3D>
    <c:floor>
      <c:thickness val="0"/>
    </c:floor>
    <c:sideWall>
      <c:thickness val="0"/>
    </c:sideWall>
    <c:backWall>
      <c:thickness val="0"/>
    </c:backWall>
    <c:plotArea>
      <c:layout>
        <c:manualLayout>
          <c:layoutTarget val="inner"/>
          <c:xMode val="edge"/>
          <c:yMode val="edge"/>
          <c:x val="2.043052654132519E-2"/>
          <c:y val="0.53238174869835087"/>
          <c:w val="0.95065789473684215"/>
          <c:h val="0.42592451805593434"/>
        </c:manualLayout>
      </c:layout>
      <c:pie3DChart>
        <c:varyColors val="1"/>
        <c:ser>
          <c:idx val="0"/>
          <c:order val="0"/>
          <c:dLbls>
            <c:spPr>
              <a:noFill/>
              <a:ln>
                <a:noFill/>
              </a:ln>
              <a:effectLst/>
            </c:spPr>
            <c:txPr>
              <a:bodyPr/>
              <a:lstStyle/>
              <a:p>
                <a:pPr>
                  <a:defRPr lang="en-US" sz="1200" b="1"/>
                </a:pPr>
                <a:endParaRPr lang="en-US"/>
              </a:p>
            </c:txPr>
            <c:showLegendKey val="0"/>
            <c:showVal val="0"/>
            <c:showCatName val="0"/>
            <c:showSerName val="0"/>
            <c:showPercent val="1"/>
            <c:showBubbleSize val="0"/>
            <c:showLeaderLines val="0"/>
            <c:extLst>
              <c:ext xmlns:c15="http://schemas.microsoft.com/office/drawing/2012/chart" uri="{CE6537A1-D6FC-4f65-9D91-7224C49458BB}"/>
            </c:extLst>
          </c:dLbls>
          <c:cat>
            <c:strRef>
              <c:f>Sheet1!$F$33:$F$36</c:f>
              <c:strCache>
                <c:ptCount val="4"/>
                <c:pt idx="0">
                  <c:v>Computerized programs</c:v>
                </c:pt>
                <c:pt idx="1">
                  <c:v>Expertise and experience</c:v>
                </c:pt>
                <c:pt idx="2">
                  <c:v>A mixture of the two sides</c:v>
                </c:pt>
                <c:pt idx="3">
                  <c:v>other (..............)</c:v>
                </c:pt>
              </c:strCache>
            </c:strRef>
          </c:cat>
          <c:val>
            <c:numRef>
              <c:f>Sheet1!$G$33:$G$36</c:f>
              <c:numCache>
                <c:formatCode>General</c:formatCode>
                <c:ptCount val="4"/>
                <c:pt idx="0">
                  <c:v>0</c:v>
                </c:pt>
                <c:pt idx="1">
                  <c:v>2</c:v>
                </c:pt>
                <c:pt idx="2">
                  <c:v>10</c:v>
                </c:pt>
                <c:pt idx="3">
                  <c:v>0</c:v>
                </c:pt>
              </c:numCache>
            </c:numRef>
          </c:val>
        </c:ser>
        <c:dLbls>
          <c:showLegendKey val="0"/>
          <c:showVal val="0"/>
          <c:showCatName val="0"/>
          <c:showSerName val="0"/>
          <c:showPercent val="1"/>
          <c:showBubbleSize val="0"/>
          <c:showLeaderLines val="0"/>
        </c:dLbls>
      </c:pie3DChart>
    </c:plotArea>
    <c:legend>
      <c:legendPos val="t"/>
      <c:layout>
        <c:manualLayout>
          <c:xMode val="edge"/>
          <c:yMode val="edge"/>
          <c:x val="0.1410074187155177"/>
          <c:y val="0.23338110749185667"/>
          <c:w val="0.71798516256896461"/>
          <c:h val="0.2203915976301008"/>
        </c:manualLayout>
      </c:layout>
      <c:overlay val="0"/>
      <c:txPr>
        <a:bodyPr/>
        <a:lstStyle/>
        <a:p>
          <a:pPr>
            <a:defRPr lang="en-US" sz="1600" b="0"/>
          </a:pPr>
          <a:endParaRPr lang="en-US"/>
        </a:p>
      </c:txPr>
    </c:legend>
    <c:plotVisOnly val="1"/>
    <c:dispBlanksAs val="zero"/>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a:defRPr lang="en-US" sz="2000" u="sng"/>
            </a:pPr>
            <a:r>
              <a:rPr lang="en-US" sz="2000" b="1" i="0" u="sng" strike="noStrike" baseline="0"/>
              <a:t>How many full time employees does your company have?</a:t>
            </a:r>
            <a:endParaRPr lang="en-US" sz="2000" u="sng"/>
          </a:p>
        </c:rich>
      </c:tx>
      <c:layout>
        <c:manualLayout>
          <c:xMode val="edge"/>
          <c:yMode val="edge"/>
          <c:x val="0.16329208848893889"/>
          <c:y val="2.3011618661673812E-3"/>
        </c:manualLayout>
      </c:layout>
      <c:overlay val="0"/>
    </c:title>
    <c:autoTitleDeleted val="0"/>
    <c:view3D>
      <c:rotX val="30"/>
      <c:rotY val="360"/>
      <c:rAngAx val="0"/>
      <c:perspective val="30"/>
    </c:view3D>
    <c:floor>
      <c:thickness val="0"/>
    </c:floor>
    <c:sideWall>
      <c:thickness val="0"/>
    </c:sideWall>
    <c:backWall>
      <c:thickness val="0"/>
    </c:backWall>
    <c:plotArea>
      <c:layout>
        <c:manualLayout>
          <c:layoutTarget val="inner"/>
          <c:xMode val="edge"/>
          <c:yMode val="edge"/>
          <c:x val="7.2704081632653059E-2"/>
          <c:y val="0.37288158198466231"/>
          <c:w val="0.8375850340136054"/>
          <c:h val="0.62283515863448669"/>
        </c:manualLayout>
      </c:layout>
      <c:pie3DChart>
        <c:varyColors val="1"/>
        <c:ser>
          <c:idx val="0"/>
          <c:order val="0"/>
          <c:dLbls>
            <c:spPr>
              <a:noFill/>
              <a:ln>
                <a:noFill/>
              </a:ln>
              <a:effectLst/>
            </c:spPr>
            <c:txPr>
              <a:bodyPr/>
              <a:lstStyle/>
              <a:p>
                <a:pPr>
                  <a:defRPr lang="en-US" sz="1200" b="1"/>
                </a:pPr>
                <a:endParaRPr lang="en-US"/>
              </a:p>
            </c:txPr>
            <c:showLegendKey val="0"/>
            <c:showVal val="0"/>
            <c:showCatName val="0"/>
            <c:showSerName val="0"/>
            <c:showPercent val="1"/>
            <c:showBubbleSize val="0"/>
            <c:showLeaderLines val="0"/>
            <c:extLst>
              <c:ext xmlns:c15="http://schemas.microsoft.com/office/drawing/2012/chart" uri="{CE6537A1-D6FC-4f65-9D91-7224C49458BB}"/>
            </c:extLst>
          </c:dLbls>
          <c:cat>
            <c:strRef>
              <c:f>Sheet1!$F$42:$F$46</c:f>
              <c:strCache>
                <c:ptCount val="5"/>
                <c:pt idx="0">
                  <c:v> less than 10</c:v>
                </c:pt>
                <c:pt idx="1">
                  <c:v> (10- 20) </c:v>
                </c:pt>
                <c:pt idx="2">
                  <c:v>(21-30)</c:v>
                </c:pt>
                <c:pt idx="3">
                  <c:v> (31-40)</c:v>
                </c:pt>
                <c:pt idx="4">
                  <c:v> other(............)</c:v>
                </c:pt>
              </c:strCache>
            </c:strRef>
          </c:cat>
          <c:val>
            <c:numRef>
              <c:f>Sheet1!$G$42:$G$46</c:f>
              <c:numCache>
                <c:formatCode>General</c:formatCode>
                <c:ptCount val="5"/>
                <c:pt idx="0">
                  <c:v>4</c:v>
                </c:pt>
                <c:pt idx="1">
                  <c:v>2</c:v>
                </c:pt>
                <c:pt idx="2">
                  <c:v>4</c:v>
                </c:pt>
                <c:pt idx="3">
                  <c:v>2</c:v>
                </c:pt>
                <c:pt idx="4">
                  <c:v>0</c:v>
                </c:pt>
              </c:numCache>
            </c:numRef>
          </c:val>
        </c:ser>
        <c:dLbls>
          <c:showLegendKey val="0"/>
          <c:showVal val="0"/>
          <c:showCatName val="0"/>
          <c:showSerName val="0"/>
          <c:showPercent val="1"/>
          <c:showBubbleSize val="0"/>
          <c:showLeaderLines val="0"/>
        </c:dLbls>
      </c:pie3DChart>
    </c:plotArea>
    <c:legend>
      <c:legendPos val="t"/>
      <c:layout>
        <c:manualLayout>
          <c:xMode val="edge"/>
          <c:yMode val="edge"/>
          <c:x val="7.1306979484707267E-2"/>
          <c:y val="0.20085993485342019"/>
          <c:w val="0.86418876211902085"/>
          <c:h val="5.8292133678729902E-2"/>
        </c:manualLayout>
      </c:layout>
      <c:overlay val="0"/>
      <c:txPr>
        <a:bodyPr/>
        <a:lstStyle/>
        <a:p>
          <a:pPr>
            <a:defRPr lang="en-US" sz="1400" b="1"/>
          </a:pPr>
          <a:endParaRPr lang="en-US"/>
        </a:p>
      </c:txPr>
    </c:legend>
    <c:plotVisOnly val="1"/>
    <c:dispBlanksAs val="zero"/>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lang="en-US" sz="2000" b="1" i="0" u="sng" strike="noStrike" kern="1200" baseline="0">
                <a:solidFill>
                  <a:sysClr val="windowText" lastClr="000000"/>
                </a:solidFill>
                <a:latin typeface="+mn-lt"/>
                <a:ea typeface="+mn-ea"/>
                <a:cs typeface="+mn-cs"/>
              </a:defRPr>
            </a:pPr>
            <a:r>
              <a:rPr lang="en-US" sz="2000" b="1" i="0" u="sng" strike="noStrike" baseline="0">
                <a:cs typeface="+mj-cs"/>
              </a:rPr>
              <a:t>In general and from your own perspective, is your company able to predict the probable financial risks?</a:t>
            </a:r>
            <a:endParaRPr lang="en-US" sz="2000" u="sng">
              <a:cs typeface="+mj-cs"/>
            </a:endParaRPr>
          </a:p>
        </c:rich>
      </c:tx>
      <c:layout/>
      <c:overlay val="0"/>
    </c:title>
    <c:autoTitleDeleted val="0"/>
    <c:view3D>
      <c:rotX val="30"/>
      <c:rotY val="360"/>
      <c:rAngAx val="0"/>
      <c:perspective val="30"/>
    </c:view3D>
    <c:floor>
      <c:thickness val="0"/>
    </c:floor>
    <c:sideWall>
      <c:thickness val="0"/>
    </c:sideWall>
    <c:backWall>
      <c:thickness val="0"/>
    </c:backWall>
    <c:plotArea>
      <c:layout>
        <c:manualLayout>
          <c:layoutTarget val="inner"/>
          <c:xMode val="edge"/>
          <c:yMode val="edge"/>
          <c:x val="0"/>
          <c:y val="0.56743097814332233"/>
          <c:w val="1"/>
          <c:h val="0.40287340196061527"/>
        </c:manualLayout>
      </c:layout>
      <c:pie3DChart>
        <c:varyColors val="1"/>
        <c:ser>
          <c:idx val="0"/>
          <c:order val="0"/>
          <c:dLbls>
            <c:spPr>
              <a:noFill/>
              <a:ln>
                <a:noFill/>
              </a:ln>
              <a:effectLst/>
            </c:spPr>
            <c:txPr>
              <a:bodyPr/>
              <a:lstStyle/>
              <a:p>
                <a:pPr>
                  <a:defRPr lang="en-US" sz="1200" b="1"/>
                </a:pPr>
                <a:endParaRPr lang="en-US"/>
              </a:p>
            </c:txPr>
            <c:showLegendKey val="0"/>
            <c:showVal val="0"/>
            <c:showCatName val="0"/>
            <c:showSerName val="0"/>
            <c:showPercent val="1"/>
            <c:showBubbleSize val="0"/>
            <c:showLeaderLines val="0"/>
            <c:extLst>
              <c:ext xmlns:c15="http://schemas.microsoft.com/office/drawing/2012/chart" uri="{CE6537A1-D6FC-4f65-9D91-7224C49458BB}"/>
            </c:extLst>
          </c:dLbls>
          <c:cat>
            <c:strRef>
              <c:f>Sheet1!$F$53:$F$56</c:f>
              <c:strCache>
                <c:ptCount val="4"/>
                <c:pt idx="0">
                  <c:v>Always</c:v>
                </c:pt>
                <c:pt idx="1">
                  <c:v>Often</c:v>
                </c:pt>
                <c:pt idx="2">
                  <c:v>Sometimes</c:v>
                </c:pt>
                <c:pt idx="3">
                  <c:v>Never</c:v>
                </c:pt>
              </c:strCache>
            </c:strRef>
          </c:cat>
          <c:val>
            <c:numRef>
              <c:f>Sheet1!$G$53:$G$56</c:f>
              <c:numCache>
                <c:formatCode>General</c:formatCode>
                <c:ptCount val="4"/>
                <c:pt idx="0">
                  <c:v>5</c:v>
                </c:pt>
                <c:pt idx="1">
                  <c:v>6</c:v>
                </c:pt>
                <c:pt idx="2">
                  <c:v>1</c:v>
                </c:pt>
                <c:pt idx="3">
                  <c:v>0</c:v>
                </c:pt>
              </c:numCache>
            </c:numRef>
          </c:val>
        </c:ser>
        <c:dLbls>
          <c:showLegendKey val="0"/>
          <c:showVal val="0"/>
          <c:showCatName val="0"/>
          <c:showSerName val="0"/>
          <c:showPercent val="1"/>
          <c:showBubbleSize val="0"/>
          <c:showLeaderLines val="0"/>
        </c:dLbls>
      </c:pie3DChart>
    </c:plotArea>
    <c:legend>
      <c:legendPos val="t"/>
      <c:layout>
        <c:manualLayout>
          <c:xMode val="edge"/>
          <c:yMode val="edge"/>
          <c:x val="0.29748111843162461"/>
          <c:y val="0.23431921824104235"/>
          <c:w val="0.37102402378274146"/>
          <c:h val="0.17172556362050834"/>
        </c:manualLayout>
      </c:layout>
      <c:overlay val="0"/>
      <c:txPr>
        <a:bodyPr/>
        <a:lstStyle/>
        <a:p>
          <a:pPr>
            <a:defRPr lang="en-US" sz="1600"/>
          </a:pPr>
          <a:endParaRPr lang="en-US"/>
        </a:p>
      </c:txPr>
    </c:legend>
    <c:plotVisOnly val="1"/>
    <c:dispBlanksAs val="zero"/>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AA26BB8-0A8E-436D-9372-B769AEB6FDDC}" type="datetimeFigureOut">
              <a:rPr lang="en-US" smtClean="0"/>
              <a:t>5/19/2013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8111D739-DE17-496E-BEFA-9C33DF40DD0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A26BB8-0A8E-436D-9372-B769AEB6FDDC}" type="datetimeFigureOut">
              <a:rPr lang="en-US" smtClean="0"/>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1D739-DE17-496E-BEFA-9C33DF40DD0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A26BB8-0A8E-436D-9372-B769AEB6FDDC}" type="datetimeFigureOut">
              <a:rPr lang="en-US" smtClean="0"/>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1D739-DE17-496E-BEFA-9C33DF40DD0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AA26BB8-0A8E-436D-9372-B769AEB6FDDC}" type="datetimeFigureOut">
              <a:rPr lang="en-US" smtClean="0"/>
              <a:t>5/19/2013</a:t>
            </a:fld>
            <a:endParaRPr lang="en-US"/>
          </a:p>
        </p:txBody>
      </p:sp>
      <p:sp>
        <p:nvSpPr>
          <p:cNvPr id="9" name="Slide Number Placeholder 8"/>
          <p:cNvSpPr>
            <a:spLocks noGrp="1"/>
          </p:cNvSpPr>
          <p:nvPr>
            <p:ph type="sldNum" sz="quarter" idx="15"/>
          </p:nvPr>
        </p:nvSpPr>
        <p:spPr/>
        <p:txBody>
          <a:bodyPr rtlCol="0"/>
          <a:lstStyle/>
          <a:p>
            <a:fld id="{8111D739-DE17-496E-BEFA-9C33DF40DD05}"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AA26BB8-0A8E-436D-9372-B769AEB6FDDC}" type="datetimeFigureOut">
              <a:rPr lang="en-US" smtClean="0"/>
              <a:t>5/19/2013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8111D739-DE17-496E-BEFA-9C33DF40DD0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AA26BB8-0A8E-436D-9372-B769AEB6FDDC}" type="datetimeFigureOut">
              <a:rPr lang="en-US" smtClean="0"/>
              <a:t>5/19/2013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11D739-DE17-496E-BEFA-9C33DF40DD05}"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AA26BB8-0A8E-436D-9372-B769AEB6FDDC}" type="datetimeFigureOut">
              <a:rPr lang="en-US" smtClean="0"/>
              <a:t>5/19/2013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11D739-DE17-496E-BEFA-9C33DF40DD05}"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AA26BB8-0A8E-436D-9372-B769AEB6FDDC}" type="datetimeFigureOut">
              <a:rPr lang="en-US" smtClean="0"/>
              <a:t>5/19/2013</a:t>
            </a:fld>
            <a:endParaRPr lang="en-US"/>
          </a:p>
        </p:txBody>
      </p:sp>
      <p:sp>
        <p:nvSpPr>
          <p:cNvPr id="7" name="Slide Number Placeholder 6"/>
          <p:cNvSpPr>
            <a:spLocks noGrp="1"/>
          </p:cNvSpPr>
          <p:nvPr>
            <p:ph type="sldNum" sz="quarter" idx="11"/>
          </p:nvPr>
        </p:nvSpPr>
        <p:spPr/>
        <p:txBody>
          <a:bodyPr rtlCol="0"/>
          <a:lstStyle/>
          <a:p>
            <a:fld id="{8111D739-DE17-496E-BEFA-9C33DF40DD05}"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A26BB8-0A8E-436D-9372-B769AEB6FDDC}" type="datetimeFigureOut">
              <a:rPr lang="en-US" smtClean="0"/>
              <a:t>5/19/2013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11D739-DE17-496E-BEFA-9C33DF40DD0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AA26BB8-0A8E-436D-9372-B769AEB6FDDC}" type="datetimeFigureOut">
              <a:rPr lang="en-US" smtClean="0"/>
              <a:t>5/19/2013</a:t>
            </a:fld>
            <a:endParaRPr lang="en-US"/>
          </a:p>
        </p:txBody>
      </p:sp>
      <p:sp>
        <p:nvSpPr>
          <p:cNvPr id="22" name="Slide Number Placeholder 21"/>
          <p:cNvSpPr>
            <a:spLocks noGrp="1"/>
          </p:cNvSpPr>
          <p:nvPr>
            <p:ph type="sldNum" sz="quarter" idx="15"/>
          </p:nvPr>
        </p:nvSpPr>
        <p:spPr/>
        <p:txBody>
          <a:bodyPr rtlCol="0"/>
          <a:lstStyle/>
          <a:p>
            <a:fld id="{8111D739-DE17-496E-BEFA-9C33DF40DD05}"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AA26BB8-0A8E-436D-9372-B769AEB6FDDC}" type="datetimeFigureOut">
              <a:rPr lang="en-US" smtClean="0"/>
              <a:t>5/19/2013</a:t>
            </a:fld>
            <a:endParaRPr lang="en-US"/>
          </a:p>
        </p:txBody>
      </p:sp>
      <p:sp>
        <p:nvSpPr>
          <p:cNvPr id="18" name="Slide Number Placeholder 17"/>
          <p:cNvSpPr>
            <a:spLocks noGrp="1"/>
          </p:cNvSpPr>
          <p:nvPr>
            <p:ph type="sldNum" sz="quarter" idx="11"/>
          </p:nvPr>
        </p:nvSpPr>
        <p:spPr/>
        <p:txBody>
          <a:bodyPr rtlCol="0"/>
          <a:lstStyle/>
          <a:p>
            <a:fld id="{8111D739-DE17-496E-BEFA-9C33DF40DD05}"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AA26BB8-0A8E-436D-9372-B769AEB6FDDC}" type="datetimeFigureOut">
              <a:rPr lang="en-US" smtClean="0"/>
              <a:t>5/19/2013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111D739-DE17-496E-BEFA-9C33DF40DD0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914400"/>
            <a:ext cx="7772400" cy="1470025"/>
          </a:xfrm>
        </p:spPr>
        <p:txBody>
          <a:bodyPr>
            <a:noAutofit/>
          </a:bodyPr>
          <a:lstStyle/>
          <a:p>
            <a:pPr algn="ctr"/>
            <a:r>
              <a:rPr lang="en-US" dirty="0" smtClean="0">
                <a:solidFill>
                  <a:schemeClr val="tx1"/>
                </a:solidFill>
              </a:rPr>
              <a:t>Financial Risk Management Affecting Building Projects in WB,</a:t>
            </a:r>
            <a:r>
              <a:rPr lang="en-US" sz="3200" dirty="0" smtClean="0">
                <a:solidFill>
                  <a:schemeClr val="tx1"/>
                </a:solidFill>
              </a:rPr>
              <a:t/>
            </a:r>
            <a:br>
              <a:rPr lang="en-US" sz="3200" dirty="0" smtClean="0">
                <a:solidFill>
                  <a:schemeClr val="tx1"/>
                </a:solidFill>
              </a:rPr>
            </a:br>
            <a:r>
              <a:rPr lang="en-US" sz="3200" dirty="0" smtClean="0">
                <a:solidFill>
                  <a:schemeClr val="tx1"/>
                </a:solidFill>
              </a:rPr>
              <a:t> </a:t>
            </a:r>
            <a:r>
              <a:rPr lang="en-US" dirty="0" smtClean="0">
                <a:solidFill>
                  <a:schemeClr val="tx1"/>
                </a:solidFill>
              </a:rPr>
              <a:t>Contractor’s Perspective</a:t>
            </a:r>
            <a:endParaRPr lang="en-US" dirty="0">
              <a:solidFill>
                <a:schemeClr val="tx1"/>
              </a:solidFill>
            </a:endParaRPr>
          </a:p>
        </p:txBody>
      </p:sp>
      <p:sp>
        <p:nvSpPr>
          <p:cNvPr id="3" name="Subtitle 2"/>
          <p:cNvSpPr>
            <a:spLocks noGrp="1"/>
          </p:cNvSpPr>
          <p:nvPr>
            <p:ph type="subTitle" idx="1"/>
          </p:nvPr>
        </p:nvSpPr>
        <p:spPr>
          <a:xfrm>
            <a:off x="1371600" y="3048000"/>
            <a:ext cx="6400800" cy="2743200"/>
          </a:xfrm>
        </p:spPr>
        <p:txBody>
          <a:bodyPr>
            <a:normAutofit/>
          </a:bodyPr>
          <a:lstStyle/>
          <a:p>
            <a:pPr algn="ctr"/>
            <a:r>
              <a:rPr lang="en-US" sz="2000" u="sng" dirty="0" smtClean="0">
                <a:solidFill>
                  <a:srgbClr val="C00000"/>
                </a:solidFill>
              </a:rPr>
              <a:t>Prepared by:</a:t>
            </a:r>
          </a:p>
          <a:p>
            <a:pPr algn="ctr"/>
            <a:r>
              <a:rPr lang="en-US" sz="2000" dirty="0" err="1" smtClean="0">
                <a:solidFill>
                  <a:schemeClr val="tx1"/>
                </a:solidFill>
              </a:rPr>
              <a:t>Alaa</a:t>
            </a:r>
            <a:r>
              <a:rPr lang="en-US" sz="2000" dirty="0" smtClean="0">
                <a:solidFill>
                  <a:schemeClr val="tx1"/>
                </a:solidFill>
              </a:rPr>
              <a:t> Al-</a:t>
            </a:r>
            <a:r>
              <a:rPr lang="en-US" sz="2000" dirty="0" err="1" smtClean="0">
                <a:solidFill>
                  <a:schemeClr val="tx1"/>
                </a:solidFill>
              </a:rPr>
              <a:t>Araj</a:t>
            </a:r>
            <a:endParaRPr lang="en-US" sz="2000" dirty="0" smtClean="0">
              <a:solidFill>
                <a:schemeClr val="tx1"/>
              </a:solidFill>
            </a:endParaRPr>
          </a:p>
          <a:p>
            <a:pPr algn="ctr"/>
            <a:r>
              <a:rPr lang="en-US" sz="2000" dirty="0" smtClean="0">
                <a:solidFill>
                  <a:schemeClr val="tx1"/>
                </a:solidFill>
              </a:rPr>
              <a:t>Ahmad </a:t>
            </a:r>
            <a:r>
              <a:rPr lang="en-US" sz="2000" dirty="0" err="1" smtClean="0">
                <a:solidFill>
                  <a:schemeClr val="tx1"/>
                </a:solidFill>
              </a:rPr>
              <a:t>Freehat</a:t>
            </a:r>
            <a:endParaRPr lang="en-US" sz="2000" dirty="0" smtClean="0">
              <a:solidFill>
                <a:schemeClr val="tx1"/>
              </a:solidFill>
            </a:endParaRPr>
          </a:p>
          <a:p>
            <a:pPr algn="ctr"/>
            <a:r>
              <a:rPr lang="en-US" sz="2000" dirty="0" err="1" smtClean="0">
                <a:solidFill>
                  <a:schemeClr val="tx1"/>
                </a:solidFill>
              </a:rPr>
              <a:t>Hazza’a</a:t>
            </a:r>
            <a:r>
              <a:rPr lang="en-US" sz="2000" dirty="0" smtClean="0">
                <a:solidFill>
                  <a:schemeClr val="tx1"/>
                </a:solidFill>
              </a:rPr>
              <a:t> </a:t>
            </a:r>
            <a:r>
              <a:rPr lang="en-US" sz="2000" dirty="0" err="1" smtClean="0">
                <a:solidFill>
                  <a:schemeClr val="tx1"/>
                </a:solidFill>
              </a:rPr>
              <a:t>Ammori</a:t>
            </a:r>
            <a:endParaRPr lang="en-US" sz="2000" dirty="0" smtClean="0">
              <a:solidFill>
                <a:schemeClr val="tx1"/>
              </a:solidFill>
            </a:endParaRPr>
          </a:p>
          <a:p>
            <a:pPr algn="ctr"/>
            <a:endParaRPr lang="en-US" sz="2000" dirty="0" smtClean="0"/>
          </a:p>
          <a:p>
            <a:pPr algn="ctr"/>
            <a:r>
              <a:rPr lang="en-US" sz="2000" u="sng" dirty="0" smtClean="0">
                <a:solidFill>
                  <a:srgbClr val="C00000"/>
                </a:solidFill>
              </a:rPr>
              <a:t>Supervised by:</a:t>
            </a:r>
          </a:p>
          <a:p>
            <a:pPr algn="ctr"/>
            <a:r>
              <a:rPr lang="en-US" sz="2000" dirty="0" smtClean="0">
                <a:solidFill>
                  <a:schemeClr val="tx1"/>
                </a:solidFill>
              </a:rPr>
              <a:t>Eng. </a:t>
            </a:r>
            <a:r>
              <a:rPr lang="en-US" sz="2000" dirty="0" err="1" smtClean="0">
                <a:solidFill>
                  <a:schemeClr val="tx1"/>
                </a:solidFill>
              </a:rPr>
              <a:t>Reema</a:t>
            </a:r>
            <a:r>
              <a:rPr lang="en-US" sz="2000" dirty="0" smtClean="0">
                <a:solidFill>
                  <a:schemeClr val="tx1"/>
                </a:solidFill>
              </a:rPr>
              <a:t> </a:t>
            </a:r>
            <a:r>
              <a:rPr lang="en-US" sz="2000" dirty="0" err="1" smtClean="0">
                <a:solidFill>
                  <a:schemeClr val="tx1"/>
                </a:solidFill>
              </a:rPr>
              <a:t>Bdair</a:t>
            </a:r>
            <a:endParaRPr lang="en-US" sz="2000" dirty="0" smtClean="0">
              <a:solidFill>
                <a:schemeClr val="tx1"/>
              </a:solidFill>
            </a:endParaRPr>
          </a:p>
        </p:txBody>
      </p:sp>
    </p:spTree>
    <p:extLst>
      <p:ext uri="{BB962C8B-B14F-4D97-AF65-F5344CB8AC3E}">
        <p14:creationId xmlns:p14="http://schemas.microsoft.com/office/powerpoint/2010/main" val="21943298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927"/>
            <a:ext cx="7467600" cy="1143000"/>
          </a:xfrm>
        </p:spPr>
        <p:txBody>
          <a:bodyPr/>
          <a:lstStyle/>
          <a:p>
            <a:pPr algn="ctr"/>
            <a:r>
              <a:rPr lang="en-US" sz="3200" b="1" dirty="0">
                <a:solidFill>
                  <a:srgbClr val="C00000"/>
                </a:solidFill>
              </a:rPr>
              <a:t>Questionnaire Analysis</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607940154"/>
              </p:ext>
            </p:extLst>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438937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467600" cy="884238"/>
          </a:xfrm>
        </p:spPr>
        <p:txBody>
          <a:bodyPr/>
          <a:lstStyle/>
          <a:p>
            <a:r>
              <a:rPr lang="en-US" sz="3200" b="1" dirty="0">
                <a:solidFill>
                  <a:srgbClr val="C00000"/>
                </a:solidFill>
              </a:rPr>
              <a:t>Questionnaire Analysis</a:t>
            </a:r>
            <a:endParaRPr lang="en-US" dirty="0"/>
          </a:p>
        </p:txBody>
      </p:sp>
      <p:sp>
        <p:nvSpPr>
          <p:cNvPr id="3" name="Content Placeholder 2"/>
          <p:cNvSpPr>
            <a:spLocks noGrp="1"/>
          </p:cNvSpPr>
          <p:nvPr>
            <p:ph sz="quarter" idx="1"/>
          </p:nvPr>
        </p:nvSpPr>
        <p:spPr>
          <a:xfrm>
            <a:off x="457200" y="1219200"/>
            <a:ext cx="7848600" cy="5254752"/>
          </a:xfrm>
        </p:spPr>
        <p:txBody>
          <a:bodyPr>
            <a:normAutofit fontScale="85000" lnSpcReduction="10000"/>
          </a:bodyPr>
          <a:lstStyle/>
          <a:p>
            <a:r>
              <a:rPr lang="en-US" dirty="0"/>
              <a:t>The severest ten main factors in term of the degree of severity were</a:t>
            </a:r>
            <a:r>
              <a:rPr lang="en-US" dirty="0" smtClean="0"/>
              <a:t>:</a:t>
            </a:r>
            <a:r>
              <a:rPr lang="en-US" dirty="0"/>
              <a:t> </a:t>
            </a:r>
            <a:r>
              <a:rPr lang="ar-SA" dirty="0" smtClean="0"/>
              <a:t/>
            </a:r>
            <a:br>
              <a:rPr lang="ar-SA" dirty="0" smtClean="0"/>
            </a:br>
            <a:endParaRPr lang="en-US" dirty="0"/>
          </a:p>
          <a:p>
            <a:pPr marL="457200" lvl="0" indent="-457200">
              <a:buFont typeface="+mj-lt"/>
              <a:buAutoNum type="arabicPeriod"/>
            </a:pPr>
            <a:r>
              <a:rPr lang="en-US" dirty="0"/>
              <a:t>Bankruptcy of the owner or financier.</a:t>
            </a:r>
          </a:p>
          <a:p>
            <a:pPr marL="457200" lvl="0" indent="-457200">
              <a:buFont typeface="+mj-lt"/>
              <a:buAutoNum type="arabicPeriod"/>
            </a:pPr>
            <a:r>
              <a:rPr lang="en-US" dirty="0"/>
              <a:t>Delays in payments:</a:t>
            </a:r>
          </a:p>
          <a:p>
            <a:pPr marL="457200" lvl="0" indent="-457200">
              <a:buFont typeface="+mj-lt"/>
              <a:buAutoNum type="arabicPeriod"/>
            </a:pPr>
            <a:r>
              <a:rPr lang="en-US" dirty="0"/>
              <a:t>Contractor's debts before the start of the project (Existing debt).</a:t>
            </a:r>
          </a:p>
          <a:p>
            <a:pPr marL="457200" lvl="0" indent="-457200">
              <a:buFont typeface="+mj-lt"/>
              <a:buAutoNum type="arabicPeriod"/>
            </a:pPr>
            <a:r>
              <a:rPr lang="en-US" dirty="0"/>
              <a:t>Monopolization of materials and equipment as a result of Israeli closures and unforeseen political conditions.</a:t>
            </a:r>
          </a:p>
          <a:p>
            <a:pPr marL="457200" lvl="0" indent="-457200">
              <a:buFont typeface="+mj-lt"/>
              <a:buAutoNum type="arabicPeriod"/>
            </a:pPr>
            <a:r>
              <a:rPr lang="en-US" dirty="0"/>
              <a:t>Foreign currency fluctuation and Exchange rate fluctuation.</a:t>
            </a:r>
          </a:p>
          <a:p>
            <a:pPr marL="457200" lvl="0" indent="-457200">
              <a:buFont typeface="+mj-lt"/>
              <a:buAutoNum type="arabicPeriod"/>
            </a:pPr>
            <a:r>
              <a:rPr lang="en-US" dirty="0"/>
              <a:t>Error in the previous estimate for the project and its related costs account (Unsound pre-estimation of the project cost.)</a:t>
            </a:r>
          </a:p>
          <a:p>
            <a:pPr marL="457200" lvl="0" indent="-457200">
              <a:buFont typeface="+mj-lt"/>
              <a:buAutoNum type="arabicPeriod"/>
            </a:pPr>
            <a:r>
              <a:rPr lang="en-US" dirty="0"/>
              <a:t>Inflation</a:t>
            </a:r>
          </a:p>
          <a:p>
            <a:pPr marL="457200" lvl="0" indent="-457200">
              <a:buFont typeface="+mj-lt"/>
              <a:buAutoNum type="arabicPeriod"/>
            </a:pPr>
            <a:r>
              <a:rPr lang="en-US" dirty="0"/>
              <a:t>Labor strikes</a:t>
            </a:r>
          </a:p>
          <a:p>
            <a:pPr marL="457200" lvl="0" indent="-457200">
              <a:buFont typeface="+mj-lt"/>
              <a:buAutoNum type="arabicPeriod"/>
            </a:pPr>
            <a:r>
              <a:rPr lang="en-US" dirty="0"/>
              <a:t>Contractor's bankruptcy</a:t>
            </a:r>
          </a:p>
          <a:p>
            <a:pPr marL="457200" indent="-457200">
              <a:buFont typeface="+mj-lt"/>
              <a:buAutoNum type="arabicPeriod"/>
            </a:pPr>
            <a:r>
              <a:rPr lang="en-US" dirty="0"/>
              <a:t>Inadequate terms and conditions in tender documents.</a:t>
            </a:r>
            <a:endParaRPr lang="en-US" dirty="0"/>
          </a:p>
        </p:txBody>
      </p:sp>
    </p:spTree>
    <p:extLst>
      <p:ext uri="{BB962C8B-B14F-4D97-AF65-F5344CB8AC3E}">
        <p14:creationId xmlns:p14="http://schemas.microsoft.com/office/powerpoint/2010/main" val="20578440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503238"/>
          </a:xfrm>
        </p:spPr>
        <p:txBody>
          <a:bodyPr>
            <a:normAutofit fontScale="90000"/>
          </a:bodyPr>
          <a:lstStyle/>
          <a:p>
            <a:pPr algn="ctr"/>
            <a:r>
              <a:rPr lang="en-US" sz="2800" b="1" dirty="0">
                <a:solidFill>
                  <a:srgbClr val="C00000"/>
                </a:solidFill>
              </a:rPr>
              <a:t>Questionnaire Analysis</a:t>
            </a:r>
            <a:endParaRPr lang="en-US" dirty="0"/>
          </a:p>
        </p:txBody>
      </p:sp>
      <p:sp>
        <p:nvSpPr>
          <p:cNvPr id="3" name="Content Placeholder 2"/>
          <p:cNvSpPr>
            <a:spLocks noGrp="1"/>
          </p:cNvSpPr>
          <p:nvPr>
            <p:ph sz="quarter" idx="1"/>
          </p:nvPr>
        </p:nvSpPr>
        <p:spPr>
          <a:xfrm>
            <a:off x="533400" y="1219200"/>
            <a:ext cx="7467600" cy="5105400"/>
          </a:xfrm>
        </p:spPr>
        <p:txBody>
          <a:bodyPr>
            <a:normAutofit fontScale="85000" lnSpcReduction="20000"/>
          </a:bodyPr>
          <a:lstStyle/>
          <a:p>
            <a:r>
              <a:rPr lang="en-US" b="1" dirty="0"/>
              <a:t>The top ten factors in terms of the degree of being out of control where:</a:t>
            </a:r>
            <a:endParaRPr lang="en-US" dirty="0"/>
          </a:p>
          <a:p>
            <a:endParaRPr lang="en-US" dirty="0"/>
          </a:p>
          <a:p>
            <a:pPr marL="457200" lvl="0" indent="-457200">
              <a:buFont typeface="+mj-lt"/>
              <a:buAutoNum type="arabicPeriod"/>
            </a:pPr>
            <a:r>
              <a:rPr lang="en-US" dirty="0"/>
              <a:t>Monopolizing of materials due to closure and other unexpected political conditions.</a:t>
            </a:r>
          </a:p>
          <a:p>
            <a:pPr marL="457200" lvl="0" indent="-457200">
              <a:buFont typeface="+mj-lt"/>
              <a:buAutoNum type="arabicPeriod"/>
            </a:pPr>
            <a:r>
              <a:rPr lang="en-US" dirty="0"/>
              <a:t>Bankruptcy of the funder or the owner</a:t>
            </a:r>
          </a:p>
          <a:p>
            <a:pPr marL="457200" lvl="0" indent="-457200">
              <a:buFont typeface="+mj-lt"/>
              <a:buAutoNum type="arabicPeriod"/>
            </a:pPr>
            <a:r>
              <a:rPr lang="en-US" dirty="0"/>
              <a:t>Take-up of shares</a:t>
            </a:r>
          </a:p>
          <a:p>
            <a:pPr marL="457200" lvl="0" indent="-457200">
              <a:buFont typeface="+mj-lt"/>
              <a:buAutoNum type="arabicPeriod"/>
            </a:pPr>
            <a:r>
              <a:rPr lang="en-US" dirty="0"/>
              <a:t>Financial failure of the contractor (insufficient funding/ Contractor’s bankruptcy)</a:t>
            </a:r>
          </a:p>
          <a:p>
            <a:pPr marL="457200" lvl="0" indent="-457200">
              <a:buFont typeface="+mj-lt"/>
              <a:buAutoNum type="arabicPeriod"/>
            </a:pPr>
            <a:r>
              <a:rPr lang="en-US" dirty="0"/>
              <a:t>Foreign currency fluctuation and Exchange rate fluctuation </a:t>
            </a:r>
          </a:p>
          <a:p>
            <a:pPr marL="457200" lvl="0" indent="-457200">
              <a:buFont typeface="+mj-lt"/>
              <a:buAutoNum type="arabicPeriod"/>
            </a:pPr>
            <a:r>
              <a:rPr lang="en-US" dirty="0"/>
              <a:t>Inflation </a:t>
            </a:r>
          </a:p>
          <a:p>
            <a:pPr marL="457200" lvl="0" indent="-457200">
              <a:buFont typeface="+mj-lt"/>
              <a:buAutoNum type="arabicPeriod"/>
            </a:pPr>
            <a:r>
              <a:rPr lang="en-US" dirty="0"/>
              <a:t>Source of loan</a:t>
            </a:r>
          </a:p>
          <a:p>
            <a:pPr marL="457200" lvl="0" indent="-457200">
              <a:buFont typeface="+mj-lt"/>
              <a:buAutoNum type="arabicPeriod"/>
            </a:pPr>
            <a:r>
              <a:rPr lang="en-US" dirty="0"/>
              <a:t>delay in payments </a:t>
            </a:r>
          </a:p>
          <a:p>
            <a:pPr marL="457200" lvl="0" indent="-457200">
              <a:buFont typeface="+mj-lt"/>
              <a:buAutoNum type="arabicPeriod"/>
            </a:pPr>
            <a:r>
              <a:rPr lang="en-US" dirty="0"/>
              <a:t>labor strikes</a:t>
            </a:r>
          </a:p>
          <a:p>
            <a:pPr marL="457200" lvl="0" indent="-457200">
              <a:buFont typeface="+mj-lt"/>
              <a:buAutoNum type="arabicPeriod"/>
            </a:pPr>
            <a:r>
              <a:rPr lang="en-US" dirty="0"/>
              <a:t>Delay in the first payment.</a:t>
            </a:r>
          </a:p>
          <a:p>
            <a:endParaRPr lang="en-US" dirty="0"/>
          </a:p>
        </p:txBody>
      </p:sp>
    </p:spTree>
    <p:extLst>
      <p:ext uri="{BB962C8B-B14F-4D97-AF65-F5344CB8AC3E}">
        <p14:creationId xmlns:p14="http://schemas.microsoft.com/office/powerpoint/2010/main" val="1759303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494908707"/>
              </p:ext>
            </p:extLst>
          </p:nvPr>
        </p:nvGraphicFramePr>
        <p:xfrm>
          <a:off x="304800" y="152400"/>
          <a:ext cx="7848600" cy="6553196"/>
        </p:xfrm>
        <a:graphic>
          <a:graphicData uri="http://schemas.openxmlformats.org/drawingml/2006/table">
            <a:tbl>
              <a:tblPr firstRow="1" firstCol="1" bandRow="1">
                <a:tableStyleId>{5C22544A-7EE6-4342-B048-85BDC9FD1C3A}</a:tableStyleId>
              </a:tblPr>
              <a:tblGrid>
                <a:gridCol w="610667"/>
                <a:gridCol w="3958181"/>
                <a:gridCol w="1603352"/>
                <a:gridCol w="1676400"/>
              </a:tblGrid>
              <a:tr h="743719">
                <a:tc>
                  <a:txBody>
                    <a:bodyPr/>
                    <a:lstStyle/>
                    <a:p>
                      <a:pPr marL="0" marR="0" algn="just" rtl="0">
                        <a:lnSpc>
                          <a:spcPct val="115000"/>
                        </a:lnSpc>
                        <a:spcBef>
                          <a:spcPts val="0"/>
                        </a:spcBef>
                        <a:spcAft>
                          <a:spcPts val="0"/>
                        </a:spcAft>
                      </a:pPr>
                      <a:r>
                        <a:rPr lang="en-US" sz="800" dirty="0">
                          <a:effectLst/>
                        </a:rPr>
                        <a:t> </a:t>
                      </a:r>
                      <a:endParaRPr lang="en-US" sz="800" dirty="0">
                        <a:effectLst/>
                        <a:latin typeface="Calibri"/>
                        <a:ea typeface="Times New Roman"/>
                        <a:cs typeface="Arial"/>
                      </a:endParaRPr>
                    </a:p>
                  </a:txBody>
                  <a:tcPr marL="46923" marR="46923" marT="0" marB="0" anchor="ctr"/>
                </a:tc>
                <a:tc>
                  <a:txBody>
                    <a:bodyPr/>
                    <a:lstStyle/>
                    <a:p>
                      <a:pPr marL="0" marR="0" algn="ctr" rtl="0">
                        <a:lnSpc>
                          <a:spcPct val="115000"/>
                        </a:lnSpc>
                        <a:spcBef>
                          <a:spcPts val="0"/>
                        </a:spcBef>
                        <a:spcAft>
                          <a:spcPts val="0"/>
                        </a:spcAft>
                      </a:pPr>
                      <a:r>
                        <a:rPr lang="en-US" sz="1600" dirty="0">
                          <a:effectLst/>
                        </a:rPr>
                        <a:t>Risky Factor</a:t>
                      </a:r>
                      <a:endParaRPr lang="en-US" sz="1000" dirty="0">
                        <a:effectLst/>
                        <a:latin typeface="Calibri"/>
                        <a:ea typeface="Times New Roman"/>
                        <a:cs typeface="Arial"/>
                      </a:endParaRPr>
                    </a:p>
                  </a:txBody>
                  <a:tcPr marL="46923" marR="46923" marT="0" marB="0" anchor="ctr"/>
                </a:tc>
                <a:tc>
                  <a:txBody>
                    <a:bodyPr/>
                    <a:lstStyle/>
                    <a:p>
                      <a:pPr marL="0" marR="0" algn="ctr" rtl="0">
                        <a:lnSpc>
                          <a:spcPct val="115000"/>
                        </a:lnSpc>
                        <a:spcBef>
                          <a:spcPts val="0"/>
                        </a:spcBef>
                        <a:spcAft>
                          <a:spcPts val="0"/>
                        </a:spcAft>
                      </a:pPr>
                      <a:r>
                        <a:rPr lang="en-US" sz="1600" dirty="0" smtClean="0">
                          <a:effectLst/>
                          <a:latin typeface="+mn-lt"/>
                          <a:ea typeface="+mn-ea"/>
                          <a:cs typeface="+mn-cs"/>
                        </a:rPr>
                        <a:t>Severity</a:t>
                      </a:r>
                      <a:endParaRPr lang="en-US" sz="1600" dirty="0">
                        <a:effectLst/>
                        <a:latin typeface="Calibri"/>
                        <a:ea typeface="Times New Roman"/>
                        <a:cs typeface="Arial"/>
                      </a:endParaRPr>
                    </a:p>
                  </a:txBody>
                  <a:tcPr marL="46923" marR="46923" marT="0" marB="0" anchor="ctr"/>
                </a:tc>
                <a:tc>
                  <a:txBody>
                    <a:bodyPr/>
                    <a:lstStyle/>
                    <a:p>
                      <a:pPr marL="0" marR="0" algn="ctr" rtl="0">
                        <a:lnSpc>
                          <a:spcPct val="115000"/>
                        </a:lnSpc>
                        <a:spcBef>
                          <a:spcPts val="0"/>
                        </a:spcBef>
                        <a:spcAft>
                          <a:spcPts val="0"/>
                        </a:spcAft>
                      </a:pPr>
                      <a:r>
                        <a:rPr lang="en-US" sz="1600" dirty="0" smtClean="0">
                          <a:effectLst/>
                        </a:rPr>
                        <a:t>Controllability</a:t>
                      </a:r>
                      <a:endParaRPr lang="en-US" sz="1600" dirty="0">
                        <a:effectLst/>
                        <a:latin typeface="Calibri"/>
                        <a:ea typeface="Times New Roman"/>
                        <a:cs typeface="Arial"/>
                      </a:endParaRPr>
                    </a:p>
                  </a:txBody>
                  <a:tcPr marL="46923" marR="46923" marT="0" marB="0" anchor="ctr"/>
                </a:tc>
              </a:tr>
              <a:tr h="190821">
                <a:tc>
                  <a:txBody>
                    <a:bodyPr/>
                    <a:lstStyle/>
                    <a:p>
                      <a:pPr marL="0" marR="0" algn="just" rtl="0">
                        <a:lnSpc>
                          <a:spcPct val="115000"/>
                        </a:lnSpc>
                        <a:spcBef>
                          <a:spcPts val="0"/>
                        </a:spcBef>
                        <a:spcAft>
                          <a:spcPts val="0"/>
                        </a:spcAft>
                      </a:pPr>
                      <a:r>
                        <a:rPr lang="en-US" sz="800">
                          <a:effectLst/>
                        </a:rPr>
                        <a:t>1</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Delay in Payments</a:t>
                      </a:r>
                      <a:endParaRPr lang="en-US" sz="800">
                        <a:effectLst/>
                        <a:latin typeface="Calibri"/>
                        <a:ea typeface="Times New Roman"/>
                        <a:cs typeface="Arial"/>
                      </a:endParaRPr>
                    </a:p>
                  </a:txBody>
                  <a:tcPr marL="46923" marR="46923" marT="0" marB="0"/>
                </a:tc>
                <a:tc>
                  <a:txBody>
                    <a:bodyPr/>
                    <a:lstStyle/>
                    <a:p>
                      <a:pPr marL="0" marR="0" algn="ctr" rtl="0">
                        <a:lnSpc>
                          <a:spcPct val="115000"/>
                        </a:lnSpc>
                        <a:spcBef>
                          <a:spcPts val="0"/>
                        </a:spcBef>
                        <a:spcAft>
                          <a:spcPts val="0"/>
                        </a:spcAft>
                      </a:pPr>
                      <a:r>
                        <a:rPr lang="en-US" sz="800">
                          <a:effectLst/>
                        </a:rPr>
                        <a:t>Very Severe</a:t>
                      </a:r>
                      <a:endParaRPr lang="en-US" sz="800">
                        <a:effectLst/>
                        <a:latin typeface="Calibri"/>
                        <a:ea typeface="Times New Roman"/>
                        <a:cs typeface="Arial"/>
                      </a:endParaRPr>
                    </a:p>
                  </a:txBody>
                  <a:tcPr marL="46923" marR="46923" marT="0" marB="0" anchor="ctr"/>
                </a:tc>
                <a:tc>
                  <a:txBody>
                    <a:bodyPr/>
                    <a:lstStyle/>
                    <a:p>
                      <a:pPr marL="0" marR="0" algn="ctr" rtl="0">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nchor="ctr"/>
                </a:tc>
              </a:tr>
              <a:tr h="190821">
                <a:tc>
                  <a:txBody>
                    <a:bodyPr/>
                    <a:lstStyle/>
                    <a:p>
                      <a:pPr marL="0" marR="0" algn="just" rtl="0">
                        <a:lnSpc>
                          <a:spcPct val="115000"/>
                        </a:lnSpc>
                        <a:spcBef>
                          <a:spcPts val="0"/>
                        </a:spcBef>
                        <a:spcAft>
                          <a:spcPts val="0"/>
                        </a:spcAft>
                      </a:pPr>
                      <a:r>
                        <a:rPr lang="en-US" sz="800">
                          <a:effectLst/>
                        </a:rPr>
                        <a:t>2</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Delay in the first payment specially</a:t>
                      </a:r>
                      <a:endParaRPr lang="en-US" sz="800">
                        <a:effectLst/>
                        <a:latin typeface="Calibri"/>
                        <a:ea typeface="Times New Roman"/>
                        <a:cs typeface="Arial"/>
                      </a:endParaRPr>
                    </a:p>
                  </a:txBody>
                  <a:tcPr marL="46923" marR="46923" marT="0" marB="0"/>
                </a:tc>
                <a:tc>
                  <a:txBody>
                    <a:bodyPr/>
                    <a:lstStyle/>
                    <a:p>
                      <a:pPr marL="0" marR="0" algn="ctr" rtl="0">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nchor="ctr"/>
                </a:tc>
                <a:tc>
                  <a:txBody>
                    <a:bodyPr/>
                    <a:lstStyle/>
                    <a:p>
                      <a:pPr marL="0" marR="0" algn="ctr" rtl="0">
                        <a:lnSpc>
                          <a:spcPct val="115000"/>
                        </a:lnSpc>
                        <a:spcBef>
                          <a:spcPts val="0"/>
                        </a:spcBef>
                        <a:spcAft>
                          <a:spcPts val="0"/>
                        </a:spcAft>
                      </a:pPr>
                      <a:r>
                        <a:rPr lang="en-US" sz="800">
                          <a:effectLst/>
                        </a:rPr>
                        <a:t>controllable</a:t>
                      </a:r>
                      <a:endParaRPr lang="en-US" sz="800">
                        <a:effectLst/>
                        <a:latin typeface="Calibri"/>
                        <a:ea typeface="Times New Roman"/>
                        <a:cs typeface="Arial"/>
                      </a:endParaRPr>
                    </a:p>
                  </a:txBody>
                  <a:tcPr marL="46923" marR="46923" marT="0" marB="0" anchor="ctr"/>
                </a:tc>
              </a:tr>
              <a:tr h="381642">
                <a:tc>
                  <a:txBody>
                    <a:bodyPr/>
                    <a:lstStyle/>
                    <a:p>
                      <a:pPr marL="0" marR="0" algn="just" rtl="0">
                        <a:lnSpc>
                          <a:spcPct val="115000"/>
                        </a:lnSpc>
                        <a:spcBef>
                          <a:spcPts val="0"/>
                        </a:spcBef>
                        <a:spcAft>
                          <a:spcPts val="0"/>
                        </a:spcAft>
                      </a:pPr>
                      <a:r>
                        <a:rPr lang="en-US" sz="800">
                          <a:effectLst/>
                        </a:rPr>
                        <a:t>3</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dirty="0">
                          <a:effectLst/>
                        </a:rPr>
                        <a:t>Foreign currency fluctuation and Exchange rate fluctuation</a:t>
                      </a:r>
                      <a:endParaRPr lang="en-US" sz="800" dirty="0">
                        <a:effectLst/>
                        <a:latin typeface="Calibri"/>
                        <a:ea typeface="Times New Roman"/>
                        <a:cs typeface="Arial"/>
                      </a:endParaRPr>
                    </a:p>
                  </a:txBody>
                  <a:tcPr marL="46923" marR="46923" marT="0" marB="0"/>
                </a:tc>
                <a:tc>
                  <a:txBody>
                    <a:bodyPr/>
                    <a:lstStyle/>
                    <a:p>
                      <a:pPr marL="0" marR="0" algn="ctr" rtl="0">
                        <a:lnSpc>
                          <a:spcPct val="115000"/>
                        </a:lnSpc>
                        <a:spcBef>
                          <a:spcPts val="0"/>
                        </a:spcBef>
                        <a:spcAft>
                          <a:spcPts val="0"/>
                        </a:spcAft>
                      </a:pPr>
                      <a:r>
                        <a:rPr lang="en-US" sz="800" dirty="0">
                          <a:effectLst/>
                        </a:rPr>
                        <a:t>severe</a:t>
                      </a:r>
                      <a:endParaRPr lang="en-US" sz="800" dirty="0">
                        <a:effectLst/>
                        <a:latin typeface="Calibri"/>
                        <a:ea typeface="Times New Roman"/>
                        <a:cs typeface="Arial"/>
                      </a:endParaRPr>
                    </a:p>
                  </a:txBody>
                  <a:tcPr marL="46923" marR="46923" marT="0" marB="0" anchor="ctr"/>
                </a:tc>
                <a:tc>
                  <a:txBody>
                    <a:bodyPr/>
                    <a:lstStyle/>
                    <a:p>
                      <a:pPr marL="0" marR="0" algn="ctr" rtl="1">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tc>
              </a:tr>
              <a:tr h="190821">
                <a:tc>
                  <a:txBody>
                    <a:bodyPr/>
                    <a:lstStyle/>
                    <a:p>
                      <a:pPr marL="0" marR="0" algn="just" rtl="0">
                        <a:lnSpc>
                          <a:spcPct val="115000"/>
                        </a:lnSpc>
                        <a:spcBef>
                          <a:spcPts val="0"/>
                        </a:spcBef>
                        <a:spcAft>
                          <a:spcPts val="0"/>
                        </a:spcAft>
                      </a:pPr>
                      <a:r>
                        <a:rPr lang="en-US" sz="800">
                          <a:effectLst/>
                        </a:rPr>
                        <a:t>4</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Inflation</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severe</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tc>
              </a:tr>
              <a:tr h="381642">
                <a:tc>
                  <a:txBody>
                    <a:bodyPr/>
                    <a:lstStyle/>
                    <a:p>
                      <a:pPr marL="0" marR="0" algn="just" rtl="0">
                        <a:lnSpc>
                          <a:spcPct val="115000"/>
                        </a:lnSpc>
                        <a:spcBef>
                          <a:spcPts val="0"/>
                        </a:spcBef>
                        <a:spcAft>
                          <a:spcPts val="0"/>
                        </a:spcAft>
                      </a:pPr>
                      <a:r>
                        <a:rPr lang="en-US" sz="800">
                          <a:effectLst/>
                        </a:rPr>
                        <a:t>5</a:t>
                      </a:r>
                      <a:endParaRPr lang="en-US" sz="800">
                        <a:effectLst/>
                        <a:latin typeface="Calibri"/>
                        <a:ea typeface="Times New Roman"/>
                        <a:cs typeface="Arial"/>
                      </a:endParaRPr>
                    </a:p>
                  </a:txBody>
                  <a:tcPr marL="46923" marR="46923" marT="0" marB="0" anchor="ctr"/>
                </a:tc>
                <a:tc>
                  <a:txBody>
                    <a:bodyPr/>
                    <a:lstStyle/>
                    <a:p>
                      <a:pPr marL="457200" marR="0" algn="l" rtl="0">
                        <a:lnSpc>
                          <a:spcPct val="115000"/>
                        </a:lnSpc>
                        <a:spcBef>
                          <a:spcPts val="0"/>
                        </a:spcBef>
                        <a:spcAft>
                          <a:spcPts val="0"/>
                        </a:spcAft>
                      </a:pPr>
                      <a:r>
                        <a:rPr lang="en-US" sz="800">
                          <a:effectLst/>
                        </a:rPr>
                        <a:t>Inadequate terms and conditions in tender documents.</a:t>
                      </a:r>
                      <a:endParaRPr lang="en-US" sz="800">
                        <a:effectLst/>
                        <a:latin typeface="Calibri"/>
                        <a:ea typeface="Calibri"/>
                        <a:cs typeface="Tahoma"/>
                      </a:endParaRPr>
                    </a:p>
                  </a:txBody>
                  <a:tcPr marL="46923" marR="46923" marT="0" marB="0"/>
                </a:tc>
                <a:tc>
                  <a:txBody>
                    <a:bodyPr/>
                    <a:lstStyle/>
                    <a:p>
                      <a:pPr marL="0" marR="0" algn="ctr" rtl="1">
                        <a:lnSpc>
                          <a:spcPct val="115000"/>
                        </a:lnSpc>
                        <a:spcBef>
                          <a:spcPts val="0"/>
                        </a:spcBef>
                        <a:spcAft>
                          <a:spcPts val="0"/>
                        </a:spcAft>
                      </a:pPr>
                      <a:r>
                        <a:rPr lang="en-US" sz="800">
                          <a:effectLst/>
                        </a:rPr>
                        <a:t>severe</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controllable</a:t>
                      </a:r>
                      <a:endParaRPr lang="en-US" sz="800">
                        <a:effectLst/>
                        <a:latin typeface="Calibri"/>
                        <a:ea typeface="Times New Roman"/>
                        <a:cs typeface="Arial"/>
                      </a:endParaRPr>
                    </a:p>
                  </a:txBody>
                  <a:tcPr marL="46923" marR="46923" marT="0" marB="0"/>
                </a:tc>
              </a:tr>
              <a:tr h="371860">
                <a:tc>
                  <a:txBody>
                    <a:bodyPr/>
                    <a:lstStyle/>
                    <a:p>
                      <a:pPr marL="0" marR="0" algn="just" rtl="0">
                        <a:lnSpc>
                          <a:spcPct val="115000"/>
                        </a:lnSpc>
                        <a:spcBef>
                          <a:spcPts val="0"/>
                        </a:spcBef>
                        <a:spcAft>
                          <a:spcPts val="0"/>
                        </a:spcAft>
                      </a:pPr>
                      <a:r>
                        <a:rPr lang="en-US" sz="800">
                          <a:effectLst/>
                        </a:rPr>
                        <a:t>6</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Having to break up partnerships between companies, in a project or both</a:t>
                      </a:r>
                      <a:endParaRPr lang="en-US" sz="800">
                        <a:effectLst/>
                        <a:latin typeface="Calibri"/>
                        <a:ea typeface="Times New Roman"/>
                        <a:cs typeface="Arial"/>
                      </a:endParaRPr>
                    </a:p>
                  </a:txBody>
                  <a:tcPr marL="46923" marR="46923" marT="0" marB="0"/>
                </a:tc>
                <a:tc>
                  <a:txBody>
                    <a:bodyPr/>
                    <a:lstStyle/>
                    <a:p>
                      <a:pPr marL="0" marR="0" algn="ctr" rtl="0">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nchor="ctr"/>
                </a:tc>
                <a:tc>
                  <a:txBody>
                    <a:bodyPr/>
                    <a:lstStyle/>
                    <a:p>
                      <a:pPr marL="0" marR="0" algn="ctr" rtl="1">
                        <a:lnSpc>
                          <a:spcPct val="115000"/>
                        </a:lnSpc>
                        <a:spcBef>
                          <a:spcPts val="0"/>
                        </a:spcBef>
                        <a:spcAft>
                          <a:spcPts val="0"/>
                        </a:spcAft>
                      </a:pPr>
                      <a:r>
                        <a:rPr lang="en-US" sz="800">
                          <a:effectLst/>
                        </a:rPr>
                        <a:t>controllable</a:t>
                      </a:r>
                      <a:endParaRPr lang="en-US" sz="800">
                        <a:effectLst/>
                        <a:latin typeface="Calibri"/>
                        <a:ea typeface="Times New Roman"/>
                        <a:cs typeface="Arial"/>
                      </a:endParaRPr>
                    </a:p>
                  </a:txBody>
                  <a:tcPr marL="46923" marR="46923" marT="0" marB="0"/>
                </a:tc>
              </a:tr>
              <a:tr h="190821">
                <a:tc>
                  <a:txBody>
                    <a:bodyPr/>
                    <a:lstStyle/>
                    <a:p>
                      <a:pPr marL="0" marR="0" algn="just" rtl="0">
                        <a:lnSpc>
                          <a:spcPct val="115000"/>
                        </a:lnSpc>
                        <a:spcBef>
                          <a:spcPts val="0"/>
                        </a:spcBef>
                        <a:spcAft>
                          <a:spcPts val="0"/>
                        </a:spcAft>
                      </a:pPr>
                      <a:r>
                        <a:rPr lang="en-US" sz="800">
                          <a:effectLst/>
                        </a:rPr>
                        <a:t>7</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Labor strikes</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severe</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controllable</a:t>
                      </a:r>
                      <a:endParaRPr lang="en-US" sz="800">
                        <a:effectLst/>
                        <a:latin typeface="Calibri"/>
                        <a:ea typeface="Times New Roman"/>
                        <a:cs typeface="Arial"/>
                      </a:endParaRPr>
                    </a:p>
                  </a:txBody>
                  <a:tcPr marL="46923" marR="46923" marT="0" marB="0"/>
                </a:tc>
              </a:tr>
              <a:tr h="190821">
                <a:tc>
                  <a:txBody>
                    <a:bodyPr/>
                    <a:lstStyle/>
                    <a:p>
                      <a:pPr marL="0" marR="0" algn="just" rtl="0">
                        <a:lnSpc>
                          <a:spcPct val="115000"/>
                        </a:lnSpc>
                        <a:spcBef>
                          <a:spcPts val="0"/>
                        </a:spcBef>
                        <a:spcAft>
                          <a:spcPts val="0"/>
                        </a:spcAft>
                      </a:pPr>
                      <a:r>
                        <a:rPr lang="en-US" sz="800">
                          <a:effectLst/>
                        </a:rPr>
                        <a:t>8</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Unsound pre-estimation of the project cost.</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severe</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controllable</a:t>
                      </a:r>
                      <a:endParaRPr lang="en-US" sz="800">
                        <a:effectLst/>
                        <a:latin typeface="Calibri"/>
                        <a:ea typeface="Times New Roman"/>
                        <a:cs typeface="Arial"/>
                      </a:endParaRPr>
                    </a:p>
                  </a:txBody>
                  <a:tcPr marL="46923" marR="46923" marT="0" marB="0"/>
                </a:tc>
              </a:tr>
              <a:tr h="371860">
                <a:tc>
                  <a:txBody>
                    <a:bodyPr/>
                    <a:lstStyle/>
                    <a:p>
                      <a:pPr marL="0" marR="0" algn="just" rtl="0">
                        <a:lnSpc>
                          <a:spcPct val="115000"/>
                        </a:lnSpc>
                        <a:spcBef>
                          <a:spcPts val="0"/>
                        </a:spcBef>
                        <a:spcAft>
                          <a:spcPts val="0"/>
                        </a:spcAft>
                      </a:pPr>
                      <a:r>
                        <a:rPr lang="en-US" sz="800">
                          <a:effectLst/>
                        </a:rPr>
                        <a:t>9</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Financial failure of the contractor (insufficient funding/ Contractor’s bankruptcy)</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severe</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tc>
              </a:tr>
              <a:tr h="190821">
                <a:tc>
                  <a:txBody>
                    <a:bodyPr/>
                    <a:lstStyle/>
                    <a:p>
                      <a:pPr marL="0" marR="0" algn="just" rtl="0">
                        <a:lnSpc>
                          <a:spcPct val="115000"/>
                        </a:lnSpc>
                        <a:spcBef>
                          <a:spcPts val="0"/>
                        </a:spcBef>
                        <a:spcAft>
                          <a:spcPts val="0"/>
                        </a:spcAft>
                      </a:pPr>
                      <a:r>
                        <a:rPr lang="en-US" sz="800">
                          <a:effectLst/>
                        </a:rPr>
                        <a:t>10</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Bankruptcy of the funder or the owner</a:t>
                      </a:r>
                      <a:endParaRPr lang="en-US" sz="800">
                        <a:effectLst/>
                        <a:latin typeface="Calibri"/>
                        <a:ea typeface="Times New Roman"/>
                        <a:cs typeface="Arial"/>
                      </a:endParaRPr>
                    </a:p>
                  </a:txBody>
                  <a:tcPr marL="46923" marR="46923" marT="0" marB="0"/>
                </a:tc>
                <a:tc>
                  <a:txBody>
                    <a:bodyPr/>
                    <a:lstStyle/>
                    <a:p>
                      <a:pPr marL="0" marR="0" algn="ctr" rtl="0">
                        <a:lnSpc>
                          <a:spcPct val="115000"/>
                        </a:lnSpc>
                        <a:spcBef>
                          <a:spcPts val="0"/>
                        </a:spcBef>
                        <a:spcAft>
                          <a:spcPts val="0"/>
                        </a:spcAft>
                      </a:pPr>
                      <a:r>
                        <a:rPr lang="en-US" sz="800">
                          <a:effectLst/>
                        </a:rPr>
                        <a:t>Very severe</a:t>
                      </a:r>
                      <a:endParaRPr lang="en-US" sz="800">
                        <a:effectLst/>
                        <a:latin typeface="Calibri"/>
                        <a:ea typeface="Times New Roman"/>
                        <a:cs typeface="Arial"/>
                      </a:endParaRPr>
                    </a:p>
                  </a:txBody>
                  <a:tcPr marL="46923" marR="46923" marT="0" marB="0" anchor="ctr"/>
                </a:tc>
                <a:tc>
                  <a:txBody>
                    <a:bodyPr/>
                    <a:lstStyle/>
                    <a:p>
                      <a:pPr marL="0" marR="0" algn="ctr" rtl="1">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tc>
              </a:tr>
              <a:tr h="349839">
                <a:tc>
                  <a:txBody>
                    <a:bodyPr/>
                    <a:lstStyle/>
                    <a:p>
                      <a:pPr marL="0" marR="0" algn="just" rtl="0">
                        <a:lnSpc>
                          <a:spcPct val="115000"/>
                        </a:lnSpc>
                        <a:spcBef>
                          <a:spcPts val="0"/>
                        </a:spcBef>
                        <a:spcAft>
                          <a:spcPts val="0"/>
                        </a:spcAft>
                      </a:pPr>
                      <a:r>
                        <a:rPr lang="en-US" sz="800">
                          <a:effectLst/>
                        </a:rPr>
                        <a:t>11</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Lack of financial liquidity management during the project </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severe</a:t>
                      </a:r>
                      <a:endParaRPr lang="en-US" sz="800">
                        <a:effectLst/>
                        <a:latin typeface="Calibri"/>
                        <a:ea typeface="Times New Roman"/>
                        <a:cs typeface="Arial"/>
                      </a:endParaRPr>
                    </a:p>
                  </a:txBody>
                  <a:tcPr marL="46923" marR="46923" marT="0" marB="0"/>
                </a:tc>
                <a:tc>
                  <a:txBody>
                    <a:bodyPr/>
                    <a:lstStyle/>
                    <a:p>
                      <a:pPr marL="0" marR="0" algn="ctr" rtl="0">
                        <a:lnSpc>
                          <a:spcPct val="115000"/>
                        </a:lnSpc>
                        <a:spcBef>
                          <a:spcPts val="0"/>
                        </a:spcBef>
                        <a:spcAft>
                          <a:spcPts val="0"/>
                        </a:spcAft>
                      </a:pPr>
                      <a:r>
                        <a:rPr lang="en-US" sz="800">
                          <a:effectLst/>
                        </a:rPr>
                        <a:t>controllable</a:t>
                      </a:r>
                      <a:endParaRPr lang="en-US" sz="800">
                        <a:effectLst/>
                        <a:latin typeface="Calibri"/>
                        <a:ea typeface="Times New Roman"/>
                        <a:cs typeface="Arial"/>
                      </a:endParaRPr>
                    </a:p>
                  </a:txBody>
                  <a:tcPr marL="46923" marR="46923" marT="0" marB="0" anchor="ctr"/>
                </a:tc>
              </a:tr>
              <a:tr h="371860">
                <a:tc>
                  <a:txBody>
                    <a:bodyPr/>
                    <a:lstStyle/>
                    <a:p>
                      <a:pPr marL="0" marR="0" algn="just" rtl="0">
                        <a:lnSpc>
                          <a:spcPct val="115000"/>
                        </a:lnSpc>
                        <a:spcBef>
                          <a:spcPts val="0"/>
                        </a:spcBef>
                        <a:spcAft>
                          <a:spcPts val="0"/>
                        </a:spcAft>
                      </a:pPr>
                      <a:r>
                        <a:rPr lang="en-US" sz="800">
                          <a:effectLst/>
                        </a:rPr>
                        <a:t>12</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Monopolizing of materials due to closure and other unexpected political conditions.</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Very severe</a:t>
                      </a:r>
                      <a:endParaRPr lang="en-US" sz="800">
                        <a:effectLst/>
                        <a:latin typeface="Calibri"/>
                        <a:ea typeface="Times New Roman"/>
                        <a:cs typeface="Arial"/>
                      </a:endParaRPr>
                    </a:p>
                  </a:txBody>
                  <a:tcPr marL="46923" marR="46923" marT="0" marB="0"/>
                </a:tc>
                <a:tc>
                  <a:txBody>
                    <a:bodyPr/>
                    <a:lstStyle/>
                    <a:p>
                      <a:pPr marL="0" marR="0" algn="ctr" rtl="0">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nchor="ctr"/>
                </a:tc>
              </a:tr>
              <a:tr h="190821">
                <a:tc>
                  <a:txBody>
                    <a:bodyPr/>
                    <a:lstStyle/>
                    <a:p>
                      <a:pPr marL="0" marR="0" algn="just" rtl="0">
                        <a:lnSpc>
                          <a:spcPct val="115000"/>
                        </a:lnSpc>
                        <a:spcBef>
                          <a:spcPts val="0"/>
                        </a:spcBef>
                        <a:spcAft>
                          <a:spcPts val="0"/>
                        </a:spcAft>
                      </a:pPr>
                      <a:r>
                        <a:rPr lang="en-US" sz="800">
                          <a:effectLst/>
                        </a:rPr>
                        <a:t>13</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Fraud</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severe</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controllable</a:t>
                      </a:r>
                      <a:endParaRPr lang="en-US" sz="800">
                        <a:effectLst/>
                        <a:latin typeface="Calibri"/>
                        <a:ea typeface="Times New Roman"/>
                        <a:cs typeface="Arial"/>
                      </a:endParaRPr>
                    </a:p>
                  </a:txBody>
                  <a:tcPr marL="46923" marR="46923" marT="0" marB="0"/>
                </a:tc>
              </a:tr>
              <a:tr h="190821">
                <a:tc>
                  <a:txBody>
                    <a:bodyPr/>
                    <a:lstStyle/>
                    <a:p>
                      <a:pPr marL="0" marR="0" algn="just" rtl="0">
                        <a:lnSpc>
                          <a:spcPct val="115000"/>
                        </a:lnSpc>
                        <a:spcBef>
                          <a:spcPts val="0"/>
                        </a:spcBef>
                        <a:spcAft>
                          <a:spcPts val="0"/>
                        </a:spcAft>
                      </a:pPr>
                      <a:r>
                        <a:rPr lang="en-US" sz="800">
                          <a:effectLst/>
                        </a:rPr>
                        <a:t>14</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Performance bond requirements</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controllable</a:t>
                      </a:r>
                      <a:endParaRPr lang="en-US" sz="800">
                        <a:effectLst/>
                        <a:latin typeface="Calibri"/>
                        <a:ea typeface="Times New Roman"/>
                        <a:cs typeface="Arial"/>
                      </a:endParaRPr>
                    </a:p>
                  </a:txBody>
                  <a:tcPr marL="46923" marR="46923" marT="0" marB="0"/>
                </a:tc>
              </a:tr>
              <a:tr h="254082">
                <a:tc>
                  <a:txBody>
                    <a:bodyPr/>
                    <a:lstStyle/>
                    <a:p>
                      <a:pPr marL="0" marR="0" algn="just" rtl="0">
                        <a:lnSpc>
                          <a:spcPct val="115000"/>
                        </a:lnSpc>
                        <a:spcBef>
                          <a:spcPts val="0"/>
                        </a:spcBef>
                        <a:spcAft>
                          <a:spcPts val="0"/>
                        </a:spcAft>
                      </a:pPr>
                      <a:r>
                        <a:rPr lang="en-US" sz="800">
                          <a:effectLst/>
                        </a:rPr>
                        <a:t>15</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Interest Type (Fixed, Floating, or capped)</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controllable</a:t>
                      </a:r>
                      <a:endParaRPr lang="en-US" sz="800">
                        <a:effectLst/>
                        <a:latin typeface="Calibri"/>
                        <a:ea typeface="Times New Roman"/>
                        <a:cs typeface="Arial"/>
                      </a:endParaRPr>
                    </a:p>
                  </a:txBody>
                  <a:tcPr marL="46923" marR="46923" marT="0" marB="0"/>
                </a:tc>
              </a:tr>
              <a:tr h="190821">
                <a:tc>
                  <a:txBody>
                    <a:bodyPr/>
                    <a:lstStyle/>
                    <a:p>
                      <a:pPr marL="0" marR="0" algn="just" rtl="0">
                        <a:lnSpc>
                          <a:spcPct val="115000"/>
                        </a:lnSpc>
                        <a:spcBef>
                          <a:spcPts val="0"/>
                        </a:spcBef>
                        <a:spcAft>
                          <a:spcPts val="0"/>
                        </a:spcAft>
                      </a:pPr>
                      <a:r>
                        <a:rPr lang="en-US" sz="800">
                          <a:effectLst/>
                        </a:rPr>
                        <a:t>16</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Changes in interest rate</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controllable</a:t>
                      </a:r>
                      <a:endParaRPr lang="en-US" sz="800">
                        <a:effectLst/>
                        <a:latin typeface="Calibri"/>
                        <a:ea typeface="Times New Roman"/>
                        <a:cs typeface="Arial"/>
                      </a:endParaRPr>
                    </a:p>
                  </a:txBody>
                  <a:tcPr marL="46923" marR="46923" marT="0" marB="0"/>
                </a:tc>
              </a:tr>
              <a:tr h="190821">
                <a:tc>
                  <a:txBody>
                    <a:bodyPr/>
                    <a:lstStyle/>
                    <a:p>
                      <a:pPr marL="0" marR="0" algn="just" rtl="0">
                        <a:lnSpc>
                          <a:spcPct val="115000"/>
                        </a:lnSpc>
                        <a:spcBef>
                          <a:spcPts val="0"/>
                        </a:spcBef>
                        <a:spcAft>
                          <a:spcPts val="0"/>
                        </a:spcAft>
                      </a:pPr>
                      <a:r>
                        <a:rPr lang="en-US" sz="800">
                          <a:effectLst/>
                        </a:rPr>
                        <a:t>17</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Availability of loan</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controllable</a:t>
                      </a:r>
                      <a:endParaRPr lang="en-US" sz="800">
                        <a:effectLst/>
                        <a:latin typeface="Calibri"/>
                        <a:ea typeface="Times New Roman"/>
                        <a:cs typeface="Arial"/>
                      </a:endParaRPr>
                    </a:p>
                  </a:txBody>
                  <a:tcPr marL="46923" marR="46923" marT="0" marB="0"/>
                </a:tc>
              </a:tr>
              <a:tr h="224123">
                <a:tc>
                  <a:txBody>
                    <a:bodyPr/>
                    <a:lstStyle/>
                    <a:p>
                      <a:pPr marL="0" marR="0" algn="just" rtl="0">
                        <a:lnSpc>
                          <a:spcPct val="115000"/>
                        </a:lnSpc>
                        <a:spcBef>
                          <a:spcPts val="0"/>
                        </a:spcBef>
                        <a:spcAft>
                          <a:spcPts val="0"/>
                        </a:spcAft>
                      </a:pPr>
                      <a:r>
                        <a:rPr lang="en-US" sz="800">
                          <a:effectLst/>
                        </a:rPr>
                        <a:t>18</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Loan period</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controllable</a:t>
                      </a:r>
                      <a:endParaRPr lang="en-US" sz="800">
                        <a:effectLst/>
                        <a:latin typeface="Calibri"/>
                        <a:ea typeface="Times New Roman"/>
                        <a:cs typeface="Arial"/>
                      </a:endParaRPr>
                    </a:p>
                  </a:txBody>
                  <a:tcPr marL="46923" marR="46923" marT="0" marB="0"/>
                </a:tc>
              </a:tr>
              <a:tr h="190821">
                <a:tc>
                  <a:txBody>
                    <a:bodyPr/>
                    <a:lstStyle/>
                    <a:p>
                      <a:pPr marL="0" marR="0" algn="just" rtl="0">
                        <a:lnSpc>
                          <a:spcPct val="115000"/>
                        </a:lnSpc>
                        <a:spcBef>
                          <a:spcPts val="0"/>
                        </a:spcBef>
                        <a:spcAft>
                          <a:spcPts val="0"/>
                        </a:spcAft>
                      </a:pPr>
                      <a:r>
                        <a:rPr lang="en-US" sz="800">
                          <a:effectLst/>
                        </a:rPr>
                        <a:t>19</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Source of loan</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tc>
                <a:tc>
                  <a:txBody>
                    <a:bodyPr/>
                    <a:lstStyle/>
                    <a:p>
                      <a:pPr marL="0" marR="0" algn="ctr" rtl="0">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nchor="ctr"/>
                </a:tc>
              </a:tr>
              <a:tr h="190821">
                <a:tc>
                  <a:txBody>
                    <a:bodyPr/>
                    <a:lstStyle/>
                    <a:p>
                      <a:pPr marL="0" marR="0" algn="just" rtl="0">
                        <a:lnSpc>
                          <a:spcPct val="115000"/>
                        </a:lnSpc>
                        <a:spcBef>
                          <a:spcPts val="0"/>
                        </a:spcBef>
                        <a:spcAft>
                          <a:spcPts val="0"/>
                        </a:spcAft>
                      </a:pPr>
                      <a:r>
                        <a:rPr lang="en-US" sz="800">
                          <a:effectLst/>
                        </a:rPr>
                        <a:t>20</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dirty="0">
                          <a:effectLst/>
                        </a:rPr>
                        <a:t>Existing debt</a:t>
                      </a:r>
                      <a:endParaRPr lang="en-US" sz="800" dirty="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Very severe</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controllable</a:t>
                      </a:r>
                      <a:endParaRPr lang="en-US" sz="800">
                        <a:effectLst/>
                        <a:latin typeface="Calibri"/>
                        <a:ea typeface="Times New Roman"/>
                        <a:cs typeface="Arial"/>
                      </a:endParaRPr>
                    </a:p>
                  </a:txBody>
                  <a:tcPr marL="46923" marR="46923" marT="0" marB="0"/>
                </a:tc>
              </a:tr>
              <a:tr h="190821">
                <a:tc>
                  <a:txBody>
                    <a:bodyPr/>
                    <a:lstStyle/>
                    <a:p>
                      <a:pPr marL="0" marR="0" algn="just" rtl="0">
                        <a:lnSpc>
                          <a:spcPct val="115000"/>
                        </a:lnSpc>
                        <a:spcBef>
                          <a:spcPts val="0"/>
                        </a:spcBef>
                        <a:spcAft>
                          <a:spcPts val="0"/>
                        </a:spcAft>
                      </a:pPr>
                      <a:r>
                        <a:rPr lang="en-US" sz="800">
                          <a:effectLst/>
                        </a:rPr>
                        <a:t>21</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Insurance</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tc>
                <a:tc>
                  <a:txBody>
                    <a:bodyPr/>
                    <a:lstStyle/>
                    <a:p>
                      <a:pPr marL="0" marR="0" algn="ctr" rtl="1">
                        <a:lnSpc>
                          <a:spcPct val="115000"/>
                        </a:lnSpc>
                        <a:spcBef>
                          <a:spcPts val="0"/>
                        </a:spcBef>
                        <a:spcAft>
                          <a:spcPts val="0"/>
                        </a:spcAft>
                      </a:pPr>
                      <a:r>
                        <a:rPr lang="en-US" sz="800">
                          <a:effectLst/>
                        </a:rPr>
                        <a:t>controllable</a:t>
                      </a:r>
                      <a:endParaRPr lang="en-US" sz="800">
                        <a:effectLst/>
                        <a:latin typeface="Calibri"/>
                        <a:ea typeface="Times New Roman"/>
                        <a:cs typeface="Arial"/>
                      </a:endParaRPr>
                    </a:p>
                  </a:txBody>
                  <a:tcPr marL="46923" marR="46923" marT="0" marB="0"/>
                </a:tc>
              </a:tr>
              <a:tr h="190821">
                <a:tc>
                  <a:txBody>
                    <a:bodyPr/>
                    <a:lstStyle/>
                    <a:p>
                      <a:pPr marL="0" marR="0" algn="just" rtl="0">
                        <a:lnSpc>
                          <a:spcPct val="115000"/>
                        </a:lnSpc>
                        <a:spcBef>
                          <a:spcPts val="0"/>
                        </a:spcBef>
                        <a:spcAft>
                          <a:spcPts val="0"/>
                        </a:spcAft>
                      </a:pPr>
                      <a:r>
                        <a:rPr lang="en-US" sz="800">
                          <a:effectLst/>
                        </a:rPr>
                        <a:t>22</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Taxes</a:t>
                      </a:r>
                      <a:endParaRPr lang="en-US" sz="800">
                        <a:effectLst/>
                        <a:latin typeface="Calibri"/>
                        <a:ea typeface="Times New Roman"/>
                        <a:cs typeface="Arial"/>
                      </a:endParaRPr>
                    </a:p>
                  </a:txBody>
                  <a:tcPr marL="46923" marR="46923" marT="0" marB="0"/>
                </a:tc>
                <a:tc>
                  <a:txBody>
                    <a:bodyPr/>
                    <a:lstStyle/>
                    <a:p>
                      <a:pPr marL="0" marR="0" algn="ctr" rtl="0">
                        <a:lnSpc>
                          <a:spcPct val="115000"/>
                        </a:lnSpc>
                        <a:spcBef>
                          <a:spcPts val="0"/>
                        </a:spcBef>
                        <a:spcAft>
                          <a:spcPts val="0"/>
                        </a:spcAft>
                      </a:pPr>
                      <a:r>
                        <a:rPr lang="en-US" sz="800">
                          <a:effectLst/>
                        </a:rPr>
                        <a:t>severe</a:t>
                      </a:r>
                      <a:endParaRPr lang="en-US" sz="800">
                        <a:effectLst/>
                        <a:latin typeface="Calibri"/>
                        <a:ea typeface="Times New Roman"/>
                        <a:cs typeface="Arial"/>
                      </a:endParaRPr>
                    </a:p>
                  </a:txBody>
                  <a:tcPr marL="46923" marR="46923" marT="0" marB="0" anchor="ctr"/>
                </a:tc>
                <a:tc>
                  <a:txBody>
                    <a:bodyPr/>
                    <a:lstStyle/>
                    <a:p>
                      <a:pPr marL="0" marR="0" algn="ctr" rtl="1">
                        <a:lnSpc>
                          <a:spcPct val="115000"/>
                        </a:lnSpc>
                        <a:spcBef>
                          <a:spcPts val="0"/>
                        </a:spcBef>
                        <a:spcAft>
                          <a:spcPts val="0"/>
                        </a:spcAft>
                      </a:pPr>
                      <a:r>
                        <a:rPr lang="en-US" sz="800">
                          <a:effectLst/>
                        </a:rPr>
                        <a:t>controllable</a:t>
                      </a:r>
                      <a:endParaRPr lang="en-US" sz="800">
                        <a:effectLst/>
                        <a:latin typeface="Calibri"/>
                        <a:ea typeface="Times New Roman"/>
                        <a:cs typeface="Arial"/>
                      </a:endParaRPr>
                    </a:p>
                  </a:txBody>
                  <a:tcPr marL="46923" marR="46923" marT="0" marB="0"/>
                </a:tc>
              </a:tr>
              <a:tr h="190821">
                <a:tc>
                  <a:txBody>
                    <a:bodyPr/>
                    <a:lstStyle/>
                    <a:p>
                      <a:pPr marL="0" marR="0" algn="just" rtl="0">
                        <a:lnSpc>
                          <a:spcPct val="115000"/>
                        </a:lnSpc>
                        <a:spcBef>
                          <a:spcPts val="0"/>
                        </a:spcBef>
                        <a:spcAft>
                          <a:spcPts val="0"/>
                        </a:spcAft>
                      </a:pPr>
                      <a:r>
                        <a:rPr lang="en-US" sz="800">
                          <a:effectLst/>
                        </a:rPr>
                        <a:t>23</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Time and amounts of dividend payments</a:t>
                      </a:r>
                      <a:endParaRPr lang="en-US" sz="800">
                        <a:effectLst/>
                        <a:latin typeface="Calibri"/>
                        <a:ea typeface="Times New Roman"/>
                        <a:cs typeface="Arial"/>
                      </a:endParaRPr>
                    </a:p>
                  </a:txBody>
                  <a:tcPr marL="46923" marR="46923" marT="0" marB="0"/>
                </a:tc>
                <a:tc>
                  <a:txBody>
                    <a:bodyPr/>
                    <a:lstStyle/>
                    <a:p>
                      <a:pPr marL="0" marR="0" algn="ctr" rtl="0">
                        <a:lnSpc>
                          <a:spcPct val="115000"/>
                        </a:lnSpc>
                        <a:spcBef>
                          <a:spcPts val="0"/>
                        </a:spcBef>
                        <a:spcAft>
                          <a:spcPts val="0"/>
                        </a:spcAft>
                      </a:pPr>
                      <a:r>
                        <a:rPr lang="en-US" sz="800">
                          <a:effectLst/>
                        </a:rPr>
                        <a:t>Moderate</a:t>
                      </a:r>
                      <a:endParaRPr lang="en-US" sz="800">
                        <a:effectLst/>
                        <a:latin typeface="Calibri"/>
                        <a:ea typeface="Times New Roman"/>
                        <a:cs typeface="Arial"/>
                      </a:endParaRPr>
                    </a:p>
                  </a:txBody>
                  <a:tcPr marL="46923" marR="46923" marT="0" marB="0" anchor="ctr"/>
                </a:tc>
                <a:tc>
                  <a:txBody>
                    <a:bodyPr/>
                    <a:lstStyle/>
                    <a:p>
                      <a:pPr marL="0" marR="0" algn="ctr" rtl="1">
                        <a:lnSpc>
                          <a:spcPct val="115000"/>
                        </a:lnSpc>
                        <a:spcBef>
                          <a:spcPts val="0"/>
                        </a:spcBef>
                        <a:spcAft>
                          <a:spcPts val="0"/>
                        </a:spcAft>
                      </a:pPr>
                      <a:r>
                        <a:rPr lang="en-US" sz="800">
                          <a:effectLst/>
                        </a:rPr>
                        <a:t>controllable</a:t>
                      </a:r>
                      <a:endParaRPr lang="en-US" sz="800">
                        <a:effectLst/>
                        <a:latin typeface="Calibri"/>
                        <a:ea typeface="Times New Roman"/>
                        <a:cs typeface="Arial"/>
                      </a:endParaRPr>
                    </a:p>
                  </a:txBody>
                  <a:tcPr marL="46923" marR="46923" marT="0" marB="0"/>
                </a:tc>
              </a:tr>
              <a:tr h="240254">
                <a:tc>
                  <a:txBody>
                    <a:bodyPr/>
                    <a:lstStyle/>
                    <a:p>
                      <a:pPr marL="0" marR="0" algn="just" rtl="0">
                        <a:lnSpc>
                          <a:spcPct val="115000"/>
                        </a:lnSpc>
                        <a:spcBef>
                          <a:spcPts val="0"/>
                        </a:spcBef>
                        <a:spcAft>
                          <a:spcPts val="0"/>
                        </a:spcAft>
                      </a:pPr>
                      <a:r>
                        <a:rPr lang="en-US" sz="800">
                          <a:effectLst/>
                        </a:rPr>
                        <a:t>24</a:t>
                      </a:r>
                      <a:endParaRPr lang="en-US" sz="800">
                        <a:effectLst/>
                        <a:latin typeface="Calibri"/>
                        <a:ea typeface="Times New Roman"/>
                        <a:cs typeface="Arial"/>
                      </a:endParaRPr>
                    </a:p>
                  </a:txBody>
                  <a:tcPr marL="46923" marR="46923" marT="0" marB="0" anchor="ctr"/>
                </a:tc>
                <a:tc>
                  <a:txBody>
                    <a:bodyPr/>
                    <a:lstStyle/>
                    <a:p>
                      <a:pPr marL="0" marR="0" algn="l" rtl="0">
                        <a:lnSpc>
                          <a:spcPct val="115000"/>
                        </a:lnSpc>
                        <a:spcBef>
                          <a:spcPts val="0"/>
                        </a:spcBef>
                        <a:spcAft>
                          <a:spcPts val="0"/>
                        </a:spcAft>
                      </a:pPr>
                      <a:r>
                        <a:rPr lang="en-US" sz="800">
                          <a:effectLst/>
                        </a:rPr>
                        <a:t>Take-up of shares</a:t>
                      </a:r>
                      <a:endParaRPr lang="en-US" sz="800">
                        <a:effectLst/>
                        <a:latin typeface="Calibri"/>
                        <a:ea typeface="Times New Roman"/>
                        <a:cs typeface="Arial"/>
                      </a:endParaRPr>
                    </a:p>
                  </a:txBody>
                  <a:tcPr marL="46923" marR="46923" marT="0" marB="0"/>
                </a:tc>
                <a:tc>
                  <a:txBody>
                    <a:bodyPr/>
                    <a:lstStyle/>
                    <a:p>
                      <a:pPr marL="0" marR="0" algn="ctr" rtl="0">
                        <a:lnSpc>
                          <a:spcPct val="115000"/>
                        </a:lnSpc>
                        <a:spcBef>
                          <a:spcPts val="0"/>
                        </a:spcBef>
                        <a:spcAft>
                          <a:spcPts val="0"/>
                        </a:spcAft>
                      </a:pPr>
                      <a:r>
                        <a:rPr lang="en-US" sz="800">
                          <a:effectLst/>
                        </a:rPr>
                        <a:t>Mild</a:t>
                      </a:r>
                      <a:endParaRPr lang="en-US" sz="800">
                        <a:effectLst/>
                        <a:latin typeface="Calibri"/>
                        <a:ea typeface="Times New Roman"/>
                        <a:cs typeface="Arial"/>
                      </a:endParaRPr>
                    </a:p>
                  </a:txBody>
                  <a:tcPr marL="46923" marR="46923" marT="0" marB="0" anchor="ctr"/>
                </a:tc>
                <a:tc>
                  <a:txBody>
                    <a:bodyPr/>
                    <a:lstStyle/>
                    <a:p>
                      <a:pPr marL="0" marR="0" algn="ctr" rtl="0">
                        <a:lnSpc>
                          <a:spcPct val="115000"/>
                        </a:lnSpc>
                        <a:spcBef>
                          <a:spcPts val="0"/>
                        </a:spcBef>
                        <a:spcAft>
                          <a:spcPts val="0"/>
                        </a:spcAft>
                      </a:pPr>
                      <a:r>
                        <a:rPr lang="en-US" sz="800" dirty="0">
                          <a:effectLst/>
                        </a:rPr>
                        <a:t>Moderate</a:t>
                      </a:r>
                      <a:endParaRPr lang="en-US" sz="800" dirty="0">
                        <a:effectLst/>
                        <a:latin typeface="Calibri"/>
                        <a:ea typeface="Times New Roman"/>
                        <a:cs typeface="Arial"/>
                      </a:endParaRPr>
                    </a:p>
                  </a:txBody>
                  <a:tcPr marL="46923" marR="46923" marT="0" marB="0" anchor="ctr"/>
                </a:tc>
              </a:tr>
            </a:tbl>
          </a:graphicData>
        </a:graphic>
      </p:graphicFrame>
    </p:spTree>
    <p:extLst>
      <p:ext uri="{BB962C8B-B14F-4D97-AF65-F5344CB8AC3E}">
        <p14:creationId xmlns:p14="http://schemas.microsoft.com/office/powerpoint/2010/main" val="27456389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655638"/>
          </a:xfrm>
        </p:spPr>
        <p:txBody>
          <a:bodyPr>
            <a:normAutofit/>
          </a:bodyPr>
          <a:lstStyle/>
          <a:p>
            <a:pPr algn="ctr"/>
            <a:r>
              <a:rPr lang="en-US" sz="3200" b="1" dirty="0" smtClean="0">
                <a:solidFill>
                  <a:srgbClr val="C00000"/>
                </a:solidFill>
              </a:rPr>
              <a:t>Recommendations</a:t>
            </a:r>
            <a:endParaRPr lang="en-US" sz="3200" b="1" dirty="0">
              <a:solidFill>
                <a:srgbClr val="C00000"/>
              </a:solidFill>
            </a:endParaRPr>
          </a:p>
        </p:txBody>
      </p:sp>
      <p:sp>
        <p:nvSpPr>
          <p:cNvPr id="3" name="Content Placeholder 2"/>
          <p:cNvSpPr>
            <a:spLocks noGrp="1"/>
          </p:cNvSpPr>
          <p:nvPr>
            <p:ph sz="quarter" idx="1"/>
          </p:nvPr>
        </p:nvSpPr>
        <p:spPr/>
        <p:txBody>
          <a:bodyPr>
            <a:normAutofit/>
          </a:bodyPr>
          <a:lstStyle/>
          <a:p>
            <a:pPr marL="0" lvl="0" indent="0">
              <a:buNone/>
            </a:pPr>
            <a:r>
              <a:rPr lang="en-US" b="1" u="sng" dirty="0" smtClean="0"/>
              <a:t>1- Bankruptcy </a:t>
            </a:r>
            <a:r>
              <a:rPr lang="en-US" b="1" u="sng" dirty="0"/>
              <a:t>of the financier or the owner:</a:t>
            </a:r>
            <a:endParaRPr lang="en-US" b="1" dirty="0"/>
          </a:p>
          <a:p>
            <a:pPr lvl="0"/>
            <a:endParaRPr lang="en-US" dirty="0" smtClean="0"/>
          </a:p>
          <a:p>
            <a:pPr marL="457200" lvl="0" indent="-457200">
              <a:buFont typeface="+mj-lt"/>
              <a:buAutoNum type="arabicPeriod"/>
            </a:pPr>
            <a:r>
              <a:rPr lang="en-US" dirty="0" smtClean="0"/>
              <a:t>If </a:t>
            </a:r>
            <a:r>
              <a:rPr lang="en-US" dirty="0"/>
              <a:t>the contractor feels that the case here will occur, he shall try to get a bank guarantee which ensures that the owner or the funder has the ability to pay</a:t>
            </a:r>
            <a:r>
              <a:rPr lang="en-US" dirty="0" smtClean="0"/>
              <a:t>.</a:t>
            </a:r>
          </a:p>
          <a:p>
            <a:pPr marL="457200" lvl="0" indent="-457200">
              <a:buFont typeface="+mj-lt"/>
              <a:buAutoNum type="arabicPeriod"/>
            </a:pPr>
            <a:endParaRPr lang="en-US" dirty="0"/>
          </a:p>
          <a:p>
            <a:pPr marL="457200" lvl="0" indent="-457200">
              <a:buFont typeface="+mj-lt"/>
              <a:buAutoNum type="arabicPeriod"/>
            </a:pPr>
            <a:r>
              <a:rPr lang="en-US" dirty="0"/>
              <a:t>Avoiding taking projects which are funded by the Palestinian financial ministry.</a:t>
            </a:r>
          </a:p>
          <a:p>
            <a:endParaRPr lang="en-US" dirty="0"/>
          </a:p>
        </p:txBody>
      </p:sp>
    </p:spTree>
    <p:extLst>
      <p:ext uri="{BB962C8B-B14F-4D97-AF65-F5344CB8AC3E}">
        <p14:creationId xmlns:p14="http://schemas.microsoft.com/office/powerpoint/2010/main" val="16297896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304800"/>
            <a:ext cx="7696200" cy="5715000"/>
          </a:xfrm>
        </p:spPr>
        <p:txBody>
          <a:bodyPr>
            <a:normAutofit fontScale="92500"/>
          </a:bodyPr>
          <a:lstStyle/>
          <a:p>
            <a:pPr marL="0" lvl="0" indent="0">
              <a:buNone/>
            </a:pPr>
            <a:r>
              <a:rPr lang="en-US" b="1" u="sng" dirty="0" smtClean="0"/>
              <a:t>2- </a:t>
            </a:r>
            <a:r>
              <a:rPr lang="en-US" sz="2600" b="1" u="sng" dirty="0" smtClean="0"/>
              <a:t>Delay </a:t>
            </a:r>
            <a:r>
              <a:rPr lang="en-US" sz="2600" b="1" u="sng" dirty="0"/>
              <a:t>in </a:t>
            </a:r>
            <a:r>
              <a:rPr lang="en-US" sz="2600" b="1" u="sng" dirty="0" smtClean="0"/>
              <a:t>payments</a:t>
            </a:r>
          </a:p>
          <a:p>
            <a:pPr marL="0" lvl="0" indent="0">
              <a:buNone/>
            </a:pPr>
            <a:endParaRPr lang="en-US" dirty="0"/>
          </a:p>
          <a:p>
            <a:pPr marL="0" indent="0">
              <a:buNone/>
            </a:pPr>
            <a:r>
              <a:rPr lang="en-US" dirty="0" smtClean="0"/>
              <a:t>(</a:t>
            </a:r>
            <a:r>
              <a:rPr lang="en-US" dirty="0"/>
              <a:t>1) Asking for advanced or mobilization payment</a:t>
            </a:r>
          </a:p>
          <a:p>
            <a:pPr marL="0" indent="0">
              <a:buNone/>
            </a:pPr>
            <a:r>
              <a:rPr lang="en-US" dirty="0"/>
              <a:t>(2) Loading of </a:t>
            </a:r>
            <a:r>
              <a:rPr lang="en-US" dirty="0" smtClean="0"/>
              <a:t>rates</a:t>
            </a:r>
          </a:p>
          <a:p>
            <a:pPr marL="0" indent="0">
              <a:buNone/>
            </a:pPr>
            <a:r>
              <a:rPr lang="en-US" dirty="0" smtClean="0"/>
              <a:t>(</a:t>
            </a:r>
            <a:r>
              <a:rPr lang="en-US" dirty="0"/>
              <a:t>3) Adjustment of work schedule to late start </a:t>
            </a:r>
            <a:r>
              <a:rPr lang="en-US" dirty="0" smtClean="0"/>
              <a:t>timing..</a:t>
            </a:r>
            <a:endParaRPr lang="en-US" dirty="0"/>
          </a:p>
          <a:p>
            <a:pPr marL="0" indent="0">
              <a:buNone/>
            </a:pPr>
            <a:r>
              <a:rPr lang="en-US" dirty="0"/>
              <a:t>(4) Reduction of delays in receiving revenues.</a:t>
            </a:r>
          </a:p>
          <a:p>
            <a:pPr marL="0" indent="0">
              <a:buNone/>
            </a:pPr>
            <a:r>
              <a:rPr lang="en-US" dirty="0"/>
              <a:t>(5) Achievement of maximum production in the field to increase the monthly payments.</a:t>
            </a:r>
          </a:p>
          <a:p>
            <a:pPr marL="0" indent="0">
              <a:buNone/>
            </a:pPr>
            <a:r>
              <a:rPr lang="en-US" dirty="0"/>
              <a:t>(6) Reducing the retention.</a:t>
            </a:r>
          </a:p>
          <a:p>
            <a:pPr marL="0" indent="0">
              <a:buNone/>
            </a:pPr>
            <a:r>
              <a:rPr lang="en-US" dirty="0"/>
              <a:t>(7) Adjust the timing of delivery of large material orders to be with the submittal of the monthly invoice.</a:t>
            </a:r>
          </a:p>
          <a:p>
            <a:pPr marL="0" indent="0">
              <a:buNone/>
            </a:pPr>
            <a:r>
              <a:rPr lang="en-US" dirty="0"/>
              <a:t>(8) Delay in paying labor wages, equipment rentals, material suppliers and subcontractors</a:t>
            </a:r>
            <a:r>
              <a:rPr lang="en-US" dirty="0" smtClean="0"/>
              <a:t>.</a:t>
            </a:r>
          </a:p>
          <a:p>
            <a:pPr marL="0" indent="0">
              <a:buNone/>
            </a:pPr>
            <a:r>
              <a:rPr lang="en-US" dirty="0" smtClean="0"/>
              <a:t>(</a:t>
            </a:r>
            <a:r>
              <a:rPr lang="en-US" dirty="0"/>
              <a:t>9) Billing ahead of schedule.</a:t>
            </a:r>
          </a:p>
          <a:p>
            <a:endParaRPr lang="en-US" dirty="0"/>
          </a:p>
        </p:txBody>
      </p:sp>
    </p:spTree>
    <p:extLst>
      <p:ext uri="{BB962C8B-B14F-4D97-AF65-F5344CB8AC3E}">
        <p14:creationId xmlns:p14="http://schemas.microsoft.com/office/powerpoint/2010/main" val="33884870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57200"/>
            <a:ext cx="7467600" cy="6016752"/>
          </a:xfrm>
        </p:spPr>
        <p:txBody>
          <a:bodyPr>
            <a:normAutofit fontScale="85000" lnSpcReduction="10000"/>
          </a:bodyPr>
          <a:lstStyle/>
          <a:p>
            <a:pPr marL="0" lvl="0" indent="0">
              <a:buNone/>
            </a:pPr>
            <a:r>
              <a:rPr lang="en-US" sz="2600" b="1" u="sng" dirty="0" smtClean="0"/>
              <a:t>3- Owed </a:t>
            </a:r>
            <a:r>
              <a:rPr lang="en-US" sz="2600" b="1" u="sng" dirty="0"/>
              <a:t>debts on the contractor before starting the project :</a:t>
            </a:r>
            <a:endParaRPr lang="en-US" sz="2600" b="1" dirty="0"/>
          </a:p>
          <a:p>
            <a:pPr marL="457200" lvl="0" indent="-457200">
              <a:buFont typeface="+mj-lt"/>
              <a:buAutoNum type="arabicPeriod"/>
            </a:pPr>
            <a:r>
              <a:rPr lang="en-US" dirty="0" smtClean="0"/>
              <a:t>Asking </a:t>
            </a:r>
            <a:r>
              <a:rPr lang="en-US" dirty="0"/>
              <a:t>for sufficient advanced payment or mobilization payment.</a:t>
            </a:r>
          </a:p>
          <a:p>
            <a:pPr marL="457200" lvl="0" indent="-457200">
              <a:buFont typeface="+mj-lt"/>
              <a:buAutoNum type="arabicPeriod"/>
            </a:pPr>
            <a:r>
              <a:rPr lang="en-US" dirty="0"/>
              <a:t>Loading of rates by increasing the prices of the earlier items which guarantee more income at the early stages and help in debts repayment.</a:t>
            </a:r>
          </a:p>
          <a:p>
            <a:pPr marL="457200" lvl="0" indent="-457200">
              <a:buFont typeface="+mj-lt"/>
              <a:buAutoNum type="arabicPeriod"/>
            </a:pPr>
            <a:r>
              <a:rPr lang="en-US" dirty="0"/>
              <a:t>Delay in some duties as much as possible such as: labor wages, material suppliers, equipment rentals and/or subcontractors.</a:t>
            </a:r>
          </a:p>
          <a:p>
            <a:pPr marL="0" indent="0">
              <a:buNone/>
            </a:pPr>
            <a:r>
              <a:rPr lang="en-US" dirty="0"/>
              <a:t> </a:t>
            </a:r>
          </a:p>
          <a:p>
            <a:pPr marL="0" lvl="0" indent="0">
              <a:buNone/>
            </a:pPr>
            <a:r>
              <a:rPr lang="en-US" sz="2600" b="1" u="sng" dirty="0" smtClean="0"/>
              <a:t>4- Israeli </a:t>
            </a:r>
            <a:r>
              <a:rPr lang="en-US" sz="2600" b="1" u="sng" dirty="0"/>
              <a:t>Closure of the West Bank</a:t>
            </a:r>
          </a:p>
          <a:p>
            <a:pPr marL="457200" indent="-457200">
              <a:buFont typeface="+mj-lt"/>
              <a:buAutoNum type="arabicPeriod"/>
            </a:pPr>
            <a:r>
              <a:rPr lang="en-US" dirty="0" smtClean="0"/>
              <a:t>Seeking </a:t>
            </a:r>
            <a:r>
              <a:rPr lang="en-US" dirty="0"/>
              <a:t>for local alternatives and alternative materials.</a:t>
            </a:r>
          </a:p>
          <a:p>
            <a:pPr marL="457200" lvl="0" indent="-457200">
              <a:buFont typeface="+mj-lt"/>
              <a:buAutoNum type="arabicPeriod"/>
            </a:pPr>
            <a:r>
              <a:rPr lang="en-US" dirty="0"/>
              <a:t> Prolonging the duration of the project as a safety margin.</a:t>
            </a:r>
          </a:p>
          <a:p>
            <a:pPr marL="457200" lvl="0" indent="-457200">
              <a:buFont typeface="+mj-lt"/>
              <a:buAutoNum type="arabicPeriod"/>
            </a:pPr>
            <a:r>
              <a:rPr lang="en-US" dirty="0"/>
              <a:t> Increasing the value of the bid (the price).</a:t>
            </a:r>
          </a:p>
          <a:p>
            <a:pPr marL="457200" lvl="0" indent="-457200">
              <a:buFont typeface="+mj-lt"/>
              <a:buAutoNum type="arabicPeriod"/>
            </a:pPr>
            <a:r>
              <a:rPr lang="en-US" dirty="0"/>
              <a:t>Risk allocation (sharing risk between the key parties).</a:t>
            </a:r>
          </a:p>
          <a:p>
            <a:pPr marL="457200" lvl="0" indent="-457200">
              <a:buFont typeface="+mj-lt"/>
              <a:buAutoNum type="arabicPeriod"/>
            </a:pPr>
            <a:r>
              <a:rPr lang="en-US" dirty="0"/>
              <a:t>Avoiding far projects or projects at risky areas.</a:t>
            </a:r>
          </a:p>
          <a:p>
            <a:endParaRPr lang="en-US" dirty="0"/>
          </a:p>
        </p:txBody>
      </p:sp>
    </p:spTree>
    <p:extLst>
      <p:ext uri="{BB962C8B-B14F-4D97-AF65-F5344CB8AC3E}">
        <p14:creationId xmlns:p14="http://schemas.microsoft.com/office/powerpoint/2010/main" val="2996943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3400" y="838200"/>
            <a:ext cx="7467600" cy="4873752"/>
          </a:xfrm>
        </p:spPr>
        <p:txBody>
          <a:bodyPr/>
          <a:lstStyle/>
          <a:p>
            <a:pPr marL="0" lvl="0" indent="0">
              <a:buNone/>
            </a:pPr>
            <a:r>
              <a:rPr lang="en-US" b="1" u="sng" dirty="0" smtClean="0"/>
              <a:t>5- Foreign </a:t>
            </a:r>
            <a:r>
              <a:rPr lang="en-US" b="1" u="sng" dirty="0"/>
              <a:t>currency fluctuation and Exchange rate </a:t>
            </a:r>
            <a:r>
              <a:rPr lang="en-US" b="1" u="sng" dirty="0" smtClean="0"/>
              <a:t>fluctuation</a:t>
            </a:r>
          </a:p>
          <a:p>
            <a:pPr marL="0" lvl="0" indent="0">
              <a:buNone/>
            </a:pPr>
            <a:endParaRPr lang="en-US" dirty="0" smtClean="0"/>
          </a:p>
          <a:p>
            <a:pPr marL="0" lvl="0" indent="0">
              <a:buNone/>
            </a:pPr>
            <a:endParaRPr lang="en-US" dirty="0"/>
          </a:p>
          <a:p>
            <a:pPr marL="0" indent="0">
              <a:lnSpc>
                <a:spcPct val="150000"/>
              </a:lnSpc>
              <a:buNone/>
            </a:pPr>
            <a:r>
              <a:rPr lang="en-US" dirty="0"/>
              <a:t>This is one of the most frequent problems in Palestine since projects aren’t usually locally funded. This problem can be solved or avoided by inserting clear statements in the contract which fix and set the exchange rate.</a:t>
            </a:r>
          </a:p>
          <a:p>
            <a:endParaRPr lang="en-US" dirty="0"/>
          </a:p>
        </p:txBody>
      </p:sp>
    </p:spTree>
    <p:extLst>
      <p:ext uri="{BB962C8B-B14F-4D97-AF65-F5344CB8AC3E}">
        <p14:creationId xmlns:p14="http://schemas.microsoft.com/office/powerpoint/2010/main" val="28439526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7467600" cy="6092952"/>
          </a:xfrm>
        </p:spPr>
        <p:txBody>
          <a:bodyPr>
            <a:normAutofit/>
          </a:bodyPr>
          <a:lstStyle/>
          <a:p>
            <a:pPr marL="0" lvl="0" indent="0">
              <a:lnSpc>
                <a:spcPct val="150000"/>
              </a:lnSpc>
              <a:buNone/>
            </a:pPr>
            <a:r>
              <a:rPr lang="en-US" sz="2800" b="1" u="sng" dirty="0" smtClean="0"/>
              <a:t>6- Unsound </a:t>
            </a:r>
            <a:r>
              <a:rPr lang="en-US" sz="2800" b="1" u="sng" dirty="0"/>
              <a:t>pre-estimation of the project cost (faulty estimation</a:t>
            </a:r>
            <a:r>
              <a:rPr lang="en-US" sz="2800" b="1" u="sng" dirty="0" smtClean="0"/>
              <a:t>)</a:t>
            </a:r>
          </a:p>
          <a:p>
            <a:pPr marL="0" lvl="0" indent="0">
              <a:buNone/>
            </a:pPr>
            <a:endParaRPr lang="en-US" dirty="0"/>
          </a:p>
          <a:p>
            <a:pPr marL="457200" lvl="0" indent="-457200">
              <a:buFont typeface="+mj-lt"/>
              <a:buAutoNum type="arabicPeriod"/>
            </a:pPr>
            <a:r>
              <a:rPr lang="en-US" sz="2200" dirty="0" smtClean="0"/>
              <a:t>To </a:t>
            </a:r>
            <a:r>
              <a:rPr lang="en-US" sz="2200" dirty="0"/>
              <a:t>avoid this, estimations and calculations should be done by specialized ones in the company.</a:t>
            </a:r>
          </a:p>
          <a:p>
            <a:pPr marL="457200" lvl="0" indent="-457200">
              <a:buFont typeface="+mj-lt"/>
              <a:buAutoNum type="arabicPeriod"/>
            </a:pPr>
            <a:r>
              <a:rPr lang="en-US" sz="2200" dirty="0"/>
              <a:t>Taking into account both of the history of material prices fluctuation and future expectations (during the life of the project).</a:t>
            </a:r>
          </a:p>
          <a:p>
            <a:pPr marL="457200" lvl="0" indent="-457200">
              <a:buFont typeface="+mj-lt"/>
              <a:buAutoNum type="arabicPeriod"/>
            </a:pPr>
            <a:r>
              <a:rPr lang="en-US" sz="2200" dirty="0"/>
              <a:t>Using of modern technologies and methods as much as possible in finding out quantities and cost estimation.</a:t>
            </a:r>
          </a:p>
          <a:p>
            <a:pPr marL="457200" lvl="0" indent="-457200">
              <a:buFont typeface="+mj-lt"/>
              <a:buAutoNum type="arabicPeriod"/>
            </a:pPr>
            <a:r>
              <a:rPr lang="en-US" sz="2200" dirty="0"/>
              <a:t>An in-depth study of the contract is needed to avoid any ambiguity which may lead to wrong evaluation and estimation.</a:t>
            </a:r>
          </a:p>
          <a:p>
            <a:endParaRPr lang="en-US" dirty="0"/>
          </a:p>
        </p:txBody>
      </p:sp>
    </p:spTree>
    <p:extLst>
      <p:ext uri="{BB962C8B-B14F-4D97-AF65-F5344CB8AC3E}">
        <p14:creationId xmlns:p14="http://schemas.microsoft.com/office/powerpoint/2010/main" val="9372604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7467600" cy="5105400"/>
          </a:xfrm>
        </p:spPr>
        <p:txBody>
          <a:bodyPr/>
          <a:lstStyle/>
          <a:p>
            <a:pPr marL="0" lvl="0" indent="0">
              <a:buNone/>
            </a:pPr>
            <a:r>
              <a:rPr lang="en-US" sz="2800" b="1" u="sng" dirty="0" smtClean="0"/>
              <a:t>7- Inflation:</a:t>
            </a:r>
          </a:p>
          <a:p>
            <a:pPr marL="0" lvl="0" indent="0">
              <a:buNone/>
            </a:pPr>
            <a:endParaRPr lang="en-US" dirty="0"/>
          </a:p>
          <a:p>
            <a:pPr marL="457200" lvl="0" indent="-457200">
              <a:buFont typeface="+mj-lt"/>
              <a:buAutoNum type="arabicPeriod"/>
            </a:pPr>
            <a:r>
              <a:rPr lang="en-US" dirty="0" smtClean="0"/>
              <a:t>If </a:t>
            </a:r>
            <a:r>
              <a:rPr lang="en-US" dirty="0"/>
              <a:t>the life time of the project is too long, the contractor can increase the price to avoid the case of inflation</a:t>
            </a:r>
            <a:r>
              <a:rPr lang="en-US" dirty="0" smtClean="0"/>
              <a:t>.</a:t>
            </a:r>
            <a:br>
              <a:rPr lang="en-US" dirty="0" smtClean="0"/>
            </a:br>
            <a:endParaRPr lang="en-US" dirty="0"/>
          </a:p>
          <a:p>
            <a:pPr marL="457200" lvl="0" indent="-457200">
              <a:buFont typeface="+mj-lt"/>
              <a:buAutoNum type="arabicPeriod"/>
            </a:pPr>
            <a:r>
              <a:rPr lang="en-US" dirty="0"/>
              <a:t>If the preceding choice leads to unsound value and his financial ability is unstable, then the contractor may avoid this kind of projects</a:t>
            </a:r>
            <a:r>
              <a:rPr lang="en-US" dirty="0" smtClean="0"/>
              <a:t>.</a:t>
            </a:r>
            <a:br>
              <a:rPr lang="en-US" dirty="0" smtClean="0"/>
            </a:br>
            <a:endParaRPr lang="en-US" dirty="0"/>
          </a:p>
          <a:p>
            <a:pPr marL="457200" lvl="0" indent="-457200">
              <a:buFont typeface="+mj-lt"/>
              <a:buAutoNum type="arabicPeriod"/>
            </a:pPr>
            <a:r>
              <a:rPr lang="en-US" dirty="0"/>
              <a:t>If possible, linking the value of the project in the contract with a fixed-kind value.</a:t>
            </a:r>
          </a:p>
          <a:p>
            <a:endParaRPr lang="en-US" dirty="0"/>
          </a:p>
        </p:txBody>
      </p:sp>
    </p:spTree>
    <p:extLst>
      <p:ext uri="{BB962C8B-B14F-4D97-AF65-F5344CB8AC3E}">
        <p14:creationId xmlns:p14="http://schemas.microsoft.com/office/powerpoint/2010/main" val="4886831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latin typeface="Times New Roman" pitchFamily="18" charset="0"/>
                <a:cs typeface="Times New Roman" pitchFamily="18" charset="0"/>
              </a:rPr>
              <a:t>Research Methodology</a:t>
            </a:r>
            <a:endParaRPr lang="en-US" b="1" dirty="0">
              <a:solidFill>
                <a:srgbClr val="C0000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600200"/>
            <a:ext cx="7924800" cy="4873752"/>
          </a:xfrm>
        </p:spPr>
        <p:txBody>
          <a:bodyPr>
            <a:normAutofit/>
          </a:bodyPr>
          <a:lstStyle/>
          <a:p>
            <a:pPr marL="457200" indent="-457200">
              <a:buAutoNum type="arabicPeriod"/>
            </a:pPr>
            <a:r>
              <a:rPr lang="en-US" sz="2600" dirty="0" smtClean="0"/>
              <a:t>Problem definition, Research aim and Research objectives</a:t>
            </a:r>
          </a:p>
          <a:p>
            <a:pPr marL="457200" indent="-457200">
              <a:buAutoNum type="arabicPeriod"/>
            </a:pPr>
            <a:r>
              <a:rPr lang="en-US" sz="2600" dirty="0" smtClean="0"/>
              <a:t>Theoretical Background &amp; Literature Review </a:t>
            </a:r>
          </a:p>
          <a:p>
            <a:pPr marL="457200" indent="-457200">
              <a:buAutoNum type="arabicPeriod"/>
            </a:pPr>
            <a:r>
              <a:rPr lang="en-US" sz="2600" dirty="0" smtClean="0"/>
              <a:t>Determination of R-Strategy</a:t>
            </a:r>
          </a:p>
          <a:p>
            <a:pPr marL="457200" indent="-457200">
              <a:buAutoNum type="arabicPeriod"/>
            </a:pPr>
            <a:r>
              <a:rPr lang="en-US" sz="2600" dirty="0" smtClean="0"/>
              <a:t>Questionnaire building and sample size determination.</a:t>
            </a:r>
          </a:p>
          <a:p>
            <a:pPr marL="457200" indent="-457200">
              <a:buAutoNum type="arabicPeriod"/>
            </a:pPr>
            <a:r>
              <a:rPr lang="en-US" sz="2600" dirty="0" smtClean="0"/>
              <a:t>Questionnaire analysis</a:t>
            </a:r>
          </a:p>
          <a:p>
            <a:pPr marL="457200" indent="-457200">
              <a:buAutoNum type="arabicPeriod"/>
            </a:pPr>
            <a:r>
              <a:rPr lang="en-US" sz="2600" dirty="0" smtClean="0"/>
              <a:t>Recommendations.</a:t>
            </a:r>
            <a:endParaRPr lang="en-US" sz="2600"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2027726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7467600" cy="6092952"/>
          </a:xfrm>
        </p:spPr>
        <p:txBody>
          <a:bodyPr>
            <a:normAutofit lnSpcReduction="10000"/>
          </a:bodyPr>
          <a:lstStyle/>
          <a:p>
            <a:pPr marL="0" lvl="0" indent="0">
              <a:buNone/>
            </a:pPr>
            <a:r>
              <a:rPr lang="en-US" b="1" dirty="0" smtClean="0"/>
              <a:t>8-</a:t>
            </a:r>
            <a:r>
              <a:rPr lang="en-US" b="1" u="sng" dirty="0" smtClean="0"/>
              <a:t> Labor </a:t>
            </a:r>
            <a:r>
              <a:rPr lang="en-US" b="1" u="sng" dirty="0"/>
              <a:t>strikes</a:t>
            </a:r>
            <a:endParaRPr lang="en-US" b="1" dirty="0"/>
          </a:p>
          <a:p>
            <a:pPr marL="0" indent="0">
              <a:buNone/>
            </a:pPr>
            <a:r>
              <a:rPr lang="en-US" b="1" dirty="0"/>
              <a:t> </a:t>
            </a:r>
          </a:p>
          <a:p>
            <a:pPr marL="0" lvl="0" indent="0">
              <a:buNone/>
            </a:pPr>
            <a:r>
              <a:rPr lang="en-US" b="1" dirty="0" smtClean="0"/>
              <a:t>9- </a:t>
            </a:r>
            <a:r>
              <a:rPr lang="en-US" b="1" u="sng" dirty="0" smtClean="0"/>
              <a:t>Financial </a:t>
            </a:r>
            <a:r>
              <a:rPr lang="en-US" b="1" u="sng" dirty="0"/>
              <a:t>failure of the contractor (insufficient funding</a:t>
            </a:r>
            <a:r>
              <a:rPr lang="en-US" b="1" u="sng" dirty="0" smtClean="0"/>
              <a:t>):</a:t>
            </a:r>
          </a:p>
          <a:p>
            <a:pPr marL="0" lvl="0" indent="0">
              <a:buNone/>
            </a:pPr>
            <a:endParaRPr lang="en-US" b="1" dirty="0"/>
          </a:p>
          <a:p>
            <a:pPr marL="457200" indent="-457200">
              <a:buFont typeface="+mj-lt"/>
              <a:buAutoNum type="arabicPeriod"/>
            </a:pPr>
            <a:r>
              <a:rPr lang="en-US" sz="2200" dirty="0" smtClean="0"/>
              <a:t>Crew </a:t>
            </a:r>
            <a:r>
              <a:rPr lang="en-US" sz="2200" dirty="0"/>
              <a:t>of qualified assistants should be employed or experts should be consulted on and on.</a:t>
            </a:r>
          </a:p>
          <a:p>
            <a:pPr marL="457200" lvl="0" indent="-457200">
              <a:buFont typeface="+mj-lt"/>
              <a:buAutoNum type="arabicPeriod"/>
            </a:pPr>
            <a:r>
              <a:rPr lang="en-US" sz="2200" dirty="0"/>
              <a:t>Avoiding projects which are over the financial ability of the contractor.</a:t>
            </a:r>
          </a:p>
          <a:p>
            <a:pPr marL="457200" lvl="0" indent="-457200">
              <a:buFont typeface="+mj-lt"/>
              <a:buAutoNum type="arabicPeriod"/>
            </a:pPr>
            <a:r>
              <a:rPr lang="en-US" sz="2200" dirty="0"/>
              <a:t>Establishing partnerships with other companies (if preliminaries for this risk appear) to assure financial liquidity.</a:t>
            </a:r>
          </a:p>
          <a:p>
            <a:pPr marL="457200" lvl="0" indent="-457200">
              <a:buFont typeface="+mj-lt"/>
              <a:buAutoNum type="arabicPeriod"/>
            </a:pPr>
            <a:r>
              <a:rPr lang="en-US" sz="2200" dirty="0"/>
              <a:t>Delivery of the project to other able subcontractors.</a:t>
            </a:r>
          </a:p>
          <a:p>
            <a:pPr marL="0" indent="0">
              <a:buNone/>
            </a:pPr>
            <a:r>
              <a:rPr lang="en-US" dirty="0"/>
              <a:t> </a:t>
            </a:r>
          </a:p>
          <a:p>
            <a:pPr marL="0" indent="0">
              <a:buNone/>
            </a:pPr>
            <a:r>
              <a:rPr lang="en-US" b="1" dirty="0"/>
              <a:t>10- </a:t>
            </a:r>
            <a:r>
              <a:rPr lang="en-US" b="1" u="sng" dirty="0"/>
              <a:t>Inadequate terms and conditions in tender documents</a:t>
            </a:r>
            <a:endParaRPr lang="en-US" b="1" u="sng" dirty="0"/>
          </a:p>
        </p:txBody>
      </p:sp>
    </p:spTree>
    <p:extLst>
      <p:ext uri="{BB962C8B-B14F-4D97-AF65-F5344CB8AC3E}">
        <p14:creationId xmlns:p14="http://schemas.microsoft.com/office/powerpoint/2010/main" val="40360704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458724"/>
            <a:ext cx="7467600" cy="4873752"/>
          </a:xfrm>
        </p:spPr>
        <p:txBody>
          <a:bodyPr/>
          <a:lstStyle/>
          <a:p>
            <a:pPr marL="0" indent="0" algn="ctr">
              <a:buNone/>
            </a:pPr>
            <a:r>
              <a:rPr lang="en-US" sz="6000" dirty="0" smtClean="0">
                <a:solidFill>
                  <a:schemeClr val="accent1">
                    <a:lumMod val="75000"/>
                  </a:schemeClr>
                </a:solidFill>
              </a:rPr>
              <a:t>Thank You </a:t>
            </a:r>
          </a:p>
          <a:p>
            <a:pPr marL="0" indent="0">
              <a:buNone/>
            </a:pPr>
            <a:endParaRPr lang="en-US" dirty="0"/>
          </a:p>
        </p:txBody>
      </p:sp>
      <p:sp>
        <p:nvSpPr>
          <p:cNvPr id="4" name="Smiley Face 3"/>
          <p:cNvSpPr/>
          <p:nvPr/>
        </p:nvSpPr>
        <p:spPr>
          <a:xfrm>
            <a:off x="2299855" y="2362200"/>
            <a:ext cx="3276600" cy="3352800"/>
          </a:xfrm>
          <a:prstGeom prst="smileyFac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299261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latin typeface="Times New Roman" pitchFamily="18" charset="0"/>
                <a:cs typeface="Times New Roman" pitchFamily="18" charset="0"/>
              </a:rPr>
              <a:t>Methodology – Research Strategy</a:t>
            </a:r>
            <a:endParaRPr lang="en-US" b="1" dirty="0">
              <a:solidFill>
                <a:srgbClr val="C00000"/>
              </a:solidFill>
            </a:endParaRPr>
          </a:p>
        </p:txBody>
      </p:sp>
      <p:sp>
        <p:nvSpPr>
          <p:cNvPr id="3" name="Content Placeholder 2"/>
          <p:cNvSpPr>
            <a:spLocks noGrp="1"/>
          </p:cNvSpPr>
          <p:nvPr>
            <p:ph sz="quarter" idx="1"/>
          </p:nvPr>
        </p:nvSpPr>
        <p:spPr>
          <a:xfrm>
            <a:off x="457200" y="1949612"/>
            <a:ext cx="7467600" cy="4873752"/>
          </a:xfrm>
        </p:spPr>
        <p:txBody>
          <a:bodyPr/>
          <a:lstStyle/>
          <a:p>
            <a:r>
              <a:rPr lang="en-US" dirty="0"/>
              <a:t>Research strategies are usually divided into two main types:</a:t>
            </a:r>
          </a:p>
          <a:p>
            <a:pPr marL="0" indent="0">
              <a:buNone/>
            </a:pPr>
            <a:r>
              <a:rPr lang="en-US" dirty="0"/>
              <a:t>1- Quantitative research</a:t>
            </a:r>
          </a:p>
          <a:p>
            <a:pPr marL="0" indent="0">
              <a:buNone/>
            </a:pPr>
            <a:r>
              <a:rPr lang="en-US" dirty="0"/>
              <a:t>2- Qualitative </a:t>
            </a:r>
            <a:r>
              <a:rPr lang="en-US" dirty="0" smtClean="0"/>
              <a:t>research</a:t>
            </a:r>
            <a:endParaRPr lang="ar-SA" dirty="0"/>
          </a:p>
          <a:p>
            <a:pPr marL="0" indent="0">
              <a:buNone/>
            </a:pPr>
            <a:endParaRPr lang="en-US" dirty="0"/>
          </a:p>
          <a:p>
            <a:r>
              <a:rPr lang="en-US" dirty="0"/>
              <a:t>This research </a:t>
            </a:r>
            <a:r>
              <a:rPr lang="en-US" dirty="0" smtClean="0"/>
              <a:t>mixes both of them but depends </a:t>
            </a:r>
            <a:r>
              <a:rPr lang="en-US" dirty="0"/>
              <a:t>mainly on conducting questionnaire survey.</a:t>
            </a:r>
          </a:p>
        </p:txBody>
      </p:sp>
    </p:spTree>
    <p:extLst>
      <p:ext uri="{BB962C8B-B14F-4D97-AF65-F5344CB8AC3E}">
        <p14:creationId xmlns:p14="http://schemas.microsoft.com/office/powerpoint/2010/main" val="11709881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normAutofit/>
          </a:bodyPr>
          <a:lstStyle/>
          <a:p>
            <a:pPr algn="ctr"/>
            <a:r>
              <a:rPr lang="en-US" sz="3200" b="1" dirty="0" smtClean="0">
                <a:solidFill>
                  <a:srgbClr val="C00000"/>
                </a:solidFill>
              </a:rPr>
              <a:t>Questionnaire Final Form</a:t>
            </a:r>
            <a:endParaRPr lang="en-US" sz="3200" b="1" dirty="0">
              <a:solidFill>
                <a:srgbClr val="C00000"/>
              </a:solidFill>
            </a:endParaRPr>
          </a:p>
        </p:txBody>
      </p:sp>
      <p:sp>
        <p:nvSpPr>
          <p:cNvPr id="3" name="Content Placeholder 2"/>
          <p:cNvSpPr>
            <a:spLocks noGrp="1"/>
          </p:cNvSpPr>
          <p:nvPr>
            <p:ph sz="quarter" idx="1"/>
          </p:nvPr>
        </p:nvSpPr>
        <p:spPr/>
        <p:txBody>
          <a:bodyPr/>
          <a:lstStyle/>
          <a:p>
            <a:r>
              <a:rPr lang="en-US" dirty="0" smtClean="0"/>
              <a:t>It consists of two parts :</a:t>
            </a:r>
          </a:p>
          <a:p>
            <a:pPr marL="0" indent="0">
              <a:buNone/>
            </a:pPr>
            <a:endParaRPr lang="en-US" dirty="0" smtClean="0"/>
          </a:p>
          <a:p>
            <a:pPr marL="0" indent="0">
              <a:buNone/>
            </a:pPr>
            <a:r>
              <a:rPr lang="en-US" dirty="0" smtClean="0"/>
              <a:t>The first one asks about general questions related to the company and the questionnaire filler.</a:t>
            </a:r>
          </a:p>
          <a:p>
            <a:pPr marL="0" indent="0">
              <a:buNone/>
            </a:pPr>
            <a:r>
              <a:rPr lang="en-US" dirty="0" smtClean="0"/>
              <a:t>( 6 Questions )</a:t>
            </a:r>
          </a:p>
          <a:p>
            <a:pPr marL="0" indent="0">
              <a:buNone/>
            </a:pPr>
            <a:endParaRPr lang="en-US" dirty="0"/>
          </a:p>
          <a:p>
            <a:pPr marL="0" indent="0">
              <a:buNone/>
            </a:pPr>
            <a:r>
              <a:rPr lang="en-US" dirty="0" smtClean="0"/>
              <a:t>The second one measures the degree of severity and controllability of 24 widespread and well-known financial risk factors.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2214707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7"/>
            <a:ext cx="7467600" cy="1143000"/>
          </a:xfrm>
        </p:spPr>
        <p:txBody>
          <a:bodyPr>
            <a:normAutofit/>
          </a:bodyPr>
          <a:lstStyle/>
          <a:p>
            <a:pPr algn="ctr"/>
            <a:r>
              <a:rPr lang="en-US" sz="3600" b="1" dirty="0" smtClean="0">
                <a:solidFill>
                  <a:srgbClr val="C00000"/>
                </a:solidFill>
              </a:rPr>
              <a:t>Questionnaire Analysis</a:t>
            </a:r>
            <a:endParaRPr lang="en-US" sz="3600" b="1" dirty="0">
              <a:solidFill>
                <a:srgbClr val="C00000"/>
              </a:solidFill>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622125054"/>
              </p:ext>
            </p:extLst>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739072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lstStyle/>
          <a:p>
            <a:pPr algn="ctr"/>
            <a:r>
              <a:rPr lang="en-US" sz="3200" b="1" dirty="0">
                <a:solidFill>
                  <a:srgbClr val="C00000"/>
                </a:solidFill>
              </a:rPr>
              <a:t>Questionnaire Analysis</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4229932489"/>
              </p:ext>
            </p:extLst>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524814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09"/>
            <a:ext cx="7467600" cy="1143000"/>
          </a:xfrm>
        </p:spPr>
        <p:txBody>
          <a:bodyPr/>
          <a:lstStyle/>
          <a:p>
            <a:pPr algn="ctr"/>
            <a:r>
              <a:rPr lang="en-US" sz="3200" b="1" dirty="0">
                <a:solidFill>
                  <a:srgbClr val="C00000"/>
                </a:solidFill>
              </a:rPr>
              <a:t>Questionnaire Analysis</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675976133"/>
              </p:ext>
            </p:extLst>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304426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709"/>
            <a:ext cx="7467600" cy="1143000"/>
          </a:xfrm>
        </p:spPr>
        <p:txBody>
          <a:bodyPr/>
          <a:lstStyle/>
          <a:p>
            <a:pPr algn="ctr"/>
            <a:r>
              <a:rPr lang="en-US" sz="3200" b="1" dirty="0">
                <a:solidFill>
                  <a:srgbClr val="C00000"/>
                </a:solidFill>
              </a:rPr>
              <a:t>Questionnaire Analysis</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472076318"/>
              </p:ext>
            </p:extLst>
          </p:nvPr>
        </p:nvGraphicFramePr>
        <p:xfrm>
          <a:off x="457200" y="13716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040800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855"/>
            <a:ext cx="7467600" cy="1143000"/>
          </a:xfrm>
        </p:spPr>
        <p:txBody>
          <a:bodyPr/>
          <a:lstStyle/>
          <a:p>
            <a:pPr algn="ctr"/>
            <a:r>
              <a:rPr lang="en-US" sz="3200" b="1" dirty="0">
                <a:solidFill>
                  <a:srgbClr val="C00000"/>
                </a:solidFill>
              </a:rPr>
              <a:t>Questionnaire Analysis</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856108820"/>
              </p:ext>
            </p:extLst>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13475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140</TotalTime>
  <Words>938</Words>
  <Application>Microsoft Office PowerPoint</Application>
  <PresentationFormat>On-screen Show (4:3)</PresentationFormat>
  <Paragraphs>223</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Oriel</vt:lpstr>
      <vt:lpstr>Financial Risk Management Affecting Building Projects in WB,  Contractor’s Perspective</vt:lpstr>
      <vt:lpstr>Research Methodology</vt:lpstr>
      <vt:lpstr>Methodology – Research Strategy</vt:lpstr>
      <vt:lpstr>Questionnaire Final Form</vt:lpstr>
      <vt:lpstr>Questionnaire Analysis</vt:lpstr>
      <vt:lpstr>Questionnaire Analysis</vt:lpstr>
      <vt:lpstr>Questionnaire Analysis</vt:lpstr>
      <vt:lpstr>Questionnaire Analysis</vt:lpstr>
      <vt:lpstr>Questionnaire Analysis</vt:lpstr>
      <vt:lpstr>Questionnaire Analysis</vt:lpstr>
      <vt:lpstr>Questionnaire Analysis</vt:lpstr>
      <vt:lpstr>Questionnaire Analysis</vt:lpstr>
      <vt:lpstr>PowerPoint Presentation</vt:lpstr>
      <vt:lpstr>Recommendations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Risk Management Affecting Building Projects in WB,  Contractor’s Perspective</dc:title>
  <dc:creator>Windows User</dc:creator>
  <cp:lastModifiedBy>Windows User</cp:lastModifiedBy>
  <cp:revision>30</cp:revision>
  <dcterms:created xsi:type="dcterms:W3CDTF">2013-05-19T20:22:32Z</dcterms:created>
  <dcterms:modified xsi:type="dcterms:W3CDTF">2013-05-19T22:42:37Z</dcterms:modified>
</cp:coreProperties>
</file>