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59"/>
  </p:notesMasterIdLst>
  <p:handoutMasterIdLst>
    <p:handoutMasterId r:id="rId60"/>
  </p:handoutMasterIdLst>
  <p:sldIdLst>
    <p:sldId id="259" r:id="rId3"/>
    <p:sldId id="260" r:id="rId4"/>
    <p:sldId id="261" r:id="rId5"/>
    <p:sldId id="263" r:id="rId6"/>
    <p:sldId id="265" r:id="rId7"/>
    <p:sldId id="266" r:id="rId8"/>
    <p:sldId id="319" r:id="rId9"/>
    <p:sldId id="320" r:id="rId10"/>
    <p:sldId id="321" r:id="rId11"/>
    <p:sldId id="322" r:id="rId12"/>
    <p:sldId id="264" r:id="rId13"/>
    <p:sldId id="258" r:id="rId14"/>
    <p:sldId id="257" r:id="rId15"/>
    <p:sldId id="289" r:id="rId16"/>
    <p:sldId id="291" r:id="rId17"/>
    <p:sldId id="290" r:id="rId18"/>
    <p:sldId id="293" r:id="rId19"/>
    <p:sldId id="262" r:id="rId20"/>
    <p:sldId id="294" r:id="rId21"/>
    <p:sldId id="268" r:id="rId22"/>
    <p:sldId id="295" r:id="rId23"/>
    <p:sldId id="298" r:id="rId24"/>
    <p:sldId id="303" r:id="rId25"/>
    <p:sldId id="302" r:id="rId26"/>
    <p:sldId id="301" r:id="rId27"/>
    <p:sldId id="300" r:id="rId28"/>
    <p:sldId id="299" r:id="rId29"/>
    <p:sldId id="297" r:id="rId30"/>
    <p:sldId id="296" r:id="rId31"/>
    <p:sldId id="304" r:id="rId32"/>
    <p:sldId id="305" r:id="rId33"/>
    <p:sldId id="306" r:id="rId34"/>
    <p:sldId id="308" r:id="rId35"/>
    <p:sldId id="309" r:id="rId36"/>
    <p:sldId id="307" r:id="rId37"/>
    <p:sldId id="310" r:id="rId38"/>
    <p:sldId id="311" r:id="rId39"/>
    <p:sldId id="312" r:id="rId40"/>
    <p:sldId id="269" r:id="rId41"/>
    <p:sldId id="270" r:id="rId42"/>
    <p:sldId id="274" r:id="rId43"/>
    <p:sldId id="275" r:id="rId44"/>
    <p:sldId id="276" r:id="rId45"/>
    <p:sldId id="277" r:id="rId46"/>
    <p:sldId id="278" r:id="rId47"/>
    <p:sldId id="279" r:id="rId48"/>
    <p:sldId id="318" r:id="rId49"/>
    <p:sldId id="282" r:id="rId50"/>
    <p:sldId id="283" r:id="rId51"/>
    <p:sldId id="280" r:id="rId52"/>
    <p:sldId id="284" r:id="rId53"/>
    <p:sldId id="286" r:id="rId54"/>
    <p:sldId id="273" r:id="rId55"/>
    <p:sldId id="287" r:id="rId56"/>
    <p:sldId id="288" r:id="rId57"/>
    <p:sldId id="272"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2" autoAdjust="0"/>
    <p:restoredTop sz="94660"/>
  </p:normalViewPr>
  <p:slideViewPr>
    <p:cSldViewPr>
      <p:cViewPr>
        <p:scale>
          <a:sx n="70" d="100"/>
          <a:sy n="70" d="100"/>
        </p:scale>
        <p:origin x="-1326"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FA42CC-A5DB-0A40-995E-9FBBFDB4B755}" type="doc">
      <dgm:prSet loTypeId="urn:microsoft.com/office/officeart/2005/8/layout/venn1" loCatId="relationship" qsTypeId="urn:microsoft.com/office/officeart/2005/8/quickstyle/simple4" qsCatId="simple" csTypeId="urn:microsoft.com/office/officeart/2005/8/colors/accent1_2" csCatId="accent1" phldr="1"/>
      <dgm:spPr/>
    </dgm:pt>
    <dgm:pt modelId="{EB4755E5-5257-FE40-AA85-EA94980FC2ED}">
      <dgm:prSet phldrT="[Text]" custT="1"/>
      <dgm:spPr>
        <a:gradFill flip="none" rotWithShape="1">
          <a:gsLst>
            <a:gs pos="0">
              <a:srgbClr val="FF6D6D"/>
            </a:gs>
            <a:gs pos="100000">
              <a:srgbClr val="FF4747"/>
            </a:gs>
          </a:gsLst>
          <a:lin ang="16200000" scaled="0"/>
          <a:tileRect/>
        </a:gradFill>
      </dgm:spPr>
      <dgm:t>
        <a:bodyPr/>
        <a:lstStyle/>
        <a:p>
          <a:r>
            <a:rPr lang="en-US" sz="1600" dirty="0" smtClean="0">
              <a:latin typeface="Arial" pitchFamily="34" charset="0"/>
              <a:cs typeface="+mj-cs"/>
            </a:rPr>
            <a:t>Opportunities</a:t>
          </a:r>
          <a:endParaRPr lang="en-US" sz="1600" dirty="0">
            <a:latin typeface="Arial" pitchFamily="34" charset="0"/>
            <a:cs typeface="+mj-cs"/>
          </a:endParaRPr>
        </a:p>
      </dgm:t>
    </dgm:pt>
    <dgm:pt modelId="{1B0A15C6-4D9A-D34C-A73F-5C7F5ED73496}" type="parTrans" cxnId="{8F287091-83DB-9642-B04B-8D4860E714A0}">
      <dgm:prSet/>
      <dgm:spPr/>
      <dgm:t>
        <a:bodyPr/>
        <a:lstStyle/>
        <a:p>
          <a:endParaRPr lang="en-US"/>
        </a:p>
      </dgm:t>
    </dgm:pt>
    <dgm:pt modelId="{51233C42-6B12-364B-93E9-B5698B9C37F2}" type="sibTrans" cxnId="{8F287091-83DB-9642-B04B-8D4860E714A0}">
      <dgm:prSet/>
      <dgm:spPr/>
      <dgm:t>
        <a:bodyPr/>
        <a:lstStyle/>
        <a:p>
          <a:endParaRPr lang="en-US"/>
        </a:p>
      </dgm:t>
    </dgm:pt>
    <dgm:pt modelId="{56C66CBA-9F4F-C24B-BF63-710D4F185AC4}">
      <dgm:prSet phldrT="[Text]" custT="1"/>
      <dgm:spPr>
        <a:gradFill flip="none" rotWithShape="1">
          <a:gsLst>
            <a:gs pos="0">
              <a:srgbClr val="C00000"/>
            </a:gs>
            <a:gs pos="100000">
              <a:srgbClr val="FF0000"/>
            </a:gs>
          </a:gsLst>
          <a:lin ang="16200000" scaled="0"/>
          <a:tileRect/>
        </a:gradFill>
      </dgm:spPr>
      <dgm:t>
        <a:bodyPr/>
        <a:lstStyle/>
        <a:p>
          <a:pPr algn="l"/>
          <a:r>
            <a:rPr lang="en-US" sz="1400" b="1" dirty="0" smtClean="0">
              <a:cs typeface="+mj-cs"/>
            </a:rPr>
            <a:t>Weaknesses</a:t>
          </a:r>
          <a:endParaRPr lang="en-US" sz="1400" b="1" dirty="0">
            <a:cs typeface="+mj-cs"/>
          </a:endParaRPr>
        </a:p>
      </dgm:t>
    </dgm:pt>
    <dgm:pt modelId="{1518CF2D-74DD-9448-A91C-FD24E72D521F}" type="parTrans" cxnId="{795598E7-B9C9-FD4F-9096-F600292F1294}">
      <dgm:prSet/>
      <dgm:spPr/>
      <dgm:t>
        <a:bodyPr/>
        <a:lstStyle/>
        <a:p>
          <a:endParaRPr lang="en-US"/>
        </a:p>
      </dgm:t>
    </dgm:pt>
    <dgm:pt modelId="{08525B41-86C6-1548-B79D-A1F76D8D8667}" type="sibTrans" cxnId="{795598E7-B9C9-FD4F-9096-F600292F1294}">
      <dgm:prSet/>
      <dgm:spPr/>
      <dgm:t>
        <a:bodyPr/>
        <a:lstStyle/>
        <a:p>
          <a:endParaRPr lang="en-US"/>
        </a:p>
      </dgm:t>
    </dgm:pt>
    <dgm:pt modelId="{E866A995-B77A-4AF8-B2E3-685AC2BCEADC}">
      <dgm:prSet phldrT="[Text]" custT="1"/>
      <dgm:spPr>
        <a:gradFill flip="none" rotWithShape="1">
          <a:gsLst>
            <a:gs pos="0">
              <a:srgbClr val="C00000"/>
            </a:gs>
            <a:gs pos="100000">
              <a:srgbClr val="FF0000"/>
            </a:gs>
          </a:gsLst>
          <a:lin ang="16200000" scaled="0"/>
          <a:tileRect/>
        </a:gradFill>
      </dgm:spPr>
      <dgm:t>
        <a:bodyPr/>
        <a:lstStyle/>
        <a:p>
          <a:pPr algn="r"/>
          <a:r>
            <a:rPr lang="en-US" sz="2000" dirty="0" smtClean="0">
              <a:cs typeface="+mj-cs"/>
            </a:rPr>
            <a:t>Threats</a:t>
          </a:r>
          <a:endParaRPr lang="en-US" sz="2000" dirty="0">
            <a:cs typeface="+mj-cs"/>
          </a:endParaRPr>
        </a:p>
      </dgm:t>
    </dgm:pt>
    <dgm:pt modelId="{9B64A84F-B8C5-4118-8B29-10116C4A3F22}" type="parTrans" cxnId="{5E84FDC4-F958-4696-ACE6-A8B42552E1A3}">
      <dgm:prSet/>
      <dgm:spPr/>
      <dgm:t>
        <a:bodyPr/>
        <a:lstStyle/>
        <a:p>
          <a:pPr rtl="1"/>
          <a:endParaRPr lang="ar-SA"/>
        </a:p>
      </dgm:t>
    </dgm:pt>
    <dgm:pt modelId="{9B419393-17D7-426F-AE9F-93970B1D5051}" type="sibTrans" cxnId="{5E84FDC4-F958-4696-ACE6-A8B42552E1A3}">
      <dgm:prSet/>
      <dgm:spPr/>
      <dgm:t>
        <a:bodyPr/>
        <a:lstStyle/>
        <a:p>
          <a:pPr rtl="1"/>
          <a:endParaRPr lang="ar-SA"/>
        </a:p>
      </dgm:t>
    </dgm:pt>
    <dgm:pt modelId="{B7716308-1B18-4F4C-BB08-DAF6AA8D510B}">
      <dgm:prSet phldrT="[Text]" custT="1"/>
      <dgm:spPr>
        <a:gradFill flip="none" rotWithShape="1">
          <a:gsLst>
            <a:gs pos="0">
              <a:srgbClr val="C00000"/>
            </a:gs>
            <a:gs pos="100000">
              <a:srgbClr val="FF0000"/>
            </a:gs>
          </a:gsLst>
          <a:lin ang="16200000" scaled="0"/>
          <a:tileRect/>
        </a:gradFill>
      </dgm:spPr>
      <dgm:t>
        <a:bodyPr/>
        <a:lstStyle/>
        <a:p>
          <a:pPr algn="r"/>
          <a:r>
            <a:rPr lang="en-US" sz="1400" b="1" dirty="0" smtClean="0">
              <a:cs typeface="+mj-cs"/>
            </a:rPr>
            <a:t>strengths</a:t>
          </a:r>
          <a:endParaRPr lang="en-US" sz="1400" b="1" dirty="0">
            <a:cs typeface="+mj-cs"/>
          </a:endParaRPr>
        </a:p>
      </dgm:t>
    </dgm:pt>
    <dgm:pt modelId="{89F1B26C-AFB6-462B-89F5-484B1597A4D5}" type="parTrans" cxnId="{104F93B4-2EA5-4242-B9D9-CB7DE6ED3E0E}">
      <dgm:prSet/>
      <dgm:spPr/>
      <dgm:t>
        <a:bodyPr/>
        <a:lstStyle/>
        <a:p>
          <a:pPr rtl="1"/>
          <a:endParaRPr lang="ar-SA"/>
        </a:p>
      </dgm:t>
    </dgm:pt>
    <dgm:pt modelId="{881527D9-4CE2-46CC-9EF8-B9A8000D4EB4}" type="sibTrans" cxnId="{104F93B4-2EA5-4242-B9D9-CB7DE6ED3E0E}">
      <dgm:prSet/>
      <dgm:spPr/>
      <dgm:t>
        <a:bodyPr/>
        <a:lstStyle/>
        <a:p>
          <a:pPr rtl="1"/>
          <a:endParaRPr lang="ar-SA"/>
        </a:p>
      </dgm:t>
    </dgm:pt>
    <dgm:pt modelId="{F30CEE75-7B49-A64A-A7DA-50F04D788E7E}" type="pres">
      <dgm:prSet presAssocID="{84FA42CC-A5DB-0A40-995E-9FBBFDB4B755}" presName="compositeShape" presStyleCnt="0">
        <dgm:presLayoutVars>
          <dgm:chMax val="7"/>
          <dgm:dir/>
          <dgm:resizeHandles val="exact"/>
        </dgm:presLayoutVars>
      </dgm:prSet>
      <dgm:spPr/>
    </dgm:pt>
    <dgm:pt modelId="{F18A1AB6-6B7E-A241-B5D7-6B83353B0CCD}" type="pres">
      <dgm:prSet presAssocID="{EB4755E5-5257-FE40-AA85-EA94980FC2ED}" presName="circ1" presStyleLbl="vennNode1" presStyleIdx="0" presStyleCnt="4" custScaleY="120448"/>
      <dgm:spPr/>
      <dgm:t>
        <a:bodyPr/>
        <a:lstStyle/>
        <a:p>
          <a:endParaRPr lang="en-US"/>
        </a:p>
      </dgm:t>
    </dgm:pt>
    <dgm:pt modelId="{1A09A159-9D89-B946-9BBF-A6C5E0755235}" type="pres">
      <dgm:prSet presAssocID="{EB4755E5-5257-FE40-AA85-EA94980FC2ED}" presName="circ1Tx" presStyleLbl="revTx" presStyleIdx="0" presStyleCnt="0">
        <dgm:presLayoutVars>
          <dgm:chMax val="0"/>
          <dgm:chPref val="0"/>
          <dgm:bulletEnabled val="1"/>
        </dgm:presLayoutVars>
      </dgm:prSet>
      <dgm:spPr/>
      <dgm:t>
        <a:bodyPr/>
        <a:lstStyle/>
        <a:p>
          <a:endParaRPr lang="en-US"/>
        </a:p>
      </dgm:t>
    </dgm:pt>
    <dgm:pt modelId="{ED770F38-3E41-497B-A8F5-956EC93A3726}" type="pres">
      <dgm:prSet presAssocID="{56C66CBA-9F4F-C24B-BF63-710D4F185AC4}" presName="circ2" presStyleLbl="vennNode1" presStyleIdx="1" presStyleCnt="4" custScaleX="166938" custLinFactNeighborX="12426" custLinFactNeighborY="-1775"/>
      <dgm:spPr/>
      <dgm:t>
        <a:bodyPr/>
        <a:lstStyle/>
        <a:p>
          <a:pPr rtl="1"/>
          <a:endParaRPr lang="ar-SA"/>
        </a:p>
      </dgm:t>
    </dgm:pt>
    <dgm:pt modelId="{930254C2-08E9-4976-804B-674DE7909ED2}" type="pres">
      <dgm:prSet presAssocID="{56C66CBA-9F4F-C24B-BF63-710D4F185AC4}" presName="circ2Tx" presStyleLbl="revTx" presStyleIdx="0" presStyleCnt="0">
        <dgm:presLayoutVars>
          <dgm:chMax val="0"/>
          <dgm:chPref val="0"/>
          <dgm:bulletEnabled val="1"/>
        </dgm:presLayoutVars>
      </dgm:prSet>
      <dgm:spPr/>
      <dgm:t>
        <a:bodyPr/>
        <a:lstStyle/>
        <a:p>
          <a:pPr rtl="1"/>
          <a:endParaRPr lang="ar-SA"/>
        </a:p>
      </dgm:t>
    </dgm:pt>
    <dgm:pt modelId="{A8A34578-D635-4EAD-B450-6540BFBB27CB}" type="pres">
      <dgm:prSet presAssocID="{E866A995-B77A-4AF8-B2E3-685AC2BCEADC}" presName="circ3" presStyleLbl="vennNode1" presStyleIdx="2" presStyleCnt="4" custScaleX="117815" custLinFactNeighborX="15172" custLinFactNeighborY="-8336"/>
      <dgm:spPr/>
      <dgm:t>
        <a:bodyPr/>
        <a:lstStyle/>
        <a:p>
          <a:pPr rtl="1"/>
          <a:endParaRPr lang="ar-SA"/>
        </a:p>
      </dgm:t>
    </dgm:pt>
    <dgm:pt modelId="{4CAB6600-BDEA-4156-A916-BE8F07CAEDAD}" type="pres">
      <dgm:prSet presAssocID="{E866A995-B77A-4AF8-B2E3-685AC2BCEADC}" presName="circ3Tx" presStyleLbl="revTx" presStyleIdx="0" presStyleCnt="0">
        <dgm:presLayoutVars>
          <dgm:chMax val="0"/>
          <dgm:chPref val="0"/>
          <dgm:bulletEnabled val="1"/>
        </dgm:presLayoutVars>
      </dgm:prSet>
      <dgm:spPr/>
      <dgm:t>
        <a:bodyPr/>
        <a:lstStyle/>
        <a:p>
          <a:pPr rtl="1"/>
          <a:endParaRPr lang="ar-SA"/>
        </a:p>
      </dgm:t>
    </dgm:pt>
    <dgm:pt modelId="{57D77ED3-7AAE-4D28-BAB3-E517455E22D6}" type="pres">
      <dgm:prSet presAssocID="{B7716308-1B18-4F4C-BB08-DAF6AA8D510B}" presName="circ4" presStyleLbl="vennNode1" presStyleIdx="3" presStyleCnt="4" custScaleX="117752" custScaleY="117752" custLinFactNeighborX="-10059" custLinFactNeighborY="2663"/>
      <dgm:spPr/>
      <dgm:t>
        <a:bodyPr/>
        <a:lstStyle/>
        <a:p>
          <a:pPr rtl="1"/>
          <a:endParaRPr lang="ar-SA"/>
        </a:p>
      </dgm:t>
    </dgm:pt>
    <dgm:pt modelId="{4B9423E9-8089-4EEA-96B7-FDE22225E262}" type="pres">
      <dgm:prSet presAssocID="{B7716308-1B18-4F4C-BB08-DAF6AA8D510B}" presName="circ4Tx" presStyleLbl="revTx" presStyleIdx="0" presStyleCnt="0">
        <dgm:presLayoutVars>
          <dgm:chMax val="0"/>
          <dgm:chPref val="0"/>
          <dgm:bulletEnabled val="1"/>
        </dgm:presLayoutVars>
      </dgm:prSet>
      <dgm:spPr/>
      <dgm:t>
        <a:bodyPr/>
        <a:lstStyle/>
        <a:p>
          <a:pPr rtl="1"/>
          <a:endParaRPr lang="ar-SA"/>
        </a:p>
      </dgm:t>
    </dgm:pt>
  </dgm:ptLst>
  <dgm:cxnLst>
    <dgm:cxn modelId="{E431D379-5913-4936-8EF1-6EA0234D0557}" type="presOf" srcId="{E866A995-B77A-4AF8-B2E3-685AC2BCEADC}" destId="{A8A34578-D635-4EAD-B450-6540BFBB27CB}" srcOrd="0" destOrd="0" presId="urn:microsoft.com/office/officeart/2005/8/layout/venn1"/>
    <dgm:cxn modelId="{53BCE755-FDB0-4C94-B3B6-828D9322C7BF}" type="presOf" srcId="{B7716308-1B18-4F4C-BB08-DAF6AA8D510B}" destId="{57D77ED3-7AAE-4D28-BAB3-E517455E22D6}" srcOrd="0" destOrd="0" presId="urn:microsoft.com/office/officeart/2005/8/layout/venn1"/>
    <dgm:cxn modelId="{8F287091-83DB-9642-B04B-8D4860E714A0}" srcId="{84FA42CC-A5DB-0A40-995E-9FBBFDB4B755}" destId="{EB4755E5-5257-FE40-AA85-EA94980FC2ED}" srcOrd="0" destOrd="0" parTransId="{1B0A15C6-4D9A-D34C-A73F-5C7F5ED73496}" sibTransId="{51233C42-6B12-364B-93E9-B5698B9C37F2}"/>
    <dgm:cxn modelId="{D2921F0C-DFDE-467F-B07A-3DAB14ECAE34}" type="presOf" srcId="{56C66CBA-9F4F-C24B-BF63-710D4F185AC4}" destId="{930254C2-08E9-4976-804B-674DE7909ED2}" srcOrd="1" destOrd="0" presId="urn:microsoft.com/office/officeart/2005/8/layout/venn1"/>
    <dgm:cxn modelId="{848F2794-0D05-4A70-80BA-FAB086E3DB10}" type="presOf" srcId="{E866A995-B77A-4AF8-B2E3-685AC2BCEADC}" destId="{4CAB6600-BDEA-4156-A916-BE8F07CAEDAD}" srcOrd="1" destOrd="0" presId="urn:microsoft.com/office/officeart/2005/8/layout/venn1"/>
    <dgm:cxn modelId="{9E3FBED2-0779-44F4-85AD-6192A3E336AE}" type="presOf" srcId="{B7716308-1B18-4F4C-BB08-DAF6AA8D510B}" destId="{4B9423E9-8089-4EEA-96B7-FDE22225E262}" srcOrd="1" destOrd="0" presId="urn:microsoft.com/office/officeart/2005/8/layout/venn1"/>
    <dgm:cxn modelId="{CC95A813-39A8-4276-9FEA-E766A7EC9736}" type="presOf" srcId="{EB4755E5-5257-FE40-AA85-EA94980FC2ED}" destId="{1A09A159-9D89-B946-9BBF-A6C5E0755235}" srcOrd="1" destOrd="0" presId="urn:microsoft.com/office/officeart/2005/8/layout/venn1"/>
    <dgm:cxn modelId="{85EB5363-C464-459D-93FE-71A55F6BE70D}" type="presOf" srcId="{84FA42CC-A5DB-0A40-995E-9FBBFDB4B755}" destId="{F30CEE75-7B49-A64A-A7DA-50F04D788E7E}" srcOrd="0" destOrd="0" presId="urn:microsoft.com/office/officeart/2005/8/layout/venn1"/>
    <dgm:cxn modelId="{744C7A77-3D94-48FF-A414-3B8C3AC9B1B8}" type="presOf" srcId="{EB4755E5-5257-FE40-AA85-EA94980FC2ED}" destId="{F18A1AB6-6B7E-A241-B5D7-6B83353B0CCD}" srcOrd="0" destOrd="0" presId="urn:microsoft.com/office/officeart/2005/8/layout/venn1"/>
    <dgm:cxn modelId="{5E84FDC4-F958-4696-ACE6-A8B42552E1A3}" srcId="{84FA42CC-A5DB-0A40-995E-9FBBFDB4B755}" destId="{E866A995-B77A-4AF8-B2E3-685AC2BCEADC}" srcOrd="2" destOrd="0" parTransId="{9B64A84F-B8C5-4118-8B29-10116C4A3F22}" sibTransId="{9B419393-17D7-426F-AE9F-93970B1D5051}"/>
    <dgm:cxn modelId="{795598E7-B9C9-FD4F-9096-F600292F1294}" srcId="{84FA42CC-A5DB-0A40-995E-9FBBFDB4B755}" destId="{56C66CBA-9F4F-C24B-BF63-710D4F185AC4}" srcOrd="1" destOrd="0" parTransId="{1518CF2D-74DD-9448-A91C-FD24E72D521F}" sibTransId="{08525B41-86C6-1548-B79D-A1F76D8D8667}"/>
    <dgm:cxn modelId="{104F93B4-2EA5-4242-B9D9-CB7DE6ED3E0E}" srcId="{84FA42CC-A5DB-0A40-995E-9FBBFDB4B755}" destId="{B7716308-1B18-4F4C-BB08-DAF6AA8D510B}" srcOrd="3" destOrd="0" parTransId="{89F1B26C-AFB6-462B-89F5-484B1597A4D5}" sibTransId="{881527D9-4CE2-46CC-9EF8-B9A8000D4EB4}"/>
    <dgm:cxn modelId="{77CCE1E8-9C68-4B22-B13A-926FAB708FD2}" type="presOf" srcId="{56C66CBA-9F4F-C24B-BF63-710D4F185AC4}" destId="{ED770F38-3E41-497B-A8F5-956EC93A3726}" srcOrd="0" destOrd="0" presId="urn:microsoft.com/office/officeart/2005/8/layout/venn1"/>
    <dgm:cxn modelId="{4BAF33C4-42A1-46FF-A2D1-482CD92AA56B}" type="presParOf" srcId="{F30CEE75-7B49-A64A-A7DA-50F04D788E7E}" destId="{F18A1AB6-6B7E-A241-B5D7-6B83353B0CCD}" srcOrd="0" destOrd="0" presId="urn:microsoft.com/office/officeart/2005/8/layout/venn1"/>
    <dgm:cxn modelId="{6BC6DB7A-E896-4DAB-A6DD-6AD6256F85A5}" type="presParOf" srcId="{F30CEE75-7B49-A64A-A7DA-50F04D788E7E}" destId="{1A09A159-9D89-B946-9BBF-A6C5E0755235}" srcOrd="1" destOrd="0" presId="urn:microsoft.com/office/officeart/2005/8/layout/venn1"/>
    <dgm:cxn modelId="{AA1686DE-8B9B-42DC-B236-5CAC85C6F8C6}" type="presParOf" srcId="{F30CEE75-7B49-A64A-A7DA-50F04D788E7E}" destId="{ED770F38-3E41-497B-A8F5-956EC93A3726}" srcOrd="2" destOrd="0" presId="urn:microsoft.com/office/officeart/2005/8/layout/venn1"/>
    <dgm:cxn modelId="{43E68ACC-5D40-4875-8262-497AD48C9005}" type="presParOf" srcId="{F30CEE75-7B49-A64A-A7DA-50F04D788E7E}" destId="{930254C2-08E9-4976-804B-674DE7909ED2}" srcOrd="3" destOrd="0" presId="urn:microsoft.com/office/officeart/2005/8/layout/venn1"/>
    <dgm:cxn modelId="{8C5CB7D7-E43B-4CA3-AE0F-33C08D25E4DB}" type="presParOf" srcId="{F30CEE75-7B49-A64A-A7DA-50F04D788E7E}" destId="{A8A34578-D635-4EAD-B450-6540BFBB27CB}" srcOrd="4" destOrd="0" presId="urn:microsoft.com/office/officeart/2005/8/layout/venn1"/>
    <dgm:cxn modelId="{97CF195C-55B6-495B-8AE6-B7E1558F096C}" type="presParOf" srcId="{F30CEE75-7B49-A64A-A7DA-50F04D788E7E}" destId="{4CAB6600-BDEA-4156-A916-BE8F07CAEDAD}" srcOrd="5" destOrd="0" presId="urn:microsoft.com/office/officeart/2005/8/layout/venn1"/>
    <dgm:cxn modelId="{55B8D2AC-27A8-4C2B-8E36-99F77ABBE8FD}" type="presParOf" srcId="{F30CEE75-7B49-A64A-A7DA-50F04D788E7E}" destId="{57D77ED3-7AAE-4D28-BAB3-E517455E22D6}" srcOrd="6" destOrd="0" presId="urn:microsoft.com/office/officeart/2005/8/layout/venn1"/>
    <dgm:cxn modelId="{F17C6706-5E2C-43FC-96B8-BAE52CAFECA9}" type="presParOf" srcId="{F30CEE75-7B49-A64A-A7DA-50F04D788E7E}" destId="{4B9423E9-8089-4EEA-96B7-FDE22225E262}"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A51B52-3AC4-ED4F-89E4-5901821EBF4B}" type="doc">
      <dgm:prSet loTypeId="urn:microsoft.com/office/officeart/2005/8/layout/arrow2" loCatId="process" qsTypeId="urn:microsoft.com/office/officeart/2005/8/quickstyle/simple4" qsCatId="simple" csTypeId="urn:microsoft.com/office/officeart/2005/8/colors/accent1_2" csCatId="accent1" phldr="1"/>
      <dgm:spPr/>
    </dgm:pt>
    <dgm:pt modelId="{81367FA0-8C3B-8740-BC89-98086D8376AB}">
      <dgm:prSet phldrT="[Text]"/>
      <dgm:spPr/>
      <dgm:t>
        <a:bodyPr/>
        <a:lstStyle/>
        <a:p>
          <a:r>
            <a:rPr lang="en-US" dirty="0" smtClean="0">
              <a:solidFill>
                <a:srgbClr val="6C0000"/>
              </a:solidFill>
            </a:rPr>
            <a:t>Quality</a:t>
          </a:r>
          <a:r>
            <a:rPr lang="en-US" baseline="0" dirty="0" smtClean="0">
              <a:solidFill>
                <a:srgbClr val="6C0000"/>
              </a:solidFill>
            </a:rPr>
            <a:t> </a:t>
          </a:r>
          <a:endParaRPr lang="en-US" dirty="0">
            <a:solidFill>
              <a:srgbClr val="6C0000"/>
            </a:solidFill>
          </a:endParaRPr>
        </a:p>
      </dgm:t>
    </dgm:pt>
    <dgm:pt modelId="{2C2517EE-EEED-D54E-9963-28B6A7C6320D}" type="parTrans" cxnId="{1A9E0342-8195-A345-97C6-27958D8FE98C}">
      <dgm:prSet/>
      <dgm:spPr/>
      <dgm:t>
        <a:bodyPr/>
        <a:lstStyle/>
        <a:p>
          <a:endParaRPr lang="en-US"/>
        </a:p>
      </dgm:t>
    </dgm:pt>
    <dgm:pt modelId="{D05B3370-65A9-984B-A629-90118080E6F1}" type="sibTrans" cxnId="{1A9E0342-8195-A345-97C6-27958D8FE98C}">
      <dgm:prSet/>
      <dgm:spPr/>
      <dgm:t>
        <a:bodyPr/>
        <a:lstStyle/>
        <a:p>
          <a:endParaRPr lang="en-US"/>
        </a:p>
      </dgm:t>
    </dgm:pt>
    <dgm:pt modelId="{2CD19B97-16CF-1040-A181-14CA907B0738}">
      <dgm:prSet phldrT="[Text]"/>
      <dgm:spPr/>
      <dgm:t>
        <a:bodyPr/>
        <a:lstStyle/>
        <a:p>
          <a:r>
            <a:rPr lang="en-US" dirty="0" smtClean="0">
              <a:solidFill>
                <a:srgbClr val="6C0000"/>
              </a:solidFill>
            </a:rPr>
            <a:t>Soft Skills</a:t>
          </a:r>
          <a:endParaRPr lang="en-US" dirty="0">
            <a:solidFill>
              <a:srgbClr val="6C0000"/>
            </a:solidFill>
          </a:endParaRPr>
        </a:p>
      </dgm:t>
    </dgm:pt>
    <dgm:pt modelId="{B950B4E9-9B93-BF4F-AC36-B0CE8F747942}" type="parTrans" cxnId="{FBD9F861-4465-8E47-9DA9-F1F07AD566F2}">
      <dgm:prSet/>
      <dgm:spPr/>
      <dgm:t>
        <a:bodyPr/>
        <a:lstStyle/>
        <a:p>
          <a:endParaRPr lang="en-US"/>
        </a:p>
      </dgm:t>
    </dgm:pt>
    <dgm:pt modelId="{9E2F4C2C-4E0C-A947-9779-4E9365F8FCEE}" type="sibTrans" cxnId="{FBD9F861-4465-8E47-9DA9-F1F07AD566F2}">
      <dgm:prSet/>
      <dgm:spPr/>
      <dgm:t>
        <a:bodyPr/>
        <a:lstStyle/>
        <a:p>
          <a:endParaRPr lang="en-US"/>
        </a:p>
      </dgm:t>
    </dgm:pt>
    <dgm:pt modelId="{FBC579DC-5FF1-0D42-ABCE-EB9213E55AE4}">
      <dgm:prSet phldrT="[Text]" custT="1"/>
      <dgm:spPr/>
      <dgm:t>
        <a:bodyPr/>
        <a:lstStyle/>
        <a:p>
          <a:r>
            <a:rPr lang="en-US" sz="3200" dirty="0" smtClean="0">
              <a:solidFill>
                <a:srgbClr val="6C0000"/>
              </a:solidFill>
            </a:rPr>
            <a:t>Marketing</a:t>
          </a:r>
          <a:endParaRPr lang="en-US" sz="3200" dirty="0">
            <a:solidFill>
              <a:srgbClr val="6C0000"/>
            </a:solidFill>
          </a:endParaRPr>
        </a:p>
      </dgm:t>
    </dgm:pt>
    <dgm:pt modelId="{425D5EE4-23C9-9644-9ABC-771C470AE342}" type="parTrans" cxnId="{6171DD09-1A27-394E-9A35-2B8DC9A9AF6D}">
      <dgm:prSet/>
      <dgm:spPr/>
      <dgm:t>
        <a:bodyPr/>
        <a:lstStyle/>
        <a:p>
          <a:endParaRPr lang="en-US"/>
        </a:p>
      </dgm:t>
    </dgm:pt>
    <dgm:pt modelId="{5A5EC4E8-98F0-9B4E-ABE8-DFFAE8FEACD3}" type="sibTrans" cxnId="{6171DD09-1A27-394E-9A35-2B8DC9A9AF6D}">
      <dgm:prSet/>
      <dgm:spPr/>
      <dgm:t>
        <a:bodyPr/>
        <a:lstStyle/>
        <a:p>
          <a:endParaRPr lang="en-US"/>
        </a:p>
      </dgm:t>
    </dgm:pt>
    <dgm:pt modelId="{BF298954-A3AC-6342-B774-647350D1AA6F}" type="pres">
      <dgm:prSet presAssocID="{16A51B52-3AC4-ED4F-89E4-5901821EBF4B}" presName="arrowDiagram" presStyleCnt="0">
        <dgm:presLayoutVars>
          <dgm:chMax val="5"/>
          <dgm:dir/>
          <dgm:resizeHandles val="exact"/>
        </dgm:presLayoutVars>
      </dgm:prSet>
      <dgm:spPr/>
    </dgm:pt>
    <dgm:pt modelId="{AFC0C313-B5B2-734A-AA4F-15FFA9F5AB83}" type="pres">
      <dgm:prSet presAssocID="{16A51B52-3AC4-ED4F-89E4-5901821EBF4B}" presName="arrow" presStyleLbl="bgShp" presStyleIdx="0" presStyleCnt="1"/>
      <dgm:spPr>
        <a:gradFill flip="none" rotWithShape="1">
          <a:gsLst>
            <a:gs pos="0">
              <a:srgbClr val="FFABAB"/>
            </a:gs>
            <a:gs pos="100000">
              <a:srgbClr val="FB9393"/>
            </a:gs>
          </a:gsLst>
          <a:lin ang="0" scaled="1"/>
          <a:tileRect/>
        </a:gradFill>
      </dgm:spPr>
    </dgm:pt>
    <dgm:pt modelId="{7603F387-A399-5049-B933-7C1CC74B8F3C}" type="pres">
      <dgm:prSet presAssocID="{16A51B52-3AC4-ED4F-89E4-5901821EBF4B}" presName="arrowDiagram3" presStyleCnt="0"/>
      <dgm:spPr/>
    </dgm:pt>
    <dgm:pt modelId="{06970A73-0BDF-7A48-ABCA-FB56D647CEFF}" type="pres">
      <dgm:prSet presAssocID="{81367FA0-8C3B-8740-BC89-98086D8376AB}" presName="bullet3a" presStyleLbl="node1" presStyleIdx="0" presStyleCnt="3" custScaleX="507122" custScaleY="507122"/>
      <dgm:spPr>
        <a:gradFill rotWithShape="0">
          <a:gsLst>
            <a:gs pos="0">
              <a:srgbClr val="FF0000"/>
            </a:gs>
            <a:gs pos="100000">
              <a:srgbClr val="C00000"/>
            </a:gs>
          </a:gsLst>
        </a:gradFill>
      </dgm:spPr>
    </dgm:pt>
    <dgm:pt modelId="{24D49483-C766-6549-90BC-461258ED1729}" type="pres">
      <dgm:prSet presAssocID="{81367FA0-8C3B-8740-BC89-98086D8376AB}" presName="textBox3a" presStyleLbl="revTx" presStyleIdx="0" presStyleCnt="3">
        <dgm:presLayoutVars>
          <dgm:bulletEnabled val="1"/>
        </dgm:presLayoutVars>
      </dgm:prSet>
      <dgm:spPr/>
      <dgm:t>
        <a:bodyPr/>
        <a:lstStyle/>
        <a:p>
          <a:endParaRPr lang="en-US"/>
        </a:p>
      </dgm:t>
    </dgm:pt>
    <dgm:pt modelId="{B943E653-55BE-AF47-86CB-3CD9C8399F83}" type="pres">
      <dgm:prSet presAssocID="{2CD19B97-16CF-1040-A181-14CA907B0738}" presName="bullet3b" presStyleLbl="node1" presStyleIdx="1" presStyleCnt="3" custScaleX="395587" custScaleY="395587"/>
      <dgm:spPr>
        <a:gradFill rotWithShape="0">
          <a:gsLst>
            <a:gs pos="0">
              <a:srgbClr val="FF3300"/>
            </a:gs>
            <a:gs pos="100000">
              <a:srgbClr val="FF6D6D"/>
            </a:gs>
          </a:gsLst>
        </a:gradFill>
      </dgm:spPr>
    </dgm:pt>
    <dgm:pt modelId="{BB9520BA-1B3A-FA4E-A838-146C35BF2ADD}" type="pres">
      <dgm:prSet presAssocID="{2CD19B97-16CF-1040-A181-14CA907B0738}" presName="textBox3b" presStyleLbl="revTx" presStyleIdx="1" presStyleCnt="3">
        <dgm:presLayoutVars>
          <dgm:bulletEnabled val="1"/>
        </dgm:presLayoutVars>
      </dgm:prSet>
      <dgm:spPr/>
      <dgm:t>
        <a:bodyPr/>
        <a:lstStyle/>
        <a:p>
          <a:endParaRPr lang="en-US"/>
        </a:p>
      </dgm:t>
    </dgm:pt>
    <dgm:pt modelId="{E0532683-E277-EA41-8422-7B2EC899A09B}" type="pres">
      <dgm:prSet presAssocID="{FBC579DC-5FF1-0D42-ABCE-EB9213E55AE4}" presName="bullet3c" presStyleLbl="node1" presStyleIdx="2" presStyleCnt="3" custScaleX="358120" custScaleY="358120"/>
      <dgm:spPr>
        <a:gradFill rotWithShape="0">
          <a:gsLst>
            <a:gs pos="0">
              <a:srgbClr val="FF4747"/>
            </a:gs>
            <a:gs pos="100000">
              <a:srgbClr val="FB9393"/>
            </a:gs>
          </a:gsLst>
        </a:gradFill>
      </dgm:spPr>
    </dgm:pt>
    <dgm:pt modelId="{72F40DAD-736C-5B40-866F-9B4FE839E66B}" type="pres">
      <dgm:prSet presAssocID="{FBC579DC-5FF1-0D42-ABCE-EB9213E55AE4}" presName="textBox3c" presStyleLbl="revTx" presStyleIdx="2" presStyleCnt="3" custScaleX="187007">
        <dgm:presLayoutVars>
          <dgm:bulletEnabled val="1"/>
        </dgm:presLayoutVars>
      </dgm:prSet>
      <dgm:spPr/>
      <dgm:t>
        <a:bodyPr/>
        <a:lstStyle/>
        <a:p>
          <a:endParaRPr lang="en-US"/>
        </a:p>
      </dgm:t>
    </dgm:pt>
  </dgm:ptLst>
  <dgm:cxnLst>
    <dgm:cxn modelId="{030F62A7-9FF1-41C2-80D6-0760016BF9BA}" type="presOf" srcId="{81367FA0-8C3B-8740-BC89-98086D8376AB}" destId="{24D49483-C766-6549-90BC-461258ED1729}" srcOrd="0" destOrd="0" presId="urn:microsoft.com/office/officeart/2005/8/layout/arrow2"/>
    <dgm:cxn modelId="{FBD9F861-4465-8E47-9DA9-F1F07AD566F2}" srcId="{16A51B52-3AC4-ED4F-89E4-5901821EBF4B}" destId="{2CD19B97-16CF-1040-A181-14CA907B0738}" srcOrd="1" destOrd="0" parTransId="{B950B4E9-9B93-BF4F-AC36-B0CE8F747942}" sibTransId="{9E2F4C2C-4E0C-A947-9779-4E9365F8FCEE}"/>
    <dgm:cxn modelId="{3E07565C-013B-4BDA-BE20-7AA2F78E0632}" type="presOf" srcId="{2CD19B97-16CF-1040-A181-14CA907B0738}" destId="{BB9520BA-1B3A-FA4E-A838-146C35BF2ADD}" srcOrd="0" destOrd="0" presId="urn:microsoft.com/office/officeart/2005/8/layout/arrow2"/>
    <dgm:cxn modelId="{1A9E0342-8195-A345-97C6-27958D8FE98C}" srcId="{16A51B52-3AC4-ED4F-89E4-5901821EBF4B}" destId="{81367FA0-8C3B-8740-BC89-98086D8376AB}" srcOrd="0" destOrd="0" parTransId="{2C2517EE-EEED-D54E-9963-28B6A7C6320D}" sibTransId="{D05B3370-65A9-984B-A629-90118080E6F1}"/>
    <dgm:cxn modelId="{6171DD09-1A27-394E-9A35-2B8DC9A9AF6D}" srcId="{16A51B52-3AC4-ED4F-89E4-5901821EBF4B}" destId="{FBC579DC-5FF1-0D42-ABCE-EB9213E55AE4}" srcOrd="2" destOrd="0" parTransId="{425D5EE4-23C9-9644-9ABC-771C470AE342}" sibTransId="{5A5EC4E8-98F0-9B4E-ABE8-DFFAE8FEACD3}"/>
    <dgm:cxn modelId="{7DB03143-1C9A-46C2-B602-04EE0536E711}" type="presOf" srcId="{16A51B52-3AC4-ED4F-89E4-5901821EBF4B}" destId="{BF298954-A3AC-6342-B774-647350D1AA6F}" srcOrd="0" destOrd="0" presId="urn:microsoft.com/office/officeart/2005/8/layout/arrow2"/>
    <dgm:cxn modelId="{C33436A6-A638-4821-86A9-51E769247552}" type="presOf" srcId="{FBC579DC-5FF1-0D42-ABCE-EB9213E55AE4}" destId="{72F40DAD-736C-5B40-866F-9B4FE839E66B}" srcOrd="0" destOrd="0" presId="urn:microsoft.com/office/officeart/2005/8/layout/arrow2"/>
    <dgm:cxn modelId="{B4AAD7C7-7DBA-4106-BDFB-3A7B8AF773DF}" type="presParOf" srcId="{BF298954-A3AC-6342-B774-647350D1AA6F}" destId="{AFC0C313-B5B2-734A-AA4F-15FFA9F5AB83}" srcOrd="0" destOrd="0" presId="urn:microsoft.com/office/officeart/2005/8/layout/arrow2"/>
    <dgm:cxn modelId="{8C8CF96F-C64E-433A-88F2-6BA5CF2D6CC7}" type="presParOf" srcId="{BF298954-A3AC-6342-B774-647350D1AA6F}" destId="{7603F387-A399-5049-B933-7C1CC74B8F3C}" srcOrd="1" destOrd="0" presId="urn:microsoft.com/office/officeart/2005/8/layout/arrow2"/>
    <dgm:cxn modelId="{E8E06171-3816-4D47-BED2-BF92075B81B2}" type="presParOf" srcId="{7603F387-A399-5049-B933-7C1CC74B8F3C}" destId="{06970A73-0BDF-7A48-ABCA-FB56D647CEFF}" srcOrd="0" destOrd="0" presId="urn:microsoft.com/office/officeart/2005/8/layout/arrow2"/>
    <dgm:cxn modelId="{1D71C811-14B1-4B29-BE93-79C636253993}" type="presParOf" srcId="{7603F387-A399-5049-B933-7C1CC74B8F3C}" destId="{24D49483-C766-6549-90BC-461258ED1729}" srcOrd="1" destOrd="0" presId="urn:microsoft.com/office/officeart/2005/8/layout/arrow2"/>
    <dgm:cxn modelId="{C8588F2F-3C37-4120-9010-F7F1A2C95556}" type="presParOf" srcId="{7603F387-A399-5049-B933-7C1CC74B8F3C}" destId="{B943E653-55BE-AF47-86CB-3CD9C8399F83}" srcOrd="2" destOrd="0" presId="urn:microsoft.com/office/officeart/2005/8/layout/arrow2"/>
    <dgm:cxn modelId="{AE795732-AC8E-4385-8AFF-56621CAC59FD}" type="presParOf" srcId="{7603F387-A399-5049-B933-7C1CC74B8F3C}" destId="{BB9520BA-1B3A-FA4E-A838-146C35BF2ADD}" srcOrd="3" destOrd="0" presId="urn:microsoft.com/office/officeart/2005/8/layout/arrow2"/>
    <dgm:cxn modelId="{AE568BBA-3625-4D76-A4EB-132C6D0294B6}" type="presParOf" srcId="{7603F387-A399-5049-B933-7C1CC74B8F3C}" destId="{E0532683-E277-EA41-8422-7B2EC899A09B}" srcOrd="4" destOrd="0" presId="urn:microsoft.com/office/officeart/2005/8/layout/arrow2"/>
    <dgm:cxn modelId="{434B7CA8-0615-4F09-8369-9501DACDA933}" type="presParOf" srcId="{7603F387-A399-5049-B933-7C1CC74B8F3C}" destId="{72F40DAD-736C-5B40-866F-9B4FE839E66B}"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8A1AB6-6B7E-A241-B5D7-6B83353B0CCD}">
      <dsp:nvSpPr>
        <dsp:cNvPr id="0" name=""/>
        <dsp:cNvSpPr/>
      </dsp:nvSpPr>
      <dsp:spPr>
        <a:xfrm>
          <a:off x="951791" y="-58545"/>
          <a:ext cx="1835912" cy="2211319"/>
        </a:xfrm>
        <a:prstGeom prst="ellipse">
          <a:avLst/>
        </a:prstGeom>
        <a:gradFill flip="none" rotWithShape="1">
          <a:gsLst>
            <a:gs pos="0">
              <a:srgbClr val="FF6D6D"/>
            </a:gs>
            <a:gs pos="100000">
              <a:srgbClr val="FF4747"/>
            </a:gs>
          </a:gsLst>
          <a:lin ang="16200000" scaled="0"/>
          <a:tileRect/>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latin typeface="Arial" pitchFamily="34" charset="0"/>
              <a:cs typeface="+mj-cs"/>
            </a:rPr>
            <a:t>Opportunities</a:t>
          </a:r>
          <a:endParaRPr lang="en-US" sz="1600" kern="1200" dirty="0">
            <a:latin typeface="Arial" pitchFamily="34" charset="0"/>
            <a:cs typeface="+mj-cs"/>
          </a:endParaRPr>
        </a:p>
      </dsp:txBody>
      <dsp:txXfrm>
        <a:off x="1163627" y="239131"/>
        <a:ext cx="1412240" cy="701668"/>
      </dsp:txXfrm>
    </dsp:sp>
    <dsp:sp modelId="{ED770F38-3E41-497B-A8F5-956EC93A3726}">
      <dsp:nvSpPr>
        <dsp:cNvPr id="0" name=""/>
        <dsp:cNvSpPr/>
      </dsp:nvSpPr>
      <dsp:spPr>
        <a:xfrm>
          <a:off x="1149367" y="908608"/>
          <a:ext cx="3064834" cy="1835912"/>
        </a:xfrm>
        <a:prstGeom prst="ellipse">
          <a:avLst/>
        </a:prstGeom>
        <a:gradFill flip="none" rotWithShape="1">
          <a:gsLst>
            <a:gs pos="0">
              <a:srgbClr val="C00000"/>
            </a:gs>
            <a:gs pos="100000">
              <a:srgbClr val="FF0000"/>
            </a:gs>
          </a:gsLst>
          <a:lin ang="16200000" scaled="0"/>
          <a:tileRect/>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622300">
            <a:lnSpc>
              <a:spcPct val="90000"/>
            </a:lnSpc>
            <a:spcBef>
              <a:spcPct val="0"/>
            </a:spcBef>
            <a:spcAft>
              <a:spcPct val="35000"/>
            </a:spcAft>
          </a:pPr>
          <a:r>
            <a:rPr lang="en-US" sz="1400" b="1" kern="1200" dirty="0" smtClean="0">
              <a:cs typeface="+mj-cs"/>
            </a:rPr>
            <a:t>Weaknesses</a:t>
          </a:r>
          <a:endParaRPr lang="en-US" sz="1400" b="1" kern="1200" dirty="0">
            <a:cs typeface="+mj-cs"/>
          </a:endParaRPr>
        </a:p>
      </dsp:txBody>
      <dsp:txXfrm>
        <a:off x="2799663" y="1120444"/>
        <a:ext cx="1178782" cy="1412240"/>
      </dsp:txXfrm>
    </dsp:sp>
    <dsp:sp modelId="{A8A34578-D635-4EAD-B450-6540BFBB27CB}">
      <dsp:nvSpPr>
        <dsp:cNvPr id="0" name=""/>
        <dsp:cNvSpPr/>
      </dsp:nvSpPr>
      <dsp:spPr>
        <a:xfrm>
          <a:off x="1066801" y="1600192"/>
          <a:ext cx="2162979" cy="1835912"/>
        </a:xfrm>
        <a:prstGeom prst="ellipse">
          <a:avLst/>
        </a:prstGeom>
        <a:gradFill flip="none" rotWithShape="1">
          <a:gsLst>
            <a:gs pos="0">
              <a:srgbClr val="C00000"/>
            </a:gs>
            <a:gs pos="100000">
              <a:srgbClr val="FF0000"/>
            </a:gs>
          </a:gsLst>
          <a:lin ang="16200000" scaled="0"/>
          <a:tileRect/>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889000">
            <a:lnSpc>
              <a:spcPct val="90000"/>
            </a:lnSpc>
            <a:spcBef>
              <a:spcPct val="0"/>
            </a:spcBef>
            <a:spcAft>
              <a:spcPct val="35000"/>
            </a:spcAft>
          </a:pPr>
          <a:r>
            <a:rPr lang="en-US" sz="2000" kern="1200" dirty="0" smtClean="0">
              <a:cs typeface="+mj-cs"/>
            </a:rPr>
            <a:t>Threats</a:t>
          </a:r>
          <a:endParaRPr lang="en-US" sz="2000" kern="1200" dirty="0">
            <a:cs typeface="+mj-cs"/>
          </a:endParaRPr>
        </a:p>
      </dsp:txBody>
      <dsp:txXfrm>
        <a:off x="1316376" y="2606413"/>
        <a:ext cx="1663830" cy="582549"/>
      </dsp:txXfrm>
    </dsp:sp>
    <dsp:sp modelId="{57D77ED3-7AAE-4D28-BAB3-E517455E22D6}">
      <dsp:nvSpPr>
        <dsp:cNvPr id="0" name=""/>
        <dsp:cNvSpPr/>
      </dsp:nvSpPr>
      <dsp:spPr>
        <a:xfrm>
          <a:off x="-23202" y="827130"/>
          <a:ext cx="2161823" cy="2161823"/>
        </a:xfrm>
        <a:prstGeom prst="ellipse">
          <a:avLst/>
        </a:prstGeom>
        <a:gradFill flip="none" rotWithShape="1">
          <a:gsLst>
            <a:gs pos="0">
              <a:srgbClr val="C00000"/>
            </a:gs>
            <a:gs pos="100000">
              <a:srgbClr val="FF0000"/>
            </a:gs>
          </a:gsLst>
          <a:lin ang="16200000" scaled="0"/>
          <a:tileRect/>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622300">
            <a:lnSpc>
              <a:spcPct val="90000"/>
            </a:lnSpc>
            <a:spcBef>
              <a:spcPct val="0"/>
            </a:spcBef>
            <a:spcAft>
              <a:spcPct val="35000"/>
            </a:spcAft>
          </a:pPr>
          <a:r>
            <a:rPr lang="en-US" sz="1400" b="1" kern="1200" dirty="0" smtClean="0">
              <a:cs typeface="+mj-cs"/>
            </a:rPr>
            <a:t>strengths</a:t>
          </a:r>
          <a:endParaRPr lang="en-US" sz="1400" b="1" kern="1200" dirty="0">
            <a:cs typeface="+mj-cs"/>
          </a:endParaRPr>
        </a:p>
      </dsp:txBody>
      <dsp:txXfrm>
        <a:off x="143091" y="1076571"/>
        <a:ext cx="831470" cy="16629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C0C313-B5B2-734A-AA4F-15FFA9F5AB83}">
      <dsp:nvSpPr>
        <dsp:cNvPr id="0" name=""/>
        <dsp:cNvSpPr/>
      </dsp:nvSpPr>
      <dsp:spPr>
        <a:xfrm>
          <a:off x="1567567" y="0"/>
          <a:ext cx="5046980" cy="3154363"/>
        </a:xfrm>
        <a:prstGeom prst="swooshArrow">
          <a:avLst>
            <a:gd name="adj1" fmla="val 25000"/>
            <a:gd name="adj2" fmla="val 25000"/>
          </a:avLst>
        </a:prstGeom>
        <a:gradFill flip="none" rotWithShape="1">
          <a:gsLst>
            <a:gs pos="0">
              <a:srgbClr val="FFABAB"/>
            </a:gs>
            <a:gs pos="100000">
              <a:srgbClr val="FB9393"/>
            </a:gs>
          </a:gsLst>
          <a:lin ang="0" scaled="1"/>
          <a:tileRect/>
        </a:gra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6970A73-0BDF-7A48-ABCA-FB56D647CEFF}">
      <dsp:nvSpPr>
        <dsp:cNvPr id="0" name=""/>
        <dsp:cNvSpPr/>
      </dsp:nvSpPr>
      <dsp:spPr>
        <a:xfrm>
          <a:off x="1941418" y="1910025"/>
          <a:ext cx="665453" cy="665453"/>
        </a:xfrm>
        <a:prstGeom prst="ellipse">
          <a:avLst/>
        </a:prstGeom>
        <a:gradFill rotWithShape="0">
          <a:gsLst>
            <a:gs pos="0">
              <a:srgbClr val="FF0000"/>
            </a:gs>
            <a:gs pos="100000">
              <a:srgbClr val="C00000"/>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4D49483-C766-6549-90BC-461258ED1729}">
      <dsp:nvSpPr>
        <dsp:cNvPr id="0" name=""/>
        <dsp:cNvSpPr/>
      </dsp:nvSpPr>
      <dsp:spPr>
        <a:xfrm>
          <a:off x="2274144" y="2242752"/>
          <a:ext cx="1175946" cy="9116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532" tIns="0" rIns="0" bIns="0" numCol="1" spcCol="1270" anchor="t" anchorCtr="0">
          <a:noAutofit/>
        </a:bodyPr>
        <a:lstStyle/>
        <a:p>
          <a:pPr lvl="0" algn="l" defTabSz="1289050">
            <a:lnSpc>
              <a:spcPct val="90000"/>
            </a:lnSpc>
            <a:spcBef>
              <a:spcPct val="0"/>
            </a:spcBef>
            <a:spcAft>
              <a:spcPct val="35000"/>
            </a:spcAft>
          </a:pPr>
          <a:r>
            <a:rPr lang="en-US" sz="2900" kern="1200" dirty="0" smtClean="0">
              <a:solidFill>
                <a:srgbClr val="6C0000"/>
              </a:solidFill>
            </a:rPr>
            <a:t>Quality</a:t>
          </a:r>
          <a:r>
            <a:rPr lang="en-US" sz="2900" kern="1200" baseline="0" dirty="0" smtClean="0">
              <a:solidFill>
                <a:srgbClr val="6C0000"/>
              </a:solidFill>
            </a:rPr>
            <a:t> </a:t>
          </a:r>
          <a:endParaRPr lang="en-US" sz="2900" kern="1200" dirty="0">
            <a:solidFill>
              <a:srgbClr val="6C0000"/>
            </a:solidFill>
          </a:endParaRPr>
        </a:p>
      </dsp:txBody>
      <dsp:txXfrm>
        <a:off x="2274144" y="2242752"/>
        <a:ext cx="1175946" cy="911610"/>
      </dsp:txXfrm>
    </dsp:sp>
    <dsp:sp modelId="{B943E653-55BE-AF47-86CB-3CD9C8399F83}">
      <dsp:nvSpPr>
        <dsp:cNvPr id="0" name=""/>
        <dsp:cNvSpPr/>
      </dsp:nvSpPr>
      <dsp:spPr>
        <a:xfrm>
          <a:off x="3016238" y="969207"/>
          <a:ext cx="938364" cy="938364"/>
        </a:xfrm>
        <a:prstGeom prst="ellipse">
          <a:avLst/>
        </a:prstGeom>
        <a:gradFill rotWithShape="0">
          <a:gsLst>
            <a:gs pos="0">
              <a:srgbClr val="FF3300"/>
            </a:gs>
            <a:gs pos="100000">
              <a:srgbClr val="FF6D6D"/>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B9520BA-1B3A-FA4E-A838-146C35BF2ADD}">
      <dsp:nvSpPr>
        <dsp:cNvPr id="0" name=""/>
        <dsp:cNvSpPr/>
      </dsp:nvSpPr>
      <dsp:spPr>
        <a:xfrm>
          <a:off x="3485420" y="1438389"/>
          <a:ext cx="1211275" cy="17159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692" tIns="0" rIns="0" bIns="0" numCol="1" spcCol="1270" anchor="t" anchorCtr="0">
          <a:noAutofit/>
        </a:bodyPr>
        <a:lstStyle/>
        <a:p>
          <a:pPr lvl="0" algn="l" defTabSz="1289050">
            <a:lnSpc>
              <a:spcPct val="90000"/>
            </a:lnSpc>
            <a:spcBef>
              <a:spcPct val="0"/>
            </a:spcBef>
            <a:spcAft>
              <a:spcPct val="35000"/>
            </a:spcAft>
          </a:pPr>
          <a:r>
            <a:rPr lang="en-US" sz="2900" kern="1200" dirty="0" smtClean="0">
              <a:solidFill>
                <a:srgbClr val="6C0000"/>
              </a:solidFill>
            </a:rPr>
            <a:t>Soft Skills</a:t>
          </a:r>
          <a:endParaRPr lang="en-US" sz="2900" kern="1200" dirty="0">
            <a:solidFill>
              <a:srgbClr val="6C0000"/>
            </a:solidFill>
          </a:endParaRPr>
        </a:p>
      </dsp:txBody>
      <dsp:txXfrm>
        <a:off x="3485420" y="1438389"/>
        <a:ext cx="1211275" cy="1715973"/>
      </dsp:txXfrm>
    </dsp:sp>
    <dsp:sp modelId="{E0532683-E277-EA41-8422-7B2EC899A09B}">
      <dsp:nvSpPr>
        <dsp:cNvPr id="0" name=""/>
        <dsp:cNvSpPr/>
      </dsp:nvSpPr>
      <dsp:spPr>
        <a:xfrm>
          <a:off x="4336396" y="374667"/>
          <a:ext cx="1174826" cy="1174826"/>
        </a:xfrm>
        <a:prstGeom prst="ellipse">
          <a:avLst/>
        </a:prstGeom>
        <a:gradFill rotWithShape="0">
          <a:gsLst>
            <a:gs pos="0">
              <a:srgbClr val="FF4747"/>
            </a:gs>
            <a:gs pos="100000">
              <a:srgbClr val="FB9393"/>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2F40DAD-736C-5B40-866F-9B4FE839E66B}">
      <dsp:nvSpPr>
        <dsp:cNvPr id="0" name=""/>
        <dsp:cNvSpPr/>
      </dsp:nvSpPr>
      <dsp:spPr>
        <a:xfrm>
          <a:off x="4396862" y="962080"/>
          <a:ext cx="2265169" cy="21922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829" tIns="0" rIns="0" bIns="0" numCol="1" spcCol="1270" anchor="t" anchorCtr="0">
          <a:noAutofit/>
        </a:bodyPr>
        <a:lstStyle/>
        <a:p>
          <a:pPr lvl="0" algn="l" defTabSz="1422400">
            <a:lnSpc>
              <a:spcPct val="90000"/>
            </a:lnSpc>
            <a:spcBef>
              <a:spcPct val="0"/>
            </a:spcBef>
            <a:spcAft>
              <a:spcPct val="35000"/>
            </a:spcAft>
          </a:pPr>
          <a:r>
            <a:rPr lang="en-US" sz="3200" kern="1200" dirty="0" smtClean="0">
              <a:solidFill>
                <a:srgbClr val="6C0000"/>
              </a:solidFill>
            </a:rPr>
            <a:t>Marketing</a:t>
          </a:r>
          <a:endParaRPr lang="en-US" sz="3200" kern="1200" dirty="0">
            <a:solidFill>
              <a:srgbClr val="6C0000"/>
            </a:solidFill>
          </a:endParaRPr>
        </a:p>
      </dsp:txBody>
      <dsp:txXfrm>
        <a:off x="4396862" y="962080"/>
        <a:ext cx="2265169" cy="219228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BB478D-B2F4-45EF-83B7-96422C154DB2}" type="datetimeFigureOut">
              <a:rPr lang="en-US" smtClean="0"/>
              <a:pPr/>
              <a:t>5/3/2014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8F412D0-0EBF-4499-9D3F-02859653B90A}" type="slidenum">
              <a:rPr lang="en-US" smtClean="0"/>
              <a:pPr/>
              <a:t>‹#›</a:t>
            </a:fld>
            <a:endParaRPr lang="en-US"/>
          </a:p>
        </p:txBody>
      </p:sp>
    </p:spTree>
    <p:extLst>
      <p:ext uri="{BB962C8B-B14F-4D97-AF65-F5344CB8AC3E}">
        <p14:creationId xmlns:p14="http://schemas.microsoft.com/office/powerpoint/2010/main" val="2945010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C31206-CBFA-429E-BD1D-D9F4B8F3FF1E}" type="datetimeFigureOut">
              <a:rPr lang="en-US" smtClean="0"/>
              <a:pPr/>
              <a:t>5/3/2014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456430-54AA-492B-8444-CD9176034C8D}" type="slidenum">
              <a:rPr lang="en-US" smtClean="0"/>
              <a:pPr/>
              <a:t>‹#›</a:t>
            </a:fld>
            <a:endParaRPr lang="en-US"/>
          </a:p>
        </p:txBody>
      </p:sp>
    </p:spTree>
    <p:extLst>
      <p:ext uri="{BB962C8B-B14F-4D97-AF65-F5344CB8AC3E}">
        <p14:creationId xmlns:p14="http://schemas.microsoft.com/office/powerpoint/2010/main" val="3047220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chemeClr val="tx1"/>
                </a:solidFill>
                <a:latin typeface="Times New Roman" pitchFamily="18" charset="0"/>
                <a:cs typeface="Times New Roman" pitchFamily="18" charset="0"/>
              </a:rPr>
              <a:t> And it’s quite important to recognize the vital role of the existing of soft skills to the worker</a:t>
            </a:r>
            <a:endParaRPr lang="en-US" dirty="0"/>
          </a:p>
        </p:txBody>
      </p:sp>
      <p:sp>
        <p:nvSpPr>
          <p:cNvPr id="4" name="Slide Number Placeholder 3"/>
          <p:cNvSpPr>
            <a:spLocks noGrp="1"/>
          </p:cNvSpPr>
          <p:nvPr>
            <p:ph type="sldNum" sz="quarter" idx="10"/>
          </p:nvPr>
        </p:nvSpPr>
        <p:spPr/>
        <p:txBody>
          <a:bodyPr/>
          <a:lstStyle/>
          <a:p>
            <a:fld id="{E3456430-54AA-492B-8444-CD9176034C8D}" type="slidenum">
              <a:rPr lang="en-US" smtClean="0"/>
              <a:pPr/>
              <a:t>39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456430-54AA-492B-8444-CD9176034C8D}" type="slidenum">
              <a:rPr lang="en-US" smtClean="0"/>
              <a:pPr/>
              <a:t>41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FDA256-5BEE-4E46-BB30-AA7D7558060B}"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FDA256-5BEE-4E46-BB30-AA7D7558060B}" type="datetimeFigureOut">
              <a:rPr lang="en-US" smtClean="0"/>
              <a:pPr/>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FDA256-5BEE-4E46-BB30-AA7D7558060B}"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FDA256-5BEE-4E46-BB30-AA7D7558060B}"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819CB8-79EF-44D4-8F36-1F6ED8F6BA35}"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D70DB-3597-4CC4-9E05-22A18B0ABF9F}" type="slidenum">
              <a:rPr lang="en-US" smtClean="0"/>
              <a:pPr/>
              <a:t>‹#›</a:t>
            </a:fld>
            <a:endParaRPr lang="en-US"/>
          </a:p>
        </p:txBody>
      </p:sp>
      <p:pic>
        <p:nvPicPr>
          <p:cNvPr id="1026" name="Picture 2" descr="C:\Users\b\Desktop\Cetova Chart 3.jpg"/>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8" name="Rectangle 7"/>
          <p:cNvSpPr/>
          <p:nvPr userDrawn="1"/>
        </p:nvSpPr>
        <p:spPr>
          <a:xfrm>
            <a:off x="0" y="1600200"/>
            <a:ext cx="9144000" cy="3657600"/>
          </a:xfrm>
          <a:prstGeom prst="rect">
            <a:avLst/>
          </a:prstGeom>
          <a:solidFill>
            <a:schemeClr val="bg2">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E0819CB8-79EF-44D4-8F36-1F6ED8F6BA35}"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D70DB-3597-4CC4-9E05-22A18B0ABF9F}" type="slidenum">
              <a:rPr lang="en-US" smtClean="0"/>
              <a:pPr/>
              <a:t>‹#›</a:t>
            </a:fld>
            <a:endParaRPr lang="en-US"/>
          </a:p>
        </p:txBody>
      </p:sp>
      <p:pic>
        <p:nvPicPr>
          <p:cNvPr id="3075" name="Picture 3" descr="C:\Users\b\Desktop\Photoxpress_36007700.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9" name="Rectangle 8"/>
          <p:cNvSpPr/>
          <p:nvPr userDrawn="1"/>
        </p:nvSpPr>
        <p:spPr>
          <a:xfrm>
            <a:off x="0" y="0"/>
            <a:ext cx="9144000" cy="6858000"/>
          </a:xfrm>
          <a:prstGeom prst="rect">
            <a:avLst/>
          </a:prstGeom>
          <a:solidFill>
            <a:schemeClr val="bg2">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p:cNvSpPr>
            <a:spLocks noGrp="1"/>
          </p:cNvSpPr>
          <p:nvPr>
            <p:ph sz="quarter" idx="13"/>
          </p:nvPr>
        </p:nvSpPr>
        <p:spPr>
          <a:xfrm>
            <a:off x="762000" y="1905000"/>
            <a:ext cx="7391400" cy="4114800"/>
          </a:xfrm>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2"/>
          <p:cNvSpPr>
            <a:spLocks noGrp="1"/>
          </p:cNvSpPr>
          <p:nvPr>
            <p:ph type="body" sz="quarter" idx="14"/>
          </p:nvPr>
        </p:nvSpPr>
        <p:spPr>
          <a:xfrm>
            <a:off x="762000" y="457200"/>
            <a:ext cx="7391400" cy="1143000"/>
          </a:xfrm>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stStyle>
          <a:p>
            <a:pPr lvl="0"/>
            <a:r>
              <a:rPr lang="en-US" dirty="0"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819CB8-79EF-44D4-8F36-1F6ED8F6BA35}" type="datetimeFigureOut">
              <a:rPr lang="en-US" smtClean="0"/>
              <a:pPr/>
              <a:t>5/3/2014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E0819CB8-79EF-44D4-8F36-1F6ED8F6BA35}"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D70DB-3597-4CC4-9E05-22A18B0ABF9F}" type="slidenum">
              <a:rPr lang="en-US" smtClean="0"/>
              <a:pPr/>
              <a:t>‹#›</a:t>
            </a:fld>
            <a:endParaRPr lang="en-US"/>
          </a:p>
        </p:txBody>
      </p:sp>
      <p:pic>
        <p:nvPicPr>
          <p:cNvPr id="3075" name="Picture 3" descr="C:\Users\b\Desktop\Photoxpress_36007700.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11" name="Content Placeholder 10"/>
          <p:cNvSpPr>
            <a:spLocks noGrp="1"/>
          </p:cNvSpPr>
          <p:nvPr>
            <p:ph sz="quarter" idx="13"/>
          </p:nvPr>
        </p:nvSpPr>
        <p:spPr>
          <a:xfrm>
            <a:off x="762000" y="1905000"/>
            <a:ext cx="73914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Rectangle 11"/>
          <p:cNvSpPr/>
          <p:nvPr userDrawn="1"/>
        </p:nvSpPr>
        <p:spPr>
          <a:xfrm>
            <a:off x="0" y="0"/>
            <a:ext cx="9144000"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14"/>
          <p:cNvSpPr>
            <a:spLocks noGrp="1"/>
          </p:cNvSpPr>
          <p:nvPr>
            <p:ph sz="quarter" idx="14"/>
          </p:nvPr>
        </p:nvSpPr>
        <p:spPr>
          <a:xfrm>
            <a:off x="1371600" y="1600200"/>
            <a:ext cx="5867400" cy="3200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819CB8-79EF-44D4-8F36-1F6ED8F6BA35}" type="datetimeFigureOut">
              <a:rPr lang="en-US" smtClean="0"/>
              <a:pPr/>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0819CB8-79EF-44D4-8F36-1F6ED8F6BA35}"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D70DB-3597-4CC4-9E05-22A18B0ABF9F}" type="slidenum">
              <a:rPr lang="en-US" smtClean="0"/>
              <a:pPr/>
              <a:t>‹#›</a:t>
            </a:fld>
            <a:endParaRPr lang="en-US"/>
          </a:p>
        </p:txBody>
      </p:sp>
      <p:sp>
        <p:nvSpPr>
          <p:cNvPr id="8" name="Content Placeholder 7"/>
          <p:cNvSpPr>
            <a:spLocks noGrp="1"/>
          </p:cNvSpPr>
          <p:nvPr>
            <p:ph sz="quarter" idx="13"/>
          </p:nvPr>
        </p:nvSpPr>
        <p:spPr>
          <a:xfrm>
            <a:off x="381000" y="2133600"/>
            <a:ext cx="8229600" cy="381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4"/>
          </p:nvPr>
        </p:nvSpPr>
        <p:spPr>
          <a:xfrm>
            <a:off x="533400" y="304800"/>
            <a:ext cx="8229600" cy="114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819CB8-79EF-44D4-8F36-1F6ED8F6BA35}" type="datetimeFigureOut">
              <a:rPr lang="en-US" smtClean="0"/>
              <a:pPr/>
              <a:t>5/3/2014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FDA256-5BEE-4E46-BB30-AA7D7558060B}" type="datetimeFigureOut">
              <a:rPr lang="en-US" smtClean="0"/>
              <a:pPr/>
              <a:t>5/3/2014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819CB8-79EF-44D4-8F36-1F6ED8F6BA35}" type="datetimeFigureOut">
              <a:rPr lang="en-US" smtClean="0"/>
              <a:pPr/>
              <a:t>5/3/2014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819CB8-79EF-44D4-8F36-1F6ED8F6BA35}" type="datetimeFigureOut">
              <a:rPr lang="en-US" smtClean="0"/>
              <a:pPr/>
              <a:t>5/3/2014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819CB8-79EF-44D4-8F36-1F6ED8F6BA35}" type="datetimeFigureOut">
              <a:rPr lang="en-US" smtClean="0"/>
              <a:pPr/>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819CB8-79EF-44D4-8F36-1F6ED8F6BA35}" type="datetimeFigureOut">
              <a:rPr lang="en-US" smtClean="0"/>
              <a:pPr/>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819CB8-79EF-44D4-8F36-1F6ED8F6BA35}"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819CB8-79EF-44D4-8F36-1F6ED8F6BA35}"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D70DB-3597-4CC4-9E05-22A18B0ABF9F}"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FDA256-5BEE-4E46-BB30-AA7D7558060B}"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FDA256-5BEE-4E46-BB30-AA7D7558060B}" type="datetimeFigureOut">
              <a:rPr lang="en-US" smtClean="0"/>
              <a:pPr/>
              <a:t>5/3/2014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FDA256-5BEE-4E46-BB30-AA7D7558060B}"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FDA256-5BEE-4E46-BB30-AA7D7558060B}" type="datetimeFigureOut">
              <a:rPr lang="en-US" smtClean="0"/>
              <a:pPr/>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FDA256-5BEE-4E46-BB30-AA7D7558060B}" type="datetimeFigureOut">
              <a:rPr lang="en-US" smtClean="0"/>
              <a:pPr/>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FDA256-5BEE-4E46-BB30-AA7D7558060B}" type="datetimeFigureOut">
              <a:rPr lang="en-US" smtClean="0"/>
              <a:pPr/>
              <a:t>5/3/2014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FDA256-5BEE-4E46-BB30-AA7D7558060B}" type="datetimeFigureOut">
              <a:rPr lang="en-US" smtClean="0"/>
              <a:pPr/>
              <a:t>5/3/2014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FDA256-5BEE-4E46-BB30-AA7D7558060B}" type="datetimeFigureOut">
              <a:rPr lang="en-US" smtClean="0"/>
              <a:pPr/>
              <a:t>5/3/2014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FDA256-5BEE-4E46-BB30-AA7D7558060B}" type="datetimeFigureOut">
              <a:rPr lang="en-US" smtClean="0"/>
              <a:pPr/>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FF892A-C86E-46C1-92D5-8AD5025030F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2.jpe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FDA256-5BEE-4E46-BB30-AA7D7558060B}" type="datetimeFigureOut">
              <a:rPr lang="en-US" smtClean="0"/>
              <a:pPr/>
              <a:t>5/3/2014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FF892A-C86E-46C1-92D5-8AD5025030F6}" type="slidenum">
              <a:rPr lang="en-US" smtClean="0"/>
              <a:pPr/>
              <a:t>‹#›</a:t>
            </a:fld>
            <a:endParaRPr lang="en-US"/>
          </a:p>
        </p:txBody>
      </p:sp>
      <p:pic>
        <p:nvPicPr>
          <p:cNvPr id="7" name="Picture 6" descr="Photoxpress_36007700.jpg"/>
          <p:cNvPicPr>
            <a:picLocks noChangeAspect="1"/>
          </p:cNvPicPr>
          <p:nvPr/>
        </p:nvPicPr>
        <p:blipFill>
          <a:blip r:embed="rId14" cstate="print"/>
          <a:stretch>
            <a:fillRect/>
          </a:stretch>
        </p:blipFill>
        <p:spPr>
          <a:xfrm>
            <a:off x="0" y="0"/>
            <a:ext cx="9144000" cy="6858000"/>
          </a:xfrm>
          <a:prstGeom prst="rect">
            <a:avLst/>
          </a:prstGeom>
        </p:spPr>
      </p:pic>
      <p:sp>
        <p:nvSpPr>
          <p:cNvPr id="12" name="Rectangle 11"/>
          <p:cNvSpPr/>
          <p:nvPr/>
        </p:nvSpPr>
        <p:spPr>
          <a:xfrm>
            <a:off x="0" y="1066800"/>
            <a:ext cx="9144000" cy="3810000"/>
          </a:xfrm>
          <a:prstGeom prst="rect">
            <a:avLst/>
          </a:prstGeom>
          <a:solidFill>
            <a:schemeClr val="bg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a:xfrm>
            <a:off x="533400" y="1676400"/>
            <a:ext cx="7924800" cy="2590799"/>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819CB8-79EF-44D4-8F36-1F6ED8F6BA35}" type="datetimeFigureOut">
              <a:rPr lang="en-US" smtClean="0"/>
              <a:pPr/>
              <a:t>5/3/2014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D70DB-3597-4CC4-9E05-22A18B0ABF9F}" type="slidenum">
              <a:rPr lang="en-US" smtClean="0"/>
              <a:pPr/>
              <a:t>‹#›</a:t>
            </a:fld>
            <a:endParaRPr lang="en-US"/>
          </a:p>
        </p:txBody>
      </p:sp>
      <p:pic>
        <p:nvPicPr>
          <p:cNvPr id="2051" name="Picture 3" descr="C:\Users\b\Desktop\Cetova Chart 3.jpg"/>
          <p:cNvPicPr>
            <a:picLocks noChangeAspect="1" noChangeArrowheads="1"/>
          </p:cNvPicPr>
          <p:nvPr/>
        </p:nvPicPr>
        <p:blipFill>
          <a:blip r:embed="rId17"/>
          <a:srcRect/>
          <a:stretch>
            <a:fillRect/>
          </a:stretch>
        </p:blipFill>
        <p:spPr bwMode="auto">
          <a:xfrm>
            <a:off x="0" y="0"/>
            <a:ext cx="9144000" cy="6858000"/>
          </a:xfrm>
          <a:prstGeom prst="rect">
            <a:avLst/>
          </a:prstGeom>
          <a:noFill/>
        </p:spPr>
      </p:pic>
      <p:sp>
        <p:nvSpPr>
          <p:cNvPr id="9" name="Rectangle 8"/>
          <p:cNvSpPr/>
          <p:nvPr/>
        </p:nvSpPr>
        <p:spPr>
          <a:xfrm>
            <a:off x="0" y="0"/>
            <a:ext cx="9144000" cy="6858000"/>
          </a:xfrm>
          <a:prstGeom prst="rect">
            <a:avLst/>
          </a:prstGeom>
          <a:solidFill>
            <a:schemeClr val="bg2">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75" r:id="rId3"/>
    <p:sldLayoutId id="2147483676" r:id="rId4"/>
    <p:sldLayoutId id="2147483665" r:id="rId5"/>
    <p:sldLayoutId id="2147483664"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7.xml"/></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Improving Service Quality at Al-</a:t>
            </a:r>
            <a:r>
              <a:rPr lang="en-US"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Zaytona</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Company</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Subtitle 2"/>
          <p:cNvSpPr>
            <a:spLocks noGrp="1"/>
          </p:cNvSpPr>
          <p:nvPr>
            <p:ph type="subTitle" idx="1"/>
          </p:nvPr>
        </p:nvSpPr>
        <p:spPr>
          <a:xfrm>
            <a:off x="4724400" y="3048000"/>
            <a:ext cx="4419600" cy="3810000"/>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Prepared by : </a:t>
            </a:r>
          </a:p>
          <a:p>
            <a:r>
              <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Aisha </a:t>
            </a:r>
            <a:r>
              <a:rPr lang="en-US" sz="2800" b="1" dirty="0" err="1"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Batta</a:t>
            </a:r>
            <a:endParaRPr lang="en-US" sz="2800" b="1" dirty="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endParaRPr>
          </a:p>
          <a:p>
            <a:r>
              <a:rPr lang="en-US" sz="2800" b="1" dirty="0" err="1"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Ro’a</a:t>
            </a:r>
            <a:r>
              <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 </a:t>
            </a:r>
            <a:r>
              <a:rPr lang="en-US" sz="2800" b="1" dirty="0" err="1"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Qadous</a:t>
            </a:r>
            <a:endPar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endParaRPr>
          </a:p>
          <a:p>
            <a:r>
              <a:rPr lang="en-US" sz="2800" b="1" dirty="0" err="1"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Rawand</a:t>
            </a:r>
            <a:r>
              <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 Abu </a:t>
            </a:r>
            <a:r>
              <a:rPr lang="en-US" sz="2800" b="1" dirty="0" err="1"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Ghannam</a:t>
            </a:r>
            <a:endPar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endParaRPr>
          </a:p>
          <a:p>
            <a:endPar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endParaRPr>
          </a:p>
          <a:p>
            <a:r>
              <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Supervisor :</a:t>
            </a:r>
          </a:p>
          <a:p>
            <a:r>
              <a:rPr lang="en-US" sz="2800" b="1" dirty="0" smtClean="0">
                <a:ln w="11430"/>
                <a:solidFill>
                  <a:schemeClr val="tx1"/>
                </a:solidFill>
                <a:effectLst>
                  <a:outerShdw blurRad="50800" dist="39000" dir="5460000" algn="tl">
                    <a:srgbClr val="000000">
                      <a:alpha val="38000"/>
                    </a:srgbClr>
                  </a:outerShdw>
                </a:effectLst>
                <a:latin typeface="Times New Roman" pitchFamily="18" charset="0"/>
                <a:cs typeface="Times New Roman" pitchFamily="18" charset="0"/>
              </a:rPr>
              <a:t>Dr. Mohammad Othman </a:t>
            </a:r>
          </a:p>
          <a:p>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Autofit/>
          </a:bodyPr>
          <a:lstStyle/>
          <a:p>
            <a:pPr>
              <a:buFont typeface="Wingdings" pitchFamily="2" charset="2"/>
              <a:buChar char="ü"/>
            </a:pPr>
            <a:r>
              <a:rPr lang="en-US" sz="3600" dirty="0" smtClean="0">
                <a:latin typeface="Algerian" pitchFamily="82" charset="0"/>
              </a:rPr>
              <a:t>OPPORTINITIES</a:t>
            </a:r>
            <a:r>
              <a:rPr lang="en-US" sz="3600" dirty="0" smtClean="0">
                <a:solidFill>
                  <a:schemeClr val="accent2">
                    <a:lumMod val="50000"/>
                  </a:schemeClr>
                </a:solidFill>
                <a:latin typeface="Algerian" pitchFamily="82" charset="0"/>
              </a:rPr>
              <a:t/>
            </a:r>
            <a:br>
              <a:rPr lang="en-US" sz="3600" dirty="0" smtClean="0">
                <a:solidFill>
                  <a:schemeClr val="accent2">
                    <a:lumMod val="50000"/>
                  </a:schemeClr>
                </a:solidFill>
                <a:latin typeface="Algerian" pitchFamily="82" charset="0"/>
              </a:rPr>
            </a:br>
            <a:endParaRPr lang="ar-SA" sz="3600" dirty="0"/>
          </a:p>
        </p:txBody>
      </p:sp>
      <p:sp>
        <p:nvSpPr>
          <p:cNvPr id="6" name="Content Placeholder 5"/>
          <p:cNvSpPr>
            <a:spLocks noGrp="1"/>
          </p:cNvSpPr>
          <p:nvPr>
            <p:ph sz="quarter" idx="13"/>
          </p:nvPr>
        </p:nvSpPr>
        <p:spPr>
          <a:xfrm>
            <a:off x="0" y="1000108"/>
            <a:ext cx="5953140" cy="92869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Having periodic maintenance on all tools for all users.</a:t>
            </a:r>
          </a:p>
        </p:txBody>
      </p:sp>
      <p:sp>
        <p:nvSpPr>
          <p:cNvPr id="7" name="Content Placeholder 6"/>
          <p:cNvSpPr>
            <a:spLocks noGrp="1"/>
          </p:cNvSpPr>
          <p:nvPr>
            <p:ph idx="1"/>
          </p:nvPr>
        </p:nvSpPr>
        <p:spPr>
          <a:xfrm>
            <a:off x="3028936" y="2285992"/>
            <a:ext cx="6115064" cy="92869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M</a:t>
            </a:r>
            <a:r>
              <a:rPr lang="en-US" sz="2000" dirty="0" smtClean="0">
                <a:solidFill>
                  <a:schemeClr val="tx1"/>
                </a:solidFill>
                <a:latin typeface="Times New Roman" pitchFamily="18" charset="0"/>
                <a:cs typeface="Times New Roman" pitchFamily="18" charset="0"/>
              </a:rPr>
              <a:t>aking </a:t>
            </a:r>
            <a:r>
              <a:rPr lang="en-US" sz="2000" dirty="0" smtClean="0">
                <a:solidFill>
                  <a:schemeClr val="tx1"/>
                </a:solidFill>
                <a:latin typeface="Times New Roman" pitchFamily="18" charset="0"/>
                <a:cs typeface="Times New Roman" pitchFamily="18" charset="0"/>
              </a:rPr>
              <a:t>sure that speed </a:t>
            </a:r>
            <a:r>
              <a:rPr lang="en-US" sz="2000" dirty="0" smtClean="0">
                <a:solidFill>
                  <a:schemeClr val="tx1"/>
                </a:solidFill>
                <a:latin typeface="Times New Roman" pitchFamily="18" charset="0"/>
                <a:cs typeface="Times New Roman" pitchFamily="18" charset="0"/>
              </a:rPr>
              <a:t>meets customer </a:t>
            </a:r>
            <a:r>
              <a:rPr lang="en-US" sz="2000" dirty="0" smtClean="0">
                <a:solidFill>
                  <a:schemeClr val="tx1"/>
                </a:solidFill>
                <a:latin typeface="Times New Roman" pitchFamily="18" charset="0"/>
                <a:cs typeface="Times New Roman" pitchFamily="18" charset="0"/>
              </a:rPr>
              <a:t>requirements.</a:t>
            </a:r>
          </a:p>
        </p:txBody>
      </p:sp>
      <p:sp>
        <p:nvSpPr>
          <p:cNvPr id="8" name="Rectangle 7"/>
          <p:cNvSpPr/>
          <p:nvPr/>
        </p:nvSpPr>
        <p:spPr>
          <a:xfrm>
            <a:off x="0" y="3571876"/>
            <a:ext cx="5929322" cy="838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Holding awareness campaign on how to use the Internet</a:t>
            </a:r>
          </a:p>
        </p:txBody>
      </p:sp>
      <p:sp>
        <p:nvSpPr>
          <p:cNvPr id="9" name="Rectangle 8"/>
          <p:cNvSpPr/>
          <p:nvPr/>
        </p:nvSpPr>
        <p:spPr>
          <a:xfrm>
            <a:off x="4000496" y="4572008"/>
            <a:ext cx="5143504" cy="78581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buFont typeface="Wingdings" pitchFamily="2" charset="2"/>
              <a:buChar char="ü"/>
            </a:pPr>
            <a:r>
              <a:rPr lang="en-US" sz="2000" dirty="0" smtClean="0">
                <a:solidFill>
                  <a:schemeClr val="tx1"/>
                </a:solidFill>
                <a:latin typeface="Times New Roman" pitchFamily="18" charset="0"/>
                <a:cs typeface="Times New Roman" pitchFamily="18" charset="0"/>
              </a:rPr>
              <a:t>Increasing </a:t>
            </a:r>
            <a:r>
              <a:rPr lang="en-US" sz="2000" dirty="0" smtClean="0">
                <a:solidFill>
                  <a:schemeClr val="tx1"/>
                </a:solidFill>
                <a:latin typeface="Times New Roman" pitchFamily="18" charset="0"/>
                <a:cs typeface="Times New Roman" pitchFamily="18" charset="0"/>
              </a:rPr>
              <a:t>the </a:t>
            </a:r>
            <a:r>
              <a:rPr lang="en-US" sz="2000" dirty="0" smtClean="0">
                <a:solidFill>
                  <a:schemeClr val="tx1"/>
                </a:solidFill>
                <a:latin typeface="Times New Roman" pitchFamily="18" charset="0"/>
                <a:cs typeface="Times New Roman" pitchFamily="18" charset="0"/>
              </a:rPr>
              <a:t>market share</a:t>
            </a:r>
            <a:endParaRPr lang="en-US" sz="2000" dirty="0">
              <a:solidFill>
                <a:schemeClr val="tx1"/>
              </a:solidFill>
              <a:latin typeface="Times New Roman" pitchFamily="18" charset="0"/>
              <a:cs typeface="Times New Roman" pitchFamily="18" charset="0"/>
            </a:endParaRPr>
          </a:p>
        </p:txBody>
      </p:sp>
      <p:sp>
        <p:nvSpPr>
          <p:cNvPr id="10" name="Rectangle 9"/>
          <p:cNvSpPr/>
          <p:nvPr/>
        </p:nvSpPr>
        <p:spPr>
          <a:xfrm>
            <a:off x="0" y="5500702"/>
            <a:ext cx="6000760" cy="990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buFont typeface="Wingdings" pitchFamily="2" charset="2"/>
              <a:buChar char="ü"/>
            </a:pPr>
            <a:r>
              <a:rPr lang="en-US" sz="2000" dirty="0">
                <a:solidFill>
                  <a:schemeClr val="tx1"/>
                </a:solidFill>
                <a:latin typeface="Times New Roman" pitchFamily="18" charset="0"/>
                <a:cs typeface="Times New Roman" pitchFamily="18" charset="0"/>
              </a:rPr>
              <a:t>D</a:t>
            </a:r>
            <a:r>
              <a:rPr lang="en-US" sz="2000" dirty="0" smtClean="0">
                <a:solidFill>
                  <a:schemeClr val="tx1"/>
                </a:solidFill>
                <a:latin typeface="Times New Roman" pitchFamily="18" charset="0"/>
                <a:cs typeface="Times New Roman" pitchFamily="18" charset="0"/>
              </a:rPr>
              <a:t>eveloping </a:t>
            </a:r>
            <a:r>
              <a:rPr lang="en-US" sz="2000" dirty="0" smtClean="0">
                <a:solidFill>
                  <a:schemeClr val="tx1"/>
                </a:solidFill>
                <a:latin typeface="Times New Roman" pitchFamily="18" charset="0"/>
                <a:cs typeface="Times New Roman" pitchFamily="18" charset="0"/>
              </a:rPr>
              <a:t>a new service that could be competitive with other companies </a:t>
            </a:r>
            <a:endParaRPr lang="en-US"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900" decel="100000" fill="hold"/>
                                        <p:tgtEl>
                                          <p:spTgt spid="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900" decel="100000" fill="hold"/>
                                        <p:tgtEl>
                                          <p:spTgt spid="9"/>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900" decel="100000" fill="hold"/>
                                        <p:tgtEl>
                                          <p:spTgt spid="10"/>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Methodology</a:t>
            </a:r>
            <a:r>
              <a:rPr lang="en-US" dirty="0" smtClean="0"/>
              <a:t> </a:t>
            </a:r>
            <a:endParaRPr lang="en-US" dirty="0"/>
          </a:p>
        </p:txBody>
      </p:sp>
      <p:sp>
        <p:nvSpPr>
          <p:cNvPr id="3" name="Content Placeholder 2"/>
          <p:cNvSpPr>
            <a:spLocks noGrp="1"/>
          </p:cNvSpPr>
          <p:nvPr>
            <p:ph idx="1"/>
          </p:nvPr>
        </p:nvSpPr>
        <p:spPr/>
        <p:txBody>
          <a:bodyPr>
            <a:normAutofit/>
          </a:bodyPr>
          <a:lstStyle/>
          <a:p>
            <a:pPr>
              <a:lnSpc>
                <a:spcPct val="150000"/>
              </a:lnSpc>
              <a:buNone/>
            </a:pPr>
            <a:r>
              <a:rPr lang="en-US" sz="2800" dirty="0" smtClean="0">
                <a:latin typeface="Times New Roman" pitchFamily="18" charset="0"/>
                <a:cs typeface="Times New Roman" pitchFamily="18" charset="0"/>
              </a:rPr>
              <a:t>What we are trying to do is </a:t>
            </a:r>
            <a:r>
              <a:rPr lang="en-US" sz="2800" dirty="0" smtClean="0">
                <a:latin typeface="Times New Roman" pitchFamily="18" charset="0"/>
                <a:cs typeface="Times New Roman" pitchFamily="18" charset="0"/>
              </a:rPr>
              <a:t>to search </a:t>
            </a:r>
            <a:r>
              <a:rPr lang="en-US" sz="2800" dirty="0" smtClean="0">
                <a:latin typeface="Times New Roman" pitchFamily="18" charset="0"/>
                <a:cs typeface="Times New Roman" pitchFamily="18" charset="0"/>
              </a:rPr>
              <a:t>in these three areas and try to find rooms for improvements</a:t>
            </a:r>
            <a:endParaRPr lang="en-US" sz="2800" dirty="0">
              <a:latin typeface="Times New Roman" pitchFamily="18" charset="0"/>
              <a:cs typeface="Times New Roman" pitchFamily="18" charset="0"/>
            </a:endParaRPr>
          </a:p>
        </p:txBody>
      </p:sp>
      <p:graphicFrame>
        <p:nvGraphicFramePr>
          <p:cNvPr id="4" name="Content Placeholder 5"/>
          <p:cNvGraphicFramePr>
            <a:graphicFrameLocks noGrp="1"/>
          </p:cNvGraphicFramePr>
          <p:nvPr>
            <p:ph idx="1"/>
          </p:nvPr>
        </p:nvGraphicFramePr>
        <p:xfrm>
          <a:off x="457200" y="2971800"/>
          <a:ext cx="8229600" cy="3154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0034" y="357166"/>
            <a:ext cx="8229600" cy="1143000"/>
          </a:xfrm>
        </p:spPr>
        <p:txBody>
          <a:bodyPr/>
          <a:lstStyle/>
          <a:p>
            <a:r>
              <a:rPr lang="en-US" dirty="0" smtClean="0">
                <a:latin typeface="Times New Roman" pitchFamily="18" charset="0"/>
                <a:cs typeface="Times New Roman" pitchFamily="18" charset="0"/>
              </a:rPr>
              <a:t>Methodology</a:t>
            </a:r>
            <a:endParaRPr lang="en-US" dirty="0">
              <a:latin typeface="Times New Roman" pitchFamily="18" charset="0"/>
              <a:cs typeface="Times New Roman" pitchFamily="18" charset="0"/>
            </a:endParaRPr>
          </a:p>
        </p:txBody>
      </p:sp>
      <p:sp>
        <p:nvSpPr>
          <p:cNvPr id="7" name="Rektangel 30"/>
          <p:cNvSpPr>
            <a:spLocks noChangeArrowheads="1"/>
          </p:cNvSpPr>
          <p:nvPr/>
        </p:nvSpPr>
        <p:spPr bwMode="auto">
          <a:xfrm>
            <a:off x="914400" y="1752600"/>
            <a:ext cx="3038475" cy="547688"/>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8" name="Rektangel 31"/>
          <p:cNvSpPr>
            <a:spLocks noChangeArrowheads="1"/>
          </p:cNvSpPr>
          <p:nvPr/>
        </p:nvSpPr>
        <p:spPr bwMode="auto">
          <a:xfrm>
            <a:off x="914400" y="2438400"/>
            <a:ext cx="3038475" cy="18288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9" name="Rektangel 28"/>
          <p:cNvSpPr>
            <a:spLocks noChangeArrowheads="1"/>
          </p:cNvSpPr>
          <p:nvPr/>
        </p:nvSpPr>
        <p:spPr bwMode="auto">
          <a:xfrm>
            <a:off x="1066800" y="1828800"/>
            <a:ext cx="344488" cy="346075"/>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200" kern="0" noProof="1">
                <a:solidFill>
                  <a:schemeClr val="tx2">
                    <a:lumMod val="50000"/>
                  </a:schemeClr>
                </a:solidFill>
                <a:latin typeface="Arial" pitchFamily="34" charset="0"/>
                <a:ea typeface="ＭＳ Ｐゴシック" pitchFamily="-97" charset="-128"/>
              </a:rPr>
              <a:t>1</a:t>
            </a:r>
          </a:p>
        </p:txBody>
      </p:sp>
      <p:sp>
        <p:nvSpPr>
          <p:cNvPr id="10" name="Tekstboks 27"/>
          <p:cNvSpPr txBox="1">
            <a:spLocks noChangeArrowheads="1"/>
          </p:cNvSpPr>
          <p:nvPr/>
        </p:nvSpPr>
        <p:spPr bwMode="auto">
          <a:xfrm>
            <a:off x="1239044" y="2438400"/>
            <a:ext cx="2723356" cy="1492716"/>
          </a:xfrm>
          <a:prstGeom prst="rect">
            <a:avLst/>
          </a:prstGeom>
          <a:noFill/>
          <a:ln w="9525">
            <a:noFill/>
            <a:miter lim="800000"/>
            <a:headEnd/>
            <a:tailEnd/>
          </a:ln>
        </p:spPr>
        <p:txBody>
          <a:bodyPr wrap="square">
            <a:spAutoFit/>
          </a:bodyPr>
          <a:lstStyle/>
          <a:p>
            <a:pPr algn="just">
              <a:buFont typeface="Arial" pitchFamily="34" charset="0"/>
              <a:buChar char="•"/>
              <a:defRPr/>
            </a:pPr>
            <a:r>
              <a:rPr lang="en-US" sz="2000" dirty="0" smtClean="0">
                <a:solidFill>
                  <a:schemeClr val="bg1"/>
                </a:solidFill>
                <a:latin typeface="Arial" pitchFamily="34" charset="0"/>
                <a:ea typeface="ＭＳ Ｐゴシック" pitchFamily="-97" charset="-128"/>
              </a:rPr>
              <a:t>Seven Management tools</a:t>
            </a:r>
          </a:p>
          <a:p>
            <a:pPr algn="just">
              <a:buFont typeface="Arial" pitchFamily="34" charset="0"/>
              <a:buChar char="•"/>
              <a:defRPr/>
            </a:pPr>
            <a:r>
              <a:rPr lang="en-US" sz="2000" dirty="0" smtClean="0">
                <a:solidFill>
                  <a:schemeClr val="tx2">
                    <a:lumMod val="50000"/>
                  </a:schemeClr>
                </a:solidFill>
                <a:latin typeface="Arial" pitchFamily="34" charset="0"/>
                <a:ea typeface="ＭＳ Ｐゴシック" pitchFamily="-97" charset="-128"/>
              </a:rPr>
              <a:t>Seven improvement tools </a:t>
            </a:r>
            <a:endParaRPr lang="da-DK" sz="2000" dirty="0">
              <a:solidFill>
                <a:schemeClr val="tx2">
                  <a:lumMod val="50000"/>
                </a:schemeClr>
              </a:solidFill>
              <a:latin typeface="Arial" pitchFamily="34" charset="0"/>
              <a:ea typeface="ＭＳ Ｐゴシック" pitchFamily="-97" charset="-128"/>
            </a:endParaRPr>
          </a:p>
          <a:p>
            <a:pPr algn="just">
              <a:buFont typeface="Arial" pitchFamily="34" charset="0"/>
              <a:buChar char="•"/>
              <a:defRPr/>
            </a:pPr>
            <a:endParaRPr lang="da-DK" sz="1100" dirty="0">
              <a:solidFill>
                <a:schemeClr val="tx2">
                  <a:lumMod val="50000"/>
                </a:schemeClr>
              </a:solidFill>
              <a:latin typeface="Arial" pitchFamily="34" charset="0"/>
              <a:ea typeface="ＭＳ Ｐゴシック" pitchFamily="-97" charset="-128"/>
            </a:endParaRPr>
          </a:p>
        </p:txBody>
      </p:sp>
      <p:sp>
        <p:nvSpPr>
          <p:cNvPr id="11" name="Rectangle 5"/>
          <p:cNvSpPr txBox="1">
            <a:spLocks noChangeArrowheads="1"/>
          </p:cNvSpPr>
          <p:nvPr/>
        </p:nvSpPr>
        <p:spPr bwMode="gray">
          <a:xfrm>
            <a:off x="1143000" y="1828800"/>
            <a:ext cx="2286000" cy="381000"/>
          </a:xfrm>
          <a:prstGeom prst="rect">
            <a:avLst/>
          </a:prstGeom>
          <a:noFill/>
          <a:ln w="9525">
            <a:noFill/>
            <a:miter lim="800000"/>
            <a:headEnd/>
            <a:tailEnd/>
          </a:ln>
        </p:spPr>
        <p:txBody>
          <a:bodyPr lIns="0" rIns="0" anchor="ctr"/>
          <a:lstStyle/>
          <a:p>
            <a:pPr algn="ctr" defTabSz="914400" eaLnBrk="0" hangingPunct="0">
              <a:lnSpc>
                <a:spcPct val="95000"/>
              </a:lnSpc>
              <a:defRPr/>
            </a:pPr>
            <a:r>
              <a:rPr lang="en-US" sz="2800" b="1" dirty="0" smtClean="0">
                <a:solidFill>
                  <a:schemeClr val="tx2">
                    <a:lumMod val="50000"/>
                  </a:schemeClr>
                </a:solidFill>
                <a:latin typeface="Times New Roman" pitchFamily="18" charset="0"/>
                <a:ea typeface="ＭＳ Ｐゴシック" pitchFamily="-97" charset="-128"/>
                <a:cs typeface="Times New Roman" pitchFamily="18" charset="0"/>
              </a:rPr>
              <a:t>Quality</a:t>
            </a:r>
            <a:endParaRPr lang="en-US" sz="2800" b="1" dirty="0">
              <a:solidFill>
                <a:schemeClr val="tx2">
                  <a:lumMod val="50000"/>
                </a:schemeClr>
              </a:solidFill>
              <a:latin typeface="Times New Roman" pitchFamily="18" charset="0"/>
              <a:ea typeface="ＭＳ Ｐゴシック" pitchFamily="-97" charset="-128"/>
              <a:cs typeface="Times New Roman" pitchFamily="18" charset="0"/>
            </a:endParaRPr>
          </a:p>
        </p:txBody>
      </p:sp>
      <p:sp>
        <p:nvSpPr>
          <p:cNvPr id="12" name="Rektangel 21"/>
          <p:cNvSpPr>
            <a:spLocks noChangeArrowheads="1"/>
          </p:cNvSpPr>
          <p:nvPr/>
        </p:nvSpPr>
        <p:spPr bwMode="auto">
          <a:xfrm>
            <a:off x="4343400" y="1752600"/>
            <a:ext cx="3025775" cy="6096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3" name="Rektangel 22"/>
          <p:cNvSpPr>
            <a:spLocks noChangeArrowheads="1"/>
          </p:cNvSpPr>
          <p:nvPr/>
        </p:nvSpPr>
        <p:spPr bwMode="auto">
          <a:xfrm>
            <a:off x="4343400" y="2514600"/>
            <a:ext cx="3025775" cy="16764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14" name="Rektangel 19"/>
          <p:cNvSpPr>
            <a:spLocks noChangeArrowheads="1"/>
          </p:cNvSpPr>
          <p:nvPr/>
        </p:nvSpPr>
        <p:spPr bwMode="auto">
          <a:xfrm>
            <a:off x="4495800" y="1905000"/>
            <a:ext cx="304800" cy="3048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r>
              <a:rPr lang="da-DK" noProof="1" smtClean="0">
                <a:solidFill>
                  <a:srgbClr val="FFFFFF"/>
                </a:solidFill>
                <a:latin typeface="Arial" pitchFamily="34" charset="0"/>
              </a:rPr>
              <a:t>2</a:t>
            </a:r>
            <a:endParaRPr lang="da-DK" noProof="1">
              <a:solidFill>
                <a:srgbClr val="FFFFFF"/>
              </a:solidFill>
              <a:latin typeface="Arial" pitchFamily="34" charset="0"/>
            </a:endParaRPr>
          </a:p>
        </p:txBody>
      </p:sp>
      <p:sp>
        <p:nvSpPr>
          <p:cNvPr id="15" name="Tekstboks 17"/>
          <p:cNvSpPr txBox="1">
            <a:spLocks noChangeArrowheads="1"/>
          </p:cNvSpPr>
          <p:nvPr/>
        </p:nvSpPr>
        <p:spPr bwMode="auto">
          <a:xfrm>
            <a:off x="4648200" y="2667000"/>
            <a:ext cx="2552700" cy="707886"/>
          </a:xfrm>
          <a:prstGeom prst="rect">
            <a:avLst/>
          </a:prstGeom>
          <a:noFill/>
          <a:ln w="9525">
            <a:noFill/>
            <a:miter lim="800000"/>
            <a:headEnd/>
            <a:tailEnd/>
          </a:ln>
        </p:spPr>
        <p:txBody>
          <a:bodyPr wrap="square">
            <a:spAutoFit/>
          </a:bodyPr>
          <a:lstStyle/>
          <a:p>
            <a:pPr algn="just">
              <a:buFont typeface="Arial" pitchFamily="34" charset="0"/>
              <a:buChar char="•"/>
            </a:pPr>
            <a:r>
              <a:rPr lang="da-DK" sz="2000" dirty="0" smtClean="0">
                <a:solidFill>
                  <a:schemeClr val="bg1"/>
                </a:solidFill>
                <a:latin typeface="Times New Roman" pitchFamily="18" charset="0"/>
                <a:cs typeface="Times New Roman" pitchFamily="18" charset="0"/>
              </a:rPr>
              <a:t>Effective soft skills </a:t>
            </a:r>
          </a:p>
          <a:p>
            <a:pPr algn="just">
              <a:buFont typeface="Arial" pitchFamily="34" charset="0"/>
              <a:buChar char="•"/>
            </a:pPr>
            <a:r>
              <a:rPr lang="da-DK" sz="2000" dirty="0" smtClean="0">
                <a:solidFill>
                  <a:srgbClr val="171717"/>
                </a:solidFill>
                <a:latin typeface="Times New Roman" pitchFamily="18" charset="0"/>
                <a:cs typeface="Times New Roman" pitchFamily="18" charset="0"/>
              </a:rPr>
              <a:t>Hypothesis testing</a:t>
            </a:r>
            <a:endParaRPr lang="da-DK" sz="2000" dirty="0">
              <a:solidFill>
                <a:srgbClr val="171717"/>
              </a:solidFill>
              <a:latin typeface="Times New Roman" pitchFamily="18" charset="0"/>
              <a:cs typeface="Times New Roman" pitchFamily="18" charset="0"/>
            </a:endParaRPr>
          </a:p>
        </p:txBody>
      </p:sp>
      <p:sp>
        <p:nvSpPr>
          <p:cNvPr id="16" name="Rectangle 5"/>
          <p:cNvSpPr txBox="1">
            <a:spLocks noChangeArrowheads="1"/>
          </p:cNvSpPr>
          <p:nvPr/>
        </p:nvSpPr>
        <p:spPr bwMode="gray">
          <a:xfrm>
            <a:off x="4953000" y="1828800"/>
            <a:ext cx="2133600" cy="457200"/>
          </a:xfrm>
          <a:prstGeom prst="rect">
            <a:avLst/>
          </a:prstGeom>
          <a:noFill/>
          <a:ln w="9525">
            <a:noFill/>
            <a:miter lim="800000"/>
            <a:headEnd/>
            <a:tailEnd/>
          </a:ln>
        </p:spPr>
        <p:txBody>
          <a:bodyPr lIns="0" rIns="0" anchor="ctr"/>
          <a:lstStyle/>
          <a:p>
            <a:pPr defTabSz="914400" eaLnBrk="0" hangingPunct="0">
              <a:lnSpc>
                <a:spcPct val="95000"/>
              </a:lnSpc>
            </a:pPr>
            <a:r>
              <a:rPr lang="en-US" sz="2800" b="1" dirty="0" smtClean="0">
                <a:solidFill>
                  <a:schemeClr val="bg1"/>
                </a:solidFill>
                <a:latin typeface="Times New Roman" pitchFamily="18" charset="0"/>
                <a:cs typeface="Times New Roman" pitchFamily="18" charset="0"/>
              </a:rPr>
              <a:t>Soft skills</a:t>
            </a:r>
            <a:endParaRPr lang="en-US" sz="2800" b="1" dirty="0">
              <a:solidFill>
                <a:schemeClr val="bg1"/>
              </a:solidFill>
              <a:latin typeface="Times New Roman" pitchFamily="18" charset="0"/>
              <a:cs typeface="Times New Roman" pitchFamily="18" charset="0"/>
            </a:endParaRPr>
          </a:p>
        </p:txBody>
      </p:sp>
      <p:sp>
        <p:nvSpPr>
          <p:cNvPr id="17" name="Rektangel 13"/>
          <p:cNvSpPr>
            <a:spLocks noChangeArrowheads="1"/>
          </p:cNvSpPr>
          <p:nvPr/>
        </p:nvSpPr>
        <p:spPr bwMode="auto">
          <a:xfrm>
            <a:off x="2667000" y="4419600"/>
            <a:ext cx="3025775" cy="685800"/>
          </a:xfrm>
          <a:prstGeom prst="rect">
            <a:avLst/>
          </a:prstGeom>
          <a:gradFill rotWithShape="1">
            <a:gsLst>
              <a:gs pos="0">
                <a:srgbClr val="FFFFFF"/>
              </a:gs>
              <a:gs pos="999">
                <a:srgbClr val="FFFFFF"/>
              </a:gs>
              <a:gs pos="100000">
                <a:schemeClr val="bg2"/>
              </a:gs>
            </a:gsLst>
            <a:lin ang="5400000"/>
          </a:gradFill>
          <a:ln w="9525">
            <a:solidFill>
              <a:schemeClr val="bg2"/>
            </a:solidFill>
            <a:miter lim="800000"/>
            <a:headEnd/>
            <a:tailEnd/>
          </a:ln>
          <a:effectLst>
            <a:outerShdw blurRad="50800" dist="38100" dir="2700000" algn="tl" rotWithShape="0">
              <a:prstClr val="black">
                <a:alpha val="40000"/>
              </a:prst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8" name="Rektangel 14"/>
          <p:cNvSpPr>
            <a:spLocks noChangeArrowheads="1"/>
          </p:cNvSpPr>
          <p:nvPr/>
        </p:nvSpPr>
        <p:spPr bwMode="auto">
          <a:xfrm>
            <a:off x="2667000" y="5181600"/>
            <a:ext cx="3025775" cy="13716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19" name="Grupper 67"/>
          <p:cNvGrpSpPr>
            <a:grpSpLocks/>
          </p:cNvGrpSpPr>
          <p:nvPr/>
        </p:nvGrpSpPr>
        <p:grpSpPr bwMode="auto">
          <a:xfrm>
            <a:off x="2895600" y="4495800"/>
            <a:ext cx="398462" cy="354012"/>
            <a:chOff x="2730500" y="1663700"/>
            <a:chExt cx="398462" cy="354012"/>
          </a:xfrm>
        </p:grpSpPr>
        <p:sp>
          <p:nvSpPr>
            <p:cNvPr id="20" name="Rektangel 11"/>
            <p:cNvSpPr>
              <a:spLocks noChangeArrowheads="1"/>
            </p:cNvSpPr>
            <p:nvPr/>
          </p:nvSpPr>
          <p:spPr bwMode="auto">
            <a:xfrm>
              <a:off x="2730500" y="1663700"/>
              <a:ext cx="344488" cy="346075"/>
            </a:xfrm>
            <a:prstGeom prst="rect">
              <a:avLst/>
            </a:prstGeom>
            <a:gradFill rotWithShape="1">
              <a:gsLst>
                <a:gs pos="0">
                  <a:schemeClr val="tx1"/>
                </a:gs>
                <a:gs pos="100000">
                  <a:schemeClr val="bg2"/>
                </a:gs>
              </a:gsLst>
              <a:lin ang="16200000"/>
            </a:gradFill>
            <a:ln w="9525">
              <a:solidFill>
                <a:schemeClr val="bg2">
                  <a:lumMod val="90000"/>
                </a:schemeClr>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1" name="Tekstboks 12"/>
            <p:cNvSpPr txBox="1">
              <a:spLocks noChangeArrowheads="1"/>
            </p:cNvSpPr>
            <p:nvPr/>
          </p:nvSpPr>
          <p:spPr bwMode="auto">
            <a:xfrm>
              <a:off x="2806700" y="1739900"/>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grpSp>
      <p:sp>
        <p:nvSpPr>
          <p:cNvPr id="22" name="Tekstboks 9"/>
          <p:cNvSpPr txBox="1">
            <a:spLocks noChangeArrowheads="1"/>
          </p:cNvSpPr>
          <p:nvPr/>
        </p:nvSpPr>
        <p:spPr bwMode="auto">
          <a:xfrm>
            <a:off x="2895600" y="5334000"/>
            <a:ext cx="2590800" cy="630942"/>
          </a:xfrm>
          <a:prstGeom prst="rect">
            <a:avLst/>
          </a:prstGeom>
          <a:noFill/>
          <a:ln w="9525">
            <a:noFill/>
            <a:miter lim="800000"/>
            <a:headEnd/>
            <a:tailEnd/>
          </a:ln>
        </p:spPr>
        <p:txBody>
          <a:bodyPr wrap="square">
            <a:spAutoFit/>
          </a:bodyPr>
          <a:lstStyle/>
          <a:p>
            <a:pPr algn="just">
              <a:defRPr/>
            </a:pPr>
            <a:r>
              <a:rPr lang="en-US" sz="2400" dirty="0" smtClean="0">
                <a:solidFill>
                  <a:schemeClr val="bg1"/>
                </a:solidFill>
                <a:latin typeface="Times New Roman" pitchFamily="18" charset="0"/>
                <a:ea typeface="ＭＳ Ｐゴシック" pitchFamily="-97" charset="-128"/>
                <a:cs typeface="Times New Roman" pitchFamily="18" charset="0"/>
              </a:rPr>
              <a:t>Market metrics</a:t>
            </a:r>
            <a:endParaRPr lang="da-DK" sz="2400" dirty="0">
              <a:solidFill>
                <a:schemeClr val="bg1"/>
              </a:solidFill>
              <a:latin typeface="Times New Roman" pitchFamily="18" charset="0"/>
              <a:ea typeface="ＭＳ Ｐゴシック" pitchFamily="-97" charset="-128"/>
              <a:cs typeface="Times New Roman" pitchFamily="18" charset="0"/>
            </a:endParaRPr>
          </a:p>
          <a:p>
            <a:pPr algn="just">
              <a:defRPr/>
            </a:pPr>
            <a:endParaRPr lang="da-DK" sz="1100" dirty="0">
              <a:solidFill>
                <a:schemeClr val="tx2">
                  <a:lumMod val="85000"/>
                </a:schemeClr>
              </a:solidFill>
              <a:latin typeface="Arial" pitchFamily="34" charset="0"/>
              <a:ea typeface="ＭＳ Ｐゴシック" pitchFamily="-97" charset="-128"/>
            </a:endParaRPr>
          </a:p>
        </p:txBody>
      </p:sp>
      <p:sp>
        <p:nvSpPr>
          <p:cNvPr id="23" name="Rectangle 5"/>
          <p:cNvSpPr txBox="1">
            <a:spLocks noChangeArrowheads="1"/>
          </p:cNvSpPr>
          <p:nvPr/>
        </p:nvSpPr>
        <p:spPr bwMode="gray">
          <a:xfrm>
            <a:off x="3352800" y="4495800"/>
            <a:ext cx="2520950" cy="457200"/>
          </a:xfrm>
          <a:prstGeom prst="rect">
            <a:avLst/>
          </a:prstGeom>
          <a:noFill/>
          <a:ln w="9525">
            <a:noFill/>
            <a:miter lim="800000"/>
            <a:headEnd/>
            <a:tailEnd/>
          </a:ln>
        </p:spPr>
        <p:txBody>
          <a:bodyPr lIns="0" rIns="0" anchor="ctr"/>
          <a:lstStyle/>
          <a:p>
            <a:pPr defTabSz="914400" eaLnBrk="0" hangingPunct="0">
              <a:lnSpc>
                <a:spcPct val="95000"/>
              </a:lnSpc>
            </a:pPr>
            <a:r>
              <a:rPr lang="en-US" sz="2800" b="1" dirty="0" smtClean="0">
                <a:solidFill>
                  <a:srgbClr val="171717"/>
                </a:solidFill>
                <a:latin typeface="Times New Roman" pitchFamily="18" charset="0"/>
                <a:cs typeface="Times New Roman" pitchFamily="18" charset="0"/>
              </a:rPr>
              <a:t>Marketing</a:t>
            </a:r>
            <a:endParaRPr lang="en-US" sz="2800" b="1" dirty="0">
              <a:solidFill>
                <a:srgbClr val="171717"/>
              </a:solidFill>
              <a:latin typeface="Times New Roman" pitchFamily="18" charset="0"/>
              <a:cs typeface="Times New Roman" pitchFamily="18" charset="0"/>
            </a:endParaRPr>
          </a:p>
        </p:txBody>
      </p:sp>
      <p:sp>
        <p:nvSpPr>
          <p:cNvPr id="24" name="Tekstboks 27"/>
          <p:cNvSpPr txBox="1">
            <a:spLocks noChangeArrowheads="1"/>
          </p:cNvSpPr>
          <p:nvPr/>
        </p:nvSpPr>
        <p:spPr bwMode="auto">
          <a:xfrm>
            <a:off x="990600" y="3962400"/>
            <a:ext cx="322262"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1000" fill="hold"/>
                                        <p:tgtEl>
                                          <p:spTgt spid="22"/>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1000"/>
                                        <p:tgtEl>
                                          <p:spTgt spid="23"/>
                                        </p:tgtEl>
                                      </p:cBhvr>
                                    </p:animEffect>
                                    <p:anim calcmode="lin" valueType="num">
                                      <p:cBhvr>
                                        <p:cTn id="78" dur="1000" fill="hold"/>
                                        <p:tgtEl>
                                          <p:spTgt spid="23"/>
                                        </p:tgtEl>
                                        <p:attrNameLst>
                                          <p:attrName>ppt_x</p:attrName>
                                        </p:attrNameLst>
                                      </p:cBhvr>
                                      <p:tavLst>
                                        <p:tav tm="0">
                                          <p:val>
                                            <p:strVal val="#ppt_x"/>
                                          </p:val>
                                        </p:tav>
                                        <p:tav tm="100000">
                                          <p:val>
                                            <p:strVal val="#ppt_x"/>
                                          </p:val>
                                        </p:tav>
                                      </p:tavLst>
                                    </p:anim>
                                    <p:anim calcmode="lin" valueType="num">
                                      <p:cBhvr>
                                        <p:cTn id="79" dur="1000" fill="hold"/>
                                        <p:tgtEl>
                                          <p:spTgt spid="2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1000" fill="hold"/>
                                        <p:tgtEl>
                                          <p:spTgt spid="2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fade">
                                      <p:cBhvr>
                                        <p:cTn id="87" dur="1000"/>
                                        <p:tgtEl>
                                          <p:spTgt spid="3"/>
                                        </p:tgtEl>
                                      </p:cBhvr>
                                    </p:animEffect>
                                    <p:anim calcmode="lin" valueType="num">
                                      <p:cBhvr>
                                        <p:cTn id="88" dur="1000" fill="hold"/>
                                        <p:tgtEl>
                                          <p:spTgt spid="3"/>
                                        </p:tgtEl>
                                        <p:attrNameLst>
                                          <p:attrName>ppt_x</p:attrName>
                                        </p:attrNameLst>
                                      </p:cBhvr>
                                      <p:tavLst>
                                        <p:tav tm="0">
                                          <p:val>
                                            <p:strVal val="#ppt_x"/>
                                          </p:val>
                                        </p:tav>
                                        <p:tav tm="100000">
                                          <p:val>
                                            <p:strVal val="#ppt_x"/>
                                          </p:val>
                                        </p:tav>
                                      </p:tavLst>
                                    </p:anim>
                                    <p:anim calcmode="lin" valueType="num">
                                      <p:cBhvr>
                                        <p:cTn id="8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8" grpId="0" animBg="1"/>
      <p:bldP spid="9" grpId="0" animBg="1"/>
      <p:bldP spid="10" grpId="0"/>
      <p:bldP spid="11" grpId="0"/>
      <p:bldP spid="12" grpId="0" animBg="1"/>
      <p:bldP spid="13" grpId="0" animBg="1"/>
      <p:bldP spid="14" grpId="0" animBg="1"/>
      <p:bldP spid="15" grpId="0"/>
      <p:bldP spid="16" grpId="0"/>
      <p:bldP spid="17" grpId="0" animBg="1"/>
      <p:bldP spid="18" grpId="0" animBg="1"/>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81000" y="2438400"/>
            <a:ext cx="8229600" cy="3505200"/>
          </a:xfrm>
        </p:spPr>
        <p:txBody>
          <a:bodyPr>
            <a:noAutofit/>
          </a:bodyPr>
          <a:lstStyle/>
          <a:p>
            <a:pPr>
              <a:lnSpc>
                <a:spcPct val="210000"/>
              </a:lnSpc>
              <a:buNone/>
            </a:pPr>
            <a:r>
              <a:rPr lang="en-US" sz="2400" dirty="0" smtClean="0">
                <a:latin typeface="Times New Roman"/>
                <a:ea typeface="Times New Roman"/>
                <a:cs typeface="Arial"/>
              </a:rPr>
              <a:t>Apply control charts; to monitor discrete data that </a:t>
            </a:r>
            <a:r>
              <a:rPr lang="en-US" sz="2400" dirty="0" smtClean="0">
                <a:latin typeface="Times New Roman"/>
                <a:ea typeface="Times New Roman"/>
                <a:cs typeface="Arial"/>
              </a:rPr>
              <a:t>were </a:t>
            </a:r>
            <a:r>
              <a:rPr lang="en-US" sz="2400" dirty="0" smtClean="0">
                <a:latin typeface="Times New Roman"/>
                <a:ea typeface="Times New Roman"/>
                <a:cs typeface="Arial"/>
              </a:rPr>
              <a:t>given by Al-Zaytona  (data from </a:t>
            </a:r>
            <a:r>
              <a:rPr lang="en-US" sz="2400" dirty="0" smtClean="0">
                <a:latin typeface="Times New Roman"/>
                <a:ea typeface="Times New Roman"/>
                <a:cs typeface="Arial"/>
              </a:rPr>
              <a:t>1/9/2012 to 1/11/2013</a:t>
            </a:r>
            <a:r>
              <a:rPr lang="en-US" sz="2400" dirty="0" smtClean="0">
                <a:latin typeface="Times New Roman"/>
                <a:ea typeface="Times New Roman"/>
                <a:cs typeface="Arial"/>
              </a:rPr>
              <a:t>) in the first </a:t>
            </a:r>
            <a:r>
              <a:rPr lang="en-US" sz="2400" dirty="0" smtClean="0">
                <a:latin typeface="Times New Roman"/>
                <a:ea typeface="Times New Roman"/>
                <a:cs typeface="Arial"/>
              </a:rPr>
              <a:t>semester. </a:t>
            </a:r>
            <a:r>
              <a:rPr lang="en-US" sz="2400" dirty="0" smtClean="0">
                <a:latin typeface="Times New Roman"/>
                <a:ea typeface="Times New Roman"/>
                <a:cs typeface="Arial"/>
              </a:rPr>
              <a:t>And </a:t>
            </a:r>
            <a:r>
              <a:rPr lang="en-US" sz="2400" dirty="0" smtClean="0">
                <a:latin typeface="Times New Roman"/>
                <a:ea typeface="Times New Roman"/>
                <a:cs typeface="Arial"/>
              </a:rPr>
              <a:t>(data </a:t>
            </a:r>
            <a:r>
              <a:rPr lang="en-US" sz="2400" dirty="0" smtClean="0">
                <a:latin typeface="Times New Roman"/>
                <a:ea typeface="Times New Roman"/>
                <a:cs typeface="Arial"/>
              </a:rPr>
              <a:t>from </a:t>
            </a:r>
            <a:r>
              <a:rPr lang="en-US" sz="2400" dirty="0" smtClean="0">
                <a:latin typeface="Times New Roman"/>
                <a:ea typeface="Times New Roman"/>
                <a:cs typeface="Arial"/>
              </a:rPr>
              <a:t>1/11/2013 to 1/4/2014</a:t>
            </a:r>
            <a:r>
              <a:rPr lang="en-US" sz="2400" dirty="0" smtClean="0">
                <a:latin typeface="Times New Roman"/>
                <a:ea typeface="Times New Roman"/>
                <a:cs typeface="Arial"/>
              </a:rPr>
              <a:t>) in the second semester. </a:t>
            </a:r>
            <a:r>
              <a:rPr lang="en-US" sz="2400" dirty="0" smtClean="0">
                <a:latin typeface="Times New Roman"/>
                <a:ea typeface="Times New Roman"/>
                <a:cs typeface="Arial"/>
              </a:rPr>
              <a:t>We </a:t>
            </a:r>
            <a:r>
              <a:rPr lang="en-US" sz="2400" dirty="0" smtClean="0">
                <a:latin typeface="Times New Roman"/>
                <a:ea typeface="Times New Roman"/>
                <a:cs typeface="Arial"/>
              </a:rPr>
              <a:t>are taking into consideration </a:t>
            </a:r>
            <a:r>
              <a:rPr lang="en-US" sz="2400" dirty="0" smtClean="0">
                <a:latin typeface="Times New Roman"/>
                <a:ea typeface="Times New Roman"/>
                <a:cs typeface="Arial"/>
              </a:rPr>
              <a:t>the number </a:t>
            </a:r>
            <a:r>
              <a:rPr lang="en-US" sz="2400" dirty="0" smtClean="0">
                <a:latin typeface="Times New Roman"/>
                <a:ea typeface="Times New Roman"/>
                <a:cs typeface="Arial"/>
              </a:rPr>
              <a:t>and </a:t>
            </a:r>
            <a:r>
              <a:rPr lang="en-US" sz="2400" dirty="0" smtClean="0">
                <a:latin typeface="Times New Roman"/>
                <a:ea typeface="Times New Roman"/>
                <a:cs typeface="Arial"/>
              </a:rPr>
              <a:t>the fraction </a:t>
            </a:r>
            <a:r>
              <a:rPr lang="en-US" sz="2400" dirty="0" smtClean="0">
                <a:latin typeface="Times New Roman"/>
                <a:ea typeface="Times New Roman"/>
                <a:cs typeface="Arial"/>
              </a:rPr>
              <a:t>of the </a:t>
            </a:r>
            <a:r>
              <a:rPr lang="en-US" sz="2400" dirty="0" smtClean="0">
                <a:latin typeface="Times New Roman"/>
                <a:ea typeface="Times New Roman"/>
                <a:cs typeface="Arial"/>
              </a:rPr>
              <a:t>complaints</a:t>
            </a:r>
            <a:r>
              <a:rPr lang="en-US" sz="2400" dirty="0" smtClean="0">
                <a:latin typeface="Times New Roman"/>
                <a:ea typeface="Times New Roman"/>
                <a:cs typeface="Arial"/>
              </a:rPr>
              <a:t>. </a:t>
            </a:r>
            <a:endParaRPr lang="en-US" sz="2400" dirty="0" smtClean="0">
              <a:latin typeface="Times New Roman" pitchFamily="18" charset="0"/>
              <a:cs typeface="Times New Roman" pitchFamily="18" charset="0"/>
            </a:endParaRPr>
          </a:p>
          <a:p>
            <a:pPr>
              <a:buNone/>
            </a:pPr>
            <a:r>
              <a:rPr lang="en-US" sz="2400" dirty="0" smtClean="0">
                <a:latin typeface="Times New Roman"/>
                <a:ea typeface="Times New Roman"/>
                <a:cs typeface="Arial"/>
              </a:rPr>
              <a:t>.</a:t>
            </a:r>
            <a:endParaRPr lang="en-US" sz="2400" dirty="0">
              <a:latin typeface="Times New Roman" pitchFamily="18" charset="0"/>
              <a:cs typeface="Times New Roman" pitchFamily="18" charset="0"/>
            </a:endParaRPr>
          </a:p>
        </p:txBody>
      </p:sp>
      <p:sp>
        <p:nvSpPr>
          <p:cNvPr id="8" name="Text Placeholder 7"/>
          <p:cNvSpPr>
            <a:spLocks noGrp="1"/>
          </p:cNvSpPr>
          <p:nvPr>
            <p:ph type="body" sz="quarter" idx="14"/>
          </p:nvPr>
        </p:nvSpPr>
        <p:spPr/>
        <p:txBody>
          <a:bodyPr>
            <a:normAutofit/>
          </a:bodyPr>
          <a:lstStyle/>
          <a:p>
            <a:pPr algn="ctr">
              <a:buNone/>
            </a:pPr>
            <a:r>
              <a:rPr lang="en-US" sz="4400" dirty="0" smtClean="0">
                <a:latin typeface="Times New Roman" pitchFamily="18" charset="0"/>
                <a:cs typeface="Times New Roman" pitchFamily="18" charset="0"/>
              </a:rPr>
              <a:t>Quality </a:t>
            </a:r>
            <a:endParaRPr lang="en-US" sz="4400" dirty="0">
              <a:latin typeface="Times New Roman" pitchFamily="18" charset="0"/>
              <a:cs typeface="Times New Roman" pitchFamily="18" charset="0"/>
            </a:endParaRPr>
          </a:p>
        </p:txBody>
      </p:sp>
      <p:sp>
        <p:nvSpPr>
          <p:cNvPr id="9"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First </a:t>
            </a:r>
            <a:r>
              <a:rPr lang="en-US" sz="3200" dirty="0" smtClean="0">
                <a:latin typeface="Times New Roman" pitchFamily="18" charset="0"/>
                <a:cs typeface="Times New Roman" pitchFamily="18" charset="0"/>
              </a:rPr>
              <a:t>: Quality Control </a:t>
            </a:r>
          </a:p>
        </p:txBody>
      </p:sp>
      <p:pic>
        <p:nvPicPr>
          <p:cNvPr id="1026" name="Picture 2" descr="C:\Users\b\Desktop\company_quality.jpg"/>
          <p:cNvPicPr>
            <a:picLocks noChangeAspect="1" noChangeArrowheads="1"/>
          </p:cNvPicPr>
          <p:nvPr/>
        </p:nvPicPr>
        <p:blipFill>
          <a:blip r:embed="rId2"/>
          <a:srcRect/>
          <a:stretch>
            <a:fillRect/>
          </a:stretch>
        </p:blipFill>
        <p:spPr bwMode="auto">
          <a:xfrm>
            <a:off x="6096000" y="533400"/>
            <a:ext cx="2590800" cy="19812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normAutofit/>
          </a:bodyPr>
          <a:lstStyle/>
          <a:p>
            <a:pPr marL="0" indent="0" algn="ctr">
              <a:buNone/>
            </a:pPr>
            <a:r>
              <a:rPr lang="en-US" sz="4400" dirty="0">
                <a:latin typeface="Times New Roman" pitchFamily="18" charset="0"/>
                <a:cs typeface="Times New Roman" pitchFamily="18" charset="0"/>
              </a:rPr>
              <a:t>Quality</a:t>
            </a:r>
            <a:endParaRPr lang="en-US" sz="4400" dirty="0"/>
          </a:p>
        </p:txBody>
      </p:sp>
      <p:sp>
        <p:nvSpPr>
          <p:cNvPr id="4"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First </a:t>
            </a:r>
            <a:r>
              <a:rPr lang="en-US" sz="3200" dirty="0" smtClean="0">
                <a:latin typeface="Times New Roman" pitchFamily="18" charset="0"/>
                <a:cs typeface="Times New Roman" pitchFamily="18" charset="0"/>
              </a:rPr>
              <a:t>: Quality Control </a:t>
            </a:r>
          </a:p>
        </p:txBody>
      </p:sp>
      <p:pic>
        <p:nvPicPr>
          <p:cNvPr id="5" name="Picture 2" descr="C:\Users\b\Desktop\company_quality.jpg"/>
          <p:cNvPicPr>
            <a:picLocks noChangeAspect="1" noChangeArrowheads="1"/>
          </p:cNvPicPr>
          <p:nvPr/>
        </p:nvPicPr>
        <p:blipFill>
          <a:blip r:embed="rId2"/>
          <a:srcRect/>
          <a:stretch>
            <a:fillRect/>
          </a:stretch>
        </p:blipFill>
        <p:spPr bwMode="auto">
          <a:xfrm>
            <a:off x="6096000" y="533400"/>
            <a:ext cx="2590800" cy="1981200"/>
          </a:xfrm>
          <a:prstGeom prst="rect">
            <a:avLst/>
          </a:prstGeom>
          <a:noFill/>
        </p:spPr>
      </p:pic>
      <p:pic>
        <p:nvPicPr>
          <p:cNvPr id="6" name="Content Placeholder 5" descr="C:\Users\b\Desktop\1479587_629448543779402_71612977_n.jpg"/>
          <p:cNvPicPr>
            <a:picLocks noGrp="1"/>
          </p:cNvPicPr>
          <p:nvPr>
            <p:ph sz="quarter" idx="13"/>
          </p:nvPr>
        </p:nvPicPr>
        <p:blipFill>
          <a:blip r:embed="rId3"/>
          <a:srcRect/>
          <a:stretch>
            <a:fillRect/>
          </a:stretch>
        </p:blipFill>
        <p:spPr bwMode="auto">
          <a:xfrm>
            <a:off x="647700" y="2286000"/>
            <a:ext cx="5067300" cy="3667125"/>
          </a:xfrm>
          <a:prstGeom prst="rect">
            <a:avLst/>
          </a:prstGeom>
          <a:noFill/>
          <a:ln w="9525">
            <a:noFill/>
            <a:miter lim="800000"/>
            <a:headEnd/>
            <a:tailEnd/>
          </a:ln>
        </p:spPr>
      </p:pic>
      <p:sp>
        <p:nvSpPr>
          <p:cNvPr id="7" name="Rectangle 6"/>
          <p:cNvSpPr/>
          <p:nvPr/>
        </p:nvSpPr>
        <p:spPr>
          <a:xfrm>
            <a:off x="5786446" y="2667000"/>
            <a:ext cx="3172795" cy="1889620"/>
          </a:xfrm>
          <a:prstGeom prst="rect">
            <a:avLst/>
          </a:prstGeom>
        </p:spPr>
        <p:txBody>
          <a:bodyPr wrap="square">
            <a:spAutoFit/>
          </a:bodyPr>
          <a:lstStyle/>
          <a:p>
            <a:pPr>
              <a:lnSpc>
                <a:spcPct val="150000"/>
              </a:lnSpc>
            </a:pPr>
            <a:r>
              <a:rPr lang="en-US" sz="2000" dirty="0" smtClean="0">
                <a:latin typeface="Times New Roman"/>
                <a:ea typeface="Times New Roman"/>
                <a:cs typeface="Arial"/>
              </a:rPr>
              <a:t>The quality </a:t>
            </a:r>
            <a:r>
              <a:rPr lang="en-US" sz="2000" dirty="0" smtClean="0">
                <a:latin typeface="Times New Roman"/>
                <a:ea typeface="Times New Roman"/>
                <a:cs typeface="Arial"/>
              </a:rPr>
              <a:t>chart shows that </a:t>
            </a:r>
            <a:r>
              <a:rPr lang="en-US" sz="2000" dirty="0">
                <a:latin typeface="Times New Roman"/>
                <a:ea typeface="Times New Roman"/>
                <a:cs typeface="Arial"/>
              </a:rPr>
              <a:t>the process </a:t>
            </a:r>
            <a:r>
              <a:rPr lang="en-US" sz="2000" dirty="0" smtClean="0">
                <a:latin typeface="Times New Roman"/>
                <a:ea typeface="Times New Roman"/>
                <a:cs typeface="Arial"/>
              </a:rPr>
              <a:t>is out of </a:t>
            </a:r>
            <a:r>
              <a:rPr lang="en-US" sz="2000" dirty="0">
                <a:latin typeface="Times New Roman"/>
                <a:ea typeface="Times New Roman"/>
                <a:cs typeface="Arial"/>
              </a:rPr>
              <a:t>control </a:t>
            </a:r>
            <a:r>
              <a:rPr lang="en-US" sz="2000" dirty="0" smtClean="0">
                <a:latin typeface="Times New Roman"/>
                <a:ea typeface="Times New Roman"/>
                <a:cs typeface="Arial"/>
              </a:rPr>
              <a:t>and there is high variability in the process.</a:t>
            </a:r>
            <a:endParaRPr lang="en-US" sz="2000" dirty="0"/>
          </a:p>
        </p:txBody>
      </p:sp>
    </p:spTree>
    <p:extLst>
      <p:ext uri="{BB962C8B-B14F-4D97-AF65-F5344CB8AC3E}">
        <p14:creationId xmlns:p14="http://schemas.microsoft.com/office/powerpoint/2010/main" val="22391821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pPr marL="0" indent="0" algn="ctr">
              <a:buNone/>
            </a:pPr>
            <a:r>
              <a:rPr lang="en-US" sz="4400" dirty="0">
                <a:solidFill>
                  <a:prstClr val="black"/>
                </a:solidFill>
                <a:latin typeface="Times New Roman" pitchFamily="18" charset="0"/>
                <a:cs typeface="Times New Roman" pitchFamily="18" charset="0"/>
              </a:rPr>
              <a:t>Quality</a:t>
            </a:r>
            <a:endParaRPr lang="en-US" sz="4400" dirty="0"/>
          </a:p>
        </p:txBody>
      </p:sp>
      <p:sp>
        <p:nvSpPr>
          <p:cNvPr id="4"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lvl="0" indent="-342900">
              <a:defRPr/>
            </a:pPr>
            <a:r>
              <a:rPr lang="en-US" sz="3200" dirty="0" smtClean="0">
                <a:solidFill>
                  <a:prstClr val="white"/>
                </a:solidFill>
                <a:latin typeface="Times New Roman" pitchFamily="18" charset="0"/>
                <a:cs typeface="Times New Roman" pitchFamily="18" charset="0"/>
              </a:rPr>
              <a:t>First </a:t>
            </a:r>
            <a:r>
              <a:rPr lang="en-US" sz="3200" dirty="0">
                <a:solidFill>
                  <a:prstClr val="white"/>
                </a:solidFill>
                <a:latin typeface="Times New Roman" pitchFamily="18" charset="0"/>
                <a:cs typeface="Times New Roman" pitchFamily="18" charset="0"/>
              </a:rPr>
              <a:t>: Quality Control </a:t>
            </a:r>
          </a:p>
        </p:txBody>
      </p:sp>
      <p:pic>
        <p:nvPicPr>
          <p:cNvPr id="5" name="Picture 2" descr="C:\Users\b\Desktop\company_quality.jpg"/>
          <p:cNvPicPr>
            <a:picLocks noChangeAspect="1" noChangeArrowheads="1"/>
          </p:cNvPicPr>
          <p:nvPr/>
        </p:nvPicPr>
        <p:blipFill>
          <a:blip r:embed="rId2"/>
          <a:srcRect/>
          <a:stretch>
            <a:fillRect/>
          </a:stretch>
        </p:blipFill>
        <p:spPr bwMode="auto">
          <a:xfrm>
            <a:off x="6248400" y="762000"/>
            <a:ext cx="2590800" cy="1981200"/>
          </a:xfrm>
          <a:prstGeom prst="rect">
            <a:avLst/>
          </a:prstGeom>
          <a:noFill/>
        </p:spPr>
      </p:pic>
      <p:sp>
        <p:nvSpPr>
          <p:cNvPr id="6" name="Content Placeholder 6"/>
          <p:cNvSpPr txBox="1">
            <a:spLocks noGrp="1"/>
          </p:cNvSpPr>
          <p:nvPr>
            <p:ph sz="quarter" idx="13"/>
          </p:nvPr>
        </p:nvSpPr>
        <p:spPr>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en-US" sz="2400" dirty="0" smtClean="0">
                <a:latin typeface="Times New Roman"/>
                <a:ea typeface="Times New Roman"/>
                <a:cs typeface="Arial"/>
              </a:rPr>
              <a:t>This sample was taken ( </a:t>
            </a:r>
            <a:r>
              <a:rPr lang="en-US" sz="2400" dirty="0" smtClean="0">
                <a:latin typeface="Times New Roman"/>
                <a:ea typeface="Times New Roman"/>
                <a:cs typeface="Arial"/>
              </a:rPr>
              <a:t>from 11/2013 to </a:t>
            </a:r>
            <a:r>
              <a:rPr lang="en-US" sz="2400" dirty="0" smtClean="0">
                <a:latin typeface="Times New Roman"/>
                <a:ea typeface="Times New Roman"/>
                <a:cs typeface="Arial"/>
              </a:rPr>
              <a:t>3/2014 )</a:t>
            </a:r>
            <a:endParaRPr lang="en-US" sz="2400" dirty="0">
              <a:latin typeface="Times New Roman" pitchFamily="18" charset="0"/>
              <a:cs typeface="Times New Roman" pitchFamily="18"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58" y="2643182"/>
            <a:ext cx="5434042" cy="3833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943600" y="3000372"/>
            <a:ext cx="3092896" cy="2400657"/>
          </a:xfrm>
          <a:prstGeom prst="rect">
            <a:avLst/>
          </a:prstGeom>
        </p:spPr>
        <p:txBody>
          <a:bodyPr wrap="square">
            <a:spAutoFit/>
          </a:bodyPr>
          <a:lstStyle/>
          <a:p>
            <a:pPr>
              <a:lnSpc>
                <a:spcPct val="150000"/>
              </a:lnSpc>
            </a:pPr>
            <a:r>
              <a:rPr lang="en-US" sz="2000" dirty="0">
                <a:latin typeface="Times New Roman"/>
                <a:ea typeface="Times New Roman"/>
                <a:cs typeface="Arial"/>
              </a:rPr>
              <a:t>The </a:t>
            </a:r>
            <a:r>
              <a:rPr lang="en-US" sz="2000" dirty="0" smtClean="0">
                <a:latin typeface="Times New Roman"/>
                <a:ea typeface="Times New Roman"/>
                <a:cs typeface="Arial"/>
              </a:rPr>
              <a:t>chart indicates </a:t>
            </a:r>
            <a:r>
              <a:rPr lang="en-US" sz="2000" dirty="0">
                <a:latin typeface="Times New Roman"/>
                <a:ea typeface="Times New Roman"/>
                <a:cs typeface="Arial"/>
              </a:rPr>
              <a:t>out of </a:t>
            </a:r>
            <a:r>
              <a:rPr lang="en-US" sz="2000" dirty="0" smtClean="0">
                <a:latin typeface="Times New Roman"/>
                <a:ea typeface="Times New Roman"/>
                <a:cs typeface="Arial"/>
              </a:rPr>
              <a:t>control points </a:t>
            </a:r>
            <a:r>
              <a:rPr lang="en-US" sz="2000" dirty="0">
                <a:latin typeface="Times New Roman"/>
                <a:ea typeface="Times New Roman"/>
                <a:cs typeface="Arial"/>
              </a:rPr>
              <a:t>specially in 12</a:t>
            </a:r>
            <a:r>
              <a:rPr lang="en-US" sz="2000" baseline="30000" dirty="0">
                <a:latin typeface="Times New Roman"/>
                <a:ea typeface="Times New Roman"/>
                <a:cs typeface="Arial"/>
              </a:rPr>
              <a:t>th</a:t>
            </a:r>
            <a:r>
              <a:rPr lang="en-US" sz="2000" dirty="0">
                <a:latin typeface="Times New Roman"/>
                <a:ea typeface="Times New Roman"/>
                <a:cs typeface="Arial"/>
              </a:rPr>
              <a:t> month because the weather was too cold and </a:t>
            </a:r>
            <a:r>
              <a:rPr lang="en-US" sz="2000" dirty="0" smtClean="0">
                <a:latin typeface="Times New Roman"/>
                <a:ea typeface="Times New Roman"/>
                <a:cs typeface="Arial"/>
              </a:rPr>
              <a:t>snowy</a:t>
            </a:r>
            <a:endParaRPr lang="en-US" sz="2000" dirty="0"/>
          </a:p>
        </p:txBody>
      </p:sp>
    </p:spTree>
    <p:extLst>
      <p:ext uri="{BB962C8B-B14F-4D97-AF65-F5344CB8AC3E}">
        <p14:creationId xmlns:p14="http://schemas.microsoft.com/office/powerpoint/2010/main" val="1166435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normAutofit/>
          </a:bodyPr>
          <a:lstStyle/>
          <a:p>
            <a:pPr marL="0" indent="0" algn="ctr">
              <a:buNone/>
            </a:pPr>
            <a:r>
              <a:rPr lang="en-US" sz="4400" dirty="0">
                <a:solidFill>
                  <a:prstClr val="black"/>
                </a:solidFill>
                <a:latin typeface="Times New Roman" pitchFamily="18" charset="0"/>
                <a:cs typeface="Times New Roman" pitchFamily="18" charset="0"/>
              </a:rPr>
              <a:t>Quality</a:t>
            </a:r>
            <a:endParaRPr lang="en-US" sz="4400" dirty="0"/>
          </a:p>
        </p:txBody>
      </p:sp>
      <p:sp>
        <p:nvSpPr>
          <p:cNvPr id="4"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lvl="0" indent="-342900">
              <a:defRPr/>
            </a:pPr>
            <a:r>
              <a:rPr lang="en-US" sz="3200" dirty="0">
                <a:solidFill>
                  <a:prstClr val="white"/>
                </a:solidFill>
                <a:latin typeface="Times New Roman" pitchFamily="18" charset="0"/>
                <a:cs typeface="Times New Roman" pitchFamily="18" charset="0"/>
              </a:rPr>
              <a:t>Second: </a:t>
            </a:r>
            <a:r>
              <a:rPr lang="en-US" sz="3200" dirty="0">
                <a:solidFill>
                  <a:prstClr val="white"/>
                </a:solidFill>
                <a:latin typeface="Times New Roman" pitchFamily="18" charset="0"/>
                <a:cs typeface="Times New Roman" pitchFamily="18" charset="0"/>
              </a:rPr>
              <a:t>i</a:t>
            </a:r>
            <a:r>
              <a:rPr lang="en-US" sz="3200" dirty="0" smtClean="0">
                <a:solidFill>
                  <a:prstClr val="white"/>
                </a:solidFill>
                <a:latin typeface="Times New Roman" pitchFamily="18" charset="0"/>
                <a:cs typeface="Times New Roman" pitchFamily="18" charset="0"/>
              </a:rPr>
              <a:t>mprovement </a:t>
            </a:r>
            <a:r>
              <a:rPr lang="en-US" sz="3200" dirty="0">
                <a:solidFill>
                  <a:prstClr val="white"/>
                </a:solidFill>
                <a:latin typeface="Times New Roman" pitchFamily="18" charset="0"/>
                <a:cs typeface="Times New Roman" pitchFamily="18" charset="0"/>
              </a:rPr>
              <a:t>tools</a:t>
            </a:r>
          </a:p>
        </p:txBody>
      </p:sp>
      <p:pic>
        <p:nvPicPr>
          <p:cNvPr id="5" name="Picture 2" descr="C:\Users\b\Desktop\company_quality.jpg"/>
          <p:cNvPicPr>
            <a:picLocks noChangeAspect="1" noChangeArrowheads="1"/>
          </p:cNvPicPr>
          <p:nvPr/>
        </p:nvPicPr>
        <p:blipFill>
          <a:blip r:embed="rId2"/>
          <a:srcRect/>
          <a:stretch>
            <a:fillRect/>
          </a:stretch>
        </p:blipFill>
        <p:spPr bwMode="auto">
          <a:xfrm>
            <a:off x="6096000" y="533400"/>
            <a:ext cx="2590800" cy="1981200"/>
          </a:xfrm>
          <a:prstGeom prst="rect">
            <a:avLst/>
          </a:prstGeom>
          <a:noFill/>
        </p:spPr>
      </p:pic>
      <p:pic>
        <p:nvPicPr>
          <p:cNvPr id="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228600" y="3276600"/>
            <a:ext cx="51816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28600" y="2362200"/>
            <a:ext cx="8458200" cy="830997"/>
          </a:xfrm>
          <a:prstGeom prst="rect">
            <a:avLst/>
          </a:prstGeom>
        </p:spPr>
        <p:txBody>
          <a:bodyPr wrap="square">
            <a:spAutoFit/>
          </a:bodyPr>
          <a:lstStyle/>
          <a:p>
            <a:r>
              <a:rPr lang="en-US" sz="2400" dirty="0">
                <a:latin typeface="Times New Roman"/>
                <a:ea typeface="Times New Roman"/>
                <a:cs typeface="Arial"/>
              </a:rPr>
              <a:t>Pareto charts are often used in quality control to display </a:t>
            </a:r>
            <a:r>
              <a:rPr lang="en-US" sz="2400" dirty="0" smtClean="0">
                <a:latin typeface="Times New Roman"/>
                <a:ea typeface="Times New Roman"/>
                <a:cs typeface="Arial"/>
              </a:rPr>
              <a:t>the most </a:t>
            </a:r>
            <a:r>
              <a:rPr lang="en-US" sz="2400" dirty="0">
                <a:latin typeface="Times New Roman"/>
                <a:ea typeface="Times New Roman"/>
                <a:cs typeface="Arial"/>
              </a:rPr>
              <a:t>common reasons for </a:t>
            </a:r>
            <a:r>
              <a:rPr lang="en-US" sz="2400" dirty="0" smtClean="0">
                <a:latin typeface="Times New Roman"/>
                <a:ea typeface="Times New Roman"/>
                <a:cs typeface="Arial"/>
              </a:rPr>
              <a:t>failures, and customer </a:t>
            </a:r>
            <a:r>
              <a:rPr lang="en-US" sz="2400" dirty="0">
                <a:latin typeface="Times New Roman"/>
                <a:ea typeface="Times New Roman"/>
                <a:cs typeface="Arial"/>
              </a:rPr>
              <a:t>complaints. </a:t>
            </a:r>
            <a:endParaRPr lang="en-US" sz="2400" dirty="0"/>
          </a:p>
        </p:txBody>
      </p:sp>
      <p:sp>
        <p:nvSpPr>
          <p:cNvPr id="8" name="Rectangle 7"/>
          <p:cNvSpPr/>
          <p:nvPr/>
        </p:nvSpPr>
        <p:spPr>
          <a:xfrm>
            <a:off x="5773978" y="3193197"/>
            <a:ext cx="3141422" cy="2308324"/>
          </a:xfrm>
          <a:prstGeom prst="rect">
            <a:avLst/>
          </a:prstGeom>
        </p:spPr>
        <p:txBody>
          <a:bodyPr wrap="square">
            <a:spAutoFit/>
          </a:bodyPr>
          <a:lstStyle/>
          <a:p>
            <a:r>
              <a:rPr lang="en-US" sz="2400" dirty="0">
                <a:latin typeface="Times New Roman"/>
                <a:ea typeface="Times New Roman"/>
                <a:cs typeface="Arial"/>
              </a:rPr>
              <a:t>So we use </a:t>
            </a:r>
            <a:r>
              <a:rPr lang="en-US" sz="2400" dirty="0">
                <a:latin typeface="Times New Roman"/>
                <a:ea typeface="Times New Roman"/>
                <a:cs typeface="Arial"/>
              </a:rPr>
              <a:t>P</a:t>
            </a:r>
            <a:r>
              <a:rPr lang="en-US" sz="2400" dirty="0" smtClean="0">
                <a:latin typeface="Times New Roman"/>
                <a:ea typeface="Times New Roman"/>
                <a:cs typeface="Arial"/>
              </a:rPr>
              <a:t>areto </a:t>
            </a:r>
            <a:r>
              <a:rPr lang="en-US" sz="2400" dirty="0">
                <a:latin typeface="Times New Roman"/>
                <a:ea typeface="Times New Roman"/>
                <a:cs typeface="Arial"/>
              </a:rPr>
              <a:t>chart to know </a:t>
            </a:r>
            <a:r>
              <a:rPr lang="en-US" sz="2400" dirty="0" smtClean="0">
                <a:latin typeface="Times New Roman"/>
                <a:ea typeface="Times New Roman"/>
                <a:cs typeface="Arial"/>
              </a:rPr>
              <a:t>the percentages of the complaints sources. </a:t>
            </a:r>
            <a:r>
              <a:rPr lang="en-US" sz="2400" dirty="0" smtClean="0">
                <a:latin typeface="Times New Roman"/>
                <a:ea typeface="Times New Roman"/>
                <a:cs typeface="Arial"/>
              </a:rPr>
              <a:t>61</a:t>
            </a:r>
            <a:r>
              <a:rPr lang="en-US" sz="2400" dirty="0">
                <a:latin typeface="Times New Roman"/>
                <a:ea typeface="Times New Roman"/>
                <a:cs typeface="Arial"/>
              </a:rPr>
              <a:t>% </a:t>
            </a:r>
            <a:r>
              <a:rPr lang="en-US" sz="2400" dirty="0" smtClean="0">
                <a:latin typeface="Times New Roman"/>
                <a:ea typeface="Times New Roman"/>
                <a:cs typeface="Arial"/>
              </a:rPr>
              <a:t>of the </a:t>
            </a:r>
            <a:endParaRPr lang="en-US" sz="2400" dirty="0">
              <a:latin typeface="Times New Roman"/>
              <a:ea typeface="Times New Roman"/>
              <a:cs typeface="Arial"/>
            </a:endParaRPr>
          </a:p>
          <a:p>
            <a:r>
              <a:rPr lang="en-US" sz="2400" dirty="0" smtClean="0">
                <a:latin typeface="Times New Roman"/>
                <a:ea typeface="Times New Roman"/>
                <a:cs typeface="Arial"/>
              </a:rPr>
              <a:t> </a:t>
            </a:r>
            <a:r>
              <a:rPr lang="en-US" sz="2400" dirty="0">
                <a:latin typeface="Times New Roman"/>
                <a:ea typeface="Times New Roman"/>
                <a:cs typeface="Arial"/>
              </a:rPr>
              <a:t>the </a:t>
            </a:r>
            <a:r>
              <a:rPr lang="en-US" sz="2400" dirty="0" smtClean="0">
                <a:latin typeface="Times New Roman"/>
                <a:ea typeface="Times New Roman"/>
                <a:cs typeface="Arial"/>
              </a:rPr>
              <a:t>complaints comes</a:t>
            </a:r>
            <a:r>
              <a:rPr lang="en-US" sz="2400" dirty="0" smtClean="0">
                <a:latin typeface="Times New Roman"/>
                <a:ea typeface="Times New Roman"/>
                <a:cs typeface="Arial"/>
              </a:rPr>
              <a:t> </a:t>
            </a:r>
            <a:r>
              <a:rPr lang="en-US" sz="2400" dirty="0">
                <a:latin typeface="Times New Roman"/>
                <a:ea typeface="Times New Roman"/>
                <a:cs typeface="Arial"/>
              </a:rPr>
              <a:t>from customer </a:t>
            </a:r>
            <a:r>
              <a:rPr lang="en-US" sz="2400" dirty="0" smtClean="0">
                <a:latin typeface="Times New Roman"/>
                <a:ea typeface="Times New Roman"/>
                <a:cs typeface="Arial"/>
              </a:rPr>
              <a:t>side.</a:t>
            </a:r>
            <a:endParaRPr lang="en-US" sz="2400" dirty="0">
              <a:latin typeface="Times New Roman"/>
              <a:ea typeface="Times New Roman"/>
              <a:cs typeface="Arial"/>
            </a:endParaRPr>
          </a:p>
        </p:txBody>
      </p:sp>
    </p:spTree>
    <p:extLst>
      <p:ext uri="{BB962C8B-B14F-4D97-AF65-F5344CB8AC3E}">
        <p14:creationId xmlns:p14="http://schemas.microsoft.com/office/powerpoint/2010/main" val="33472268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pPr marL="0" indent="0" algn="ctr">
              <a:buNone/>
            </a:pPr>
            <a:r>
              <a:rPr lang="en-US" sz="4400" dirty="0">
                <a:solidFill>
                  <a:prstClr val="black"/>
                </a:solidFill>
                <a:latin typeface="Times New Roman" pitchFamily="18" charset="0"/>
                <a:ea typeface="+mj-ea"/>
                <a:cs typeface="Times New Roman" pitchFamily="18" charset="0"/>
              </a:rPr>
              <a:t>Quality</a:t>
            </a:r>
            <a:endParaRPr lang="en-US" dirty="0"/>
          </a:p>
        </p:txBody>
      </p:sp>
      <p:sp>
        <p:nvSpPr>
          <p:cNvPr id="4"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lvl="0" indent="-342900">
              <a:defRPr/>
            </a:pPr>
            <a:r>
              <a:rPr lang="en-US" sz="3200" dirty="0">
                <a:solidFill>
                  <a:prstClr val="white"/>
                </a:solidFill>
                <a:latin typeface="Times New Roman" pitchFamily="18" charset="0"/>
                <a:cs typeface="Times New Roman" pitchFamily="18" charset="0"/>
              </a:rPr>
              <a:t>Second: </a:t>
            </a:r>
            <a:r>
              <a:rPr lang="en-US" sz="3200" dirty="0" smtClean="0">
                <a:solidFill>
                  <a:prstClr val="white"/>
                </a:solidFill>
                <a:latin typeface="Times New Roman" pitchFamily="18" charset="0"/>
                <a:cs typeface="Times New Roman" pitchFamily="18" charset="0"/>
              </a:rPr>
              <a:t>i</a:t>
            </a:r>
            <a:r>
              <a:rPr lang="en-US" sz="3200" dirty="0" smtClean="0">
                <a:solidFill>
                  <a:prstClr val="white"/>
                </a:solidFill>
                <a:latin typeface="Times New Roman" pitchFamily="18" charset="0"/>
                <a:cs typeface="Times New Roman" pitchFamily="18" charset="0"/>
              </a:rPr>
              <a:t>mprovement </a:t>
            </a:r>
            <a:r>
              <a:rPr lang="en-US" sz="3200" dirty="0">
                <a:solidFill>
                  <a:prstClr val="white"/>
                </a:solidFill>
                <a:latin typeface="Times New Roman" pitchFamily="18" charset="0"/>
                <a:cs typeface="Times New Roman" pitchFamily="18" charset="0"/>
              </a:rPr>
              <a:t>tools</a:t>
            </a:r>
          </a:p>
        </p:txBody>
      </p:sp>
      <p:pic>
        <p:nvPicPr>
          <p:cNvPr id="5" name="Picture 2" descr="C:\Users\b\Desktop\company_quality.jpg"/>
          <p:cNvPicPr>
            <a:picLocks noChangeAspect="1" noChangeArrowheads="1"/>
          </p:cNvPicPr>
          <p:nvPr/>
        </p:nvPicPr>
        <p:blipFill>
          <a:blip r:embed="rId2"/>
          <a:srcRect/>
          <a:stretch>
            <a:fillRect/>
          </a:stretch>
        </p:blipFill>
        <p:spPr bwMode="auto">
          <a:xfrm>
            <a:off x="6248400" y="609600"/>
            <a:ext cx="2590800" cy="1981200"/>
          </a:xfrm>
          <a:prstGeom prst="rect">
            <a:avLst/>
          </a:prstGeom>
          <a:noFill/>
        </p:spPr>
      </p:pic>
      <p:pic>
        <p:nvPicPr>
          <p:cNvPr id="6" name="Content Placeholder 5"/>
          <p:cNvPicPr>
            <a:picLocks noGrp="1"/>
          </p:cNvPicPr>
          <p:nvPr>
            <p:ph sz="quarter" idx="13"/>
          </p:nvPr>
        </p:nvPicPr>
        <p:blipFill>
          <a:blip r:embed="rId3">
            <a:extLst>
              <a:ext uri="{28A0092B-C50C-407E-A947-70E740481C1C}">
                <a14:useLocalDpi xmlns:a14="http://schemas.microsoft.com/office/drawing/2010/main" val="0"/>
              </a:ext>
            </a:extLst>
          </a:blip>
          <a:stretch>
            <a:fillRect/>
          </a:stretch>
        </p:blipFill>
        <p:spPr>
          <a:xfrm>
            <a:off x="533400" y="2286000"/>
            <a:ext cx="5496693" cy="3943858"/>
          </a:xfrm>
          <a:prstGeom prst="rect">
            <a:avLst/>
          </a:prstGeom>
        </p:spPr>
      </p:pic>
    </p:spTree>
    <p:extLst>
      <p:ext uri="{BB962C8B-B14F-4D97-AF65-F5344CB8AC3E}">
        <p14:creationId xmlns:p14="http://schemas.microsoft.com/office/powerpoint/2010/main" val="3190004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a:solidFill>
                  <a:prstClr val="black"/>
                </a:solidFill>
                <a:latin typeface="Times New Roman" pitchFamily="18" charset="0"/>
                <a:ea typeface="+mn-ea"/>
                <a:cs typeface="Times New Roman" pitchFamily="18" charset="0"/>
              </a:rPr>
              <a:t>Quality</a:t>
            </a:r>
            <a:endParaRPr lang="en-US" dirty="0"/>
          </a:p>
        </p:txBody>
      </p:sp>
      <p:sp>
        <p:nvSpPr>
          <p:cNvPr id="4"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Second: </a:t>
            </a:r>
            <a:r>
              <a:rPr lang="en-US" sz="3200" dirty="0" smtClean="0">
                <a:latin typeface="Times New Roman" pitchFamily="18" charset="0"/>
                <a:cs typeface="Times New Roman" pitchFamily="18" charset="0"/>
              </a:rPr>
              <a:t>improvement </a:t>
            </a:r>
            <a:r>
              <a:rPr lang="en-US" sz="3200" dirty="0" smtClean="0">
                <a:latin typeface="Times New Roman" pitchFamily="18" charset="0"/>
                <a:cs typeface="Times New Roman" pitchFamily="18" charset="0"/>
              </a:rPr>
              <a:t>tools</a:t>
            </a:r>
          </a:p>
        </p:txBody>
      </p:sp>
      <p:pic>
        <p:nvPicPr>
          <p:cNvPr id="5" name="Picture 2" descr="C:\Users\b\Desktop\company_quality.jpg"/>
          <p:cNvPicPr>
            <a:picLocks noChangeAspect="1" noChangeArrowheads="1"/>
          </p:cNvPicPr>
          <p:nvPr/>
        </p:nvPicPr>
        <p:blipFill>
          <a:blip r:embed="rId2"/>
          <a:srcRect/>
          <a:stretch>
            <a:fillRect/>
          </a:stretch>
        </p:blipFill>
        <p:spPr bwMode="auto">
          <a:xfrm>
            <a:off x="6096000" y="533400"/>
            <a:ext cx="2590800" cy="1981200"/>
          </a:xfrm>
          <a:prstGeom prst="rect">
            <a:avLst/>
          </a:prstGeom>
          <a:noFill/>
        </p:spPr>
      </p:pic>
      <p:pic>
        <p:nvPicPr>
          <p:cNvPr id="6" name="Picture 5" descr="bdi 1.PNG"/>
          <p:cNvPicPr/>
          <p:nvPr/>
        </p:nvPicPr>
        <p:blipFill>
          <a:blip r:embed="rId3"/>
          <a:stretch>
            <a:fillRect/>
          </a:stretch>
        </p:blipFill>
        <p:spPr>
          <a:xfrm>
            <a:off x="304800" y="2209800"/>
            <a:ext cx="8534400" cy="46482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التقاطpic 2.PNG"/>
          <p:cNvPicPr/>
          <p:nvPr/>
        </p:nvPicPr>
        <p:blipFill>
          <a:blip r:embed="rId2"/>
          <a:stretch>
            <a:fillRect/>
          </a:stretch>
        </p:blipFill>
        <p:spPr>
          <a:xfrm>
            <a:off x="381000" y="-11482"/>
            <a:ext cx="8458200" cy="5497882"/>
          </a:xfrm>
          <a:prstGeom prst="rect">
            <a:avLst/>
          </a:prstGeom>
        </p:spPr>
      </p:pic>
    </p:spTree>
    <p:extLst>
      <p:ext uri="{BB962C8B-B14F-4D97-AF65-F5344CB8AC3E}">
        <p14:creationId xmlns:p14="http://schemas.microsoft.com/office/powerpoint/2010/main" val="1068232455"/>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171717"/>
                </a:solidFill>
                <a:latin typeface="Times New Roman" pitchFamily="18" charset="0"/>
                <a:cs typeface="Times New Roman" pitchFamily="18" charset="0"/>
              </a:rPr>
              <a:t>Agenda</a:t>
            </a:r>
            <a:endParaRPr lang="en-US" dirty="0">
              <a:latin typeface="Times New Roman" pitchFamily="18" charset="0"/>
              <a:cs typeface="Times New Roman" pitchFamily="18" charset="0"/>
            </a:endParaRPr>
          </a:p>
        </p:txBody>
      </p:sp>
      <p:grpSp>
        <p:nvGrpSpPr>
          <p:cNvPr id="4" name="Gruppe 68"/>
          <p:cNvGrpSpPr>
            <a:grpSpLocks noGrp="1"/>
          </p:cNvGrpSpPr>
          <p:nvPr/>
        </p:nvGrpSpPr>
        <p:grpSpPr bwMode="auto">
          <a:xfrm>
            <a:off x="500034" y="2000240"/>
            <a:ext cx="1447800" cy="4290338"/>
            <a:chOff x="876300" y="2511425"/>
            <a:chExt cx="344488" cy="2479675"/>
          </a:xfrm>
        </p:grpSpPr>
        <p:grpSp>
          <p:nvGrpSpPr>
            <p:cNvPr id="5" name="Gruppe 51"/>
            <p:cNvGrpSpPr/>
            <p:nvPr/>
          </p:nvGrpSpPr>
          <p:grpSpPr>
            <a:xfrm>
              <a:off x="876300" y="2511425"/>
              <a:ext cx="344488" cy="2479675"/>
              <a:chOff x="876300" y="2511425"/>
              <a:chExt cx="344488" cy="2479675"/>
            </a:xfrm>
            <a:effectLst>
              <a:outerShdw blurRad="50800" dist="38100" dir="2700000" algn="tl" rotWithShape="0">
                <a:prstClr val="black">
                  <a:alpha val="40000"/>
                </a:prstClr>
              </a:outerShdw>
            </a:effectLst>
          </p:grpSpPr>
          <p:sp>
            <p:nvSpPr>
              <p:cNvPr id="13" name="Rektangel 9"/>
              <p:cNvSpPr>
                <a:spLocks noChangeArrowheads="1"/>
              </p:cNvSpPr>
              <p:nvPr/>
            </p:nvSpPr>
            <p:spPr bwMode="auto">
              <a:xfrm>
                <a:off x="876300" y="2936875"/>
                <a:ext cx="344488" cy="344488"/>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14" name="Gruppe 50"/>
              <p:cNvGrpSpPr/>
              <p:nvPr/>
            </p:nvGrpSpPr>
            <p:grpSpPr>
              <a:xfrm>
                <a:off x="876300" y="2511425"/>
                <a:ext cx="344488" cy="2479675"/>
                <a:chOff x="876300" y="2511425"/>
                <a:chExt cx="344488" cy="2479675"/>
              </a:xfrm>
            </p:grpSpPr>
            <p:sp>
              <p:nvSpPr>
                <p:cNvPr id="15" name="Rektangel 20"/>
                <p:cNvSpPr>
                  <a:spLocks noChangeArrowheads="1"/>
                </p:cNvSpPr>
                <p:nvPr/>
              </p:nvSpPr>
              <p:spPr bwMode="auto">
                <a:xfrm>
                  <a:off x="876300" y="4221163"/>
                  <a:ext cx="344488" cy="34290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16" name="Gruppe 49"/>
                <p:cNvGrpSpPr/>
                <p:nvPr/>
              </p:nvGrpSpPr>
              <p:grpSpPr>
                <a:xfrm>
                  <a:off x="876300" y="2511425"/>
                  <a:ext cx="344488" cy="2479675"/>
                  <a:chOff x="876300" y="2511425"/>
                  <a:chExt cx="344488" cy="2479675"/>
                </a:xfrm>
              </p:grpSpPr>
              <p:sp>
                <p:nvSpPr>
                  <p:cNvPr id="17" name="Rektangel 7"/>
                  <p:cNvSpPr>
                    <a:spLocks noChangeArrowheads="1"/>
                  </p:cNvSpPr>
                  <p:nvPr/>
                </p:nvSpPr>
                <p:spPr bwMode="auto">
                  <a:xfrm>
                    <a:off x="876300" y="2511425"/>
                    <a:ext cx="344488" cy="34290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8" name="Rektangel 11"/>
                  <p:cNvSpPr>
                    <a:spLocks noChangeArrowheads="1"/>
                  </p:cNvSpPr>
                  <p:nvPr/>
                </p:nvSpPr>
                <p:spPr bwMode="auto">
                  <a:xfrm>
                    <a:off x="876300" y="3363913"/>
                    <a:ext cx="344488" cy="34448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9" name="Rektangel 13"/>
                  <p:cNvSpPr>
                    <a:spLocks noChangeArrowheads="1"/>
                  </p:cNvSpPr>
                  <p:nvPr/>
                </p:nvSpPr>
                <p:spPr bwMode="auto">
                  <a:xfrm>
                    <a:off x="876300" y="3790950"/>
                    <a:ext cx="344488" cy="34766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0" name="Rektangel 23"/>
                  <p:cNvSpPr>
                    <a:spLocks noChangeArrowheads="1"/>
                  </p:cNvSpPr>
                  <p:nvPr/>
                </p:nvSpPr>
                <p:spPr bwMode="auto">
                  <a:xfrm>
                    <a:off x="876300" y="4646613"/>
                    <a:ext cx="344488" cy="34448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grpSp>
        </p:grpSp>
        <p:sp>
          <p:nvSpPr>
            <p:cNvPr id="6" name="Tekstboks 54"/>
            <p:cNvSpPr txBox="1">
              <a:spLocks noChangeArrowheads="1"/>
            </p:cNvSpPr>
            <p:nvPr/>
          </p:nvSpPr>
          <p:spPr bwMode="auto">
            <a:xfrm>
              <a:off x="890588" y="2547938"/>
              <a:ext cx="322262" cy="274637"/>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1</a:t>
              </a:r>
            </a:p>
          </p:txBody>
        </p:sp>
        <p:sp>
          <p:nvSpPr>
            <p:cNvPr id="7" name="Tekstboks 58"/>
            <p:cNvSpPr txBox="1">
              <a:spLocks noChangeArrowheads="1"/>
            </p:cNvSpPr>
            <p:nvPr/>
          </p:nvSpPr>
          <p:spPr bwMode="auto">
            <a:xfrm>
              <a:off x="890588" y="2986088"/>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2</a:t>
              </a:r>
            </a:p>
          </p:txBody>
        </p:sp>
        <p:sp>
          <p:nvSpPr>
            <p:cNvPr id="8" name="Tekstboks 59"/>
            <p:cNvSpPr txBox="1">
              <a:spLocks noChangeArrowheads="1"/>
            </p:cNvSpPr>
            <p:nvPr/>
          </p:nvSpPr>
          <p:spPr bwMode="auto">
            <a:xfrm>
              <a:off x="890588" y="3400425"/>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3</a:t>
              </a:r>
            </a:p>
          </p:txBody>
        </p:sp>
        <p:sp>
          <p:nvSpPr>
            <p:cNvPr id="9" name="Tekstboks 61"/>
            <p:cNvSpPr txBox="1">
              <a:spLocks noChangeArrowheads="1"/>
            </p:cNvSpPr>
            <p:nvPr/>
          </p:nvSpPr>
          <p:spPr bwMode="auto">
            <a:xfrm>
              <a:off x="890588" y="3822700"/>
              <a:ext cx="322262" cy="279400"/>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4</a:t>
              </a:r>
            </a:p>
          </p:txBody>
        </p:sp>
        <p:sp>
          <p:nvSpPr>
            <p:cNvPr id="10" name="Tekstboks 63"/>
            <p:cNvSpPr txBox="1">
              <a:spLocks noChangeArrowheads="1"/>
            </p:cNvSpPr>
            <p:nvPr/>
          </p:nvSpPr>
          <p:spPr bwMode="auto">
            <a:xfrm>
              <a:off x="890588" y="4238625"/>
              <a:ext cx="322262" cy="16009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b="1" dirty="0">
                  <a:solidFill>
                    <a:schemeClr val="bg1"/>
                  </a:solidFill>
                  <a:latin typeface="Arial" pitchFamily="34" charset="0"/>
                  <a:ea typeface="ＭＳ Ｐゴシック" pitchFamily="-97" charset="-128"/>
                </a:rPr>
                <a:t>5</a:t>
              </a:r>
            </a:p>
          </p:txBody>
        </p:sp>
        <p:sp>
          <p:nvSpPr>
            <p:cNvPr id="11" name="Tekstboks 65"/>
            <p:cNvSpPr txBox="1">
              <a:spLocks noChangeArrowheads="1"/>
            </p:cNvSpPr>
            <p:nvPr/>
          </p:nvSpPr>
          <p:spPr bwMode="auto">
            <a:xfrm>
              <a:off x="890588" y="4683125"/>
              <a:ext cx="322262" cy="160096"/>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chemeClr val="bg1"/>
                  </a:solidFill>
                  <a:latin typeface="Arial" pitchFamily="34" charset="0"/>
                  <a:ea typeface="ＭＳ Ｐゴシック" pitchFamily="-97" charset="-128"/>
                </a:rPr>
                <a:t>6</a:t>
              </a:r>
            </a:p>
          </p:txBody>
        </p:sp>
      </p:grpSp>
      <p:sp>
        <p:nvSpPr>
          <p:cNvPr id="22" name="Rektangel 30"/>
          <p:cNvSpPr>
            <a:spLocks noChangeArrowheads="1"/>
          </p:cNvSpPr>
          <p:nvPr/>
        </p:nvSpPr>
        <p:spPr bwMode="auto">
          <a:xfrm>
            <a:off x="2328834" y="200024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3" name="Rektangel 30"/>
          <p:cNvSpPr>
            <a:spLocks noChangeArrowheads="1"/>
          </p:cNvSpPr>
          <p:nvPr/>
        </p:nvSpPr>
        <p:spPr bwMode="auto">
          <a:xfrm>
            <a:off x="2328834" y="276224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4" name="Rektangel 30"/>
          <p:cNvSpPr>
            <a:spLocks noChangeArrowheads="1"/>
          </p:cNvSpPr>
          <p:nvPr/>
        </p:nvSpPr>
        <p:spPr bwMode="auto">
          <a:xfrm>
            <a:off x="2328834" y="421004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5" name="Rektangel 30"/>
          <p:cNvSpPr>
            <a:spLocks noChangeArrowheads="1"/>
          </p:cNvSpPr>
          <p:nvPr/>
        </p:nvSpPr>
        <p:spPr bwMode="auto">
          <a:xfrm>
            <a:off x="2328834" y="497204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6" name="Rektangel 30"/>
          <p:cNvSpPr>
            <a:spLocks noChangeArrowheads="1"/>
          </p:cNvSpPr>
          <p:nvPr/>
        </p:nvSpPr>
        <p:spPr bwMode="auto">
          <a:xfrm>
            <a:off x="2328834" y="573404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8" name="Tekstboks 46"/>
          <p:cNvSpPr txBox="1">
            <a:spLocks noChangeArrowheads="1"/>
          </p:cNvSpPr>
          <p:nvPr/>
        </p:nvSpPr>
        <p:spPr bwMode="auto">
          <a:xfrm>
            <a:off x="2481234" y="2076440"/>
            <a:ext cx="5715000" cy="461665"/>
          </a:xfrm>
          <a:prstGeom prst="rect">
            <a:avLst/>
          </a:prstGeom>
          <a:noFill/>
          <a:ln w="9525">
            <a:noFill/>
            <a:miter lim="800000"/>
            <a:headEnd/>
            <a:tailEnd/>
          </a:ln>
        </p:spPr>
        <p:txBody>
          <a:bodyPr wrap="square">
            <a:spAutoFit/>
          </a:bodyPr>
          <a:lstStyle/>
          <a:p>
            <a:r>
              <a:rPr lang="da-DK" sz="2400" dirty="0" smtClean="0">
                <a:latin typeface="Times New Roman" pitchFamily="18" charset="0"/>
                <a:cs typeface="Times New Roman" pitchFamily="18" charset="0"/>
              </a:rPr>
              <a:t>General Introduction</a:t>
            </a:r>
            <a:endParaRPr lang="da-DK" sz="2400" dirty="0">
              <a:latin typeface="Times New Roman" pitchFamily="18" charset="0"/>
              <a:cs typeface="Times New Roman" pitchFamily="18" charset="0"/>
            </a:endParaRPr>
          </a:p>
        </p:txBody>
      </p:sp>
      <p:sp>
        <p:nvSpPr>
          <p:cNvPr id="29" name="Tekstboks 46"/>
          <p:cNvSpPr txBox="1">
            <a:spLocks noChangeArrowheads="1"/>
          </p:cNvSpPr>
          <p:nvPr/>
        </p:nvSpPr>
        <p:spPr bwMode="auto">
          <a:xfrm>
            <a:off x="2557434" y="2762240"/>
            <a:ext cx="5943600" cy="523220"/>
          </a:xfrm>
          <a:prstGeom prst="rect">
            <a:avLst/>
          </a:prstGeom>
          <a:noFill/>
          <a:ln w="9525">
            <a:noFill/>
            <a:miter lim="800000"/>
            <a:headEnd/>
            <a:tailEnd/>
          </a:ln>
        </p:spPr>
        <p:txBody>
          <a:bodyPr wrap="square">
            <a:spAutoFit/>
          </a:bodyPr>
          <a:lstStyle/>
          <a:p>
            <a:r>
              <a:rPr lang="en-US" sz="2400" dirty="0" smtClean="0">
                <a:latin typeface="Times New Roman" pitchFamily="18" charset="0"/>
                <a:cs typeface="Times New Roman" pitchFamily="18" charset="0"/>
              </a:rPr>
              <a:t>Objective</a:t>
            </a:r>
            <a:r>
              <a:rPr lang="en-US" sz="2800" dirty="0" smtClean="0">
                <a:latin typeface="Times New Roman" pitchFamily="18" charset="0"/>
                <a:cs typeface="Times New Roman" pitchFamily="18" charset="0"/>
              </a:rPr>
              <a:t>s</a:t>
            </a:r>
            <a:endParaRPr lang="da-DK" sz="2800" dirty="0">
              <a:latin typeface="Times New Roman" pitchFamily="18" charset="0"/>
              <a:cs typeface="Times New Roman" pitchFamily="18" charset="0"/>
            </a:endParaRPr>
          </a:p>
        </p:txBody>
      </p:sp>
      <p:sp>
        <p:nvSpPr>
          <p:cNvPr id="30" name="Tekstboks 46"/>
          <p:cNvSpPr txBox="1">
            <a:spLocks noChangeArrowheads="1"/>
          </p:cNvSpPr>
          <p:nvPr/>
        </p:nvSpPr>
        <p:spPr bwMode="auto">
          <a:xfrm>
            <a:off x="2481234" y="4286240"/>
            <a:ext cx="5486400" cy="461665"/>
          </a:xfrm>
          <a:prstGeom prst="rect">
            <a:avLst/>
          </a:prstGeom>
          <a:noFill/>
          <a:ln w="9525">
            <a:noFill/>
            <a:miter lim="800000"/>
            <a:headEnd/>
            <a:tailEnd/>
          </a:ln>
        </p:spPr>
        <p:txBody>
          <a:bodyPr wrap="square">
            <a:spAutoFit/>
          </a:bodyPr>
          <a:lstStyle/>
          <a:p>
            <a:r>
              <a:rPr lang="en-US" sz="2400" dirty="0" smtClean="0"/>
              <a:t>Methodology</a:t>
            </a:r>
            <a:endParaRPr lang="da-DK" sz="2400" dirty="0"/>
          </a:p>
        </p:txBody>
      </p:sp>
      <p:sp>
        <p:nvSpPr>
          <p:cNvPr id="31" name="Tekstboks 46"/>
          <p:cNvSpPr txBox="1">
            <a:spLocks noChangeArrowheads="1"/>
          </p:cNvSpPr>
          <p:nvPr/>
        </p:nvSpPr>
        <p:spPr bwMode="auto">
          <a:xfrm>
            <a:off x="2557434" y="4972040"/>
            <a:ext cx="5638800" cy="461665"/>
          </a:xfrm>
          <a:prstGeom prst="rect">
            <a:avLst/>
          </a:prstGeom>
          <a:noFill/>
          <a:ln w="9525">
            <a:noFill/>
            <a:miter lim="800000"/>
            <a:headEnd/>
            <a:tailEnd/>
          </a:ln>
        </p:spPr>
        <p:txBody>
          <a:bodyPr wrap="square">
            <a:spAutoFit/>
          </a:bodyPr>
          <a:lstStyle/>
          <a:p>
            <a:r>
              <a:rPr lang="en-US" sz="2400" dirty="0" smtClean="0">
                <a:latin typeface="Times New Roman" pitchFamily="18" charset="0"/>
                <a:cs typeface="Times New Roman" pitchFamily="18" charset="0"/>
              </a:rPr>
              <a:t>Results and Analysis</a:t>
            </a:r>
            <a:endParaRPr lang="da-DK" sz="2400" dirty="0">
              <a:latin typeface="Times New Roman" pitchFamily="18" charset="0"/>
              <a:cs typeface="Times New Roman" pitchFamily="18" charset="0"/>
            </a:endParaRPr>
          </a:p>
        </p:txBody>
      </p:sp>
      <p:sp>
        <p:nvSpPr>
          <p:cNvPr id="32" name="Tekstboks 46"/>
          <p:cNvSpPr txBox="1">
            <a:spLocks noChangeArrowheads="1"/>
          </p:cNvSpPr>
          <p:nvPr/>
        </p:nvSpPr>
        <p:spPr bwMode="auto">
          <a:xfrm>
            <a:off x="2557434" y="5734040"/>
            <a:ext cx="5943600" cy="461665"/>
          </a:xfrm>
          <a:prstGeom prst="rect">
            <a:avLst/>
          </a:prstGeom>
          <a:noFill/>
          <a:ln w="9525">
            <a:noFill/>
            <a:miter lim="800000"/>
            <a:headEnd/>
            <a:tailEnd/>
          </a:ln>
        </p:spPr>
        <p:txBody>
          <a:bodyPr wrap="square">
            <a:spAutoFit/>
          </a:bodyPr>
          <a:lstStyle/>
          <a:p>
            <a:r>
              <a:rPr lang="en-US" sz="2400" dirty="0" smtClean="0">
                <a:latin typeface="Times New Roman" pitchFamily="18" charset="0"/>
                <a:cs typeface="Times New Roman" pitchFamily="18" charset="0"/>
              </a:rPr>
              <a:t>Recommendation and Conclusion</a:t>
            </a:r>
            <a:endParaRPr lang="da-DK" sz="2400" dirty="0">
              <a:latin typeface="Times New Roman" pitchFamily="18" charset="0"/>
              <a:cs typeface="Times New Roman" pitchFamily="18" charset="0"/>
            </a:endParaRPr>
          </a:p>
        </p:txBody>
      </p:sp>
      <p:sp>
        <p:nvSpPr>
          <p:cNvPr id="34" name="Rektangel 32"/>
          <p:cNvSpPr>
            <a:spLocks noChangeArrowheads="1"/>
          </p:cNvSpPr>
          <p:nvPr/>
        </p:nvSpPr>
        <p:spPr bwMode="auto">
          <a:xfrm>
            <a:off x="2328834" y="3524240"/>
            <a:ext cx="6248400" cy="428625"/>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35" name="Tekstboks 46"/>
          <p:cNvSpPr txBox="1">
            <a:spLocks noChangeArrowheads="1"/>
          </p:cNvSpPr>
          <p:nvPr/>
        </p:nvSpPr>
        <p:spPr bwMode="auto">
          <a:xfrm>
            <a:off x="2557434" y="3524240"/>
            <a:ext cx="5715000" cy="461665"/>
          </a:xfrm>
          <a:prstGeom prst="rect">
            <a:avLst/>
          </a:prstGeom>
          <a:noFill/>
          <a:ln w="9525">
            <a:noFill/>
            <a:miter lim="800000"/>
            <a:headEnd/>
            <a:tailEnd/>
          </a:ln>
        </p:spPr>
        <p:txBody>
          <a:bodyPr wrap="square">
            <a:spAutoFit/>
          </a:bodyPr>
          <a:lstStyle/>
          <a:p>
            <a:r>
              <a:rPr lang="en-US" sz="2400" dirty="0" smtClean="0">
                <a:latin typeface="Times New Roman" pitchFamily="18" charset="0"/>
                <a:cs typeface="Times New Roman" pitchFamily="18" charset="0"/>
              </a:rPr>
              <a:t>Case study</a:t>
            </a:r>
            <a:endParaRPr lang="da-DK"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par>
                                <p:cTn id="12" presetID="47"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anim calcmode="lin" valueType="num">
                                      <p:cBhvr>
                                        <p:cTn id="40" dur="1000" fill="hold"/>
                                        <p:tgtEl>
                                          <p:spTgt spid="26"/>
                                        </p:tgtEl>
                                        <p:attrNameLst>
                                          <p:attrName>ppt_x</p:attrName>
                                        </p:attrNameLst>
                                      </p:cBhvr>
                                      <p:tavLst>
                                        <p:tav tm="0">
                                          <p:val>
                                            <p:strVal val="#ppt_x"/>
                                          </p:val>
                                        </p:tav>
                                        <p:tav tm="100000">
                                          <p:val>
                                            <p:strVal val="#ppt_x"/>
                                          </p:val>
                                        </p:tav>
                                      </p:tavLst>
                                    </p:anim>
                                    <p:anim calcmode="lin" valueType="num">
                                      <p:cBhvr>
                                        <p:cTn id="41" dur="1000" fill="hold"/>
                                        <p:tgtEl>
                                          <p:spTgt spid="26"/>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1000"/>
                                        <p:tgtEl>
                                          <p:spTgt spid="29"/>
                                        </p:tgtEl>
                                      </p:cBhvr>
                                    </p:animEffect>
                                    <p:anim calcmode="lin" valueType="num">
                                      <p:cBhvr>
                                        <p:cTn id="50" dur="1000" fill="hold"/>
                                        <p:tgtEl>
                                          <p:spTgt spid="29"/>
                                        </p:tgtEl>
                                        <p:attrNameLst>
                                          <p:attrName>ppt_x</p:attrName>
                                        </p:attrNameLst>
                                      </p:cBhvr>
                                      <p:tavLst>
                                        <p:tav tm="0">
                                          <p:val>
                                            <p:strVal val="#ppt_x"/>
                                          </p:val>
                                        </p:tav>
                                        <p:tav tm="100000">
                                          <p:val>
                                            <p:strVal val="#ppt_x"/>
                                          </p:val>
                                        </p:tav>
                                      </p:tavLst>
                                    </p:anim>
                                    <p:anim calcmode="lin" valueType="num">
                                      <p:cBhvr>
                                        <p:cTn id="51" dur="1000" fill="hold"/>
                                        <p:tgtEl>
                                          <p:spTgt spid="29"/>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1000"/>
                                        <p:tgtEl>
                                          <p:spTgt spid="31"/>
                                        </p:tgtEl>
                                      </p:cBhvr>
                                    </p:animEffect>
                                    <p:anim calcmode="lin" valueType="num">
                                      <p:cBhvr>
                                        <p:cTn id="60" dur="1000" fill="hold"/>
                                        <p:tgtEl>
                                          <p:spTgt spid="31"/>
                                        </p:tgtEl>
                                        <p:attrNameLst>
                                          <p:attrName>ppt_x</p:attrName>
                                        </p:attrNameLst>
                                      </p:cBhvr>
                                      <p:tavLst>
                                        <p:tav tm="0">
                                          <p:val>
                                            <p:strVal val="#ppt_x"/>
                                          </p:val>
                                        </p:tav>
                                        <p:tav tm="100000">
                                          <p:val>
                                            <p:strVal val="#ppt_x"/>
                                          </p:val>
                                        </p:tav>
                                      </p:tavLst>
                                    </p:anim>
                                    <p:anim calcmode="lin" valueType="num">
                                      <p:cBhvr>
                                        <p:cTn id="61" dur="1000" fill="hold"/>
                                        <p:tgtEl>
                                          <p:spTgt spid="31"/>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1000"/>
                                        <p:tgtEl>
                                          <p:spTgt spid="34"/>
                                        </p:tgtEl>
                                      </p:cBhvr>
                                    </p:animEffect>
                                    <p:anim calcmode="lin" valueType="num">
                                      <p:cBhvr>
                                        <p:cTn id="70" dur="1000" fill="hold"/>
                                        <p:tgtEl>
                                          <p:spTgt spid="34"/>
                                        </p:tgtEl>
                                        <p:attrNameLst>
                                          <p:attrName>ppt_x</p:attrName>
                                        </p:attrNameLst>
                                      </p:cBhvr>
                                      <p:tavLst>
                                        <p:tav tm="0">
                                          <p:val>
                                            <p:strVal val="#ppt_x"/>
                                          </p:val>
                                        </p:tav>
                                        <p:tav tm="100000">
                                          <p:val>
                                            <p:strVal val="#ppt_x"/>
                                          </p:val>
                                        </p:tav>
                                      </p:tavLst>
                                    </p:anim>
                                    <p:anim calcmode="lin" valueType="num">
                                      <p:cBhvr>
                                        <p:cTn id="71" dur="1000" fill="hold"/>
                                        <p:tgtEl>
                                          <p:spTgt spid="34"/>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1000"/>
                                        <p:tgtEl>
                                          <p:spTgt spid="35"/>
                                        </p:tgtEl>
                                      </p:cBhvr>
                                    </p:animEffect>
                                    <p:anim calcmode="lin" valueType="num">
                                      <p:cBhvr>
                                        <p:cTn id="75" dur="1000" fill="hold"/>
                                        <p:tgtEl>
                                          <p:spTgt spid="35"/>
                                        </p:tgtEl>
                                        <p:attrNameLst>
                                          <p:attrName>ppt_x</p:attrName>
                                        </p:attrNameLst>
                                      </p:cBhvr>
                                      <p:tavLst>
                                        <p:tav tm="0">
                                          <p:val>
                                            <p:strVal val="#ppt_x"/>
                                          </p:val>
                                        </p:tav>
                                        <p:tav tm="100000">
                                          <p:val>
                                            <p:strVal val="#ppt_x"/>
                                          </p:val>
                                        </p:tav>
                                      </p:tavLst>
                                    </p:anim>
                                    <p:anim calcmode="lin" valueType="num">
                                      <p:cBhvr>
                                        <p:cTn id="7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animBg="1"/>
      <p:bldP spid="23" grpId="0" animBg="1"/>
      <p:bldP spid="24" grpId="0" animBg="1"/>
      <p:bldP spid="25" grpId="0" animBg="1"/>
      <p:bldP spid="26" grpId="0" animBg="1"/>
      <p:bldP spid="28" grpId="0"/>
      <p:bldP spid="29" grpId="0"/>
      <p:bldP spid="30" grpId="0"/>
      <p:bldP spid="31" grpId="0"/>
      <p:bldP spid="32" grpId="0"/>
      <p:bldP spid="34" grpId="0" animBg="1"/>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ea typeface="+mn-ea"/>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2" descr="C:\Users\b\Desktop\company_quality.jpg"/>
          <p:cNvPicPr>
            <a:picLocks noChangeAspect="1" noChangeArrowheads="1"/>
          </p:cNvPicPr>
          <p:nvPr/>
        </p:nvPicPr>
        <p:blipFill>
          <a:blip r:embed="rId2"/>
          <a:srcRect/>
          <a:stretch>
            <a:fillRect/>
          </a:stretch>
        </p:blipFill>
        <p:spPr bwMode="auto">
          <a:xfrm>
            <a:off x="6096000" y="533400"/>
            <a:ext cx="2590800" cy="1981200"/>
          </a:xfrm>
          <a:prstGeom prst="rect">
            <a:avLst/>
          </a:prstGeom>
          <a:noFill/>
        </p:spPr>
      </p:pic>
      <p:sp>
        <p:nvSpPr>
          <p:cNvPr id="5" name="Rectangle 4"/>
          <p:cNvSpPr/>
          <p:nvPr/>
        </p:nvSpPr>
        <p:spPr>
          <a:xfrm>
            <a:off x="152400" y="2113860"/>
            <a:ext cx="3201967" cy="461665"/>
          </a:xfrm>
          <a:prstGeom prst="rect">
            <a:avLst/>
          </a:prstGeom>
        </p:spPr>
        <p:txBody>
          <a:bodyPr wrap="none">
            <a:spAutoFit/>
          </a:bodyPr>
          <a:lstStyle/>
          <a:p>
            <a:r>
              <a:rPr lang="en-US" sz="2400" b="1" dirty="0"/>
              <a:t>First : Affinity Diagram :</a:t>
            </a:r>
            <a:endParaRPr lang="en-US" sz="2400" dirty="0"/>
          </a:p>
        </p:txBody>
      </p:sp>
      <p:pic>
        <p:nvPicPr>
          <p:cNvPr id="6" name="Picture 5"/>
          <p:cNvPicPr/>
          <p:nvPr/>
        </p:nvPicPr>
        <p:blipFill>
          <a:blip r:embed="rId3"/>
          <a:srcRect/>
          <a:stretch>
            <a:fillRect/>
          </a:stretch>
        </p:blipFill>
        <p:spPr bwMode="auto">
          <a:xfrm>
            <a:off x="381000" y="2575525"/>
            <a:ext cx="8305800" cy="3901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5" name="Picture 4" descr="C:\Users\b\Desktop\Capture1.PNG"/>
          <p:cNvPicPr/>
          <p:nvPr/>
        </p:nvPicPr>
        <p:blipFill>
          <a:blip r:embed="rId2"/>
          <a:srcRect/>
          <a:stretch>
            <a:fillRect/>
          </a:stretch>
        </p:blipFill>
        <p:spPr bwMode="auto">
          <a:xfrm>
            <a:off x="266700" y="2590800"/>
            <a:ext cx="8610600" cy="3943002"/>
          </a:xfrm>
          <a:prstGeom prst="rect">
            <a:avLst/>
          </a:prstGeom>
          <a:noFill/>
          <a:ln w="9525">
            <a:noFill/>
            <a:miter lim="800000"/>
            <a:headEnd/>
            <a:tailEnd/>
          </a:ln>
        </p:spPr>
      </p:pic>
      <p:sp>
        <p:nvSpPr>
          <p:cNvPr id="7" name="Rectangle 6"/>
          <p:cNvSpPr/>
          <p:nvPr/>
        </p:nvSpPr>
        <p:spPr>
          <a:xfrm>
            <a:off x="266700" y="2129135"/>
            <a:ext cx="3390900" cy="461665"/>
          </a:xfrm>
          <a:prstGeom prst="rect">
            <a:avLst/>
          </a:prstGeom>
        </p:spPr>
        <p:txBody>
          <a:bodyPr wrap="square">
            <a:spAutoFit/>
          </a:bodyPr>
          <a:lstStyle/>
          <a:p>
            <a:r>
              <a:rPr lang="en-US" sz="2400" b="1" dirty="0"/>
              <a:t>Second :Tree Diagram:</a:t>
            </a:r>
            <a:endParaRPr lang="en-US" sz="2400" dirty="0"/>
          </a:p>
        </p:txBody>
      </p:sp>
    </p:spTree>
    <p:extLst>
      <p:ext uri="{BB962C8B-B14F-4D97-AF65-F5344CB8AC3E}">
        <p14:creationId xmlns:p14="http://schemas.microsoft.com/office/powerpoint/2010/main" val="33028137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Capture3.PNG"/>
          <p:cNvPicPr/>
          <p:nvPr/>
        </p:nvPicPr>
        <p:blipFill>
          <a:blip r:embed="rId2"/>
          <a:srcRect/>
          <a:stretch>
            <a:fillRect/>
          </a:stretch>
        </p:blipFill>
        <p:spPr bwMode="auto">
          <a:xfrm>
            <a:off x="533400" y="2286000"/>
            <a:ext cx="8001000" cy="4191000"/>
          </a:xfrm>
          <a:prstGeom prst="rect">
            <a:avLst/>
          </a:prstGeom>
          <a:noFill/>
          <a:ln w="9525">
            <a:noFill/>
            <a:miter lim="800000"/>
            <a:headEnd/>
            <a:tailEnd/>
          </a:ln>
        </p:spPr>
      </p:pic>
    </p:spTree>
    <p:extLst>
      <p:ext uri="{BB962C8B-B14F-4D97-AF65-F5344CB8AC3E}">
        <p14:creationId xmlns:p14="http://schemas.microsoft.com/office/powerpoint/2010/main" val="32707534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Capture4.PNG"/>
          <p:cNvPicPr/>
          <p:nvPr/>
        </p:nvPicPr>
        <p:blipFill>
          <a:blip r:embed="rId2"/>
          <a:srcRect/>
          <a:stretch>
            <a:fillRect/>
          </a:stretch>
        </p:blipFill>
        <p:spPr bwMode="auto">
          <a:xfrm>
            <a:off x="762000" y="2362200"/>
            <a:ext cx="7696199" cy="4038600"/>
          </a:xfrm>
          <a:prstGeom prst="rect">
            <a:avLst/>
          </a:prstGeom>
          <a:noFill/>
          <a:ln w="9525">
            <a:noFill/>
            <a:miter lim="800000"/>
            <a:headEnd/>
            <a:tailEnd/>
          </a:ln>
        </p:spPr>
      </p:pic>
    </p:spTree>
    <p:extLst>
      <p:ext uri="{BB962C8B-B14F-4D97-AF65-F5344CB8AC3E}">
        <p14:creationId xmlns:p14="http://schemas.microsoft.com/office/powerpoint/2010/main" val="1456073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Capture5.PNG"/>
          <p:cNvPicPr/>
          <p:nvPr/>
        </p:nvPicPr>
        <p:blipFill>
          <a:blip r:embed="rId2"/>
          <a:srcRect/>
          <a:stretch>
            <a:fillRect/>
          </a:stretch>
        </p:blipFill>
        <p:spPr bwMode="auto">
          <a:xfrm>
            <a:off x="685800" y="2209800"/>
            <a:ext cx="7696200" cy="4343400"/>
          </a:xfrm>
          <a:prstGeom prst="rect">
            <a:avLst/>
          </a:prstGeom>
          <a:noFill/>
          <a:ln w="9525">
            <a:noFill/>
            <a:miter lim="800000"/>
            <a:headEnd/>
            <a:tailEnd/>
          </a:ln>
        </p:spPr>
      </p:pic>
    </p:spTree>
    <p:extLst>
      <p:ext uri="{BB962C8B-B14F-4D97-AF65-F5344CB8AC3E}">
        <p14:creationId xmlns:p14="http://schemas.microsoft.com/office/powerpoint/2010/main" val="28716351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22129"/>
            <a:ext cx="8229600" cy="1143000"/>
          </a:xfrm>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38100" y="6858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sp>
        <p:nvSpPr>
          <p:cNvPr id="4" name="Rectangle 3"/>
          <p:cNvSpPr/>
          <p:nvPr/>
        </p:nvSpPr>
        <p:spPr>
          <a:xfrm>
            <a:off x="0" y="1595734"/>
            <a:ext cx="5121467" cy="461665"/>
          </a:xfrm>
          <a:prstGeom prst="rect">
            <a:avLst/>
          </a:prstGeom>
        </p:spPr>
        <p:txBody>
          <a:bodyPr wrap="none">
            <a:spAutoFit/>
          </a:bodyPr>
          <a:lstStyle/>
          <a:p>
            <a:r>
              <a:rPr lang="en-US" sz="2400" b="1" dirty="0"/>
              <a:t>Third :Process Decision Program Chart:</a:t>
            </a:r>
            <a:endParaRPr lang="en-US" sz="2400" dirty="0"/>
          </a:p>
        </p:txBody>
      </p:sp>
      <p:pic>
        <p:nvPicPr>
          <p:cNvPr id="5" name="Picture 4" descr="C:\Users\b\Desktop\1.PNG"/>
          <p:cNvPicPr/>
          <p:nvPr/>
        </p:nvPicPr>
        <p:blipFill>
          <a:blip r:embed="rId2"/>
          <a:srcRect/>
          <a:stretch>
            <a:fillRect/>
          </a:stretch>
        </p:blipFill>
        <p:spPr bwMode="auto">
          <a:xfrm>
            <a:off x="0" y="2020864"/>
            <a:ext cx="9144000" cy="4837135"/>
          </a:xfrm>
          <a:prstGeom prst="rect">
            <a:avLst/>
          </a:prstGeom>
          <a:noFill/>
          <a:ln w="9525">
            <a:noFill/>
            <a:miter lim="800000"/>
            <a:headEnd/>
            <a:tailEnd/>
          </a:ln>
        </p:spPr>
      </p:pic>
    </p:spTree>
    <p:extLst>
      <p:ext uri="{BB962C8B-B14F-4D97-AF65-F5344CB8AC3E}">
        <p14:creationId xmlns:p14="http://schemas.microsoft.com/office/powerpoint/2010/main" val="11151972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2.PNG"/>
          <p:cNvPicPr/>
          <p:nvPr/>
        </p:nvPicPr>
        <p:blipFill>
          <a:blip r:embed="rId2"/>
          <a:srcRect/>
          <a:stretch>
            <a:fillRect/>
          </a:stretch>
        </p:blipFill>
        <p:spPr bwMode="auto">
          <a:xfrm>
            <a:off x="419100" y="2057400"/>
            <a:ext cx="8305800" cy="4495800"/>
          </a:xfrm>
          <a:prstGeom prst="rect">
            <a:avLst/>
          </a:prstGeom>
          <a:noFill/>
          <a:ln w="9525">
            <a:noFill/>
            <a:miter lim="800000"/>
            <a:headEnd/>
            <a:tailEnd/>
          </a:ln>
        </p:spPr>
      </p:pic>
    </p:spTree>
    <p:extLst>
      <p:ext uri="{BB962C8B-B14F-4D97-AF65-F5344CB8AC3E}">
        <p14:creationId xmlns:p14="http://schemas.microsoft.com/office/powerpoint/2010/main" val="8069080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3.PNG"/>
          <p:cNvPicPr/>
          <p:nvPr/>
        </p:nvPicPr>
        <p:blipFill>
          <a:blip r:embed="rId2"/>
          <a:srcRect/>
          <a:stretch>
            <a:fillRect/>
          </a:stretch>
        </p:blipFill>
        <p:spPr bwMode="auto">
          <a:xfrm>
            <a:off x="533400" y="2253614"/>
            <a:ext cx="8001000" cy="4223386"/>
          </a:xfrm>
          <a:prstGeom prst="rect">
            <a:avLst/>
          </a:prstGeom>
          <a:noFill/>
          <a:ln w="9525">
            <a:noFill/>
            <a:miter lim="800000"/>
            <a:headEnd/>
            <a:tailEnd/>
          </a:ln>
        </p:spPr>
      </p:pic>
    </p:spTree>
    <p:extLst>
      <p:ext uri="{BB962C8B-B14F-4D97-AF65-F5344CB8AC3E}">
        <p14:creationId xmlns:p14="http://schemas.microsoft.com/office/powerpoint/2010/main" val="13980304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4"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86000"/>
            <a:ext cx="9144000" cy="4495800"/>
          </a:xfrm>
          <a:prstGeom prst="rect">
            <a:avLst/>
          </a:prstGeom>
        </p:spPr>
      </p:pic>
    </p:spTree>
    <p:extLst>
      <p:ext uri="{BB962C8B-B14F-4D97-AF65-F5344CB8AC3E}">
        <p14:creationId xmlns:p14="http://schemas.microsoft.com/office/powerpoint/2010/main" val="3380373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0"/>
            <a:ext cx="7238999" cy="6096000"/>
          </a:xfrm>
          <a:prstGeom prst="rect">
            <a:avLst/>
          </a:prstGeom>
        </p:spPr>
      </p:pic>
    </p:spTree>
    <p:extLst>
      <p:ext uri="{BB962C8B-B14F-4D97-AF65-F5344CB8AC3E}">
        <p14:creationId xmlns:p14="http://schemas.microsoft.com/office/powerpoint/2010/main" val="339126282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Introduction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lnSpc>
                <a:spcPct val="200000"/>
              </a:lnSpc>
              <a:buNone/>
            </a:pPr>
            <a:r>
              <a:rPr lang="en-US" sz="2400" b="1" dirty="0" smtClean="0">
                <a:latin typeface="Times New Roman" pitchFamily="18" charset="0"/>
                <a:cs typeface="Times New Roman" pitchFamily="18" charset="0"/>
              </a:rPr>
              <a:t>Al-Zaytona is a telecommunication company which provides Internet services in the West Bank.</a:t>
            </a:r>
          </a:p>
          <a:p>
            <a:pPr>
              <a:lnSpc>
                <a:spcPct val="200000"/>
              </a:lnSpc>
              <a:buNone/>
            </a:pPr>
            <a:r>
              <a:rPr lang="en-US" sz="2400" b="1" dirty="0" smtClean="0">
                <a:latin typeface="Times New Roman" pitchFamily="18" charset="0"/>
                <a:cs typeface="Times New Roman" pitchFamily="18" charset="0"/>
              </a:rPr>
              <a:t>Like other companies Al-Zaytona endeavors to improve the quality of its services, increase of customer satisfaction, and increase their numbers, thus enhancing the company’s image and reputation, which requires us to  make a whole analysis for the company; which in terms could help to achieve the goals of the company</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42" presetClass="entr" presetSubtype="0" fill="hold" nodeType="with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1000"/>
                                        <p:tgtEl>
                                          <p:spTgt spid="3">
                                            <p:txEl>
                                              <p:pRg st="0" end="0"/>
                                            </p:txEl>
                                          </p:spTgt>
                                        </p:tgtEl>
                                      </p:cBhvr>
                                    </p:animEffect>
                                    <p:anim calcmode="lin" valueType="num">
                                      <p:cBhvr>
                                        <p:cTn id="2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4"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5" name="Picture 4" descr="C:\Users\b\Desktop\Capture.PNG"/>
          <p:cNvPicPr/>
          <p:nvPr/>
        </p:nvPicPr>
        <p:blipFill>
          <a:blip r:embed="rId2"/>
          <a:srcRect/>
          <a:stretch>
            <a:fillRect/>
          </a:stretch>
        </p:blipFill>
        <p:spPr bwMode="auto">
          <a:xfrm>
            <a:off x="533400" y="2516119"/>
            <a:ext cx="7924800" cy="4113282"/>
          </a:xfrm>
          <a:prstGeom prst="rect">
            <a:avLst/>
          </a:prstGeom>
          <a:noFill/>
          <a:ln w="9525">
            <a:noFill/>
            <a:miter lim="800000"/>
            <a:headEnd/>
            <a:tailEnd/>
          </a:ln>
        </p:spPr>
      </p:pic>
      <p:sp>
        <p:nvSpPr>
          <p:cNvPr id="6" name="Rectangle 5"/>
          <p:cNvSpPr/>
          <p:nvPr/>
        </p:nvSpPr>
        <p:spPr>
          <a:xfrm>
            <a:off x="550026" y="2054454"/>
            <a:ext cx="3640974" cy="461665"/>
          </a:xfrm>
          <a:prstGeom prst="rect">
            <a:avLst/>
          </a:prstGeom>
        </p:spPr>
        <p:txBody>
          <a:bodyPr wrap="square">
            <a:spAutoFit/>
          </a:bodyPr>
          <a:lstStyle/>
          <a:p>
            <a:r>
              <a:rPr lang="en-US" sz="2400" b="1" dirty="0"/>
              <a:t>Fourth : Matrix Diagram:</a:t>
            </a:r>
            <a:endParaRPr lang="en-US" sz="2400" dirty="0"/>
          </a:p>
        </p:txBody>
      </p:sp>
    </p:spTree>
    <p:extLst>
      <p:ext uri="{BB962C8B-B14F-4D97-AF65-F5344CB8AC3E}">
        <p14:creationId xmlns:p14="http://schemas.microsoft.com/office/powerpoint/2010/main" val="6949193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2438400"/>
            <a:ext cx="7772400" cy="3810000"/>
          </a:xfrm>
          <a:prstGeom prst="rect">
            <a:avLst/>
          </a:prstGeom>
        </p:spPr>
      </p:pic>
    </p:spTree>
    <p:extLst>
      <p:ext uri="{BB962C8B-B14F-4D97-AF65-F5344CB8AC3E}">
        <p14:creationId xmlns:p14="http://schemas.microsoft.com/office/powerpoint/2010/main" val="3321513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Capture2.PNG"/>
          <p:cNvPicPr/>
          <p:nvPr/>
        </p:nvPicPr>
        <p:blipFill>
          <a:blip r:embed="rId2"/>
          <a:srcRect/>
          <a:stretch>
            <a:fillRect/>
          </a:stretch>
        </p:blipFill>
        <p:spPr bwMode="auto">
          <a:xfrm>
            <a:off x="762000" y="2590800"/>
            <a:ext cx="8001000" cy="3733800"/>
          </a:xfrm>
          <a:prstGeom prst="rect">
            <a:avLst/>
          </a:prstGeom>
          <a:noFill/>
          <a:ln w="9525">
            <a:noFill/>
            <a:miter lim="800000"/>
            <a:headEnd/>
            <a:tailEnd/>
          </a:ln>
        </p:spPr>
      </p:pic>
    </p:spTree>
    <p:extLst>
      <p:ext uri="{BB962C8B-B14F-4D97-AF65-F5344CB8AC3E}">
        <p14:creationId xmlns:p14="http://schemas.microsoft.com/office/powerpoint/2010/main" val="40974809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Capture3.PNG"/>
          <p:cNvPicPr/>
          <p:nvPr/>
        </p:nvPicPr>
        <p:blipFill>
          <a:blip r:embed="rId2"/>
          <a:srcRect/>
          <a:stretch>
            <a:fillRect/>
          </a:stretch>
        </p:blipFill>
        <p:spPr bwMode="auto">
          <a:xfrm>
            <a:off x="381000" y="2286000"/>
            <a:ext cx="8382000" cy="4419600"/>
          </a:xfrm>
          <a:prstGeom prst="rect">
            <a:avLst/>
          </a:prstGeom>
          <a:noFill/>
          <a:ln w="9525">
            <a:noFill/>
            <a:miter lim="800000"/>
            <a:headEnd/>
            <a:tailEnd/>
          </a:ln>
        </p:spPr>
      </p:pic>
    </p:spTree>
    <p:extLst>
      <p:ext uri="{BB962C8B-B14F-4D97-AF65-F5344CB8AC3E}">
        <p14:creationId xmlns:p14="http://schemas.microsoft.com/office/powerpoint/2010/main" val="1417579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pic>
        <p:nvPicPr>
          <p:cNvPr id="4" name="Picture 3" descr="C:\Users\b\Desktop\111.PNG"/>
          <p:cNvPicPr/>
          <p:nvPr/>
        </p:nvPicPr>
        <p:blipFill>
          <a:blip r:embed="rId2"/>
          <a:srcRect/>
          <a:stretch>
            <a:fillRect/>
          </a:stretch>
        </p:blipFill>
        <p:spPr bwMode="auto">
          <a:xfrm>
            <a:off x="1219200" y="2590800"/>
            <a:ext cx="6705600" cy="3886200"/>
          </a:xfrm>
          <a:prstGeom prst="rect">
            <a:avLst/>
          </a:prstGeom>
          <a:noFill/>
          <a:ln w="9525">
            <a:noFill/>
            <a:miter lim="800000"/>
            <a:headEnd/>
            <a:tailEnd/>
          </a:ln>
        </p:spPr>
      </p:pic>
      <p:sp>
        <p:nvSpPr>
          <p:cNvPr id="5" name="Rectangle 4"/>
          <p:cNvSpPr/>
          <p:nvPr/>
        </p:nvSpPr>
        <p:spPr>
          <a:xfrm>
            <a:off x="0" y="2057400"/>
            <a:ext cx="5562600" cy="461665"/>
          </a:xfrm>
          <a:prstGeom prst="rect">
            <a:avLst/>
          </a:prstGeom>
        </p:spPr>
        <p:txBody>
          <a:bodyPr wrap="square">
            <a:spAutoFit/>
          </a:bodyPr>
          <a:lstStyle/>
          <a:p>
            <a:r>
              <a:rPr lang="en-US" sz="2400" b="1" dirty="0"/>
              <a:t>Fifth :Interrelationship Diagram:</a:t>
            </a:r>
            <a:endParaRPr lang="en-US" sz="2400" dirty="0"/>
          </a:p>
        </p:txBody>
      </p:sp>
    </p:spTree>
    <p:extLst>
      <p:ext uri="{BB962C8B-B14F-4D97-AF65-F5344CB8AC3E}">
        <p14:creationId xmlns:p14="http://schemas.microsoft.com/office/powerpoint/2010/main" val="40330638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sp>
        <p:nvSpPr>
          <p:cNvPr id="4" name="Rectangle 3"/>
          <p:cNvSpPr/>
          <p:nvPr/>
        </p:nvSpPr>
        <p:spPr>
          <a:xfrm>
            <a:off x="33562" y="2057400"/>
            <a:ext cx="4309838" cy="461665"/>
          </a:xfrm>
          <a:prstGeom prst="rect">
            <a:avLst/>
          </a:prstGeom>
        </p:spPr>
        <p:txBody>
          <a:bodyPr wrap="square">
            <a:spAutoFit/>
          </a:bodyPr>
          <a:lstStyle/>
          <a:p>
            <a:r>
              <a:rPr lang="en-US" sz="2400" b="1" dirty="0"/>
              <a:t>Sixth :Prioritization Matrix:</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2914558614"/>
              </p:ext>
            </p:extLst>
          </p:nvPr>
        </p:nvGraphicFramePr>
        <p:xfrm>
          <a:off x="304801" y="2707799"/>
          <a:ext cx="8762998" cy="3693002"/>
        </p:xfrm>
        <a:graphic>
          <a:graphicData uri="http://schemas.openxmlformats.org/drawingml/2006/table">
            <a:tbl>
              <a:tblPr firstRow="1" firstCol="1" bandRow="1">
                <a:tableStyleId>{5C22544A-7EE6-4342-B048-85BDC9FD1C3A}</a:tableStyleId>
              </a:tblPr>
              <a:tblGrid>
                <a:gridCol w="1035626"/>
                <a:gridCol w="640773"/>
                <a:gridCol w="740830"/>
                <a:gridCol w="1087621"/>
                <a:gridCol w="845637"/>
                <a:gridCol w="1087621"/>
                <a:gridCol w="966194"/>
                <a:gridCol w="987097"/>
                <a:gridCol w="762000"/>
                <a:gridCol w="609599"/>
              </a:tblGrid>
              <a:tr h="770905">
                <a:tc>
                  <a:txBody>
                    <a:bodyPr/>
                    <a:lstStyle/>
                    <a:p>
                      <a:pPr indent="228600" algn="l">
                        <a:spcAft>
                          <a:spcPts val="0"/>
                        </a:spcAft>
                      </a:pPr>
                      <a:r>
                        <a:rPr lang="en-US" sz="1100">
                          <a:effectLst/>
                        </a:rPr>
                        <a:t>categoy</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Weigt</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dirty="0" err="1">
                          <a:effectLst/>
                        </a:rPr>
                        <a:t>Zaytona</a:t>
                      </a:r>
                      <a:r>
                        <a:rPr lang="en-US" sz="1100" dirty="0">
                          <a:effectLst/>
                        </a:rPr>
                        <a:t> score  </a:t>
                      </a:r>
                      <a:endParaRPr lang="en-US" sz="1100" dirty="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Zaytondwtd. score</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Hadara score</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Hadarawtd. score</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Mada score</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Madawtd.score</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Diff1</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Diff2</a:t>
                      </a:r>
                      <a:endParaRPr lang="en-US" sz="1100">
                        <a:solidFill>
                          <a:srgbClr val="B23A7D"/>
                        </a:solidFill>
                        <a:effectLst/>
                        <a:latin typeface="Calibri"/>
                        <a:ea typeface="Times New Roman"/>
                        <a:cs typeface="Arial"/>
                      </a:endParaRPr>
                    </a:p>
                  </a:txBody>
                  <a:tcPr marL="68580" marR="68580" marT="0" marB="0"/>
                </a:tc>
              </a:tr>
              <a:tr h="553793">
                <a:tc>
                  <a:txBody>
                    <a:bodyPr/>
                    <a:lstStyle/>
                    <a:p>
                      <a:pPr indent="228600" algn="l">
                        <a:spcAft>
                          <a:spcPts val="0"/>
                        </a:spcAft>
                      </a:pPr>
                      <a:r>
                        <a:rPr lang="en-US" sz="1100">
                          <a:effectLst/>
                        </a:rPr>
                        <a:t>Sevice</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0.35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6</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2.1</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8</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2.8</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6</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2.1</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-0.7</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a:t>
                      </a:r>
                      <a:endParaRPr lang="en-US" sz="1100">
                        <a:solidFill>
                          <a:srgbClr val="B23A7D"/>
                        </a:solidFill>
                        <a:effectLst/>
                        <a:latin typeface="Calibri"/>
                        <a:ea typeface="Times New Roman"/>
                        <a:cs typeface="Arial"/>
                      </a:endParaRPr>
                    </a:p>
                  </a:txBody>
                  <a:tcPr marL="68580" marR="68580" marT="0" marB="0"/>
                </a:tc>
              </a:tr>
              <a:tr h="553793">
                <a:tc>
                  <a:txBody>
                    <a:bodyPr/>
                    <a:lstStyle/>
                    <a:p>
                      <a:pPr indent="228600" algn="l">
                        <a:spcAft>
                          <a:spcPts val="0"/>
                        </a:spcAft>
                      </a:pPr>
                      <a:r>
                        <a:rPr lang="en-US" sz="1100">
                          <a:effectLst/>
                        </a:rPr>
                        <a:t>Cost </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0.25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7</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1.75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8</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2</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7</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1.75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-0.25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a:t>
                      </a:r>
                      <a:endParaRPr lang="en-US" sz="1100">
                        <a:solidFill>
                          <a:srgbClr val="B23A7D"/>
                        </a:solidFill>
                        <a:effectLst/>
                        <a:latin typeface="Calibri"/>
                        <a:ea typeface="Times New Roman"/>
                        <a:cs typeface="Arial"/>
                      </a:endParaRPr>
                    </a:p>
                  </a:txBody>
                  <a:tcPr marL="68580" marR="68580" marT="0" marB="0"/>
                </a:tc>
              </a:tr>
              <a:tr h="770905">
                <a:tc>
                  <a:txBody>
                    <a:bodyPr/>
                    <a:lstStyle/>
                    <a:p>
                      <a:pPr indent="228600" algn="l">
                        <a:spcAft>
                          <a:spcPts val="0"/>
                        </a:spcAft>
                      </a:pPr>
                      <a:r>
                        <a:rPr lang="en-US" sz="1100" dirty="0">
                          <a:effectLst/>
                        </a:rPr>
                        <a:t>Adjustable </a:t>
                      </a:r>
                      <a:endParaRPr lang="en-US" sz="1100" dirty="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0.20</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7</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1.4</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8</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1.6</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7</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1.4</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-0.2</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a:t>
                      </a:r>
                      <a:endParaRPr lang="en-US" sz="1100">
                        <a:solidFill>
                          <a:srgbClr val="B23A7D"/>
                        </a:solidFill>
                        <a:effectLst/>
                        <a:latin typeface="Calibri"/>
                        <a:ea typeface="Times New Roman"/>
                        <a:cs typeface="Arial"/>
                      </a:endParaRPr>
                    </a:p>
                  </a:txBody>
                  <a:tcPr marL="68580" marR="68580" marT="0" marB="0"/>
                </a:tc>
              </a:tr>
              <a:tr h="553793">
                <a:tc>
                  <a:txBody>
                    <a:bodyPr/>
                    <a:lstStyle/>
                    <a:p>
                      <a:pPr indent="228600" algn="l">
                        <a:spcAft>
                          <a:spcPts val="0"/>
                        </a:spcAft>
                      </a:pPr>
                      <a:r>
                        <a:rPr lang="en-US" sz="1100">
                          <a:effectLst/>
                        </a:rPr>
                        <a:t>feature</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0.20</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7</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1.4</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6</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1.2</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-0.4</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-0.2</a:t>
                      </a:r>
                      <a:endParaRPr lang="en-US" sz="1100">
                        <a:solidFill>
                          <a:srgbClr val="B23A7D"/>
                        </a:solidFill>
                        <a:effectLst/>
                        <a:latin typeface="Calibri"/>
                        <a:ea typeface="Times New Roman"/>
                        <a:cs typeface="Arial"/>
                      </a:endParaRPr>
                    </a:p>
                  </a:txBody>
                  <a:tcPr marL="68580" marR="68580" marT="0" marB="0"/>
                </a:tc>
              </a:tr>
              <a:tr h="489813">
                <a:tc>
                  <a:txBody>
                    <a:bodyPr/>
                    <a:lstStyle/>
                    <a:p>
                      <a:pPr indent="228600" algn="l">
                        <a:spcAft>
                          <a:spcPts val="0"/>
                        </a:spcAft>
                      </a:pPr>
                      <a:r>
                        <a:rPr lang="en-US" sz="1100">
                          <a:effectLst/>
                        </a:rPr>
                        <a:t>Total </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1</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 </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6.25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 </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7.8</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 </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6.45</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a:effectLst/>
                        </a:rPr>
                        <a:t> </a:t>
                      </a:r>
                      <a:endParaRPr lang="en-US" sz="1100">
                        <a:solidFill>
                          <a:srgbClr val="B23A7D"/>
                        </a:solidFill>
                        <a:effectLst/>
                        <a:latin typeface="Calibri"/>
                        <a:ea typeface="Times New Roman"/>
                        <a:cs typeface="Arial"/>
                      </a:endParaRPr>
                    </a:p>
                  </a:txBody>
                  <a:tcPr marL="68580" marR="68580" marT="0" marB="0"/>
                </a:tc>
                <a:tc>
                  <a:txBody>
                    <a:bodyPr/>
                    <a:lstStyle/>
                    <a:p>
                      <a:pPr indent="228600" algn="l">
                        <a:spcAft>
                          <a:spcPts val="0"/>
                        </a:spcAft>
                      </a:pPr>
                      <a:r>
                        <a:rPr lang="en-US" sz="1100" dirty="0">
                          <a:effectLst/>
                        </a:rPr>
                        <a:t> </a:t>
                      </a:r>
                      <a:endParaRPr lang="en-US" sz="1100" dirty="0">
                        <a:solidFill>
                          <a:srgbClr val="B23A7D"/>
                        </a:solidFill>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251359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Quality</a:t>
            </a:r>
            <a:endParaRPr lang="en-US" dirty="0"/>
          </a:p>
        </p:txBody>
      </p:sp>
      <p:sp>
        <p:nvSpPr>
          <p:cNvPr id="3" name="Rektangel 14"/>
          <p:cNvSpPr>
            <a:spLocks noChangeArrowheads="1"/>
          </p:cNvSpPr>
          <p:nvPr/>
        </p:nvSpPr>
        <p:spPr bwMode="auto">
          <a:xfrm>
            <a:off x="0" y="11430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defRPr/>
            </a:pPr>
            <a:r>
              <a:rPr lang="en-US" sz="3200" dirty="0" smtClean="0">
                <a:latin typeface="Times New Roman" pitchFamily="18" charset="0"/>
                <a:cs typeface="Times New Roman" pitchFamily="18" charset="0"/>
              </a:rPr>
              <a:t>Third : Seven Management tools</a:t>
            </a:r>
          </a:p>
        </p:txBody>
      </p:sp>
      <p:sp>
        <p:nvSpPr>
          <p:cNvPr id="4" name="Rectangle 3"/>
          <p:cNvSpPr/>
          <p:nvPr/>
        </p:nvSpPr>
        <p:spPr>
          <a:xfrm>
            <a:off x="0" y="2043169"/>
            <a:ext cx="4925560" cy="461665"/>
          </a:xfrm>
          <a:prstGeom prst="rect">
            <a:avLst/>
          </a:prstGeom>
        </p:spPr>
        <p:txBody>
          <a:bodyPr wrap="square">
            <a:spAutoFit/>
          </a:bodyPr>
          <a:lstStyle/>
          <a:p>
            <a:r>
              <a:rPr lang="en-US" sz="2400" b="1" dirty="0"/>
              <a:t>Seventh :Activity Network Diagram:</a:t>
            </a:r>
            <a:endParaRPr lang="en-US" sz="2400" dirty="0"/>
          </a:p>
        </p:txBody>
      </p:sp>
      <p:pic>
        <p:nvPicPr>
          <p:cNvPr id="5" name="Picture 4" descr="C:\Users\b\Desktop\22.PNG"/>
          <p:cNvPicPr/>
          <p:nvPr/>
        </p:nvPicPr>
        <p:blipFill>
          <a:blip r:embed="rId2"/>
          <a:srcRect/>
          <a:stretch>
            <a:fillRect/>
          </a:stretch>
        </p:blipFill>
        <p:spPr bwMode="auto">
          <a:xfrm>
            <a:off x="457200" y="2590800"/>
            <a:ext cx="8001000" cy="4038600"/>
          </a:xfrm>
          <a:prstGeom prst="rect">
            <a:avLst/>
          </a:prstGeom>
          <a:noFill/>
          <a:ln w="9525">
            <a:noFill/>
            <a:miter lim="800000"/>
            <a:headEnd/>
            <a:tailEnd/>
          </a:ln>
        </p:spPr>
      </p:pic>
    </p:spTree>
    <p:extLst>
      <p:ext uri="{BB962C8B-B14F-4D97-AF65-F5344CB8AC3E}">
        <p14:creationId xmlns:p14="http://schemas.microsoft.com/office/powerpoint/2010/main" val="4934618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b\Desktop\10287085_705306089526980_801830400_n.jpg"/>
          <p:cNvPicPr/>
          <p:nvPr/>
        </p:nvPicPr>
        <p:blipFill>
          <a:blip r:embed="rId2"/>
          <a:srcRect/>
          <a:stretch>
            <a:fillRect/>
          </a:stretch>
        </p:blipFill>
        <p:spPr bwMode="auto">
          <a:xfrm>
            <a:off x="304800" y="1600200"/>
            <a:ext cx="8229600" cy="5257800"/>
          </a:xfrm>
          <a:prstGeom prst="rect">
            <a:avLst/>
          </a:prstGeom>
          <a:noFill/>
          <a:ln w="9525">
            <a:noFill/>
            <a:miter lim="800000"/>
            <a:headEnd/>
            <a:tailEnd/>
          </a:ln>
        </p:spPr>
      </p:pic>
      <p:sp>
        <p:nvSpPr>
          <p:cNvPr id="4" name="Rektangel 14"/>
          <p:cNvSpPr>
            <a:spLocks noChangeArrowheads="1"/>
          </p:cNvSpPr>
          <p:nvPr/>
        </p:nvSpPr>
        <p:spPr bwMode="auto">
          <a:xfrm>
            <a:off x="-41753" y="457200"/>
            <a:ext cx="9144000" cy="9144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spcBef>
                <a:spcPts val="1000"/>
              </a:spcBef>
              <a:spcAft>
                <a:spcPts val="400"/>
              </a:spcAft>
            </a:pPr>
            <a:r>
              <a:rPr lang="en-US" sz="3200" b="1" dirty="0">
                <a:solidFill>
                  <a:schemeClr val="bg1"/>
                </a:solidFill>
                <a:latin typeface="Cambria"/>
                <a:ea typeface="Times New Roman"/>
                <a:cs typeface="Times New Roman"/>
              </a:rPr>
              <a:t>Quality function deployment </a:t>
            </a:r>
            <a:endParaRPr lang="en-US" sz="3200" b="1" dirty="0">
              <a:solidFill>
                <a:schemeClr val="bg1"/>
              </a:solidFill>
              <a:effectLst/>
              <a:latin typeface="Cambria"/>
              <a:ea typeface="Times New Roman"/>
              <a:cs typeface="Times New Roman"/>
            </a:endParaRPr>
          </a:p>
        </p:txBody>
      </p:sp>
    </p:spTree>
    <p:extLst>
      <p:ext uri="{BB962C8B-B14F-4D97-AF65-F5344CB8AC3E}">
        <p14:creationId xmlns:p14="http://schemas.microsoft.com/office/powerpoint/2010/main" val="12253897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b\Desktop\10311799_705306122860310_1032275552_n.jpg"/>
          <p:cNvPicPr/>
          <p:nvPr/>
        </p:nvPicPr>
        <p:blipFill>
          <a:blip r:embed="rId2"/>
          <a:srcRect/>
          <a:stretch>
            <a:fillRect/>
          </a:stretch>
        </p:blipFill>
        <p:spPr bwMode="auto">
          <a:xfrm>
            <a:off x="0" y="-17746"/>
            <a:ext cx="9067800" cy="3980146"/>
          </a:xfrm>
          <a:prstGeom prst="rect">
            <a:avLst/>
          </a:prstGeom>
          <a:noFill/>
          <a:ln w="9525">
            <a:noFill/>
            <a:miter lim="800000"/>
            <a:headEnd/>
            <a:tailEnd/>
          </a:ln>
        </p:spPr>
      </p:pic>
    </p:spTree>
    <p:extLst>
      <p:ext uri="{BB962C8B-B14F-4D97-AF65-F5344CB8AC3E}">
        <p14:creationId xmlns:p14="http://schemas.microsoft.com/office/powerpoint/2010/main" val="4023742062"/>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 Skills </a:t>
            </a:r>
            <a:endParaRPr lang="en-US" dirty="0"/>
          </a:p>
        </p:txBody>
      </p:sp>
      <p:sp>
        <p:nvSpPr>
          <p:cNvPr id="6" name="Rektangel 14"/>
          <p:cNvSpPr>
            <a:spLocks noGrp="1" noChangeArrowheads="1"/>
          </p:cNvSpPr>
          <p:nvPr>
            <p:ph idx="1"/>
          </p:nvPr>
        </p:nvSpPr>
        <p:spPr bwMode="auto">
          <a:xfrm>
            <a:off x="0" y="1295400"/>
            <a:ext cx="9144000" cy="8382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buNone/>
              <a:defRPr/>
            </a:pPr>
            <a:r>
              <a:rPr lang="en-US" sz="3200" dirty="0" smtClean="0">
                <a:latin typeface="Times New Roman" pitchFamily="18" charset="0"/>
                <a:cs typeface="Times New Roman" pitchFamily="18" charset="0"/>
              </a:rPr>
              <a:t>Fist : effectiveness of soft skills</a:t>
            </a:r>
          </a:p>
        </p:txBody>
      </p:sp>
      <p:pic>
        <p:nvPicPr>
          <p:cNvPr id="1027" name="Picture 3" descr="C:\Users\b\Desktop\78dc1fd7-7a8f-4b20-b084-8789c91af08d.jpg"/>
          <p:cNvPicPr>
            <a:picLocks noChangeAspect="1" noChangeArrowheads="1"/>
          </p:cNvPicPr>
          <p:nvPr/>
        </p:nvPicPr>
        <p:blipFill>
          <a:blip r:embed="rId3"/>
          <a:srcRect/>
          <a:stretch>
            <a:fillRect/>
          </a:stretch>
        </p:blipFill>
        <p:spPr bwMode="auto">
          <a:xfrm>
            <a:off x="5334000" y="2971800"/>
            <a:ext cx="3390900" cy="3238500"/>
          </a:xfrm>
          <a:prstGeom prst="rect">
            <a:avLst/>
          </a:prstGeom>
          <a:noFill/>
        </p:spPr>
      </p:pic>
      <p:sp>
        <p:nvSpPr>
          <p:cNvPr id="15" name="Rectangle 14"/>
          <p:cNvSpPr/>
          <p:nvPr/>
        </p:nvSpPr>
        <p:spPr>
          <a:xfrm>
            <a:off x="381000" y="2286000"/>
            <a:ext cx="4648200" cy="4572000"/>
          </a:xfrm>
          <a:prstGeom prst="rect">
            <a:avLst/>
          </a:prstGeom>
          <a:solidFill>
            <a:schemeClr val="bg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ü"/>
            </a:pPr>
            <a:r>
              <a:rPr lang="en-US" sz="2400" b="1" dirty="0" smtClean="0">
                <a:solidFill>
                  <a:schemeClr val="tx1"/>
                </a:solidFill>
                <a:latin typeface="Times New Roman" pitchFamily="18" charset="0"/>
                <a:cs typeface="Times New Roman" pitchFamily="18" charset="0"/>
              </a:rPr>
              <a:t>important dimensions to achieve success on the work.</a:t>
            </a:r>
          </a:p>
          <a:p>
            <a:pPr>
              <a:buFont typeface="Wingdings" pitchFamily="2" charset="2"/>
              <a:buChar char="ü"/>
            </a:pPr>
            <a:r>
              <a:rPr lang="en-US" sz="2400" b="1" dirty="0" smtClean="0">
                <a:solidFill>
                  <a:schemeClr val="tx1"/>
                </a:solidFill>
                <a:latin typeface="Times New Roman" pitchFamily="18" charset="0"/>
                <a:cs typeface="Times New Roman" pitchFamily="18" charset="0"/>
              </a:rPr>
              <a:t>help the organization use its technical expertise to full advantage.</a:t>
            </a:r>
          </a:p>
          <a:p>
            <a:pPr>
              <a:buFont typeface="Wingdings" pitchFamily="2" charset="2"/>
              <a:buChar char="ü"/>
            </a:pPr>
            <a:r>
              <a:rPr lang="en-US" sz="2400" b="1" dirty="0" smtClean="0">
                <a:solidFill>
                  <a:schemeClr val="tx1"/>
                </a:solidFill>
                <a:latin typeface="Times New Roman" pitchFamily="18" charset="0"/>
                <a:cs typeface="Times New Roman" pitchFamily="18" charset="0"/>
              </a:rPr>
              <a:t>soft skills are connected to the personality and the way an employee could deal with client</a:t>
            </a:r>
          </a:p>
          <a:p>
            <a:pPr>
              <a:buFont typeface="Wingdings" pitchFamily="2" charset="2"/>
              <a:buChar char="ü"/>
            </a:pPr>
            <a:r>
              <a:rPr lang="en-US" sz="2400" b="1" dirty="0" smtClean="0">
                <a:solidFill>
                  <a:schemeClr val="tx1"/>
                </a:solidFill>
                <a:latin typeface="Times New Roman" pitchFamily="18" charset="0"/>
                <a:cs typeface="Times New Roman" pitchFamily="18" charset="0"/>
              </a:rPr>
              <a:t>Lack of soft skills of workers affect negatively the work performance and the customer satisfaction.</a:t>
            </a:r>
          </a:p>
          <a:p>
            <a:r>
              <a:rPr lang="en-US" dirty="0" smtClean="0"/>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normAutofit/>
          </a:bodyPr>
          <a:lstStyle/>
          <a:p>
            <a:pPr algn="ctr">
              <a:buNone/>
            </a:pPr>
            <a:r>
              <a:rPr lang="en-US" sz="3600" dirty="0" smtClean="0">
                <a:latin typeface="Times New Roman" pitchFamily="18" charset="0"/>
                <a:cs typeface="Times New Roman" pitchFamily="18" charset="0"/>
              </a:rPr>
              <a:t>Objectives</a:t>
            </a:r>
            <a:endParaRPr lang="en-US" sz="3600" dirty="0">
              <a:latin typeface="Times New Roman" pitchFamily="18" charset="0"/>
              <a:cs typeface="Times New Roman" pitchFamily="18" charset="0"/>
            </a:endParaRPr>
          </a:p>
        </p:txBody>
      </p:sp>
      <p:grpSp>
        <p:nvGrpSpPr>
          <p:cNvPr id="6" name="Gruppe 36"/>
          <p:cNvGrpSpPr>
            <a:grpSpLocks/>
          </p:cNvGrpSpPr>
          <p:nvPr/>
        </p:nvGrpSpPr>
        <p:grpSpPr bwMode="auto">
          <a:xfrm>
            <a:off x="914400" y="4571999"/>
            <a:ext cx="7340600" cy="1560006"/>
            <a:chOff x="927100" y="4927600"/>
            <a:chExt cx="7340600" cy="815085"/>
          </a:xfrm>
        </p:grpSpPr>
        <p:sp>
          <p:nvSpPr>
            <p:cNvPr id="8" name="Rektangel 31"/>
            <p:cNvSpPr>
              <a:spLocks noChangeArrowheads="1"/>
            </p:cNvSpPr>
            <p:nvPr/>
          </p:nvSpPr>
          <p:spPr bwMode="auto">
            <a:xfrm>
              <a:off x="927100" y="4927600"/>
              <a:ext cx="7340600" cy="749300"/>
            </a:xfrm>
            <a:prstGeom prst="rect">
              <a:avLst/>
            </a:prstGeom>
            <a:gradFill flip="none" rotWithShape="1">
              <a:gsLst>
                <a:gs pos="89000">
                  <a:srgbClr val="C00000"/>
                </a:gs>
                <a:gs pos="20000">
                  <a:srgbClr val="F50736"/>
                </a:gs>
                <a:gs pos="11000">
                  <a:srgbClr val="F50736"/>
                </a:gs>
              </a:gsLst>
              <a:lin ang="135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nvGrpSpPr>
            <p:cNvPr id="9" name="Grupper 67"/>
            <p:cNvGrpSpPr>
              <a:grpSpLocks/>
            </p:cNvGrpSpPr>
            <p:nvPr/>
          </p:nvGrpSpPr>
          <p:grpSpPr bwMode="auto">
            <a:xfrm>
              <a:off x="1041400" y="5099050"/>
              <a:ext cx="344488" cy="346075"/>
              <a:chOff x="876300" y="2508250"/>
              <a:chExt cx="344488" cy="346075"/>
            </a:xfrm>
          </p:grpSpPr>
          <p:sp>
            <p:nvSpPr>
              <p:cNvPr id="12" name="Rektangel 28"/>
              <p:cNvSpPr>
                <a:spLocks noChangeArrowheads="1"/>
              </p:cNvSpPr>
              <p:nvPr/>
            </p:nvSpPr>
            <p:spPr bwMode="auto">
              <a:xfrm>
                <a:off x="876300" y="2508250"/>
                <a:ext cx="344488" cy="346075"/>
              </a:xfrm>
              <a:prstGeom prst="rect">
                <a:avLst/>
              </a:prstGeom>
              <a:gradFill rotWithShape="1">
                <a:gsLst>
                  <a:gs pos="0">
                    <a:schemeClr val="tx1"/>
                  </a:gs>
                  <a:gs pos="100000">
                    <a:schemeClr val="bg2"/>
                  </a:gs>
                </a:gsLst>
                <a:lin ang="16200000"/>
              </a:gradFill>
              <a:ln w="9525">
                <a:solidFill>
                  <a:srgbClr val="C00000"/>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3" name="Tekstboks 29"/>
              <p:cNvSpPr txBox="1">
                <a:spLocks noChangeArrowheads="1"/>
              </p:cNvSpPr>
              <p:nvPr/>
            </p:nvSpPr>
            <p:spPr bwMode="auto">
              <a:xfrm>
                <a:off x="890588" y="254476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grpSp>
        <p:sp>
          <p:nvSpPr>
            <p:cNvPr id="10" name="Tekstboks 26"/>
            <p:cNvSpPr txBox="1">
              <a:spLocks noChangeArrowheads="1"/>
            </p:cNvSpPr>
            <p:nvPr/>
          </p:nvSpPr>
          <p:spPr bwMode="auto">
            <a:xfrm>
              <a:off x="1473200" y="5027082"/>
              <a:ext cx="6604000" cy="715603"/>
            </a:xfrm>
            <a:prstGeom prst="rect">
              <a:avLst/>
            </a:prstGeom>
            <a:noFill/>
            <a:ln w="9525">
              <a:noFill/>
              <a:miter lim="800000"/>
              <a:headEnd/>
              <a:tailEnd/>
            </a:ln>
          </p:spPr>
          <p:txBody>
            <a:bodyPr>
              <a:spAutoFit/>
            </a:bodyPr>
            <a:lstStyle/>
            <a:p>
              <a:pPr algn="just"/>
              <a:r>
                <a:rPr lang="en-US" sz="2400" dirty="0" smtClean="0">
                  <a:solidFill>
                    <a:schemeClr val="bg1"/>
                  </a:solidFill>
                  <a:latin typeface="Times New Roman" pitchFamily="18" charset="0"/>
                  <a:cs typeface="Times New Roman" pitchFamily="18" charset="0"/>
                </a:rPr>
                <a:t>Provide tips for the employees to have good soft skills which in turn involves having a competitive advantage over </a:t>
              </a:r>
              <a:r>
                <a:rPr lang="en-US" sz="2400" dirty="0" smtClean="0">
                  <a:solidFill>
                    <a:schemeClr val="bg1"/>
                  </a:solidFill>
                  <a:latin typeface="Times New Roman" pitchFamily="18" charset="0"/>
                  <a:cs typeface="Times New Roman" pitchFamily="18" charset="0"/>
                </a:rPr>
                <a:t>competitors </a:t>
              </a:r>
              <a:endParaRPr lang="da-DK" sz="2400" dirty="0">
                <a:solidFill>
                  <a:schemeClr val="bg1"/>
                </a:solidFill>
                <a:latin typeface="Times New Roman" pitchFamily="18" charset="0"/>
                <a:cs typeface="Times New Roman" pitchFamily="18" charset="0"/>
              </a:endParaRPr>
            </a:p>
            <a:p>
              <a:pPr algn="just"/>
              <a:endParaRPr lang="da-DK" sz="1100" dirty="0">
                <a:solidFill>
                  <a:schemeClr val="tx2"/>
                </a:solidFill>
              </a:endParaRPr>
            </a:p>
          </p:txBody>
        </p:sp>
      </p:grpSp>
      <p:grpSp>
        <p:nvGrpSpPr>
          <p:cNvPr id="14" name="Gruppe 34"/>
          <p:cNvGrpSpPr>
            <a:grpSpLocks/>
          </p:cNvGrpSpPr>
          <p:nvPr/>
        </p:nvGrpSpPr>
        <p:grpSpPr bwMode="auto">
          <a:xfrm>
            <a:off x="914400" y="1371600"/>
            <a:ext cx="7364413" cy="1600200"/>
            <a:chOff x="914400" y="2425700"/>
            <a:chExt cx="7364413" cy="762000"/>
          </a:xfrm>
        </p:grpSpPr>
        <p:sp>
          <p:nvSpPr>
            <p:cNvPr id="15" name="Rektangel 64"/>
            <p:cNvSpPr>
              <a:spLocks noChangeArrowheads="1"/>
            </p:cNvSpPr>
            <p:nvPr/>
          </p:nvSpPr>
          <p:spPr bwMode="auto">
            <a:xfrm>
              <a:off x="914400" y="2425700"/>
              <a:ext cx="7364413" cy="7620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16" name="Tekstboks 72"/>
            <p:cNvSpPr txBox="1">
              <a:spLocks noChangeArrowheads="1"/>
            </p:cNvSpPr>
            <p:nvPr/>
          </p:nvSpPr>
          <p:spPr bwMode="auto">
            <a:xfrm>
              <a:off x="1435100" y="2525714"/>
              <a:ext cx="6667500" cy="417697"/>
            </a:xfrm>
            <a:prstGeom prst="rect">
              <a:avLst/>
            </a:prstGeom>
            <a:noFill/>
            <a:ln w="9525">
              <a:noFill/>
              <a:miter lim="800000"/>
              <a:headEnd/>
              <a:tailEnd/>
            </a:ln>
          </p:spPr>
          <p:txBody>
            <a:bodyPr>
              <a:spAutoFit/>
            </a:bodyPr>
            <a:lstStyle/>
            <a:p>
              <a:r>
                <a:rPr lang="en-US" sz="2000" dirty="0" smtClean="0">
                  <a:latin typeface="Times New Roman" pitchFamily="18" charset="0"/>
                  <a:cs typeface="Times New Roman" pitchFamily="18" charset="0"/>
                </a:rPr>
                <a:t>Find </a:t>
              </a:r>
              <a:r>
                <a:rPr lang="en-US" sz="2000" dirty="0" smtClean="0">
                  <a:latin typeface="Times New Roman" pitchFamily="18" charset="0"/>
                  <a:cs typeface="Times New Roman" pitchFamily="18" charset="0"/>
                </a:rPr>
                <a:t>rooms for improvement through the use of quality, marketing, and other improvement and management tools</a:t>
              </a:r>
            </a:p>
            <a:p>
              <a:pPr algn="just">
                <a:defRPr/>
              </a:pPr>
              <a:endParaRPr lang="da-DK" sz="1100" dirty="0">
                <a:solidFill>
                  <a:schemeClr val="tx2">
                    <a:lumMod val="50000"/>
                  </a:schemeClr>
                </a:solidFill>
                <a:latin typeface="Arial" pitchFamily="34" charset="0"/>
                <a:ea typeface="ＭＳ Ｐゴシック" pitchFamily="-97" charset="-128"/>
              </a:endParaRPr>
            </a:p>
          </p:txBody>
        </p:sp>
        <p:sp>
          <p:nvSpPr>
            <p:cNvPr id="18" name="Rektangel 52"/>
            <p:cNvSpPr>
              <a:spLocks noChangeArrowheads="1"/>
            </p:cNvSpPr>
            <p:nvPr/>
          </p:nvSpPr>
          <p:spPr bwMode="auto">
            <a:xfrm>
              <a:off x="1035050" y="2579688"/>
              <a:ext cx="344488" cy="346075"/>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200" kern="0" noProof="1">
                  <a:solidFill>
                    <a:schemeClr val="tx2">
                      <a:lumMod val="50000"/>
                    </a:schemeClr>
                  </a:solidFill>
                  <a:latin typeface="Arial" pitchFamily="34" charset="0"/>
                  <a:ea typeface="ＭＳ Ｐゴシック" pitchFamily="-97" charset="-128"/>
                </a:rPr>
                <a:t>1</a:t>
              </a:r>
            </a:p>
          </p:txBody>
        </p:sp>
      </p:grpSp>
      <p:grpSp>
        <p:nvGrpSpPr>
          <p:cNvPr id="21" name="Gruppe 35"/>
          <p:cNvGrpSpPr>
            <a:grpSpLocks/>
          </p:cNvGrpSpPr>
          <p:nvPr/>
        </p:nvGrpSpPr>
        <p:grpSpPr bwMode="auto">
          <a:xfrm>
            <a:off x="914400" y="3048000"/>
            <a:ext cx="7340600" cy="1447800"/>
            <a:chOff x="914400" y="3727076"/>
            <a:chExt cx="7340600" cy="705224"/>
          </a:xfrm>
        </p:grpSpPr>
        <p:sp>
          <p:nvSpPr>
            <p:cNvPr id="22" name="Rektangel 51"/>
            <p:cNvSpPr>
              <a:spLocks noChangeArrowheads="1"/>
            </p:cNvSpPr>
            <p:nvPr/>
          </p:nvSpPr>
          <p:spPr bwMode="auto">
            <a:xfrm>
              <a:off x="914400" y="3727076"/>
              <a:ext cx="7340600" cy="705224"/>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3" name="Tekstboks 68"/>
            <p:cNvSpPr txBox="1">
              <a:spLocks noChangeArrowheads="1"/>
            </p:cNvSpPr>
            <p:nvPr/>
          </p:nvSpPr>
          <p:spPr bwMode="auto">
            <a:xfrm>
              <a:off x="1473200" y="3782482"/>
              <a:ext cx="6604000" cy="427266"/>
            </a:xfrm>
            <a:prstGeom prst="rect">
              <a:avLst/>
            </a:prstGeom>
            <a:noFill/>
            <a:ln w="9525">
              <a:noFill/>
              <a:miter lim="800000"/>
              <a:headEnd/>
              <a:tailEnd/>
            </a:ln>
          </p:spPr>
          <p:txBody>
            <a:bodyPr wrap="square">
              <a:spAutoFit/>
            </a:bodyPr>
            <a:lstStyle/>
            <a:p>
              <a:pPr algn="just"/>
              <a:r>
                <a:rPr lang="en-US" sz="1100" dirty="0" smtClean="0">
                  <a:solidFill>
                    <a:srgbClr val="171717"/>
                  </a:solidFill>
                </a:rPr>
                <a:t>. </a:t>
              </a:r>
              <a:endParaRPr lang="da-DK" sz="1100" dirty="0">
                <a:solidFill>
                  <a:srgbClr val="171717"/>
                </a:solidFill>
              </a:endParaRPr>
            </a:p>
            <a:p>
              <a:pPr algn="just"/>
              <a:r>
                <a:rPr lang="da-DK" sz="2000" dirty="0" smtClean="0">
                  <a:solidFill>
                    <a:srgbClr val="171717"/>
                  </a:solidFill>
                  <a:latin typeface="Times New Roman" pitchFamily="18" charset="0"/>
                  <a:cs typeface="Times New Roman" pitchFamily="18" charset="0"/>
                </a:rPr>
                <a:t>Increase market share of the company and enhance its image in front of customers through </a:t>
              </a:r>
              <a:r>
                <a:rPr lang="da-DK" sz="2000" dirty="0" smtClean="0">
                  <a:solidFill>
                    <a:srgbClr val="171717"/>
                  </a:solidFill>
                  <a:latin typeface="Times New Roman" pitchFamily="18" charset="0"/>
                  <a:cs typeface="Times New Roman" pitchFamily="18" charset="0"/>
                </a:rPr>
                <a:t>increasing </a:t>
              </a:r>
              <a:r>
                <a:rPr lang="da-DK" sz="2000" dirty="0" smtClean="0">
                  <a:solidFill>
                    <a:srgbClr val="171717"/>
                  </a:solidFill>
                  <a:latin typeface="Times New Roman" pitchFamily="18" charset="0"/>
                  <a:cs typeface="Times New Roman" pitchFamily="18" charset="0"/>
                </a:rPr>
                <a:t>quality</a:t>
              </a:r>
              <a:endParaRPr lang="da-DK" sz="2000" dirty="0">
                <a:solidFill>
                  <a:srgbClr val="171717"/>
                </a:solidFill>
                <a:latin typeface="Times New Roman" pitchFamily="18" charset="0"/>
                <a:cs typeface="Times New Roman" pitchFamily="18" charset="0"/>
              </a:endParaRPr>
            </a:p>
          </p:txBody>
        </p:sp>
        <p:sp>
          <p:nvSpPr>
            <p:cNvPr id="25" name="Rektangel 49"/>
            <p:cNvSpPr>
              <a:spLocks noChangeArrowheads="1"/>
            </p:cNvSpPr>
            <p:nvPr/>
          </p:nvSpPr>
          <p:spPr bwMode="auto">
            <a:xfrm>
              <a:off x="1033463" y="3863975"/>
              <a:ext cx="344487" cy="346075"/>
            </a:xfrm>
            <a:prstGeom prst="rect">
              <a:avLst/>
            </a:prstGeom>
            <a:gradFill flip="none" rotWithShape="1">
              <a:gsLst>
                <a:gs pos="89000">
                  <a:srgbClr val="C00000"/>
                </a:gs>
                <a:gs pos="20000">
                  <a:srgbClr val="F50736"/>
                </a:gs>
                <a:gs pos="11000">
                  <a:srgbClr val="F50736"/>
                </a:gs>
              </a:gsLst>
              <a:lin ang="135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grpSp>
      <p:sp>
        <p:nvSpPr>
          <p:cNvPr id="28" name="Tekstboks 26"/>
          <p:cNvSpPr txBox="1">
            <a:spLocks noChangeArrowheads="1"/>
          </p:cNvSpPr>
          <p:nvPr/>
        </p:nvSpPr>
        <p:spPr bwMode="auto">
          <a:xfrm>
            <a:off x="1066800" y="3429000"/>
            <a:ext cx="322263"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5029200" cy="4953000"/>
          </a:xfrm>
        </p:spPr>
        <p:txBody>
          <a:bodyPr/>
          <a:lstStyle/>
          <a:p>
            <a:pPr>
              <a:buNone/>
            </a:pPr>
            <a:endParaRPr lang="en-US" dirty="0"/>
          </a:p>
        </p:txBody>
      </p:sp>
      <p:pic>
        <p:nvPicPr>
          <p:cNvPr id="2050" name="Picture 2" descr="C:\Users\b\Desktop\build-soft-skills.jpg"/>
          <p:cNvPicPr>
            <a:picLocks noChangeAspect="1" noChangeArrowheads="1"/>
          </p:cNvPicPr>
          <p:nvPr/>
        </p:nvPicPr>
        <p:blipFill>
          <a:blip r:embed="rId2"/>
          <a:srcRect/>
          <a:stretch>
            <a:fillRect/>
          </a:stretch>
        </p:blipFill>
        <p:spPr bwMode="auto">
          <a:xfrm>
            <a:off x="6096000" y="914400"/>
            <a:ext cx="2819400" cy="5486400"/>
          </a:xfrm>
          <a:prstGeom prst="rect">
            <a:avLst/>
          </a:prstGeom>
          <a:noFill/>
        </p:spPr>
      </p:pic>
      <p:sp>
        <p:nvSpPr>
          <p:cNvPr id="7" name="Rectangle 6"/>
          <p:cNvSpPr/>
          <p:nvPr/>
        </p:nvSpPr>
        <p:spPr>
          <a:xfrm>
            <a:off x="457200" y="457200"/>
            <a:ext cx="5257800" cy="6096000"/>
          </a:xfrm>
          <a:prstGeom prst="rect">
            <a:avLst/>
          </a:prstGeom>
          <a:solidFill>
            <a:schemeClr val="bg2">
              <a:alpha val="9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itchFamily="18" charset="0"/>
                <a:cs typeface="Times New Roman" pitchFamily="18" charset="0"/>
              </a:rPr>
              <a:t>10 major tips provided to yield a happy client:</a:t>
            </a: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Quick thinking</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Observe and take note</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Make an apology</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Be composed</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Be positive</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Think of your business</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Communicate regularly</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Own the problem</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Discover the reasons</a:t>
            </a:r>
            <a:endParaRPr lang="en-US" sz="2800" dirty="0" smtClean="0">
              <a:solidFill>
                <a:schemeClr val="tx1"/>
              </a:solidFill>
              <a:latin typeface="Times New Roman" pitchFamily="18" charset="0"/>
              <a:cs typeface="Times New Roman" pitchFamily="18" charset="0"/>
            </a:endParaRPr>
          </a:p>
          <a:p>
            <a:pPr algn="ctr">
              <a:buFont typeface="Wingdings" pitchFamily="2" charset="2"/>
              <a:buChar char="ü"/>
            </a:pPr>
            <a:r>
              <a:rPr lang="en-US" sz="2800" b="1" dirty="0" smtClean="0">
                <a:solidFill>
                  <a:schemeClr val="tx1"/>
                </a:solidFill>
                <a:latin typeface="Times New Roman" pitchFamily="18" charset="0"/>
                <a:cs typeface="Times New Roman" pitchFamily="18" charset="0"/>
              </a:rPr>
              <a:t>Serious complaints</a:t>
            </a:r>
            <a:r>
              <a:rPr lang="en-US" sz="2800" dirty="0" smtClean="0">
                <a:solidFill>
                  <a:schemeClr val="tx1"/>
                </a:solidFill>
                <a:latin typeface="Times New Roman" pitchFamily="18" charset="0"/>
                <a:cs typeface="Times New Roman" pitchFamily="18" charset="0"/>
              </a:rPr>
              <a:t> </a:t>
            </a:r>
          </a:p>
          <a:p>
            <a:pPr>
              <a:buFont typeface="Wingdings" pitchFamily="2" charset="2"/>
              <a:buChar char="ü"/>
            </a:pP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ktangel 14"/>
          <p:cNvSpPr>
            <a:spLocks noGrp="1" noChangeArrowheads="1"/>
          </p:cNvSpPr>
          <p:nvPr>
            <p:ph idx="1"/>
          </p:nvPr>
        </p:nvSpPr>
        <p:spPr bwMode="auto">
          <a:xfrm>
            <a:off x="0" y="1066800"/>
            <a:ext cx="7315200" cy="914399"/>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l">
              <a:buNone/>
              <a:defRPr/>
            </a:pPr>
            <a:r>
              <a:rPr lang="en-US" sz="3200" dirty="0" smtClean="0">
                <a:latin typeface="Times New Roman" pitchFamily="18" charset="0"/>
                <a:cs typeface="Times New Roman" pitchFamily="18" charset="0"/>
              </a:rPr>
              <a:t>Second :Soft skills Survey</a:t>
            </a:r>
          </a:p>
        </p:txBody>
      </p:sp>
      <p:grpSp>
        <p:nvGrpSpPr>
          <p:cNvPr id="7" name="Gruppe 15"/>
          <p:cNvGrpSpPr>
            <a:grpSpLocks/>
          </p:cNvGrpSpPr>
          <p:nvPr/>
        </p:nvGrpSpPr>
        <p:grpSpPr bwMode="auto">
          <a:xfrm>
            <a:off x="6705600" y="0"/>
            <a:ext cx="2438400" cy="2057400"/>
            <a:chOff x="889000" y="2755900"/>
            <a:chExt cx="2946400" cy="2946400"/>
          </a:xfrm>
        </p:grpSpPr>
        <p:sp>
          <p:nvSpPr>
            <p:cNvPr id="8" name="Rektangel 8"/>
            <p:cNvSpPr>
              <a:spLocks noChangeArrowheads="1"/>
            </p:cNvSpPr>
            <p:nvPr/>
          </p:nvSpPr>
          <p:spPr bwMode="auto">
            <a:xfrm>
              <a:off x="889000" y="2755900"/>
              <a:ext cx="2946400" cy="2946400"/>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9" name="Rektangel 14"/>
            <p:cNvSpPr/>
            <p:nvPr/>
          </p:nvSpPr>
          <p:spPr bwMode="auto">
            <a:xfrm>
              <a:off x="984250" y="3175000"/>
              <a:ext cx="2755900" cy="2057400"/>
            </a:xfrm>
            <a:prstGeom prst="rect">
              <a:avLst/>
            </a:prstGeom>
            <a:blipFill>
              <a:blip r:embed="rId3" cstate="print"/>
              <a:stretch>
                <a:fillRect/>
              </a:stretch>
            </a:bli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grpSp>
      <p:sp>
        <p:nvSpPr>
          <p:cNvPr id="10" name="Rectangle 9"/>
          <p:cNvSpPr/>
          <p:nvPr/>
        </p:nvSpPr>
        <p:spPr>
          <a:xfrm>
            <a:off x="685800" y="2209801"/>
            <a:ext cx="8001000" cy="5016758"/>
          </a:xfrm>
          <a:prstGeom prst="rect">
            <a:avLst/>
          </a:prstGeom>
        </p:spPr>
        <p:txBody>
          <a:bodyPr wrap="square">
            <a:spAutoFit/>
          </a:bodyPr>
          <a:lstStyle/>
          <a:p>
            <a:r>
              <a:rPr lang="en-US" sz="2000" b="1" dirty="0" smtClean="0">
                <a:latin typeface="Times New Roman" pitchFamily="18" charset="0"/>
                <a:cs typeface="Times New Roman" pitchFamily="18" charset="0"/>
              </a:rPr>
              <a:t>In order to make sure that the soft skills of the employees are at the right standards, we made a survey, asking these following questions</a:t>
            </a:r>
          </a:p>
          <a:p>
            <a:pPr lvl="0">
              <a:buFont typeface="Wingdings" pitchFamily="2" charset="2"/>
              <a:buChar char="ü"/>
            </a:pPr>
            <a:r>
              <a:rPr lang="en-US" sz="2000" b="1" dirty="0" smtClean="0">
                <a:latin typeface="Times New Roman" pitchFamily="18" charset="0"/>
                <a:cs typeface="Times New Roman" pitchFamily="18" charset="0"/>
              </a:rPr>
              <a:t>The extent of welcoming the client </a:t>
            </a:r>
          </a:p>
          <a:p>
            <a:pPr lvl="0">
              <a:buFont typeface="Wingdings" pitchFamily="2" charset="2"/>
              <a:buChar char="ü"/>
            </a:pPr>
            <a:r>
              <a:rPr lang="en-US" sz="2000" b="1" dirty="0" smtClean="0">
                <a:latin typeface="Times New Roman" pitchFamily="18" charset="0"/>
                <a:cs typeface="Times New Roman" pitchFamily="18" charset="0"/>
              </a:rPr>
              <a:t>Welcoming the customer with a smile </a:t>
            </a:r>
          </a:p>
          <a:p>
            <a:pPr>
              <a:buFont typeface="Wingdings" pitchFamily="2" charset="2"/>
              <a:buChar char="ü"/>
            </a:pPr>
            <a:r>
              <a:rPr lang="en-US" sz="2000" b="1" dirty="0" smtClean="0">
                <a:latin typeface="Times New Roman" pitchFamily="18" charset="0"/>
                <a:cs typeface="Times New Roman" pitchFamily="18" charset="0"/>
              </a:rPr>
              <a:t>The extent of listening from employees and understanding what a client has demanded</a:t>
            </a:r>
          </a:p>
          <a:p>
            <a:pPr lvl="0">
              <a:buFont typeface="Wingdings" pitchFamily="2" charset="2"/>
              <a:buChar char="ü"/>
            </a:pPr>
            <a:r>
              <a:rPr lang="en-US" sz="2000" b="1" dirty="0" smtClean="0">
                <a:latin typeface="Times New Roman" pitchFamily="18" charset="0"/>
                <a:cs typeface="Times New Roman" pitchFamily="18" charset="0"/>
              </a:rPr>
              <a:t>The extent of understanding what a customer need from the first time </a:t>
            </a:r>
          </a:p>
          <a:p>
            <a:pPr lvl="0">
              <a:buFont typeface="Wingdings" pitchFamily="2" charset="2"/>
              <a:buChar char="ü"/>
            </a:pPr>
            <a:r>
              <a:rPr lang="en-US" sz="2000" b="1" dirty="0" smtClean="0">
                <a:latin typeface="Times New Roman" pitchFamily="18" charset="0"/>
                <a:cs typeface="Times New Roman" pitchFamily="18" charset="0"/>
              </a:rPr>
              <a:t>The extent of giving the customer true and accurate information </a:t>
            </a:r>
          </a:p>
          <a:p>
            <a:pPr>
              <a:buFont typeface="Wingdings" pitchFamily="2" charset="2"/>
              <a:buChar char="ü"/>
            </a:pPr>
            <a:r>
              <a:rPr lang="en-US" sz="2000" b="1" dirty="0" smtClean="0">
                <a:latin typeface="Times New Roman" pitchFamily="18" charset="0"/>
                <a:cs typeface="Times New Roman" pitchFamily="18" charset="0"/>
              </a:rPr>
              <a:t>The extent of taking emotional side into consideration when the client is being needed</a:t>
            </a:r>
          </a:p>
          <a:p>
            <a:pPr lvl="0">
              <a:buFont typeface="Wingdings" pitchFamily="2" charset="2"/>
              <a:buChar char="ü"/>
            </a:pPr>
            <a:r>
              <a:rPr lang="en-US" sz="2000" b="1" dirty="0" smtClean="0">
                <a:latin typeface="Times New Roman" pitchFamily="18" charset="0"/>
                <a:cs typeface="Times New Roman" pitchFamily="18" charset="0"/>
              </a:rPr>
              <a:t>Ability to apologize when a mistake happens </a:t>
            </a:r>
          </a:p>
          <a:p>
            <a:pPr lvl="0">
              <a:buFont typeface="Wingdings" pitchFamily="2" charset="2"/>
              <a:buChar char="ü"/>
            </a:pPr>
            <a:r>
              <a:rPr lang="en-US" sz="2000" b="1" dirty="0" smtClean="0">
                <a:latin typeface="Times New Roman" pitchFamily="18" charset="0"/>
                <a:cs typeface="Times New Roman" pitchFamily="18" charset="0"/>
              </a:rPr>
              <a:t>Following the client order until it is finished</a:t>
            </a:r>
          </a:p>
          <a:p>
            <a:pPr lvl="0">
              <a:buFont typeface="Wingdings" pitchFamily="2" charset="2"/>
              <a:buChar char="ü"/>
            </a:pPr>
            <a:r>
              <a:rPr lang="en-US" sz="2000" b="1" dirty="0" smtClean="0">
                <a:latin typeface="Times New Roman" pitchFamily="18" charset="0"/>
                <a:cs typeface="Times New Roman" pitchFamily="18" charset="0"/>
              </a:rPr>
              <a:t>Ensuring that the problem has been resolved </a:t>
            </a:r>
          </a:p>
          <a:p>
            <a:pPr>
              <a:buFont typeface="Wingdings" pitchFamily="2" charset="2"/>
              <a:buChar char="ü"/>
            </a:pPr>
            <a:r>
              <a:rPr lang="en-US" sz="2000" b="1" dirty="0" smtClean="0">
                <a:latin typeface="Times New Roman" pitchFamily="18" charset="0"/>
                <a:cs typeface="Times New Roman" pitchFamily="18" charset="0"/>
              </a:rPr>
              <a:t>Ability to give alternative solution if the original one didn’t work</a:t>
            </a:r>
          </a:p>
          <a:p>
            <a:endParaRPr lang="en-US" sz="2000" dirty="0" smtClean="0"/>
          </a:p>
          <a:p>
            <a:r>
              <a:rPr lang="en-US" sz="2000" dirty="0" smtClean="0"/>
              <a:t> </a:t>
            </a:r>
            <a:endParaRPr lang="en-US"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p:cNvPicPr>
            <a:picLocks noGrp="1"/>
          </p:cNvPicPr>
          <p:nvPr>
            <p:ph idx="1"/>
          </p:nvPr>
        </p:nvPicPr>
        <p:blipFill>
          <a:blip r:embed="rId2"/>
          <a:srcRect/>
          <a:stretch>
            <a:fillRect/>
          </a:stretch>
        </p:blipFill>
        <p:spPr bwMode="auto">
          <a:xfrm>
            <a:off x="1" y="1"/>
            <a:ext cx="4952999" cy="6857999"/>
          </a:xfrm>
          <a:prstGeom prst="rect">
            <a:avLst/>
          </a:prstGeom>
          <a:noFill/>
          <a:ln w="9525">
            <a:noFill/>
            <a:miter lim="800000"/>
            <a:headEnd/>
            <a:tailEnd/>
          </a:ln>
        </p:spPr>
      </p:pic>
      <p:pic>
        <p:nvPicPr>
          <p:cNvPr id="7" name="Picture 6"/>
          <p:cNvPicPr/>
          <p:nvPr/>
        </p:nvPicPr>
        <p:blipFill>
          <a:blip r:embed="rId3"/>
          <a:srcRect/>
          <a:stretch>
            <a:fillRect/>
          </a:stretch>
        </p:blipFill>
        <p:spPr bwMode="auto">
          <a:xfrm>
            <a:off x="4343400" y="0"/>
            <a:ext cx="51816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pic>
        <p:nvPicPr>
          <p:cNvPr id="6" name="Content Placeholder 5"/>
          <p:cNvPicPr>
            <a:picLocks noGrp="1"/>
          </p:cNvPicPr>
          <p:nvPr>
            <p:ph sz="quarter" idx="13"/>
          </p:nvPr>
        </p:nvPicPr>
        <p:blipFill>
          <a:blip r:embed="rId2"/>
          <a:srcRect/>
          <a:stretch>
            <a:fillRect/>
          </a:stretch>
        </p:blipFill>
        <p:spPr bwMode="auto">
          <a:xfrm>
            <a:off x="0" y="0"/>
            <a:ext cx="4724400" cy="6858000"/>
          </a:xfrm>
          <a:prstGeom prst="rect">
            <a:avLst/>
          </a:prstGeom>
          <a:noFill/>
          <a:ln w="9525">
            <a:noFill/>
            <a:miter lim="800000"/>
            <a:headEnd/>
            <a:tailEnd/>
          </a:ln>
        </p:spPr>
      </p:pic>
      <p:pic>
        <p:nvPicPr>
          <p:cNvPr id="7" name="Content Placeholder 6"/>
          <p:cNvPicPr>
            <a:picLocks noGrp="1"/>
          </p:cNvPicPr>
          <p:nvPr>
            <p:ph idx="1"/>
          </p:nvPr>
        </p:nvPicPr>
        <p:blipFill>
          <a:blip r:embed="rId3"/>
          <a:srcRect/>
          <a:stretch>
            <a:fillRect/>
          </a:stretch>
        </p:blipFill>
        <p:spPr bwMode="auto">
          <a:xfrm>
            <a:off x="4495800" y="0"/>
            <a:ext cx="4648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pic>
        <p:nvPicPr>
          <p:cNvPr id="6" name="Content Placeholder 5"/>
          <p:cNvPicPr>
            <a:picLocks noGrp="1"/>
          </p:cNvPicPr>
          <p:nvPr>
            <p:ph sz="quarter" idx="13"/>
          </p:nvPr>
        </p:nvPicPr>
        <p:blipFill>
          <a:blip r:embed="rId2"/>
          <a:srcRect/>
          <a:stretch>
            <a:fillRect/>
          </a:stretch>
        </p:blipFill>
        <p:spPr bwMode="auto">
          <a:xfrm>
            <a:off x="0" y="0"/>
            <a:ext cx="4495800" cy="6858000"/>
          </a:xfrm>
          <a:prstGeom prst="rect">
            <a:avLst/>
          </a:prstGeom>
          <a:noFill/>
          <a:ln w="9525">
            <a:noFill/>
            <a:miter lim="800000"/>
            <a:headEnd/>
            <a:tailEnd/>
          </a:ln>
        </p:spPr>
      </p:pic>
      <p:pic>
        <p:nvPicPr>
          <p:cNvPr id="7" name="Content Placeholder 6"/>
          <p:cNvPicPr>
            <a:picLocks noGrp="1"/>
          </p:cNvPicPr>
          <p:nvPr>
            <p:ph idx="1"/>
          </p:nvPr>
        </p:nvPicPr>
        <p:blipFill>
          <a:blip r:embed="rId3"/>
          <a:srcRect/>
          <a:stretch>
            <a:fillRect/>
          </a:stretch>
        </p:blipFill>
        <p:spPr bwMode="auto">
          <a:xfrm>
            <a:off x="4343400" y="0"/>
            <a:ext cx="48006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pic>
        <p:nvPicPr>
          <p:cNvPr id="6" name="Content Placeholder 5"/>
          <p:cNvPicPr>
            <a:picLocks noGrp="1"/>
          </p:cNvPicPr>
          <p:nvPr>
            <p:ph sz="quarter" idx="13"/>
          </p:nvPr>
        </p:nvPicPr>
        <p:blipFill>
          <a:blip r:embed="rId2"/>
          <a:srcRect/>
          <a:stretch>
            <a:fillRect/>
          </a:stretch>
        </p:blipFill>
        <p:spPr bwMode="auto">
          <a:xfrm>
            <a:off x="0" y="0"/>
            <a:ext cx="5143362" cy="6858000"/>
          </a:xfrm>
          <a:prstGeom prst="rect">
            <a:avLst/>
          </a:prstGeom>
          <a:noFill/>
          <a:ln w="9525">
            <a:noFill/>
            <a:miter lim="800000"/>
            <a:headEnd/>
            <a:tailEnd/>
          </a:ln>
        </p:spPr>
      </p:pic>
      <p:sp>
        <p:nvSpPr>
          <p:cNvPr id="8" name="Content Placeholder 7"/>
          <p:cNvSpPr>
            <a:spLocks noGrp="1"/>
          </p:cNvSpPr>
          <p:nvPr>
            <p:ph idx="1"/>
          </p:nvPr>
        </p:nvSpPr>
        <p:spPr/>
        <p:txBody>
          <a:bodyPr/>
          <a:lstStyle/>
          <a:p>
            <a:endParaRPr lang="en-US"/>
          </a:p>
        </p:txBody>
      </p:sp>
      <p:pic>
        <p:nvPicPr>
          <p:cNvPr id="9" name="Picture 8"/>
          <p:cNvPicPr/>
          <p:nvPr/>
        </p:nvPicPr>
        <p:blipFill>
          <a:blip r:embed="rId3"/>
          <a:srcRect/>
          <a:stretch>
            <a:fillRect/>
          </a:stretch>
        </p:blipFill>
        <p:spPr bwMode="auto">
          <a:xfrm>
            <a:off x="4495800" y="0"/>
            <a:ext cx="4648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Text Placeholder 4"/>
          <p:cNvSpPr>
            <a:spLocks noGrp="1"/>
          </p:cNvSpPr>
          <p:nvPr>
            <p:ph type="body" sz="quarter" idx="14"/>
          </p:nvPr>
        </p:nvSpPr>
        <p:spPr/>
        <p:txBody>
          <a:bodyPr/>
          <a:lstStyle/>
          <a:p>
            <a:endParaRPr lang="en-US" dirty="0"/>
          </a:p>
        </p:txBody>
      </p:sp>
      <p:pic>
        <p:nvPicPr>
          <p:cNvPr id="6" name="Content Placeholder 5"/>
          <p:cNvPicPr>
            <a:picLocks noGrp="1"/>
          </p:cNvPicPr>
          <p:nvPr>
            <p:ph sz="quarter" idx="13"/>
          </p:nvPr>
        </p:nvPicPr>
        <p:blipFill>
          <a:blip r:embed="rId2"/>
          <a:srcRect/>
          <a:stretch>
            <a:fillRect/>
          </a:stretch>
        </p:blipFill>
        <p:spPr bwMode="auto">
          <a:xfrm>
            <a:off x="1066800" y="914400"/>
            <a:ext cx="63246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lstStyle/>
          <a:p>
            <a:pPr>
              <a:buFont typeface="Wingdings" pitchFamily="2" charset="2"/>
              <a:buChar char="ü"/>
            </a:pPr>
            <a:r>
              <a:rPr lang="en-US" dirty="0" smtClean="0"/>
              <a:t>Based on analysis of the </a:t>
            </a:r>
            <a:r>
              <a:rPr lang="en-US" dirty="0" smtClean="0"/>
              <a:t>hypotheses, the good-to-excellent soft </a:t>
            </a:r>
            <a:r>
              <a:rPr lang="en-US" dirty="0" smtClean="0"/>
              <a:t>skills </a:t>
            </a:r>
            <a:r>
              <a:rPr lang="en-US" dirty="0" smtClean="0"/>
              <a:t>influence customer </a:t>
            </a:r>
            <a:r>
              <a:rPr lang="en-US" dirty="0" smtClean="0"/>
              <a:t>satisfaction. </a:t>
            </a:r>
          </a:p>
          <a:p>
            <a:endParaRPr lang="ar-SA" dirty="0"/>
          </a:p>
        </p:txBody>
      </p:sp>
      <p:sp>
        <p:nvSpPr>
          <p:cNvPr id="5" name="Text Placeholder 4"/>
          <p:cNvSpPr>
            <a:spLocks noGrp="1"/>
          </p:cNvSpPr>
          <p:nvPr>
            <p:ph type="body" sz="quarter" idx="14"/>
          </p:nvPr>
        </p:nvSpPr>
        <p:spPr/>
        <p:txBody>
          <a:bodyPr/>
          <a:lstStyle/>
          <a:p>
            <a:r>
              <a:rPr lang="en-CA" dirty="0" smtClean="0"/>
              <a:t>Hypothesis Testing</a:t>
            </a:r>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Content Placeholder 3"/>
          <p:cNvSpPr>
            <a:spLocks noGrp="1"/>
          </p:cNvSpPr>
          <p:nvPr>
            <p:ph sz="quarter" idx="13"/>
          </p:nvPr>
        </p:nvSpPr>
        <p:spPr/>
        <p:txBody>
          <a:bodyPr/>
          <a:lstStyle/>
          <a:p>
            <a:pPr>
              <a:buNone/>
            </a:pPr>
            <a:r>
              <a:rPr lang="en-US" dirty="0" smtClean="0"/>
              <a:t>we’ve made a survey about Al-Zaytona company and their competitors, asking people about Al-Zaytona competitors</a:t>
            </a:r>
          </a:p>
          <a:p>
            <a:pPr>
              <a:buNone/>
            </a:pPr>
            <a:endParaRPr lang="en-US" dirty="0"/>
          </a:p>
        </p:txBody>
      </p:sp>
      <p:sp>
        <p:nvSpPr>
          <p:cNvPr id="6" name="Rektangel 14"/>
          <p:cNvSpPr txBox="1">
            <a:spLocks noGrp="1" noChangeArrowheads="1"/>
          </p:cNvSpPr>
          <p:nvPr>
            <p:ph type="body" sz="quarter" idx="14"/>
          </p:nvPr>
        </p:nvSpPr>
        <p:spPr bwMode="auto">
          <a:xfrm>
            <a:off x="0" y="838200"/>
            <a:ext cx="9144000" cy="11430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w="9525" cap="flat" cmpd="sng" algn="ctr">
            <a:noFill/>
            <a:prstDash val="solid"/>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lvl="0" indent="-342900">
              <a:spcBef>
                <a:spcPct val="0"/>
              </a:spcBef>
              <a:buNone/>
              <a:defRPr/>
            </a:pPr>
            <a:r>
              <a:rPr kumimoji="0" lang="en-US" sz="3200" b="0" i="0" u="none" strike="noStrike" kern="1200" cap="none" spc="0" normalizeH="0" baseline="0" noProof="0" dirty="0" smtClean="0">
                <a:ln>
                  <a:noFill/>
                </a:ln>
                <a:solidFill>
                  <a:schemeClr val="lt1"/>
                </a:solidFill>
                <a:effectLst/>
                <a:uLnTx/>
                <a:uFillTx/>
                <a:latin typeface="Times New Roman" pitchFamily="18" charset="0"/>
                <a:ea typeface="+mn-ea"/>
                <a:cs typeface="Times New Roman" pitchFamily="18" charset="0"/>
              </a:rPr>
              <a:t>Market Survey</a:t>
            </a:r>
            <a:r>
              <a:rPr kumimoji="0" lang="en-US" sz="3200" b="0" i="0" u="none" strike="noStrike" kern="1200" cap="none" spc="0" normalizeH="0" noProof="0" dirty="0" smtClean="0">
                <a:ln>
                  <a:noFill/>
                </a:ln>
                <a:solidFill>
                  <a:schemeClr val="lt1"/>
                </a:solidFill>
                <a:effectLst/>
                <a:uLnTx/>
                <a:uFillTx/>
                <a:latin typeface="Times New Roman" pitchFamily="18" charset="0"/>
                <a:ea typeface="+mn-ea"/>
                <a:cs typeface="Times New Roman" pitchFamily="18" charset="0"/>
              </a:rPr>
              <a:t> </a:t>
            </a:r>
            <a:endParaRPr kumimoji="0" lang="en-US" sz="3200" b="0" i="0" u="none" strike="noStrike" kern="1200" cap="none" spc="0" normalizeH="0" baseline="0" noProof="0" dirty="0" smtClean="0">
              <a:ln>
                <a:noFill/>
              </a:ln>
              <a:solidFill>
                <a:schemeClr val="lt1"/>
              </a:solidFill>
              <a:effectLst/>
              <a:uLnTx/>
              <a:uFillTx/>
              <a:latin typeface="Times New Roman" pitchFamily="18" charset="0"/>
              <a:ea typeface="+mn-ea"/>
              <a:cs typeface="Times New Roman" pitchFamily="18" charset="0"/>
            </a:endParaRPr>
          </a:p>
        </p:txBody>
      </p:sp>
      <p:pic>
        <p:nvPicPr>
          <p:cNvPr id="7" name="Picture 6" descr="C:\Users\b\Desktop\10255768_704357666288489_580836661_n.jpg"/>
          <p:cNvPicPr/>
          <p:nvPr/>
        </p:nvPicPr>
        <p:blipFill>
          <a:blip r:embed="rId2"/>
          <a:srcRect/>
          <a:stretch>
            <a:fillRect/>
          </a:stretch>
        </p:blipFill>
        <p:spPr bwMode="auto">
          <a:xfrm>
            <a:off x="685800" y="3429000"/>
            <a:ext cx="76200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pic>
        <p:nvPicPr>
          <p:cNvPr id="6" name="Content Placeholder 5" descr="C:\Users\b\Desktop\10270063_704357869621802_1752247216_n.jpg"/>
          <p:cNvPicPr>
            <a:picLocks noGrp="1"/>
          </p:cNvPicPr>
          <p:nvPr>
            <p:ph sz="quarter" idx="13"/>
          </p:nvPr>
        </p:nvPicPr>
        <p:blipFill>
          <a:blip r:embed="rId2"/>
          <a:srcRect/>
          <a:stretch>
            <a:fillRect/>
          </a:stretch>
        </p:blipFill>
        <p:spPr bwMode="auto">
          <a:xfrm>
            <a:off x="609600" y="304800"/>
            <a:ext cx="8001000" cy="2657475"/>
          </a:xfrm>
          <a:prstGeom prst="rect">
            <a:avLst/>
          </a:prstGeom>
          <a:noFill/>
          <a:ln w="9525">
            <a:noFill/>
            <a:miter lim="800000"/>
            <a:headEnd/>
            <a:tailEnd/>
          </a:ln>
        </p:spPr>
      </p:pic>
      <p:pic>
        <p:nvPicPr>
          <p:cNvPr id="7" name="Content Placeholder 6" descr="C:\Users\b\Desktop\1616391_704357739621815_1629332504_n.jpg"/>
          <p:cNvPicPr>
            <a:picLocks noGrp="1"/>
          </p:cNvPicPr>
          <p:nvPr>
            <p:ph idx="1"/>
          </p:nvPr>
        </p:nvPicPr>
        <p:blipFill>
          <a:blip r:embed="rId3"/>
          <a:srcRect/>
          <a:stretch>
            <a:fillRect/>
          </a:stretch>
        </p:blipFill>
        <p:spPr bwMode="auto">
          <a:xfrm>
            <a:off x="685800" y="3352800"/>
            <a:ext cx="79248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25536"/>
          </a:xfrm>
        </p:spPr>
        <p:txBody>
          <a:bodyPr>
            <a:normAutofit/>
          </a:bodyPr>
          <a:lstStyle/>
          <a:p>
            <a:r>
              <a:rPr lang="en-US" sz="3600" dirty="0" smtClean="0">
                <a:latin typeface="Times New Roman" pitchFamily="18" charset="0"/>
                <a:cs typeface="Times New Roman" pitchFamily="18" charset="0"/>
              </a:rPr>
              <a:t>SOWT Analysis</a:t>
            </a:r>
            <a:endParaRPr lang="en-US" sz="3600" dirty="0">
              <a:latin typeface="Times New Roman" pitchFamily="18" charset="0"/>
              <a:cs typeface="Times New Roman" pitchFamily="18" charset="0"/>
            </a:endParaRPr>
          </a:p>
        </p:txBody>
      </p:sp>
      <p:sp>
        <p:nvSpPr>
          <p:cNvPr id="7" name="Content Placeholder 6"/>
          <p:cNvSpPr>
            <a:spLocks noGrp="1"/>
          </p:cNvSpPr>
          <p:nvPr>
            <p:ph idx="1"/>
          </p:nvPr>
        </p:nvSpPr>
        <p:spPr>
          <a:xfrm>
            <a:off x="0" y="1285860"/>
            <a:ext cx="4686304" cy="5572140"/>
          </a:xfrm>
        </p:spPr>
        <p:txBody>
          <a:bodyPr>
            <a:normAutofit/>
          </a:bodyPr>
          <a:lstStyle/>
          <a:p>
            <a:pPr>
              <a:lnSpc>
                <a:spcPct val="150000"/>
              </a:lnSpc>
              <a:buNone/>
            </a:pPr>
            <a:r>
              <a:rPr lang="en-US" sz="2400" dirty="0" smtClean="0">
                <a:latin typeface="Times New Roman" pitchFamily="18" charset="0"/>
                <a:cs typeface="Times New Roman" pitchFamily="18" charset="0"/>
              </a:rPr>
              <a:t>      SWOT analysis is a method used to evaluate (Strengths, Weaknesses, Opportunities, and Threats) not only identifies what your business is doing right and wrong, but can also </a:t>
            </a:r>
            <a:r>
              <a:rPr lang="en-US" sz="2400" dirty="0" smtClean="0">
                <a:latin typeface="Times New Roman" pitchFamily="18" charset="0"/>
                <a:cs typeface="Times New Roman" pitchFamily="18" charset="0"/>
              </a:rPr>
              <a:t>helps </a:t>
            </a:r>
            <a:r>
              <a:rPr lang="en-US" sz="2400" dirty="0" smtClean="0">
                <a:latin typeface="Times New Roman" pitchFamily="18" charset="0"/>
                <a:cs typeface="Times New Roman" pitchFamily="18" charset="0"/>
              </a:rPr>
              <a:t>you formulate an action plan to achieve your company’s short and long term goals</a:t>
            </a:r>
            <a:endParaRPr lang="en-US" sz="2400" dirty="0"/>
          </a:p>
        </p:txBody>
      </p:sp>
      <p:graphicFrame>
        <p:nvGraphicFramePr>
          <p:cNvPr id="6" name="Diagram 5"/>
          <p:cNvGraphicFramePr/>
          <p:nvPr/>
        </p:nvGraphicFramePr>
        <p:xfrm>
          <a:off x="4429124" y="2357430"/>
          <a:ext cx="4191000" cy="353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 presetClass="entr" presetSubtype="4" fill="hold" nodeType="with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latin typeface="Times New Roman" pitchFamily="18" charset="0"/>
              <a:cs typeface="Times New Roman" pitchFamily="18" charset="0"/>
            </a:endParaRPr>
          </a:p>
        </p:txBody>
      </p:sp>
      <p:sp>
        <p:nvSpPr>
          <p:cNvPr id="4" name="Rektangel 14"/>
          <p:cNvSpPr txBox="1">
            <a:spLocks noChangeArrowheads="1"/>
          </p:cNvSpPr>
          <p:nvPr/>
        </p:nvSpPr>
        <p:spPr bwMode="auto">
          <a:xfrm>
            <a:off x="0" y="1066800"/>
            <a:ext cx="9144000" cy="9906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w="9525" cap="flat" cmpd="sng" algn="ctr">
            <a:noFill/>
            <a:prstDash val="solid"/>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lvl="0" indent="-342900" algn="ctr">
              <a:spcBef>
                <a:spcPct val="0"/>
              </a:spcBef>
              <a:defRPr/>
            </a:pPr>
            <a:r>
              <a:rPr lang="en-US" sz="3200" dirty="0" smtClean="0">
                <a:latin typeface="Times New Roman" pitchFamily="18" charset="0"/>
                <a:cs typeface="Times New Roman" pitchFamily="18" charset="0"/>
              </a:rPr>
              <a:t>Marketing</a:t>
            </a:r>
            <a:endParaRPr kumimoji="0" lang="en-US" sz="3200" b="0" i="0" u="none" strike="noStrike" kern="1200" cap="none" spc="0" normalizeH="0" baseline="0" noProof="0" dirty="0" smtClean="0">
              <a:ln>
                <a:noFill/>
              </a:ln>
              <a:solidFill>
                <a:schemeClr val="lt1"/>
              </a:solidFill>
              <a:effectLst/>
              <a:uLnTx/>
              <a:uFillTx/>
              <a:latin typeface="Times New Roman" pitchFamily="18" charset="0"/>
              <a:ea typeface="+mn-ea"/>
              <a:cs typeface="Times New Roman" pitchFamily="18" charset="0"/>
            </a:endParaRPr>
          </a:p>
        </p:txBody>
      </p:sp>
      <p:pic>
        <p:nvPicPr>
          <p:cNvPr id="2050" name="Picture 2" descr="C:\Users\b\Desktop\conteudo-marketing-digital.jpg"/>
          <p:cNvPicPr>
            <a:picLocks noGrp="1" noChangeAspect="1" noChangeArrowheads="1"/>
          </p:cNvPicPr>
          <p:nvPr>
            <p:ph idx="1"/>
          </p:nvPr>
        </p:nvPicPr>
        <p:blipFill>
          <a:blip r:embed="rId2" cstate="print"/>
          <a:srcRect/>
          <a:stretch>
            <a:fillRect/>
          </a:stretch>
        </p:blipFill>
        <p:spPr bwMode="auto">
          <a:xfrm>
            <a:off x="6477000" y="3048000"/>
            <a:ext cx="2499290" cy="3306763"/>
          </a:xfrm>
          <a:prstGeom prst="rect">
            <a:avLst/>
          </a:prstGeom>
          <a:noFill/>
        </p:spPr>
      </p:pic>
      <p:sp>
        <p:nvSpPr>
          <p:cNvPr id="6" name="Rectangle 5"/>
          <p:cNvSpPr/>
          <p:nvPr/>
        </p:nvSpPr>
        <p:spPr>
          <a:xfrm>
            <a:off x="533400" y="2286001"/>
            <a:ext cx="5943600" cy="3903954"/>
          </a:xfrm>
          <a:prstGeom prst="rect">
            <a:avLst/>
          </a:prstGeom>
        </p:spPr>
        <p:txBody>
          <a:bodyPr wrap="square">
            <a:spAutoFit/>
          </a:bodyPr>
          <a:lstStyle/>
          <a:p>
            <a:pPr>
              <a:lnSpc>
                <a:spcPct val="150000"/>
              </a:lnSpc>
              <a:buFont typeface="Wingdings" pitchFamily="2" charset="2"/>
              <a:buChar char="ü"/>
            </a:pPr>
            <a:r>
              <a:rPr lang="en-US" sz="2400" dirty="0" smtClean="0">
                <a:latin typeface="Times New Roman" pitchFamily="18" charset="0"/>
                <a:cs typeface="Times New Roman" pitchFamily="18" charset="0"/>
              </a:rPr>
              <a:t>Marketing metrics are the set of measures that helps to quantify, compare, and interpret their marketing performance</a:t>
            </a:r>
          </a:p>
          <a:p>
            <a:pPr>
              <a:lnSpc>
                <a:spcPct val="150000"/>
              </a:lnSpc>
              <a:buFont typeface="Wingdings" pitchFamily="2" charset="2"/>
              <a:buChar char="ü"/>
            </a:pPr>
            <a:r>
              <a:rPr lang="en-US" sz="2400" dirty="0" smtClean="0">
                <a:latin typeface="Times New Roman" pitchFamily="18" charset="0"/>
                <a:cs typeface="Times New Roman" pitchFamily="18" charset="0"/>
              </a:rPr>
              <a:t>So the main question is </a:t>
            </a:r>
            <a:r>
              <a:rPr lang="en-US" sz="2400" b="1" dirty="0" smtClean="0">
                <a:latin typeface="Times New Roman" pitchFamily="18" charset="0"/>
                <a:cs typeface="Times New Roman" pitchFamily="18" charset="0"/>
              </a:rPr>
              <a:t>why these campaigns and advertisings don’t reach people! This question will be answered after measuring the marketing productivity</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quarter" idx="13"/>
          </p:nvPr>
        </p:nvSpPr>
        <p:spPr/>
        <p:txBody>
          <a:bodyPr>
            <a:normAutofit/>
          </a:bodyPr>
          <a:lstStyle/>
          <a:p>
            <a:pPr>
              <a:buNone/>
            </a:pPr>
            <a:r>
              <a:rPr lang="en-US" dirty="0" smtClean="0"/>
              <a:t>Trying to solve the awareness which is the vital market </a:t>
            </a:r>
            <a:r>
              <a:rPr lang="en-US" dirty="0" smtClean="0"/>
              <a:t>metric </a:t>
            </a:r>
            <a:r>
              <a:rPr lang="en-US" dirty="0" smtClean="0"/>
              <a:t>that </a:t>
            </a:r>
            <a:r>
              <a:rPr lang="en-US" dirty="0" smtClean="0"/>
              <a:t>affects </a:t>
            </a:r>
            <a:r>
              <a:rPr lang="en-US" dirty="0" smtClean="0"/>
              <a:t>Al-Zaytona improvement.</a:t>
            </a:r>
          </a:p>
          <a:p>
            <a:pPr algn="ctr">
              <a:buNone/>
            </a:pPr>
            <a:r>
              <a:rPr lang="en-US" sz="2400" dirty="0" smtClean="0"/>
              <a:t>We have four levels of awareness </a:t>
            </a:r>
          </a:p>
          <a:p>
            <a:pPr>
              <a:buNone/>
            </a:pPr>
            <a:endParaRPr lang="en-US" dirty="0" smtClean="0"/>
          </a:p>
          <a:p>
            <a:pPr>
              <a:buNone/>
            </a:pPr>
            <a:endParaRPr lang="en-US" dirty="0"/>
          </a:p>
        </p:txBody>
      </p:sp>
      <p:sp>
        <p:nvSpPr>
          <p:cNvPr id="5" name="Text Placeholder 4"/>
          <p:cNvSpPr>
            <a:spLocks noGrp="1"/>
          </p:cNvSpPr>
          <p:nvPr>
            <p:ph type="body" sz="quarter" idx="14"/>
          </p:nvPr>
        </p:nvSpPr>
        <p:spPr/>
        <p:txBody>
          <a:bodyPr/>
          <a:lstStyle/>
          <a:p>
            <a:endParaRPr lang="en-US"/>
          </a:p>
        </p:txBody>
      </p:sp>
      <p:sp>
        <p:nvSpPr>
          <p:cNvPr id="6" name="Rektangel 14"/>
          <p:cNvSpPr txBox="1">
            <a:spLocks noGrp="1" noChangeArrowheads="1"/>
          </p:cNvSpPr>
          <p:nvPr>
            <p:ph idx="1"/>
          </p:nvPr>
        </p:nvSpPr>
        <p:spPr bwMode="auto">
          <a:xfrm>
            <a:off x="0" y="685800"/>
            <a:ext cx="9144000" cy="11430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w="9525" cap="flat" cmpd="sng" algn="ctr">
            <a:noFill/>
            <a:prstDash val="solid"/>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lvl="0" indent="-342900">
              <a:spcBef>
                <a:spcPct val="0"/>
              </a:spcBef>
              <a:buNone/>
              <a:defRPr/>
            </a:pPr>
            <a:r>
              <a:rPr kumimoji="0" lang="en-US" sz="3200" b="0" i="0" u="none" strike="noStrike" kern="1200" cap="none" spc="0" normalizeH="0" baseline="0" noProof="0" dirty="0" smtClean="0">
                <a:ln>
                  <a:noFill/>
                </a:ln>
                <a:solidFill>
                  <a:schemeClr val="lt1"/>
                </a:solidFill>
                <a:effectLst/>
                <a:uLnTx/>
                <a:uFillTx/>
                <a:latin typeface="Times New Roman" pitchFamily="18" charset="0"/>
                <a:ea typeface="+mn-ea"/>
                <a:cs typeface="Times New Roman" pitchFamily="18" charset="0"/>
              </a:rPr>
              <a:t>Market Survey results</a:t>
            </a:r>
            <a:r>
              <a:rPr kumimoji="0" lang="en-US" sz="3200" b="0" i="0" u="none" strike="noStrike" kern="1200" cap="none" spc="0" normalizeH="0" noProof="0" dirty="0" smtClean="0">
                <a:ln>
                  <a:noFill/>
                </a:ln>
                <a:solidFill>
                  <a:schemeClr val="lt1"/>
                </a:solidFill>
                <a:effectLst/>
                <a:uLnTx/>
                <a:uFillTx/>
                <a:latin typeface="Times New Roman" pitchFamily="18" charset="0"/>
                <a:ea typeface="+mn-ea"/>
                <a:cs typeface="Times New Roman" pitchFamily="18" charset="0"/>
              </a:rPr>
              <a:t> </a:t>
            </a:r>
            <a:endParaRPr kumimoji="0" lang="en-US" sz="3200" b="0" i="0" u="none" strike="noStrike" kern="1200" cap="none" spc="0" normalizeH="0" baseline="0" noProof="0" dirty="0" smtClean="0">
              <a:ln>
                <a:noFill/>
              </a:ln>
              <a:solidFill>
                <a:schemeClr val="lt1"/>
              </a:solidFill>
              <a:effectLst/>
              <a:uLnTx/>
              <a:uFillTx/>
              <a:latin typeface="Times New Roman" pitchFamily="18" charset="0"/>
              <a:ea typeface="+mn-ea"/>
              <a:cs typeface="Times New Roman" pitchFamily="18" charset="0"/>
            </a:endParaRPr>
          </a:p>
        </p:txBody>
      </p:sp>
      <p:sp>
        <p:nvSpPr>
          <p:cNvPr id="7" name="Rektangel 30"/>
          <p:cNvSpPr>
            <a:spLocks noChangeArrowheads="1"/>
          </p:cNvSpPr>
          <p:nvPr/>
        </p:nvSpPr>
        <p:spPr bwMode="auto">
          <a:xfrm>
            <a:off x="762000" y="601980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r>
              <a:rPr lang="da-DK" sz="3200" dirty="0" smtClean="0">
                <a:solidFill>
                  <a:srgbClr val="FF0000"/>
                </a:solidFill>
                <a:latin typeface="Times New Roman" pitchFamily="18" charset="0"/>
                <a:ea typeface="ＭＳ Ｐゴシック" pitchFamily="-97" charset="-128"/>
                <a:cs typeface="Times New Roman" pitchFamily="18" charset="0"/>
              </a:rPr>
              <a:t>loyalty</a:t>
            </a:r>
            <a:endParaRPr lang="da-DK" sz="3200" dirty="0">
              <a:solidFill>
                <a:srgbClr val="FF0000"/>
              </a:solidFill>
              <a:latin typeface="Times New Roman" pitchFamily="18" charset="0"/>
              <a:ea typeface="ＭＳ Ｐゴシック" pitchFamily="-97" charset="-128"/>
              <a:cs typeface="Times New Roman" pitchFamily="18" charset="0"/>
            </a:endParaRPr>
          </a:p>
        </p:txBody>
      </p:sp>
      <p:sp>
        <p:nvSpPr>
          <p:cNvPr id="8" name="Rektangel 30"/>
          <p:cNvSpPr>
            <a:spLocks noChangeArrowheads="1"/>
          </p:cNvSpPr>
          <p:nvPr/>
        </p:nvSpPr>
        <p:spPr bwMode="auto">
          <a:xfrm>
            <a:off x="762000" y="533400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r>
              <a:rPr lang="da-DK" sz="2800" dirty="0">
                <a:latin typeface="Times New Roman" pitchFamily="18" charset="0"/>
                <a:ea typeface="ＭＳ Ｐゴシック" pitchFamily="-97" charset="-128"/>
                <a:cs typeface="Times New Roman" pitchFamily="18" charset="0"/>
              </a:rPr>
              <a:t>recognition</a:t>
            </a:r>
            <a:endParaRPr lang="da-DK" sz="2800" dirty="0">
              <a:latin typeface="Times New Roman" pitchFamily="18" charset="0"/>
              <a:ea typeface="ＭＳ Ｐゴシック" pitchFamily="-97" charset="-128"/>
              <a:cs typeface="Times New Roman" pitchFamily="18" charset="0"/>
            </a:endParaRPr>
          </a:p>
        </p:txBody>
      </p:sp>
      <p:sp>
        <p:nvSpPr>
          <p:cNvPr id="9" name="Rektangel 30"/>
          <p:cNvSpPr>
            <a:spLocks noChangeArrowheads="1"/>
          </p:cNvSpPr>
          <p:nvPr/>
        </p:nvSpPr>
        <p:spPr bwMode="auto">
          <a:xfrm>
            <a:off x="762000" y="464820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r>
              <a:rPr lang="da-DK" sz="2800" dirty="0" smtClean="0">
                <a:solidFill>
                  <a:srgbClr val="FF0000"/>
                </a:solidFill>
                <a:latin typeface="Times New Roman" pitchFamily="18" charset="0"/>
                <a:ea typeface="ＭＳ Ｐゴシック" pitchFamily="-97" charset="-128"/>
                <a:cs typeface="Times New Roman" pitchFamily="18" charset="0"/>
              </a:rPr>
              <a:t>Non </a:t>
            </a:r>
            <a:r>
              <a:rPr lang="da-DK" sz="2800" dirty="0" smtClean="0">
                <a:solidFill>
                  <a:srgbClr val="FF0000"/>
                </a:solidFill>
                <a:latin typeface="Times New Roman" pitchFamily="18" charset="0"/>
                <a:ea typeface="ＭＳ Ｐゴシック" pitchFamily="-97" charset="-128"/>
                <a:cs typeface="Times New Roman" pitchFamily="18" charset="0"/>
              </a:rPr>
              <a:t>recognition</a:t>
            </a:r>
            <a:endParaRPr lang="da-DK" sz="2800" dirty="0">
              <a:solidFill>
                <a:srgbClr val="FF0000"/>
              </a:solidFill>
              <a:latin typeface="Times New Roman" pitchFamily="18" charset="0"/>
              <a:ea typeface="ＭＳ Ｐゴシック" pitchFamily="-97" charset="-128"/>
              <a:cs typeface="Times New Roman" pitchFamily="18" charset="0"/>
            </a:endParaRPr>
          </a:p>
        </p:txBody>
      </p:sp>
      <p:sp>
        <p:nvSpPr>
          <p:cNvPr id="10" name="Rektangel 30"/>
          <p:cNvSpPr>
            <a:spLocks noChangeArrowheads="1"/>
          </p:cNvSpPr>
          <p:nvPr/>
        </p:nvSpPr>
        <p:spPr bwMode="auto">
          <a:xfrm>
            <a:off x="762000" y="3962400"/>
            <a:ext cx="6324600" cy="533400"/>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r>
              <a:rPr lang="da-DK" sz="2800" dirty="0" smtClean="0">
                <a:latin typeface="Times New Roman" pitchFamily="18" charset="0"/>
                <a:ea typeface="ＭＳ Ｐゴシック" pitchFamily="-97" charset="-128"/>
                <a:cs typeface="Times New Roman" pitchFamily="18" charset="0"/>
              </a:rPr>
              <a:t>Negative </a:t>
            </a:r>
            <a:r>
              <a:rPr lang="da-DK" sz="2800" dirty="0">
                <a:latin typeface="Times New Roman" pitchFamily="18" charset="0"/>
                <a:ea typeface="ＭＳ Ｐゴシック" pitchFamily="-97" charset="-128"/>
                <a:cs typeface="Times New Roman" pitchFamily="18" charset="0"/>
              </a:rPr>
              <a:t>recognition</a:t>
            </a:r>
            <a:endParaRPr lang="da-DK" sz="2800" dirty="0">
              <a:latin typeface="Times New Roman" pitchFamily="18" charset="0"/>
              <a:ea typeface="ＭＳ Ｐゴシック" pitchFamily="-97" charset="-128"/>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a:lnSpc>
                <a:spcPct val="160000"/>
              </a:lnSpc>
              <a:buNone/>
            </a:pPr>
            <a:r>
              <a:rPr lang="en-US" b="1" dirty="0" smtClean="0">
                <a:latin typeface="Times New Roman" pitchFamily="18" charset="0"/>
                <a:cs typeface="Times New Roman" pitchFamily="18" charset="0"/>
              </a:rPr>
              <a:t>Type of advertising</a:t>
            </a:r>
            <a:r>
              <a:rPr lang="en-US" dirty="0" smtClean="0">
                <a:latin typeface="Times New Roman" pitchFamily="18" charset="0"/>
                <a:cs typeface="Times New Roman" pitchFamily="18" charset="0"/>
              </a:rPr>
              <a:t>:</a:t>
            </a:r>
          </a:p>
          <a:p>
            <a:pPr lvl="0">
              <a:lnSpc>
                <a:spcPct val="160000"/>
              </a:lnSpc>
            </a:pPr>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nformative </a:t>
            </a:r>
            <a:r>
              <a:rPr lang="en-US" dirty="0" smtClean="0">
                <a:latin typeface="Times New Roman" pitchFamily="18" charset="0"/>
                <a:cs typeface="Times New Roman" pitchFamily="18" charset="0"/>
              </a:rPr>
              <a:t>advertising : gives general information to the sector that the company wishes to attract.</a:t>
            </a:r>
          </a:p>
          <a:p>
            <a:pPr lvl="0">
              <a:lnSpc>
                <a:spcPct val="160000"/>
              </a:lnSpc>
            </a:pPr>
            <a:r>
              <a:rPr lang="en-US" dirty="0" smtClean="0">
                <a:latin typeface="Times New Roman" pitchFamily="18" charset="0"/>
                <a:cs typeface="Times New Roman" pitchFamily="18" charset="0"/>
              </a:rPr>
              <a:t>Persuasive advertising : happens when the client need to choose among the competitors and Al-Zaytona company. </a:t>
            </a:r>
          </a:p>
          <a:p>
            <a:pPr lvl="0">
              <a:lnSpc>
                <a:spcPct val="160000"/>
              </a:lnSpc>
            </a:pPr>
            <a:r>
              <a:rPr lang="en-US" dirty="0" smtClean="0">
                <a:latin typeface="Times New Roman" pitchFamily="18" charset="0"/>
                <a:cs typeface="Times New Roman" pitchFamily="18" charset="0"/>
              </a:rPr>
              <a:t>Reminder advertising : targets the current subscribers who have loyalty towards the company.</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2133600"/>
            <a:ext cx="8229600" cy="3992563"/>
          </a:xfrm>
        </p:spPr>
        <p:txBody>
          <a:bodyPr>
            <a:normAutofit lnSpcReduction="10000"/>
          </a:bodyPr>
          <a:lstStyle/>
          <a:p>
            <a:pPr>
              <a:lnSpc>
                <a:spcPct val="200000"/>
              </a:lnSpc>
            </a:pPr>
            <a:r>
              <a:rPr lang="en-US" dirty="0" smtClean="0">
                <a:latin typeface="Times New Roman" pitchFamily="18" charset="0"/>
                <a:cs typeface="Times New Roman" pitchFamily="18" charset="0"/>
              </a:rPr>
              <a:t>All companies strive to get the nearest level to </a:t>
            </a:r>
            <a:r>
              <a:rPr lang="en-US" dirty="0" smtClean="0">
                <a:latin typeface="Times New Roman" pitchFamily="18" charset="0"/>
                <a:cs typeface="Times New Roman" pitchFamily="18" charset="0"/>
              </a:rPr>
              <a:t>perfection!</a:t>
            </a:r>
          </a:p>
          <a:p>
            <a:pPr>
              <a:lnSpc>
                <a:spcPct val="200000"/>
              </a:lnSpc>
            </a:pPr>
            <a:r>
              <a:rPr lang="en-US" dirty="0" smtClean="0">
                <a:latin typeface="Times New Roman" pitchFamily="18" charset="0"/>
                <a:cs typeface="Times New Roman" pitchFamily="18" charset="0"/>
              </a:rPr>
              <a:t>Improving service quality </a:t>
            </a:r>
            <a:r>
              <a:rPr lang="en-US" dirty="0" smtClean="0">
                <a:latin typeface="Times New Roman" pitchFamily="18" charset="0"/>
                <a:cs typeface="Times New Roman" pitchFamily="18" charset="0"/>
              </a:rPr>
              <a:t>is one of the most important </a:t>
            </a:r>
            <a:r>
              <a:rPr lang="en-US" dirty="0" smtClean="0">
                <a:latin typeface="Times New Roman" pitchFamily="18" charset="0"/>
                <a:cs typeface="Times New Roman" pitchFamily="18" charset="0"/>
              </a:rPr>
              <a:t>goals for service companies</a:t>
            </a:r>
            <a:endParaRPr lang="en-US" dirty="0" smtClean="0">
              <a:latin typeface="Times New Roman" pitchFamily="18" charset="0"/>
              <a:cs typeface="Times New Roman" pitchFamily="18" charset="0"/>
            </a:endParaRPr>
          </a:p>
          <a:p>
            <a:endParaRPr lang="en-US" dirty="0"/>
          </a:p>
        </p:txBody>
      </p:sp>
      <p:sp>
        <p:nvSpPr>
          <p:cNvPr id="6" name="Rektangel 14"/>
          <p:cNvSpPr txBox="1">
            <a:spLocks noChangeArrowheads="1"/>
          </p:cNvSpPr>
          <p:nvPr/>
        </p:nvSpPr>
        <p:spPr bwMode="auto">
          <a:xfrm>
            <a:off x="0" y="762000"/>
            <a:ext cx="9144000" cy="990600"/>
          </a:xfrm>
          <a:prstGeom prst="rect">
            <a:avLst/>
          </a:prstGeom>
          <a:gradFill flip="none" rotWithShape="1">
            <a:gsLst>
              <a:gs pos="89000">
                <a:srgbClr val="C00000">
                  <a:shade val="30000"/>
                  <a:satMod val="115000"/>
                </a:srgbClr>
              </a:gs>
              <a:gs pos="50000">
                <a:srgbClr val="C00000">
                  <a:shade val="67500"/>
                  <a:satMod val="115000"/>
                </a:srgbClr>
              </a:gs>
              <a:gs pos="11000">
                <a:srgbClr val="F50736"/>
              </a:gs>
            </a:gsLst>
            <a:lin ang="2700000" scaled="1"/>
            <a:tileRect/>
          </a:gradFill>
          <a:ln w="9525" cap="flat" cmpd="sng" algn="ctr">
            <a:noFill/>
            <a:prstDash val="solid"/>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p>
            <a:pPr lvl="0" indent="-342900">
              <a:spcBef>
                <a:spcPct val="0"/>
              </a:spcBef>
              <a:defRPr/>
            </a:pPr>
            <a:r>
              <a:rPr lang="en-US" sz="3200" b="1" dirty="0" smtClean="0">
                <a:latin typeface="Times New Roman" pitchFamily="18" charset="0"/>
                <a:cs typeface="Times New Roman" pitchFamily="18" charset="0"/>
              </a:rPr>
              <a:t>Conclusions</a:t>
            </a:r>
            <a:endParaRPr kumimoji="0" lang="en-US" sz="3200" b="1" i="0" u="none" strike="noStrike" kern="1200" cap="none" spc="0" normalizeH="0" baseline="0" noProof="0" dirty="0" smtClean="0">
              <a:ln>
                <a:noFill/>
              </a:ln>
              <a:solidFill>
                <a:schemeClr val="lt1"/>
              </a:solidFill>
              <a:effectLst/>
              <a:uLnTx/>
              <a:uFillTx/>
              <a:latin typeface="Times New Roman" pitchFamily="18" charset="0"/>
              <a:ea typeface="+mn-ea"/>
              <a:cs typeface="Times New Roman" pitchFamily="18" charset="0"/>
            </a:endParaRPr>
          </a:p>
        </p:txBody>
      </p:sp>
      <p:pic>
        <p:nvPicPr>
          <p:cNvPr id="3074" name="Picture 2" descr="C:\Users\b\Desktop\questionmark and man.jpg"/>
          <p:cNvPicPr>
            <a:picLocks noChangeAspect="1" noChangeArrowheads="1"/>
          </p:cNvPicPr>
          <p:nvPr/>
        </p:nvPicPr>
        <p:blipFill>
          <a:blip r:embed="rId2"/>
          <a:srcRect/>
          <a:stretch>
            <a:fillRect/>
          </a:stretch>
        </p:blipFill>
        <p:spPr bwMode="auto">
          <a:xfrm>
            <a:off x="6705600" y="381000"/>
            <a:ext cx="1905000" cy="1981200"/>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528" y="5929330"/>
            <a:ext cx="114272" cy="196833"/>
          </a:xfrm>
        </p:spPr>
        <p:txBody>
          <a:bodyPr>
            <a:normAutofit fontScale="25000" lnSpcReduction="20000"/>
          </a:bodyPr>
          <a:lstStyle/>
          <a:p>
            <a:endParaRPr lang="en-US" dirty="0"/>
          </a:p>
        </p:txBody>
      </p:sp>
      <p:sp>
        <p:nvSpPr>
          <p:cNvPr id="4" name="Content Placeholder 3"/>
          <p:cNvSpPr>
            <a:spLocks noGrp="1"/>
          </p:cNvSpPr>
          <p:nvPr>
            <p:ph sz="quarter" idx="13"/>
          </p:nvPr>
        </p:nvSpPr>
        <p:spPr/>
        <p:txBody>
          <a:bodyPr>
            <a:normAutofit fontScale="70000" lnSpcReduction="20000"/>
          </a:bodyPr>
          <a:lstStyle/>
          <a:p>
            <a:pPr>
              <a:lnSpc>
                <a:spcPct val="160000"/>
              </a:lnSpc>
            </a:pPr>
            <a:r>
              <a:rPr lang="en-US" dirty="0" smtClean="0"/>
              <a:t>Focus on what do the customer needs, by  designing quality that satisfies the customer’s needs; this is achieved by conducting the seven management tools and quality function deployment (QFD). </a:t>
            </a:r>
          </a:p>
          <a:p>
            <a:pPr>
              <a:lnSpc>
                <a:spcPct val="160000"/>
              </a:lnSpc>
            </a:pPr>
            <a:r>
              <a:rPr lang="en-US" dirty="0" smtClean="0"/>
              <a:t>Also when talking about quality it is important for the internet service to provide  high speed and less or almost zero interruptions. This is done by conducting the quality control charts</a:t>
            </a:r>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Content Placeholder 3"/>
          <p:cNvSpPr>
            <a:spLocks noGrp="1"/>
          </p:cNvSpPr>
          <p:nvPr>
            <p:ph sz="quarter" idx="13"/>
          </p:nvPr>
        </p:nvSpPr>
        <p:spPr/>
        <p:txBody>
          <a:bodyPr>
            <a:normAutofit fontScale="70000" lnSpcReduction="20000"/>
          </a:bodyPr>
          <a:lstStyle/>
          <a:p>
            <a:pPr>
              <a:lnSpc>
                <a:spcPct val="150000"/>
              </a:lnSpc>
            </a:pPr>
            <a:r>
              <a:rPr lang="en-US" dirty="0" smtClean="0"/>
              <a:t>Soft skills are not less important than technical skills, so we interviewed  the company’s employees on how to have and get a good soft skills when dealing with customers</a:t>
            </a:r>
          </a:p>
          <a:p>
            <a:pPr>
              <a:lnSpc>
                <a:spcPct val="150000"/>
              </a:lnSpc>
            </a:pPr>
            <a:r>
              <a:rPr lang="en-US" dirty="0"/>
              <a:t>W</a:t>
            </a:r>
            <a:r>
              <a:rPr lang="en-US" dirty="0" smtClean="0"/>
              <a:t>e </a:t>
            </a:r>
            <a:r>
              <a:rPr lang="en-US" dirty="0" smtClean="0"/>
              <a:t>addressed the marketing strategy in the company, and set basic measures to the effectiveness or productivity of a successful marketing, by taking  into account the awareness toward the company.</a:t>
            </a:r>
          </a:p>
          <a:p>
            <a:endParaRPr lang="en-US" dirty="0"/>
          </a:p>
        </p:txBody>
      </p:sp>
      <p:sp>
        <p:nvSpPr>
          <p:cNvPr id="5" name="Text Placeholder 4"/>
          <p:cNvSpPr>
            <a:spLocks noGrp="1"/>
          </p:cNvSpPr>
          <p:nvPr>
            <p:ph type="body" sz="quarter" idx="14"/>
          </p:nvPr>
        </p:nvSpPr>
        <p:spPr/>
        <p:txBody>
          <a:bodyPr/>
          <a:lstStyle/>
          <a:p>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Recommendations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en-US" dirty="0"/>
          </a:p>
        </p:txBody>
      </p:sp>
      <p:grpSp>
        <p:nvGrpSpPr>
          <p:cNvPr id="6" name="Gruppe 28"/>
          <p:cNvGrpSpPr>
            <a:grpSpLocks/>
          </p:cNvGrpSpPr>
          <p:nvPr/>
        </p:nvGrpSpPr>
        <p:grpSpPr bwMode="auto">
          <a:xfrm>
            <a:off x="206780" y="1449682"/>
            <a:ext cx="8708620" cy="4951118"/>
            <a:chOff x="3151188" y="2147888"/>
            <a:chExt cx="4260850" cy="3770312"/>
          </a:xfrm>
        </p:grpSpPr>
        <p:sp>
          <p:nvSpPr>
            <p:cNvPr id="7" name="Rektangel 27"/>
            <p:cNvSpPr>
              <a:spLocks noChangeArrowheads="1"/>
            </p:cNvSpPr>
            <p:nvPr/>
          </p:nvSpPr>
          <p:spPr bwMode="auto">
            <a:xfrm>
              <a:off x="3151188" y="2147888"/>
              <a:ext cx="4260850" cy="3770312"/>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pic>
          <p:nvPicPr>
            <p:cNvPr id="8" name="Billede 26" descr="dreamstime_Mind map.jpg"/>
            <p:cNvPicPr>
              <a:picLocks noChangeAspect="1"/>
            </p:cNvPicPr>
            <p:nvPr/>
          </p:nvPicPr>
          <p:blipFill>
            <a:blip r:embed="rId2">
              <a:lum bright="12000"/>
            </a:blip>
            <a:srcRect/>
            <a:stretch>
              <a:fillRect/>
            </a:stretch>
          </p:blipFill>
          <p:spPr>
            <a:xfrm>
              <a:off x="5025975" y="2303463"/>
              <a:ext cx="2265413" cy="2497137"/>
            </a:xfrm>
            <a:prstGeom prst="rect">
              <a:avLst/>
            </a:prstGeom>
            <a:effectLst>
              <a:outerShdw blurRad="50800" dist="38100" dir="2700000" algn="tl" rotWithShape="0">
                <a:prstClr val="black">
                  <a:alpha val="40000"/>
                </a:prstClr>
              </a:outerShdw>
            </a:effectLst>
          </p:spPr>
        </p:pic>
      </p:grpSp>
      <p:sp>
        <p:nvSpPr>
          <p:cNvPr id="9" name="Højrepil 29"/>
          <p:cNvSpPr/>
          <p:nvPr/>
        </p:nvSpPr>
        <p:spPr bwMode="auto">
          <a:xfrm>
            <a:off x="3357554" y="5143512"/>
            <a:ext cx="993357" cy="464305"/>
          </a:xfrm>
          <a:prstGeom prst="rightArrow">
            <a:avLst>
              <a:gd name="adj1" fmla="val 50000"/>
              <a:gd name="adj2" fmla="val 82469"/>
            </a:avLst>
          </a:prstGeom>
          <a:gradFill flip="none" rotWithShape="1">
            <a:gsLst>
              <a:gs pos="100000">
                <a:schemeClr val="bg2"/>
              </a:gs>
              <a:gs pos="0">
                <a:schemeClr val="tx1"/>
              </a:gs>
            </a:gsLst>
            <a:lin ang="0" scaled="0"/>
            <a:tileRect/>
          </a:gradFill>
          <a:ln w="6350">
            <a:solidFill>
              <a:schemeClr val="bg2">
                <a:lumMod val="50000"/>
              </a:schemeClr>
            </a:solidFill>
          </a:ln>
          <a:effectLst>
            <a:outerShdw blurRad="50800" dist="38100" dir="2700000" algn="tl" rotWithShape="0">
              <a:prstClr val="black">
                <a:alpha val="40000"/>
              </a:prstClr>
            </a:out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
        <p:nvSpPr>
          <p:cNvPr id="10" name="Tekstboks 30"/>
          <p:cNvSpPr txBox="1">
            <a:spLocks noChangeArrowheads="1"/>
          </p:cNvSpPr>
          <p:nvPr/>
        </p:nvSpPr>
        <p:spPr bwMode="auto">
          <a:xfrm>
            <a:off x="4267200" y="5029200"/>
            <a:ext cx="4191000" cy="1369606"/>
          </a:xfrm>
          <a:prstGeom prst="rect">
            <a:avLst/>
          </a:prstGeom>
          <a:noFill/>
          <a:ln w="9525">
            <a:noFill/>
            <a:miter lim="800000"/>
            <a:headEnd/>
            <a:tailEnd/>
          </a:ln>
        </p:spPr>
        <p:txBody>
          <a:bodyPr wrap="square">
            <a:spAutoFit/>
          </a:bodyPr>
          <a:lstStyle/>
          <a:p>
            <a:pPr algn="just">
              <a:lnSpc>
                <a:spcPct val="150000"/>
              </a:lnSpc>
            </a:pPr>
            <a:r>
              <a:rPr lang="en-US" sz="2400" dirty="0" smtClean="0">
                <a:solidFill>
                  <a:srgbClr val="D7D8D9"/>
                </a:solidFill>
                <a:latin typeface="Times New Roman" pitchFamily="18" charset="0"/>
                <a:cs typeface="Times New Roman" pitchFamily="18" charset="0"/>
              </a:rPr>
              <a:t>We also recommend to make use of Benchmarking concept </a:t>
            </a:r>
            <a:endParaRPr lang="da-DK" sz="2400" dirty="0">
              <a:solidFill>
                <a:srgbClr val="D7D8D9"/>
              </a:solidFill>
              <a:latin typeface="Times New Roman" pitchFamily="18" charset="0"/>
              <a:cs typeface="Times New Roman" pitchFamily="18" charset="0"/>
            </a:endParaRPr>
          </a:p>
          <a:p>
            <a:pPr algn="just"/>
            <a:endParaRPr lang="da-DK" sz="1100" dirty="0">
              <a:solidFill>
                <a:srgbClr val="D7D8D9"/>
              </a:solidFill>
            </a:endParaRPr>
          </a:p>
        </p:txBody>
      </p:sp>
      <p:grpSp>
        <p:nvGrpSpPr>
          <p:cNvPr id="11" name="Gruppe 19"/>
          <p:cNvGrpSpPr>
            <a:grpSpLocks/>
          </p:cNvGrpSpPr>
          <p:nvPr/>
        </p:nvGrpSpPr>
        <p:grpSpPr bwMode="auto">
          <a:xfrm>
            <a:off x="762000" y="1524000"/>
            <a:ext cx="2751457" cy="4953202"/>
            <a:chOff x="1222375" y="2146300"/>
            <a:chExt cx="1346200" cy="3771900"/>
          </a:xfrm>
        </p:grpSpPr>
        <p:sp>
          <p:nvSpPr>
            <p:cNvPr id="12" name="Rektangel 20"/>
            <p:cNvSpPr>
              <a:spLocks noChangeArrowheads="1"/>
            </p:cNvSpPr>
            <p:nvPr/>
          </p:nvSpPr>
          <p:spPr bwMode="auto">
            <a:xfrm>
              <a:off x="1231900" y="4738688"/>
              <a:ext cx="1333500" cy="1179512"/>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13" name="Højrepil 21"/>
            <p:cNvSpPr/>
            <p:nvPr/>
          </p:nvSpPr>
          <p:spPr bwMode="auto">
            <a:xfrm rot="5400000">
              <a:off x="1631156" y="4653757"/>
              <a:ext cx="485775" cy="354012"/>
            </a:xfrm>
            <a:prstGeom prst="rightArrow">
              <a:avLst>
                <a:gd name="adj1" fmla="val 50000"/>
                <a:gd name="adj2" fmla="val 82469"/>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4" name="Rektangel 22"/>
            <p:cNvSpPr>
              <a:spLocks noChangeArrowheads="1"/>
            </p:cNvSpPr>
            <p:nvPr/>
          </p:nvSpPr>
          <p:spPr bwMode="auto">
            <a:xfrm>
              <a:off x="1231900" y="3441700"/>
              <a:ext cx="1333500" cy="117951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5" name="Højrepil 23"/>
            <p:cNvSpPr/>
            <p:nvPr/>
          </p:nvSpPr>
          <p:spPr bwMode="auto">
            <a:xfrm rot="5400000">
              <a:off x="1654969" y="3358356"/>
              <a:ext cx="485775" cy="354013"/>
            </a:xfrm>
            <a:prstGeom prst="rightArrow">
              <a:avLst>
                <a:gd name="adj1" fmla="val 50000"/>
                <a:gd name="adj2" fmla="val 82469"/>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16" name="Rektangel 25"/>
            <p:cNvSpPr>
              <a:spLocks noChangeArrowheads="1"/>
            </p:cNvSpPr>
            <p:nvPr/>
          </p:nvSpPr>
          <p:spPr bwMode="auto">
            <a:xfrm>
              <a:off x="1222375" y="2146300"/>
              <a:ext cx="1333500" cy="1179513"/>
            </a:xfrm>
            <a:prstGeom prst="rect">
              <a:avLst/>
            </a:prstGeom>
            <a:gradFill rotWithShape="1">
              <a:gsLst>
                <a:gs pos="0">
                  <a:schemeClr val="accent1"/>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17" name="Text Box 52"/>
            <p:cNvSpPr txBox="1">
              <a:spLocks noChangeArrowheads="1"/>
            </p:cNvSpPr>
            <p:nvPr/>
          </p:nvSpPr>
          <p:spPr bwMode="gray">
            <a:xfrm>
              <a:off x="1222375" y="4873562"/>
              <a:ext cx="1346200" cy="914059"/>
            </a:xfrm>
            <a:prstGeom prst="rect">
              <a:avLst/>
            </a:prstGeom>
            <a:noFill/>
            <a:ln w="9525">
              <a:noFill/>
              <a:miter lim="800000"/>
              <a:headEnd/>
              <a:tailEnd/>
            </a:ln>
          </p:spPr>
          <p:txBody>
            <a:bodyPr>
              <a:spAutoFit/>
            </a:bodyPr>
            <a:lstStyle/>
            <a:p>
              <a:pPr algn="ctr" defTabSz="801688">
                <a:spcBef>
                  <a:spcPct val="20000"/>
                </a:spcBef>
                <a:defRPr/>
              </a:pPr>
              <a:r>
                <a:rPr lang="da-DK" sz="2400" noProof="1" smtClean="0">
                  <a:solidFill>
                    <a:schemeClr val="accent1">
                      <a:lumMod val="10000"/>
                    </a:schemeClr>
                  </a:solidFill>
                  <a:latin typeface="Times New Roman" pitchFamily="18" charset="0"/>
                  <a:ea typeface="ＭＳ Ｐゴシック" pitchFamily="-97" charset="-128"/>
                  <a:cs typeface="Times New Roman" pitchFamily="18" charset="0"/>
                </a:rPr>
                <a:t>Applying control charts to monitor the process</a:t>
              </a:r>
              <a:r>
                <a:rPr lang="da-DK" sz="1200" noProof="1" smtClean="0">
                  <a:solidFill>
                    <a:schemeClr val="accent1">
                      <a:lumMod val="10000"/>
                    </a:schemeClr>
                  </a:solidFill>
                  <a:latin typeface="Times New Roman" pitchFamily="18" charset="0"/>
                  <a:ea typeface="ＭＳ Ｐゴシック" pitchFamily="-97" charset="-128"/>
                  <a:cs typeface="Times New Roman" pitchFamily="18" charset="0"/>
                </a:rPr>
                <a:t>. </a:t>
              </a:r>
              <a:endParaRPr lang="da-DK" sz="1200" noProof="1">
                <a:solidFill>
                  <a:schemeClr val="accent1">
                    <a:lumMod val="10000"/>
                  </a:schemeClr>
                </a:solidFill>
                <a:latin typeface="Times New Roman" pitchFamily="18" charset="0"/>
                <a:ea typeface="ＭＳ Ｐゴシック" pitchFamily="-97" charset="-128"/>
                <a:cs typeface="Times New Roman" pitchFamily="18" charset="0"/>
              </a:endParaRPr>
            </a:p>
          </p:txBody>
        </p:sp>
        <p:sp>
          <p:nvSpPr>
            <p:cNvPr id="18" name="Text Box 52"/>
            <p:cNvSpPr txBox="1">
              <a:spLocks noChangeArrowheads="1"/>
            </p:cNvSpPr>
            <p:nvPr/>
          </p:nvSpPr>
          <p:spPr bwMode="gray">
            <a:xfrm>
              <a:off x="1222375" y="3538945"/>
              <a:ext cx="1346200" cy="914059"/>
            </a:xfrm>
            <a:prstGeom prst="rect">
              <a:avLst/>
            </a:prstGeom>
            <a:noFill/>
            <a:ln w="9525">
              <a:noFill/>
              <a:miter lim="800000"/>
              <a:headEnd/>
              <a:tailEnd/>
            </a:ln>
          </p:spPr>
          <p:txBody>
            <a:bodyPr wrap="square">
              <a:spAutoFit/>
            </a:bodyPr>
            <a:lstStyle/>
            <a:p>
              <a:pPr algn="ctr" defTabSz="801688">
                <a:spcBef>
                  <a:spcPct val="20000"/>
                </a:spcBef>
              </a:pPr>
              <a:r>
                <a:rPr lang="en-US" sz="2400" dirty="0" smtClean="0">
                  <a:latin typeface="Times New Roman" pitchFamily="18" charset="0"/>
                  <a:cs typeface="Times New Roman" pitchFamily="18" charset="0"/>
                </a:rPr>
                <a:t>the company should devote more efforts to marketing</a:t>
              </a:r>
              <a:endParaRPr lang="en-US" sz="2400" noProof="1">
                <a:solidFill>
                  <a:srgbClr val="171717"/>
                </a:solidFill>
                <a:latin typeface="Times New Roman" pitchFamily="18" charset="0"/>
                <a:cs typeface="Times New Roman" pitchFamily="18" charset="0"/>
              </a:endParaRPr>
            </a:p>
          </p:txBody>
        </p:sp>
        <p:sp>
          <p:nvSpPr>
            <p:cNvPr id="19" name="Text Box 52"/>
            <p:cNvSpPr txBox="1">
              <a:spLocks noChangeArrowheads="1"/>
            </p:cNvSpPr>
            <p:nvPr/>
          </p:nvSpPr>
          <p:spPr bwMode="gray">
            <a:xfrm>
              <a:off x="1222375" y="2146300"/>
              <a:ext cx="1346200" cy="1195307"/>
            </a:xfrm>
            <a:prstGeom prst="rect">
              <a:avLst/>
            </a:prstGeom>
            <a:noFill/>
            <a:ln w="9525">
              <a:noFill/>
              <a:miter lim="800000"/>
              <a:headEnd/>
              <a:tailEnd/>
            </a:ln>
          </p:spPr>
          <p:txBody>
            <a:bodyPr wrap="square">
              <a:spAutoFit/>
            </a:bodyPr>
            <a:lstStyle/>
            <a:p>
              <a:pPr algn="ctr" defTabSz="801688">
                <a:spcBef>
                  <a:spcPct val="20000"/>
                </a:spcBef>
              </a:pPr>
              <a:r>
                <a:rPr lang="en-US" sz="2400" dirty="0" smtClean="0">
                  <a:solidFill>
                    <a:schemeClr val="bg1"/>
                  </a:solidFill>
                  <a:latin typeface="Times New Roman" pitchFamily="18" charset="0"/>
                  <a:cs typeface="Times New Roman" pitchFamily="18" charset="0"/>
                </a:rPr>
                <a:t>Al-Zaytona should adopt instructions provided about soft skills of employees</a:t>
              </a:r>
              <a:endParaRPr lang="en-US" sz="2400" noProof="1">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par>
                                <p:cTn id="12" presetID="42" presetClass="entr" presetSubtype="0" fill="hold" grpId="0" nodeType="withEffect" nodePh="1">
                                  <p:stCondLst>
                                    <p:cond delay="0"/>
                                  </p:stCondLst>
                                  <p:endCondLst>
                                    <p:cond evt="begin" delay="0">
                                      <p:tn val="12"/>
                                    </p:cond>
                                  </p:end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9"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382000" cy="6126163"/>
          </a:xfrm>
        </p:spPr>
        <p:txBody>
          <a:bodyPr/>
          <a:lstStyle/>
          <a:p>
            <a:pPr algn="ctr">
              <a:buNone/>
            </a:pPr>
            <a:r>
              <a:rPr lang="en-US" dirty="0" smtClean="0">
                <a:latin typeface="Times New Roman" pitchFamily="18" charset="0"/>
                <a:cs typeface="Times New Roman" pitchFamily="18" charset="0"/>
              </a:rPr>
              <a:t>SOWT Analysis</a:t>
            </a:r>
          </a:p>
          <a:p>
            <a:pPr algn="ctr">
              <a:buFont typeface="Wingdings" pitchFamily="2" charset="2"/>
              <a:buChar char="ü"/>
            </a:pPr>
            <a:r>
              <a:rPr lang="en-US" sz="3600" dirty="0" smtClean="0">
                <a:latin typeface="Algerian" pitchFamily="82" charset="0"/>
                <a:cs typeface="Times New Roman" pitchFamily="18" charset="0"/>
              </a:rPr>
              <a:t>strengths</a:t>
            </a:r>
          </a:p>
          <a:p>
            <a:pPr>
              <a:buNone/>
            </a:pPr>
            <a:endParaRPr lang="en-US" dirty="0"/>
          </a:p>
        </p:txBody>
      </p:sp>
      <p:sp>
        <p:nvSpPr>
          <p:cNvPr id="32" name="Rectangle 31"/>
          <p:cNvSpPr/>
          <p:nvPr/>
        </p:nvSpPr>
        <p:spPr>
          <a:xfrm>
            <a:off x="0" y="1428736"/>
            <a:ext cx="4143372" cy="1214446"/>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 There is no sequence of administrative reform that could delay error</a:t>
            </a:r>
            <a:endParaRPr lang="en-US" sz="2000" dirty="0" smtClean="0">
              <a:solidFill>
                <a:schemeClr val="tx1"/>
              </a:solidFill>
            </a:endParaRPr>
          </a:p>
          <a:p>
            <a:pPr algn="ctr">
              <a:buFont typeface="Wingdings" pitchFamily="2" charset="2"/>
              <a:buChar char="ü"/>
            </a:pPr>
            <a:endParaRPr lang="en-US" sz="2000" dirty="0">
              <a:solidFill>
                <a:schemeClr val="accent2">
                  <a:lumMod val="50000"/>
                </a:schemeClr>
              </a:solidFill>
            </a:endParaRPr>
          </a:p>
        </p:txBody>
      </p:sp>
      <p:sp>
        <p:nvSpPr>
          <p:cNvPr id="34" name="Rectangle 33"/>
          <p:cNvSpPr/>
          <p:nvPr/>
        </p:nvSpPr>
        <p:spPr>
          <a:xfrm>
            <a:off x="4500562" y="1428736"/>
            <a:ext cx="4643438" cy="121444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Continued existence of specialized personnel for the maintenance of the field</a:t>
            </a:r>
            <a:endParaRPr lang="en-US" sz="2000" dirty="0">
              <a:solidFill>
                <a:schemeClr val="tx1"/>
              </a:solidFill>
              <a:latin typeface="Times New Roman" pitchFamily="18" charset="0"/>
              <a:cs typeface="Times New Roman" pitchFamily="18" charset="0"/>
            </a:endParaRPr>
          </a:p>
        </p:txBody>
      </p:sp>
      <p:sp>
        <p:nvSpPr>
          <p:cNvPr id="35" name="Rectangle 34"/>
          <p:cNvSpPr/>
          <p:nvPr/>
        </p:nvSpPr>
        <p:spPr>
          <a:xfrm>
            <a:off x="0" y="4786322"/>
            <a:ext cx="4143372" cy="128588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The company </a:t>
            </a:r>
            <a:r>
              <a:rPr lang="en-US" sz="2000" dirty="0" smtClean="0">
                <a:solidFill>
                  <a:schemeClr val="tx1"/>
                </a:solidFill>
                <a:latin typeface="Times New Roman" pitchFamily="18" charset="0"/>
                <a:cs typeface="Times New Roman" pitchFamily="18" charset="0"/>
              </a:rPr>
              <a:t>provides </a:t>
            </a:r>
            <a:r>
              <a:rPr lang="en-US" sz="2000" dirty="0" smtClean="0">
                <a:solidFill>
                  <a:schemeClr val="tx1"/>
                </a:solidFill>
                <a:latin typeface="Times New Roman" pitchFamily="18" charset="0"/>
                <a:cs typeface="Times New Roman" pitchFamily="18" charset="0"/>
              </a:rPr>
              <a:t>outstanding trial period for new customers</a:t>
            </a:r>
            <a:endParaRPr lang="en-US" sz="2000" dirty="0">
              <a:solidFill>
                <a:schemeClr val="tx1"/>
              </a:solidFill>
              <a:latin typeface="Times New Roman" pitchFamily="18" charset="0"/>
              <a:cs typeface="Times New Roman" pitchFamily="18" charset="0"/>
            </a:endParaRPr>
          </a:p>
        </p:txBody>
      </p:sp>
      <p:sp>
        <p:nvSpPr>
          <p:cNvPr id="9" name="Content Placeholder 5"/>
          <p:cNvSpPr>
            <a:spLocks noGrp="1"/>
          </p:cNvSpPr>
          <p:nvPr>
            <p:ph sz="quarter" idx="13"/>
          </p:nvPr>
        </p:nvSpPr>
        <p:spPr>
          <a:xfrm>
            <a:off x="4500562" y="2928934"/>
            <a:ext cx="4643438" cy="1285884"/>
          </a:xfrm>
          <a:prstGeom prst="rect">
            <a:avLst/>
          </a:prstGeom>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there are usual customer </a:t>
            </a:r>
            <a:r>
              <a:rPr lang="en-US" sz="2000" dirty="0" smtClean="0">
                <a:solidFill>
                  <a:schemeClr val="tx1"/>
                </a:solidFill>
                <a:latin typeface="Times New Roman" pitchFamily="18" charset="0"/>
                <a:cs typeface="Times New Roman" pitchFamily="18" charset="0"/>
              </a:rPr>
              <a:t>lists, </a:t>
            </a:r>
            <a:r>
              <a:rPr lang="en-US" sz="2000" dirty="0" smtClean="0">
                <a:solidFill>
                  <a:schemeClr val="tx1"/>
                </a:solidFill>
                <a:latin typeface="Times New Roman" pitchFamily="18" charset="0"/>
                <a:cs typeface="Times New Roman" pitchFamily="18" charset="0"/>
              </a:rPr>
              <a:t>these lists contain the name of the </a:t>
            </a:r>
            <a:r>
              <a:rPr lang="en-US" sz="2000" dirty="0" smtClean="0">
                <a:solidFill>
                  <a:schemeClr val="tx1"/>
                </a:solidFill>
                <a:latin typeface="Times New Roman" pitchFamily="18" charset="0"/>
                <a:cs typeface="Times New Roman" pitchFamily="18" charset="0"/>
              </a:rPr>
              <a:t>client, the date of calling to provide the complaint, </a:t>
            </a:r>
            <a:r>
              <a:rPr lang="en-US" sz="2000" dirty="0" smtClean="0">
                <a:solidFill>
                  <a:schemeClr val="tx1"/>
                </a:solidFill>
                <a:latin typeface="Times New Roman" pitchFamily="18" charset="0"/>
                <a:cs typeface="Times New Roman" pitchFamily="18" charset="0"/>
              </a:rPr>
              <a:t>and </a:t>
            </a:r>
            <a:r>
              <a:rPr lang="en-US" sz="2000" dirty="0" smtClean="0">
                <a:solidFill>
                  <a:schemeClr val="tx1"/>
                </a:solidFill>
              </a:rPr>
              <a:t>date of fixing the problem</a:t>
            </a:r>
            <a:endParaRPr lang="en-US" sz="2000" dirty="0">
              <a:solidFill>
                <a:schemeClr val="tx1"/>
              </a:solidFill>
              <a:latin typeface="Times New Roman" pitchFamily="18" charset="0"/>
              <a:cs typeface="Times New Roman" pitchFamily="18" charset="0"/>
            </a:endParaRPr>
          </a:p>
        </p:txBody>
      </p:sp>
      <p:sp>
        <p:nvSpPr>
          <p:cNvPr id="11" name="Rectangle 10"/>
          <p:cNvSpPr/>
          <p:nvPr/>
        </p:nvSpPr>
        <p:spPr>
          <a:xfrm>
            <a:off x="4500562" y="4714884"/>
            <a:ext cx="4643438" cy="1295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According to the </a:t>
            </a:r>
            <a:r>
              <a:rPr lang="en-US" sz="2000" dirty="0" smtClean="0">
                <a:solidFill>
                  <a:schemeClr val="tx1"/>
                </a:solidFill>
                <a:latin typeface="Times New Roman" pitchFamily="18" charset="0"/>
                <a:cs typeface="Times New Roman" pitchFamily="18" charset="0"/>
              </a:rPr>
              <a:t>site, </a:t>
            </a:r>
            <a:r>
              <a:rPr lang="en-US" sz="2000" dirty="0" smtClean="0">
                <a:solidFill>
                  <a:schemeClr val="tx1"/>
                </a:solidFill>
                <a:latin typeface="Times New Roman" pitchFamily="18" charset="0"/>
                <a:cs typeface="Times New Roman" pitchFamily="18" charset="0"/>
              </a:rPr>
              <a:t>Al- Zaytona company is </a:t>
            </a:r>
            <a:r>
              <a:rPr lang="en-US" sz="2000" dirty="0" smtClean="0">
                <a:solidFill>
                  <a:schemeClr val="tx1"/>
                </a:solidFill>
                <a:latin typeface="Times New Roman" pitchFamily="18" charset="0"/>
                <a:cs typeface="Times New Roman" pitchFamily="18" charset="0"/>
              </a:rPr>
              <a:t>located </a:t>
            </a:r>
            <a:r>
              <a:rPr lang="en-US" sz="2000" dirty="0" smtClean="0">
                <a:solidFill>
                  <a:schemeClr val="tx1"/>
                </a:solidFill>
                <a:latin typeface="Times New Roman" pitchFamily="18" charset="0"/>
                <a:cs typeface="Times New Roman" pitchFamily="18" charset="0"/>
              </a:rPr>
              <a:t>in the city </a:t>
            </a:r>
            <a:r>
              <a:rPr lang="en-US" sz="2000" dirty="0" smtClean="0">
                <a:solidFill>
                  <a:schemeClr val="tx1"/>
                </a:solidFill>
                <a:latin typeface="Times New Roman" pitchFamily="18" charset="0"/>
                <a:cs typeface="Times New Roman" pitchFamily="18" charset="0"/>
              </a:rPr>
              <a:t>center, </a:t>
            </a:r>
            <a:r>
              <a:rPr lang="en-US" sz="2000" dirty="0" smtClean="0">
                <a:solidFill>
                  <a:schemeClr val="tx1"/>
                </a:solidFill>
                <a:latin typeface="Times New Roman" pitchFamily="18" charset="0"/>
                <a:cs typeface="Times New Roman" pitchFamily="18" charset="0"/>
              </a:rPr>
              <a:t>making it easier to access</a:t>
            </a:r>
            <a:endParaRPr lang="en-US" sz="2000" dirty="0">
              <a:solidFill>
                <a:schemeClr val="tx1"/>
              </a:solidFill>
              <a:latin typeface="Times New Roman" pitchFamily="18" charset="0"/>
              <a:cs typeface="Times New Roman" pitchFamily="18" charset="0"/>
            </a:endParaRPr>
          </a:p>
        </p:txBody>
      </p:sp>
      <p:sp>
        <p:nvSpPr>
          <p:cNvPr id="12" name="Content Placeholder 9"/>
          <p:cNvSpPr txBox="1">
            <a:spLocks/>
          </p:cNvSpPr>
          <p:nvPr/>
        </p:nvSpPr>
        <p:spPr>
          <a:xfrm>
            <a:off x="0" y="2928934"/>
            <a:ext cx="4357718" cy="1285884"/>
          </a:xfrm>
          <a:prstGeom prst="rect">
            <a:avLst/>
          </a:prstGeom>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Widespread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because it has many branches in Palestine, ( Nablus ,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Bethlehem,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Ramallah , and Hebron</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37"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ppt_x</p:attrName>
                                        </p:attrNameLst>
                                      </p:cBhvr>
                                      <p:tavLst>
                                        <p:tav tm="0">
                                          <p:val>
                                            <p:strVal val="#ppt_x"/>
                                          </p:val>
                                        </p:tav>
                                        <p:tav tm="100000">
                                          <p:val>
                                            <p:strVal val="#ppt_x"/>
                                          </p:val>
                                        </p:tav>
                                      </p:tavLst>
                                    </p:anim>
                                    <p:anim calcmode="lin" valueType="num">
                                      <p:cBhvr>
                                        <p:cTn id="17" dur="900" decel="100000" fill="hold"/>
                                        <p:tgtEl>
                                          <p:spTgt spid="3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900" decel="100000" fill="hold"/>
                                        <p:tgtEl>
                                          <p:spTgt spid="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1000"/>
                                        <p:tgtEl>
                                          <p:spTgt spid="3">
                                            <p:txEl>
                                              <p:pRg st="0" end="0"/>
                                            </p:txEl>
                                          </p:spTgt>
                                        </p:tgtEl>
                                      </p:cBhvr>
                                    </p:animEffect>
                                    <p:anim calcmode="lin" valueType="num">
                                      <p:cBhvr>
                                        <p:cTn id="3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animEffect transition="in" filter="fade">
                                      <p:cBhvr>
                                        <p:cTn id="42" dur="1000"/>
                                        <p:tgtEl>
                                          <p:spTgt spid="3">
                                            <p:txEl>
                                              <p:pRg st="1" end="1"/>
                                            </p:txEl>
                                          </p:spTgt>
                                        </p:tgtEl>
                                      </p:cBhvr>
                                    </p:animEffect>
                                    <p:anim calcmode="lin" valueType="num">
                                      <p:cBhvr>
                                        <p:cTn id="4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animBg="1"/>
      <p:bldP spid="35" grpId="0" animBg="1"/>
      <p:bldP spid="9"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Text Placeholder 4"/>
          <p:cNvSpPr>
            <a:spLocks noGrp="1"/>
          </p:cNvSpPr>
          <p:nvPr>
            <p:ph type="body" sz="quarter" idx="14"/>
          </p:nvPr>
        </p:nvSpPr>
        <p:spPr/>
        <p:txBody>
          <a:bodyPr/>
          <a:lstStyle/>
          <a:p>
            <a:endParaRPr lang="ar-SA"/>
          </a:p>
        </p:txBody>
      </p:sp>
      <p:sp>
        <p:nvSpPr>
          <p:cNvPr id="8" name="Subtitle 3"/>
          <p:cNvSpPr txBox="1">
            <a:spLocks/>
          </p:cNvSpPr>
          <p:nvPr/>
        </p:nvSpPr>
        <p:spPr>
          <a:xfrm>
            <a:off x="0" y="5000636"/>
            <a:ext cx="5715008" cy="1295400"/>
          </a:xfrm>
          <a:prstGeom prst="rect">
            <a:avLst/>
          </a:prstGeom>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Al-</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Zaytona</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is considered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to be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the third largest company in Palestine</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13" name="Content Placeholder 12"/>
          <p:cNvSpPr>
            <a:spLocks noGrp="1"/>
          </p:cNvSpPr>
          <p:nvPr>
            <p:ph idx="1"/>
          </p:nvPr>
        </p:nvSpPr>
        <p:spPr>
          <a:xfrm flipH="1">
            <a:off x="8686799" y="1600201"/>
            <a:ext cx="45719" cy="114288"/>
          </a:xfrm>
        </p:spPr>
        <p:txBody>
          <a:bodyPr>
            <a:normAutofit fontScale="25000" lnSpcReduction="20000"/>
          </a:bodyPr>
          <a:lstStyle/>
          <a:p>
            <a:endParaRPr lang="ar-SA" dirty="0"/>
          </a:p>
        </p:txBody>
      </p:sp>
      <p:sp>
        <p:nvSpPr>
          <p:cNvPr id="11" name="Content Placeholder 6"/>
          <p:cNvSpPr txBox="1">
            <a:spLocks/>
          </p:cNvSpPr>
          <p:nvPr/>
        </p:nvSpPr>
        <p:spPr>
          <a:xfrm>
            <a:off x="3071802" y="2285992"/>
            <a:ext cx="6072198" cy="1428760"/>
          </a:xfrm>
          <a:prstGeom prst="rect">
            <a:avLst/>
          </a:prstGeom>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Communicating and delivering value to customers and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managing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relationships with customers in ways that benefit the organization and its stakeholder</a:t>
            </a:r>
            <a:endParaRPr kumimoji="0" lang="en-US" sz="20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2" name="Content Placeholder 11"/>
          <p:cNvSpPr>
            <a:spLocks noGrp="1"/>
          </p:cNvSpPr>
          <p:nvPr>
            <p:ph sz="quarter" idx="13"/>
          </p:nvPr>
        </p:nvSpPr>
        <p:spPr>
          <a:xfrm flipH="1">
            <a:off x="8153400" y="3929066"/>
            <a:ext cx="1990764" cy="2090734"/>
          </a:xfrm>
        </p:spPr>
        <p:txBody>
          <a:bodyPr/>
          <a:lstStyle/>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bg/>
                                          </p:spTgt>
                                        </p:tgtEl>
                                        <p:attrNameLst>
                                          <p:attrName>style.visibility</p:attrName>
                                        </p:attrNameLst>
                                      </p:cBhvr>
                                      <p:to>
                                        <p:strVal val="visible"/>
                                      </p:to>
                                    </p:set>
                                    <p:anim calcmode="lin" valueType="num">
                                      <p:cBhvr>
                                        <p:cTn id="7" dur="500" fill="hold"/>
                                        <p:tgtEl>
                                          <p:spTgt spid="8">
                                            <p:bg/>
                                          </p:spTgt>
                                        </p:tgtEl>
                                        <p:attrNameLst>
                                          <p:attrName>ppt_w</p:attrName>
                                        </p:attrNameLst>
                                      </p:cBhvr>
                                      <p:tavLst>
                                        <p:tav tm="0">
                                          <p:val>
                                            <p:fltVal val="0"/>
                                          </p:val>
                                        </p:tav>
                                        <p:tav tm="100000">
                                          <p:val>
                                            <p:strVal val="#ppt_w"/>
                                          </p:val>
                                        </p:tav>
                                      </p:tavLst>
                                    </p:anim>
                                    <p:anim calcmode="lin" valueType="num">
                                      <p:cBhvr>
                                        <p:cTn id="8" dur="500" fill="hold"/>
                                        <p:tgtEl>
                                          <p:spTgt spid="8">
                                            <p:bg/>
                                          </p:spTgt>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p:cTn id="11"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8">
                                            <p:txEl>
                                              <p:pRg st="0" end="0"/>
                                            </p:txEl>
                                          </p:spTgt>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lstStyle/>
          <a:p>
            <a:pPr algn="ctr">
              <a:buFont typeface="Wingdings" pitchFamily="2" charset="2"/>
              <a:buChar char="ü"/>
            </a:pPr>
            <a:r>
              <a:rPr lang="en-US" dirty="0" smtClean="0">
                <a:latin typeface="Algerian" pitchFamily="82" charset="0"/>
              </a:rPr>
              <a:t>Weaknesses</a:t>
            </a:r>
            <a:endParaRPr lang="ar-SA" dirty="0"/>
          </a:p>
        </p:txBody>
      </p:sp>
      <p:sp>
        <p:nvSpPr>
          <p:cNvPr id="6" name="Content Placeholder 5"/>
          <p:cNvSpPr>
            <a:spLocks noGrp="1"/>
          </p:cNvSpPr>
          <p:nvPr>
            <p:ph sz="quarter" idx="13"/>
          </p:nvPr>
        </p:nvSpPr>
        <p:spPr>
          <a:xfrm>
            <a:off x="0" y="1571612"/>
            <a:ext cx="4929190" cy="1285884"/>
          </a:xfrm>
          <a:prstGeom prst="rect">
            <a:avLst/>
          </a:prstGeom>
        </p:spPr>
        <p:style>
          <a:lnRef idx="1">
            <a:schemeClr val="dk1"/>
          </a:lnRef>
          <a:fillRef idx="2">
            <a:schemeClr val="dk1"/>
          </a:fillRef>
          <a:effectRef idx="1">
            <a:schemeClr val="dk1"/>
          </a:effectRef>
          <a:fontRef idx="minor">
            <a:schemeClr val="dk1"/>
          </a:fontRef>
        </p:style>
        <p:txBody>
          <a:bodyPr rtlCol="0" anchor="ctr">
            <a:normAutofit fontScale="92500" lnSpcReduction="20000"/>
          </a:bodyPr>
          <a:lstStyle/>
          <a:p>
            <a:pPr algn="ctr"/>
            <a:endParaRPr lang="en-US" sz="2000" dirty="0" smtClean="0">
              <a:latin typeface="Times New Roman" pitchFamily="18" charset="0"/>
              <a:cs typeface="Times New Roman" pitchFamily="18" charset="0"/>
            </a:endParaRPr>
          </a:p>
          <a:p>
            <a:pPr>
              <a:buFont typeface="Wingdings" pitchFamily="2" charset="2"/>
              <a:buChar char="ü"/>
            </a:pPr>
            <a:r>
              <a:rPr lang="en-US" sz="2000" dirty="0" smtClean="0">
                <a:solidFill>
                  <a:schemeClr val="tx1"/>
                </a:solidFill>
                <a:latin typeface="Times New Roman" pitchFamily="18" charset="0"/>
                <a:cs typeface="Times New Roman" pitchFamily="18" charset="0"/>
              </a:rPr>
              <a:t>There is no experience of direct marketing which leads to reduce market share </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7" name="Content Placeholder 6"/>
          <p:cNvSpPr>
            <a:spLocks noGrp="1"/>
          </p:cNvSpPr>
          <p:nvPr>
            <p:ph idx="1"/>
          </p:nvPr>
        </p:nvSpPr>
        <p:spPr>
          <a:xfrm>
            <a:off x="0" y="4643446"/>
            <a:ext cx="5786446" cy="1500198"/>
          </a:xfrm>
          <a:prstGeom prst="rect">
            <a:avLst/>
          </a:prstGeom>
        </p:spPr>
        <p:style>
          <a:lnRef idx="1">
            <a:schemeClr val="dk1"/>
          </a:lnRef>
          <a:fillRef idx="2">
            <a:schemeClr val="dk1"/>
          </a:fillRef>
          <a:effectRef idx="1">
            <a:schemeClr val="dk1"/>
          </a:effectRef>
          <a:fontRef idx="minor">
            <a:schemeClr val="dk1"/>
          </a:fontRef>
        </p:style>
        <p:txBody>
          <a:bodyPr rtlCol="0" anchor="ctr">
            <a:normAutofit/>
          </a:bodyP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Customer </a:t>
            </a:r>
            <a:r>
              <a:rPr lang="en-US" sz="2000" dirty="0" smtClean="0">
                <a:solidFill>
                  <a:schemeClr val="tx1"/>
                </a:solidFill>
                <a:latin typeface="Times New Roman" pitchFamily="18" charset="0"/>
                <a:cs typeface="Times New Roman" pitchFamily="18" charset="0"/>
              </a:rPr>
              <a:t>lists </a:t>
            </a:r>
            <a:r>
              <a:rPr lang="en-US" sz="2000" dirty="0" smtClean="0">
                <a:solidFill>
                  <a:schemeClr val="tx1"/>
                </a:solidFill>
                <a:latin typeface="Times New Roman" pitchFamily="18" charset="0"/>
                <a:cs typeface="Times New Roman" pitchFamily="18" charset="0"/>
              </a:rPr>
              <a:t>do not take into account the quality of service that is provided to each customer, and this may affect their ability to increase profitability </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8" name="Subtitle 4"/>
          <p:cNvSpPr txBox="1">
            <a:spLocks/>
          </p:cNvSpPr>
          <p:nvPr/>
        </p:nvSpPr>
        <p:spPr>
          <a:xfrm>
            <a:off x="4000496" y="3143248"/>
            <a:ext cx="5000628" cy="1285884"/>
          </a:xfrm>
          <a:prstGeom prst="rect">
            <a:avLst/>
          </a:prstGeom>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marL="342900" marR="0" lvl="0" indent="-342900"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There are some villages where the technical possibility of high speeds </a:t>
            </a:r>
            <a:r>
              <a:rPr lang="en-US" sz="2000" dirty="0" smtClean="0">
                <a:solidFill>
                  <a:schemeClr val="tx1"/>
                </a:solidFill>
                <a:latin typeface="Times New Roman" pitchFamily="18" charset="0"/>
                <a:cs typeface="Times New Roman" pitchFamily="18" charset="0"/>
              </a:rPr>
              <a:t>is</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not available</a:t>
            </a:r>
            <a:r>
              <a:rPr kumimoji="0" lang="en-US" sz="3200" b="0" i="0" u="none" strike="noStrike" kern="1200" cap="none" spc="0" normalizeH="0" baseline="0" noProof="0" dirty="0" smtClean="0">
                <a:ln>
                  <a:noFill/>
                </a:ln>
                <a:solidFill>
                  <a:schemeClr val="lt1"/>
                </a:solidFill>
                <a:effectLst/>
                <a:uLnTx/>
                <a:uFillTx/>
                <a:latin typeface="+mn-lt"/>
                <a:ea typeface="+mn-ea"/>
                <a:cs typeface="+mn-cs"/>
              </a:rPr>
              <a:t/>
            </a:r>
            <a:br>
              <a:rPr kumimoji="0" lang="en-US" sz="3200" b="0" i="0" u="none" strike="noStrike" kern="1200" cap="none" spc="0" normalizeH="0" baseline="0" noProof="0" dirty="0" smtClean="0">
                <a:ln>
                  <a:noFill/>
                </a:ln>
                <a:solidFill>
                  <a:schemeClr val="lt1"/>
                </a:solidFill>
                <a:effectLst/>
                <a:uLnTx/>
                <a:uFillTx/>
                <a:latin typeface="+mn-lt"/>
                <a:ea typeface="+mn-ea"/>
                <a:cs typeface="+mn-cs"/>
              </a:rPr>
            </a:b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bg/>
                                          </p:spTgt>
                                        </p:tgtEl>
                                        <p:attrNameLst>
                                          <p:attrName>style.visibility</p:attrName>
                                        </p:attrNameLst>
                                      </p:cBhvr>
                                      <p:to>
                                        <p:strVal val="visible"/>
                                      </p:to>
                                    </p:set>
                                    <p:anim calcmode="lin" valueType="num">
                                      <p:cBhvr additive="base">
                                        <p:cTn id="1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6" dur="500" fill="hold"/>
                                        <p:tgtEl>
                                          <p:spTgt spid="8">
                                            <p:bg/>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buFont typeface="Wingdings" pitchFamily="2" charset="2"/>
              <a:buChar char="ü"/>
            </a:pPr>
            <a:r>
              <a:rPr lang="en-US" dirty="0" smtClean="0">
                <a:latin typeface="Algerian" pitchFamily="82" charset="0"/>
              </a:rPr>
              <a:t>Threats</a:t>
            </a:r>
            <a:r>
              <a:rPr lang="ar-SA" dirty="0" smtClean="0">
                <a:latin typeface="Algerian" pitchFamily="82" charset="0"/>
              </a:rPr>
              <a:t/>
            </a:r>
            <a:br>
              <a:rPr lang="ar-SA" dirty="0" smtClean="0">
                <a:latin typeface="Algerian" pitchFamily="82" charset="0"/>
              </a:rPr>
            </a:br>
            <a:endParaRPr lang="ar-SA" dirty="0">
              <a:latin typeface="Algerian" pitchFamily="82" charset="0"/>
            </a:endParaRPr>
          </a:p>
        </p:txBody>
      </p:sp>
      <p:sp>
        <p:nvSpPr>
          <p:cNvPr id="3" name="Content Placeholder 2"/>
          <p:cNvSpPr>
            <a:spLocks noGrp="1"/>
          </p:cNvSpPr>
          <p:nvPr>
            <p:ph idx="1"/>
          </p:nvPr>
        </p:nvSpPr>
        <p:spPr>
          <a:xfrm>
            <a:off x="0" y="4929198"/>
            <a:ext cx="5686436" cy="1196965"/>
          </a:xfrm>
        </p:spPr>
        <p:style>
          <a:lnRef idx="1">
            <a:schemeClr val="dk1"/>
          </a:lnRef>
          <a:fillRef idx="2">
            <a:schemeClr val="dk1"/>
          </a:fillRef>
          <a:effectRef idx="1">
            <a:schemeClr val="dk1"/>
          </a:effectRef>
          <a:fontRef idx="minor">
            <a:schemeClr val="dk1"/>
          </a:fontRef>
        </p:style>
        <p:txBody>
          <a:bodyPr>
            <a:normAutofit/>
          </a:bodyPr>
          <a:lstStyle/>
          <a:p>
            <a:pPr>
              <a:buFont typeface="Wingdings" pitchFamily="2" charset="2"/>
              <a:buChar char="ü"/>
            </a:pPr>
            <a:r>
              <a:rPr lang="en-US" sz="2400" dirty="0">
                <a:latin typeface="Times New Roman" pitchFamily="18" charset="0"/>
                <a:cs typeface="Times New Roman" pitchFamily="18" charset="0"/>
              </a:rPr>
              <a:t>D</a:t>
            </a:r>
            <a:r>
              <a:rPr lang="en-US" sz="2400" dirty="0" smtClean="0">
                <a:latin typeface="Times New Roman" pitchFamily="18" charset="0"/>
                <a:cs typeface="Times New Roman" pitchFamily="18" charset="0"/>
              </a:rPr>
              <a:t>on’t </a:t>
            </a:r>
            <a:r>
              <a:rPr lang="en-US" sz="2400" dirty="0" smtClean="0">
                <a:latin typeface="Times New Roman" pitchFamily="18" charset="0"/>
                <a:cs typeface="Times New Roman" pitchFamily="18" charset="0"/>
              </a:rPr>
              <a:t>provide </a:t>
            </a:r>
            <a:r>
              <a:rPr lang="en-US" sz="2400" dirty="0" smtClean="0">
                <a:latin typeface="Times New Roman" pitchFamily="18" charset="0"/>
                <a:cs typeface="Times New Roman" pitchFamily="18" charset="0"/>
              </a:rPr>
              <a:t>competitive</a:t>
            </a:r>
            <a:r>
              <a:rPr lang="en-US" sz="2400" dirty="0" smtClean="0">
                <a:latin typeface="Times New Roman" pitchFamily="18" charset="0"/>
                <a:cs typeface="Times New Roman" pitchFamily="18" charset="0"/>
              </a:rPr>
              <a:t> offers </a:t>
            </a:r>
            <a:r>
              <a:rPr lang="en-US" sz="2400" dirty="0" smtClean="0">
                <a:latin typeface="Times New Roman" pitchFamily="18" charset="0"/>
                <a:cs typeface="Times New Roman" pitchFamily="18" charset="0"/>
              </a:rPr>
              <a:t>in different times of the year.</a:t>
            </a:r>
            <a:endParaRPr lang="ar-SA" sz="2400" dirty="0">
              <a:latin typeface="Times New Roman" pitchFamily="18" charset="0"/>
              <a:cs typeface="Times New Roman" pitchFamily="18" charset="0"/>
            </a:endParaRPr>
          </a:p>
        </p:txBody>
      </p:sp>
      <p:sp>
        <p:nvSpPr>
          <p:cNvPr id="5" name="Text Placeholder 4"/>
          <p:cNvSpPr>
            <a:spLocks noGrp="1"/>
          </p:cNvSpPr>
          <p:nvPr>
            <p:ph type="body" sz="quarter" idx="14"/>
          </p:nvPr>
        </p:nvSpPr>
        <p:spPr>
          <a:xfrm>
            <a:off x="3286116" y="3214686"/>
            <a:ext cx="5857884" cy="1143008"/>
          </a:xfrm>
        </p:spPr>
        <p:style>
          <a:lnRef idx="1">
            <a:schemeClr val="dk1"/>
          </a:lnRef>
          <a:fillRef idx="2">
            <a:schemeClr val="dk1"/>
          </a:fillRef>
          <a:effectRef idx="1">
            <a:schemeClr val="dk1"/>
          </a:effectRef>
          <a:fontRef idx="minor">
            <a:schemeClr val="dk1"/>
          </a:fontRef>
        </p:style>
        <p:txBody>
          <a:bodyPr>
            <a:normAutofit/>
          </a:bodyPr>
          <a:lstStyle/>
          <a:p>
            <a:pPr>
              <a:buFont typeface="Wingdings" pitchFamily="2" charset="2"/>
              <a:buChar char="ü"/>
            </a:pPr>
            <a:r>
              <a:rPr lang="en-US" sz="2400" dirty="0" smtClean="0"/>
              <a:t>Sometimes poor services</a:t>
            </a:r>
            <a:endParaRPr lang="ar-SA" sz="2400" dirty="0"/>
          </a:p>
        </p:txBody>
      </p:sp>
      <p:sp>
        <p:nvSpPr>
          <p:cNvPr id="6" name="Content Placeholder 5"/>
          <p:cNvSpPr>
            <a:spLocks noGrp="1"/>
          </p:cNvSpPr>
          <p:nvPr>
            <p:ph sz="quarter" idx="13"/>
          </p:nvPr>
        </p:nvSpPr>
        <p:spPr>
          <a:xfrm>
            <a:off x="0" y="1643050"/>
            <a:ext cx="6286512" cy="130968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ü"/>
            </a:pPr>
            <a:r>
              <a:rPr lang="en-US" sz="2000" dirty="0" smtClean="0">
                <a:solidFill>
                  <a:schemeClr val="tx1"/>
                </a:solidFill>
                <a:latin typeface="Times New Roman" pitchFamily="18" charset="0"/>
                <a:cs typeface="Times New Roman" pitchFamily="18" charset="0"/>
              </a:rPr>
              <a:t>A critical </a:t>
            </a:r>
            <a:r>
              <a:rPr lang="en-US" sz="2000" dirty="0" smtClean="0">
                <a:solidFill>
                  <a:schemeClr val="tx1"/>
                </a:solidFill>
                <a:latin typeface="Times New Roman" pitchFamily="18" charset="0"/>
                <a:cs typeface="Times New Roman" pitchFamily="18" charset="0"/>
              </a:rPr>
              <a:t>threat </a:t>
            </a:r>
            <a:r>
              <a:rPr lang="en-US" sz="2000" dirty="0" smtClean="0">
                <a:solidFill>
                  <a:schemeClr val="tx1"/>
                </a:solidFill>
                <a:latin typeface="Times New Roman" pitchFamily="18" charset="0"/>
                <a:cs typeface="Times New Roman" pitchFamily="18" charset="0"/>
              </a:rPr>
              <a:t>for the company comes from Al-Zaytona competitors; </a:t>
            </a:r>
            <a:r>
              <a:rPr lang="en-US" sz="2000" dirty="0" smtClean="0">
                <a:solidFill>
                  <a:schemeClr val="tx1"/>
                </a:solidFill>
                <a:latin typeface="Times New Roman" pitchFamily="18" charset="0"/>
                <a:cs typeface="Times New Roman" pitchFamily="18" charset="0"/>
              </a:rPr>
              <a:t>(e.g. </a:t>
            </a:r>
            <a:r>
              <a:rPr lang="en-US" sz="2000" dirty="0" err="1" smtClean="0">
                <a:solidFill>
                  <a:schemeClr val="tx1"/>
                </a:solidFill>
                <a:latin typeface="Times New Roman" pitchFamily="18" charset="0"/>
                <a:cs typeface="Times New Roman" pitchFamily="18" charset="0"/>
              </a:rPr>
              <a:t>Hadra</a:t>
            </a:r>
            <a:r>
              <a:rPr lang="en-US" sz="2000" dirty="0" smtClean="0">
                <a:solidFill>
                  <a:schemeClr val="tx1"/>
                </a:solidFill>
                <a:latin typeface="Times New Roman" pitchFamily="18" charset="0"/>
                <a:cs typeface="Times New Roman" pitchFamily="18" charset="0"/>
              </a:rPr>
              <a:t> company</a:t>
            </a:r>
            <a:r>
              <a:rPr lang="en-US" sz="2000" dirty="0">
                <a:solidFill>
                  <a:schemeClr val="tx1"/>
                </a:solidFill>
              </a:rPr>
              <a:t>)</a:t>
            </a:r>
            <a:endParaRPr lang="en-US"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TotalTime>
  <Words>1520</Words>
  <Application>Microsoft Office PowerPoint</Application>
  <PresentationFormat>On-screen Show (4:3)</PresentationFormat>
  <Paragraphs>268</Paragraphs>
  <Slides>56</Slides>
  <Notes>2</Notes>
  <HiddenSlides>0</HiddenSlides>
  <MMClips>0</MMClips>
  <ScaleCrop>false</ScaleCrop>
  <HeadingPairs>
    <vt:vector size="4" baseType="variant">
      <vt:variant>
        <vt:lpstr>Theme</vt:lpstr>
      </vt:variant>
      <vt:variant>
        <vt:i4>2</vt:i4>
      </vt:variant>
      <vt:variant>
        <vt:lpstr>Slide Titles</vt:lpstr>
      </vt:variant>
      <vt:variant>
        <vt:i4>56</vt:i4>
      </vt:variant>
    </vt:vector>
  </HeadingPairs>
  <TitlesOfParts>
    <vt:vector size="58" baseType="lpstr">
      <vt:lpstr>Office Theme</vt:lpstr>
      <vt:lpstr>Custom Design</vt:lpstr>
      <vt:lpstr>Improving Service Quality at Al-Zaytona Company</vt:lpstr>
      <vt:lpstr>Agenda</vt:lpstr>
      <vt:lpstr>Introduction </vt:lpstr>
      <vt:lpstr>PowerPoint Presentation</vt:lpstr>
      <vt:lpstr>SOWT Analysis</vt:lpstr>
      <vt:lpstr>PowerPoint Presentation</vt:lpstr>
      <vt:lpstr>PowerPoint Presentation</vt:lpstr>
      <vt:lpstr>PowerPoint Presentation</vt:lpstr>
      <vt:lpstr>Threats </vt:lpstr>
      <vt:lpstr>OPPORTINITIES </vt:lpstr>
      <vt:lpstr>Methodology </vt:lpstr>
      <vt:lpstr>Methodology</vt:lpstr>
      <vt:lpstr>PowerPoint Presentation</vt:lpstr>
      <vt:lpstr>PowerPoint Presentation</vt:lpstr>
      <vt:lpstr>PowerPoint Presentation</vt:lpstr>
      <vt:lpstr>PowerPoint Presentation</vt:lpstr>
      <vt:lpstr>PowerPoint Presentation</vt:lpstr>
      <vt:lpstr>Quality</vt:lpstr>
      <vt:lpstr>PowerPoint Presentation</vt:lpstr>
      <vt:lpstr>Quality</vt:lpstr>
      <vt:lpstr>Quality</vt:lpstr>
      <vt:lpstr>Quality</vt:lpstr>
      <vt:lpstr>Quality</vt:lpstr>
      <vt:lpstr>Quality</vt:lpstr>
      <vt:lpstr>Quality</vt:lpstr>
      <vt:lpstr>Quality</vt:lpstr>
      <vt:lpstr>Quality</vt:lpstr>
      <vt:lpstr>Quality</vt:lpstr>
      <vt:lpstr>PowerPoint Presentation</vt:lpstr>
      <vt:lpstr>Quality</vt:lpstr>
      <vt:lpstr>Quality</vt:lpstr>
      <vt:lpstr>Quality</vt:lpstr>
      <vt:lpstr>Quality</vt:lpstr>
      <vt:lpstr>Quality</vt:lpstr>
      <vt:lpstr>Quality</vt:lpstr>
      <vt:lpstr>Quality</vt:lpstr>
      <vt:lpstr>PowerPoint Presentation</vt:lpstr>
      <vt:lpstr>PowerPoint Presentation</vt:lpstr>
      <vt:lpstr>Soft Skills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dc:creator>
  <cp:lastModifiedBy>Mohammed</cp:lastModifiedBy>
  <cp:revision>90</cp:revision>
  <dcterms:created xsi:type="dcterms:W3CDTF">2014-04-26T15:13:30Z</dcterms:created>
  <dcterms:modified xsi:type="dcterms:W3CDTF">2014-05-03T16:51:48Z</dcterms:modified>
</cp:coreProperties>
</file>