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0" r:id="rId1"/>
  </p:sldMasterIdLst>
  <p:notesMasterIdLst>
    <p:notesMasterId r:id="rId19"/>
  </p:notesMasterIdLst>
  <p:sldIdLst>
    <p:sldId id="256" r:id="rId2"/>
    <p:sldId id="258" r:id="rId3"/>
    <p:sldId id="260" r:id="rId4"/>
    <p:sldId id="298" r:id="rId5"/>
    <p:sldId id="299" r:id="rId6"/>
    <p:sldId id="300" r:id="rId7"/>
    <p:sldId id="301" r:id="rId8"/>
    <p:sldId id="302" r:id="rId9"/>
    <p:sldId id="261" r:id="rId10"/>
    <p:sldId id="303" r:id="rId11"/>
    <p:sldId id="304" r:id="rId12"/>
    <p:sldId id="306" r:id="rId13"/>
    <p:sldId id="307" r:id="rId14"/>
    <p:sldId id="308" r:id="rId15"/>
    <p:sldId id="309" r:id="rId16"/>
    <p:sldId id="310" r:id="rId17"/>
    <p:sldId id="267" r:id="rId18"/>
  </p:sldIdLst>
  <p:sldSz cx="9144000" cy="5143500" type="screen16x9"/>
  <p:notesSz cx="6858000" cy="9144000"/>
  <p:embeddedFontLst>
    <p:embeddedFont>
      <p:font typeface="Anaheim" panose="020B0604020202020204" charset="0"/>
      <p:regular r:id="rId20"/>
      <p:bold r:id="rId21"/>
    </p:embeddedFont>
    <p:embeddedFont>
      <p:font typeface="Nunito Light" pitchFamily="2" charset="0"/>
      <p:regular r:id="rId22"/>
      <p:italic r:id="rId23"/>
    </p:embeddedFont>
    <p:embeddedFont>
      <p:font typeface="Poppins" panose="00000500000000000000" pitchFamily="2" charset="0"/>
      <p:regular r:id="rId24"/>
      <p:bold r:id="rId25"/>
      <p:italic r:id="rId26"/>
      <p:boldItalic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0C7D20D-4287-4F7F-8A4C-D408072C7569}">
  <a:tblStyle styleId="{C0C7D20D-4287-4F7F-8A4C-D408072C756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B52BD3FA-21ED-468C-96D0-419698FA040E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196" autoAdjust="0"/>
  </p:normalViewPr>
  <p:slideViewPr>
    <p:cSldViewPr snapToGrid="0">
      <p:cViewPr>
        <p:scale>
          <a:sx n="100" d="100"/>
          <a:sy n="100" d="100"/>
        </p:scale>
        <p:origin x="946" y="18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g4dfce81f19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  <p:txBody>
          <a:bodyPr/>
          <a:lstStyle/>
          <a:p>
            <a:endParaRPr lang="en-GB"/>
          </a:p>
        </p:txBody>
      </p:sp>
      <p:sp>
        <p:nvSpPr>
          <p:cNvPr id="327" name="Google Shape;327;g4dfce81f19_0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>
          <a:extLst>
            <a:ext uri="{FF2B5EF4-FFF2-40B4-BE49-F238E27FC236}">
              <a16:creationId xmlns:a16="http://schemas.microsoft.com/office/drawing/2014/main" id="{C8708C8C-E68E-CD67-D7E2-8CB58787A4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g3402c295343_0_0:notes">
            <a:extLst>
              <a:ext uri="{FF2B5EF4-FFF2-40B4-BE49-F238E27FC236}">
                <a16:creationId xmlns:a16="http://schemas.microsoft.com/office/drawing/2014/main" id="{C6B3729E-C015-C96A-5191-58180D0ED8D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  <p:txBody>
          <a:bodyPr/>
          <a:lstStyle/>
          <a:p>
            <a:endParaRPr lang="en-GB"/>
          </a:p>
        </p:txBody>
      </p:sp>
      <p:sp>
        <p:nvSpPr>
          <p:cNvPr id="375" name="Google Shape;375;g3402c295343_0_0:notes">
            <a:extLst>
              <a:ext uri="{FF2B5EF4-FFF2-40B4-BE49-F238E27FC236}">
                <a16:creationId xmlns:a16="http://schemas.microsoft.com/office/drawing/2014/main" id="{5291FF7D-A7E3-2B0C-5963-76B15442E49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636131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9">
          <a:extLst>
            <a:ext uri="{FF2B5EF4-FFF2-40B4-BE49-F238E27FC236}">
              <a16:creationId xmlns:a16="http://schemas.microsoft.com/office/drawing/2014/main" id="{D9032C86-A709-FE19-4BC3-DFADD7AC68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g184d99d1a72_0_15:notes">
            <a:extLst>
              <a:ext uri="{FF2B5EF4-FFF2-40B4-BE49-F238E27FC236}">
                <a16:creationId xmlns:a16="http://schemas.microsoft.com/office/drawing/2014/main" id="{F3A4AFD8-D485-65FC-B3B5-CDAC84DDE41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  <p:txBody>
          <a:bodyPr/>
          <a:lstStyle/>
          <a:p>
            <a:endParaRPr lang="en-GB"/>
          </a:p>
        </p:txBody>
      </p:sp>
      <p:sp>
        <p:nvSpPr>
          <p:cNvPr id="401" name="Google Shape;401;g184d99d1a72_0_15:notes">
            <a:extLst>
              <a:ext uri="{FF2B5EF4-FFF2-40B4-BE49-F238E27FC236}">
                <a16:creationId xmlns:a16="http://schemas.microsoft.com/office/drawing/2014/main" id="{A76B5DB8-EDFF-DD0F-9140-C0AD33B6B48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302289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9">
          <a:extLst>
            <a:ext uri="{FF2B5EF4-FFF2-40B4-BE49-F238E27FC236}">
              <a16:creationId xmlns:a16="http://schemas.microsoft.com/office/drawing/2014/main" id="{409D6291-B542-1590-2E1F-11DB4001D7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g184d99d1a72_0_15:notes">
            <a:extLst>
              <a:ext uri="{FF2B5EF4-FFF2-40B4-BE49-F238E27FC236}">
                <a16:creationId xmlns:a16="http://schemas.microsoft.com/office/drawing/2014/main" id="{99E00474-D588-3920-DC78-81A4925B4B1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  <p:txBody>
          <a:bodyPr/>
          <a:lstStyle/>
          <a:p>
            <a:endParaRPr lang="en-GB"/>
          </a:p>
        </p:txBody>
      </p:sp>
      <p:sp>
        <p:nvSpPr>
          <p:cNvPr id="401" name="Google Shape;401;g184d99d1a72_0_15:notes">
            <a:extLst>
              <a:ext uri="{FF2B5EF4-FFF2-40B4-BE49-F238E27FC236}">
                <a16:creationId xmlns:a16="http://schemas.microsoft.com/office/drawing/2014/main" id="{B1058FAA-C9CB-80DE-DC3E-9B40B901345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25524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9">
          <a:extLst>
            <a:ext uri="{FF2B5EF4-FFF2-40B4-BE49-F238E27FC236}">
              <a16:creationId xmlns:a16="http://schemas.microsoft.com/office/drawing/2014/main" id="{CF5307A7-6194-74FC-7EB0-835CD67AF6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g184d99d1a72_0_15:notes">
            <a:extLst>
              <a:ext uri="{FF2B5EF4-FFF2-40B4-BE49-F238E27FC236}">
                <a16:creationId xmlns:a16="http://schemas.microsoft.com/office/drawing/2014/main" id="{7D995955-8591-CD3C-6F47-E5D18359514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  <p:txBody>
          <a:bodyPr/>
          <a:lstStyle/>
          <a:p>
            <a:endParaRPr lang="en-GB"/>
          </a:p>
        </p:txBody>
      </p:sp>
      <p:sp>
        <p:nvSpPr>
          <p:cNvPr id="401" name="Google Shape;401;g184d99d1a72_0_15:notes">
            <a:extLst>
              <a:ext uri="{FF2B5EF4-FFF2-40B4-BE49-F238E27FC236}">
                <a16:creationId xmlns:a16="http://schemas.microsoft.com/office/drawing/2014/main" id="{6C55059D-224E-09A5-0591-A075090BE1E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457677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9">
          <a:extLst>
            <a:ext uri="{FF2B5EF4-FFF2-40B4-BE49-F238E27FC236}">
              <a16:creationId xmlns:a16="http://schemas.microsoft.com/office/drawing/2014/main" id="{32940E53-3634-7F6E-4EE8-E67F59D110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g54dda1946d_6_332:notes">
            <a:extLst>
              <a:ext uri="{FF2B5EF4-FFF2-40B4-BE49-F238E27FC236}">
                <a16:creationId xmlns:a16="http://schemas.microsoft.com/office/drawing/2014/main" id="{8AF7CE8E-952D-1D15-7E6B-CF68BA5CC42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  <p:txBody>
          <a:bodyPr/>
          <a:lstStyle/>
          <a:p>
            <a:endParaRPr lang="en-GB"/>
          </a:p>
        </p:txBody>
      </p:sp>
      <p:sp>
        <p:nvSpPr>
          <p:cNvPr id="381" name="Google Shape;381;g54dda1946d_6_332:notes">
            <a:extLst>
              <a:ext uri="{FF2B5EF4-FFF2-40B4-BE49-F238E27FC236}">
                <a16:creationId xmlns:a16="http://schemas.microsoft.com/office/drawing/2014/main" id="{1E8B4929-B4A8-E268-D81A-85AEDC91DB0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401836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9">
          <a:extLst>
            <a:ext uri="{FF2B5EF4-FFF2-40B4-BE49-F238E27FC236}">
              <a16:creationId xmlns:a16="http://schemas.microsoft.com/office/drawing/2014/main" id="{CC4D5D95-D286-43C8-B206-EF5B06C126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g54dda1946d_6_332:notes">
            <a:extLst>
              <a:ext uri="{FF2B5EF4-FFF2-40B4-BE49-F238E27FC236}">
                <a16:creationId xmlns:a16="http://schemas.microsoft.com/office/drawing/2014/main" id="{E903932E-6C03-210B-829D-AA444AF07F3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  <p:txBody>
          <a:bodyPr/>
          <a:lstStyle/>
          <a:p>
            <a:endParaRPr lang="en-GB"/>
          </a:p>
        </p:txBody>
      </p:sp>
      <p:sp>
        <p:nvSpPr>
          <p:cNvPr id="381" name="Google Shape;381;g54dda1946d_6_332:notes">
            <a:extLst>
              <a:ext uri="{FF2B5EF4-FFF2-40B4-BE49-F238E27FC236}">
                <a16:creationId xmlns:a16="http://schemas.microsoft.com/office/drawing/2014/main" id="{C8EF66A3-A171-F8B4-CC3F-23EA06AD562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274530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9">
          <a:extLst>
            <a:ext uri="{FF2B5EF4-FFF2-40B4-BE49-F238E27FC236}">
              <a16:creationId xmlns:a16="http://schemas.microsoft.com/office/drawing/2014/main" id="{4604658F-C5C4-BDDC-DAC6-B125EE33A6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g54dda1946d_6_332:notes">
            <a:extLst>
              <a:ext uri="{FF2B5EF4-FFF2-40B4-BE49-F238E27FC236}">
                <a16:creationId xmlns:a16="http://schemas.microsoft.com/office/drawing/2014/main" id="{6684B8C1-33AE-F8C9-8988-7534C92595E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  <p:txBody>
          <a:bodyPr/>
          <a:lstStyle/>
          <a:p>
            <a:endParaRPr lang="en-GB"/>
          </a:p>
        </p:txBody>
      </p:sp>
      <p:sp>
        <p:nvSpPr>
          <p:cNvPr id="381" name="Google Shape;381;g54dda1946d_6_332:notes">
            <a:extLst>
              <a:ext uri="{FF2B5EF4-FFF2-40B4-BE49-F238E27FC236}">
                <a16:creationId xmlns:a16="http://schemas.microsoft.com/office/drawing/2014/main" id="{E096C343-8152-BC4D-FF60-E01EF6ECC73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3348522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g54dda1946d_4_27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  <p:txBody>
          <a:bodyPr/>
          <a:lstStyle/>
          <a:p>
            <a:endParaRPr lang="en-GB"/>
          </a:p>
        </p:txBody>
      </p:sp>
      <p:sp>
        <p:nvSpPr>
          <p:cNvPr id="481" name="Google Shape;481;g54dda1946d_4_27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d431007ba2_0_2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  <p:txBody>
          <a:bodyPr/>
          <a:lstStyle/>
          <a:p>
            <a:endParaRPr lang="en-GB"/>
          </a:p>
        </p:txBody>
      </p:sp>
      <p:sp>
        <p:nvSpPr>
          <p:cNvPr id="342" name="Google Shape;342;gd431007ba2_0_2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i="1" dirty="0">
              <a:solidFill>
                <a:srgbClr val="595959"/>
              </a:solidFill>
              <a:latin typeface="Anaheim"/>
              <a:ea typeface="Anaheim"/>
              <a:cs typeface="Anaheim"/>
              <a:sym typeface="Anaheim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g54dda1946d_6_3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  <p:txBody>
          <a:bodyPr/>
          <a:lstStyle/>
          <a:p>
            <a:endParaRPr lang="en-GB"/>
          </a:p>
        </p:txBody>
      </p:sp>
      <p:sp>
        <p:nvSpPr>
          <p:cNvPr id="367" name="Google Shape;367;g54dda1946d_6_3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5">
          <a:extLst>
            <a:ext uri="{FF2B5EF4-FFF2-40B4-BE49-F238E27FC236}">
              <a16:creationId xmlns:a16="http://schemas.microsoft.com/office/drawing/2014/main" id="{CADDF0E6-4248-E9DF-0E68-DCFE35FC5A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g54dda1946d_6_308:notes">
            <a:extLst>
              <a:ext uri="{FF2B5EF4-FFF2-40B4-BE49-F238E27FC236}">
                <a16:creationId xmlns:a16="http://schemas.microsoft.com/office/drawing/2014/main" id="{10DC2658-BFAE-B80E-AC95-815EF0EA851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  <p:txBody>
          <a:bodyPr/>
          <a:lstStyle/>
          <a:p>
            <a:endParaRPr lang="en-GB"/>
          </a:p>
        </p:txBody>
      </p:sp>
      <p:sp>
        <p:nvSpPr>
          <p:cNvPr id="367" name="Google Shape;367;g54dda1946d_6_308:notes">
            <a:extLst>
              <a:ext uri="{FF2B5EF4-FFF2-40B4-BE49-F238E27FC236}">
                <a16:creationId xmlns:a16="http://schemas.microsoft.com/office/drawing/2014/main" id="{CB566ED3-730B-5C64-BD6F-A85193647BE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245304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5">
          <a:extLst>
            <a:ext uri="{FF2B5EF4-FFF2-40B4-BE49-F238E27FC236}">
              <a16:creationId xmlns:a16="http://schemas.microsoft.com/office/drawing/2014/main" id="{D43F5F8F-D837-E615-4E80-BF1D3B266F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g54dda1946d_6_308:notes">
            <a:extLst>
              <a:ext uri="{FF2B5EF4-FFF2-40B4-BE49-F238E27FC236}">
                <a16:creationId xmlns:a16="http://schemas.microsoft.com/office/drawing/2014/main" id="{BCBC399B-ACB4-898E-83D9-63D92647958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  <p:txBody>
          <a:bodyPr/>
          <a:lstStyle/>
          <a:p>
            <a:endParaRPr lang="en-GB"/>
          </a:p>
        </p:txBody>
      </p:sp>
      <p:sp>
        <p:nvSpPr>
          <p:cNvPr id="367" name="Google Shape;367;g54dda1946d_6_308:notes">
            <a:extLst>
              <a:ext uri="{FF2B5EF4-FFF2-40B4-BE49-F238E27FC236}">
                <a16:creationId xmlns:a16="http://schemas.microsoft.com/office/drawing/2014/main" id="{EE6E98BA-4F5D-2EA0-4DE0-75B82C847D0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34557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9">
          <a:extLst>
            <a:ext uri="{FF2B5EF4-FFF2-40B4-BE49-F238E27FC236}">
              <a16:creationId xmlns:a16="http://schemas.microsoft.com/office/drawing/2014/main" id="{DCBE4F18-C020-25F7-49ED-96F7D5B01A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g54dda1946d_6_332:notes">
            <a:extLst>
              <a:ext uri="{FF2B5EF4-FFF2-40B4-BE49-F238E27FC236}">
                <a16:creationId xmlns:a16="http://schemas.microsoft.com/office/drawing/2014/main" id="{3EEE122E-F8A0-4077-8BD4-BB80B726F3A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  <p:txBody>
          <a:bodyPr/>
          <a:lstStyle/>
          <a:p>
            <a:endParaRPr lang="en-GB"/>
          </a:p>
        </p:txBody>
      </p:sp>
      <p:sp>
        <p:nvSpPr>
          <p:cNvPr id="381" name="Google Shape;381;g54dda1946d_6_332:notes">
            <a:extLst>
              <a:ext uri="{FF2B5EF4-FFF2-40B4-BE49-F238E27FC236}">
                <a16:creationId xmlns:a16="http://schemas.microsoft.com/office/drawing/2014/main" id="{D2C4A15F-0112-2DED-4C7A-1EEAB7B303B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147435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9">
          <a:extLst>
            <a:ext uri="{FF2B5EF4-FFF2-40B4-BE49-F238E27FC236}">
              <a16:creationId xmlns:a16="http://schemas.microsoft.com/office/drawing/2014/main" id="{A3C5A64C-4C42-BAFB-EF3B-243CC43415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g54dda1946d_6_332:notes">
            <a:extLst>
              <a:ext uri="{FF2B5EF4-FFF2-40B4-BE49-F238E27FC236}">
                <a16:creationId xmlns:a16="http://schemas.microsoft.com/office/drawing/2014/main" id="{24777FB7-033C-7FA0-41AB-31EADA5D1D3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  <p:txBody>
          <a:bodyPr/>
          <a:lstStyle/>
          <a:p>
            <a:endParaRPr lang="en-GB"/>
          </a:p>
        </p:txBody>
      </p:sp>
      <p:sp>
        <p:nvSpPr>
          <p:cNvPr id="381" name="Google Shape;381;g54dda1946d_6_332:notes">
            <a:extLst>
              <a:ext uri="{FF2B5EF4-FFF2-40B4-BE49-F238E27FC236}">
                <a16:creationId xmlns:a16="http://schemas.microsoft.com/office/drawing/2014/main" id="{D41ABCE1-49AF-4EE8-9776-1810F2C2E73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035605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9">
          <a:extLst>
            <a:ext uri="{FF2B5EF4-FFF2-40B4-BE49-F238E27FC236}">
              <a16:creationId xmlns:a16="http://schemas.microsoft.com/office/drawing/2014/main" id="{621B2935-F1B2-6AC5-F939-DD8C9BAEEE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g54dda1946d_6_332:notes">
            <a:extLst>
              <a:ext uri="{FF2B5EF4-FFF2-40B4-BE49-F238E27FC236}">
                <a16:creationId xmlns:a16="http://schemas.microsoft.com/office/drawing/2014/main" id="{2524A1D5-BC19-1C7B-C732-84671081652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  <p:txBody>
          <a:bodyPr/>
          <a:lstStyle/>
          <a:p>
            <a:endParaRPr lang="en-GB"/>
          </a:p>
        </p:txBody>
      </p:sp>
      <p:sp>
        <p:nvSpPr>
          <p:cNvPr id="381" name="Google Shape;381;g54dda1946d_6_332:notes">
            <a:extLst>
              <a:ext uri="{FF2B5EF4-FFF2-40B4-BE49-F238E27FC236}">
                <a16:creationId xmlns:a16="http://schemas.microsoft.com/office/drawing/2014/main" id="{56C0BC7A-98EA-4743-581E-AD555C04602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671696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g3402c29534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  <p:txBody>
          <a:bodyPr/>
          <a:lstStyle/>
          <a:p>
            <a:endParaRPr lang="en-GB"/>
          </a:p>
        </p:txBody>
      </p:sp>
      <p:sp>
        <p:nvSpPr>
          <p:cNvPr id="375" name="Google Shape;375;g3402c29534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8.png"/><Relationship Id="rId7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5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972300" y="1482800"/>
            <a:ext cx="7199400" cy="14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45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972300" y="3239202"/>
            <a:ext cx="7199400" cy="4215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grpSp>
        <p:nvGrpSpPr>
          <p:cNvPr id="12" name="Google Shape;12;p2"/>
          <p:cNvGrpSpPr/>
          <p:nvPr/>
        </p:nvGrpSpPr>
        <p:grpSpPr>
          <a:xfrm>
            <a:off x="-6825" y="1613"/>
            <a:ext cx="9163538" cy="5147081"/>
            <a:chOff x="-21325" y="-6819"/>
            <a:chExt cx="9163538" cy="5147081"/>
          </a:xfrm>
        </p:grpSpPr>
        <p:grpSp>
          <p:nvGrpSpPr>
            <p:cNvPr id="13" name="Google Shape;13;p2"/>
            <p:cNvGrpSpPr/>
            <p:nvPr/>
          </p:nvGrpSpPr>
          <p:grpSpPr>
            <a:xfrm>
              <a:off x="2626712" y="4610687"/>
              <a:ext cx="6515501" cy="529575"/>
              <a:chOff x="2626712" y="4610687"/>
              <a:chExt cx="6515501" cy="529575"/>
            </a:xfrm>
          </p:grpSpPr>
          <p:pic>
            <p:nvPicPr>
              <p:cNvPr id="14" name="Google Shape;14;p2"/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 rot="10800000">
                <a:off x="2626712" y="4610687"/>
                <a:ext cx="6515501" cy="529575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5" name="Google Shape;15;p2"/>
              <p:cNvPicPr preferRelativeResize="0"/>
              <p:nvPr/>
            </p:nvPicPr>
            <p:blipFill>
              <a:blip r:embed="rId4">
                <a:alphaModFix/>
              </a:blip>
              <a:stretch>
                <a:fillRect/>
              </a:stretch>
            </p:blipFill>
            <p:spPr>
              <a:xfrm rot="10800000">
                <a:off x="7293388" y="4840980"/>
                <a:ext cx="1585464" cy="69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16" name="Google Shape;16;p2"/>
            <p:cNvGrpSpPr/>
            <p:nvPr/>
          </p:nvGrpSpPr>
          <p:grpSpPr>
            <a:xfrm>
              <a:off x="-21325" y="-6819"/>
              <a:ext cx="6523526" cy="536050"/>
              <a:chOff x="-21325" y="-6819"/>
              <a:chExt cx="6523526" cy="536050"/>
            </a:xfrm>
          </p:grpSpPr>
          <p:pic>
            <p:nvPicPr>
              <p:cNvPr id="17" name="Google Shape;17;p2"/>
              <p:cNvPicPr preferRelativeResize="0"/>
              <p:nvPr/>
            </p:nvPicPr>
            <p:blipFill>
              <a:blip r:embed="rId5">
                <a:alphaModFix/>
              </a:blip>
              <a:stretch>
                <a:fillRect/>
              </a:stretch>
            </p:blipFill>
            <p:spPr>
              <a:xfrm>
                <a:off x="-21325" y="-6819"/>
                <a:ext cx="6523526" cy="53605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8" name="Google Shape;18;p2"/>
              <p:cNvPicPr preferRelativeResize="0"/>
              <p:nvPr/>
            </p:nvPicPr>
            <p:blipFill>
              <a:blip r:embed="rId4">
                <a:alphaModFix/>
              </a:blip>
              <a:stretch>
                <a:fillRect/>
              </a:stretch>
            </p:blipFill>
            <p:spPr>
              <a:xfrm>
                <a:off x="243800" y="239786"/>
                <a:ext cx="1585464" cy="69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grpSp>
        <p:nvGrpSpPr>
          <p:cNvPr id="19" name="Google Shape;19;p2"/>
          <p:cNvGrpSpPr/>
          <p:nvPr/>
        </p:nvGrpSpPr>
        <p:grpSpPr>
          <a:xfrm>
            <a:off x="-6819" y="-7400"/>
            <a:ext cx="9157637" cy="5158300"/>
            <a:chOff x="0" y="0"/>
            <a:chExt cx="9157637" cy="5158300"/>
          </a:xfrm>
        </p:grpSpPr>
        <p:pic>
          <p:nvPicPr>
            <p:cNvPr id="20" name="Google Shape;20;p2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7906088" y="0"/>
              <a:ext cx="1251550" cy="12515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" name="Google Shape;21;p2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0" y="3906750"/>
              <a:ext cx="1251550" cy="125155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_1_1_1_1_1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Google Shape;104;p1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5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3"/>
          <p:cNvSpPr txBox="1">
            <a:spLocks noGrp="1"/>
          </p:cNvSpPr>
          <p:nvPr>
            <p:ph type="title"/>
          </p:nvPr>
        </p:nvSpPr>
        <p:spPr>
          <a:xfrm>
            <a:off x="720000" y="5395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13"/>
          <p:cNvSpPr txBox="1">
            <a:spLocks noGrp="1"/>
          </p:cNvSpPr>
          <p:nvPr>
            <p:ph type="title" idx="2" hasCustomPrompt="1"/>
          </p:nvPr>
        </p:nvSpPr>
        <p:spPr>
          <a:xfrm>
            <a:off x="3759205" y="1699096"/>
            <a:ext cx="694800" cy="69480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07" name="Google Shape;107;p13"/>
          <p:cNvSpPr txBox="1">
            <a:spLocks noGrp="1"/>
          </p:cNvSpPr>
          <p:nvPr>
            <p:ph type="title" idx="3" hasCustomPrompt="1"/>
          </p:nvPr>
        </p:nvSpPr>
        <p:spPr>
          <a:xfrm>
            <a:off x="4690005" y="1699096"/>
            <a:ext cx="694800" cy="69480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08" name="Google Shape;108;p13"/>
          <p:cNvSpPr txBox="1">
            <a:spLocks noGrp="1"/>
          </p:cNvSpPr>
          <p:nvPr>
            <p:ph type="title" idx="4" hasCustomPrompt="1"/>
          </p:nvPr>
        </p:nvSpPr>
        <p:spPr>
          <a:xfrm>
            <a:off x="3759193" y="2781754"/>
            <a:ext cx="694800" cy="69480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09" name="Google Shape;109;p13"/>
          <p:cNvSpPr txBox="1">
            <a:spLocks noGrp="1"/>
          </p:cNvSpPr>
          <p:nvPr>
            <p:ph type="title" idx="5" hasCustomPrompt="1"/>
          </p:nvPr>
        </p:nvSpPr>
        <p:spPr>
          <a:xfrm>
            <a:off x="4689993" y="2781754"/>
            <a:ext cx="694800" cy="69480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10" name="Google Shape;110;p13"/>
          <p:cNvSpPr txBox="1">
            <a:spLocks noGrp="1"/>
          </p:cNvSpPr>
          <p:nvPr>
            <p:ph type="title" idx="6" hasCustomPrompt="1"/>
          </p:nvPr>
        </p:nvSpPr>
        <p:spPr>
          <a:xfrm>
            <a:off x="3759207" y="3864413"/>
            <a:ext cx="694800" cy="69480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11" name="Google Shape;111;p13"/>
          <p:cNvSpPr txBox="1">
            <a:spLocks noGrp="1"/>
          </p:cNvSpPr>
          <p:nvPr>
            <p:ph type="title" idx="7" hasCustomPrompt="1"/>
          </p:nvPr>
        </p:nvSpPr>
        <p:spPr>
          <a:xfrm>
            <a:off x="4690007" y="3864413"/>
            <a:ext cx="694800" cy="69480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12" name="Google Shape;112;p13"/>
          <p:cNvSpPr txBox="1">
            <a:spLocks noGrp="1"/>
          </p:cNvSpPr>
          <p:nvPr>
            <p:ph type="subTitle" idx="1"/>
          </p:nvPr>
        </p:nvSpPr>
        <p:spPr>
          <a:xfrm>
            <a:off x="1280600" y="1699100"/>
            <a:ext cx="2288100" cy="69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800" b="1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9pPr>
          </a:lstStyle>
          <a:p>
            <a:endParaRPr/>
          </a:p>
        </p:txBody>
      </p:sp>
      <p:sp>
        <p:nvSpPr>
          <p:cNvPr id="113" name="Google Shape;113;p13"/>
          <p:cNvSpPr txBox="1">
            <a:spLocks noGrp="1"/>
          </p:cNvSpPr>
          <p:nvPr>
            <p:ph type="subTitle" idx="8"/>
          </p:nvPr>
        </p:nvSpPr>
        <p:spPr>
          <a:xfrm>
            <a:off x="1280600" y="2781762"/>
            <a:ext cx="2288100" cy="69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800" b="1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9pPr>
          </a:lstStyle>
          <a:p>
            <a:endParaRPr/>
          </a:p>
        </p:txBody>
      </p:sp>
      <p:sp>
        <p:nvSpPr>
          <p:cNvPr id="114" name="Google Shape;114;p13"/>
          <p:cNvSpPr txBox="1">
            <a:spLocks noGrp="1"/>
          </p:cNvSpPr>
          <p:nvPr>
            <p:ph type="subTitle" idx="9"/>
          </p:nvPr>
        </p:nvSpPr>
        <p:spPr>
          <a:xfrm>
            <a:off x="1280600" y="3864423"/>
            <a:ext cx="2288100" cy="69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800" b="1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9pPr>
          </a:lstStyle>
          <a:p>
            <a:endParaRPr/>
          </a:p>
        </p:txBody>
      </p:sp>
      <p:sp>
        <p:nvSpPr>
          <p:cNvPr id="115" name="Google Shape;115;p13"/>
          <p:cNvSpPr txBox="1">
            <a:spLocks noGrp="1"/>
          </p:cNvSpPr>
          <p:nvPr>
            <p:ph type="subTitle" idx="13"/>
          </p:nvPr>
        </p:nvSpPr>
        <p:spPr>
          <a:xfrm>
            <a:off x="5575300" y="1699096"/>
            <a:ext cx="2288100" cy="69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800" b="1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9pPr>
          </a:lstStyle>
          <a:p>
            <a:endParaRPr/>
          </a:p>
        </p:txBody>
      </p:sp>
      <p:sp>
        <p:nvSpPr>
          <p:cNvPr id="116" name="Google Shape;116;p13"/>
          <p:cNvSpPr txBox="1">
            <a:spLocks noGrp="1"/>
          </p:cNvSpPr>
          <p:nvPr>
            <p:ph type="subTitle" idx="14"/>
          </p:nvPr>
        </p:nvSpPr>
        <p:spPr>
          <a:xfrm>
            <a:off x="5575300" y="2781754"/>
            <a:ext cx="2288100" cy="69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800" b="1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9pPr>
          </a:lstStyle>
          <a:p>
            <a:endParaRPr/>
          </a:p>
        </p:txBody>
      </p:sp>
      <p:sp>
        <p:nvSpPr>
          <p:cNvPr id="117" name="Google Shape;117;p13"/>
          <p:cNvSpPr txBox="1">
            <a:spLocks noGrp="1"/>
          </p:cNvSpPr>
          <p:nvPr>
            <p:ph type="subTitle" idx="15"/>
          </p:nvPr>
        </p:nvSpPr>
        <p:spPr>
          <a:xfrm>
            <a:off x="5575300" y="3864413"/>
            <a:ext cx="2288100" cy="69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800" b="1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9pPr>
          </a:lstStyle>
          <a:p>
            <a:endParaRPr/>
          </a:p>
        </p:txBody>
      </p:sp>
      <p:grpSp>
        <p:nvGrpSpPr>
          <p:cNvPr id="118" name="Google Shape;118;p13"/>
          <p:cNvGrpSpPr/>
          <p:nvPr/>
        </p:nvGrpSpPr>
        <p:grpSpPr>
          <a:xfrm flipH="1">
            <a:off x="2620475" y="0"/>
            <a:ext cx="6523526" cy="369900"/>
            <a:chOff x="0" y="0"/>
            <a:chExt cx="6523526" cy="369900"/>
          </a:xfrm>
        </p:grpSpPr>
        <p:pic>
          <p:nvPicPr>
            <p:cNvPr id="119" name="Google Shape;119;p13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0" y="0"/>
              <a:ext cx="6523526" cy="3699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0" name="Google Shape;120;p13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265125" y="150455"/>
              <a:ext cx="1585464" cy="690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21" name="Google Shape;121;p13"/>
          <p:cNvGrpSpPr/>
          <p:nvPr/>
        </p:nvGrpSpPr>
        <p:grpSpPr>
          <a:xfrm flipH="1">
            <a:off x="0" y="0"/>
            <a:ext cx="9144000" cy="5143512"/>
            <a:chOff x="0" y="0"/>
            <a:chExt cx="9144000" cy="5143512"/>
          </a:xfrm>
        </p:grpSpPr>
        <p:pic>
          <p:nvPicPr>
            <p:cNvPr id="122" name="Google Shape;122;p13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8171225" y="0"/>
              <a:ext cx="972775" cy="9727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3" name="Google Shape;123;p13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0" y="4170737"/>
              <a:ext cx="972775" cy="972775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3">
  <p:cSld name="CUSTOM_10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Google Shape;163;p1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5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18"/>
          <p:cNvSpPr txBox="1">
            <a:spLocks noGrp="1"/>
          </p:cNvSpPr>
          <p:nvPr>
            <p:ph type="title"/>
          </p:nvPr>
        </p:nvSpPr>
        <p:spPr>
          <a:xfrm>
            <a:off x="720000" y="5395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grpSp>
        <p:nvGrpSpPr>
          <p:cNvPr id="165" name="Google Shape;165;p18"/>
          <p:cNvGrpSpPr/>
          <p:nvPr/>
        </p:nvGrpSpPr>
        <p:grpSpPr>
          <a:xfrm flipH="1">
            <a:off x="2620475" y="0"/>
            <a:ext cx="6523526" cy="369900"/>
            <a:chOff x="0" y="0"/>
            <a:chExt cx="6523526" cy="369900"/>
          </a:xfrm>
        </p:grpSpPr>
        <p:pic>
          <p:nvPicPr>
            <p:cNvPr id="166" name="Google Shape;166;p18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0" y="0"/>
              <a:ext cx="6523526" cy="3699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7" name="Google Shape;167;p18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265125" y="150455"/>
              <a:ext cx="1585464" cy="690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68" name="Google Shape;168;p18"/>
          <p:cNvGrpSpPr/>
          <p:nvPr/>
        </p:nvGrpSpPr>
        <p:grpSpPr>
          <a:xfrm flipH="1">
            <a:off x="0" y="0"/>
            <a:ext cx="9144000" cy="5143512"/>
            <a:chOff x="0" y="0"/>
            <a:chExt cx="9144000" cy="5143512"/>
          </a:xfrm>
        </p:grpSpPr>
        <p:pic>
          <p:nvPicPr>
            <p:cNvPr id="169" name="Google Shape;169;p18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8171225" y="0"/>
              <a:ext cx="972775" cy="9727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0" name="Google Shape;170;p18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0" y="4170737"/>
              <a:ext cx="972775" cy="97277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71" name="Google Shape;171;p18"/>
          <p:cNvSpPr txBox="1">
            <a:spLocks noGrp="1"/>
          </p:cNvSpPr>
          <p:nvPr>
            <p:ph type="body" idx="1"/>
          </p:nvPr>
        </p:nvSpPr>
        <p:spPr>
          <a:xfrm>
            <a:off x="2145600" y="2101875"/>
            <a:ext cx="4852800" cy="176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1pPr>
            <a:lvl2pPr marL="914400" lvl="1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2pPr>
            <a:lvl3pPr marL="1371600" lvl="2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3pPr>
            <a:lvl4pPr marL="1828800" lvl="3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4pPr>
            <a:lvl5pPr marL="2286000" lvl="4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5pPr>
            <a:lvl6pPr marL="2743200" lvl="5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6pPr>
            <a:lvl7pPr marL="3200400" lvl="6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7pPr>
            <a:lvl8pPr marL="3657600" lvl="7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8pPr>
            <a:lvl9pPr marL="4114800" lvl="8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9pPr>
          </a:lstStyle>
          <a:p>
            <a:endParaRPr/>
          </a:p>
        </p:txBody>
      </p:sp>
      <p:sp>
        <p:nvSpPr>
          <p:cNvPr id="172" name="Google Shape;172;p18"/>
          <p:cNvSpPr txBox="1">
            <a:spLocks noGrp="1"/>
          </p:cNvSpPr>
          <p:nvPr>
            <p:ph type="subTitle" idx="2"/>
          </p:nvPr>
        </p:nvSpPr>
        <p:spPr>
          <a:xfrm>
            <a:off x="2145600" y="2101150"/>
            <a:ext cx="4852800" cy="176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3">
  <p:cSld name="TITLE_ONLY_3"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3" name="Google Shape;253;p2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5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p25"/>
          <p:cNvSpPr txBox="1">
            <a:spLocks noGrp="1"/>
          </p:cNvSpPr>
          <p:nvPr>
            <p:ph type="title"/>
          </p:nvPr>
        </p:nvSpPr>
        <p:spPr>
          <a:xfrm>
            <a:off x="720000" y="5395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grpSp>
        <p:nvGrpSpPr>
          <p:cNvPr id="255" name="Google Shape;255;p25"/>
          <p:cNvGrpSpPr/>
          <p:nvPr/>
        </p:nvGrpSpPr>
        <p:grpSpPr>
          <a:xfrm flipH="1">
            <a:off x="2620475" y="0"/>
            <a:ext cx="6523526" cy="369900"/>
            <a:chOff x="0" y="0"/>
            <a:chExt cx="6523526" cy="369900"/>
          </a:xfrm>
        </p:grpSpPr>
        <p:pic>
          <p:nvPicPr>
            <p:cNvPr id="256" name="Google Shape;256;p25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0" y="0"/>
              <a:ext cx="6523526" cy="3699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7" name="Google Shape;257;p25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265125" y="150455"/>
              <a:ext cx="1585464" cy="690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58" name="Google Shape;258;p25"/>
          <p:cNvPicPr preferRelativeResize="0"/>
          <p:nvPr/>
        </p:nvPicPr>
        <p:blipFill rotWithShape="1">
          <a:blip r:embed="rId5">
            <a:alphaModFix/>
          </a:blip>
          <a:srcRect r="56111" b="41941"/>
          <a:stretch/>
        </p:blipFill>
        <p:spPr>
          <a:xfrm rot="-5400000">
            <a:off x="8325038" y="4266787"/>
            <a:ext cx="775950" cy="784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9" name="Google Shape;259;p2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-5400000" flipH="1">
            <a:off x="0" y="4170725"/>
            <a:ext cx="972775" cy="972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9"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1" name="Google Shape;301;p3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5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2" name="Google Shape;302;p3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5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3" name="Google Shape;303;p30"/>
          <p:cNvPicPr preferRelativeResize="0"/>
          <p:nvPr/>
        </p:nvPicPr>
        <p:blipFill rotWithShape="1">
          <a:blip r:embed="rId3">
            <a:alphaModFix/>
          </a:blip>
          <a:srcRect t="129" b="129"/>
          <a:stretch/>
        </p:blipFill>
        <p:spPr>
          <a:xfrm rot="-5400000">
            <a:off x="-145124" y="3582752"/>
            <a:ext cx="1716695" cy="1307947"/>
          </a:xfrm>
          <a:prstGeom prst="rect">
            <a:avLst/>
          </a:prstGeom>
          <a:noFill/>
          <a:ln>
            <a:noFill/>
          </a:ln>
        </p:spPr>
      </p:pic>
      <p:pic>
        <p:nvPicPr>
          <p:cNvPr id="304" name="Google Shape;304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06088" y="-13650"/>
            <a:ext cx="1251550" cy="12515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05" name="Google Shape;305;p30"/>
          <p:cNvGrpSpPr/>
          <p:nvPr/>
        </p:nvGrpSpPr>
        <p:grpSpPr>
          <a:xfrm>
            <a:off x="0" y="-13638"/>
            <a:ext cx="8878852" cy="4923618"/>
            <a:chOff x="0" y="-13638"/>
            <a:chExt cx="8878852" cy="4923618"/>
          </a:xfrm>
        </p:grpSpPr>
        <p:pic>
          <p:nvPicPr>
            <p:cNvPr id="306" name="Google Shape;306;p30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 rot="10800000">
              <a:off x="7293388" y="4840980"/>
              <a:ext cx="1585464" cy="69000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307" name="Google Shape;307;p30"/>
            <p:cNvGrpSpPr/>
            <p:nvPr/>
          </p:nvGrpSpPr>
          <p:grpSpPr>
            <a:xfrm>
              <a:off x="0" y="-13638"/>
              <a:ext cx="6523526" cy="536050"/>
              <a:chOff x="0" y="-13638"/>
              <a:chExt cx="6523526" cy="536050"/>
            </a:xfrm>
          </p:grpSpPr>
          <p:pic>
            <p:nvPicPr>
              <p:cNvPr id="308" name="Google Shape;308;p30"/>
              <p:cNvPicPr preferRelativeResize="0"/>
              <p:nvPr/>
            </p:nvPicPr>
            <p:blipFill>
              <a:blip r:embed="rId6">
                <a:alphaModFix/>
              </a:blip>
              <a:stretch>
                <a:fillRect/>
              </a:stretch>
            </p:blipFill>
            <p:spPr>
              <a:xfrm>
                <a:off x="0" y="-13638"/>
                <a:ext cx="6523526" cy="53605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09" name="Google Shape;309;p30"/>
              <p:cNvPicPr preferRelativeResize="0"/>
              <p:nvPr/>
            </p:nvPicPr>
            <p:blipFill>
              <a:blip r:embed="rId5">
                <a:alphaModFix/>
              </a:blip>
              <a:stretch>
                <a:fillRect/>
              </a:stretch>
            </p:blipFill>
            <p:spPr>
              <a:xfrm>
                <a:off x="265125" y="232968"/>
                <a:ext cx="1585464" cy="69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9_1"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1" name="Google Shape;31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5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2" name="Google Shape;312;p31"/>
          <p:cNvPicPr preferRelativeResize="0"/>
          <p:nvPr/>
        </p:nvPicPr>
        <p:blipFill rotWithShape="1">
          <a:blip r:embed="rId3">
            <a:alphaModFix/>
          </a:blip>
          <a:srcRect l="73637" t="129" b="129"/>
          <a:stretch/>
        </p:blipFill>
        <p:spPr>
          <a:xfrm>
            <a:off x="8632789" y="38875"/>
            <a:ext cx="452574" cy="130795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13" name="Google Shape;313;p31"/>
          <p:cNvGrpSpPr/>
          <p:nvPr/>
        </p:nvGrpSpPr>
        <p:grpSpPr>
          <a:xfrm>
            <a:off x="-26" y="-20456"/>
            <a:ext cx="972776" cy="5162894"/>
            <a:chOff x="-26" y="-20456"/>
            <a:chExt cx="972776" cy="5162894"/>
          </a:xfrm>
        </p:grpSpPr>
        <p:pic>
          <p:nvPicPr>
            <p:cNvPr id="314" name="Google Shape;314;p31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 flipH="1">
              <a:off x="-25" y="-20456"/>
              <a:ext cx="972775" cy="9727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5" name="Google Shape;315;p31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 rot="5400000" flipH="1">
              <a:off x="-26" y="4169663"/>
              <a:ext cx="972775" cy="972775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316" name="Google Shape;316;p31"/>
          <p:cNvGrpSpPr/>
          <p:nvPr/>
        </p:nvGrpSpPr>
        <p:grpSpPr>
          <a:xfrm rot="10800000">
            <a:off x="5368113" y="4784100"/>
            <a:ext cx="3789523" cy="359400"/>
            <a:chOff x="-13638" y="0"/>
            <a:chExt cx="3789523" cy="359400"/>
          </a:xfrm>
        </p:grpSpPr>
        <p:pic>
          <p:nvPicPr>
            <p:cNvPr id="317" name="Google Shape;317;p31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-13638" y="0"/>
              <a:ext cx="3789523" cy="3594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8" name="Google Shape;318;p31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265125" y="145205"/>
              <a:ext cx="1585464" cy="690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oogle Shape;23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5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24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71225" y="0"/>
            <a:ext cx="972775" cy="9727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5" name="Google Shape;25;p3"/>
          <p:cNvGrpSpPr/>
          <p:nvPr/>
        </p:nvGrpSpPr>
        <p:grpSpPr>
          <a:xfrm>
            <a:off x="4303195" y="4617494"/>
            <a:ext cx="4845850" cy="529600"/>
            <a:chOff x="4296376" y="4610675"/>
            <a:chExt cx="4845850" cy="529600"/>
          </a:xfrm>
        </p:grpSpPr>
        <p:pic>
          <p:nvPicPr>
            <p:cNvPr id="26" name="Google Shape;26;p3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 rot="10800000">
              <a:off x="4296376" y="4610675"/>
              <a:ext cx="4845850" cy="529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" name="Google Shape;27;p3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 rot="10800000">
              <a:off x="7293388" y="4840980"/>
              <a:ext cx="1585464" cy="690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8" name="Google Shape;28;p3"/>
          <p:cNvSpPr txBox="1">
            <a:spLocks noGrp="1"/>
          </p:cNvSpPr>
          <p:nvPr>
            <p:ph type="title"/>
          </p:nvPr>
        </p:nvSpPr>
        <p:spPr>
          <a:xfrm>
            <a:off x="4047175" y="2409650"/>
            <a:ext cx="4383600" cy="139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title" idx="2" hasCustomPrompt="1"/>
          </p:nvPr>
        </p:nvSpPr>
        <p:spPr>
          <a:xfrm>
            <a:off x="5690275" y="1037350"/>
            <a:ext cx="1097400" cy="109740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0" name="Google Shape;30;p3"/>
          <p:cNvSpPr>
            <a:spLocks noGrp="1"/>
          </p:cNvSpPr>
          <p:nvPr>
            <p:ph type="pic" idx="3"/>
          </p:nvPr>
        </p:nvSpPr>
        <p:spPr>
          <a:xfrm>
            <a:off x="713225" y="539500"/>
            <a:ext cx="2760600" cy="4064400"/>
          </a:xfrm>
          <a:prstGeom prst="round2DiagRect">
            <a:avLst>
              <a:gd name="adj1" fmla="val 16667"/>
              <a:gd name="adj2" fmla="val 0"/>
            </a:avLst>
          </a:prstGeom>
          <a:noFill/>
          <a:ln>
            <a:noFill/>
          </a:ln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Google Shape;41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5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5"/>
          <p:cNvSpPr txBox="1">
            <a:spLocks noGrp="1"/>
          </p:cNvSpPr>
          <p:nvPr>
            <p:ph type="title"/>
          </p:nvPr>
        </p:nvSpPr>
        <p:spPr>
          <a:xfrm>
            <a:off x="720000" y="5395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5"/>
          <p:cNvSpPr txBox="1">
            <a:spLocks noGrp="1"/>
          </p:cNvSpPr>
          <p:nvPr>
            <p:ph type="subTitle" idx="1"/>
          </p:nvPr>
        </p:nvSpPr>
        <p:spPr>
          <a:xfrm>
            <a:off x="3553500" y="3054555"/>
            <a:ext cx="4787100" cy="903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ubTitle" idx="2"/>
          </p:nvPr>
        </p:nvSpPr>
        <p:spPr>
          <a:xfrm>
            <a:off x="3553500" y="1649136"/>
            <a:ext cx="4787100" cy="903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subTitle" idx="3"/>
          </p:nvPr>
        </p:nvSpPr>
        <p:spPr>
          <a:xfrm>
            <a:off x="1859700" y="1649136"/>
            <a:ext cx="1541400" cy="903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800" b="1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9pPr>
          </a:lstStyle>
          <a:p>
            <a:endParaRPr/>
          </a:p>
        </p:txBody>
      </p:sp>
      <p:sp>
        <p:nvSpPr>
          <p:cNvPr id="46" name="Google Shape;46;p5"/>
          <p:cNvSpPr txBox="1">
            <a:spLocks noGrp="1"/>
          </p:cNvSpPr>
          <p:nvPr>
            <p:ph type="subTitle" idx="4"/>
          </p:nvPr>
        </p:nvSpPr>
        <p:spPr>
          <a:xfrm>
            <a:off x="1859700" y="3054549"/>
            <a:ext cx="1541400" cy="903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800" b="1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9pPr>
          </a:lstStyle>
          <a:p>
            <a:endParaRPr/>
          </a:p>
        </p:txBody>
      </p:sp>
      <p:grpSp>
        <p:nvGrpSpPr>
          <p:cNvPr id="47" name="Google Shape;47;p5"/>
          <p:cNvGrpSpPr/>
          <p:nvPr/>
        </p:nvGrpSpPr>
        <p:grpSpPr>
          <a:xfrm rot="10800000">
            <a:off x="2620475" y="4773475"/>
            <a:ext cx="6523526" cy="369900"/>
            <a:chOff x="0" y="0"/>
            <a:chExt cx="6523526" cy="369900"/>
          </a:xfrm>
        </p:grpSpPr>
        <p:pic>
          <p:nvPicPr>
            <p:cNvPr id="48" name="Google Shape;48;p5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0" y="0"/>
              <a:ext cx="6523526" cy="3699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9" name="Google Shape;49;p5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265125" y="150455"/>
              <a:ext cx="1585464" cy="690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50" name="Google Shape;50;p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4170737"/>
            <a:ext cx="972775" cy="972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Google Shape;57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5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7"/>
          <p:cNvSpPr txBox="1">
            <a:spLocks noGrp="1"/>
          </p:cNvSpPr>
          <p:nvPr>
            <p:ph type="title"/>
          </p:nvPr>
        </p:nvSpPr>
        <p:spPr>
          <a:xfrm>
            <a:off x="713225" y="987538"/>
            <a:ext cx="4294800" cy="106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7"/>
          <p:cNvSpPr txBox="1">
            <a:spLocks noGrp="1"/>
          </p:cNvSpPr>
          <p:nvPr>
            <p:ph type="subTitle" idx="1"/>
          </p:nvPr>
        </p:nvSpPr>
        <p:spPr>
          <a:xfrm>
            <a:off x="713225" y="2109663"/>
            <a:ext cx="4294800" cy="250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  <a:defRPr/>
            </a:lvl1pPr>
            <a:lvl2pPr lvl="1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AutoNum type="alphaLcPeriod"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AutoNum type="romanLcPeriod"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AutoNum type="arabicPeriod"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AutoNum type="alphaLcPeriod"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AutoNum type="romanLcPeriod"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AutoNum type="arabicPeriod"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AutoNum type="alphaLcPeriod"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AutoNum type="romanLcPeriod"/>
              <a:defRPr/>
            </a:lvl9pPr>
          </a:lstStyle>
          <a:p>
            <a:endParaRPr/>
          </a:p>
        </p:txBody>
      </p:sp>
      <p:sp>
        <p:nvSpPr>
          <p:cNvPr id="60" name="Google Shape;60;p7"/>
          <p:cNvSpPr>
            <a:spLocks noGrp="1"/>
          </p:cNvSpPr>
          <p:nvPr>
            <p:ph type="pic" idx="2"/>
          </p:nvPr>
        </p:nvSpPr>
        <p:spPr>
          <a:xfrm>
            <a:off x="5643775" y="539500"/>
            <a:ext cx="2787000" cy="4064400"/>
          </a:xfrm>
          <a:prstGeom prst="round2DiagRect">
            <a:avLst>
              <a:gd name="adj1" fmla="val 16667"/>
              <a:gd name="adj2" fmla="val 0"/>
            </a:avLst>
          </a:prstGeom>
          <a:noFill/>
          <a:ln>
            <a:noFill/>
          </a:ln>
        </p:spPr>
        <p:txBody>
          <a:bodyPr/>
          <a:lstStyle/>
          <a:p>
            <a:endParaRPr lang="en-GB"/>
          </a:p>
        </p:txBody>
      </p:sp>
      <p:pic>
        <p:nvPicPr>
          <p:cNvPr id="61" name="Google Shape;61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 flipH="1">
            <a:off x="-25" y="4170725"/>
            <a:ext cx="972775" cy="972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7"/>
          <p:cNvPicPr preferRelativeResize="0"/>
          <p:nvPr/>
        </p:nvPicPr>
        <p:blipFill rotWithShape="1">
          <a:blip r:embed="rId4">
            <a:alphaModFix/>
          </a:blip>
          <a:srcRect t="129" b="129"/>
          <a:stretch/>
        </p:blipFill>
        <p:spPr>
          <a:xfrm rot="-5400000">
            <a:off x="7509601" y="3503753"/>
            <a:ext cx="1716695" cy="130794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3" name="Google Shape;63;p7"/>
          <p:cNvGrpSpPr/>
          <p:nvPr/>
        </p:nvGrpSpPr>
        <p:grpSpPr>
          <a:xfrm>
            <a:off x="0" y="0"/>
            <a:ext cx="5837899" cy="536050"/>
            <a:chOff x="0" y="0"/>
            <a:chExt cx="5837899" cy="536050"/>
          </a:xfrm>
        </p:grpSpPr>
        <p:pic>
          <p:nvPicPr>
            <p:cNvPr id="64" name="Google Shape;64;p7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0" y="0"/>
              <a:ext cx="5837899" cy="5360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5" name="Google Shape;65;p7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265125" y="246605"/>
              <a:ext cx="1585464" cy="690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5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8"/>
          <p:cNvSpPr txBox="1">
            <a:spLocks noGrp="1"/>
          </p:cNvSpPr>
          <p:nvPr>
            <p:ph type="title"/>
          </p:nvPr>
        </p:nvSpPr>
        <p:spPr>
          <a:xfrm>
            <a:off x="2317950" y="1307100"/>
            <a:ext cx="4508100" cy="252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pic>
        <p:nvPicPr>
          <p:cNvPr id="69" name="Google Shape;69;p8"/>
          <p:cNvPicPr preferRelativeResize="0"/>
          <p:nvPr/>
        </p:nvPicPr>
        <p:blipFill rotWithShape="1">
          <a:blip r:embed="rId3">
            <a:alphaModFix/>
          </a:blip>
          <a:srcRect b="22420"/>
          <a:stretch/>
        </p:blipFill>
        <p:spPr>
          <a:xfrm rot="5400000">
            <a:off x="-257665" y="461283"/>
            <a:ext cx="1768000" cy="1047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0800000">
            <a:off x="7890675" y="0"/>
            <a:ext cx="1251550" cy="12515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1" name="Google Shape;71;p8"/>
          <p:cNvGrpSpPr/>
          <p:nvPr/>
        </p:nvGrpSpPr>
        <p:grpSpPr>
          <a:xfrm>
            <a:off x="3881699" y="4752250"/>
            <a:ext cx="5260526" cy="388025"/>
            <a:chOff x="3881699" y="4752250"/>
            <a:chExt cx="5260526" cy="388025"/>
          </a:xfrm>
        </p:grpSpPr>
        <p:pic>
          <p:nvPicPr>
            <p:cNvPr id="72" name="Google Shape;72;p8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 rot="10800000">
              <a:off x="3881699" y="4752250"/>
              <a:ext cx="5260526" cy="3880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3" name="Google Shape;73;p8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 rot="10800000">
              <a:off x="7293388" y="4911768"/>
              <a:ext cx="1585464" cy="690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Google Shape;75;p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5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9"/>
          <p:cNvSpPr txBox="1">
            <a:spLocks noGrp="1"/>
          </p:cNvSpPr>
          <p:nvPr>
            <p:ph type="title"/>
          </p:nvPr>
        </p:nvSpPr>
        <p:spPr>
          <a:xfrm>
            <a:off x="2135550" y="1189100"/>
            <a:ext cx="4872900" cy="196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9"/>
          <p:cNvSpPr txBox="1">
            <a:spLocks noGrp="1"/>
          </p:cNvSpPr>
          <p:nvPr>
            <p:ph type="subTitle" idx="1"/>
          </p:nvPr>
        </p:nvSpPr>
        <p:spPr>
          <a:xfrm>
            <a:off x="2135550" y="3153500"/>
            <a:ext cx="4872900" cy="67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grpSp>
        <p:nvGrpSpPr>
          <p:cNvPr id="78" name="Google Shape;78;p9"/>
          <p:cNvGrpSpPr/>
          <p:nvPr/>
        </p:nvGrpSpPr>
        <p:grpSpPr>
          <a:xfrm>
            <a:off x="-1" y="2100"/>
            <a:ext cx="9144001" cy="5141388"/>
            <a:chOff x="-1" y="2100"/>
            <a:chExt cx="9144001" cy="5141388"/>
          </a:xfrm>
        </p:grpSpPr>
        <p:pic>
          <p:nvPicPr>
            <p:cNvPr id="79" name="Google Shape;79;p9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5400000" flipH="1">
              <a:off x="8171225" y="2100"/>
              <a:ext cx="972775" cy="9727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0" name="Google Shape;80;p9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 rot="5400000" flipH="1">
              <a:off x="-1" y="4170713"/>
              <a:ext cx="972775" cy="972775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81" name="Google Shape;81;p9"/>
          <p:cNvGrpSpPr/>
          <p:nvPr/>
        </p:nvGrpSpPr>
        <p:grpSpPr>
          <a:xfrm rot="10800000">
            <a:off x="0" y="2100"/>
            <a:ext cx="4881173" cy="365700"/>
            <a:chOff x="4261050" y="4610675"/>
            <a:chExt cx="4881173" cy="365700"/>
          </a:xfrm>
        </p:grpSpPr>
        <p:pic>
          <p:nvPicPr>
            <p:cNvPr id="82" name="Google Shape;82;p9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 rot="10800000">
              <a:off x="4261050" y="4610675"/>
              <a:ext cx="4881173" cy="3657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3" name="Google Shape;83;p9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 rot="10800000">
              <a:off x="7293388" y="4759030"/>
              <a:ext cx="1585464" cy="690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0"/>
          <p:cNvSpPr>
            <a:spLocks noGrp="1"/>
          </p:cNvSpPr>
          <p:nvPr>
            <p:ph type="pic" idx="2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en-GB"/>
          </a:p>
        </p:txBody>
      </p:sp>
      <p:sp>
        <p:nvSpPr>
          <p:cNvPr id="86" name="Google Shape;86;p10"/>
          <p:cNvSpPr txBox="1">
            <a:spLocks noGrp="1"/>
          </p:cNvSpPr>
          <p:nvPr>
            <p:ph type="title"/>
          </p:nvPr>
        </p:nvSpPr>
        <p:spPr>
          <a:xfrm>
            <a:off x="720000" y="4014450"/>
            <a:ext cx="7704000" cy="572700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1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5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1"/>
          <p:cNvSpPr txBox="1">
            <a:spLocks noGrp="1"/>
          </p:cNvSpPr>
          <p:nvPr>
            <p:ph type="title" hasCustomPrompt="1"/>
          </p:nvPr>
        </p:nvSpPr>
        <p:spPr>
          <a:xfrm>
            <a:off x="2476500" y="1872450"/>
            <a:ext cx="4191000" cy="10437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90" name="Google Shape;90;p11"/>
          <p:cNvSpPr txBox="1">
            <a:spLocks noGrp="1"/>
          </p:cNvSpPr>
          <p:nvPr>
            <p:ph type="subTitle" idx="1"/>
          </p:nvPr>
        </p:nvSpPr>
        <p:spPr>
          <a:xfrm>
            <a:off x="2476500" y="2839950"/>
            <a:ext cx="4191000" cy="43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91" name="Google Shape;91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-170784" y="263618"/>
            <a:ext cx="1768000" cy="13505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2" name="Google Shape;92;p11"/>
          <p:cNvGrpSpPr/>
          <p:nvPr/>
        </p:nvGrpSpPr>
        <p:grpSpPr>
          <a:xfrm flipH="1">
            <a:off x="0" y="0"/>
            <a:ext cx="9144000" cy="5158300"/>
            <a:chOff x="0" y="0"/>
            <a:chExt cx="9144000" cy="5158300"/>
          </a:xfrm>
        </p:grpSpPr>
        <p:pic>
          <p:nvPicPr>
            <p:cNvPr id="93" name="Google Shape;93;p11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7892450" y="0"/>
              <a:ext cx="1251550" cy="12515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4" name="Google Shape;94;p11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0" y="3906750"/>
              <a:ext cx="1251550" cy="125155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95" name="Google Shape;95;p11"/>
          <p:cNvGrpSpPr/>
          <p:nvPr/>
        </p:nvGrpSpPr>
        <p:grpSpPr>
          <a:xfrm flipH="1">
            <a:off x="-5031" y="0"/>
            <a:ext cx="9149031" cy="5153900"/>
            <a:chOff x="0" y="0"/>
            <a:chExt cx="9149031" cy="5153900"/>
          </a:xfrm>
        </p:grpSpPr>
        <p:grpSp>
          <p:nvGrpSpPr>
            <p:cNvPr id="96" name="Google Shape;96;p11"/>
            <p:cNvGrpSpPr/>
            <p:nvPr/>
          </p:nvGrpSpPr>
          <p:grpSpPr>
            <a:xfrm>
              <a:off x="2633530" y="4624325"/>
              <a:ext cx="6515501" cy="529575"/>
              <a:chOff x="2633530" y="4624325"/>
              <a:chExt cx="6515501" cy="529575"/>
            </a:xfrm>
          </p:grpSpPr>
          <p:pic>
            <p:nvPicPr>
              <p:cNvPr id="97" name="Google Shape;97;p11"/>
              <p:cNvPicPr preferRelativeResize="0"/>
              <p:nvPr/>
            </p:nvPicPr>
            <p:blipFill>
              <a:blip r:embed="rId6">
                <a:alphaModFix/>
              </a:blip>
              <a:stretch>
                <a:fillRect/>
              </a:stretch>
            </p:blipFill>
            <p:spPr>
              <a:xfrm rot="10800000">
                <a:off x="2633530" y="4624325"/>
                <a:ext cx="6515501" cy="529575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98" name="Google Shape;98;p11"/>
              <p:cNvPicPr preferRelativeResize="0"/>
              <p:nvPr/>
            </p:nvPicPr>
            <p:blipFill>
              <a:blip r:embed="rId7">
                <a:alphaModFix/>
              </a:blip>
              <a:stretch>
                <a:fillRect/>
              </a:stretch>
            </p:blipFill>
            <p:spPr>
              <a:xfrm rot="10800000">
                <a:off x="7300206" y="4854618"/>
                <a:ext cx="1585464" cy="69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99" name="Google Shape;99;p11"/>
            <p:cNvGrpSpPr/>
            <p:nvPr/>
          </p:nvGrpSpPr>
          <p:grpSpPr>
            <a:xfrm>
              <a:off x="0" y="0"/>
              <a:ext cx="6523526" cy="536050"/>
              <a:chOff x="0" y="0"/>
              <a:chExt cx="6523526" cy="536050"/>
            </a:xfrm>
          </p:grpSpPr>
          <p:pic>
            <p:nvPicPr>
              <p:cNvPr id="100" name="Google Shape;100;p11"/>
              <p:cNvPicPr preferRelativeResize="0"/>
              <p:nvPr/>
            </p:nvPicPr>
            <p:blipFill>
              <a:blip r:embed="rId8">
                <a:alphaModFix/>
              </a:blip>
              <a:stretch>
                <a:fillRect/>
              </a:stretch>
            </p:blipFill>
            <p:spPr>
              <a:xfrm>
                <a:off x="0" y="0"/>
                <a:ext cx="6523526" cy="53605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01" name="Google Shape;101;p11"/>
              <p:cNvPicPr preferRelativeResize="0"/>
              <p:nvPr/>
            </p:nvPicPr>
            <p:blipFill>
              <a:blip r:embed="rId7">
                <a:alphaModFix/>
              </a:blip>
              <a:stretch>
                <a:fillRect/>
              </a:stretch>
            </p:blipFill>
            <p:spPr>
              <a:xfrm>
                <a:off x="265125" y="246605"/>
                <a:ext cx="1585464" cy="69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oppins"/>
              <a:buChar char="●"/>
              <a:defRPr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lvl="1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oppins"/>
              <a:buChar char="○"/>
              <a:defRPr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lvl="2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oppins"/>
              <a:buChar char="■"/>
              <a:defRPr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lvl="3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oppins"/>
              <a:buChar char="●"/>
              <a:defRPr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lvl="4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oppins"/>
              <a:buChar char="○"/>
              <a:defRPr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lvl="5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oppins"/>
              <a:buChar char="■"/>
              <a:defRPr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3200400" lvl="6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oppins"/>
              <a:buChar char="●"/>
              <a:defRPr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3657600" lvl="7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oppins"/>
              <a:buChar char="○"/>
              <a:defRPr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4114800" lvl="8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oppins"/>
              <a:buChar char="■"/>
              <a:defRPr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4" r:id="rId11"/>
    <p:sldLayoutId id="2147483671" r:id="rId12"/>
    <p:sldLayoutId id="2147483676" r:id="rId13"/>
    <p:sldLayoutId id="2147483677" r:id="rId1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8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g"/><Relationship Id="rId3" Type="http://schemas.openxmlformats.org/officeDocument/2006/relationships/image" Target="../media/image29.jpg"/><Relationship Id="rId7" Type="http://schemas.openxmlformats.org/officeDocument/2006/relationships/image" Target="../media/image3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2.jpg"/><Relationship Id="rId5" Type="http://schemas.openxmlformats.org/officeDocument/2006/relationships/image" Target="../media/image31.jpg"/><Relationship Id="rId4" Type="http://schemas.openxmlformats.org/officeDocument/2006/relationships/image" Target="../media/image30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7" Type="http://schemas.openxmlformats.org/officeDocument/2006/relationships/image" Target="../media/image39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8.jpg"/><Relationship Id="rId5" Type="http://schemas.openxmlformats.org/officeDocument/2006/relationships/image" Target="../media/image37.jpg"/><Relationship Id="rId4" Type="http://schemas.openxmlformats.org/officeDocument/2006/relationships/image" Target="../media/image36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jpg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7" Type="http://schemas.openxmlformats.org/officeDocument/2006/relationships/image" Target="../media/image26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5.jpg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35"/>
          <p:cNvSpPr txBox="1">
            <a:spLocks noGrp="1"/>
          </p:cNvSpPr>
          <p:nvPr>
            <p:ph type="ctrTitle"/>
          </p:nvPr>
        </p:nvSpPr>
        <p:spPr>
          <a:xfrm>
            <a:off x="636169" y="744921"/>
            <a:ext cx="7871662" cy="14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en-US" dirty="0"/>
              <a:t>Automated Plastic Recycling for 3D-Printing</a:t>
            </a:r>
            <a:endParaRPr lang="en-GB" dirty="0"/>
          </a:p>
        </p:txBody>
      </p:sp>
      <p:sp>
        <p:nvSpPr>
          <p:cNvPr id="330" name="Google Shape;330;p35"/>
          <p:cNvSpPr txBox="1">
            <a:spLocks noGrp="1"/>
          </p:cNvSpPr>
          <p:nvPr>
            <p:ph type="subTitle" idx="1"/>
          </p:nvPr>
        </p:nvSpPr>
        <p:spPr>
          <a:xfrm>
            <a:off x="3340608" y="2361000"/>
            <a:ext cx="5718048" cy="225976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l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FACULTY OF ENGINEERING</a:t>
            </a:r>
            <a:endParaRPr lang="en-US" sz="1200" dirty="0">
              <a:latin typeface="Poppins" panose="00000500000000000000" pitchFamily="2" charset="0"/>
              <a:ea typeface="Calibri" panose="020F0502020204030204"/>
              <a:cs typeface="Poppins" panose="00000500000000000000" pitchFamily="2" charset="0"/>
            </a:endParaRPr>
          </a:p>
          <a:p>
            <a:pPr algn="l"/>
            <a:endParaRPr lang="en-US" sz="1200" dirty="0">
              <a:latin typeface="Poppins" panose="00000500000000000000" pitchFamily="2" charset="0"/>
              <a:ea typeface="Calibri" panose="020F0502020204030204"/>
              <a:cs typeface="Poppins" panose="00000500000000000000" pitchFamily="2" charset="0"/>
            </a:endParaRPr>
          </a:p>
          <a:p>
            <a:pPr marL="0" indent="0" algn="l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DEPARTMENT OF MECHANICAL &amp; MECHATRONICS ENGINEERING </a:t>
            </a:r>
          </a:p>
          <a:p>
            <a:pPr marL="0" indent="0" algn="l"/>
            <a:endParaRPr lang="en-US" sz="1200" dirty="0">
              <a:latin typeface="Poppins" panose="00000500000000000000" pitchFamily="2" charset="0"/>
              <a:ea typeface="Calibri" panose="020F0502020204030204"/>
              <a:cs typeface="Poppins" panose="00000500000000000000" pitchFamily="2" charset="0"/>
            </a:endParaRPr>
          </a:p>
          <a:p>
            <a:pPr marL="0" indent="0" algn="l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Supervisor:</a:t>
            </a:r>
            <a:endParaRPr lang="en-US" sz="1200" dirty="0">
              <a:latin typeface="Poppins" panose="00000500000000000000" pitchFamily="2" charset="0"/>
              <a:ea typeface="Calibri"/>
              <a:cs typeface="Poppins" panose="00000500000000000000" pitchFamily="2" charset="0"/>
            </a:endParaRPr>
          </a:p>
          <a:p>
            <a:pPr marL="171450" indent="-171450" algn="l">
              <a:buFont typeface="Wingdings" panose="05000000000000000000" pitchFamily="2" charset="2"/>
              <a:buChar char="§"/>
            </a:pP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Dr.Bashir Nouri </a:t>
            </a:r>
            <a:endParaRPr lang="en-US" sz="1200" dirty="0">
              <a:latin typeface="Poppins" panose="00000500000000000000" pitchFamily="2" charset="0"/>
              <a:ea typeface="Calibri"/>
              <a:cs typeface="Poppins" panose="00000500000000000000" pitchFamily="2" charset="0"/>
            </a:endParaRPr>
          </a:p>
          <a:p>
            <a:pPr algn="l"/>
            <a:endParaRPr lang="en-US" sz="120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0" indent="0" algn="l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Group Members:</a:t>
            </a:r>
          </a:p>
          <a:p>
            <a:pPr marL="171450" indent="-171450" algn="l">
              <a:buFont typeface="Wingdings" panose="05000000000000000000" pitchFamily="2" charset="2"/>
              <a:buChar char="§"/>
            </a:pPr>
            <a:r>
              <a:rPr lang="en-US" sz="1200" dirty="0">
                <a:latin typeface="Poppins" panose="00000500000000000000" pitchFamily="2" charset="0"/>
                <a:ea typeface="Calibri" panose="020F0502020204030204"/>
                <a:cs typeface="Poppins" panose="00000500000000000000" pitchFamily="2" charset="0"/>
              </a:rPr>
              <a:t>Karem Rashed  (12011598)</a:t>
            </a:r>
          </a:p>
          <a:p>
            <a:pPr marL="171450" indent="-171450" algn="l">
              <a:buFont typeface="Wingdings" panose="05000000000000000000" pitchFamily="2" charset="2"/>
              <a:buChar char="§"/>
            </a:pPr>
            <a:r>
              <a:rPr lang="en-US" sz="1200" dirty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Badee Al-</a:t>
            </a:r>
            <a:r>
              <a:rPr lang="en-US" sz="1200" dirty="0" err="1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salameen</a:t>
            </a:r>
            <a:r>
              <a:rPr lang="en-US" sz="1200" dirty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  (11925004)</a:t>
            </a:r>
          </a:p>
          <a:p>
            <a:pPr marL="171450" indent="-171450" algn="l">
              <a:buFont typeface="Wingdings" panose="05000000000000000000" pitchFamily="2" charset="2"/>
              <a:buChar char="§"/>
            </a:pPr>
            <a:r>
              <a:rPr lang="en-US" sz="1200" dirty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Ahmad Al-Abed  (12010958)</a:t>
            </a:r>
            <a:endParaRPr lang="en-GB" sz="1200" dirty="0">
              <a:effectLst/>
              <a:latin typeface="Poppins" panose="00000500000000000000" pitchFamily="2" charset="0"/>
              <a:ea typeface="Calibri" panose="020F0502020204030204" pitchFamily="34" charset="0"/>
              <a:cs typeface="Poppins" panose="00000500000000000000" pitchFamily="2" charset="0"/>
            </a:endParaRPr>
          </a:p>
          <a:p>
            <a:pPr marL="171450" indent="-171450" algn="l">
              <a:buFont typeface="Wingdings" panose="05000000000000000000" pitchFamily="2" charset="2"/>
              <a:buChar char="§"/>
            </a:pPr>
            <a:endParaRPr lang="en-GB" sz="1200" dirty="0">
              <a:effectLst/>
              <a:latin typeface="Poppins" panose="00000500000000000000" pitchFamily="2" charset="0"/>
              <a:ea typeface="Calibri" panose="020F0502020204030204" pitchFamily="34" charset="0"/>
              <a:cs typeface="Poppins" panose="00000500000000000000" pitchFamily="2" charset="0"/>
            </a:endParaRPr>
          </a:p>
          <a:p>
            <a:pPr marL="171450" indent="-171450" algn="l">
              <a:buFont typeface="Wingdings" panose="05000000000000000000" pitchFamily="2" charset="2"/>
              <a:buChar char="§"/>
            </a:pPr>
            <a:endParaRPr lang="en-US" sz="1200" dirty="0">
              <a:latin typeface="Poppins" panose="00000500000000000000" pitchFamily="2" charset="0"/>
              <a:ea typeface="Calibri" panose="020F0502020204030204"/>
              <a:cs typeface="Poppins" panose="00000500000000000000" pitchFamily="2" charset="0"/>
            </a:endParaRPr>
          </a:p>
        </p:txBody>
      </p:sp>
      <p:pic>
        <p:nvPicPr>
          <p:cNvPr id="2" name="Picture 1" descr="A blue and white logo with a bird and a book&#10;&#10;AI-generated content may be incorrect.">
            <a:extLst>
              <a:ext uri="{FF2B5EF4-FFF2-40B4-BE49-F238E27FC236}">
                <a16:creationId xmlns:a16="http://schemas.microsoft.com/office/drawing/2014/main" id="{12CB1A20-CDB0-C5CE-D1E5-8145F0072F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169" y="2361000"/>
            <a:ext cx="2442932" cy="244293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6">
          <a:extLst>
            <a:ext uri="{FF2B5EF4-FFF2-40B4-BE49-F238E27FC236}">
              <a16:creationId xmlns:a16="http://schemas.microsoft.com/office/drawing/2014/main" id="{1A0D10CA-A17C-E20E-1157-16B38EE27D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371;p39">
            <a:extLst>
              <a:ext uri="{FF2B5EF4-FFF2-40B4-BE49-F238E27FC236}">
                <a16:creationId xmlns:a16="http://schemas.microsoft.com/office/drawing/2014/main" id="{9246F708-1F17-C2B5-561B-4BD06A6D2E9B}"/>
              </a:ext>
            </a:extLst>
          </p:cNvPr>
          <p:cNvSpPr txBox="1">
            <a:spLocks/>
          </p:cNvSpPr>
          <p:nvPr/>
        </p:nvSpPr>
        <p:spPr>
          <a:xfrm>
            <a:off x="188572" y="191747"/>
            <a:ext cx="760530" cy="76053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6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60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60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60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60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60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60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60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60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rPr lang="en" sz="3200" dirty="0"/>
              <a:t>04</a:t>
            </a:r>
          </a:p>
        </p:txBody>
      </p:sp>
      <p:sp>
        <p:nvSpPr>
          <p:cNvPr id="19" name="Google Shape;370;p39">
            <a:extLst>
              <a:ext uri="{FF2B5EF4-FFF2-40B4-BE49-F238E27FC236}">
                <a16:creationId xmlns:a16="http://schemas.microsoft.com/office/drawing/2014/main" id="{F9F9ED01-3EA1-22EE-EFCE-1009ED823C67}"/>
              </a:ext>
            </a:extLst>
          </p:cNvPr>
          <p:cNvSpPr txBox="1">
            <a:spLocks/>
          </p:cNvSpPr>
          <p:nvPr/>
        </p:nvSpPr>
        <p:spPr>
          <a:xfrm>
            <a:off x="949103" y="139930"/>
            <a:ext cx="3227636" cy="602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lvl="0" indent="0" algn="l"/>
            <a:r>
              <a:rPr lang="en-GB" sz="2400" dirty="0"/>
              <a:t>MANUFACTURING AND ASSMEBLY</a:t>
            </a:r>
          </a:p>
        </p:txBody>
      </p:sp>
      <p:sp>
        <p:nvSpPr>
          <p:cNvPr id="20" name="Google Shape;370;p39">
            <a:extLst>
              <a:ext uri="{FF2B5EF4-FFF2-40B4-BE49-F238E27FC236}">
                <a16:creationId xmlns:a16="http://schemas.microsoft.com/office/drawing/2014/main" id="{3D8A77D1-AB96-A376-3A1B-B45180747CD0}"/>
              </a:ext>
            </a:extLst>
          </p:cNvPr>
          <p:cNvSpPr txBox="1">
            <a:spLocks/>
          </p:cNvSpPr>
          <p:nvPr/>
        </p:nvSpPr>
        <p:spPr>
          <a:xfrm>
            <a:off x="377799" y="1632694"/>
            <a:ext cx="3227636" cy="2023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4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buFont typeface="+mj-lt"/>
              <a:buAutoNum type="arabicPeriod" startAt="2"/>
              <a:tabLst/>
              <a:defRPr/>
            </a:pPr>
            <a:r>
              <a:rPr lang="en-GB" sz="1800" dirty="0">
                <a:solidFill>
                  <a:srgbClr val="202A41"/>
                </a:solidFill>
              </a:rPr>
              <a:t> </a:t>
            </a:r>
            <a:r>
              <a:rPr lang="en-GB" sz="1200" b="0" dirty="0">
                <a:solidFill>
                  <a:srgbClr val="202A41"/>
                </a:solidFill>
              </a:rPr>
              <a:t>The </a:t>
            </a:r>
            <a:r>
              <a:rPr lang="en-GB" sz="1200" dirty="0">
                <a:solidFill>
                  <a:srgbClr val="202A41"/>
                </a:solidFill>
              </a:rPr>
              <a:t>gears and pulleys </a:t>
            </a:r>
            <a:r>
              <a:rPr lang="en-GB" sz="1200" b="0" dirty="0">
                <a:solidFill>
                  <a:srgbClr val="202A41"/>
                </a:solidFill>
              </a:rPr>
              <a:t>were installed to synchronize the shafts and transmit power from the motor.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buFont typeface="+mj-lt"/>
              <a:buAutoNum type="arabicPeriod" startAt="2"/>
              <a:tabLst/>
              <a:defRPr/>
            </a:pPr>
            <a:r>
              <a:rPr kumimoji="0" lang="en-GB" sz="1800" i="0" u="none" strike="noStrike" kern="0" cap="none" spc="0" normalizeH="0" baseline="0" noProof="0" dirty="0">
                <a:ln>
                  <a:noFill/>
                </a:ln>
                <a:solidFill>
                  <a:srgbClr val="202A4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   </a:t>
            </a:r>
            <a:r>
              <a:rPr kumimoji="0" lang="en-GB" sz="1200" i="0" u="none" strike="noStrike" kern="0" cap="none" spc="0" normalizeH="0" baseline="0" noProof="0" dirty="0">
                <a:ln>
                  <a:noFill/>
                </a:ln>
                <a:solidFill>
                  <a:srgbClr val="202A4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The electric motor </a:t>
            </a: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202A4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was mounted on the frame, and the full system was assembled and tested under no-load conditions to ensure smooth operation.</a:t>
            </a:r>
            <a:endParaRPr kumimoji="0" lang="en-GB" sz="1800" i="0" u="none" strike="noStrike" kern="0" cap="none" spc="0" normalizeH="0" baseline="0" noProof="0" dirty="0">
              <a:ln>
                <a:noFill/>
              </a:ln>
              <a:solidFill>
                <a:srgbClr val="202A41"/>
              </a:solidFill>
              <a:effectLst/>
              <a:uLnTx/>
              <a:uFillTx/>
              <a:latin typeface="Poppins"/>
              <a:cs typeface="Poppins"/>
              <a:sym typeface="Poppins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rgbClr val="202A41"/>
              </a:solidFill>
              <a:effectLst/>
              <a:uLnTx/>
              <a:uFillTx/>
              <a:latin typeface="Poppins"/>
              <a:cs typeface="Poppins"/>
              <a:sym typeface="Poppin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0FA8536-BF86-6A65-1993-09202959DD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7547" y="1395499"/>
            <a:ext cx="2277687" cy="235250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27B4395-CEB9-0E47-34AD-62A397BBA9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0686" y="1395499"/>
            <a:ext cx="2545794" cy="2352502"/>
          </a:xfrm>
          <a:prstGeom prst="rect">
            <a:avLst/>
          </a:prstGeom>
        </p:spPr>
      </p:pic>
      <p:sp>
        <p:nvSpPr>
          <p:cNvPr id="6" name="Google Shape;370;p39">
            <a:extLst>
              <a:ext uri="{FF2B5EF4-FFF2-40B4-BE49-F238E27FC236}">
                <a16:creationId xmlns:a16="http://schemas.microsoft.com/office/drawing/2014/main" id="{6F76ED3A-655D-B8C3-22C3-D059446B9CDF}"/>
              </a:ext>
            </a:extLst>
          </p:cNvPr>
          <p:cNvSpPr txBox="1">
            <a:spLocks/>
          </p:cNvSpPr>
          <p:nvPr/>
        </p:nvSpPr>
        <p:spPr>
          <a:xfrm>
            <a:off x="3777547" y="3882103"/>
            <a:ext cx="2277687" cy="320613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4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202A4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Gears and pulley</a:t>
            </a:r>
          </a:p>
        </p:txBody>
      </p:sp>
      <p:sp>
        <p:nvSpPr>
          <p:cNvPr id="7" name="Google Shape;370;p39">
            <a:extLst>
              <a:ext uri="{FF2B5EF4-FFF2-40B4-BE49-F238E27FC236}">
                <a16:creationId xmlns:a16="http://schemas.microsoft.com/office/drawing/2014/main" id="{28F33FB1-0F1D-2F0A-2372-254BAF0BE3E1}"/>
              </a:ext>
            </a:extLst>
          </p:cNvPr>
          <p:cNvSpPr txBox="1">
            <a:spLocks/>
          </p:cNvSpPr>
          <p:nvPr/>
        </p:nvSpPr>
        <p:spPr>
          <a:xfrm>
            <a:off x="6280687" y="3882103"/>
            <a:ext cx="2545793" cy="320613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4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202A4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120w Washing machine motor</a:t>
            </a:r>
          </a:p>
        </p:txBody>
      </p:sp>
    </p:spTree>
    <p:extLst>
      <p:ext uri="{BB962C8B-B14F-4D97-AF65-F5344CB8AC3E}">
        <p14:creationId xmlns:p14="http://schemas.microsoft.com/office/powerpoint/2010/main" val="36183035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2">
          <a:extLst>
            <a:ext uri="{FF2B5EF4-FFF2-40B4-BE49-F238E27FC236}">
              <a16:creationId xmlns:a16="http://schemas.microsoft.com/office/drawing/2014/main" id="{735ADA4D-83F9-C026-A046-2FA1AD2B8E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71;p39">
            <a:extLst>
              <a:ext uri="{FF2B5EF4-FFF2-40B4-BE49-F238E27FC236}">
                <a16:creationId xmlns:a16="http://schemas.microsoft.com/office/drawing/2014/main" id="{6E3EEE06-39B5-081D-D55C-E27EA22D5301}"/>
              </a:ext>
            </a:extLst>
          </p:cNvPr>
          <p:cNvSpPr txBox="1">
            <a:spLocks/>
          </p:cNvSpPr>
          <p:nvPr/>
        </p:nvSpPr>
        <p:spPr>
          <a:xfrm>
            <a:off x="333246" y="263192"/>
            <a:ext cx="760530" cy="76053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6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60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60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60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60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60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60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60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60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rPr lang="en" sz="3200" dirty="0"/>
              <a:t>05</a:t>
            </a:r>
          </a:p>
        </p:txBody>
      </p:sp>
      <p:sp>
        <p:nvSpPr>
          <p:cNvPr id="3" name="Google Shape;370;p39">
            <a:extLst>
              <a:ext uri="{FF2B5EF4-FFF2-40B4-BE49-F238E27FC236}">
                <a16:creationId xmlns:a16="http://schemas.microsoft.com/office/drawing/2014/main" id="{D90CE5B7-131C-AC4B-EB1E-26F7F029E8E4}"/>
              </a:ext>
            </a:extLst>
          </p:cNvPr>
          <p:cNvSpPr txBox="1">
            <a:spLocks/>
          </p:cNvSpPr>
          <p:nvPr/>
        </p:nvSpPr>
        <p:spPr>
          <a:xfrm>
            <a:off x="1093776" y="218719"/>
            <a:ext cx="3790538" cy="902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lvl="0" indent="0" algn="l"/>
            <a:r>
              <a:rPr lang="en-GB" sz="2400" dirty="0"/>
              <a:t>TESTING &amp; IMPLEMNTATION</a:t>
            </a:r>
          </a:p>
        </p:txBody>
      </p:sp>
      <p:sp>
        <p:nvSpPr>
          <p:cNvPr id="18" name="Google Shape;370;p39">
            <a:extLst>
              <a:ext uri="{FF2B5EF4-FFF2-40B4-BE49-F238E27FC236}">
                <a16:creationId xmlns:a16="http://schemas.microsoft.com/office/drawing/2014/main" id="{29DB30E0-53C5-A398-760B-4DEEFE373A0A}"/>
              </a:ext>
            </a:extLst>
          </p:cNvPr>
          <p:cNvSpPr txBox="1">
            <a:spLocks/>
          </p:cNvSpPr>
          <p:nvPr/>
        </p:nvSpPr>
        <p:spPr>
          <a:xfrm>
            <a:off x="478388" y="1406475"/>
            <a:ext cx="2767626" cy="34155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4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r>
              <a:rPr lang="en-GB" sz="1400" dirty="0">
                <a:solidFill>
                  <a:srgbClr val="202A41"/>
                </a:solidFill>
              </a:rPr>
              <a:t>The machine was tested using three types of plastic: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r>
              <a:rPr lang="en-GB" sz="1400" dirty="0">
                <a:solidFill>
                  <a:srgbClr val="202A41"/>
                </a:solidFill>
              </a:rPr>
              <a:t> </a:t>
            </a:r>
            <a:endParaRPr lang="en-GB" sz="1200" dirty="0">
              <a:solidFill>
                <a:srgbClr val="202A41"/>
              </a:solidFill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lang="en-GB" sz="1200" dirty="0">
                <a:solidFill>
                  <a:srgbClr val="202A41"/>
                </a:solidFill>
              </a:rPr>
              <a:t>HDPE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lang="en-GB" sz="1200" dirty="0">
                <a:solidFill>
                  <a:srgbClr val="202A41"/>
                </a:solidFill>
              </a:rPr>
              <a:t>PET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lang="en-GB" sz="1200" dirty="0">
                <a:solidFill>
                  <a:srgbClr val="202A41"/>
                </a:solidFill>
              </a:rPr>
              <a:t>ABS</a:t>
            </a: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endParaRPr lang="en-GB" sz="1200" dirty="0">
              <a:solidFill>
                <a:srgbClr val="202A41"/>
              </a:solidFill>
            </a:endParaRP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r>
              <a:rPr lang="en-GB" sz="1200" b="0" dirty="0">
                <a:solidFill>
                  <a:srgbClr val="202A41"/>
                </a:solidFill>
              </a:rPr>
              <a:t>The machine successfully shredded all three materials into small and uniform pieces without clogging or mechanical failure. 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3A5D35F-06AD-D484-94DC-82219FD96E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998" y="433312"/>
            <a:ext cx="1158346" cy="154446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A91CEF2B-4064-034F-C217-835A0BA55F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4575" y="433312"/>
            <a:ext cx="1158346" cy="154446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E3B8F94F-49BB-79CA-1D6B-5629AD4098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1999" y="2016906"/>
            <a:ext cx="1158345" cy="154446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FF18BA4B-B313-E93D-56C4-A0C92190559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64576" y="2016906"/>
            <a:ext cx="1158345" cy="154446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58FDDA8A-908C-71E4-9D64-9A545979EC8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72000" y="3600499"/>
            <a:ext cx="1158344" cy="1543001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03B29687-62B1-D318-1FD7-E757DF13492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64575" y="3599887"/>
            <a:ext cx="1158346" cy="1544461"/>
          </a:xfrm>
          <a:prstGeom prst="rect">
            <a:avLst/>
          </a:prstGeom>
        </p:spPr>
      </p:pic>
      <p:sp>
        <p:nvSpPr>
          <p:cNvPr id="387" name="Google Shape;1071;p63">
            <a:extLst>
              <a:ext uri="{FF2B5EF4-FFF2-40B4-BE49-F238E27FC236}">
                <a16:creationId xmlns:a16="http://schemas.microsoft.com/office/drawing/2014/main" id="{97F29857-1642-37A8-7068-A37E2CA85797}"/>
              </a:ext>
            </a:extLst>
          </p:cNvPr>
          <p:cNvSpPr/>
          <p:nvPr/>
        </p:nvSpPr>
        <p:spPr>
          <a:xfrm>
            <a:off x="5896791" y="4020991"/>
            <a:ext cx="528972" cy="725786"/>
          </a:xfrm>
          <a:custGeom>
            <a:avLst/>
            <a:gdLst/>
            <a:ahLst/>
            <a:cxnLst/>
            <a:rect l="l" t="t" r="r" b="b"/>
            <a:pathLst>
              <a:path w="1956" h="2684" extrusionOk="0">
                <a:moveTo>
                  <a:pt x="1" y="0"/>
                </a:moveTo>
                <a:lnTo>
                  <a:pt x="787" y="1342"/>
                </a:lnTo>
                <a:lnTo>
                  <a:pt x="1" y="2683"/>
                </a:lnTo>
                <a:lnTo>
                  <a:pt x="1955" y="1342"/>
                </a:lnTo>
                <a:lnTo>
                  <a:pt x="1" y="0"/>
                </a:ln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9" name="Google Shape;1071;p63">
            <a:extLst>
              <a:ext uri="{FF2B5EF4-FFF2-40B4-BE49-F238E27FC236}">
                <a16:creationId xmlns:a16="http://schemas.microsoft.com/office/drawing/2014/main" id="{CA27D07E-83E9-C0A5-EE70-FDBA1C0CBC15}"/>
              </a:ext>
            </a:extLst>
          </p:cNvPr>
          <p:cNvSpPr/>
          <p:nvPr/>
        </p:nvSpPr>
        <p:spPr>
          <a:xfrm>
            <a:off x="5896791" y="2426243"/>
            <a:ext cx="528972" cy="725786"/>
          </a:xfrm>
          <a:custGeom>
            <a:avLst/>
            <a:gdLst/>
            <a:ahLst/>
            <a:cxnLst/>
            <a:rect l="l" t="t" r="r" b="b"/>
            <a:pathLst>
              <a:path w="1956" h="2684" extrusionOk="0">
                <a:moveTo>
                  <a:pt x="1" y="0"/>
                </a:moveTo>
                <a:lnTo>
                  <a:pt x="787" y="1342"/>
                </a:lnTo>
                <a:lnTo>
                  <a:pt x="1" y="2683"/>
                </a:lnTo>
                <a:lnTo>
                  <a:pt x="1955" y="1342"/>
                </a:lnTo>
                <a:lnTo>
                  <a:pt x="1" y="0"/>
                </a:ln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0" name="Google Shape;1071;p63">
            <a:extLst>
              <a:ext uri="{FF2B5EF4-FFF2-40B4-BE49-F238E27FC236}">
                <a16:creationId xmlns:a16="http://schemas.microsoft.com/office/drawing/2014/main" id="{7E8A5126-9C6C-4066-51DF-34F9578EEF6A}"/>
              </a:ext>
            </a:extLst>
          </p:cNvPr>
          <p:cNvSpPr/>
          <p:nvPr/>
        </p:nvSpPr>
        <p:spPr>
          <a:xfrm>
            <a:off x="5896791" y="949815"/>
            <a:ext cx="528972" cy="725786"/>
          </a:xfrm>
          <a:custGeom>
            <a:avLst/>
            <a:gdLst/>
            <a:ahLst/>
            <a:cxnLst/>
            <a:rect l="l" t="t" r="r" b="b"/>
            <a:pathLst>
              <a:path w="1956" h="2684" extrusionOk="0">
                <a:moveTo>
                  <a:pt x="1" y="0"/>
                </a:moveTo>
                <a:lnTo>
                  <a:pt x="787" y="1342"/>
                </a:lnTo>
                <a:lnTo>
                  <a:pt x="1" y="2683"/>
                </a:lnTo>
                <a:lnTo>
                  <a:pt x="1955" y="1342"/>
                </a:lnTo>
                <a:lnTo>
                  <a:pt x="1" y="0"/>
                </a:ln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2" name="Google Shape;370;p39">
            <a:extLst>
              <a:ext uri="{FF2B5EF4-FFF2-40B4-BE49-F238E27FC236}">
                <a16:creationId xmlns:a16="http://schemas.microsoft.com/office/drawing/2014/main" id="{63061939-6FFC-6771-B469-94D456092E3F}"/>
              </a:ext>
            </a:extLst>
          </p:cNvPr>
          <p:cNvSpPr txBox="1">
            <a:spLocks/>
          </p:cNvSpPr>
          <p:nvPr/>
        </p:nvSpPr>
        <p:spPr>
          <a:xfrm>
            <a:off x="4214759" y="1682607"/>
            <a:ext cx="1872821" cy="320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4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 HDPE plastic</a:t>
            </a:r>
          </a:p>
        </p:txBody>
      </p:sp>
      <p:sp>
        <p:nvSpPr>
          <p:cNvPr id="394" name="Google Shape;370;p39">
            <a:extLst>
              <a:ext uri="{FF2B5EF4-FFF2-40B4-BE49-F238E27FC236}">
                <a16:creationId xmlns:a16="http://schemas.microsoft.com/office/drawing/2014/main" id="{BFD2C763-22FC-08DC-800F-1942C89EEB9F}"/>
              </a:ext>
            </a:extLst>
          </p:cNvPr>
          <p:cNvSpPr txBox="1">
            <a:spLocks/>
          </p:cNvSpPr>
          <p:nvPr/>
        </p:nvSpPr>
        <p:spPr>
          <a:xfrm>
            <a:off x="4571997" y="105793"/>
            <a:ext cx="1158347" cy="320613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4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Before shredding</a:t>
            </a:r>
          </a:p>
        </p:txBody>
      </p:sp>
      <p:sp>
        <p:nvSpPr>
          <p:cNvPr id="400" name="Google Shape;370;p39">
            <a:extLst>
              <a:ext uri="{FF2B5EF4-FFF2-40B4-BE49-F238E27FC236}">
                <a16:creationId xmlns:a16="http://schemas.microsoft.com/office/drawing/2014/main" id="{59993FE7-F8B7-A705-AF94-6AEBA8492EFA}"/>
              </a:ext>
            </a:extLst>
          </p:cNvPr>
          <p:cNvSpPr txBox="1">
            <a:spLocks/>
          </p:cNvSpPr>
          <p:nvPr/>
        </p:nvSpPr>
        <p:spPr>
          <a:xfrm>
            <a:off x="6564574" y="112699"/>
            <a:ext cx="1158347" cy="320613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4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After shredding</a:t>
            </a:r>
          </a:p>
        </p:txBody>
      </p:sp>
      <p:sp>
        <p:nvSpPr>
          <p:cNvPr id="439" name="Google Shape;370;p39">
            <a:extLst>
              <a:ext uri="{FF2B5EF4-FFF2-40B4-BE49-F238E27FC236}">
                <a16:creationId xmlns:a16="http://schemas.microsoft.com/office/drawing/2014/main" id="{4E46EA68-3EF8-912C-BE72-DDC77A1C1950}"/>
              </a:ext>
            </a:extLst>
          </p:cNvPr>
          <p:cNvSpPr txBox="1">
            <a:spLocks/>
          </p:cNvSpPr>
          <p:nvPr/>
        </p:nvSpPr>
        <p:spPr>
          <a:xfrm>
            <a:off x="4214758" y="3267640"/>
            <a:ext cx="1872821" cy="320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4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 PET plastic</a:t>
            </a:r>
          </a:p>
        </p:txBody>
      </p:sp>
      <p:sp>
        <p:nvSpPr>
          <p:cNvPr id="440" name="Google Shape;370;p39">
            <a:extLst>
              <a:ext uri="{FF2B5EF4-FFF2-40B4-BE49-F238E27FC236}">
                <a16:creationId xmlns:a16="http://schemas.microsoft.com/office/drawing/2014/main" id="{055021E8-7A60-CEC3-2638-BBCFA8FBAA1D}"/>
              </a:ext>
            </a:extLst>
          </p:cNvPr>
          <p:cNvSpPr txBox="1">
            <a:spLocks/>
          </p:cNvSpPr>
          <p:nvPr/>
        </p:nvSpPr>
        <p:spPr>
          <a:xfrm>
            <a:off x="4214757" y="4852673"/>
            <a:ext cx="1872821" cy="320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4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ABS plastic</a:t>
            </a:r>
          </a:p>
        </p:txBody>
      </p:sp>
      <p:sp>
        <p:nvSpPr>
          <p:cNvPr id="441" name="Google Shape;370;p39">
            <a:extLst>
              <a:ext uri="{FF2B5EF4-FFF2-40B4-BE49-F238E27FC236}">
                <a16:creationId xmlns:a16="http://schemas.microsoft.com/office/drawing/2014/main" id="{3F50D441-5966-B998-6A77-939AC94FE544}"/>
              </a:ext>
            </a:extLst>
          </p:cNvPr>
          <p:cNvSpPr txBox="1">
            <a:spLocks/>
          </p:cNvSpPr>
          <p:nvPr/>
        </p:nvSpPr>
        <p:spPr>
          <a:xfrm>
            <a:off x="6207335" y="1699440"/>
            <a:ext cx="1872821" cy="320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4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 HDPE plastic</a:t>
            </a:r>
          </a:p>
        </p:txBody>
      </p:sp>
      <p:sp>
        <p:nvSpPr>
          <p:cNvPr id="442" name="Google Shape;370;p39">
            <a:extLst>
              <a:ext uri="{FF2B5EF4-FFF2-40B4-BE49-F238E27FC236}">
                <a16:creationId xmlns:a16="http://schemas.microsoft.com/office/drawing/2014/main" id="{8B5BA5B9-81A4-8E52-F302-28A3B243F5AF}"/>
              </a:ext>
            </a:extLst>
          </p:cNvPr>
          <p:cNvSpPr txBox="1">
            <a:spLocks/>
          </p:cNvSpPr>
          <p:nvPr/>
        </p:nvSpPr>
        <p:spPr>
          <a:xfrm>
            <a:off x="6207336" y="3293701"/>
            <a:ext cx="1872821" cy="320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4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 PET plastic</a:t>
            </a:r>
          </a:p>
        </p:txBody>
      </p:sp>
      <p:sp>
        <p:nvSpPr>
          <p:cNvPr id="443" name="Google Shape;370;p39">
            <a:extLst>
              <a:ext uri="{FF2B5EF4-FFF2-40B4-BE49-F238E27FC236}">
                <a16:creationId xmlns:a16="http://schemas.microsoft.com/office/drawing/2014/main" id="{E2EE1D2D-8AE5-9CFA-A6B4-E3B3EC4E6B50}"/>
              </a:ext>
            </a:extLst>
          </p:cNvPr>
          <p:cNvSpPr txBox="1">
            <a:spLocks/>
          </p:cNvSpPr>
          <p:nvPr/>
        </p:nvSpPr>
        <p:spPr>
          <a:xfrm>
            <a:off x="6207336" y="4870494"/>
            <a:ext cx="1872821" cy="320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4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ABS plastic</a:t>
            </a:r>
          </a:p>
        </p:txBody>
      </p:sp>
    </p:spTree>
    <p:extLst>
      <p:ext uri="{BB962C8B-B14F-4D97-AF65-F5344CB8AC3E}">
        <p14:creationId xmlns:p14="http://schemas.microsoft.com/office/powerpoint/2010/main" val="20170550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2">
          <a:extLst>
            <a:ext uri="{FF2B5EF4-FFF2-40B4-BE49-F238E27FC236}">
              <a16:creationId xmlns:a16="http://schemas.microsoft.com/office/drawing/2014/main" id="{B5C4C956-D3FF-C9E7-57B6-EE47AB355A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370;p39">
            <a:extLst>
              <a:ext uri="{FF2B5EF4-FFF2-40B4-BE49-F238E27FC236}">
                <a16:creationId xmlns:a16="http://schemas.microsoft.com/office/drawing/2014/main" id="{FE81CCD9-5AD3-9891-72BD-E236C5AF0619}"/>
              </a:ext>
            </a:extLst>
          </p:cNvPr>
          <p:cNvSpPr txBox="1">
            <a:spLocks/>
          </p:cNvSpPr>
          <p:nvPr/>
        </p:nvSpPr>
        <p:spPr>
          <a:xfrm>
            <a:off x="459327" y="530806"/>
            <a:ext cx="8377745" cy="34155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4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r>
              <a:rPr lang="en-GB" sz="1600" dirty="0">
                <a:solidFill>
                  <a:srgbClr val="202A41"/>
                </a:solidFill>
              </a:rPr>
              <a:t>After shredding, manual melting and reshaping tests were conducted: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r>
              <a:rPr lang="en-GB" sz="1400" dirty="0">
                <a:solidFill>
                  <a:srgbClr val="202A41"/>
                </a:solidFill>
              </a:rPr>
              <a:t> </a:t>
            </a:r>
            <a:endParaRPr lang="en-GB" sz="1200" dirty="0">
              <a:solidFill>
                <a:srgbClr val="202A41"/>
              </a:solidFill>
            </a:endParaRPr>
          </a:p>
          <a:p>
            <a:pPr marL="285750" marR="0" lvl="0" indent="-28575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lang="en-GB" sz="1200" dirty="0">
                <a:solidFill>
                  <a:srgbClr val="202A41"/>
                </a:solidFill>
              </a:rPr>
              <a:t>HDPE: </a:t>
            </a:r>
            <a:r>
              <a:rPr lang="en-GB" sz="1200" b="0" dirty="0">
                <a:solidFill>
                  <a:srgbClr val="202A41"/>
                </a:solidFill>
              </a:rPr>
              <a:t>melted but released flammable gases, making manual processing unsafe without controlled heating.</a:t>
            </a:r>
          </a:p>
          <a:p>
            <a:pPr marR="0" lv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endParaRPr lang="en-GB" sz="1200" b="0" dirty="0">
              <a:solidFill>
                <a:srgbClr val="202A41"/>
              </a:solidFill>
            </a:endParaRPr>
          </a:p>
          <a:p>
            <a:pPr marR="0" lv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endParaRPr lang="en-GB" sz="1200" b="0" dirty="0">
              <a:solidFill>
                <a:srgbClr val="202A41"/>
              </a:solidFill>
            </a:endParaRPr>
          </a:p>
          <a:p>
            <a:pPr marR="0" lv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endParaRPr lang="en-GB" sz="800" dirty="0">
              <a:solidFill>
                <a:srgbClr val="202A41"/>
              </a:solidFill>
            </a:endParaRPr>
          </a:p>
          <a:p>
            <a:pPr marL="285750" marR="0" lvl="0" indent="-28575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lang="en-GB" sz="1200" dirty="0">
                <a:solidFill>
                  <a:srgbClr val="202A41"/>
                </a:solidFill>
              </a:rPr>
              <a:t>PET: </a:t>
            </a:r>
            <a:r>
              <a:rPr lang="en-GB" sz="1200" b="0" dirty="0">
                <a:solidFill>
                  <a:srgbClr val="202A41"/>
                </a:solidFill>
              </a:rPr>
              <a:t>showed poor behaviour during melting and became brittle after cooling.</a:t>
            </a:r>
          </a:p>
          <a:p>
            <a:pPr marL="285750" marR="0" lvl="0" indent="-28575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buFont typeface="Arial" panose="020B0604020202020204" pitchFamily="34" charset="0"/>
              <a:buChar char="•"/>
              <a:tabLst/>
              <a:defRPr/>
            </a:pPr>
            <a:endParaRPr lang="en-GB" sz="1200" b="0" dirty="0">
              <a:solidFill>
                <a:srgbClr val="202A41"/>
              </a:solidFill>
            </a:endParaRPr>
          </a:p>
          <a:p>
            <a:pPr marR="0" lv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endParaRPr lang="en-GB" sz="1200" b="0" dirty="0">
              <a:solidFill>
                <a:srgbClr val="202A41"/>
              </a:solidFill>
            </a:endParaRPr>
          </a:p>
          <a:p>
            <a:pPr marL="285750" marR="0" lvl="0" indent="-28575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buFont typeface="Arial" panose="020B0604020202020204" pitchFamily="34" charset="0"/>
              <a:buChar char="•"/>
              <a:tabLst/>
              <a:defRPr/>
            </a:pPr>
            <a:endParaRPr lang="en-GB" sz="1200" b="0" dirty="0">
              <a:solidFill>
                <a:srgbClr val="202A41"/>
              </a:solidFill>
            </a:endParaRPr>
          </a:p>
          <a:p>
            <a:pPr marR="0" lv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endParaRPr lang="en-GB" sz="1200" b="0" dirty="0">
              <a:solidFill>
                <a:srgbClr val="202A41"/>
              </a:solidFill>
            </a:endParaRPr>
          </a:p>
          <a:p>
            <a:pPr marL="285750" marR="0" lvl="0" indent="-28575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buFont typeface="Arial" panose="020B0604020202020204" pitchFamily="34" charset="0"/>
              <a:buChar char="•"/>
              <a:tabLst/>
              <a:defRPr/>
            </a:pPr>
            <a:endParaRPr lang="en-GB" sz="1200" b="0" dirty="0">
              <a:solidFill>
                <a:srgbClr val="202A41"/>
              </a:solidFill>
            </a:endParaRPr>
          </a:p>
          <a:p>
            <a:pPr marR="0" lv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endParaRPr lang="en-GB" sz="1200" b="0" dirty="0">
              <a:solidFill>
                <a:srgbClr val="202A41"/>
              </a:solidFill>
            </a:endParaRPr>
          </a:p>
          <a:p>
            <a:pPr marR="0" lv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r>
              <a:rPr lang="en-GB" sz="1200" b="0" dirty="0">
                <a:solidFill>
                  <a:srgbClr val="202A41"/>
                </a:solidFill>
              </a:rPr>
              <a:t>      </a:t>
            </a:r>
          </a:p>
          <a:p>
            <a:pPr marR="0" lv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endParaRPr lang="en-GB" sz="800" dirty="0">
              <a:solidFill>
                <a:srgbClr val="202A41"/>
              </a:solidFill>
            </a:endParaRPr>
          </a:p>
          <a:p>
            <a:pPr marL="285750" marR="0" lvl="0" indent="-28575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lang="en-GB" sz="1200" dirty="0">
                <a:solidFill>
                  <a:srgbClr val="202A41"/>
                </a:solidFill>
              </a:rPr>
              <a:t>ABS: </a:t>
            </a:r>
            <a:r>
              <a:rPr lang="en-GB" sz="1200" b="0" dirty="0">
                <a:solidFill>
                  <a:srgbClr val="202A41"/>
                </a:solidFill>
              </a:rPr>
              <a:t>showed excellent melting behaviour and was successfully reshaped into a solid filament with a diameter close to </a:t>
            </a:r>
            <a:r>
              <a:rPr lang="en-GB" sz="1200" dirty="0">
                <a:solidFill>
                  <a:srgbClr val="202A41"/>
                </a:solidFill>
              </a:rPr>
              <a:t>1.75 mm</a:t>
            </a:r>
            <a:r>
              <a:rPr lang="en-GB" sz="1200" b="0" dirty="0">
                <a:solidFill>
                  <a:srgbClr val="202A41"/>
                </a:solidFill>
              </a:rPr>
              <a:t>, which is the standard size for </a:t>
            </a:r>
            <a:r>
              <a:rPr lang="en-GB" sz="1200" dirty="0">
                <a:solidFill>
                  <a:srgbClr val="202A41"/>
                </a:solidFill>
              </a:rPr>
              <a:t>3D printing</a:t>
            </a:r>
            <a:r>
              <a:rPr lang="en-GB" sz="1200" b="0" dirty="0">
                <a:solidFill>
                  <a:srgbClr val="202A41"/>
                </a:solidFill>
              </a:rPr>
              <a:t>. </a:t>
            </a:r>
            <a:endParaRPr lang="en-GB" sz="1200" dirty="0">
              <a:solidFill>
                <a:srgbClr val="202A41"/>
              </a:solidFill>
            </a:endParaRP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endParaRPr lang="en-GB" sz="1200" dirty="0">
              <a:solidFill>
                <a:srgbClr val="202A41"/>
              </a:solidFill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A13E5BD0-202C-8700-F366-575E092CEC8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289054" y="1310559"/>
            <a:ext cx="1077173" cy="143623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59B4ABC-7B3E-0F2F-C061-6A9E1337EB9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780816" y="2112641"/>
            <a:ext cx="1006474" cy="1340698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A588D08-AEB8-EC92-DCE3-05A79B630DB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1887585" y="2112641"/>
            <a:ext cx="1006475" cy="1341967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3A828847-1070-E3BD-6757-E9142B367C60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6224249" y="3760104"/>
            <a:ext cx="966427" cy="128857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2E743262-C921-B06C-2ED0-742F899A097A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7289054" y="3760104"/>
            <a:ext cx="966427" cy="1288570"/>
          </a:xfrm>
          <a:prstGeom prst="rect">
            <a:avLst/>
          </a:prstGeom>
        </p:spPr>
      </p:pic>
      <p:sp>
        <p:nvSpPr>
          <p:cNvPr id="8" name="Google Shape;370;p39">
            <a:extLst>
              <a:ext uri="{FF2B5EF4-FFF2-40B4-BE49-F238E27FC236}">
                <a16:creationId xmlns:a16="http://schemas.microsoft.com/office/drawing/2014/main" id="{BBC3FE30-5866-E33B-9198-51FA3225D85D}"/>
              </a:ext>
            </a:extLst>
          </p:cNvPr>
          <p:cNvSpPr txBox="1">
            <a:spLocks/>
          </p:cNvSpPr>
          <p:nvPr/>
        </p:nvSpPr>
        <p:spPr>
          <a:xfrm>
            <a:off x="6329495" y="2865661"/>
            <a:ext cx="2885544" cy="320613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4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Melted </a:t>
            </a:r>
            <a:r>
              <a:rPr kumimoji="0" lang="en-GB" sz="100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HDPE</a:t>
            </a: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 Plastic</a:t>
            </a:r>
          </a:p>
        </p:txBody>
      </p:sp>
      <p:sp>
        <p:nvSpPr>
          <p:cNvPr id="9" name="Google Shape;370;p39">
            <a:extLst>
              <a:ext uri="{FF2B5EF4-FFF2-40B4-BE49-F238E27FC236}">
                <a16:creationId xmlns:a16="http://schemas.microsoft.com/office/drawing/2014/main" id="{2184A41D-4AF7-20C0-7CEA-3BD9750A17BD}"/>
              </a:ext>
            </a:extLst>
          </p:cNvPr>
          <p:cNvSpPr txBox="1">
            <a:spLocks/>
          </p:cNvSpPr>
          <p:nvPr/>
        </p:nvSpPr>
        <p:spPr>
          <a:xfrm>
            <a:off x="3095400" y="2865661"/>
            <a:ext cx="2885544" cy="320613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4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Melted </a:t>
            </a:r>
            <a:r>
              <a:rPr kumimoji="0" lang="en-GB" sz="100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PET</a:t>
            </a: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 plastic before &amp; after </a:t>
            </a:r>
            <a:r>
              <a:rPr kumimoji="0" lang="en-GB" sz="10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molding</a:t>
            </a:r>
            <a:endParaRPr kumimoji="0" lang="en-GB" sz="1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oppins"/>
              <a:cs typeface="Poppins"/>
              <a:sym typeface="Poppins"/>
            </a:endParaRPr>
          </a:p>
        </p:txBody>
      </p:sp>
      <p:sp>
        <p:nvSpPr>
          <p:cNvPr id="12" name="Google Shape;370;p39">
            <a:extLst>
              <a:ext uri="{FF2B5EF4-FFF2-40B4-BE49-F238E27FC236}">
                <a16:creationId xmlns:a16="http://schemas.microsoft.com/office/drawing/2014/main" id="{D16A70B6-D12B-9BAB-8450-B9854125E153}"/>
              </a:ext>
            </a:extLst>
          </p:cNvPr>
          <p:cNvSpPr txBox="1">
            <a:spLocks/>
          </p:cNvSpPr>
          <p:nvPr/>
        </p:nvSpPr>
        <p:spPr>
          <a:xfrm>
            <a:off x="3095400" y="4635267"/>
            <a:ext cx="2885544" cy="320613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4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Melted </a:t>
            </a:r>
            <a:r>
              <a:rPr kumimoji="0" lang="en-GB" sz="100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ABS</a:t>
            </a: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 plastic before &amp; after </a:t>
            </a:r>
            <a:r>
              <a:rPr kumimoji="0" lang="en-GB" sz="10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molding</a:t>
            </a:r>
            <a:endParaRPr kumimoji="0" lang="en-GB" sz="1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oppins"/>
              <a:cs typeface="Poppins"/>
              <a:sym typeface="Poppins"/>
            </a:endParaRPr>
          </a:p>
        </p:txBody>
      </p:sp>
      <p:cxnSp>
        <p:nvCxnSpPr>
          <p:cNvPr id="13" name="Google Shape;524;p50">
            <a:extLst>
              <a:ext uri="{FF2B5EF4-FFF2-40B4-BE49-F238E27FC236}">
                <a16:creationId xmlns:a16="http://schemas.microsoft.com/office/drawing/2014/main" id="{6303FD86-4EF2-A028-4EC1-E45448642ED0}"/>
              </a:ext>
            </a:extLst>
          </p:cNvPr>
          <p:cNvCxnSpPr>
            <a:cxnSpLocks/>
            <a:endCxn id="9" idx="1"/>
          </p:cNvCxnSpPr>
          <p:nvPr/>
        </p:nvCxnSpPr>
        <p:spPr>
          <a:xfrm>
            <a:off x="2894060" y="3022419"/>
            <a:ext cx="201340" cy="3549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diamond" w="med" len="med"/>
          </a:ln>
        </p:spPr>
      </p:cxnSp>
      <p:cxnSp>
        <p:nvCxnSpPr>
          <p:cNvPr id="15" name="Google Shape;524;p50">
            <a:extLst>
              <a:ext uri="{FF2B5EF4-FFF2-40B4-BE49-F238E27FC236}">
                <a16:creationId xmlns:a16="http://schemas.microsoft.com/office/drawing/2014/main" id="{75F44BB9-5141-2F8A-2C57-C4BCE0851E03}"/>
              </a:ext>
            </a:extLst>
          </p:cNvPr>
          <p:cNvCxnSpPr>
            <a:cxnSpLocks/>
            <a:endCxn id="12" idx="3"/>
          </p:cNvCxnSpPr>
          <p:nvPr/>
        </p:nvCxnSpPr>
        <p:spPr>
          <a:xfrm flipH="1">
            <a:off x="5980944" y="4795573"/>
            <a:ext cx="243305" cy="1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diamond" w="med" len="med"/>
          </a:ln>
        </p:spPr>
      </p:cxnSp>
      <p:cxnSp>
        <p:nvCxnSpPr>
          <p:cNvPr id="17" name="Google Shape;524;p50">
            <a:extLst>
              <a:ext uri="{FF2B5EF4-FFF2-40B4-BE49-F238E27FC236}">
                <a16:creationId xmlns:a16="http://schemas.microsoft.com/office/drawing/2014/main" id="{97844BC6-CEE5-7B16-9A83-D3F45360C78F}"/>
              </a:ext>
            </a:extLst>
          </p:cNvPr>
          <p:cNvCxnSpPr>
            <a:cxnSpLocks/>
            <a:stCxn id="20" idx="2"/>
          </p:cNvCxnSpPr>
          <p:nvPr/>
        </p:nvCxnSpPr>
        <p:spPr>
          <a:xfrm>
            <a:off x="7827641" y="2746791"/>
            <a:ext cx="0" cy="11887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diamond" w="med" len="med"/>
          </a:ln>
        </p:spPr>
      </p:cxnSp>
    </p:spTree>
    <p:extLst>
      <p:ext uri="{BB962C8B-B14F-4D97-AF65-F5344CB8AC3E}">
        <p14:creationId xmlns:p14="http://schemas.microsoft.com/office/powerpoint/2010/main" val="27823584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2">
          <a:extLst>
            <a:ext uri="{FF2B5EF4-FFF2-40B4-BE49-F238E27FC236}">
              <a16:creationId xmlns:a16="http://schemas.microsoft.com/office/drawing/2014/main" id="{8335EDC9-EBEA-5C76-F271-EDB841758C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370;p39">
            <a:extLst>
              <a:ext uri="{FF2B5EF4-FFF2-40B4-BE49-F238E27FC236}">
                <a16:creationId xmlns:a16="http://schemas.microsoft.com/office/drawing/2014/main" id="{44305D4C-2803-0615-5B02-3AF69570C160}"/>
              </a:ext>
            </a:extLst>
          </p:cNvPr>
          <p:cNvSpPr txBox="1">
            <a:spLocks/>
          </p:cNvSpPr>
          <p:nvPr/>
        </p:nvSpPr>
        <p:spPr>
          <a:xfrm>
            <a:off x="1892136" y="1285186"/>
            <a:ext cx="2817023" cy="34155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4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r>
              <a:rPr lang="en-GB" sz="1600" dirty="0">
                <a:solidFill>
                  <a:srgbClr val="202A41"/>
                </a:solidFill>
              </a:rPr>
              <a:t>A Tensile Test </a:t>
            </a:r>
            <a:r>
              <a:rPr lang="en-GB" sz="1400" b="0" dirty="0">
                <a:solidFill>
                  <a:srgbClr val="202A41"/>
                </a:solidFill>
              </a:rPr>
              <a:t>was performed on the recycled ABS filament to evaluate its mechanical strength.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endParaRPr lang="en-GB" sz="1400" b="0" dirty="0">
              <a:solidFill>
                <a:srgbClr val="202A41"/>
              </a:solidFill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r>
              <a:rPr lang="en-GB" sz="1400" b="0" dirty="0">
                <a:solidFill>
                  <a:srgbClr val="202A41"/>
                </a:solidFill>
              </a:rPr>
              <a:t>The results showed that despite diameter irregularities caused by manual extrusion, the filament has sufficient mechanical strength for practical use </a:t>
            </a:r>
            <a:r>
              <a:rPr lang="en-GB" sz="1600" dirty="0">
                <a:solidFill>
                  <a:srgbClr val="202A41"/>
                </a:solidFill>
              </a:rPr>
              <a:t> </a:t>
            </a:r>
            <a:endParaRPr lang="en-GB" sz="1200" dirty="0">
              <a:solidFill>
                <a:srgbClr val="202A4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E6FCBCB-3B64-5E1E-7FDF-58522218A19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7923" b="8308"/>
          <a:stretch>
            <a:fillRect/>
          </a:stretch>
        </p:blipFill>
        <p:spPr>
          <a:xfrm>
            <a:off x="4991102" y="396240"/>
            <a:ext cx="2710342" cy="47472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368927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2">
          <a:extLst>
            <a:ext uri="{FF2B5EF4-FFF2-40B4-BE49-F238E27FC236}">
              <a16:creationId xmlns:a16="http://schemas.microsoft.com/office/drawing/2014/main" id="{087F789D-90ED-9F65-CB7D-42B830340F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371;p39">
            <a:extLst>
              <a:ext uri="{FF2B5EF4-FFF2-40B4-BE49-F238E27FC236}">
                <a16:creationId xmlns:a16="http://schemas.microsoft.com/office/drawing/2014/main" id="{837ABB93-23FD-06DF-250B-7AA1C13BFE6C}"/>
              </a:ext>
            </a:extLst>
          </p:cNvPr>
          <p:cNvSpPr txBox="1">
            <a:spLocks/>
          </p:cNvSpPr>
          <p:nvPr/>
        </p:nvSpPr>
        <p:spPr>
          <a:xfrm>
            <a:off x="333246" y="263192"/>
            <a:ext cx="760530" cy="76053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6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60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60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60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60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60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60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60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60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rPr lang="en" sz="3200" dirty="0"/>
              <a:t>06</a:t>
            </a:r>
          </a:p>
        </p:txBody>
      </p:sp>
      <p:sp>
        <p:nvSpPr>
          <p:cNvPr id="13" name="Google Shape;370;p39">
            <a:extLst>
              <a:ext uri="{FF2B5EF4-FFF2-40B4-BE49-F238E27FC236}">
                <a16:creationId xmlns:a16="http://schemas.microsoft.com/office/drawing/2014/main" id="{B3264C63-5301-B0E2-277D-10C1FEFC022E}"/>
              </a:ext>
            </a:extLst>
          </p:cNvPr>
          <p:cNvSpPr txBox="1">
            <a:spLocks/>
          </p:cNvSpPr>
          <p:nvPr/>
        </p:nvSpPr>
        <p:spPr>
          <a:xfrm>
            <a:off x="1093776" y="218719"/>
            <a:ext cx="3790538" cy="902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indent="0" algn="l"/>
            <a:r>
              <a:rPr lang="en-GB" sz="2400" dirty="0"/>
              <a:t>CONCLUSIONS AND FUTURE WORK</a:t>
            </a:r>
          </a:p>
        </p:txBody>
      </p:sp>
      <p:sp>
        <p:nvSpPr>
          <p:cNvPr id="14" name="Google Shape;370;p39">
            <a:extLst>
              <a:ext uri="{FF2B5EF4-FFF2-40B4-BE49-F238E27FC236}">
                <a16:creationId xmlns:a16="http://schemas.microsoft.com/office/drawing/2014/main" id="{5A2DEA56-D506-AD60-89A0-06EA3DBC49E0}"/>
              </a:ext>
            </a:extLst>
          </p:cNvPr>
          <p:cNvSpPr txBox="1">
            <a:spLocks/>
          </p:cNvSpPr>
          <p:nvPr/>
        </p:nvSpPr>
        <p:spPr>
          <a:xfrm>
            <a:off x="333246" y="1225016"/>
            <a:ext cx="7957314" cy="34155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4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10000"/>
              <a:buFont typeface="Wingdings" panose="05000000000000000000" pitchFamily="2" charset="2"/>
              <a:buChar char="ü"/>
              <a:tabLst/>
              <a:defRPr/>
            </a:pPr>
            <a:r>
              <a:rPr lang="en-GB" sz="1800" dirty="0">
                <a:solidFill>
                  <a:srgbClr val="202A41"/>
                </a:solidFill>
              </a:rPr>
              <a:t> Applications: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endParaRPr lang="en-GB" sz="800" dirty="0">
              <a:solidFill>
                <a:srgbClr val="202A41"/>
              </a:solidFill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lang="en-GB" sz="1400" b="0" dirty="0">
                <a:solidFill>
                  <a:srgbClr val="202A41"/>
                </a:solidFill>
              </a:rPr>
              <a:t>Preparation of plastic waste for recycling processes such as melting and extrusion.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lang="en-GB" sz="1400" b="0" dirty="0">
                <a:solidFill>
                  <a:srgbClr val="202A41"/>
                </a:solidFill>
              </a:rPr>
              <a:t>Educational laboratories for teaching mechanical design, power transmission, and recycling principles.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lang="en-GB" sz="1400" b="0" dirty="0">
                <a:solidFill>
                  <a:srgbClr val="202A41"/>
                </a:solidFill>
              </a:rPr>
              <a:t>Small-scale recycling initiatives in universities, workshops, and research </a:t>
            </a:r>
            <a:r>
              <a:rPr lang="en-GB" sz="1400" b="0" dirty="0" err="1">
                <a:solidFill>
                  <a:srgbClr val="202A41"/>
                </a:solidFill>
              </a:rPr>
              <a:t>centers</a:t>
            </a:r>
            <a:r>
              <a:rPr lang="en-GB" sz="1400" b="0" dirty="0">
                <a:solidFill>
                  <a:srgbClr val="202A41"/>
                </a:solidFill>
              </a:rPr>
              <a:t>.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lang="en-GB" sz="1400" b="0" dirty="0">
                <a:solidFill>
                  <a:srgbClr val="202A41"/>
                </a:solidFill>
              </a:rPr>
              <a:t>Experimental setups for future development of recycled 3D-printing filament production systems.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lang="en-GB" sz="1400" b="0" dirty="0">
                <a:solidFill>
                  <a:srgbClr val="202A41"/>
                </a:solidFill>
              </a:rPr>
              <a:t>The shredder serves as a foundational unit that can be integrated into a complete plastic recycling line in future projects.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endParaRPr lang="en-GB" sz="1400" b="0" dirty="0">
              <a:solidFill>
                <a:srgbClr val="202A41"/>
              </a:solidFill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srgbClr val="202A41"/>
              </a:solidFill>
              <a:effectLst/>
              <a:uLnTx/>
              <a:uFillTx/>
              <a:latin typeface="Poppins"/>
              <a:cs typeface="Poppins"/>
              <a:sym typeface="Poppins"/>
            </a:endParaRPr>
          </a:p>
        </p:txBody>
      </p:sp>
    </p:spTree>
    <p:extLst>
      <p:ext uri="{BB962C8B-B14F-4D97-AF65-F5344CB8AC3E}">
        <p14:creationId xmlns:p14="http://schemas.microsoft.com/office/powerpoint/2010/main" val="8266022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2">
          <a:extLst>
            <a:ext uri="{FF2B5EF4-FFF2-40B4-BE49-F238E27FC236}">
              <a16:creationId xmlns:a16="http://schemas.microsoft.com/office/drawing/2014/main" id="{F0240EDF-0680-C202-429A-B03123E417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371;p39">
            <a:extLst>
              <a:ext uri="{FF2B5EF4-FFF2-40B4-BE49-F238E27FC236}">
                <a16:creationId xmlns:a16="http://schemas.microsoft.com/office/drawing/2014/main" id="{BA6B21E9-F12B-E8B5-81A0-CE98A950982A}"/>
              </a:ext>
            </a:extLst>
          </p:cNvPr>
          <p:cNvSpPr txBox="1">
            <a:spLocks/>
          </p:cNvSpPr>
          <p:nvPr/>
        </p:nvSpPr>
        <p:spPr>
          <a:xfrm>
            <a:off x="333246" y="263192"/>
            <a:ext cx="760530" cy="76053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6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60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60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60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60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60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60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60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60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rPr lang="en" sz="3200" dirty="0"/>
              <a:t>06</a:t>
            </a:r>
          </a:p>
        </p:txBody>
      </p:sp>
      <p:sp>
        <p:nvSpPr>
          <p:cNvPr id="13" name="Google Shape;370;p39">
            <a:extLst>
              <a:ext uri="{FF2B5EF4-FFF2-40B4-BE49-F238E27FC236}">
                <a16:creationId xmlns:a16="http://schemas.microsoft.com/office/drawing/2014/main" id="{36DDB05C-6192-C570-B337-D1303C910FA9}"/>
              </a:ext>
            </a:extLst>
          </p:cNvPr>
          <p:cNvSpPr txBox="1">
            <a:spLocks/>
          </p:cNvSpPr>
          <p:nvPr/>
        </p:nvSpPr>
        <p:spPr>
          <a:xfrm>
            <a:off x="1093776" y="218719"/>
            <a:ext cx="3790538" cy="902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indent="0" algn="l"/>
            <a:r>
              <a:rPr lang="en-GB" sz="2400" dirty="0"/>
              <a:t>CONCLUSIONS AND FUTURE WORK</a:t>
            </a:r>
          </a:p>
        </p:txBody>
      </p:sp>
      <p:sp>
        <p:nvSpPr>
          <p:cNvPr id="14" name="Google Shape;370;p39">
            <a:extLst>
              <a:ext uri="{FF2B5EF4-FFF2-40B4-BE49-F238E27FC236}">
                <a16:creationId xmlns:a16="http://schemas.microsoft.com/office/drawing/2014/main" id="{4D198B1F-A46B-7E8C-2FF6-88E5A4446718}"/>
              </a:ext>
            </a:extLst>
          </p:cNvPr>
          <p:cNvSpPr txBox="1">
            <a:spLocks/>
          </p:cNvSpPr>
          <p:nvPr/>
        </p:nvSpPr>
        <p:spPr>
          <a:xfrm>
            <a:off x="333246" y="1464744"/>
            <a:ext cx="7477254" cy="34155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4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10000"/>
              <a:buFont typeface="Wingdings" panose="05000000000000000000" pitchFamily="2" charset="2"/>
              <a:buChar char="ü"/>
              <a:tabLst/>
              <a:defRPr/>
            </a:pPr>
            <a:r>
              <a:rPr lang="en-GB" sz="1800" dirty="0">
                <a:solidFill>
                  <a:srgbClr val="202A41"/>
                </a:solidFill>
              </a:rPr>
              <a:t> Recommendations: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10000"/>
              <a:buFont typeface="Wingdings" panose="05000000000000000000" pitchFamily="2" charset="2"/>
              <a:buChar char="ü"/>
              <a:tabLst/>
              <a:defRPr/>
            </a:pPr>
            <a:endParaRPr lang="en-GB" sz="800" dirty="0">
              <a:solidFill>
                <a:srgbClr val="202A41"/>
              </a:solidFill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lang="en-GB" sz="1400" b="0" dirty="0">
                <a:solidFill>
                  <a:srgbClr val="202A41"/>
                </a:solidFill>
              </a:rPr>
              <a:t>Improving blade material and geometry to enhance cutting efficiency and durability.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lang="en-GB" sz="1400" b="0" dirty="0">
                <a:solidFill>
                  <a:srgbClr val="202A41"/>
                </a:solidFill>
              </a:rPr>
              <a:t>Implementing noise and vibration reduction techniques for improved user comfort.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lang="en-GB" sz="1400" b="0" dirty="0">
                <a:solidFill>
                  <a:srgbClr val="202A41"/>
                </a:solidFill>
              </a:rPr>
              <a:t>Conducting long-term performance testing to evaluate wear and maintenance requirements.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endParaRPr lang="en-GB" sz="1400" b="0" dirty="0">
              <a:solidFill>
                <a:srgbClr val="202A41"/>
              </a:solidFill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srgbClr val="202A41"/>
              </a:solidFill>
              <a:effectLst/>
              <a:uLnTx/>
              <a:uFillTx/>
              <a:latin typeface="Poppins"/>
              <a:cs typeface="Poppins"/>
              <a:sym typeface="Poppins"/>
            </a:endParaRPr>
          </a:p>
        </p:txBody>
      </p:sp>
    </p:spTree>
    <p:extLst>
      <p:ext uri="{BB962C8B-B14F-4D97-AF65-F5344CB8AC3E}">
        <p14:creationId xmlns:p14="http://schemas.microsoft.com/office/powerpoint/2010/main" val="40612110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2">
          <a:extLst>
            <a:ext uri="{FF2B5EF4-FFF2-40B4-BE49-F238E27FC236}">
              <a16:creationId xmlns:a16="http://schemas.microsoft.com/office/drawing/2014/main" id="{3E18C439-29C3-5701-7C5A-1BBC9970E4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371;p39">
            <a:extLst>
              <a:ext uri="{FF2B5EF4-FFF2-40B4-BE49-F238E27FC236}">
                <a16:creationId xmlns:a16="http://schemas.microsoft.com/office/drawing/2014/main" id="{4E01CDB5-A26C-1E3E-0161-46EB90C9FFB5}"/>
              </a:ext>
            </a:extLst>
          </p:cNvPr>
          <p:cNvSpPr txBox="1">
            <a:spLocks/>
          </p:cNvSpPr>
          <p:nvPr/>
        </p:nvSpPr>
        <p:spPr>
          <a:xfrm>
            <a:off x="333246" y="263192"/>
            <a:ext cx="760530" cy="76053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6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60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60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60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60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60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60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60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60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rPr lang="en" sz="3200" dirty="0"/>
              <a:t>06</a:t>
            </a:r>
          </a:p>
        </p:txBody>
      </p:sp>
      <p:sp>
        <p:nvSpPr>
          <p:cNvPr id="13" name="Google Shape;370;p39">
            <a:extLst>
              <a:ext uri="{FF2B5EF4-FFF2-40B4-BE49-F238E27FC236}">
                <a16:creationId xmlns:a16="http://schemas.microsoft.com/office/drawing/2014/main" id="{DC3795FE-11DF-1A20-A4D9-740476D1CD7B}"/>
              </a:ext>
            </a:extLst>
          </p:cNvPr>
          <p:cNvSpPr txBox="1">
            <a:spLocks/>
          </p:cNvSpPr>
          <p:nvPr/>
        </p:nvSpPr>
        <p:spPr>
          <a:xfrm>
            <a:off x="1093776" y="218719"/>
            <a:ext cx="3790538" cy="902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indent="0" algn="l"/>
            <a:r>
              <a:rPr lang="en-GB" sz="2400" dirty="0"/>
              <a:t>CONCLUSIONS AND FUTURE WORK</a:t>
            </a:r>
          </a:p>
        </p:txBody>
      </p:sp>
      <p:sp>
        <p:nvSpPr>
          <p:cNvPr id="14" name="Google Shape;370;p39">
            <a:extLst>
              <a:ext uri="{FF2B5EF4-FFF2-40B4-BE49-F238E27FC236}">
                <a16:creationId xmlns:a16="http://schemas.microsoft.com/office/drawing/2014/main" id="{BE357213-3621-73C2-A6D6-63F5A620C76F}"/>
              </a:ext>
            </a:extLst>
          </p:cNvPr>
          <p:cNvSpPr txBox="1">
            <a:spLocks/>
          </p:cNvSpPr>
          <p:nvPr/>
        </p:nvSpPr>
        <p:spPr>
          <a:xfrm>
            <a:off x="333246" y="1464744"/>
            <a:ext cx="7271514" cy="34155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4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10000"/>
              <a:buFont typeface="Wingdings" panose="05000000000000000000" pitchFamily="2" charset="2"/>
              <a:buChar char="ü"/>
              <a:tabLst/>
              <a:defRPr/>
            </a:pPr>
            <a:r>
              <a:rPr lang="en-GB" sz="1800" dirty="0">
                <a:solidFill>
                  <a:srgbClr val="202A41"/>
                </a:solidFill>
              </a:rPr>
              <a:t> Future Work and Development: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10000"/>
              <a:buFont typeface="Wingdings" panose="05000000000000000000" pitchFamily="2" charset="2"/>
              <a:buChar char="ü"/>
              <a:tabLst/>
              <a:defRPr/>
            </a:pPr>
            <a:endParaRPr lang="en-GB" sz="800" dirty="0">
              <a:solidFill>
                <a:srgbClr val="202A41"/>
              </a:solidFill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lang="en-GB" sz="1400" b="0" dirty="0">
                <a:solidFill>
                  <a:srgbClr val="202A41"/>
                </a:solidFill>
              </a:rPr>
              <a:t>Integrating a washing and drying unit after shredding.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lang="en-GB" sz="1400" b="0" dirty="0">
                <a:solidFill>
                  <a:srgbClr val="202A41"/>
                </a:solidFill>
              </a:rPr>
              <a:t>Adding a plastic extrusion system for producing 3D printing filament.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lang="en-GB" sz="1400" b="0" dirty="0">
                <a:solidFill>
                  <a:srgbClr val="202A41"/>
                </a:solidFill>
              </a:rPr>
              <a:t>Automating material feeding and collection processes.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lang="en-GB" sz="1400" b="0" dirty="0">
                <a:solidFill>
                  <a:srgbClr val="202A41"/>
                </a:solidFill>
              </a:rPr>
              <a:t>Optimizing blade design for thicker or harder plastic materials.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lang="en-GB" sz="1400" b="0" dirty="0">
                <a:solidFill>
                  <a:srgbClr val="202A41"/>
                </a:solidFill>
              </a:rPr>
              <a:t>Incorporating sensors to monitor load, speed, and operational safety.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endParaRPr lang="en-GB" sz="1400" b="0" dirty="0">
              <a:solidFill>
                <a:srgbClr val="202A41"/>
              </a:solidFill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srgbClr val="202A41"/>
              </a:solidFill>
              <a:effectLst/>
              <a:uLnTx/>
              <a:uFillTx/>
              <a:latin typeface="Poppins"/>
              <a:cs typeface="Poppins"/>
              <a:sym typeface="Poppins"/>
            </a:endParaRPr>
          </a:p>
        </p:txBody>
      </p:sp>
    </p:spTree>
    <p:extLst>
      <p:ext uri="{BB962C8B-B14F-4D97-AF65-F5344CB8AC3E}">
        <p14:creationId xmlns:p14="http://schemas.microsoft.com/office/powerpoint/2010/main" val="39396681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p46"/>
          <p:cNvSpPr txBox="1">
            <a:spLocks noGrp="1"/>
          </p:cNvSpPr>
          <p:nvPr>
            <p:ph type="title"/>
          </p:nvPr>
        </p:nvSpPr>
        <p:spPr>
          <a:xfrm>
            <a:off x="1844040" y="2049900"/>
            <a:ext cx="5455920" cy="1043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THANK YOU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37"/>
          <p:cNvSpPr txBox="1">
            <a:spLocks noGrp="1"/>
          </p:cNvSpPr>
          <p:nvPr>
            <p:ph type="title"/>
          </p:nvPr>
        </p:nvSpPr>
        <p:spPr>
          <a:xfrm>
            <a:off x="720000" y="5395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OF CONTENTS</a:t>
            </a:r>
            <a:endParaRPr/>
          </a:p>
        </p:txBody>
      </p:sp>
      <p:sp>
        <p:nvSpPr>
          <p:cNvPr id="345" name="Google Shape;345;p37"/>
          <p:cNvSpPr txBox="1">
            <a:spLocks noGrp="1"/>
          </p:cNvSpPr>
          <p:nvPr>
            <p:ph type="title" idx="2"/>
          </p:nvPr>
        </p:nvSpPr>
        <p:spPr>
          <a:xfrm>
            <a:off x="3759193" y="1511752"/>
            <a:ext cx="694800" cy="69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347" name="Google Shape;347;p37"/>
          <p:cNvSpPr txBox="1">
            <a:spLocks noGrp="1"/>
          </p:cNvSpPr>
          <p:nvPr>
            <p:ph type="title" idx="4"/>
          </p:nvPr>
        </p:nvSpPr>
        <p:spPr>
          <a:xfrm>
            <a:off x="3759193" y="2517435"/>
            <a:ext cx="694800" cy="69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348" name="Google Shape;348;p37"/>
          <p:cNvSpPr txBox="1">
            <a:spLocks noGrp="1"/>
          </p:cNvSpPr>
          <p:nvPr>
            <p:ph type="title" idx="5"/>
          </p:nvPr>
        </p:nvSpPr>
        <p:spPr>
          <a:xfrm>
            <a:off x="4690009" y="1511767"/>
            <a:ext cx="694800" cy="69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04</a:t>
            </a:r>
            <a:endParaRPr dirty="0"/>
          </a:p>
        </p:txBody>
      </p:sp>
      <p:sp>
        <p:nvSpPr>
          <p:cNvPr id="349" name="Google Shape;349;p37"/>
          <p:cNvSpPr txBox="1">
            <a:spLocks noGrp="1"/>
          </p:cNvSpPr>
          <p:nvPr>
            <p:ph type="title" idx="6"/>
          </p:nvPr>
        </p:nvSpPr>
        <p:spPr>
          <a:xfrm>
            <a:off x="3759193" y="3523103"/>
            <a:ext cx="694800" cy="69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350" name="Google Shape;350;p37"/>
          <p:cNvSpPr txBox="1">
            <a:spLocks noGrp="1"/>
          </p:cNvSpPr>
          <p:nvPr>
            <p:ph type="title" idx="7"/>
          </p:nvPr>
        </p:nvSpPr>
        <p:spPr>
          <a:xfrm>
            <a:off x="4690009" y="2517435"/>
            <a:ext cx="694800" cy="69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05</a:t>
            </a:r>
            <a:endParaRPr dirty="0"/>
          </a:p>
        </p:txBody>
      </p:sp>
      <p:sp>
        <p:nvSpPr>
          <p:cNvPr id="351" name="Google Shape;351;p37"/>
          <p:cNvSpPr txBox="1">
            <a:spLocks noGrp="1"/>
          </p:cNvSpPr>
          <p:nvPr>
            <p:ph type="subTitle" idx="1"/>
          </p:nvPr>
        </p:nvSpPr>
        <p:spPr>
          <a:xfrm>
            <a:off x="1280588" y="1511756"/>
            <a:ext cx="2288100" cy="69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Introduction</a:t>
            </a:r>
            <a:endParaRPr dirty="0"/>
          </a:p>
        </p:txBody>
      </p:sp>
      <p:sp>
        <p:nvSpPr>
          <p:cNvPr id="352" name="Google Shape;352;p37"/>
          <p:cNvSpPr txBox="1">
            <a:spLocks noGrp="1"/>
          </p:cNvSpPr>
          <p:nvPr>
            <p:ph type="subTitle" idx="8"/>
          </p:nvPr>
        </p:nvSpPr>
        <p:spPr>
          <a:xfrm>
            <a:off x="-421481" y="2517443"/>
            <a:ext cx="3990181" cy="69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-GB" sz="1600" dirty="0"/>
              <a:t>REVIEW OF AUTOMATED PLASTIC RECYCLING FOR 3D-PRINTING</a:t>
            </a:r>
            <a:endParaRPr sz="1600" dirty="0"/>
          </a:p>
        </p:txBody>
      </p:sp>
      <p:sp>
        <p:nvSpPr>
          <p:cNvPr id="353" name="Google Shape;353;p37"/>
          <p:cNvSpPr txBox="1">
            <a:spLocks noGrp="1"/>
          </p:cNvSpPr>
          <p:nvPr>
            <p:ph type="subTitle" idx="9"/>
          </p:nvPr>
        </p:nvSpPr>
        <p:spPr>
          <a:xfrm>
            <a:off x="50006" y="3523113"/>
            <a:ext cx="3518679" cy="69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-GB" sz="1600" dirty="0"/>
              <a:t>MECHINICAL DESIGN OF PLASTIC SHREDDER &amp; CALCULATIONS</a:t>
            </a:r>
            <a:endParaRPr sz="1600" dirty="0"/>
          </a:p>
        </p:txBody>
      </p:sp>
      <p:sp>
        <p:nvSpPr>
          <p:cNvPr id="355" name="Google Shape;355;p37"/>
          <p:cNvSpPr txBox="1">
            <a:spLocks noGrp="1"/>
          </p:cNvSpPr>
          <p:nvPr>
            <p:ph type="subTitle" idx="14"/>
          </p:nvPr>
        </p:nvSpPr>
        <p:spPr>
          <a:xfrm>
            <a:off x="5575316" y="1511767"/>
            <a:ext cx="2461419" cy="69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-GB" sz="1600" dirty="0"/>
              <a:t>MANUFACTURING AND ASSMEBLY</a:t>
            </a:r>
            <a:endParaRPr sz="1600" dirty="0"/>
          </a:p>
        </p:txBody>
      </p:sp>
      <p:sp>
        <p:nvSpPr>
          <p:cNvPr id="356" name="Google Shape;356;p37"/>
          <p:cNvSpPr txBox="1">
            <a:spLocks noGrp="1"/>
          </p:cNvSpPr>
          <p:nvPr>
            <p:ph type="subTitle" idx="15"/>
          </p:nvPr>
        </p:nvSpPr>
        <p:spPr>
          <a:xfrm>
            <a:off x="5575302" y="2517435"/>
            <a:ext cx="2288100" cy="69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-GB" sz="1600" dirty="0"/>
              <a:t>TESTING &amp; IMPLEMNTATION</a:t>
            </a:r>
            <a:endParaRPr sz="1600" dirty="0"/>
          </a:p>
        </p:txBody>
      </p:sp>
      <p:sp>
        <p:nvSpPr>
          <p:cNvPr id="2" name="Google Shape;349;p37">
            <a:extLst>
              <a:ext uri="{FF2B5EF4-FFF2-40B4-BE49-F238E27FC236}">
                <a16:creationId xmlns:a16="http://schemas.microsoft.com/office/drawing/2014/main" id="{65B0A07C-5171-FE3F-F7CE-F32360A3FBAB}"/>
              </a:ext>
            </a:extLst>
          </p:cNvPr>
          <p:cNvSpPr txBox="1">
            <a:spLocks/>
          </p:cNvSpPr>
          <p:nvPr/>
        </p:nvSpPr>
        <p:spPr>
          <a:xfrm>
            <a:off x="4690009" y="3523103"/>
            <a:ext cx="694800" cy="694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rPr lang="en" dirty="0"/>
              <a:t>06</a:t>
            </a:r>
          </a:p>
        </p:txBody>
      </p:sp>
      <p:sp>
        <p:nvSpPr>
          <p:cNvPr id="4" name="Google Shape;353;p37">
            <a:extLst>
              <a:ext uri="{FF2B5EF4-FFF2-40B4-BE49-F238E27FC236}">
                <a16:creationId xmlns:a16="http://schemas.microsoft.com/office/drawing/2014/main" id="{38A166DD-329B-DE84-2B15-AFCCBC22E4ED}"/>
              </a:ext>
            </a:extLst>
          </p:cNvPr>
          <p:cNvSpPr txBox="1">
            <a:spLocks/>
          </p:cNvSpPr>
          <p:nvPr/>
        </p:nvSpPr>
        <p:spPr>
          <a:xfrm>
            <a:off x="5575315" y="3523103"/>
            <a:ext cx="3304381" cy="69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oppins"/>
              <a:buNone/>
              <a:defRPr sz="18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oppins"/>
              <a:buNone/>
              <a:defRPr sz="24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marR="0" lvl="2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oppins"/>
              <a:buNone/>
              <a:defRPr sz="24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oppins"/>
              <a:buNone/>
              <a:defRPr sz="24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oppins"/>
              <a:buNone/>
              <a:defRPr sz="24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marR="0" lvl="5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oppins"/>
              <a:buNone/>
              <a:defRPr sz="24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3200400" marR="0" lvl="6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oppins"/>
              <a:buNone/>
              <a:defRPr sz="24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3657600" marR="0" lvl="7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oppins"/>
              <a:buNone/>
              <a:defRPr sz="24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4114800" marR="0" lvl="8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oppins"/>
              <a:buNone/>
              <a:defRPr sz="24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indent="0" algn="l"/>
            <a:r>
              <a:rPr lang="en-GB" sz="1600" dirty="0"/>
              <a:t>CONCLUSIONS AND FUTURE WORK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39"/>
          <p:cNvSpPr txBox="1">
            <a:spLocks noGrp="1"/>
          </p:cNvSpPr>
          <p:nvPr>
            <p:ph type="title"/>
          </p:nvPr>
        </p:nvSpPr>
        <p:spPr>
          <a:xfrm>
            <a:off x="1135857" y="448413"/>
            <a:ext cx="4383600" cy="69788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l"/>
            <a:r>
              <a:rPr lang="en" sz="3200" dirty="0"/>
              <a:t>Introduction</a:t>
            </a:r>
            <a:endParaRPr sz="3200" dirty="0"/>
          </a:p>
        </p:txBody>
      </p:sp>
      <p:sp>
        <p:nvSpPr>
          <p:cNvPr id="371" name="Google Shape;371;p39"/>
          <p:cNvSpPr txBox="1">
            <a:spLocks noGrp="1"/>
          </p:cNvSpPr>
          <p:nvPr>
            <p:ph type="title" idx="2"/>
          </p:nvPr>
        </p:nvSpPr>
        <p:spPr>
          <a:xfrm>
            <a:off x="411045" y="421482"/>
            <a:ext cx="724812" cy="72481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/>
              <a:t>01</a:t>
            </a:r>
            <a:endParaRPr sz="4000" dirty="0"/>
          </a:p>
        </p:txBody>
      </p:sp>
      <p:sp>
        <p:nvSpPr>
          <p:cNvPr id="4" name="Google Shape;370;p39">
            <a:extLst>
              <a:ext uri="{FF2B5EF4-FFF2-40B4-BE49-F238E27FC236}">
                <a16:creationId xmlns:a16="http://schemas.microsoft.com/office/drawing/2014/main" id="{BF10C437-A217-18E0-D4EE-224D0B3EF33A}"/>
              </a:ext>
            </a:extLst>
          </p:cNvPr>
          <p:cNvSpPr txBox="1">
            <a:spLocks/>
          </p:cNvSpPr>
          <p:nvPr/>
        </p:nvSpPr>
        <p:spPr>
          <a:xfrm>
            <a:off x="411045" y="1727936"/>
            <a:ext cx="8898450" cy="3072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4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228600" indent="-228600" algn="l">
              <a:buSzPct val="120000"/>
              <a:buFont typeface="+mj-lt"/>
              <a:buAutoNum type="arabicPeriod"/>
            </a:pPr>
            <a:r>
              <a:rPr lang="en-GB" sz="2000" dirty="0"/>
              <a:t>    General Background.</a:t>
            </a:r>
          </a:p>
          <a:p>
            <a:pPr marL="457200" indent="-457200" algn="l">
              <a:lnSpc>
                <a:spcPct val="200000"/>
              </a:lnSpc>
              <a:buSzPct val="120000"/>
              <a:buFont typeface="+mj-lt"/>
              <a:buAutoNum type="arabicPeriod"/>
            </a:pPr>
            <a:r>
              <a:rPr lang="en-GB" sz="2000" dirty="0"/>
              <a:t>Project Motivation.</a:t>
            </a:r>
          </a:p>
          <a:p>
            <a:pPr marL="457200" indent="-457200" algn="l">
              <a:lnSpc>
                <a:spcPct val="200000"/>
              </a:lnSpc>
              <a:buSzPct val="120000"/>
              <a:buFont typeface="+mj-lt"/>
              <a:buAutoNum type="arabicPeriod"/>
            </a:pPr>
            <a:r>
              <a:rPr lang="en-GB" sz="2000" dirty="0"/>
              <a:t>Project Scope and Description.</a:t>
            </a:r>
          </a:p>
          <a:p>
            <a:pPr marL="457200" indent="-457200" algn="l">
              <a:lnSpc>
                <a:spcPct val="200000"/>
              </a:lnSpc>
              <a:buSzPct val="120000"/>
              <a:buFont typeface="+mj-lt"/>
              <a:buAutoNum type="arabicPeriod"/>
            </a:pPr>
            <a:r>
              <a:rPr lang="en-GB" sz="2000" dirty="0"/>
              <a:t>Significance of the Project.</a:t>
            </a:r>
          </a:p>
          <a:p>
            <a:pPr algn="l">
              <a:lnSpc>
                <a:spcPct val="200000"/>
              </a:lnSpc>
              <a:buSzPct val="120000"/>
            </a:pPr>
            <a:endParaRPr lang="en-GB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8">
          <a:extLst>
            <a:ext uri="{FF2B5EF4-FFF2-40B4-BE49-F238E27FC236}">
              <a16:creationId xmlns:a16="http://schemas.microsoft.com/office/drawing/2014/main" id="{1D30CEA5-589B-821D-6A86-F7EEA00256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39">
            <a:extLst>
              <a:ext uri="{FF2B5EF4-FFF2-40B4-BE49-F238E27FC236}">
                <a16:creationId xmlns:a16="http://schemas.microsoft.com/office/drawing/2014/main" id="{8DD23565-EECF-8367-D05F-95C11DC74A6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221581" y="442913"/>
            <a:ext cx="7511374" cy="81053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l"/>
            <a:r>
              <a:rPr lang="en-GB" sz="2400" dirty="0"/>
              <a:t>REVIEW OF AUTOMATED PLASTIC RECYCLING FOR 3D-PRINTING</a:t>
            </a:r>
            <a:br>
              <a:rPr lang="en-GB" sz="2400" dirty="0"/>
            </a:br>
            <a:endParaRPr sz="2400" dirty="0"/>
          </a:p>
        </p:txBody>
      </p:sp>
      <p:sp>
        <p:nvSpPr>
          <p:cNvPr id="371" name="Google Shape;371;p39">
            <a:extLst>
              <a:ext uri="{FF2B5EF4-FFF2-40B4-BE49-F238E27FC236}">
                <a16:creationId xmlns:a16="http://schemas.microsoft.com/office/drawing/2014/main" id="{993DB7E8-1F3B-AD7C-D596-52071FE24C1D}"/>
              </a:ext>
            </a:extLst>
          </p:cNvPr>
          <p:cNvSpPr txBox="1">
            <a:spLocks noGrp="1"/>
          </p:cNvSpPr>
          <p:nvPr>
            <p:ph type="title" idx="2"/>
          </p:nvPr>
        </p:nvSpPr>
        <p:spPr>
          <a:xfrm>
            <a:off x="411045" y="442913"/>
            <a:ext cx="810536" cy="81053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/>
              <a:t>02</a:t>
            </a:r>
            <a:endParaRPr sz="4000" dirty="0"/>
          </a:p>
        </p:txBody>
      </p:sp>
      <p:sp>
        <p:nvSpPr>
          <p:cNvPr id="4" name="Google Shape;370;p39">
            <a:extLst>
              <a:ext uri="{FF2B5EF4-FFF2-40B4-BE49-F238E27FC236}">
                <a16:creationId xmlns:a16="http://schemas.microsoft.com/office/drawing/2014/main" id="{108A2CD2-A479-D261-4B0B-16A6E44D7955}"/>
              </a:ext>
            </a:extLst>
          </p:cNvPr>
          <p:cNvSpPr txBox="1">
            <a:spLocks/>
          </p:cNvSpPr>
          <p:nvPr/>
        </p:nvSpPr>
        <p:spPr>
          <a:xfrm>
            <a:off x="411045" y="1727936"/>
            <a:ext cx="8898450" cy="34155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4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buFont typeface="+mj-lt"/>
              <a:buAutoNum type="arabicPeriod"/>
              <a:tabLst/>
              <a:defRPr/>
            </a:pPr>
            <a:r>
              <a:rPr lang="en-GB" sz="1600" dirty="0">
                <a:solidFill>
                  <a:srgbClr val="202A41"/>
                </a:solidFill>
              </a:rPr>
              <a:t>      </a:t>
            </a:r>
            <a:r>
              <a:rPr lang="en-GB" sz="1800" dirty="0">
                <a:solidFill>
                  <a:srgbClr val="202A41"/>
                </a:solidFill>
              </a:rPr>
              <a:t>Plastic Used in 3D Printing:</a:t>
            </a: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202A4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 </a:t>
            </a:r>
            <a:r>
              <a:rPr kumimoji="0" lang="en-GB" sz="1200" i="0" u="none" strike="noStrike" kern="0" cap="none" spc="0" normalizeH="0" baseline="0" noProof="0" dirty="0">
                <a:ln>
                  <a:noFill/>
                </a:ln>
                <a:solidFill>
                  <a:srgbClr val="202A4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Thermoplastics,</a:t>
            </a: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202A4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 which can be melted and reshaped multiple times and are suitable for recycling.</a:t>
            </a: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202A4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 </a:t>
            </a:r>
            <a:r>
              <a:rPr kumimoji="0" lang="en-GB" sz="1200" i="0" u="none" strike="noStrike" kern="0" cap="none" spc="0" normalizeH="0" baseline="0" noProof="0" dirty="0">
                <a:ln>
                  <a:noFill/>
                </a:ln>
                <a:solidFill>
                  <a:srgbClr val="202A4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Thermosetting plastics, </a:t>
            </a: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202A4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which cannot be remelted after curing.</a:t>
            </a:r>
            <a:endParaRPr kumimoji="0" lang="en-GB" sz="1200" i="0" u="none" strike="noStrike" kern="0" cap="none" spc="0" normalizeH="0" baseline="0" noProof="0" dirty="0">
              <a:ln>
                <a:noFill/>
              </a:ln>
              <a:solidFill>
                <a:srgbClr val="202A41"/>
              </a:solidFill>
              <a:effectLst/>
              <a:uLnTx/>
              <a:uFillTx/>
              <a:latin typeface="Poppins"/>
              <a:cs typeface="Poppins"/>
              <a:sym typeface="Poppin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10000"/>
              <a:buFont typeface="+mj-lt"/>
              <a:buAutoNum type="arabicPeriod" startAt="2"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202A4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Common FDM Materials:</a:t>
            </a: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rgbClr val="202A4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ABS, </a:t>
            </a: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202A4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which is strong and suitable for recycling.</a:t>
            </a: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lang="en-GB" sz="1200" dirty="0">
                <a:solidFill>
                  <a:srgbClr val="202A41"/>
                </a:solidFill>
              </a:rPr>
              <a:t>PLA, </a:t>
            </a:r>
            <a:r>
              <a:rPr lang="en-GB" sz="1200" b="0" dirty="0">
                <a:solidFill>
                  <a:srgbClr val="202A41"/>
                </a:solidFill>
              </a:rPr>
              <a:t>which is easy to print but loses some of its properties after recycling.</a:t>
            </a: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i="0" u="none" strike="noStrike" kern="0" cap="none" spc="0" normalizeH="0" baseline="0" noProof="0" dirty="0">
                <a:ln>
                  <a:noFill/>
                </a:ln>
                <a:solidFill>
                  <a:srgbClr val="202A4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PET and HDPE, </a:t>
            </a: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202A4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which are widely used but require precise thermal control during melting.</a:t>
            </a:r>
          </a:p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buFont typeface="Poppins"/>
              <a:buNone/>
              <a:tabLst/>
              <a:defRPr/>
            </a:pP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srgbClr val="202A41"/>
              </a:solidFill>
              <a:effectLst/>
              <a:uLnTx/>
              <a:uFillTx/>
              <a:latin typeface="Poppins"/>
              <a:cs typeface="Poppins"/>
              <a:sym typeface="Poppins"/>
            </a:endParaRPr>
          </a:p>
        </p:txBody>
      </p:sp>
    </p:spTree>
    <p:extLst>
      <p:ext uri="{BB962C8B-B14F-4D97-AF65-F5344CB8AC3E}">
        <p14:creationId xmlns:p14="http://schemas.microsoft.com/office/powerpoint/2010/main" val="5675444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8">
          <a:extLst>
            <a:ext uri="{FF2B5EF4-FFF2-40B4-BE49-F238E27FC236}">
              <a16:creationId xmlns:a16="http://schemas.microsoft.com/office/drawing/2014/main" id="{4C7A13F2-04B9-C8E0-3B59-F016AE811C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370;p39">
            <a:extLst>
              <a:ext uri="{FF2B5EF4-FFF2-40B4-BE49-F238E27FC236}">
                <a16:creationId xmlns:a16="http://schemas.microsoft.com/office/drawing/2014/main" id="{D5AF4D1C-1FDB-9A87-BFF9-5DBD98FB4AE2}"/>
              </a:ext>
            </a:extLst>
          </p:cNvPr>
          <p:cNvSpPr txBox="1">
            <a:spLocks/>
          </p:cNvSpPr>
          <p:nvPr/>
        </p:nvSpPr>
        <p:spPr>
          <a:xfrm>
            <a:off x="425332" y="863968"/>
            <a:ext cx="8898450" cy="34155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4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buFont typeface="+mj-lt"/>
              <a:buAutoNum type="arabicPeriod" startAt="3"/>
              <a:tabLst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202A4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   </a:t>
            </a: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202A4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Plastic Recycling Process for 3D Printing Filament:</a:t>
            </a: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00000"/>
              <a:buFont typeface="+mj-lt"/>
              <a:buAutoNum type="arabicPeriod"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202A4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Collection and sorting.</a:t>
            </a: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00000"/>
              <a:buFont typeface="+mj-lt"/>
              <a:buAutoNum type="arabicPeriod"/>
              <a:tabLst/>
              <a:defRPr/>
            </a:pPr>
            <a:r>
              <a:rPr lang="en-GB" sz="1200" b="0" dirty="0">
                <a:solidFill>
                  <a:srgbClr val="202A41"/>
                </a:solidFill>
              </a:rPr>
              <a:t>Washing and drying.</a:t>
            </a: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00000"/>
              <a:buFont typeface="+mj-lt"/>
              <a:buAutoNum type="arabicPeriod"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202A4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Shredding.</a:t>
            </a: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00000"/>
              <a:buFont typeface="+mj-lt"/>
              <a:buAutoNum type="arabicPeriod"/>
              <a:tabLst/>
              <a:defRPr/>
            </a:pPr>
            <a:r>
              <a:rPr lang="en-GB" sz="1200" b="0" dirty="0">
                <a:solidFill>
                  <a:srgbClr val="202A41"/>
                </a:solidFill>
              </a:rPr>
              <a:t>Melting and extrusion.</a:t>
            </a: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00000"/>
              <a:buFont typeface="+mj-lt"/>
              <a:buAutoNum type="arabicPeriod"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202A4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Cooling and spooling.</a:t>
            </a:r>
          </a:p>
          <a:p>
            <a:pPr marL="457200" marR="0" lvl="0" indent="-45720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buFont typeface="+mj-lt"/>
              <a:buAutoNum type="arabicPeriod" startAt="4"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202A4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Challenges in Recycled Filament Production:</a:t>
            </a: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202A4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Inconsistent filament diameter.</a:t>
            </a: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lang="en-GB" sz="1200" b="0" dirty="0">
                <a:solidFill>
                  <a:srgbClr val="202A41"/>
                </a:solidFill>
              </a:rPr>
              <a:t>Degradation of mechanical properties after recycling.</a:t>
            </a: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lang="en-GB" sz="1200" b="0" dirty="0">
                <a:solidFill>
                  <a:srgbClr val="202A41"/>
                </a:solidFill>
              </a:rPr>
              <a:t>Moisture and temperature sensitivity during melting.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rgbClr val="202A41"/>
              </a:solidFill>
              <a:effectLst/>
              <a:uLnTx/>
              <a:uFillTx/>
              <a:latin typeface="Poppins"/>
              <a:cs typeface="Poppins"/>
              <a:sym typeface="Poppins"/>
            </a:endParaRPr>
          </a:p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buFont typeface="Poppins"/>
              <a:buNone/>
              <a:tabLst/>
              <a:defRPr/>
            </a:pP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srgbClr val="202A41"/>
              </a:solidFill>
              <a:effectLst/>
              <a:uLnTx/>
              <a:uFillTx/>
              <a:latin typeface="Poppins"/>
              <a:cs typeface="Poppins"/>
              <a:sym typeface="Poppin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F8C8776-D629-77A2-327D-0AC08C4AF1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7414" y="1275398"/>
            <a:ext cx="3414798" cy="1415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098873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2">
          <a:extLst>
            <a:ext uri="{FF2B5EF4-FFF2-40B4-BE49-F238E27FC236}">
              <a16:creationId xmlns:a16="http://schemas.microsoft.com/office/drawing/2014/main" id="{A4512120-3DA5-D948-79AC-E1C3B91584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70;p39">
            <a:extLst>
              <a:ext uri="{FF2B5EF4-FFF2-40B4-BE49-F238E27FC236}">
                <a16:creationId xmlns:a16="http://schemas.microsoft.com/office/drawing/2014/main" id="{07B0C17F-9DD8-0F43-3F8E-20378C037FB5}"/>
              </a:ext>
            </a:extLst>
          </p:cNvPr>
          <p:cNvSpPr txBox="1">
            <a:spLocks/>
          </p:cNvSpPr>
          <p:nvPr/>
        </p:nvSpPr>
        <p:spPr>
          <a:xfrm>
            <a:off x="1087099" y="195381"/>
            <a:ext cx="6571227" cy="8501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algn="l"/>
            <a:r>
              <a:rPr lang="en-GB" sz="2400" dirty="0"/>
              <a:t>MECHINICAL DESIGN OF PLASTIC SHREDDER &amp; CALCULATIONS</a:t>
            </a:r>
          </a:p>
        </p:txBody>
      </p:sp>
      <p:sp>
        <p:nvSpPr>
          <p:cNvPr id="13" name="Google Shape;371;p39">
            <a:extLst>
              <a:ext uri="{FF2B5EF4-FFF2-40B4-BE49-F238E27FC236}">
                <a16:creationId xmlns:a16="http://schemas.microsoft.com/office/drawing/2014/main" id="{E765133C-1860-16C2-93CE-2E366BDEAED7}"/>
              </a:ext>
            </a:extLst>
          </p:cNvPr>
          <p:cNvSpPr txBox="1">
            <a:spLocks/>
          </p:cNvSpPr>
          <p:nvPr/>
        </p:nvSpPr>
        <p:spPr>
          <a:xfrm>
            <a:off x="333714" y="264318"/>
            <a:ext cx="760530" cy="76053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6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60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60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60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60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60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60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60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60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rPr lang="en" sz="3600" dirty="0"/>
              <a:t>03</a:t>
            </a:r>
          </a:p>
        </p:txBody>
      </p:sp>
      <p:sp>
        <p:nvSpPr>
          <p:cNvPr id="14" name="Google Shape;370;p39">
            <a:extLst>
              <a:ext uri="{FF2B5EF4-FFF2-40B4-BE49-F238E27FC236}">
                <a16:creationId xmlns:a16="http://schemas.microsoft.com/office/drawing/2014/main" id="{56CDCA0D-614E-973F-4997-D998555160D4}"/>
              </a:ext>
            </a:extLst>
          </p:cNvPr>
          <p:cNvSpPr txBox="1">
            <a:spLocks/>
          </p:cNvSpPr>
          <p:nvPr/>
        </p:nvSpPr>
        <p:spPr>
          <a:xfrm>
            <a:off x="333714" y="1335030"/>
            <a:ext cx="6071060" cy="34155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4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buFont typeface="+mj-lt"/>
              <a:buAutoNum type="arabicPeriod"/>
              <a:tabLst/>
              <a:defRPr/>
            </a:pPr>
            <a:r>
              <a:rPr lang="en-GB" sz="1800" dirty="0">
                <a:solidFill>
                  <a:srgbClr val="202A41"/>
                </a:solidFill>
              </a:rPr>
              <a:t>    Mechanical Design Concept and Working            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r>
              <a:rPr lang="en-GB" sz="1800" dirty="0">
                <a:solidFill>
                  <a:srgbClr val="202A41"/>
                </a:solidFill>
              </a:rPr>
              <a:t>         Principle:</a:t>
            </a: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202A4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The plastic shredder is designed as a </a:t>
            </a:r>
            <a:r>
              <a:rPr kumimoji="0" lang="en-GB" sz="1200" i="0" u="none" strike="noStrike" kern="0" cap="none" spc="0" normalizeH="0" baseline="0" noProof="0" dirty="0">
                <a:ln>
                  <a:noFill/>
                </a:ln>
                <a:solidFill>
                  <a:srgbClr val="202A4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dual-shaft, low-power machine</a:t>
            </a: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202A4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.</a:t>
            </a: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r>
              <a:rPr lang="en-GB" sz="1200" b="0" dirty="0">
                <a:solidFill>
                  <a:srgbClr val="202A41"/>
                </a:solidFill>
              </a:rPr>
              <a:t>Two parallel shafts rotate in opposite directions, pulling plastic material between them and shredding it through </a:t>
            </a:r>
            <a:r>
              <a:rPr lang="en-GB" sz="1200" dirty="0">
                <a:solidFill>
                  <a:srgbClr val="202A41"/>
                </a:solidFill>
              </a:rPr>
              <a:t>tearing and shredding </a:t>
            </a:r>
            <a:r>
              <a:rPr lang="en-GB" sz="1200" b="0" dirty="0">
                <a:solidFill>
                  <a:srgbClr val="202A41"/>
                </a:solidFill>
              </a:rPr>
              <a:t>action.</a:t>
            </a: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rgbClr val="202A41"/>
              </a:solidFill>
              <a:effectLst/>
              <a:uLnTx/>
              <a:uFillTx/>
              <a:latin typeface="Poppins"/>
              <a:cs typeface="Poppins"/>
              <a:sym typeface="Poppins"/>
            </a:endParaRPr>
          </a:p>
          <a:p>
            <a:pPr marL="457200" marR="0" lvl="0" indent="-45720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buFont typeface="+mj-lt"/>
              <a:buAutoNum type="arabicPeriod" startAt="2"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202A4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Main Mechanical Components and Power Transmission: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buFont typeface="Poppins"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202A4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The cutting system consists of circular steel blades mounted on two solid steel shafts. The shafts are supported by standard pillow block bearings to ensure smooth and stable rotation.</a:t>
            </a:r>
          </a:p>
        </p:txBody>
      </p:sp>
      <p:pic>
        <p:nvPicPr>
          <p:cNvPr id="25" name="Google Shape;543;p52">
            <a:extLst>
              <a:ext uri="{FF2B5EF4-FFF2-40B4-BE49-F238E27FC236}">
                <a16:creationId xmlns:a16="http://schemas.microsoft.com/office/drawing/2014/main" id="{29E91827-D32B-CDD2-0427-CEFEBA86EFE4}"/>
              </a:ext>
            </a:extLst>
          </p:cNvPr>
          <p:cNvPicPr preferRelativeResize="0">
            <a:picLocks/>
          </p:cNvPicPr>
          <p:nvPr/>
        </p:nvPicPr>
        <p:blipFill>
          <a:blip r:embed="rId3"/>
          <a:srcRect l="14205" t="122" r="7293"/>
          <a:stretch>
            <a:fillRect/>
          </a:stretch>
        </p:blipFill>
        <p:spPr>
          <a:xfrm>
            <a:off x="6404774" y="2184819"/>
            <a:ext cx="1453561" cy="1438404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544;p52">
            <a:extLst>
              <a:ext uri="{FF2B5EF4-FFF2-40B4-BE49-F238E27FC236}">
                <a16:creationId xmlns:a16="http://schemas.microsoft.com/office/drawing/2014/main" id="{10E786E8-879B-F136-E473-8FC4D6D70DA0}"/>
              </a:ext>
            </a:extLst>
          </p:cNvPr>
          <p:cNvPicPr preferRelativeResize="0">
            <a:picLocks/>
          </p:cNvPicPr>
          <p:nvPr/>
        </p:nvPicPr>
        <p:blipFill>
          <a:blip r:embed="rId4"/>
          <a:srcRect t="8226" b="8226"/>
          <a:stretch/>
        </p:blipFill>
        <p:spPr>
          <a:xfrm>
            <a:off x="7858335" y="2184819"/>
            <a:ext cx="1285665" cy="1438404"/>
          </a:xfrm>
          <a:prstGeom prst="round1Rect">
            <a:avLst>
              <a:gd name="adj" fmla="val 50000"/>
            </a:avLst>
          </a:prstGeom>
          <a:noFill/>
          <a:ln>
            <a:noFill/>
          </a:ln>
        </p:spPr>
      </p:pic>
      <p:pic>
        <p:nvPicPr>
          <p:cNvPr id="27" name="Google Shape;545;p52">
            <a:extLst>
              <a:ext uri="{FF2B5EF4-FFF2-40B4-BE49-F238E27FC236}">
                <a16:creationId xmlns:a16="http://schemas.microsoft.com/office/drawing/2014/main" id="{90A30E74-F390-15DF-1922-F502C3E9FAFC}"/>
              </a:ext>
            </a:extLst>
          </p:cNvPr>
          <p:cNvPicPr preferRelativeResize="0">
            <a:picLocks/>
          </p:cNvPicPr>
          <p:nvPr/>
        </p:nvPicPr>
        <p:blipFill>
          <a:blip r:embed="rId5"/>
          <a:srcRect t="4491" b="4491"/>
          <a:stretch/>
        </p:blipFill>
        <p:spPr>
          <a:xfrm>
            <a:off x="6404775" y="3680128"/>
            <a:ext cx="2739225" cy="93494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Google Shape;543;p52">
            <a:extLst>
              <a:ext uri="{FF2B5EF4-FFF2-40B4-BE49-F238E27FC236}">
                <a16:creationId xmlns:a16="http://schemas.microsoft.com/office/drawing/2014/main" id="{A2C691ED-65F9-7ADB-5385-74248215E68B}"/>
              </a:ext>
            </a:extLst>
          </p:cNvPr>
          <p:cNvPicPr preferRelativeResize="0">
            <a:picLocks/>
          </p:cNvPicPr>
          <p:nvPr/>
        </p:nvPicPr>
        <p:blipFill>
          <a:blip r:embed="rId6"/>
          <a:srcRect t="61" b="61"/>
          <a:stretch/>
        </p:blipFill>
        <p:spPr>
          <a:xfrm>
            <a:off x="6404774" y="0"/>
            <a:ext cx="2739225" cy="2127914"/>
          </a:xfrm>
          <a:prstGeom prst="round2DiagRect">
            <a:avLst>
              <a:gd name="adj1" fmla="val 50000"/>
              <a:gd name="adj2" fmla="val 0"/>
            </a:avLst>
          </a:prstGeom>
          <a:noFill/>
          <a:ln>
            <a:noFill/>
          </a:ln>
        </p:spPr>
      </p:pic>
      <p:cxnSp>
        <p:nvCxnSpPr>
          <p:cNvPr id="31" name="Connector: Curved 30">
            <a:extLst>
              <a:ext uri="{FF2B5EF4-FFF2-40B4-BE49-F238E27FC236}">
                <a16:creationId xmlns:a16="http://schemas.microsoft.com/office/drawing/2014/main" id="{5571B12A-E4EE-855F-0E2E-94C7AE4C50AC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7830820" y="1435100"/>
            <a:ext cx="421640" cy="96520"/>
          </a:xfrm>
          <a:prstGeom prst="curvedConnector3">
            <a:avLst>
              <a:gd name="adj1" fmla="val -9036"/>
            </a:avLst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1" name="Connector: Curved 360">
            <a:extLst>
              <a:ext uri="{FF2B5EF4-FFF2-40B4-BE49-F238E27FC236}">
                <a16:creationId xmlns:a16="http://schemas.microsoft.com/office/drawing/2014/main" id="{ACE3C020-360C-C8E3-A96B-89076FF488C6}"/>
              </a:ext>
            </a:extLst>
          </p:cNvPr>
          <p:cNvCxnSpPr>
            <a:cxnSpLocks/>
          </p:cNvCxnSpPr>
          <p:nvPr/>
        </p:nvCxnSpPr>
        <p:spPr>
          <a:xfrm rot="5400000">
            <a:off x="7974477" y="854568"/>
            <a:ext cx="370549" cy="88899"/>
          </a:xfrm>
          <a:prstGeom prst="curvedConnector3">
            <a:avLst>
              <a:gd name="adj1" fmla="val -19918"/>
            </a:avLst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5" name="Google Shape;370;p39">
            <a:extLst>
              <a:ext uri="{FF2B5EF4-FFF2-40B4-BE49-F238E27FC236}">
                <a16:creationId xmlns:a16="http://schemas.microsoft.com/office/drawing/2014/main" id="{9F6EB59E-F828-177E-C9F8-25C044C2A1A7}"/>
              </a:ext>
            </a:extLst>
          </p:cNvPr>
          <p:cNvSpPr txBox="1">
            <a:spLocks/>
          </p:cNvSpPr>
          <p:nvPr/>
        </p:nvSpPr>
        <p:spPr>
          <a:xfrm>
            <a:off x="6089104" y="1846999"/>
            <a:ext cx="1872821" cy="320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4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Two parallel shafts</a:t>
            </a:r>
          </a:p>
        </p:txBody>
      </p:sp>
      <p:sp>
        <p:nvSpPr>
          <p:cNvPr id="406" name="Google Shape;370;p39">
            <a:extLst>
              <a:ext uri="{FF2B5EF4-FFF2-40B4-BE49-F238E27FC236}">
                <a16:creationId xmlns:a16="http://schemas.microsoft.com/office/drawing/2014/main" id="{9849DDD1-198F-96E1-DDD8-9B679F393ABF}"/>
              </a:ext>
            </a:extLst>
          </p:cNvPr>
          <p:cNvSpPr txBox="1">
            <a:spLocks/>
          </p:cNvSpPr>
          <p:nvPr/>
        </p:nvSpPr>
        <p:spPr>
          <a:xfrm>
            <a:off x="5872857" y="3359515"/>
            <a:ext cx="1946483" cy="2296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4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Bearing unit 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endParaRPr kumimoji="0" lang="en-GB" sz="10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"/>
              <a:cs typeface="Poppins"/>
              <a:sym typeface="Poppins"/>
            </a:endParaRPr>
          </a:p>
        </p:txBody>
      </p:sp>
      <p:sp>
        <p:nvSpPr>
          <p:cNvPr id="407" name="Google Shape;370;p39">
            <a:extLst>
              <a:ext uri="{FF2B5EF4-FFF2-40B4-BE49-F238E27FC236}">
                <a16:creationId xmlns:a16="http://schemas.microsoft.com/office/drawing/2014/main" id="{6B238747-376D-0E7A-8A70-137B6761C199}"/>
              </a:ext>
            </a:extLst>
          </p:cNvPr>
          <p:cNvSpPr txBox="1">
            <a:spLocks/>
          </p:cNvSpPr>
          <p:nvPr/>
        </p:nvSpPr>
        <p:spPr>
          <a:xfrm>
            <a:off x="7378015" y="3359515"/>
            <a:ext cx="1946483" cy="320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4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Cutting blade</a:t>
            </a:r>
          </a:p>
        </p:txBody>
      </p:sp>
      <p:sp>
        <p:nvSpPr>
          <p:cNvPr id="408" name="Google Shape;370;p39">
            <a:extLst>
              <a:ext uri="{FF2B5EF4-FFF2-40B4-BE49-F238E27FC236}">
                <a16:creationId xmlns:a16="http://schemas.microsoft.com/office/drawing/2014/main" id="{0CE5B91A-3DFF-6EC5-1CEA-43A42F7AFB14}"/>
              </a:ext>
            </a:extLst>
          </p:cNvPr>
          <p:cNvSpPr txBox="1">
            <a:spLocks/>
          </p:cNvSpPr>
          <p:nvPr/>
        </p:nvSpPr>
        <p:spPr>
          <a:xfrm>
            <a:off x="7378015" y="4351363"/>
            <a:ext cx="1946483" cy="320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4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Shaft design</a:t>
            </a:r>
          </a:p>
        </p:txBody>
      </p:sp>
    </p:spTree>
    <p:extLst>
      <p:ext uri="{BB962C8B-B14F-4D97-AF65-F5344CB8AC3E}">
        <p14:creationId xmlns:p14="http://schemas.microsoft.com/office/powerpoint/2010/main" val="26471625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2">
          <a:extLst>
            <a:ext uri="{FF2B5EF4-FFF2-40B4-BE49-F238E27FC236}">
              <a16:creationId xmlns:a16="http://schemas.microsoft.com/office/drawing/2014/main" id="{13CDA209-1179-1A6E-C56E-61B829F7AC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370;p39">
            <a:extLst>
              <a:ext uri="{FF2B5EF4-FFF2-40B4-BE49-F238E27FC236}">
                <a16:creationId xmlns:a16="http://schemas.microsoft.com/office/drawing/2014/main" id="{B6B90B6A-B5E2-B82F-9BC9-34656864A08C}"/>
              </a:ext>
            </a:extLst>
          </p:cNvPr>
          <p:cNvSpPr txBox="1">
            <a:spLocks/>
          </p:cNvSpPr>
          <p:nvPr/>
        </p:nvSpPr>
        <p:spPr>
          <a:xfrm>
            <a:off x="326094" y="420131"/>
            <a:ext cx="6364992" cy="44348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4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buFont typeface="Poppins"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202A4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Power is provided by a </a:t>
            </a:r>
            <a:r>
              <a:rPr kumimoji="0" lang="en-GB" sz="1200" i="0" u="none" strike="noStrike" kern="0" cap="none" spc="0" normalizeH="0" baseline="0" noProof="0" dirty="0">
                <a:ln>
                  <a:noFill/>
                </a:ln>
                <a:solidFill>
                  <a:srgbClr val="202A4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120 W</a:t>
            </a: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202A4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 </a:t>
            </a:r>
            <a:r>
              <a:rPr kumimoji="0" lang="en-GB" sz="1200" i="0" u="none" strike="noStrike" kern="0" cap="none" spc="0" normalizeH="0" baseline="0" noProof="0" dirty="0">
                <a:ln>
                  <a:noFill/>
                </a:ln>
                <a:solidFill>
                  <a:srgbClr val="202A4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single-phase electric motor</a:t>
            </a: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202A4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, and motion is transmitted using a belt drive system to absorb shocks.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buFont typeface="Poppins"/>
              <a:buNone/>
              <a:tabLst/>
              <a:defRPr/>
            </a:pPr>
            <a:r>
              <a:rPr lang="en-GB" sz="1200" b="0" dirty="0">
                <a:solidFill>
                  <a:srgbClr val="202A41"/>
                </a:solidFill>
              </a:rPr>
              <a:t>A pair of spur gears with a </a:t>
            </a:r>
            <a:r>
              <a:rPr lang="en-GB" sz="1200" dirty="0">
                <a:solidFill>
                  <a:srgbClr val="202A41"/>
                </a:solidFill>
              </a:rPr>
              <a:t>1:1 gear ratio </a:t>
            </a:r>
            <a:r>
              <a:rPr lang="en-GB" sz="1200" b="0" dirty="0">
                <a:solidFill>
                  <a:srgbClr val="202A41"/>
                </a:solidFill>
              </a:rPr>
              <a:t>is used to synchronize the shafts and ensure opposite rotation.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buFont typeface="Poppins"/>
              <a:buNone/>
              <a:tabLst/>
              <a:defRPr/>
            </a:pP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rgbClr val="202A41"/>
              </a:solidFill>
              <a:effectLst/>
              <a:uLnTx/>
              <a:uFillTx/>
              <a:latin typeface="Poppins"/>
              <a:cs typeface="Poppins"/>
              <a:sym typeface="Poppin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buFont typeface="+mj-lt"/>
              <a:buAutoNum type="arabicPeriod" startAt="3"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202A4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Mechanical Calculations:</a:t>
            </a: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r>
              <a:rPr lang="en-GB" sz="1200" b="0" dirty="0">
                <a:solidFill>
                  <a:srgbClr val="202A41"/>
                </a:solidFill>
              </a:rPr>
              <a:t>Mechanical calculations were performed based on the </a:t>
            </a:r>
            <a:r>
              <a:rPr lang="en-GB" sz="1200" dirty="0">
                <a:solidFill>
                  <a:srgbClr val="202A41"/>
                </a:solidFill>
              </a:rPr>
              <a:t>actual measured dimensions</a:t>
            </a:r>
            <a:r>
              <a:rPr lang="en-GB" sz="1200" b="0" dirty="0">
                <a:solidFill>
                  <a:srgbClr val="202A41"/>
                </a:solidFill>
              </a:rPr>
              <a:t> of the constructed machine.</a:t>
            </a: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r>
              <a:rPr lang="en-GB" sz="1200" b="0" dirty="0">
                <a:solidFill>
                  <a:srgbClr val="202A41"/>
                </a:solidFill>
              </a:rPr>
              <a:t>These calculations include motor torque, transmitted torque, cutting force at the blades, shaft strength verifications, gear forces, and bearing load analysis.</a:t>
            </a: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endParaRPr lang="en-GB" sz="1200" b="0" dirty="0">
              <a:solidFill>
                <a:srgbClr val="202A41"/>
              </a:solidFill>
            </a:endParaRP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r>
              <a:rPr lang="en-GB" sz="1200" b="0" dirty="0">
                <a:solidFill>
                  <a:srgbClr val="202A41"/>
                </a:solidFill>
              </a:rPr>
              <a:t>The main purpose of these calculations is to </a:t>
            </a:r>
            <a:r>
              <a:rPr lang="en-GB" sz="1200" dirty="0">
                <a:solidFill>
                  <a:srgbClr val="202A41"/>
                </a:solidFill>
              </a:rPr>
              <a:t>verify the mechanical safety and reliability</a:t>
            </a:r>
            <a:r>
              <a:rPr lang="en-GB" sz="1200" b="0" dirty="0">
                <a:solidFill>
                  <a:srgbClr val="202A41"/>
                </a:solidFill>
              </a:rPr>
              <a:t> of the design rather than optimization.</a:t>
            </a:r>
          </a:p>
        </p:txBody>
      </p:sp>
      <p:pic>
        <p:nvPicPr>
          <p:cNvPr id="25" name="Google Shape;543;p52">
            <a:extLst>
              <a:ext uri="{FF2B5EF4-FFF2-40B4-BE49-F238E27FC236}">
                <a16:creationId xmlns:a16="http://schemas.microsoft.com/office/drawing/2014/main" id="{A41D0CA3-5014-017D-0A1A-44E6C1AD37E9}"/>
              </a:ext>
            </a:extLst>
          </p:cNvPr>
          <p:cNvPicPr preferRelativeResize="0">
            <a:picLocks/>
          </p:cNvPicPr>
          <p:nvPr/>
        </p:nvPicPr>
        <p:blipFill>
          <a:blip r:embed="rId3"/>
          <a:srcRect t="61" b="61"/>
          <a:stretch/>
        </p:blipFill>
        <p:spPr>
          <a:xfrm>
            <a:off x="6827187" y="1836384"/>
            <a:ext cx="1845099" cy="1433330"/>
          </a:xfrm>
          <a:prstGeom prst="round1Rect">
            <a:avLst>
              <a:gd name="adj" fmla="val 26287"/>
            </a:avLst>
          </a:prstGeom>
          <a:noFill/>
          <a:ln>
            <a:noFill/>
          </a:ln>
        </p:spPr>
      </p:pic>
      <p:pic>
        <p:nvPicPr>
          <p:cNvPr id="28" name="Google Shape;543;p52">
            <a:extLst>
              <a:ext uri="{FF2B5EF4-FFF2-40B4-BE49-F238E27FC236}">
                <a16:creationId xmlns:a16="http://schemas.microsoft.com/office/drawing/2014/main" id="{67AF22B5-450E-5DAF-B09F-C40FF3A6DB48}"/>
              </a:ext>
            </a:extLst>
          </p:cNvPr>
          <p:cNvPicPr preferRelativeResize="0">
            <a:picLocks/>
          </p:cNvPicPr>
          <p:nvPr/>
        </p:nvPicPr>
        <p:blipFill>
          <a:blip r:embed="rId4"/>
          <a:srcRect t="61" b="61"/>
          <a:stretch/>
        </p:blipFill>
        <p:spPr>
          <a:xfrm>
            <a:off x="6827187" y="0"/>
            <a:ext cx="2316812" cy="1799771"/>
          </a:xfrm>
          <a:prstGeom prst="round2DiagRect">
            <a:avLst>
              <a:gd name="adj1" fmla="val 50000"/>
              <a:gd name="adj2" fmla="val 0"/>
            </a:avLst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6D3BC4C-9CF6-DD61-6FE6-100E83C10A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27187" y="3306327"/>
            <a:ext cx="1845099" cy="1435077"/>
          </a:xfrm>
          <a:prstGeom prst="rect">
            <a:avLst/>
          </a:prstGeom>
        </p:spPr>
      </p:pic>
      <p:sp>
        <p:nvSpPr>
          <p:cNvPr id="5" name="Google Shape;370;p39">
            <a:extLst>
              <a:ext uri="{FF2B5EF4-FFF2-40B4-BE49-F238E27FC236}">
                <a16:creationId xmlns:a16="http://schemas.microsoft.com/office/drawing/2014/main" id="{BBF85FC8-5F3E-FF35-71F2-DE455BA1AFE9}"/>
              </a:ext>
            </a:extLst>
          </p:cNvPr>
          <p:cNvSpPr txBox="1">
            <a:spLocks/>
          </p:cNvSpPr>
          <p:nvPr/>
        </p:nvSpPr>
        <p:spPr>
          <a:xfrm>
            <a:off x="7696293" y="-36613"/>
            <a:ext cx="1504857" cy="320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4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R="0" lvl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Washing machine motor</a:t>
            </a:r>
          </a:p>
        </p:txBody>
      </p:sp>
      <p:sp>
        <p:nvSpPr>
          <p:cNvPr id="6" name="Google Shape;370;p39">
            <a:extLst>
              <a:ext uri="{FF2B5EF4-FFF2-40B4-BE49-F238E27FC236}">
                <a16:creationId xmlns:a16="http://schemas.microsoft.com/office/drawing/2014/main" id="{41C4D70A-6C9C-E98F-78D6-A9219460FFB6}"/>
              </a:ext>
            </a:extLst>
          </p:cNvPr>
          <p:cNvSpPr txBox="1">
            <a:spLocks/>
          </p:cNvSpPr>
          <p:nvPr/>
        </p:nvSpPr>
        <p:spPr>
          <a:xfrm>
            <a:off x="6502238" y="2985235"/>
            <a:ext cx="1946483" cy="320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4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r>
              <a:rPr kumimoji="0" lang="de-DE" sz="1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Spur gear M2 X 46</a:t>
            </a:r>
            <a:endParaRPr kumimoji="0" lang="en-GB" sz="10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"/>
              <a:cs typeface="Poppins"/>
              <a:sym typeface="Poppins"/>
            </a:endParaRPr>
          </a:p>
        </p:txBody>
      </p:sp>
      <p:sp>
        <p:nvSpPr>
          <p:cNvPr id="7" name="Google Shape;370;p39">
            <a:extLst>
              <a:ext uri="{FF2B5EF4-FFF2-40B4-BE49-F238E27FC236}">
                <a16:creationId xmlns:a16="http://schemas.microsoft.com/office/drawing/2014/main" id="{4518F344-AA62-2FE2-A096-6ECFA73EF240}"/>
              </a:ext>
            </a:extLst>
          </p:cNvPr>
          <p:cNvSpPr txBox="1">
            <a:spLocks/>
          </p:cNvSpPr>
          <p:nvPr/>
        </p:nvSpPr>
        <p:spPr>
          <a:xfrm>
            <a:off x="6502238" y="4454699"/>
            <a:ext cx="1946483" cy="320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4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r>
              <a:rPr kumimoji="0" lang="de-DE" sz="1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Gear train 1:1 ratio</a:t>
            </a:r>
            <a:endParaRPr kumimoji="0" lang="en-GB" sz="10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"/>
              <a:cs typeface="Poppins"/>
              <a:sym typeface="Poppins"/>
            </a:endParaRPr>
          </a:p>
        </p:txBody>
      </p:sp>
    </p:spTree>
    <p:extLst>
      <p:ext uri="{BB962C8B-B14F-4D97-AF65-F5344CB8AC3E}">
        <p14:creationId xmlns:p14="http://schemas.microsoft.com/office/powerpoint/2010/main" val="29627303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2">
          <a:extLst>
            <a:ext uri="{FF2B5EF4-FFF2-40B4-BE49-F238E27FC236}">
              <a16:creationId xmlns:a16="http://schemas.microsoft.com/office/drawing/2014/main" id="{F60659A8-CC42-7BF3-4890-D749D09FAC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370;p39">
            <a:extLst>
              <a:ext uri="{FF2B5EF4-FFF2-40B4-BE49-F238E27FC236}">
                <a16:creationId xmlns:a16="http://schemas.microsoft.com/office/drawing/2014/main" id="{1FAE240F-AB61-D6FE-C7C4-3E5E7A900C11}"/>
              </a:ext>
            </a:extLst>
          </p:cNvPr>
          <p:cNvSpPr txBox="1">
            <a:spLocks/>
          </p:cNvSpPr>
          <p:nvPr/>
        </p:nvSpPr>
        <p:spPr>
          <a:xfrm>
            <a:off x="304561" y="336550"/>
            <a:ext cx="8534877" cy="1510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4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buFont typeface="+mj-lt"/>
              <a:buAutoNum type="arabicPeriod" startAt="4"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202A4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Design Validation and Safety:</a:t>
            </a: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202A4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The results of the calculations confirm that all components operate within </a:t>
            </a:r>
            <a:r>
              <a:rPr kumimoji="0" lang="en-GB" sz="1200" i="0" u="none" strike="noStrike" kern="0" cap="none" spc="0" normalizeH="0" baseline="0" noProof="0" dirty="0">
                <a:ln>
                  <a:noFill/>
                </a:ln>
                <a:solidFill>
                  <a:srgbClr val="202A4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safe mechanical limits</a:t>
            </a: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202A4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. </a:t>
            </a: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r>
              <a:rPr lang="en-GB" sz="1200" b="0" dirty="0">
                <a:solidFill>
                  <a:srgbClr val="202A41"/>
                </a:solidFill>
              </a:rPr>
              <a:t>The selected low-power motor provides sufficient torque to shred thin plastic without overloading the system.</a:t>
            </a: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202A4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This validates the mechanical design as a </a:t>
            </a:r>
            <a:r>
              <a:rPr kumimoji="0" lang="en-GB" sz="1200" i="0" u="none" strike="noStrike" kern="0" cap="none" spc="0" normalizeH="0" baseline="0" noProof="0" dirty="0">
                <a:ln>
                  <a:noFill/>
                </a:ln>
                <a:solidFill>
                  <a:srgbClr val="202A4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safe</a:t>
            </a:r>
            <a:r>
              <a:rPr lang="en-GB" sz="1200" dirty="0">
                <a:solidFill>
                  <a:srgbClr val="202A41"/>
                </a:solidFill>
              </a:rPr>
              <a:t>, reliable, and efficient plastic shredder</a:t>
            </a:r>
            <a:r>
              <a:rPr lang="en-GB" sz="1200" b="0" dirty="0">
                <a:solidFill>
                  <a:srgbClr val="202A41"/>
                </a:solidFill>
              </a:rPr>
              <a:t>, suitable for educational and small-scale recycling applications.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rgbClr val="202A41"/>
              </a:solidFill>
              <a:effectLst/>
              <a:uLnTx/>
              <a:uFillTx/>
              <a:latin typeface="Poppins"/>
              <a:cs typeface="Poppins"/>
              <a:sym typeface="Poppin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C3AC6B0-114B-D2E8-8A82-BC787A18DE5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476" r="26157"/>
          <a:stretch>
            <a:fillRect/>
          </a:stretch>
        </p:blipFill>
        <p:spPr>
          <a:xfrm>
            <a:off x="219841" y="1930400"/>
            <a:ext cx="2242457" cy="262799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8B38BEB-1E14-EE95-E563-E77863812CE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7213" r="20184"/>
          <a:stretch>
            <a:fillRect/>
          </a:stretch>
        </p:blipFill>
        <p:spPr>
          <a:xfrm>
            <a:off x="2546090" y="1930400"/>
            <a:ext cx="2115274" cy="262799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D36336F-8D01-2BAE-D835-81BD27A7B8B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5583" r="13143"/>
          <a:stretch>
            <a:fillRect/>
          </a:stretch>
        </p:blipFill>
        <p:spPr>
          <a:xfrm>
            <a:off x="4745156" y="1930400"/>
            <a:ext cx="2526669" cy="262799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CB9EE74-33D0-A641-EDCF-48E8A2DD04F1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5896" t="5096" r="24189" b="5626"/>
          <a:stretch>
            <a:fillRect/>
          </a:stretch>
        </p:blipFill>
        <p:spPr>
          <a:xfrm>
            <a:off x="7355617" y="1930400"/>
            <a:ext cx="1556155" cy="2627994"/>
          </a:xfrm>
          <a:prstGeom prst="rect">
            <a:avLst/>
          </a:prstGeom>
        </p:spPr>
      </p:pic>
      <p:sp>
        <p:nvSpPr>
          <p:cNvPr id="11" name="Google Shape;370;p39">
            <a:extLst>
              <a:ext uri="{FF2B5EF4-FFF2-40B4-BE49-F238E27FC236}">
                <a16:creationId xmlns:a16="http://schemas.microsoft.com/office/drawing/2014/main" id="{27B61DDF-594C-E884-E943-519419D267B8}"/>
              </a:ext>
            </a:extLst>
          </p:cNvPr>
          <p:cNvSpPr txBox="1">
            <a:spLocks/>
          </p:cNvSpPr>
          <p:nvPr/>
        </p:nvSpPr>
        <p:spPr>
          <a:xfrm>
            <a:off x="-201106" y="4235602"/>
            <a:ext cx="1872821" cy="320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4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Model Design</a:t>
            </a:r>
          </a:p>
        </p:txBody>
      </p:sp>
      <p:sp>
        <p:nvSpPr>
          <p:cNvPr id="12" name="Google Shape;370;p39">
            <a:extLst>
              <a:ext uri="{FF2B5EF4-FFF2-40B4-BE49-F238E27FC236}">
                <a16:creationId xmlns:a16="http://schemas.microsoft.com/office/drawing/2014/main" id="{65E5E7DF-A02A-C1E5-1638-B5A96F0F45DD}"/>
              </a:ext>
            </a:extLst>
          </p:cNvPr>
          <p:cNvSpPr txBox="1">
            <a:spLocks/>
          </p:cNvSpPr>
          <p:nvPr/>
        </p:nvSpPr>
        <p:spPr>
          <a:xfrm>
            <a:off x="2470903" y="4235603"/>
            <a:ext cx="2242457" cy="320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4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Top View of the 3D Model </a:t>
            </a:r>
          </a:p>
        </p:txBody>
      </p:sp>
      <p:sp>
        <p:nvSpPr>
          <p:cNvPr id="13" name="Google Shape;370;p39">
            <a:extLst>
              <a:ext uri="{FF2B5EF4-FFF2-40B4-BE49-F238E27FC236}">
                <a16:creationId xmlns:a16="http://schemas.microsoft.com/office/drawing/2014/main" id="{F36BDC4B-8A4D-3372-C33D-93F2A8426DE2}"/>
              </a:ext>
            </a:extLst>
          </p:cNvPr>
          <p:cNvSpPr txBox="1">
            <a:spLocks/>
          </p:cNvSpPr>
          <p:nvPr/>
        </p:nvSpPr>
        <p:spPr>
          <a:xfrm>
            <a:off x="4294839" y="4251670"/>
            <a:ext cx="1872821" cy="320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4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Side Section</a:t>
            </a:r>
          </a:p>
        </p:txBody>
      </p:sp>
      <p:sp>
        <p:nvSpPr>
          <p:cNvPr id="15" name="Google Shape;370;p39">
            <a:extLst>
              <a:ext uri="{FF2B5EF4-FFF2-40B4-BE49-F238E27FC236}">
                <a16:creationId xmlns:a16="http://schemas.microsoft.com/office/drawing/2014/main" id="{7B92A973-108C-C29D-3B8B-656085D37E5E}"/>
              </a:ext>
            </a:extLst>
          </p:cNvPr>
          <p:cNvSpPr txBox="1">
            <a:spLocks/>
          </p:cNvSpPr>
          <p:nvPr/>
        </p:nvSpPr>
        <p:spPr>
          <a:xfrm>
            <a:off x="7292026" y="4087505"/>
            <a:ext cx="1690839" cy="320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4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Full 3D Model with Hopper</a:t>
            </a:r>
          </a:p>
        </p:txBody>
      </p:sp>
    </p:spTree>
    <p:extLst>
      <p:ext uri="{BB962C8B-B14F-4D97-AF65-F5344CB8AC3E}">
        <p14:creationId xmlns:p14="http://schemas.microsoft.com/office/powerpoint/2010/main" val="723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371;p39">
            <a:extLst>
              <a:ext uri="{FF2B5EF4-FFF2-40B4-BE49-F238E27FC236}">
                <a16:creationId xmlns:a16="http://schemas.microsoft.com/office/drawing/2014/main" id="{E7243205-A3CE-A4D6-A450-F95AEDAC87A6}"/>
              </a:ext>
            </a:extLst>
          </p:cNvPr>
          <p:cNvSpPr txBox="1">
            <a:spLocks/>
          </p:cNvSpPr>
          <p:nvPr/>
        </p:nvSpPr>
        <p:spPr>
          <a:xfrm>
            <a:off x="188572" y="191747"/>
            <a:ext cx="760530" cy="76053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6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60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60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60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60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60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60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60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60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rPr lang="en" sz="3200" dirty="0"/>
              <a:t>04</a:t>
            </a:r>
          </a:p>
        </p:txBody>
      </p:sp>
      <p:sp>
        <p:nvSpPr>
          <p:cNvPr id="19" name="Google Shape;370;p39">
            <a:extLst>
              <a:ext uri="{FF2B5EF4-FFF2-40B4-BE49-F238E27FC236}">
                <a16:creationId xmlns:a16="http://schemas.microsoft.com/office/drawing/2014/main" id="{807BB335-D72C-A99F-443A-4BFD572E215E}"/>
              </a:ext>
            </a:extLst>
          </p:cNvPr>
          <p:cNvSpPr txBox="1">
            <a:spLocks/>
          </p:cNvSpPr>
          <p:nvPr/>
        </p:nvSpPr>
        <p:spPr>
          <a:xfrm>
            <a:off x="949103" y="139930"/>
            <a:ext cx="3227636" cy="602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lvl="0" indent="0" algn="l"/>
            <a:r>
              <a:rPr lang="en-GB" sz="2400" dirty="0"/>
              <a:t>MANUFACTURING AND ASSMEBLY</a:t>
            </a:r>
          </a:p>
        </p:txBody>
      </p:sp>
      <p:sp>
        <p:nvSpPr>
          <p:cNvPr id="20" name="Google Shape;370;p39">
            <a:extLst>
              <a:ext uri="{FF2B5EF4-FFF2-40B4-BE49-F238E27FC236}">
                <a16:creationId xmlns:a16="http://schemas.microsoft.com/office/drawing/2014/main" id="{A75B2077-CA08-114C-00D0-90F85D51B451}"/>
              </a:ext>
            </a:extLst>
          </p:cNvPr>
          <p:cNvSpPr txBox="1">
            <a:spLocks/>
          </p:cNvSpPr>
          <p:nvPr/>
        </p:nvSpPr>
        <p:spPr>
          <a:xfrm>
            <a:off x="309899" y="1397513"/>
            <a:ext cx="3309372" cy="3668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4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buFont typeface="+mj-lt"/>
              <a:buAutoNum type="arabicPeriod"/>
              <a:tabLst/>
              <a:defRPr/>
            </a:pPr>
            <a:r>
              <a:rPr lang="en-GB" sz="1800" dirty="0">
                <a:solidFill>
                  <a:srgbClr val="202A41"/>
                </a:solidFill>
              </a:rPr>
              <a:t>    </a:t>
            </a:r>
            <a:r>
              <a:rPr lang="en-GB" sz="1200" b="0" dirty="0">
                <a:solidFill>
                  <a:srgbClr val="202A41"/>
                </a:solidFill>
              </a:rPr>
              <a:t>Suitable </a:t>
            </a:r>
            <a:r>
              <a:rPr lang="en-GB" sz="1200" dirty="0">
                <a:solidFill>
                  <a:srgbClr val="202A41"/>
                </a:solidFill>
              </a:rPr>
              <a:t>cutting blades </a:t>
            </a:r>
            <a:r>
              <a:rPr lang="en-GB" sz="1200" b="0" dirty="0">
                <a:solidFill>
                  <a:srgbClr val="202A41"/>
                </a:solidFill>
              </a:rPr>
              <a:t>were selected based on their strength and ability to cut thin plastic materials. 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endParaRPr lang="en-GB" sz="800" b="0" dirty="0">
              <a:solidFill>
                <a:srgbClr val="202A41"/>
              </a:solidFill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endParaRPr lang="en-GB" sz="200" b="0" dirty="0">
              <a:solidFill>
                <a:srgbClr val="202A41"/>
              </a:solidFill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202A4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After that</a:t>
            </a:r>
            <a:r>
              <a:rPr lang="en-GB" sz="1200" b="0" dirty="0">
                <a:solidFill>
                  <a:srgbClr val="202A41"/>
                </a:solidFill>
              </a:rPr>
              <a:t>, the </a:t>
            </a:r>
            <a:r>
              <a:rPr lang="en-GB" sz="1200" dirty="0">
                <a:solidFill>
                  <a:srgbClr val="202A41"/>
                </a:solidFill>
              </a:rPr>
              <a:t>steel shafts </a:t>
            </a:r>
            <a:r>
              <a:rPr lang="en-GB" sz="1200" b="0" dirty="0">
                <a:solidFill>
                  <a:srgbClr val="202A41"/>
                </a:solidFill>
              </a:rPr>
              <a:t>were manufactured using lathe machine, with stepped diameters to allow proper blade mounting and bearing installation.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endParaRPr lang="en-GB" sz="800" b="0" dirty="0">
              <a:solidFill>
                <a:srgbClr val="202A41"/>
              </a:solidFill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endParaRPr lang="en-GB" sz="100" b="0" dirty="0">
              <a:solidFill>
                <a:srgbClr val="202A41"/>
              </a:solidFill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202A4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Standard </a:t>
            </a:r>
            <a:r>
              <a:rPr kumimoji="0" lang="en-GB" sz="1200" i="0" u="none" strike="noStrike" kern="0" cap="none" spc="0" normalizeH="0" baseline="0" noProof="0" dirty="0">
                <a:ln>
                  <a:noFill/>
                </a:ln>
                <a:solidFill>
                  <a:srgbClr val="202A4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pillow block bearings </a:t>
            </a: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202A4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were mounted on steel side plates to support the shafts and ensure correct alignment.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srgbClr val="202A41"/>
              </a:solidFill>
              <a:effectLst/>
              <a:uLnTx/>
              <a:uFillTx/>
              <a:latin typeface="Poppins"/>
              <a:cs typeface="Poppins"/>
              <a:sym typeface="Poppins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r>
              <a:rPr lang="en-GB" sz="1200" b="0" dirty="0">
                <a:solidFill>
                  <a:srgbClr val="202A41"/>
                </a:solidFill>
              </a:rPr>
              <a:t>The cutting blades were then assembled on the shafts with proper spacing to prevent interference during rotation.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rgbClr val="202A41"/>
              </a:solidFill>
              <a:effectLst/>
              <a:uLnTx/>
              <a:uFillTx/>
              <a:latin typeface="Poppins"/>
              <a:cs typeface="Poppins"/>
              <a:sym typeface="Poppins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73323597-E4DD-EADF-E09C-544B926103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0744" y="742835"/>
            <a:ext cx="1750513" cy="161708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7F35B6D4-AD90-1058-440D-4139607914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5694" y="743952"/>
            <a:ext cx="1278407" cy="161596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145B4931-09BD-BABC-CBBA-C1E280D759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54876" y="743952"/>
            <a:ext cx="1547199" cy="1615963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8757B9EA-4B62-1465-0FFE-DF3CB81DEB8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37580" y="2820667"/>
            <a:ext cx="2072000" cy="2008732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865278FE-7514-EBBB-232A-CDB18642905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50744" y="2820667"/>
            <a:ext cx="1936992" cy="2008732"/>
          </a:xfrm>
          <a:prstGeom prst="rect">
            <a:avLst/>
          </a:prstGeom>
        </p:spPr>
      </p:pic>
      <p:sp>
        <p:nvSpPr>
          <p:cNvPr id="31" name="Google Shape;370;p39">
            <a:extLst>
              <a:ext uri="{FF2B5EF4-FFF2-40B4-BE49-F238E27FC236}">
                <a16:creationId xmlns:a16="http://schemas.microsoft.com/office/drawing/2014/main" id="{0BFD3E0B-6A8B-3222-239F-DD9C41E430BC}"/>
              </a:ext>
            </a:extLst>
          </p:cNvPr>
          <p:cNvSpPr txBox="1">
            <a:spLocks/>
          </p:cNvSpPr>
          <p:nvPr/>
        </p:nvSpPr>
        <p:spPr>
          <a:xfrm>
            <a:off x="3950743" y="2411443"/>
            <a:ext cx="1750512" cy="320613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4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202A4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Used cutting blade</a:t>
            </a:r>
          </a:p>
        </p:txBody>
      </p:sp>
      <p:sp>
        <p:nvSpPr>
          <p:cNvPr id="352" name="Google Shape;370;p39">
            <a:extLst>
              <a:ext uri="{FF2B5EF4-FFF2-40B4-BE49-F238E27FC236}">
                <a16:creationId xmlns:a16="http://schemas.microsoft.com/office/drawing/2014/main" id="{B24EF28E-91DF-9E77-5814-C266E7EC2E78}"/>
              </a:ext>
            </a:extLst>
          </p:cNvPr>
          <p:cNvSpPr txBox="1">
            <a:spLocks/>
          </p:cNvSpPr>
          <p:nvPr/>
        </p:nvSpPr>
        <p:spPr>
          <a:xfrm>
            <a:off x="7272776" y="2385676"/>
            <a:ext cx="1872821" cy="397910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4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202A4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The shafts after the manufacturing process</a:t>
            </a:r>
          </a:p>
        </p:txBody>
      </p:sp>
      <p:sp>
        <p:nvSpPr>
          <p:cNvPr id="353" name="Google Shape;370;p39">
            <a:extLst>
              <a:ext uri="{FF2B5EF4-FFF2-40B4-BE49-F238E27FC236}">
                <a16:creationId xmlns:a16="http://schemas.microsoft.com/office/drawing/2014/main" id="{E70FCD76-F619-9D47-B3C1-EFFD387D7BBD}"/>
              </a:ext>
            </a:extLst>
          </p:cNvPr>
          <p:cNvSpPr txBox="1">
            <a:spLocks/>
          </p:cNvSpPr>
          <p:nvPr/>
        </p:nvSpPr>
        <p:spPr>
          <a:xfrm>
            <a:off x="6041697" y="2385677"/>
            <a:ext cx="1173555" cy="372143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4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>
              <a:buClr>
                <a:srgbClr val="202A41"/>
              </a:buClr>
              <a:buSzPct val="120000"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202A4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Bearing unit (RS 750-8775) </a:t>
            </a:r>
          </a:p>
        </p:txBody>
      </p:sp>
      <p:sp>
        <p:nvSpPr>
          <p:cNvPr id="354" name="Google Shape;370;p39">
            <a:extLst>
              <a:ext uri="{FF2B5EF4-FFF2-40B4-BE49-F238E27FC236}">
                <a16:creationId xmlns:a16="http://schemas.microsoft.com/office/drawing/2014/main" id="{A4A92225-EAC5-61C8-7176-26ECCDEAF291}"/>
              </a:ext>
            </a:extLst>
          </p:cNvPr>
          <p:cNvSpPr txBox="1">
            <a:spLocks/>
          </p:cNvSpPr>
          <p:nvPr/>
        </p:nvSpPr>
        <p:spPr>
          <a:xfrm>
            <a:off x="3950742" y="4829399"/>
            <a:ext cx="1936993" cy="314101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4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202A4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Cutting blades mounted</a:t>
            </a:r>
          </a:p>
        </p:txBody>
      </p:sp>
      <p:sp>
        <p:nvSpPr>
          <p:cNvPr id="355" name="Google Shape;370;p39">
            <a:extLst>
              <a:ext uri="{FF2B5EF4-FFF2-40B4-BE49-F238E27FC236}">
                <a16:creationId xmlns:a16="http://schemas.microsoft.com/office/drawing/2014/main" id="{ABE79EF1-6658-B6CF-9A4B-DE05931EC5B2}"/>
              </a:ext>
            </a:extLst>
          </p:cNvPr>
          <p:cNvSpPr txBox="1">
            <a:spLocks/>
          </p:cNvSpPr>
          <p:nvPr/>
        </p:nvSpPr>
        <p:spPr>
          <a:xfrm>
            <a:off x="6037580" y="4829400"/>
            <a:ext cx="2072000" cy="314100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4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A41"/>
              </a:buClr>
              <a:buSzPct val="120000"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202A41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Side plate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Industrial Preliminary Project by Slidesgo">
  <a:themeElements>
    <a:clrScheme name="Simple Light">
      <a:dk1>
        <a:srgbClr val="202A41"/>
      </a:dk1>
      <a:lt1>
        <a:srgbClr val="FFFFFF"/>
      </a:lt1>
      <a:dk2>
        <a:srgbClr val="516988"/>
      </a:dk2>
      <a:lt2>
        <a:srgbClr val="D3E1F1"/>
      </a:lt2>
      <a:accent1>
        <a:srgbClr val="90ABCE"/>
      </a:accent1>
      <a:accent2>
        <a:srgbClr val="6E86A5"/>
      </a:accent2>
      <a:accent3>
        <a:srgbClr val="F5F4F3"/>
      </a:accent3>
      <a:accent4>
        <a:srgbClr val="FFFFFF"/>
      </a:accent4>
      <a:accent5>
        <a:srgbClr val="FFFFFF"/>
      </a:accent5>
      <a:accent6>
        <a:srgbClr val="FFFFFF"/>
      </a:accent6>
      <a:hlink>
        <a:srgbClr val="202A41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</TotalTime>
  <Words>1053</Words>
  <Application>Microsoft Office PowerPoint</Application>
  <PresentationFormat>On-screen Show (16:9)</PresentationFormat>
  <Paragraphs>169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Wingdings</vt:lpstr>
      <vt:lpstr>Nunito Light</vt:lpstr>
      <vt:lpstr>Anaheim</vt:lpstr>
      <vt:lpstr>Poppins</vt:lpstr>
      <vt:lpstr>Arial</vt:lpstr>
      <vt:lpstr>Industrial Preliminary Project by Slidesgo</vt:lpstr>
      <vt:lpstr>Automated Plastic Recycling for 3D-Printing</vt:lpstr>
      <vt:lpstr>TABLE OF CONTENTS</vt:lpstr>
      <vt:lpstr>Introduction</vt:lpstr>
      <vt:lpstr>02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Lenovo</dc:creator>
  <cp:lastModifiedBy>Lenovo</cp:lastModifiedBy>
  <cp:revision>81</cp:revision>
  <dcterms:modified xsi:type="dcterms:W3CDTF">2026-01-27T01:17:33Z</dcterms:modified>
</cp:coreProperties>
</file>