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69" r:id="rId3"/>
    <p:sldId id="270" r:id="rId4"/>
    <p:sldId id="271" r:id="rId5"/>
    <p:sldId id="272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343" autoAdjust="0"/>
  </p:normalViewPr>
  <p:slideViewPr>
    <p:cSldViewPr snapToGrid="0">
      <p:cViewPr varScale="1">
        <p:scale>
          <a:sx n="70" d="100"/>
          <a:sy n="70" d="100"/>
        </p:scale>
        <p:origin x="76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82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6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4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8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3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0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7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6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0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5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0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89CF3C-2E1F-48DD-A38E-E7C62CCC063C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BCA9208-37A6-44E9-B366-7ACE1773A8A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24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0780" y="-1"/>
            <a:ext cx="10058400" cy="4640239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latin typeface="Andalus" pitchFamily="18" charset="-78"/>
                <a:cs typeface="Andalus" pitchFamily="18" charset="-78"/>
              </a:rPr>
              <a:t>AN-NAJAH NATIONAL UNIVERSITY</a:t>
            </a:r>
            <a:br>
              <a:rPr lang="en-US" sz="2000" dirty="0">
                <a:latin typeface="Andalus" pitchFamily="18" charset="-78"/>
                <a:cs typeface="Andalus" pitchFamily="18" charset="-78"/>
              </a:rPr>
            </a:br>
            <a:r>
              <a:rPr lang="en-US" sz="2000" dirty="0">
                <a:latin typeface="Andalus" pitchFamily="18" charset="-78"/>
                <a:cs typeface="Andalus" pitchFamily="18" charset="-78"/>
              </a:rPr>
              <a:t>FACULTY OF ENGINEERING</a:t>
            </a:r>
            <a:br>
              <a:rPr lang="en-US" sz="2000" dirty="0">
                <a:latin typeface="Andalus" pitchFamily="18" charset="-78"/>
                <a:cs typeface="Andalus" pitchFamily="18" charset="-78"/>
              </a:rPr>
            </a:br>
            <a:r>
              <a:rPr lang="en-US" sz="2000" dirty="0">
                <a:latin typeface="Andalus" pitchFamily="18" charset="-78"/>
                <a:cs typeface="Andalus" pitchFamily="18" charset="-78"/>
              </a:rPr>
              <a:t> DEPARTMENT OF MECHANICAL ENGINEERING</a:t>
            </a:r>
            <a:br>
              <a:rPr lang="en-US" sz="2000" dirty="0">
                <a:latin typeface="Andalus" pitchFamily="18" charset="-78"/>
                <a:cs typeface="Andalus" pitchFamily="18" charset="-78"/>
              </a:rPr>
            </a:br>
            <a:r>
              <a:rPr lang="en-US" sz="2000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2000" dirty="0">
                <a:latin typeface="Andalus" pitchFamily="18" charset="-78"/>
                <a:cs typeface="Andalus" pitchFamily="18" charset="-78"/>
              </a:rPr>
            </a:br>
            <a:r>
              <a:rPr lang="en-US" sz="4000" dirty="0">
                <a:solidFill>
                  <a:schemeClr val="tx1"/>
                </a:solidFill>
                <a:latin typeface="Cooper Std Black" pitchFamily="18" charset="0"/>
              </a:rPr>
              <a:t>Dough Cutting Machine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0780" y="4029517"/>
            <a:ext cx="10058400" cy="2529380"/>
          </a:xfrm>
        </p:spPr>
        <p:txBody>
          <a:bodyPr>
            <a:normAutofit/>
          </a:bodyPr>
          <a:lstStyle/>
          <a:p>
            <a:r>
              <a:rPr lang="en-US" sz="1600" b="1" dirty="0"/>
              <a:t>                                                                                       </a:t>
            </a:r>
          </a:p>
          <a:p>
            <a:r>
              <a:rPr lang="en-US" sz="1600" b="1" dirty="0"/>
              <a:t>supervisor:-                                                                                     </a:t>
            </a:r>
            <a:r>
              <a:rPr lang="en-US" sz="1600" b="1" dirty="0">
                <a:latin typeface="+mn-lt"/>
              </a:rPr>
              <a:t>Prepared by :-                 </a:t>
            </a:r>
          </a:p>
          <a:p>
            <a:pPr algn="l"/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Dr-Osayd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Abdul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fattah</a:t>
            </a:r>
            <a:r>
              <a:rPr lang="en-US" sz="1600" dirty="0">
                <a:solidFill>
                  <a:schemeClr val="tx1"/>
                </a:solidFill>
              </a:rPr>
              <a:t>                                                                  Yazeed saleh</a:t>
            </a:r>
          </a:p>
          <a:p>
            <a:r>
              <a:rPr lang="en-US" sz="1600" b="1" dirty="0">
                <a:latin typeface="+mn-lt"/>
              </a:rPr>
              <a:t>                                                                                                      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Abdallah</a:t>
            </a:r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Mahfod</a:t>
            </a:r>
            <a:endParaRPr lang="en-US" sz="1600" dirty="0">
              <a:solidFill>
                <a:schemeClr val="tx1"/>
              </a:solidFill>
              <a:ea typeface="Adobe Ming Std L" pitchFamily="18" charset="-128"/>
            </a:endParaRPr>
          </a:p>
          <a:p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                                                                                                     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Hakam</a:t>
            </a:r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Koni</a:t>
            </a:r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</a:t>
            </a:r>
          </a:p>
          <a:p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                                                                                                     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Ehab</a:t>
            </a:r>
            <a:r>
              <a:rPr lang="en-US" sz="1600" dirty="0">
                <a:solidFill>
                  <a:schemeClr val="tx1"/>
                </a:solidFill>
                <a:ea typeface="Adobe Ming Std L" pitchFamily="18" charset="-128"/>
              </a:rPr>
              <a:t> </a:t>
            </a:r>
            <a:r>
              <a:rPr lang="en-US" sz="1600" dirty="0" err="1">
                <a:solidFill>
                  <a:schemeClr val="tx1"/>
                </a:solidFill>
                <a:ea typeface="Adobe Ming Std L" pitchFamily="18" charset="-128"/>
              </a:rPr>
              <a:t>Absi</a:t>
            </a:r>
            <a:endParaRPr lang="en-US" sz="1600" dirty="0">
              <a:solidFill>
                <a:schemeClr val="tx1"/>
              </a:solidFill>
            </a:endParaRPr>
          </a:p>
          <a:p>
            <a:pPr algn="l"/>
            <a:endParaRPr lang="en-US" sz="1600" b="1" dirty="0"/>
          </a:p>
          <a:p>
            <a:pPr algn="l"/>
            <a:endParaRPr lang="en-US" b="1" dirty="0"/>
          </a:p>
        </p:txBody>
      </p:sp>
      <p:pic>
        <p:nvPicPr>
          <p:cNvPr id="4" name="Picture 3" descr="dvsd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862" y="-307075"/>
            <a:ext cx="2909388" cy="307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Motor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We have three motors. First two motors moves the screw and coverage belt (1hp) and the last one</a:t>
            </a:r>
          </a:p>
          <a:p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(1/2hp) cuts the dough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099" y="3480179"/>
            <a:ext cx="5281683" cy="274388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1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Parts Description &amp; Methodology </a:t>
            </a:r>
          </a:p>
          <a:p>
            <a:pPr marL="0" indent="0">
              <a:buNone/>
            </a:pPr>
            <a:endParaRPr lang="en-US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The Steel Base</a:t>
            </a: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steel base (95 * 50) cm was brought and allocate the machine over it using Stainless Steel Welding. </a:t>
            </a: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   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steel bas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316406" y="3857414"/>
            <a:ext cx="5022376" cy="246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Screw Extruder Selection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selection for the screw was made according to the requirements needed and the ability of the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 that we have (1HP).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and we choose (TDD30A) from Technical datasheet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</a:rPr>
              <a:t>. </a:t>
            </a:r>
            <a:endParaRPr lang="ar-JO" sz="20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Scrwe Extroder 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179928" y="3452884"/>
            <a:ext cx="5036023" cy="277497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300251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4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Cylinder &amp; Head &amp; Hopper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brought empty cylinder of Stainless Steel. This cylinder covered the screw. The cylinder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 is 15cm and height is 25cm.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Hopper and steel bsa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029803" y="3289109"/>
            <a:ext cx="5480713" cy="296298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97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Hopper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conical bowl made of stainless steel, had smooth texture to avoid adhesion dough and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make cleaning process easily.</a:t>
            </a:r>
            <a:r>
              <a:rPr lang="en-US" dirty="0"/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Hopper size equal 5kg of dough.</a:t>
            </a: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Hopper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534770" y="3439235"/>
            <a:ext cx="5378535" cy="277049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1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Head of Cylinder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linked a piece to the head of the cylinder. This piece is responsible for cutting the dough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though a hole founded on the other end of the cylinder. This piece is about 15cm tall.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Heada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111690" y="3275464"/>
            <a:ext cx="5663820" cy="296007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Sensor and Motors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three motors in our project , A one (1/2hp) cuts the dough This motor cuts the dough</a:t>
            </a: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using the sensor which sends signals to motor to move axis with the knife.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siwtch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398292" y="3220871"/>
            <a:ext cx="5057974" cy="304337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المشرووووع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28900" y="1846263"/>
            <a:ext cx="6996113" cy="4022725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Dough Cutting Machine </a:t>
            </a:r>
            <a:r>
              <a:rPr lang="ar-JO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)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DCM)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76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Selection Single screw Extruder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In this project we don’t design extruder, because density of dough is low (Less than other materials which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designed for them), then we selected from catalog based on Requirements.</a:t>
            </a: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We choose the model TDD30A that has a 30-mm diameter, working on max power equal 2.5 HP and gives</a:t>
            </a: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(10-40) kg/hr.</a:t>
            </a: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2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Bolt design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bolt diameter =8 mm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plate that holds motor diminutions are 200*200*8 mm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motor mass is 8 kg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plate material is HR G A1018 steel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load will be critical @ C &amp;D bolts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Kozuka Mincho Pro H" pitchFamily="18" charset="-128"/>
                <a:ea typeface="Kozuka Mincho Pro H" pitchFamily="18" charset="-128"/>
                <a:cs typeface="Verdana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Introduction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Constrains and Standards/Codes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Literature Review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Design of Soft Dough Cutting Machine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Results and Analysis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Discussion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Conclusion and Recommendation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Project Outline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68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Bearing design</a:t>
            </a: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axial force &amp;the radial force are 0.69N &amp; 98.1N respectively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 speed is 250 rpm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life will be two years that gives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Ld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1456000 rev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row radial ball bearing is to be selected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tables and calculations show that the bearing No.6006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bore =30 mm</a:t>
            </a:r>
            <a:endParaRPr lang="ar-SA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Roller Chain design</a:t>
            </a: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strand chain is selected with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Roller No.40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Roller pitch =0.5 inch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 speed =300rpm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speed gives 1.85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torque = 165.7 ibf.in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sprocket driving chain diameter =2.7in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force that will be derived =121.8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ibf</a:t>
            </a:r>
            <a:endParaRPr lang="ar-SA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2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00325"/>
            <a:ext cx="10058400" cy="4432236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sz="1800" b="1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Conveyor Belt design</a:t>
            </a:r>
          </a:p>
          <a:p>
            <a:pPr marL="0" lvl="0" indent="0">
              <a:buNone/>
            </a:pPr>
            <a:endParaRPr kumimoji="1" lang="en-US" sz="1800" b="1" kern="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belt with 500mm</a:t>
            </a:r>
          </a:p>
          <a:p>
            <a:pPr marL="342900" lvl="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conveying speed =1.4m/s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length=3m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Vertical height of the conveyor =1m</a:t>
            </a:r>
          </a:p>
          <a:p>
            <a:pPr marL="342900" lvl="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The motor power (P</a:t>
            </a:r>
            <a:r>
              <a:rPr kumimoji="1" lang="en-US" sz="1800" kern="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m</a:t>
            </a: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)=0.6879kw</a:t>
            </a:r>
          </a:p>
          <a:p>
            <a:pPr marL="342900" lvl="0" indent="-342900">
              <a:buFont typeface="+mj-lt"/>
              <a:buAutoNum type="arabicPeriod"/>
            </a:pPr>
            <a:r>
              <a:rPr kumimoji="1" lang="en-US" sz="1800" kern="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The belt breaking strength=8.84N/mm</a:t>
            </a:r>
            <a:endParaRPr kumimoji="1" lang="en-US" sz="1800" b="1" kern="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None/>
              <a:defRPr/>
            </a:pPr>
            <a:endParaRPr kumimoji="1" lang="ar-SA" sz="21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kumimoji="1" lang="en-US" sz="1800" b="1" kern="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0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machine benefits include: saving time, raising production and man power.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machine dimensions: 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 95cm/width 50 cm while the high is 90cm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Using machine can be suitable in: large scale production lines specialized in food industry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11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machine is represented by: increase the efficiency, decrease the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production time, reduce the labor cost and reduce losses in row material.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improvements aspects include: replace the sensor with (Laser Technology) system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32" y="2984766"/>
            <a:ext cx="10058400" cy="4023360"/>
          </a:xfrm>
        </p:spPr>
        <p:txBody>
          <a:bodyPr>
            <a:normAutofit/>
          </a:bodyPr>
          <a:lstStyle/>
          <a:p>
            <a:r>
              <a:rPr lang="en-US" sz="9600" dirty="0"/>
              <a:t>        </a:t>
            </a:r>
            <a:r>
              <a:rPr lang="en-US" sz="9600" dirty="0">
                <a:latin typeface="Algerian" panose="04020705040A02060702" pitchFamily="82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6008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868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Importance for having DCM:-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Dough cutting is the main process in the production of bread and bread is widely used in our daily meals.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The aim of  the project is:-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 Design and development of machine able to divide a large amount of dough into pieces, quickly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 and high accuracy.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The advantage of this machine is:-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342900" lvl="1" indent="-342900">
              <a:buClr>
                <a:schemeClr val="accent2"/>
              </a:buClr>
              <a:buSzPct val="100000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High dividing accuracy and much higher production rates.</a:t>
            </a:r>
          </a:p>
          <a:p>
            <a:pPr marL="342900" lvl="1" indent="-342900">
              <a:buClr>
                <a:schemeClr val="accent2"/>
              </a:buClr>
              <a:buSzPct val="100000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Have an economic and positive impact on national production.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Introduction 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1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Mechanical and Electrical Design Constrains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Choosing the right motor option for cut the dough.</a:t>
            </a:r>
          </a:p>
          <a:p>
            <a:pPr marL="342900" indent="-342900"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Choosing the right Extruder.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In our project, we will be dealing with some US standards to do the calculations.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Constrains and Standards/Codes</a:t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47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lvl="1" indent="-28575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First machine was made around 1918 in Canada by a British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man called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Thompson. </a:t>
            </a:r>
          </a:p>
          <a:p>
            <a:pPr marL="160020" lvl="1" indent="-342900">
              <a:buClr>
                <a:schemeClr val="accent2"/>
              </a:buClr>
              <a:buSzPct val="100000"/>
              <a:buFont typeface="Wingdings" panose="05000000000000000000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algn="just">
              <a:buSzPct val="120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The dough divider is very user friendly because this machine deals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with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dough.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This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machine is simple as it is easy to repair and clean.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The lubrication system of dough dividers represents an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important feature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as it has a bearing on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the </a:t>
            </a:r>
          </a:p>
          <a:p>
            <a:pPr marL="0" indent="0" algn="just"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efficiency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of their operation.</a:t>
            </a:r>
          </a:p>
          <a:p>
            <a:pPr marL="0" indent="0" algn="just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Literature Review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61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parts </a:t>
            </a: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+mj-cs"/>
              </a:rPr>
              <a:t>Single Screw Extruder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ea typeface="Verdana" pitchFamily="34" charset="0"/>
                <a:cs typeface="+mj-cs"/>
              </a:rPr>
              <a:t> </a:t>
            </a:r>
          </a:p>
          <a:p>
            <a:pPr marL="0" lvl="1" indent="0">
              <a:buClr>
                <a:schemeClr val="accent2"/>
              </a:buClr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 it is a rod with a helical thread (groove) around its outside Surface. </a:t>
            </a:r>
            <a:endParaRPr lang="en-US" sz="2000" dirty="0">
              <a:solidFill>
                <a:schemeClr val="tx1"/>
              </a:solidFill>
              <a:latin typeface="Kozuka Mincho Pro H" pitchFamily="18" charset="-128"/>
              <a:ea typeface="Kozuka Mincho Pro H" pitchFamily="18" charset="-128"/>
              <a:cs typeface="+mj-cs"/>
            </a:endParaRPr>
          </a:p>
          <a:p>
            <a:pPr marL="0" lvl="1" indent="0">
              <a:buClr>
                <a:schemeClr val="tx2"/>
              </a:buClr>
              <a:buSzPct val="80000"/>
              <a:buNone/>
            </a:pPr>
            <a:endParaRPr lang="en-US" sz="2000" b="1" dirty="0"/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-45720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724" y="3548418"/>
            <a:ext cx="6332560" cy="264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817216" cy="402336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Conveyor Belt</a:t>
            </a:r>
            <a:endParaRPr lang="ar-JO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SzPct val="80000"/>
              <a:buNone/>
            </a:pPr>
            <a:r>
              <a:rPr lang="en-US" dirty="0">
                <a:solidFill>
                  <a:schemeClr val="tx1"/>
                </a:solidFill>
                <a:latin typeface="Kozuka Mincho Pro H" pitchFamily="18" charset="-128"/>
                <a:ea typeface="Kozuka Mincho Pro H" pitchFamily="18" charset="-128"/>
                <a:cs typeface="+mj-cs"/>
              </a:rPr>
              <a:t> </a:t>
            </a:r>
            <a:r>
              <a:rPr lang="ar-JO" dirty="0">
                <a:solidFill>
                  <a:schemeClr val="tx1"/>
                </a:solidFill>
                <a:latin typeface="Kozuka Mincho Pro H" pitchFamily="18" charset="-128"/>
                <a:ea typeface="Kozuka Mincho Pro H" pitchFamily="18" charset="-128"/>
                <a:cs typeface="+mj-cs"/>
              </a:rPr>
              <a:t> </a:t>
            </a:r>
            <a:r>
              <a:rPr lang="en-US" dirty="0">
                <a:solidFill>
                  <a:schemeClr val="tx1"/>
                </a:solidFill>
                <a:latin typeface="Kozuka Mincho Pro H" pitchFamily="18" charset="-128"/>
                <a:ea typeface="Kozuka Mincho Pro H" pitchFamily="18" charset="-128"/>
                <a:cs typeface="+mj-cs"/>
              </a:rPr>
              <a:t> </a:t>
            </a:r>
            <a:r>
              <a:rPr lang="ar-JO" dirty="0">
                <a:solidFill>
                  <a:schemeClr val="tx1"/>
                </a:solidFill>
                <a:latin typeface="Kozuka Mincho Pro H" pitchFamily="18" charset="-128"/>
                <a:ea typeface="Kozuka Mincho Pro H" pitchFamily="18" charset="-128"/>
                <a:cs typeface="+mj-cs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It used to transfer pieces from the</a:t>
            </a:r>
            <a:r>
              <a:rPr lang="ar-JO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Dough cutter to the other station.</a:t>
            </a:r>
          </a:p>
          <a:p>
            <a:pPr marL="0" lvl="1" indent="0">
              <a:buSzPct val="80000"/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designed a belt with a width of 500mm and length of 3m and height of one meter, and transport 30kg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hour.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Kozuka Mincho Pro H" pitchFamily="18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985" y="3442274"/>
            <a:ext cx="6079298" cy="280814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98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3.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Bearings 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it is a machine element that reduces friction between  moving parts and transmit motion and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forces and we use ball bearing.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2" y="3476800"/>
            <a:ext cx="4585646" cy="267833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9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Roller Chains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r>
              <a:rPr lang="en-US" dirty="0">
                <a:latin typeface="Kozuka Mincho Pro H" pitchFamily="18" charset="-128"/>
                <a:ea typeface="Kozuka Mincho Pro H" pitchFamily="18" charset="-128"/>
              </a:rPr>
              <a:t>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Transmission systems that mechanisms or devices transferring the rotary motion of the motor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Kozuka Mincho Pro H" pitchFamily="18" charset="-128"/>
                <a:cs typeface="Times New Roman" panose="02020603050405020304" pitchFamily="18" charset="0"/>
              </a:rPr>
              <a:t>    shaft to the equipment using the motive power.</a:t>
            </a: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endParaRPr lang="en-US" dirty="0">
              <a:solidFill>
                <a:schemeClr val="tx2"/>
              </a:solidFill>
              <a:latin typeface="Kozuka Mincho Pro H" pitchFamily="18" charset="-128"/>
              <a:ea typeface="Kozuka Mincho Pro H" pitchFamily="18" charset="-128"/>
              <a:cs typeface="Verdana" panose="020B0604030504040204" pitchFamily="34" charset="0"/>
            </a:endParaRPr>
          </a:p>
          <a:p>
            <a:pPr marL="102870" lvl="1" indent="0">
              <a:buClr>
                <a:schemeClr val="accent2"/>
              </a:buClr>
              <a:buSzPct val="1000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655" y="3220872"/>
            <a:ext cx="6100548" cy="302980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Design of Dough cutting machine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30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647</TotalTime>
  <Words>1029</Words>
  <Application>Microsoft Office PowerPoint</Application>
  <PresentationFormat>Widescreen</PresentationFormat>
  <Paragraphs>172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Adobe Ming Std L</vt:lpstr>
      <vt:lpstr>Algerian</vt:lpstr>
      <vt:lpstr>Andalus</vt:lpstr>
      <vt:lpstr>Arial</vt:lpstr>
      <vt:lpstr>Calibri</vt:lpstr>
      <vt:lpstr>Calibri Light</vt:lpstr>
      <vt:lpstr>Comic Sans MS</vt:lpstr>
      <vt:lpstr>Cooper Std Black</vt:lpstr>
      <vt:lpstr>Kozuka Mincho Pro H</vt:lpstr>
      <vt:lpstr>Times New Roman</vt:lpstr>
      <vt:lpstr>Verdana</vt:lpstr>
      <vt:lpstr>Wingdings</vt:lpstr>
      <vt:lpstr>Retrospect</vt:lpstr>
      <vt:lpstr>AN-NAJAH NATIONAL UNIVERSITY FACULTY OF ENGINEERING  DEPARTMENT OF MECHANICAL ENGINEERING  Dough Cutting Machine </vt:lpstr>
      <vt:lpstr>Project Outline </vt:lpstr>
      <vt:lpstr>Introduction  </vt:lpstr>
      <vt:lpstr> Constrains and Standards/Codes </vt:lpstr>
      <vt:lpstr>Literature Review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Design of Dough cutting machine </vt:lpstr>
      <vt:lpstr> Dough Cutting Machine )DCM) </vt:lpstr>
      <vt:lpstr> Calculations </vt:lpstr>
      <vt:lpstr> Calculations </vt:lpstr>
      <vt:lpstr> Calculations </vt:lpstr>
      <vt:lpstr> Calculations </vt:lpstr>
      <vt:lpstr> Calculations </vt:lpstr>
      <vt:lpstr> Discussion </vt:lpstr>
      <vt:lpstr> Recommendation </vt:lpstr>
      <vt:lpstr>PowerPoint Presentation</vt:lpstr>
    </vt:vector>
  </TitlesOfParts>
  <Company>rg-adguard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Blast Furnace</dc:title>
  <dc:creator>Admin</dc:creator>
  <cp:lastModifiedBy>yazeed saleh</cp:lastModifiedBy>
  <cp:revision>76</cp:revision>
  <dcterms:created xsi:type="dcterms:W3CDTF">2017-11-25T02:43:54Z</dcterms:created>
  <dcterms:modified xsi:type="dcterms:W3CDTF">2017-12-20T23:04:03Z</dcterms:modified>
</cp:coreProperties>
</file>