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charts/chart3.xml" ContentType="application/vnd.openxmlformats-officedocument.drawingml.chart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diagrams/colors4.xml" ContentType="application/vnd.openxmlformats-officedocument.drawingml.diagramColor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charts/chart6.xml" ContentType="application/vnd.openxmlformats-officedocument.drawingml.chart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charts/chart4.xml" ContentType="application/vnd.openxmlformats-officedocument.drawingml.char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6.xml" ContentType="application/vnd.openxmlformats-officedocument.drawingml.diagramColors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Layouts/slideLayout9.xml" ContentType="application/vnd.openxmlformats-officedocument.presentationml.slideLayout+xml"/>
  <Override PartName="/ppt/diagrams/drawing5.xml" ContentType="application/vnd.ms-office.drawingml.diagramDrawing+xml"/>
  <Override PartName="/ppt/charts/chart1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 bookmarkIdSeed="12">
  <p:sldMasterIdLst>
    <p:sldMasterId id="2147483876" r:id="rId1"/>
  </p:sldMasterIdLst>
  <p:notesMasterIdLst>
    <p:notesMasterId r:id="rId78"/>
  </p:notesMasterIdLst>
  <p:sldIdLst>
    <p:sldId id="322" r:id="rId2"/>
    <p:sldId id="256" r:id="rId3"/>
    <p:sldId id="269" r:id="rId4"/>
    <p:sldId id="265" r:id="rId5"/>
    <p:sldId id="258" r:id="rId6"/>
    <p:sldId id="313" r:id="rId7"/>
    <p:sldId id="271" r:id="rId8"/>
    <p:sldId id="287" r:id="rId9"/>
    <p:sldId id="274" r:id="rId10"/>
    <p:sldId id="284" r:id="rId11"/>
    <p:sldId id="268" r:id="rId12"/>
    <p:sldId id="290" r:id="rId13"/>
    <p:sldId id="291" r:id="rId14"/>
    <p:sldId id="288" r:id="rId15"/>
    <p:sldId id="295" r:id="rId16"/>
    <p:sldId id="352" r:id="rId17"/>
    <p:sldId id="314" r:id="rId18"/>
    <p:sldId id="276" r:id="rId19"/>
    <p:sldId id="298" r:id="rId20"/>
    <p:sldId id="321" r:id="rId21"/>
    <p:sldId id="279" r:id="rId22"/>
    <p:sldId id="282" r:id="rId23"/>
    <p:sldId id="320" r:id="rId24"/>
    <p:sldId id="417" r:id="rId25"/>
    <p:sldId id="428" r:id="rId26"/>
    <p:sldId id="429" r:id="rId27"/>
    <p:sldId id="415" r:id="rId28"/>
    <p:sldId id="416" r:id="rId29"/>
    <p:sldId id="431" r:id="rId30"/>
    <p:sldId id="283" r:id="rId31"/>
    <p:sldId id="363" r:id="rId32"/>
    <p:sldId id="324" r:id="rId33"/>
    <p:sldId id="364" r:id="rId34"/>
    <p:sldId id="366" r:id="rId35"/>
    <p:sldId id="368" r:id="rId36"/>
    <p:sldId id="370" r:id="rId37"/>
    <p:sldId id="327" r:id="rId38"/>
    <p:sldId id="340" r:id="rId39"/>
    <p:sldId id="401" r:id="rId40"/>
    <p:sldId id="418" r:id="rId41"/>
    <p:sldId id="420" r:id="rId42"/>
    <p:sldId id="332" r:id="rId43"/>
    <p:sldId id="336" r:id="rId44"/>
    <p:sldId id="357" r:id="rId45"/>
    <p:sldId id="362" r:id="rId46"/>
    <p:sldId id="361" r:id="rId47"/>
    <p:sldId id="360" r:id="rId48"/>
    <p:sldId id="421" r:id="rId49"/>
    <p:sldId id="433" r:id="rId50"/>
    <p:sldId id="388" r:id="rId51"/>
    <p:sldId id="422" r:id="rId52"/>
    <p:sldId id="385" r:id="rId53"/>
    <p:sldId id="423" r:id="rId54"/>
    <p:sldId id="383" r:id="rId55"/>
    <p:sldId id="424" r:id="rId56"/>
    <p:sldId id="382" r:id="rId57"/>
    <p:sldId id="425" r:id="rId58"/>
    <p:sldId id="381" r:id="rId59"/>
    <p:sldId id="426" r:id="rId60"/>
    <p:sldId id="378" r:id="rId61"/>
    <p:sldId id="400" r:id="rId62"/>
    <p:sldId id="399" r:id="rId63"/>
    <p:sldId id="398" r:id="rId64"/>
    <p:sldId id="393" r:id="rId65"/>
    <p:sldId id="408" r:id="rId66"/>
    <p:sldId id="409" r:id="rId67"/>
    <p:sldId id="410" r:id="rId68"/>
    <p:sldId id="411" r:id="rId69"/>
    <p:sldId id="412" r:id="rId70"/>
    <p:sldId id="413" r:id="rId71"/>
    <p:sldId id="414" r:id="rId72"/>
    <p:sldId id="394" r:id="rId73"/>
    <p:sldId id="432" r:id="rId74"/>
    <p:sldId id="395" r:id="rId75"/>
    <p:sldId id="397" r:id="rId76"/>
    <p:sldId id="310" r:id="rId77"/>
  </p:sldIdLst>
  <p:sldSz cx="9144000" cy="6858000" type="screen4x3"/>
  <p:notesSz cx="6858000" cy="9144000"/>
  <p:defaultTextStyle>
    <a:defPPr>
      <a:defRPr lang="ar-JO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412" autoAdjust="0"/>
    <p:restoredTop sz="94624" autoAdjust="0"/>
  </p:normalViewPr>
  <p:slideViewPr>
    <p:cSldViewPr>
      <p:cViewPr varScale="1">
        <p:scale>
          <a:sx n="73" d="100"/>
          <a:sy n="73" d="100"/>
        </p:scale>
        <p:origin x="-12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48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notesMaster" Target="notesMasters/notesMaster1.xml"/><Relationship Id="rId8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JO"/>
  <c:chart>
    <c:autoTitleDeleted val="1"/>
    <c:plotArea>
      <c:layout/>
      <c:pie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ar-JO" sz="1200" dirty="0"/>
                      <a:t> 10%</a:t>
                    </a:r>
                  </a:p>
                </c:rich>
              </c:tx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0.11243911966770698"/>
                  <c:y val="-0.12105208796244861"/>
                </c:manualLayout>
              </c:layout>
              <c:tx>
                <c:rich>
                  <a:bodyPr/>
                  <a:lstStyle/>
                  <a:p>
                    <a:r>
                      <a:rPr lang="ar-JO" sz="1200" dirty="0"/>
                      <a:t> 50%</a:t>
                    </a:r>
                  </a:p>
                </c:rich>
              </c:tx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ar-JO" sz="1200" dirty="0"/>
                      <a:t>  %40</a:t>
                    </a:r>
                  </a:p>
                </c:rich>
              </c:tx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Percent val="1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Sheet2!$C$9:$C$11</c:f>
              <c:strCache>
                <c:ptCount val="3"/>
                <c:pt idx="0">
                  <c:v>25-30</c:v>
                </c:pt>
                <c:pt idx="1">
                  <c:v>35-40</c:v>
                </c:pt>
                <c:pt idx="2">
                  <c:v>other</c:v>
                </c:pt>
              </c:strCache>
            </c:strRef>
          </c:cat>
          <c:val>
            <c:numRef>
              <c:f>Sheet2!$D$9:$D$11</c:f>
              <c:numCache>
                <c:formatCode>General</c:formatCode>
                <c:ptCount val="3"/>
                <c:pt idx="0">
                  <c:v>10</c:v>
                </c:pt>
                <c:pt idx="1">
                  <c:v>50</c:v>
                </c:pt>
                <c:pt idx="2">
                  <c:v>40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layout>
        <c:manualLayout>
          <c:xMode val="edge"/>
          <c:yMode val="edge"/>
          <c:x val="0.75910149748233324"/>
          <c:y val="0.12769543642057121"/>
          <c:w val="0.21311752251407806"/>
          <c:h val="0.58855029603976461"/>
        </c:manualLayout>
      </c:layout>
    </c:legend>
    <c:plotVisOnly val="1"/>
    <c:dispBlanksAs val="zero"/>
  </c:chart>
  <c:txPr>
    <a:bodyPr/>
    <a:lstStyle/>
    <a:p>
      <a:pPr>
        <a:defRPr sz="1800"/>
      </a:pPr>
      <a:endParaRPr lang="ar-JO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JO"/>
  <c:chart>
    <c:autoTitleDeleted val="1"/>
    <c:plotArea>
      <c:layout>
        <c:manualLayout>
          <c:layoutTarget val="inner"/>
          <c:xMode val="edge"/>
          <c:yMode val="edge"/>
          <c:x val="0.31441132783119402"/>
          <c:y val="0.16430022112195392"/>
          <c:w val="0.39722222222222964"/>
          <c:h val="0.66203703703703765"/>
        </c:manualLayout>
      </c:layout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-8.2878899025996225E-2"/>
                  <c:y val="-0.20197761129470387"/>
                </c:manualLayout>
              </c:layout>
              <c:tx>
                <c:rich>
                  <a:bodyPr/>
                  <a:lstStyle/>
                  <a:p>
                    <a:r>
                      <a:rPr lang="ar-JO" sz="1200" dirty="0"/>
                      <a:t> 90% </a:t>
                    </a:r>
                  </a:p>
                </c:rich>
              </c:tx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4.2340087212532122E-2"/>
                  <c:y val="0.11135698464059535"/>
                </c:manualLayout>
              </c:layout>
              <c:tx>
                <c:rich>
                  <a:bodyPr/>
                  <a:lstStyle/>
                  <a:p>
                    <a:r>
                      <a:rPr lang="en-US" sz="1100" dirty="0"/>
                      <a:t>10%</a:t>
                    </a:r>
                  </a:p>
                </c:rich>
              </c:tx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Percent val="1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Sheet2!$A$1:$A$2</c:f>
              <c:strCache>
                <c:ptCount val="2"/>
                <c:pt idx="0">
                  <c:v>male</c:v>
                </c:pt>
                <c:pt idx="1">
                  <c:v>female</c:v>
                </c:pt>
              </c:strCache>
            </c:strRef>
          </c:cat>
          <c:val>
            <c:numRef>
              <c:f>Sheet2!$B$1:$B$2</c:f>
              <c:numCache>
                <c:formatCode>General</c:formatCode>
                <c:ptCount val="2"/>
                <c:pt idx="0">
                  <c:v>90</c:v>
                </c:pt>
                <c:pt idx="1">
                  <c:v>10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layout/>
      <c:txPr>
        <a:bodyPr/>
        <a:lstStyle/>
        <a:p>
          <a:pPr>
            <a:defRPr sz="1600"/>
          </a:pPr>
          <a:endParaRPr lang="ar-JO"/>
        </a:p>
      </c:txPr>
    </c:legend>
    <c:plotVisOnly val="1"/>
    <c:dispBlanksAs val="zero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JO"/>
  <c:chart>
    <c:autoTitleDeleted val="1"/>
    <c:plotArea>
      <c:layout/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-5.7293838765987218E-2"/>
                  <c:y val="0.21328346860656391"/>
                </c:manualLayout>
              </c:layout>
              <c:tx>
                <c:rich>
                  <a:bodyPr/>
                  <a:lstStyle/>
                  <a:p>
                    <a:r>
                      <a:rPr lang="ar-JO" sz="1200" dirty="0"/>
                      <a:t> %10</a:t>
                    </a:r>
                  </a:p>
                  <a:p>
                    <a:endParaRPr lang="ar-JO" dirty="0"/>
                  </a:p>
                </c:rich>
              </c:tx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0.11792014817590762"/>
                  <c:y val="-0.24249388956782814"/>
                </c:manualLayout>
              </c:layout>
              <c:tx>
                <c:rich>
                  <a:bodyPr/>
                  <a:lstStyle/>
                  <a:p>
                    <a:r>
                      <a:rPr lang="ar-JO" sz="1200" dirty="0"/>
                      <a:t> %70</a:t>
                    </a:r>
                  </a:p>
                  <a:p>
                    <a:endParaRPr lang="ar-JO" dirty="0"/>
                  </a:p>
                </c:rich>
              </c:tx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ar-JO" sz="1200" dirty="0"/>
                      <a:t> 20%  </a:t>
                    </a:r>
                  </a:p>
                </c:rich>
              </c:tx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Percent val="1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Sheet2!$C$5:$C$7</c:f>
              <c:strCache>
                <c:ptCount val="3"/>
                <c:pt idx="0">
                  <c:v>master</c:v>
                </c:pt>
                <c:pt idx="1">
                  <c:v>bachelors</c:v>
                </c:pt>
                <c:pt idx="2">
                  <c:v>other</c:v>
                </c:pt>
              </c:strCache>
            </c:strRef>
          </c:cat>
          <c:val>
            <c:numRef>
              <c:f>Sheet2!$D$5:$D$7</c:f>
              <c:numCache>
                <c:formatCode>General</c:formatCode>
                <c:ptCount val="3"/>
                <c:pt idx="0">
                  <c:v>10</c:v>
                </c:pt>
                <c:pt idx="1">
                  <c:v>70</c:v>
                </c:pt>
                <c:pt idx="2">
                  <c:v>20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layout/>
      <c:txPr>
        <a:bodyPr/>
        <a:lstStyle/>
        <a:p>
          <a:pPr>
            <a:defRPr sz="1800"/>
          </a:pPr>
          <a:endParaRPr lang="ar-JO"/>
        </a:p>
      </c:txPr>
    </c:legend>
    <c:plotVisOnly val="1"/>
    <c:dispBlanksAs val="zero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JO"/>
  <c:chart>
    <c:autoTitleDeleted val="1"/>
    <c:plotArea>
      <c:layout/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-0.13008774490645331"/>
                  <c:y val="0.12886893948720538"/>
                </c:manualLayout>
              </c:layout>
              <c:tx>
                <c:rich>
                  <a:bodyPr/>
                  <a:lstStyle/>
                  <a:p>
                    <a:r>
                      <a:rPr lang="ar-JO" sz="1200" dirty="0"/>
                      <a:t> %30</a:t>
                    </a:r>
                  </a:p>
                </c:rich>
              </c:tx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9.4549821521447593E-3"/>
                  <c:y val="-0.1949907217516372"/>
                </c:manualLayout>
              </c:layout>
              <c:tx>
                <c:rich>
                  <a:bodyPr/>
                  <a:lstStyle/>
                  <a:p>
                    <a:r>
                      <a:rPr lang="ar-JO" sz="1200" dirty="0"/>
                      <a:t> %40</a:t>
                    </a:r>
                  </a:p>
                </c:rich>
              </c:tx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.13543711304162348"/>
                  <c:y val="3.0338596011854551E-2"/>
                </c:manualLayout>
              </c:layout>
              <c:tx>
                <c:rich>
                  <a:bodyPr/>
                  <a:lstStyle/>
                  <a:p>
                    <a:r>
                      <a:rPr lang="ar-JO" sz="1200" dirty="0"/>
                      <a:t> %20</a:t>
                    </a:r>
                  </a:p>
                </c:rich>
              </c:tx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ar-JO" sz="1200" dirty="0"/>
                      <a:t>%10</a:t>
                    </a:r>
                  </a:p>
                </c:rich>
              </c:tx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Percent val="1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Sheet2!$E$7:$E$10</c:f>
              <c:strCache>
                <c:ptCount val="4"/>
                <c:pt idx="0">
                  <c:v>engineering</c:v>
                </c:pt>
                <c:pt idx="1">
                  <c:v>management</c:v>
                </c:pt>
                <c:pt idx="2">
                  <c:v>accounting</c:v>
                </c:pt>
                <c:pt idx="3">
                  <c:v>other</c:v>
                </c:pt>
              </c:strCache>
            </c:strRef>
          </c:cat>
          <c:val>
            <c:numRef>
              <c:f>Sheet2!$F$7:$F$10</c:f>
              <c:numCache>
                <c:formatCode>General</c:formatCode>
                <c:ptCount val="4"/>
                <c:pt idx="0">
                  <c:v>30</c:v>
                </c:pt>
                <c:pt idx="1">
                  <c:v>40</c:v>
                </c:pt>
                <c:pt idx="2">
                  <c:v>20</c:v>
                </c:pt>
                <c:pt idx="3">
                  <c:v>10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layout/>
      <c:txPr>
        <a:bodyPr/>
        <a:lstStyle/>
        <a:p>
          <a:pPr>
            <a:defRPr sz="1400"/>
          </a:pPr>
          <a:endParaRPr lang="ar-JO"/>
        </a:p>
      </c:txPr>
    </c:legend>
    <c:plotVisOnly val="1"/>
    <c:dispBlanksAs val="zero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JO"/>
  <c:chart>
    <c:autoTitleDeleted val="1"/>
    <c:plotArea>
      <c:layout/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-5.4558144767649315E-2"/>
                  <c:y val="0.16263213542495022"/>
                </c:manualLayout>
              </c:layout>
              <c:tx>
                <c:rich>
                  <a:bodyPr/>
                  <a:lstStyle/>
                  <a:p>
                    <a:r>
                      <a:rPr lang="ar-JO"/>
                      <a:t> %</a:t>
                    </a:r>
                    <a:r>
                      <a:rPr lang="ar-JO" dirty="0"/>
                      <a:t>10</a:t>
                    </a:r>
                    <a:endParaRPr lang="ar-JO"/>
                  </a:p>
                </c:rich>
              </c:tx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ar-JO"/>
                      <a:t> %</a:t>
                    </a:r>
                    <a:r>
                      <a:rPr lang="ar-JO" dirty="0"/>
                      <a:t>10</a:t>
                    </a:r>
                    <a:endParaRPr lang="ar-JO"/>
                  </a:p>
                </c:rich>
              </c:tx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ar-JO"/>
                      <a:t> %</a:t>
                    </a:r>
                    <a:r>
                      <a:rPr lang="ar-JO" dirty="0"/>
                      <a:t>10</a:t>
                    </a:r>
                    <a:endParaRPr lang="ar-JO"/>
                  </a:p>
                </c:rich>
              </c:tx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8.2607486423415602E-2"/>
                  <c:y val="-9.4961661406263706E-2"/>
                </c:manualLayout>
              </c:layout>
              <c:tx>
                <c:rich>
                  <a:bodyPr/>
                  <a:lstStyle/>
                  <a:p>
                    <a:r>
                      <a:rPr lang="ar-JO"/>
                      <a:t> %</a:t>
                    </a:r>
                    <a:r>
                      <a:rPr lang="ar-JO" dirty="0"/>
                      <a:t>10</a:t>
                    </a:r>
                    <a:endParaRPr lang="ar-JO"/>
                  </a:p>
                </c:rich>
              </c:tx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ar-JO"/>
                      <a:t> %</a:t>
                    </a:r>
                    <a:r>
                      <a:rPr lang="ar-JO" dirty="0"/>
                      <a:t>10</a:t>
                    </a:r>
                    <a:endParaRPr lang="ar-JO"/>
                  </a:p>
                </c:rich>
              </c:tx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ar-JO"/>
                      <a:t>  %</a:t>
                    </a:r>
                    <a:r>
                      <a:rPr lang="ar-JO" dirty="0"/>
                      <a:t>10</a:t>
                    </a:r>
                    <a:endParaRPr lang="ar-JO"/>
                  </a:p>
                </c:rich>
              </c:tx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8.6034043946272842E-2"/>
                  <c:y val="-0.10918603010190166"/>
                </c:manualLayout>
              </c:layout>
              <c:tx>
                <c:rich>
                  <a:bodyPr/>
                  <a:lstStyle/>
                  <a:p>
                    <a:r>
                      <a:rPr lang="ar-JO"/>
                      <a:t> %</a:t>
                    </a:r>
                    <a:r>
                      <a:rPr lang="ar-JO" dirty="0"/>
                      <a:t>10</a:t>
                    </a:r>
                    <a:endParaRPr lang="ar-JO"/>
                  </a:p>
                </c:rich>
              </c:tx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/>
              <c:tx>
                <c:rich>
                  <a:bodyPr/>
                  <a:lstStyle/>
                  <a:p>
                    <a:r>
                      <a:rPr lang="ar-JO"/>
                      <a:t> %</a:t>
                    </a:r>
                    <a:r>
                      <a:rPr lang="ar-JO" dirty="0"/>
                      <a:t>20</a:t>
                    </a:r>
                    <a:endParaRPr lang="ar-JO"/>
                  </a:p>
                </c:rich>
              </c:tx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5.2619253520834332E-2"/>
                  <c:y val="0.15551995107713701"/>
                </c:manualLayout>
              </c:layout>
              <c:tx>
                <c:rich>
                  <a:bodyPr/>
                  <a:lstStyle/>
                  <a:p>
                    <a:r>
                      <a:rPr lang="ar-JO"/>
                      <a:t> %</a:t>
                    </a:r>
                    <a:r>
                      <a:rPr lang="ar-JO" dirty="0"/>
                      <a:t>10</a:t>
                    </a:r>
                    <a:endParaRPr lang="ar-JO"/>
                  </a:p>
                </c:rich>
              </c:tx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Percent val="1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Sheet2!$G$6:$G$14</c:f>
              <c:strCache>
                <c:ptCount val="9"/>
                <c:pt idx="0">
                  <c:v>quality</c:v>
                </c:pt>
                <c:pt idx="1">
                  <c:v>HR</c:v>
                </c:pt>
                <c:pt idx="2">
                  <c:v>plant management</c:v>
                </c:pt>
                <c:pt idx="3">
                  <c:v>production</c:v>
                </c:pt>
                <c:pt idx="4">
                  <c:v>purchases</c:v>
                </c:pt>
                <c:pt idx="5">
                  <c:v>sales</c:v>
                </c:pt>
                <c:pt idx="6">
                  <c:v>IT</c:v>
                </c:pt>
                <c:pt idx="7">
                  <c:v>accounting</c:v>
                </c:pt>
                <c:pt idx="8">
                  <c:v>maintenance</c:v>
                </c:pt>
              </c:strCache>
            </c:strRef>
          </c:cat>
          <c:val>
            <c:numRef>
              <c:f>Sheet2!$H$6:$H$14</c:f>
              <c:numCache>
                <c:formatCode>General</c:formatCode>
                <c:ptCount val="9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20</c:v>
                </c:pt>
                <c:pt idx="8">
                  <c:v>10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layout>
        <c:manualLayout>
          <c:xMode val="edge"/>
          <c:yMode val="edge"/>
          <c:x val="0.74211421348453654"/>
          <c:y val="0.16962101110212571"/>
          <c:w val="0.24387380240748691"/>
          <c:h val="0.71407892663089811"/>
        </c:manualLayout>
      </c:layout>
    </c:legend>
    <c:plotVisOnly val="1"/>
    <c:dispBlanksAs val="zero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JO"/>
  <c:chart>
    <c:autoTitleDeleted val="1"/>
    <c:plotArea>
      <c:layout/>
      <c:pie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ar-JO"/>
                      <a:t> %</a:t>
                    </a:r>
                    <a:r>
                      <a:rPr lang="ar-JO" dirty="0"/>
                      <a:t>10</a:t>
                    </a:r>
                    <a:endParaRPr lang="ar-JO"/>
                  </a:p>
                </c:rich>
              </c:tx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ar-JO"/>
                      <a:t> %</a:t>
                    </a:r>
                    <a:r>
                      <a:rPr lang="ar-JO" dirty="0"/>
                      <a:t>20</a:t>
                    </a:r>
                    <a:endParaRPr lang="ar-JO"/>
                  </a:p>
                </c:rich>
              </c:tx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ar-JO"/>
                      <a:t>  %</a:t>
                    </a:r>
                    <a:r>
                      <a:rPr lang="ar-JO" dirty="0"/>
                      <a:t>10</a:t>
                    </a:r>
                    <a:endParaRPr lang="ar-JO"/>
                  </a:p>
                </c:rich>
              </c:tx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7.2424496211202324E-2"/>
                  <c:y val="-0.17386097550837556"/>
                </c:manualLayout>
              </c:layout>
              <c:tx>
                <c:rich>
                  <a:bodyPr/>
                  <a:lstStyle/>
                  <a:p>
                    <a:r>
                      <a:rPr lang="ar-JO"/>
                      <a:t>%</a:t>
                    </a:r>
                    <a:r>
                      <a:rPr lang="ar-JO" dirty="0"/>
                      <a:t>30</a:t>
                    </a:r>
                    <a:endParaRPr lang="ar-JO"/>
                  </a:p>
                </c:rich>
              </c:tx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ar-JO"/>
                      <a:t> %</a:t>
                    </a:r>
                    <a:r>
                      <a:rPr lang="ar-JO" dirty="0"/>
                      <a:t>10</a:t>
                    </a:r>
                    <a:endParaRPr lang="ar-JO"/>
                  </a:p>
                </c:rich>
              </c:tx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ar-JO"/>
                      <a:t> %</a:t>
                    </a:r>
                    <a:r>
                      <a:rPr lang="ar-JO" dirty="0"/>
                      <a:t>10</a:t>
                    </a:r>
                    <a:endParaRPr lang="ar-JO"/>
                  </a:p>
                </c:rich>
              </c:tx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6.8409405751632804E-2"/>
                  <c:y val="0.21115539688624688"/>
                </c:manualLayout>
              </c:layout>
              <c:tx>
                <c:rich>
                  <a:bodyPr/>
                  <a:lstStyle/>
                  <a:p>
                    <a:r>
                      <a:rPr lang="ar-JO"/>
                      <a:t> %</a:t>
                    </a:r>
                    <a:r>
                      <a:rPr lang="ar-JO" dirty="0"/>
                      <a:t>10</a:t>
                    </a:r>
                  </a:p>
                  <a:p>
                    <a:endParaRPr lang="ar-JO"/>
                  </a:p>
                </c:rich>
              </c:tx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Percent val="1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Sheet2!$J$5:$J$11</c:f>
              <c:strCache>
                <c:ptCount val="7"/>
                <c:pt idx="0">
                  <c:v>1year</c:v>
                </c:pt>
                <c:pt idx="1">
                  <c:v>3year</c:v>
                </c:pt>
                <c:pt idx="2">
                  <c:v>4year</c:v>
                </c:pt>
                <c:pt idx="3">
                  <c:v>5year</c:v>
                </c:pt>
                <c:pt idx="4">
                  <c:v>6year</c:v>
                </c:pt>
                <c:pt idx="5">
                  <c:v>8 Year</c:v>
                </c:pt>
                <c:pt idx="6">
                  <c:v>10 year</c:v>
                </c:pt>
              </c:strCache>
            </c:strRef>
          </c:cat>
          <c:val>
            <c:numRef>
              <c:f>Sheet2!$K$5:$K$11</c:f>
              <c:numCache>
                <c:formatCode>General</c:formatCode>
                <c:ptCount val="7"/>
                <c:pt idx="0">
                  <c:v>10</c:v>
                </c:pt>
                <c:pt idx="1">
                  <c:v>20</c:v>
                </c:pt>
                <c:pt idx="2">
                  <c:v>10</c:v>
                </c:pt>
                <c:pt idx="3">
                  <c:v>30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layout/>
      <c:txPr>
        <a:bodyPr/>
        <a:lstStyle/>
        <a:p>
          <a:pPr>
            <a:defRPr sz="1400"/>
          </a:pPr>
          <a:endParaRPr lang="ar-JO"/>
        </a:p>
      </c:txPr>
    </c:legend>
    <c:plotVisOnly val="1"/>
    <c:dispBlanksAs val="zero"/>
  </c:chart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305CF22-FFFE-482C-8C1A-D63F8B6068EE}" type="doc">
      <dgm:prSet loTypeId="urn:microsoft.com/office/officeart/2005/8/layout/cycle2" loCatId="cycle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pPr rtl="1"/>
          <a:endParaRPr lang="ar-JO"/>
        </a:p>
      </dgm:t>
    </dgm:pt>
    <dgm:pt modelId="{263EAE28-BDB1-47B8-B626-5CA45AAFB56A}">
      <dgm:prSet phldrT="[Text]" custT="1"/>
      <dgm:spPr/>
      <dgm:t>
        <a:bodyPr/>
        <a:lstStyle/>
        <a:p>
          <a:pPr rtl="1"/>
          <a:r>
            <a:rPr lang="en-US" sz="1800" b="1" dirty="0" smtClean="0"/>
            <a:t>Gap Analysis</a:t>
          </a:r>
          <a:endParaRPr lang="ar-JO" sz="1800" b="1" dirty="0"/>
        </a:p>
      </dgm:t>
    </dgm:pt>
    <dgm:pt modelId="{4AF3C7C8-4434-41EE-9B1C-C71204C69A90}" type="parTrans" cxnId="{51E5D1C0-C97F-4032-B280-56E5F958A195}">
      <dgm:prSet/>
      <dgm:spPr/>
      <dgm:t>
        <a:bodyPr/>
        <a:lstStyle/>
        <a:p>
          <a:pPr rtl="1"/>
          <a:endParaRPr lang="ar-JO"/>
        </a:p>
      </dgm:t>
    </dgm:pt>
    <dgm:pt modelId="{9460815A-7357-4675-B943-21791B20C089}" type="sibTrans" cxnId="{51E5D1C0-C97F-4032-B280-56E5F958A195}">
      <dgm:prSet/>
      <dgm:spPr/>
      <dgm:t>
        <a:bodyPr/>
        <a:lstStyle/>
        <a:p>
          <a:pPr rtl="1"/>
          <a:endParaRPr lang="ar-JO"/>
        </a:p>
      </dgm:t>
    </dgm:pt>
    <dgm:pt modelId="{253C431A-C210-4CA8-A2A8-19E392E1EADD}">
      <dgm:prSet phldrT="[Text]" custT="1"/>
      <dgm:spPr/>
      <dgm:t>
        <a:bodyPr/>
        <a:lstStyle/>
        <a:p>
          <a:pPr rtl="1"/>
          <a:r>
            <a:rPr lang="en-US" sz="1800" b="1" dirty="0" smtClean="0"/>
            <a:t>Interviews </a:t>
          </a:r>
          <a:endParaRPr lang="ar-JO" sz="1800" b="1" dirty="0"/>
        </a:p>
      </dgm:t>
    </dgm:pt>
    <dgm:pt modelId="{2CDC1FF8-DC98-4332-85CA-E687ADBA9E18}" type="parTrans" cxnId="{0FA65D12-3061-409A-A137-3F907C81A48F}">
      <dgm:prSet/>
      <dgm:spPr/>
      <dgm:t>
        <a:bodyPr/>
        <a:lstStyle/>
        <a:p>
          <a:pPr rtl="1"/>
          <a:endParaRPr lang="ar-JO"/>
        </a:p>
      </dgm:t>
    </dgm:pt>
    <dgm:pt modelId="{5D1A44FF-D59B-4F99-8F15-C6C3FEEE6D0C}" type="sibTrans" cxnId="{0FA65D12-3061-409A-A137-3F907C81A48F}">
      <dgm:prSet/>
      <dgm:spPr/>
      <dgm:t>
        <a:bodyPr/>
        <a:lstStyle/>
        <a:p>
          <a:pPr rtl="1"/>
          <a:endParaRPr lang="ar-JO"/>
        </a:p>
      </dgm:t>
    </dgm:pt>
    <dgm:pt modelId="{A93C7115-3FAD-4D98-80D6-18313C2F3749}">
      <dgm:prSet phldrT="[Text]" custT="1"/>
      <dgm:spPr/>
      <dgm:t>
        <a:bodyPr/>
        <a:lstStyle/>
        <a:p>
          <a:pPr rtl="1"/>
          <a:r>
            <a:rPr lang="en-US" sz="1800" b="1" dirty="0" smtClean="0"/>
            <a:t>Observations</a:t>
          </a:r>
          <a:endParaRPr lang="ar-JO" sz="1800" b="1" dirty="0"/>
        </a:p>
      </dgm:t>
    </dgm:pt>
    <dgm:pt modelId="{A7923A5F-214A-4F09-AFEE-E9A51EFEA885}" type="parTrans" cxnId="{F7C0CE13-0DD8-4FE6-8F93-F02D4B484079}">
      <dgm:prSet/>
      <dgm:spPr/>
      <dgm:t>
        <a:bodyPr/>
        <a:lstStyle/>
        <a:p>
          <a:pPr rtl="1"/>
          <a:endParaRPr lang="ar-JO"/>
        </a:p>
      </dgm:t>
    </dgm:pt>
    <dgm:pt modelId="{3EFA63A1-56DC-4D44-96D5-9081C869AB5F}" type="sibTrans" cxnId="{F7C0CE13-0DD8-4FE6-8F93-F02D4B484079}">
      <dgm:prSet/>
      <dgm:spPr/>
      <dgm:t>
        <a:bodyPr/>
        <a:lstStyle/>
        <a:p>
          <a:pPr rtl="1"/>
          <a:endParaRPr lang="ar-JO"/>
        </a:p>
      </dgm:t>
    </dgm:pt>
    <dgm:pt modelId="{2E03BF4F-7158-414B-A451-7717ACBE9962}">
      <dgm:prSet phldrT="[Text]" custT="1"/>
      <dgm:spPr/>
      <dgm:t>
        <a:bodyPr/>
        <a:lstStyle/>
        <a:p>
          <a:pPr rtl="1"/>
          <a:r>
            <a:rPr lang="en-US" sz="1800" b="1" dirty="0" smtClean="0"/>
            <a:t>Questionnaires</a:t>
          </a:r>
          <a:endParaRPr lang="ar-JO" sz="1800" b="1" dirty="0"/>
        </a:p>
      </dgm:t>
    </dgm:pt>
    <dgm:pt modelId="{CCD0A438-DF27-4743-B23C-4788B485E2B6}" type="parTrans" cxnId="{DF888C41-BCB0-49A4-A43B-541D91D217B5}">
      <dgm:prSet/>
      <dgm:spPr/>
      <dgm:t>
        <a:bodyPr/>
        <a:lstStyle/>
        <a:p>
          <a:pPr rtl="1"/>
          <a:endParaRPr lang="ar-JO"/>
        </a:p>
      </dgm:t>
    </dgm:pt>
    <dgm:pt modelId="{A8513164-8463-41D9-8108-8D22EE29A3E7}" type="sibTrans" cxnId="{DF888C41-BCB0-49A4-A43B-541D91D217B5}">
      <dgm:prSet/>
      <dgm:spPr/>
      <dgm:t>
        <a:bodyPr/>
        <a:lstStyle/>
        <a:p>
          <a:pPr rtl="1"/>
          <a:endParaRPr lang="ar-JO"/>
        </a:p>
      </dgm:t>
    </dgm:pt>
    <dgm:pt modelId="{CB17F70D-93C6-4816-914F-82A5BBEA67FF}">
      <dgm:prSet phldrT="[Text]" custT="1"/>
      <dgm:spPr/>
      <dgm:t>
        <a:bodyPr/>
        <a:lstStyle/>
        <a:p>
          <a:pPr rtl="1"/>
          <a:r>
            <a:rPr lang="en-US" sz="1800" b="1" dirty="0" smtClean="0"/>
            <a:t>Analysis</a:t>
          </a:r>
          <a:endParaRPr lang="ar-JO" sz="1800" b="1" dirty="0"/>
        </a:p>
      </dgm:t>
    </dgm:pt>
    <dgm:pt modelId="{834F623B-BAF6-4E51-890F-7A76DE913193}" type="parTrans" cxnId="{9F379A00-15BC-4BB0-B55A-94D10733732F}">
      <dgm:prSet/>
      <dgm:spPr/>
      <dgm:t>
        <a:bodyPr/>
        <a:lstStyle/>
        <a:p>
          <a:pPr rtl="1"/>
          <a:endParaRPr lang="ar-JO"/>
        </a:p>
      </dgm:t>
    </dgm:pt>
    <dgm:pt modelId="{EF6E30F9-8519-4238-ABDB-BC631A887C76}" type="sibTrans" cxnId="{9F379A00-15BC-4BB0-B55A-94D10733732F}">
      <dgm:prSet/>
      <dgm:spPr/>
      <dgm:t>
        <a:bodyPr/>
        <a:lstStyle/>
        <a:p>
          <a:pPr rtl="1"/>
          <a:endParaRPr lang="ar-JO"/>
        </a:p>
      </dgm:t>
    </dgm:pt>
    <dgm:pt modelId="{0BA65488-2F0A-43EE-8F7B-741F5C36D57C}" type="pres">
      <dgm:prSet presAssocID="{3305CF22-FFFE-482C-8C1A-D63F8B6068EE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JO"/>
        </a:p>
      </dgm:t>
    </dgm:pt>
    <dgm:pt modelId="{D1234603-DE13-41DB-AA4F-E1A76C4447D2}" type="pres">
      <dgm:prSet presAssocID="{263EAE28-BDB1-47B8-B626-5CA45AAFB56A}" presName="node" presStyleLbl="node1" presStyleIdx="0" presStyleCnt="5" custScaleX="144955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0CF215B7-90BE-498A-BBE2-67BD7D8C8658}" type="pres">
      <dgm:prSet presAssocID="{9460815A-7357-4675-B943-21791B20C089}" presName="sibTrans" presStyleLbl="sibTrans2D1" presStyleIdx="0" presStyleCnt="5" custScaleX="179347" custLinFactNeighborX="7129" custLinFactNeighborY="4883"/>
      <dgm:spPr/>
      <dgm:t>
        <a:bodyPr/>
        <a:lstStyle/>
        <a:p>
          <a:pPr rtl="1"/>
          <a:endParaRPr lang="ar-JO"/>
        </a:p>
      </dgm:t>
    </dgm:pt>
    <dgm:pt modelId="{DF131FAD-0B5F-47DA-9175-AF9441FAC2FB}" type="pres">
      <dgm:prSet presAssocID="{9460815A-7357-4675-B943-21791B20C089}" presName="connectorText" presStyleLbl="sibTrans2D1" presStyleIdx="0" presStyleCnt="5"/>
      <dgm:spPr/>
      <dgm:t>
        <a:bodyPr/>
        <a:lstStyle/>
        <a:p>
          <a:pPr rtl="1"/>
          <a:endParaRPr lang="ar-JO"/>
        </a:p>
      </dgm:t>
    </dgm:pt>
    <dgm:pt modelId="{185BABA2-ADB7-4936-B9AA-1E21E341E35D}" type="pres">
      <dgm:prSet presAssocID="{253C431A-C210-4CA8-A2A8-19E392E1EADD}" presName="node" presStyleLbl="node1" presStyleIdx="1" presStyleCnt="5" custScaleX="125563" custScaleY="116086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58510B34-E9C7-46F1-97F3-B11AB802AFC1}" type="pres">
      <dgm:prSet presAssocID="{5D1A44FF-D59B-4F99-8F15-C6C3FEEE6D0C}" presName="sibTrans" presStyleLbl="sibTrans2D1" presStyleIdx="1" presStyleCnt="5" custScaleX="154991" custLinFactNeighborX="13075" custLinFactNeighborY="10024"/>
      <dgm:spPr/>
      <dgm:t>
        <a:bodyPr/>
        <a:lstStyle/>
        <a:p>
          <a:pPr rtl="1"/>
          <a:endParaRPr lang="ar-JO"/>
        </a:p>
      </dgm:t>
    </dgm:pt>
    <dgm:pt modelId="{D8609DE7-32C8-4D0F-9A53-087004682450}" type="pres">
      <dgm:prSet presAssocID="{5D1A44FF-D59B-4F99-8F15-C6C3FEEE6D0C}" presName="connectorText" presStyleLbl="sibTrans2D1" presStyleIdx="1" presStyleCnt="5"/>
      <dgm:spPr/>
      <dgm:t>
        <a:bodyPr/>
        <a:lstStyle/>
        <a:p>
          <a:pPr rtl="1"/>
          <a:endParaRPr lang="ar-JO"/>
        </a:p>
      </dgm:t>
    </dgm:pt>
    <dgm:pt modelId="{CB76B8A5-4FD9-4F7C-B92A-10A268E6504D}" type="pres">
      <dgm:prSet presAssocID="{A93C7115-3FAD-4D98-80D6-18313C2F3749}" presName="node" presStyleLbl="node1" presStyleIdx="2" presStyleCnt="5" custScaleX="141954" custScaleY="103355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63A3B94B-6C7B-4F63-8537-76E0CEAA2935}" type="pres">
      <dgm:prSet presAssocID="{3EFA63A1-56DC-4D44-96D5-9081C869AB5F}" presName="sibTrans" presStyleLbl="sibTrans2D1" presStyleIdx="2" presStyleCnt="5" custScaleX="194328" custLinFactNeighborX="-53" custLinFactNeighborY="50756"/>
      <dgm:spPr/>
      <dgm:t>
        <a:bodyPr/>
        <a:lstStyle/>
        <a:p>
          <a:pPr rtl="1"/>
          <a:endParaRPr lang="ar-JO"/>
        </a:p>
      </dgm:t>
    </dgm:pt>
    <dgm:pt modelId="{CD9A389F-8A4F-44D8-AD10-5CE7BA1B0F9E}" type="pres">
      <dgm:prSet presAssocID="{3EFA63A1-56DC-4D44-96D5-9081C869AB5F}" presName="connectorText" presStyleLbl="sibTrans2D1" presStyleIdx="2" presStyleCnt="5"/>
      <dgm:spPr/>
      <dgm:t>
        <a:bodyPr/>
        <a:lstStyle/>
        <a:p>
          <a:pPr rtl="1"/>
          <a:endParaRPr lang="ar-JO"/>
        </a:p>
      </dgm:t>
    </dgm:pt>
    <dgm:pt modelId="{B040188F-2F23-4EB2-AE4B-C61225AF3875}" type="pres">
      <dgm:prSet presAssocID="{2E03BF4F-7158-414B-A451-7717ACBE9962}" presName="node" presStyleLbl="node1" presStyleIdx="3" presStyleCnt="5" custScaleX="152454" custScaleY="107078" custRadScaleRad="119137" custRadScaleInc="45650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03458DDF-60E3-44E5-BBF0-41BE11A03843}" type="pres">
      <dgm:prSet presAssocID="{A8513164-8463-41D9-8108-8D22EE29A3E7}" presName="sibTrans" presStyleLbl="sibTrans2D1" presStyleIdx="3" presStyleCnt="5" custScaleX="164940"/>
      <dgm:spPr/>
      <dgm:t>
        <a:bodyPr/>
        <a:lstStyle/>
        <a:p>
          <a:pPr rtl="1"/>
          <a:endParaRPr lang="ar-JO"/>
        </a:p>
      </dgm:t>
    </dgm:pt>
    <dgm:pt modelId="{26A6987D-7ADA-474A-987E-471FC969EAA2}" type="pres">
      <dgm:prSet presAssocID="{A8513164-8463-41D9-8108-8D22EE29A3E7}" presName="connectorText" presStyleLbl="sibTrans2D1" presStyleIdx="3" presStyleCnt="5"/>
      <dgm:spPr/>
      <dgm:t>
        <a:bodyPr/>
        <a:lstStyle/>
        <a:p>
          <a:pPr rtl="1"/>
          <a:endParaRPr lang="ar-JO"/>
        </a:p>
      </dgm:t>
    </dgm:pt>
    <dgm:pt modelId="{2D71628C-D50E-414A-9BAC-FDC7C368BE9A}" type="pres">
      <dgm:prSet presAssocID="{CB17F70D-93C6-4816-914F-82A5BBEA67FF}" presName="node" presStyleLbl="node1" presStyleIdx="4" presStyleCnt="5" custScaleX="129348" custScaleY="115362" custRadScaleRad="112545" custRadScaleInc="-1364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FCF77968-1DD0-4273-B7C9-7E36F1ECE211}" type="pres">
      <dgm:prSet presAssocID="{EF6E30F9-8519-4238-ABDB-BC631A887C76}" presName="sibTrans" presStyleLbl="sibTrans2D1" presStyleIdx="4" presStyleCnt="5" custScaleX="164531"/>
      <dgm:spPr/>
      <dgm:t>
        <a:bodyPr/>
        <a:lstStyle/>
        <a:p>
          <a:pPr rtl="1"/>
          <a:endParaRPr lang="ar-JO"/>
        </a:p>
      </dgm:t>
    </dgm:pt>
    <dgm:pt modelId="{E832D8BE-6DEC-4ECF-A01A-8C9A143A84C3}" type="pres">
      <dgm:prSet presAssocID="{EF6E30F9-8519-4238-ABDB-BC631A887C76}" presName="connectorText" presStyleLbl="sibTrans2D1" presStyleIdx="4" presStyleCnt="5"/>
      <dgm:spPr/>
      <dgm:t>
        <a:bodyPr/>
        <a:lstStyle/>
        <a:p>
          <a:pPr rtl="1"/>
          <a:endParaRPr lang="ar-JO"/>
        </a:p>
      </dgm:t>
    </dgm:pt>
  </dgm:ptLst>
  <dgm:cxnLst>
    <dgm:cxn modelId="{F2B61518-29A0-4A2F-8E00-D77CCF592FAC}" type="presOf" srcId="{5D1A44FF-D59B-4F99-8F15-C6C3FEEE6D0C}" destId="{D8609DE7-32C8-4D0F-9A53-087004682450}" srcOrd="1" destOrd="0" presId="urn:microsoft.com/office/officeart/2005/8/layout/cycle2"/>
    <dgm:cxn modelId="{6997B56D-A673-4452-BC47-4F237EE3DB94}" type="presOf" srcId="{A8513164-8463-41D9-8108-8D22EE29A3E7}" destId="{26A6987D-7ADA-474A-987E-471FC969EAA2}" srcOrd="1" destOrd="0" presId="urn:microsoft.com/office/officeart/2005/8/layout/cycle2"/>
    <dgm:cxn modelId="{7569D442-43FA-44ED-ABFF-1061F0DB9F5F}" type="presOf" srcId="{3305CF22-FFFE-482C-8C1A-D63F8B6068EE}" destId="{0BA65488-2F0A-43EE-8F7B-741F5C36D57C}" srcOrd="0" destOrd="0" presId="urn:microsoft.com/office/officeart/2005/8/layout/cycle2"/>
    <dgm:cxn modelId="{D8C2D7D6-A2FC-4B2D-BEBF-128019A45EF5}" type="presOf" srcId="{A93C7115-3FAD-4D98-80D6-18313C2F3749}" destId="{CB76B8A5-4FD9-4F7C-B92A-10A268E6504D}" srcOrd="0" destOrd="0" presId="urn:microsoft.com/office/officeart/2005/8/layout/cycle2"/>
    <dgm:cxn modelId="{91F36721-C044-4164-AB7A-90C16F7B6E26}" type="presOf" srcId="{CB17F70D-93C6-4816-914F-82A5BBEA67FF}" destId="{2D71628C-D50E-414A-9BAC-FDC7C368BE9A}" srcOrd="0" destOrd="0" presId="urn:microsoft.com/office/officeart/2005/8/layout/cycle2"/>
    <dgm:cxn modelId="{8F3D8465-6134-44DB-BCBB-DE3299F19C96}" type="presOf" srcId="{2E03BF4F-7158-414B-A451-7717ACBE9962}" destId="{B040188F-2F23-4EB2-AE4B-C61225AF3875}" srcOrd="0" destOrd="0" presId="urn:microsoft.com/office/officeart/2005/8/layout/cycle2"/>
    <dgm:cxn modelId="{F7C0CE13-0DD8-4FE6-8F93-F02D4B484079}" srcId="{3305CF22-FFFE-482C-8C1A-D63F8B6068EE}" destId="{A93C7115-3FAD-4D98-80D6-18313C2F3749}" srcOrd="2" destOrd="0" parTransId="{A7923A5F-214A-4F09-AFEE-E9A51EFEA885}" sibTransId="{3EFA63A1-56DC-4D44-96D5-9081C869AB5F}"/>
    <dgm:cxn modelId="{BAD21234-90D5-4C02-A2D2-D8F077773CB4}" type="presOf" srcId="{253C431A-C210-4CA8-A2A8-19E392E1EADD}" destId="{185BABA2-ADB7-4936-B9AA-1E21E341E35D}" srcOrd="0" destOrd="0" presId="urn:microsoft.com/office/officeart/2005/8/layout/cycle2"/>
    <dgm:cxn modelId="{DF888C41-BCB0-49A4-A43B-541D91D217B5}" srcId="{3305CF22-FFFE-482C-8C1A-D63F8B6068EE}" destId="{2E03BF4F-7158-414B-A451-7717ACBE9962}" srcOrd="3" destOrd="0" parTransId="{CCD0A438-DF27-4743-B23C-4788B485E2B6}" sibTransId="{A8513164-8463-41D9-8108-8D22EE29A3E7}"/>
    <dgm:cxn modelId="{8AA7E259-6C06-4CCF-9D9E-3C1B473C03B2}" type="presOf" srcId="{9460815A-7357-4675-B943-21791B20C089}" destId="{0CF215B7-90BE-498A-BBE2-67BD7D8C8658}" srcOrd="0" destOrd="0" presId="urn:microsoft.com/office/officeart/2005/8/layout/cycle2"/>
    <dgm:cxn modelId="{CD50298A-94DF-4D05-819A-3D5E83773A4F}" type="presOf" srcId="{EF6E30F9-8519-4238-ABDB-BC631A887C76}" destId="{E832D8BE-6DEC-4ECF-A01A-8C9A143A84C3}" srcOrd="1" destOrd="0" presId="urn:microsoft.com/office/officeart/2005/8/layout/cycle2"/>
    <dgm:cxn modelId="{9BE90876-72D0-46EF-9A7D-CD4833A94957}" type="presOf" srcId="{3EFA63A1-56DC-4D44-96D5-9081C869AB5F}" destId="{63A3B94B-6C7B-4F63-8537-76E0CEAA2935}" srcOrd="0" destOrd="0" presId="urn:microsoft.com/office/officeart/2005/8/layout/cycle2"/>
    <dgm:cxn modelId="{95636DB5-E920-4B25-B777-9098786B73A2}" type="presOf" srcId="{5D1A44FF-D59B-4F99-8F15-C6C3FEEE6D0C}" destId="{58510B34-E9C7-46F1-97F3-B11AB802AFC1}" srcOrd="0" destOrd="0" presId="urn:microsoft.com/office/officeart/2005/8/layout/cycle2"/>
    <dgm:cxn modelId="{07E21C4C-F73C-42AC-BD17-1D745F9D7EF8}" type="presOf" srcId="{3EFA63A1-56DC-4D44-96D5-9081C869AB5F}" destId="{CD9A389F-8A4F-44D8-AD10-5CE7BA1B0F9E}" srcOrd="1" destOrd="0" presId="urn:microsoft.com/office/officeart/2005/8/layout/cycle2"/>
    <dgm:cxn modelId="{14761A6F-C04A-4D70-A00C-30C5567C64A8}" type="presOf" srcId="{A8513164-8463-41D9-8108-8D22EE29A3E7}" destId="{03458DDF-60E3-44E5-BBF0-41BE11A03843}" srcOrd="0" destOrd="0" presId="urn:microsoft.com/office/officeart/2005/8/layout/cycle2"/>
    <dgm:cxn modelId="{7BE93D69-9165-4888-8842-7C27616389B0}" type="presOf" srcId="{EF6E30F9-8519-4238-ABDB-BC631A887C76}" destId="{FCF77968-1DD0-4273-B7C9-7E36F1ECE211}" srcOrd="0" destOrd="0" presId="urn:microsoft.com/office/officeart/2005/8/layout/cycle2"/>
    <dgm:cxn modelId="{9F379A00-15BC-4BB0-B55A-94D10733732F}" srcId="{3305CF22-FFFE-482C-8C1A-D63F8B6068EE}" destId="{CB17F70D-93C6-4816-914F-82A5BBEA67FF}" srcOrd="4" destOrd="0" parTransId="{834F623B-BAF6-4E51-890F-7A76DE913193}" sibTransId="{EF6E30F9-8519-4238-ABDB-BC631A887C76}"/>
    <dgm:cxn modelId="{51E5D1C0-C97F-4032-B280-56E5F958A195}" srcId="{3305CF22-FFFE-482C-8C1A-D63F8B6068EE}" destId="{263EAE28-BDB1-47B8-B626-5CA45AAFB56A}" srcOrd="0" destOrd="0" parTransId="{4AF3C7C8-4434-41EE-9B1C-C71204C69A90}" sibTransId="{9460815A-7357-4675-B943-21791B20C089}"/>
    <dgm:cxn modelId="{0FA65D12-3061-409A-A137-3F907C81A48F}" srcId="{3305CF22-FFFE-482C-8C1A-D63F8B6068EE}" destId="{253C431A-C210-4CA8-A2A8-19E392E1EADD}" srcOrd="1" destOrd="0" parTransId="{2CDC1FF8-DC98-4332-85CA-E687ADBA9E18}" sibTransId="{5D1A44FF-D59B-4F99-8F15-C6C3FEEE6D0C}"/>
    <dgm:cxn modelId="{37BD9623-CA77-4E56-9D59-20A0F4B6DAE8}" type="presOf" srcId="{263EAE28-BDB1-47B8-B626-5CA45AAFB56A}" destId="{D1234603-DE13-41DB-AA4F-E1A76C4447D2}" srcOrd="0" destOrd="0" presId="urn:microsoft.com/office/officeart/2005/8/layout/cycle2"/>
    <dgm:cxn modelId="{BD14341E-29AA-45DB-BD90-A11E5338C5AE}" type="presOf" srcId="{9460815A-7357-4675-B943-21791B20C089}" destId="{DF131FAD-0B5F-47DA-9175-AF9441FAC2FB}" srcOrd="1" destOrd="0" presId="urn:microsoft.com/office/officeart/2005/8/layout/cycle2"/>
    <dgm:cxn modelId="{54821498-EE20-48C6-90CC-F743CF9FB058}" type="presParOf" srcId="{0BA65488-2F0A-43EE-8F7B-741F5C36D57C}" destId="{D1234603-DE13-41DB-AA4F-E1A76C4447D2}" srcOrd="0" destOrd="0" presId="urn:microsoft.com/office/officeart/2005/8/layout/cycle2"/>
    <dgm:cxn modelId="{53F649D6-DFBB-4944-94FB-2FE512491609}" type="presParOf" srcId="{0BA65488-2F0A-43EE-8F7B-741F5C36D57C}" destId="{0CF215B7-90BE-498A-BBE2-67BD7D8C8658}" srcOrd="1" destOrd="0" presId="urn:microsoft.com/office/officeart/2005/8/layout/cycle2"/>
    <dgm:cxn modelId="{60D2C8E0-BE56-4E27-BEFD-A47D70D9B849}" type="presParOf" srcId="{0CF215B7-90BE-498A-BBE2-67BD7D8C8658}" destId="{DF131FAD-0B5F-47DA-9175-AF9441FAC2FB}" srcOrd="0" destOrd="0" presId="urn:microsoft.com/office/officeart/2005/8/layout/cycle2"/>
    <dgm:cxn modelId="{4BD02FA7-11EA-4827-814C-16C3C6493DDE}" type="presParOf" srcId="{0BA65488-2F0A-43EE-8F7B-741F5C36D57C}" destId="{185BABA2-ADB7-4936-B9AA-1E21E341E35D}" srcOrd="2" destOrd="0" presId="urn:microsoft.com/office/officeart/2005/8/layout/cycle2"/>
    <dgm:cxn modelId="{4875BE3F-DD4C-4BF0-B2E6-E7FEDFF26B3A}" type="presParOf" srcId="{0BA65488-2F0A-43EE-8F7B-741F5C36D57C}" destId="{58510B34-E9C7-46F1-97F3-B11AB802AFC1}" srcOrd="3" destOrd="0" presId="urn:microsoft.com/office/officeart/2005/8/layout/cycle2"/>
    <dgm:cxn modelId="{087AEFB2-C433-413B-91E6-A31BA798FDAF}" type="presParOf" srcId="{58510B34-E9C7-46F1-97F3-B11AB802AFC1}" destId="{D8609DE7-32C8-4D0F-9A53-087004682450}" srcOrd="0" destOrd="0" presId="urn:microsoft.com/office/officeart/2005/8/layout/cycle2"/>
    <dgm:cxn modelId="{C7F6BC59-EAC8-4052-8C2B-60FD14D1C3B3}" type="presParOf" srcId="{0BA65488-2F0A-43EE-8F7B-741F5C36D57C}" destId="{CB76B8A5-4FD9-4F7C-B92A-10A268E6504D}" srcOrd="4" destOrd="0" presId="urn:microsoft.com/office/officeart/2005/8/layout/cycle2"/>
    <dgm:cxn modelId="{69182DDC-F2A0-43DB-B4B2-2864A38B81E1}" type="presParOf" srcId="{0BA65488-2F0A-43EE-8F7B-741F5C36D57C}" destId="{63A3B94B-6C7B-4F63-8537-76E0CEAA2935}" srcOrd="5" destOrd="0" presId="urn:microsoft.com/office/officeart/2005/8/layout/cycle2"/>
    <dgm:cxn modelId="{E7DFF9A7-A298-49DB-8843-A8F0B1A12998}" type="presParOf" srcId="{63A3B94B-6C7B-4F63-8537-76E0CEAA2935}" destId="{CD9A389F-8A4F-44D8-AD10-5CE7BA1B0F9E}" srcOrd="0" destOrd="0" presId="urn:microsoft.com/office/officeart/2005/8/layout/cycle2"/>
    <dgm:cxn modelId="{F92E3BDB-A4B8-4C8D-B116-20F21AE0DC39}" type="presParOf" srcId="{0BA65488-2F0A-43EE-8F7B-741F5C36D57C}" destId="{B040188F-2F23-4EB2-AE4B-C61225AF3875}" srcOrd="6" destOrd="0" presId="urn:microsoft.com/office/officeart/2005/8/layout/cycle2"/>
    <dgm:cxn modelId="{BA120B85-0846-409D-B7EB-3E532A0281FF}" type="presParOf" srcId="{0BA65488-2F0A-43EE-8F7B-741F5C36D57C}" destId="{03458DDF-60E3-44E5-BBF0-41BE11A03843}" srcOrd="7" destOrd="0" presId="urn:microsoft.com/office/officeart/2005/8/layout/cycle2"/>
    <dgm:cxn modelId="{2BB050AC-F7C1-422D-9938-3716A5FBDBF4}" type="presParOf" srcId="{03458DDF-60E3-44E5-BBF0-41BE11A03843}" destId="{26A6987D-7ADA-474A-987E-471FC969EAA2}" srcOrd="0" destOrd="0" presId="urn:microsoft.com/office/officeart/2005/8/layout/cycle2"/>
    <dgm:cxn modelId="{EDCE8F96-ADA5-4D6F-8DFF-842BE623DEB7}" type="presParOf" srcId="{0BA65488-2F0A-43EE-8F7B-741F5C36D57C}" destId="{2D71628C-D50E-414A-9BAC-FDC7C368BE9A}" srcOrd="8" destOrd="0" presId="urn:microsoft.com/office/officeart/2005/8/layout/cycle2"/>
    <dgm:cxn modelId="{6A7172BD-5F91-4444-9106-03A2CE83AE98}" type="presParOf" srcId="{0BA65488-2F0A-43EE-8F7B-741F5C36D57C}" destId="{FCF77968-1DD0-4273-B7C9-7E36F1ECE211}" srcOrd="9" destOrd="0" presId="urn:microsoft.com/office/officeart/2005/8/layout/cycle2"/>
    <dgm:cxn modelId="{1355ABF5-F44E-40F6-B2EE-377E3AF2E452}" type="presParOf" srcId="{FCF77968-1DD0-4273-B7C9-7E36F1ECE211}" destId="{E832D8BE-6DEC-4ECF-A01A-8C9A143A84C3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A07E3D8-6748-4AA6-AEB3-A923CC682ED8}" type="doc">
      <dgm:prSet loTypeId="urn:microsoft.com/office/officeart/2005/8/layout/equation1" loCatId="process" qsTypeId="urn:microsoft.com/office/officeart/2005/8/quickstyle/simple1" qsCatId="simple" csTypeId="urn:microsoft.com/office/officeart/2005/8/colors/accent1_2" csCatId="accent1" phldr="1"/>
      <dgm:spPr/>
    </dgm:pt>
    <dgm:pt modelId="{7F52B863-507C-42FF-AC91-106565349976}">
      <dgm:prSet phldrT="[Text]" custT="1"/>
      <dgm:spPr/>
      <dgm:t>
        <a:bodyPr/>
        <a:lstStyle/>
        <a:p>
          <a:r>
            <a:rPr lang="en-US" sz="2400" b="1" dirty="0" smtClean="0"/>
            <a:t>Early stage</a:t>
          </a:r>
          <a:endParaRPr lang="en-US" sz="2400" b="1" dirty="0"/>
        </a:p>
      </dgm:t>
    </dgm:pt>
    <dgm:pt modelId="{C2B925ED-2665-4877-81B0-BB8B05E6D688}" type="parTrans" cxnId="{AB8CE41D-8111-487C-BCA6-F9AF5A66A3E0}">
      <dgm:prSet/>
      <dgm:spPr/>
      <dgm:t>
        <a:bodyPr/>
        <a:lstStyle/>
        <a:p>
          <a:endParaRPr lang="en-US"/>
        </a:p>
      </dgm:t>
    </dgm:pt>
    <dgm:pt modelId="{34D7E984-1FB0-47B4-9C56-F9E91980B64E}" type="sibTrans" cxnId="{AB8CE41D-8111-487C-BCA6-F9AF5A66A3E0}">
      <dgm:prSet/>
      <dgm:spPr/>
      <dgm:t>
        <a:bodyPr/>
        <a:lstStyle/>
        <a:p>
          <a:endParaRPr lang="en-US"/>
        </a:p>
      </dgm:t>
    </dgm:pt>
    <dgm:pt modelId="{2C9FABB5-27AB-4E60-B77C-82D701486745}">
      <dgm:prSet phldrT="[Text]" custT="1"/>
      <dgm:spPr/>
      <dgm:t>
        <a:bodyPr/>
        <a:lstStyle/>
        <a:p>
          <a:r>
            <a:rPr lang="en-US" sz="2400" b="1" dirty="0" smtClean="0"/>
            <a:t>Resistance to change</a:t>
          </a:r>
          <a:endParaRPr lang="en-US" sz="2400" b="1" dirty="0"/>
        </a:p>
      </dgm:t>
    </dgm:pt>
    <dgm:pt modelId="{40D97D7C-1F1B-4778-81E3-3CD5AAC04CD3}" type="parTrans" cxnId="{F3C00EF7-762D-4946-876F-05759E6D942C}">
      <dgm:prSet/>
      <dgm:spPr/>
      <dgm:t>
        <a:bodyPr/>
        <a:lstStyle/>
        <a:p>
          <a:endParaRPr lang="en-US"/>
        </a:p>
      </dgm:t>
    </dgm:pt>
    <dgm:pt modelId="{568205F0-6D7C-4A96-875C-745478C23775}" type="sibTrans" cxnId="{F3C00EF7-762D-4946-876F-05759E6D942C}">
      <dgm:prSet/>
      <dgm:spPr/>
      <dgm:t>
        <a:bodyPr/>
        <a:lstStyle/>
        <a:p>
          <a:endParaRPr lang="en-US"/>
        </a:p>
      </dgm:t>
    </dgm:pt>
    <dgm:pt modelId="{33D53BA4-44BB-4578-9C51-F29AFB70D5C9}">
      <dgm:prSet phldrT="[Text]" custT="1"/>
      <dgm:spPr/>
      <dgm:t>
        <a:bodyPr/>
        <a:lstStyle/>
        <a:p>
          <a:r>
            <a:rPr lang="en-US" sz="2000" b="1" dirty="0" smtClean="0"/>
            <a:t>Optimistic, pessimistic reactions</a:t>
          </a:r>
          <a:endParaRPr lang="en-US" sz="2000" b="1" dirty="0"/>
        </a:p>
      </dgm:t>
    </dgm:pt>
    <dgm:pt modelId="{03919812-A80F-4A3D-A010-10D91A389DEF}" type="parTrans" cxnId="{BA2D7B88-0C0A-4517-AC85-D6F1C24104A4}">
      <dgm:prSet/>
      <dgm:spPr/>
      <dgm:t>
        <a:bodyPr/>
        <a:lstStyle/>
        <a:p>
          <a:endParaRPr lang="en-US"/>
        </a:p>
      </dgm:t>
    </dgm:pt>
    <dgm:pt modelId="{2B88A8A3-12EA-495F-871D-A00C332D6D14}" type="sibTrans" cxnId="{BA2D7B88-0C0A-4517-AC85-D6F1C24104A4}">
      <dgm:prSet/>
      <dgm:spPr/>
      <dgm:t>
        <a:bodyPr/>
        <a:lstStyle/>
        <a:p>
          <a:endParaRPr lang="en-US"/>
        </a:p>
      </dgm:t>
    </dgm:pt>
    <dgm:pt modelId="{FEBE2572-1CDA-4D4F-9A9B-B15FF8CF728C}" type="pres">
      <dgm:prSet presAssocID="{9A07E3D8-6748-4AA6-AEB3-A923CC682ED8}" presName="linearFlow" presStyleCnt="0">
        <dgm:presLayoutVars>
          <dgm:dir/>
          <dgm:resizeHandles val="exact"/>
        </dgm:presLayoutVars>
      </dgm:prSet>
      <dgm:spPr/>
    </dgm:pt>
    <dgm:pt modelId="{CA073B2C-763A-44F2-80EE-642606CE53C2}" type="pres">
      <dgm:prSet presAssocID="{7F52B863-507C-42FF-AC91-106565349976}" presName="node" presStyleLbl="node1" presStyleIdx="0" presStyleCnt="3" custScaleX="15479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CFE319-1AF8-4771-AC79-FEFBCF80AD5C}" type="pres">
      <dgm:prSet presAssocID="{34D7E984-1FB0-47B4-9C56-F9E91980B64E}" presName="spacerL" presStyleCnt="0"/>
      <dgm:spPr/>
    </dgm:pt>
    <dgm:pt modelId="{2974B7CF-290E-46DC-AB58-40E18CD1E57C}" type="pres">
      <dgm:prSet presAssocID="{34D7E984-1FB0-47B4-9C56-F9E91980B64E}" presName="sibTrans" presStyleLbl="sibTrans2D1" presStyleIdx="0" presStyleCnt="2" custLinFactX="3064" custLinFactNeighborX="100000" custLinFactNeighborY="9699"/>
      <dgm:spPr/>
      <dgm:t>
        <a:bodyPr/>
        <a:lstStyle/>
        <a:p>
          <a:endParaRPr lang="en-US"/>
        </a:p>
      </dgm:t>
    </dgm:pt>
    <dgm:pt modelId="{CA4A4947-83E0-427E-8D09-BC3B27910DBE}" type="pres">
      <dgm:prSet presAssocID="{34D7E984-1FB0-47B4-9C56-F9E91980B64E}" presName="spacerR" presStyleCnt="0"/>
      <dgm:spPr/>
    </dgm:pt>
    <dgm:pt modelId="{48C41DBD-085E-4973-B6FF-6605B972C417}" type="pres">
      <dgm:prSet presAssocID="{2C9FABB5-27AB-4E60-B77C-82D701486745}" presName="node" presStyleLbl="node1" presStyleIdx="1" presStyleCnt="3" custScaleX="26974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298888C-45CA-4FB0-8419-B27A036A4112}" type="pres">
      <dgm:prSet presAssocID="{568205F0-6D7C-4A96-875C-745478C23775}" presName="spacerL" presStyleCnt="0"/>
      <dgm:spPr/>
    </dgm:pt>
    <dgm:pt modelId="{1E6C50C5-543B-4596-9D26-4EA9E781A5C7}" type="pres">
      <dgm:prSet presAssocID="{568205F0-6D7C-4A96-875C-745478C23775}" presName="sibTrans" presStyleLbl="sibTrans2D1" presStyleIdx="1" presStyleCnt="2" custScaleX="139170" custLinFactX="4122" custLinFactNeighborX="100000" custLinFactNeighborY="1249"/>
      <dgm:spPr/>
      <dgm:t>
        <a:bodyPr/>
        <a:lstStyle/>
        <a:p>
          <a:endParaRPr lang="en-US"/>
        </a:p>
      </dgm:t>
    </dgm:pt>
    <dgm:pt modelId="{0E27AA85-8751-4C30-A0D2-919BF396F2C7}" type="pres">
      <dgm:prSet presAssocID="{568205F0-6D7C-4A96-875C-745478C23775}" presName="spacerR" presStyleCnt="0"/>
      <dgm:spPr/>
    </dgm:pt>
    <dgm:pt modelId="{494E7708-66C2-47AF-967B-B22DEEA12E51}" type="pres">
      <dgm:prSet presAssocID="{33D53BA4-44BB-4578-9C51-F29AFB70D5C9}" presName="node" presStyleLbl="node1" presStyleIdx="2" presStyleCnt="3" custScaleX="21365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CCA4E46-231B-47D9-ADC3-F212DDA9A63D}" type="presOf" srcId="{568205F0-6D7C-4A96-875C-745478C23775}" destId="{1E6C50C5-543B-4596-9D26-4EA9E781A5C7}" srcOrd="0" destOrd="0" presId="urn:microsoft.com/office/officeart/2005/8/layout/equation1"/>
    <dgm:cxn modelId="{431B541F-1948-48A8-A194-6A3AB2C80610}" type="presOf" srcId="{2C9FABB5-27AB-4E60-B77C-82D701486745}" destId="{48C41DBD-085E-4973-B6FF-6605B972C417}" srcOrd="0" destOrd="0" presId="urn:microsoft.com/office/officeart/2005/8/layout/equation1"/>
    <dgm:cxn modelId="{AB8CE41D-8111-487C-BCA6-F9AF5A66A3E0}" srcId="{9A07E3D8-6748-4AA6-AEB3-A923CC682ED8}" destId="{7F52B863-507C-42FF-AC91-106565349976}" srcOrd="0" destOrd="0" parTransId="{C2B925ED-2665-4877-81B0-BB8B05E6D688}" sibTransId="{34D7E984-1FB0-47B4-9C56-F9E91980B64E}"/>
    <dgm:cxn modelId="{DF08F42C-49D8-4AED-A6C4-40AB9453C3E9}" type="presOf" srcId="{9A07E3D8-6748-4AA6-AEB3-A923CC682ED8}" destId="{FEBE2572-1CDA-4D4F-9A9B-B15FF8CF728C}" srcOrd="0" destOrd="0" presId="urn:microsoft.com/office/officeart/2005/8/layout/equation1"/>
    <dgm:cxn modelId="{62030BBC-93CD-43BF-A418-C28607D56F1B}" type="presOf" srcId="{33D53BA4-44BB-4578-9C51-F29AFB70D5C9}" destId="{494E7708-66C2-47AF-967B-B22DEEA12E51}" srcOrd="0" destOrd="0" presId="urn:microsoft.com/office/officeart/2005/8/layout/equation1"/>
    <dgm:cxn modelId="{8453F498-2637-4A42-9286-1A6479D9558E}" type="presOf" srcId="{34D7E984-1FB0-47B4-9C56-F9E91980B64E}" destId="{2974B7CF-290E-46DC-AB58-40E18CD1E57C}" srcOrd="0" destOrd="0" presId="urn:microsoft.com/office/officeart/2005/8/layout/equation1"/>
    <dgm:cxn modelId="{BA2D7B88-0C0A-4517-AC85-D6F1C24104A4}" srcId="{9A07E3D8-6748-4AA6-AEB3-A923CC682ED8}" destId="{33D53BA4-44BB-4578-9C51-F29AFB70D5C9}" srcOrd="2" destOrd="0" parTransId="{03919812-A80F-4A3D-A010-10D91A389DEF}" sibTransId="{2B88A8A3-12EA-495F-871D-A00C332D6D14}"/>
    <dgm:cxn modelId="{39452EA2-CFAF-4A63-949E-B7BE26501449}" type="presOf" srcId="{7F52B863-507C-42FF-AC91-106565349976}" destId="{CA073B2C-763A-44F2-80EE-642606CE53C2}" srcOrd="0" destOrd="0" presId="urn:microsoft.com/office/officeart/2005/8/layout/equation1"/>
    <dgm:cxn modelId="{F3C00EF7-762D-4946-876F-05759E6D942C}" srcId="{9A07E3D8-6748-4AA6-AEB3-A923CC682ED8}" destId="{2C9FABB5-27AB-4E60-B77C-82D701486745}" srcOrd="1" destOrd="0" parTransId="{40D97D7C-1F1B-4778-81E3-3CD5AAC04CD3}" sibTransId="{568205F0-6D7C-4A96-875C-745478C23775}"/>
    <dgm:cxn modelId="{22665097-B880-4119-B3CF-BA805F88101D}" type="presParOf" srcId="{FEBE2572-1CDA-4D4F-9A9B-B15FF8CF728C}" destId="{CA073B2C-763A-44F2-80EE-642606CE53C2}" srcOrd="0" destOrd="0" presId="urn:microsoft.com/office/officeart/2005/8/layout/equation1"/>
    <dgm:cxn modelId="{F9DBA06D-03AC-43ED-98E0-217863612CB7}" type="presParOf" srcId="{FEBE2572-1CDA-4D4F-9A9B-B15FF8CF728C}" destId="{7DCFE319-1AF8-4771-AC79-FEFBCF80AD5C}" srcOrd="1" destOrd="0" presId="urn:microsoft.com/office/officeart/2005/8/layout/equation1"/>
    <dgm:cxn modelId="{AB64D847-1D7D-475B-8975-48B9079E20CF}" type="presParOf" srcId="{FEBE2572-1CDA-4D4F-9A9B-B15FF8CF728C}" destId="{2974B7CF-290E-46DC-AB58-40E18CD1E57C}" srcOrd="2" destOrd="0" presId="urn:microsoft.com/office/officeart/2005/8/layout/equation1"/>
    <dgm:cxn modelId="{642F28B3-897C-434A-9D31-B87360E92EFB}" type="presParOf" srcId="{FEBE2572-1CDA-4D4F-9A9B-B15FF8CF728C}" destId="{CA4A4947-83E0-427E-8D09-BC3B27910DBE}" srcOrd="3" destOrd="0" presId="urn:microsoft.com/office/officeart/2005/8/layout/equation1"/>
    <dgm:cxn modelId="{B8CA044D-8E4D-4F29-9509-7F9EC1C94985}" type="presParOf" srcId="{FEBE2572-1CDA-4D4F-9A9B-B15FF8CF728C}" destId="{48C41DBD-085E-4973-B6FF-6605B972C417}" srcOrd="4" destOrd="0" presId="urn:microsoft.com/office/officeart/2005/8/layout/equation1"/>
    <dgm:cxn modelId="{6EA2E9C7-D567-4DBE-99D2-5B53F7D38C51}" type="presParOf" srcId="{FEBE2572-1CDA-4D4F-9A9B-B15FF8CF728C}" destId="{5298888C-45CA-4FB0-8419-B27A036A4112}" srcOrd="5" destOrd="0" presId="urn:microsoft.com/office/officeart/2005/8/layout/equation1"/>
    <dgm:cxn modelId="{55004091-9403-4526-8957-902149E2E658}" type="presParOf" srcId="{FEBE2572-1CDA-4D4F-9A9B-B15FF8CF728C}" destId="{1E6C50C5-543B-4596-9D26-4EA9E781A5C7}" srcOrd="6" destOrd="0" presId="urn:microsoft.com/office/officeart/2005/8/layout/equation1"/>
    <dgm:cxn modelId="{FAFCF6CF-F97F-4E9B-B161-8C3F7325C0DB}" type="presParOf" srcId="{FEBE2572-1CDA-4D4F-9A9B-B15FF8CF728C}" destId="{0E27AA85-8751-4C30-A0D2-919BF396F2C7}" srcOrd="7" destOrd="0" presId="urn:microsoft.com/office/officeart/2005/8/layout/equation1"/>
    <dgm:cxn modelId="{5DE0D18F-7FB3-4C4E-BC3B-08D3A7BABB90}" type="presParOf" srcId="{FEBE2572-1CDA-4D4F-9A9B-B15FF8CF728C}" destId="{494E7708-66C2-47AF-967B-B22DEEA12E51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7754ECC-050A-4B65-B989-33E766F66DB7}" type="doc">
      <dgm:prSet loTypeId="urn:microsoft.com/office/officeart/2005/8/layout/radial1" loCatId="cycle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42359F98-14D3-4363-9F80-CBC734DED86D}">
      <dgm:prSet phldrT="[Text]"/>
      <dgm:spPr/>
      <dgm:t>
        <a:bodyPr/>
        <a:lstStyle/>
        <a:p>
          <a:r>
            <a:rPr lang="en-US" b="1" dirty="0" smtClean="0">
              <a:latin typeface="Times New Roman" pitchFamily="18" charset="0"/>
              <a:cs typeface="Times New Roman" pitchFamily="18" charset="0"/>
            </a:rPr>
            <a:t>Internal Control parts</a:t>
          </a:r>
          <a:endParaRPr lang="en-US" dirty="0"/>
        </a:p>
      </dgm:t>
    </dgm:pt>
    <dgm:pt modelId="{7D630779-1698-490F-812A-201F9F64F7E0}" type="parTrans" cxnId="{96398764-29A0-4CB9-B574-8C6677DB5D7A}">
      <dgm:prSet/>
      <dgm:spPr/>
      <dgm:t>
        <a:bodyPr/>
        <a:lstStyle/>
        <a:p>
          <a:endParaRPr lang="en-US"/>
        </a:p>
      </dgm:t>
    </dgm:pt>
    <dgm:pt modelId="{832FD47B-9366-42CC-AE97-E45FEDA38BB9}" type="sibTrans" cxnId="{96398764-29A0-4CB9-B574-8C6677DB5D7A}">
      <dgm:prSet/>
      <dgm:spPr/>
      <dgm:t>
        <a:bodyPr/>
        <a:lstStyle/>
        <a:p>
          <a:endParaRPr lang="en-US"/>
        </a:p>
      </dgm:t>
    </dgm:pt>
    <dgm:pt modelId="{7E4FF4E2-AFCC-48F0-97AD-5CBEA61412A9}">
      <dgm:prSet phldrT="[Text]" custT="1"/>
      <dgm:spPr/>
      <dgm:t>
        <a:bodyPr/>
        <a:lstStyle/>
        <a:p>
          <a:r>
            <a:rPr lang="en-US" sz="16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b="1" dirty="0" smtClean="0">
              <a:latin typeface="Times New Roman" pitchFamily="18" charset="0"/>
              <a:cs typeface="Times New Roman" pitchFamily="18" charset="0"/>
            </a:rPr>
            <a:t>Risk Management</a:t>
          </a:r>
          <a:endParaRPr lang="en-US" sz="1800" dirty="0"/>
        </a:p>
      </dgm:t>
    </dgm:pt>
    <dgm:pt modelId="{5D21CD7F-B609-400D-AE89-685740B1C047}" type="parTrans" cxnId="{E08D85DC-1436-4038-9725-FEEBBA1B3640}">
      <dgm:prSet/>
      <dgm:spPr/>
      <dgm:t>
        <a:bodyPr/>
        <a:lstStyle/>
        <a:p>
          <a:endParaRPr lang="en-US" dirty="0"/>
        </a:p>
      </dgm:t>
    </dgm:pt>
    <dgm:pt modelId="{7706ED2E-DF32-4E42-869F-3F8A3DBA5D58}" type="sibTrans" cxnId="{E08D85DC-1436-4038-9725-FEEBBA1B3640}">
      <dgm:prSet/>
      <dgm:spPr/>
      <dgm:t>
        <a:bodyPr/>
        <a:lstStyle/>
        <a:p>
          <a:endParaRPr lang="en-US"/>
        </a:p>
      </dgm:t>
    </dgm:pt>
    <dgm:pt modelId="{4692E00B-11CE-4144-A0A4-9FCAA4F87D1D}">
      <dgm:prSet phldrT="[Text]" custT="1"/>
      <dgm:spPr/>
      <dgm:t>
        <a:bodyPr/>
        <a:lstStyle/>
        <a:p>
          <a:r>
            <a:rPr lang="en-US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 Organization Structure</a:t>
          </a:r>
          <a:endParaRPr lang="en-US" sz="1600" b="1" dirty="0">
            <a:solidFill>
              <a:schemeClr val="tx1"/>
            </a:solidFill>
          </a:endParaRPr>
        </a:p>
      </dgm:t>
    </dgm:pt>
    <dgm:pt modelId="{EDA7027A-91C6-409F-B5D4-486D4B0A1289}" type="parTrans" cxnId="{EDF06E86-432E-4BA1-B677-ED71DCC9510A}">
      <dgm:prSet/>
      <dgm:spPr/>
      <dgm:t>
        <a:bodyPr/>
        <a:lstStyle/>
        <a:p>
          <a:endParaRPr lang="en-US" dirty="0"/>
        </a:p>
      </dgm:t>
    </dgm:pt>
    <dgm:pt modelId="{39B8BB89-85B0-4736-BFA2-425EFF7EBEEE}" type="sibTrans" cxnId="{EDF06E86-432E-4BA1-B677-ED71DCC9510A}">
      <dgm:prSet/>
      <dgm:spPr/>
      <dgm:t>
        <a:bodyPr/>
        <a:lstStyle/>
        <a:p>
          <a:endParaRPr lang="en-US"/>
        </a:p>
      </dgm:t>
    </dgm:pt>
    <dgm:pt modelId="{F1D2C82F-5B0D-4E28-8E7C-534289FFA2DE}">
      <dgm:prSet phldrT="[Text]" custT="1"/>
      <dgm:spPr/>
      <dgm:t>
        <a:bodyPr/>
        <a:lstStyle/>
        <a:p>
          <a:pPr algn="ctr"/>
          <a:r>
            <a:rPr lang="en-US" sz="1600" b="1" dirty="0" smtClean="0">
              <a:latin typeface="Times New Roman" pitchFamily="18" charset="0"/>
              <a:cs typeface="Times New Roman" pitchFamily="18" charset="0"/>
            </a:rPr>
            <a:t>  Control </a:t>
          </a:r>
        </a:p>
        <a:p>
          <a:pPr algn="ctr"/>
          <a:r>
            <a:rPr lang="en-US" sz="1600" b="1" dirty="0" smtClean="0">
              <a:latin typeface="Times New Roman" pitchFamily="18" charset="0"/>
              <a:cs typeface="Times New Roman" pitchFamily="18" charset="0"/>
            </a:rPr>
            <a:t>Environment</a:t>
          </a:r>
        </a:p>
      </dgm:t>
    </dgm:pt>
    <dgm:pt modelId="{13ACFBA9-17AC-4373-AA19-CBBE751F7657}" type="parTrans" cxnId="{78D91D8C-3963-46D8-8C07-B29AD22CBC0B}">
      <dgm:prSet/>
      <dgm:spPr/>
      <dgm:t>
        <a:bodyPr/>
        <a:lstStyle/>
        <a:p>
          <a:endParaRPr lang="en-US" dirty="0"/>
        </a:p>
      </dgm:t>
    </dgm:pt>
    <dgm:pt modelId="{5AFD7ACD-2984-41A6-ADD1-D9E72E3897E8}" type="sibTrans" cxnId="{78D91D8C-3963-46D8-8C07-B29AD22CBC0B}">
      <dgm:prSet/>
      <dgm:spPr/>
      <dgm:t>
        <a:bodyPr/>
        <a:lstStyle/>
        <a:p>
          <a:endParaRPr lang="en-US"/>
        </a:p>
      </dgm:t>
    </dgm:pt>
    <dgm:pt modelId="{57A04D31-E4BD-472F-AEBA-AD6A7A4A9471}">
      <dgm:prSet phldrT="[Text]" custT="1"/>
      <dgm:spPr/>
      <dgm:t>
        <a:bodyPr/>
        <a:lstStyle/>
        <a:p>
          <a:r>
            <a:rPr lang="en-US" sz="1600" b="1" dirty="0" smtClean="0"/>
            <a:t>Standard </a:t>
          </a:r>
        </a:p>
        <a:p>
          <a:r>
            <a:rPr lang="en-US" sz="1600" b="1" dirty="0" smtClean="0"/>
            <a:t>Operating </a:t>
          </a:r>
        </a:p>
        <a:p>
          <a:r>
            <a:rPr lang="en-US" sz="1600" b="1" dirty="0" smtClean="0"/>
            <a:t>Procedure</a:t>
          </a:r>
          <a:r>
            <a:rPr lang="en-US" sz="2400" b="1" dirty="0" smtClean="0"/>
            <a:t> </a:t>
          </a:r>
          <a:endParaRPr lang="en-US" sz="2400" b="1" dirty="0"/>
        </a:p>
      </dgm:t>
    </dgm:pt>
    <dgm:pt modelId="{4D140E8C-9F34-4333-9A85-226CEEDA91B4}" type="parTrans" cxnId="{8F78525E-C3D6-4047-874E-A8F6E2536F8B}">
      <dgm:prSet/>
      <dgm:spPr/>
      <dgm:t>
        <a:bodyPr/>
        <a:lstStyle/>
        <a:p>
          <a:endParaRPr lang="en-US" dirty="0"/>
        </a:p>
      </dgm:t>
    </dgm:pt>
    <dgm:pt modelId="{9AF8AFA4-8AF5-4F93-9063-7D4403A1D959}" type="sibTrans" cxnId="{8F78525E-C3D6-4047-874E-A8F6E2536F8B}">
      <dgm:prSet/>
      <dgm:spPr/>
      <dgm:t>
        <a:bodyPr/>
        <a:lstStyle/>
        <a:p>
          <a:endParaRPr lang="en-US"/>
        </a:p>
      </dgm:t>
    </dgm:pt>
    <dgm:pt modelId="{59DA9D9E-5481-4D92-8C41-0CEC270CDC4C}">
      <dgm:prSet custT="1"/>
      <dgm:spPr/>
      <dgm:t>
        <a:bodyPr/>
        <a:lstStyle/>
        <a:p>
          <a:r>
            <a:rPr lang="en-US" sz="1600" b="1" dirty="0" smtClean="0">
              <a:latin typeface="Times New Roman" pitchFamily="18" charset="0"/>
              <a:cs typeface="Times New Roman" pitchFamily="18" charset="0"/>
            </a:rPr>
            <a:t> Control Measuring Tools</a:t>
          </a:r>
          <a:endParaRPr lang="en-US" sz="1600" b="1" dirty="0">
            <a:latin typeface="Times New Roman" pitchFamily="18" charset="0"/>
            <a:cs typeface="Times New Roman" pitchFamily="18" charset="0"/>
          </a:endParaRPr>
        </a:p>
      </dgm:t>
    </dgm:pt>
    <dgm:pt modelId="{73EDA71E-9A38-438C-84D5-46AB535F82A2}" type="parTrans" cxnId="{EDA96BC6-9A6D-472B-85A0-C42C0E4BEEEC}">
      <dgm:prSet/>
      <dgm:spPr/>
      <dgm:t>
        <a:bodyPr/>
        <a:lstStyle/>
        <a:p>
          <a:endParaRPr lang="en-US" dirty="0"/>
        </a:p>
      </dgm:t>
    </dgm:pt>
    <dgm:pt modelId="{25AEF43D-3D0B-4560-9381-778426D51565}" type="sibTrans" cxnId="{EDA96BC6-9A6D-472B-85A0-C42C0E4BEEEC}">
      <dgm:prSet/>
      <dgm:spPr/>
      <dgm:t>
        <a:bodyPr/>
        <a:lstStyle/>
        <a:p>
          <a:endParaRPr lang="en-US"/>
        </a:p>
      </dgm:t>
    </dgm:pt>
    <dgm:pt modelId="{E54EB9F0-9D03-42A0-A3C7-1FD4BB342161}">
      <dgm:prSet custT="1"/>
      <dgm:spPr/>
      <dgm:t>
        <a:bodyPr/>
        <a:lstStyle/>
        <a:p>
          <a:r>
            <a:rPr lang="en-US" sz="1800" b="1" dirty="0" smtClean="0">
              <a:latin typeface="Times New Roman" pitchFamily="18" charset="0"/>
              <a:cs typeface="Times New Roman" pitchFamily="18" charset="0"/>
            </a:rPr>
            <a:t>Monitoring</a:t>
          </a:r>
          <a:endParaRPr lang="en-US" sz="1800" b="1" dirty="0">
            <a:latin typeface="Times New Roman" pitchFamily="18" charset="0"/>
            <a:cs typeface="Times New Roman" pitchFamily="18" charset="0"/>
          </a:endParaRPr>
        </a:p>
      </dgm:t>
    </dgm:pt>
    <dgm:pt modelId="{D3066CE4-F83C-4F59-81BC-3804C2D4A0AF}" type="parTrans" cxnId="{C7474C19-3240-4654-AB73-DF2189C940BA}">
      <dgm:prSet/>
      <dgm:spPr/>
      <dgm:t>
        <a:bodyPr/>
        <a:lstStyle/>
        <a:p>
          <a:endParaRPr lang="en-US" dirty="0"/>
        </a:p>
      </dgm:t>
    </dgm:pt>
    <dgm:pt modelId="{100393D7-3F55-417E-935D-A6A8041E4AAF}" type="sibTrans" cxnId="{C7474C19-3240-4654-AB73-DF2189C940BA}">
      <dgm:prSet/>
      <dgm:spPr/>
      <dgm:t>
        <a:bodyPr/>
        <a:lstStyle/>
        <a:p>
          <a:endParaRPr lang="en-US"/>
        </a:p>
      </dgm:t>
    </dgm:pt>
    <dgm:pt modelId="{258238D0-A7F2-4326-AA9A-20D0A2BAFC5C}" type="pres">
      <dgm:prSet presAssocID="{E7754ECC-050A-4B65-B989-33E766F66DB7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JO"/>
        </a:p>
      </dgm:t>
    </dgm:pt>
    <dgm:pt modelId="{6C2CBF00-C2B2-4DCB-974B-E235AF37A1DC}" type="pres">
      <dgm:prSet presAssocID="{42359F98-14D3-4363-9F80-CBC734DED86D}" presName="centerShape" presStyleLbl="node0" presStyleIdx="0" presStyleCnt="1"/>
      <dgm:spPr/>
      <dgm:t>
        <a:bodyPr/>
        <a:lstStyle/>
        <a:p>
          <a:pPr rtl="1"/>
          <a:endParaRPr lang="ar-JO"/>
        </a:p>
      </dgm:t>
    </dgm:pt>
    <dgm:pt modelId="{527A979F-F5D9-43C8-BFCC-F56BE10655E1}" type="pres">
      <dgm:prSet presAssocID="{D3066CE4-F83C-4F59-81BC-3804C2D4A0AF}" presName="Name9" presStyleLbl="parChTrans1D2" presStyleIdx="0" presStyleCnt="6"/>
      <dgm:spPr/>
      <dgm:t>
        <a:bodyPr/>
        <a:lstStyle/>
        <a:p>
          <a:pPr rtl="1"/>
          <a:endParaRPr lang="ar-JO"/>
        </a:p>
      </dgm:t>
    </dgm:pt>
    <dgm:pt modelId="{6B159114-0A71-40B9-9968-092FAC08EA8A}" type="pres">
      <dgm:prSet presAssocID="{D3066CE4-F83C-4F59-81BC-3804C2D4A0AF}" presName="connTx" presStyleLbl="parChTrans1D2" presStyleIdx="0" presStyleCnt="6"/>
      <dgm:spPr/>
      <dgm:t>
        <a:bodyPr/>
        <a:lstStyle/>
        <a:p>
          <a:pPr rtl="1"/>
          <a:endParaRPr lang="ar-JO"/>
        </a:p>
      </dgm:t>
    </dgm:pt>
    <dgm:pt modelId="{209713A1-BCFB-4B4A-A7FA-9E73632E56E6}" type="pres">
      <dgm:prSet presAssocID="{E54EB9F0-9D03-42A0-A3C7-1FD4BB342161}" presName="node" presStyleLbl="node1" presStyleIdx="0" presStyleCnt="6" custScaleX="135427" custScaleY="90115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0CBD50F2-4774-4525-8D3D-FA852167D5C8}" type="pres">
      <dgm:prSet presAssocID="{5D21CD7F-B609-400D-AE89-685740B1C047}" presName="Name9" presStyleLbl="parChTrans1D2" presStyleIdx="1" presStyleCnt="6"/>
      <dgm:spPr/>
      <dgm:t>
        <a:bodyPr/>
        <a:lstStyle/>
        <a:p>
          <a:pPr rtl="1"/>
          <a:endParaRPr lang="ar-JO"/>
        </a:p>
      </dgm:t>
    </dgm:pt>
    <dgm:pt modelId="{259932D2-B171-4F4D-A150-A899733A9645}" type="pres">
      <dgm:prSet presAssocID="{5D21CD7F-B609-400D-AE89-685740B1C047}" presName="connTx" presStyleLbl="parChTrans1D2" presStyleIdx="1" presStyleCnt="6"/>
      <dgm:spPr/>
      <dgm:t>
        <a:bodyPr/>
        <a:lstStyle/>
        <a:p>
          <a:pPr rtl="1"/>
          <a:endParaRPr lang="ar-JO"/>
        </a:p>
      </dgm:t>
    </dgm:pt>
    <dgm:pt modelId="{F90AF405-68CF-40AB-B392-187523C07172}" type="pres">
      <dgm:prSet presAssocID="{7E4FF4E2-AFCC-48F0-97AD-5CBEA61412A9}" presName="node" presStyleLbl="node1" presStyleIdx="1" presStyleCnt="6" custScaleX="170642" custScaleY="125458" custRadScaleRad="113922" custRadScaleInc="7954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2009375E-680A-49E0-AC8A-B2679D4FAE7B}" type="pres">
      <dgm:prSet presAssocID="{EDA7027A-91C6-409F-B5D4-486D4B0A1289}" presName="Name9" presStyleLbl="parChTrans1D2" presStyleIdx="2" presStyleCnt="6"/>
      <dgm:spPr/>
      <dgm:t>
        <a:bodyPr/>
        <a:lstStyle/>
        <a:p>
          <a:pPr rtl="1"/>
          <a:endParaRPr lang="ar-JO"/>
        </a:p>
      </dgm:t>
    </dgm:pt>
    <dgm:pt modelId="{3563E907-814D-46A0-8278-98171F10790F}" type="pres">
      <dgm:prSet presAssocID="{EDA7027A-91C6-409F-B5D4-486D4B0A1289}" presName="connTx" presStyleLbl="parChTrans1D2" presStyleIdx="2" presStyleCnt="6"/>
      <dgm:spPr/>
      <dgm:t>
        <a:bodyPr/>
        <a:lstStyle/>
        <a:p>
          <a:pPr rtl="1"/>
          <a:endParaRPr lang="ar-JO"/>
        </a:p>
      </dgm:t>
    </dgm:pt>
    <dgm:pt modelId="{E874DA09-2263-49A3-A34C-ED186166CCBE}" type="pres">
      <dgm:prSet presAssocID="{4692E00B-11CE-4144-A0A4-9FCAA4F87D1D}" presName="node" presStyleLbl="node1" presStyleIdx="2" presStyleCnt="6" custScaleX="146679" custScaleY="112744" custRadScaleRad="120279" custRadScaleInc="403438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8BED65BB-5DF2-4B22-AAC1-6F92FE6C64FD}" type="pres">
      <dgm:prSet presAssocID="{13ACFBA9-17AC-4373-AA19-CBBE751F7657}" presName="Name9" presStyleLbl="parChTrans1D2" presStyleIdx="3" presStyleCnt="6"/>
      <dgm:spPr/>
      <dgm:t>
        <a:bodyPr/>
        <a:lstStyle/>
        <a:p>
          <a:pPr rtl="1"/>
          <a:endParaRPr lang="ar-JO"/>
        </a:p>
      </dgm:t>
    </dgm:pt>
    <dgm:pt modelId="{FFE3E82B-36C5-4DE8-9FD3-0759D902A69E}" type="pres">
      <dgm:prSet presAssocID="{13ACFBA9-17AC-4373-AA19-CBBE751F7657}" presName="connTx" presStyleLbl="parChTrans1D2" presStyleIdx="3" presStyleCnt="6"/>
      <dgm:spPr/>
      <dgm:t>
        <a:bodyPr/>
        <a:lstStyle/>
        <a:p>
          <a:pPr rtl="1"/>
          <a:endParaRPr lang="ar-JO"/>
        </a:p>
      </dgm:t>
    </dgm:pt>
    <dgm:pt modelId="{DDDCE36C-94BC-408F-BEE4-DA0F0EBE79D5}" type="pres">
      <dgm:prSet presAssocID="{F1D2C82F-5B0D-4E28-8E7C-534289FFA2DE}" presName="node" presStyleLbl="node1" presStyleIdx="3" presStyleCnt="6" custScaleX="161829" custScaleY="111351" custRadScaleRad="126928" custRadScaleInc="-209838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4812F46F-9CBC-408E-AF20-6A0B084954BB}" type="pres">
      <dgm:prSet presAssocID="{73EDA71E-9A38-438C-84D5-46AB535F82A2}" presName="Name9" presStyleLbl="parChTrans1D2" presStyleIdx="4" presStyleCnt="6"/>
      <dgm:spPr/>
      <dgm:t>
        <a:bodyPr/>
        <a:lstStyle/>
        <a:p>
          <a:pPr rtl="1"/>
          <a:endParaRPr lang="ar-JO"/>
        </a:p>
      </dgm:t>
    </dgm:pt>
    <dgm:pt modelId="{A699AF1D-0743-483C-87CE-F5BAE89DD033}" type="pres">
      <dgm:prSet presAssocID="{73EDA71E-9A38-438C-84D5-46AB535F82A2}" presName="connTx" presStyleLbl="parChTrans1D2" presStyleIdx="4" presStyleCnt="6"/>
      <dgm:spPr/>
      <dgm:t>
        <a:bodyPr/>
        <a:lstStyle/>
        <a:p>
          <a:pPr rtl="1"/>
          <a:endParaRPr lang="ar-JO"/>
        </a:p>
      </dgm:t>
    </dgm:pt>
    <dgm:pt modelId="{A13AD102-AF19-4E3E-8DCE-F14C8A84427B}" type="pres">
      <dgm:prSet presAssocID="{59DA9D9E-5481-4D92-8C41-0CEC270CDC4C}" presName="node" presStyleLbl="node1" presStyleIdx="4" presStyleCnt="6" custScaleX="123624" custScaleY="100258" custRadScaleRad="98565" custRadScaleInc="-206939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F3473F86-1A6D-4575-8E64-9F3E62F7CBFB}" type="pres">
      <dgm:prSet presAssocID="{4D140E8C-9F34-4333-9A85-226CEEDA91B4}" presName="Name9" presStyleLbl="parChTrans1D2" presStyleIdx="5" presStyleCnt="6"/>
      <dgm:spPr/>
      <dgm:t>
        <a:bodyPr/>
        <a:lstStyle/>
        <a:p>
          <a:pPr rtl="1"/>
          <a:endParaRPr lang="ar-JO"/>
        </a:p>
      </dgm:t>
    </dgm:pt>
    <dgm:pt modelId="{584A9FFF-F26B-4544-A029-D24CCBE071D3}" type="pres">
      <dgm:prSet presAssocID="{4D140E8C-9F34-4333-9A85-226CEEDA91B4}" presName="connTx" presStyleLbl="parChTrans1D2" presStyleIdx="5" presStyleCnt="6"/>
      <dgm:spPr/>
      <dgm:t>
        <a:bodyPr/>
        <a:lstStyle/>
        <a:p>
          <a:pPr rtl="1"/>
          <a:endParaRPr lang="ar-JO"/>
        </a:p>
      </dgm:t>
    </dgm:pt>
    <dgm:pt modelId="{43F1F85A-DB6A-4104-A60F-60C1BDE0F204}" type="pres">
      <dgm:prSet presAssocID="{57A04D31-E4BD-472F-AEBA-AD6A7A4A9471}" presName="node" presStyleLbl="node1" presStyleIdx="5" presStyleCnt="6" custScaleX="168735" custScaleY="101128" custRadScaleRad="119248" custRadScaleInc="-23610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</dgm:ptLst>
  <dgm:cxnLst>
    <dgm:cxn modelId="{772D63C1-6D20-4BCE-A633-1A38B75747E5}" type="presOf" srcId="{EDA7027A-91C6-409F-B5D4-486D4B0A1289}" destId="{2009375E-680A-49E0-AC8A-B2679D4FAE7B}" srcOrd="0" destOrd="0" presId="urn:microsoft.com/office/officeart/2005/8/layout/radial1"/>
    <dgm:cxn modelId="{26AFF663-6B98-4958-B3F7-F4A3E0C428AD}" type="presOf" srcId="{4D140E8C-9F34-4333-9A85-226CEEDA91B4}" destId="{F3473F86-1A6D-4575-8E64-9F3E62F7CBFB}" srcOrd="0" destOrd="0" presId="urn:microsoft.com/office/officeart/2005/8/layout/radial1"/>
    <dgm:cxn modelId="{E08D85DC-1436-4038-9725-FEEBBA1B3640}" srcId="{42359F98-14D3-4363-9F80-CBC734DED86D}" destId="{7E4FF4E2-AFCC-48F0-97AD-5CBEA61412A9}" srcOrd="1" destOrd="0" parTransId="{5D21CD7F-B609-400D-AE89-685740B1C047}" sibTransId="{7706ED2E-DF32-4E42-869F-3F8A3DBA5D58}"/>
    <dgm:cxn modelId="{370EEEB8-9537-4BA6-AECC-76DA1CD1A1F2}" type="presOf" srcId="{5D21CD7F-B609-400D-AE89-685740B1C047}" destId="{0CBD50F2-4774-4525-8D3D-FA852167D5C8}" srcOrd="0" destOrd="0" presId="urn:microsoft.com/office/officeart/2005/8/layout/radial1"/>
    <dgm:cxn modelId="{4EE8400B-315B-42AD-B509-BAF054054E60}" type="presOf" srcId="{4692E00B-11CE-4144-A0A4-9FCAA4F87D1D}" destId="{E874DA09-2263-49A3-A34C-ED186166CCBE}" srcOrd="0" destOrd="0" presId="urn:microsoft.com/office/officeart/2005/8/layout/radial1"/>
    <dgm:cxn modelId="{B87F76EF-3914-4122-99FA-AED1ACC75D0C}" type="presOf" srcId="{59DA9D9E-5481-4D92-8C41-0CEC270CDC4C}" destId="{A13AD102-AF19-4E3E-8DCE-F14C8A84427B}" srcOrd="0" destOrd="0" presId="urn:microsoft.com/office/officeart/2005/8/layout/radial1"/>
    <dgm:cxn modelId="{4E924E95-25CA-42A0-98BB-F27576FA57F7}" type="presOf" srcId="{4D140E8C-9F34-4333-9A85-226CEEDA91B4}" destId="{584A9FFF-F26B-4544-A029-D24CCBE071D3}" srcOrd="1" destOrd="0" presId="urn:microsoft.com/office/officeart/2005/8/layout/radial1"/>
    <dgm:cxn modelId="{1B0BFC10-3248-4B3D-81AA-3AF343B35ADA}" type="presOf" srcId="{13ACFBA9-17AC-4373-AA19-CBBE751F7657}" destId="{8BED65BB-5DF2-4B22-AAC1-6F92FE6C64FD}" srcOrd="0" destOrd="0" presId="urn:microsoft.com/office/officeart/2005/8/layout/radial1"/>
    <dgm:cxn modelId="{E03EFC5B-87E5-48C2-BE2A-27B256D7C43B}" type="presOf" srcId="{13ACFBA9-17AC-4373-AA19-CBBE751F7657}" destId="{FFE3E82B-36C5-4DE8-9FD3-0759D902A69E}" srcOrd="1" destOrd="0" presId="urn:microsoft.com/office/officeart/2005/8/layout/radial1"/>
    <dgm:cxn modelId="{52124DEA-A9B4-404B-9D59-11F7E0EB0E24}" type="presOf" srcId="{D3066CE4-F83C-4F59-81BC-3804C2D4A0AF}" destId="{6B159114-0A71-40B9-9968-092FAC08EA8A}" srcOrd="1" destOrd="0" presId="urn:microsoft.com/office/officeart/2005/8/layout/radial1"/>
    <dgm:cxn modelId="{EE2094DD-81B0-4F3B-A9C2-F2B468A9FC76}" type="presOf" srcId="{E7754ECC-050A-4B65-B989-33E766F66DB7}" destId="{258238D0-A7F2-4326-AA9A-20D0A2BAFC5C}" srcOrd="0" destOrd="0" presId="urn:microsoft.com/office/officeart/2005/8/layout/radial1"/>
    <dgm:cxn modelId="{C72FAC31-540A-46EF-8059-EFF62B925329}" type="presOf" srcId="{7E4FF4E2-AFCC-48F0-97AD-5CBEA61412A9}" destId="{F90AF405-68CF-40AB-B392-187523C07172}" srcOrd="0" destOrd="0" presId="urn:microsoft.com/office/officeart/2005/8/layout/radial1"/>
    <dgm:cxn modelId="{F7413FD4-57B6-4E4E-B135-6F6221284CCD}" type="presOf" srcId="{D3066CE4-F83C-4F59-81BC-3804C2D4A0AF}" destId="{527A979F-F5D9-43C8-BFCC-F56BE10655E1}" srcOrd="0" destOrd="0" presId="urn:microsoft.com/office/officeart/2005/8/layout/radial1"/>
    <dgm:cxn modelId="{A7BB5E88-A283-470D-812C-B7CE032C6B40}" type="presOf" srcId="{57A04D31-E4BD-472F-AEBA-AD6A7A4A9471}" destId="{43F1F85A-DB6A-4104-A60F-60C1BDE0F204}" srcOrd="0" destOrd="0" presId="urn:microsoft.com/office/officeart/2005/8/layout/radial1"/>
    <dgm:cxn modelId="{CE804624-E37D-4C64-934A-B099228986B1}" type="presOf" srcId="{5D21CD7F-B609-400D-AE89-685740B1C047}" destId="{259932D2-B171-4F4D-A150-A899733A9645}" srcOrd="1" destOrd="0" presId="urn:microsoft.com/office/officeart/2005/8/layout/radial1"/>
    <dgm:cxn modelId="{78D91D8C-3963-46D8-8C07-B29AD22CBC0B}" srcId="{42359F98-14D3-4363-9F80-CBC734DED86D}" destId="{F1D2C82F-5B0D-4E28-8E7C-534289FFA2DE}" srcOrd="3" destOrd="0" parTransId="{13ACFBA9-17AC-4373-AA19-CBBE751F7657}" sibTransId="{5AFD7ACD-2984-41A6-ADD1-D9E72E3897E8}"/>
    <dgm:cxn modelId="{EDA96BC6-9A6D-472B-85A0-C42C0E4BEEEC}" srcId="{42359F98-14D3-4363-9F80-CBC734DED86D}" destId="{59DA9D9E-5481-4D92-8C41-0CEC270CDC4C}" srcOrd="4" destOrd="0" parTransId="{73EDA71E-9A38-438C-84D5-46AB535F82A2}" sibTransId="{25AEF43D-3D0B-4560-9381-778426D51565}"/>
    <dgm:cxn modelId="{F427AF6C-027C-4A8C-9E3D-ED88729C0C2D}" type="presOf" srcId="{73EDA71E-9A38-438C-84D5-46AB535F82A2}" destId="{A699AF1D-0743-483C-87CE-F5BAE89DD033}" srcOrd="1" destOrd="0" presId="urn:microsoft.com/office/officeart/2005/8/layout/radial1"/>
    <dgm:cxn modelId="{1592ED18-A6A4-4CDB-8A0B-2941C096C2DD}" type="presOf" srcId="{EDA7027A-91C6-409F-B5D4-486D4B0A1289}" destId="{3563E907-814D-46A0-8278-98171F10790F}" srcOrd="1" destOrd="0" presId="urn:microsoft.com/office/officeart/2005/8/layout/radial1"/>
    <dgm:cxn modelId="{D278E012-883C-451B-A368-60D10A717762}" type="presOf" srcId="{42359F98-14D3-4363-9F80-CBC734DED86D}" destId="{6C2CBF00-C2B2-4DCB-974B-E235AF37A1DC}" srcOrd="0" destOrd="0" presId="urn:microsoft.com/office/officeart/2005/8/layout/radial1"/>
    <dgm:cxn modelId="{8F78525E-C3D6-4047-874E-A8F6E2536F8B}" srcId="{42359F98-14D3-4363-9F80-CBC734DED86D}" destId="{57A04D31-E4BD-472F-AEBA-AD6A7A4A9471}" srcOrd="5" destOrd="0" parTransId="{4D140E8C-9F34-4333-9A85-226CEEDA91B4}" sibTransId="{9AF8AFA4-8AF5-4F93-9063-7D4403A1D959}"/>
    <dgm:cxn modelId="{E68D52AE-32C9-4744-91D9-7A2219AD2B9E}" type="presOf" srcId="{F1D2C82F-5B0D-4E28-8E7C-534289FFA2DE}" destId="{DDDCE36C-94BC-408F-BEE4-DA0F0EBE79D5}" srcOrd="0" destOrd="0" presId="urn:microsoft.com/office/officeart/2005/8/layout/radial1"/>
    <dgm:cxn modelId="{96398764-29A0-4CB9-B574-8C6677DB5D7A}" srcId="{E7754ECC-050A-4B65-B989-33E766F66DB7}" destId="{42359F98-14D3-4363-9F80-CBC734DED86D}" srcOrd="0" destOrd="0" parTransId="{7D630779-1698-490F-812A-201F9F64F7E0}" sibTransId="{832FD47B-9366-42CC-AE97-E45FEDA38BB9}"/>
    <dgm:cxn modelId="{EDF06E86-432E-4BA1-B677-ED71DCC9510A}" srcId="{42359F98-14D3-4363-9F80-CBC734DED86D}" destId="{4692E00B-11CE-4144-A0A4-9FCAA4F87D1D}" srcOrd="2" destOrd="0" parTransId="{EDA7027A-91C6-409F-B5D4-486D4B0A1289}" sibTransId="{39B8BB89-85B0-4736-BFA2-425EFF7EBEEE}"/>
    <dgm:cxn modelId="{DEDF6B60-CD9F-48EC-B3C3-5526B684515C}" type="presOf" srcId="{73EDA71E-9A38-438C-84D5-46AB535F82A2}" destId="{4812F46F-9CBC-408E-AF20-6A0B084954BB}" srcOrd="0" destOrd="0" presId="urn:microsoft.com/office/officeart/2005/8/layout/radial1"/>
    <dgm:cxn modelId="{C7474C19-3240-4654-AB73-DF2189C940BA}" srcId="{42359F98-14D3-4363-9F80-CBC734DED86D}" destId="{E54EB9F0-9D03-42A0-A3C7-1FD4BB342161}" srcOrd="0" destOrd="0" parTransId="{D3066CE4-F83C-4F59-81BC-3804C2D4A0AF}" sibTransId="{100393D7-3F55-417E-935D-A6A8041E4AAF}"/>
    <dgm:cxn modelId="{01B48A25-617F-4B43-A3F1-906677DA30F9}" type="presOf" srcId="{E54EB9F0-9D03-42A0-A3C7-1FD4BB342161}" destId="{209713A1-BCFB-4B4A-A7FA-9E73632E56E6}" srcOrd="0" destOrd="0" presId="urn:microsoft.com/office/officeart/2005/8/layout/radial1"/>
    <dgm:cxn modelId="{1CD5BF54-F580-4416-B356-87C2BD62399E}" type="presParOf" srcId="{258238D0-A7F2-4326-AA9A-20D0A2BAFC5C}" destId="{6C2CBF00-C2B2-4DCB-974B-E235AF37A1DC}" srcOrd="0" destOrd="0" presId="urn:microsoft.com/office/officeart/2005/8/layout/radial1"/>
    <dgm:cxn modelId="{036DD946-7D31-4412-B6B3-F80B2E5D2B0C}" type="presParOf" srcId="{258238D0-A7F2-4326-AA9A-20D0A2BAFC5C}" destId="{527A979F-F5D9-43C8-BFCC-F56BE10655E1}" srcOrd="1" destOrd="0" presId="urn:microsoft.com/office/officeart/2005/8/layout/radial1"/>
    <dgm:cxn modelId="{48134B0E-C370-4334-BF9F-C52DFCF0E06F}" type="presParOf" srcId="{527A979F-F5D9-43C8-BFCC-F56BE10655E1}" destId="{6B159114-0A71-40B9-9968-092FAC08EA8A}" srcOrd="0" destOrd="0" presId="urn:microsoft.com/office/officeart/2005/8/layout/radial1"/>
    <dgm:cxn modelId="{9E28A305-34BB-42F3-9EFD-D554848F9CCD}" type="presParOf" srcId="{258238D0-A7F2-4326-AA9A-20D0A2BAFC5C}" destId="{209713A1-BCFB-4B4A-A7FA-9E73632E56E6}" srcOrd="2" destOrd="0" presId="urn:microsoft.com/office/officeart/2005/8/layout/radial1"/>
    <dgm:cxn modelId="{07CA89D7-120C-41F0-80D0-66C770E639DF}" type="presParOf" srcId="{258238D0-A7F2-4326-AA9A-20D0A2BAFC5C}" destId="{0CBD50F2-4774-4525-8D3D-FA852167D5C8}" srcOrd="3" destOrd="0" presId="urn:microsoft.com/office/officeart/2005/8/layout/radial1"/>
    <dgm:cxn modelId="{3D206280-F227-4860-AB6F-47D6E8DE9808}" type="presParOf" srcId="{0CBD50F2-4774-4525-8D3D-FA852167D5C8}" destId="{259932D2-B171-4F4D-A150-A899733A9645}" srcOrd="0" destOrd="0" presId="urn:microsoft.com/office/officeart/2005/8/layout/radial1"/>
    <dgm:cxn modelId="{A2770B53-6F54-43C1-B93D-A1FFA22BE1AE}" type="presParOf" srcId="{258238D0-A7F2-4326-AA9A-20D0A2BAFC5C}" destId="{F90AF405-68CF-40AB-B392-187523C07172}" srcOrd="4" destOrd="0" presId="urn:microsoft.com/office/officeart/2005/8/layout/radial1"/>
    <dgm:cxn modelId="{F295C78D-B314-486F-89DB-11A9C29E86DA}" type="presParOf" srcId="{258238D0-A7F2-4326-AA9A-20D0A2BAFC5C}" destId="{2009375E-680A-49E0-AC8A-B2679D4FAE7B}" srcOrd="5" destOrd="0" presId="urn:microsoft.com/office/officeart/2005/8/layout/radial1"/>
    <dgm:cxn modelId="{98CEEC5F-F416-4043-A987-5A7C0FC81C12}" type="presParOf" srcId="{2009375E-680A-49E0-AC8A-B2679D4FAE7B}" destId="{3563E907-814D-46A0-8278-98171F10790F}" srcOrd="0" destOrd="0" presId="urn:microsoft.com/office/officeart/2005/8/layout/radial1"/>
    <dgm:cxn modelId="{E015E563-ECF8-4FAA-A40C-03971CF68C04}" type="presParOf" srcId="{258238D0-A7F2-4326-AA9A-20D0A2BAFC5C}" destId="{E874DA09-2263-49A3-A34C-ED186166CCBE}" srcOrd="6" destOrd="0" presId="urn:microsoft.com/office/officeart/2005/8/layout/radial1"/>
    <dgm:cxn modelId="{A579A74B-CD9C-46C0-9E7B-B9413FBCABAF}" type="presParOf" srcId="{258238D0-A7F2-4326-AA9A-20D0A2BAFC5C}" destId="{8BED65BB-5DF2-4B22-AAC1-6F92FE6C64FD}" srcOrd="7" destOrd="0" presId="urn:microsoft.com/office/officeart/2005/8/layout/radial1"/>
    <dgm:cxn modelId="{70702F07-5442-4CFB-B2BB-5622A11B23C5}" type="presParOf" srcId="{8BED65BB-5DF2-4B22-AAC1-6F92FE6C64FD}" destId="{FFE3E82B-36C5-4DE8-9FD3-0759D902A69E}" srcOrd="0" destOrd="0" presId="urn:microsoft.com/office/officeart/2005/8/layout/radial1"/>
    <dgm:cxn modelId="{1D8CC46C-1F59-4443-A91A-BFA80C6CAA3F}" type="presParOf" srcId="{258238D0-A7F2-4326-AA9A-20D0A2BAFC5C}" destId="{DDDCE36C-94BC-408F-BEE4-DA0F0EBE79D5}" srcOrd="8" destOrd="0" presId="urn:microsoft.com/office/officeart/2005/8/layout/radial1"/>
    <dgm:cxn modelId="{BA6618AC-0796-4125-AAFC-41788F88E7BC}" type="presParOf" srcId="{258238D0-A7F2-4326-AA9A-20D0A2BAFC5C}" destId="{4812F46F-9CBC-408E-AF20-6A0B084954BB}" srcOrd="9" destOrd="0" presId="urn:microsoft.com/office/officeart/2005/8/layout/radial1"/>
    <dgm:cxn modelId="{40725AC9-34F3-4540-B341-AEB7550CB3DA}" type="presParOf" srcId="{4812F46F-9CBC-408E-AF20-6A0B084954BB}" destId="{A699AF1D-0743-483C-87CE-F5BAE89DD033}" srcOrd="0" destOrd="0" presId="urn:microsoft.com/office/officeart/2005/8/layout/radial1"/>
    <dgm:cxn modelId="{30AC329E-1B51-4EED-8087-D7C4CB9CD2EF}" type="presParOf" srcId="{258238D0-A7F2-4326-AA9A-20D0A2BAFC5C}" destId="{A13AD102-AF19-4E3E-8DCE-F14C8A84427B}" srcOrd="10" destOrd="0" presId="urn:microsoft.com/office/officeart/2005/8/layout/radial1"/>
    <dgm:cxn modelId="{9CFA47D7-3230-42D0-9B26-13AC7C6CDB3D}" type="presParOf" srcId="{258238D0-A7F2-4326-AA9A-20D0A2BAFC5C}" destId="{F3473F86-1A6D-4575-8E64-9F3E62F7CBFB}" srcOrd="11" destOrd="0" presId="urn:microsoft.com/office/officeart/2005/8/layout/radial1"/>
    <dgm:cxn modelId="{C8893EFA-53F0-4778-989B-B2C578EC80C3}" type="presParOf" srcId="{F3473F86-1A6D-4575-8E64-9F3E62F7CBFB}" destId="{584A9FFF-F26B-4544-A029-D24CCBE071D3}" srcOrd="0" destOrd="0" presId="urn:microsoft.com/office/officeart/2005/8/layout/radial1"/>
    <dgm:cxn modelId="{EEAD8C82-ADA5-4FBC-81E0-AF50CBEBF5D6}" type="presParOf" srcId="{258238D0-A7F2-4326-AA9A-20D0A2BAFC5C}" destId="{43F1F85A-DB6A-4104-A60F-60C1BDE0F204}" srcOrd="12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E08C807-3E62-4864-A092-E8F37CE455A3}" type="doc">
      <dgm:prSet loTypeId="urn:microsoft.com/office/officeart/2005/8/layout/funnel1" loCatId="relationship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62D02E95-5CAA-409A-BDAC-B2FDDDAED777}">
      <dgm:prSet phldrT="[نص]"/>
      <dgm:spPr/>
      <dgm:t>
        <a:bodyPr/>
        <a:lstStyle/>
        <a:p>
          <a:r>
            <a:rPr lang="en-US" b="1" dirty="0" smtClean="0"/>
            <a:t>Raw</a:t>
          </a:r>
        </a:p>
        <a:p>
          <a:r>
            <a:rPr lang="en-US" b="1" dirty="0" smtClean="0"/>
            <a:t>Material</a:t>
          </a:r>
          <a:endParaRPr lang="en-US" b="1" dirty="0"/>
        </a:p>
      </dgm:t>
    </dgm:pt>
    <dgm:pt modelId="{1F67D2EC-DD5B-4537-AF92-94AE7B9A05B9}" type="parTrans" cxnId="{E80F6D4B-6A8F-47FF-90E7-71D6A5D8859D}">
      <dgm:prSet/>
      <dgm:spPr/>
      <dgm:t>
        <a:bodyPr/>
        <a:lstStyle/>
        <a:p>
          <a:endParaRPr lang="en-US"/>
        </a:p>
      </dgm:t>
    </dgm:pt>
    <dgm:pt modelId="{D1666A14-05D2-4F7B-8289-40454B2FCD86}" type="sibTrans" cxnId="{E80F6D4B-6A8F-47FF-90E7-71D6A5D8859D}">
      <dgm:prSet/>
      <dgm:spPr/>
      <dgm:t>
        <a:bodyPr/>
        <a:lstStyle/>
        <a:p>
          <a:endParaRPr lang="en-US"/>
        </a:p>
      </dgm:t>
    </dgm:pt>
    <dgm:pt modelId="{AAEFD270-306B-4745-9CA6-F0C9FBC771E1}">
      <dgm:prSet phldrT="[نص]" phldr="1"/>
      <dgm:spPr/>
      <dgm:t>
        <a:bodyPr/>
        <a:lstStyle/>
        <a:p>
          <a:endParaRPr lang="en-US" dirty="0"/>
        </a:p>
      </dgm:t>
    </dgm:pt>
    <dgm:pt modelId="{ABBB4959-3BEF-4A4A-A53C-0CAB8852AB8F}" type="parTrans" cxnId="{6F2FF936-DA5B-4F42-9480-7FFF0609C0ED}">
      <dgm:prSet/>
      <dgm:spPr/>
      <dgm:t>
        <a:bodyPr/>
        <a:lstStyle/>
        <a:p>
          <a:endParaRPr lang="en-US"/>
        </a:p>
      </dgm:t>
    </dgm:pt>
    <dgm:pt modelId="{FB17FFC4-D17A-4554-BC27-4D78405125D3}" type="sibTrans" cxnId="{6F2FF936-DA5B-4F42-9480-7FFF0609C0ED}">
      <dgm:prSet/>
      <dgm:spPr/>
      <dgm:t>
        <a:bodyPr/>
        <a:lstStyle/>
        <a:p>
          <a:endParaRPr lang="en-US"/>
        </a:p>
      </dgm:t>
    </dgm:pt>
    <dgm:pt modelId="{D6603612-BB39-4487-87BC-0665F2991483}">
      <dgm:prSet phldrT="[نص]" phldr="1"/>
      <dgm:spPr/>
      <dgm:t>
        <a:bodyPr/>
        <a:lstStyle/>
        <a:p>
          <a:endParaRPr lang="en-US" dirty="0"/>
        </a:p>
      </dgm:t>
    </dgm:pt>
    <dgm:pt modelId="{F43E9EF4-1B7C-4EE4-9FD3-5C99F865BD9B}" type="parTrans" cxnId="{C2E5DA25-412B-4C93-8DFD-7AF9B692929B}">
      <dgm:prSet/>
      <dgm:spPr/>
      <dgm:t>
        <a:bodyPr/>
        <a:lstStyle/>
        <a:p>
          <a:endParaRPr lang="en-US"/>
        </a:p>
      </dgm:t>
    </dgm:pt>
    <dgm:pt modelId="{962C7134-88C3-41B9-AF7D-E67D85E6E80D}" type="sibTrans" cxnId="{C2E5DA25-412B-4C93-8DFD-7AF9B692929B}">
      <dgm:prSet/>
      <dgm:spPr/>
      <dgm:t>
        <a:bodyPr/>
        <a:lstStyle/>
        <a:p>
          <a:endParaRPr lang="en-US"/>
        </a:p>
      </dgm:t>
    </dgm:pt>
    <dgm:pt modelId="{4F8BDB2B-8B9C-42BF-8CD9-2A3C4D7FD314}">
      <dgm:prSet phldrT="[نص]" phldr="1"/>
      <dgm:spPr/>
      <dgm:t>
        <a:bodyPr/>
        <a:lstStyle/>
        <a:p>
          <a:endParaRPr lang="en-US" dirty="0"/>
        </a:p>
      </dgm:t>
    </dgm:pt>
    <dgm:pt modelId="{C9522486-B80E-4932-BEDB-C2F1535C033C}" type="parTrans" cxnId="{EBA91454-964D-493A-BABA-CB3694090F60}">
      <dgm:prSet/>
      <dgm:spPr/>
      <dgm:t>
        <a:bodyPr/>
        <a:lstStyle/>
        <a:p>
          <a:endParaRPr lang="en-US"/>
        </a:p>
      </dgm:t>
    </dgm:pt>
    <dgm:pt modelId="{1D46610F-C14C-4E7A-BA31-3FDFC43FE3FB}" type="sibTrans" cxnId="{EBA91454-964D-493A-BABA-CB3694090F60}">
      <dgm:prSet/>
      <dgm:spPr/>
      <dgm:t>
        <a:bodyPr/>
        <a:lstStyle/>
        <a:p>
          <a:endParaRPr lang="en-US"/>
        </a:p>
      </dgm:t>
    </dgm:pt>
    <dgm:pt modelId="{487E82ED-99A2-487F-A04B-2B7E19A2C378}">
      <dgm:prSet phldrT="[نص]"/>
      <dgm:spPr/>
      <dgm:t>
        <a:bodyPr/>
        <a:lstStyle/>
        <a:p>
          <a:r>
            <a:rPr lang="en-US" b="1" dirty="0" smtClean="0"/>
            <a:t>Labor cost</a:t>
          </a:r>
          <a:endParaRPr lang="en-US" b="1" dirty="0"/>
        </a:p>
      </dgm:t>
    </dgm:pt>
    <dgm:pt modelId="{3046B20E-8A73-4D4A-99DE-BF6E3980790A}" type="parTrans" cxnId="{C9CDF9F1-B35E-43E2-91F9-50F9F61CD5E1}">
      <dgm:prSet/>
      <dgm:spPr/>
      <dgm:t>
        <a:bodyPr/>
        <a:lstStyle/>
        <a:p>
          <a:endParaRPr lang="en-US"/>
        </a:p>
      </dgm:t>
    </dgm:pt>
    <dgm:pt modelId="{3850DF45-C1BE-4886-8FC6-30BBABCDC5C8}" type="sibTrans" cxnId="{C9CDF9F1-B35E-43E2-91F9-50F9F61CD5E1}">
      <dgm:prSet/>
      <dgm:spPr/>
      <dgm:t>
        <a:bodyPr/>
        <a:lstStyle/>
        <a:p>
          <a:endParaRPr lang="en-US"/>
        </a:p>
      </dgm:t>
    </dgm:pt>
    <dgm:pt modelId="{6CD8A6B2-C3E1-4CD0-A103-1B6B3961F1B3}">
      <dgm:prSet phldrT="[نص]"/>
      <dgm:spPr/>
      <dgm:t>
        <a:bodyPr/>
        <a:lstStyle/>
        <a:p>
          <a:endParaRPr lang="en-US" dirty="0"/>
        </a:p>
      </dgm:t>
    </dgm:pt>
    <dgm:pt modelId="{D3B5D4BF-00D4-4F97-A81A-15E5C9056C4B}" type="parTrans" cxnId="{5DA38D82-9D48-489A-9C00-3FB91BA2EF29}">
      <dgm:prSet/>
      <dgm:spPr/>
      <dgm:t>
        <a:bodyPr/>
        <a:lstStyle/>
        <a:p>
          <a:endParaRPr lang="en-US"/>
        </a:p>
      </dgm:t>
    </dgm:pt>
    <dgm:pt modelId="{F465C379-59AA-4A1A-A94B-A5904825EA53}" type="sibTrans" cxnId="{5DA38D82-9D48-489A-9C00-3FB91BA2EF29}">
      <dgm:prSet/>
      <dgm:spPr/>
      <dgm:t>
        <a:bodyPr/>
        <a:lstStyle/>
        <a:p>
          <a:endParaRPr lang="en-US"/>
        </a:p>
      </dgm:t>
    </dgm:pt>
    <dgm:pt modelId="{1F16EA03-614A-4C36-92BF-958B4A0D38F2}">
      <dgm:prSet phldrT="[نص]" custT="1"/>
      <dgm:spPr/>
      <dgm:t>
        <a:bodyPr/>
        <a:lstStyle/>
        <a:p>
          <a:r>
            <a:rPr lang="en-US" sz="1800" b="1" dirty="0" smtClean="0"/>
            <a:t>Overheads</a:t>
          </a:r>
          <a:endParaRPr lang="en-US" sz="1800" b="1" dirty="0"/>
        </a:p>
      </dgm:t>
    </dgm:pt>
    <dgm:pt modelId="{322904AC-5889-4F93-A513-A7A2F6DCE125}" type="parTrans" cxnId="{B621CA6D-814F-44AA-B4F2-A56FE4B6BA07}">
      <dgm:prSet/>
      <dgm:spPr/>
      <dgm:t>
        <a:bodyPr/>
        <a:lstStyle/>
        <a:p>
          <a:endParaRPr lang="en-US"/>
        </a:p>
      </dgm:t>
    </dgm:pt>
    <dgm:pt modelId="{7026895A-993A-4040-A569-707CCBA4C762}" type="sibTrans" cxnId="{B621CA6D-814F-44AA-B4F2-A56FE4B6BA07}">
      <dgm:prSet/>
      <dgm:spPr/>
      <dgm:t>
        <a:bodyPr/>
        <a:lstStyle/>
        <a:p>
          <a:endParaRPr lang="en-US"/>
        </a:p>
      </dgm:t>
    </dgm:pt>
    <dgm:pt modelId="{C3EBA6B7-030C-497B-A1F7-9730FF85A28D}">
      <dgm:prSet phldrT="[نص]" custT="1"/>
      <dgm:spPr/>
      <dgm:t>
        <a:bodyPr/>
        <a:lstStyle/>
        <a:p>
          <a:endParaRPr lang="en-US" sz="3200" b="1" smtClean="0"/>
        </a:p>
        <a:p>
          <a:r>
            <a:rPr lang="en-US" sz="3200" b="1" smtClean="0"/>
            <a:t>Cost reduction parts</a:t>
          </a:r>
          <a:endParaRPr lang="en-US" sz="3200" b="1" dirty="0"/>
        </a:p>
      </dgm:t>
    </dgm:pt>
    <dgm:pt modelId="{924C525F-D14D-4406-8092-04BA1AAD5FF1}" type="parTrans" cxnId="{BD1A9650-AC70-4C6E-9C48-00AEA8DBBBB0}">
      <dgm:prSet/>
      <dgm:spPr/>
      <dgm:t>
        <a:bodyPr/>
        <a:lstStyle/>
        <a:p>
          <a:endParaRPr lang="en-US"/>
        </a:p>
      </dgm:t>
    </dgm:pt>
    <dgm:pt modelId="{996F2AE5-9C15-4E93-ACD6-2BFC3BBA53E0}" type="sibTrans" cxnId="{BD1A9650-AC70-4C6E-9C48-00AEA8DBBBB0}">
      <dgm:prSet/>
      <dgm:spPr/>
      <dgm:t>
        <a:bodyPr/>
        <a:lstStyle/>
        <a:p>
          <a:endParaRPr lang="en-US"/>
        </a:p>
      </dgm:t>
    </dgm:pt>
    <dgm:pt modelId="{779477E7-A1EA-409F-B7A2-69EC1A74F57F}">
      <dgm:prSet phldrT="[نص]"/>
      <dgm:spPr/>
      <dgm:t>
        <a:bodyPr/>
        <a:lstStyle/>
        <a:p>
          <a:endParaRPr lang="en-US" dirty="0"/>
        </a:p>
      </dgm:t>
    </dgm:pt>
    <dgm:pt modelId="{192453C9-8485-4C6C-B6D5-D2D3D00AC2A8}" type="parTrans" cxnId="{019616DB-D57D-4A56-940E-F028725BF889}">
      <dgm:prSet/>
      <dgm:spPr/>
      <dgm:t>
        <a:bodyPr/>
        <a:lstStyle/>
        <a:p>
          <a:endParaRPr lang="en-US"/>
        </a:p>
      </dgm:t>
    </dgm:pt>
    <dgm:pt modelId="{EDE7456E-F5EB-41EC-8E63-09F3B88D907D}" type="sibTrans" cxnId="{019616DB-D57D-4A56-940E-F028725BF889}">
      <dgm:prSet/>
      <dgm:spPr/>
      <dgm:t>
        <a:bodyPr/>
        <a:lstStyle/>
        <a:p>
          <a:endParaRPr lang="en-US"/>
        </a:p>
      </dgm:t>
    </dgm:pt>
    <dgm:pt modelId="{FB48DCCF-EE7D-42BB-B434-CC24B87C503F}" type="pres">
      <dgm:prSet presAssocID="{0E08C807-3E62-4864-A092-E8F37CE455A3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pPr rtl="1"/>
          <a:endParaRPr lang="ar-JO"/>
        </a:p>
      </dgm:t>
    </dgm:pt>
    <dgm:pt modelId="{4FBCE75D-29D6-4D02-8BF7-660CADBF67B7}" type="pres">
      <dgm:prSet presAssocID="{0E08C807-3E62-4864-A092-E8F37CE455A3}" presName="ellipse" presStyleLbl="trBgShp" presStyleIdx="0" presStyleCnt="1" custLinFactNeighborX="3643" custLinFactNeighborY="36830"/>
      <dgm:spPr/>
      <dgm:t>
        <a:bodyPr/>
        <a:lstStyle/>
        <a:p>
          <a:pPr rtl="1"/>
          <a:endParaRPr lang="ar-JO"/>
        </a:p>
      </dgm:t>
    </dgm:pt>
    <dgm:pt modelId="{C65684E0-ED19-45AB-8618-E4809F5B340D}" type="pres">
      <dgm:prSet presAssocID="{0E08C807-3E62-4864-A092-E8F37CE455A3}" presName="arrow1" presStyleLbl="fgShp" presStyleIdx="0" presStyleCnt="1"/>
      <dgm:spPr/>
      <dgm:t>
        <a:bodyPr/>
        <a:lstStyle/>
        <a:p>
          <a:pPr rtl="1"/>
          <a:endParaRPr lang="ar-JO"/>
        </a:p>
      </dgm:t>
    </dgm:pt>
    <dgm:pt modelId="{17B681D6-EF01-4EA6-8CB1-CE5EF4E30E85}" type="pres">
      <dgm:prSet presAssocID="{0E08C807-3E62-4864-A092-E8F37CE455A3}" presName="rectangle" presStyleLbl="revTx" presStyleIdx="0" presStyleCnt="1" custScaleX="137436" custScaleY="111604" custLinFactNeighborX="4520" custLinFactNeighborY="33704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C796F091-74A5-45D0-8EDE-5BE94C697B7F}" type="pres">
      <dgm:prSet presAssocID="{487E82ED-99A2-487F-A04B-2B7E19A2C378}" presName="item1" presStyleLbl="node1" presStyleIdx="0" presStyleCnt="3" custScaleX="181006" custScaleY="129743" custLinFactNeighborX="-20444" custLinFactNeighborY="24336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489F8E28-4A75-4F02-A4ED-E0ECB08C4925}" type="pres">
      <dgm:prSet presAssocID="{1F16EA03-614A-4C36-92BF-958B4A0D38F2}" presName="item2" presStyleLbl="node1" presStyleIdx="1" presStyleCnt="3" custScaleX="126893" custLinFactNeighborX="-69421" custLinFactNeighborY="-2725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F26A4E05-E04B-4880-9D11-417E7BAF044F}" type="pres">
      <dgm:prSet presAssocID="{C3EBA6B7-030C-497B-A1F7-9730FF85A28D}" presName="item3" presStyleLbl="node1" presStyleIdx="2" presStyleCnt="3" custScaleX="123247" custLinFactNeighborX="60764" custLinFactNeighborY="21453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535E25D4-D489-4DD3-862A-E8606EF6B375}" type="pres">
      <dgm:prSet presAssocID="{0E08C807-3E62-4864-A092-E8F37CE455A3}" presName="funnel" presStyleLbl="trAlignAcc1" presStyleIdx="0" presStyleCnt="1" custScaleX="146034" custScaleY="107689" custLinFactNeighborX="1057" custLinFactNeighborY="7176"/>
      <dgm:spPr/>
      <dgm:t>
        <a:bodyPr/>
        <a:lstStyle/>
        <a:p>
          <a:pPr rtl="1"/>
          <a:endParaRPr lang="ar-JO"/>
        </a:p>
      </dgm:t>
    </dgm:pt>
  </dgm:ptLst>
  <dgm:cxnLst>
    <dgm:cxn modelId="{5DA38D82-9D48-489A-9C00-3FB91BA2EF29}" srcId="{0E08C807-3E62-4864-A092-E8F37CE455A3}" destId="{6CD8A6B2-C3E1-4CD0-A103-1B6B3961F1B3}" srcOrd="5" destOrd="0" parTransId="{D3B5D4BF-00D4-4F97-A81A-15E5C9056C4B}" sibTransId="{F465C379-59AA-4A1A-A94B-A5904825EA53}"/>
    <dgm:cxn modelId="{BD1A9650-AC70-4C6E-9C48-00AEA8DBBBB0}" srcId="{0E08C807-3E62-4864-A092-E8F37CE455A3}" destId="{C3EBA6B7-030C-497B-A1F7-9730FF85A28D}" srcOrd="3" destOrd="0" parTransId="{924C525F-D14D-4406-8092-04BA1AAD5FF1}" sibTransId="{996F2AE5-9C15-4E93-ACD6-2BFC3BBA53E0}"/>
    <dgm:cxn modelId="{4FF1B7BC-03CA-4581-A987-94F2F91239D6}" type="presOf" srcId="{C3EBA6B7-030C-497B-A1F7-9730FF85A28D}" destId="{17B681D6-EF01-4EA6-8CB1-CE5EF4E30E85}" srcOrd="0" destOrd="0" presId="urn:microsoft.com/office/officeart/2005/8/layout/funnel1"/>
    <dgm:cxn modelId="{C9CDF9F1-B35E-43E2-91F9-50F9F61CD5E1}" srcId="{0E08C807-3E62-4864-A092-E8F37CE455A3}" destId="{487E82ED-99A2-487F-A04B-2B7E19A2C378}" srcOrd="1" destOrd="0" parTransId="{3046B20E-8A73-4D4A-99DE-BF6E3980790A}" sibTransId="{3850DF45-C1BE-4886-8FC6-30BBABCDC5C8}"/>
    <dgm:cxn modelId="{EBA91454-964D-493A-BABA-CB3694090F60}" srcId="{0E08C807-3E62-4864-A092-E8F37CE455A3}" destId="{4F8BDB2B-8B9C-42BF-8CD9-2A3C4D7FD314}" srcOrd="8" destOrd="0" parTransId="{C9522486-B80E-4932-BEDB-C2F1535C033C}" sibTransId="{1D46610F-C14C-4E7A-BA31-3FDFC43FE3FB}"/>
    <dgm:cxn modelId="{019616DB-D57D-4A56-940E-F028725BF889}" srcId="{0E08C807-3E62-4864-A092-E8F37CE455A3}" destId="{779477E7-A1EA-409F-B7A2-69EC1A74F57F}" srcOrd="4" destOrd="0" parTransId="{192453C9-8485-4C6C-B6D5-D2D3D00AC2A8}" sibTransId="{EDE7456E-F5EB-41EC-8E63-09F3B88D907D}"/>
    <dgm:cxn modelId="{C2E5DA25-412B-4C93-8DFD-7AF9B692929B}" srcId="{0E08C807-3E62-4864-A092-E8F37CE455A3}" destId="{D6603612-BB39-4487-87BC-0665F2991483}" srcOrd="7" destOrd="0" parTransId="{F43E9EF4-1B7C-4EE4-9FD3-5C99F865BD9B}" sibTransId="{962C7134-88C3-41B9-AF7D-E67D85E6E80D}"/>
    <dgm:cxn modelId="{6411C91C-C722-4916-90CE-D205EA80B270}" type="presOf" srcId="{0E08C807-3E62-4864-A092-E8F37CE455A3}" destId="{FB48DCCF-EE7D-42BB-B434-CC24B87C503F}" srcOrd="0" destOrd="0" presId="urn:microsoft.com/office/officeart/2005/8/layout/funnel1"/>
    <dgm:cxn modelId="{6F2FF936-DA5B-4F42-9480-7FFF0609C0ED}" srcId="{0E08C807-3E62-4864-A092-E8F37CE455A3}" destId="{AAEFD270-306B-4745-9CA6-F0C9FBC771E1}" srcOrd="6" destOrd="0" parTransId="{ABBB4959-3BEF-4A4A-A53C-0CAB8852AB8F}" sibTransId="{FB17FFC4-D17A-4554-BC27-4D78405125D3}"/>
    <dgm:cxn modelId="{47B5B73A-67BE-4D28-A124-A6130038F7AD}" type="presOf" srcId="{62D02E95-5CAA-409A-BDAC-B2FDDDAED777}" destId="{F26A4E05-E04B-4880-9D11-417E7BAF044F}" srcOrd="0" destOrd="0" presId="urn:microsoft.com/office/officeart/2005/8/layout/funnel1"/>
    <dgm:cxn modelId="{B621CA6D-814F-44AA-B4F2-A56FE4B6BA07}" srcId="{0E08C807-3E62-4864-A092-E8F37CE455A3}" destId="{1F16EA03-614A-4C36-92BF-958B4A0D38F2}" srcOrd="2" destOrd="0" parTransId="{322904AC-5889-4F93-A513-A7A2F6DCE125}" sibTransId="{7026895A-993A-4040-A569-707CCBA4C762}"/>
    <dgm:cxn modelId="{143D9303-CF4B-4796-9747-78DB71E65256}" type="presOf" srcId="{1F16EA03-614A-4C36-92BF-958B4A0D38F2}" destId="{C796F091-74A5-45D0-8EDE-5BE94C697B7F}" srcOrd="0" destOrd="0" presId="urn:microsoft.com/office/officeart/2005/8/layout/funnel1"/>
    <dgm:cxn modelId="{E80F6D4B-6A8F-47FF-90E7-71D6A5D8859D}" srcId="{0E08C807-3E62-4864-A092-E8F37CE455A3}" destId="{62D02E95-5CAA-409A-BDAC-B2FDDDAED777}" srcOrd="0" destOrd="0" parTransId="{1F67D2EC-DD5B-4537-AF92-94AE7B9A05B9}" sibTransId="{D1666A14-05D2-4F7B-8289-40454B2FCD86}"/>
    <dgm:cxn modelId="{F7A8B091-2D19-4651-B963-505291A8F991}" type="presOf" srcId="{487E82ED-99A2-487F-A04B-2B7E19A2C378}" destId="{489F8E28-4A75-4F02-A4ED-E0ECB08C4925}" srcOrd="0" destOrd="0" presId="urn:microsoft.com/office/officeart/2005/8/layout/funnel1"/>
    <dgm:cxn modelId="{A21A1425-AF5F-48DC-AA44-D7F37F1CED1A}" type="presParOf" srcId="{FB48DCCF-EE7D-42BB-B434-CC24B87C503F}" destId="{4FBCE75D-29D6-4D02-8BF7-660CADBF67B7}" srcOrd="0" destOrd="0" presId="urn:microsoft.com/office/officeart/2005/8/layout/funnel1"/>
    <dgm:cxn modelId="{377AF903-F97D-4DD6-A7E6-7EE7E62A76E1}" type="presParOf" srcId="{FB48DCCF-EE7D-42BB-B434-CC24B87C503F}" destId="{C65684E0-ED19-45AB-8618-E4809F5B340D}" srcOrd="1" destOrd="0" presId="urn:microsoft.com/office/officeart/2005/8/layout/funnel1"/>
    <dgm:cxn modelId="{C63CE32C-944B-4C54-97F0-1C723CADB76F}" type="presParOf" srcId="{FB48DCCF-EE7D-42BB-B434-CC24B87C503F}" destId="{17B681D6-EF01-4EA6-8CB1-CE5EF4E30E85}" srcOrd="2" destOrd="0" presId="urn:microsoft.com/office/officeart/2005/8/layout/funnel1"/>
    <dgm:cxn modelId="{1961C094-1880-4671-A023-6C0D66EFBFF8}" type="presParOf" srcId="{FB48DCCF-EE7D-42BB-B434-CC24B87C503F}" destId="{C796F091-74A5-45D0-8EDE-5BE94C697B7F}" srcOrd="3" destOrd="0" presId="urn:microsoft.com/office/officeart/2005/8/layout/funnel1"/>
    <dgm:cxn modelId="{C54EC4EF-BD0B-4A87-B9DA-4AD3D0C7D3A4}" type="presParOf" srcId="{FB48DCCF-EE7D-42BB-B434-CC24B87C503F}" destId="{489F8E28-4A75-4F02-A4ED-E0ECB08C4925}" srcOrd="4" destOrd="0" presId="urn:microsoft.com/office/officeart/2005/8/layout/funnel1"/>
    <dgm:cxn modelId="{ACD83FF7-2EF0-465A-AD04-8D706E2CBF8E}" type="presParOf" srcId="{FB48DCCF-EE7D-42BB-B434-CC24B87C503F}" destId="{F26A4E05-E04B-4880-9D11-417E7BAF044F}" srcOrd="5" destOrd="0" presId="urn:microsoft.com/office/officeart/2005/8/layout/funnel1"/>
    <dgm:cxn modelId="{32F17740-27C4-4C78-9CB9-B0E9816F5A84}" type="presParOf" srcId="{FB48DCCF-EE7D-42BB-B434-CC24B87C503F}" destId="{535E25D4-D489-4DD3-862A-E8606EF6B375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512756D-CDB0-4D53-9F0A-6303F6FA28B3}" type="doc">
      <dgm:prSet loTypeId="urn:microsoft.com/office/officeart/2005/8/layout/radial1" loCatId="cycle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9C90117B-119D-4E6B-96A1-37D74692C232}">
      <dgm:prSet phldrT="[Text]" custT="1"/>
      <dgm:spPr/>
      <dgm:t>
        <a:bodyPr/>
        <a:lstStyle/>
        <a:p>
          <a:r>
            <a:rPr lang="en-US" sz="2400" b="1" u="none" smtClean="0"/>
            <a:t>General  ERP</a:t>
          </a:r>
          <a:endParaRPr lang="en-US" sz="2400" b="1" u="none" dirty="0"/>
        </a:p>
      </dgm:t>
    </dgm:pt>
    <dgm:pt modelId="{DA748A35-73C2-41E1-B7BF-EF5F88952187}" type="parTrans" cxnId="{12B56486-507F-4416-9371-A6C38CDCF091}">
      <dgm:prSet/>
      <dgm:spPr/>
      <dgm:t>
        <a:bodyPr/>
        <a:lstStyle/>
        <a:p>
          <a:endParaRPr lang="en-US"/>
        </a:p>
      </dgm:t>
    </dgm:pt>
    <dgm:pt modelId="{4F77FEBE-F9D7-4280-AAA1-A6CD79F86DD4}" type="sibTrans" cxnId="{12B56486-507F-4416-9371-A6C38CDCF091}">
      <dgm:prSet/>
      <dgm:spPr/>
      <dgm:t>
        <a:bodyPr/>
        <a:lstStyle/>
        <a:p>
          <a:endParaRPr lang="en-US"/>
        </a:p>
      </dgm:t>
    </dgm:pt>
    <dgm:pt modelId="{CA59DFCE-B6DD-4852-97EA-FE4CBDF7AEA1}">
      <dgm:prSet phldrT="[Text]" custT="1"/>
      <dgm:spPr/>
      <dgm:t>
        <a:bodyPr/>
        <a:lstStyle/>
        <a:p>
          <a:r>
            <a:rPr lang="en-US" sz="2400" b="0" u="none" dirty="0" smtClean="0"/>
            <a:t>Productivity </a:t>
          </a:r>
          <a:endParaRPr lang="en-US" sz="2400" b="0" u="none" dirty="0"/>
        </a:p>
      </dgm:t>
    </dgm:pt>
    <dgm:pt modelId="{2103B947-A6E1-42C1-B465-0F6A60CDE70F}" type="parTrans" cxnId="{6C4118F1-CDC1-4863-BFE8-70C6564AC2AF}">
      <dgm:prSet/>
      <dgm:spPr/>
      <dgm:t>
        <a:bodyPr/>
        <a:lstStyle/>
        <a:p>
          <a:endParaRPr lang="en-US"/>
        </a:p>
      </dgm:t>
    </dgm:pt>
    <dgm:pt modelId="{EE2927C9-A623-450D-9844-5D282A277566}" type="sibTrans" cxnId="{6C4118F1-CDC1-4863-BFE8-70C6564AC2AF}">
      <dgm:prSet/>
      <dgm:spPr/>
      <dgm:t>
        <a:bodyPr/>
        <a:lstStyle/>
        <a:p>
          <a:endParaRPr lang="en-US"/>
        </a:p>
      </dgm:t>
    </dgm:pt>
    <dgm:pt modelId="{4683F5A3-507D-44C6-BADE-A8E74AC91D01}">
      <dgm:prSet phldrT="[Text]" custT="1"/>
      <dgm:spPr/>
      <dgm:t>
        <a:bodyPr/>
        <a:lstStyle/>
        <a:p>
          <a:r>
            <a:rPr lang="en-US" sz="2400" b="0" u="none" dirty="0" smtClean="0"/>
            <a:t>Employs Efficiency</a:t>
          </a:r>
          <a:endParaRPr lang="en-US" sz="2400" b="0" u="none" dirty="0"/>
        </a:p>
      </dgm:t>
    </dgm:pt>
    <dgm:pt modelId="{03AF0871-2D5A-497A-B17A-4A656C6A55FA}" type="parTrans" cxnId="{58FB1A22-FAA2-4FF1-968B-B76DA870658E}">
      <dgm:prSet/>
      <dgm:spPr/>
      <dgm:t>
        <a:bodyPr/>
        <a:lstStyle/>
        <a:p>
          <a:endParaRPr lang="en-US"/>
        </a:p>
      </dgm:t>
    </dgm:pt>
    <dgm:pt modelId="{1F4F922B-9C20-4344-81ED-2FBB55D0BCF4}" type="sibTrans" cxnId="{58FB1A22-FAA2-4FF1-968B-B76DA870658E}">
      <dgm:prSet/>
      <dgm:spPr/>
      <dgm:t>
        <a:bodyPr/>
        <a:lstStyle/>
        <a:p>
          <a:endParaRPr lang="en-US"/>
        </a:p>
      </dgm:t>
    </dgm:pt>
    <dgm:pt modelId="{37206DBF-BF53-41EC-9074-D9F83C64A0FD}">
      <dgm:prSet phldrT="[Text]" custT="1"/>
      <dgm:spPr/>
      <dgm:t>
        <a:bodyPr/>
        <a:lstStyle/>
        <a:p>
          <a:r>
            <a:rPr lang="en-US" sz="2400" b="1" u="none" dirty="0" smtClean="0"/>
            <a:t>Tool Change</a:t>
          </a:r>
          <a:endParaRPr lang="en-US" sz="2400" b="1" u="none" dirty="0"/>
        </a:p>
      </dgm:t>
    </dgm:pt>
    <dgm:pt modelId="{67290748-5604-4FAB-B906-BBB0E115878D}" type="parTrans" cxnId="{9C37891E-12C3-423B-914B-0A4340C8BBB1}">
      <dgm:prSet/>
      <dgm:spPr/>
      <dgm:t>
        <a:bodyPr/>
        <a:lstStyle/>
        <a:p>
          <a:endParaRPr lang="en-US"/>
        </a:p>
      </dgm:t>
    </dgm:pt>
    <dgm:pt modelId="{C77CC23F-1D14-4CB2-8899-F61920C9ECBB}" type="sibTrans" cxnId="{9C37891E-12C3-423B-914B-0A4340C8BBB1}">
      <dgm:prSet/>
      <dgm:spPr/>
      <dgm:t>
        <a:bodyPr/>
        <a:lstStyle/>
        <a:p>
          <a:endParaRPr lang="en-US"/>
        </a:p>
      </dgm:t>
    </dgm:pt>
    <dgm:pt modelId="{A004B74C-F5E8-4F33-A50F-E806953E3930}">
      <dgm:prSet phldrT="[Text]" custT="1"/>
      <dgm:spPr/>
      <dgm:t>
        <a:bodyPr/>
        <a:lstStyle/>
        <a:p>
          <a:r>
            <a:rPr lang="en-US" sz="2400" b="1" u="none" dirty="0" smtClean="0"/>
            <a:t>Tasks Change</a:t>
          </a:r>
          <a:endParaRPr lang="en-US" sz="2400" b="1" u="none" dirty="0"/>
        </a:p>
      </dgm:t>
    </dgm:pt>
    <dgm:pt modelId="{993F7655-1498-4D48-81F4-85D0C80AE6C0}" type="parTrans" cxnId="{AE47672C-29B6-4CEE-8D42-ADC88090EF74}">
      <dgm:prSet/>
      <dgm:spPr/>
      <dgm:t>
        <a:bodyPr/>
        <a:lstStyle/>
        <a:p>
          <a:endParaRPr lang="en-US"/>
        </a:p>
      </dgm:t>
    </dgm:pt>
    <dgm:pt modelId="{9EB99B5B-7895-4BA1-91F1-0A3135FBA632}" type="sibTrans" cxnId="{AE47672C-29B6-4CEE-8D42-ADC88090EF74}">
      <dgm:prSet/>
      <dgm:spPr/>
      <dgm:t>
        <a:bodyPr/>
        <a:lstStyle/>
        <a:p>
          <a:endParaRPr lang="en-US"/>
        </a:p>
      </dgm:t>
    </dgm:pt>
    <dgm:pt modelId="{7B0DBC90-CB81-49C1-9E09-4E9DBDBEA824}">
      <dgm:prSet custT="1"/>
      <dgm:spPr/>
      <dgm:t>
        <a:bodyPr/>
        <a:lstStyle/>
        <a:p>
          <a:r>
            <a:rPr lang="en-US" sz="2400" b="0" u="none" dirty="0" smtClean="0"/>
            <a:t>Communication Methods</a:t>
          </a:r>
          <a:endParaRPr lang="en-US" sz="2400" b="0" u="none" dirty="0"/>
        </a:p>
      </dgm:t>
    </dgm:pt>
    <dgm:pt modelId="{3D98A5B2-AD93-4C6A-A89B-E56E80DE8C88}" type="parTrans" cxnId="{ED7B7D26-DCA1-4F30-B7A9-2F7D3711C519}">
      <dgm:prSet/>
      <dgm:spPr/>
      <dgm:t>
        <a:bodyPr/>
        <a:lstStyle/>
        <a:p>
          <a:endParaRPr lang="en-US"/>
        </a:p>
      </dgm:t>
    </dgm:pt>
    <dgm:pt modelId="{1DF3D80E-FD65-4CCF-8590-F3CE89168F58}" type="sibTrans" cxnId="{ED7B7D26-DCA1-4F30-B7A9-2F7D3711C519}">
      <dgm:prSet/>
      <dgm:spPr/>
      <dgm:t>
        <a:bodyPr/>
        <a:lstStyle/>
        <a:p>
          <a:endParaRPr lang="en-US"/>
        </a:p>
      </dgm:t>
    </dgm:pt>
    <dgm:pt modelId="{851FE310-58CB-4826-BCE3-40DC73135E62}">
      <dgm:prSet custT="1"/>
      <dgm:spPr/>
      <dgm:t>
        <a:bodyPr/>
        <a:lstStyle/>
        <a:p>
          <a:r>
            <a:rPr lang="en-US" sz="2400" b="1" u="none" dirty="0" smtClean="0"/>
            <a:t>Difficulty of ERP Program   Use</a:t>
          </a:r>
          <a:endParaRPr lang="en-US" sz="2400" b="1" u="none" dirty="0"/>
        </a:p>
      </dgm:t>
    </dgm:pt>
    <dgm:pt modelId="{F2ED2F58-D09A-4797-85FF-E2C6491E75C7}" type="parTrans" cxnId="{D31E4FF1-458A-4445-B9A3-6F60504725CD}">
      <dgm:prSet/>
      <dgm:spPr/>
      <dgm:t>
        <a:bodyPr/>
        <a:lstStyle/>
        <a:p>
          <a:endParaRPr lang="en-US"/>
        </a:p>
      </dgm:t>
    </dgm:pt>
    <dgm:pt modelId="{3C79D9E0-7C10-45CC-919E-7F8FE24A1D70}" type="sibTrans" cxnId="{D31E4FF1-458A-4445-B9A3-6F60504725CD}">
      <dgm:prSet/>
      <dgm:spPr/>
      <dgm:t>
        <a:bodyPr/>
        <a:lstStyle/>
        <a:p>
          <a:endParaRPr lang="en-US"/>
        </a:p>
      </dgm:t>
    </dgm:pt>
    <dgm:pt modelId="{FAC36D37-6ABE-432F-83A8-475E730E790D}">
      <dgm:prSet custT="1"/>
      <dgm:spPr/>
      <dgm:t>
        <a:bodyPr/>
        <a:lstStyle/>
        <a:p>
          <a:r>
            <a:rPr lang="en-US" sz="2600" b="1" u="none" dirty="0" smtClean="0"/>
            <a:t>Work Efforts</a:t>
          </a:r>
          <a:endParaRPr lang="en-US" sz="2600" u="none" dirty="0"/>
        </a:p>
      </dgm:t>
    </dgm:pt>
    <dgm:pt modelId="{40618C26-EA30-4554-BC14-F6E2F0D52AF2}" type="parTrans" cxnId="{94C85CCA-8A27-4926-839E-0259C8EEE48D}">
      <dgm:prSet/>
      <dgm:spPr/>
      <dgm:t>
        <a:bodyPr/>
        <a:lstStyle/>
        <a:p>
          <a:endParaRPr lang="en-US"/>
        </a:p>
      </dgm:t>
    </dgm:pt>
    <dgm:pt modelId="{8EBC34AB-3774-49B5-A1A4-A2E5BBDFBF5A}" type="sibTrans" cxnId="{94C85CCA-8A27-4926-839E-0259C8EEE48D}">
      <dgm:prSet/>
      <dgm:spPr/>
      <dgm:t>
        <a:bodyPr/>
        <a:lstStyle/>
        <a:p>
          <a:endParaRPr lang="en-US"/>
        </a:p>
      </dgm:t>
    </dgm:pt>
    <dgm:pt modelId="{2C8772F3-3EF3-42A6-B8FD-031859AA1FC9}" type="pres">
      <dgm:prSet presAssocID="{5512756D-CDB0-4D53-9F0A-6303F6FA28B3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JO"/>
        </a:p>
      </dgm:t>
    </dgm:pt>
    <dgm:pt modelId="{63AB7A3B-C732-4CBA-8985-CF382D17D317}" type="pres">
      <dgm:prSet presAssocID="{9C90117B-119D-4E6B-96A1-37D74692C232}" presName="centerShape" presStyleLbl="node0" presStyleIdx="0" presStyleCnt="1" custScaleX="135248"/>
      <dgm:spPr/>
      <dgm:t>
        <a:bodyPr/>
        <a:lstStyle/>
        <a:p>
          <a:pPr rtl="1"/>
          <a:endParaRPr lang="ar-JO"/>
        </a:p>
      </dgm:t>
    </dgm:pt>
    <dgm:pt modelId="{833E2C22-3D29-4177-AFAD-0CC873C06E52}" type="pres">
      <dgm:prSet presAssocID="{2103B947-A6E1-42C1-B465-0F6A60CDE70F}" presName="Name9" presStyleLbl="parChTrans1D2" presStyleIdx="0" presStyleCnt="7"/>
      <dgm:spPr/>
      <dgm:t>
        <a:bodyPr/>
        <a:lstStyle/>
        <a:p>
          <a:pPr rtl="1"/>
          <a:endParaRPr lang="ar-JO"/>
        </a:p>
      </dgm:t>
    </dgm:pt>
    <dgm:pt modelId="{007968E4-D264-424A-92E2-E34AF6499F37}" type="pres">
      <dgm:prSet presAssocID="{2103B947-A6E1-42C1-B465-0F6A60CDE70F}" presName="connTx" presStyleLbl="parChTrans1D2" presStyleIdx="0" presStyleCnt="7"/>
      <dgm:spPr/>
      <dgm:t>
        <a:bodyPr/>
        <a:lstStyle/>
        <a:p>
          <a:pPr rtl="1"/>
          <a:endParaRPr lang="ar-JO"/>
        </a:p>
      </dgm:t>
    </dgm:pt>
    <dgm:pt modelId="{705351EF-839A-4DFD-8C54-1206B884778A}" type="pres">
      <dgm:prSet presAssocID="{CA59DFCE-B6DD-4852-97EA-FE4CBDF7AEA1}" presName="node" presStyleLbl="node1" presStyleIdx="0" presStyleCnt="7" custScaleX="190142" custRadScaleRad="101074" custRadScaleInc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952B2B4-E63C-4BC1-BCC9-C72BCD770753}" type="pres">
      <dgm:prSet presAssocID="{F2ED2F58-D09A-4797-85FF-E2C6491E75C7}" presName="Name9" presStyleLbl="parChTrans1D2" presStyleIdx="1" presStyleCnt="7"/>
      <dgm:spPr/>
      <dgm:t>
        <a:bodyPr/>
        <a:lstStyle/>
        <a:p>
          <a:pPr rtl="1"/>
          <a:endParaRPr lang="ar-JO"/>
        </a:p>
      </dgm:t>
    </dgm:pt>
    <dgm:pt modelId="{CDE2C662-52DB-4C1E-8D8F-700F9DAA8D69}" type="pres">
      <dgm:prSet presAssocID="{F2ED2F58-D09A-4797-85FF-E2C6491E75C7}" presName="connTx" presStyleLbl="parChTrans1D2" presStyleIdx="1" presStyleCnt="7"/>
      <dgm:spPr/>
      <dgm:t>
        <a:bodyPr/>
        <a:lstStyle/>
        <a:p>
          <a:pPr rtl="1"/>
          <a:endParaRPr lang="ar-JO"/>
        </a:p>
      </dgm:t>
    </dgm:pt>
    <dgm:pt modelId="{E0A8CA9A-6889-4F8F-9CDF-04A6EA28EF24}" type="pres">
      <dgm:prSet presAssocID="{851FE310-58CB-4826-BCE3-40DC73135E62}" presName="node" presStyleLbl="node1" presStyleIdx="1" presStyleCnt="7" custScaleX="168890" custScaleY="126196" custRadScaleRad="160871" custRadScaleInc="25399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F8FC54C8-1BAB-49AB-8D7D-33CEE7426827}" type="pres">
      <dgm:prSet presAssocID="{3D98A5B2-AD93-4C6A-A89B-E56E80DE8C88}" presName="Name9" presStyleLbl="parChTrans1D2" presStyleIdx="2" presStyleCnt="7"/>
      <dgm:spPr/>
      <dgm:t>
        <a:bodyPr/>
        <a:lstStyle/>
        <a:p>
          <a:pPr rtl="1"/>
          <a:endParaRPr lang="ar-JO"/>
        </a:p>
      </dgm:t>
    </dgm:pt>
    <dgm:pt modelId="{1ABAF7C0-C99A-4CB7-BFAF-E8514AAA32E0}" type="pres">
      <dgm:prSet presAssocID="{3D98A5B2-AD93-4C6A-A89B-E56E80DE8C88}" presName="connTx" presStyleLbl="parChTrans1D2" presStyleIdx="2" presStyleCnt="7"/>
      <dgm:spPr/>
      <dgm:t>
        <a:bodyPr/>
        <a:lstStyle/>
        <a:p>
          <a:pPr rtl="1"/>
          <a:endParaRPr lang="ar-JO"/>
        </a:p>
      </dgm:t>
    </dgm:pt>
    <dgm:pt modelId="{994F6885-E4C2-4653-9334-36565049C8A7}" type="pres">
      <dgm:prSet presAssocID="{7B0DBC90-CB81-49C1-9E09-4E9DBDBEA824}" presName="node" presStyleLbl="node1" presStyleIdx="2" presStyleCnt="7" custScaleX="238433" custScaleY="95705" custRadScaleRad="129111" custRadScaleInc="-21527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9BB25DB0-A59E-49C3-948B-9A36CB527CA4}" type="pres">
      <dgm:prSet presAssocID="{03AF0871-2D5A-497A-B17A-4A656C6A55FA}" presName="Name9" presStyleLbl="parChTrans1D2" presStyleIdx="3" presStyleCnt="7"/>
      <dgm:spPr/>
      <dgm:t>
        <a:bodyPr/>
        <a:lstStyle/>
        <a:p>
          <a:pPr rtl="1"/>
          <a:endParaRPr lang="ar-JO"/>
        </a:p>
      </dgm:t>
    </dgm:pt>
    <dgm:pt modelId="{59491022-8474-47F2-BF08-E79567C7FDA9}" type="pres">
      <dgm:prSet presAssocID="{03AF0871-2D5A-497A-B17A-4A656C6A55FA}" presName="connTx" presStyleLbl="parChTrans1D2" presStyleIdx="3" presStyleCnt="7"/>
      <dgm:spPr/>
      <dgm:t>
        <a:bodyPr/>
        <a:lstStyle/>
        <a:p>
          <a:pPr rtl="1"/>
          <a:endParaRPr lang="ar-JO"/>
        </a:p>
      </dgm:t>
    </dgm:pt>
    <dgm:pt modelId="{049EE670-8BE8-4BEB-B82C-EDCAA89CE270}" type="pres">
      <dgm:prSet presAssocID="{4683F5A3-507D-44C6-BADE-A8E74AC91D01}" presName="node" presStyleLbl="node1" presStyleIdx="3" presStyleCnt="7" custScaleX="152272" custRadScaleRad="114626" custRadScaleInc="-3281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93C7DE-B8E9-4ABB-AFCE-C3F1BEC38BEC}" type="pres">
      <dgm:prSet presAssocID="{67290748-5604-4FAB-B906-BBB0E115878D}" presName="Name9" presStyleLbl="parChTrans1D2" presStyleIdx="4" presStyleCnt="7"/>
      <dgm:spPr/>
      <dgm:t>
        <a:bodyPr/>
        <a:lstStyle/>
        <a:p>
          <a:pPr rtl="1"/>
          <a:endParaRPr lang="ar-JO"/>
        </a:p>
      </dgm:t>
    </dgm:pt>
    <dgm:pt modelId="{033F0852-596B-4124-B413-97EE4367FF8B}" type="pres">
      <dgm:prSet presAssocID="{67290748-5604-4FAB-B906-BBB0E115878D}" presName="connTx" presStyleLbl="parChTrans1D2" presStyleIdx="4" presStyleCnt="7"/>
      <dgm:spPr/>
      <dgm:t>
        <a:bodyPr/>
        <a:lstStyle/>
        <a:p>
          <a:pPr rtl="1"/>
          <a:endParaRPr lang="ar-JO"/>
        </a:p>
      </dgm:t>
    </dgm:pt>
    <dgm:pt modelId="{7CFE77E1-8B86-4C74-B1D7-0F4F6DDA856F}" type="pres">
      <dgm:prSet presAssocID="{37206DBF-BF53-41EC-9074-D9F83C64A0FD}" presName="node" presStyleLbl="node1" presStyleIdx="4" presStyleCnt="7" custScaleX="154443" custRadScaleRad="114643" custRadScaleInc="3286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914E6F-6178-4FFD-B741-0AC92F1CA8AD}" type="pres">
      <dgm:prSet presAssocID="{993F7655-1498-4D48-81F4-85D0C80AE6C0}" presName="Name9" presStyleLbl="parChTrans1D2" presStyleIdx="5" presStyleCnt="7"/>
      <dgm:spPr/>
      <dgm:t>
        <a:bodyPr/>
        <a:lstStyle/>
        <a:p>
          <a:pPr rtl="1"/>
          <a:endParaRPr lang="ar-JO"/>
        </a:p>
      </dgm:t>
    </dgm:pt>
    <dgm:pt modelId="{D978F9AD-30E5-4404-AC62-100E14454A6B}" type="pres">
      <dgm:prSet presAssocID="{993F7655-1498-4D48-81F4-85D0C80AE6C0}" presName="connTx" presStyleLbl="parChTrans1D2" presStyleIdx="5" presStyleCnt="7"/>
      <dgm:spPr/>
      <dgm:t>
        <a:bodyPr/>
        <a:lstStyle/>
        <a:p>
          <a:pPr rtl="1"/>
          <a:endParaRPr lang="ar-JO"/>
        </a:p>
      </dgm:t>
    </dgm:pt>
    <dgm:pt modelId="{4B51E932-A0BD-4594-AE65-CBB98E09C30C}" type="pres">
      <dgm:prSet presAssocID="{A004B74C-F5E8-4F33-A50F-E806953E3930}" presName="node" presStyleLbl="node1" presStyleIdx="5" presStyleCnt="7" custScaleX="209356" custRadScaleRad="124343" custRadScaleInc="1783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CCE9DA-1FF9-4CC1-80DC-FAE855FEE900}" type="pres">
      <dgm:prSet presAssocID="{40618C26-EA30-4554-BC14-F6E2F0D52AF2}" presName="Name9" presStyleLbl="parChTrans1D2" presStyleIdx="6" presStyleCnt="7"/>
      <dgm:spPr/>
      <dgm:t>
        <a:bodyPr/>
        <a:lstStyle/>
        <a:p>
          <a:pPr rtl="1"/>
          <a:endParaRPr lang="ar-JO"/>
        </a:p>
      </dgm:t>
    </dgm:pt>
    <dgm:pt modelId="{86864D55-5092-4992-888A-DBC70B303B10}" type="pres">
      <dgm:prSet presAssocID="{40618C26-EA30-4554-BC14-F6E2F0D52AF2}" presName="connTx" presStyleLbl="parChTrans1D2" presStyleIdx="6" presStyleCnt="7"/>
      <dgm:spPr/>
      <dgm:t>
        <a:bodyPr/>
        <a:lstStyle/>
        <a:p>
          <a:pPr rtl="1"/>
          <a:endParaRPr lang="ar-JO"/>
        </a:p>
      </dgm:t>
    </dgm:pt>
    <dgm:pt modelId="{76E2FC6F-3507-4A1F-8DC6-F7E0B09E2788}" type="pres">
      <dgm:prSet presAssocID="{FAC36D37-6ABE-432F-83A8-475E730E790D}" presName="node" presStyleLbl="node1" presStyleIdx="6" presStyleCnt="7" custScaleX="162977" custScaleY="109930" custRadScaleRad="151098" custRadScaleInc="-2520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CA5907A-5A19-479F-80D7-EDE239268DC5}" type="presOf" srcId="{3D98A5B2-AD93-4C6A-A89B-E56E80DE8C88}" destId="{F8FC54C8-1BAB-49AB-8D7D-33CEE7426827}" srcOrd="0" destOrd="0" presId="urn:microsoft.com/office/officeart/2005/8/layout/radial1"/>
    <dgm:cxn modelId="{CB952997-2FC2-4AC9-86C6-4BF80FC3A14B}" type="presOf" srcId="{F2ED2F58-D09A-4797-85FF-E2C6491E75C7}" destId="{D952B2B4-E63C-4BC1-BCC9-C72BCD770753}" srcOrd="0" destOrd="0" presId="urn:microsoft.com/office/officeart/2005/8/layout/radial1"/>
    <dgm:cxn modelId="{6F19C3D6-9F05-4C0E-A7CE-42430DDA990F}" type="presOf" srcId="{03AF0871-2D5A-497A-B17A-4A656C6A55FA}" destId="{59491022-8474-47F2-BF08-E79567C7FDA9}" srcOrd="1" destOrd="0" presId="urn:microsoft.com/office/officeart/2005/8/layout/radial1"/>
    <dgm:cxn modelId="{8125C360-745E-4EC2-A12A-7E125F882DA1}" type="presOf" srcId="{993F7655-1498-4D48-81F4-85D0C80AE6C0}" destId="{D978F9AD-30E5-4404-AC62-100E14454A6B}" srcOrd="1" destOrd="0" presId="urn:microsoft.com/office/officeart/2005/8/layout/radial1"/>
    <dgm:cxn modelId="{68C7A464-8211-43B8-B18D-F5C09D4353B2}" type="presOf" srcId="{67290748-5604-4FAB-B906-BBB0E115878D}" destId="{E993C7DE-B8E9-4ABB-AFCE-C3F1BEC38BEC}" srcOrd="0" destOrd="0" presId="urn:microsoft.com/office/officeart/2005/8/layout/radial1"/>
    <dgm:cxn modelId="{9E221D07-F6C4-48BB-9A68-AA096E1FBB04}" type="presOf" srcId="{40618C26-EA30-4554-BC14-F6E2F0D52AF2}" destId="{86864D55-5092-4992-888A-DBC70B303B10}" srcOrd="1" destOrd="0" presId="urn:microsoft.com/office/officeart/2005/8/layout/radial1"/>
    <dgm:cxn modelId="{B692D5F8-D7F7-4346-9B20-F9BA6822FD83}" type="presOf" srcId="{3D98A5B2-AD93-4C6A-A89B-E56E80DE8C88}" destId="{1ABAF7C0-C99A-4CB7-BFAF-E8514AAA32E0}" srcOrd="1" destOrd="0" presId="urn:microsoft.com/office/officeart/2005/8/layout/radial1"/>
    <dgm:cxn modelId="{AE47672C-29B6-4CEE-8D42-ADC88090EF74}" srcId="{9C90117B-119D-4E6B-96A1-37D74692C232}" destId="{A004B74C-F5E8-4F33-A50F-E806953E3930}" srcOrd="5" destOrd="0" parTransId="{993F7655-1498-4D48-81F4-85D0C80AE6C0}" sibTransId="{9EB99B5B-7895-4BA1-91F1-0A3135FBA632}"/>
    <dgm:cxn modelId="{160F98B1-90A4-46EA-A990-D69BC686FA16}" type="presOf" srcId="{67290748-5604-4FAB-B906-BBB0E115878D}" destId="{033F0852-596B-4124-B413-97EE4367FF8B}" srcOrd="1" destOrd="0" presId="urn:microsoft.com/office/officeart/2005/8/layout/radial1"/>
    <dgm:cxn modelId="{58FB1A22-FAA2-4FF1-968B-B76DA870658E}" srcId="{9C90117B-119D-4E6B-96A1-37D74692C232}" destId="{4683F5A3-507D-44C6-BADE-A8E74AC91D01}" srcOrd="3" destOrd="0" parTransId="{03AF0871-2D5A-497A-B17A-4A656C6A55FA}" sibTransId="{1F4F922B-9C20-4344-81ED-2FBB55D0BCF4}"/>
    <dgm:cxn modelId="{DDDCA407-89C1-4F83-91DB-64EDEC78AC98}" type="presOf" srcId="{FAC36D37-6ABE-432F-83A8-475E730E790D}" destId="{76E2FC6F-3507-4A1F-8DC6-F7E0B09E2788}" srcOrd="0" destOrd="0" presId="urn:microsoft.com/office/officeart/2005/8/layout/radial1"/>
    <dgm:cxn modelId="{94C85CCA-8A27-4926-839E-0259C8EEE48D}" srcId="{9C90117B-119D-4E6B-96A1-37D74692C232}" destId="{FAC36D37-6ABE-432F-83A8-475E730E790D}" srcOrd="6" destOrd="0" parTransId="{40618C26-EA30-4554-BC14-F6E2F0D52AF2}" sibTransId="{8EBC34AB-3774-49B5-A1A4-A2E5BBDFBF5A}"/>
    <dgm:cxn modelId="{9C37891E-12C3-423B-914B-0A4340C8BBB1}" srcId="{9C90117B-119D-4E6B-96A1-37D74692C232}" destId="{37206DBF-BF53-41EC-9074-D9F83C64A0FD}" srcOrd="4" destOrd="0" parTransId="{67290748-5604-4FAB-B906-BBB0E115878D}" sibTransId="{C77CC23F-1D14-4CB2-8899-F61920C9ECBB}"/>
    <dgm:cxn modelId="{7A2F2BE1-819D-4358-946F-E9A44123F164}" type="presOf" srcId="{4683F5A3-507D-44C6-BADE-A8E74AC91D01}" destId="{049EE670-8BE8-4BEB-B82C-EDCAA89CE270}" srcOrd="0" destOrd="0" presId="urn:microsoft.com/office/officeart/2005/8/layout/radial1"/>
    <dgm:cxn modelId="{BB884B3C-411B-44AA-98D4-008B3428EFAE}" type="presOf" srcId="{5512756D-CDB0-4D53-9F0A-6303F6FA28B3}" destId="{2C8772F3-3EF3-42A6-B8FD-031859AA1FC9}" srcOrd="0" destOrd="0" presId="urn:microsoft.com/office/officeart/2005/8/layout/radial1"/>
    <dgm:cxn modelId="{A5E150EC-55F8-4464-8D00-4248D6C58907}" type="presOf" srcId="{F2ED2F58-D09A-4797-85FF-E2C6491E75C7}" destId="{CDE2C662-52DB-4C1E-8D8F-700F9DAA8D69}" srcOrd="1" destOrd="0" presId="urn:microsoft.com/office/officeart/2005/8/layout/radial1"/>
    <dgm:cxn modelId="{D31E4FF1-458A-4445-B9A3-6F60504725CD}" srcId="{9C90117B-119D-4E6B-96A1-37D74692C232}" destId="{851FE310-58CB-4826-BCE3-40DC73135E62}" srcOrd="1" destOrd="0" parTransId="{F2ED2F58-D09A-4797-85FF-E2C6491E75C7}" sibTransId="{3C79D9E0-7C10-45CC-919E-7F8FE24A1D70}"/>
    <dgm:cxn modelId="{8D1E1461-AD89-4AAB-B095-ABE1AAB782C8}" type="presOf" srcId="{7B0DBC90-CB81-49C1-9E09-4E9DBDBEA824}" destId="{994F6885-E4C2-4653-9334-36565049C8A7}" srcOrd="0" destOrd="0" presId="urn:microsoft.com/office/officeart/2005/8/layout/radial1"/>
    <dgm:cxn modelId="{A88C8DE6-2785-496C-9ABB-D16CB2FED29C}" type="presOf" srcId="{851FE310-58CB-4826-BCE3-40DC73135E62}" destId="{E0A8CA9A-6889-4F8F-9CDF-04A6EA28EF24}" srcOrd="0" destOrd="0" presId="urn:microsoft.com/office/officeart/2005/8/layout/radial1"/>
    <dgm:cxn modelId="{ED7B7D26-DCA1-4F30-B7A9-2F7D3711C519}" srcId="{9C90117B-119D-4E6B-96A1-37D74692C232}" destId="{7B0DBC90-CB81-49C1-9E09-4E9DBDBEA824}" srcOrd="2" destOrd="0" parTransId="{3D98A5B2-AD93-4C6A-A89B-E56E80DE8C88}" sibTransId="{1DF3D80E-FD65-4CCF-8590-F3CE89168F58}"/>
    <dgm:cxn modelId="{8E430900-4187-4022-8ADA-CB6D0E9EDA6E}" type="presOf" srcId="{03AF0871-2D5A-497A-B17A-4A656C6A55FA}" destId="{9BB25DB0-A59E-49C3-948B-9A36CB527CA4}" srcOrd="0" destOrd="0" presId="urn:microsoft.com/office/officeart/2005/8/layout/radial1"/>
    <dgm:cxn modelId="{E747DDFA-830F-43FA-BD2C-AB2C7807F020}" type="presOf" srcId="{2103B947-A6E1-42C1-B465-0F6A60CDE70F}" destId="{007968E4-D264-424A-92E2-E34AF6499F37}" srcOrd="1" destOrd="0" presId="urn:microsoft.com/office/officeart/2005/8/layout/radial1"/>
    <dgm:cxn modelId="{1E563951-1319-483D-B677-3D27EADB730A}" type="presOf" srcId="{2103B947-A6E1-42C1-B465-0F6A60CDE70F}" destId="{833E2C22-3D29-4177-AFAD-0CC873C06E52}" srcOrd="0" destOrd="0" presId="urn:microsoft.com/office/officeart/2005/8/layout/radial1"/>
    <dgm:cxn modelId="{BE81D2F2-965A-4594-A37E-3AFF8EEDA15A}" type="presOf" srcId="{9C90117B-119D-4E6B-96A1-37D74692C232}" destId="{63AB7A3B-C732-4CBA-8985-CF382D17D317}" srcOrd="0" destOrd="0" presId="urn:microsoft.com/office/officeart/2005/8/layout/radial1"/>
    <dgm:cxn modelId="{24C2C12A-C9D5-4C0C-B30C-AD661CF39896}" type="presOf" srcId="{A004B74C-F5E8-4F33-A50F-E806953E3930}" destId="{4B51E932-A0BD-4594-AE65-CBB98E09C30C}" srcOrd="0" destOrd="0" presId="urn:microsoft.com/office/officeart/2005/8/layout/radial1"/>
    <dgm:cxn modelId="{FE3FB29E-9906-40EE-BC4A-93C6E3D7831B}" type="presOf" srcId="{993F7655-1498-4D48-81F4-85D0C80AE6C0}" destId="{A4914E6F-6178-4FFD-B741-0AC92F1CA8AD}" srcOrd="0" destOrd="0" presId="urn:microsoft.com/office/officeart/2005/8/layout/radial1"/>
    <dgm:cxn modelId="{29FE2417-B11B-46DE-A444-7ED37C1505A3}" type="presOf" srcId="{40618C26-EA30-4554-BC14-F6E2F0D52AF2}" destId="{9FCCE9DA-1FF9-4CC1-80DC-FAE855FEE900}" srcOrd="0" destOrd="0" presId="urn:microsoft.com/office/officeart/2005/8/layout/radial1"/>
    <dgm:cxn modelId="{55A4E8B3-2DF1-41B7-8E72-43B9C0D26126}" type="presOf" srcId="{37206DBF-BF53-41EC-9074-D9F83C64A0FD}" destId="{7CFE77E1-8B86-4C74-B1D7-0F4F6DDA856F}" srcOrd="0" destOrd="0" presId="urn:microsoft.com/office/officeart/2005/8/layout/radial1"/>
    <dgm:cxn modelId="{6C4118F1-CDC1-4863-BFE8-70C6564AC2AF}" srcId="{9C90117B-119D-4E6B-96A1-37D74692C232}" destId="{CA59DFCE-B6DD-4852-97EA-FE4CBDF7AEA1}" srcOrd="0" destOrd="0" parTransId="{2103B947-A6E1-42C1-B465-0F6A60CDE70F}" sibTransId="{EE2927C9-A623-450D-9844-5D282A277566}"/>
    <dgm:cxn modelId="{12B56486-507F-4416-9371-A6C38CDCF091}" srcId="{5512756D-CDB0-4D53-9F0A-6303F6FA28B3}" destId="{9C90117B-119D-4E6B-96A1-37D74692C232}" srcOrd="0" destOrd="0" parTransId="{DA748A35-73C2-41E1-B7BF-EF5F88952187}" sibTransId="{4F77FEBE-F9D7-4280-AAA1-A6CD79F86DD4}"/>
    <dgm:cxn modelId="{FB793A05-F7F5-4A2A-8538-D18B6E13F995}" type="presOf" srcId="{CA59DFCE-B6DD-4852-97EA-FE4CBDF7AEA1}" destId="{705351EF-839A-4DFD-8C54-1206B884778A}" srcOrd="0" destOrd="0" presId="urn:microsoft.com/office/officeart/2005/8/layout/radial1"/>
    <dgm:cxn modelId="{8C015450-B6EC-4A6F-84EB-92E19031DE68}" type="presParOf" srcId="{2C8772F3-3EF3-42A6-B8FD-031859AA1FC9}" destId="{63AB7A3B-C732-4CBA-8985-CF382D17D317}" srcOrd="0" destOrd="0" presId="urn:microsoft.com/office/officeart/2005/8/layout/radial1"/>
    <dgm:cxn modelId="{C7DC3069-9485-46CC-A3BE-40A093D216E1}" type="presParOf" srcId="{2C8772F3-3EF3-42A6-B8FD-031859AA1FC9}" destId="{833E2C22-3D29-4177-AFAD-0CC873C06E52}" srcOrd="1" destOrd="0" presId="urn:microsoft.com/office/officeart/2005/8/layout/radial1"/>
    <dgm:cxn modelId="{1A333330-B26C-4D41-B5AE-26B7877E97BA}" type="presParOf" srcId="{833E2C22-3D29-4177-AFAD-0CC873C06E52}" destId="{007968E4-D264-424A-92E2-E34AF6499F37}" srcOrd="0" destOrd="0" presId="urn:microsoft.com/office/officeart/2005/8/layout/radial1"/>
    <dgm:cxn modelId="{B1F3488F-3B13-4A9C-887E-FA95A3B541D2}" type="presParOf" srcId="{2C8772F3-3EF3-42A6-B8FD-031859AA1FC9}" destId="{705351EF-839A-4DFD-8C54-1206B884778A}" srcOrd="2" destOrd="0" presId="urn:microsoft.com/office/officeart/2005/8/layout/radial1"/>
    <dgm:cxn modelId="{4A7A5037-404E-4860-89C2-F60D806078B9}" type="presParOf" srcId="{2C8772F3-3EF3-42A6-B8FD-031859AA1FC9}" destId="{D952B2B4-E63C-4BC1-BCC9-C72BCD770753}" srcOrd="3" destOrd="0" presId="urn:microsoft.com/office/officeart/2005/8/layout/radial1"/>
    <dgm:cxn modelId="{DB619535-9CDA-457B-82DE-0991E184C1DE}" type="presParOf" srcId="{D952B2B4-E63C-4BC1-BCC9-C72BCD770753}" destId="{CDE2C662-52DB-4C1E-8D8F-700F9DAA8D69}" srcOrd="0" destOrd="0" presId="urn:microsoft.com/office/officeart/2005/8/layout/radial1"/>
    <dgm:cxn modelId="{3357EB7E-0253-46C9-BBE7-28F151FBA9E9}" type="presParOf" srcId="{2C8772F3-3EF3-42A6-B8FD-031859AA1FC9}" destId="{E0A8CA9A-6889-4F8F-9CDF-04A6EA28EF24}" srcOrd="4" destOrd="0" presId="urn:microsoft.com/office/officeart/2005/8/layout/radial1"/>
    <dgm:cxn modelId="{76ABA35B-9A00-4FE8-A0BE-68D4F3745FC0}" type="presParOf" srcId="{2C8772F3-3EF3-42A6-B8FD-031859AA1FC9}" destId="{F8FC54C8-1BAB-49AB-8D7D-33CEE7426827}" srcOrd="5" destOrd="0" presId="urn:microsoft.com/office/officeart/2005/8/layout/radial1"/>
    <dgm:cxn modelId="{5BC50A8F-3896-416B-808E-CB5F1B027A04}" type="presParOf" srcId="{F8FC54C8-1BAB-49AB-8D7D-33CEE7426827}" destId="{1ABAF7C0-C99A-4CB7-BFAF-E8514AAA32E0}" srcOrd="0" destOrd="0" presId="urn:microsoft.com/office/officeart/2005/8/layout/radial1"/>
    <dgm:cxn modelId="{A5ED10E1-104E-4E24-924E-71054CAF6055}" type="presParOf" srcId="{2C8772F3-3EF3-42A6-B8FD-031859AA1FC9}" destId="{994F6885-E4C2-4653-9334-36565049C8A7}" srcOrd="6" destOrd="0" presId="urn:microsoft.com/office/officeart/2005/8/layout/radial1"/>
    <dgm:cxn modelId="{748E01C7-62E7-4E2E-A3F0-27947252AC46}" type="presParOf" srcId="{2C8772F3-3EF3-42A6-B8FD-031859AA1FC9}" destId="{9BB25DB0-A59E-49C3-948B-9A36CB527CA4}" srcOrd="7" destOrd="0" presId="urn:microsoft.com/office/officeart/2005/8/layout/radial1"/>
    <dgm:cxn modelId="{A2C8C37C-E588-4C39-9BF4-77218B63DD3F}" type="presParOf" srcId="{9BB25DB0-A59E-49C3-948B-9A36CB527CA4}" destId="{59491022-8474-47F2-BF08-E79567C7FDA9}" srcOrd="0" destOrd="0" presId="urn:microsoft.com/office/officeart/2005/8/layout/radial1"/>
    <dgm:cxn modelId="{E588FD97-B4EA-4DCC-9CCB-DF16147D7907}" type="presParOf" srcId="{2C8772F3-3EF3-42A6-B8FD-031859AA1FC9}" destId="{049EE670-8BE8-4BEB-B82C-EDCAA89CE270}" srcOrd="8" destOrd="0" presId="urn:microsoft.com/office/officeart/2005/8/layout/radial1"/>
    <dgm:cxn modelId="{15B29678-E197-4D40-97A3-3E667282E5DC}" type="presParOf" srcId="{2C8772F3-3EF3-42A6-B8FD-031859AA1FC9}" destId="{E993C7DE-B8E9-4ABB-AFCE-C3F1BEC38BEC}" srcOrd="9" destOrd="0" presId="urn:microsoft.com/office/officeart/2005/8/layout/radial1"/>
    <dgm:cxn modelId="{0F7FE196-03C9-453A-A3EB-6CFA00A0B75B}" type="presParOf" srcId="{E993C7DE-B8E9-4ABB-AFCE-C3F1BEC38BEC}" destId="{033F0852-596B-4124-B413-97EE4367FF8B}" srcOrd="0" destOrd="0" presId="urn:microsoft.com/office/officeart/2005/8/layout/radial1"/>
    <dgm:cxn modelId="{4A000607-98F2-41B9-970C-56F205299D2A}" type="presParOf" srcId="{2C8772F3-3EF3-42A6-B8FD-031859AA1FC9}" destId="{7CFE77E1-8B86-4C74-B1D7-0F4F6DDA856F}" srcOrd="10" destOrd="0" presId="urn:microsoft.com/office/officeart/2005/8/layout/radial1"/>
    <dgm:cxn modelId="{D246358A-E69F-4077-8B2D-5912F538D3BB}" type="presParOf" srcId="{2C8772F3-3EF3-42A6-B8FD-031859AA1FC9}" destId="{A4914E6F-6178-4FFD-B741-0AC92F1CA8AD}" srcOrd="11" destOrd="0" presId="urn:microsoft.com/office/officeart/2005/8/layout/radial1"/>
    <dgm:cxn modelId="{E1D7825A-80D4-4351-BC2E-22A958326B13}" type="presParOf" srcId="{A4914E6F-6178-4FFD-B741-0AC92F1CA8AD}" destId="{D978F9AD-30E5-4404-AC62-100E14454A6B}" srcOrd="0" destOrd="0" presId="urn:microsoft.com/office/officeart/2005/8/layout/radial1"/>
    <dgm:cxn modelId="{3F67629F-D165-4EFF-9059-8C7E6049AE4B}" type="presParOf" srcId="{2C8772F3-3EF3-42A6-B8FD-031859AA1FC9}" destId="{4B51E932-A0BD-4594-AE65-CBB98E09C30C}" srcOrd="12" destOrd="0" presId="urn:microsoft.com/office/officeart/2005/8/layout/radial1"/>
    <dgm:cxn modelId="{6BF296F5-008C-4CD2-902B-CF8125B801A3}" type="presParOf" srcId="{2C8772F3-3EF3-42A6-B8FD-031859AA1FC9}" destId="{9FCCE9DA-1FF9-4CC1-80DC-FAE855FEE900}" srcOrd="13" destOrd="0" presId="urn:microsoft.com/office/officeart/2005/8/layout/radial1"/>
    <dgm:cxn modelId="{75FCF49A-7CD5-4B2C-97B2-1D8C58D4BF54}" type="presParOf" srcId="{9FCCE9DA-1FF9-4CC1-80DC-FAE855FEE900}" destId="{86864D55-5092-4992-888A-DBC70B303B10}" srcOrd="0" destOrd="0" presId="urn:microsoft.com/office/officeart/2005/8/layout/radial1"/>
    <dgm:cxn modelId="{D55D430E-201A-408F-93AE-F9BC915E92CD}" type="presParOf" srcId="{2C8772F3-3EF3-42A6-B8FD-031859AA1FC9}" destId="{76E2FC6F-3507-4A1F-8DC6-F7E0B09E2788}" srcOrd="14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512756D-CDB0-4D53-9F0A-6303F6FA28B3}" type="doc">
      <dgm:prSet loTypeId="urn:microsoft.com/office/officeart/2005/8/layout/radial1" loCatId="cycle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9C90117B-119D-4E6B-96A1-37D74692C232}">
      <dgm:prSet phldrT="[Text]" custT="1"/>
      <dgm:spPr/>
      <dgm:t>
        <a:bodyPr/>
        <a:lstStyle/>
        <a:p>
          <a:r>
            <a:rPr lang="en-US" sz="2000" b="1" u="none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General  ERP</a:t>
          </a:r>
          <a:endParaRPr lang="en-US" sz="2000" b="1" u="none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A748A35-73C2-41E1-B7BF-EF5F88952187}" type="parTrans" cxnId="{12B56486-507F-4416-9371-A6C38CDCF091}">
      <dgm:prSet/>
      <dgm:spPr/>
      <dgm:t>
        <a:bodyPr/>
        <a:lstStyle/>
        <a:p>
          <a:endParaRPr lang="en-US"/>
        </a:p>
      </dgm:t>
    </dgm:pt>
    <dgm:pt modelId="{4F77FEBE-F9D7-4280-AAA1-A6CD79F86DD4}" type="sibTrans" cxnId="{12B56486-507F-4416-9371-A6C38CDCF091}">
      <dgm:prSet/>
      <dgm:spPr/>
      <dgm:t>
        <a:bodyPr/>
        <a:lstStyle/>
        <a:p>
          <a:endParaRPr lang="en-US"/>
        </a:p>
      </dgm:t>
    </dgm:pt>
    <dgm:pt modelId="{CA59DFCE-B6DD-4852-97EA-FE4CBDF7AEA1}">
      <dgm:prSet phldrT="[Text]" custT="1"/>
      <dgm:spPr/>
      <dgm:t>
        <a:bodyPr/>
        <a:lstStyle/>
        <a:p>
          <a:r>
            <a:rPr lang="en-US" sz="2000" b="1" u="none" dirty="0" smtClean="0">
              <a:latin typeface="Times New Roman" pitchFamily="18" charset="0"/>
              <a:cs typeface="Times New Roman" pitchFamily="18" charset="0"/>
            </a:rPr>
            <a:t>Performance Improves</a:t>
          </a:r>
          <a:endParaRPr lang="en-US" sz="2000" b="0" u="none" dirty="0">
            <a:latin typeface="Times New Roman" pitchFamily="18" charset="0"/>
            <a:cs typeface="Times New Roman" pitchFamily="18" charset="0"/>
          </a:endParaRPr>
        </a:p>
      </dgm:t>
    </dgm:pt>
    <dgm:pt modelId="{2103B947-A6E1-42C1-B465-0F6A60CDE70F}" type="parTrans" cxnId="{6C4118F1-CDC1-4863-BFE8-70C6564AC2AF}">
      <dgm:prSet/>
      <dgm:spPr/>
      <dgm:t>
        <a:bodyPr/>
        <a:lstStyle/>
        <a:p>
          <a:endParaRPr lang="en-US"/>
        </a:p>
      </dgm:t>
    </dgm:pt>
    <dgm:pt modelId="{EE2927C9-A623-450D-9844-5D282A277566}" type="sibTrans" cxnId="{6C4118F1-CDC1-4863-BFE8-70C6564AC2AF}">
      <dgm:prSet/>
      <dgm:spPr/>
      <dgm:t>
        <a:bodyPr/>
        <a:lstStyle/>
        <a:p>
          <a:endParaRPr lang="en-US"/>
        </a:p>
      </dgm:t>
    </dgm:pt>
    <dgm:pt modelId="{861178C2-76BB-4430-A286-F559D547D034}">
      <dgm:prSet custT="1"/>
      <dgm:spPr/>
      <dgm:t>
        <a:bodyPr/>
        <a:lstStyle/>
        <a:p>
          <a:r>
            <a:rPr lang="en-US" sz="2000" b="1" u="none" dirty="0" smtClean="0">
              <a:latin typeface="Times New Roman" pitchFamily="18" charset="0"/>
              <a:cs typeface="Times New Roman" pitchFamily="18" charset="0"/>
            </a:rPr>
            <a:t>Task Time</a:t>
          </a:r>
          <a:endParaRPr lang="en-US" sz="2000" u="none" dirty="0">
            <a:latin typeface="Times New Roman" pitchFamily="18" charset="0"/>
            <a:cs typeface="Times New Roman" pitchFamily="18" charset="0"/>
          </a:endParaRPr>
        </a:p>
      </dgm:t>
    </dgm:pt>
    <dgm:pt modelId="{1022686E-C89D-49EB-8992-0F3010E8679F}" type="parTrans" cxnId="{45CBC38A-7A92-4D9D-A5F4-C7ABCACB6AC3}">
      <dgm:prSet/>
      <dgm:spPr/>
      <dgm:t>
        <a:bodyPr/>
        <a:lstStyle/>
        <a:p>
          <a:endParaRPr lang="en-US"/>
        </a:p>
      </dgm:t>
    </dgm:pt>
    <dgm:pt modelId="{C7D4A829-1830-4784-8528-CFE7946F73DA}" type="sibTrans" cxnId="{45CBC38A-7A92-4D9D-A5F4-C7ABCACB6AC3}">
      <dgm:prSet/>
      <dgm:spPr/>
      <dgm:t>
        <a:bodyPr/>
        <a:lstStyle/>
        <a:p>
          <a:endParaRPr lang="en-US"/>
        </a:p>
      </dgm:t>
    </dgm:pt>
    <dgm:pt modelId="{6C9224A1-5A72-47C5-A4FE-34114D63A47D}">
      <dgm:prSet custT="1"/>
      <dgm:spPr/>
      <dgm:t>
        <a:bodyPr/>
        <a:lstStyle/>
        <a:p>
          <a:r>
            <a:rPr lang="en-US" sz="2000" b="1" u="none" dirty="0" smtClean="0">
              <a:latin typeface="Times New Roman" pitchFamily="18" charset="0"/>
              <a:cs typeface="Times New Roman" pitchFamily="18" charset="0"/>
            </a:rPr>
            <a:t>Sufficient Training Courses</a:t>
          </a:r>
          <a:endParaRPr lang="en-US" sz="2000" u="none" dirty="0">
            <a:latin typeface="Times New Roman" pitchFamily="18" charset="0"/>
            <a:cs typeface="Times New Roman" pitchFamily="18" charset="0"/>
          </a:endParaRPr>
        </a:p>
      </dgm:t>
    </dgm:pt>
    <dgm:pt modelId="{D045EDBE-E069-4DED-9426-DBE1FE0B7B98}" type="parTrans" cxnId="{24ECA9FC-3F52-4408-8934-4F86D6DF39FA}">
      <dgm:prSet/>
      <dgm:spPr/>
      <dgm:t>
        <a:bodyPr/>
        <a:lstStyle/>
        <a:p>
          <a:endParaRPr lang="en-US"/>
        </a:p>
      </dgm:t>
    </dgm:pt>
    <dgm:pt modelId="{5F03CC06-9923-432E-A697-5748869FDDE4}" type="sibTrans" cxnId="{24ECA9FC-3F52-4408-8934-4F86D6DF39FA}">
      <dgm:prSet/>
      <dgm:spPr/>
      <dgm:t>
        <a:bodyPr/>
        <a:lstStyle/>
        <a:p>
          <a:endParaRPr lang="en-US"/>
        </a:p>
      </dgm:t>
    </dgm:pt>
    <dgm:pt modelId="{AC0B7B4B-860F-4A25-8DB9-1040F45329D0}">
      <dgm:prSet custT="1"/>
      <dgm:spPr/>
      <dgm:t>
        <a:bodyPr/>
        <a:lstStyle/>
        <a:p>
          <a:r>
            <a:rPr lang="en-US" sz="2000" b="1" u="none" dirty="0" smtClean="0">
              <a:latin typeface="Times New Roman" pitchFamily="18" charset="0"/>
              <a:cs typeface="Times New Roman" pitchFamily="18" charset="0"/>
            </a:rPr>
            <a:t>Support the Use of  ERP System</a:t>
          </a:r>
          <a:endParaRPr lang="en-US" sz="2000" u="none" dirty="0">
            <a:latin typeface="Times New Roman" pitchFamily="18" charset="0"/>
            <a:cs typeface="Times New Roman" pitchFamily="18" charset="0"/>
          </a:endParaRPr>
        </a:p>
      </dgm:t>
    </dgm:pt>
    <dgm:pt modelId="{622D20D0-0EF6-43BD-B4D7-C5D52BE2B868}" type="parTrans" cxnId="{A45D8751-BACA-4BD4-B948-1C951CB4ADD3}">
      <dgm:prSet/>
      <dgm:spPr/>
      <dgm:t>
        <a:bodyPr/>
        <a:lstStyle/>
        <a:p>
          <a:endParaRPr lang="en-US"/>
        </a:p>
      </dgm:t>
    </dgm:pt>
    <dgm:pt modelId="{947691FF-5706-4AF4-A197-F3D6AE60F89E}" type="sibTrans" cxnId="{A45D8751-BACA-4BD4-B948-1C951CB4ADD3}">
      <dgm:prSet/>
      <dgm:spPr/>
      <dgm:t>
        <a:bodyPr/>
        <a:lstStyle/>
        <a:p>
          <a:endParaRPr lang="en-US"/>
        </a:p>
      </dgm:t>
    </dgm:pt>
    <dgm:pt modelId="{5EC08F1B-C031-446B-9102-2F4FEE88D397}">
      <dgm:prSet custT="1"/>
      <dgm:spPr/>
      <dgm:t>
        <a:bodyPr/>
        <a:lstStyle/>
        <a:p>
          <a:r>
            <a:rPr lang="en-US" sz="2000" b="1" u="none" dirty="0" smtClean="0">
              <a:latin typeface="Times New Roman" pitchFamily="18" charset="0"/>
              <a:cs typeface="Times New Roman" pitchFamily="18" charset="0"/>
            </a:rPr>
            <a:t>Decision-Making</a:t>
          </a:r>
          <a:endParaRPr lang="en-US" sz="2000" u="none" dirty="0">
            <a:latin typeface="Times New Roman" pitchFamily="18" charset="0"/>
            <a:cs typeface="Times New Roman" pitchFamily="18" charset="0"/>
          </a:endParaRPr>
        </a:p>
      </dgm:t>
    </dgm:pt>
    <dgm:pt modelId="{A944358C-7A8A-4420-9EFD-819E7A2BBC07}" type="parTrans" cxnId="{AB5EEC48-7AF9-4EEB-8D2B-50332E573714}">
      <dgm:prSet/>
      <dgm:spPr/>
      <dgm:t>
        <a:bodyPr/>
        <a:lstStyle/>
        <a:p>
          <a:endParaRPr lang="en-US"/>
        </a:p>
      </dgm:t>
    </dgm:pt>
    <dgm:pt modelId="{D556FBB4-C31E-406A-8A59-08959CFB1EF6}" type="sibTrans" cxnId="{AB5EEC48-7AF9-4EEB-8D2B-50332E573714}">
      <dgm:prSet/>
      <dgm:spPr/>
      <dgm:t>
        <a:bodyPr/>
        <a:lstStyle/>
        <a:p>
          <a:endParaRPr lang="en-US"/>
        </a:p>
      </dgm:t>
    </dgm:pt>
    <dgm:pt modelId="{E5302125-B5C9-4498-B2A1-FF06D1BA84FE}">
      <dgm:prSet custT="1"/>
      <dgm:spPr/>
      <dgm:t>
        <a:bodyPr/>
        <a:lstStyle/>
        <a:p>
          <a:r>
            <a:rPr lang="en-US" sz="2000" b="1" u="none" dirty="0" smtClean="0">
              <a:latin typeface="Times New Roman" pitchFamily="18" charset="0"/>
              <a:cs typeface="Times New Roman" pitchFamily="18" charset="0"/>
            </a:rPr>
            <a:t>Daily Routine Tasks </a:t>
          </a:r>
          <a:endParaRPr lang="en-US" sz="2000" u="none" dirty="0">
            <a:latin typeface="Times New Roman" pitchFamily="18" charset="0"/>
            <a:cs typeface="Times New Roman" pitchFamily="18" charset="0"/>
          </a:endParaRPr>
        </a:p>
      </dgm:t>
    </dgm:pt>
    <dgm:pt modelId="{93F8C75B-F764-4502-B2E0-6B34C15D1D0B}" type="parTrans" cxnId="{156CF3D4-F7A4-44C0-A84D-0C7E46CC184E}">
      <dgm:prSet/>
      <dgm:spPr/>
      <dgm:t>
        <a:bodyPr/>
        <a:lstStyle/>
        <a:p>
          <a:endParaRPr lang="en-US"/>
        </a:p>
      </dgm:t>
    </dgm:pt>
    <dgm:pt modelId="{ED75C5C4-BC54-48FE-BF56-98A10869B800}" type="sibTrans" cxnId="{156CF3D4-F7A4-44C0-A84D-0C7E46CC184E}">
      <dgm:prSet/>
      <dgm:spPr/>
      <dgm:t>
        <a:bodyPr/>
        <a:lstStyle/>
        <a:p>
          <a:endParaRPr lang="en-US"/>
        </a:p>
      </dgm:t>
    </dgm:pt>
    <dgm:pt modelId="{FB2C8CC3-2F7F-48FE-BC84-E9BFEB5281A5}">
      <dgm:prSet custT="1"/>
      <dgm:spPr/>
      <dgm:t>
        <a:bodyPr/>
        <a:lstStyle/>
        <a:p>
          <a:r>
            <a:rPr lang="en-US" sz="2000" b="1" u="none" dirty="0" smtClean="0">
              <a:latin typeface="Times New Roman" pitchFamily="18" charset="0"/>
              <a:cs typeface="Times New Roman" pitchFamily="18" charset="0"/>
            </a:rPr>
            <a:t>Report Generation  </a:t>
          </a:r>
          <a:endParaRPr lang="en-US" sz="2000" u="none" dirty="0">
            <a:latin typeface="Times New Roman" pitchFamily="18" charset="0"/>
            <a:cs typeface="Times New Roman" pitchFamily="18" charset="0"/>
          </a:endParaRPr>
        </a:p>
      </dgm:t>
    </dgm:pt>
    <dgm:pt modelId="{20F8D332-D4A2-47AE-94EC-04F0179A44C3}" type="parTrans" cxnId="{EE26EDB5-3967-4D9F-B884-BCC97A9A3179}">
      <dgm:prSet/>
      <dgm:spPr/>
      <dgm:t>
        <a:bodyPr/>
        <a:lstStyle/>
        <a:p>
          <a:endParaRPr lang="en-US"/>
        </a:p>
      </dgm:t>
    </dgm:pt>
    <dgm:pt modelId="{98D7D095-6839-42B7-B369-347CD8017939}" type="sibTrans" cxnId="{EE26EDB5-3967-4D9F-B884-BCC97A9A3179}">
      <dgm:prSet/>
      <dgm:spPr/>
      <dgm:t>
        <a:bodyPr/>
        <a:lstStyle/>
        <a:p>
          <a:endParaRPr lang="en-US"/>
        </a:p>
      </dgm:t>
    </dgm:pt>
    <dgm:pt modelId="{8C22AD71-44F9-4C4C-B21F-E0D1B7C3E229}">
      <dgm:prSet custT="1"/>
      <dgm:spPr/>
      <dgm:t>
        <a:bodyPr/>
        <a:lstStyle/>
        <a:p>
          <a:r>
            <a:rPr lang="en-US" sz="2000" b="1" u="none" dirty="0" smtClean="0">
              <a:latin typeface="Times New Roman" pitchFamily="18" charset="0"/>
              <a:cs typeface="Times New Roman" pitchFamily="18" charset="0"/>
            </a:rPr>
            <a:t>Accurate Information</a:t>
          </a:r>
          <a:endParaRPr lang="en-US" sz="2000" u="none" dirty="0">
            <a:latin typeface="Times New Roman" pitchFamily="18" charset="0"/>
            <a:cs typeface="Times New Roman" pitchFamily="18" charset="0"/>
          </a:endParaRPr>
        </a:p>
      </dgm:t>
    </dgm:pt>
    <dgm:pt modelId="{94613B64-0D90-4BB2-9BE3-0FA59A2DFA73}" type="parTrans" cxnId="{6EF856C1-A798-4730-9DFC-677C4D411DA4}">
      <dgm:prSet/>
      <dgm:spPr/>
      <dgm:t>
        <a:bodyPr/>
        <a:lstStyle/>
        <a:p>
          <a:endParaRPr lang="en-US"/>
        </a:p>
      </dgm:t>
    </dgm:pt>
    <dgm:pt modelId="{87BE47C5-B64C-4463-9275-69B35446643B}" type="sibTrans" cxnId="{6EF856C1-A798-4730-9DFC-677C4D411DA4}">
      <dgm:prSet/>
      <dgm:spPr/>
      <dgm:t>
        <a:bodyPr/>
        <a:lstStyle/>
        <a:p>
          <a:endParaRPr lang="en-US"/>
        </a:p>
      </dgm:t>
    </dgm:pt>
    <dgm:pt modelId="{2C8772F3-3EF3-42A6-B8FD-031859AA1FC9}" type="pres">
      <dgm:prSet presAssocID="{5512756D-CDB0-4D53-9F0A-6303F6FA28B3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JO"/>
        </a:p>
      </dgm:t>
    </dgm:pt>
    <dgm:pt modelId="{63AB7A3B-C732-4CBA-8985-CF382D17D317}" type="pres">
      <dgm:prSet presAssocID="{9C90117B-119D-4E6B-96A1-37D74692C232}" presName="centerShape" presStyleLbl="node0" presStyleIdx="0" presStyleCnt="1" custScaleX="149497"/>
      <dgm:spPr/>
      <dgm:t>
        <a:bodyPr/>
        <a:lstStyle/>
        <a:p>
          <a:pPr rtl="1"/>
          <a:endParaRPr lang="ar-JO"/>
        </a:p>
      </dgm:t>
    </dgm:pt>
    <dgm:pt modelId="{833E2C22-3D29-4177-AFAD-0CC873C06E52}" type="pres">
      <dgm:prSet presAssocID="{2103B947-A6E1-42C1-B465-0F6A60CDE70F}" presName="Name9" presStyleLbl="parChTrans1D2" presStyleIdx="0" presStyleCnt="8"/>
      <dgm:spPr/>
      <dgm:t>
        <a:bodyPr/>
        <a:lstStyle/>
        <a:p>
          <a:pPr rtl="1"/>
          <a:endParaRPr lang="ar-JO"/>
        </a:p>
      </dgm:t>
    </dgm:pt>
    <dgm:pt modelId="{007968E4-D264-424A-92E2-E34AF6499F37}" type="pres">
      <dgm:prSet presAssocID="{2103B947-A6E1-42C1-B465-0F6A60CDE70F}" presName="connTx" presStyleLbl="parChTrans1D2" presStyleIdx="0" presStyleCnt="8"/>
      <dgm:spPr/>
      <dgm:t>
        <a:bodyPr/>
        <a:lstStyle/>
        <a:p>
          <a:pPr rtl="1"/>
          <a:endParaRPr lang="ar-JO"/>
        </a:p>
      </dgm:t>
    </dgm:pt>
    <dgm:pt modelId="{705351EF-839A-4DFD-8C54-1206B884778A}" type="pres">
      <dgm:prSet presAssocID="{CA59DFCE-B6DD-4852-97EA-FE4CBDF7AEA1}" presName="node" presStyleLbl="node1" presStyleIdx="0" presStyleCnt="8" custScaleX="173143" custRadScaleRad="97470" custRadScaleInc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79CB1E9-59BA-44D4-82AD-7E1BCABA38C2}" type="pres">
      <dgm:prSet presAssocID="{1022686E-C89D-49EB-8992-0F3010E8679F}" presName="Name9" presStyleLbl="parChTrans1D2" presStyleIdx="1" presStyleCnt="8"/>
      <dgm:spPr/>
      <dgm:t>
        <a:bodyPr/>
        <a:lstStyle/>
        <a:p>
          <a:pPr rtl="1"/>
          <a:endParaRPr lang="ar-JO"/>
        </a:p>
      </dgm:t>
    </dgm:pt>
    <dgm:pt modelId="{1F415C01-4AF2-4340-B03A-F91B88C61DBD}" type="pres">
      <dgm:prSet presAssocID="{1022686E-C89D-49EB-8992-0F3010E8679F}" presName="connTx" presStyleLbl="parChTrans1D2" presStyleIdx="1" presStyleCnt="8"/>
      <dgm:spPr/>
      <dgm:t>
        <a:bodyPr/>
        <a:lstStyle/>
        <a:p>
          <a:pPr rtl="1"/>
          <a:endParaRPr lang="ar-JO"/>
        </a:p>
      </dgm:t>
    </dgm:pt>
    <dgm:pt modelId="{61504C76-ED18-4A6B-A92E-024FE7C9C840}" type="pres">
      <dgm:prSet presAssocID="{861178C2-76BB-4430-A286-F559D547D034}" presName="node" presStyleLbl="node1" presStyleIdx="1" presStyleCnt="8" custScaleX="151703" custRadScaleRad="141262" custRadScaleInc="3923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79063E-7355-4011-B0AD-CE8D50B95354}" type="pres">
      <dgm:prSet presAssocID="{D045EDBE-E069-4DED-9426-DBE1FE0B7B98}" presName="Name9" presStyleLbl="parChTrans1D2" presStyleIdx="2" presStyleCnt="8"/>
      <dgm:spPr/>
      <dgm:t>
        <a:bodyPr/>
        <a:lstStyle/>
        <a:p>
          <a:pPr rtl="1"/>
          <a:endParaRPr lang="ar-JO"/>
        </a:p>
      </dgm:t>
    </dgm:pt>
    <dgm:pt modelId="{3BDFCDAF-1978-40F9-A7A4-F5EE41B92E80}" type="pres">
      <dgm:prSet presAssocID="{D045EDBE-E069-4DED-9426-DBE1FE0B7B98}" presName="connTx" presStyleLbl="parChTrans1D2" presStyleIdx="2" presStyleCnt="8"/>
      <dgm:spPr/>
      <dgm:t>
        <a:bodyPr/>
        <a:lstStyle/>
        <a:p>
          <a:pPr rtl="1"/>
          <a:endParaRPr lang="ar-JO"/>
        </a:p>
      </dgm:t>
    </dgm:pt>
    <dgm:pt modelId="{2886A07F-EAB3-4FB8-8693-3F9E88D73D96}" type="pres">
      <dgm:prSet presAssocID="{6C9224A1-5A72-47C5-A4FE-34114D63A47D}" presName="node" presStyleLbl="node1" presStyleIdx="2" presStyleCnt="8" custScaleX="170611" custRadScaleRad="112056" custRadScaleInc="-526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30D266-F9F6-4614-9BC0-8D07383F2E3D}" type="pres">
      <dgm:prSet presAssocID="{622D20D0-0EF6-43BD-B4D7-C5D52BE2B868}" presName="Name9" presStyleLbl="parChTrans1D2" presStyleIdx="3" presStyleCnt="8"/>
      <dgm:spPr/>
      <dgm:t>
        <a:bodyPr/>
        <a:lstStyle/>
        <a:p>
          <a:pPr rtl="1"/>
          <a:endParaRPr lang="ar-JO"/>
        </a:p>
      </dgm:t>
    </dgm:pt>
    <dgm:pt modelId="{BC811F79-4108-4A45-845A-F133EA99818C}" type="pres">
      <dgm:prSet presAssocID="{622D20D0-0EF6-43BD-B4D7-C5D52BE2B868}" presName="connTx" presStyleLbl="parChTrans1D2" presStyleIdx="3" presStyleCnt="8"/>
      <dgm:spPr/>
      <dgm:t>
        <a:bodyPr/>
        <a:lstStyle/>
        <a:p>
          <a:pPr rtl="1"/>
          <a:endParaRPr lang="ar-JO"/>
        </a:p>
      </dgm:t>
    </dgm:pt>
    <dgm:pt modelId="{D782B95E-D3E1-4D14-81EB-D026E1ED20C6}" type="pres">
      <dgm:prSet presAssocID="{AC0B7B4B-860F-4A25-8DB9-1040F45329D0}" presName="node" presStyleLbl="node1" presStyleIdx="3" presStyleCnt="8" custScaleX="185242" custRadScaleRad="139800" custRadScaleInc="-3978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3F357B-3148-4910-A5DA-FF9CF3943CFA}" type="pres">
      <dgm:prSet presAssocID="{A944358C-7A8A-4420-9EFD-819E7A2BBC07}" presName="Name9" presStyleLbl="parChTrans1D2" presStyleIdx="4" presStyleCnt="8"/>
      <dgm:spPr/>
      <dgm:t>
        <a:bodyPr/>
        <a:lstStyle/>
        <a:p>
          <a:pPr rtl="1"/>
          <a:endParaRPr lang="ar-JO"/>
        </a:p>
      </dgm:t>
    </dgm:pt>
    <dgm:pt modelId="{B71568A9-5913-4A88-AE9F-914EDD6F36A6}" type="pres">
      <dgm:prSet presAssocID="{A944358C-7A8A-4420-9EFD-819E7A2BBC07}" presName="connTx" presStyleLbl="parChTrans1D2" presStyleIdx="4" presStyleCnt="8"/>
      <dgm:spPr/>
      <dgm:t>
        <a:bodyPr/>
        <a:lstStyle/>
        <a:p>
          <a:pPr rtl="1"/>
          <a:endParaRPr lang="ar-JO"/>
        </a:p>
      </dgm:t>
    </dgm:pt>
    <dgm:pt modelId="{4E667768-AA83-46C4-B27F-10C3C1B20595}" type="pres">
      <dgm:prSet presAssocID="{5EC08F1B-C031-446B-9102-2F4FEE88D397}" presName="node" presStyleLbl="node1" presStyleIdx="4" presStyleCnt="8" custScaleX="1255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B53BFC-72AC-4A50-901F-D2A84255DAAA}" type="pres">
      <dgm:prSet presAssocID="{93F8C75B-F764-4502-B2E0-6B34C15D1D0B}" presName="Name9" presStyleLbl="parChTrans1D2" presStyleIdx="5" presStyleCnt="8"/>
      <dgm:spPr/>
      <dgm:t>
        <a:bodyPr/>
        <a:lstStyle/>
        <a:p>
          <a:pPr rtl="1"/>
          <a:endParaRPr lang="ar-JO"/>
        </a:p>
      </dgm:t>
    </dgm:pt>
    <dgm:pt modelId="{2B316BF7-B1DD-449E-ABD3-412A36D39EA4}" type="pres">
      <dgm:prSet presAssocID="{93F8C75B-F764-4502-B2E0-6B34C15D1D0B}" presName="connTx" presStyleLbl="parChTrans1D2" presStyleIdx="5" presStyleCnt="8"/>
      <dgm:spPr/>
      <dgm:t>
        <a:bodyPr/>
        <a:lstStyle/>
        <a:p>
          <a:pPr rtl="1"/>
          <a:endParaRPr lang="ar-JO"/>
        </a:p>
      </dgm:t>
    </dgm:pt>
    <dgm:pt modelId="{712F90E9-59F9-46F8-A45E-95005EDAA1FB}" type="pres">
      <dgm:prSet presAssocID="{E5302125-B5C9-4498-B2A1-FF06D1BA84FE}" presName="node" presStyleLbl="node1" presStyleIdx="5" presStyleCnt="8" custScaleX="147752" custRadScaleRad="140876" custRadScaleInc="4896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516162-2381-4700-A374-2448200BE4EA}" type="pres">
      <dgm:prSet presAssocID="{20F8D332-D4A2-47AE-94EC-04F0179A44C3}" presName="Name9" presStyleLbl="parChTrans1D2" presStyleIdx="6" presStyleCnt="8"/>
      <dgm:spPr/>
      <dgm:t>
        <a:bodyPr/>
        <a:lstStyle/>
        <a:p>
          <a:pPr rtl="1"/>
          <a:endParaRPr lang="ar-JO"/>
        </a:p>
      </dgm:t>
    </dgm:pt>
    <dgm:pt modelId="{0CA2578E-332B-4DB7-B78A-38E78ABA391B}" type="pres">
      <dgm:prSet presAssocID="{20F8D332-D4A2-47AE-94EC-04F0179A44C3}" presName="connTx" presStyleLbl="parChTrans1D2" presStyleIdx="6" presStyleCnt="8"/>
      <dgm:spPr/>
      <dgm:t>
        <a:bodyPr/>
        <a:lstStyle/>
        <a:p>
          <a:pPr rtl="1"/>
          <a:endParaRPr lang="ar-JO"/>
        </a:p>
      </dgm:t>
    </dgm:pt>
    <dgm:pt modelId="{C0C33BEE-FFA2-4125-981B-F08FAA012D94}" type="pres">
      <dgm:prSet presAssocID="{FB2C8CC3-2F7F-48FE-BC84-E9BFEB5281A5}" presName="node" presStyleLbl="node1" presStyleIdx="6" presStyleCnt="8" custScaleX="158299" custRadScaleRad="110213" custRadScaleInc="534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F4AD45C-FA0E-433E-B86A-9809ACA618A8}" type="pres">
      <dgm:prSet presAssocID="{94613B64-0D90-4BB2-9BE3-0FA59A2DFA73}" presName="Name9" presStyleLbl="parChTrans1D2" presStyleIdx="7" presStyleCnt="8"/>
      <dgm:spPr/>
      <dgm:t>
        <a:bodyPr/>
        <a:lstStyle/>
        <a:p>
          <a:pPr rtl="1"/>
          <a:endParaRPr lang="ar-JO"/>
        </a:p>
      </dgm:t>
    </dgm:pt>
    <dgm:pt modelId="{5D004D4F-9845-4551-9AF3-76C299B36AB3}" type="pres">
      <dgm:prSet presAssocID="{94613B64-0D90-4BB2-9BE3-0FA59A2DFA73}" presName="connTx" presStyleLbl="parChTrans1D2" presStyleIdx="7" presStyleCnt="8"/>
      <dgm:spPr/>
      <dgm:t>
        <a:bodyPr/>
        <a:lstStyle/>
        <a:p>
          <a:pPr rtl="1"/>
          <a:endParaRPr lang="ar-JO"/>
        </a:p>
      </dgm:t>
    </dgm:pt>
    <dgm:pt modelId="{6E31C501-B313-47F9-911B-4D8BCD8A8059}" type="pres">
      <dgm:prSet presAssocID="{8C22AD71-44F9-4C4C-B21F-E0D1B7C3E229}" presName="node" presStyleLbl="node1" presStyleIdx="7" presStyleCnt="8" custScaleX="165731" custRadScaleRad="144875" custRadScaleInc="-4385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B540301-3546-4D5E-9F75-40EAB5CC424E}" type="presOf" srcId="{AC0B7B4B-860F-4A25-8DB9-1040F45329D0}" destId="{D782B95E-D3E1-4D14-81EB-D026E1ED20C6}" srcOrd="0" destOrd="0" presId="urn:microsoft.com/office/officeart/2005/8/layout/radial1"/>
    <dgm:cxn modelId="{6EF856C1-A798-4730-9DFC-677C4D411DA4}" srcId="{9C90117B-119D-4E6B-96A1-37D74692C232}" destId="{8C22AD71-44F9-4C4C-B21F-E0D1B7C3E229}" srcOrd="7" destOrd="0" parTransId="{94613B64-0D90-4BB2-9BE3-0FA59A2DFA73}" sibTransId="{87BE47C5-B64C-4463-9275-69B35446643B}"/>
    <dgm:cxn modelId="{7E0F4BF7-2678-4850-8CCD-6694F5BE9962}" type="presOf" srcId="{93F8C75B-F764-4502-B2E0-6B34C15D1D0B}" destId="{FDB53BFC-72AC-4A50-901F-D2A84255DAAA}" srcOrd="0" destOrd="0" presId="urn:microsoft.com/office/officeart/2005/8/layout/radial1"/>
    <dgm:cxn modelId="{E2FE012B-923B-4FE6-8D5A-9F4E16B80007}" type="presOf" srcId="{6C9224A1-5A72-47C5-A4FE-34114D63A47D}" destId="{2886A07F-EAB3-4FB8-8693-3F9E88D73D96}" srcOrd="0" destOrd="0" presId="urn:microsoft.com/office/officeart/2005/8/layout/radial1"/>
    <dgm:cxn modelId="{A1286D21-5E55-469C-9518-8E2006AC2AFA}" type="presOf" srcId="{2103B947-A6E1-42C1-B465-0F6A60CDE70F}" destId="{007968E4-D264-424A-92E2-E34AF6499F37}" srcOrd="1" destOrd="0" presId="urn:microsoft.com/office/officeart/2005/8/layout/radial1"/>
    <dgm:cxn modelId="{EE26EDB5-3967-4D9F-B884-BCC97A9A3179}" srcId="{9C90117B-119D-4E6B-96A1-37D74692C232}" destId="{FB2C8CC3-2F7F-48FE-BC84-E9BFEB5281A5}" srcOrd="6" destOrd="0" parTransId="{20F8D332-D4A2-47AE-94EC-04F0179A44C3}" sibTransId="{98D7D095-6839-42B7-B369-347CD8017939}"/>
    <dgm:cxn modelId="{08E88680-99B3-4BA7-886E-8FA6877F9B8F}" type="presOf" srcId="{A944358C-7A8A-4420-9EFD-819E7A2BBC07}" destId="{B71568A9-5913-4A88-AE9F-914EDD6F36A6}" srcOrd="1" destOrd="0" presId="urn:microsoft.com/office/officeart/2005/8/layout/radial1"/>
    <dgm:cxn modelId="{E6F59C71-E301-4D20-B4F7-B584D162D83F}" type="presOf" srcId="{9C90117B-119D-4E6B-96A1-37D74692C232}" destId="{63AB7A3B-C732-4CBA-8985-CF382D17D317}" srcOrd="0" destOrd="0" presId="urn:microsoft.com/office/officeart/2005/8/layout/radial1"/>
    <dgm:cxn modelId="{D74DAEA2-08C1-4B82-97AD-B0E433585611}" type="presOf" srcId="{1022686E-C89D-49EB-8992-0F3010E8679F}" destId="{379CB1E9-59BA-44D4-82AD-7E1BCABA38C2}" srcOrd="0" destOrd="0" presId="urn:microsoft.com/office/officeart/2005/8/layout/radial1"/>
    <dgm:cxn modelId="{A128D905-398E-489A-A981-B2F8B448F1CB}" type="presOf" srcId="{5EC08F1B-C031-446B-9102-2F4FEE88D397}" destId="{4E667768-AA83-46C4-B27F-10C3C1B20595}" srcOrd="0" destOrd="0" presId="urn:microsoft.com/office/officeart/2005/8/layout/radial1"/>
    <dgm:cxn modelId="{87328672-21DE-4453-B879-8FBB4FF6B4F8}" type="presOf" srcId="{8C22AD71-44F9-4C4C-B21F-E0D1B7C3E229}" destId="{6E31C501-B313-47F9-911B-4D8BCD8A8059}" srcOrd="0" destOrd="0" presId="urn:microsoft.com/office/officeart/2005/8/layout/radial1"/>
    <dgm:cxn modelId="{0EA57DB7-11BF-4E72-9C34-D94BAE7A2624}" type="presOf" srcId="{1022686E-C89D-49EB-8992-0F3010E8679F}" destId="{1F415C01-4AF2-4340-B03A-F91B88C61DBD}" srcOrd="1" destOrd="0" presId="urn:microsoft.com/office/officeart/2005/8/layout/radial1"/>
    <dgm:cxn modelId="{183F5B0D-FF3E-40E1-97AA-89091A43A547}" type="presOf" srcId="{622D20D0-0EF6-43BD-B4D7-C5D52BE2B868}" destId="{BC811F79-4108-4A45-845A-F133EA99818C}" srcOrd="1" destOrd="0" presId="urn:microsoft.com/office/officeart/2005/8/layout/radial1"/>
    <dgm:cxn modelId="{9D88EC13-D4F6-4E54-BA6E-AAC75E2D7965}" type="presOf" srcId="{FB2C8CC3-2F7F-48FE-BC84-E9BFEB5281A5}" destId="{C0C33BEE-FFA2-4125-981B-F08FAA012D94}" srcOrd="0" destOrd="0" presId="urn:microsoft.com/office/officeart/2005/8/layout/radial1"/>
    <dgm:cxn modelId="{B9D9C82D-0B05-431B-99E3-7ED7934441E0}" type="presOf" srcId="{2103B947-A6E1-42C1-B465-0F6A60CDE70F}" destId="{833E2C22-3D29-4177-AFAD-0CC873C06E52}" srcOrd="0" destOrd="0" presId="urn:microsoft.com/office/officeart/2005/8/layout/radial1"/>
    <dgm:cxn modelId="{E4AE6C3A-46E2-44BC-ADDD-67616AD85146}" type="presOf" srcId="{861178C2-76BB-4430-A286-F559D547D034}" destId="{61504C76-ED18-4A6B-A92E-024FE7C9C840}" srcOrd="0" destOrd="0" presId="urn:microsoft.com/office/officeart/2005/8/layout/radial1"/>
    <dgm:cxn modelId="{ADCA4277-AAC4-4EAB-BFCE-4789F968840C}" type="presOf" srcId="{94613B64-0D90-4BB2-9BE3-0FA59A2DFA73}" destId="{5D004D4F-9845-4551-9AF3-76C299B36AB3}" srcOrd="1" destOrd="0" presId="urn:microsoft.com/office/officeart/2005/8/layout/radial1"/>
    <dgm:cxn modelId="{5D484BA7-7742-45EC-8F06-D722F0A22715}" type="presOf" srcId="{A944358C-7A8A-4420-9EFD-819E7A2BBC07}" destId="{CC3F357B-3148-4910-A5DA-FF9CF3943CFA}" srcOrd="0" destOrd="0" presId="urn:microsoft.com/office/officeart/2005/8/layout/radial1"/>
    <dgm:cxn modelId="{A7A2A8FA-D945-4027-B1AD-E44AB31000D8}" type="presOf" srcId="{D045EDBE-E069-4DED-9426-DBE1FE0B7B98}" destId="{3BDFCDAF-1978-40F9-A7A4-F5EE41B92E80}" srcOrd="1" destOrd="0" presId="urn:microsoft.com/office/officeart/2005/8/layout/radial1"/>
    <dgm:cxn modelId="{542AA62C-2DB7-4A36-AEF5-7EC257E6C522}" type="presOf" srcId="{622D20D0-0EF6-43BD-B4D7-C5D52BE2B868}" destId="{1F30D266-F9F6-4614-9BC0-8D07383F2E3D}" srcOrd="0" destOrd="0" presId="urn:microsoft.com/office/officeart/2005/8/layout/radial1"/>
    <dgm:cxn modelId="{0E5506B1-D909-4852-9C65-B109A3242142}" type="presOf" srcId="{5512756D-CDB0-4D53-9F0A-6303F6FA28B3}" destId="{2C8772F3-3EF3-42A6-B8FD-031859AA1FC9}" srcOrd="0" destOrd="0" presId="urn:microsoft.com/office/officeart/2005/8/layout/radial1"/>
    <dgm:cxn modelId="{156CF3D4-F7A4-44C0-A84D-0C7E46CC184E}" srcId="{9C90117B-119D-4E6B-96A1-37D74692C232}" destId="{E5302125-B5C9-4498-B2A1-FF06D1BA84FE}" srcOrd="5" destOrd="0" parTransId="{93F8C75B-F764-4502-B2E0-6B34C15D1D0B}" sibTransId="{ED75C5C4-BC54-48FE-BF56-98A10869B800}"/>
    <dgm:cxn modelId="{5E68A4BD-66BC-4DBB-8C5E-74FBB6911382}" type="presOf" srcId="{D045EDBE-E069-4DED-9426-DBE1FE0B7B98}" destId="{2579063E-7355-4011-B0AD-CE8D50B95354}" srcOrd="0" destOrd="0" presId="urn:microsoft.com/office/officeart/2005/8/layout/radial1"/>
    <dgm:cxn modelId="{45CBC38A-7A92-4D9D-A5F4-C7ABCACB6AC3}" srcId="{9C90117B-119D-4E6B-96A1-37D74692C232}" destId="{861178C2-76BB-4430-A286-F559D547D034}" srcOrd="1" destOrd="0" parTransId="{1022686E-C89D-49EB-8992-0F3010E8679F}" sibTransId="{C7D4A829-1830-4784-8528-CFE7946F73DA}"/>
    <dgm:cxn modelId="{8A313439-B89F-42C3-8EFF-908A6DC3B047}" type="presOf" srcId="{E5302125-B5C9-4498-B2A1-FF06D1BA84FE}" destId="{712F90E9-59F9-46F8-A45E-95005EDAA1FB}" srcOrd="0" destOrd="0" presId="urn:microsoft.com/office/officeart/2005/8/layout/radial1"/>
    <dgm:cxn modelId="{C7A4301F-B73A-4CC1-B1E1-EDAAD7A91FC4}" type="presOf" srcId="{CA59DFCE-B6DD-4852-97EA-FE4CBDF7AEA1}" destId="{705351EF-839A-4DFD-8C54-1206B884778A}" srcOrd="0" destOrd="0" presId="urn:microsoft.com/office/officeart/2005/8/layout/radial1"/>
    <dgm:cxn modelId="{0E80AE64-FFD1-4CCA-BCA0-F0CCAD8C1F51}" type="presOf" srcId="{20F8D332-D4A2-47AE-94EC-04F0179A44C3}" destId="{0CA2578E-332B-4DB7-B78A-38E78ABA391B}" srcOrd="1" destOrd="0" presId="urn:microsoft.com/office/officeart/2005/8/layout/radial1"/>
    <dgm:cxn modelId="{930B5936-CB6E-4AA1-BEE7-DB217464A14F}" type="presOf" srcId="{93F8C75B-F764-4502-B2E0-6B34C15D1D0B}" destId="{2B316BF7-B1DD-449E-ABD3-412A36D39EA4}" srcOrd="1" destOrd="0" presId="urn:microsoft.com/office/officeart/2005/8/layout/radial1"/>
    <dgm:cxn modelId="{1319CF73-D0B5-4609-9856-86EDA1930E21}" type="presOf" srcId="{94613B64-0D90-4BB2-9BE3-0FA59A2DFA73}" destId="{CF4AD45C-FA0E-433E-B86A-9809ACA618A8}" srcOrd="0" destOrd="0" presId="urn:microsoft.com/office/officeart/2005/8/layout/radial1"/>
    <dgm:cxn modelId="{24ECA9FC-3F52-4408-8934-4F86D6DF39FA}" srcId="{9C90117B-119D-4E6B-96A1-37D74692C232}" destId="{6C9224A1-5A72-47C5-A4FE-34114D63A47D}" srcOrd="2" destOrd="0" parTransId="{D045EDBE-E069-4DED-9426-DBE1FE0B7B98}" sibTransId="{5F03CC06-9923-432E-A697-5748869FDDE4}"/>
    <dgm:cxn modelId="{A45D8751-BACA-4BD4-B948-1C951CB4ADD3}" srcId="{9C90117B-119D-4E6B-96A1-37D74692C232}" destId="{AC0B7B4B-860F-4A25-8DB9-1040F45329D0}" srcOrd="3" destOrd="0" parTransId="{622D20D0-0EF6-43BD-B4D7-C5D52BE2B868}" sibTransId="{947691FF-5706-4AF4-A197-F3D6AE60F89E}"/>
    <dgm:cxn modelId="{AB5EEC48-7AF9-4EEB-8D2B-50332E573714}" srcId="{9C90117B-119D-4E6B-96A1-37D74692C232}" destId="{5EC08F1B-C031-446B-9102-2F4FEE88D397}" srcOrd="4" destOrd="0" parTransId="{A944358C-7A8A-4420-9EFD-819E7A2BBC07}" sibTransId="{D556FBB4-C31E-406A-8A59-08959CFB1EF6}"/>
    <dgm:cxn modelId="{0E87D496-6D2A-415A-8D14-EBCAB9847C5E}" type="presOf" srcId="{20F8D332-D4A2-47AE-94EC-04F0179A44C3}" destId="{3E516162-2381-4700-A374-2448200BE4EA}" srcOrd="0" destOrd="0" presId="urn:microsoft.com/office/officeart/2005/8/layout/radial1"/>
    <dgm:cxn modelId="{6C4118F1-CDC1-4863-BFE8-70C6564AC2AF}" srcId="{9C90117B-119D-4E6B-96A1-37D74692C232}" destId="{CA59DFCE-B6DD-4852-97EA-FE4CBDF7AEA1}" srcOrd="0" destOrd="0" parTransId="{2103B947-A6E1-42C1-B465-0F6A60CDE70F}" sibTransId="{EE2927C9-A623-450D-9844-5D282A277566}"/>
    <dgm:cxn modelId="{12B56486-507F-4416-9371-A6C38CDCF091}" srcId="{5512756D-CDB0-4D53-9F0A-6303F6FA28B3}" destId="{9C90117B-119D-4E6B-96A1-37D74692C232}" srcOrd="0" destOrd="0" parTransId="{DA748A35-73C2-41E1-B7BF-EF5F88952187}" sibTransId="{4F77FEBE-F9D7-4280-AAA1-A6CD79F86DD4}"/>
    <dgm:cxn modelId="{4C61D46F-B022-4DC5-B9D4-D6D04C824188}" type="presParOf" srcId="{2C8772F3-3EF3-42A6-B8FD-031859AA1FC9}" destId="{63AB7A3B-C732-4CBA-8985-CF382D17D317}" srcOrd="0" destOrd="0" presId="urn:microsoft.com/office/officeart/2005/8/layout/radial1"/>
    <dgm:cxn modelId="{95EA4AB8-ECAF-46E7-B083-E9B50FC28144}" type="presParOf" srcId="{2C8772F3-3EF3-42A6-B8FD-031859AA1FC9}" destId="{833E2C22-3D29-4177-AFAD-0CC873C06E52}" srcOrd="1" destOrd="0" presId="urn:microsoft.com/office/officeart/2005/8/layout/radial1"/>
    <dgm:cxn modelId="{4C7B770F-E1A6-44C8-AB34-615090493385}" type="presParOf" srcId="{833E2C22-3D29-4177-AFAD-0CC873C06E52}" destId="{007968E4-D264-424A-92E2-E34AF6499F37}" srcOrd="0" destOrd="0" presId="urn:microsoft.com/office/officeart/2005/8/layout/radial1"/>
    <dgm:cxn modelId="{F608ACD7-25A9-4BFF-9AE5-A788F434C286}" type="presParOf" srcId="{2C8772F3-3EF3-42A6-B8FD-031859AA1FC9}" destId="{705351EF-839A-4DFD-8C54-1206B884778A}" srcOrd="2" destOrd="0" presId="urn:microsoft.com/office/officeart/2005/8/layout/radial1"/>
    <dgm:cxn modelId="{0911C6CB-9733-4DF0-BB6F-8D47B059198D}" type="presParOf" srcId="{2C8772F3-3EF3-42A6-B8FD-031859AA1FC9}" destId="{379CB1E9-59BA-44D4-82AD-7E1BCABA38C2}" srcOrd="3" destOrd="0" presId="urn:microsoft.com/office/officeart/2005/8/layout/radial1"/>
    <dgm:cxn modelId="{721746C0-7AD3-492A-B349-1D4CC2C19009}" type="presParOf" srcId="{379CB1E9-59BA-44D4-82AD-7E1BCABA38C2}" destId="{1F415C01-4AF2-4340-B03A-F91B88C61DBD}" srcOrd="0" destOrd="0" presId="urn:microsoft.com/office/officeart/2005/8/layout/radial1"/>
    <dgm:cxn modelId="{975988FF-FE70-45B3-B8EB-929FFC7E03BE}" type="presParOf" srcId="{2C8772F3-3EF3-42A6-B8FD-031859AA1FC9}" destId="{61504C76-ED18-4A6B-A92E-024FE7C9C840}" srcOrd="4" destOrd="0" presId="urn:microsoft.com/office/officeart/2005/8/layout/radial1"/>
    <dgm:cxn modelId="{C7B53E30-EC10-4CC4-8021-F2C3CEE1E908}" type="presParOf" srcId="{2C8772F3-3EF3-42A6-B8FD-031859AA1FC9}" destId="{2579063E-7355-4011-B0AD-CE8D50B95354}" srcOrd="5" destOrd="0" presId="urn:microsoft.com/office/officeart/2005/8/layout/radial1"/>
    <dgm:cxn modelId="{5AB013CE-442F-4D45-B49B-9C488EA90A8A}" type="presParOf" srcId="{2579063E-7355-4011-B0AD-CE8D50B95354}" destId="{3BDFCDAF-1978-40F9-A7A4-F5EE41B92E80}" srcOrd="0" destOrd="0" presId="urn:microsoft.com/office/officeart/2005/8/layout/radial1"/>
    <dgm:cxn modelId="{CCE9F7DA-C917-4A53-891B-DF9A587E7B0F}" type="presParOf" srcId="{2C8772F3-3EF3-42A6-B8FD-031859AA1FC9}" destId="{2886A07F-EAB3-4FB8-8693-3F9E88D73D96}" srcOrd="6" destOrd="0" presId="urn:microsoft.com/office/officeart/2005/8/layout/radial1"/>
    <dgm:cxn modelId="{E5479058-78F5-4B1C-BD77-BA3CDFB3F5C4}" type="presParOf" srcId="{2C8772F3-3EF3-42A6-B8FD-031859AA1FC9}" destId="{1F30D266-F9F6-4614-9BC0-8D07383F2E3D}" srcOrd="7" destOrd="0" presId="urn:microsoft.com/office/officeart/2005/8/layout/radial1"/>
    <dgm:cxn modelId="{BFC2CBBE-D4B3-4D92-A614-2AE879B68540}" type="presParOf" srcId="{1F30D266-F9F6-4614-9BC0-8D07383F2E3D}" destId="{BC811F79-4108-4A45-845A-F133EA99818C}" srcOrd="0" destOrd="0" presId="urn:microsoft.com/office/officeart/2005/8/layout/radial1"/>
    <dgm:cxn modelId="{7BA48879-52B0-46BE-A9EC-FC2262C9C6A6}" type="presParOf" srcId="{2C8772F3-3EF3-42A6-B8FD-031859AA1FC9}" destId="{D782B95E-D3E1-4D14-81EB-D026E1ED20C6}" srcOrd="8" destOrd="0" presId="urn:microsoft.com/office/officeart/2005/8/layout/radial1"/>
    <dgm:cxn modelId="{C33B4A26-8604-494B-8569-068F30CD95F2}" type="presParOf" srcId="{2C8772F3-3EF3-42A6-B8FD-031859AA1FC9}" destId="{CC3F357B-3148-4910-A5DA-FF9CF3943CFA}" srcOrd="9" destOrd="0" presId="urn:microsoft.com/office/officeart/2005/8/layout/radial1"/>
    <dgm:cxn modelId="{ED1F4FA7-6F07-4532-B0DC-EAD7AF659CAF}" type="presParOf" srcId="{CC3F357B-3148-4910-A5DA-FF9CF3943CFA}" destId="{B71568A9-5913-4A88-AE9F-914EDD6F36A6}" srcOrd="0" destOrd="0" presId="urn:microsoft.com/office/officeart/2005/8/layout/radial1"/>
    <dgm:cxn modelId="{6F84DAC3-028D-4C27-B275-3D5637687C5F}" type="presParOf" srcId="{2C8772F3-3EF3-42A6-B8FD-031859AA1FC9}" destId="{4E667768-AA83-46C4-B27F-10C3C1B20595}" srcOrd="10" destOrd="0" presId="urn:microsoft.com/office/officeart/2005/8/layout/radial1"/>
    <dgm:cxn modelId="{937F2BF3-27AB-4B5C-995F-53723E381B6F}" type="presParOf" srcId="{2C8772F3-3EF3-42A6-B8FD-031859AA1FC9}" destId="{FDB53BFC-72AC-4A50-901F-D2A84255DAAA}" srcOrd="11" destOrd="0" presId="urn:microsoft.com/office/officeart/2005/8/layout/radial1"/>
    <dgm:cxn modelId="{4E3231BD-9ED4-415A-A2F4-7B929DB2ABA1}" type="presParOf" srcId="{FDB53BFC-72AC-4A50-901F-D2A84255DAAA}" destId="{2B316BF7-B1DD-449E-ABD3-412A36D39EA4}" srcOrd="0" destOrd="0" presId="urn:microsoft.com/office/officeart/2005/8/layout/radial1"/>
    <dgm:cxn modelId="{A6AE4F18-F184-4674-8C74-C8F2FEA12C15}" type="presParOf" srcId="{2C8772F3-3EF3-42A6-B8FD-031859AA1FC9}" destId="{712F90E9-59F9-46F8-A45E-95005EDAA1FB}" srcOrd="12" destOrd="0" presId="urn:microsoft.com/office/officeart/2005/8/layout/radial1"/>
    <dgm:cxn modelId="{D3D0A4E6-31CD-4F06-BC45-919E64A59E40}" type="presParOf" srcId="{2C8772F3-3EF3-42A6-B8FD-031859AA1FC9}" destId="{3E516162-2381-4700-A374-2448200BE4EA}" srcOrd="13" destOrd="0" presId="urn:microsoft.com/office/officeart/2005/8/layout/radial1"/>
    <dgm:cxn modelId="{E0A795F0-5213-4437-AA36-C4CF007D1241}" type="presParOf" srcId="{3E516162-2381-4700-A374-2448200BE4EA}" destId="{0CA2578E-332B-4DB7-B78A-38E78ABA391B}" srcOrd="0" destOrd="0" presId="urn:microsoft.com/office/officeart/2005/8/layout/radial1"/>
    <dgm:cxn modelId="{E3519FF4-69EF-4354-9043-BDA4D1767E97}" type="presParOf" srcId="{2C8772F3-3EF3-42A6-B8FD-031859AA1FC9}" destId="{C0C33BEE-FFA2-4125-981B-F08FAA012D94}" srcOrd="14" destOrd="0" presId="urn:microsoft.com/office/officeart/2005/8/layout/radial1"/>
    <dgm:cxn modelId="{5B08AA7F-CFE5-4C01-ADD1-48E278AC51E0}" type="presParOf" srcId="{2C8772F3-3EF3-42A6-B8FD-031859AA1FC9}" destId="{CF4AD45C-FA0E-433E-B86A-9809ACA618A8}" srcOrd="15" destOrd="0" presId="urn:microsoft.com/office/officeart/2005/8/layout/radial1"/>
    <dgm:cxn modelId="{E9AFB17D-6EDF-4611-8231-721D807F9A95}" type="presParOf" srcId="{CF4AD45C-FA0E-433E-B86A-9809ACA618A8}" destId="{5D004D4F-9845-4551-9AF3-76C299B36AB3}" srcOrd="0" destOrd="0" presId="urn:microsoft.com/office/officeart/2005/8/layout/radial1"/>
    <dgm:cxn modelId="{5955C4C3-0F1F-4C03-9700-03B2DC21EB5C}" type="presParOf" srcId="{2C8772F3-3EF3-42A6-B8FD-031859AA1FC9}" destId="{6E31C501-B313-47F9-911B-4D8BCD8A8059}" srcOrd="16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1234603-DE13-41DB-AA4F-E1A76C4447D2}">
      <dsp:nvSpPr>
        <dsp:cNvPr id="0" name=""/>
        <dsp:cNvSpPr/>
      </dsp:nvSpPr>
      <dsp:spPr>
        <a:xfrm>
          <a:off x="2896767" y="-29164"/>
          <a:ext cx="2520288" cy="1738669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Gap Analysis</a:t>
          </a:r>
          <a:endParaRPr lang="ar-JO" sz="1800" b="1" kern="1200" dirty="0"/>
        </a:p>
      </dsp:txBody>
      <dsp:txXfrm>
        <a:off x="2896767" y="-29164"/>
        <a:ext cx="2520288" cy="1738669"/>
      </dsp:txXfrm>
    </dsp:sp>
    <dsp:sp modelId="{0CF215B7-90BE-498A-BBE2-67BD7D8C8658}">
      <dsp:nvSpPr>
        <dsp:cNvPr id="0" name=""/>
        <dsp:cNvSpPr/>
      </dsp:nvSpPr>
      <dsp:spPr>
        <a:xfrm rot="2160000">
          <a:off x="5003036" y="1342152"/>
          <a:ext cx="454509" cy="586801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JO" sz="2600" kern="1200"/>
        </a:p>
      </dsp:txBody>
      <dsp:txXfrm rot="2160000">
        <a:off x="5003036" y="1342152"/>
        <a:ext cx="454509" cy="586801"/>
      </dsp:txXfrm>
    </dsp:sp>
    <dsp:sp modelId="{185BABA2-ADB7-4936-B9AA-1E21E341E35D}">
      <dsp:nvSpPr>
        <dsp:cNvPr id="0" name=""/>
        <dsp:cNvSpPr/>
      </dsp:nvSpPr>
      <dsp:spPr>
        <a:xfrm>
          <a:off x="5178140" y="1366027"/>
          <a:ext cx="2183125" cy="2018352"/>
        </a:xfrm>
        <a:prstGeom prst="ellipse">
          <a:avLst/>
        </a:prstGeom>
        <a:solidFill>
          <a:schemeClr val="accent2">
            <a:hueOff val="-5040797"/>
            <a:satOff val="2192"/>
            <a:lumOff val="63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Interviews </a:t>
          </a:r>
          <a:endParaRPr lang="ar-JO" sz="1800" b="1" kern="1200" dirty="0"/>
        </a:p>
      </dsp:txBody>
      <dsp:txXfrm>
        <a:off x="5178140" y="1366027"/>
        <a:ext cx="2183125" cy="2018352"/>
      </dsp:txXfrm>
    </dsp:sp>
    <dsp:sp modelId="{58510B34-E9C7-46F1-97F3-B11AB802AFC1}">
      <dsp:nvSpPr>
        <dsp:cNvPr id="0" name=""/>
        <dsp:cNvSpPr/>
      </dsp:nvSpPr>
      <dsp:spPr>
        <a:xfrm rot="6480000">
          <a:off x="5623573" y="3418919"/>
          <a:ext cx="555252" cy="586801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-5040797"/>
            <a:satOff val="2192"/>
            <a:lumOff val="63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JO" sz="2600" kern="1200"/>
        </a:p>
      </dsp:txBody>
      <dsp:txXfrm rot="6480000">
        <a:off x="5623573" y="3418919"/>
        <a:ext cx="555252" cy="586801"/>
      </dsp:txXfrm>
    </dsp:sp>
    <dsp:sp modelId="{CB76B8A5-4FD9-4F7C-B92A-10A268E6504D}">
      <dsp:nvSpPr>
        <dsp:cNvPr id="0" name=""/>
        <dsp:cNvSpPr/>
      </dsp:nvSpPr>
      <dsp:spPr>
        <a:xfrm>
          <a:off x="4228633" y="3960436"/>
          <a:ext cx="2468111" cy="1797002"/>
        </a:xfrm>
        <a:prstGeom prst="ellipse">
          <a:avLst/>
        </a:prstGeom>
        <a:solidFill>
          <a:schemeClr val="accent2">
            <a:hueOff val="-10081594"/>
            <a:satOff val="4384"/>
            <a:lumOff val="127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Observations</a:t>
          </a:r>
          <a:endParaRPr lang="ar-JO" sz="1800" b="1" kern="1200" dirty="0"/>
        </a:p>
      </dsp:txBody>
      <dsp:txXfrm>
        <a:off x="4228633" y="3960436"/>
        <a:ext cx="2468111" cy="1797002"/>
      </dsp:txXfrm>
    </dsp:sp>
    <dsp:sp modelId="{63A3B94B-6C7B-4F63-8537-76E0CEAA2935}">
      <dsp:nvSpPr>
        <dsp:cNvPr id="0" name=""/>
        <dsp:cNvSpPr/>
      </dsp:nvSpPr>
      <dsp:spPr>
        <a:xfrm rot="10985310">
          <a:off x="3379630" y="4774686"/>
          <a:ext cx="878295" cy="586801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-10081594"/>
            <a:satOff val="4384"/>
            <a:lumOff val="127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JO" sz="2600" kern="1200"/>
        </a:p>
      </dsp:txBody>
      <dsp:txXfrm rot="10985310">
        <a:off x="3379630" y="4774686"/>
        <a:ext cx="878295" cy="586801"/>
      </dsp:txXfrm>
    </dsp:sp>
    <dsp:sp modelId="{B040188F-2F23-4EB2-AE4B-C61225AF3875}">
      <dsp:nvSpPr>
        <dsp:cNvPr id="0" name=""/>
        <dsp:cNvSpPr/>
      </dsp:nvSpPr>
      <dsp:spPr>
        <a:xfrm>
          <a:off x="733703" y="3744421"/>
          <a:ext cx="2650671" cy="1861732"/>
        </a:xfrm>
        <a:prstGeom prst="ellipse">
          <a:avLst/>
        </a:prstGeom>
        <a:solidFill>
          <a:schemeClr val="accent2">
            <a:hueOff val="-15122391"/>
            <a:satOff val="6577"/>
            <a:lumOff val="191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Questionnaires</a:t>
          </a:r>
          <a:endParaRPr lang="ar-JO" sz="1800" b="1" kern="1200" dirty="0"/>
        </a:p>
      </dsp:txBody>
      <dsp:txXfrm>
        <a:off x="733703" y="3744421"/>
        <a:ext cx="2650671" cy="1861732"/>
      </dsp:txXfrm>
    </dsp:sp>
    <dsp:sp modelId="{03458DDF-60E3-44E5-BBF0-41BE11A03843}">
      <dsp:nvSpPr>
        <dsp:cNvPr id="0" name=""/>
        <dsp:cNvSpPr/>
      </dsp:nvSpPr>
      <dsp:spPr>
        <a:xfrm rot="15785701">
          <a:off x="1726549" y="3240389"/>
          <a:ext cx="388504" cy="586801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-15122391"/>
            <a:satOff val="6577"/>
            <a:lumOff val="191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JO" sz="2600" kern="1200"/>
        </a:p>
      </dsp:txBody>
      <dsp:txXfrm rot="15785701">
        <a:off x="1726549" y="3240389"/>
        <a:ext cx="388504" cy="586801"/>
      </dsp:txXfrm>
    </dsp:sp>
    <dsp:sp modelId="{2D71628C-D50E-414A-9BAC-FDC7C368BE9A}">
      <dsp:nvSpPr>
        <dsp:cNvPr id="0" name=""/>
        <dsp:cNvSpPr/>
      </dsp:nvSpPr>
      <dsp:spPr>
        <a:xfrm>
          <a:off x="648070" y="1306608"/>
          <a:ext cx="2248934" cy="2005764"/>
        </a:xfrm>
        <a:prstGeom prst="ellipse">
          <a:avLst/>
        </a:prstGeom>
        <a:solidFill>
          <a:schemeClr val="accent2">
            <a:hueOff val="-20163188"/>
            <a:satOff val="8769"/>
            <a:lumOff val="255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Analysis</a:t>
          </a:r>
          <a:endParaRPr lang="ar-JO" sz="1800" b="1" kern="1200" dirty="0"/>
        </a:p>
      </dsp:txBody>
      <dsp:txXfrm>
        <a:off x="648070" y="1306608"/>
        <a:ext cx="2248934" cy="2005764"/>
      </dsp:txXfrm>
    </dsp:sp>
    <dsp:sp modelId="{FCF77968-1DD0-4273-B7C9-7E36F1ECE211}">
      <dsp:nvSpPr>
        <dsp:cNvPr id="0" name=""/>
        <dsp:cNvSpPr/>
      </dsp:nvSpPr>
      <dsp:spPr>
        <a:xfrm rot="19701447">
          <a:off x="2683559" y="1290755"/>
          <a:ext cx="532065" cy="586801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-20163188"/>
            <a:satOff val="8769"/>
            <a:lumOff val="255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JO" sz="2600" kern="1200"/>
        </a:p>
      </dsp:txBody>
      <dsp:txXfrm rot="19701447">
        <a:off x="2683559" y="1290755"/>
        <a:ext cx="532065" cy="586801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A073B2C-763A-44F2-80EE-642606CE53C2}">
      <dsp:nvSpPr>
        <dsp:cNvPr id="0" name=""/>
        <dsp:cNvSpPr/>
      </dsp:nvSpPr>
      <dsp:spPr>
        <a:xfrm>
          <a:off x="479" y="187339"/>
          <a:ext cx="1569779" cy="101408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Early stage</a:t>
          </a:r>
          <a:endParaRPr lang="en-US" sz="2400" b="1" kern="1200" dirty="0"/>
        </a:p>
      </dsp:txBody>
      <dsp:txXfrm>
        <a:off x="479" y="187339"/>
        <a:ext cx="1569779" cy="1014089"/>
      </dsp:txXfrm>
    </dsp:sp>
    <dsp:sp modelId="{2974B7CF-290E-46DC-AB58-40E18CD1E57C}">
      <dsp:nvSpPr>
        <dsp:cNvPr id="0" name=""/>
        <dsp:cNvSpPr/>
      </dsp:nvSpPr>
      <dsp:spPr>
        <a:xfrm>
          <a:off x="1752968" y="457344"/>
          <a:ext cx="588171" cy="588171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1752968" y="457344"/>
        <a:ext cx="588171" cy="588171"/>
      </dsp:txXfrm>
    </dsp:sp>
    <dsp:sp modelId="{48C41DBD-085E-4973-B6FF-6605B972C417}">
      <dsp:nvSpPr>
        <dsp:cNvPr id="0" name=""/>
        <dsp:cNvSpPr/>
      </dsp:nvSpPr>
      <dsp:spPr>
        <a:xfrm>
          <a:off x="2323119" y="187339"/>
          <a:ext cx="2735424" cy="101408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Resistance to change</a:t>
          </a:r>
          <a:endParaRPr lang="en-US" sz="2400" b="1" kern="1200" dirty="0"/>
        </a:p>
      </dsp:txBody>
      <dsp:txXfrm>
        <a:off x="2323119" y="187339"/>
        <a:ext cx="2735424" cy="1014089"/>
      </dsp:txXfrm>
    </dsp:sp>
    <dsp:sp modelId="{1E6C50C5-543B-4596-9D26-4EA9E781A5C7}">
      <dsp:nvSpPr>
        <dsp:cNvPr id="0" name=""/>
        <dsp:cNvSpPr/>
      </dsp:nvSpPr>
      <dsp:spPr>
        <a:xfrm>
          <a:off x="5247476" y="407644"/>
          <a:ext cx="818558" cy="588171"/>
        </a:xfrm>
        <a:prstGeom prst="mathEqual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500" kern="1200"/>
        </a:p>
      </dsp:txBody>
      <dsp:txXfrm>
        <a:off x="5247476" y="407644"/>
        <a:ext cx="818558" cy="588171"/>
      </dsp:txXfrm>
    </dsp:sp>
    <dsp:sp modelId="{494E7708-66C2-47AF-967B-B22DEEA12E51}">
      <dsp:nvSpPr>
        <dsp:cNvPr id="0" name=""/>
        <dsp:cNvSpPr/>
      </dsp:nvSpPr>
      <dsp:spPr>
        <a:xfrm>
          <a:off x="6041790" y="187339"/>
          <a:ext cx="2166642" cy="101408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Optimistic, pessimistic reactions</a:t>
          </a:r>
          <a:endParaRPr lang="en-US" sz="2000" b="1" kern="1200" dirty="0"/>
        </a:p>
      </dsp:txBody>
      <dsp:txXfrm>
        <a:off x="6041790" y="187339"/>
        <a:ext cx="2166642" cy="1014089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C2CBF00-C2B2-4DCB-974B-E235AF37A1DC}">
      <dsp:nvSpPr>
        <dsp:cNvPr id="0" name=""/>
        <dsp:cNvSpPr/>
      </dsp:nvSpPr>
      <dsp:spPr>
        <a:xfrm>
          <a:off x="3805822" y="1602529"/>
          <a:ext cx="1268738" cy="1268738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2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2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dirty="0" smtClean="0">
              <a:latin typeface="Times New Roman" pitchFamily="18" charset="0"/>
              <a:cs typeface="Times New Roman" pitchFamily="18" charset="0"/>
            </a:rPr>
            <a:t>Internal Control parts</a:t>
          </a:r>
          <a:endParaRPr lang="en-US" sz="1900" kern="1200" dirty="0"/>
        </a:p>
      </dsp:txBody>
      <dsp:txXfrm>
        <a:off x="3805822" y="1602529"/>
        <a:ext cx="1268738" cy="1268738"/>
      </dsp:txXfrm>
    </dsp:sp>
    <dsp:sp modelId="{527A979F-F5D9-43C8-BFCC-F56BE10655E1}">
      <dsp:nvSpPr>
        <dsp:cNvPr id="0" name=""/>
        <dsp:cNvSpPr/>
      </dsp:nvSpPr>
      <dsp:spPr>
        <a:xfrm rot="16200000">
          <a:off x="4217015" y="1366512"/>
          <a:ext cx="446352" cy="25681"/>
        </a:xfrm>
        <a:custGeom>
          <a:avLst/>
          <a:gdLst/>
          <a:ahLst/>
          <a:cxnLst/>
          <a:rect l="0" t="0" r="0" b="0"/>
          <a:pathLst>
            <a:path>
              <a:moveTo>
                <a:pt x="0" y="12840"/>
              </a:moveTo>
              <a:lnTo>
                <a:pt x="446352" y="12840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 dirty="0"/>
        </a:p>
      </dsp:txBody>
      <dsp:txXfrm rot="16200000">
        <a:off x="4429032" y="1368194"/>
        <a:ext cx="22317" cy="22317"/>
      </dsp:txXfrm>
    </dsp:sp>
    <dsp:sp modelId="{209713A1-BCFB-4B4A-A7FA-9E73632E56E6}">
      <dsp:nvSpPr>
        <dsp:cNvPr id="0" name=""/>
        <dsp:cNvSpPr/>
      </dsp:nvSpPr>
      <dsp:spPr>
        <a:xfrm>
          <a:off x="3581084" y="12853"/>
          <a:ext cx="1718213" cy="1143323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3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3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latin typeface="Times New Roman" pitchFamily="18" charset="0"/>
              <a:cs typeface="Times New Roman" pitchFamily="18" charset="0"/>
            </a:rPr>
            <a:t>Monitoring</a:t>
          </a:r>
          <a:endParaRPr lang="en-US" sz="18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581084" y="12853"/>
        <a:ext cx="1718213" cy="1143323"/>
      </dsp:txXfrm>
    </dsp:sp>
    <dsp:sp modelId="{0CBD50F2-4774-4525-8D3D-FA852167D5C8}">
      <dsp:nvSpPr>
        <dsp:cNvPr id="0" name=""/>
        <dsp:cNvSpPr/>
      </dsp:nvSpPr>
      <dsp:spPr>
        <a:xfrm rot="19943172">
          <a:off x="4987911" y="1871471"/>
          <a:ext cx="252640" cy="25681"/>
        </a:xfrm>
        <a:custGeom>
          <a:avLst/>
          <a:gdLst/>
          <a:ahLst/>
          <a:cxnLst/>
          <a:rect l="0" t="0" r="0" b="0"/>
          <a:pathLst>
            <a:path>
              <a:moveTo>
                <a:pt x="0" y="12840"/>
              </a:moveTo>
              <a:lnTo>
                <a:pt x="252640" y="12840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 dirty="0"/>
        </a:p>
      </dsp:txBody>
      <dsp:txXfrm rot="19943172">
        <a:off x="5107915" y="1877995"/>
        <a:ext cx="12632" cy="12632"/>
      </dsp:txXfrm>
    </dsp:sp>
    <dsp:sp modelId="{F90AF405-68CF-40AB-B392-187523C07172}">
      <dsp:nvSpPr>
        <dsp:cNvPr id="0" name=""/>
        <dsp:cNvSpPr/>
      </dsp:nvSpPr>
      <dsp:spPr>
        <a:xfrm>
          <a:off x="5025695" y="568508"/>
          <a:ext cx="2165000" cy="1591733"/>
        </a:xfrm>
        <a:prstGeom prst="ellipse">
          <a:avLst/>
        </a:prstGeom>
        <a:gradFill rotWithShape="0">
          <a:gsLst>
            <a:gs pos="0">
              <a:schemeClr val="accent3">
                <a:hueOff val="2324921"/>
                <a:satOff val="-7429"/>
                <a:lumOff val="-1882"/>
                <a:alphaOff val="0"/>
                <a:tint val="35000"/>
                <a:satMod val="260000"/>
              </a:schemeClr>
            </a:gs>
            <a:gs pos="30000">
              <a:schemeClr val="accent3">
                <a:hueOff val="2324921"/>
                <a:satOff val="-7429"/>
                <a:lumOff val="-1882"/>
                <a:alphaOff val="0"/>
                <a:tint val="38000"/>
                <a:satMod val="260000"/>
              </a:schemeClr>
            </a:gs>
            <a:gs pos="75000">
              <a:schemeClr val="accent3">
                <a:hueOff val="2324921"/>
                <a:satOff val="-7429"/>
                <a:lumOff val="-1882"/>
                <a:alphaOff val="0"/>
                <a:tint val="55000"/>
                <a:satMod val="255000"/>
              </a:schemeClr>
            </a:gs>
            <a:gs pos="100000">
              <a:schemeClr val="accent3">
                <a:hueOff val="2324921"/>
                <a:satOff val="-7429"/>
                <a:lumOff val="-1882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b="1" kern="1200" dirty="0" smtClean="0">
              <a:latin typeface="Times New Roman" pitchFamily="18" charset="0"/>
              <a:cs typeface="Times New Roman" pitchFamily="18" charset="0"/>
            </a:rPr>
            <a:t>Risk Management</a:t>
          </a:r>
          <a:endParaRPr lang="en-US" sz="1800" kern="1200" dirty="0"/>
        </a:p>
      </dsp:txBody>
      <dsp:txXfrm>
        <a:off x="5025695" y="568508"/>
        <a:ext cx="2165000" cy="1591733"/>
      </dsp:txXfrm>
    </dsp:sp>
    <dsp:sp modelId="{2009375E-680A-49E0-AC8A-B2679D4FAE7B}">
      <dsp:nvSpPr>
        <dsp:cNvPr id="0" name=""/>
        <dsp:cNvSpPr/>
      </dsp:nvSpPr>
      <dsp:spPr>
        <a:xfrm rot="9061884">
          <a:off x="3425767" y="2649982"/>
          <a:ext cx="490081" cy="25681"/>
        </a:xfrm>
        <a:custGeom>
          <a:avLst/>
          <a:gdLst/>
          <a:ahLst/>
          <a:cxnLst/>
          <a:rect l="0" t="0" r="0" b="0"/>
          <a:pathLst>
            <a:path>
              <a:moveTo>
                <a:pt x="0" y="12840"/>
              </a:moveTo>
              <a:lnTo>
                <a:pt x="490081" y="12840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 dirty="0"/>
        </a:p>
      </dsp:txBody>
      <dsp:txXfrm rot="9061884">
        <a:off x="3658556" y="2650571"/>
        <a:ext cx="24504" cy="24504"/>
      </dsp:txXfrm>
    </dsp:sp>
    <dsp:sp modelId="{E874DA09-2263-49A3-A34C-ED186166CCBE}">
      <dsp:nvSpPr>
        <dsp:cNvPr id="0" name=""/>
        <dsp:cNvSpPr/>
      </dsp:nvSpPr>
      <dsp:spPr>
        <a:xfrm>
          <a:off x="1770896" y="2484277"/>
          <a:ext cx="1860972" cy="1430426"/>
        </a:xfrm>
        <a:prstGeom prst="ellipse">
          <a:avLst/>
        </a:prstGeom>
        <a:gradFill rotWithShape="0">
          <a:gsLst>
            <a:gs pos="0">
              <a:schemeClr val="accent3">
                <a:hueOff val="4649843"/>
                <a:satOff val="-14858"/>
                <a:lumOff val="-3765"/>
                <a:alphaOff val="0"/>
                <a:tint val="35000"/>
                <a:satMod val="260000"/>
              </a:schemeClr>
            </a:gs>
            <a:gs pos="30000">
              <a:schemeClr val="accent3">
                <a:hueOff val="4649843"/>
                <a:satOff val="-14858"/>
                <a:lumOff val="-3765"/>
                <a:alphaOff val="0"/>
                <a:tint val="38000"/>
                <a:satMod val="260000"/>
              </a:schemeClr>
            </a:gs>
            <a:gs pos="75000">
              <a:schemeClr val="accent3">
                <a:hueOff val="4649843"/>
                <a:satOff val="-14858"/>
                <a:lumOff val="-3765"/>
                <a:alphaOff val="0"/>
                <a:tint val="55000"/>
                <a:satMod val="255000"/>
              </a:schemeClr>
            </a:gs>
            <a:gs pos="100000">
              <a:schemeClr val="accent3">
                <a:hueOff val="4649843"/>
                <a:satOff val="-14858"/>
                <a:lumOff val="-3765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 Organization Structure</a:t>
          </a:r>
          <a:endParaRPr lang="en-US" sz="1600" b="1" kern="1200" dirty="0">
            <a:solidFill>
              <a:schemeClr val="tx1"/>
            </a:solidFill>
          </a:endParaRPr>
        </a:p>
      </dsp:txBody>
      <dsp:txXfrm>
        <a:off x="1770896" y="2484277"/>
        <a:ext cx="1860972" cy="1430426"/>
      </dsp:txXfrm>
    </dsp:sp>
    <dsp:sp modelId="{8BED65BB-5DF2-4B22-AAC1-6F92FE6C64FD}">
      <dsp:nvSpPr>
        <dsp:cNvPr id="0" name=""/>
        <dsp:cNvSpPr/>
      </dsp:nvSpPr>
      <dsp:spPr>
        <a:xfrm rot="1622916">
          <a:off x="4975788" y="2634705"/>
          <a:ext cx="537314" cy="25681"/>
        </a:xfrm>
        <a:custGeom>
          <a:avLst/>
          <a:gdLst/>
          <a:ahLst/>
          <a:cxnLst/>
          <a:rect l="0" t="0" r="0" b="0"/>
          <a:pathLst>
            <a:path>
              <a:moveTo>
                <a:pt x="0" y="12840"/>
              </a:moveTo>
              <a:lnTo>
                <a:pt x="537314" y="12840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 dirty="0"/>
        </a:p>
      </dsp:txBody>
      <dsp:txXfrm rot="1622916">
        <a:off x="5231012" y="2634113"/>
        <a:ext cx="26865" cy="26865"/>
      </dsp:txXfrm>
    </dsp:sp>
    <dsp:sp modelId="{DDDCE36C-94BC-408F-BEE4-DA0F0EBE79D5}">
      <dsp:nvSpPr>
        <dsp:cNvPr id="0" name=""/>
        <dsp:cNvSpPr/>
      </dsp:nvSpPr>
      <dsp:spPr>
        <a:xfrm>
          <a:off x="5281530" y="2484278"/>
          <a:ext cx="2053186" cy="1412752"/>
        </a:xfrm>
        <a:prstGeom prst="ellipse">
          <a:avLst/>
        </a:prstGeom>
        <a:gradFill rotWithShape="0">
          <a:gsLst>
            <a:gs pos="0">
              <a:schemeClr val="accent3">
                <a:hueOff val="6974765"/>
                <a:satOff val="-22287"/>
                <a:lumOff val="-5647"/>
                <a:alphaOff val="0"/>
                <a:tint val="35000"/>
                <a:satMod val="260000"/>
              </a:schemeClr>
            </a:gs>
            <a:gs pos="30000">
              <a:schemeClr val="accent3">
                <a:hueOff val="6974765"/>
                <a:satOff val="-22287"/>
                <a:lumOff val="-5647"/>
                <a:alphaOff val="0"/>
                <a:tint val="38000"/>
                <a:satMod val="260000"/>
              </a:schemeClr>
            </a:gs>
            <a:gs pos="75000">
              <a:schemeClr val="accent3">
                <a:hueOff val="6974765"/>
                <a:satOff val="-22287"/>
                <a:lumOff val="-5647"/>
                <a:alphaOff val="0"/>
                <a:tint val="55000"/>
                <a:satMod val="255000"/>
              </a:schemeClr>
            </a:gs>
            <a:gs pos="100000">
              <a:schemeClr val="accent3">
                <a:hueOff val="6974765"/>
                <a:satOff val="-22287"/>
                <a:lumOff val="-5647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latin typeface="Times New Roman" pitchFamily="18" charset="0"/>
              <a:cs typeface="Times New Roman" pitchFamily="18" charset="0"/>
            </a:rPr>
            <a:t>  Control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latin typeface="Times New Roman" pitchFamily="18" charset="0"/>
              <a:cs typeface="Times New Roman" pitchFamily="18" charset="0"/>
            </a:rPr>
            <a:t>Environment</a:t>
          </a:r>
        </a:p>
      </dsp:txBody>
      <dsp:txXfrm>
        <a:off x="5281530" y="2484278"/>
        <a:ext cx="2053186" cy="1412752"/>
      </dsp:txXfrm>
    </dsp:sp>
    <dsp:sp modelId="{4812F46F-9CBC-408E-AF20-6A0B084954BB}">
      <dsp:nvSpPr>
        <dsp:cNvPr id="0" name=""/>
        <dsp:cNvSpPr/>
      </dsp:nvSpPr>
      <dsp:spPr>
        <a:xfrm rot="5275098">
          <a:off x="4290662" y="3036966"/>
          <a:ext cx="358153" cy="25681"/>
        </a:xfrm>
        <a:custGeom>
          <a:avLst/>
          <a:gdLst/>
          <a:ahLst/>
          <a:cxnLst/>
          <a:rect l="0" t="0" r="0" b="0"/>
          <a:pathLst>
            <a:path>
              <a:moveTo>
                <a:pt x="0" y="12840"/>
              </a:moveTo>
              <a:lnTo>
                <a:pt x="358153" y="12840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 dirty="0"/>
        </a:p>
      </dsp:txBody>
      <dsp:txXfrm rot="5275098">
        <a:off x="4460785" y="3040853"/>
        <a:ext cx="17907" cy="17907"/>
      </dsp:txXfrm>
    </dsp:sp>
    <dsp:sp modelId="{A13AD102-AF19-4E3E-8DCE-F14C8A84427B}">
      <dsp:nvSpPr>
        <dsp:cNvPr id="0" name=""/>
        <dsp:cNvSpPr/>
      </dsp:nvSpPr>
      <dsp:spPr>
        <a:xfrm>
          <a:off x="3715119" y="3228489"/>
          <a:ext cx="1568464" cy="1272011"/>
        </a:xfrm>
        <a:prstGeom prst="ellipse">
          <a:avLst/>
        </a:prstGeom>
        <a:gradFill rotWithShape="0">
          <a:gsLst>
            <a:gs pos="0">
              <a:schemeClr val="accent3">
                <a:hueOff val="9299686"/>
                <a:satOff val="-29716"/>
                <a:lumOff val="-7530"/>
                <a:alphaOff val="0"/>
                <a:tint val="35000"/>
                <a:satMod val="260000"/>
              </a:schemeClr>
            </a:gs>
            <a:gs pos="30000">
              <a:schemeClr val="accent3">
                <a:hueOff val="9299686"/>
                <a:satOff val="-29716"/>
                <a:lumOff val="-7530"/>
                <a:alphaOff val="0"/>
                <a:tint val="38000"/>
                <a:satMod val="260000"/>
              </a:schemeClr>
            </a:gs>
            <a:gs pos="75000">
              <a:schemeClr val="accent3">
                <a:hueOff val="9299686"/>
                <a:satOff val="-29716"/>
                <a:lumOff val="-7530"/>
                <a:alphaOff val="0"/>
                <a:tint val="55000"/>
                <a:satMod val="255000"/>
              </a:schemeClr>
            </a:gs>
            <a:gs pos="100000">
              <a:schemeClr val="accent3">
                <a:hueOff val="9299686"/>
                <a:satOff val="-29716"/>
                <a:lumOff val="-753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latin typeface="Times New Roman" pitchFamily="18" charset="0"/>
              <a:cs typeface="Times New Roman" pitchFamily="18" charset="0"/>
            </a:rPr>
            <a:t> Control Measuring Tools</a:t>
          </a:r>
          <a:endParaRPr lang="en-US" sz="16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715119" y="3228489"/>
        <a:ext cx="1568464" cy="1272011"/>
      </dsp:txXfrm>
    </dsp:sp>
    <dsp:sp modelId="{F3473F86-1A6D-4575-8E64-9F3E62F7CBFB}">
      <dsp:nvSpPr>
        <dsp:cNvPr id="0" name=""/>
        <dsp:cNvSpPr/>
      </dsp:nvSpPr>
      <dsp:spPr>
        <a:xfrm rot="12175020">
          <a:off x="3484717" y="1901799"/>
          <a:ext cx="386425" cy="25681"/>
        </a:xfrm>
        <a:custGeom>
          <a:avLst/>
          <a:gdLst/>
          <a:ahLst/>
          <a:cxnLst/>
          <a:rect l="0" t="0" r="0" b="0"/>
          <a:pathLst>
            <a:path>
              <a:moveTo>
                <a:pt x="0" y="12840"/>
              </a:moveTo>
              <a:lnTo>
                <a:pt x="386425" y="12840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 dirty="0"/>
        </a:p>
      </dsp:txBody>
      <dsp:txXfrm rot="12175020">
        <a:off x="3668269" y="1904979"/>
        <a:ext cx="19321" cy="19321"/>
      </dsp:txXfrm>
    </dsp:sp>
    <dsp:sp modelId="{43F1F85A-DB6A-4104-A60F-60C1BDE0F204}">
      <dsp:nvSpPr>
        <dsp:cNvPr id="0" name=""/>
        <dsp:cNvSpPr/>
      </dsp:nvSpPr>
      <dsp:spPr>
        <a:xfrm>
          <a:off x="1554881" y="828092"/>
          <a:ext cx="2140805" cy="1283049"/>
        </a:xfrm>
        <a:prstGeom prst="ellipse">
          <a:avLst/>
        </a:prstGeom>
        <a:gradFill rotWithShape="0">
          <a:gsLst>
            <a:gs pos="0">
              <a:schemeClr val="accent3">
                <a:hueOff val="11624607"/>
                <a:satOff val="-37145"/>
                <a:lumOff val="-9412"/>
                <a:alphaOff val="0"/>
                <a:tint val="35000"/>
                <a:satMod val="260000"/>
              </a:schemeClr>
            </a:gs>
            <a:gs pos="30000">
              <a:schemeClr val="accent3">
                <a:hueOff val="11624607"/>
                <a:satOff val="-37145"/>
                <a:lumOff val="-9412"/>
                <a:alphaOff val="0"/>
                <a:tint val="38000"/>
                <a:satMod val="260000"/>
              </a:schemeClr>
            </a:gs>
            <a:gs pos="75000">
              <a:schemeClr val="accent3">
                <a:hueOff val="11624607"/>
                <a:satOff val="-37145"/>
                <a:lumOff val="-9412"/>
                <a:alphaOff val="0"/>
                <a:tint val="55000"/>
                <a:satMod val="255000"/>
              </a:schemeClr>
            </a:gs>
            <a:gs pos="100000">
              <a:schemeClr val="accent3">
                <a:hueOff val="11624607"/>
                <a:satOff val="-37145"/>
                <a:lumOff val="-9412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Standard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Operating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Procedure</a:t>
          </a:r>
          <a:r>
            <a:rPr lang="en-US" sz="2400" b="1" kern="1200" dirty="0" smtClean="0"/>
            <a:t> </a:t>
          </a:r>
          <a:endParaRPr lang="en-US" sz="2400" b="1" kern="1200" dirty="0"/>
        </a:p>
      </dsp:txBody>
      <dsp:txXfrm>
        <a:off x="1554881" y="828092"/>
        <a:ext cx="2140805" cy="1283049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FBCE75D-29D6-4D02-8BF7-660CADBF67B7}">
      <dsp:nvSpPr>
        <dsp:cNvPr id="0" name=""/>
        <dsp:cNvSpPr/>
      </dsp:nvSpPr>
      <dsp:spPr>
        <a:xfrm>
          <a:off x="2718289" y="590129"/>
          <a:ext cx="3135048" cy="1088760"/>
        </a:xfrm>
        <a:prstGeom prst="ellipse">
          <a:avLst/>
        </a:prstGeom>
        <a:solidFill>
          <a:schemeClr val="accent2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65684E0-ED19-45AB-8618-E4809F5B340D}">
      <dsp:nvSpPr>
        <dsp:cNvPr id="0" name=""/>
        <dsp:cNvSpPr/>
      </dsp:nvSpPr>
      <dsp:spPr>
        <a:xfrm>
          <a:off x="3872680" y="2855144"/>
          <a:ext cx="607567" cy="388843"/>
        </a:xfrm>
        <a:prstGeom prst="down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7B681D6-EF01-4EA6-8CB1-CE5EF4E30E85}">
      <dsp:nvSpPr>
        <dsp:cNvPr id="0" name=""/>
        <dsp:cNvSpPr/>
      </dsp:nvSpPr>
      <dsp:spPr>
        <a:xfrm>
          <a:off x="2304242" y="3123918"/>
          <a:ext cx="4008079" cy="8136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200" b="1" kern="1200" smtClean="0"/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smtClean="0"/>
            <a:t>Cost reduction parts</a:t>
          </a:r>
          <a:endParaRPr lang="en-US" sz="3200" b="1" kern="1200" dirty="0"/>
        </a:p>
      </dsp:txBody>
      <dsp:txXfrm>
        <a:off x="2304242" y="3123918"/>
        <a:ext cx="4008079" cy="813683"/>
      </dsp:txXfrm>
    </dsp:sp>
    <dsp:sp modelId="{C796F091-74A5-45D0-8EDE-5BE94C697B7F}">
      <dsp:nvSpPr>
        <dsp:cNvPr id="0" name=""/>
        <dsp:cNvSpPr/>
      </dsp:nvSpPr>
      <dsp:spPr>
        <a:xfrm>
          <a:off x="3077346" y="1465492"/>
          <a:ext cx="1979520" cy="1418897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Overheads</a:t>
          </a:r>
          <a:endParaRPr lang="en-US" sz="1800" b="1" kern="1200" dirty="0"/>
        </a:p>
      </dsp:txBody>
      <dsp:txXfrm>
        <a:off x="3077346" y="1465492"/>
        <a:ext cx="1979520" cy="1418897"/>
      </dsp:txXfrm>
    </dsp:sp>
    <dsp:sp modelId="{489F8E28-4A75-4F02-A4ED-E0ECB08C4925}">
      <dsp:nvSpPr>
        <dsp:cNvPr id="0" name=""/>
        <dsp:cNvSpPr/>
      </dsp:nvSpPr>
      <dsp:spPr>
        <a:xfrm>
          <a:off x="2055072" y="511726"/>
          <a:ext cx="1387729" cy="1093621"/>
        </a:xfrm>
        <a:prstGeom prst="ellipse">
          <a:avLst/>
        </a:prstGeom>
        <a:solidFill>
          <a:schemeClr val="accent2">
            <a:hueOff val="-10081594"/>
            <a:satOff val="4384"/>
            <a:lumOff val="127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 smtClean="0"/>
            <a:t>Labor cost</a:t>
          </a:r>
          <a:endParaRPr lang="en-US" sz="1500" b="1" kern="1200" dirty="0"/>
        </a:p>
      </dsp:txBody>
      <dsp:txXfrm>
        <a:off x="2055072" y="511726"/>
        <a:ext cx="1387729" cy="1093621"/>
      </dsp:txXfrm>
    </dsp:sp>
    <dsp:sp modelId="{F26A4E05-E04B-4880-9D11-417E7BAF044F}">
      <dsp:nvSpPr>
        <dsp:cNvPr id="0" name=""/>
        <dsp:cNvSpPr/>
      </dsp:nvSpPr>
      <dsp:spPr>
        <a:xfrm>
          <a:off x="4616664" y="511729"/>
          <a:ext cx="1347855" cy="1093621"/>
        </a:xfrm>
        <a:prstGeom prst="ellipse">
          <a:avLst/>
        </a:prstGeom>
        <a:solidFill>
          <a:schemeClr val="accent2">
            <a:hueOff val="-20163188"/>
            <a:satOff val="8769"/>
            <a:lumOff val="255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 smtClean="0"/>
            <a:t>Raw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 smtClean="0"/>
            <a:t>Material</a:t>
          </a:r>
          <a:endParaRPr lang="en-US" sz="1500" b="1" kern="1200" dirty="0"/>
        </a:p>
      </dsp:txBody>
      <dsp:txXfrm>
        <a:off x="4616664" y="511729"/>
        <a:ext cx="1347855" cy="1093621"/>
      </dsp:txXfrm>
    </dsp:sp>
    <dsp:sp modelId="{535E25D4-D489-4DD3-862A-E8606EF6B375}">
      <dsp:nvSpPr>
        <dsp:cNvPr id="0" name=""/>
        <dsp:cNvSpPr/>
      </dsp:nvSpPr>
      <dsp:spPr>
        <a:xfrm>
          <a:off x="1728112" y="146154"/>
          <a:ext cx="4968628" cy="2931189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3AB7A3B-C732-4CBA-8985-CF382D17D317}">
      <dsp:nvSpPr>
        <dsp:cNvPr id="0" name=""/>
        <dsp:cNvSpPr/>
      </dsp:nvSpPr>
      <dsp:spPr>
        <a:xfrm>
          <a:off x="3112890" y="2080180"/>
          <a:ext cx="1855664" cy="137204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u="none" kern="1200" smtClean="0"/>
            <a:t>General  ERP</a:t>
          </a:r>
          <a:endParaRPr lang="en-US" sz="2400" b="1" u="none" kern="1200" dirty="0"/>
        </a:p>
      </dsp:txBody>
      <dsp:txXfrm>
        <a:off x="3112890" y="2080180"/>
        <a:ext cx="1855664" cy="1372045"/>
      </dsp:txXfrm>
    </dsp:sp>
    <dsp:sp modelId="{833E2C22-3D29-4177-AFAD-0CC873C06E52}">
      <dsp:nvSpPr>
        <dsp:cNvPr id="0" name=""/>
        <dsp:cNvSpPr/>
      </dsp:nvSpPr>
      <dsp:spPr>
        <a:xfrm rot="16200000">
          <a:off x="3686655" y="1711201"/>
          <a:ext cx="708135" cy="29823"/>
        </a:xfrm>
        <a:custGeom>
          <a:avLst/>
          <a:gdLst/>
          <a:ahLst/>
          <a:cxnLst/>
          <a:rect l="0" t="0" r="0" b="0"/>
          <a:pathLst>
            <a:path>
              <a:moveTo>
                <a:pt x="0" y="14911"/>
              </a:moveTo>
              <a:lnTo>
                <a:pt x="708135" y="14911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6200000">
        <a:off x="4023019" y="1708409"/>
        <a:ext cx="35406" cy="35406"/>
      </dsp:txXfrm>
    </dsp:sp>
    <dsp:sp modelId="{705351EF-839A-4DFD-8C54-1206B884778A}">
      <dsp:nvSpPr>
        <dsp:cNvPr id="0" name=""/>
        <dsp:cNvSpPr/>
      </dsp:nvSpPr>
      <dsp:spPr>
        <a:xfrm>
          <a:off x="2736305" y="0"/>
          <a:ext cx="2608834" cy="1372045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2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2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u="none" kern="1200" dirty="0" smtClean="0"/>
            <a:t>Productivity </a:t>
          </a:r>
          <a:endParaRPr lang="en-US" sz="2400" b="0" u="none" kern="1200" dirty="0"/>
        </a:p>
      </dsp:txBody>
      <dsp:txXfrm>
        <a:off x="2736305" y="0"/>
        <a:ext cx="2608834" cy="1372045"/>
      </dsp:txXfrm>
    </dsp:sp>
    <dsp:sp modelId="{D952B2B4-E63C-4BC1-BCC9-C72BCD770753}">
      <dsp:nvSpPr>
        <dsp:cNvPr id="0" name=""/>
        <dsp:cNvSpPr/>
      </dsp:nvSpPr>
      <dsp:spPr>
        <a:xfrm rot="19677585">
          <a:off x="4640187" y="1929395"/>
          <a:ext cx="1427578" cy="29823"/>
        </a:xfrm>
        <a:custGeom>
          <a:avLst/>
          <a:gdLst/>
          <a:ahLst/>
          <a:cxnLst/>
          <a:rect l="0" t="0" r="0" b="0"/>
          <a:pathLst>
            <a:path>
              <a:moveTo>
                <a:pt x="0" y="14911"/>
              </a:moveTo>
              <a:lnTo>
                <a:pt x="1427578" y="14911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9677585">
        <a:off x="5318287" y="1908617"/>
        <a:ext cx="71378" cy="71378"/>
      </dsp:txXfrm>
    </dsp:sp>
    <dsp:sp modelId="{E0A8CA9A-6889-4F8F-9CDF-04A6EA28EF24}">
      <dsp:nvSpPr>
        <dsp:cNvPr id="0" name=""/>
        <dsp:cNvSpPr/>
      </dsp:nvSpPr>
      <dsp:spPr>
        <a:xfrm>
          <a:off x="5688636" y="144007"/>
          <a:ext cx="2317247" cy="1731466"/>
        </a:xfrm>
        <a:prstGeom prst="ellipse">
          <a:avLst/>
        </a:prstGeom>
        <a:gradFill rotWithShape="0">
          <a:gsLst>
            <a:gs pos="0">
              <a:schemeClr val="accent2">
                <a:hueOff val="-3360531"/>
                <a:satOff val="1461"/>
                <a:lumOff val="425"/>
                <a:alphaOff val="0"/>
                <a:shade val="63000"/>
                <a:satMod val="165000"/>
              </a:schemeClr>
            </a:gs>
            <a:gs pos="30000">
              <a:schemeClr val="accent2">
                <a:hueOff val="-3360531"/>
                <a:satOff val="1461"/>
                <a:lumOff val="425"/>
                <a:alphaOff val="0"/>
                <a:shade val="58000"/>
                <a:satMod val="165000"/>
              </a:schemeClr>
            </a:gs>
            <a:gs pos="75000">
              <a:schemeClr val="accent2">
                <a:hueOff val="-3360531"/>
                <a:satOff val="1461"/>
                <a:lumOff val="425"/>
                <a:alphaOff val="0"/>
                <a:shade val="30000"/>
                <a:satMod val="175000"/>
              </a:schemeClr>
            </a:gs>
            <a:gs pos="100000">
              <a:schemeClr val="accent2">
                <a:hueOff val="-3360531"/>
                <a:satOff val="1461"/>
                <a:lumOff val="425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u="none" kern="1200" dirty="0" smtClean="0"/>
            <a:t>Difficulty of ERP Program   Use</a:t>
          </a:r>
          <a:endParaRPr lang="en-US" sz="2400" b="1" u="none" kern="1200" dirty="0"/>
        </a:p>
      </dsp:txBody>
      <dsp:txXfrm>
        <a:off x="5688636" y="144007"/>
        <a:ext cx="2317247" cy="1731466"/>
      </dsp:txXfrm>
    </dsp:sp>
    <dsp:sp modelId="{F8FC54C8-1BAB-49AB-8D7D-33CEE7426827}">
      <dsp:nvSpPr>
        <dsp:cNvPr id="0" name=""/>
        <dsp:cNvSpPr/>
      </dsp:nvSpPr>
      <dsp:spPr>
        <a:xfrm rot="444478">
          <a:off x="4953967" y="2878852"/>
          <a:ext cx="135710" cy="29823"/>
        </a:xfrm>
        <a:custGeom>
          <a:avLst/>
          <a:gdLst/>
          <a:ahLst/>
          <a:cxnLst/>
          <a:rect l="0" t="0" r="0" b="0"/>
          <a:pathLst>
            <a:path>
              <a:moveTo>
                <a:pt x="0" y="14911"/>
              </a:moveTo>
              <a:lnTo>
                <a:pt x="135710" y="14911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444478">
        <a:off x="5018429" y="2890371"/>
        <a:ext cx="6785" cy="6785"/>
      </dsp:txXfrm>
    </dsp:sp>
    <dsp:sp modelId="{994F6885-E4C2-4653-9334-36565049C8A7}">
      <dsp:nvSpPr>
        <dsp:cNvPr id="0" name=""/>
        <dsp:cNvSpPr/>
      </dsp:nvSpPr>
      <dsp:spPr>
        <a:xfrm>
          <a:off x="5009510" y="2448278"/>
          <a:ext cx="3271409" cy="1313116"/>
        </a:xfrm>
        <a:prstGeom prst="ellipse">
          <a:avLst/>
        </a:prstGeom>
        <a:gradFill rotWithShape="0">
          <a:gsLst>
            <a:gs pos="0">
              <a:schemeClr val="accent2">
                <a:hueOff val="-6721063"/>
                <a:satOff val="2923"/>
                <a:lumOff val="850"/>
                <a:alphaOff val="0"/>
                <a:shade val="63000"/>
                <a:satMod val="165000"/>
              </a:schemeClr>
            </a:gs>
            <a:gs pos="30000">
              <a:schemeClr val="accent2">
                <a:hueOff val="-6721063"/>
                <a:satOff val="2923"/>
                <a:lumOff val="850"/>
                <a:alphaOff val="0"/>
                <a:shade val="58000"/>
                <a:satMod val="165000"/>
              </a:schemeClr>
            </a:gs>
            <a:gs pos="75000">
              <a:schemeClr val="accent2">
                <a:hueOff val="-6721063"/>
                <a:satOff val="2923"/>
                <a:lumOff val="850"/>
                <a:alphaOff val="0"/>
                <a:shade val="30000"/>
                <a:satMod val="175000"/>
              </a:schemeClr>
            </a:gs>
            <a:gs pos="100000">
              <a:schemeClr val="accent2">
                <a:hueOff val="-6721063"/>
                <a:satOff val="2923"/>
                <a:lumOff val="85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u="none" kern="1200" dirty="0" smtClean="0"/>
            <a:t>Communication Methods</a:t>
          </a:r>
          <a:endParaRPr lang="en-US" sz="2400" b="0" u="none" kern="1200" dirty="0"/>
        </a:p>
      </dsp:txBody>
      <dsp:txXfrm>
        <a:off x="5009510" y="2448278"/>
        <a:ext cx="3271409" cy="1313116"/>
      </dsp:txXfrm>
    </dsp:sp>
    <dsp:sp modelId="{9BB25DB0-A59E-49C3-948B-9A36CB527CA4}">
      <dsp:nvSpPr>
        <dsp:cNvPr id="0" name=""/>
        <dsp:cNvSpPr/>
      </dsp:nvSpPr>
      <dsp:spPr>
        <a:xfrm rot="3287081">
          <a:off x="4302679" y="3682361"/>
          <a:ext cx="790429" cy="29823"/>
        </a:xfrm>
        <a:custGeom>
          <a:avLst/>
          <a:gdLst/>
          <a:ahLst/>
          <a:cxnLst/>
          <a:rect l="0" t="0" r="0" b="0"/>
          <a:pathLst>
            <a:path>
              <a:moveTo>
                <a:pt x="0" y="14911"/>
              </a:moveTo>
              <a:lnTo>
                <a:pt x="790429" y="14911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3287081">
        <a:off x="4678132" y="3677513"/>
        <a:ext cx="39521" cy="39521"/>
      </dsp:txXfrm>
    </dsp:sp>
    <dsp:sp modelId="{049EE670-8BE8-4BEB-B82C-EDCAA89CE270}">
      <dsp:nvSpPr>
        <dsp:cNvPr id="0" name=""/>
        <dsp:cNvSpPr/>
      </dsp:nvSpPr>
      <dsp:spPr>
        <a:xfrm>
          <a:off x="4320484" y="3956546"/>
          <a:ext cx="2089241" cy="1372045"/>
        </a:xfrm>
        <a:prstGeom prst="ellipse">
          <a:avLst/>
        </a:prstGeom>
        <a:gradFill rotWithShape="0">
          <a:gsLst>
            <a:gs pos="0">
              <a:schemeClr val="accent2">
                <a:hueOff val="-10081594"/>
                <a:satOff val="4384"/>
                <a:lumOff val="1275"/>
                <a:alphaOff val="0"/>
                <a:shade val="63000"/>
                <a:satMod val="165000"/>
              </a:schemeClr>
            </a:gs>
            <a:gs pos="30000">
              <a:schemeClr val="accent2">
                <a:hueOff val="-10081594"/>
                <a:satOff val="4384"/>
                <a:lumOff val="1275"/>
                <a:alphaOff val="0"/>
                <a:shade val="58000"/>
                <a:satMod val="165000"/>
              </a:schemeClr>
            </a:gs>
            <a:gs pos="75000">
              <a:schemeClr val="accent2">
                <a:hueOff val="-10081594"/>
                <a:satOff val="4384"/>
                <a:lumOff val="1275"/>
                <a:alphaOff val="0"/>
                <a:shade val="30000"/>
                <a:satMod val="175000"/>
              </a:schemeClr>
            </a:gs>
            <a:gs pos="100000">
              <a:schemeClr val="accent2">
                <a:hueOff val="-10081594"/>
                <a:satOff val="4384"/>
                <a:lumOff val="1275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u="none" kern="1200" dirty="0" smtClean="0"/>
            <a:t>Employs Efficiency</a:t>
          </a:r>
          <a:endParaRPr lang="en-US" sz="2400" b="0" u="none" kern="1200" dirty="0"/>
        </a:p>
      </dsp:txBody>
      <dsp:txXfrm>
        <a:off x="4320484" y="3956546"/>
        <a:ext cx="2089241" cy="1372045"/>
      </dsp:txXfrm>
    </dsp:sp>
    <dsp:sp modelId="{E993C7DE-B8E9-4ABB-AFCE-C3F1BEC38BEC}">
      <dsp:nvSpPr>
        <dsp:cNvPr id="0" name=""/>
        <dsp:cNvSpPr/>
      </dsp:nvSpPr>
      <dsp:spPr>
        <a:xfrm rot="7513695">
          <a:off x="2989381" y="3681585"/>
          <a:ext cx="788806" cy="29823"/>
        </a:xfrm>
        <a:custGeom>
          <a:avLst/>
          <a:gdLst/>
          <a:ahLst/>
          <a:cxnLst/>
          <a:rect l="0" t="0" r="0" b="0"/>
          <a:pathLst>
            <a:path>
              <a:moveTo>
                <a:pt x="0" y="14911"/>
              </a:moveTo>
              <a:lnTo>
                <a:pt x="788806" y="14911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7513695">
        <a:off x="3364064" y="3676777"/>
        <a:ext cx="39440" cy="39440"/>
      </dsp:txXfrm>
    </dsp:sp>
    <dsp:sp modelId="{7CFE77E1-8B86-4C74-B1D7-0F4F6DDA856F}">
      <dsp:nvSpPr>
        <dsp:cNvPr id="0" name=""/>
        <dsp:cNvSpPr/>
      </dsp:nvSpPr>
      <dsp:spPr>
        <a:xfrm>
          <a:off x="1656191" y="3956546"/>
          <a:ext cx="2119028" cy="1372045"/>
        </a:xfrm>
        <a:prstGeom prst="ellipse">
          <a:avLst/>
        </a:prstGeom>
        <a:gradFill rotWithShape="0">
          <a:gsLst>
            <a:gs pos="0">
              <a:schemeClr val="accent2">
                <a:hueOff val="-13442126"/>
                <a:satOff val="5846"/>
                <a:lumOff val="1700"/>
                <a:alphaOff val="0"/>
                <a:shade val="63000"/>
                <a:satMod val="165000"/>
              </a:schemeClr>
            </a:gs>
            <a:gs pos="30000">
              <a:schemeClr val="accent2">
                <a:hueOff val="-13442126"/>
                <a:satOff val="5846"/>
                <a:lumOff val="1700"/>
                <a:alphaOff val="0"/>
                <a:shade val="58000"/>
                <a:satMod val="165000"/>
              </a:schemeClr>
            </a:gs>
            <a:gs pos="75000">
              <a:schemeClr val="accent2">
                <a:hueOff val="-13442126"/>
                <a:satOff val="5846"/>
                <a:lumOff val="1700"/>
                <a:alphaOff val="0"/>
                <a:shade val="30000"/>
                <a:satMod val="175000"/>
              </a:schemeClr>
            </a:gs>
            <a:gs pos="100000">
              <a:schemeClr val="accent2">
                <a:hueOff val="-13442126"/>
                <a:satOff val="5846"/>
                <a:lumOff val="170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u="none" kern="1200" dirty="0" smtClean="0"/>
            <a:t>Tool Change</a:t>
          </a:r>
          <a:endParaRPr lang="en-US" sz="2400" b="1" u="none" kern="1200" dirty="0"/>
        </a:p>
      </dsp:txBody>
      <dsp:txXfrm>
        <a:off x="1656191" y="3956546"/>
        <a:ext cx="2119028" cy="1372045"/>
      </dsp:txXfrm>
    </dsp:sp>
    <dsp:sp modelId="{A4914E6F-6178-4FFD-B741-0AC92F1CA8AD}">
      <dsp:nvSpPr>
        <dsp:cNvPr id="0" name=""/>
        <dsp:cNvSpPr/>
      </dsp:nvSpPr>
      <dsp:spPr>
        <a:xfrm rot="10303802">
          <a:off x="2880968" y="2901644"/>
          <a:ext cx="250650" cy="29823"/>
        </a:xfrm>
        <a:custGeom>
          <a:avLst/>
          <a:gdLst/>
          <a:ahLst/>
          <a:cxnLst/>
          <a:rect l="0" t="0" r="0" b="0"/>
          <a:pathLst>
            <a:path>
              <a:moveTo>
                <a:pt x="0" y="14911"/>
              </a:moveTo>
              <a:lnTo>
                <a:pt x="250650" y="14911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303802">
        <a:off x="3000026" y="2910290"/>
        <a:ext cx="12532" cy="12532"/>
      </dsp:txXfrm>
    </dsp:sp>
    <dsp:sp modelId="{4B51E932-A0BD-4594-AE65-CBB98E09C30C}">
      <dsp:nvSpPr>
        <dsp:cNvPr id="0" name=""/>
        <dsp:cNvSpPr/>
      </dsp:nvSpPr>
      <dsp:spPr>
        <a:xfrm>
          <a:off x="72018" y="2448273"/>
          <a:ext cx="2872459" cy="1372045"/>
        </a:xfrm>
        <a:prstGeom prst="ellipse">
          <a:avLst/>
        </a:prstGeom>
        <a:gradFill rotWithShape="0">
          <a:gsLst>
            <a:gs pos="0">
              <a:schemeClr val="accent2">
                <a:hueOff val="-16802657"/>
                <a:satOff val="7307"/>
                <a:lumOff val="2125"/>
                <a:alphaOff val="0"/>
                <a:shade val="63000"/>
                <a:satMod val="165000"/>
              </a:schemeClr>
            </a:gs>
            <a:gs pos="30000">
              <a:schemeClr val="accent2">
                <a:hueOff val="-16802657"/>
                <a:satOff val="7307"/>
                <a:lumOff val="2125"/>
                <a:alphaOff val="0"/>
                <a:shade val="58000"/>
                <a:satMod val="165000"/>
              </a:schemeClr>
            </a:gs>
            <a:gs pos="75000">
              <a:schemeClr val="accent2">
                <a:hueOff val="-16802657"/>
                <a:satOff val="7307"/>
                <a:lumOff val="2125"/>
                <a:alphaOff val="0"/>
                <a:shade val="30000"/>
                <a:satMod val="175000"/>
              </a:schemeClr>
            </a:gs>
            <a:gs pos="100000">
              <a:schemeClr val="accent2">
                <a:hueOff val="-16802657"/>
                <a:satOff val="7307"/>
                <a:lumOff val="2125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u="none" kern="1200" dirty="0" smtClean="0"/>
            <a:t>Tasks Change</a:t>
          </a:r>
          <a:endParaRPr lang="en-US" sz="2400" b="1" u="none" kern="1200" dirty="0"/>
        </a:p>
      </dsp:txBody>
      <dsp:txXfrm>
        <a:off x="72018" y="2448273"/>
        <a:ext cx="2872459" cy="1372045"/>
      </dsp:txXfrm>
    </dsp:sp>
    <dsp:sp modelId="{9FCCE9DA-1FF9-4CC1-80DC-FAE855FEE900}">
      <dsp:nvSpPr>
        <dsp:cNvPr id="0" name=""/>
        <dsp:cNvSpPr/>
      </dsp:nvSpPr>
      <dsp:spPr>
        <a:xfrm rot="12725362">
          <a:off x="2125063" y="1960162"/>
          <a:ext cx="1307943" cy="29823"/>
        </a:xfrm>
        <a:custGeom>
          <a:avLst/>
          <a:gdLst/>
          <a:ahLst/>
          <a:cxnLst/>
          <a:rect l="0" t="0" r="0" b="0"/>
          <a:pathLst>
            <a:path>
              <a:moveTo>
                <a:pt x="0" y="14911"/>
              </a:moveTo>
              <a:lnTo>
                <a:pt x="1307943" y="14911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2725362">
        <a:off x="2746336" y="1942375"/>
        <a:ext cx="65397" cy="65397"/>
      </dsp:txXfrm>
    </dsp:sp>
    <dsp:sp modelId="{76E2FC6F-3507-4A1F-8DC6-F7E0B09E2788}">
      <dsp:nvSpPr>
        <dsp:cNvPr id="0" name=""/>
        <dsp:cNvSpPr/>
      </dsp:nvSpPr>
      <dsp:spPr>
        <a:xfrm>
          <a:off x="288039" y="360043"/>
          <a:ext cx="2236118" cy="1508289"/>
        </a:xfrm>
        <a:prstGeom prst="ellipse">
          <a:avLst/>
        </a:prstGeom>
        <a:gradFill rotWithShape="0">
          <a:gsLst>
            <a:gs pos="0">
              <a:schemeClr val="accent2">
                <a:hueOff val="-20163188"/>
                <a:satOff val="8769"/>
                <a:lumOff val="2550"/>
                <a:alphaOff val="0"/>
                <a:shade val="63000"/>
                <a:satMod val="165000"/>
              </a:schemeClr>
            </a:gs>
            <a:gs pos="30000">
              <a:schemeClr val="accent2">
                <a:hueOff val="-20163188"/>
                <a:satOff val="8769"/>
                <a:lumOff val="2550"/>
                <a:alphaOff val="0"/>
                <a:shade val="58000"/>
                <a:satMod val="165000"/>
              </a:schemeClr>
            </a:gs>
            <a:gs pos="75000">
              <a:schemeClr val="accent2">
                <a:hueOff val="-20163188"/>
                <a:satOff val="8769"/>
                <a:lumOff val="2550"/>
                <a:alphaOff val="0"/>
                <a:shade val="30000"/>
                <a:satMod val="175000"/>
              </a:schemeClr>
            </a:gs>
            <a:gs pos="100000">
              <a:schemeClr val="accent2">
                <a:hueOff val="-20163188"/>
                <a:satOff val="8769"/>
                <a:lumOff val="255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1" u="none" kern="1200" dirty="0" smtClean="0"/>
            <a:t>Work Efforts</a:t>
          </a:r>
          <a:endParaRPr lang="en-US" sz="2600" u="none" kern="1200" dirty="0"/>
        </a:p>
      </dsp:txBody>
      <dsp:txXfrm>
        <a:off x="288039" y="360043"/>
        <a:ext cx="2236118" cy="1508289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3AB7A3B-C732-4CBA-8985-CF382D17D317}">
      <dsp:nvSpPr>
        <dsp:cNvPr id="0" name=""/>
        <dsp:cNvSpPr/>
      </dsp:nvSpPr>
      <dsp:spPr>
        <a:xfrm>
          <a:off x="3205341" y="2063524"/>
          <a:ext cx="1796270" cy="1201542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u="none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General  ERP</a:t>
          </a:r>
          <a:endParaRPr lang="en-US" sz="2000" b="1" u="none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205341" y="2063524"/>
        <a:ext cx="1796270" cy="1201542"/>
      </dsp:txXfrm>
    </dsp:sp>
    <dsp:sp modelId="{833E2C22-3D29-4177-AFAD-0CC873C06E52}">
      <dsp:nvSpPr>
        <dsp:cNvPr id="0" name=""/>
        <dsp:cNvSpPr/>
      </dsp:nvSpPr>
      <dsp:spPr>
        <a:xfrm rot="16200000">
          <a:off x="3708492" y="1655482"/>
          <a:ext cx="789967" cy="26117"/>
        </a:xfrm>
        <a:custGeom>
          <a:avLst/>
          <a:gdLst/>
          <a:ahLst/>
          <a:cxnLst/>
          <a:rect l="0" t="0" r="0" b="0"/>
          <a:pathLst>
            <a:path>
              <a:moveTo>
                <a:pt x="0" y="13058"/>
              </a:moveTo>
              <a:lnTo>
                <a:pt x="789967" y="13058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6200000">
        <a:off x="4083727" y="1648791"/>
        <a:ext cx="39498" cy="39498"/>
      </dsp:txXfrm>
    </dsp:sp>
    <dsp:sp modelId="{705351EF-839A-4DFD-8C54-1206B884778A}">
      <dsp:nvSpPr>
        <dsp:cNvPr id="0" name=""/>
        <dsp:cNvSpPr/>
      </dsp:nvSpPr>
      <dsp:spPr>
        <a:xfrm>
          <a:off x="3063282" y="72014"/>
          <a:ext cx="2080387" cy="1201542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2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2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u="none" kern="1200" dirty="0" smtClean="0">
              <a:latin typeface="Times New Roman" pitchFamily="18" charset="0"/>
              <a:cs typeface="Times New Roman" pitchFamily="18" charset="0"/>
            </a:rPr>
            <a:t>Performance Improves</a:t>
          </a:r>
          <a:endParaRPr lang="en-US" sz="2000" b="0" u="none" kern="1200" dirty="0">
            <a:latin typeface="Times New Roman" pitchFamily="18" charset="0"/>
            <a:cs typeface="Times New Roman" pitchFamily="18" charset="0"/>
          </a:endParaRPr>
        </a:p>
      </dsp:txBody>
      <dsp:txXfrm>
        <a:off x="3063282" y="72014"/>
        <a:ext cx="2080387" cy="1201542"/>
      </dsp:txXfrm>
    </dsp:sp>
    <dsp:sp modelId="{379CB1E9-59BA-44D4-82AD-7E1BCABA38C2}">
      <dsp:nvSpPr>
        <dsp:cNvPr id="0" name=""/>
        <dsp:cNvSpPr/>
      </dsp:nvSpPr>
      <dsp:spPr>
        <a:xfrm rot="19429713">
          <a:off x="4576811" y="1800966"/>
          <a:ext cx="1379256" cy="26117"/>
        </a:xfrm>
        <a:custGeom>
          <a:avLst/>
          <a:gdLst/>
          <a:ahLst/>
          <a:cxnLst/>
          <a:rect l="0" t="0" r="0" b="0"/>
          <a:pathLst>
            <a:path>
              <a:moveTo>
                <a:pt x="0" y="13058"/>
              </a:moveTo>
              <a:lnTo>
                <a:pt x="1379256" y="13058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9429713">
        <a:off x="5231958" y="1779543"/>
        <a:ext cx="68962" cy="68962"/>
      </dsp:txXfrm>
    </dsp:sp>
    <dsp:sp modelId="{61504C76-ED18-4A6B-A92E-024FE7C9C840}">
      <dsp:nvSpPr>
        <dsp:cNvPr id="0" name=""/>
        <dsp:cNvSpPr/>
      </dsp:nvSpPr>
      <dsp:spPr>
        <a:xfrm>
          <a:off x="5522042" y="360038"/>
          <a:ext cx="1822776" cy="1201542"/>
        </a:xfrm>
        <a:prstGeom prst="ellipse">
          <a:avLst/>
        </a:prstGeom>
        <a:gradFill rotWithShape="0">
          <a:gsLst>
            <a:gs pos="0">
              <a:schemeClr val="accent2">
                <a:hueOff val="-2880455"/>
                <a:satOff val="1253"/>
                <a:lumOff val="364"/>
                <a:alphaOff val="0"/>
                <a:shade val="63000"/>
                <a:satMod val="165000"/>
              </a:schemeClr>
            </a:gs>
            <a:gs pos="30000">
              <a:schemeClr val="accent2">
                <a:hueOff val="-2880455"/>
                <a:satOff val="1253"/>
                <a:lumOff val="364"/>
                <a:alphaOff val="0"/>
                <a:shade val="58000"/>
                <a:satMod val="165000"/>
              </a:schemeClr>
            </a:gs>
            <a:gs pos="75000">
              <a:schemeClr val="accent2">
                <a:hueOff val="-2880455"/>
                <a:satOff val="1253"/>
                <a:lumOff val="364"/>
                <a:alphaOff val="0"/>
                <a:shade val="30000"/>
                <a:satMod val="175000"/>
              </a:schemeClr>
            </a:gs>
            <a:gs pos="100000">
              <a:schemeClr val="accent2">
                <a:hueOff val="-2880455"/>
                <a:satOff val="1253"/>
                <a:lumOff val="364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u="none" kern="1200" dirty="0" smtClean="0">
              <a:latin typeface="Times New Roman" pitchFamily="18" charset="0"/>
              <a:cs typeface="Times New Roman" pitchFamily="18" charset="0"/>
            </a:rPr>
            <a:t>Task Time</a:t>
          </a:r>
          <a:endParaRPr lang="en-US" sz="2000" u="none" kern="1200" dirty="0">
            <a:latin typeface="Times New Roman" pitchFamily="18" charset="0"/>
            <a:cs typeface="Times New Roman" pitchFamily="18" charset="0"/>
          </a:endParaRPr>
        </a:p>
      </dsp:txBody>
      <dsp:txXfrm>
        <a:off x="5522042" y="360038"/>
        <a:ext cx="1822776" cy="1201542"/>
      </dsp:txXfrm>
    </dsp:sp>
    <dsp:sp modelId="{2579063E-7355-4011-B0AD-CE8D50B95354}">
      <dsp:nvSpPr>
        <dsp:cNvPr id="0" name=""/>
        <dsp:cNvSpPr/>
      </dsp:nvSpPr>
      <dsp:spPr>
        <a:xfrm rot="21528977">
          <a:off x="5001144" y="2628896"/>
          <a:ext cx="367068" cy="26117"/>
        </a:xfrm>
        <a:custGeom>
          <a:avLst/>
          <a:gdLst/>
          <a:ahLst/>
          <a:cxnLst/>
          <a:rect l="0" t="0" r="0" b="0"/>
          <a:pathLst>
            <a:path>
              <a:moveTo>
                <a:pt x="0" y="13058"/>
              </a:moveTo>
              <a:lnTo>
                <a:pt x="367068" y="13058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21528977">
        <a:off x="5175501" y="2632778"/>
        <a:ext cx="18353" cy="18353"/>
      </dsp:txXfrm>
    </dsp:sp>
    <dsp:sp modelId="{2886A07F-EAB3-4FB8-8693-3F9E88D73D96}">
      <dsp:nvSpPr>
        <dsp:cNvPr id="0" name=""/>
        <dsp:cNvSpPr/>
      </dsp:nvSpPr>
      <dsp:spPr>
        <a:xfrm>
          <a:off x="5367537" y="2016226"/>
          <a:ext cx="2049964" cy="1201542"/>
        </a:xfrm>
        <a:prstGeom prst="ellipse">
          <a:avLst/>
        </a:prstGeom>
        <a:gradFill rotWithShape="0">
          <a:gsLst>
            <a:gs pos="0">
              <a:schemeClr val="accent2">
                <a:hueOff val="-5760911"/>
                <a:satOff val="2505"/>
                <a:lumOff val="729"/>
                <a:alphaOff val="0"/>
                <a:shade val="63000"/>
                <a:satMod val="165000"/>
              </a:schemeClr>
            </a:gs>
            <a:gs pos="30000">
              <a:schemeClr val="accent2">
                <a:hueOff val="-5760911"/>
                <a:satOff val="2505"/>
                <a:lumOff val="729"/>
                <a:alphaOff val="0"/>
                <a:shade val="58000"/>
                <a:satMod val="165000"/>
              </a:schemeClr>
            </a:gs>
            <a:gs pos="75000">
              <a:schemeClr val="accent2">
                <a:hueOff val="-5760911"/>
                <a:satOff val="2505"/>
                <a:lumOff val="729"/>
                <a:alphaOff val="0"/>
                <a:shade val="30000"/>
                <a:satMod val="175000"/>
              </a:schemeClr>
            </a:gs>
            <a:gs pos="100000">
              <a:schemeClr val="accent2">
                <a:hueOff val="-5760911"/>
                <a:satOff val="2505"/>
                <a:lumOff val="729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u="none" kern="1200" dirty="0" smtClean="0">
              <a:latin typeface="Times New Roman" pitchFamily="18" charset="0"/>
              <a:cs typeface="Times New Roman" pitchFamily="18" charset="0"/>
            </a:rPr>
            <a:t>Sufficient Training Courses</a:t>
          </a:r>
          <a:endParaRPr lang="en-US" sz="2000" u="none" kern="1200" dirty="0">
            <a:latin typeface="Times New Roman" pitchFamily="18" charset="0"/>
            <a:cs typeface="Times New Roman" pitchFamily="18" charset="0"/>
          </a:endParaRPr>
        </a:p>
      </dsp:txBody>
      <dsp:txXfrm>
        <a:off x="5367537" y="2016226"/>
        <a:ext cx="2049964" cy="1201542"/>
      </dsp:txXfrm>
    </dsp:sp>
    <dsp:sp modelId="{1F30D266-F9F6-4614-9BC0-8D07383F2E3D}">
      <dsp:nvSpPr>
        <dsp:cNvPr id="0" name=""/>
        <dsp:cNvSpPr/>
      </dsp:nvSpPr>
      <dsp:spPr>
        <a:xfrm rot="2162889">
          <a:off x="4588225" y="3471584"/>
          <a:ext cx="1284738" cy="26117"/>
        </a:xfrm>
        <a:custGeom>
          <a:avLst/>
          <a:gdLst/>
          <a:ahLst/>
          <a:cxnLst/>
          <a:rect l="0" t="0" r="0" b="0"/>
          <a:pathLst>
            <a:path>
              <a:moveTo>
                <a:pt x="0" y="13058"/>
              </a:moveTo>
              <a:lnTo>
                <a:pt x="1284738" y="13058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2162889">
        <a:off x="5198476" y="3452524"/>
        <a:ext cx="64236" cy="64236"/>
      </dsp:txXfrm>
    </dsp:sp>
    <dsp:sp modelId="{D782B95E-D3E1-4D14-81EB-D026E1ED20C6}">
      <dsp:nvSpPr>
        <dsp:cNvPr id="0" name=""/>
        <dsp:cNvSpPr/>
      </dsp:nvSpPr>
      <dsp:spPr>
        <a:xfrm>
          <a:off x="5300058" y="3744414"/>
          <a:ext cx="2225761" cy="1201542"/>
        </a:xfrm>
        <a:prstGeom prst="ellipse">
          <a:avLst/>
        </a:prstGeom>
        <a:gradFill rotWithShape="0">
          <a:gsLst>
            <a:gs pos="0">
              <a:schemeClr val="accent2">
                <a:hueOff val="-8641366"/>
                <a:satOff val="3758"/>
                <a:lumOff val="1093"/>
                <a:alphaOff val="0"/>
                <a:shade val="63000"/>
                <a:satMod val="165000"/>
              </a:schemeClr>
            </a:gs>
            <a:gs pos="30000">
              <a:schemeClr val="accent2">
                <a:hueOff val="-8641366"/>
                <a:satOff val="3758"/>
                <a:lumOff val="1093"/>
                <a:alphaOff val="0"/>
                <a:shade val="58000"/>
                <a:satMod val="165000"/>
              </a:schemeClr>
            </a:gs>
            <a:gs pos="75000">
              <a:schemeClr val="accent2">
                <a:hueOff val="-8641366"/>
                <a:satOff val="3758"/>
                <a:lumOff val="1093"/>
                <a:alphaOff val="0"/>
                <a:shade val="30000"/>
                <a:satMod val="175000"/>
              </a:schemeClr>
            </a:gs>
            <a:gs pos="100000">
              <a:schemeClr val="accent2">
                <a:hueOff val="-8641366"/>
                <a:satOff val="3758"/>
                <a:lumOff val="1093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u="none" kern="1200" dirty="0" smtClean="0">
              <a:latin typeface="Times New Roman" pitchFamily="18" charset="0"/>
              <a:cs typeface="Times New Roman" pitchFamily="18" charset="0"/>
            </a:rPr>
            <a:t>Support the Use of  ERP System</a:t>
          </a:r>
          <a:endParaRPr lang="en-US" sz="2000" u="none" kern="1200" dirty="0">
            <a:latin typeface="Times New Roman" pitchFamily="18" charset="0"/>
            <a:cs typeface="Times New Roman" pitchFamily="18" charset="0"/>
          </a:endParaRPr>
        </a:p>
      </dsp:txBody>
      <dsp:txXfrm>
        <a:off x="5300058" y="3744414"/>
        <a:ext cx="2225761" cy="1201542"/>
      </dsp:txXfrm>
    </dsp:sp>
    <dsp:sp modelId="{CC3F357B-3148-4910-A5DA-FF9CF3943CFA}">
      <dsp:nvSpPr>
        <dsp:cNvPr id="0" name=""/>
        <dsp:cNvSpPr/>
      </dsp:nvSpPr>
      <dsp:spPr>
        <a:xfrm rot="5400000">
          <a:off x="3682646" y="3672838"/>
          <a:ext cx="841660" cy="26117"/>
        </a:xfrm>
        <a:custGeom>
          <a:avLst/>
          <a:gdLst/>
          <a:ahLst/>
          <a:cxnLst/>
          <a:rect l="0" t="0" r="0" b="0"/>
          <a:pathLst>
            <a:path>
              <a:moveTo>
                <a:pt x="0" y="13058"/>
              </a:moveTo>
              <a:lnTo>
                <a:pt x="841660" y="13058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5400000">
        <a:off x="4082435" y="3664856"/>
        <a:ext cx="42083" cy="42083"/>
      </dsp:txXfrm>
    </dsp:sp>
    <dsp:sp modelId="{4E667768-AA83-46C4-B27F-10C3C1B20595}">
      <dsp:nvSpPr>
        <dsp:cNvPr id="0" name=""/>
        <dsp:cNvSpPr/>
      </dsp:nvSpPr>
      <dsp:spPr>
        <a:xfrm>
          <a:off x="3349358" y="4106727"/>
          <a:ext cx="1508236" cy="1201542"/>
        </a:xfrm>
        <a:prstGeom prst="ellipse">
          <a:avLst/>
        </a:prstGeom>
        <a:gradFill rotWithShape="0">
          <a:gsLst>
            <a:gs pos="0">
              <a:schemeClr val="accent2">
                <a:hueOff val="-11521822"/>
                <a:satOff val="5011"/>
                <a:lumOff val="1457"/>
                <a:alphaOff val="0"/>
                <a:shade val="63000"/>
                <a:satMod val="165000"/>
              </a:schemeClr>
            </a:gs>
            <a:gs pos="30000">
              <a:schemeClr val="accent2">
                <a:hueOff val="-11521822"/>
                <a:satOff val="5011"/>
                <a:lumOff val="1457"/>
                <a:alphaOff val="0"/>
                <a:shade val="58000"/>
                <a:satMod val="165000"/>
              </a:schemeClr>
            </a:gs>
            <a:gs pos="75000">
              <a:schemeClr val="accent2">
                <a:hueOff val="-11521822"/>
                <a:satOff val="5011"/>
                <a:lumOff val="1457"/>
                <a:alphaOff val="0"/>
                <a:shade val="30000"/>
                <a:satMod val="175000"/>
              </a:schemeClr>
            </a:gs>
            <a:gs pos="100000">
              <a:schemeClr val="accent2">
                <a:hueOff val="-11521822"/>
                <a:satOff val="5011"/>
                <a:lumOff val="1457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u="none" kern="1200" dirty="0" smtClean="0">
              <a:latin typeface="Times New Roman" pitchFamily="18" charset="0"/>
              <a:cs typeface="Times New Roman" pitchFamily="18" charset="0"/>
            </a:rPr>
            <a:t>Decision-Making</a:t>
          </a:r>
          <a:endParaRPr lang="en-US" sz="2000" u="none" kern="1200" dirty="0">
            <a:latin typeface="Times New Roman" pitchFamily="18" charset="0"/>
            <a:cs typeface="Times New Roman" pitchFamily="18" charset="0"/>
          </a:endParaRPr>
        </a:p>
      </dsp:txBody>
      <dsp:txXfrm>
        <a:off x="3349358" y="4106727"/>
        <a:ext cx="1508236" cy="1201542"/>
      </dsp:txXfrm>
    </dsp:sp>
    <dsp:sp modelId="{FDB53BFC-72AC-4A50-901F-D2A84255DAAA}">
      <dsp:nvSpPr>
        <dsp:cNvPr id="0" name=""/>
        <dsp:cNvSpPr/>
      </dsp:nvSpPr>
      <dsp:spPr>
        <a:xfrm rot="8760987">
          <a:off x="2229766" y="3456926"/>
          <a:ext cx="1356974" cy="26117"/>
        </a:xfrm>
        <a:custGeom>
          <a:avLst/>
          <a:gdLst/>
          <a:ahLst/>
          <a:cxnLst/>
          <a:rect l="0" t="0" r="0" b="0"/>
          <a:pathLst>
            <a:path>
              <a:moveTo>
                <a:pt x="0" y="13058"/>
              </a:moveTo>
              <a:lnTo>
                <a:pt x="1356974" y="13058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8760987">
        <a:off x="2874329" y="3436060"/>
        <a:ext cx="67848" cy="67848"/>
      </dsp:txXfrm>
    </dsp:sp>
    <dsp:sp modelId="{712F90E9-59F9-46F8-A45E-95005EDAA1FB}">
      <dsp:nvSpPr>
        <dsp:cNvPr id="0" name=""/>
        <dsp:cNvSpPr/>
      </dsp:nvSpPr>
      <dsp:spPr>
        <a:xfrm>
          <a:off x="829075" y="3672410"/>
          <a:ext cx="1775303" cy="1201542"/>
        </a:xfrm>
        <a:prstGeom prst="ellipse">
          <a:avLst/>
        </a:prstGeom>
        <a:gradFill rotWithShape="0">
          <a:gsLst>
            <a:gs pos="0">
              <a:schemeClr val="accent2">
                <a:hueOff val="-14402278"/>
                <a:satOff val="6264"/>
                <a:lumOff val="1821"/>
                <a:alphaOff val="0"/>
                <a:shade val="63000"/>
                <a:satMod val="165000"/>
              </a:schemeClr>
            </a:gs>
            <a:gs pos="30000">
              <a:schemeClr val="accent2">
                <a:hueOff val="-14402278"/>
                <a:satOff val="6264"/>
                <a:lumOff val="1821"/>
                <a:alphaOff val="0"/>
                <a:shade val="58000"/>
                <a:satMod val="165000"/>
              </a:schemeClr>
            </a:gs>
            <a:gs pos="75000">
              <a:schemeClr val="accent2">
                <a:hueOff val="-14402278"/>
                <a:satOff val="6264"/>
                <a:lumOff val="1821"/>
                <a:alphaOff val="0"/>
                <a:shade val="30000"/>
                <a:satMod val="175000"/>
              </a:schemeClr>
            </a:gs>
            <a:gs pos="100000">
              <a:schemeClr val="accent2">
                <a:hueOff val="-14402278"/>
                <a:satOff val="6264"/>
                <a:lumOff val="1821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u="none" kern="1200" dirty="0" smtClean="0">
              <a:latin typeface="Times New Roman" pitchFamily="18" charset="0"/>
              <a:cs typeface="Times New Roman" pitchFamily="18" charset="0"/>
            </a:rPr>
            <a:t>Daily Routine Tasks </a:t>
          </a:r>
          <a:endParaRPr lang="en-US" sz="2000" u="none" kern="1200" dirty="0">
            <a:latin typeface="Times New Roman" pitchFamily="18" charset="0"/>
            <a:cs typeface="Times New Roman" pitchFamily="18" charset="0"/>
          </a:endParaRPr>
        </a:p>
      </dsp:txBody>
      <dsp:txXfrm>
        <a:off x="829075" y="3672410"/>
        <a:ext cx="1775303" cy="1201542"/>
      </dsp:txXfrm>
    </dsp:sp>
    <dsp:sp modelId="{3E516162-2381-4700-A374-2448200BE4EA}">
      <dsp:nvSpPr>
        <dsp:cNvPr id="0" name=""/>
        <dsp:cNvSpPr/>
      </dsp:nvSpPr>
      <dsp:spPr>
        <a:xfrm rot="10872212">
          <a:off x="2802542" y="2628142"/>
          <a:ext cx="403285" cy="26117"/>
        </a:xfrm>
        <a:custGeom>
          <a:avLst/>
          <a:gdLst/>
          <a:ahLst/>
          <a:cxnLst/>
          <a:rect l="0" t="0" r="0" b="0"/>
          <a:pathLst>
            <a:path>
              <a:moveTo>
                <a:pt x="0" y="13058"/>
              </a:moveTo>
              <a:lnTo>
                <a:pt x="403285" y="13058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72212">
        <a:off x="2994103" y="2631119"/>
        <a:ext cx="20164" cy="20164"/>
      </dsp:txXfrm>
    </dsp:sp>
    <dsp:sp modelId="{C0C33BEE-FFA2-4125-981B-F08FAA012D94}">
      <dsp:nvSpPr>
        <dsp:cNvPr id="0" name=""/>
        <dsp:cNvSpPr/>
      </dsp:nvSpPr>
      <dsp:spPr>
        <a:xfrm>
          <a:off x="901082" y="2016226"/>
          <a:ext cx="1902030" cy="1201542"/>
        </a:xfrm>
        <a:prstGeom prst="ellipse">
          <a:avLst/>
        </a:prstGeom>
        <a:gradFill rotWithShape="0">
          <a:gsLst>
            <a:gs pos="0">
              <a:schemeClr val="accent2">
                <a:hueOff val="-17282732"/>
                <a:satOff val="7516"/>
                <a:lumOff val="2186"/>
                <a:alphaOff val="0"/>
                <a:shade val="63000"/>
                <a:satMod val="165000"/>
              </a:schemeClr>
            </a:gs>
            <a:gs pos="30000">
              <a:schemeClr val="accent2">
                <a:hueOff val="-17282732"/>
                <a:satOff val="7516"/>
                <a:lumOff val="2186"/>
                <a:alphaOff val="0"/>
                <a:shade val="58000"/>
                <a:satMod val="165000"/>
              </a:schemeClr>
            </a:gs>
            <a:gs pos="75000">
              <a:schemeClr val="accent2">
                <a:hueOff val="-17282732"/>
                <a:satOff val="7516"/>
                <a:lumOff val="2186"/>
                <a:alphaOff val="0"/>
                <a:shade val="30000"/>
                <a:satMod val="175000"/>
              </a:schemeClr>
            </a:gs>
            <a:gs pos="100000">
              <a:schemeClr val="accent2">
                <a:hueOff val="-17282732"/>
                <a:satOff val="7516"/>
                <a:lumOff val="2186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u="none" kern="1200" dirty="0" smtClean="0">
              <a:latin typeface="Times New Roman" pitchFamily="18" charset="0"/>
              <a:cs typeface="Times New Roman" pitchFamily="18" charset="0"/>
            </a:rPr>
            <a:t>Report Generation  </a:t>
          </a:r>
          <a:endParaRPr lang="en-US" sz="2000" u="none" kern="1200" dirty="0">
            <a:latin typeface="Times New Roman" pitchFamily="18" charset="0"/>
            <a:cs typeface="Times New Roman" pitchFamily="18" charset="0"/>
          </a:endParaRPr>
        </a:p>
      </dsp:txBody>
      <dsp:txXfrm>
        <a:off x="901082" y="2016226"/>
        <a:ext cx="1902030" cy="1201542"/>
      </dsp:txXfrm>
    </dsp:sp>
    <dsp:sp modelId="{CF4AD45C-FA0E-433E-B86A-9809ACA618A8}">
      <dsp:nvSpPr>
        <dsp:cNvPr id="0" name=""/>
        <dsp:cNvSpPr/>
      </dsp:nvSpPr>
      <dsp:spPr>
        <a:xfrm rot="12908025">
          <a:off x="2202258" y="1809807"/>
          <a:ext cx="1410962" cy="26117"/>
        </a:xfrm>
        <a:custGeom>
          <a:avLst/>
          <a:gdLst/>
          <a:ahLst/>
          <a:cxnLst/>
          <a:rect l="0" t="0" r="0" b="0"/>
          <a:pathLst>
            <a:path>
              <a:moveTo>
                <a:pt x="0" y="13058"/>
              </a:moveTo>
              <a:lnTo>
                <a:pt x="1410962" y="13058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2908025">
        <a:off x="2872466" y="1787591"/>
        <a:ext cx="70548" cy="70548"/>
      </dsp:txXfrm>
    </dsp:sp>
    <dsp:sp modelId="{6E31C501-B313-47F9-911B-4D8BCD8A8059}">
      <dsp:nvSpPr>
        <dsp:cNvPr id="0" name=""/>
        <dsp:cNvSpPr/>
      </dsp:nvSpPr>
      <dsp:spPr>
        <a:xfrm>
          <a:off x="687017" y="360030"/>
          <a:ext cx="1991328" cy="1201542"/>
        </a:xfrm>
        <a:prstGeom prst="ellipse">
          <a:avLst/>
        </a:prstGeom>
        <a:gradFill rotWithShape="0">
          <a:gsLst>
            <a:gs pos="0">
              <a:schemeClr val="accent2">
                <a:hueOff val="-20163188"/>
                <a:satOff val="8769"/>
                <a:lumOff val="2550"/>
                <a:alphaOff val="0"/>
                <a:shade val="63000"/>
                <a:satMod val="165000"/>
              </a:schemeClr>
            </a:gs>
            <a:gs pos="30000">
              <a:schemeClr val="accent2">
                <a:hueOff val="-20163188"/>
                <a:satOff val="8769"/>
                <a:lumOff val="2550"/>
                <a:alphaOff val="0"/>
                <a:shade val="58000"/>
                <a:satMod val="165000"/>
              </a:schemeClr>
            </a:gs>
            <a:gs pos="75000">
              <a:schemeClr val="accent2">
                <a:hueOff val="-20163188"/>
                <a:satOff val="8769"/>
                <a:lumOff val="2550"/>
                <a:alphaOff val="0"/>
                <a:shade val="30000"/>
                <a:satMod val="175000"/>
              </a:schemeClr>
            </a:gs>
            <a:gs pos="100000">
              <a:schemeClr val="accent2">
                <a:hueOff val="-20163188"/>
                <a:satOff val="8769"/>
                <a:lumOff val="255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u="none" kern="1200" dirty="0" smtClean="0">
              <a:latin typeface="Times New Roman" pitchFamily="18" charset="0"/>
              <a:cs typeface="Times New Roman" pitchFamily="18" charset="0"/>
            </a:rPr>
            <a:t>Accurate Information</a:t>
          </a:r>
          <a:endParaRPr lang="en-US" sz="2000" u="none" kern="1200" dirty="0">
            <a:latin typeface="Times New Roman" pitchFamily="18" charset="0"/>
            <a:cs typeface="Times New Roman" pitchFamily="18" charset="0"/>
          </a:endParaRPr>
        </a:p>
      </dsp:txBody>
      <dsp:txXfrm>
        <a:off x="687017" y="360030"/>
        <a:ext cx="1991328" cy="12015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J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B0F225BF-BE53-4D50-8876-1B37BB790B8B}" type="datetimeFigureOut">
              <a:rPr lang="ar-JO" smtClean="0"/>
              <a:pPr/>
              <a:t>10/07/1434</a:t>
            </a:fld>
            <a:endParaRPr lang="ar-J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J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41CFDA1E-5D02-42CE-9A67-68405B3EC345}" type="slidenum">
              <a:rPr lang="ar-JO" smtClean="0"/>
              <a:pPr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xmlns="" val="24285991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DD15D037-C00B-420A-A65B-F0DB47EF86BE}" type="datetimeFigureOut">
              <a:rPr lang="ar-JO" smtClean="0"/>
              <a:pPr/>
              <a:t>10/07/1434</a:t>
            </a:fld>
            <a:endParaRPr lang="ar-JO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ar-JO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C82A93E0-C1E7-4E9F-8DFD-0DC121335DF9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5D037-C00B-420A-A65B-F0DB47EF86BE}" type="datetimeFigureOut">
              <a:rPr lang="ar-JO" smtClean="0"/>
              <a:pPr/>
              <a:t>10/07/1434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A93E0-C1E7-4E9F-8DFD-0DC121335DF9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5D037-C00B-420A-A65B-F0DB47EF86BE}" type="datetimeFigureOut">
              <a:rPr lang="ar-JO" smtClean="0"/>
              <a:pPr/>
              <a:t>10/07/1434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A93E0-C1E7-4E9F-8DFD-0DC121335DF9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D15D037-C00B-420A-A65B-F0DB47EF86BE}" type="datetimeFigureOut">
              <a:rPr lang="ar-JO" smtClean="0"/>
              <a:pPr/>
              <a:t>10/07/1434</a:t>
            </a:fld>
            <a:endParaRPr lang="ar-J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82A93E0-C1E7-4E9F-8DFD-0DC121335DF9}" type="slidenum">
              <a:rPr lang="ar-JO" smtClean="0"/>
              <a:pPr/>
              <a:t>‹#›</a:t>
            </a:fld>
            <a:endParaRPr lang="ar-JO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J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DD15D037-C00B-420A-A65B-F0DB47EF86BE}" type="datetimeFigureOut">
              <a:rPr lang="ar-JO" smtClean="0"/>
              <a:pPr/>
              <a:t>10/07/1434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ar-JO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C82A93E0-C1E7-4E9F-8DFD-0DC121335DF9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5D037-C00B-420A-A65B-F0DB47EF86BE}" type="datetimeFigureOut">
              <a:rPr lang="ar-JO" smtClean="0"/>
              <a:pPr/>
              <a:t>10/07/1434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A93E0-C1E7-4E9F-8DFD-0DC121335DF9}" type="slidenum">
              <a:rPr lang="ar-JO" smtClean="0"/>
              <a:pPr/>
              <a:t>‹#›</a:t>
            </a:fld>
            <a:endParaRPr lang="ar-JO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5D037-C00B-420A-A65B-F0DB47EF86BE}" type="datetimeFigureOut">
              <a:rPr lang="ar-JO" smtClean="0"/>
              <a:pPr/>
              <a:t>10/07/1434</a:t>
            </a:fld>
            <a:endParaRPr lang="ar-J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A93E0-C1E7-4E9F-8DFD-0DC121335DF9}" type="slidenum">
              <a:rPr lang="ar-JO" smtClean="0"/>
              <a:pPr/>
              <a:t>‹#›</a:t>
            </a:fld>
            <a:endParaRPr lang="ar-JO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D15D037-C00B-420A-A65B-F0DB47EF86BE}" type="datetimeFigureOut">
              <a:rPr lang="ar-JO" smtClean="0"/>
              <a:pPr/>
              <a:t>10/07/1434</a:t>
            </a:fld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82A93E0-C1E7-4E9F-8DFD-0DC121335DF9}" type="slidenum">
              <a:rPr lang="ar-JO" smtClean="0"/>
              <a:pPr/>
              <a:t>‹#›</a:t>
            </a:fld>
            <a:endParaRPr lang="ar-J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J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5D037-C00B-420A-A65B-F0DB47EF86BE}" type="datetimeFigureOut">
              <a:rPr lang="ar-JO" smtClean="0"/>
              <a:pPr/>
              <a:t>10/07/1434</a:t>
            </a:fld>
            <a:endParaRPr lang="ar-J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A93E0-C1E7-4E9F-8DFD-0DC121335DF9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D15D037-C00B-420A-A65B-F0DB47EF86BE}" type="datetimeFigureOut">
              <a:rPr lang="ar-JO" smtClean="0"/>
              <a:pPr/>
              <a:t>10/07/1434</a:t>
            </a:fld>
            <a:endParaRPr lang="ar-JO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82A93E0-C1E7-4E9F-8DFD-0DC121335DF9}" type="slidenum">
              <a:rPr lang="ar-JO" smtClean="0"/>
              <a:pPr/>
              <a:t>‹#›</a:t>
            </a:fld>
            <a:endParaRPr lang="ar-JO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JO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D15D037-C00B-420A-A65B-F0DB47EF86BE}" type="datetimeFigureOut">
              <a:rPr lang="ar-JO" smtClean="0"/>
              <a:pPr/>
              <a:t>10/07/1434</a:t>
            </a:fld>
            <a:endParaRPr lang="ar-JO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82A93E0-C1E7-4E9F-8DFD-0DC121335DF9}" type="slidenum">
              <a:rPr lang="ar-JO" smtClean="0"/>
              <a:pPr/>
              <a:t>‹#›</a:t>
            </a:fld>
            <a:endParaRPr lang="ar-JO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J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D15D037-C00B-420A-A65B-F0DB47EF86BE}" type="datetimeFigureOut">
              <a:rPr lang="ar-JO" smtClean="0"/>
              <a:pPr/>
              <a:t>10/07/1434</a:t>
            </a:fld>
            <a:endParaRPr lang="ar-J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ar-JO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82A93E0-C1E7-4E9F-8DFD-0DC121335DF9}" type="slidenum">
              <a:rPr lang="ar-JO" smtClean="0"/>
              <a:pPr/>
              <a:t>‹#›</a:t>
            </a:fld>
            <a:endParaRPr lang="ar-J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rtl="1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r" rtl="1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rtl="1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4.bin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5.bin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6.bin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7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ar-JO" dirty="0"/>
          </a:p>
        </p:txBody>
      </p:sp>
      <p:pic>
        <p:nvPicPr>
          <p:cNvPr id="4" name="Picture 2" descr="C:\Users\Dell\Downloads\Desktop\200495_10151392575076798_1095265210_n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Rektangel 30"/>
          <p:cNvSpPr>
            <a:spLocks noChangeArrowheads="1"/>
          </p:cNvSpPr>
          <p:nvPr/>
        </p:nvSpPr>
        <p:spPr bwMode="auto">
          <a:xfrm>
            <a:off x="251520" y="2348880"/>
            <a:ext cx="8640960" cy="165618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ar-JO" sz="5400" b="1" dirty="0" smtClean="0">
                <a:solidFill>
                  <a:schemeClr val="tx1"/>
                </a:solidFill>
                <a:latin typeface="Comic Sans MS" pitchFamily="66" charset="0"/>
                <a:ea typeface="ＭＳ Ｐゴシック" pitchFamily="-97" charset="-128"/>
              </a:rPr>
              <a:t> بسم الله الرحمن الرحيم</a:t>
            </a:r>
            <a:endParaRPr lang="da-DK" sz="5400" b="1" dirty="0">
              <a:solidFill>
                <a:schemeClr val="tx1"/>
              </a:solidFill>
              <a:latin typeface="Comic Sans MS" pitchFamily="66" charset="0"/>
              <a:ea typeface="ＭＳ Ｐゴシック" pitchFamily="-97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642919"/>
            <a:ext cx="10001288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Font typeface="Wingdings" pitchFamily="2" charset="2"/>
              <a:buChar char="v"/>
            </a:pPr>
            <a:r>
              <a:rPr lang="en-US" sz="2800" b="1" dirty="0" smtClean="0">
                <a:solidFill>
                  <a:schemeClr val="bg2">
                    <a:lumMod val="50000"/>
                  </a:schemeClr>
                </a:solidFill>
              </a:rPr>
              <a:t>Statistics Companies that have implemented  </a:t>
            </a:r>
          </a:p>
          <a:p>
            <a:pPr algn="l" rtl="0"/>
            <a:r>
              <a:rPr lang="en-US" sz="2800" b="1" dirty="0" smtClean="0">
                <a:solidFill>
                  <a:schemeClr val="bg2">
                    <a:lumMod val="50000"/>
                  </a:schemeClr>
                </a:solidFill>
              </a:rPr>
              <a:t> ERP system  </a:t>
            </a:r>
            <a:endParaRPr lang="ar-JO" sz="28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643050"/>
            <a:ext cx="7929618" cy="52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Dell\Downloads\Desktop\200495_10151392575076798_1095265210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00034" y="1000108"/>
            <a:ext cx="7572428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0">
              <a:buFont typeface="Wingdings" pitchFamily="2" charset="2"/>
              <a:buChar char="v"/>
            </a:pPr>
            <a:r>
              <a:rPr lang="en-US" sz="3600" b="1" dirty="0" smtClean="0">
                <a:solidFill>
                  <a:schemeClr val="bg2">
                    <a:lumMod val="50000"/>
                  </a:schemeClr>
                </a:solidFill>
              </a:rPr>
              <a:t>Motivations for ERP System</a:t>
            </a:r>
            <a:endParaRPr lang="ar-JO" sz="36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85852" y="1484784"/>
            <a:ext cx="7143800" cy="58169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endParaRPr lang="en-US" sz="2000" dirty="0" smtClean="0"/>
          </a:p>
          <a:p>
            <a:pPr algn="l" rtl="0">
              <a:buFont typeface="Wingdings" pitchFamily="2" charset="2"/>
              <a:buChar char="q"/>
            </a:pPr>
            <a:endParaRPr lang="en-US" sz="2000" dirty="0" smtClean="0"/>
          </a:p>
          <a:p>
            <a:pPr algn="l" rtl="0">
              <a:buFont typeface="Wingdings" pitchFamily="2" charset="2"/>
              <a:buChar char="q"/>
            </a:pPr>
            <a:r>
              <a:rPr lang="en-US" sz="2000" dirty="0" smtClean="0"/>
              <a:t>Improve the visibility.</a:t>
            </a:r>
          </a:p>
          <a:p>
            <a:pPr algn="l" rtl="0"/>
            <a:endParaRPr lang="en-US" sz="2000" dirty="0" smtClean="0"/>
          </a:p>
          <a:p>
            <a:pPr algn="l" rtl="0">
              <a:buFont typeface="Wingdings" pitchFamily="2" charset="2"/>
              <a:buChar char="q"/>
            </a:pPr>
            <a:endParaRPr lang="en-US" sz="2000" dirty="0" smtClean="0"/>
          </a:p>
          <a:p>
            <a:pPr algn="l" rtl="0">
              <a:buFont typeface="Wingdings" pitchFamily="2" charset="2"/>
              <a:buChar char="q"/>
            </a:pPr>
            <a:r>
              <a:rPr lang="en-US" sz="2000" dirty="0" smtClean="0"/>
              <a:t>Increase  Productivity.</a:t>
            </a:r>
          </a:p>
          <a:p>
            <a:pPr algn="l" rtl="0"/>
            <a:endParaRPr lang="en-US" sz="2000" dirty="0" smtClean="0"/>
          </a:p>
          <a:p>
            <a:pPr algn="l" rtl="0">
              <a:buFont typeface="Wingdings" pitchFamily="2" charset="2"/>
              <a:buChar char="q"/>
            </a:pPr>
            <a:endParaRPr lang="en-US" sz="2000" dirty="0" smtClean="0"/>
          </a:p>
          <a:p>
            <a:pPr algn="l" rtl="0">
              <a:buFont typeface="Wingdings" pitchFamily="2" charset="2"/>
              <a:buChar char="q"/>
            </a:pPr>
            <a:r>
              <a:rPr lang="en-US" sz="2000" dirty="0" smtClean="0"/>
              <a:t>Reduce Cost  and Improve Control</a:t>
            </a:r>
          </a:p>
          <a:p>
            <a:pPr algn="l" rtl="0"/>
            <a:endParaRPr lang="en-US" sz="2000" dirty="0" smtClean="0"/>
          </a:p>
          <a:p>
            <a:pPr algn="l" rtl="0"/>
            <a:endParaRPr lang="en-US" sz="2000" dirty="0" smtClean="0"/>
          </a:p>
          <a:p>
            <a:pPr algn="l" rtl="0">
              <a:buFont typeface="Wingdings" pitchFamily="2" charset="2"/>
              <a:buChar char="q"/>
            </a:pPr>
            <a:r>
              <a:rPr lang="en-US" sz="2000" dirty="0" smtClean="0"/>
              <a:t>Enhance the business performance.</a:t>
            </a:r>
          </a:p>
          <a:p>
            <a:pPr algn="l" rtl="0"/>
            <a:r>
              <a:rPr lang="en-US" sz="2000" dirty="0" smtClean="0"/>
              <a:t> </a:t>
            </a:r>
          </a:p>
          <a:p>
            <a:pPr algn="l" rtl="0">
              <a:buFont typeface="Wingdings" pitchFamily="2" charset="2"/>
              <a:buChar char="q"/>
            </a:pPr>
            <a:endParaRPr lang="en-US" sz="2000" dirty="0" smtClean="0"/>
          </a:p>
          <a:p>
            <a:pPr algn="l" rtl="0">
              <a:buFont typeface="Wingdings" pitchFamily="2" charset="2"/>
              <a:buChar char="q"/>
            </a:pPr>
            <a:r>
              <a:rPr lang="en-US" sz="2000" dirty="0" smtClean="0"/>
              <a:t> Provide a comprehensive view of your company .</a:t>
            </a:r>
          </a:p>
          <a:p>
            <a:pPr algn="l" rtl="0">
              <a:buFont typeface="Wingdings" pitchFamily="2" charset="2"/>
              <a:buChar char="q"/>
            </a:pPr>
            <a:endParaRPr lang="en-US" dirty="0" smtClean="0"/>
          </a:p>
          <a:p>
            <a:pPr algn="l" rtl="0">
              <a:buFont typeface="Wingdings" pitchFamily="2" charset="2"/>
              <a:buChar char="q"/>
            </a:pPr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 </a:t>
            </a:r>
            <a:endParaRPr lang="ar-J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:\Users\Dell\Downloads\Desktop\200495_10151392575076798_1095265210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14290"/>
            <a:ext cx="2270056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2051720" y="928670"/>
            <a:ext cx="612068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Objective of the Study</a:t>
            </a:r>
            <a:endParaRPr lang="ar-JO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07704" y="2348880"/>
            <a:ext cx="7236296" cy="470898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ar-JO" b="1" dirty="0" smtClean="0"/>
              <a:t>:</a:t>
            </a:r>
            <a:r>
              <a:rPr lang="en-US" b="1" dirty="0" smtClean="0"/>
              <a:t> </a:t>
            </a:r>
            <a:r>
              <a:rPr lang="en-US" sz="2000" b="1" dirty="0" smtClean="0"/>
              <a:t>The main objectives of this study </a:t>
            </a:r>
          </a:p>
          <a:p>
            <a:pPr algn="l"/>
            <a:endParaRPr lang="en-US" sz="2000" dirty="0" smtClean="0"/>
          </a:p>
          <a:p>
            <a:pPr algn="l" rtl="0">
              <a:buFont typeface="Wingdings" pitchFamily="2" charset="2"/>
              <a:buChar char="§"/>
            </a:pPr>
            <a:r>
              <a:rPr lang="en-US" sz="2000" dirty="0" smtClean="0"/>
              <a:t> To assess the implementation of the ERP system and to assess its impact on Napco departments .</a:t>
            </a:r>
          </a:p>
          <a:p>
            <a:pPr algn="l"/>
            <a:endParaRPr lang="en-US" sz="2000" dirty="0" smtClean="0"/>
          </a:p>
          <a:p>
            <a:pPr algn="l"/>
            <a:endParaRPr lang="en-US" sz="2000" dirty="0" smtClean="0"/>
          </a:p>
          <a:p>
            <a:pPr algn="l"/>
            <a:endParaRPr lang="en-US" sz="2000" dirty="0" smtClean="0"/>
          </a:p>
          <a:p>
            <a:pPr algn="l" rtl="0">
              <a:buFont typeface="Wingdings" pitchFamily="2" charset="2"/>
              <a:buChar char="§"/>
            </a:pPr>
            <a:r>
              <a:rPr lang="en-US" sz="2000" dirty="0" smtClean="0"/>
              <a:t>Also to evaluate to what extent the ERP implementation succeeds to alleviate cost, and to improve internal control.</a:t>
            </a:r>
            <a:endParaRPr lang="ar-JO" sz="2000" dirty="0" smtClean="0"/>
          </a:p>
          <a:p>
            <a:pPr algn="l"/>
            <a:endParaRPr lang="ar-JO" sz="2000" dirty="0" smtClean="0"/>
          </a:p>
          <a:p>
            <a:pPr algn="l"/>
            <a:endParaRPr lang="ar-JO" sz="2000" dirty="0" smtClean="0"/>
          </a:p>
          <a:p>
            <a:pPr algn="l"/>
            <a:endParaRPr lang="ar-JO" sz="2000" dirty="0" smtClean="0"/>
          </a:p>
          <a:p>
            <a:pPr algn="l"/>
            <a:endParaRPr lang="ar-JO" sz="2000" dirty="0" smtClean="0"/>
          </a:p>
          <a:p>
            <a:pPr algn="l"/>
            <a:endParaRPr lang="ar-JO" sz="2000" dirty="0" smtClean="0"/>
          </a:p>
          <a:p>
            <a:pPr algn="l"/>
            <a:endParaRPr lang="ar-JO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:\Users\Dell\Downloads\Desktop\200495_10151392575076798_1095265210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0" y="620688"/>
            <a:ext cx="637220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rtl="0">
              <a:buFont typeface="Wingdings" pitchFamily="2" charset="2"/>
              <a:buChar char="Ø"/>
            </a:pPr>
            <a:r>
              <a:rPr lang="en-US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Problem Definition</a:t>
            </a:r>
            <a:endParaRPr lang="ar-JO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7584" y="1628800"/>
            <a:ext cx="7920880" cy="393954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 rtl="0">
              <a:buFont typeface="Wingdings" pitchFamily="2" charset="2"/>
              <a:buChar char="ü"/>
            </a:pPr>
            <a:r>
              <a:rPr lang="en-US" sz="2000" dirty="0" smtClean="0"/>
              <a:t> </a:t>
            </a:r>
            <a:r>
              <a:rPr lang="en-US" sz="2200" dirty="0" smtClean="0">
                <a:latin typeface="+mj-lt"/>
              </a:rPr>
              <a:t>The project discusses a case study in ‘ Assessment of ERP implementation at  Napco  factory  in Palestine, Nablus.</a:t>
            </a:r>
          </a:p>
          <a:p>
            <a:pPr algn="just" rtl="0">
              <a:buFont typeface="Wingdings" pitchFamily="2" charset="2"/>
              <a:buChar char="ü"/>
            </a:pPr>
            <a:endParaRPr lang="en-US" sz="2200" dirty="0" smtClean="0">
              <a:latin typeface="+mj-lt"/>
            </a:endParaRPr>
          </a:p>
          <a:p>
            <a:pPr algn="just" rtl="0">
              <a:buFont typeface="Wingdings" pitchFamily="2" charset="2"/>
              <a:buChar char="ü"/>
            </a:pPr>
            <a:r>
              <a:rPr lang="en-US" sz="2200" dirty="0" smtClean="0">
                <a:latin typeface="+mj-lt"/>
              </a:rPr>
              <a:t> This study focus on studying  and evaluating the impact  </a:t>
            </a:r>
            <a:r>
              <a:rPr lang="en-GB" sz="2200" dirty="0" smtClean="0">
                <a:latin typeface="+mj-lt"/>
              </a:rPr>
              <a:t>of  the following  two hypotheses:</a:t>
            </a:r>
            <a:endParaRPr lang="en-US" sz="2200" dirty="0" smtClean="0">
              <a:latin typeface="+mj-lt"/>
            </a:endParaRPr>
          </a:p>
          <a:p>
            <a:pPr algn="l"/>
            <a:endParaRPr lang="ar-JO" sz="2000" dirty="0" smtClean="0"/>
          </a:p>
          <a:p>
            <a:pPr algn="l"/>
            <a:endParaRPr lang="ar-JO" sz="2000" dirty="0" smtClean="0"/>
          </a:p>
          <a:p>
            <a:pPr algn="just" rtl="0"/>
            <a:r>
              <a:rPr lang="ar-JO" sz="2000" dirty="0" smtClean="0"/>
              <a:t>     </a:t>
            </a:r>
            <a:r>
              <a:rPr lang="en-GB" sz="2000" dirty="0" smtClean="0"/>
              <a:t> </a:t>
            </a:r>
            <a:r>
              <a:rPr lang="en-GB" sz="2000" b="1" dirty="0" smtClean="0">
                <a:solidFill>
                  <a:schemeClr val="bg2">
                    <a:lumMod val="50000"/>
                  </a:schemeClr>
                </a:solidFill>
              </a:rPr>
              <a:t>H1: </a:t>
            </a:r>
            <a:r>
              <a:rPr lang="en-US" sz="2000" b="1" dirty="0" smtClean="0">
                <a:solidFill>
                  <a:schemeClr val="bg2">
                    <a:lumMod val="50000"/>
                  </a:schemeClr>
                </a:solidFill>
              </a:rPr>
              <a:t> Applying ERP system will increase the internal    control in the operation</a:t>
            </a:r>
            <a:r>
              <a:rPr lang="en-US" sz="2000" dirty="0" smtClean="0"/>
              <a:t>.</a:t>
            </a:r>
          </a:p>
          <a:p>
            <a:pPr algn="just" rtl="0"/>
            <a:endParaRPr lang="en-US" sz="2000" dirty="0" smtClean="0"/>
          </a:p>
          <a:p>
            <a:pPr algn="just" rtl="0"/>
            <a:r>
              <a:rPr lang="en-US" sz="2000" b="1" dirty="0" smtClean="0">
                <a:solidFill>
                  <a:schemeClr val="bg2">
                    <a:lumMod val="50000"/>
                  </a:schemeClr>
                </a:solidFill>
              </a:rPr>
              <a:t> H2:  Applying ERP system will contribute to cost reduction</a:t>
            </a:r>
            <a:r>
              <a:rPr lang="en-US" sz="2000" b="1" dirty="0" smtClean="0">
                <a:solidFill>
                  <a:schemeClr val="bg2">
                    <a:lumMod val="50000"/>
                  </a:schemeClr>
                </a:solidFill>
                <a:latin typeface="Comic Sans MS" pitchFamily="66" charset="0"/>
              </a:rPr>
              <a:t> </a:t>
            </a:r>
            <a:endParaRPr lang="ar-JO" sz="2000" b="1" dirty="0">
              <a:solidFill>
                <a:schemeClr val="bg2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35696" y="857232"/>
            <a:ext cx="6022452" cy="73866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457200" indent="-457200" algn="l" rtl="0">
              <a:buFont typeface="+mj-lt"/>
              <a:buAutoNum type="arabicPeriod"/>
            </a:pPr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</a:rPr>
              <a:t>Internal Control</a:t>
            </a:r>
          </a:p>
          <a:p>
            <a:endParaRPr lang="ar-JO" dirty="0"/>
          </a:p>
        </p:txBody>
      </p:sp>
      <p:sp>
        <p:nvSpPr>
          <p:cNvPr id="5" name="TextBox 4"/>
          <p:cNvSpPr txBox="1"/>
          <p:nvPr/>
        </p:nvSpPr>
        <p:spPr>
          <a:xfrm>
            <a:off x="1979712" y="1556792"/>
            <a:ext cx="6912768" cy="467820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ar-JO" sz="2000" b="1" dirty="0" smtClean="0">
                <a:latin typeface="Comic Sans MS" pitchFamily="66" charset="0"/>
              </a:rPr>
              <a:t> </a:t>
            </a:r>
          </a:p>
          <a:p>
            <a:pPr algn="just" rtl="0">
              <a:buFont typeface="Wingdings" pitchFamily="2" charset="2"/>
              <a:buChar char="Ø"/>
            </a:pPr>
            <a:r>
              <a:rPr lang="en-US" sz="2200" dirty="0" smtClean="0">
                <a:latin typeface="+mj-lt"/>
              </a:rPr>
              <a:t>Reduce number of errors</a:t>
            </a:r>
            <a:r>
              <a:rPr lang="ar-JO" sz="2200" dirty="0" smtClean="0">
                <a:latin typeface="+mj-lt"/>
              </a:rPr>
              <a:t> .</a:t>
            </a:r>
          </a:p>
          <a:p>
            <a:pPr algn="just" rtl="0"/>
            <a:endParaRPr lang="en-GB" sz="2200" dirty="0" smtClean="0"/>
          </a:p>
          <a:p>
            <a:pPr algn="just" rtl="0">
              <a:buFont typeface="Wingdings" pitchFamily="2" charset="2"/>
              <a:buChar char="Ø"/>
            </a:pPr>
            <a:endParaRPr lang="en-GB" sz="2200" dirty="0" smtClean="0">
              <a:latin typeface="Comic Sans MS" pitchFamily="66" charset="0"/>
            </a:endParaRPr>
          </a:p>
          <a:p>
            <a:pPr algn="just" rtl="0">
              <a:buFont typeface="Wingdings" pitchFamily="2" charset="2"/>
              <a:buChar char="Ø"/>
            </a:pPr>
            <a:r>
              <a:rPr lang="en-GB" sz="2200" dirty="0" smtClean="0"/>
              <a:t> ERP enhance control through standardized and accessible information .</a:t>
            </a:r>
          </a:p>
          <a:p>
            <a:pPr algn="just" rtl="0"/>
            <a:endParaRPr lang="en-GB" sz="2200" dirty="0" smtClean="0"/>
          </a:p>
          <a:p>
            <a:pPr algn="just" rtl="0">
              <a:buFont typeface="Wingdings" pitchFamily="2" charset="2"/>
              <a:buChar char="Ø"/>
            </a:pPr>
            <a:endParaRPr lang="en-GB" sz="2200" dirty="0" smtClean="0">
              <a:latin typeface="Comic Sans MS" pitchFamily="66" charset="0"/>
            </a:endParaRPr>
          </a:p>
          <a:p>
            <a:pPr algn="just" rtl="0">
              <a:buFont typeface="Wingdings" pitchFamily="2" charset="2"/>
              <a:buChar char="Ø"/>
            </a:pPr>
            <a:r>
              <a:rPr lang="en-GB" sz="2200" dirty="0" smtClean="0"/>
              <a:t>Give more power to employees, greater control relaxation and more job discretion  </a:t>
            </a:r>
            <a:r>
              <a:rPr lang="en-GB" sz="2000" dirty="0" smtClean="0"/>
              <a:t>.</a:t>
            </a:r>
            <a:endParaRPr lang="ar-JO" sz="2000" dirty="0" smtClean="0">
              <a:latin typeface="Comic Sans MS" pitchFamily="66" charset="0"/>
            </a:endParaRPr>
          </a:p>
          <a:p>
            <a:pPr algn="l"/>
            <a:endParaRPr lang="ar-JO" sz="2000" dirty="0" smtClean="0">
              <a:latin typeface="Comic Sans MS" pitchFamily="66" charset="0"/>
            </a:endParaRPr>
          </a:p>
          <a:p>
            <a:pPr algn="l"/>
            <a:endParaRPr lang="ar-JO" sz="2000" dirty="0" smtClean="0">
              <a:latin typeface="Comic Sans MS" pitchFamily="66" charset="0"/>
            </a:endParaRPr>
          </a:p>
          <a:p>
            <a:pPr algn="l"/>
            <a:endParaRPr lang="ar-JO" sz="2000" dirty="0" smtClean="0">
              <a:latin typeface="Comic Sans MS" pitchFamily="66" charset="0"/>
            </a:endParaRPr>
          </a:p>
          <a:p>
            <a:pPr algn="l"/>
            <a:r>
              <a:rPr lang="ar-JO" sz="2000" dirty="0" smtClean="0">
                <a:latin typeface="Comic Sans MS" pitchFamily="66" charset="0"/>
              </a:rPr>
              <a:t> </a:t>
            </a:r>
            <a:endParaRPr lang="ar-JO" sz="2000" dirty="0">
              <a:latin typeface="Comic Sans MS" pitchFamily="66" charset="0"/>
            </a:endParaRPr>
          </a:p>
        </p:txBody>
      </p:sp>
      <p:pic>
        <p:nvPicPr>
          <p:cNvPr id="8" name="Picture 1" descr="C:\Users\Dell\Downloads\Desktop\Why-Trust-Will-Boost-Email-Marketing-Subscriptio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835696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051720" y="764704"/>
            <a:ext cx="662473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457200" indent="-457200" algn="l" rtl="0"/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</a:rPr>
              <a:t>2.  Cost Reduction</a:t>
            </a:r>
            <a:endParaRPr lang="ar-JO" sz="2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1619671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835696" y="1052736"/>
            <a:ext cx="6984776" cy="747897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ar-JO" dirty="0" smtClean="0"/>
              <a:t> </a:t>
            </a:r>
            <a:endParaRPr lang="en-US" sz="2000" b="1" dirty="0" smtClean="0"/>
          </a:p>
          <a:p>
            <a:pPr algn="l" rtl="0"/>
            <a:endParaRPr lang="en-US" sz="2000" b="1" dirty="0" smtClean="0"/>
          </a:p>
          <a:p>
            <a:pPr algn="just" rtl="0">
              <a:buFont typeface="Wingdings" pitchFamily="2" charset="2"/>
              <a:buChar char="Ø"/>
            </a:pPr>
            <a:r>
              <a:rPr lang="en-US" sz="2000" dirty="0" smtClean="0"/>
              <a:t> </a:t>
            </a:r>
            <a:r>
              <a:rPr lang="en-US" sz="2200" dirty="0" smtClean="0"/>
              <a:t>Help reduce overtime ,related labor and payroll expenses . </a:t>
            </a:r>
          </a:p>
          <a:p>
            <a:pPr algn="just" rtl="0"/>
            <a:endParaRPr lang="en-US" sz="2200" dirty="0" smtClean="0"/>
          </a:p>
          <a:p>
            <a:pPr algn="just" rtl="0">
              <a:buFont typeface="Wingdings" pitchFamily="2" charset="2"/>
              <a:buChar char="Ø"/>
            </a:pPr>
            <a:endParaRPr lang="en-US" sz="2200" b="1" dirty="0" smtClean="0"/>
          </a:p>
          <a:p>
            <a:pPr algn="just" rtl="0">
              <a:buFont typeface="Wingdings" pitchFamily="2" charset="2"/>
              <a:buChar char="Ø"/>
            </a:pPr>
            <a:r>
              <a:rPr lang="en-US" sz="2200" dirty="0" smtClean="0"/>
              <a:t> Increase the production process accuracy .</a:t>
            </a:r>
          </a:p>
          <a:p>
            <a:pPr algn="just" rtl="0"/>
            <a:endParaRPr lang="en-US" sz="2200" dirty="0" smtClean="0"/>
          </a:p>
          <a:p>
            <a:pPr algn="just" rtl="0"/>
            <a:endParaRPr lang="en-US" sz="2200" b="1" dirty="0" smtClean="0"/>
          </a:p>
          <a:p>
            <a:pPr algn="just" rtl="0">
              <a:buFont typeface="Wingdings" pitchFamily="2" charset="2"/>
              <a:buChar char="Ø"/>
            </a:pPr>
            <a:r>
              <a:rPr lang="en-US" sz="2200" dirty="0" smtClean="0"/>
              <a:t>Help implementing JIT inventory system.</a:t>
            </a:r>
          </a:p>
          <a:p>
            <a:pPr algn="just" rtl="0"/>
            <a:endParaRPr lang="en-US" sz="2200" dirty="0" smtClean="0"/>
          </a:p>
          <a:p>
            <a:pPr algn="just" rtl="0">
              <a:buFont typeface="Wingdings" pitchFamily="2" charset="2"/>
              <a:buChar char="Ø"/>
            </a:pPr>
            <a:endParaRPr lang="en-US" sz="2200" b="1" dirty="0" smtClean="0"/>
          </a:p>
          <a:p>
            <a:pPr algn="just" rtl="0">
              <a:buFont typeface="Wingdings" pitchFamily="2" charset="2"/>
              <a:buChar char="Ø"/>
            </a:pPr>
            <a:r>
              <a:rPr lang="en-US" sz="2200" dirty="0" smtClean="0"/>
              <a:t>Process automation will help relocating employees </a:t>
            </a:r>
            <a:endParaRPr lang="en-US" sz="2000" b="1" dirty="0" smtClean="0"/>
          </a:p>
          <a:p>
            <a:pPr algn="l" rtl="0"/>
            <a:endParaRPr lang="en-US" sz="2000" b="1" dirty="0" smtClean="0"/>
          </a:p>
          <a:p>
            <a:pPr algn="l"/>
            <a:endParaRPr lang="en-US" sz="2000" b="1" dirty="0" smtClean="0"/>
          </a:p>
          <a:p>
            <a:pPr algn="l"/>
            <a:endParaRPr lang="en-US" sz="2000" b="1" dirty="0" smtClean="0"/>
          </a:p>
          <a:p>
            <a:pPr algn="l"/>
            <a:endParaRPr lang="en-US" sz="2000" b="1" dirty="0" smtClean="0"/>
          </a:p>
          <a:p>
            <a:pPr algn="l"/>
            <a:endParaRPr lang="en-US" sz="2000" b="1" dirty="0" smtClean="0"/>
          </a:p>
          <a:p>
            <a:pPr algn="l"/>
            <a:endParaRPr lang="en-US" sz="2000" b="1" dirty="0" smtClean="0"/>
          </a:p>
          <a:p>
            <a:pPr algn="l"/>
            <a:endParaRPr lang="en-US" sz="2000" b="1" dirty="0" smtClean="0"/>
          </a:p>
          <a:p>
            <a:pPr algn="l"/>
            <a:endParaRPr lang="en-US" sz="2000" b="1" dirty="0" smtClean="0"/>
          </a:p>
          <a:p>
            <a:pPr algn="l"/>
            <a:endParaRPr lang="en-US" sz="2000" b="1" dirty="0" smtClean="0"/>
          </a:p>
          <a:p>
            <a:pPr algn="l"/>
            <a:endParaRPr lang="ar-JO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:\Users\Dell\Downloads\Desktop\200495_10151392575076798_1095265210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32656"/>
            <a:ext cx="3000396" cy="1493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827584" y="2060848"/>
            <a:ext cx="7992888" cy="415498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 rtl="0"/>
            <a:r>
              <a:rPr lang="en-US" sz="2400" b="1" dirty="0" smtClean="0"/>
              <a:t>NAPCO</a:t>
            </a:r>
            <a:r>
              <a:rPr lang="en-US" sz="2400" dirty="0" smtClean="0"/>
              <a:t> ( National Aluminum Profiles Company ) is </a:t>
            </a:r>
            <a:endParaRPr lang="ar-JO" sz="2400" dirty="0" smtClean="0"/>
          </a:p>
          <a:p>
            <a:pPr algn="just" rtl="0"/>
            <a:r>
              <a:rPr lang="en-US" sz="2400" dirty="0" smtClean="0"/>
              <a:t>Palestinian Aluminum Solutions Company.</a:t>
            </a:r>
          </a:p>
          <a:p>
            <a:pPr algn="l"/>
            <a:endParaRPr lang="en-US" sz="2400" dirty="0" smtClean="0"/>
          </a:p>
          <a:p>
            <a:pPr algn="l"/>
            <a:endParaRPr lang="en-US" sz="2400" dirty="0" smtClean="0"/>
          </a:p>
          <a:p>
            <a:pPr algn="just" rtl="0"/>
            <a:r>
              <a:rPr lang="en-US" sz="2400" dirty="0" smtClean="0"/>
              <a:t> </a:t>
            </a:r>
            <a:r>
              <a:rPr lang="en-US" sz="2400" b="1" dirty="0" smtClean="0"/>
              <a:t>NAPCO</a:t>
            </a:r>
            <a:r>
              <a:rPr lang="en-US" sz="2400" dirty="0" smtClean="0"/>
              <a:t> was established in 1991 in Nablus City – Palestine. It is create more than 250 job opportunities within its production lines</a:t>
            </a:r>
          </a:p>
          <a:p>
            <a:pPr algn="l"/>
            <a:endParaRPr lang="en-US" sz="2400" dirty="0" smtClean="0"/>
          </a:p>
          <a:p>
            <a:pPr algn="l"/>
            <a:endParaRPr lang="en-US" sz="2400" dirty="0" smtClean="0"/>
          </a:p>
          <a:p>
            <a:pPr algn="l"/>
            <a:endParaRPr lang="en-US" sz="2400" dirty="0" smtClean="0"/>
          </a:p>
          <a:p>
            <a:pPr algn="l"/>
            <a:endParaRPr lang="ar-JO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:\Users\Dell\Downloads\Desktop\200495_10151392575076798_1095265210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548680"/>
            <a:ext cx="8247860" cy="1299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971600" y="1988840"/>
            <a:ext cx="7848872" cy="489364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200" dirty="0" err="1" smtClean="0"/>
              <a:t>Napco</a:t>
            </a:r>
            <a:r>
              <a:rPr lang="en-US" sz="2200" dirty="0" smtClean="0"/>
              <a:t> choose Microsoft Dynamic Ax for several reasons mainly because:</a:t>
            </a:r>
          </a:p>
          <a:p>
            <a:pPr algn="l" rtl="0">
              <a:buFont typeface="Courier New" pitchFamily="49" charset="0"/>
              <a:buChar char="o"/>
            </a:pPr>
            <a:endParaRPr lang="en-US" sz="2200" dirty="0" smtClean="0"/>
          </a:p>
          <a:p>
            <a:pPr algn="l" rtl="0"/>
            <a:r>
              <a:rPr lang="en-US" sz="2200" dirty="0" smtClean="0"/>
              <a:t>1-cost is acceptable compared with other programs</a:t>
            </a:r>
          </a:p>
          <a:p>
            <a:pPr algn="l" rtl="0"/>
            <a:endParaRPr lang="en-US" sz="2200" dirty="0" smtClean="0"/>
          </a:p>
          <a:p>
            <a:pPr algn="l" rtl="0"/>
            <a:r>
              <a:rPr lang="en-US" sz="2200" dirty="0" smtClean="0"/>
              <a:t>2-it has an authorized dealer in Palestine.</a:t>
            </a:r>
          </a:p>
          <a:p>
            <a:pPr algn="l" rtl="0">
              <a:buFont typeface="Courier New" pitchFamily="49" charset="0"/>
              <a:buChar char="o"/>
            </a:pPr>
            <a:endParaRPr lang="en-US" sz="2200" dirty="0" smtClean="0"/>
          </a:p>
          <a:p>
            <a:pPr algn="l" rtl="0"/>
            <a:r>
              <a:rPr lang="en-US" sz="2200" dirty="0" smtClean="0"/>
              <a:t>3-it contains all the modulus.</a:t>
            </a:r>
          </a:p>
          <a:p>
            <a:pPr algn="l" rtl="0"/>
            <a:endParaRPr lang="en-US" sz="2400" dirty="0" smtClean="0"/>
          </a:p>
          <a:p>
            <a:pPr algn="l" rtl="0">
              <a:buFont typeface="Courier New" pitchFamily="49" charset="0"/>
              <a:buChar char="o"/>
            </a:pPr>
            <a:endParaRPr lang="en-US" sz="2400" dirty="0" smtClean="0"/>
          </a:p>
          <a:p>
            <a:pPr algn="l" rtl="0">
              <a:buFont typeface="Courier New" pitchFamily="49" charset="0"/>
              <a:buChar char="o"/>
            </a:pPr>
            <a:endParaRPr lang="en-US" sz="2200" dirty="0" smtClean="0"/>
          </a:p>
          <a:p>
            <a:pPr algn="l"/>
            <a:endParaRPr lang="en-US" sz="2200" dirty="0" smtClean="0"/>
          </a:p>
          <a:p>
            <a:pPr algn="l"/>
            <a:endParaRPr lang="en-US" sz="2200" dirty="0" smtClean="0"/>
          </a:p>
          <a:p>
            <a:pPr algn="l"/>
            <a:endParaRPr lang="ar-JO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9" name="Picture 3" descr="C:\Users\Dell\Downloads\Desktop\379427_10151392573261798_466726405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28596" y="2500306"/>
            <a:ext cx="8215370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6000" b="1" dirty="0" smtClean="0">
                <a:solidFill>
                  <a:schemeClr val="bg1"/>
                </a:solidFill>
                <a:latin typeface="Comic Sans MS" pitchFamily="66" charset="0"/>
              </a:rPr>
              <a:t> Literature Review </a:t>
            </a:r>
            <a:endParaRPr lang="ar-JO" sz="60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:\Users\Dell\Downloads\Desktop\200495_10151392575076798_1095265210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11560" y="836712"/>
            <a:ext cx="784887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0">
              <a:buFont typeface="Wingdings" pitchFamily="2" charset="2"/>
              <a:buChar char="q"/>
            </a:pPr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</a:rPr>
              <a:t>Many previous research related to our project:</a:t>
            </a:r>
            <a:endParaRPr lang="ar-JO" sz="2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43608" y="1700808"/>
            <a:ext cx="6696744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 rtl="0">
              <a:buFont typeface="Wingdings" pitchFamily="2" charset="2"/>
              <a:buChar char="ü"/>
            </a:pPr>
            <a:r>
              <a:rPr lang="en-US" sz="2000" dirty="0" smtClean="0"/>
              <a:t>Most studies on ERP were new and mostly started in 90s.</a:t>
            </a:r>
            <a:endParaRPr lang="ar-JO" sz="2000" dirty="0"/>
          </a:p>
        </p:txBody>
      </p:sp>
      <p:sp>
        <p:nvSpPr>
          <p:cNvPr id="6" name="Rectangle 5"/>
          <p:cNvSpPr/>
          <p:nvPr/>
        </p:nvSpPr>
        <p:spPr>
          <a:xfrm>
            <a:off x="3946459" y="3351570"/>
            <a:ext cx="1796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467543" y="2708920"/>
          <a:ext cx="8208912" cy="3232521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847005"/>
                <a:gridCol w="2185444"/>
                <a:gridCol w="1029713"/>
                <a:gridCol w="3146750"/>
              </a:tblGrid>
              <a:tr h="438790">
                <a:tc>
                  <a:txBody>
                    <a:bodyPr/>
                    <a:lstStyle/>
                    <a:p>
                      <a:pPr algn="ctr" rtl="0"/>
                      <a:r>
                        <a:rPr lang="it-CH" sz="20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        Research</a:t>
                      </a:r>
                      <a:r>
                        <a:rPr lang="it-CH" sz="2000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 </a:t>
                      </a:r>
                      <a:endParaRPr lang="en-US" sz="200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it-CH" sz="20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        </a:t>
                      </a:r>
                    </a:p>
                    <a:p>
                      <a:pPr algn="ctr" rtl="0"/>
                      <a:r>
                        <a:rPr lang="it-CH" sz="20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 Author</a:t>
                      </a:r>
                      <a:endParaRPr lang="en-US" sz="2000" b="1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it-CH" sz="20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  </a:t>
                      </a:r>
                      <a:r>
                        <a:rPr lang="it-CH" sz="2000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    </a:t>
                      </a:r>
                      <a:r>
                        <a:rPr lang="it-CH" sz="20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Date </a:t>
                      </a:r>
                      <a:endParaRPr lang="en-US" sz="200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it-CH" sz="20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       </a:t>
                      </a:r>
                    </a:p>
                    <a:p>
                      <a:pPr algn="ctr" rtl="0"/>
                      <a:r>
                        <a:rPr lang="it-CH" sz="20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 about</a:t>
                      </a:r>
                      <a:endParaRPr lang="en-US" sz="200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25314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/>
                        <a:t> (ERP) systems for healthcare delivery organizations.)</a:t>
                      </a:r>
                    </a:p>
                    <a:p>
                      <a:pPr algn="l"/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/>
                        <a:t>Godefridus G. van Merodea,Siebren Groothuisb, Arie Hasman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kern="1200" dirty="0" smtClean="0"/>
                        <a:t>2004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kern="1200" dirty="0" smtClean="0"/>
                        <a:t>Integrated hospitals need a central planning and control system,</a:t>
                      </a:r>
                      <a:br>
                        <a:rPr lang="en-US" sz="1800" kern="1200" dirty="0" smtClean="0"/>
                      </a:br>
                      <a:r>
                        <a:rPr lang="en-US" sz="1800" kern="1200" dirty="0" smtClean="0"/>
                        <a:t>To determine what the</a:t>
                      </a:r>
                    </a:p>
                    <a:p>
                      <a:pPr algn="l"/>
                      <a:r>
                        <a:rPr lang="en-US" sz="1800" kern="1200" dirty="0" smtClean="0"/>
                        <a:t>requirements for ERP in hospitals are!, we will discuss the planning and control function in hospitals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Dell\Downloads\Desktop\sowar erp\erpsoftwar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1142984"/>
            <a:ext cx="6500826" cy="464347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0"/>
            <a:ext cx="9144000" cy="107721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Comic Sans MS" pitchFamily="66" charset="0"/>
              </a:rPr>
              <a:t>The Assessment of ERP System on the Performance of Napco Factory</a:t>
            </a:r>
            <a:r>
              <a:rPr lang="ar-JO" sz="3200" b="1" dirty="0" smtClean="0">
                <a:solidFill>
                  <a:schemeClr val="tx1"/>
                </a:solidFill>
                <a:latin typeface="Comic Sans MS" pitchFamily="66" charset="0"/>
              </a:rPr>
              <a:t> </a:t>
            </a:r>
            <a:endParaRPr lang="ar-JO" sz="32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3071810"/>
            <a:ext cx="3786182" cy="286232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endParaRPr lang="ar-JO" sz="2000" dirty="0" smtClean="0">
              <a:latin typeface="Comic Sans MS" pitchFamily="66" charset="0"/>
            </a:endParaRPr>
          </a:p>
          <a:p>
            <a:pPr algn="l"/>
            <a:r>
              <a:rPr lang="en-US" sz="3200" b="1" i="1" dirty="0" smtClean="0">
                <a:solidFill>
                  <a:schemeClr val="bg2">
                    <a:lumMod val="75000"/>
                  </a:schemeClr>
                </a:solidFill>
                <a:latin typeface="Comic Sans MS" pitchFamily="66" charset="0"/>
              </a:rPr>
              <a:t>Group Members:</a:t>
            </a:r>
          </a:p>
          <a:p>
            <a:pPr algn="l"/>
            <a:r>
              <a:rPr lang="en-US" sz="3200" dirty="0" smtClean="0">
                <a:latin typeface="Comic Sans MS" pitchFamily="66" charset="0"/>
              </a:rPr>
              <a:t>Dalia Halawa</a:t>
            </a:r>
          </a:p>
          <a:p>
            <a:pPr algn="l"/>
            <a:r>
              <a:rPr lang="en-US" sz="3200" dirty="0" smtClean="0">
                <a:latin typeface="Comic Sans MS" pitchFamily="66" charset="0"/>
              </a:rPr>
              <a:t>Yasmine Dile’a</a:t>
            </a:r>
          </a:p>
          <a:p>
            <a:pPr algn="l"/>
            <a:r>
              <a:rPr lang="en-US" sz="3200" dirty="0" smtClean="0">
                <a:latin typeface="Comic Sans MS" pitchFamily="66" charset="0"/>
              </a:rPr>
              <a:t>Ala’a Hasan </a:t>
            </a:r>
          </a:p>
          <a:p>
            <a:pPr algn="l"/>
            <a:r>
              <a:rPr lang="en-US" sz="3200" dirty="0" smtClean="0">
                <a:latin typeface="Comic Sans MS" pitchFamily="66" charset="0"/>
              </a:rPr>
              <a:t>Amera Khalil</a:t>
            </a:r>
            <a:endParaRPr lang="ar-JO" sz="3200" dirty="0">
              <a:latin typeface="Comic Sans MS" pitchFamily="66" charset="0"/>
            </a:endParaRPr>
          </a:p>
        </p:txBody>
      </p:sp>
      <p:graphicFrame>
        <p:nvGraphicFramePr>
          <p:cNvPr id="1027" name="Object 2"/>
          <p:cNvGraphicFramePr>
            <a:graphicFrameLocks noChangeAspect="1"/>
          </p:cNvGraphicFramePr>
          <p:nvPr/>
        </p:nvGraphicFramePr>
        <p:xfrm>
          <a:off x="0" y="6000769"/>
          <a:ext cx="928662" cy="857232"/>
        </p:xfrm>
        <a:graphic>
          <a:graphicData uri="http://schemas.openxmlformats.org/presentationml/2006/ole">
            <p:oleObj spid="_x0000_s1030" name="Picture" r:id="rId4" imgW="829056" imgH="734568" progId="Word.Picture.8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286116" y="5715016"/>
            <a:ext cx="5857884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75000"/>
                  </a:schemeClr>
                </a:solidFill>
                <a:latin typeface="Comic Sans MS" pitchFamily="66" charset="0"/>
                <a:cs typeface="Andalus" pitchFamily="18" charset="-78"/>
              </a:rPr>
              <a:t>Supervised by</a:t>
            </a:r>
            <a:r>
              <a:rPr lang="en-US" sz="3200" dirty="0" smtClean="0">
                <a:solidFill>
                  <a:schemeClr val="bg2">
                    <a:lumMod val="75000"/>
                  </a:schemeClr>
                </a:solidFill>
                <a:latin typeface="Comic Sans MS" pitchFamily="66" charset="0"/>
                <a:cs typeface="Andalus" pitchFamily="18" charset="-78"/>
              </a:rPr>
              <a:t>:</a:t>
            </a:r>
          </a:p>
          <a:p>
            <a:pPr algn="ctr"/>
            <a:r>
              <a:rPr lang="en-US" sz="3200" b="1" dirty="0" smtClean="0">
                <a:latin typeface="Comic Sans MS" pitchFamily="66" charset="0"/>
                <a:cs typeface="Andalus" pitchFamily="18" charset="-78"/>
              </a:rPr>
              <a:t>Dr. Yahya Saleh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3063" y="0"/>
          <a:ext cx="9130937" cy="685800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054460"/>
                <a:gridCol w="2430913"/>
                <a:gridCol w="1145371"/>
                <a:gridCol w="3500193"/>
              </a:tblGrid>
              <a:tr h="730241">
                <a:tc>
                  <a:txBody>
                    <a:bodyPr/>
                    <a:lstStyle/>
                    <a:p>
                      <a:pPr algn="ctr" rtl="0"/>
                      <a:r>
                        <a:rPr lang="it-CH" sz="20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        Research</a:t>
                      </a:r>
                      <a:r>
                        <a:rPr lang="it-CH" sz="2000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 </a:t>
                      </a:r>
                      <a:endParaRPr lang="en-US" sz="200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it-CH" sz="20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        </a:t>
                      </a:r>
                    </a:p>
                    <a:p>
                      <a:pPr algn="ctr" rtl="0"/>
                      <a:r>
                        <a:rPr lang="it-CH" sz="20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 Author</a:t>
                      </a:r>
                      <a:endParaRPr lang="en-US" sz="2000" b="1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it-CH" sz="20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  </a:t>
                      </a:r>
                      <a:r>
                        <a:rPr lang="it-CH" sz="2000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    </a:t>
                      </a:r>
                      <a:r>
                        <a:rPr lang="it-CH" sz="20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Date </a:t>
                      </a:r>
                      <a:endParaRPr lang="en-US" sz="200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it-CH" sz="20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       </a:t>
                      </a:r>
                    </a:p>
                    <a:p>
                      <a:pPr algn="ctr" rtl="0"/>
                      <a:r>
                        <a:rPr lang="it-CH" sz="20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 about</a:t>
                      </a:r>
                      <a:endParaRPr lang="en-US" sz="200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6127759">
                <a:tc>
                  <a:txBody>
                    <a:bodyPr/>
                    <a:lstStyle/>
                    <a:p>
                      <a:pPr algn="l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Opt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-Electronics Industry This study aims to help enterprises successfully implement ERP . 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(Chan-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Hsing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Lo,&amp;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ther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2005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 a global market, companies are exposed to competition from not only traditional or local competitors but also worldwide players in the industry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0" y="-1"/>
          <a:ext cx="9144000" cy="6858000"/>
        </p:xfrm>
        <a:graphic>
          <a:graphicData uri="http://schemas.openxmlformats.org/drawingml/2006/table">
            <a:tbl>
              <a:tblPr rtl="1" firstRow="1" bandRow="1">
                <a:tableStyleId>{69CF1AB2-1976-4502-BF36-3FF5EA218861}</a:tableStyleId>
              </a:tblPr>
              <a:tblGrid>
                <a:gridCol w="2799346"/>
                <a:gridCol w="1342554"/>
                <a:gridCol w="1981010"/>
                <a:gridCol w="3021090"/>
              </a:tblGrid>
              <a:tr h="2286000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kern="1200" dirty="0" smtClean="0"/>
                        <a:t>Ina</a:t>
                      </a:r>
                      <a:r>
                        <a:rPr lang="en-US" sz="1800" b="0" kern="1200" baseline="0" dirty="0" smtClean="0"/>
                        <a:t> </a:t>
                      </a:r>
                      <a:r>
                        <a:rPr lang="en-US" sz="1800" b="0" kern="1200" dirty="0" smtClean="0"/>
                        <a:t>global market, companies are exposed to competition from not only traditional or local competitors but also worldwide players in the industry</a:t>
                      </a:r>
                      <a:endParaRPr lang="en-US" sz="1800" b="0" dirty="0" smtClean="0"/>
                    </a:p>
                    <a:p>
                      <a:pPr rtl="1"/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en-US" dirty="0" smtClean="0"/>
                    </a:p>
                    <a:p>
                      <a:pPr algn="ctr" rtl="1"/>
                      <a:endParaRPr lang="en-US" dirty="0" smtClean="0"/>
                    </a:p>
                    <a:p>
                      <a:pPr algn="ctr" rtl="1"/>
                      <a:r>
                        <a:rPr lang="en-US" b="0" dirty="0" smtClean="0"/>
                        <a:t>2005</a:t>
                      </a:r>
                      <a:endParaRPr lang="ar-JO" b="0" dirty="0" smtClean="0"/>
                    </a:p>
                    <a:p>
                      <a:pPr algn="ctr" rtl="1"/>
                      <a:endParaRPr lang="ar-JO" dirty="0" smtClean="0"/>
                    </a:p>
                    <a:p>
                      <a:pPr algn="ctr" rtl="1"/>
                      <a:endParaRPr lang="ar-JO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kern="1200" dirty="0" smtClean="0"/>
                    </a:p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kern="1200" dirty="0" smtClean="0"/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/>
                        <a:t>(</a:t>
                      </a:r>
                      <a:r>
                        <a:rPr lang="en-US" sz="1800" b="0" kern="1200" dirty="0" smtClean="0"/>
                        <a:t>Chan-</a:t>
                      </a:r>
                      <a:r>
                        <a:rPr lang="en-US" sz="1800" b="0" kern="1200" dirty="0" err="1" smtClean="0"/>
                        <a:t>Hsing</a:t>
                      </a:r>
                      <a:r>
                        <a:rPr lang="en-US" sz="1800" b="0" kern="1200" dirty="0" smtClean="0"/>
                        <a:t> Lo,&amp; other)</a:t>
                      </a:r>
                      <a:endParaRPr lang="en-US" sz="1800" b="0" dirty="0" smtClean="0"/>
                    </a:p>
                    <a:p>
                      <a:pPr algn="ctr" rtl="1"/>
                      <a:endParaRPr lang="ar-JO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kern="1200" dirty="0" smtClean="0"/>
                    </a:p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kern="1200" dirty="0" smtClean="0"/>
                        <a:t>Opt</a:t>
                      </a:r>
                      <a:r>
                        <a:rPr lang="en-US" sz="1800" b="0" kern="1200" baseline="0" dirty="0" smtClean="0"/>
                        <a:t>-</a:t>
                      </a:r>
                      <a:r>
                        <a:rPr lang="en-US" sz="1800" b="0" kern="1200" dirty="0" smtClean="0"/>
                        <a:t>Electronics Industry This study aims to help enterprise</a:t>
                      </a:r>
                      <a:r>
                        <a:rPr lang="en-US" sz="1800" b="0" kern="1200" baseline="0" dirty="0" smtClean="0"/>
                        <a:t> </a:t>
                      </a:r>
                      <a:r>
                        <a:rPr lang="en-US" sz="1800" b="0" kern="1200" dirty="0" smtClean="0"/>
                        <a:t>successfully implement ERP system </a:t>
                      </a:r>
                      <a:endParaRPr lang="en-US" sz="1800" b="0" dirty="0" smtClean="0"/>
                    </a:p>
                    <a:p>
                      <a:pPr rtl="1"/>
                      <a:endParaRPr lang="ar-JO" dirty="0"/>
                    </a:p>
                  </a:txBody>
                  <a:tcPr/>
                </a:tc>
              </a:tr>
              <a:tr h="2286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/>
                        <a:t>Increase quality and performance requirements, and competitive education environments,,</a:t>
                      </a:r>
                      <a:endParaRPr lang="en-US" sz="1800" dirty="0" smtClean="0"/>
                    </a:p>
                    <a:p>
                      <a:pPr rtl="1"/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en-US" dirty="0" smtClean="0"/>
                    </a:p>
                    <a:p>
                      <a:pPr algn="ctr" rtl="1"/>
                      <a:endParaRPr lang="en-US" dirty="0" smtClean="0"/>
                    </a:p>
                    <a:p>
                      <a:pPr algn="ctr" rtl="1"/>
                      <a:r>
                        <a:rPr lang="en-US" dirty="0" smtClean="0"/>
                        <a:t>2010</a:t>
                      </a:r>
                      <a:endParaRPr lang="ar-JO" dirty="0" smtClean="0"/>
                    </a:p>
                    <a:p>
                      <a:pPr algn="ctr" rtl="1"/>
                      <a:endParaRPr lang="ar-JO" dirty="0" smtClean="0"/>
                    </a:p>
                    <a:p>
                      <a:pPr algn="ctr" rtl="1"/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kern="1200" dirty="0" smtClean="0"/>
                    </a:p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kern="1200" dirty="0" smtClean="0"/>
                    </a:p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/>
                        <a:t>Ahed Abugabah, </a:t>
                      </a:r>
                    </a:p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/>
                        <a:t>Louis Sanzogni</a:t>
                      </a:r>
                      <a:endParaRPr lang="en-US" sz="1800" dirty="0" smtClean="0"/>
                    </a:p>
                    <a:p>
                      <a:pPr algn="l" rtl="1"/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/>
                        <a:t>Research in ERP system in higher education with a special focus on</a:t>
                      </a:r>
                      <a:endParaRPr lang="ar-JO" sz="1800" kern="1200" dirty="0" smtClean="0"/>
                    </a:p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/>
                        <a:t> higher education </a:t>
                      </a:r>
                    </a:p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/>
                        <a:t>in Australia.</a:t>
                      </a:r>
                    </a:p>
                    <a:p>
                      <a:pPr rtl="1"/>
                      <a:endParaRPr lang="ar-JO" dirty="0"/>
                    </a:p>
                  </a:txBody>
                  <a:tcPr/>
                </a:tc>
              </a:tr>
              <a:tr h="2286000">
                <a:tc>
                  <a:txBody>
                    <a:bodyPr/>
                    <a:lstStyle/>
                    <a:p>
                      <a:pPr algn="l" rtl="1"/>
                      <a:r>
                        <a:rPr lang="en-US" sz="1800" kern="1200" dirty="0" smtClean="0"/>
                        <a:t>The relation of ERP and internal Controls concerning the whole elements of internal controls order to reduce time and audit costs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en-US" dirty="0" smtClean="0"/>
                    </a:p>
                    <a:p>
                      <a:pPr rtl="1"/>
                      <a:endParaRPr lang="en-US" dirty="0" smtClean="0"/>
                    </a:p>
                    <a:p>
                      <a:pPr algn="ctr" rtl="1"/>
                      <a:r>
                        <a:rPr lang="en-US" dirty="0" smtClean="0"/>
                        <a:t>2012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en-US" sz="1800" kern="1200" dirty="0" smtClean="0"/>
                    </a:p>
                    <a:p>
                      <a:pPr rtl="1"/>
                      <a:endParaRPr lang="en-US" sz="1800" kern="1200" dirty="0" smtClean="0"/>
                    </a:p>
                    <a:p>
                      <a:pPr algn="ctr" rtl="1"/>
                      <a:r>
                        <a:rPr lang="en-US" sz="1800" kern="1200" dirty="0" smtClean="0"/>
                        <a:t>Java Moradi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/>
                        <a:t>The Impact of Enterprise Resource Planning (ERP) on the Internal Controls in Esfahan Steel Company</a:t>
                      </a:r>
                      <a:endParaRPr lang="en-US" sz="1800" dirty="0" smtClean="0"/>
                    </a:p>
                    <a:p>
                      <a:pPr rtl="1"/>
                      <a:endParaRPr lang="ar-JO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Users\Dell\Downloads\Desktop\379427_10151392573261798_466726405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57224" y="2571744"/>
            <a:ext cx="6286544" cy="110799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6600" b="1" dirty="0" smtClean="0">
                <a:solidFill>
                  <a:schemeClr val="bg1"/>
                </a:solidFill>
                <a:latin typeface="Comic Sans MS" pitchFamily="66" charset="0"/>
              </a:rPr>
              <a:t> Methodology</a:t>
            </a:r>
            <a:endParaRPr lang="ar-JO" sz="66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:\Users\Dell\Downloads\Desktop\200495_10151392575076798_1095265210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4" name="Diagram 3"/>
          <p:cNvGraphicFramePr/>
          <p:nvPr/>
        </p:nvGraphicFramePr>
        <p:xfrm>
          <a:off x="539552" y="620688"/>
          <a:ext cx="8280920" cy="576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C:\Users\Dell\Downloads\Desktop\200495_10151392575076798_1095265210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538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39552" y="188640"/>
            <a:ext cx="7632848" cy="357020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endParaRPr lang="ar-JO" dirty="0" smtClean="0"/>
          </a:p>
          <a:p>
            <a:pPr algn="l"/>
            <a:endParaRPr lang="ar-JO" dirty="0" smtClean="0"/>
          </a:p>
          <a:p>
            <a:pPr algn="l"/>
            <a:r>
              <a:rPr lang="en-US" dirty="0" smtClean="0"/>
              <a:t> </a:t>
            </a:r>
            <a:r>
              <a:rPr lang="en-US" sz="4000" b="1" dirty="0" smtClean="0">
                <a:solidFill>
                  <a:schemeClr val="bg2">
                    <a:lumMod val="50000"/>
                  </a:schemeClr>
                </a:solidFill>
              </a:rPr>
              <a:t>Gap analysis </a:t>
            </a:r>
            <a:endParaRPr lang="en-US" sz="4000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l"/>
            <a:r>
              <a:rPr lang="en-US" dirty="0" smtClean="0"/>
              <a:t> </a:t>
            </a:r>
          </a:p>
          <a:p>
            <a:pPr algn="just" rtl="0"/>
            <a:r>
              <a:rPr lang="en-US" sz="2200" dirty="0" smtClean="0"/>
              <a:t>    Gap analysis is a tool that helps companies compare actual performance with potential performance. At its core there are two questions: "Where are we?" and "Where do we want to be?". </a:t>
            </a:r>
          </a:p>
          <a:p>
            <a:endParaRPr lang="en-US" dirty="0" smtClean="0"/>
          </a:p>
          <a:p>
            <a:endParaRPr lang="ar-JO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39552" y="3573016"/>
          <a:ext cx="8280920" cy="1051560"/>
        </p:xfrm>
        <a:graphic>
          <a:graphicData uri="http://schemas.openxmlformats.org/drawingml/2006/table">
            <a:tbl>
              <a:tblPr/>
              <a:tblGrid>
                <a:gridCol w="1530927"/>
                <a:gridCol w="3479378"/>
                <a:gridCol w="1978120"/>
                <a:gridCol w="1292495"/>
              </a:tblGrid>
              <a:tr h="8640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000" b="1" dirty="0" smtClean="0">
                        <a:solidFill>
                          <a:srgbClr val="31849B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rgbClr val="31849B"/>
                          </a:solidFill>
                          <a:latin typeface="Calibri"/>
                          <a:ea typeface="Calibri"/>
                          <a:cs typeface="Calibri"/>
                        </a:rPr>
                        <a:t>NAP.FUNC.0116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549" marR="63549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 smtClean="0">
                        <a:solidFill>
                          <a:srgbClr val="000000"/>
                        </a:solidFill>
                        <a:latin typeface="Arial"/>
                        <a:ea typeface="Calibri"/>
                        <a:cs typeface="Arial"/>
                      </a:endParaRPr>
                    </a:p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Arial"/>
                        </a:rPr>
                        <a:t>The 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Arial"/>
                        </a:rPr>
                        <a:t>system should have the ability to 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Arial"/>
                        </a:rPr>
                        <a:t>specify 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Arial"/>
                        </a:rPr>
                        <a:t>the scrap quantity and weight at the end of production order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.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549" marR="63549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900" dirty="0" smtClean="0">
                        <a:latin typeface="Arial"/>
                        <a:ea typeface="Calibri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JO" sz="900" dirty="0" smtClean="0">
                        <a:latin typeface="Arial"/>
                        <a:ea typeface="Calibri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Arial"/>
                          <a:ea typeface="Calibri"/>
                          <a:cs typeface="Arial"/>
                        </a:rPr>
                        <a:t>High</a:t>
                      </a:r>
                      <a:endParaRPr lang="ar-JO" sz="1400" dirty="0" smtClean="0">
                        <a:latin typeface="Arial"/>
                        <a:ea typeface="Calibri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JO" sz="900" dirty="0" smtClean="0">
                        <a:latin typeface="Arial"/>
                        <a:ea typeface="Calibri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900" dirty="0" smtClean="0">
                        <a:latin typeface="Arial"/>
                        <a:ea typeface="Calibri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549" marR="63549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900" dirty="0" smtClean="0">
                        <a:latin typeface="Arial"/>
                        <a:ea typeface="Calibri"/>
                        <a:cs typeface="Arial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900" dirty="0" smtClean="0">
                        <a:latin typeface="Arial"/>
                        <a:ea typeface="Calibri"/>
                        <a:cs typeface="Arial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Arial"/>
                          <a:ea typeface="Calibri"/>
                          <a:cs typeface="Arial"/>
                        </a:rPr>
                        <a:t>Customization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549" marR="63549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539550" y="4725144"/>
          <a:ext cx="8280921" cy="1139190"/>
        </p:xfrm>
        <a:graphic>
          <a:graphicData uri="http://schemas.openxmlformats.org/drawingml/2006/table">
            <a:tbl>
              <a:tblPr/>
              <a:tblGrid>
                <a:gridCol w="1512170"/>
                <a:gridCol w="3528392"/>
                <a:gridCol w="1947864"/>
                <a:gridCol w="1292495"/>
              </a:tblGrid>
              <a:tr h="105689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rgbClr val="31849B"/>
                          </a:solidFill>
                          <a:latin typeface="Calibri"/>
                          <a:ea typeface="Calibri"/>
                          <a:cs typeface="Calibri"/>
                        </a:rPr>
                        <a:t>NAP.FUNC.0108</a:t>
                      </a: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549" marR="63549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0" dirty="0" smtClean="0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Arial"/>
                        </a:rPr>
                        <a:t>The system should have the ability to define labor cost per production order.</a:t>
                      </a:r>
                      <a:endParaRPr lang="en-US" sz="1000" b="0" dirty="0"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3549" marR="63549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b="0" dirty="0" smtClean="0">
                        <a:latin typeface="Arial"/>
                        <a:ea typeface="Calibri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0" dirty="0" smtClean="0">
                          <a:latin typeface="Arial"/>
                          <a:ea typeface="Calibri"/>
                          <a:cs typeface="Arial"/>
                        </a:rPr>
                        <a:t>High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900" b="0" dirty="0" smtClean="0">
                        <a:latin typeface="Arial"/>
                        <a:ea typeface="Calibri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JO" sz="900" b="0" dirty="0" smtClean="0">
                        <a:latin typeface="Arial"/>
                        <a:ea typeface="Calibri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JO" sz="900" b="0" dirty="0" smtClean="0">
                        <a:latin typeface="Arial"/>
                        <a:ea typeface="Calibri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000" b="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549" marR="63549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b="0" dirty="0" smtClean="0">
                        <a:latin typeface="Arial"/>
                        <a:ea typeface="Calibri"/>
                        <a:cs typeface="Arial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0" dirty="0" smtClean="0">
                          <a:latin typeface="Arial"/>
                          <a:ea typeface="Calibri"/>
                          <a:cs typeface="Arial"/>
                        </a:rPr>
                        <a:t>Std Feature</a:t>
                      </a:r>
                      <a:endParaRPr lang="en-US" sz="1400" b="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549" marR="63549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C:\Users\Dell\Downloads\Desktop\200495_10151392575076798_1095265210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538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55576" y="1052736"/>
            <a:ext cx="6984776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4000" b="1" dirty="0" smtClean="0">
                <a:solidFill>
                  <a:schemeClr val="bg2">
                    <a:lumMod val="50000"/>
                  </a:schemeClr>
                </a:solidFill>
              </a:rPr>
              <a:t>Data Collection</a:t>
            </a:r>
            <a:endParaRPr lang="ar-JO" sz="40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1988840"/>
            <a:ext cx="8424936" cy="73866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 rtl="0"/>
            <a:r>
              <a:rPr lang="en-US" sz="2000" dirty="0" smtClean="0"/>
              <a:t> The method of this research is survey based. The most common ways of collecting data  are personal interview and using questionnaires</a:t>
            </a:r>
            <a:r>
              <a:rPr lang="en-US" sz="2200" dirty="0" smtClean="0"/>
              <a:t>.  </a:t>
            </a:r>
            <a:endParaRPr lang="ar-JO" sz="2200" dirty="0"/>
          </a:p>
        </p:txBody>
      </p:sp>
      <p:sp>
        <p:nvSpPr>
          <p:cNvPr id="5" name="TextBox 4"/>
          <p:cNvSpPr txBox="1"/>
          <p:nvPr/>
        </p:nvSpPr>
        <p:spPr>
          <a:xfrm>
            <a:off x="971600" y="3501008"/>
            <a:ext cx="684076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Font typeface="Wingdings" pitchFamily="2" charset="2"/>
              <a:buChar char="v"/>
            </a:pPr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In data collection we used two methods: </a:t>
            </a:r>
            <a:endParaRPr lang="ar-JO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7584" y="4005064"/>
            <a:ext cx="7848872" cy="19389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b="1" dirty="0" smtClean="0"/>
              <a:t>Qualitative Data Collection</a:t>
            </a:r>
          </a:p>
          <a:p>
            <a:pPr algn="just" rtl="0"/>
            <a:endParaRPr lang="en-US" sz="2200" dirty="0" smtClean="0">
              <a:cs typeface="+mj-cs"/>
            </a:endParaRPr>
          </a:p>
          <a:p>
            <a:pPr algn="just" rtl="0"/>
            <a:r>
              <a:rPr lang="en-US" sz="2200" dirty="0" smtClean="0">
                <a:cs typeface="+mj-cs"/>
              </a:rPr>
              <a:t> Qualitative data is collected from personal interviews  and direct observation</a:t>
            </a:r>
          </a:p>
          <a:p>
            <a:pPr algn="l" rtl="0">
              <a:buFont typeface="Wingdings" pitchFamily="2" charset="2"/>
              <a:buChar char="Ø"/>
            </a:pPr>
            <a:endParaRPr lang="en-US" dirty="0" smtClean="0"/>
          </a:p>
          <a:p>
            <a:pPr algn="l" rtl="0"/>
            <a:endParaRPr lang="ar-J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C:\Users\Dell\Downloads\Desktop\200495_10151392575076798_1095265210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538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67544" y="1988840"/>
            <a:ext cx="8424936" cy="4308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 rtl="0"/>
            <a:r>
              <a:rPr lang="en-US" sz="2000" dirty="0" smtClean="0"/>
              <a:t> </a:t>
            </a:r>
            <a:r>
              <a:rPr lang="en-US" sz="2200" dirty="0" smtClean="0"/>
              <a:t>  </a:t>
            </a:r>
            <a:endParaRPr lang="ar-JO" sz="2200" dirty="0"/>
          </a:p>
        </p:txBody>
      </p:sp>
      <p:sp>
        <p:nvSpPr>
          <p:cNvPr id="6" name="TextBox 5"/>
          <p:cNvSpPr txBox="1"/>
          <p:nvPr/>
        </p:nvSpPr>
        <p:spPr>
          <a:xfrm>
            <a:off x="827584" y="4005064"/>
            <a:ext cx="741682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endParaRPr lang="en-US" dirty="0" smtClean="0"/>
          </a:p>
          <a:p>
            <a:pPr algn="l" rtl="0"/>
            <a:endParaRPr lang="ar-JO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91264" cy="4873752"/>
          </a:xfrm>
        </p:spPr>
        <p:txBody>
          <a:bodyPr>
            <a:normAutofit/>
          </a:bodyPr>
          <a:lstStyle/>
          <a:p>
            <a:pPr algn="l" rtl="0"/>
            <a:r>
              <a:rPr lang="en-US" sz="2200" dirty="0" smtClean="0">
                <a:latin typeface="+mj-lt"/>
              </a:rPr>
              <a:t>Management</a:t>
            </a:r>
          </a:p>
          <a:p>
            <a:pPr algn="l" rtl="0"/>
            <a:r>
              <a:rPr lang="en-US" sz="2200" dirty="0" smtClean="0">
                <a:latin typeface="+mj-lt"/>
              </a:rPr>
              <a:t>Quality</a:t>
            </a:r>
          </a:p>
          <a:p>
            <a:pPr algn="l" rtl="0"/>
            <a:r>
              <a:rPr lang="en-US" sz="2200" dirty="0" smtClean="0">
                <a:latin typeface="+mj-lt"/>
              </a:rPr>
              <a:t>Sales</a:t>
            </a:r>
          </a:p>
          <a:p>
            <a:pPr algn="l" rtl="0"/>
            <a:r>
              <a:rPr lang="en-US" sz="2200" dirty="0" smtClean="0">
                <a:latin typeface="+mj-lt"/>
              </a:rPr>
              <a:t>Inventory</a:t>
            </a:r>
          </a:p>
          <a:p>
            <a:pPr algn="l" rtl="0"/>
            <a:r>
              <a:rPr lang="en-US" sz="2200" dirty="0" smtClean="0">
                <a:latin typeface="+mj-lt"/>
              </a:rPr>
              <a:t>Manufacturing</a:t>
            </a:r>
          </a:p>
          <a:p>
            <a:pPr algn="l" rtl="0">
              <a:buNone/>
            </a:pPr>
            <a:endParaRPr lang="en-US" sz="2200" dirty="0" smtClean="0">
              <a:latin typeface="+mj-lt"/>
            </a:endParaRPr>
          </a:p>
          <a:p>
            <a:pPr marL="0" indent="0" algn="just" rtl="0">
              <a:buNone/>
            </a:pPr>
            <a:r>
              <a:rPr lang="en-US" sz="2200" dirty="0" smtClean="0">
                <a:latin typeface="+mj-lt"/>
              </a:rPr>
              <a:t>Were asked about the benefits and advantages of the new ERP system and several questions</a:t>
            </a:r>
            <a:r>
              <a:rPr lang="en-US" dirty="0" smtClean="0"/>
              <a:t>.</a:t>
            </a:r>
          </a:p>
          <a:p>
            <a:pPr marL="0" indent="0" algn="l" rtl="0">
              <a:buNone/>
            </a:pPr>
            <a:r>
              <a:rPr lang="en-GB" dirty="0" smtClean="0"/>
              <a:t> </a:t>
            </a:r>
            <a:endParaRPr lang="en-US" dirty="0"/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xmlns="" val="3460489167"/>
              </p:ext>
            </p:extLst>
          </p:nvPr>
        </p:nvGraphicFramePr>
        <p:xfrm>
          <a:off x="611560" y="5085184"/>
          <a:ext cx="8208912" cy="13887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827584" y="764704"/>
            <a:ext cx="4032448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Interviews:</a:t>
            </a:r>
            <a:endParaRPr lang="ar-JO" sz="32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59451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C:\Users\Dell\Downloads\Desktop\200495_10151392575076798_1095265210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538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67544" y="1988840"/>
            <a:ext cx="8424936" cy="4308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 rtl="0"/>
            <a:r>
              <a:rPr lang="en-US" sz="2000" dirty="0" smtClean="0"/>
              <a:t> </a:t>
            </a:r>
            <a:r>
              <a:rPr lang="en-US" sz="2200" dirty="0" smtClean="0"/>
              <a:t>  </a:t>
            </a:r>
            <a:endParaRPr lang="ar-JO" sz="2200" dirty="0"/>
          </a:p>
        </p:txBody>
      </p:sp>
      <p:sp>
        <p:nvSpPr>
          <p:cNvPr id="6" name="TextBox 5"/>
          <p:cNvSpPr txBox="1"/>
          <p:nvPr/>
        </p:nvSpPr>
        <p:spPr>
          <a:xfrm>
            <a:off x="827584" y="4005064"/>
            <a:ext cx="741682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endParaRPr lang="en-US" dirty="0" smtClean="0"/>
          </a:p>
          <a:p>
            <a:pPr algn="l" rtl="0"/>
            <a:endParaRPr lang="ar-JO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>
          <a:xfrm>
            <a:off x="467544" y="1600200"/>
            <a:ext cx="8280920" cy="4873752"/>
          </a:xfrm>
        </p:spPr>
        <p:txBody>
          <a:bodyPr/>
          <a:lstStyle/>
          <a:p>
            <a:pPr algn="just" rtl="0">
              <a:buFont typeface="Wingdings" pitchFamily="2" charset="2"/>
              <a:buChar char="q"/>
            </a:pPr>
            <a:r>
              <a:rPr lang="en-GB" sz="2200" dirty="0" smtClean="0"/>
              <a:t>Primary </a:t>
            </a:r>
            <a:r>
              <a:rPr lang="en-GB" sz="2200" dirty="0"/>
              <a:t>observations before applying ERP system, and watch the regular trend of several departments in the </a:t>
            </a:r>
            <a:r>
              <a:rPr lang="en-GB" sz="2200" dirty="0" smtClean="0"/>
              <a:t>company:</a:t>
            </a:r>
          </a:p>
          <a:p>
            <a:pPr algn="just" rtl="0">
              <a:buNone/>
            </a:pPr>
            <a:endParaRPr lang="en-GB" sz="2200" dirty="0" smtClean="0"/>
          </a:p>
          <a:p>
            <a:pPr marL="457200" indent="-457200" algn="l" rtl="0">
              <a:buFont typeface="+mj-lt"/>
              <a:buAutoNum type="arabicPeriod"/>
            </a:pPr>
            <a:r>
              <a:rPr lang="en-GB" sz="2200" dirty="0" smtClean="0"/>
              <a:t>Production</a:t>
            </a:r>
          </a:p>
          <a:p>
            <a:pPr marL="457200" indent="-457200" algn="l" rtl="0">
              <a:buFont typeface="+mj-lt"/>
              <a:buAutoNum type="arabicPeriod"/>
            </a:pPr>
            <a:r>
              <a:rPr lang="en-GB" sz="2200" dirty="0" smtClean="0"/>
              <a:t>Inventory</a:t>
            </a:r>
          </a:p>
          <a:p>
            <a:pPr marL="457200" indent="-457200" algn="l" rtl="0">
              <a:buFont typeface="+mj-lt"/>
              <a:buAutoNum type="arabicPeriod"/>
            </a:pPr>
            <a:r>
              <a:rPr lang="en-GB" sz="2200" dirty="0" smtClean="0"/>
              <a:t> Sales </a:t>
            </a:r>
          </a:p>
          <a:p>
            <a:pPr marL="457200" indent="-457200" algn="l" rtl="0">
              <a:buFont typeface="+mj-lt"/>
              <a:buAutoNum type="arabicPeriod"/>
            </a:pPr>
            <a:r>
              <a:rPr lang="en-GB" sz="2200" dirty="0" smtClean="0"/>
              <a:t>Quality</a:t>
            </a:r>
            <a:r>
              <a:rPr lang="en-GB" dirty="0" smtClean="0"/>
              <a:t>.</a:t>
            </a:r>
          </a:p>
          <a:p>
            <a:pPr marL="457200" indent="-457200" algn="l" rtl="0">
              <a:buNone/>
            </a:pPr>
            <a:endParaRPr lang="en-GB" dirty="0" smtClean="0"/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GB" sz="2200" dirty="0" smtClean="0"/>
              <a:t>Then  we made an observations after applying the system to note the difference after than before.</a:t>
            </a:r>
          </a:p>
          <a:p>
            <a:pPr marL="0" indent="0"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GB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1187624" y="692696"/>
            <a:ext cx="4032448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Observations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:</a:t>
            </a:r>
            <a:endParaRPr lang="ar-JO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4638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27584" y="1988840"/>
            <a:ext cx="7776864" cy="793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>
              <a:lnSpc>
                <a:spcPct val="250000"/>
              </a:lnSpc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 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Picture 12" descr="C:\Users\Microsoft\Downloads\Desktop\S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704"/>
            <a:ext cx="9144000" cy="6093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755576" y="260648"/>
            <a:ext cx="5040560" cy="4924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sz="2600" b="1" dirty="0" smtClean="0">
                <a:solidFill>
                  <a:schemeClr val="bg2">
                    <a:lumMod val="50000"/>
                  </a:schemeClr>
                </a:solidFill>
              </a:rPr>
              <a:t>ERP Microsoft Dynamics</a:t>
            </a:r>
            <a:endParaRPr lang="ar-JO" sz="26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27584" y="1988840"/>
            <a:ext cx="7776864" cy="793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>
              <a:lnSpc>
                <a:spcPct val="250000"/>
              </a:lnSpc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Picture 12" descr="C:\Users\Dell\Downloads\image002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52736"/>
            <a:ext cx="9143999" cy="5805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611560" y="476672"/>
            <a:ext cx="4176464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sz="2800" b="1" dirty="0" smtClean="0">
                <a:solidFill>
                  <a:schemeClr val="bg2">
                    <a:lumMod val="50000"/>
                  </a:schemeClr>
                </a:solidFill>
              </a:rPr>
              <a:t>Al- Shamel </a:t>
            </a:r>
            <a:endParaRPr lang="ar-JO" sz="28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83568" y="404664"/>
            <a:ext cx="60949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sz="28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Observing the production line</a:t>
            </a:r>
            <a:endParaRPr lang="en-US" sz="28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Content Placeholder 3" descr="20130311_144701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Dell\Downloads\Desktop\200495_10151392575076798_1095265210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0" name="TextBox 39"/>
          <p:cNvSpPr txBox="1"/>
          <p:nvPr/>
        </p:nvSpPr>
        <p:spPr>
          <a:xfrm>
            <a:off x="785786" y="404665"/>
            <a:ext cx="2786082" cy="618630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4400" b="1" dirty="0" smtClean="0">
                <a:solidFill>
                  <a:schemeClr val="bg2">
                    <a:lumMod val="75000"/>
                  </a:schemeClr>
                </a:solidFill>
                <a:latin typeface="Comic Sans MS" pitchFamily="66" charset="0"/>
              </a:rPr>
              <a:t>Agenda</a:t>
            </a:r>
          </a:p>
          <a:p>
            <a:pPr algn="l"/>
            <a:endParaRPr lang="en-US" sz="4400" b="1" dirty="0" smtClean="0">
              <a:solidFill>
                <a:schemeClr val="bg2">
                  <a:lumMod val="75000"/>
                </a:schemeClr>
              </a:solidFill>
              <a:latin typeface="Comic Sans MS" pitchFamily="66" charset="0"/>
            </a:endParaRPr>
          </a:p>
          <a:p>
            <a:pPr algn="l"/>
            <a:endParaRPr lang="en-US" sz="4400" b="1" dirty="0" smtClean="0">
              <a:solidFill>
                <a:schemeClr val="bg2">
                  <a:lumMod val="75000"/>
                </a:schemeClr>
              </a:solidFill>
              <a:latin typeface="Comic Sans MS" pitchFamily="66" charset="0"/>
            </a:endParaRPr>
          </a:p>
          <a:p>
            <a:pPr algn="l"/>
            <a:endParaRPr lang="en-US" sz="4400" b="1" dirty="0" smtClean="0">
              <a:solidFill>
                <a:schemeClr val="bg2">
                  <a:lumMod val="75000"/>
                </a:schemeClr>
              </a:solidFill>
              <a:latin typeface="Comic Sans MS" pitchFamily="66" charset="0"/>
            </a:endParaRPr>
          </a:p>
          <a:p>
            <a:pPr algn="l"/>
            <a:endParaRPr lang="en-US" sz="4400" b="1" dirty="0" smtClean="0">
              <a:solidFill>
                <a:schemeClr val="bg2">
                  <a:lumMod val="75000"/>
                </a:schemeClr>
              </a:solidFill>
              <a:latin typeface="Comic Sans MS" pitchFamily="66" charset="0"/>
            </a:endParaRPr>
          </a:p>
          <a:p>
            <a:pPr algn="l"/>
            <a:endParaRPr lang="en-US" sz="4400" b="1" dirty="0" smtClean="0">
              <a:solidFill>
                <a:schemeClr val="bg2">
                  <a:lumMod val="75000"/>
                </a:schemeClr>
              </a:solidFill>
              <a:latin typeface="Comic Sans MS" pitchFamily="66" charset="0"/>
            </a:endParaRPr>
          </a:p>
          <a:p>
            <a:pPr algn="l"/>
            <a:endParaRPr lang="en-US" sz="4400" b="1" dirty="0" smtClean="0">
              <a:solidFill>
                <a:schemeClr val="bg2">
                  <a:lumMod val="75000"/>
                </a:schemeClr>
              </a:solidFill>
              <a:latin typeface="Comic Sans MS" pitchFamily="66" charset="0"/>
            </a:endParaRPr>
          </a:p>
          <a:p>
            <a:pPr algn="l"/>
            <a:endParaRPr lang="en-US" sz="4400" b="1" dirty="0" smtClean="0">
              <a:solidFill>
                <a:schemeClr val="bg2">
                  <a:lumMod val="75000"/>
                </a:schemeClr>
              </a:solidFill>
              <a:latin typeface="Comic Sans MS" pitchFamily="66" charset="0"/>
            </a:endParaRPr>
          </a:p>
          <a:p>
            <a:pPr algn="l"/>
            <a:endParaRPr lang="ar-JO" sz="4400" b="1" dirty="0">
              <a:solidFill>
                <a:schemeClr val="bg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42" name="Rektangel 30"/>
          <p:cNvSpPr>
            <a:spLocks noChangeArrowheads="1"/>
          </p:cNvSpPr>
          <p:nvPr/>
        </p:nvSpPr>
        <p:spPr bwMode="auto">
          <a:xfrm>
            <a:off x="971600" y="2492896"/>
            <a:ext cx="2666771" cy="43204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l">
              <a:defRPr/>
            </a:pPr>
            <a:r>
              <a:rPr lang="da-DK" sz="2200" b="1" dirty="0" smtClean="0">
                <a:solidFill>
                  <a:schemeClr val="tx1"/>
                </a:solidFill>
                <a:latin typeface="Comic Sans MS" pitchFamily="66" charset="0"/>
                <a:ea typeface="ＭＳ Ｐゴシック" pitchFamily="-97" charset="-128"/>
              </a:rPr>
              <a:t>Literature Review</a:t>
            </a:r>
            <a:endParaRPr lang="da-DK" sz="2200" b="1" dirty="0">
              <a:solidFill>
                <a:schemeClr val="tx1"/>
              </a:solidFill>
              <a:latin typeface="Comic Sans MS" pitchFamily="66" charset="0"/>
              <a:ea typeface="ＭＳ Ｐゴシック" pitchFamily="-97" charset="-128"/>
            </a:endParaRPr>
          </a:p>
        </p:txBody>
      </p:sp>
      <p:sp>
        <p:nvSpPr>
          <p:cNvPr id="43" name="Rektangel 30"/>
          <p:cNvSpPr>
            <a:spLocks noChangeArrowheads="1"/>
          </p:cNvSpPr>
          <p:nvPr/>
        </p:nvSpPr>
        <p:spPr bwMode="auto">
          <a:xfrm>
            <a:off x="971600" y="3356992"/>
            <a:ext cx="2666771" cy="43204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l">
              <a:defRPr/>
            </a:pPr>
            <a:r>
              <a:rPr lang="en-US" sz="2200" b="1" dirty="0" smtClean="0">
                <a:solidFill>
                  <a:schemeClr val="tx1"/>
                </a:solidFill>
                <a:latin typeface="Comic Sans MS" pitchFamily="66" charset="0"/>
                <a:ea typeface="ＭＳ Ｐゴシック" pitchFamily="-97" charset="-128"/>
              </a:rPr>
              <a:t>Methodology</a:t>
            </a:r>
            <a:endParaRPr lang="da-DK" sz="2200" b="1" dirty="0">
              <a:solidFill>
                <a:schemeClr val="tx1"/>
              </a:solidFill>
              <a:latin typeface="Comic Sans MS" pitchFamily="66" charset="0"/>
              <a:ea typeface="ＭＳ Ｐゴシック" pitchFamily="-97" charset="-128"/>
            </a:endParaRPr>
          </a:p>
        </p:txBody>
      </p:sp>
      <p:sp>
        <p:nvSpPr>
          <p:cNvPr id="44" name="Rektangel 30"/>
          <p:cNvSpPr>
            <a:spLocks noChangeArrowheads="1"/>
          </p:cNvSpPr>
          <p:nvPr/>
        </p:nvSpPr>
        <p:spPr bwMode="auto">
          <a:xfrm>
            <a:off x="971600" y="4077072"/>
            <a:ext cx="2639411" cy="72008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l">
              <a:defRPr/>
            </a:pPr>
            <a:r>
              <a:rPr lang="da-DK" sz="2200" b="1" dirty="0" smtClean="0">
                <a:solidFill>
                  <a:schemeClr val="tx1"/>
                </a:solidFill>
                <a:latin typeface="Comic Sans MS" pitchFamily="66" charset="0"/>
                <a:ea typeface="ＭＳ Ｐゴシック" pitchFamily="-97" charset="-128"/>
              </a:rPr>
              <a:t>Results and Discussion</a:t>
            </a:r>
            <a:endParaRPr lang="da-DK" sz="2200" b="1" dirty="0">
              <a:solidFill>
                <a:schemeClr val="tx1"/>
              </a:solidFill>
              <a:latin typeface="Comic Sans MS" pitchFamily="66" charset="0"/>
              <a:ea typeface="ＭＳ Ｐゴシック" pitchFamily="-97" charset="-128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71472" y="1785926"/>
            <a:ext cx="327607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Font typeface="Wingdings" pitchFamily="2" charset="2"/>
              <a:buChar char="Ø"/>
            </a:pPr>
            <a:endParaRPr lang="ar-JO" dirty="0"/>
          </a:p>
        </p:txBody>
      </p:sp>
      <p:sp>
        <p:nvSpPr>
          <p:cNvPr id="10" name="Rektangel 30"/>
          <p:cNvSpPr>
            <a:spLocks noChangeArrowheads="1"/>
          </p:cNvSpPr>
          <p:nvPr/>
        </p:nvSpPr>
        <p:spPr bwMode="auto">
          <a:xfrm>
            <a:off x="971600" y="1556792"/>
            <a:ext cx="2664297" cy="43204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l">
              <a:defRPr/>
            </a:pPr>
            <a:r>
              <a:rPr lang="da-DK" sz="2200" b="1" dirty="0" smtClean="0">
                <a:solidFill>
                  <a:schemeClr val="tx1"/>
                </a:solidFill>
                <a:latin typeface="Comic Sans MS" pitchFamily="66" charset="0"/>
                <a:ea typeface="ＭＳ Ｐゴシック" pitchFamily="-97" charset="-128"/>
              </a:rPr>
              <a:t>Introduction</a:t>
            </a:r>
            <a:endParaRPr lang="da-DK" sz="2200" b="1" dirty="0">
              <a:solidFill>
                <a:schemeClr val="tx1"/>
              </a:solidFill>
              <a:latin typeface="Comic Sans MS" pitchFamily="66" charset="0"/>
              <a:ea typeface="ＭＳ Ｐゴシック" pitchFamily="-97" charset="-128"/>
            </a:endParaRPr>
          </a:p>
        </p:txBody>
      </p:sp>
      <p:sp>
        <p:nvSpPr>
          <p:cNvPr id="11" name="Rektangel 30"/>
          <p:cNvSpPr>
            <a:spLocks noChangeArrowheads="1"/>
          </p:cNvSpPr>
          <p:nvPr/>
        </p:nvSpPr>
        <p:spPr bwMode="auto">
          <a:xfrm>
            <a:off x="971600" y="5085184"/>
            <a:ext cx="2664296" cy="43204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l">
              <a:defRPr/>
            </a:pPr>
            <a:r>
              <a:rPr lang="da-DK" sz="2200" b="1" dirty="0" smtClean="0">
                <a:solidFill>
                  <a:schemeClr val="tx1"/>
                </a:solidFill>
                <a:latin typeface="Comic Sans MS" pitchFamily="66" charset="0"/>
                <a:ea typeface="ＭＳ Ｐゴシック" pitchFamily="-97" charset="-128"/>
              </a:rPr>
              <a:t>Conclusion</a:t>
            </a:r>
            <a:endParaRPr lang="da-DK" sz="2200" b="1" dirty="0">
              <a:solidFill>
                <a:schemeClr val="tx1"/>
              </a:solidFill>
              <a:latin typeface="Comic Sans MS" pitchFamily="66" charset="0"/>
              <a:ea typeface="ＭＳ Ｐゴシック" pitchFamily="-97" charset="-128"/>
            </a:endParaRPr>
          </a:p>
        </p:txBody>
      </p:sp>
      <p:sp>
        <p:nvSpPr>
          <p:cNvPr id="12" name="Rektangel 30"/>
          <p:cNvSpPr>
            <a:spLocks noChangeArrowheads="1"/>
          </p:cNvSpPr>
          <p:nvPr/>
        </p:nvSpPr>
        <p:spPr bwMode="auto">
          <a:xfrm>
            <a:off x="971600" y="5805264"/>
            <a:ext cx="2664296" cy="43204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l">
              <a:defRPr/>
            </a:pPr>
            <a:r>
              <a:rPr lang="da-DK" sz="2200" b="1" dirty="0" smtClean="0">
                <a:solidFill>
                  <a:schemeClr val="tx1"/>
                </a:solidFill>
                <a:latin typeface="Comic Sans MS" pitchFamily="66" charset="0"/>
                <a:ea typeface="ＭＳ Ｐゴシック" pitchFamily="-97" charset="-128"/>
              </a:rPr>
              <a:t>Recommendation</a:t>
            </a:r>
            <a:endParaRPr lang="da-DK" sz="2200" b="1" dirty="0">
              <a:solidFill>
                <a:schemeClr val="tx1"/>
              </a:solidFill>
              <a:latin typeface="Comic Sans MS" pitchFamily="66" charset="0"/>
              <a:ea typeface="ＭＳ Ｐゴシック" pitchFamily="-97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C:\Users\Dell\Downloads\Desktop\200495_10151392575076798_1095265210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83568" y="836712"/>
            <a:ext cx="7848872" cy="513986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b="1" dirty="0" smtClean="0"/>
              <a:t>Quantitative Data Collection</a:t>
            </a:r>
          </a:p>
          <a:p>
            <a:pPr algn="just" rtl="0"/>
            <a:endParaRPr lang="en-US" sz="2200" dirty="0" smtClean="0"/>
          </a:p>
          <a:p>
            <a:pPr algn="just" rtl="0"/>
            <a:endParaRPr lang="en-US" sz="2200" dirty="0" smtClean="0"/>
          </a:p>
          <a:p>
            <a:pPr algn="just" rtl="0">
              <a:buFont typeface="Arial" pitchFamily="34" charset="0"/>
              <a:buChar char="•"/>
            </a:pPr>
            <a:r>
              <a:rPr lang="en-US" sz="2200" dirty="0" smtClean="0"/>
              <a:t>Quantitative data is collected using, for example, questionnaires with fixed answers and correct form</a:t>
            </a:r>
            <a:r>
              <a:rPr lang="en-US" sz="2000" dirty="0" smtClean="0"/>
              <a:t>. </a:t>
            </a:r>
          </a:p>
          <a:p>
            <a:pPr algn="just" rtl="0">
              <a:buFont typeface="Arial" pitchFamily="34" charset="0"/>
              <a:buChar char="•"/>
            </a:pPr>
            <a:endParaRPr lang="en-US" sz="2000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>
              <a:buFont typeface="Wingdings" pitchFamily="2" charset="2"/>
              <a:buChar char="v"/>
            </a:pPr>
            <a:r>
              <a:rPr lang="en-US" sz="2400" b="1" i="1" dirty="0" smtClean="0">
                <a:solidFill>
                  <a:schemeClr val="bg2">
                    <a:lumMod val="50000"/>
                  </a:schemeClr>
                </a:solidFill>
              </a:rPr>
              <a:t>Questionnaire</a:t>
            </a:r>
          </a:p>
          <a:p>
            <a:pPr algn="just" rtl="0">
              <a:buFont typeface="Wingdings" pitchFamily="2" charset="2"/>
              <a:buChar char="v"/>
            </a:pPr>
            <a:endParaRPr lang="en-US" b="1" i="1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just" rtl="0"/>
            <a:r>
              <a:rPr lang="en-US" sz="2000" b="1" i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2200" dirty="0" smtClean="0"/>
              <a:t>The questionnaire that we  designe consists of questions dealing with the subjects we need to gain information about  .</a:t>
            </a:r>
          </a:p>
          <a:p>
            <a:pPr algn="just" rtl="0"/>
            <a:r>
              <a:rPr lang="en-US" sz="2200" dirty="0" smtClean="0"/>
              <a:t> </a:t>
            </a:r>
          </a:p>
          <a:p>
            <a:pPr algn="l" rtl="0">
              <a:buFont typeface="Wingdings" pitchFamily="2" charset="2"/>
              <a:buChar char="Ø"/>
            </a:pPr>
            <a:endParaRPr lang="en-US" dirty="0" smtClean="0"/>
          </a:p>
          <a:p>
            <a:pPr algn="l" rtl="0"/>
            <a:endParaRPr lang="ar-J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ell\Downloads\Desktop\200495_10151392575076798_1095265210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23528" y="548680"/>
            <a:ext cx="8820472" cy="372409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457200" indent="-457200" algn="r" rtl="0">
              <a:buFont typeface="+mj-lt"/>
              <a:buAutoNum type="alphaUcPeriod"/>
            </a:pPr>
            <a:r>
              <a:rPr lang="en-GB" sz="2400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3600" b="1" dirty="0" smtClean="0">
                <a:solidFill>
                  <a:schemeClr val="bg2">
                    <a:lumMod val="50000"/>
                  </a:schemeClr>
                </a:solidFill>
              </a:rPr>
              <a:t>Internal Control Questionnaire</a:t>
            </a:r>
            <a:r>
              <a:rPr lang="ar-JO" sz="2400" b="1" u="sng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endParaRPr lang="en-US" sz="2000" b="1" dirty="0" smtClean="0"/>
          </a:p>
          <a:p>
            <a:pPr algn="l"/>
            <a:endParaRPr lang="en-US" sz="2000" b="1" dirty="0" smtClean="0"/>
          </a:p>
          <a:p>
            <a:pPr algn="l"/>
            <a:r>
              <a:rPr lang="en-US" sz="2000" b="1" dirty="0" smtClean="0"/>
              <a:t> </a:t>
            </a:r>
            <a:endParaRPr lang="en-US" sz="2000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l"/>
            <a:endParaRPr lang="en-US" sz="2000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l"/>
            <a:endParaRPr lang="en-US" sz="2000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l"/>
            <a:endParaRPr lang="en-US" sz="2000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l"/>
            <a:endParaRPr lang="en-US" sz="2000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l"/>
            <a:endParaRPr lang="en-US" sz="2000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l"/>
            <a:endParaRPr lang="en-US" sz="2000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l"/>
            <a:endParaRPr lang="en-US" sz="2000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l"/>
            <a:endParaRPr lang="en-US" sz="2000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83568" y="1484784"/>
            <a:ext cx="8280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b="1" u="sng" dirty="0" smtClean="0"/>
              <a:t>H1: </a:t>
            </a:r>
            <a:r>
              <a:rPr lang="en-US" b="1" u="sng" dirty="0" smtClean="0"/>
              <a:t> Applying ERP system will increase the internal control in the Factory?</a:t>
            </a:r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</a:rPr>
              <a:t>.</a:t>
            </a:r>
            <a:endParaRPr lang="ar-JO" dirty="0"/>
          </a:p>
        </p:txBody>
      </p:sp>
      <p:graphicFrame>
        <p:nvGraphicFramePr>
          <p:cNvPr id="9" name="Diagram 8"/>
          <p:cNvGraphicFramePr/>
          <p:nvPr/>
        </p:nvGraphicFramePr>
        <p:xfrm>
          <a:off x="0" y="1916832"/>
          <a:ext cx="8892480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ell\Downloads\Desktop\200495_10151392575076798_1095265210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39552" y="548680"/>
            <a:ext cx="8604448" cy="34778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000" b="1" dirty="0" smtClean="0"/>
              <a:t> </a:t>
            </a:r>
          </a:p>
          <a:p>
            <a:pPr algn="l"/>
            <a:endParaRPr lang="en-US" sz="2000" b="1" dirty="0" smtClean="0"/>
          </a:p>
          <a:p>
            <a:pPr algn="l"/>
            <a:r>
              <a:rPr lang="en-US" sz="2000" b="1" dirty="0" smtClean="0"/>
              <a:t> </a:t>
            </a:r>
            <a:endParaRPr lang="en-US" sz="2000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l"/>
            <a:endParaRPr lang="en-US" sz="2000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l"/>
            <a:endParaRPr lang="en-US" sz="2000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l"/>
            <a:endParaRPr lang="en-US" sz="2000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l"/>
            <a:endParaRPr lang="en-US" sz="2000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l"/>
            <a:endParaRPr lang="en-US" sz="2000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l"/>
            <a:endParaRPr lang="en-US" sz="2000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l"/>
            <a:endParaRPr lang="en-US" sz="2000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l"/>
            <a:endParaRPr lang="en-US" sz="2000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95536" y="620688"/>
            <a:ext cx="849694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ar-JO" sz="2200" b="1" u="sng" dirty="0" smtClean="0"/>
              <a:t> </a:t>
            </a:r>
            <a:r>
              <a:rPr lang="en-US" sz="2200" b="1" u="sng" dirty="0" smtClean="0"/>
              <a:t>  Internal Control Parts and its variables:</a:t>
            </a:r>
            <a:endParaRPr lang="ar-JO" sz="2200" b="1" u="sng" dirty="0"/>
          </a:p>
        </p:txBody>
      </p:sp>
      <p:sp>
        <p:nvSpPr>
          <p:cNvPr id="9" name="Rectangle 8"/>
          <p:cNvSpPr/>
          <p:nvPr/>
        </p:nvSpPr>
        <p:spPr>
          <a:xfrm>
            <a:off x="611560" y="1556792"/>
            <a:ext cx="7272808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Standard Operating Procedure SOPs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83568" y="2276872"/>
            <a:ext cx="7920880" cy="95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>
              <a:lnSpc>
                <a:spcPct val="150000"/>
              </a:lnSpc>
            </a:pPr>
            <a:r>
              <a:rPr lang="en-US" sz="2000" dirty="0" smtClean="0">
                <a:latin typeface="+mj-lt"/>
                <a:cs typeface="Times New Roman" pitchFamily="18" charset="0"/>
              </a:rPr>
              <a:t>It is a document which describes the regularly recurring operations  . </a:t>
            </a:r>
            <a:endParaRPr lang="ar-JO" sz="2000" dirty="0"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11560" y="3501008"/>
            <a:ext cx="66247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buFont typeface="Wingdings" pitchFamily="2" charset="2"/>
              <a:buChar char="q"/>
            </a:pPr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</a:rPr>
              <a:t>Four main variables to be measured:</a:t>
            </a:r>
            <a:endParaRPr lang="ar-JO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1115616" y="3861049"/>
            <a:ext cx="6840760" cy="255454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 algn="l" rtl="0">
              <a:lnSpc>
                <a:spcPct val="200000"/>
              </a:lnSpc>
              <a:buFont typeface="+mj-lt"/>
              <a:buAutoNum type="alphaUcPeriod"/>
            </a:pPr>
            <a:r>
              <a:rPr lang="en-US" sz="2000" b="1" dirty="0" smtClean="0"/>
              <a:t>Segregation of Duties.</a:t>
            </a:r>
          </a:p>
          <a:p>
            <a:pPr marL="342900" indent="-342900" algn="l" rtl="0">
              <a:lnSpc>
                <a:spcPct val="200000"/>
              </a:lnSpc>
              <a:buFont typeface="+mj-lt"/>
              <a:buAutoNum type="alphaUcPeriod"/>
            </a:pPr>
            <a:r>
              <a:rPr lang="en-US" sz="2000" b="1" dirty="0" smtClean="0"/>
              <a:t>Data entry timing commitment.</a:t>
            </a:r>
          </a:p>
          <a:p>
            <a:pPr marL="342900" indent="-342900" algn="l" rtl="0">
              <a:lnSpc>
                <a:spcPct val="200000"/>
              </a:lnSpc>
              <a:buFont typeface="+mj-lt"/>
              <a:buAutoNum type="alphaUcPeriod"/>
            </a:pPr>
            <a:r>
              <a:rPr lang="en-US" sz="2000" b="1" dirty="0" smtClean="0"/>
              <a:t>SOPs content and structure.</a:t>
            </a:r>
          </a:p>
          <a:p>
            <a:pPr marL="342900" indent="-342900" algn="l" rtl="0">
              <a:lnSpc>
                <a:spcPct val="200000"/>
              </a:lnSpc>
              <a:buFont typeface="+mj-lt"/>
              <a:buAutoNum type="alphaUcPeriod"/>
            </a:pPr>
            <a:r>
              <a:rPr lang="en-US" sz="2000" b="1" dirty="0" smtClean="0"/>
              <a:t>Computerized processes.</a:t>
            </a:r>
            <a:endParaRPr lang="ar-JO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ell\Downloads\Desktop\200495_10151392575076798_1095265210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683568" y="1556792"/>
            <a:ext cx="79208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endParaRPr lang="en-US" sz="1600" dirty="0" smtClean="0"/>
          </a:p>
          <a:p>
            <a:pPr lvl="0" algn="just" rtl="0">
              <a:lnSpc>
                <a:spcPct val="150000"/>
              </a:lnSpc>
            </a:pPr>
            <a:r>
              <a:rPr lang="en-US" sz="2000" dirty="0" smtClean="0"/>
              <a:t>The identification, analysis, assessment, minimization, or elimination of unacceptable risks.</a:t>
            </a:r>
          </a:p>
          <a:p>
            <a:pPr lvl="0" algn="just" rtl="0"/>
            <a:r>
              <a:rPr lang="en-US" sz="2000" dirty="0" smtClean="0"/>
              <a:t> </a:t>
            </a:r>
            <a:endParaRPr lang="en-US" sz="2000" dirty="0"/>
          </a:p>
        </p:txBody>
      </p:sp>
      <p:sp>
        <p:nvSpPr>
          <p:cNvPr id="6" name="Rounded Rectangle 5"/>
          <p:cNvSpPr/>
          <p:nvPr/>
        </p:nvSpPr>
        <p:spPr>
          <a:xfrm>
            <a:off x="457200" y="620688"/>
            <a:ext cx="7283152" cy="72008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l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2.  Risk Management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43608" y="2924944"/>
            <a:ext cx="65527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buFont typeface="Wingdings" pitchFamily="2" charset="2"/>
              <a:buChar char="q"/>
            </a:pPr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</a:rPr>
              <a:t>Four main variables to be measured:</a:t>
            </a:r>
            <a:endParaRPr lang="ar-JO" sz="24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43608" y="3501008"/>
            <a:ext cx="7272808" cy="255454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 algn="l" rtl="0">
              <a:lnSpc>
                <a:spcPct val="200000"/>
              </a:lnSpc>
              <a:buFont typeface="+mj-lt"/>
              <a:buAutoNum type="alphaUcPeriod"/>
            </a:pPr>
            <a:r>
              <a:rPr lang="en-US" sz="2000" b="1" dirty="0" smtClean="0"/>
              <a:t>Level of data entry accuracy.</a:t>
            </a:r>
          </a:p>
          <a:p>
            <a:pPr marL="342900" indent="-342900" algn="l" rtl="0">
              <a:lnSpc>
                <a:spcPct val="200000"/>
              </a:lnSpc>
              <a:buFont typeface="+mj-lt"/>
              <a:buAutoNum type="alphaUcPeriod"/>
            </a:pPr>
            <a:r>
              <a:rPr lang="en-GB" sz="2000" b="1" dirty="0" smtClean="0"/>
              <a:t>Secured Data</a:t>
            </a:r>
            <a:r>
              <a:rPr lang="en-GB" sz="2000" dirty="0" smtClean="0"/>
              <a:t>.</a:t>
            </a:r>
          </a:p>
          <a:p>
            <a:pPr marL="342900" indent="-342900" algn="l" rtl="0">
              <a:lnSpc>
                <a:spcPct val="200000"/>
              </a:lnSpc>
              <a:buFont typeface="+mj-lt"/>
              <a:buAutoNum type="alphaUcPeriod"/>
            </a:pPr>
            <a:r>
              <a:rPr lang="en-US" sz="2000" b="1" dirty="0" smtClean="0"/>
              <a:t>Clarity of risk factors.</a:t>
            </a:r>
          </a:p>
          <a:p>
            <a:pPr marL="342900" indent="-342900" algn="l" rtl="0">
              <a:lnSpc>
                <a:spcPct val="200000"/>
              </a:lnSpc>
              <a:buFont typeface="+mj-lt"/>
              <a:buAutoNum type="alphaUcPeriod"/>
            </a:pPr>
            <a:r>
              <a:rPr lang="en-US" sz="2000" b="1" dirty="0" smtClean="0"/>
              <a:t>Data validation level</a:t>
            </a:r>
            <a:r>
              <a:rPr lang="en-GB" sz="2000" dirty="0" smtClean="0"/>
              <a:t>.</a:t>
            </a:r>
            <a:endParaRPr lang="ar-JO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ell\Downloads\Desktop\200495_10151392575076798_1095265210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827584" y="3140968"/>
            <a:ext cx="705678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>
              <a:buFont typeface="Wingdings" pitchFamily="2" charset="2"/>
              <a:buChar char="q"/>
            </a:pPr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</a:rPr>
              <a:t>Four  main  Variables  to be measured:</a:t>
            </a:r>
            <a:endParaRPr lang="ar-JO" sz="24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l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67544" y="1916832"/>
            <a:ext cx="849694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0">
              <a:lnSpc>
                <a:spcPct val="150000"/>
              </a:lnSpc>
            </a:pPr>
            <a:r>
              <a:rPr lang="en-US" sz="2000" dirty="0" smtClean="0"/>
              <a:t>Developing methods to prevent illegal access .</a:t>
            </a:r>
            <a:endParaRPr lang="en-US" sz="2000" dirty="0"/>
          </a:p>
        </p:txBody>
      </p:sp>
      <p:sp>
        <p:nvSpPr>
          <p:cNvPr id="8" name="Rounded Rectangle 7"/>
          <p:cNvSpPr/>
          <p:nvPr/>
        </p:nvSpPr>
        <p:spPr>
          <a:xfrm>
            <a:off x="457200" y="685800"/>
            <a:ext cx="7139136" cy="79898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l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 Control Environment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55576" y="3789040"/>
            <a:ext cx="7560840" cy="255454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 algn="just" rtl="0">
              <a:lnSpc>
                <a:spcPct val="200000"/>
              </a:lnSpc>
              <a:buFont typeface="+mj-lt"/>
              <a:buAutoNum type="alphaUcPeriod"/>
            </a:pPr>
            <a:r>
              <a:rPr lang="en-US" sz="2000" b="1" dirty="0" smtClean="0"/>
              <a:t>Quality control power level.</a:t>
            </a:r>
          </a:p>
          <a:p>
            <a:pPr marL="342900" indent="-342900" algn="just" rtl="0">
              <a:lnSpc>
                <a:spcPct val="200000"/>
              </a:lnSpc>
              <a:buFont typeface="+mj-lt"/>
              <a:buAutoNum type="alphaUcPeriod"/>
            </a:pPr>
            <a:r>
              <a:rPr lang="en-US" sz="2000" b="1" dirty="0" smtClean="0"/>
              <a:t>Availability of data.</a:t>
            </a:r>
          </a:p>
          <a:p>
            <a:pPr marL="342900" indent="-342900" algn="just" rtl="0">
              <a:lnSpc>
                <a:spcPct val="200000"/>
              </a:lnSpc>
              <a:buFont typeface="+mj-lt"/>
              <a:buAutoNum type="alphaUcPeriod"/>
            </a:pPr>
            <a:r>
              <a:rPr lang="en-US" sz="2000" b="1" dirty="0" smtClean="0"/>
              <a:t>The extent use of benchmarking</a:t>
            </a:r>
            <a:r>
              <a:rPr lang="en-US" sz="2000" dirty="0" smtClean="0"/>
              <a:t>.</a:t>
            </a:r>
          </a:p>
          <a:p>
            <a:pPr marL="342900" indent="-342900" algn="just" rtl="0">
              <a:lnSpc>
                <a:spcPct val="200000"/>
              </a:lnSpc>
              <a:buFont typeface="+mj-lt"/>
              <a:buAutoNum type="alphaUcPeriod"/>
            </a:pPr>
            <a:r>
              <a:rPr lang="en-US" sz="2000" b="1" dirty="0" smtClean="0"/>
              <a:t>IT-infrastructure 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ell\Downloads\Desktop\200495_10151392575076798_1095265210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ounded Rectangle 2"/>
          <p:cNvSpPr/>
          <p:nvPr/>
        </p:nvSpPr>
        <p:spPr>
          <a:xfrm>
            <a:off x="457200" y="692696"/>
            <a:ext cx="6707088" cy="72008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endParaRPr lang="en-US" sz="3200" b="1" dirty="0" smtClean="0">
              <a:solidFill>
                <a:schemeClr val="bg1"/>
              </a:solidFill>
            </a:endParaRPr>
          </a:p>
          <a:p>
            <a:pPr algn="l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solidFill>
                  <a:schemeClr val="bg1"/>
                </a:solidFill>
              </a:rPr>
              <a:t>4. </a:t>
            </a:r>
            <a:r>
              <a:rPr lang="en-U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Monitoring</a:t>
            </a:r>
            <a:endParaRPr lang="en-US" sz="3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83568" y="1988840"/>
            <a:ext cx="8064896" cy="497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>
              <a:lnSpc>
                <a:spcPct val="150000"/>
              </a:lnSpc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+mj-lt"/>
                <a:cs typeface="Times New Roman" pitchFamily="18" charset="0"/>
              </a:rPr>
              <a:t>Monitoring is the regular observation and recording of activities .</a:t>
            </a:r>
            <a:endParaRPr lang="en-US" sz="2000" dirty="0">
              <a:latin typeface="+mj-lt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71600" y="3105835"/>
            <a:ext cx="65527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buFont typeface="Wingdings" pitchFamily="2" charset="2"/>
              <a:buChar char="q"/>
            </a:pPr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</a:rPr>
              <a:t>Two variables to be measured:</a:t>
            </a:r>
            <a:endParaRPr lang="ar-JO" sz="2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71600" y="3861048"/>
            <a:ext cx="7416824" cy="31700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 algn="l" rtl="0">
              <a:lnSpc>
                <a:spcPct val="200000"/>
              </a:lnSpc>
              <a:buFont typeface="+mj-lt"/>
              <a:buAutoNum type="alphaUcPeriod"/>
            </a:pPr>
            <a:r>
              <a:rPr lang="en-US" sz="2000" b="1" dirty="0" smtClean="0"/>
              <a:t>Monitoring the movement of material.</a:t>
            </a:r>
          </a:p>
          <a:p>
            <a:pPr marL="342900" indent="-342900" algn="l" rtl="0">
              <a:lnSpc>
                <a:spcPct val="200000"/>
              </a:lnSpc>
              <a:buFont typeface="+mj-lt"/>
              <a:buAutoNum type="alphaUcPeriod"/>
            </a:pPr>
            <a:endParaRPr lang="en-US" sz="2000" b="1" dirty="0" smtClean="0"/>
          </a:p>
          <a:p>
            <a:pPr marL="342900" indent="-342900" algn="l" rtl="0">
              <a:lnSpc>
                <a:spcPct val="200000"/>
              </a:lnSpc>
              <a:buFont typeface="+mj-lt"/>
              <a:buAutoNum type="alphaUcPeriod"/>
            </a:pPr>
            <a:r>
              <a:rPr lang="en-US" sz="2000" b="1" dirty="0" smtClean="0"/>
              <a:t>The efficiency of monitoring production process.</a:t>
            </a:r>
            <a:endParaRPr lang="ar-JO" sz="2000" dirty="0" smtClean="0"/>
          </a:p>
          <a:p>
            <a:pPr marL="342900" indent="-342900" algn="l" rtl="0">
              <a:lnSpc>
                <a:spcPct val="200000"/>
              </a:lnSpc>
            </a:pPr>
            <a:endParaRPr lang="en-US" sz="2000" b="1" dirty="0" smtClean="0"/>
          </a:p>
          <a:p>
            <a:pPr marL="342900" indent="-342900" algn="l" rtl="0">
              <a:lnSpc>
                <a:spcPct val="200000"/>
              </a:lnSpc>
            </a:pPr>
            <a:endParaRPr lang="en-US" sz="2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ell\Downloads\Desktop\200495_10151392575076798_1095265210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ounded Rectangle 2"/>
          <p:cNvSpPr/>
          <p:nvPr/>
        </p:nvSpPr>
        <p:spPr>
          <a:xfrm>
            <a:off x="457200" y="685800"/>
            <a:ext cx="6491064" cy="9430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l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Control Measuring Tools 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11560" y="1916832"/>
            <a:ext cx="8064896" cy="53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>
              <a:lnSpc>
                <a:spcPct val="150000"/>
              </a:lnSpc>
            </a:pPr>
            <a:r>
              <a:rPr lang="en-US" sz="2000" dirty="0" smtClean="0"/>
              <a:t>Policies, procedures, techniques, and mechanisms to reduce risks</a:t>
            </a:r>
            <a:r>
              <a:rPr lang="en-US" sz="2200" dirty="0" smtClean="0"/>
              <a:t>. </a:t>
            </a:r>
            <a:endParaRPr lang="ar-JO" sz="2200" dirty="0"/>
          </a:p>
        </p:txBody>
      </p:sp>
      <p:sp>
        <p:nvSpPr>
          <p:cNvPr id="6" name="Rectangle 5"/>
          <p:cNvSpPr/>
          <p:nvPr/>
        </p:nvSpPr>
        <p:spPr>
          <a:xfrm>
            <a:off x="683568" y="3068960"/>
            <a:ext cx="72728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buFont typeface="Wingdings" pitchFamily="2" charset="2"/>
              <a:buChar char="q"/>
            </a:pPr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</a:rPr>
              <a:t>Six main  variables to be measured:</a:t>
            </a:r>
            <a:endParaRPr lang="ar-JO" sz="2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71600" y="3501009"/>
            <a:ext cx="7560840" cy="286232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 algn="l" rtl="0">
              <a:lnSpc>
                <a:spcPct val="150000"/>
              </a:lnSpc>
              <a:buFont typeface="+mj-lt"/>
              <a:buAutoNum type="alphaUcPeriod"/>
            </a:pPr>
            <a:r>
              <a:rPr lang="en-US" sz="2000" b="1" dirty="0" smtClean="0"/>
              <a:t>Scraps and Defects.</a:t>
            </a:r>
          </a:p>
          <a:p>
            <a:pPr marL="342900" indent="-342900" algn="l" rtl="0">
              <a:lnSpc>
                <a:spcPct val="150000"/>
              </a:lnSpc>
              <a:buFont typeface="+mj-lt"/>
              <a:buAutoNum type="alphaUcPeriod"/>
            </a:pPr>
            <a:r>
              <a:rPr lang="en-US" sz="2000" b="1" dirty="0" smtClean="0"/>
              <a:t>Customer satisfaction.</a:t>
            </a:r>
          </a:p>
          <a:p>
            <a:pPr marL="342900" indent="-342900" algn="l" rtl="0">
              <a:lnSpc>
                <a:spcPct val="150000"/>
              </a:lnSpc>
              <a:buFont typeface="+mj-lt"/>
              <a:buAutoNum type="alphaUcPeriod"/>
            </a:pPr>
            <a:r>
              <a:rPr lang="en-GB" sz="2000" b="1" dirty="0" smtClean="0"/>
              <a:t> Inventory safety stock.</a:t>
            </a:r>
          </a:p>
          <a:p>
            <a:pPr marL="342900" indent="-342900" algn="l" rtl="0">
              <a:lnSpc>
                <a:spcPct val="150000"/>
              </a:lnSpc>
              <a:buFont typeface="+mj-lt"/>
              <a:buAutoNum type="alphaUcPeriod"/>
            </a:pPr>
            <a:r>
              <a:rPr lang="en-US" sz="2000" b="1" dirty="0" smtClean="0"/>
              <a:t>Effect of lead time.</a:t>
            </a:r>
          </a:p>
          <a:p>
            <a:pPr marL="342900" indent="-342900" algn="l" rtl="0">
              <a:lnSpc>
                <a:spcPct val="150000"/>
              </a:lnSpc>
              <a:buFont typeface="+mj-lt"/>
              <a:buAutoNum type="alphaUcPeriod"/>
            </a:pPr>
            <a:r>
              <a:rPr lang="en-US" sz="2000" b="1" dirty="0" smtClean="0"/>
              <a:t>Speediness of implementing tasks</a:t>
            </a:r>
            <a:r>
              <a:rPr lang="en-US" b="1" dirty="0" smtClean="0"/>
              <a:t>.</a:t>
            </a:r>
          </a:p>
          <a:p>
            <a:pPr marL="342900" indent="-342900" algn="l" rtl="0">
              <a:lnSpc>
                <a:spcPct val="150000"/>
              </a:lnSpc>
              <a:buFont typeface="+mj-lt"/>
              <a:buAutoNum type="alphaUcPeriod"/>
            </a:pPr>
            <a:r>
              <a:rPr lang="en-US" sz="2000" b="1" dirty="0" smtClean="0"/>
              <a:t>Inspection.</a:t>
            </a:r>
            <a:endParaRPr lang="ar-JO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ell\Downloads\Desktop\200495_10151392575076798_1095265210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512" y="-27384"/>
            <a:ext cx="9180512" cy="6858000"/>
          </a:xfrm>
          <a:prstGeom prst="rect">
            <a:avLst/>
          </a:prstGeom>
          <a:noFill/>
        </p:spPr>
      </p:pic>
      <p:sp>
        <p:nvSpPr>
          <p:cNvPr id="3" name="Rounded Rectangle 2"/>
          <p:cNvSpPr/>
          <p:nvPr/>
        </p:nvSpPr>
        <p:spPr>
          <a:xfrm>
            <a:off x="457200" y="685800"/>
            <a:ext cx="6635080" cy="9430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l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6.</a:t>
            </a:r>
            <a:r>
              <a:rPr kumimoji="0" lang="en-US" sz="32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Organization structure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67544" y="1844824"/>
            <a:ext cx="8136904" cy="9555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>
              <a:lnSpc>
                <a:spcPct val="150000"/>
              </a:lnSpc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+mj-lt"/>
                <a:cs typeface="Times New Roman" pitchFamily="18" charset="0"/>
              </a:rPr>
              <a:t>Consists of activities such as task allocation, coordination and supervision .</a:t>
            </a:r>
            <a:endParaRPr lang="en-US" sz="2000" dirty="0">
              <a:latin typeface="+mj-lt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55576" y="3068960"/>
            <a:ext cx="69847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buFont typeface="Wingdings" pitchFamily="2" charset="2"/>
              <a:buChar char="q"/>
            </a:pPr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</a:rPr>
              <a:t>Four main variables to be measured:</a:t>
            </a:r>
            <a:endParaRPr lang="ar-JO" sz="2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71600" y="3717032"/>
            <a:ext cx="6840760" cy="283154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 algn="just" rtl="0">
              <a:lnSpc>
                <a:spcPct val="200000"/>
              </a:lnSpc>
              <a:buFont typeface="+mj-lt"/>
              <a:buAutoNum type="alphaUcPeriod"/>
            </a:pPr>
            <a:r>
              <a:rPr lang="en-US" sz="2000" b="1" dirty="0" smtClean="0"/>
              <a:t>Capability to integrate with entities .</a:t>
            </a:r>
          </a:p>
          <a:p>
            <a:pPr marL="342900" indent="-342900" algn="just" rtl="0">
              <a:lnSpc>
                <a:spcPct val="200000"/>
              </a:lnSpc>
              <a:buFont typeface="+mj-lt"/>
              <a:buAutoNum type="alphaUcPeriod"/>
            </a:pPr>
            <a:r>
              <a:rPr lang="en-US" sz="2000" b="1" dirty="0" smtClean="0"/>
              <a:t>Documentation powerful level.</a:t>
            </a:r>
          </a:p>
          <a:p>
            <a:pPr marL="342900" indent="-342900" algn="just" rtl="0">
              <a:lnSpc>
                <a:spcPct val="200000"/>
              </a:lnSpc>
              <a:buFont typeface="+mj-lt"/>
              <a:buAutoNum type="alphaUcPeriod"/>
            </a:pPr>
            <a:r>
              <a:rPr lang="en-US" sz="2000" b="1" dirty="0" smtClean="0"/>
              <a:t>Accuracy of diversity of reporting.</a:t>
            </a:r>
          </a:p>
          <a:p>
            <a:pPr marL="342900" indent="-342900" algn="just" rtl="0">
              <a:lnSpc>
                <a:spcPct val="200000"/>
              </a:lnSpc>
              <a:buFont typeface="+mj-lt"/>
              <a:buAutoNum type="alphaUcPeriod"/>
            </a:pPr>
            <a:r>
              <a:rPr lang="en-US" sz="2000" b="1" dirty="0" smtClean="0"/>
              <a:t>Communication level improvement.</a:t>
            </a:r>
          </a:p>
          <a:p>
            <a:pPr marL="342900" indent="-342900" algn="l" rtl="0">
              <a:buFont typeface="+mj-lt"/>
              <a:buAutoNum type="alphaUcPeriod"/>
            </a:pPr>
            <a:endParaRPr lang="ar-J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ell\Downloads\Desktop\200495_10151392575076798_1095265210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683568" y="1268760"/>
            <a:ext cx="75608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000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2400" b="1" u="sng" dirty="0" smtClean="0"/>
              <a:t>H2:  Applying ERP system will contribute to cost reduction</a:t>
            </a:r>
            <a:r>
              <a:rPr lang="en-US" sz="2400" b="1" u="sng" dirty="0" smtClean="0">
                <a:latin typeface="Comic Sans MS" pitchFamily="66" charset="0"/>
              </a:rPr>
              <a:t> </a:t>
            </a:r>
            <a:endParaRPr lang="ar-JO" sz="2400" b="1" u="sng" dirty="0"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9592" y="476672"/>
            <a:ext cx="5832648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742950" indent="-742950" algn="l" rtl="0"/>
            <a:r>
              <a:rPr lang="en-US" sz="4000" b="1" dirty="0" smtClean="0">
                <a:solidFill>
                  <a:schemeClr val="bg2">
                    <a:lumMod val="50000"/>
                  </a:schemeClr>
                </a:solidFill>
              </a:rPr>
              <a:t>B . Cost Survey</a:t>
            </a:r>
            <a:endParaRPr lang="ar-JO" sz="40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3779912" y="2636912"/>
            <a:ext cx="1368152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779912" y="2852936"/>
            <a:ext cx="1296144" cy="72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en-US" b="1" dirty="0" smtClean="0">
                <a:solidFill>
                  <a:schemeClr val="bg1"/>
                </a:solidFill>
              </a:rPr>
              <a:t>Sales Revenue</a:t>
            </a:r>
            <a:endParaRPr lang="en-US" b="1" dirty="0">
              <a:solidFill>
                <a:schemeClr val="bg1"/>
              </a:solidFill>
              <a:latin typeface="Calibri"/>
              <a:ea typeface="Calibri"/>
              <a:cs typeface="Arial"/>
            </a:endParaRPr>
          </a:p>
        </p:txBody>
      </p:sp>
      <p:graphicFrame>
        <p:nvGraphicFramePr>
          <p:cNvPr id="10" name="رسم تخطيطي 2"/>
          <p:cNvGraphicFramePr/>
          <p:nvPr>
            <p:extLst>
              <p:ext uri="{D42A27DB-BD31-4B8C-83A1-F6EECF244321}">
                <p14:modId xmlns:p14="http://schemas.microsoft.com/office/powerpoint/2010/main" xmlns="" val="2080950960"/>
              </p:ext>
            </p:extLst>
          </p:nvPr>
        </p:nvGraphicFramePr>
        <p:xfrm>
          <a:off x="395536" y="2132856"/>
          <a:ext cx="8352928" cy="38884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ell\Downloads\Desktop\200495_10151392575076798_1095265210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57200" y="2780928"/>
            <a:ext cx="8382000" cy="29905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200000"/>
              </a:lnSpc>
              <a:spcAft>
                <a:spcPts val="1000"/>
              </a:spcAft>
            </a:pPr>
            <a:r>
              <a:rPr lang="en-US" dirty="0" smtClean="0">
                <a:latin typeface="Times New Roman"/>
                <a:ea typeface="Calibri"/>
                <a:cs typeface="Arial"/>
              </a:rPr>
              <a:t>We design a questionnaire which consists of many general questions about the effect of ERP and to </a:t>
            </a:r>
            <a:r>
              <a:rPr lang="en-US" dirty="0"/>
              <a:t>know the opinion of the company staff about </a:t>
            </a:r>
            <a:r>
              <a:rPr lang="en-US" dirty="0" smtClean="0"/>
              <a:t>this system  .</a:t>
            </a:r>
            <a:endParaRPr lang="en-US" dirty="0">
              <a:ea typeface="Calibri"/>
              <a:cs typeface="Arial"/>
            </a:endParaRPr>
          </a:p>
          <a:p>
            <a:pPr marL="342900" marR="0" lvl="0" indent="-3429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Wingdings"/>
              <a:buChar char=""/>
            </a:pPr>
            <a:r>
              <a:rPr lang="en-US" b="1" dirty="0" smtClean="0">
                <a:latin typeface="Times New Roman"/>
                <a:ea typeface="Calibri"/>
                <a:cs typeface="Arial"/>
              </a:rPr>
              <a:t>The survey is divided into two sections:</a:t>
            </a:r>
            <a:endParaRPr lang="en-US" dirty="0">
              <a:ea typeface="Calibri"/>
              <a:cs typeface="Arial"/>
            </a:endParaRPr>
          </a:p>
          <a:p>
            <a:pPr marL="342900" marR="0" lvl="0" indent="-3429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dirty="0" smtClean="0">
                <a:latin typeface="Times New Roman"/>
                <a:ea typeface="Calibri"/>
                <a:cs typeface="Arial"/>
              </a:rPr>
              <a:t> First section which have questions about the user's personal data</a:t>
            </a:r>
            <a:endParaRPr lang="en-US" dirty="0">
              <a:ea typeface="Calibri"/>
              <a:cs typeface="Arial"/>
            </a:endParaRPr>
          </a:p>
          <a:p>
            <a:pPr marL="342900" marR="0" lvl="0" indent="-342900" algn="l" rtl="0">
              <a:lnSpc>
                <a:spcPct val="200000"/>
              </a:lnSpc>
              <a:spcBef>
                <a:spcPts val="0"/>
              </a:spcBef>
              <a:spcAft>
                <a:spcPts val="1000"/>
              </a:spcAft>
              <a:buFont typeface="Symbol"/>
              <a:buChar char=""/>
            </a:pPr>
            <a:r>
              <a:rPr lang="en-US" dirty="0" smtClean="0">
                <a:latin typeface="Times New Roman"/>
                <a:ea typeface="Calibri"/>
                <a:cs typeface="Arial"/>
              </a:rPr>
              <a:t> Second section consists of 15 general questions  </a:t>
            </a:r>
          </a:p>
        </p:txBody>
      </p:sp>
      <p:pic>
        <p:nvPicPr>
          <p:cNvPr id="15364" name="Picture 4" descr="http://www.dineshbakshi.com/images/stories/questionnair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60648"/>
            <a:ext cx="2899048" cy="223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3203848" y="762000"/>
            <a:ext cx="554461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C. General ERP Questionnaire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ar-JO"/>
          </a:p>
        </p:txBody>
      </p:sp>
      <p:pic>
        <p:nvPicPr>
          <p:cNvPr id="14338" name="Picture 2" descr="C:\Users\Dell\Downloads\Desktop\379427_10151392573261798_466726405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42910" y="785794"/>
            <a:ext cx="5072098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ar-JO" sz="3200" b="1" dirty="0" smtClean="0">
                <a:latin typeface="Comic Sans MS" pitchFamily="66" charset="0"/>
              </a:rPr>
              <a:t>    </a:t>
            </a:r>
            <a:r>
              <a:rPr lang="en-US" sz="3200" b="1" dirty="0" smtClean="0">
                <a:latin typeface="Comic Sans MS" pitchFamily="66" charset="0"/>
              </a:rPr>
              <a:t>  </a:t>
            </a:r>
          </a:p>
          <a:p>
            <a:pPr algn="l"/>
            <a:r>
              <a:rPr lang="ar-JO" sz="3200" b="1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endParaRPr lang="ar-JO" sz="32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00100" y="2428868"/>
            <a:ext cx="5786478" cy="110799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1143000" indent="-1143000" algn="ctr"/>
            <a:r>
              <a:rPr lang="en-US" sz="6600" b="1" dirty="0" smtClean="0">
                <a:solidFill>
                  <a:schemeClr val="bg1"/>
                </a:solidFill>
                <a:latin typeface="Comic Sans MS" pitchFamily="66" charset="0"/>
              </a:rPr>
              <a:t> Introduction</a:t>
            </a:r>
            <a:endParaRPr lang="ar-JO" sz="66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ell\Downloads\Desktop\200495_10151392575076798_1095265210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3" name="Diagram 2"/>
          <p:cNvGraphicFramePr/>
          <p:nvPr/>
        </p:nvGraphicFramePr>
        <p:xfrm>
          <a:off x="467544" y="1268760"/>
          <a:ext cx="8280920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95536" y="476672"/>
            <a:ext cx="59766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  <a:latin typeface="Times New Roman"/>
                <a:ea typeface="Calibri"/>
                <a:cs typeface="Arial"/>
              </a:rPr>
              <a:t>The 15 General Questions</a:t>
            </a:r>
            <a:endParaRPr lang="en-US" sz="32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ell\Downloads\Desktop\200495_10151392575076798_1095265210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3" name="Diagram 2"/>
          <p:cNvGraphicFramePr/>
          <p:nvPr/>
        </p:nvGraphicFramePr>
        <p:xfrm>
          <a:off x="467544" y="1268760"/>
          <a:ext cx="8280920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95536" y="476672"/>
            <a:ext cx="59766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sz="36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/>
                <a:ea typeface="Calibri"/>
                <a:cs typeface="Arial"/>
              </a:rPr>
              <a:t>Cont ....</a:t>
            </a:r>
            <a:endParaRPr lang="en-US" sz="36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ell\Downloads\Desktop\200495_10151392575076798_1095265210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C:\Users\Dell\Downloads\Desktop\documents\379427_10151392573261798_466726405_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83568" y="1988840"/>
            <a:ext cx="5976664" cy="31393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6600" b="1" dirty="0" smtClean="0">
                <a:solidFill>
                  <a:schemeClr val="bg1"/>
                </a:solidFill>
                <a:latin typeface="Comic Sans MS" pitchFamily="66" charset="0"/>
              </a:rPr>
              <a:t>Results</a:t>
            </a:r>
          </a:p>
          <a:p>
            <a:pPr algn="ctr"/>
            <a:r>
              <a:rPr lang="en-US" sz="6600" dirty="0" smtClean="0">
                <a:solidFill>
                  <a:schemeClr val="bg1"/>
                </a:solidFill>
                <a:latin typeface="Comic Sans MS" pitchFamily="66" charset="0"/>
              </a:rPr>
              <a:t>&amp;</a:t>
            </a:r>
          </a:p>
          <a:p>
            <a:pPr algn="ctr"/>
            <a:r>
              <a:rPr lang="en-US" sz="6600" b="1" dirty="0" smtClean="0">
                <a:solidFill>
                  <a:schemeClr val="bg1"/>
                </a:solidFill>
                <a:latin typeface="Comic Sans MS" pitchFamily="66" charset="0"/>
              </a:rPr>
              <a:t> Discussion</a:t>
            </a:r>
            <a:endParaRPr lang="ar-JO" sz="66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ell\Downloads\Desktop\200495_10151392575076798_1095265210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4" name="Rectangle 13"/>
          <p:cNvSpPr/>
          <p:nvPr/>
        </p:nvSpPr>
        <p:spPr>
          <a:xfrm>
            <a:off x="539552" y="620688"/>
            <a:ext cx="9001000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Internal Control Questionnaire Results and Discussion</a:t>
            </a:r>
            <a:endParaRPr lang="ar-JO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27584" y="2636912"/>
            <a:ext cx="7416824" cy="12296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 rtl="0">
              <a:lnSpc>
                <a:spcPct val="200000"/>
              </a:lnSpc>
            </a:pPr>
            <a:endParaRPr lang="en-US" sz="2000" dirty="0" smtClean="0">
              <a:latin typeface="Comic Sans MS" pitchFamily="66" charset="0"/>
              <a:cs typeface="+mj-cs"/>
            </a:endParaRPr>
          </a:p>
          <a:p>
            <a:pPr algn="just" rtl="0">
              <a:lnSpc>
                <a:spcPct val="200000"/>
              </a:lnSpc>
            </a:pPr>
            <a:endParaRPr lang="ar-JO" sz="2000" dirty="0">
              <a:latin typeface="Comic Sans MS" pitchFamily="66" charset="0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1772816"/>
            <a:ext cx="7416824" cy="150810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Font typeface="Wingdings" pitchFamily="2" charset="2"/>
              <a:buChar char="v"/>
            </a:pPr>
            <a:r>
              <a:rPr lang="en-US" sz="2000" b="1" u="sng" dirty="0" smtClean="0"/>
              <a:t> It consists of two sections:</a:t>
            </a:r>
          </a:p>
          <a:p>
            <a:pPr algn="l" rtl="0"/>
            <a:endParaRPr lang="en-US" b="1" u="sng" dirty="0" smtClean="0"/>
          </a:p>
          <a:p>
            <a:pPr algn="l" rtl="0">
              <a:lnSpc>
                <a:spcPct val="150000"/>
              </a:lnSpc>
              <a:buFont typeface="Wingdings" pitchFamily="2" charset="2"/>
              <a:buChar char="q"/>
            </a:pPr>
            <a:r>
              <a:rPr lang="en-US" dirty="0" smtClean="0"/>
              <a:t>Employee Personal Data.</a:t>
            </a:r>
          </a:p>
          <a:p>
            <a:pPr algn="l" rtl="0">
              <a:lnSpc>
                <a:spcPct val="150000"/>
              </a:lnSpc>
              <a:buFont typeface="Wingdings" pitchFamily="2" charset="2"/>
              <a:buChar char="q"/>
            </a:pPr>
            <a:r>
              <a:rPr lang="en-US" dirty="0" smtClean="0"/>
              <a:t>The main variables of internal control parts.</a:t>
            </a:r>
            <a:endParaRPr lang="ar-JO" dirty="0"/>
          </a:p>
        </p:txBody>
      </p:sp>
      <p:sp>
        <p:nvSpPr>
          <p:cNvPr id="6" name="TextBox 5"/>
          <p:cNvSpPr txBox="1"/>
          <p:nvPr/>
        </p:nvSpPr>
        <p:spPr>
          <a:xfrm>
            <a:off x="827584" y="3789040"/>
            <a:ext cx="7632848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Font typeface="Wingdings" pitchFamily="2" charset="2"/>
              <a:buChar char="v"/>
            </a:pPr>
            <a:r>
              <a:rPr lang="en-US" sz="2000" b="1" dirty="0" smtClean="0"/>
              <a:t>It is distributed to ten different department managers.</a:t>
            </a:r>
            <a:endParaRPr lang="ar-JO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83568" y="4941168"/>
            <a:ext cx="8064896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Font typeface="Wingdings" pitchFamily="2" charset="2"/>
              <a:buChar char="v"/>
            </a:pPr>
            <a:r>
              <a:rPr lang="en-US" b="1" dirty="0" smtClean="0"/>
              <a:t> Using SPSS and Minitab Programs to Analyze the Collected Data  </a:t>
            </a:r>
            <a:endParaRPr lang="ar-JO" b="1" dirty="0"/>
          </a:p>
        </p:txBody>
      </p:sp>
      <p:pic>
        <p:nvPicPr>
          <p:cNvPr id="8" name="Picture 2" descr="http://college.esprinkle.com/images/search_ma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1628800"/>
            <a:ext cx="2682551" cy="17281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ell\Downloads\Desktop\200495_10151392575076798_1095265210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611560" y="548680"/>
            <a:ext cx="7992888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Personal Data Analysis</a:t>
            </a:r>
            <a:endParaRPr lang="ar-JO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99592" y="1556792"/>
            <a:ext cx="2016224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 algn="l" rtl="0">
              <a:buAutoNum type="arabicPeriod"/>
            </a:pPr>
            <a:endParaRPr lang="en-US" sz="2000" b="1" dirty="0" smtClean="0">
              <a:solidFill>
                <a:srgbClr val="00B0F0"/>
              </a:solidFill>
            </a:endParaRPr>
          </a:p>
          <a:p>
            <a:pPr marL="342900" indent="-342900" algn="l" rtl="0"/>
            <a:endParaRPr lang="en-US" sz="2000" b="1" dirty="0" smtClean="0">
              <a:solidFill>
                <a:srgbClr val="00B0F0"/>
              </a:solidFill>
            </a:endParaRPr>
          </a:p>
          <a:p>
            <a:pPr marL="342900" indent="-342900" algn="l" rtl="0"/>
            <a:r>
              <a:rPr lang="en-US" sz="2200" b="1" dirty="0" smtClean="0"/>
              <a:t>1. Gender                                </a:t>
            </a:r>
          </a:p>
          <a:p>
            <a:pPr marL="342900" indent="-342900"/>
            <a:endParaRPr lang="ar-JO" dirty="0"/>
          </a:p>
        </p:txBody>
      </p:sp>
      <p:graphicFrame>
        <p:nvGraphicFramePr>
          <p:cNvPr id="10" name="Chart 9"/>
          <p:cNvGraphicFramePr/>
          <p:nvPr/>
        </p:nvGraphicFramePr>
        <p:xfrm>
          <a:off x="3347864" y="4077072"/>
          <a:ext cx="5256584" cy="2304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Chart 10"/>
          <p:cNvGraphicFramePr/>
          <p:nvPr/>
        </p:nvGraphicFramePr>
        <p:xfrm>
          <a:off x="2123728" y="1556792"/>
          <a:ext cx="6192688" cy="2304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827584" y="4365104"/>
            <a:ext cx="3096344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endParaRPr lang="en-US" sz="2200" b="1" dirty="0" smtClean="0"/>
          </a:p>
          <a:p>
            <a:pPr algn="l" rtl="0"/>
            <a:r>
              <a:rPr lang="en-US" sz="2200" b="1" dirty="0" smtClean="0"/>
              <a:t>2. Age</a:t>
            </a:r>
            <a:endParaRPr lang="ar-JO" sz="2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467544" y="1412777"/>
            <a:ext cx="432048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Font typeface="Wingdings" pitchFamily="2" charset="2"/>
              <a:buChar char="ü"/>
            </a:pPr>
            <a:r>
              <a:rPr lang="en-US" sz="3600" b="1" u="sng" dirty="0" smtClean="0"/>
              <a:t>Using SPSS:</a:t>
            </a:r>
            <a:endParaRPr lang="ar-JO" sz="3600" b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ell\Downloads\Desktop\200495_10151392575076798_1095265210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3" name="Chart 2"/>
          <p:cNvGraphicFramePr/>
          <p:nvPr/>
        </p:nvGraphicFramePr>
        <p:xfrm>
          <a:off x="3419872" y="908720"/>
          <a:ext cx="4824536" cy="244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83568" y="908720"/>
            <a:ext cx="3528392" cy="110799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endParaRPr lang="en-US" sz="2200" b="1" dirty="0" smtClean="0"/>
          </a:p>
          <a:p>
            <a:pPr algn="l" rtl="0"/>
            <a:endParaRPr lang="en-US" sz="2200" b="1" dirty="0" smtClean="0"/>
          </a:p>
          <a:p>
            <a:pPr algn="l" rtl="0"/>
            <a:r>
              <a:rPr lang="en-US" sz="2200" b="1" dirty="0" smtClean="0"/>
              <a:t>3. Education </a:t>
            </a:r>
            <a:endParaRPr lang="ar-JO" sz="2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67544" y="3789040"/>
            <a:ext cx="3168352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endParaRPr lang="en-US" sz="2200" b="1" dirty="0" smtClean="0"/>
          </a:p>
          <a:p>
            <a:pPr algn="l" rtl="0"/>
            <a:r>
              <a:rPr lang="en-US" sz="2200" b="1" dirty="0" smtClean="0"/>
              <a:t>4.Specialization</a:t>
            </a:r>
            <a:endParaRPr lang="ar-JO" sz="2200" b="1" dirty="0"/>
          </a:p>
        </p:txBody>
      </p:sp>
      <p:graphicFrame>
        <p:nvGraphicFramePr>
          <p:cNvPr id="7" name="Chart 6"/>
          <p:cNvGraphicFramePr/>
          <p:nvPr/>
        </p:nvGraphicFramePr>
        <p:xfrm>
          <a:off x="3347864" y="3429000"/>
          <a:ext cx="4898670" cy="2664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ell\Downloads\Desktop\200495_10151392575076798_1095265210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3" name="Chart 2"/>
          <p:cNvGraphicFramePr/>
          <p:nvPr/>
        </p:nvGraphicFramePr>
        <p:xfrm>
          <a:off x="3131840" y="260648"/>
          <a:ext cx="5616624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39552" y="1340768"/>
            <a:ext cx="2664296" cy="110799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endParaRPr lang="en-US" sz="2200" b="1" dirty="0" smtClean="0"/>
          </a:p>
          <a:p>
            <a:pPr algn="l" rtl="0"/>
            <a:endParaRPr lang="en-US" sz="2200" b="1" dirty="0" smtClean="0"/>
          </a:p>
          <a:p>
            <a:pPr algn="l" rtl="0"/>
            <a:r>
              <a:rPr lang="en-US" sz="2200" b="1" dirty="0" smtClean="0"/>
              <a:t>5. Departments</a:t>
            </a:r>
            <a:endParaRPr lang="ar-JO" sz="2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39552" y="4437112"/>
            <a:ext cx="3888432" cy="4308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200" b="1" dirty="0" smtClean="0"/>
              <a:t>6. Years of Experience</a:t>
            </a:r>
            <a:endParaRPr lang="ar-JO" sz="2200" b="1" dirty="0"/>
          </a:p>
        </p:txBody>
      </p:sp>
      <p:graphicFrame>
        <p:nvGraphicFramePr>
          <p:cNvPr id="6" name="Chart 5"/>
          <p:cNvGraphicFramePr/>
          <p:nvPr/>
        </p:nvGraphicFramePr>
        <p:xfrm>
          <a:off x="3635896" y="3789040"/>
          <a:ext cx="4824536" cy="28133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ell\Downloads\Desktop\200495_10151392575076798_1095265210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467544" y="476672"/>
            <a:ext cx="88569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Control Parts Data Analysis</a:t>
            </a:r>
            <a:endParaRPr lang="ar-JO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27584" y="1268760"/>
            <a:ext cx="734481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buFont typeface="Wingdings" pitchFamily="2" charset="2"/>
              <a:buChar char="ü"/>
            </a:pPr>
            <a:r>
              <a:rPr lang="en-US" sz="3200" b="1" u="sng" dirty="0" smtClean="0"/>
              <a:t>Using Minitab, Paired t -test:</a:t>
            </a:r>
          </a:p>
          <a:p>
            <a:pPr algn="l" rtl="0"/>
            <a:endParaRPr lang="en-US" sz="3200" b="1" u="sng" dirty="0" smtClean="0"/>
          </a:p>
          <a:p>
            <a:pPr algn="l" rtl="0"/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43608" y="1916833"/>
            <a:ext cx="3672408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Font typeface="Wingdings" pitchFamily="2" charset="2"/>
              <a:buChar char="q"/>
            </a:pPr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Paired t-test:</a:t>
            </a:r>
            <a:endParaRPr lang="ar-JO" sz="32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9552" y="2420888"/>
            <a:ext cx="8352928" cy="4945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The observations on the two populations of interest are collected in pairs.</a:t>
            </a:r>
          </a:p>
          <a:p>
            <a:pPr algn="l" rtl="0">
              <a:lnSpc>
                <a:spcPct val="150000"/>
              </a:lnSpc>
            </a:pPr>
            <a:endParaRPr lang="en-US" dirty="0" smtClean="0"/>
          </a:p>
          <a:p>
            <a:pPr algn="l" rtl="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 Dj=</a:t>
            </a:r>
            <a:r>
              <a:rPr lang="en-US" dirty="0" err="1" smtClean="0"/>
              <a:t>Xbef</a:t>
            </a:r>
            <a:r>
              <a:rPr lang="en-US" dirty="0" smtClean="0"/>
              <a:t> j – </a:t>
            </a:r>
            <a:r>
              <a:rPr lang="en-US" dirty="0" err="1" smtClean="0"/>
              <a:t>Xaft</a:t>
            </a:r>
            <a:r>
              <a:rPr lang="en-US" dirty="0" smtClean="0"/>
              <a:t> j,  j=1, 2…, 10. </a:t>
            </a:r>
          </a:p>
          <a:p>
            <a:pPr algn="l" rtl="0">
              <a:lnSpc>
                <a:spcPct val="150000"/>
              </a:lnSpc>
              <a:buFont typeface="Arial" pitchFamily="34" charset="0"/>
              <a:buChar char="•"/>
            </a:pPr>
            <a:endParaRPr lang="en-US" dirty="0" smtClean="0"/>
          </a:p>
          <a:p>
            <a:pPr algn="l" rtl="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The Dj are assumed to be normally distributed with mean </a:t>
            </a:r>
          </a:p>
          <a:p>
            <a:pPr algn="l" rtl="0">
              <a:lnSpc>
                <a:spcPct val="150000"/>
              </a:lnSpc>
            </a:pPr>
            <a:r>
              <a:rPr lang="en-US" dirty="0" smtClean="0"/>
              <a:t>µD = µbef- µaft.</a:t>
            </a:r>
          </a:p>
          <a:p>
            <a:pPr algn="l" rtl="0">
              <a:lnSpc>
                <a:spcPct val="150000"/>
              </a:lnSpc>
            </a:pPr>
            <a:endParaRPr lang="en-US" dirty="0" smtClean="0"/>
          </a:p>
          <a:p>
            <a:pPr algn="l" rtl="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 H0: µD= 0    </a:t>
            </a:r>
            <a:r>
              <a:rPr lang="en-US" b="1" dirty="0" smtClean="0"/>
              <a:t>and     </a:t>
            </a:r>
            <a:r>
              <a:rPr lang="en-US" dirty="0" smtClean="0"/>
              <a:t> H1: µD ≠ 0     </a:t>
            </a:r>
            <a:r>
              <a:rPr lang="en-US" b="1" dirty="0" smtClean="0"/>
              <a:t> and      </a:t>
            </a:r>
            <a:r>
              <a:rPr lang="en-US" dirty="0" smtClean="0"/>
              <a:t>α</a:t>
            </a:r>
            <a:r>
              <a:rPr lang="en-US" b="1" dirty="0" smtClean="0"/>
              <a:t>=.</a:t>
            </a:r>
            <a:r>
              <a:rPr lang="en-US" dirty="0" smtClean="0"/>
              <a:t>05.</a:t>
            </a:r>
          </a:p>
          <a:p>
            <a:pPr algn="l" rtl="0">
              <a:lnSpc>
                <a:spcPct val="150000"/>
              </a:lnSpc>
              <a:buFont typeface="Arial" pitchFamily="34" charset="0"/>
              <a:buChar char="•"/>
            </a:pPr>
            <a:endParaRPr lang="en-US" dirty="0" smtClean="0"/>
          </a:p>
          <a:p>
            <a:pPr algn="l" rtl="0">
              <a:lnSpc>
                <a:spcPct val="150000"/>
              </a:lnSpc>
              <a:buFont typeface="Arial" pitchFamily="34" charset="0"/>
              <a:buChar char="•"/>
            </a:pPr>
            <a:r>
              <a:rPr lang="en-US" b="1" dirty="0" smtClean="0"/>
              <a:t>Reject H0 if: </a:t>
            </a:r>
            <a:r>
              <a:rPr lang="en-US" dirty="0" smtClean="0"/>
              <a:t>the P-value is &lt; .05</a:t>
            </a:r>
          </a:p>
          <a:p>
            <a:pPr algn="l" rtl="0"/>
            <a:endParaRPr lang="en-US" dirty="0" smtClean="0"/>
          </a:p>
          <a:p>
            <a:pPr algn="l" rtl="0">
              <a:buFont typeface="Arial" pitchFamily="34" charset="0"/>
              <a:buChar char="•"/>
            </a:pPr>
            <a:endParaRPr lang="ar-J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ell\Downloads\Desktop\200495_10151392575076798_1095265210_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373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JO"/>
          </a:p>
        </p:txBody>
      </p:sp>
      <p:graphicFrame>
        <p:nvGraphicFramePr>
          <p:cNvPr id="73729" name="Object 1"/>
          <p:cNvGraphicFramePr>
            <a:graphicFrameLocks noChangeAspect="1"/>
          </p:cNvGraphicFramePr>
          <p:nvPr/>
        </p:nvGraphicFramePr>
        <p:xfrm>
          <a:off x="395536" y="1484784"/>
          <a:ext cx="8496944" cy="4176464"/>
        </p:xfrm>
        <a:graphic>
          <a:graphicData uri="http://schemas.openxmlformats.org/presentationml/2006/ole">
            <p:oleObj spid="_x0000_s118789" name="Graph" r:id="rId4" imgW="5486400" imgH="3657600" progId="MtbGraph.Document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115616" y="620688"/>
            <a:ext cx="612068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Font typeface="Wingdings" pitchFamily="2" charset="2"/>
              <a:buChar char="q"/>
            </a:pPr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 SOPs Normality Test:</a:t>
            </a:r>
            <a:endParaRPr lang="ar-JO" sz="32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47664" y="6021288"/>
            <a:ext cx="547260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SOPs probability plot not normal</a:t>
            </a:r>
            <a:endParaRPr lang="ar-JO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ell\Downloads\Desktop\200495_10151392575076798_1095265210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43608" y="548680"/>
            <a:ext cx="7632848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Font typeface="Wingdings" pitchFamily="2" charset="2"/>
              <a:buChar char="q"/>
            </a:pPr>
            <a:r>
              <a:rPr lang="en-US" sz="2800" b="1" dirty="0" smtClean="0">
                <a:solidFill>
                  <a:schemeClr val="bg2">
                    <a:lumMod val="50000"/>
                  </a:schemeClr>
                </a:solidFill>
              </a:rPr>
              <a:t> Sign Test for  SOPs Paired Samples:</a:t>
            </a:r>
            <a:endParaRPr lang="ar-JO" sz="2800" b="1" dirty="0">
              <a:solidFill>
                <a:schemeClr val="bg2">
                  <a:lumMod val="50000"/>
                </a:schemeClr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755574" y="1268762"/>
          <a:ext cx="7992890" cy="4824531"/>
        </p:xfrm>
        <a:graphic>
          <a:graphicData uri="http://schemas.openxmlformats.org/drawingml/2006/table">
            <a:tbl>
              <a:tblPr/>
              <a:tblGrid>
                <a:gridCol w="1598578"/>
                <a:gridCol w="1598578"/>
                <a:gridCol w="1598578"/>
                <a:gridCol w="1598578"/>
                <a:gridCol w="1598578"/>
              </a:tblGrid>
              <a:tr h="6801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Manager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before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after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Difference,     </a:t>
                      </a:r>
                      <a:r>
                        <a:rPr lang="en-US" sz="1200" b="1" dirty="0" err="1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Dj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Sign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08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1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7.2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8.4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-1.2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-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</a:tr>
              <a:tr h="3808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2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4.6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7.2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-2.6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-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08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3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6.8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9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-2.2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-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</a:tr>
              <a:tr h="3584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4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4.6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7.8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-3.2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-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08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5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7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9.2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-2.2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-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</a:tr>
              <a:tr h="3808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6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6.2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9.4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-3.2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-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08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7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7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9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-2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-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</a:tr>
              <a:tr h="3808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8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5.2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7.6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-2.4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-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84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9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6.4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8.8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-2.4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-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</a:tr>
              <a:tr h="3808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10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6.6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8.8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-2.2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-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083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 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Dell\Downloads\Desktop\sowar erp\ERP-Optimiza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071670" cy="6858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143108" y="1643050"/>
            <a:ext cx="642942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dirty="0" smtClean="0"/>
              <a:t>    </a:t>
            </a:r>
            <a:r>
              <a:rPr lang="en-US" sz="2000" dirty="0" smtClean="0"/>
              <a:t>History of ERP? </a:t>
            </a:r>
          </a:p>
          <a:p>
            <a:pPr algn="l" rtl="0"/>
            <a:endParaRPr lang="en-US" sz="2000" dirty="0" smtClean="0"/>
          </a:p>
          <a:p>
            <a:pPr algn="l" rtl="0">
              <a:buFont typeface="Wingdings" pitchFamily="2" charset="2"/>
              <a:buChar char="Ø"/>
            </a:pPr>
            <a:endParaRPr lang="en-US" sz="2000" dirty="0" smtClean="0"/>
          </a:p>
          <a:p>
            <a:pPr algn="l" rtl="0">
              <a:buFont typeface="Wingdings" pitchFamily="2" charset="2"/>
              <a:buChar char="Ø"/>
            </a:pPr>
            <a:r>
              <a:rPr lang="en-US" sz="2000" dirty="0" smtClean="0"/>
              <a:t>    What is ERP?</a:t>
            </a:r>
          </a:p>
          <a:p>
            <a:pPr algn="l" rtl="0"/>
            <a:endParaRPr lang="en-US" sz="2000" dirty="0" smtClean="0"/>
          </a:p>
          <a:p>
            <a:pPr algn="l" rtl="0">
              <a:buFont typeface="Wingdings" pitchFamily="2" charset="2"/>
              <a:buChar char="Ø"/>
            </a:pPr>
            <a:endParaRPr lang="en-US" sz="2000" dirty="0" smtClean="0"/>
          </a:p>
          <a:p>
            <a:pPr algn="l" rtl="0">
              <a:buFont typeface="Wingdings" pitchFamily="2" charset="2"/>
              <a:buChar char="Ø"/>
            </a:pPr>
            <a:r>
              <a:rPr lang="en-US" sz="2000" dirty="0" smtClean="0"/>
              <a:t>    Why ERP?</a:t>
            </a:r>
          </a:p>
          <a:p>
            <a:pPr algn="l" rtl="0">
              <a:buFont typeface="Wingdings" pitchFamily="2" charset="2"/>
              <a:buChar char="Ø"/>
            </a:pPr>
            <a:endParaRPr lang="en-US" sz="2000" dirty="0" smtClean="0"/>
          </a:p>
          <a:p>
            <a:pPr algn="l" rtl="0"/>
            <a:endParaRPr lang="en-US" sz="2000" dirty="0" smtClean="0"/>
          </a:p>
          <a:p>
            <a:pPr algn="l" rtl="0">
              <a:buFont typeface="Wingdings" pitchFamily="2" charset="2"/>
              <a:buChar char="Ø"/>
            </a:pPr>
            <a:r>
              <a:rPr lang="en-US" sz="2000" dirty="0" smtClean="0"/>
              <a:t>    Companies have implemented ERP system</a:t>
            </a:r>
          </a:p>
          <a:p>
            <a:pPr algn="l" rtl="0"/>
            <a:endParaRPr lang="en-US" sz="2000" dirty="0" smtClean="0"/>
          </a:p>
          <a:p>
            <a:pPr algn="l" rtl="0">
              <a:buFont typeface="Wingdings" pitchFamily="2" charset="2"/>
              <a:buChar char="Ø"/>
            </a:pPr>
            <a:endParaRPr lang="en-US" sz="2000" dirty="0" smtClean="0"/>
          </a:p>
          <a:p>
            <a:pPr algn="l" rtl="0">
              <a:buFont typeface="Wingdings" pitchFamily="2" charset="2"/>
              <a:buChar char="Ø"/>
            </a:pPr>
            <a:r>
              <a:rPr lang="en-US" sz="2000" dirty="0" smtClean="0"/>
              <a:t>    Motivation of ERP System? </a:t>
            </a:r>
            <a:endParaRPr lang="en-US" sz="2000" dirty="0"/>
          </a:p>
        </p:txBody>
      </p:sp>
      <p:sp>
        <p:nvSpPr>
          <p:cNvPr id="6" name="Rectangle 5"/>
          <p:cNvSpPr/>
          <p:nvPr/>
        </p:nvSpPr>
        <p:spPr>
          <a:xfrm>
            <a:off x="714348" y="571480"/>
            <a:ext cx="792961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rtl="0">
              <a:buFont typeface="Wingdings" pitchFamily="2" charset="2"/>
              <a:buChar char="Ø"/>
            </a:pPr>
            <a:r>
              <a:rPr lang="en-US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Comic Sans MS" pitchFamily="66" charset="0"/>
              </a:rPr>
              <a:t> Enterprise Resource Planning</a:t>
            </a:r>
            <a:endParaRPr lang="ar-JO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ell\Downloads\Desktop\200495_10151392575076798_1095265210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611560" y="467381"/>
            <a:ext cx="9144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en-US" sz="3200" b="1" i="0" u="sng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+mj-lt"/>
                <a:ea typeface="Calibri" pitchFamily="34" charset="0"/>
                <a:cs typeface="Arial" pitchFamily="34" charset="0"/>
              </a:rPr>
              <a:t>SOP: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Paired T-Test and CI: SOP before; SOP after:  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Paired T for SOP bef - SOP aft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31849B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1600" b="1" i="0" u="none" strike="noStrike" cap="none" normalizeH="0" baseline="0" dirty="0" smtClean="0" bmk="_Toc355374532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Paired t-test results for SOPs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83568" y="2564904"/>
          <a:ext cx="7848872" cy="3816423"/>
        </p:xfrm>
        <a:graphic>
          <a:graphicData uri="http://schemas.openxmlformats.org/drawingml/2006/table">
            <a:tbl>
              <a:tblPr/>
              <a:tblGrid>
                <a:gridCol w="7848872"/>
              </a:tblGrid>
              <a:tr h="46592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latin typeface="Times New Roman"/>
                          <a:ea typeface="Calibri"/>
                          <a:cs typeface="Arial"/>
                        </a:rPr>
                        <a:t>                    N      Mean       </a:t>
                      </a:r>
                      <a:r>
                        <a:rPr lang="en-US" sz="1400" dirty="0" err="1">
                          <a:latin typeface="Times New Roman"/>
                          <a:ea typeface="Calibri"/>
                          <a:cs typeface="Arial"/>
                        </a:rPr>
                        <a:t>StDev</a:t>
                      </a:r>
                      <a:r>
                        <a:rPr lang="en-US" sz="1400" dirty="0">
                          <a:latin typeface="Times New Roman"/>
                          <a:ea typeface="Calibri"/>
                          <a:cs typeface="Arial"/>
                        </a:rPr>
                        <a:t>      SE Mean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592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latin typeface="Times New Roman"/>
                          <a:ea typeface="Calibri"/>
                          <a:cs typeface="Arial"/>
                        </a:rPr>
                        <a:t>SOP bef     10   6.16000      0.99688    0.31524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</a:tr>
              <a:tr h="46592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latin typeface="Times New Roman"/>
                          <a:ea typeface="Calibri"/>
                          <a:cs typeface="Arial"/>
                        </a:rPr>
                        <a:t>SOP aft      10   8.52000      0.74356    0.23514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592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latin typeface="Times New Roman"/>
                          <a:ea typeface="Calibri"/>
                          <a:cs typeface="Arial"/>
                        </a:rPr>
                        <a:t>Difference  10  -2.36000     0.57966    0.18330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</a:tr>
              <a:tr h="49746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4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63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4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</a:tr>
              <a:tr h="46592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latin typeface="Times New Roman"/>
                          <a:ea typeface="Calibri"/>
                          <a:cs typeface="Arial"/>
                        </a:rPr>
                        <a:t>95% CI for mean difference: (-2.77466; -1.94534)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171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latin typeface="Times New Roman"/>
                          <a:ea typeface="Calibri"/>
                          <a:cs typeface="Arial"/>
                        </a:rPr>
                        <a:t>T-Test of mean difference = 0 (</a:t>
                      </a:r>
                      <a:r>
                        <a:rPr lang="en-US" sz="1400" dirty="0" err="1">
                          <a:latin typeface="Times New Roman"/>
                          <a:ea typeface="Calibri"/>
                          <a:cs typeface="Arial"/>
                        </a:rPr>
                        <a:t>vs</a:t>
                      </a:r>
                      <a:r>
                        <a:rPr lang="en-US" sz="1400" dirty="0">
                          <a:latin typeface="Times New Roman"/>
                          <a:ea typeface="Calibri"/>
                          <a:cs typeface="Arial"/>
                        </a:rPr>
                        <a:t> not = 0): T-Value = -12.87  P-Value = 0.000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ell\Downloads\Desktop\200495_10151392575076798_1095265210_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373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JO"/>
          </a:p>
        </p:txBody>
      </p:sp>
      <p:sp>
        <p:nvSpPr>
          <p:cNvPr id="5" name="TextBox 4"/>
          <p:cNvSpPr txBox="1"/>
          <p:nvPr/>
        </p:nvSpPr>
        <p:spPr>
          <a:xfrm>
            <a:off x="1115616" y="620688"/>
            <a:ext cx="612068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Font typeface="Wingdings" pitchFamily="2" charset="2"/>
              <a:buChar char="q"/>
            </a:pPr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 Risk Normality Test:</a:t>
            </a:r>
            <a:endParaRPr lang="ar-JO" sz="32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9011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JO"/>
          </a:p>
        </p:txBody>
      </p:sp>
      <p:graphicFrame>
        <p:nvGraphicFramePr>
          <p:cNvPr id="90115" name="Object 3"/>
          <p:cNvGraphicFramePr>
            <a:graphicFrameLocks noChangeAspect="1"/>
          </p:cNvGraphicFramePr>
          <p:nvPr/>
        </p:nvGraphicFramePr>
        <p:xfrm>
          <a:off x="467544" y="1196752"/>
          <a:ext cx="8280920" cy="4680520"/>
        </p:xfrm>
        <a:graphic>
          <a:graphicData uri="http://schemas.openxmlformats.org/presentationml/2006/ole">
            <p:oleObj spid="_x0000_s119813" name="Graph" r:id="rId4" imgW="5486400" imgH="3657600" progId="MtbGraph.Document">
              <p:embed/>
            </p:oleObj>
          </a:graphicData>
        </a:graphic>
      </p:graphicFrame>
      <p:sp>
        <p:nvSpPr>
          <p:cNvPr id="7" name="Rectangle 6"/>
          <p:cNvSpPr/>
          <p:nvPr/>
        </p:nvSpPr>
        <p:spPr>
          <a:xfrm>
            <a:off x="1403648" y="6021288"/>
            <a:ext cx="57422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 Risk Management probability plot is normal</a:t>
            </a:r>
            <a:endParaRPr lang="ar-JO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ell\Downloads\Desktop\200495_10151392575076798_1095265210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755576" y="2276872"/>
          <a:ext cx="7848872" cy="4019264"/>
        </p:xfrm>
        <a:graphic>
          <a:graphicData uri="http://schemas.openxmlformats.org/drawingml/2006/table">
            <a:tbl>
              <a:tblPr/>
              <a:tblGrid>
                <a:gridCol w="7848872"/>
              </a:tblGrid>
              <a:tr h="40221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latin typeface="Times New Roman"/>
                          <a:ea typeface="Calibri"/>
                          <a:cs typeface="Arial"/>
                        </a:rPr>
                        <a:t>                    N      Mean         StDev      SE Mean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221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latin typeface="Times New Roman"/>
                          <a:ea typeface="Calibri"/>
                          <a:cs typeface="Arial"/>
                        </a:rPr>
                        <a:t>Risk bef     10   6.74000     0.86436      0.27333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</a:tr>
              <a:tr h="40221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latin typeface="Times New Roman"/>
                          <a:ea typeface="Calibri"/>
                          <a:cs typeface="Arial"/>
                        </a:rPr>
                        <a:t>Risk aft      10   8.46000     0.55817      0.17651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221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latin typeface="Times New Roman"/>
                          <a:ea typeface="Calibri"/>
                          <a:cs typeface="Arial"/>
                        </a:rPr>
                        <a:t>Difference  10  -1.72000    0.61065      0.19310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</a:tr>
              <a:tr h="42944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4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944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4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</a:tr>
              <a:tr h="40221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latin typeface="Times New Roman"/>
                          <a:ea typeface="Calibri"/>
                          <a:cs typeface="Arial"/>
                        </a:rPr>
                        <a:t>95% CI for mean difference: (-2.15683; -1.28317)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165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latin typeface="Times New Roman"/>
                          <a:ea typeface="Calibri"/>
                          <a:cs typeface="Arial"/>
                        </a:rPr>
                        <a:t>T-Test of mean difference = 0 (</a:t>
                      </a:r>
                      <a:r>
                        <a:rPr lang="en-US" sz="1400" dirty="0" err="1">
                          <a:latin typeface="Times New Roman"/>
                          <a:ea typeface="Calibri"/>
                          <a:cs typeface="Arial"/>
                        </a:rPr>
                        <a:t>vs</a:t>
                      </a:r>
                      <a:r>
                        <a:rPr lang="en-US" sz="1400" dirty="0">
                          <a:latin typeface="Times New Roman"/>
                          <a:ea typeface="Calibri"/>
                          <a:cs typeface="Arial"/>
                        </a:rPr>
                        <a:t> not = 0): T-Value = -8.91  P-Value = 0.000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</a:tr>
              <a:tr h="31763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5777" name="Rectangle 1"/>
          <p:cNvSpPr>
            <a:spLocks noChangeArrowheads="1"/>
          </p:cNvSpPr>
          <p:nvPr/>
        </p:nvSpPr>
        <p:spPr bwMode="auto">
          <a:xfrm>
            <a:off x="827584" y="539867"/>
            <a:ext cx="914400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en-US" sz="3200" b="1" i="0" u="sng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Risk Management: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Paired T-Test and CI: Risk before; Risk after: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Paired T for Risk before - Risk after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31849B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1600" b="1" i="0" u="none" strike="noStrike" cap="none" normalizeH="0" baseline="0" dirty="0" smtClean="0" bmk="_Toc355374533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Paired t-test results for Risk Management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ell\Downloads\Desktop\200495_10151392575076798_1095265210_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373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JO"/>
          </a:p>
        </p:txBody>
      </p:sp>
      <p:sp>
        <p:nvSpPr>
          <p:cNvPr id="5" name="TextBox 4"/>
          <p:cNvSpPr txBox="1"/>
          <p:nvPr/>
        </p:nvSpPr>
        <p:spPr>
          <a:xfrm>
            <a:off x="1115616" y="620688"/>
            <a:ext cx="7128792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Font typeface="Wingdings" pitchFamily="2" charset="2"/>
              <a:buChar char="q"/>
            </a:pPr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 Control Envoi Normality Test:</a:t>
            </a:r>
            <a:endParaRPr lang="ar-JO" sz="32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9011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JO"/>
          </a:p>
        </p:txBody>
      </p:sp>
      <p:sp>
        <p:nvSpPr>
          <p:cNvPr id="9114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JO"/>
          </a:p>
        </p:txBody>
      </p:sp>
      <p:graphicFrame>
        <p:nvGraphicFramePr>
          <p:cNvPr id="91139" name="Object 3"/>
          <p:cNvGraphicFramePr>
            <a:graphicFrameLocks noChangeAspect="1"/>
          </p:cNvGraphicFramePr>
          <p:nvPr/>
        </p:nvGraphicFramePr>
        <p:xfrm>
          <a:off x="683568" y="1268760"/>
          <a:ext cx="7992888" cy="4464496"/>
        </p:xfrm>
        <a:graphic>
          <a:graphicData uri="http://schemas.openxmlformats.org/presentationml/2006/ole">
            <p:oleObj spid="_x0000_s120837" name="Graph" r:id="rId4" imgW="5486400" imgH="3657600" progId="MtbGraph.Document">
              <p:embed/>
            </p:oleObj>
          </a:graphicData>
        </a:graphic>
      </p:graphicFrame>
      <p:sp>
        <p:nvSpPr>
          <p:cNvPr id="8" name="Rectangle 7"/>
          <p:cNvSpPr/>
          <p:nvPr/>
        </p:nvSpPr>
        <p:spPr>
          <a:xfrm>
            <a:off x="971600" y="5949280"/>
            <a:ext cx="64087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 Control Environment  probability plot is normal</a:t>
            </a:r>
            <a:endParaRPr lang="ar-JO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ell\Downloads\Desktop\200495_10151392575076798_1095265210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899592" y="2539682"/>
          <a:ext cx="7704856" cy="3769640"/>
        </p:xfrm>
        <a:graphic>
          <a:graphicData uri="http://schemas.openxmlformats.org/drawingml/2006/table">
            <a:tbl>
              <a:tblPr/>
              <a:tblGrid>
                <a:gridCol w="7704856"/>
              </a:tblGrid>
              <a:tr h="99536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400" dirty="0">
                        <a:latin typeface="Times New Roman"/>
                        <a:ea typeface="Calibri"/>
                        <a:cs typeface="Arial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latin typeface="Times New Roman"/>
                          <a:ea typeface="Calibri"/>
                          <a:cs typeface="Arial"/>
                        </a:rPr>
                        <a:t>                    N      Mean        </a:t>
                      </a:r>
                      <a:r>
                        <a:rPr lang="en-US" sz="1400" dirty="0" err="1">
                          <a:latin typeface="Times New Roman"/>
                          <a:ea typeface="Calibri"/>
                          <a:cs typeface="Arial"/>
                        </a:rPr>
                        <a:t>StDev</a:t>
                      </a:r>
                      <a:r>
                        <a:rPr lang="en-US" sz="1400" dirty="0">
                          <a:latin typeface="Times New Roman"/>
                          <a:ea typeface="Calibri"/>
                          <a:cs typeface="Arial"/>
                        </a:rPr>
                        <a:t>       SE Mean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536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latin typeface="Times New Roman"/>
                          <a:ea typeface="Calibri"/>
                          <a:cs typeface="Arial"/>
                        </a:rPr>
                        <a:t>cont bef      10   6.40000      0.75719     0.23944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</a:tr>
              <a:tr h="39536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latin typeface="Times New Roman"/>
                          <a:ea typeface="Calibri"/>
                          <a:cs typeface="Arial"/>
                        </a:rPr>
                        <a:t>cont aft       10   8.70000      0.42426     0.13416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536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latin typeface="Times New Roman"/>
                          <a:ea typeface="Calibri"/>
                          <a:cs typeface="Arial"/>
                        </a:rPr>
                        <a:t>Difference  10  -2.30000     0.50332     0.15916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</a:tr>
              <a:tr h="39536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4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536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4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</a:tr>
              <a:tr h="39536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latin typeface="Times New Roman"/>
                          <a:ea typeface="Calibri"/>
                          <a:cs typeface="Arial"/>
                        </a:rPr>
                        <a:t>95% CI for mean difference: (-2.66006; -1.93994)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211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latin typeface="Times New Roman"/>
                          <a:ea typeface="Calibri"/>
                          <a:cs typeface="Arial"/>
                        </a:rPr>
                        <a:t>T-Test of mean difference = 0 (</a:t>
                      </a:r>
                      <a:r>
                        <a:rPr lang="en-US" sz="1400" dirty="0" err="1">
                          <a:latin typeface="Times New Roman"/>
                          <a:ea typeface="Calibri"/>
                          <a:cs typeface="Arial"/>
                        </a:rPr>
                        <a:t>vs</a:t>
                      </a:r>
                      <a:r>
                        <a:rPr lang="en-US" sz="1400" dirty="0">
                          <a:latin typeface="Times New Roman"/>
                          <a:ea typeface="Calibri"/>
                          <a:cs typeface="Arial"/>
                        </a:rPr>
                        <a:t> not = 0): T-Value = -14.45  P-Value = 0.000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</a:tr>
            </a:tbl>
          </a:graphicData>
        </a:graphic>
      </p:graphicFrame>
      <p:sp>
        <p:nvSpPr>
          <p:cNvPr id="77825" name="Rectangle 1"/>
          <p:cNvSpPr>
            <a:spLocks noChangeArrowheads="1"/>
          </p:cNvSpPr>
          <p:nvPr/>
        </p:nvSpPr>
        <p:spPr bwMode="auto">
          <a:xfrm>
            <a:off x="467544" y="751057"/>
            <a:ext cx="914400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en-US" sz="3200" b="1" i="0" u="sng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Control Environment: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Paired T-Test and CI: control before; control after 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Paired T for cont bef - cont aft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31849B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1600" b="1" i="0" u="none" strike="noStrike" cap="none" normalizeH="0" baseline="0" dirty="0" smtClean="0" bmk="_Toc355374534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Paired t-test results for Control Environment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ell\Downloads\Desktop\200495_10151392575076798_1095265210_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373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JO"/>
          </a:p>
        </p:txBody>
      </p:sp>
      <p:sp>
        <p:nvSpPr>
          <p:cNvPr id="5" name="TextBox 4"/>
          <p:cNvSpPr txBox="1"/>
          <p:nvPr/>
        </p:nvSpPr>
        <p:spPr>
          <a:xfrm>
            <a:off x="1115616" y="620688"/>
            <a:ext cx="669674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Font typeface="Wingdings" pitchFamily="2" charset="2"/>
              <a:buChar char="q"/>
            </a:pPr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 Monitoring Normality Test:</a:t>
            </a:r>
            <a:endParaRPr lang="ar-JO" sz="32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9011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JO"/>
          </a:p>
        </p:txBody>
      </p:sp>
      <p:sp>
        <p:nvSpPr>
          <p:cNvPr id="9114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JO"/>
          </a:p>
        </p:txBody>
      </p:sp>
      <p:sp>
        <p:nvSpPr>
          <p:cNvPr id="9216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JO"/>
          </a:p>
        </p:txBody>
      </p:sp>
      <p:sp>
        <p:nvSpPr>
          <p:cNvPr id="9216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JO"/>
          </a:p>
        </p:txBody>
      </p:sp>
      <p:graphicFrame>
        <p:nvGraphicFramePr>
          <p:cNvPr id="92165" name="Object 5"/>
          <p:cNvGraphicFramePr>
            <a:graphicFrameLocks noChangeAspect="1"/>
          </p:cNvGraphicFramePr>
          <p:nvPr/>
        </p:nvGraphicFramePr>
        <p:xfrm>
          <a:off x="611560" y="1340768"/>
          <a:ext cx="8136904" cy="4392488"/>
        </p:xfrm>
        <a:graphic>
          <a:graphicData uri="http://schemas.openxmlformats.org/presentationml/2006/ole">
            <p:oleObj spid="_x0000_s122885" name="Graph" r:id="rId4" imgW="5486400" imgH="3657600" progId="MtbGraph.Document">
              <p:embed/>
            </p:oleObj>
          </a:graphicData>
        </a:graphic>
      </p:graphicFrame>
      <p:sp>
        <p:nvSpPr>
          <p:cNvPr id="10" name="Rectangle 9"/>
          <p:cNvSpPr/>
          <p:nvPr/>
        </p:nvSpPr>
        <p:spPr>
          <a:xfrm>
            <a:off x="1187624" y="5877272"/>
            <a:ext cx="59766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  Monitoring probability plot is normal</a:t>
            </a:r>
            <a:endParaRPr lang="ar-JO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ell\Downloads\Desktop\200495_10151392575076798_1095265210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683568" y="2276873"/>
          <a:ext cx="8064896" cy="4104455"/>
        </p:xfrm>
        <a:graphic>
          <a:graphicData uri="http://schemas.openxmlformats.org/drawingml/2006/table">
            <a:tbl>
              <a:tblPr/>
              <a:tblGrid>
                <a:gridCol w="8064896"/>
              </a:tblGrid>
              <a:tr h="47223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latin typeface="Times New Roman"/>
                          <a:ea typeface="Calibri"/>
                          <a:cs typeface="Arial"/>
                        </a:rPr>
                        <a:t>                     N      Mean      </a:t>
                      </a:r>
                      <a:r>
                        <a:rPr lang="en-US" sz="1400" dirty="0" err="1">
                          <a:latin typeface="Times New Roman"/>
                          <a:ea typeface="Calibri"/>
                          <a:cs typeface="Arial"/>
                        </a:rPr>
                        <a:t>StDev</a:t>
                      </a:r>
                      <a:r>
                        <a:rPr lang="en-US" sz="1400" dirty="0">
                          <a:latin typeface="Times New Roman"/>
                          <a:ea typeface="Calibri"/>
                          <a:cs typeface="Arial"/>
                        </a:rPr>
                        <a:t>        SE Mean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918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latin typeface="Times New Roman"/>
                          <a:ea typeface="Calibri"/>
                          <a:cs typeface="Arial"/>
                        </a:rPr>
                        <a:t>Mont bef     10   6.15000     0.70907     0.22423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</a:tr>
              <a:tr h="47223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latin typeface="Times New Roman"/>
                          <a:ea typeface="Calibri"/>
                          <a:cs typeface="Arial"/>
                        </a:rPr>
                        <a:t>Mont aft     10   9.05000     0.49721     0.15723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23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latin typeface="Times New Roman"/>
                          <a:ea typeface="Calibri"/>
                          <a:cs typeface="Arial"/>
                        </a:rPr>
                        <a:t>Difference  10  -2.90000    0.65828     0.20817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</a:tr>
              <a:tr h="47223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4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23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4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</a:tr>
              <a:tr h="47223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latin typeface="Times New Roman"/>
                          <a:ea typeface="Calibri"/>
                          <a:cs typeface="Arial"/>
                        </a:rPr>
                        <a:t>95% CI for mean difference: (-2.91342; -2.88658)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185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latin typeface="Times New Roman"/>
                          <a:ea typeface="Calibri"/>
                          <a:cs typeface="Arial"/>
                        </a:rPr>
                        <a:t>T-Test of mean difference = 0 (</a:t>
                      </a:r>
                      <a:r>
                        <a:rPr lang="en-US" sz="1400" dirty="0" err="1">
                          <a:latin typeface="Times New Roman"/>
                          <a:ea typeface="Calibri"/>
                          <a:cs typeface="Arial"/>
                        </a:rPr>
                        <a:t>vs</a:t>
                      </a:r>
                      <a:r>
                        <a:rPr lang="en-US" sz="1400" dirty="0">
                          <a:latin typeface="Times New Roman"/>
                          <a:ea typeface="Calibri"/>
                          <a:cs typeface="Arial"/>
                        </a:rPr>
                        <a:t> not = 0): T-Value = -13.93  P-Value = 0.000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</a:tr>
            </a:tbl>
          </a:graphicData>
        </a:graphic>
      </p:graphicFrame>
      <p:sp>
        <p:nvSpPr>
          <p:cNvPr id="78849" name="Rectangle 1"/>
          <p:cNvSpPr>
            <a:spLocks noChangeArrowheads="1"/>
          </p:cNvSpPr>
          <p:nvPr/>
        </p:nvSpPr>
        <p:spPr bwMode="auto">
          <a:xfrm>
            <a:off x="827584" y="241485"/>
            <a:ext cx="54006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7" algn="ctr" rtl="0" fontAlgn="base">
              <a:spcBef>
                <a:spcPct val="0"/>
              </a:spcBef>
              <a:spcAft>
                <a:spcPct val="0"/>
              </a:spcAft>
              <a:tabLst>
                <a:tab pos="1350963" algn="r"/>
              </a:tabLst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31849B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1350963" algn="r"/>
              </a:tabLst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Monitoring: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50963" algn="r"/>
              </a:tabLst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Paired T-Test and CI: monitoring before; monitoring after 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50963" algn="r"/>
              </a:tabLst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Paired T for Mont bef - Mont aft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50963" algn="r"/>
              </a:tabLst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31849B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1600" b="1" i="0" u="none" strike="noStrike" cap="none" normalizeH="0" baseline="0" dirty="0" smtClean="0" bmk="_Toc355374535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Paired t-test results for Monitoring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ell\Downloads\Desktop\200495_10151392575076798_1095265210_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373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JO"/>
          </a:p>
        </p:txBody>
      </p:sp>
      <p:sp>
        <p:nvSpPr>
          <p:cNvPr id="5" name="TextBox 4"/>
          <p:cNvSpPr txBox="1"/>
          <p:nvPr/>
        </p:nvSpPr>
        <p:spPr>
          <a:xfrm>
            <a:off x="1115616" y="620688"/>
            <a:ext cx="7128792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Font typeface="Wingdings" pitchFamily="2" charset="2"/>
              <a:buChar char="q"/>
            </a:pPr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 Control Tool Normality Test:</a:t>
            </a:r>
            <a:endParaRPr lang="ar-JO" sz="32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9011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JO"/>
          </a:p>
        </p:txBody>
      </p:sp>
      <p:sp>
        <p:nvSpPr>
          <p:cNvPr id="9114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JO"/>
          </a:p>
        </p:txBody>
      </p:sp>
      <p:sp>
        <p:nvSpPr>
          <p:cNvPr id="9216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JO"/>
          </a:p>
        </p:txBody>
      </p:sp>
      <p:sp>
        <p:nvSpPr>
          <p:cNvPr id="9216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JO"/>
          </a:p>
        </p:txBody>
      </p:sp>
      <p:sp>
        <p:nvSpPr>
          <p:cNvPr id="9318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JO"/>
          </a:p>
        </p:txBody>
      </p:sp>
      <p:graphicFrame>
        <p:nvGraphicFramePr>
          <p:cNvPr id="93187" name="Object 3"/>
          <p:cNvGraphicFramePr>
            <a:graphicFrameLocks noChangeAspect="1"/>
          </p:cNvGraphicFramePr>
          <p:nvPr/>
        </p:nvGraphicFramePr>
        <p:xfrm>
          <a:off x="395536" y="1268760"/>
          <a:ext cx="8424936" cy="4176464"/>
        </p:xfrm>
        <a:graphic>
          <a:graphicData uri="http://schemas.openxmlformats.org/presentationml/2006/ole">
            <p:oleObj spid="_x0000_s123909" name="Graph" r:id="rId4" imgW="5486400" imgH="3657600" progId="MtbGraph.Document">
              <p:embed/>
            </p:oleObj>
          </a:graphicData>
        </a:graphic>
      </p:graphicFrame>
      <p:sp>
        <p:nvSpPr>
          <p:cNvPr id="11" name="Rectangle 10"/>
          <p:cNvSpPr/>
          <p:nvPr/>
        </p:nvSpPr>
        <p:spPr>
          <a:xfrm>
            <a:off x="1115616" y="5805264"/>
            <a:ext cx="61206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  Control Tools probability plot is normal</a:t>
            </a:r>
            <a:endParaRPr lang="ar-JO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ell\Downloads\Desktop\200495_10151392575076798_1095265210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683568" y="2348882"/>
          <a:ext cx="7920880" cy="4032448"/>
        </p:xfrm>
        <a:graphic>
          <a:graphicData uri="http://schemas.openxmlformats.org/drawingml/2006/table">
            <a:tbl>
              <a:tblPr/>
              <a:tblGrid>
                <a:gridCol w="7920880"/>
              </a:tblGrid>
              <a:tr h="3054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0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768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latin typeface="Times New Roman"/>
                          <a:ea typeface="Calibri"/>
                          <a:cs typeface="Arial"/>
                        </a:rPr>
                        <a:t>                   N         Mean          </a:t>
                      </a:r>
                      <a:r>
                        <a:rPr lang="en-US" sz="1400" dirty="0" err="1">
                          <a:latin typeface="Times New Roman"/>
                          <a:ea typeface="Calibri"/>
                          <a:cs typeface="Arial"/>
                        </a:rPr>
                        <a:t>StDev</a:t>
                      </a:r>
                      <a:r>
                        <a:rPr lang="en-US" sz="1400" dirty="0">
                          <a:latin typeface="Times New Roman"/>
                          <a:ea typeface="Calibri"/>
                          <a:cs typeface="Arial"/>
                        </a:rPr>
                        <a:t>       SE Mean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</a:tr>
              <a:tr h="42768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latin typeface="Times New Roman"/>
                          <a:ea typeface="Calibri"/>
                          <a:cs typeface="Arial"/>
                        </a:rPr>
                        <a:t>tool bef      10       6.73000       0.61833     0.19553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768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latin typeface="Times New Roman"/>
                          <a:ea typeface="Calibri"/>
                          <a:cs typeface="Arial"/>
                        </a:rPr>
                        <a:t>tool aft       10       8.52000       0.47329     0.14967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</a:tr>
              <a:tr h="42768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latin typeface="Times New Roman"/>
                          <a:ea typeface="Calibri"/>
                          <a:cs typeface="Arial"/>
                        </a:rPr>
                        <a:t>Difference  10     -1.79000       0.51737     0.16361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768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4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</a:tr>
              <a:tr h="42768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4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768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latin typeface="Times New Roman"/>
                          <a:ea typeface="Calibri"/>
                          <a:cs typeface="Arial"/>
                        </a:rPr>
                        <a:t>95% CI for mean difference: (-1.80055; -1.77945)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</a:tr>
              <a:tr h="42768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latin typeface="Times New Roman"/>
                          <a:ea typeface="Calibri"/>
                          <a:cs typeface="Arial"/>
                        </a:rPr>
                        <a:t>T-Test of mean difference = 0 (</a:t>
                      </a:r>
                      <a:r>
                        <a:rPr lang="en-US" sz="1400" dirty="0" err="1">
                          <a:latin typeface="Times New Roman"/>
                          <a:ea typeface="Calibri"/>
                          <a:cs typeface="Arial"/>
                        </a:rPr>
                        <a:t>vs</a:t>
                      </a:r>
                      <a:r>
                        <a:rPr lang="en-US" sz="1400" dirty="0">
                          <a:latin typeface="Times New Roman"/>
                          <a:ea typeface="Calibri"/>
                          <a:cs typeface="Arial"/>
                        </a:rPr>
                        <a:t> not = 0): T-Value = -10.94  P-Value = 0.000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54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0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</a:tr>
            </a:tbl>
          </a:graphicData>
        </a:graphic>
      </p:graphicFrame>
      <p:sp>
        <p:nvSpPr>
          <p:cNvPr id="79873" name="Rectangle 1"/>
          <p:cNvSpPr>
            <a:spLocks noChangeArrowheads="1"/>
          </p:cNvSpPr>
          <p:nvPr/>
        </p:nvSpPr>
        <p:spPr bwMode="auto">
          <a:xfrm>
            <a:off x="611560" y="530387"/>
            <a:ext cx="8711952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en-US" sz="3200" b="1" i="0" u="sng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Control  Measuring Tool: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Paired T-Test and CI:  Control tool before; Control tool after 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Paired T for tool bef - tool aft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31849B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1600" b="1" i="0" u="none" strike="noStrike" cap="none" normalizeH="0" baseline="0" dirty="0" smtClean="0" bmk="_Toc355374536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Paired t-test results for Control Tool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ell\Downloads\Desktop\200495_10151392575076798_1095265210_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373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JO"/>
          </a:p>
        </p:txBody>
      </p:sp>
      <p:sp>
        <p:nvSpPr>
          <p:cNvPr id="5" name="TextBox 4"/>
          <p:cNvSpPr txBox="1"/>
          <p:nvPr/>
        </p:nvSpPr>
        <p:spPr>
          <a:xfrm>
            <a:off x="611560" y="620688"/>
            <a:ext cx="7992888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Font typeface="Wingdings" pitchFamily="2" charset="2"/>
              <a:buChar char="q"/>
            </a:pPr>
            <a:r>
              <a:rPr lang="en-US" sz="2800" b="1" dirty="0" smtClean="0">
                <a:solidFill>
                  <a:schemeClr val="bg2">
                    <a:lumMod val="50000"/>
                  </a:schemeClr>
                </a:solidFill>
              </a:rPr>
              <a:t> Organization Structure Normality Test: </a:t>
            </a:r>
            <a:endParaRPr lang="ar-JO" sz="28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9011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JO"/>
          </a:p>
        </p:txBody>
      </p:sp>
      <p:sp>
        <p:nvSpPr>
          <p:cNvPr id="9114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JO"/>
          </a:p>
        </p:txBody>
      </p:sp>
      <p:sp>
        <p:nvSpPr>
          <p:cNvPr id="9216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JO"/>
          </a:p>
        </p:txBody>
      </p:sp>
      <p:sp>
        <p:nvSpPr>
          <p:cNvPr id="9216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JO"/>
          </a:p>
        </p:txBody>
      </p:sp>
      <p:sp>
        <p:nvSpPr>
          <p:cNvPr id="9318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JO"/>
          </a:p>
        </p:txBody>
      </p:sp>
      <p:sp>
        <p:nvSpPr>
          <p:cNvPr id="11" name="Rectangle 10"/>
          <p:cNvSpPr/>
          <p:nvPr/>
        </p:nvSpPr>
        <p:spPr>
          <a:xfrm>
            <a:off x="1115616" y="5805264"/>
            <a:ext cx="61206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  Org Structure probability plot is normal</a:t>
            </a:r>
            <a:endParaRPr lang="ar-JO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2493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JO"/>
          </a:p>
        </p:txBody>
      </p:sp>
      <p:graphicFrame>
        <p:nvGraphicFramePr>
          <p:cNvPr id="124931" name="Object 3"/>
          <p:cNvGraphicFramePr>
            <a:graphicFrameLocks noChangeAspect="1"/>
          </p:cNvGraphicFramePr>
          <p:nvPr/>
        </p:nvGraphicFramePr>
        <p:xfrm>
          <a:off x="683568" y="1196752"/>
          <a:ext cx="7920880" cy="4536504"/>
        </p:xfrm>
        <a:graphic>
          <a:graphicData uri="http://schemas.openxmlformats.org/presentationml/2006/ole">
            <p:oleObj spid="_x0000_s124934" name="Graph" r:id="rId4" imgW="5486400" imgH="3657600" progId="MtbGraph.Document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JO"/>
          </a:p>
        </p:txBody>
      </p:sp>
      <p:pic>
        <p:nvPicPr>
          <p:cNvPr id="15362" name="Picture 2" descr="C:\Users\Dell\Downloads\Desktop\200495_10151392575076798_1095265210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39552" y="714356"/>
            <a:ext cx="4968552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Font typeface="Wingdings" pitchFamily="2" charset="2"/>
              <a:buChar char="v"/>
            </a:pPr>
            <a:r>
              <a:rPr lang="en-US" sz="3200" b="1" dirty="0" smtClean="0">
                <a:solidFill>
                  <a:schemeClr val="bg2">
                    <a:lumMod val="75000"/>
                  </a:schemeClr>
                </a:solidFill>
              </a:rPr>
              <a:t>History of ERP?</a:t>
            </a: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500174"/>
            <a:ext cx="8643998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ell\Downloads\Desktop\200495_10151392575076798_1095265210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2945" name="Rectangle 1"/>
          <p:cNvSpPr>
            <a:spLocks noChangeArrowheads="1"/>
          </p:cNvSpPr>
          <p:nvPr/>
        </p:nvSpPr>
        <p:spPr bwMode="auto">
          <a:xfrm>
            <a:off x="611560" y="383873"/>
            <a:ext cx="853244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en-US" sz="3200" b="1" i="0" u="sng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Organization Structure: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Paired T-Test and CI: org before; org after 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Paired T for org bef - org aft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31849B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1600" b="1" i="0" u="none" strike="noStrike" cap="none" normalizeH="0" baseline="0" dirty="0" smtClean="0" bmk="_Toc355374537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Paired t-test results for Organization Structure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683568" y="2276870"/>
          <a:ext cx="8064896" cy="3960442"/>
        </p:xfrm>
        <a:graphic>
          <a:graphicData uri="http://schemas.openxmlformats.org/drawingml/2006/table">
            <a:tbl>
              <a:tblPr/>
              <a:tblGrid>
                <a:gridCol w="8064896"/>
              </a:tblGrid>
              <a:tr h="49725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latin typeface="Times New Roman"/>
                          <a:ea typeface="Calibri"/>
                          <a:cs typeface="Arial"/>
                        </a:rPr>
                        <a:t>                    N           Mean        StDev           SE Mean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725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latin typeface="Times New Roman"/>
                          <a:ea typeface="Calibri"/>
                          <a:cs typeface="Arial"/>
                        </a:rPr>
                        <a:t>org bef       10        6.37000      0.92742         0.29328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</a:tr>
              <a:tr h="49725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latin typeface="Times New Roman"/>
                          <a:ea typeface="Calibri"/>
                          <a:cs typeface="Arial"/>
                        </a:rPr>
                        <a:t>org aft        10       8.82000       0.38528         0.12184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725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latin typeface="Times New Roman"/>
                          <a:ea typeface="Calibri"/>
                          <a:cs typeface="Arial"/>
                        </a:rPr>
                        <a:t>Difference  10      -2.45000      0.67206         0.21252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</a:tr>
              <a:tr h="48845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4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845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4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</a:tr>
              <a:tr h="49725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latin typeface="Times New Roman"/>
                          <a:ea typeface="Calibri"/>
                          <a:cs typeface="Arial"/>
                        </a:rPr>
                        <a:t>95% CI for mean difference: (-2.46370; -2.43630)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725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latin typeface="Times New Roman"/>
                          <a:ea typeface="Calibri"/>
                          <a:cs typeface="Arial"/>
                        </a:rPr>
                        <a:t>T-Test of mean difference = 0 (</a:t>
                      </a:r>
                      <a:r>
                        <a:rPr lang="en-US" sz="1400" dirty="0" err="1">
                          <a:latin typeface="Times New Roman"/>
                          <a:ea typeface="Calibri"/>
                          <a:cs typeface="Arial"/>
                        </a:rPr>
                        <a:t>vs</a:t>
                      </a:r>
                      <a:r>
                        <a:rPr lang="en-US" sz="1400" dirty="0">
                          <a:latin typeface="Times New Roman"/>
                          <a:ea typeface="Calibri"/>
                          <a:cs typeface="Arial"/>
                        </a:rPr>
                        <a:t> not = 0): T-Value = -11.53  P-Value = 0.000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ell\Downloads\Desktop\200495_10151392575076798_1095265210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373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JO"/>
          </a:p>
        </p:txBody>
      </p:sp>
      <p:sp>
        <p:nvSpPr>
          <p:cNvPr id="9011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JO"/>
          </a:p>
        </p:txBody>
      </p:sp>
      <p:sp>
        <p:nvSpPr>
          <p:cNvPr id="9114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JO"/>
          </a:p>
        </p:txBody>
      </p:sp>
      <p:sp>
        <p:nvSpPr>
          <p:cNvPr id="9216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JO"/>
          </a:p>
        </p:txBody>
      </p:sp>
      <p:sp>
        <p:nvSpPr>
          <p:cNvPr id="9216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JO"/>
          </a:p>
        </p:txBody>
      </p:sp>
      <p:sp>
        <p:nvSpPr>
          <p:cNvPr id="9318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JO"/>
          </a:p>
        </p:txBody>
      </p:sp>
      <p:sp>
        <p:nvSpPr>
          <p:cNvPr id="942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JO"/>
          </a:p>
        </p:txBody>
      </p:sp>
      <p:sp>
        <p:nvSpPr>
          <p:cNvPr id="10" name="Rectangle 9"/>
          <p:cNvSpPr/>
          <p:nvPr/>
        </p:nvSpPr>
        <p:spPr>
          <a:xfrm>
            <a:off x="755576" y="548680"/>
            <a:ext cx="74888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endParaRPr lang="ar-JO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95536" y="476672"/>
            <a:ext cx="8208912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endParaRPr lang="ar-JO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39552" y="1124744"/>
            <a:ext cx="4392488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l"/>
            <a:r>
              <a:rPr lang="en-US" sz="4000" b="1" dirty="0" smtClean="0">
                <a:solidFill>
                  <a:schemeClr val="bg1"/>
                </a:solidFill>
              </a:rPr>
              <a:t>Direct Effect</a:t>
            </a:r>
            <a:endParaRPr lang="ar-JO" sz="4000" b="1" dirty="0">
              <a:solidFill>
                <a:schemeClr val="bg1"/>
              </a:solidFill>
            </a:endParaRPr>
          </a:p>
        </p:txBody>
      </p:sp>
      <p:graphicFrame>
        <p:nvGraphicFramePr>
          <p:cNvPr id="14" name="عنصر نائب للمحتوى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329965156"/>
              </p:ext>
            </p:extLst>
          </p:nvPr>
        </p:nvGraphicFramePr>
        <p:xfrm>
          <a:off x="323531" y="2244614"/>
          <a:ext cx="8496941" cy="4352738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1274541"/>
                <a:gridCol w="1628581"/>
                <a:gridCol w="424847"/>
                <a:gridCol w="424847"/>
                <a:gridCol w="354039"/>
                <a:gridCol w="283231"/>
                <a:gridCol w="283231"/>
                <a:gridCol w="495655"/>
                <a:gridCol w="283231"/>
                <a:gridCol w="283231"/>
                <a:gridCol w="566463"/>
                <a:gridCol w="566463"/>
                <a:gridCol w="577944"/>
                <a:gridCol w="1050637"/>
              </a:tblGrid>
              <a:tr h="593419">
                <a:tc>
                  <a:txBody>
                    <a:bodyPr/>
                    <a:lstStyle/>
                    <a:p>
                      <a:endParaRPr lang="en-US" sz="1000" dirty="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600" dirty="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 gridSpan="1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            Cost </a:t>
                      </a:r>
                      <a:r>
                        <a:rPr lang="en-US" sz="1800" dirty="0">
                          <a:effectLst/>
                        </a:rPr>
                        <a:t>Effect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470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</a:rPr>
                        <a:t>Description</a:t>
                      </a:r>
                      <a:endParaRPr lang="en-US" sz="1600" b="1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</a:rPr>
                        <a:t>0%</a:t>
                      </a:r>
                      <a:endParaRPr lang="en-US" sz="1600" b="1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</a:rPr>
                        <a:t>25%</a:t>
                      </a:r>
                      <a:endParaRPr lang="en-US" sz="1600" b="1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</a:rPr>
                        <a:t>50%</a:t>
                      </a:r>
                      <a:endParaRPr lang="en-US" sz="1600" b="1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</a:rPr>
                        <a:t>75%</a:t>
                      </a:r>
                      <a:endParaRPr lang="en-US" sz="1600" b="1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n-US" sz="1600" b="1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</a:rPr>
                        <a:t>100%</a:t>
                      </a:r>
                      <a:endParaRPr lang="en-US" sz="1600" b="1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06059">
                <a:tc row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</a:rPr>
                        <a:t>Manpower</a:t>
                      </a:r>
                      <a:endParaRPr lang="en-US" sz="1600" b="1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>
                          <a:effectLst/>
                        </a:rPr>
                        <a:t>Salaries &amp; Wages</a:t>
                      </a:r>
                      <a:endParaRPr lang="en-US" sz="14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 smtClean="0">
                          <a:effectLst/>
                        </a:rPr>
                        <a:t>0%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6672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</a:rPr>
                        <a:t>Car &amp; Transportation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 smtClean="0">
                          <a:effectLst/>
                        </a:rPr>
                        <a:t>0%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400" b="1" dirty="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000" dirty="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000" dirty="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6672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</a:rPr>
                        <a:t>Employees Overtime Expense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>
                          <a:effectLst/>
                        </a:rPr>
                        <a:t> </a:t>
                      </a:r>
                      <a:endParaRPr lang="en-US" sz="14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 smtClean="0">
                          <a:effectLst/>
                        </a:rPr>
                        <a:t>5%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000" dirty="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0605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</a:rPr>
                        <a:t>Leave Pay Expenses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 smtClean="0">
                          <a:effectLst/>
                        </a:rPr>
                        <a:t>0%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400" b="1" dirty="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000" dirty="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000" dirty="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6672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</a:rPr>
                        <a:t>Other Employee Benefits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 smtClean="0">
                          <a:effectLst/>
                        </a:rPr>
                        <a:t>0%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5" name="Rectangle 14"/>
          <p:cNvSpPr/>
          <p:nvPr/>
        </p:nvSpPr>
        <p:spPr>
          <a:xfrm>
            <a:off x="4362421" y="404664"/>
            <a:ext cx="31771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  <a:endParaRPr lang="ar-JO" sz="36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95536" y="404664"/>
            <a:ext cx="792088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endParaRPr lang="ar-JO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39552" y="404664"/>
            <a:ext cx="7776864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The effect of ERP on Running Cost</a:t>
            </a:r>
            <a:br>
              <a:rPr lang="en-US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r>
              <a:rPr lang="en-US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/>
            </a:r>
            <a:br>
              <a:rPr lang="en-US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r>
              <a:rPr lang="en-US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   </a:t>
            </a:r>
            <a:endParaRPr lang="ar-JO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JO"/>
          </a:p>
        </p:txBody>
      </p:sp>
      <p:sp>
        <p:nvSpPr>
          <p:cNvPr id="9011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JO"/>
          </a:p>
        </p:txBody>
      </p:sp>
      <p:sp>
        <p:nvSpPr>
          <p:cNvPr id="9114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JO"/>
          </a:p>
        </p:txBody>
      </p:sp>
      <p:sp>
        <p:nvSpPr>
          <p:cNvPr id="9216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JO"/>
          </a:p>
        </p:txBody>
      </p:sp>
      <p:sp>
        <p:nvSpPr>
          <p:cNvPr id="9216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JO"/>
          </a:p>
        </p:txBody>
      </p:sp>
      <p:sp>
        <p:nvSpPr>
          <p:cNvPr id="9318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JO"/>
          </a:p>
        </p:txBody>
      </p:sp>
      <p:sp>
        <p:nvSpPr>
          <p:cNvPr id="942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JO"/>
          </a:p>
        </p:txBody>
      </p:sp>
      <p:sp>
        <p:nvSpPr>
          <p:cNvPr id="10" name="Rectangle 9"/>
          <p:cNvSpPr/>
          <p:nvPr/>
        </p:nvSpPr>
        <p:spPr>
          <a:xfrm>
            <a:off x="539552" y="260648"/>
            <a:ext cx="45143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Direct effect … Cont</a:t>
            </a:r>
            <a:endParaRPr lang="ar-JO" sz="3200" dirty="0">
              <a:solidFill>
                <a:schemeClr val="bg2">
                  <a:lumMod val="50000"/>
                </a:schemeClr>
              </a:solidFill>
            </a:endParaRPr>
          </a:p>
        </p:txBody>
      </p:sp>
      <p:graphicFrame>
        <p:nvGraphicFramePr>
          <p:cNvPr id="11" name="عنصر نائب للمحتوى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473266044"/>
              </p:ext>
            </p:extLst>
          </p:nvPr>
        </p:nvGraphicFramePr>
        <p:xfrm>
          <a:off x="323528" y="980728"/>
          <a:ext cx="8352927" cy="5871210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1927601"/>
                <a:gridCol w="1240931"/>
                <a:gridCol w="719901"/>
                <a:gridCol w="360040"/>
                <a:gridCol w="238641"/>
                <a:gridCol w="345162"/>
                <a:gridCol w="345162"/>
                <a:gridCol w="439186"/>
                <a:gridCol w="320170"/>
                <a:gridCol w="414194"/>
                <a:gridCol w="483228"/>
                <a:gridCol w="552260"/>
                <a:gridCol w="414194"/>
                <a:gridCol w="552257"/>
              </a:tblGrid>
              <a:tr h="612620">
                <a:tc rowSpan="1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  <a:endParaRPr lang="en-US" sz="9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  <a:endParaRPr lang="en-US" sz="9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  <a:endParaRPr lang="en-US" sz="9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  <a:endParaRPr lang="en-US" sz="900" dirty="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800" dirty="0" smtClean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800" dirty="0" smtClean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</a:rPr>
                        <a:t>Manufacturing </a:t>
                      </a:r>
                      <a:r>
                        <a:rPr lang="en-US" sz="18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</a:rPr>
                        <a:t>Overhead</a:t>
                      </a:r>
                      <a:endParaRPr lang="en-US" sz="1800" b="1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 b="1" dirty="0">
                          <a:effectLst/>
                        </a:rPr>
                        <a:t>Heat &amp; Water Expense</a:t>
                      </a:r>
                      <a:endParaRPr lang="en-US" sz="13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 smtClean="0">
                          <a:effectLst/>
                        </a:rPr>
                        <a:t>1%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endParaRPr lang="en-US" sz="800" dirty="0">
                        <a:effectLst/>
                        <a:latin typeface="Calibri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endParaRPr lang="en-US" sz="800" dirty="0">
                        <a:effectLst/>
                        <a:latin typeface="Calibri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endParaRPr lang="en-US" sz="800" dirty="0">
                        <a:effectLst/>
                        <a:latin typeface="Calibri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endParaRPr lang="en-US" sz="800" dirty="0">
                        <a:effectLst/>
                        <a:latin typeface="Calibri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endParaRPr lang="en-US" sz="800" dirty="0">
                        <a:effectLst/>
                        <a:latin typeface="Calibri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745" marR="56745" marT="0" marB="0"/>
                </a:tc>
              </a:tr>
              <a:tr h="4038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 b="1" dirty="0">
                          <a:effectLst/>
                        </a:rPr>
                        <a:t>Electricity Expense</a:t>
                      </a:r>
                      <a:endParaRPr lang="en-US" sz="13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 smtClean="0">
                          <a:effectLst/>
                        </a:rPr>
                        <a:t>1%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endParaRPr lang="en-US" sz="800" dirty="0">
                        <a:effectLst/>
                        <a:latin typeface="Calibri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endParaRPr lang="en-US" sz="800" dirty="0">
                        <a:effectLst/>
                        <a:latin typeface="Calibri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745" marR="56745" marT="0" marB="0"/>
                </a:tc>
              </a:tr>
              <a:tr h="4038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 b="1">
                          <a:effectLst/>
                        </a:rPr>
                        <a:t>Security Service</a:t>
                      </a:r>
                      <a:endParaRPr lang="en-US" sz="13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 smtClean="0">
                          <a:effectLst/>
                        </a:rPr>
                        <a:t>0%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745" marR="56745" marT="0" marB="0"/>
                </a:tc>
              </a:tr>
              <a:tr h="4038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 b="1" dirty="0">
                          <a:effectLst/>
                        </a:rPr>
                        <a:t>Fuel (Diesel) Expense</a:t>
                      </a:r>
                      <a:endParaRPr lang="en-US" sz="13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 smtClean="0">
                          <a:effectLst/>
                        </a:rPr>
                        <a:t>0%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745" marR="56745" marT="0" marB="0"/>
                </a:tc>
              </a:tr>
              <a:tr h="4038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 b="1">
                          <a:effectLst/>
                        </a:rPr>
                        <a:t>Telephone &amp; Jawwal</a:t>
                      </a:r>
                      <a:endParaRPr lang="en-US" sz="13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</a:rPr>
                        <a:t>-</a:t>
                      </a:r>
                      <a:r>
                        <a:rPr lang="en-US" sz="1400" b="1" dirty="0" smtClean="0">
                          <a:effectLst/>
                        </a:rPr>
                        <a:t>2%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745" marR="56745" marT="0" marB="0"/>
                </a:tc>
              </a:tr>
              <a:tr h="6126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 b="1" dirty="0">
                          <a:effectLst/>
                        </a:rPr>
                        <a:t>Internet &amp; Leased Lines Expense</a:t>
                      </a:r>
                      <a:endParaRPr lang="en-US" sz="13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 smtClean="0">
                          <a:effectLst/>
                        </a:rPr>
                        <a:t>0%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745" marR="56745" marT="0" marB="0"/>
                </a:tc>
              </a:tr>
              <a:tr h="6126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 b="1" dirty="0">
                          <a:effectLst/>
                        </a:rPr>
                        <a:t>Postage &amp; Stationary Expense</a:t>
                      </a:r>
                      <a:endParaRPr lang="en-US" sz="13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</a:rPr>
                        <a:t>-</a:t>
                      </a:r>
                      <a:r>
                        <a:rPr lang="en-US" sz="1400" b="1" dirty="0" smtClean="0">
                          <a:effectLst/>
                        </a:rPr>
                        <a:t>3%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745" marR="56745" marT="0" marB="0"/>
                </a:tc>
              </a:tr>
              <a:tr h="4038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 b="1">
                          <a:effectLst/>
                        </a:rPr>
                        <a:t>Maintenance Expense</a:t>
                      </a:r>
                      <a:endParaRPr lang="en-US" sz="13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 smtClean="0">
                          <a:effectLst/>
                        </a:rPr>
                        <a:t>0%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745" marR="56745" marT="0" marB="0"/>
                </a:tc>
              </a:tr>
              <a:tr h="4038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 b="1" dirty="0">
                          <a:effectLst/>
                        </a:rPr>
                        <a:t>Office Supplies</a:t>
                      </a:r>
                      <a:endParaRPr lang="en-US" sz="13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</a:rPr>
                        <a:t>-</a:t>
                      </a:r>
                      <a:r>
                        <a:rPr lang="en-US" sz="1400" b="1" dirty="0" smtClean="0">
                          <a:effectLst/>
                        </a:rPr>
                        <a:t>2%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745" marR="56745" marT="0" marB="0"/>
                </a:tc>
              </a:tr>
              <a:tr h="4038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 b="1" dirty="0">
                          <a:effectLst/>
                        </a:rPr>
                        <a:t>Computer Supplies</a:t>
                      </a:r>
                      <a:endParaRPr lang="en-US" sz="13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</a:rPr>
                        <a:t>-</a:t>
                      </a:r>
                      <a:r>
                        <a:rPr lang="en-US" sz="1400" b="1" dirty="0" smtClean="0">
                          <a:effectLst/>
                        </a:rPr>
                        <a:t>2%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745" marR="56745" marT="0" marB="0"/>
                </a:tc>
              </a:tr>
              <a:tr h="4038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 b="1" dirty="0">
                          <a:effectLst/>
                        </a:rPr>
                        <a:t>Insurance Expense</a:t>
                      </a:r>
                      <a:endParaRPr lang="en-US" sz="13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 smtClean="0">
                          <a:effectLst/>
                        </a:rPr>
                        <a:t>0%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745" marR="56745" marT="0" marB="0"/>
                </a:tc>
              </a:tr>
              <a:tr h="1546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745" marR="5674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745" marR="56745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ell\Downloads\Desktop\200495_10151392575076798_1095265210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373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JO"/>
          </a:p>
        </p:txBody>
      </p:sp>
      <p:sp>
        <p:nvSpPr>
          <p:cNvPr id="9011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JO"/>
          </a:p>
        </p:txBody>
      </p:sp>
      <p:sp>
        <p:nvSpPr>
          <p:cNvPr id="9114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JO"/>
          </a:p>
        </p:txBody>
      </p:sp>
      <p:sp>
        <p:nvSpPr>
          <p:cNvPr id="9216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JO"/>
          </a:p>
        </p:txBody>
      </p:sp>
      <p:sp>
        <p:nvSpPr>
          <p:cNvPr id="9216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JO"/>
          </a:p>
        </p:txBody>
      </p:sp>
      <p:sp>
        <p:nvSpPr>
          <p:cNvPr id="9318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JO"/>
          </a:p>
        </p:txBody>
      </p:sp>
      <p:sp>
        <p:nvSpPr>
          <p:cNvPr id="942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JO"/>
          </a:p>
        </p:txBody>
      </p:sp>
      <p:sp>
        <p:nvSpPr>
          <p:cNvPr id="11" name="Rectangle 10"/>
          <p:cNvSpPr/>
          <p:nvPr/>
        </p:nvSpPr>
        <p:spPr>
          <a:xfrm>
            <a:off x="5383827" y="548680"/>
            <a:ext cx="3032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endParaRPr lang="ar-JO" sz="3200" dirty="0">
              <a:solidFill>
                <a:schemeClr val="bg2">
                  <a:lumMod val="50000"/>
                </a:schemeClr>
              </a:solidFill>
            </a:endParaRPr>
          </a:p>
        </p:txBody>
      </p:sp>
      <p:graphicFrame>
        <p:nvGraphicFramePr>
          <p:cNvPr id="12" name="عنصر نائب للمحتوى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469673226"/>
              </p:ext>
            </p:extLst>
          </p:nvPr>
        </p:nvGraphicFramePr>
        <p:xfrm>
          <a:off x="395535" y="1268759"/>
          <a:ext cx="8280919" cy="5112569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1168015"/>
                <a:gridCol w="1496282"/>
                <a:gridCol w="504056"/>
                <a:gridCol w="576064"/>
                <a:gridCol w="288032"/>
                <a:gridCol w="253669"/>
                <a:gridCol w="504495"/>
                <a:gridCol w="410624"/>
                <a:gridCol w="271372"/>
                <a:gridCol w="360040"/>
                <a:gridCol w="360040"/>
                <a:gridCol w="838660"/>
                <a:gridCol w="457484"/>
                <a:gridCol w="792086"/>
              </a:tblGrid>
              <a:tr h="591759">
                <a:tc>
                  <a:txBody>
                    <a:bodyPr/>
                    <a:lstStyle/>
                    <a:p>
                      <a:endParaRPr lang="en-US" sz="1000" dirty="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 gridSpan="1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Positive Effect Estimates on  Sales and Production Performance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534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</a:rPr>
                        <a:t>Description</a:t>
                      </a:r>
                      <a:endParaRPr lang="en-US" sz="1600" b="1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</a:rPr>
                        <a:t>0%</a:t>
                      </a:r>
                      <a:endParaRPr lang="en-US" sz="1600" b="1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</a:rPr>
                        <a:t>25%</a:t>
                      </a:r>
                      <a:endParaRPr lang="en-US" sz="1600" b="1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</a:rPr>
                        <a:t>50%</a:t>
                      </a:r>
                      <a:endParaRPr lang="en-US" sz="1600" b="1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</a:rPr>
                        <a:t>75%</a:t>
                      </a:r>
                      <a:endParaRPr lang="en-US" sz="1600" b="1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n-US" sz="1600" b="1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</a:rPr>
                        <a:t>100%</a:t>
                      </a:r>
                      <a:endParaRPr lang="en-US" sz="1600" b="1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65368">
                <a:tc row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200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200" dirty="0" smtClean="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</a:rPr>
                        <a:t>Raw </a:t>
                      </a:r>
                      <a:r>
                        <a:rPr lang="en-US" sz="1600" b="1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</a:rPr>
                        <a:t>Material</a:t>
                      </a:r>
                      <a:endParaRPr lang="en-US" sz="1600" b="1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>
                          <a:effectLst/>
                        </a:rPr>
                        <a:t>Productivity</a:t>
                      </a:r>
                      <a:endParaRPr lang="en-US" sz="14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 smtClean="0">
                          <a:effectLst/>
                        </a:rPr>
                        <a:t>2%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>
                          <a:effectLst/>
                        </a:rPr>
                        <a:t> </a:t>
                      </a:r>
                      <a:endParaRPr lang="en-US" sz="14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</a:rPr>
                        <a:t> 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>
                          <a:effectLst/>
                        </a:rPr>
                        <a:t> </a:t>
                      </a:r>
                      <a:endParaRPr lang="en-US" sz="14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>
                          <a:effectLst/>
                        </a:rPr>
                        <a:t> </a:t>
                      </a:r>
                      <a:endParaRPr lang="en-US" sz="14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5346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>
                          <a:effectLst/>
                        </a:rPr>
                        <a:t>Workload per worker</a:t>
                      </a:r>
                      <a:endParaRPr lang="en-US" sz="14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endParaRPr lang="en-US" sz="1400" b="1" dirty="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 smtClean="0">
                          <a:effectLst/>
                        </a:rPr>
                        <a:t>+-7%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endParaRPr lang="en-US" sz="1400" b="1" dirty="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endParaRPr lang="en-US" sz="1400" b="1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endParaRPr lang="en-US" sz="1400" b="1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000" dirty="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000" dirty="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14156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>
                          <a:effectLst/>
                        </a:rPr>
                        <a:t>Control of Material workflow</a:t>
                      </a:r>
                      <a:endParaRPr lang="en-US" sz="14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endParaRPr lang="en-US" sz="1400" b="1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endParaRPr lang="en-US" sz="1400" b="1" dirty="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endParaRPr lang="en-US" sz="1400" b="1" dirty="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endParaRPr lang="en-US" sz="1400" b="1" dirty="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 smtClean="0">
                          <a:effectLst/>
                        </a:rPr>
                        <a:t>30%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14156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</a:rPr>
                        <a:t>Reduce Production Errors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endParaRPr lang="en-US" sz="1400" b="1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 smtClean="0">
                          <a:effectLst/>
                        </a:rPr>
                        <a:t>5%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endParaRPr lang="en-US" sz="1400" b="1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endParaRPr lang="en-US" sz="1400" b="1" dirty="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endParaRPr lang="en-US" sz="1400" b="1" dirty="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6536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611560" y="404664"/>
            <a:ext cx="4392488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l"/>
            <a:r>
              <a:rPr lang="en-US" sz="3600" b="1" dirty="0" smtClean="0">
                <a:solidFill>
                  <a:schemeClr val="bg1"/>
                </a:solidFill>
              </a:rPr>
              <a:t>Indirect Effect</a:t>
            </a:r>
            <a:endParaRPr lang="ar-JO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ell\Downloads\Desktop\200495_10151392575076798_1095265210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373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JO"/>
          </a:p>
        </p:txBody>
      </p:sp>
      <p:sp>
        <p:nvSpPr>
          <p:cNvPr id="9011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JO"/>
          </a:p>
        </p:txBody>
      </p:sp>
      <p:sp>
        <p:nvSpPr>
          <p:cNvPr id="9114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JO"/>
          </a:p>
        </p:txBody>
      </p:sp>
      <p:sp>
        <p:nvSpPr>
          <p:cNvPr id="9216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JO"/>
          </a:p>
        </p:txBody>
      </p:sp>
      <p:sp>
        <p:nvSpPr>
          <p:cNvPr id="9216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JO"/>
          </a:p>
        </p:txBody>
      </p:sp>
      <p:sp>
        <p:nvSpPr>
          <p:cNvPr id="9318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JO"/>
          </a:p>
        </p:txBody>
      </p:sp>
      <p:sp>
        <p:nvSpPr>
          <p:cNvPr id="942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JO"/>
          </a:p>
        </p:txBody>
      </p:sp>
      <p:sp>
        <p:nvSpPr>
          <p:cNvPr id="14" name="Rectangle 13"/>
          <p:cNvSpPr/>
          <p:nvPr/>
        </p:nvSpPr>
        <p:spPr>
          <a:xfrm>
            <a:off x="755576" y="620688"/>
            <a:ext cx="45191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50000"/>
                  </a:schemeClr>
                </a:solidFill>
              </a:rPr>
              <a:t> Indirect effect … Cont </a:t>
            </a:r>
            <a:endParaRPr lang="ar-JO" sz="2800" dirty="0">
              <a:solidFill>
                <a:schemeClr val="bg2">
                  <a:lumMod val="50000"/>
                </a:schemeClr>
              </a:solidFill>
            </a:endParaRPr>
          </a:p>
        </p:txBody>
      </p:sp>
      <p:graphicFrame>
        <p:nvGraphicFramePr>
          <p:cNvPr id="15" name="عنصر نائب للمحتوى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581502766"/>
              </p:ext>
            </p:extLst>
          </p:nvPr>
        </p:nvGraphicFramePr>
        <p:xfrm>
          <a:off x="395537" y="1412777"/>
          <a:ext cx="8496942" cy="5040560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1198485"/>
                <a:gridCol w="1633830"/>
                <a:gridCol w="264028"/>
                <a:gridCol w="576064"/>
                <a:gridCol w="576064"/>
                <a:gridCol w="292997"/>
                <a:gridCol w="439497"/>
                <a:gridCol w="366248"/>
                <a:gridCol w="439497"/>
                <a:gridCol w="622001"/>
                <a:gridCol w="549992"/>
                <a:gridCol w="585996"/>
                <a:gridCol w="512747"/>
                <a:gridCol w="439496"/>
              </a:tblGrid>
              <a:tr h="947463">
                <a:tc rowSpan="6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200" dirty="0" smtClean="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200" dirty="0" smtClean="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200" dirty="0" smtClean="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200" dirty="0" smtClean="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200" dirty="0" smtClean="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200" dirty="0" smtClean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</a:rPr>
                        <a:t>Sales </a:t>
                      </a:r>
                      <a:r>
                        <a:rPr lang="en-US" sz="18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</a:rPr>
                        <a:t>Revenue</a:t>
                      </a:r>
                      <a:endParaRPr lang="en-US" sz="1800" b="1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</a:rPr>
                        <a:t>Enhance Forecasting process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endParaRPr lang="en-US" sz="1600" b="1" dirty="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endParaRPr lang="en-US" sz="1600" b="1" dirty="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 smtClean="0">
                          <a:effectLst/>
                        </a:rPr>
                        <a:t>15%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endParaRPr lang="en-US" sz="1600" b="1" dirty="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endParaRPr lang="en-US" sz="1600" b="1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endParaRPr lang="en-US" sz="1600" b="1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endParaRPr lang="en-US" sz="1600" b="1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endParaRPr lang="en-US" sz="1600" b="1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endParaRPr lang="en-US" sz="160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600" dirty="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60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2535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</a:rPr>
                        <a:t>Information Availability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endParaRPr lang="en-US" sz="1600" b="1" dirty="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 smtClean="0">
                          <a:effectLst/>
                        </a:rPr>
                        <a:t>10%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endParaRPr lang="en-US" sz="1600" b="1" dirty="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endParaRPr lang="en-US" sz="1600" b="1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endParaRPr lang="en-US" sz="1600" b="1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endParaRPr lang="en-US" sz="1600" b="1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endParaRPr lang="en-US" sz="1600" b="1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endParaRPr lang="en-US" sz="1600" b="1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endParaRPr lang="en-US" sz="160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60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60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94746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</a:rPr>
                        <a:t>Tracing production orders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endParaRPr lang="en-US" sz="1600" b="1" dirty="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endParaRPr lang="en-US" sz="1600" b="1" dirty="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endParaRPr lang="en-US" sz="1600" b="1" dirty="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endParaRPr lang="en-US" sz="1600" b="1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endParaRPr lang="en-US" sz="1600" b="1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endParaRPr lang="en-US" sz="1600" b="1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endParaRPr lang="en-US" sz="1600" b="1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 smtClean="0">
                          <a:effectLst/>
                        </a:rPr>
                        <a:t>60%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endParaRPr lang="en-US" sz="160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60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60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94746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>
                          <a:solidFill>
                            <a:schemeClr val="tx1"/>
                          </a:solidFill>
                          <a:effectLst/>
                        </a:rPr>
                        <a:t>Customers Satifaction Level</a:t>
                      </a:r>
                      <a:endParaRPr lang="en-US" sz="1600" b="1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endParaRPr lang="en-US" sz="1600" b="1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 smtClean="0">
                          <a:effectLst/>
                        </a:rPr>
                        <a:t>10%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</a:rPr>
                        <a:t> 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endParaRPr lang="en-US" sz="1600" b="1" dirty="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endParaRPr lang="en-US" sz="1600" b="1" dirty="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endParaRPr lang="en-US" sz="1600" b="1" dirty="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endParaRPr lang="en-US" sz="1600" b="1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endParaRPr lang="en-US" sz="1600" b="1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endParaRPr lang="en-US" sz="160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60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60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94746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>
                          <a:solidFill>
                            <a:schemeClr val="tx1"/>
                          </a:solidFill>
                          <a:effectLst/>
                        </a:rPr>
                        <a:t>Enhanced Supply Chain</a:t>
                      </a:r>
                      <a:endParaRPr lang="en-US" sz="1600" b="1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endParaRPr lang="en-US" sz="1600" b="1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endParaRPr lang="en-US" sz="1600" b="1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 smtClean="0">
                          <a:effectLst/>
                        </a:rPr>
                        <a:t>15%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endParaRPr lang="en-US" sz="1600" b="1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endParaRPr lang="en-US" sz="1600" b="1" dirty="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endParaRPr lang="en-US" sz="1600" b="1" dirty="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endParaRPr lang="en-US" sz="1600" b="1" dirty="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endParaRPr lang="en-US" sz="1600" b="1" dirty="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endParaRPr lang="en-US" sz="1600" dirty="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60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60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2535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</a:rPr>
                        <a:t>Power of </a:t>
                      </a:r>
                      <a:r>
                        <a:rPr lang="en-US" sz="1600" b="1" dirty="0" smtClean="0">
                          <a:solidFill>
                            <a:schemeClr val="tx1"/>
                          </a:solidFill>
                          <a:effectLst/>
                        </a:rPr>
                        <a:t>Reporting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>
                          <a:effectLst/>
                        </a:rPr>
                        <a:t> </a:t>
                      </a:r>
                      <a:endParaRPr lang="en-US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 smtClean="0">
                          <a:effectLst/>
                        </a:rPr>
                        <a:t>20%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>
                          <a:effectLst/>
                        </a:rPr>
                        <a:t> </a:t>
                      </a:r>
                      <a:endParaRPr lang="en-US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>
                          <a:effectLst/>
                        </a:rPr>
                        <a:t> </a:t>
                      </a:r>
                      <a:endParaRPr lang="en-US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>
                          <a:effectLst/>
                        </a:rPr>
                        <a:t> </a:t>
                      </a:r>
                      <a:endParaRPr lang="en-US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>
                          <a:effectLst/>
                        </a:rPr>
                        <a:t> </a:t>
                      </a:r>
                      <a:endParaRPr lang="en-US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</a:rPr>
                        <a:t> 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ell\Downloads\Desktop\200495_10151392575076798_1095265210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57200" y="1600200"/>
            <a:ext cx="8075240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>
              <a:buFont typeface="Wingdings" pitchFamily="2" charset="2"/>
              <a:buChar char="v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It is consist of two sections:</a:t>
            </a:r>
          </a:p>
          <a:p>
            <a:endParaRPr lang="en-US" sz="2400" b="1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l" rtl="0">
              <a:lnSpc>
                <a:spcPct val="150000"/>
              </a:lnSpc>
              <a:buAutoNum type="arabicPeriod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Employees personal data. </a:t>
            </a:r>
          </a:p>
          <a:p>
            <a:pPr marL="342900" indent="-342900" algn="l" rtl="0">
              <a:lnSpc>
                <a:spcPct val="150000"/>
              </a:lnSpc>
              <a:buAutoNum type="arabicPeriod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General questions related to the ERP system. </a:t>
            </a:r>
          </a:p>
          <a:p>
            <a:pPr marL="342900" indent="-34290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v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SPSS program use to analyze the collected</a:t>
            </a:r>
          </a:p>
          <a:p>
            <a:pPr algn="l" rtl="0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data</a:t>
            </a: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Data</a:t>
            </a:r>
          </a:p>
          <a:p>
            <a:endParaRPr lang="en-US" dirty="0"/>
          </a:p>
        </p:txBody>
      </p:sp>
      <p:pic>
        <p:nvPicPr>
          <p:cNvPr id="9218" name="Picture 2" descr="http://college.esprinkle.com/images/search_ma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61449" y="2590800"/>
            <a:ext cx="2682551" cy="39433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/>
          <p:nvPr/>
        </p:nvSpPr>
        <p:spPr>
          <a:xfrm>
            <a:off x="251520" y="476672"/>
            <a:ext cx="92170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General ERP  Questions Questionnaire </a:t>
            </a:r>
          </a:p>
          <a:p>
            <a:pPr algn="l" rtl="0"/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Results and Discussion</a:t>
            </a:r>
            <a:endParaRPr lang="ar-JO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ell\Downloads\Desktop\200495_10151392575076798_1095265210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79512" y="1772816"/>
          <a:ext cx="8686584" cy="4170784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407176"/>
                <a:gridCol w="730618"/>
                <a:gridCol w="876741"/>
                <a:gridCol w="949803"/>
                <a:gridCol w="840494"/>
                <a:gridCol w="839927"/>
                <a:gridCol w="876741"/>
                <a:gridCol w="1095927"/>
                <a:gridCol w="1069157"/>
              </a:tblGrid>
              <a:tr h="667325">
                <a:tc gridSpan="9">
                  <a:txBody>
                    <a:bodyPr/>
                    <a:lstStyle/>
                    <a:p>
                      <a:pPr algn="ctr"/>
                      <a:r>
                        <a:rPr lang="en-US" sz="1800" u="sng" dirty="0" smtClean="0"/>
                        <a:t>Personal Data </a:t>
                      </a:r>
                      <a:endParaRPr lang="en-US" u="sng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67325"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      Gender </a:t>
                      </a:r>
                      <a:endParaRPr lang="en-US" b="1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800" b="1" kern="1200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Age</a:t>
                      </a:r>
                      <a:endParaRPr lang="en-US" b="1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Education</a:t>
                      </a:r>
                      <a:endParaRPr lang="en-US" b="1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67820"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1" kern="1200" baseline="0" dirty="0" smtClean="0">
                          <a:solidFill>
                            <a:schemeClr val="tx1"/>
                          </a:solidFill>
                        </a:rPr>
                        <a:t>Male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1" kern="1200" baseline="0" dirty="0" smtClean="0">
                          <a:solidFill>
                            <a:schemeClr val="tx1"/>
                          </a:solidFill>
                        </a:rPr>
                        <a:t>Female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25-30       </a:t>
                      </a:r>
                    </a:p>
                    <a:p>
                      <a:pPr algn="l"/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30-35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35-40</a:t>
                      </a:r>
                    </a:p>
                    <a:p>
                      <a:pPr algn="l"/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other</a:t>
                      </a:r>
                    </a:p>
                    <a:p>
                      <a:pPr algn="l"/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</a:rPr>
                        <a:t>bachelors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other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6683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1" kern="1200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Frequency </a:t>
                      </a:r>
                      <a:r>
                        <a:rPr lang="ar-JO" sz="1700" b="1" kern="1200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US" sz="1700" b="1" kern="1200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(n=24)</a:t>
                      </a:r>
                      <a:endParaRPr lang="en-US" sz="1700" b="1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  <a:p>
                      <a:pPr algn="l"/>
                      <a:r>
                        <a:rPr lang="en-US" sz="1800" b="1" kern="1200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Percent (%)</a:t>
                      </a:r>
                      <a:endParaRPr lang="en-US" b="1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75%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25%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62.5%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25%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8.3%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4.2%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87.5%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12.5%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664880" y="836712"/>
            <a:ext cx="55707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0">
              <a:buFont typeface="Wingdings" pitchFamily="2" charset="2"/>
              <a:buChar char="Ø"/>
            </a:pPr>
            <a:r>
              <a:rPr lang="en-US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Personal Data Analysis</a:t>
            </a:r>
            <a:endParaRPr lang="ar-JO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ell\Downloads\Desktop\200495_10151392575076798_1095265210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457200" y="533400"/>
          <a:ext cx="8325528" cy="2635432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989434"/>
                <a:gridCol w="1822254"/>
                <a:gridCol w="1905844"/>
                <a:gridCol w="1604921"/>
                <a:gridCol w="1003075"/>
              </a:tblGrid>
              <a:tr h="458942">
                <a:tc gridSpan="5">
                  <a:txBody>
                    <a:bodyPr/>
                    <a:lstStyle/>
                    <a:p>
                      <a:pPr algn="ctr"/>
                      <a:r>
                        <a:rPr lang="en-US" sz="1800" kern="1200" baseline="0" dirty="0" smtClean="0"/>
                        <a:t>Personal Data 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58942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/>
                      <a:r>
                        <a:rPr lang="en-US" sz="1800" b="1" kern="1200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                              </a:t>
                      </a:r>
                      <a:r>
                        <a:rPr lang="en-US" sz="1800" b="1" kern="12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Specialization</a:t>
                      </a:r>
                      <a:endParaRPr lang="en-US" b="1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03148">
                <a:tc>
                  <a:txBody>
                    <a:bodyPr/>
                    <a:lstStyle/>
                    <a:p>
                      <a:pPr algn="l"/>
                      <a:endParaRPr lang="en-US" b="1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1" kern="1200" dirty="0" smtClean="0"/>
                        <a:t>engineering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1" kern="1200" dirty="0" smtClean="0"/>
                        <a:t>management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/>
                        <a:t>accounting</a:t>
                      </a:r>
                      <a:r>
                        <a:rPr lang="en-US" sz="1800" b="1" dirty="0" smtClean="0"/>
                        <a:t>      </a:t>
                      </a:r>
                      <a:endParaRPr lang="en-US" sz="16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1" kern="1200" dirty="0" smtClean="0"/>
                        <a:t>other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86976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Frequency (n=24)</a:t>
                      </a:r>
                      <a:endParaRPr lang="en-US" b="1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  <a:p>
                      <a:pPr algn="l"/>
                      <a:r>
                        <a:rPr lang="en-US" sz="1800" b="1" kern="1200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Percent (%)</a:t>
                      </a:r>
                      <a:endParaRPr lang="en-US" b="1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45.8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16.7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16.7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381000" y="3352800"/>
          <a:ext cx="8367464" cy="290892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541817"/>
                <a:gridCol w="727208"/>
                <a:gridCol w="711639"/>
                <a:gridCol w="1077360"/>
                <a:gridCol w="1077360"/>
                <a:gridCol w="1077360"/>
                <a:gridCol w="1077360"/>
                <a:gridCol w="1077360"/>
              </a:tblGrid>
              <a:tr h="508000">
                <a:tc gridSpan="8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baseline="0" dirty="0" smtClean="0"/>
                        <a:t>Personal Data </a:t>
                      </a:r>
                      <a:endParaRPr lang="en-US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48320">
                <a:tc gridSpan="8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Year</a:t>
                      </a:r>
                      <a:r>
                        <a:rPr lang="en-US" b="1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 </a:t>
                      </a:r>
                      <a:endParaRPr lang="en-US" b="1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6096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1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2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3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4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5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6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7</a:t>
                      </a:r>
                      <a:endParaRPr lang="en-US" b="1" dirty="0"/>
                    </a:p>
                  </a:txBody>
                  <a:tcPr/>
                </a:tc>
              </a:tr>
              <a:tr h="82973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1" kern="1200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Frequency (n=24)</a:t>
                      </a:r>
                      <a:endParaRPr lang="en-US" sz="1700" b="1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  <a:p>
                      <a:pPr algn="l"/>
                      <a:r>
                        <a:rPr lang="en-US" sz="1700" b="1" kern="1200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Percent (%)</a:t>
                      </a:r>
                      <a:endParaRPr lang="en-US" sz="1700" b="1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33.3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8.3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ell\Downloads\Desktop\200495_10151392575076798_1095265210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7654" name="Picture 6" descr="http://us.123rf.com/400wm/400/400/goosey/goosey1009/goosey100900004/7808493-usb-key-unlocked-depicting-a-loss-or-risk-to-personal-dat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3771900"/>
            <a:ext cx="4114800" cy="30861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51520" y="548680"/>
          <a:ext cx="8627686" cy="3816603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080117"/>
                <a:gridCol w="864096"/>
                <a:gridCol w="720080"/>
                <a:gridCol w="1008112"/>
                <a:gridCol w="936104"/>
                <a:gridCol w="576064"/>
                <a:gridCol w="504056"/>
                <a:gridCol w="1152128"/>
                <a:gridCol w="1008112"/>
                <a:gridCol w="778817"/>
              </a:tblGrid>
              <a:tr h="367647">
                <a:tc gridSpan="10"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/>
                        <a:t>Departments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91911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0" kern="1200" dirty="0" smtClean="0"/>
                    </a:p>
                    <a:p>
                      <a:pPr algn="ctr"/>
                      <a:r>
                        <a:rPr lang="en-US" sz="1200" b="1" kern="1200" dirty="0" smtClean="0"/>
                        <a:t>Quality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1" kern="1200" dirty="0" smtClean="0"/>
                    </a:p>
                    <a:p>
                      <a:pPr algn="ctr"/>
                      <a:r>
                        <a:rPr lang="en-US" sz="1200" b="1" kern="1200" dirty="0" smtClean="0"/>
                        <a:t> Plan</a:t>
                      </a:r>
                      <a:r>
                        <a:rPr lang="en-US" sz="1200" b="1" kern="1200" baseline="0" dirty="0" smtClean="0"/>
                        <a:t> Mang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ar-JO" sz="1200" b="1" kern="1200" dirty="0" smtClean="0"/>
                    </a:p>
                    <a:p>
                      <a:pPr algn="ctr"/>
                      <a:r>
                        <a:rPr lang="en-US" sz="1200" b="1" kern="1200" dirty="0" smtClean="0"/>
                        <a:t>Productin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kern="1200" dirty="0" smtClean="0"/>
                        <a:t> </a:t>
                      </a:r>
                      <a:endParaRPr lang="ar-JO" sz="1100" b="1" kern="1200" dirty="0" smtClean="0"/>
                    </a:p>
                    <a:p>
                      <a:pPr algn="ctr"/>
                      <a:r>
                        <a:rPr lang="en-US" sz="1100" b="1" kern="1200" dirty="0" smtClean="0"/>
                        <a:t>purchases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100" b="1" kern="1200" dirty="0" smtClean="0"/>
                    </a:p>
                    <a:p>
                      <a:pPr algn="ctr"/>
                      <a:r>
                        <a:rPr lang="en-US" sz="1100" b="1" kern="1200" dirty="0" smtClean="0"/>
                        <a:t>Sales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000" b="1" kern="1200" dirty="0" smtClean="0"/>
                    </a:p>
                    <a:p>
                      <a:pPr algn="ctr"/>
                      <a:r>
                        <a:rPr lang="en-US" sz="1000" b="1" kern="1200" dirty="0" smtClean="0"/>
                        <a:t>IT</a:t>
                      </a:r>
                      <a:endParaRPr lang="en-US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1" kern="1200" dirty="0" smtClean="0"/>
                    </a:p>
                    <a:p>
                      <a:pPr algn="ctr"/>
                      <a:r>
                        <a:rPr lang="en-US" sz="1200" b="1" kern="1200" dirty="0" smtClean="0"/>
                        <a:t>Accounting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1" kern="1200" dirty="0" smtClean="0"/>
                    </a:p>
                    <a:p>
                      <a:pPr algn="ctr"/>
                      <a:r>
                        <a:rPr lang="en-US" sz="1200" b="1" kern="1200" dirty="0" smtClean="0"/>
                        <a:t>Inventory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1" kern="1200" dirty="0" smtClean="0"/>
                    </a:p>
                    <a:p>
                      <a:pPr algn="ctr"/>
                      <a:r>
                        <a:rPr lang="en-US" sz="1200" b="1" kern="1200" dirty="0" smtClean="0"/>
                        <a:t>Maint</a:t>
                      </a:r>
                      <a:endParaRPr lang="en-US" sz="1200" b="1" dirty="0"/>
                    </a:p>
                  </a:txBody>
                  <a:tcPr/>
                </a:tc>
              </a:tr>
              <a:tr h="218909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1" kern="1200" baseline="0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1" kern="1200" baseline="0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1" kern="1200" baseline="0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Frequency(n=24) </a:t>
                      </a:r>
                      <a:r>
                        <a:rPr lang="ar-JO" sz="1400" b="1" kern="1200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 </a:t>
                      </a:r>
                      <a:endParaRPr lang="en-US" sz="1400" b="1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  <a:p>
                      <a:pPr algn="l"/>
                      <a:r>
                        <a:rPr lang="en-US" sz="1400" b="1" kern="1200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Percent (%)</a:t>
                      </a:r>
                      <a:endParaRPr lang="en-US" sz="1400" b="1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 smtClean="0"/>
                    </a:p>
                    <a:p>
                      <a:pPr algn="ctr"/>
                      <a:endParaRPr lang="en-US" sz="1600" dirty="0" smtClean="0"/>
                    </a:p>
                    <a:p>
                      <a:pPr algn="ctr"/>
                      <a:r>
                        <a:rPr lang="en-US" sz="1600" dirty="0" smtClean="0"/>
                        <a:t>12.5</a:t>
                      </a:r>
                    </a:p>
                    <a:p>
                      <a:pPr algn="ctr"/>
                      <a:endParaRPr lang="en-US" sz="1600" dirty="0" smtClean="0"/>
                    </a:p>
                    <a:p>
                      <a:pPr algn="ctr"/>
                      <a:endParaRPr lang="en-US" sz="1600" dirty="0" smtClean="0"/>
                    </a:p>
                    <a:p>
                      <a:pPr algn="ctr"/>
                      <a:endParaRPr lang="ar-JO" sz="1600" dirty="0" smtClean="0"/>
                    </a:p>
                    <a:p>
                      <a:pPr algn="ctr"/>
                      <a:endParaRPr lang="ar-JO" sz="1600" dirty="0" smtClean="0"/>
                    </a:p>
                    <a:p>
                      <a:pPr algn="ctr"/>
                      <a:endParaRPr lang="ar-JO" sz="1600" dirty="0" smtClean="0"/>
                    </a:p>
                    <a:p>
                      <a:pPr algn="ctr"/>
                      <a:endParaRPr lang="ar-JO" sz="1600" dirty="0" smtClean="0"/>
                    </a:p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 smtClean="0"/>
                    </a:p>
                    <a:p>
                      <a:pPr algn="ctr"/>
                      <a:endParaRPr lang="en-US" sz="1600" dirty="0" smtClean="0"/>
                    </a:p>
                    <a:p>
                      <a:pPr algn="ctr"/>
                      <a:r>
                        <a:rPr lang="en-US" sz="1600" dirty="0" smtClean="0"/>
                        <a:t>12.5</a:t>
                      </a:r>
                    </a:p>
                    <a:p>
                      <a:pPr algn="ctr"/>
                      <a:endParaRPr lang="en-US" sz="1600" dirty="0" smtClean="0"/>
                    </a:p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 smtClean="0"/>
                    </a:p>
                    <a:p>
                      <a:pPr algn="ctr"/>
                      <a:endParaRPr lang="en-US" sz="1600" dirty="0" smtClean="0"/>
                    </a:p>
                    <a:p>
                      <a:pPr algn="ctr"/>
                      <a:r>
                        <a:rPr lang="en-US" sz="1600" dirty="0" smtClean="0"/>
                        <a:t>20.8</a:t>
                      </a:r>
                    </a:p>
                    <a:p>
                      <a:pPr algn="ctr"/>
                      <a:endParaRPr lang="en-US" sz="1600" dirty="0" smtClean="0"/>
                    </a:p>
                    <a:p>
                      <a:pPr algn="ctr"/>
                      <a:endParaRPr lang="en-US" sz="1600" dirty="0" smtClean="0"/>
                    </a:p>
                    <a:p>
                      <a:pPr algn="ctr"/>
                      <a:endParaRPr lang="en-US" sz="1600" dirty="0" smtClean="0"/>
                    </a:p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 smtClean="0"/>
                    </a:p>
                    <a:p>
                      <a:pPr algn="ctr"/>
                      <a:endParaRPr lang="en-US" sz="1600" dirty="0" smtClean="0"/>
                    </a:p>
                    <a:p>
                      <a:pPr algn="ctr"/>
                      <a:r>
                        <a:rPr lang="en-US" sz="1600" dirty="0" smtClean="0"/>
                        <a:t>4.2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 smtClean="0"/>
                    </a:p>
                    <a:p>
                      <a:pPr algn="ctr"/>
                      <a:endParaRPr lang="en-US" sz="1600" dirty="0" smtClean="0"/>
                    </a:p>
                    <a:p>
                      <a:pPr algn="ctr"/>
                      <a:r>
                        <a:rPr lang="en-US" sz="1600" dirty="0" smtClean="0"/>
                        <a:t> 4.2</a:t>
                      </a:r>
                    </a:p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 smtClean="0"/>
                    </a:p>
                    <a:p>
                      <a:pPr algn="ctr"/>
                      <a:endParaRPr lang="en-US" sz="1600" dirty="0" smtClean="0"/>
                    </a:p>
                    <a:p>
                      <a:pPr algn="ctr"/>
                      <a:r>
                        <a:rPr lang="en-US" sz="1600" dirty="0" smtClean="0"/>
                        <a:t>4.2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 smtClean="0"/>
                    </a:p>
                    <a:p>
                      <a:pPr algn="ctr"/>
                      <a:endParaRPr lang="en-US" sz="1600" dirty="0" smtClean="0"/>
                    </a:p>
                    <a:p>
                      <a:pPr algn="ctr"/>
                      <a:r>
                        <a:rPr lang="en-US" sz="1600" dirty="0" smtClean="0"/>
                        <a:t>16.7</a:t>
                      </a:r>
                    </a:p>
                    <a:p>
                      <a:pPr algn="ctr"/>
                      <a:endParaRPr lang="en-US" sz="1600" dirty="0" smtClean="0"/>
                    </a:p>
                    <a:p>
                      <a:pPr algn="ctr"/>
                      <a:endParaRPr lang="en-US" sz="1600" dirty="0" smtClean="0"/>
                    </a:p>
                    <a:p>
                      <a:pPr algn="ctr"/>
                      <a:endParaRPr lang="en-US" sz="1600" dirty="0" smtClean="0"/>
                    </a:p>
                    <a:p>
                      <a:pPr algn="ctr"/>
                      <a:endParaRPr lang="en-US" sz="1600" dirty="0" smtClean="0"/>
                    </a:p>
                    <a:p>
                      <a:pPr algn="ctr"/>
                      <a:endParaRPr lang="en-US" sz="1600" dirty="0" smtClean="0"/>
                    </a:p>
                    <a:p>
                      <a:pPr algn="ctr"/>
                      <a:endParaRPr lang="en-US" sz="1600" dirty="0" smtClean="0"/>
                    </a:p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 smtClean="0"/>
                    </a:p>
                    <a:p>
                      <a:pPr algn="ctr"/>
                      <a:endParaRPr lang="en-US" sz="1600" dirty="0" smtClean="0"/>
                    </a:p>
                    <a:p>
                      <a:pPr algn="ctr"/>
                      <a:r>
                        <a:rPr lang="en-US" sz="1600" dirty="0" smtClean="0"/>
                        <a:t>16.7</a:t>
                      </a:r>
                    </a:p>
                    <a:p>
                      <a:pPr algn="ctr"/>
                      <a:endParaRPr lang="en-US" sz="1600" dirty="0" smtClean="0"/>
                    </a:p>
                    <a:p>
                      <a:pPr algn="ctr"/>
                      <a:endParaRPr lang="en-US" sz="1600" dirty="0" smtClean="0"/>
                    </a:p>
                    <a:p>
                      <a:pPr algn="ctr"/>
                      <a:endParaRPr lang="en-US" sz="1600" dirty="0" smtClean="0"/>
                    </a:p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 smtClean="0"/>
                    </a:p>
                    <a:p>
                      <a:pPr algn="ctr"/>
                      <a:endParaRPr lang="en-US" sz="1600" dirty="0" smtClean="0"/>
                    </a:p>
                    <a:p>
                      <a:pPr algn="ctr"/>
                      <a:r>
                        <a:rPr lang="en-US" sz="1600" dirty="0" smtClean="0"/>
                        <a:t>8.3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ell\Downloads\Desktop\200495_10151392575076798_1095265210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95536" y="1628800"/>
          <a:ext cx="8443664" cy="486344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917566"/>
                <a:gridCol w="2711543"/>
                <a:gridCol w="2814555"/>
              </a:tblGrid>
              <a:tr h="476808">
                <a:tc rowSpan="2"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Question </a:t>
                      </a:r>
                      <a:endParaRPr lang="en-US" sz="2400" b="1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Answer</a:t>
                      </a:r>
                      <a:r>
                        <a:rPr lang="en-US" sz="2400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 </a:t>
                      </a:r>
                      <a:endParaRPr lang="en-US" sz="2400" b="1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76808">
                <a:tc vMerge="1">
                  <a:txBody>
                    <a:bodyPr/>
                    <a:lstStyle/>
                    <a:p>
                      <a:pPr algn="l"/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Yes (%)</a:t>
                      </a:r>
                      <a:endParaRPr lang="en-US" sz="2400" b="1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No (%)</a:t>
                      </a:r>
                      <a:endParaRPr lang="en-US" sz="2400" b="1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6675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u="none" kern="1200" dirty="0" smtClean="0"/>
                        <a:t>1.</a:t>
                      </a:r>
                      <a:r>
                        <a:rPr lang="en-US" sz="1500" b="1" u="none" kern="1200" baseline="0" dirty="0" smtClean="0"/>
                        <a:t> </a:t>
                      </a:r>
                      <a:r>
                        <a:rPr lang="en-US" sz="1500" b="1" u="none" kern="1200" dirty="0" smtClean="0"/>
                        <a:t>  Tasks Change</a:t>
                      </a:r>
                      <a:endParaRPr lang="en-US" sz="1500" b="1" u="non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/>
                        <a:t>83.3</a:t>
                      </a:r>
                      <a:endParaRPr lang="en-US" sz="1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/>
                        <a:t>16.7</a:t>
                      </a:r>
                    </a:p>
                    <a:p>
                      <a:pPr algn="ctr"/>
                      <a:endParaRPr lang="en-US" sz="1800" b="1" dirty="0"/>
                    </a:p>
                  </a:txBody>
                  <a:tcPr/>
                </a:tc>
              </a:tr>
              <a:tr h="572169">
                <a:tc>
                  <a:txBody>
                    <a:bodyPr/>
                    <a:lstStyle/>
                    <a:p>
                      <a:pPr algn="l"/>
                      <a:r>
                        <a:rPr lang="en-US" sz="1500" b="1" u="none" kern="1200" dirty="0" smtClean="0"/>
                        <a:t>2.  Work Tools Change</a:t>
                      </a:r>
                    </a:p>
                    <a:p>
                      <a:pPr algn="l"/>
                      <a:endParaRPr lang="en-US" sz="1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/>
                        <a:t>91.7</a:t>
                      </a:r>
                      <a:endParaRPr lang="en-US" sz="1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/>
                        <a:t>8.3</a:t>
                      </a:r>
                      <a:endParaRPr lang="en-US" sz="1800" b="1" dirty="0"/>
                    </a:p>
                  </a:txBody>
                  <a:tcPr/>
                </a:tc>
              </a:tr>
              <a:tr h="6675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u="none" kern="1200" dirty="0" smtClean="0"/>
                        <a:t>3.</a:t>
                      </a:r>
                      <a:r>
                        <a:rPr lang="en-US" sz="1500" b="1" u="none" kern="1200" baseline="0" dirty="0" smtClean="0"/>
                        <a:t> </a:t>
                      </a:r>
                      <a:r>
                        <a:rPr lang="en-US" sz="1500" b="1" u="none" kern="1200" dirty="0" smtClean="0"/>
                        <a:t> Difficulty of ERP Program Use</a:t>
                      </a:r>
                      <a:endParaRPr lang="en-US" sz="1500" b="1" u="non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/>
                        <a:t>20.8</a:t>
                      </a:r>
                    </a:p>
                    <a:p>
                      <a:pPr algn="ctr"/>
                      <a:endParaRPr lang="en-US" sz="1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/>
                        <a:t>79.2</a:t>
                      </a:r>
                    </a:p>
                    <a:p>
                      <a:pPr algn="ctr"/>
                      <a:endParaRPr lang="en-US" sz="1800" b="1" dirty="0"/>
                    </a:p>
                  </a:txBody>
                  <a:tcPr/>
                </a:tc>
              </a:tr>
              <a:tr h="6675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u="none" kern="1200" dirty="0" smtClean="0"/>
                        <a:t>4. Sufficient Training Courses</a:t>
                      </a:r>
                      <a:endParaRPr lang="en-US" sz="1500" b="1" u="non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/>
                        <a:t>75.0</a:t>
                      </a:r>
                    </a:p>
                    <a:p>
                      <a:pPr algn="ctr"/>
                      <a:endParaRPr lang="en-US" sz="1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/>
                        <a:t>25.0</a:t>
                      </a:r>
                    </a:p>
                    <a:p>
                      <a:pPr algn="ctr"/>
                      <a:endParaRPr lang="en-US" sz="1800" b="1" dirty="0"/>
                    </a:p>
                  </a:txBody>
                  <a:tcPr/>
                </a:tc>
              </a:tr>
              <a:tr h="6675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u="none" kern="1200" dirty="0" smtClean="0"/>
                        <a:t>5.  Support the use of  ERP system</a:t>
                      </a:r>
                      <a:endParaRPr lang="en-US" sz="1500" b="1" u="non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/>
                        <a:t>95.8</a:t>
                      </a:r>
                    </a:p>
                    <a:p>
                      <a:pPr algn="ctr"/>
                      <a:endParaRPr lang="en-US" sz="1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/>
                        <a:t>4.2</a:t>
                      </a:r>
                    </a:p>
                    <a:p>
                      <a:pPr algn="ctr"/>
                      <a:endParaRPr lang="en-US" sz="1800" b="1" dirty="0"/>
                    </a:p>
                  </a:txBody>
                  <a:tcPr/>
                </a:tc>
              </a:tr>
              <a:tr h="6675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u="none" kern="1200" dirty="0" smtClean="0"/>
                        <a:t>6.</a:t>
                      </a:r>
                      <a:r>
                        <a:rPr lang="en-US" sz="1500" b="1" u="none" kern="1200" baseline="0" dirty="0" smtClean="0"/>
                        <a:t> </a:t>
                      </a:r>
                      <a:r>
                        <a:rPr lang="en-US" sz="1500" b="1" u="none" kern="1200" dirty="0" smtClean="0"/>
                        <a:t> Report  Generation 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500" b="1" u="non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/>
                        <a:t>95.8</a:t>
                      </a:r>
                    </a:p>
                    <a:p>
                      <a:pPr algn="ctr"/>
                      <a:endParaRPr lang="en-US" sz="1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4.2</a:t>
                      </a:r>
                      <a:endParaRPr lang="en-US" sz="18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276518" y="620688"/>
            <a:ext cx="8534709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0">
              <a:buFont typeface="Wingdings" pitchFamily="2" charset="2"/>
              <a:buChar char="Ø"/>
            </a:pPr>
            <a:r>
              <a:rPr lang="en-US" sz="3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The 15 General ERP Questions Analysis</a:t>
            </a:r>
            <a:endParaRPr lang="ar-JO" sz="3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s://fbcdn-sphotos-h-a.akamaihd.net/hphotos-ak-prn1/v/531971_10151392696086798_261985725_n.jpg?oh=e201aa51aaa264bf96cc5f5779f257f7&amp;oe=50E55D27&amp;__gda__=1357277141_55d74bed7970d1d6fd0b63316156789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0"/>
            <a:ext cx="2703244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-285784" y="642919"/>
            <a:ext cx="4286280" cy="64294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0">
              <a:buFont typeface="Wingdings" pitchFamily="2" charset="2"/>
              <a:buChar char="v"/>
            </a:pPr>
            <a:r>
              <a:rPr lang="en-US" sz="3600" b="1" dirty="0" smtClean="0">
                <a:solidFill>
                  <a:schemeClr val="bg2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en-US" sz="3200" b="1" dirty="0" smtClean="0">
                <a:solidFill>
                  <a:schemeClr val="bg2">
                    <a:lumMod val="75000"/>
                  </a:schemeClr>
                </a:solidFill>
                <a:latin typeface="Comic Sans MS" pitchFamily="66" charset="0"/>
              </a:rPr>
              <a:t>What is ERP?</a:t>
            </a:r>
            <a:endParaRPr lang="ar-JO" sz="3200" b="1" dirty="0">
              <a:solidFill>
                <a:schemeClr val="bg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2132856"/>
            <a:ext cx="5941324" cy="34163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 rtl="0">
              <a:buFont typeface="Arial" pitchFamily="34" charset="0"/>
              <a:buChar char="•"/>
            </a:pPr>
            <a:r>
              <a:rPr lang="en-US" sz="2400" dirty="0" smtClean="0"/>
              <a:t>ERP </a:t>
            </a:r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</a:rPr>
              <a:t>stands</a:t>
            </a:r>
            <a:r>
              <a:rPr lang="en-US" sz="2400" dirty="0" smtClean="0"/>
              <a:t> for Enterprise Resource Planning.</a:t>
            </a:r>
          </a:p>
          <a:p>
            <a:pPr algn="just" rtl="0">
              <a:buFont typeface="Arial" pitchFamily="34" charset="0"/>
              <a:buChar char="•"/>
            </a:pPr>
            <a:endParaRPr lang="en-US" sz="2400" dirty="0" smtClean="0"/>
          </a:p>
          <a:p>
            <a:pPr algn="just" rtl="0"/>
            <a:endParaRPr lang="en-US" sz="2400" dirty="0" smtClean="0"/>
          </a:p>
          <a:p>
            <a:pPr algn="just" rtl="0"/>
            <a:endParaRPr lang="en-US" sz="2400" dirty="0" smtClean="0"/>
          </a:p>
          <a:p>
            <a:pPr algn="just" rtl="0">
              <a:buFont typeface="Arial" pitchFamily="34" charset="0"/>
              <a:buChar char="•"/>
            </a:pPr>
            <a:r>
              <a:rPr lang="en-US" sz="2400" dirty="0" smtClean="0"/>
              <a:t> Software that can be used to integrate internal and external information.  </a:t>
            </a:r>
            <a:endParaRPr lang="ar-JO" sz="2400" dirty="0" smtClean="0"/>
          </a:p>
          <a:p>
            <a:pPr algn="just" rtl="0"/>
            <a:r>
              <a:rPr lang="ar-JO" sz="2400" dirty="0" smtClean="0">
                <a:latin typeface="+mj-lt"/>
                <a:cs typeface="+mj-cs"/>
              </a:rPr>
              <a:t> </a:t>
            </a:r>
            <a:endParaRPr lang="en-US" sz="2400" dirty="0" smtClean="0">
              <a:latin typeface="+mj-lt"/>
              <a:cs typeface="+mj-cs"/>
            </a:endParaRPr>
          </a:p>
          <a:p>
            <a:pPr algn="just" rtl="0"/>
            <a:endParaRPr lang="ar-JO" sz="2400" dirty="0">
              <a:latin typeface="Comic Sans MS" pitchFamily="66" charset="0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ell\Downloads\Desktop\200495_10151392575076798_1095265210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323528" y="533399"/>
          <a:ext cx="8515672" cy="594595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800948"/>
                <a:gridCol w="1098985"/>
                <a:gridCol w="952455"/>
                <a:gridCol w="1098985"/>
                <a:gridCol w="1392048"/>
                <a:gridCol w="1172251"/>
              </a:tblGrid>
              <a:tr h="661646">
                <a:tc rowSpan="2">
                  <a:txBody>
                    <a:bodyPr/>
                    <a:lstStyle/>
                    <a:p>
                      <a:pPr algn="ctr"/>
                      <a:endParaRPr lang="en-US" sz="2800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en-US" sz="28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Questions</a:t>
                      </a:r>
                      <a:r>
                        <a:rPr lang="en-US" sz="2800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 </a:t>
                      </a:r>
                    </a:p>
                    <a:p>
                      <a:pPr algn="ctr"/>
                      <a:endParaRPr lang="en-US" sz="2800" b="1" baseline="0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endParaRPr lang="en-US" sz="2800" b="1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Answers </a:t>
                      </a:r>
                      <a:endParaRPr lang="en-US" sz="2400" b="1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829526">
                <a:tc vMerge="1">
                  <a:txBody>
                    <a:bodyPr/>
                    <a:lstStyle/>
                    <a:p>
                      <a:endParaRPr lang="en-US" sz="1800" b="1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b="1" dirty="0" smtClean="0"/>
                        <a:t>Strongly  agree(%)</a:t>
                      </a:r>
                      <a:endParaRPr lang="en-US" sz="1600" b="1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b="1" dirty="0" smtClean="0"/>
                        <a:t>Agree (%)</a:t>
                      </a:r>
                      <a:endParaRPr lang="en-US" sz="1600" b="1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b="1" dirty="0" smtClean="0"/>
                        <a:t>I don’t know(%)</a:t>
                      </a:r>
                      <a:endParaRPr lang="en-US" sz="1600" b="1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b="1" dirty="0" smtClean="0"/>
                        <a:t>Strongly</a:t>
                      </a:r>
                      <a:r>
                        <a:rPr lang="en-US" sz="1600" b="1" baseline="0" dirty="0" smtClean="0"/>
                        <a:t>  dis agree (%)</a:t>
                      </a:r>
                      <a:endParaRPr lang="en-US" sz="1600" b="1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600" b="1" dirty="0" smtClean="0"/>
                        <a:t>Dis agree (%)</a:t>
                      </a:r>
                      <a:endParaRPr lang="en-US" sz="1600" b="1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829526">
                <a:tc>
                  <a:txBody>
                    <a:bodyPr/>
                    <a:lstStyle/>
                    <a:p>
                      <a:pPr algn="l"/>
                      <a:r>
                        <a:rPr lang="en-US" sz="1600" b="1" kern="1200" dirty="0" smtClean="0"/>
                        <a:t>1.Employee</a:t>
                      </a:r>
                      <a:r>
                        <a:rPr lang="en-US" sz="1600" b="1" kern="1200" baseline="0" dirty="0" smtClean="0"/>
                        <a:t> E</a:t>
                      </a:r>
                      <a:r>
                        <a:rPr lang="en-US" sz="1600" b="1" kern="1200" dirty="0" smtClean="0"/>
                        <a:t>fficiency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smtClean="0"/>
                        <a:t>16.7</a:t>
                      </a:r>
                      <a:endParaRPr lang="en-US" sz="1800" kern="1200" dirty="0" smtClean="0"/>
                    </a:p>
                    <a:p>
                      <a:pPr algn="ctr"/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smtClean="0"/>
                        <a:t>66.7</a:t>
                      </a:r>
                      <a:endParaRPr lang="en-US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/>
                        <a:t>16.7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b="1" dirty="0"/>
                    </a:p>
                  </a:txBody>
                  <a:tcPr/>
                </a:tc>
              </a:tr>
              <a:tr h="82952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2. </a:t>
                      </a:r>
                      <a:r>
                        <a:rPr lang="en-US" sz="1600" b="1" u="none" dirty="0" smtClean="0"/>
                        <a:t>Productivity </a:t>
                      </a:r>
                      <a:endParaRPr lang="en-US" sz="1600" b="1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/>
                        <a:t>12.5</a:t>
                      </a:r>
                    </a:p>
                    <a:p>
                      <a:pPr algn="ctr"/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/>
                        <a:t>58.3</a:t>
                      </a:r>
                    </a:p>
                    <a:p>
                      <a:pPr algn="ctr"/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/>
                        <a:t>16.7</a:t>
                      </a:r>
                    </a:p>
                    <a:p>
                      <a:pPr algn="ctr"/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/>
                        <a:t>12.5</a:t>
                      </a:r>
                    </a:p>
                    <a:p>
                      <a:pPr algn="ctr"/>
                      <a:endParaRPr lang="en-US" b="1" dirty="0"/>
                    </a:p>
                  </a:txBody>
                  <a:tcPr/>
                </a:tc>
              </a:tr>
              <a:tr h="82952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3</a:t>
                      </a:r>
                      <a:r>
                        <a:rPr lang="en-US" sz="1600" b="1" u="none" dirty="0" smtClean="0"/>
                        <a:t>. </a:t>
                      </a:r>
                      <a:r>
                        <a:rPr lang="en-US" sz="1600" b="1" u="none" kern="1200" dirty="0" smtClean="0"/>
                        <a:t> Communication Methods</a:t>
                      </a:r>
                      <a:endParaRPr lang="en-US" sz="1600" b="1" u="non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/>
                        <a:t>29.2</a:t>
                      </a:r>
                    </a:p>
                    <a:p>
                      <a:pPr algn="ctr"/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/>
                        <a:t>58.3</a:t>
                      </a:r>
                    </a:p>
                    <a:p>
                      <a:pPr algn="ctr"/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/>
                        <a:t>8.3</a:t>
                      </a:r>
                    </a:p>
                    <a:p>
                      <a:pPr algn="ctr"/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/>
                        <a:t>4.2</a:t>
                      </a:r>
                    </a:p>
                    <a:p>
                      <a:pPr algn="ctr"/>
                      <a:endParaRPr lang="en-US" b="1" dirty="0"/>
                    </a:p>
                  </a:txBody>
                  <a:tcPr/>
                </a:tc>
              </a:tr>
              <a:tr h="82952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u="none" kern="1200" dirty="0" smtClean="0"/>
                        <a:t>4. Employee Performance</a:t>
                      </a:r>
                      <a:endParaRPr lang="en-US" sz="1600" b="1" u="non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/>
                        <a:t>12.5</a:t>
                      </a:r>
                    </a:p>
                    <a:p>
                      <a:pPr algn="ctr"/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/>
                        <a:t>62.5</a:t>
                      </a:r>
                    </a:p>
                    <a:p>
                      <a:pPr algn="ctr"/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/>
                        <a:t>25.0</a:t>
                      </a:r>
                    </a:p>
                    <a:p>
                      <a:pPr algn="ctr"/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b="1" dirty="0"/>
                    </a:p>
                  </a:txBody>
                  <a:tcPr/>
                </a:tc>
              </a:tr>
              <a:tr h="829526"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 startAt="5"/>
                        <a:tabLst/>
                        <a:defRPr/>
                      </a:pPr>
                      <a:r>
                        <a:rPr lang="en-US" sz="1600" b="1" u="none" kern="1200" dirty="0" smtClean="0"/>
                        <a:t>Task Time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1" u="non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/>
                        <a:t>12.5</a:t>
                      </a:r>
                    </a:p>
                    <a:p>
                      <a:pPr algn="ctr"/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/>
                        <a:t>58.3</a:t>
                      </a:r>
                    </a:p>
                    <a:p>
                      <a:pPr algn="ctr"/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/>
                        <a:t>16.7</a:t>
                      </a:r>
                    </a:p>
                    <a:p>
                      <a:pPr algn="ctr"/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/>
                        <a:t>12.5</a:t>
                      </a:r>
                    </a:p>
                    <a:p>
                      <a:pPr algn="ctr"/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ell\Downloads\Desktop\200495_10151392575076798_1095265210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304800" y="1447800"/>
          <a:ext cx="8610600" cy="502920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832171"/>
                <a:gridCol w="1111236"/>
                <a:gridCol w="963072"/>
                <a:gridCol w="1111236"/>
                <a:gridCol w="1407566"/>
                <a:gridCol w="1185319"/>
              </a:tblGrid>
              <a:tr h="716928">
                <a:tc rowSpan="2">
                  <a:txBody>
                    <a:bodyPr/>
                    <a:lstStyle/>
                    <a:p>
                      <a:pPr algn="l"/>
                      <a:endParaRPr lang="en-US" sz="2400" dirty="0" smtClean="0"/>
                    </a:p>
                    <a:p>
                      <a:pPr algn="l"/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Question</a:t>
                      </a:r>
                      <a:r>
                        <a:rPr lang="en-US" sz="2400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 </a:t>
                      </a:r>
                      <a:endParaRPr lang="en-US" sz="2400" b="1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Answers </a:t>
                      </a:r>
                      <a:endParaRPr lang="en-US" sz="2400" b="1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898836">
                <a:tc vMerge="1">
                  <a:txBody>
                    <a:bodyPr/>
                    <a:lstStyle/>
                    <a:p>
                      <a:endParaRPr lang="en-US" b="1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b="1" dirty="0" smtClean="0"/>
                        <a:t>Strongly  agree(%)</a:t>
                      </a:r>
                      <a:endParaRPr lang="en-US" sz="1600" b="1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b="1" dirty="0" smtClean="0"/>
                        <a:t>Agree (%)</a:t>
                      </a:r>
                      <a:endParaRPr lang="en-US" sz="1600" b="1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b="1" dirty="0" smtClean="0"/>
                        <a:t>I don’t know(%)</a:t>
                      </a:r>
                      <a:endParaRPr lang="en-US" sz="1600" b="1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b="1" dirty="0" smtClean="0"/>
                        <a:t>Strongly</a:t>
                      </a:r>
                      <a:r>
                        <a:rPr lang="en-US" sz="1600" b="1" baseline="0" dirty="0" smtClean="0"/>
                        <a:t>  dis agree (%)</a:t>
                      </a:r>
                      <a:endParaRPr lang="en-US" sz="1600" b="1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b="1" dirty="0" smtClean="0"/>
                        <a:t>Dis agree (%)</a:t>
                      </a:r>
                      <a:endParaRPr lang="en-US" sz="1600" b="1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71692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u="none" kern="1200" dirty="0" smtClean="0"/>
                        <a:t>6.  Work Efforts</a:t>
                      </a:r>
                      <a:endParaRPr lang="en-US" sz="1600" b="1" u="non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/>
                        <a:t>20.8</a:t>
                      </a:r>
                      <a:endParaRPr lang="en-US" sz="1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/>
                        <a:t>45.8</a:t>
                      </a:r>
                      <a:endParaRPr lang="en-US" sz="1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/>
                        <a:t>16.7</a:t>
                      </a:r>
                      <a:endParaRPr lang="en-US" sz="1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0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/>
                        <a:t>16.7</a:t>
                      </a:r>
                      <a:endParaRPr lang="en-US" sz="1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89883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u="none" kern="1200" dirty="0" smtClean="0"/>
                        <a:t>7. Decision-making as a user</a:t>
                      </a:r>
                      <a:endParaRPr lang="en-US" sz="1600" b="1" u="non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/>
                        <a:t>25.0</a:t>
                      </a:r>
                      <a:endParaRPr lang="en-US" sz="1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/>
                        <a:t>58.3</a:t>
                      </a:r>
                      <a:endParaRPr lang="en-US" sz="1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/>
                        <a:t>8.3</a:t>
                      </a:r>
                      <a:endParaRPr lang="en-US" sz="1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0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/>
                        <a:t>8.3</a:t>
                      </a:r>
                      <a:endParaRPr lang="en-US" sz="1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898836">
                <a:tc>
                  <a:txBody>
                    <a:bodyPr/>
                    <a:lstStyle/>
                    <a:p>
                      <a:pPr algn="l"/>
                      <a:r>
                        <a:rPr lang="en-US" sz="1600" b="1" u="none" kern="1200" dirty="0" smtClean="0"/>
                        <a:t>8. Daily Routine Tasks</a:t>
                      </a:r>
                      <a:endParaRPr lang="en-US" sz="1600" b="1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/>
                        <a:t>16.7</a:t>
                      </a:r>
                    </a:p>
                    <a:p>
                      <a:pPr algn="ctr"/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/>
                        <a:t>54.2</a:t>
                      </a:r>
                    </a:p>
                    <a:p>
                      <a:pPr algn="ctr"/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/>
                        <a:t>16.7</a:t>
                      </a:r>
                    </a:p>
                    <a:p>
                      <a:pPr algn="ctr"/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0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/>
                        <a:t>12.5</a:t>
                      </a:r>
                    </a:p>
                    <a:p>
                      <a:pPr algn="ctr"/>
                      <a:endParaRPr lang="en-US" sz="1800" b="1" dirty="0"/>
                    </a:p>
                  </a:txBody>
                  <a:tcPr/>
                </a:tc>
              </a:tr>
              <a:tr h="89883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u="none" dirty="0" smtClean="0"/>
                        <a:t>9. </a:t>
                      </a:r>
                      <a:r>
                        <a:rPr lang="en-US" sz="1600" b="1" u="none" kern="1200" dirty="0" smtClean="0"/>
                        <a:t> Accurate Information</a:t>
                      </a:r>
                    </a:p>
                    <a:p>
                      <a:pPr algn="l"/>
                      <a:endParaRPr lang="en-US" sz="1600" b="1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/>
                        <a:t>12.5</a:t>
                      </a:r>
                    </a:p>
                    <a:p>
                      <a:pPr algn="ctr"/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/>
                        <a:t>83.3</a:t>
                      </a:r>
                    </a:p>
                    <a:p>
                      <a:pPr algn="ctr"/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/>
                        <a:t>4.2</a:t>
                      </a:r>
                    </a:p>
                    <a:p>
                      <a:pPr algn="ctr"/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0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0</a:t>
                      </a:r>
                      <a:endParaRPr lang="en-US" sz="18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81000" y="533400"/>
            <a:ext cx="6705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4000" b="1" dirty="0" smtClean="0">
                <a:solidFill>
                  <a:schemeClr val="bg2">
                    <a:lumMod val="50000"/>
                  </a:schemeClr>
                </a:solidFill>
              </a:rPr>
              <a:t>Cont…</a:t>
            </a:r>
            <a:endParaRPr lang="en-US" sz="40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ell\Downloads\Desktop\200495_10151392575076798_1095265210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C:\Users\Dell\Downloads\Desktop\documents\379427_10151392573261798_466726405_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83568" y="1988840"/>
            <a:ext cx="5976664" cy="42165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endParaRPr lang="en-US" sz="6600" b="1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algn="ctr"/>
            <a:r>
              <a:rPr lang="en-US" sz="7000" b="1" dirty="0" smtClean="0">
                <a:solidFill>
                  <a:schemeClr val="bg1"/>
                </a:solidFill>
                <a:latin typeface="Comic Sans MS" pitchFamily="66" charset="0"/>
              </a:rPr>
              <a:t>Conclusion</a:t>
            </a:r>
          </a:p>
          <a:p>
            <a:pPr algn="ctr"/>
            <a:r>
              <a:rPr lang="en-US" sz="6600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</a:p>
          <a:p>
            <a:pPr algn="ctr"/>
            <a:r>
              <a:rPr lang="en-US" sz="6600" b="1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endParaRPr lang="ar-JO" sz="66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ell\Downloads\Desktop\200495_10151392575076798_1095265210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373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JO"/>
          </a:p>
        </p:txBody>
      </p:sp>
      <p:sp>
        <p:nvSpPr>
          <p:cNvPr id="9011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JO"/>
          </a:p>
        </p:txBody>
      </p:sp>
      <p:sp>
        <p:nvSpPr>
          <p:cNvPr id="9114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JO"/>
          </a:p>
        </p:txBody>
      </p:sp>
      <p:sp>
        <p:nvSpPr>
          <p:cNvPr id="9216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JO"/>
          </a:p>
        </p:txBody>
      </p:sp>
      <p:sp>
        <p:nvSpPr>
          <p:cNvPr id="9216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JO"/>
          </a:p>
        </p:txBody>
      </p:sp>
      <p:sp>
        <p:nvSpPr>
          <p:cNvPr id="9318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JO"/>
          </a:p>
        </p:txBody>
      </p:sp>
      <p:sp>
        <p:nvSpPr>
          <p:cNvPr id="942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JO"/>
          </a:p>
        </p:txBody>
      </p:sp>
      <p:sp>
        <p:nvSpPr>
          <p:cNvPr id="11" name="Rectangle 10"/>
          <p:cNvSpPr/>
          <p:nvPr/>
        </p:nvSpPr>
        <p:spPr>
          <a:xfrm>
            <a:off x="611560" y="764704"/>
            <a:ext cx="7992888" cy="63248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>
              <a:lnSpc>
                <a:spcPct val="150000"/>
              </a:lnSpc>
              <a:buFont typeface="Courier New" pitchFamily="49" charset="0"/>
              <a:buChar char="o"/>
            </a:pPr>
            <a:r>
              <a:rPr lang="en-GB" dirty="0" smtClean="0">
                <a:latin typeface="Century" pitchFamily="18" charset="0"/>
              </a:rPr>
              <a:t> We can conclude that ERP system implementation confirming our two conducted hypothesis .</a:t>
            </a:r>
          </a:p>
          <a:p>
            <a:pPr algn="just" rtl="0">
              <a:lnSpc>
                <a:spcPct val="150000"/>
              </a:lnSpc>
            </a:pPr>
            <a:endParaRPr lang="en-GB" dirty="0" smtClean="0">
              <a:latin typeface="Century" pitchFamily="18" charset="0"/>
            </a:endParaRPr>
          </a:p>
          <a:p>
            <a:pPr lvl="2" algn="just" rtl="0">
              <a:lnSpc>
                <a:spcPct val="150000"/>
              </a:lnSpc>
              <a:buFont typeface="Wingdings" pitchFamily="2" charset="2"/>
              <a:buChar char="Ø"/>
            </a:pPr>
            <a:r>
              <a:rPr lang="en-GB" dirty="0" smtClean="0">
                <a:latin typeface="Century" pitchFamily="18" charset="0"/>
              </a:rPr>
              <a:t>   </a:t>
            </a:r>
            <a:r>
              <a:rPr lang="en-GB" b="1" dirty="0" smtClean="0">
                <a:latin typeface="Century" pitchFamily="18" charset="0"/>
              </a:rPr>
              <a:t>It was a significant difference after applying the ERP system according to the Minitab Results.</a:t>
            </a:r>
          </a:p>
          <a:p>
            <a:pPr lvl="2" algn="just" rtl="0">
              <a:lnSpc>
                <a:spcPct val="150000"/>
              </a:lnSpc>
            </a:pPr>
            <a:endParaRPr lang="en-GB" b="1" dirty="0" smtClean="0">
              <a:latin typeface="Century" pitchFamily="18" charset="0"/>
            </a:endParaRPr>
          </a:p>
          <a:p>
            <a:pPr lvl="2" algn="just" rtl="0">
              <a:lnSpc>
                <a:spcPct val="150000"/>
              </a:lnSpc>
              <a:buFont typeface="Wingdings" pitchFamily="2" charset="2"/>
              <a:buChar char="Ø"/>
            </a:pPr>
            <a:r>
              <a:rPr lang="en-GB" b="1" dirty="0" smtClean="0">
                <a:latin typeface="Century" pitchFamily="18" charset="0"/>
              </a:rPr>
              <a:t>    It has an effect on: increasing the indirect cost and no or decreasing the direct cost.</a:t>
            </a:r>
          </a:p>
          <a:p>
            <a:pPr lvl="2" algn="just" rtl="0">
              <a:lnSpc>
                <a:spcPct val="150000"/>
              </a:lnSpc>
            </a:pPr>
            <a:endParaRPr lang="en-GB" dirty="0" smtClean="0">
              <a:latin typeface="Century" pitchFamily="18" charset="0"/>
            </a:endParaRPr>
          </a:p>
          <a:p>
            <a:pPr algn="just" rtl="0">
              <a:lnSpc>
                <a:spcPct val="150000"/>
              </a:lnSpc>
              <a:buFont typeface="Courier New" pitchFamily="49" charset="0"/>
              <a:buChar char="o"/>
            </a:pPr>
            <a:r>
              <a:rPr lang="en-GB" dirty="0" smtClean="0">
                <a:latin typeface="Century" pitchFamily="18" charset="0"/>
              </a:rPr>
              <a:t>Also, it has an effect on    (productivity , efficiency,)   and     routine time.</a:t>
            </a:r>
          </a:p>
          <a:p>
            <a:pPr lvl="1" algn="just" rtl="0">
              <a:lnSpc>
                <a:spcPct val="150000"/>
              </a:lnSpc>
            </a:pPr>
            <a:endParaRPr lang="en-GB" dirty="0" smtClean="0">
              <a:latin typeface="Century" pitchFamily="18" charset="0"/>
            </a:endParaRPr>
          </a:p>
          <a:p>
            <a:pPr algn="just" rtl="0">
              <a:lnSpc>
                <a:spcPct val="150000"/>
              </a:lnSpc>
              <a:buFont typeface="Courier New" pitchFamily="49" charset="0"/>
              <a:buChar char="o"/>
            </a:pPr>
            <a:r>
              <a:rPr lang="en-GB" dirty="0" smtClean="0">
                <a:latin typeface="Century" pitchFamily="18" charset="0"/>
              </a:rPr>
              <a:t> </a:t>
            </a:r>
            <a:r>
              <a:rPr lang="en-US" dirty="0" smtClean="0">
                <a:latin typeface="Century" pitchFamily="18" charset="0"/>
              </a:rPr>
              <a:t>An ERP implementation done right, can build the foundation for future growth.</a:t>
            </a:r>
          </a:p>
          <a:p>
            <a:pPr algn="just" rtl="0">
              <a:lnSpc>
                <a:spcPct val="150000"/>
              </a:lnSpc>
              <a:buFont typeface="Courier New" pitchFamily="49" charset="0"/>
              <a:buChar char="o"/>
            </a:pPr>
            <a:endParaRPr lang="en-US" dirty="0" smtClean="0">
              <a:latin typeface="Century" pitchFamily="18" charset="0"/>
            </a:endParaRPr>
          </a:p>
          <a:p>
            <a:pPr algn="just" rtl="0">
              <a:lnSpc>
                <a:spcPct val="150000"/>
              </a:lnSpc>
              <a:buFont typeface="Courier New" pitchFamily="49" charset="0"/>
              <a:buChar char="o"/>
            </a:pPr>
            <a:endParaRPr lang="en-GB" dirty="0" smtClean="0">
              <a:latin typeface="Century" pitchFamily="18" charset="0"/>
            </a:endParaRPr>
          </a:p>
        </p:txBody>
      </p:sp>
      <p:sp>
        <p:nvSpPr>
          <p:cNvPr id="12" name="Up Arrow 11"/>
          <p:cNvSpPr/>
          <p:nvPr/>
        </p:nvSpPr>
        <p:spPr>
          <a:xfrm>
            <a:off x="3347864" y="4509120"/>
            <a:ext cx="144016" cy="50405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Down Arrow 13"/>
          <p:cNvSpPr/>
          <p:nvPr/>
        </p:nvSpPr>
        <p:spPr>
          <a:xfrm>
            <a:off x="6876256" y="4509120"/>
            <a:ext cx="189735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ell\Downloads\Desktop\200495_10151392575076798_1095265210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C:\Users\Dell\Downloads\Desktop\documents\379427_10151392573261798_466726405_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83568" y="1772816"/>
            <a:ext cx="6336704" cy="304698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6600" b="1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en-US" sz="6000" b="1" dirty="0" smtClean="0">
                <a:solidFill>
                  <a:schemeClr val="bg1"/>
                </a:solidFill>
                <a:latin typeface="Comic Sans MS" pitchFamily="66" charset="0"/>
              </a:rPr>
              <a:t> Recommendation</a:t>
            </a:r>
          </a:p>
          <a:p>
            <a:pPr algn="ctr"/>
            <a:r>
              <a:rPr lang="en-US" sz="6600" b="1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endParaRPr lang="ar-JO" sz="66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ell\Downloads\Desktop\200495_10151392575076798_1095265210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373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JO"/>
          </a:p>
        </p:txBody>
      </p:sp>
      <p:sp>
        <p:nvSpPr>
          <p:cNvPr id="9011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JO"/>
          </a:p>
        </p:txBody>
      </p:sp>
      <p:sp>
        <p:nvSpPr>
          <p:cNvPr id="9114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JO"/>
          </a:p>
        </p:txBody>
      </p:sp>
      <p:sp>
        <p:nvSpPr>
          <p:cNvPr id="9216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JO"/>
          </a:p>
        </p:txBody>
      </p:sp>
      <p:sp>
        <p:nvSpPr>
          <p:cNvPr id="9216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JO"/>
          </a:p>
        </p:txBody>
      </p:sp>
      <p:sp>
        <p:nvSpPr>
          <p:cNvPr id="9318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JO"/>
          </a:p>
        </p:txBody>
      </p:sp>
      <p:sp>
        <p:nvSpPr>
          <p:cNvPr id="942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JO"/>
          </a:p>
        </p:txBody>
      </p:sp>
      <p:sp>
        <p:nvSpPr>
          <p:cNvPr id="13" name="Rectangle 12"/>
          <p:cNvSpPr/>
          <p:nvPr/>
        </p:nvSpPr>
        <p:spPr>
          <a:xfrm>
            <a:off x="683568" y="692696"/>
            <a:ext cx="7920880" cy="5678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>
              <a:lnSpc>
                <a:spcPct val="150000"/>
              </a:lnSpc>
              <a:buFont typeface="Wingdings" pitchFamily="2" charset="2"/>
              <a:buChar char="q"/>
            </a:pPr>
            <a:r>
              <a:rPr lang="en-GB" sz="2000" dirty="0" smtClean="0">
                <a:latin typeface="Century" pitchFamily="18" charset="0"/>
              </a:rPr>
              <a:t>Several areas for future research seem promising. On area is the education of ERP.</a:t>
            </a:r>
          </a:p>
          <a:p>
            <a:pPr algn="just" rtl="0">
              <a:lnSpc>
                <a:spcPct val="150000"/>
              </a:lnSpc>
            </a:pPr>
            <a:endParaRPr lang="en-GB" sz="2000" dirty="0" smtClean="0">
              <a:latin typeface="Century" pitchFamily="18" charset="0"/>
            </a:endParaRPr>
          </a:p>
          <a:p>
            <a:pPr algn="just" rtl="0">
              <a:lnSpc>
                <a:spcPct val="150000"/>
              </a:lnSpc>
              <a:buFont typeface="Wingdings" pitchFamily="2" charset="2"/>
              <a:buChar char="q"/>
            </a:pPr>
            <a:r>
              <a:rPr lang="en-GB" sz="2000" dirty="0" smtClean="0">
                <a:latin typeface="Century" pitchFamily="18" charset="0"/>
              </a:rPr>
              <a:t>Napco Company need to  increase the number of training hours.</a:t>
            </a:r>
          </a:p>
          <a:p>
            <a:pPr algn="just" rtl="0">
              <a:lnSpc>
                <a:spcPct val="150000"/>
              </a:lnSpc>
            </a:pPr>
            <a:r>
              <a:rPr lang="en-GB" sz="2000" dirty="0" smtClean="0">
                <a:latin typeface="Century" pitchFamily="18" charset="0"/>
              </a:rPr>
              <a:t>   </a:t>
            </a:r>
          </a:p>
          <a:p>
            <a:pPr algn="just" rtl="0">
              <a:lnSpc>
                <a:spcPct val="150000"/>
              </a:lnSpc>
            </a:pPr>
            <a:endParaRPr lang="en-GB" sz="2000" dirty="0" smtClean="0">
              <a:latin typeface="Century" pitchFamily="18" charset="0"/>
            </a:endParaRPr>
          </a:p>
          <a:p>
            <a:pPr lvl="0" algn="just" rtl="0">
              <a:lnSpc>
                <a:spcPct val="150000"/>
              </a:lnSpc>
              <a:buFont typeface="Wingdings" pitchFamily="2" charset="2"/>
              <a:buChar char="q"/>
            </a:pPr>
            <a:r>
              <a:rPr lang="en-GB" sz="2000" dirty="0" smtClean="0">
                <a:latin typeface="Century" pitchFamily="18" charset="0"/>
              </a:rPr>
              <a:t>ERP staff in NAPCO must listen to the department mangers to know what  more options they need in the program.</a:t>
            </a:r>
          </a:p>
          <a:p>
            <a:pPr lvl="0" algn="just" rtl="0">
              <a:lnSpc>
                <a:spcPct val="150000"/>
              </a:lnSpc>
            </a:pPr>
            <a:endParaRPr lang="en-GB" sz="2000" dirty="0" smtClean="0">
              <a:latin typeface="Century" pitchFamily="18" charset="0"/>
            </a:endParaRPr>
          </a:p>
          <a:p>
            <a:pPr lvl="0" algn="just" rtl="0">
              <a:lnSpc>
                <a:spcPct val="150000"/>
              </a:lnSpc>
            </a:pPr>
            <a:endParaRPr lang="en-GB" sz="2000" dirty="0" smtClean="0">
              <a:latin typeface="Century" pitchFamily="18" charset="0"/>
            </a:endParaRPr>
          </a:p>
          <a:p>
            <a:pPr lvl="0" algn="just" rtl="0">
              <a:lnSpc>
                <a:spcPct val="150000"/>
              </a:lnSpc>
              <a:buFont typeface="Wingdings" pitchFamily="2" charset="2"/>
              <a:buChar char="q"/>
            </a:pPr>
            <a:r>
              <a:rPr lang="en-GB" sz="2000" dirty="0" smtClean="0">
                <a:latin typeface="Century" pitchFamily="18" charset="0"/>
              </a:rPr>
              <a:t>Also, we recommend for NAPCO to reassessment its new system  every 6 months</a:t>
            </a:r>
            <a:r>
              <a:rPr lang="en-GB" sz="2200" dirty="0" smtClean="0">
                <a:latin typeface="Century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378619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3786190"/>
            <a:ext cx="9144000" cy="3071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85762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3000364" y="857232"/>
            <a:ext cx="3500462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0">
              <a:buFont typeface="Wingdings" pitchFamily="2" charset="2"/>
              <a:buChar char="v"/>
            </a:pPr>
            <a:r>
              <a:rPr lang="en-US" sz="3600" b="1" dirty="0" smtClean="0">
                <a:solidFill>
                  <a:schemeClr val="bg2">
                    <a:lumMod val="75000"/>
                  </a:schemeClr>
                </a:solidFill>
              </a:rPr>
              <a:t>Why ERP ?</a:t>
            </a:r>
            <a:endParaRPr lang="ar-JO" sz="36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47864" y="1628800"/>
            <a:ext cx="5103448" cy="470898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Font typeface="Wingdings" pitchFamily="2" charset="2"/>
              <a:buChar char="§"/>
            </a:pPr>
            <a:r>
              <a:rPr lang="en-US" sz="2200" dirty="0" smtClean="0"/>
              <a:t>  Standardization and integration  the processes  and systems .</a:t>
            </a:r>
          </a:p>
          <a:p>
            <a:pPr algn="l" rtl="0"/>
            <a:endParaRPr lang="en-US" sz="2200" dirty="0" smtClean="0"/>
          </a:p>
          <a:p>
            <a:pPr algn="just" rtl="0"/>
            <a:endParaRPr lang="en-US" sz="2200" dirty="0" smtClean="0"/>
          </a:p>
          <a:p>
            <a:pPr algn="just" rtl="0">
              <a:buFont typeface="Wingdings" pitchFamily="2" charset="2"/>
              <a:buChar char="§"/>
            </a:pPr>
            <a:r>
              <a:rPr lang="en-US" sz="2200" dirty="0" smtClean="0"/>
              <a:t>Control  firms operations.</a:t>
            </a:r>
          </a:p>
          <a:p>
            <a:pPr algn="just" rtl="0"/>
            <a:endParaRPr lang="en-US" sz="2200" dirty="0" smtClean="0"/>
          </a:p>
          <a:p>
            <a:pPr algn="just" rtl="0"/>
            <a:endParaRPr lang="en-US" sz="2200" dirty="0" smtClean="0"/>
          </a:p>
          <a:p>
            <a:pPr algn="just" rtl="0">
              <a:buFont typeface="Wingdings" pitchFamily="2" charset="2"/>
              <a:buChar char="§"/>
            </a:pPr>
            <a:r>
              <a:rPr lang="en-US" sz="2200" dirty="0" smtClean="0"/>
              <a:t>To enhance companies competitive position.</a:t>
            </a:r>
          </a:p>
          <a:p>
            <a:pPr algn="just" rtl="0"/>
            <a:endParaRPr lang="en-US" sz="2200" dirty="0" smtClean="0"/>
          </a:p>
          <a:p>
            <a:pPr algn="just" rtl="0"/>
            <a:endParaRPr lang="en-US" sz="2200" dirty="0" smtClean="0"/>
          </a:p>
          <a:p>
            <a:pPr algn="just" rtl="0">
              <a:buFont typeface="Wingdings" pitchFamily="2" charset="2"/>
              <a:buChar char="§"/>
            </a:pPr>
            <a:r>
              <a:rPr lang="en-US" sz="2200" dirty="0" smtClean="0"/>
              <a:t>Information flows constantly .</a:t>
            </a:r>
          </a:p>
          <a:p>
            <a:pPr algn="l" rtl="0">
              <a:buFont typeface="Wingdings" pitchFamily="2" charset="2"/>
              <a:buChar char="§"/>
            </a:pPr>
            <a:endParaRPr lang="en-US" dirty="0" smtClean="0"/>
          </a:p>
          <a:p>
            <a:pPr algn="l" rtl="0">
              <a:buFont typeface="Wingdings" pitchFamily="2" charset="2"/>
              <a:buChar char="§"/>
            </a:pPr>
            <a:endParaRPr lang="ar-J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4192</TotalTime>
  <Words>2875</Words>
  <Application>Microsoft Office PowerPoint</Application>
  <PresentationFormat>On-screen Show (4:3)</PresentationFormat>
  <Paragraphs>1045</Paragraphs>
  <Slides>76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76</vt:i4>
      </vt:variant>
    </vt:vector>
  </HeadingPairs>
  <TitlesOfParts>
    <vt:vector size="79" baseType="lpstr">
      <vt:lpstr>Oriel</vt:lpstr>
      <vt:lpstr>Picture</vt:lpstr>
      <vt:lpstr>Graph</vt:lpstr>
      <vt:lpstr>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  <vt:lpstr>Slide 65</vt:lpstr>
      <vt:lpstr>Slide 66</vt:lpstr>
      <vt:lpstr>Slide 67</vt:lpstr>
      <vt:lpstr>Slide 68</vt:lpstr>
      <vt:lpstr>Slide 69</vt:lpstr>
      <vt:lpstr>Slide 70</vt:lpstr>
      <vt:lpstr>Slide 71</vt:lpstr>
      <vt:lpstr>Slide 72</vt:lpstr>
      <vt:lpstr>Slide 73</vt:lpstr>
      <vt:lpstr>Slide 74</vt:lpstr>
      <vt:lpstr>Slide 75</vt:lpstr>
      <vt:lpstr>Slide 76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Corporate Edition</dc:creator>
  <cp:lastModifiedBy>Corporate Edition</cp:lastModifiedBy>
  <cp:revision>449</cp:revision>
  <dcterms:created xsi:type="dcterms:W3CDTF">2012-12-31T21:27:02Z</dcterms:created>
  <dcterms:modified xsi:type="dcterms:W3CDTF">2013-05-19T22:52:53Z</dcterms:modified>
</cp:coreProperties>
</file>