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s/slide47.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4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Layouts/slideLayout3.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6" r:id="rId1"/>
  </p:sldMasterIdLst>
  <p:notesMasterIdLst>
    <p:notesMasterId r:id="rId52"/>
  </p:notesMasterIdLst>
  <p:handoutMasterIdLst>
    <p:handoutMasterId r:id="rId53"/>
  </p:handoutMasterIdLst>
  <p:sldIdLst>
    <p:sldId id="262" r:id="rId2"/>
    <p:sldId id="268" r:id="rId3"/>
    <p:sldId id="311" r:id="rId4"/>
    <p:sldId id="312" r:id="rId5"/>
    <p:sldId id="313" r:id="rId6"/>
    <p:sldId id="314" r:id="rId7"/>
    <p:sldId id="315" r:id="rId8"/>
    <p:sldId id="280" r:id="rId9"/>
    <p:sldId id="279" r:id="rId10"/>
    <p:sldId id="317" r:id="rId11"/>
    <p:sldId id="316" r:id="rId12"/>
    <p:sldId id="318" r:id="rId13"/>
    <p:sldId id="319" r:id="rId14"/>
    <p:sldId id="271" r:id="rId15"/>
    <p:sldId id="272" r:id="rId16"/>
    <p:sldId id="274" r:id="rId17"/>
    <p:sldId id="287" r:id="rId18"/>
    <p:sldId id="294" r:id="rId19"/>
    <p:sldId id="323" r:id="rId20"/>
    <p:sldId id="321" r:id="rId21"/>
    <p:sldId id="273" r:id="rId22"/>
    <p:sldId id="283" r:id="rId23"/>
    <p:sldId id="284" r:id="rId24"/>
    <p:sldId id="285" r:id="rId25"/>
    <p:sldId id="288" r:id="rId26"/>
    <p:sldId id="289" r:id="rId27"/>
    <p:sldId id="295" r:id="rId28"/>
    <p:sldId id="296" r:id="rId29"/>
    <p:sldId id="322" r:id="rId30"/>
    <p:sldId id="320" r:id="rId31"/>
    <p:sldId id="324" r:id="rId32"/>
    <p:sldId id="325" r:id="rId33"/>
    <p:sldId id="298" r:id="rId34"/>
    <p:sldId id="299" r:id="rId35"/>
    <p:sldId id="300" r:id="rId36"/>
    <p:sldId id="302" r:id="rId37"/>
    <p:sldId id="303" r:id="rId38"/>
    <p:sldId id="304" r:id="rId39"/>
    <p:sldId id="306" r:id="rId40"/>
    <p:sldId id="307" r:id="rId41"/>
    <p:sldId id="308" r:id="rId42"/>
    <p:sldId id="309" r:id="rId43"/>
    <p:sldId id="326" r:id="rId44"/>
    <p:sldId id="327" r:id="rId45"/>
    <p:sldId id="328" r:id="rId46"/>
    <p:sldId id="329" r:id="rId47"/>
    <p:sldId id="330" r:id="rId48"/>
    <p:sldId id="333" r:id="rId49"/>
    <p:sldId id="331" r:id="rId50"/>
    <p:sldId id="336" r:id="rId51"/>
  </p:sldIdLst>
  <p:sldSz cx="9144000" cy="6858000" type="screen4x3"/>
  <p:notesSz cx="6858000" cy="9144000"/>
  <p:defaultTextStyle>
    <a:defPPr>
      <a:defRPr lang="en-US"/>
    </a:defPPr>
    <a:lvl1pPr algn="ctr" rtl="0" fontAlgn="base">
      <a:spcBef>
        <a:spcPct val="0"/>
      </a:spcBef>
      <a:spcAft>
        <a:spcPct val="0"/>
      </a:spcAft>
      <a:defRPr sz="1400" kern="1200">
        <a:solidFill>
          <a:schemeClr val="bg1"/>
        </a:solidFill>
        <a:effectLst>
          <a:outerShdw blurRad="38100" dist="38100" dir="2700000" algn="tl">
            <a:srgbClr val="000000">
              <a:alpha val="43137"/>
            </a:srgbClr>
          </a:outerShdw>
        </a:effectLst>
        <a:latin typeface="Times New Roman" pitchFamily="18" charset="0"/>
        <a:ea typeface="굴림" pitchFamily="34" charset="-127"/>
        <a:cs typeface="+mn-cs"/>
      </a:defRPr>
    </a:lvl1pPr>
    <a:lvl2pPr marL="457200" algn="ctr" rtl="0" fontAlgn="base">
      <a:spcBef>
        <a:spcPct val="0"/>
      </a:spcBef>
      <a:spcAft>
        <a:spcPct val="0"/>
      </a:spcAft>
      <a:defRPr sz="1400" kern="1200">
        <a:solidFill>
          <a:schemeClr val="bg1"/>
        </a:solidFill>
        <a:effectLst>
          <a:outerShdw blurRad="38100" dist="38100" dir="2700000" algn="tl">
            <a:srgbClr val="000000">
              <a:alpha val="43137"/>
            </a:srgbClr>
          </a:outerShdw>
        </a:effectLst>
        <a:latin typeface="Times New Roman" pitchFamily="18" charset="0"/>
        <a:ea typeface="굴림" pitchFamily="34" charset="-127"/>
        <a:cs typeface="+mn-cs"/>
      </a:defRPr>
    </a:lvl2pPr>
    <a:lvl3pPr marL="914400" algn="ctr" rtl="0" fontAlgn="base">
      <a:spcBef>
        <a:spcPct val="0"/>
      </a:spcBef>
      <a:spcAft>
        <a:spcPct val="0"/>
      </a:spcAft>
      <a:defRPr sz="1400" kern="1200">
        <a:solidFill>
          <a:schemeClr val="bg1"/>
        </a:solidFill>
        <a:effectLst>
          <a:outerShdw blurRad="38100" dist="38100" dir="2700000" algn="tl">
            <a:srgbClr val="000000">
              <a:alpha val="43137"/>
            </a:srgbClr>
          </a:outerShdw>
        </a:effectLst>
        <a:latin typeface="Times New Roman" pitchFamily="18" charset="0"/>
        <a:ea typeface="굴림" pitchFamily="34" charset="-127"/>
        <a:cs typeface="+mn-cs"/>
      </a:defRPr>
    </a:lvl3pPr>
    <a:lvl4pPr marL="1371600" algn="ctr" rtl="0" fontAlgn="base">
      <a:spcBef>
        <a:spcPct val="0"/>
      </a:spcBef>
      <a:spcAft>
        <a:spcPct val="0"/>
      </a:spcAft>
      <a:defRPr sz="1400" kern="1200">
        <a:solidFill>
          <a:schemeClr val="bg1"/>
        </a:solidFill>
        <a:effectLst>
          <a:outerShdw blurRad="38100" dist="38100" dir="2700000" algn="tl">
            <a:srgbClr val="000000">
              <a:alpha val="43137"/>
            </a:srgbClr>
          </a:outerShdw>
        </a:effectLst>
        <a:latin typeface="Times New Roman" pitchFamily="18" charset="0"/>
        <a:ea typeface="굴림" pitchFamily="34" charset="-127"/>
        <a:cs typeface="+mn-cs"/>
      </a:defRPr>
    </a:lvl4pPr>
    <a:lvl5pPr marL="1828800" algn="ctr" rtl="0" fontAlgn="base">
      <a:spcBef>
        <a:spcPct val="0"/>
      </a:spcBef>
      <a:spcAft>
        <a:spcPct val="0"/>
      </a:spcAft>
      <a:defRPr sz="1400" kern="1200">
        <a:solidFill>
          <a:schemeClr val="bg1"/>
        </a:solidFill>
        <a:effectLst>
          <a:outerShdw blurRad="38100" dist="38100" dir="2700000" algn="tl">
            <a:srgbClr val="000000">
              <a:alpha val="43137"/>
            </a:srgbClr>
          </a:outerShdw>
        </a:effectLst>
        <a:latin typeface="Times New Roman" pitchFamily="18" charset="0"/>
        <a:ea typeface="굴림" pitchFamily="34" charset="-127"/>
        <a:cs typeface="+mn-cs"/>
      </a:defRPr>
    </a:lvl5pPr>
    <a:lvl6pPr marL="2286000" algn="l" defTabSz="914400" rtl="0" eaLnBrk="1" latinLnBrk="0" hangingPunct="1">
      <a:defRPr sz="1400" kern="1200">
        <a:solidFill>
          <a:schemeClr val="bg1"/>
        </a:solidFill>
        <a:effectLst>
          <a:outerShdw blurRad="38100" dist="38100" dir="2700000" algn="tl">
            <a:srgbClr val="000000">
              <a:alpha val="43137"/>
            </a:srgbClr>
          </a:outerShdw>
        </a:effectLst>
        <a:latin typeface="Times New Roman" pitchFamily="18" charset="0"/>
        <a:ea typeface="굴림" pitchFamily="34" charset="-127"/>
        <a:cs typeface="+mn-cs"/>
      </a:defRPr>
    </a:lvl6pPr>
    <a:lvl7pPr marL="2743200" algn="l" defTabSz="914400" rtl="0" eaLnBrk="1" latinLnBrk="0" hangingPunct="1">
      <a:defRPr sz="1400" kern="1200">
        <a:solidFill>
          <a:schemeClr val="bg1"/>
        </a:solidFill>
        <a:effectLst>
          <a:outerShdw blurRad="38100" dist="38100" dir="2700000" algn="tl">
            <a:srgbClr val="000000">
              <a:alpha val="43137"/>
            </a:srgbClr>
          </a:outerShdw>
        </a:effectLst>
        <a:latin typeface="Times New Roman" pitchFamily="18" charset="0"/>
        <a:ea typeface="굴림" pitchFamily="34" charset="-127"/>
        <a:cs typeface="+mn-cs"/>
      </a:defRPr>
    </a:lvl7pPr>
    <a:lvl8pPr marL="3200400" algn="l" defTabSz="914400" rtl="0" eaLnBrk="1" latinLnBrk="0" hangingPunct="1">
      <a:defRPr sz="1400" kern="1200">
        <a:solidFill>
          <a:schemeClr val="bg1"/>
        </a:solidFill>
        <a:effectLst>
          <a:outerShdw blurRad="38100" dist="38100" dir="2700000" algn="tl">
            <a:srgbClr val="000000">
              <a:alpha val="43137"/>
            </a:srgbClr>
          </a:outerShdw>
        </a:effectLst>
        <a:latin typeface="Times New Roman" pitchFamily="18" charset="0"/>
        <a:ea typeface="굴림" pitchFamily="34" charset="-127"/>
        <a:cs typeface="+mn-cs"/>
      </a:defRPr>
    </a:lvl8pPr>
    <a:lvl9pPr marL="3657600" algn="l" defTabSz="914400" rtl="0" eaLnBrk="1" latinLnBrk="0" hangingPunct="1">
      <a:defRPr sz="1400" kern="1200">
        <a:solidFill>
          <a:schemeClr val="bg1"/>
        </a:solidFill>
        <a:effectLst>
          <a:outerShdw blurRad="38100" dist="38100" dir="2700000" algn="tl">
            <a:srgbClr val="000000">
              <a:alpha val="43137"/>
            </a:srgbClr>
          </a:outerShdw>
        </a:effectLst>
        <a:latin typeface="Times New Roman" pitchFamily="18" charset="0"/>
        <a:ea typeface="굴림" pitchFamily="34" charset="-127"/>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61A06"/>
    <a:srgbClr val="111111"/>
    <a:srgbClr val="013B41"/>
    <a:srgbClr val="002164"/>
    <a:srgbClr val="D0D505"/>
    <a:srgbClr val="2B7C02"/>
    <a:srgbClr val="328F03"/>
    <a:srgbClr val="4D4D4D"/>
    <a:srgbClr val="005817"/>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horzBarState="maximized">
    <p:restoredLeft sz="13368" autoAdjust="0"/>
    <p:restoredTop sz="94549" autoAdjust="0"/>
  </p:normalViewPr>
  <p:slideViewPr>
    <p:cSldViewPr snapToGrid="0">
      <p:cViewPr varScale="1">
        <p:scale>
          <a:sx n="73" d="100"/>
          <a:sy n="73" d="100"/>
        </p:scale>
        <p:origin x="-1386" y="-102"/>
      </p:cViewPr>
      <p:guideLst>
        <p:guide orient="horz" pos="2160"/>
        <p:guide pos="2880"/>
      </p:guideLst>
    </p:cSldViewPr>
  </p:slideViewPr>
  <p:outlineViewPr>
    <p:cViewPr>
      <p:scale>
        <a:sx n="33" d="100"/>
        <a:sy n="33" d="100"/>
      </p:scale>
      <p:origin x="36" y="6498"/>
    </p:cViewPr>
  </p:outlineViewPr>
  <p:notesTextViewPr>
    <p:cViewPr>
      <p:scale>
        <a:sx n="100" d="100"/>
        <a:sy n="100" d="100"/>
      </p:scale>
      <p:origin x="0" y="0"/>
    </p:cViewPr>
  </p:notesTextViewPr>
  <p:notesViewPr>
    <p:cSldViewPr snapToGrid="0">
      <p:cViewPr varScale="1">
        <p:scale>
          <a:sx n="56" d="100"/>
          <a:sy n="56" d="100"/>
        </p:scale>
        <p:origin x="-2820" y="-84"/>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6322"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defRPr sz="1200">
                <a:solidFill>
                  <a:schemeClr val="tx1"/>
                </a:solidFill>
                <a:effectLst/>
                <a:latin typeface="Arial" charset="0"/>
                <a:ea typeface="宋体" pitchFamily="2" charset="-122"/>
              </a:defRPr>
            </a:lvl1pPr>
          </a:lstStyle>
          <a:p>
            <a:endParaRPr lang="zh-CN" altLang="en-US"/>
          </a:p>
        </p:txBody>
      </p:sp>
      <p:sp>
        <p:nvSpPr>
          <p:cNvPr id="56323" name="Rectangle 3"/>
          <p:cNvSpPr>
            <a:spLocks noGrp="1" noChangeArrowheads="1"/>
          </p:cNvSpPr>
          <p:nvPr>
            <p:ph type="dt" sz="quarter"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solidFill>
                  <a:schemeClr val="tx1"/>
                </a:solidFill>
                <a:effectLst/>
                <a:latin typeface="Arial" charset="0"/>
                <a:ea typeface="宋体" pitchFamily="2" charset="-122"/>
              </a:defRPr>
            </a:lvl1pPr>
          </a:lstStyle>
          <a:p>
            <a:endParaRPr lang="en-US" altLang="zh-CN"/>
          </a:p>
        </p:txBody>
      </p:sp>
      <p:sp>
        <p:nvSpPr>
          <p:cNvPr id="56324" name="Rectangle 4"/>
          <p:cNvSpPr>
            <a:spLocks noGrp="1" noChangeArrowheads="1"/>
          </p:cNvSpPr>
          <p:nvPr>
            <p:ph type="ftr" sz="quarter" idx="2"/>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a:defRPr sz="1200">
                <a:solidFill>
                  <a:schemeClr val="tx1"/>
                </a:solidFill>
                <a:effectLst/>
                <a:latin typeface="Arial" charset="0"/>
                <a:ea typeface="宋体" pitchFamily="2" charset="-122"/>
              </a:defRPr>
            </a:lvl1pPr>
          </a:lstStyle>
          <a:p>
            <a:endParaRPr lang="en-US" altLang="zh-CN"/>
          </a:p>
        </p:txBody>
      </p:sp>
      <p:sp>
        <p:nvSpPr>
          <p:cNvPr id="56325" name="Rectangle 5"/>
          <p:cNvSpPr>
            <a:spLocks noGrp="1" noChangeArrowheads="1"/>
          </p:cNvSpPr>
          <p:nvPr>
            <p:ph type="sldNum" sz="quarter" idx="3"/>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solidFill>
                  <a:schemeClr val="tx1"/>
                </a:solidFill>
                <a:effectLst/>
                <a:latin typeface="Arial" charset="0"/>
                <a:ea typeface="宋体" pitchFamily="2" charset="-122"/>
              </a:defRPr>
            </a:lvl1pPr>
          </a:lstStyle>
          <a:p>
            <a:fld id="{DB49CF71-F85E-4AAD-B097-271F45EB9A24}" type="slidenum">
              <a:rPr lang="zh-CN" altLang="en-US"/>
              <a:pPr/>
              <a:t>‹#›</a:t>
            </a:fld>
            <a:endParaRPr lang="en-US" altLang="zh-CN"/>
          </a:p>
        </p:txBody>
      </p:sp>
    </p:spTree>
    <p:extLst>
      <p:ext uri="{BB962C8B-B14F-4D97-AF65-F5344CB8AC3E}">
        <p14:creationId xmlns:p14="http://schemas.microsoft.com/office/powerpoint/2010/main" xmlns="" val="70491856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529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defRPr sz="1200">
                <a:solidFill>
                  <a:schemeClr val="tx1"/>
                </a:solidFill>
                <a:effectLst/>
                <a:latin typeface="Arial" charset="0"/>
                <a:ea typeface="宋体" pitchFamily="2" charset="-122"/>
              </a:defRPr>
            </a:lvl1pPr>
          </a:lstStyle>
          <a:p>
            <a:endParaRPr lang="zh-CN" altLang="en-US"/>
          </a:p>
        </p:txBody>
      </p:sp>
      <p:sp>
        <p:nvSpPr>
          <p:cNvPr id="55299"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solidFill>
                  <a:schemeClr val="tx1"/>
                </a:solidFill>
                <a:effectLst/>
                <a:latin typeface="Arial" charset="0"/>
                <a:ea typeface="宋体" pitchFamily="2" charset="-122"/>
              </a:defRPr>
            </a:lvl1pPr>
          </a:lstStyle>
          <a:p>
            <a:endParaRPr lang="en-US" altLang="zh-CN"/>
          </a:p>
        </p:txBody>
      </p:sp>
      <p:sp>
        <p:nvSpPr>
          <p:cNvPr id="5530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p:spPr>
      </p:sp>
      <p:sp>
        <p:nvSpPr>
          <p:cNvPr id="55301"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55302"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a:defRPr sz="1200">
                <a:solidFill>
                  <a:schemeClr val="tx1"/>
                </a:solidFill>
                <a:effectLst/>
                <a:latin typeface="Arial" charset="0"/>
                <a:ea typeface="宋体" pitchFamily="2" charset="-122"/>
              </a:defRPr>
            </a:lvl1pPr>
          </a:lstStyle>
          <a:p>
            <a:endParaRPr lang="en-US" altLang="zh-CN"/>
          </a:p>
        </p:txBody>
      </p:sp>
      <p:sp>
        <p:nvSpPr>
          <p:cNvPr id="55303"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solidFill>
                  <a:schemeClr val="tx1"/>
                </a:solidFill>
                <a:effectLst/>
                <a:latin typeface="Arial" charset="0"/>
                <a:ea typeface="宋体" pitchFamily="2" charset="-122"/>
              </a:defRPr>
            </a:lvl1pPr>
          </a:lstStyle>
          <a:p>
            <a:fld id="{E4C1CD73-2CEF-4901-804B-538A874ADE4E}" type="slidenum">
              <a:rPr lang="zh-CN" altLang="en-US"/>
              <a:pPr/>
              <a:t>‹#›</a:t>
            </a:fld>
            <a:endParaRPr lang="en-US" altLang="zh-CN"/>
          </a:p>
        </p:txBody>
      </p:sp>
    </p:spTree>
    <p:extLst>
      <p:ext uri="{BB962C8B-B14F-4D97-AF65-F5344CB8AC3E}">
        <p14:creationId xmlns:p14="http://schemas.microsoft.com/office/powerpoint/2010/main" xmlns="" val="3188137723"/>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mn-ea"/>
        <a:cs typeface="+mn-cs"/>
      </a:defRPr>
    </a:lvl1pPr>
    <a:lvl2pPr marL="457200" algn="l" rtl="0" fontAlgn="base">
      <a:spcBef>
        <a:spcPct val="30000"/>
      </a:spcBef>
      <a:spcAft>
        <a:spcPct val="0"/>
      </a:spcAft>
      <a:defRPr sz="1200" kern="1200">
        <a:solidFill>
          <a:schemeClr val="tx1"/>
        </a:solidFill>
        <a:latin typeface="Arial" charset="0"/>
        <a:ea typeface="+mn-ea"/>
        <a:cs typeface="+mn-cs"/>
      </a:defRPr>
    </a:lvl2pPr>
    <a:lvl3pPr marL="914400" algn="l" rtl="0" fontAlgn="base">
      <a:spcBef>
        <a:spcPct val="30000"/>
      </a:spcBef>
      <a:spcAft>
        <a:spcPct val="0"/>
      </a:spcAft>
      <a:defRPr sz="1200" kern="1200">
        <a:solidFill>
          <a:schemeClr val="tx1"/>
        </a:solidFill>
        <a:latin typeface="Arial" charset="0"/>
        <a:ea typeface="+mn-ea"/>
        <a:cs typeface="+mn-cs"/>
      </a:defRPr>
    </a:lvl3pPr>
    <a:lvl4pPr marL="1371600" algn="l" rtl="0" fontAlgn="base">
      <a:spcBef>
        <a:spcPct val="30000"/>
      </a:spcBef>
      <a:spcAft>
        <a:spcPct val="0"/>
      </a:spcAft>
      <a:defRPr sz="1200" kern="1200">
        <a:solidFill>
          <a:schemeClr val="tx1"/>
        </a:solidFill>
        <a:latin typeface="Arial" charset="0"/>
        <a:ea typeface="+mn-ea"/>
        <a:cs typeface="+mn-cs"/>
      </a:defRPr>
    </a:lvl4pPr>
    <a:lvl5pPr marL="1828800" algn="l" rtl="0" fontAlgn="base">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spTree>
      <p:nvGrpSpPr>
        <p:cNvPr id="1" name=""/>
        <p:cNvGrpSpPr/>
        <p:nvPr/>
      </p:nvGrpSpPr>
      <p:grpSpPr>
        <a:xfrm>
          <a:off x="0" y="0"/>
          <a:ext cx="0" cy="0"/>
          <a:chOff x="0" y="0"/>
          <a:chExt cx="0" cy="0"/>
        </a:xfrm>
      </p:grpSpPr>
      <p:sp>
        <p:nvSpPr>
          <p:cNvPr id="13335" name="Rectangle 23"/>
          <p:cNvSpPr>
            <a:spLocks noGrp="1" noChangeArrowheads="1"/>
          </p:cNvSpPr>
          <p:nvPr>
            <p:ph type="dt" sz="quarter" idx="2"/>
          </p:nvPr>
        </p:nvSpPr>
        <p:spPr bwMode="auto">
          <a:xfrm>
            <a:off x="457200" y="6524625"/>
            <a:ext cx="2133600" cy="152400"/>
          </a:xfrm>
          <a:prstGeom prst="rect">
            <a:avLst/>
          </a:prstGeom>
          <a:noFill/>
          <a:ln>
            <a:miter lim="800000"/>
            <a:headEnd/>
            <a:tailEnd/>
          </a:ln>
        </p:spPr>
        <p:txBody>
          <a:bodyPr vert="horz" wrap="square" lIns="91440" tIns="45720" rIns="91440" bIns="45720" numCol="1" anchor="t" anchorCtr="0" compatLnSpc="1">
            <a:prstTxWarp prst="textNoShape">
              <a:avLst/>
            </a:prstTxWarp>
          </a:bodyPr>
          <a:lstStyle>
            <a:lvl1pPr algn="l">
              <a:defRPr>
                <a:solidFill>
                  <a:schemeClr val="tx1"/>
                </a:solidFill>
                <a:effectLst>
                  <a:outerShdw blurRad="38100" dist="38100" dir="2700000" algn="tl">
                    <a:srgbClr val="C0C0C0"/>
                  </a:outerShdw>
                </a:effectLst>
              </a:defRPr>
            </a:lvl1pPr>
          </a:lstStyle>
          <a:p>
            <a:endParaRPr lang="en-US" altLang="ko-KR"/>
          </a:p>
        </p:txBody>
      </p:sp>
      <p:sp>
        <p:nvSpPr>
          <p:cNvPr id="13336" name="Rectangle 24"/>
          <p:cNvSpPr>
            <a:spLocks noGrp="1" noChangeArrowheads="1"/>
          </p:cNvSpPr>
          <p:nvPr>
            <p:ph type="ftr" sz="quarter" idx="3"/>
          </p:nvPr>
        </p:nvSpPr>
        <p:spPr>
          <a:xfrm>
            <a:off x="3452813" y="6494463"/>
            <a:ext cx="2895600" cy="152400"/>
          </a:xfrm>
        </p:spPr>
        <p:txBody>
          <a:bodyPr/>
          <a:lstStyle>
            <a:lvl1pPr algn="ctr">
              <a:defRPr sz="1400" b="0">
                <a:solidFill>
                  <a:schemeClr val="folHlink"/>
                </a:solidFill>
                <a:effectLst>
                  <a:outerShdw blurRad="38100" dist="38100" dir="2700000" algn="tl">
                    <a:srgbClr val="C0C0C0"/>
                  </a:outerShdw>
                </a:effectLst>
                <a:latin typeface="Times New Roman" pitchFamily="18" charset="0"/>
              </a:defRPr>
            </a:lvl1pPr>
          </a:lstStyle>
          <a:p>
            <a:r>
              <a:rPr lang="en-US" altLang="zh-CN"/>
              <a:t>www.wondershare.com</a:t>
            </a:r>
            <a:endParaRPr lang="en-US" altLang="ko-KR"/>
          </a:p>
        </p:txBody>
      </p:sp>
      <p:sp>
        <p:nvSpPr>
          <p:cNvPr id="13341" name="Text Box 29"/>
          <p:cNvSpPr txBox="1">
            <a:spLocks noChangeArrowheads="1"/>
          </p:cNvSpPr>
          <p:nvPr/>
        </p:nvSpPr>
        <p:spPr bwMode="black">
          <a:xfrm>
            <a:off x="7473950" y="6121400"/>
            <a:ext cx="1143000" cy="457200"/>
          </a:xfrm>
          <a:prstGeom prst="rect">
            <a:avLst/>
          </a:prstGeom>
          <a:noFill/>
          <a:ln w="9525">
            <a:noFill/>
            <a:miter lim="800000"/>
            <a:headEnd/>
            <a:tailEnd/>
          </a:ln>
          <a:effectLst/>
        </p:spPr>
        <p:txBody>
          <a:bodyPr wrap="none">
            <a:spAutoFit/>
          </a:bodyPr>
          <a:lstStyle/>
          <a:p>
            <a:pPr eaLnBrk="0" hangingPunct="0"/>
            <a:r>
              <a:rPr lang="en-US" altLang="ko-KR" sz="2400" b="1">
                <a:effectLst/>
                <a:latin typeface="Verdana" pitchFamily="34" charset="0"/>
              </a:rPr>
              <a:t>LOGO</a:t>
            </a:r>
          </a:p>
        </p:txBody>
      </p:sp>
      <p:sp>
        <p:nvSpPr>
          <p:cNvPr id="13489" name="Rectangle 177"/>
          <p:cNvSpPr>
            <a:spLocks noGrp="1" noChangeArrowheads="1"/>
          </p:cNvSpPr>
          <p:nvPr>
            <p:ph type="ctrTitle" sz="quarter"/>
          </p:nvPr>
        </p:nvSpPr>
        <p:spPr bwMode="auto">
          <a:xfrm>
            <a:off x="620713" y="1757363"/>
            <a:ext cx="6821487" cy="1470025"/>
          </a:xfrm>
        </p:spPr>
        <p:txBody>
          <a:bodyPr/>
          <a:lstStyle>
            <a:lvl1pPr algn="ctr">
              <a:defRPr sz="3600">
                <a:solidFill>
                  <a:srgbClr val="013B41"/>
                </a:solidFill>
              </a:defRPr>
            </a:lvl1pPr>
          </a:lstStyle>
          <a:p>
            <a:r>
              <a:rPr lang="ar-SA" altLang="zh-CN" smtClean="0"/>
              <a:t>انقر لتحرير نمط العنوان الرئيسي</a:t>
            </a:r>
            <a:endParaRPr lang="zh-CN" altLang="en-US"/>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vertTx" preserve="1">
  <p:cSld name="عنوان ونص عمودي">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a:p>
        </p:txBody>
      </p:sp>
      <p:sp>
        <p:nvSpPr>
          <p:cNvPr id="3" name="Vertical Text Placeholder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Footer Placeholder 3"/>
          <p:cNvSpPr>
            <a:spLocks noGrp="1"/>
          </p:cNvSpPr>
          <p:nvPr>
            <p:ph type="ftr" sz="quarter" idx="10"/>
          </p:nvPr>
        </p:nvSpPr>
        <p:spPr/>
        <p:txBody>
          <a:bodyPr/>
          <a:lstStyle>
            <a:lvl1pPr>
              <a:defRPr/>
            </a:lvl1pPr>
          </a:lstStyle>
          <a:p>
            <a:r>
              <a:rPr lang="en-US" altLang="ko-KR"/>
              <a:t>Company Logo</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عنوان ونص عموديان">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040563" y="128588"/>
            <a:ext cx="1993900" cy="5635625"/>
          </a:xfrm>
        </p:spPr>
        <p:txBody>
          <a:bodyPr vert="eaVert"/>
          <a:lstStyle/>
          <a:p>
            <a:r>
              <a:rPr lang="ar-SA" smtClean="0"/>
              <a:t>انقر لتحرير نمط العنوان الرئيسي</a:t>
            </a:r>
            <a:endParaRPr lang="en-US"/>
          </a:p>
        </p:txBody>
      </p:sp>
      <p:sp>
        <p:nvSpPr>
          <p:cNvPr id="3" name="Vertical Text Placeholder 2"/>
          <p:cNvSpPr>
            <a:spLocks noGrp="1"/>
          </p:cNvSpPr>
          <p:nvPr>
            <p:ph type="body" orient="vert" idx="1"/>
          </p:nvPr>
        </p:nvSpPr>
        <p:spPr>
          <a:xfrm>
            <a:off x="1058863" y="128588"/>
            <a:ext cx="5829300" cy="56356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Footer Placeholder 3"/>
          <p:cNvSpPr>
            <a:spLocks noGrp="1"/>
          </p:cNvSpPr>
          <p:nvPr>
            <p:ph type="ftr" sz="quarter" idx="10"/>
          </p:nvPr>
        </p:nvSpPr>
        <p:spPr/>
        <p:txBody>
          <a:bodyPr/>
          <a:lstStyle>
            <a:lvl1pPr>
              <a:defRPr/>
            </a:lvl1pPr>
          </a:lstStyle>
          <a:p>
            <a:r>
              <a:rPr lang="en-US" altLang="ko-KR"/>
              <a:t>Company Logo</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عنوان ومحتوى">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a:p>
        </p:txBody>
      </p:sp>
      <p:sp>
        <p:nvSpPr>
          <p:cNvPr id="3" name="Content Placeholder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Footer Placeholder 3"/>
          <p:cNvSpPr>
            <a:spLocks noGrp="1"/>
          </p:cNvSpPr>
          <p:nvPr>
            <p:ph type="ftr" sz="quarter" idx="10"/>
          </p:nvPr>
        </p:nvSpPr>
        <p:spPr/>
        <p:txBody>
          <a:bodyPr/>
          <a:lstStyle>
            <a:lvl1pPr>
              <a:defRPr/>
            </a:lvl1pPr>
          </a:lstStyle>
          <a:p>
            <a:r>
              <a:rPr lang="en-US" altLang="ko-KR"/>
              <a:t>Company Logo</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عنوان المقطع">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ar-SA" smtClean="0"/>
              <a:t>انقر لتحرير نمط العنوان الرئيسي</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ar-SA" smtClean="0"/>
              <a:t>انقر لتحرير أنماط النص الرئيسي</a:t>
            </a:r>
          </a:p>
        </p:txBody>
      </p:sp>
      <p:sp>
        <p:nvSpPr>
          <p:cNvPr id="4" name="Footer Placeholder 3"/>
          <p:cNvSpPr>
            <a:spLocks noGrp="1"/>
          </p:cNvSpPr>
          <p:nvPr>
            <p:ph type="ftr" sz="quarter" idx="10"/>
          </p:nvPr>
        </p:nvSpPr>
        <p:spPr/>
        <p:txBody>
          <a:bodyPr/>
          <a:lstStyle>
            <a:lvl1pPr>
              <a:defRPr/>
            </a:lvl1pPr>
          </a:lstStyle>
          <a:p>
            <a:r>
              <a:rPr lang="en-US" altLang="ko-KR"/>
              <a:t>Company Logo</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محتويين">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a:p>
        </p:txBody>
      </p:sp>
      <p:sp>
        <p:nvSpPr>
          <p:cNvPr id="3" name="Content Placeholder 2"/>
          <p:cNvSpPr>
            <a:spLocks noGrp="1"/>
          </p:cNvSpPr>
          <p:nvPr>
            <p:ph sz="half" idx="1"/>
          </p:nvPr>
        </p:nvSpPr>
        <p:spPr>
          <a:xfrm>
            <a:off x="1058863" y="1209675"/>
            <a:ext cx="3484562" cy="45545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Content Placeholder 3"/>
          <p:cNvSpPr>
            <a:spLocks noGrp="1"/>
          </p:cNvSpPr>
          <p:nvPr>
            <p:ph sz="half" idx="2"/>
          </p:nvPr>
        </p:nvSpPr>
        <p:spPr>
          <a:xfrm>
            <a:off x="4695825" y="1209675"/>
            <a:ext cx="3484563" cy="45545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5" name="Footer Placeholder 4"/>
          <p:cNvSpPr>
            <a:spLocks noGrp="1"/>
          </p:cNvSpPr>
          <p:nvPr>
            <p:ph type="ftr" sz="quarter" idx="10"/>
          </p:nvPr>
        </p:nvSpPr>
        <p:spPr/>
        <p:txBody>
          <a:bodyPr/>
          <a:lstStyle>
            <a:lvl1pPr>
              <a:defRPr/>
            </a:lvl1pPr>
          </a:lstStyle>
          <a:p>
            <a:r>
              <a:rPr lang="en-US" altLang="ko-KR"/>
              <a:t>Company Logo</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مقارنة">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ar-SA" smtClean="0"/>
              <a:t>انقر لتحرير نمط العنوان الرئيسي</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7" name="Footer Placeholder 6"/>
          <p:cNvSpPr>
            <a:spLocks noGrp="1"/>
          </p:cNvSpPr>
          <p:nvPr>
            <p:ph type="ftr" sz="quarter" idx="10"/>
          </p:nvPr>
        </p:nvSpPr>
        <p:spPr/>
        <p:txBody>
          <a:bodyPr/>
          <a:lstStyle>
            <a:lvl1pPr>
              <a:defRPr/>
            </a:lvl1pPr>
          </a:lstStyle>
          <a:p>
            <a:r>
              <a:rPr lang="en-US" altLang="ko-KR"/>
              <a:t>Company Logo</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عنوان فقط">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a:p>
        </p:txBody>
      </p:sp>
      <p:sp>
        <p:nvSpPr>
          <p:cNvPr id="3" name="Footer Placeholder 2"/>
          <p:cNvSpPr>
            <a:spLocks noGrp="1"/>
          </p:cNvSpPr>
          <p:nvPr>
            <p:ph type="ftr" sz="quarter" idx="10"/>
          </p:nvPr>
        </p:nvSpPr>
        <p:spPr/>
        <p:txBody>
          <a:bodyPr/>
          <a:lstStyle>
            <a:lvl1pPr>
              <a:defRPr/>
            </a:lvl1pPr>
          </a:lstStyle>
          <a:p>
            <a:r>
              <a:rPr lang="en-US" altLang="ko-KR"/>
              <a:t>Company Logo</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فارغ">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lvl1pPr>
              <a:defRPr/>
            </a:lvl1pPr>
          </a:lstStyle>
          <a:p>
            <a:r>
              <a:rPr lang="en-US" altLang="ko-KR"/>
              <a:t>Company Logo</a:t>
            </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محتوى ذو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ar-SA" smtClean="0"/>
              <a:t>انقر لتحرير نمط العنوان الرئيسي</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Footer Placeholder 4"/>
          <p:cNvSpPr>
            <a:spLocks noGrp="1"/>
          </p:cNvSpPr>
          <p:nvPr>
            <p:ph type="ftr" sz="quarter" idx="10"/>
          </p:nvPr>
        </p:nvSpPr>
        <p:spPr/>
        <p:txBody>
          <a:bodyPr/>
          <a:lstStyle>
            <a:lvl1pPr>
              <a:defRPr/>
            </a:lvl1pPr>
          </a:lstStyle>
          <a:p>
            <a:r>
              <a:rPr lang="en-US" altLang="ko-KR"/>
              <a:t>Company Logo</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ar-SA" smtClean="0"/>
              <a:t>انقر لتحرير نمط العنوان الرئيسي</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ar-SA" smtClean="0"/>
              <a:t>انقر فوق الرمز لإضافة صورة</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Footer Placeholder 4"/>
          <p:cNvSpPr>
            <a:spLocks noGrp="1"/>
          </p:cNvSpPr>
          <p:nvPr>
            <p:ph type="ftr" sz="quarter" idx="10"/>
          </p:nvPr>
        </p:nvSpPr>
        <p:spPr/>
        <p:txBody>
          <a:bodyPr/>
          <a:lstStyle>
            <a:lvl1pPr>
              <a:defRPr/>
            </a:lvl1pPr>
          </a:lstStyle>
          <a:p>
            <a:r>
              <a:rPr lang="en-US" altLang="ko-KR"/>
              <a:t>Company Logo</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cstate="print"/>
          <a:srcRect/>
          <a:stretch>
            <a:fillRect/>
          </a:stretch>
        </a:blipFill>
        <a:effectLst/>
      </p:bgPr>
    </p:bg>
    <p:spTree>
      <p:nvGrpSpPr>
        <p:cNvPr id="1" name=""/>
        <p:cNvGrpSpPr/>
        <p:nvPr/>
      </p:nvGrpSpPr>
      <p:grpSpPr>
        <a:xfrm>
          <a:off x="0" y="0"/>
          <a:ext cx="0" cy="0"/>
          <a:chOff x="0" y="0"/>
          <a:chExt cx="0" cy="0"/>
        </a:xfrm>
      </p:grpSpPr>
      <p:sp>
        <p:nvSpPr>
          <p:cNvPr id="12309" name="Rectangle 21"/>
          <p:cNvSpPr>
            <a:spLocks noGrp="1" noChangeArrowheads="1"/>
          </p:cNvSpPr>
          <p:nvPr>
            <p:ph type="title"/>
          </p:nvPr>
        </p:nvSpPr>
        <p:spPr bwMode="black">
          <a:xfrm>
            <a:off x="1185863" y="128588"/>
            <a:ext cx="7848600" cy="6096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ar-SA" altLang="ko-KR" smtClean="0"/>
              <a:t>انقر لتحرير نمط العنوان الرئيسي</a:t>
            </a:r>
            <a:endParaRPr lang="en-US" altLang="ko-KR" smtClean="0"/>
          </a:p>
        </p:txBody>
      </p:sp>
      <p:sp>
        <p:nvSpPr>
          <p:cNvPr id="12310" name="Rectangle 22"/>
          <p:cNvSpPr>
            <a:spLocks noGrp="1" noChangeArrowheads="1"/>
          </p:cNvSpPr>
          <p:nvPr>
            <p:ph type="body" idx="1"/>
          </p:nvPr>
        </p:nvSpPr>
        <p:spPr bwMode="auto">
          <a:xfrm>
            <a:off x="1058863" y="1209675"/>
            <a:ext cx="7121525" cy="455453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altLang="ko-KR" smtClean="0"/>
              <a:t>Click to edit Master text styles</a:t>
            </a:r>
          </a:p>
          <a:p>
            <a:pPr lvl="1"/>
            <a:r>
              <a:rPr lang="en-US" altLang="ko-KR" smtClean="0"/>
              <a:t>Second level</a:t>
            </a:r>
          </a:p>
          <a:p>
            <a:pPr lvl="2"/>
            <a:r>
              <a:rPr lang="en-US" altLang="ko-KR" smtClean="0"/>
              <a:t>Third level</a:t>
            </a:r>
          </a:p>
          <a:p>
            <a:pPr lvl="3"/>
            <a:r>
              <a:rPr lang="en-US" altLang="ko-KR" smtClean="0"/>
              <a:t>Fourth level</a:t>
            </a:r>
          </a:p>
        </p:txBody>
      </p:sp>
      <p:sp>
        <p:nvSpPr>
          <p:cNvPr id="12312" name="Rectangle 24"/>
          <p:cNvSpPr>
            <a:spLocks noGrp="1" noChangeArrowheads="1"/>
          </p:cNvSpPr>
          <p:nvPr>
            <p:ph type="ftr" sz="quarter" idx="3"/>
          </p:nvPr>
        </p:nvSpPr>
        <p:spPr bwMode="auto">
          <a:xfrm>
            <a:off x="177800" y="6365875"/>
            <a:ext cx="1946275" cy="30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defRPr sz="1600" b="1">
                <a:effectLst/>
                <a:latin typeface="+mn-lt"/>
              </a:defRPr>
            </a:lvl1pPr>
          </a:lstStyle>
          <a:p>
            <a:r>
              <a:rPr lang="en-US" altLang="ko-KR"/>
              <a:t>Company Logo</a:t>
            </a:r>
          </a:p>
        </p:txBody>
      </p:sp>
    </p:spTree>
  </p:cSld>
  <p:clrMap bg1="lt1" tx1="dk1" bg2="lt2" tx2="dk2" accent1="accent1" accent2="accent2" accent3="accent3" accent4="accent4" accent5="accent5" accent6="accent6" hlink="hlink" folHlink="folHlink"/>
  <p:sldLayoutIdLst>
    <p:sldLayoutId id="2147483657" r:id="rId1"/>
    <p:sldLayoutId id="2147483658" r:id="rId2"/>
    <p:sldLayoutId id="2147483659" r:id="rId3"/>
    <p:sldLayoutId id="2147483660" r:id="rId4"/>
    <p:sldLayoutId id="2147483661" r:id="rId5"/>
    <p:sldLayoutId id="2147483662" r:id="rId6"/>
    <p:sldLayoutId id="2147483663" r:id="rId7"/>
    <p:sldLayoutId id="2147483664" r:id="rId8"/>
    <p:sldLayoutId id="2147483665" r:id="rId9"/>
    <p:sldLayoutId id="2147483666" r:id="rId10"/>
    <p:sldLayoutId id="2147483667" r:id="rId11"/>
  </p:sldLayoutIdLst>
  <p:timing>
    <p:tnLst>
      <p:par>
        <p:cTn id="1" dur="indefinite" restart="never" nodeType="tmRoot"/>
      </p:par>
    </p:tnLst>
  </p:timing>
  <p:hf sldNum="0" hdr="0" dt="0"/>
  <p:txStyles>
    <p:titleStyle>
      <a:lvl1pPr algn="l" rtl="0" eaLnBrk="1" fontAlgn="base" hangingPunct="1">
        <a:spcBef>
          <a:spcPct val="0"/>
        </a:spcBef>
        <a:spcAft>
          <a:spcPct val="0"/>
        </a:spcAft>
        <a:defRPr sz="2800" b="1">
          <a:solidFill>
            <a:schemeClr val="accent2"/>
          </a:solidFill>
          <a:latin typeface="+mj-lt"/>
          <a:ea typeface="+mj-ea"/>
          <a:cs typeface="+mj-cs"/>
        </a:defRPr>
      </a:lvl1pPr>
      <a:lvl2pPr algn="l" rtl="0" eaLnBrk="1" fontAlgn="base" hangingPunct="1">
        <a:spcBef>
          <a:spcPct val="0"/>
        </a:spcBef>
        <a:spcAft>
          <a:spcPct val="0"/>
        </a:spcAft>
        <a:defRPr sz="2800" b="1">
          <a:solidFill>
            <a:schemeClr val="accent2"/>
          </a:solidFill>
          <a:latin typeface="Verdana" pitchFamily="34" charset="0"/>
        </a:defRPr>
      </a:lvl2pPr>
      <a:lvl3pPr algn="l" rtl="0" eaLnBrk="1" fontAlgn="base" hangingPunct="1">
        <a:spcBef>
          <a:spcPct val="0"/>
        </a:spcBef>
        <a:spcAft>
          <a:spcPct val="0"/>
        </a:spcAft>
        <a:defRPr sz="2800" b="1">
          <a:solidFill>
            <a:schemeClr val="accent2"/>
          </a:solidFill>
          <a:latin typeface="Verdana" pitchFamily="34" charset="0"/>
        </a:defRPr>
      </a:lvl3pPr>
      <a:lvl4pPr algn="l" rtl="0" eaLnBrk="1" fontAlgn="base" hangingPunct="1">
        <a:spcBef>
          <a:spcPct val="0"/>
        </a:spcBef>
        <a:spcAft>
          <a:spcPct val="0"/>
        </a:spcAft>
        <a:defRPr sz="2800" b="1">
          <a:solidFill>
            <a:schemeClr val="accent2"/>
          </a:solidFill>
          <a:latin typeface="Verdana" pitchFamily="34" charset="0"/>
        </a:defRPr>
      </a:lvl4pPr>
      <a:lvl5pPr algn="l" rtl="0" eaLnBrk="1" fontAlgn="base" hangingPunct="1">
        <a:spcBef>
          <a:spcPct val="0"/>
        </a:spcBef>
        <a:spcAft>
          <a:spcPct val="0"/>
        </a:spcAft>
        <a:defRPr sz="2800" b="1">
          <a:solidFill>
            <a:schemeClr val="accent2"/>
          </a:solidFill>
          <a:latin typeface="Verdana" pitchFamily="34" charset="0"/>
        </a:defRPr>
      </a:lvl5pPr>
      <a:lvl6pPr marL="457200" algn="l" rtl="0" eaLnBrk="1" fontAlgn="base" hangingPunct="1">
        <a:spcBef>
          <a:spcPct val="0"/>
        </a:spcBef>
        <a:spcAft>
          <a:spcPct val="0"/>
        </a:spcAft>
        <a:defRPr sz="2800" b="1">
          <a:solidFill>
            <a:schemeClr val="accent2"/>
          </a:solidFill>
          <a:latin typeface="Verdana" pitchFamily="34" charset="0"/>
        </a:defRPr>
      </a:lvl6pPr>
      <a:lvl7pPr marL="914400" algn="l" rtl="0" eaLnBrk="1" fontAlgn="base" hangingPunct="1">
        <a:spcBef>
          <a:spcPct val="0"/>
        </a:spcBef>
        <a:spcAft>
          <a:spcPct val="0"/>
        </a:spcAft>
        <a:defRPr sz="2800" b="1">
          <a:solidFill>
            <a:schemeClr val="accent2"/>
          </a:solidFill>
          <a:latin typeface="Verdana" pitchFamily="34" charset="0"/>
        </a:defRPr>
      </a:lvl7pPr>
      <a:lvl8pPr marL="1371600" algn="l" rtl="0" eaLnBrk="1" fontAlgn="base" hangingPunct="1">
        <a:spcBef>
          <a:spcPct val="0"/>
        </a:spcBef>
        <a:spcAft>
          <a:spcPct val="0"/>
        </a:spcAft>
        <a:defRPr sz="2800" b="1">
          <a:solidFill>
            <a:schemeClr val="accent2"/>
          </a:solidFill>
          <a:latin typeface="Verdana" pitchFamily="34" charset="0"/>
        </a:defRPr>
      </a:lvl8pPr>
      <a:lvl9pPr marL="1828800" algn="l" rtl="0" eaLnBrk="1" fontAlgn="base" hangingPunct="1">
        <a:spcBef>
          <a:spcPct val="0"/>
        </a:spcBef>
        <a:spcAft>
          <a:spcPct val="0"/>
        </a:spcAft>
        <a:defRPr sz="2800" b="1">
          <a:solidFill>
            <a:schemeClr val="accent2"/>
          </a:solidFill>
          <a:latin typeface="Verdana" pitchFamily="34" charset="0"/>
        </a:defRPr>
      </a:lvl9pPr>
    </p:titleStyle>
    <p:bodyStyle>
      <a:lvl1pPr marL="342900" indent="-342900" algn="l" rtl="0" eaLnBrk="1" fontAlgn="base" hangingPunct="1">
        <a:spcBef>
          <a:spcPct val="20000"/>
        </a:spcBef>
        <a:spcAft>
          <a:spcPct val="0"/>
        </a:spcAft>
        <a:buClr>
          <a:schemeClr val="folHlink"/>
        </a:buClr>
        <a:buFont typeface="Wingdings" pitchFamily="2" charset="2"/>
        <a:buChar char="u"/>
        <a:defRPr sz="2000" b="1">
          <a:solidFill>
            <a:schemeClr val="folHlink"/>
          </a:solidFill>
          <a:latin typeface="+mn-lt"/>
          <a:ea typeface="+mn-ea"/>
          <a:cs typeface="+mn-cs"/>
        </a:defRPr>
      </a:lvl1pPr>
      <a:lvl2pPr marL="742950" indent="-285750" algn="l" rtl="0" eaLnBrk="1" fontAlgn="base" hangingPunct="1">
        <a:spcBef>
          <a:spcPct val="20000"/>
        </a:spcBef>
        <a:spcAft>
          <a:spcPct val="0"/>
        </a:spcAft>
        <a:buClr>
          <a:schemeClr val="accent1"/>
        </a:buClr>
        <a:buSzPct val="60000"/>
        <a:buFont typeface="Wingdings" pitchFamily="2" charset="2"/>
        <a:buChar char="n"/>
        <a:defRPr>
          <a:solidFill>
            <a:schemeClr val="tx1"/>
          </a:solidFill>
          <a:latin typeface="+mn-lt"/>
        </a:defRPr>
      </a:lvl2pPr>
      <a:lvl3pPr marL="1143000" indent="-228600" algn="l" rtl="0" eaLnBrk="1" fontAlgn="base" hangingPunct="1">
        <a:spcBef>
          <a:spcPct val="20000"/>
        </a:spcBef>
        <a:spcAft>
          <a:spcPct val="0"/>
        </a:spcAft>
        <a:buClr>
          <a:schemeClr val="folHlink"/>
        </a:buClr>
        <a:buSzPct val="60000"/>
        <a:buFont typeface="Wingdings" pitchFamily="2" charset="2"/>
        <a:buChar char="n"/>
        <a:defRPr sz="1600">
          <a:solidFill>
            <a:schemeClr val="tx1"/>
          </a:solidFill>
          <a:latin typeface="+mn-lt"/>
        </a:defRPr>
      </a:lvl3pPr>
      <a:lvl4pPr marL="1600200" indent="-228600" algn="l" rtl="0" eaLnBrk="1" fontAlgn="base" hangingPunct="1">
        <a:spcBef>
          <a:spcPct val="20000"/>
        </a:spcBef>
        <a:spcAft>
          <a:spcPct val="0"/>
        </a:spcAft>
        <a:buClr>
          <a:schemeClr val="tx1"/>
        </a:buClr>
        <a:buSzPct val="60000"/>
        <a:buFont typeface="Wingdings" pitchFamily="2" charset="2"/>
        <a:buChar char="n"/>
        <a:defRPr sz="1600">
          <a:solidFill>
            <a:schemeClr val="tx1"/>
          </a:solidFill>
          <a:latin typeface="+mn-lt"/>
        </a:defRPr>
      </a:lvl4pPr>
      <a:lvl5pPr marL="2057400" indent="-228600" algn="l" rtl="0" eaLnBrk="1" fontAlgn="base" hangingPunct="1">
        <a:spcBef>
          <a:spcPct val="20000"/>
        </a:spcBef>
        <a:spcAft>
          <a:spcPct val="0"/>
        </a:spcAft>
        <a:buClr>
          <a:schemeClr val="bg1"/>
        </a:buClr>
        <a:buSzPct val="60000"/>
        <a:buFont typeface="Wingdings" pitchFamily="2" charset="2"/>
        <a:buChar char="n"/>
        <a:defRPr sz="1400">
          <a:solidFill>
            <a:schemeClr val="tx1"/>
          </a:solidFill>
          <a:latin typeface="+mn-lt"/>
        </a:defRPr>
      </a:lvl5pPr>
      <a:lvl6pPr marL="2514600" indent="-228600" algn="l" rtl="0" eaLnBrk="1" fontAlgn="base" hangingPunct="1">
        <a:spcBef>
          <a:spcPct val="20000"/>
        </a:spcBef>
        <a:spcAft>
          <a:spcPct val="0"/>
        </a:spcAft>
        <a:buClr>
          <a:schemeClr val="bg1"/>
        </a:buClr>
        <a:buSzPct val="60000"/>
        <a:buFont typeface="Wingdings" pitchFamily="2" charset="2"/>
        <a:buChar char="n"/>
        <a:defRPr sz="1400">
          <a:solidFill>
            <a:schemeClr val="tx1"/>
          </a:solidFill>
          <a:latin typeface="+mn-lt"/>
        </a:defRPr>
      </a:lvl6pPr>
      <a:lvl7pPr marL="2971800" indent="-228600" algn="l" rtl="0" eaLnBrk="1" fontAlgn="base" hangingPunct="1">
        <a:spcBef>
          <a:spcPct val="20000"/>
        </a:spcBef>
        <a:spcAft>
          <a:spcPct val="0"/>
        </a:spcAft>
        <a:buClr>
          <a:schemeClr val="bg1"/>
        </a:buClr>
        <a:buSzPct val="60000"/>
        <a:buFont typeface="Wingdings" pitchFamily="2" charset="2"/>
        <a:buChar char="n"/>
        <a:defRPr sz="1400">
          <a:solidFill>
            <a:schemeClr val="tx1"/>
          </a:solidFill>
          <a:latin typeface="+mn-lt"/>
        </a:defRPr>
      </a:lvl7pPr>
      <a:lvl8pPr marL="3429000" indent="-228600" algn="l" rtl="0" eaLnBrk="1" fontAlgn="base" hangingPunct="1">
        <a:spcBef>
          <a:spcPct val="20000"/>
        </a:spcBef>
        <a:spcAft>
          <a:spcPct val="0"/>
        </a:spcAft>
        <a:buClr>
          <a:schemeClr val="bg1"/>
        </a:buClr>
        <a:buSzPct val="60000"/>
        <a:buFont typeface="Wingdings" pitchFamily="2" charset="2"/>
        <a:buChar char="n"/>
        <a:defRPr sz="1400">
          <a:solidFill>
            <a:schemeClr val="tx1"/>
          </a:solidFill>
          <a:latin typeface="+mn-lt"/>
        </a:defRPr>
      </a:lvl8pPr>
      <a:lvl9pPr marL="3886200" indent="-228600" algn="l" rtl="0" eaLnBrk="1" fontAlgn="base" hangingPunct="1">
        <a:spcBef>
          <a:spcPct val="20000"/>
        </a:spcBef>
        <a:spcAft>
          <a:spcPct val="0"/>
        </a:spcAft>
        <a:buClr>
          <a:schemeClr val="bg1"/>
        </a:buClr>
        <a:buSzPct val="60000"/>
        <a:buFont typeface="Wingdings" pitchFamily="2" charset="2"/>
        <a:buChar char="n"/>
        <a:defRPr sz="14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6.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38.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40.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image" Target="../media/image42.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47.jpe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48.jpe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image" Target="../media/image49.pn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2" Type="http://schemas.openxmlformats.org/officeDocument/2006/relationships/image" Target="../media/image50.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extBox 1"/>
          <p:cNvSpPr txBox="1"/>
          <p:nvPr/>
        </p:nvSpPr>
        <p:spPr>
          <a:xfrm>
            <a:off x="259785" y="2594474"/>
            <a:ext cx="6967470" cy="4401205"/>
          </a:xfrm>
          <a:prstGeom prst="rect">
            <a:avLst/>
          </a:prstGeom>
          <a:noFill/>
          <a:ln w="0" cap="sq" cmpd="dbl">
            <a:solidFill>
              <a:srgbClr val="111111"/>
            </a:solidFill>
            <a:prstDash val="sysDot"/>
            <a:bevel/>
          </a:ln>
          <a:effectLst/>
        </p:spPr>
        <p:txBody>
          <a:bodyPr wrap="square" rtlCol="0">
            <a:spAutoFit/>
          </a:bodyPr>
          <a:lstStyle/>
          <a:p>
            <a:pPr lvl="0" algn="l">
              <a:spcBef>
                <a:spcPts val="0"/>
              </a:spcBef>
            </a:pPr>
            <a:r>
              <a:rPr lang="en-US" sz="3600" b="1" dirty="0" smtClean="0">
                <a:solidFill>
                  <a:schemeClr val="bg2">
                    <a:lumMod val="10000"/>
                  </a:schemeClr>
                </a:solidFill>
              </a:rPr>
              <a:t>Tactical Level Business Intelligence.</a:t>
            </a:r>
            <a:r>
              <a:rPr lang="en-US" sz="3600" b="1" dirty="0" smtClean="0">
                <a:solidFill>
                  <a:schemeClr val="bg2">
                    <a:lumMod val="10000"/>
                  </a:schemeClr>
                </a:solidFill>
              </a:rPr>
              <a:t/>
            </a:r>
            <a:br>
              <a:rPr lang="en-US" sz="3600" b="1" dirty="0" smtClean="0">
                <a:solidFill>
                  <a:schemeClr val="bg2">
                    <a:lumMod val="10000"/>
                  </a:schemeClr>
                </a:solidFill>
              </a:rPr>
            </a:br>
            <a:r>
              <a:rPr lang="en-US" sz="3600" b="1" dirty="0" smtClean="0">
                <a:solidFill>
                  <a:schemeClr val="bg2">
                    <a:lumMod val="10000"/>
                  </a:schemeClr>
                </a:solidFill>
              </a:rPr>
              <a:t/>
            </a:r>
            <a:br>
              <a:rPr lang="en-US" sz="3600" b="1" dirty="0" smtClean="0">
                <a:solidFill>
                  <a:schemeClr val="bg2">
                    <a:lumMod val="10000"/>
                  </a:schemeClr>
                </a:solidFill>
              </a:rPr>
            </a:br>
            <a:r>
              <a:rPr lang="en-US" sz="3600" b="1" dirty="0" smtClean="0">
                <a:solidFill>
                  <a:schemeClr val="bg2">
                    <a:lumMod val="10000"/>
                  </a:schemeClr>
                </a:solidFill>
              </a:rPr>
              <a:t>Presented by : Haya Adli</a:t>
            </a:r>
          </a:p>
          <a:p>
            <a:pPr lvl="0" algn="l">
              <a:spcBef>
                <a:spcPts val="0"/>
              </a:spcBef>
            </a:pPr>
            <a:r>
              <a:rPr lang="en-US" sz="3600" b="1" dirty="0" smtClean="0">
                <a:solidFill>
                  <a:schemeClr val="bg2">
                    <a:lumMod val="10000"/>
                  </a:schemeClr>
                </a:solidFill>
              </a:rPr>
              <a:t>                         Marah Bouzia</a:t>
            </a:r>
          </a:p>
          <a:p>
            <a:pPr lvl="0" algn="l">
              <a:spcBef>
                <a:spcPts val="0"/>
              </a:spcBef>
            </a:pPr>
            <a:endParaRPr lang="en-US" sz="3600" b="1" dirty="0" smtClean="0">
              <a:solidFill>
                <a:schemeClr val="bg2">
                  <a:lumMod val="10000"/>
                </a:schemeClr>
              </a:solidFill>
            </a:endParaRPr>
          </a:p>
          <a:p>
            <a:pPr lvl="0" algn="l">
              <a:spcBef>
                <a:spcPts val="0"/>
              </a:spcBef>
            </a:pPr>
            <a:r>
              <a:rPr lang="en-US" sz="3600" b="1" dirty="0" smtClean="0">
                <a:solidFill>
                  <a:schemeClr val="bg2">
                    <a:lumMod val="10000"/>
                  </a:schemeClr>
                </a:solidFill>
              </a:rPr>
              <a:t>Supervisor : D. Maher Arafat</a:t>
            </a:r>
          </a:p>
          <a:p>
            <a:endParaRPr lang="en-US" sz="2800" b="1" dirty="0">
              <a:solidFill>
                <a:schemeClr val="tx1"/>
              </a:solidFill>
              <a:effectLst/>
            </a:endParaRPr>
          </a:p>
        </p:txBody>
      </p:sp>
      <p:pic>
        <p:nvPicPr>
          <p:cNvPr id="6" name="Shape 54"/>
          <p:cNvPicPr preferRelativeResize="0"/>
          <p:nvPr/>
        </p:nvPicPr>
        <p:blipFill>
          <a:blip r:embed="rId2">
            <a:alphaModFix/>
          </a:blip>
          <a:stretch>
            <a:fillRect/>
          </a:stretch>
        </p:blipFill>
        <p:spPr>
          <a:xfrm>
            <a:off x="3110202" y="0"/>
            <a:ext cx="2794208" cy="2407358"/>
          </a:xfrm>
          <a:prstGeom prst="rect">
            <a:avLst/>
          </a:prstGeom>
          <a:no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95400" y="809896"/>
            <a:ext cx="7848600" cy="1110343"/>
          </a:xfrm>
        </p:spPr>
        <p:txBody>
          <a:bodyPr/>
          <a:lstStyle/>
          <a:p>
            <a:r>
              <a:rPr lang="en-US" dirty="0" smtClean="0">
                <a:solidFill>
                  <a:schemeClr val="bg2">
                    <a:lumMod val="10000"/>
                  </a:schemeClr>
                </a:solidFill>
              </a:rPr>
              <a:t>Why we use OLAP Cubes in our project</a:t>
            </a:r>
            <a:endParaRPr lang="en-US" dirty="0">
              <a:solidFill>
                <a:schemeClr val="bg2">
                  <a:lumMod val="10000"/>
                </a:schemeClr>
              </a:solidFill>
            </a:endParaRPr>
          </a:p>
        </p:txBody>
      </p:sp>
      <p:sp>
        <p:nvSpPr>
          <p:cNvPr id="3" name="Content Placeholder 2"/>
          <p:cNvSpPr>
            <a:spLocks noGrp="1"/>
          </p:cNvSpPr>
          <p:nvPr>
            <p:ph idx="1"/>
          </p:nvPr>
        </p:nvSpPr>
        <p:spPr>
          <a:xfrm>
            <a:off x="1058863" y="2129245"/>
            <a:ext cx="7121525" cy="4127864"/>
          </a:xfrm>
        </p:spPr>
        <p:txBody>
          <a:bodyPr/>
          <a:lstStyle/>
          <a:p>
            <a:r>
              <a:rPr lang="en-US" dirty="0" smtClean="0"/>
              <a:t>We used it to make analyzes for the previous three months to make comparisons every month on a sales volume basis</a:t>
            </a:r>
            <a:endParaRPr lang="ar-JO" dirty="0" smtClean="0"/>
          </a:p>
          <a:p>
            <a:r>
              <a:rPr lang="en-US" dirty="0" smtClean="0"/>
              <a:t>Each month consists of the following information</a:t>
            </a:r>
            <a:r>
              <a:rPr lang="ar-JO" dirty="0" smtClean="0"/>
              <a:t>:</a:t>
            </a:r>
            <a:endParaRPr lang="en-US" dirty="0" smtClean="0"/>
          </a:p>
          <a:p>
            <a:pPr marL="457200" indent="-457200">
              <a:buFont typeface="+mj-lt"/>
              <a:buAutoNum type="arabicPeriod"/>
            </a:pPr>
            <a:r>
              <a:rPr lang="en-US" dirty="0" smtClean="0"/>
              <a:t>Sales price</a:t>
            </a:r>
          </a:p>
          <a:p>
            <a:pPr marL="457200" indent="-457200">
              <a:buFont typeface="+mj-lt"/>
              <a:buAutoNum type="arabicPeriod"/>
            </a:pPr>
            <a:r>
              <a:rPr lang="en-US" dirty="0" smtClean="0"/>
              <a:t>Quantity of sales</a:t>
            </a:r>
          </a:p>
          <a:p>
            <a:pPr marL="457200" indent="-457200">
              <a:buFont typeface="+mj-lt"/>
              <a:buAutoNum type="arabicPeriod"/>
            </a:pPr>
            <a:r>
              <a:rPr lang="en-US" dirty="0" smtClean="0"/>
              <a:t>Name of item sold</a:t>
            </a:r>
          </a:p>
          <a:p>
            <a:pPr marL="457200" indent="-457200">
              <a:buFont typeface="+mj-lt"/>
              <a:buAutoNum type="arabicPeriod"/>
            </a:pPr>
            <a:r>
              <a:rPr lang="en-US" dirty="0" smtClean="0"/>
              <a:t>Date of sale</a:t>
            </a:r>
          </a:p>
          <a:p>
            <a:pPr marL="457200" indent="-457200">
              <a:buFont typeface="+mj-lt"/>
              <a:buAutoNum type="arabicPeriod"/>
            </a:pPr>
            <a:r>
              <a:rPr lang="en-US" dirty="0" smtClean="0"/>
              <a:t>It also consists of periods of sales for each day of the month</a:t>
            </a:r>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85863" y="757646"/>
            <a:ext cx="7848600" cy="1084216"/>
          </a:xfrm>
        </p:spPr>
        <p:txBody>
          <a:bodyPr/>
          <a:lstStyle/>
          <a:p>
            <a:r>
              <a:rPr lang="en-US" dirty="0" smtClean="0">
                <a:solidFill>
                  <a:schemeClr val="bg2">
                    <a:lumMod val="10000"/>
                  </a:schemeClr>
                </a:solidFill>
              </a:rPr>
              <a:t>This slide is the form of data in the SPSS interface</a:t>
            </a:r>
            <a:endParaRPr lang="en-US" dirty="0">
              <a:solidFill>
                <a:schemeClr val="bg2">
                  <a:lumMod val="10000"/>
                </a:schemeClr>
              </a:solidFill>
            </a:endParaRPr>
          </a:p>
        </p:txBody>
      </p:sp>
      <p:pic>
        <p:nvPicPr>
          <p:cNvPr id="5" name="Content Placeholder 4" descr="Untitled.png"/>
          <p:cNvPicPr>
            <a:picLocks noGrp="1" noChangeAspect="1"/>
          </p:cNvPicPr>
          <p:nvPr>
            <p:ph idx="1"/>
          </p:nvPr>
        </p:nvPicPr>
        <p:blipFill>
          <a:blip r:embed="rId2"/>
          <a:stretch>
            <a:fillRect/>
          </a:stretch>
        </p:blipFill>
        <p:spPr>
          <a:xfrm>
            <a:off x="261257" y="1724296"/>
            <a:ext cx="8686800" cy="4558937"/>
          </a:xfrm>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85863" y="953588"/>
            <a:ext cx="7848600" cy="1123405"/>
          </a:xfrm>
        </p:spPr>
        <p:txBody>
          <a:bodyPr/>
          <a:lstStyle/>
          <a:p>
            <a:r>
              <a:rPr lang="en-US" dirty="0" smtClean="0">
                <a:solidFill>
                  <a:schemeClr val="bg2">
                    <a:lumMod val="10000"/>
                  </a:schemeClr>
                </a:solidFill>
              </a:rPr>
              <a:t>How to create</a:t>
            </a:r>
            <a:r>
              <a:rPr lang="ar-JO" dirty="0" smtClean="0">
                <a:solidFill>
                  <a:schemeClr val="bg2">
                    <a:lumMod val="10000"/>
                  </a:schemeClr>
                </a:solidFill>
              </a:rPr>
              <a:t>  </a:t>
            </a:r>
            <a:r>
              <a:rPr lang="en-US" dirty="0" smtClean="0">
                <a:solidFill>
                  <a:schemeClr val="bg2">
                    <a:lumMod val="10000"/>
                  </a:schemeClr>
                </a:solidFill>
              </a:rPr>
              <a:t>OLAP Cubes using SPSS</a:t>
            </a:r>
            <a:endParaRPr lang="en-US" dirty="0">
              <a:solidFill>
                <a:schemeClr val="bg2">
                  <a:lumMod val="10000"/>
                </a:schemeClr>
              </a:solidFill>
            </a:endParaRPr>
          </a:p>
        </p:txBody>
      </p:sp>
      <p:pic>
        <p:nvPicPr>
          <p:cNvPr id="5" name="Content Placeholder 4" descr="C:\Users\hp\Desktop\d.png"/>
          <p:cNvPicPr>
            <a:picLocks noGrp="1"/>
          </p:cNvPicPr>
          <p:nvPr>
            <p:ph idx="1"/>
          </p:nvPr>
        </p:nvPicPr>
        <p:blipFill>
          <a:blip r:embed="rId2"/>
          <a:srcRect/>
          <a:stretch>
            <a:fillRect/>
          </a:stretch>
        </p:blipFill>
        <p:spPr bwMode="auto">
          <a:xfrm>
            <a:off x="1058863" y="3123247"/>
            <a:ext cx="7121525" cy="1490982"/>
          </a:xfrm>
          <a:prstGeom prst="rect">
            <a:avLst/>
          </a:prstGeom>
          <a:noFill/>
          <a:ln w="9525">
            <a:noFill/>
            <a:miter lim="800000"/>
            <a:headEnd/>
            <a:tailEnd/>
          </a:ln>
        </p:spPr>
      </p:pic>
      <p:sp>
        <p:nvSpPr>
          <p:cNvPr id="1026" name="AutoShape 2"/>
          <p:cNvSpPr>
            <a:spLocks noChangeArrowheads="1"/>
          </p:cNvSpPr>
          <p:nvPr/>
        </p:nvSpPr>
        <p:spPr bwMode="auto">
          <a:xfrm>
            <a:off x="2921000" y="2561318"/>
            <a:ext cx="365125" cy="377825"/>
          </a:xfrm>
          <a:prstGeom prst="wedgeEllipseCallout">
            <a:avLst>
              <a:gd name="adj1" fmla="val 97398"/>
              <a:gd name="adj2" fmla="val 107333"/>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sz="1200" b="1" i="0" u="none" strike="noStrike" cap="none" normalizeH="0" baseline="0" smtClean="0">
                <a:ln>
                  <a:noFill/>
                </a:ln>
                <a:solidFill>
                  <a:srgbClr val="FF0000"/>
                </a:solidFill>
                <a:effectLst/>
                <a:latin typeface="Calibri" pitchFamily="34" charset="0"/>
                <a:ea typeface="Arial" pitchFamily="34" charset="0"/>
                <a:cs typeface="Arial" pitchFamily="34" charset="0"/>
              </a:rPr>
              <a:t>1</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028" name="AutoShape 4"/>
          <p:cNvSpPr>
            <a:spLocks noChangeArrowheads="1"/>
          </p:cNvSpPr>
          <p:nvPr/>
        </p:nvSpPr>
        <p:spPr bwMode="auto">
          <a:xfrm>
            <a:off x="4188642" y="2708547"/>
            <a:ext cx="527050" cy="387350"/>
          </a:xfrm>
          <a:prstGeom prst="wedgeEllipseCallout">
            <a:avLst>
              <a:gd name="adj1" fmla="val 722"/>
              <a:gd name="adj2" fmla="val 126231"/>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sz="1200" b="1" i="0" u="none" strike="noStrike" cap="none" normalizeH="0" baseline="0" smtClean="0">
                <a:ln>
                  <a:noFill/>
                </a:ln>
                <a:solidFill>
                  <a:srgbClr val="FF0000"/>
                </a:solidFill>
                <a:effectLst/>
                <a:latin typeface="Calibri" pitchFamily="34" charset="0"/>
                <a:ea typeface="Arial" pitchFamily="34" charset="0"/>
                <a:cs typeface="Arial" pitchFamily="34" charset="0"/>
              </a:rPr>
              <a:t>2</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029" name="AutoShape 5"/>
          <p:cNvSpPr>
            <a:spLocks noChangeArrowheads="1"/>
          </p:cNvSpPr>
          <p:nvPr/>
        </p:nvSpPr>
        <p:spPr bwMode="auto">
          <a:xfrm>
            <a:off x="6357166" y="3066869"/>
            <a:ext cx="333375" cy="355600"/>
          </a:xfrm>
          <a:prstGeom prst="wedgeEllipseCallout">
            <a:avLst>
              <a:gd name="adj1" fmla="val 20287"/>
              <a:gd name="adj2" fmla="val 141431"/>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sz="1200" b="1" i="0" u="none" strike="noStrike" cap="none" normalizeH="0" baseline="0" smtClean="0">
                <a:ln>
                  <a:noFill/>
                </a:ln>
                <a:solidFill>
                  <a:srgbClr val="FF0000"/>
                </a:solidFill>
                <a:effectLst/>
                <a:latin typeface="Calibri" pitchFamily="34" charset="0"/>
                <a:ea typeface="Arial" pitchFamily="34" charset="0"/>
                <a:cs typeface="Arial" pitchFamily="34" charset="0"/>
              </a:rPr>
              <a:t>3</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95400" y="796834"/>
            <a:ext cx="7848600" cy="770707"/>
          </a:xfrm>
        </p:spPr>
        <p:txBody>
          <a:bodyPr/>
          <a:lstStyle/>
          <a:p>
            <a:r>
              <a:rPr lang="en-US" dirty="0" smtClean="0">
                <a:solidFill>
                  <a:schemeClr val="bg2">
                    <a:lumMod val="10000"/>
                  </a:schemeClr>
                </a:solidFill>
              </a:rPr>
              <a:t>The components of OLAP Cubes in SPSS</a:t>
            </a:r>
            <a:endParaRPr lang="en-US" dirty="0">
              <a:solidFill>
                <a:schemeClr val="bg2">
                  <a:lumMod val="10000"/>
                </a:schemeClr>
              </a:solidFill>
            </a:endParaRPr>
          </a:p>
        </p:txBody>
      </p:sp>
      <p:pic>
        <p:nvPicPr>
          <p:cNvPr id="5" name="Content Placeholder 4" descr="C:\Users\hp\Desktop\Untitled.png"/>
          <p:cNvPicPr>
            <a:picLocks noGrp="1"/>
          </p:cNvPicPr>
          <p:nvPr>
            <p:ph idx="1"/>
          </p:nvPr>
        </p:nvPicPr>
        <p:blipFill>
          <a:blip r:embed="rId2"/>
          <a:srcRect/>
          <a:stretch>
            <a:fillRect/>
          </a:stretch>
        </p:blipFill>
        <p:spPr bwMode="auto">
          <a:xfrm>
            <a:off x="783771" y="1828799"/>
            <a:ext cx="7419703" cy="4310743"/>
          </a:xfrm>
          <a:prstGeom prst="rect">
            <a:avLst/>
          </a:prstGeom>
          <a:noFill/>
          <a:ln w="9525">
            <a:noFill/>
            <a:miter lim="800000"/>
            <a:headEnd/>
            <a:tailEnd/>
          </a:ln>
        </p:spPr>
      </p:pic>
      <p:sp>
        <p:nvSpPr>
          <p:cNvPr id="2051" name="Oval 3"/>
          <p:cNvSpPr>
            <a:spLocks noChangeArrowheads="1"/>
          </p:cNvSpPr>
          <p:nvPr/>
        </p:nvSpPr>
        <p:spPr bwMode="auto">
          <a:xfrm>
            <a:off x="6675119" y="2327775"/>
            <a:ext cx="1332411" cy="419100"/>
          </a:xfrm>
          <a:prstGeom prst="ellipse">
            <a:avLst/>
          </a:prstGeom>
          <a:solidFill>
            <a:srgbClr val="FFFFFF">
              <a:alpha val="0"/>
            </a:srgbClr>
          </a:solidFill>
          <a:ln w="28575">
            <a:solidFill>
              <a:srgbClr val="FF0000"/>
            </a:solidFill>
            <a:round/>
            <a:headEnd/>
            <a:tailEnd/>
          </a:ln>
        </p:spPr>
        <p:txBody>
          <a:bodyPr vert="horz" wrap="square" lIns="91440" tIns="45720" rIns="91440" bIns="45720" numCol="1" anchor="t" anchorCtr="0" compatLnSpc="1">
            <a:prstTxWarp prst="textNoShape">
              <a:avLst/>
            </a:prstTxWarp>
          </a:bodyPr>
          <a:lstStyle/>
          <a:p>
            <a:endParaRPr lang="en-US"/>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0" name="Picture 30" descr="C:\Users\hp\Desktop\Untitled.png"/>
          <p:cNvPicPr/>
          <p:nvPr/>
        </p:nvPicPr>
        <p:blipFill>
          <a:blip r:embed="rId2"/>
          <a:srcRect/>
          <a:stretch>
            <a:fillRect/>
          </a:stretch>
        </p:blipFill>
        <p:spPr bwMode="auto">
          <a:xfrm>
            <a:off x="640081" y="1267096"/>
            <a:ext cx="7511143" cy="4336869"/>
          </a:xfrm>
          <a:prstGeom prst="rect">
            <a:avLst/>
          </a:prstGeom>
          <a:noFill/>
          <a:ln w="9525">
            <a:noFill/>
            <a:miter lim="800000"/>
            <a:headEnd/>
            <a:tailEnd/>
          </a:ln>
        </p:spPr>
      </p:pic>
      <p:sp>
        <p:nvSpPr>
          <p:cNvPr id="3074" name="Oval 2"/>
          <p:cNvSpPr>
            <a:spLocks noChangeArrowheads="1"/>
          </p:cNvSpPr>
          <p:nvPr/>
        </p:nvSpPr>
        <p:spPr bwMode="auto">
          <a:xfrm>
            <a:off x="3202758" y="4921795"/>
            <a:ext cx="720725" cy="657225"/>
          </a:xfrm>
          <a:prstGeom prst="ellipse">
            <a:avLst/>
          </a:prstGeom>
          <a:solidFill>
            <a:srgbClr val="FFFFFF">
              <a:alpha val="0"/>
            </a:srgbClr>
          </a:solidFill>
          <a:ln w="28575">
            <a:solidFill>
              <a:srgbClr val="FF0000"/>
            </a:solidFill>
            <a:round/>
            <a:headEnd/>
            <a:tailEnd/>
          </a:ln>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xmlns="" val="404321764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AutoShape 2" descr="http://www.google.com.ly/url?sa=i&amp;source=images&amp;cd=&amp;ved=0CAUQjBw&amp;url=https%3A%2F%2Flh3.ggpht.com%2Fnt7lisvneE-S-W1SP8hjfLD-JVrX_cuWLJaT2eKKn4LmvpzscqwXS1vnl_GSN95JCm2P%3Dh900&amp;ei=K5U9VJXoOoWEPMPUgKAJ&amp;psig=AFQjCNFXvZFZ-xvcI21F_7xVRvQOMS2tKw&amp;ust=1413408428035662"/>
          <p:cNvSpPr>
            <a:spLocks noChangeAspect="1" noChangeArrowheads="1"/>
          </p:cNvSpPr>
          <p:nvPr/>
        </p:nvSpPr>
        <p:spPr bwMode="auto">
          <a:xfrm>
            <a:off x="63500" y="-136525"/>
            <a:ext cx="7467600" cy="5600700"/>
          </a:xfrm>
          <a:prstGeom prst="rect">
            <a:avLst/>
          </a:prstGeom>
          <a:noFill/>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 name="مستطيل 5"/>
          <p:cNvSpPr/>
          <p:nvPr/>
        </p:nvSpPr>
        <p:spPr>
          <a:xfrm>
            <a:off x="1267097" y="2540373"/>
            <a:ext cx="4572000" cy="2862322"/>
          </a:xfrm>
          <a:prstGeom prst="rect">
            <a:avLst/>
          </a:prstGeom>
        </p:spPr>
        <p:txBody>
          <a:bodyPr>
            <a:spAutoFit/>
          </a:bodyPr>
          <a:lstStyle/>
          <a:p>
            <a:r>
              <a:rPr lang="en-US" sz="3600" b="1" i="1" dirty="0" smtClean="0">
                <a:solidFill>
                  <a:srgbClr val="111111"/>
                </a:solidFill>
              </a:rPr>
              <a:t>We will display the sales quantity for 3 months separately and make </a:t>
            </a:r>
            <a:r>
              <a:rPr lang="en-US" sz="3600" b="1" dirty="0" smtClean="0">
                <a:solidFill>
                  <a:srgbClr val="111111"/>
                </a:solidFill>
              </a:rPr>
              <a:t>comparisons between sales  </a:t>
            </a:r>
            <a:endParaRPr lang="en-US" sz="3600" b="1" i="1" dirty="0">
              <a:solidFill>
                <a:srgbClr val="111111"/>
              </a:solidFill>
            </a:endParaRPr>
          </a:p>
        </p:txBody>
      </p:sp>
      <p:sp>
        <p:nvSpPr>
          <p:cNvPr id="7" name="مربع نص 6"/>
          <p:cNvSpPr txBox="1"/>
          <p:nvPr/>
        </p:nvSpPr>
        <p:spPr>
          <a:xfrm>
            <a:off x="705395" y="1201783"/>
            <a:ext cx="3396343" cy="769441"/>
          </a:xfrm>
          <a:prstGeom prst="rect">
            <a:avLst/>
          </a:prstGeom>
          <a:noFill/>
        </p:spPr>
        <p:txBody>
          <a:bodyPr wrap="square" rtlCol="0">
            <a:spAutoFit/>
          </a:bodyPr>
          <a:lstStyle/>
          <a:p>
            <a:r>
              <a:rPr lang="en-US" sz="4400" b="1" i="1" u="sng" dirty="0" smtClean="0">
                <a:solidFill>
                  <a:schemeClr val="accent2">
                    <a:lumMod val="50000"/>
                  </a:schemeClr>
                </a:solidFill>
              </a:rPr>
              <a:t>Part one:</a:t>
            </a:r>
            <a:endParaRPr lang="en-US" sz="4400" b="1" i="1" u="sng" dirty="0">
              <a:solidFill>
                <a:schemeClr val="accent2">
                  <a:lumMod val="50000"/>
                </a:schemeClr>
              </a:solidFill>
            </a:endParaRPr>
          </a:p>
        </p:txBody>
      </p:sp>
    </p:spTree>
    <p:extLst>
      <p:ext uri="{BB962C8B-B14F-4D97-AF65-F5344CB8AC3E}">
        <p14:creationId xmlns:p14="http://schemas.microsoft.com/office/powerpoint/2010/main" xmlns="" val="114849305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4097" name="Picture 1"/>
          <p:cNvPicPr>
            <a:picLocks noChangeAspect="1" noChangeArrowheads="1"/>
          </p:cNvPicPr>
          <p:nvPr/>
        </p:nvPicPr>
        <p:blipFill>
          <a:blip r:embed="rId2"/>
          <a:srcRect l="30615" t="28656" r="23211" b="41086"/>
          <a:stretch>
            <a:fillRect/>
          </a:stretch>
        </p:blipFill>
        <p:spPr bwMode="auto">
          <a:xfrm>
            <a:off x="0" y="666204"/>
            <a:ext cx="9144000" cy="3605350"/>
          </a:xfrm>
          <a:prstGeom prst="rect">
            <a:avLst/>
          </a:prstGeom>
          <a:noFill/>
          <a:ln w="9525">
            <a:noFill/>
            <a:miter lim="800000"/>
            <a:headEnd/>
            <a:tailEnd/>
          </a:ln>
          <a:effectLst/>
        </p:spPr>
      </p:pic>
      <p:sp>
        <p:nvSpPr>
          <p:cNvPr id="5" name="مربع نص 4"/>
          <p:cNvSpPr txBox="1"/>
          <p:nvPr/>
        </p:nvSpPr>
        <p:spPr>
          <a:xfrm>
            <a:off x="326571" y="4506686"/>
            <a:ext cx="8817429" cy="830997"/>
          </a:xfrm>
          <a:prstGeom prst="rect">
            <a:avLst/>
          </a:prstGeom>
          <a:noFill/>
        </p:spPr>
        <p:txBody>
          <a:bodyPr wrap="square" rtlCol="0">
            <a:spAutoFit/>
          </a:bodyPr>
          <a:lstStyle/>
          <a:p>
            <a:pPr algn="l"/>
            <a:r>
              <a:rPr lang="en-US" sz="2400" dirty="0" smtClean="0">
                <a:solidFill>
                  <a:schemeClr val="accent4">
                    <a:lumMod val="50000"/>
                  </a:schemeClr>
                </a:solidFill>
              </a:rPr>
              <a:t>Total amount :   </a:t>
            </a:r>
            <a:r>
              <a:rPr lang="en-US" sz="2400" b="1" dirty="0" smtClean="0">
                <a:ln>
                  <a:solidFill>
                    <a:sysClr val="windowText" lastClr="000000"/>
                  </a:solidFill>
                </a:ln>
                <a:solidFill>
                  <a:srgbClr val="FFFF00"/>
                </a:solidFill>
              </a:rPr>
              <a:t>59,435</a:t>
            </a:r>
            <a:r>
              <a:rPr lang="en-US" sz="2400" dirty="0" smtClean="0">
                <a:ln>
                  <a:solidFill>
                    <a:sysClr val="windowText" lastClr="000000"/>
                  </a:solidFill>
                </a:ln>
                <a:solidFill>
                  <a:schemeClr val="accent4">
                    <a:lumMod val="50000"/>
                  </a:schemeClr>
                </a:solidFill>
              </a:rPr>
              <a:t> </a:t>
            </a:r>
            <a:r>
              <a:rPr lang="en-US" sz="2400" dirty="0" smtClean="0">
                <a:solidFill>
                  <a:schemeClr val="accent4">
                    <a:lumMod val="50000"/>
                  </a:schemeClr>
                </a:solidFill>
              </a:rPr>
              <a:t>item</a:t>
            </a:r>
          </a:p>
          <a:p>
            <a:pPr algn="l"/>
            <a:endParaRPr lang="en-US" sz="2400" dirty="0">
              <a:solidFill>
                <a:schemeClr val="accent4">
                  <a:lumMod val="50000"/>
                </a:schemeClr>
              </a:solidFill>
            </a:endParaRPr>
          </a:p>
        </p:txBody>
      </p:sp>
      <p:sp>
        <p:nvSpPr>
          <p:cNvPr id="6" name="مربع نص 5"/>
          <p:cNvSpPr txBox="1"/>
          <p:nvPr/>
        </p:nvSpPr>
        <p:spPr>
          <a:xfrm>
            <a:off x="1907177" y="0"/>
            <a:ext cx="4049486" cy="1077218"/>
          </a:xfrm>
          <a:prstGeom prst="rect">
            <a:avLst/>
          </a:prstGeom>
          <a:noFill/>
        </p:spPr>
        <p:txBody>
          <a:bodyPr wrap="square" rtlCol="0">
            <a:spAutoFit/>
          </a:bodyPr>
          <a:lstStyle/>
          <a:p>
            <a:r>
              <a:rPr lang="en-US" sz="3200" b="1" dirty="0" smtClean="0">
                <a:solidFill>
                  <a:schemeClr val="accent1">
                    <a:lumMod val="20000"/>
                    <a:lumOff val="80000"/>
                  </a:schemeClr>
                </a:solidFill>
              </a:rPr>
              <a:t>first month</a:t>
            </a:r>
          </a:p>
          <a:p>
            <a:endParaRPr lang="en-US" sz="3200" b="1" dirty="0">
              <a:solidFill>
                <a:schemeClr val="accent1">
                  <a:lumMod val="20000"/>
                  <a:lumOff val="80000"/>
                </a:schemeClr>
              </a:solidFill>
            </a:endParaRPr>
          </a:p>
        </p:txBody>
      </p:sp>
    </p:spTree>
    <p:extLst>
      <p:ext uri="{BB962C8B-B14F-4D97-AF65-F5344CB8AC3E}">
        <p14:creationId xmlns:p14="http://schemas.microsoft.com/office/powerpoint/2010/main" xmlns="" val="388326572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3076" name="Picture 4"/>
          <p:cNvPicPr>
            <a:picLocks noChangeAspect="1" noChangeArrowheads="1"/>
          </p:cNvPicPr>
          <p:nvPr/>
        </p:nvPicPr>
        <p:blipFill>
          <a:blip r:embed="rId2"/>
          <a:srcRect l="30122" t="28482" r="23093" b="46839"/>
          <a:stretch>
            <a:fillRect/>
          </a:stretch>
        </p:blipFill>
        <p:spPr bwMode="auto">
          <a:xfrm>
            <a:off x="0" y="914399"/>
            <a:ext cx="9144000" cy="2024743"/>
          </a:xfrm>
          <a:prstGeom prst="rect">
            <a:avLst/>
          </a:prstGeom>
          <a:noFill/>
          <a:ln w="9525">
            <a:noFill/>
            <a:miter lim="800000"/>
            <a:headEnd/>
            <a:tailEnd/>
          </a:ln>
          <a:effectLst/>
        </p:spPr>
      </p:pic>
      <p:sp>
        <p:nvSpPr>
          <p:cNvPr id="7" name="مربع نص 6"/>
          <p:cNvSpPr txBox="1"/>
          <p:nvPr/>
        </p:nvSpPr>
        <p:spPr>
          <a:xfrm>
            <a:off x="0" y="3762104"/>
            <a:ext cx="4728754" cy="830997"/>
          </a:xfrm>
          <a:prstGeom prst="rect">
            <a:avLst/>
          </a:prstGeom>
          <a:noFill/>
        </p:spPr>
        <p:txBody>
          <a:bodyPr wrap="square" rtlCol="0">
            <a:spAutoFit/>
          </a:bodyPr>
          <a:lstStyle/>
          <a:p>
            <a:r>
              <a:rPr lang="en-US" sz="2000" dirty="0" smtClean="0">
                <a:solidFill>
                  <a:schemeClr val="accent4">
                    <a:lumMod val="50000"/>
                  </a:schemeClr>
                </a:solidFill>
              </a:rPr>
              <a:t>The total of items = </a:t>
            </a:r>
            <a:r>
              <a:rPr lang="en-US" sz="2800" b="1" dirty="0" smtClean="0">
                <a:ln>
                  <a:solidFill>
                    <a:sysClr val="windowText" lastClr="000000"/>
                  </a:solidFill>
                </a:ln>
                <a:solidFill>
                  <a:srgbClr val="FFFF00"/>
                </a:solidFill>
              </a:rPr>
              <a:t>59,741 </a:t>
            </a:r>
          </a:p>
          <a:p>
            <a:endParaRPr lang="en-US" sz="2000" dirty="0">
              <a:solidFill>
                <a:schemeClr val="accent4">
                  <a:lumMod val="50000"/>
                </a:schemeClr>
              </a:solidFill>
            </a:endParaRPr>
          </a:p>
        </p:txBody>
      </p:sp>
      <p:sp>
        <p:nvSpPr>
          <p:cNvPr id="28673" name="AutoShape 1"/>
          <p:cNvSpPr>
            <a:spLocks noChangeArrowheads="1"/>
          </p:cNvSpPr>
          <p:nvPr/>
        </p:nvSpPr>
        <p:spPr bwMode="auto">
          <a:xfrm>
            <a:off x="600800" y="2233749"/>
            <a:ext cx="1110434" cy="679268"/>
          </a:xfrm>
          <a:prstGeom prst="wedgeEllipseCallout">
            <a:avLst>
              <a:gd name="adj1" fmla="val 32606"/>
              <a:gd name="adj2" fmla="val 110713"/>
            </a:avLst>
          </a:prstGeom>
          <a:solidFill>
            <a:srgbClr val="FFFFFF">
              <a:alpha val="0"/>
            </a:srgbClr>
          </a:solidFill>
          <a:ln w="28575">
            <a:solidFill>
              <a:srgbClr val="FF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3" name="عنوان 12"/>
          <p:cNvSpPr txBox="1">
            <a:spLocks noGrp="1"/>
          </p:cNvSpPr>
          <p:nvPr>
            <p:ph type="title"/>
          </p:nvPr>
        </p:nvSpPr>
        <p:spPr>
          <a:xfrm>
            <a:off x="3119166" y="0"/>
            <a:ext cx="5214937" cy="1077218"/>
          </a:xfrm>
          <a:prstGeom prst="rect">
            <a:avLst/>
          </a:prstGeom>
          <a:noFill/>
        </p:spPr>
        <p:txBody>
          <a:bodyPr wrap="square" rtlCol="0">
            <a:spAutoFit/>
          </a:bodyPr>
          <a:lstStyle/>
          <a:p>
            <a:r>
              <a:rPr lang="en-US" sz="3200" b="1" dirty="0" smtClean="0">
                <a:solidFill>
                  <a:schemeClr val="accent1">
                    <a:lumMod val="20000"/>
                    <a:lumOff val="80000"/>
                  </a:schemeClr>
                </a:solidFill>
              </a:rPr>
              <a:t> second month</a:t>
            </a:r>
          </a:p>
          <a:p>
            <a:endParaRPr lang="en-US" sz="3200" b="1" dirty="0">
              <a:solidFill>
                <a:schemeClr val="accent1">
                  <a:lumMod val="20000"/>
                  <a:lumOff val="80000"/>
                </a:schemeClr>
              </a:solidFill>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69" name="Picture 1"/>
          <p:cNvPicPr>
            <a:picLocks noChangeAspect="1" noChangeArrowheads="1"/>
          </p:cNvPicPr>
          <p:nvPr/>
        </p:nvPicPr>
        <p:blipFill>
          <a:blip r:embed="rId2"/>
          <a:srcRect l="30420" t="25535" r="24348" b="49073"/>
          <a:stretch>
            <a:fillRect/>
          </a:stretch>
        </p:blipFill>
        <p:spPr bwMode="auto">
          <a:xfrm>
            <a:off x="0" y="849086"/>
            <a:ext cx="9144000" cy="2495005"/>
          </a:xfrm>
          <a:prstGeom prst="rect">
            <a:avLst/>
          </a:prstGeom>
          <a:noFill/>
          <a:ln w="9525">
            <a:noFill/>
            <a:miter lim="800000"/>
            <a:headEnd/>
            <a:tailEnd/>
          </a:ln>
          <a:effectLst/>
        </p:spPr>
      </p:pic>
      <p:sp>
        <p:nvSpPr>
          <p:cNvPr id="6" name="مربع نص 5"/>
          <p:cNvSpPr txBox="1"/>
          <p:nvPr/>
        </p:nvSpPr>
        <p:spPr>
          <a:xfrm>
            <a:off x="666205" y="3670663"/>
            <a:ext cx="6871063" cy="1569660"/>
          </a:xfrm>
          <a:prstGeom prst="rect">
            <a:avLst/>
          </a:prstGeom>
          <a:noFill/>
        </p:spPr>
        <p:txBody>
          <a:bodyPr wrap="square" rtlCol="0">
            <a:spAutoFit/>
          </a:bodyPr>
          <a:lstStyle/>
          <a:p>
            <a:pPr algn="l"/>
            <a:r>
              <a:rPr lang="en-US" sz="2400" dirty="0" smtClean="0">
                <a:solidFill>
                  <a:schemeClr val="accent4">
                    <a:lumMod val="50000"/>
                  </a:schemeClr>
                </a:solidFill>
              </a:rPr>
              <a:t>Total amount : </a:t>
            </a:r>
            <a:r>
              <a:rPr lang="en-US" sz="2400" b="1" dirty="0" smtClean="0">
                <a:ln>
                  <a:solidFill>
                    <a:sysClr val="windowText" lastClr="000000"/>
                  </a:solidFill>
                </a:ln>
                <a:solidFill>
                  <a:srgbClr val="FFFF00"/>
                </a:solidFill>
              </a:rPr>
              <a:t>43,123</a:t>
            </a:r>
            <a:endParaRPr lang="en-US" sz="2400" dirty="0" smtClean="0">
              <a:ln>
                <a:solidFill>
                  <a:sysClr val="windowText" lastClr="000000"/>
                </a:solidFill>
              </a:ln>
              <a:solidFill>
                <a:srgbClr val="FFFF00"/>
              </a:solidFill>
            </a:endParaRPr>
          </a:p>
          <a:p>
            <a:pPr algn="l"/>
            <a:endParaRPr lang="en-US" sz="2400" dirty="0" smtClean="0">
              <a:solidFill>
                <a:schemeClr val="accent4">
                  <a:lumMod val="50000"/>
                </a:schemeClr>
              </a:solidFill>
            </a:endParaRPr>
          </a:p>
          <a:p>
            <a:pPr algn="l"/>
            <a:r>
              <a:rPr lang="en-US" sz="2400" dirty="0" smtClean="0">
                <a:solidFill>
                  <a:schemeClr val="accent4">
                    <a:lumMod val="50000"/>
                  </a:schemeClr>
                </a:solidFill>
              </a:rPr>
              <a:t> </a:t>
            </a:r>
          </a:p>
          <a:p>
            <a:pPr algn="l"/>
            <a:endParaRPr lang="en-US" sz="2400" dirty="0">
              <a:solidFill>
                <a:schemeClr val="accent4">
                  <a:lumMod val="50000"/>
                </a:schemeClr>
              </a:solidFill>
            </a:endParaRPr>
          </a:p>
        </p:txBody>
      </p:sp>
      <p:sp>
        <p:nvSpPr>
          <p:cNvPr id="8" name="AutoShape 1"/>
          <p:cNvSpPr>
            <a:spLocks noChangeArrowheads="1"/>
          </p:cNvSpPr>
          <p:nvPr/>
        </p:nvSpPr>
        <p:spPr bwMode="auto">
          <a:xfrm>
            <a:off x="0" y="2390502"/>
            <a:ext cx="1110434" cy="679268"/>
          </a:xfrm>
          <a:prstGeom prst="wedgeEllipseCallout">
            <a:avLst>
              <a:gd name="adj1" fmla="val 32606"/>
              <a:gd name="adj2" fmla="val 110713"/>
            </a:avLst>
          </a:prstGeom>
          <a:solidFill>
            <a:srgbClr val="FFFFFF">
              <a:alpha val="0"/>
            </a:srgbClr>
          </a:solidFill>
          <a:ln w="28575">
            <a:solidFill>
              <a:srgbClr val="FF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9" name="عنوان 8"/>
          <p:cNvSpPr txBox="1">
            <a:spLocks noGrp="1"/>
          </p:cNvSpPr>
          <p:nvPr>
            <p:ph type="title"/>
          </p:nvPr>
        </p:nvSpPr>
        <p:spPr>
          <a:xfrm>
            <a:off x="2596652" y="0"/>
            <a:ext cx="4927554" cy="1077218"/>
          </a:xfrm>
          <a:prstGeom prst="rect">
            <a:avLst/>
          </a:prstGeom>
          <a:noFill/>
        </p:spPr>
        <p:txBody>
          <a:bodyPr wrap="square" rtlCol="0">
            <a:spAutoFit/>
          </a:bodyPr>
          <a:lstStyle/>
          <a:p>
            <a:r>
              <a:rPr lang="en-US" sz="3200" b="1" dirty="0" smtClean="0">
                <a:solidFill>
                  <a:schemeClr val="accent1">
                    <a:lumMod val="20000"/>
                    <a:lumOff val="80000"/>
                  </a:schemeClr>
                </a:solidFill>
              </a:rPr>
              <a:t>Third month</a:t>
            </a:r>
          </a:p>
          <a:p>
            <a:endParaRPr lang="en-US" sz="3200" b="1" dirty="0">
              <a:solidFill>
                <a:schemeClr val="accent1">
                  <a:lumMod val="20000"/>
                  <a:lumOff val="80000"/>
                </a:schemeClr>
              </a:solidFill>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1411560" y="992776"/>
            <a:ext cx="7121525" cy="2224179"/>
          </a:xfrm>
        </p:spPr>
        <p:txBody>
          <a:bodyPr/>
          <a:lstStyle/>
          <a:p>
            <a:pPr>
              <a:buNone/>
            </a:pPr>
            <a:endParaRPr lang="en-US" sz="3200" dirty="0" smtClean="0"/>
          </a:p>
          <a:p>
            <a:pPr>
              <a:buNone/>
            </a:pPr>
            <a:endParaRPr lang="en-US" sz="3200" dirty="0" smtClean="0"/>
          </a:p>
          <a:p>
            <a:pPr>
              <a:buNone/>
            </a:pPr>
            <a:endParaRPr lang="en-US" sz="3200" dirty="0" smtClean="0"/>
          </a:p>
          <a:p>
            <a:pPr>
              <a:buNone/>
            </a:pPr>
            <a:endParaRPr lang="en-US" sz="3200" dirty="0" smtClean="0"/>
          </a:p>
          <a:p>
            <a:pPr>
              <a:buNone/>
            </a:pPr>
            <a:r>
              <a:rPr lang="en-US" sz="3200" dirty="0" smtClean="0"/>
              <a:t>We noticed that the first and second months were close and high, but in the third month sales were low</a:t>
            </a:r>
            <a:endParaRPr lang="en-US" sz="3200" dirty="0"/>
          </a:p>
        </p:txBody>
      </p:sp>
      <p:sp>
        <p:nvSpPr>
          <p:cNvPr id="4" name="عنصر نائب للتذييل 3"/>
          <p:cNvSpPr>
            <a:spLocks noGrp="1"/>
          </p:cNvSpPr>
          <p:nvPr>
            <p:ph type="ftr" sz="quarter" idx="10"/>
          </p:nvPr>
        </p:nvSpPr>
        <p:spPr/>
        <p:txBody>
          <a:bodyPr/>
          <a:lstStyle/>
          <a:p>
            <a:r>
              <a:rPr lang="en-US" altLang="ko-KR" smtClean="0"/>
              <a:t>Company Logo</a:t>
            </a:r>
            <a:endParaRPr lang="en-US" altLang="ko-KR"/>
          </a:p>
        </p:txBody>
      </p:sp>
      <p:sp>
        <p:nvSpPr>
          <p:cNvPr id="5" name="مربع نص 4"/>
          <p:cNvSpPr txBox="1"/>
          <p:nvPr/>
        </p:nvSpPr>
        <p:spPr>
          <a:xfrm>
            <a:off x="653143" y="836023"/>
            <a:ext cx="4049486" cy="2554545"/>
          </a:xfrm>
          <a:prstGeom prst="rect">
            <a:avLst/>
          </a:prstGeom>
          <a:noFill/>
        </p:spPr>
        <p:txBody>
          <a:bodyPr wrap="square" rtlCol="0">
            <a:spAutoFit/>
          </a:bodyPr>
          <a:lstStyle/>
          <a:p>
            <a:r>
              <a:rPr lang="en-US" sz="3200" b="1" dirty="0" smtClean="0">
                <a:solidFill>
                  <a:srgbClr val="FF0000"/>
                </a:solidFill>
              </a:rPr>
              <a:t>1</a:t>
            </a:r>
            <a:r>
              <a:rPr lang="en-US" sz="3200" b="1" baseline="30000" dirty="0" smtClean="0">
                <a:solidFill>
                  <a:srgbClr val="FF0000"/>
                </a:solidFill>
              </a:rPr>
              <a:t>st</a:t>
            </a:r>
            <a:r>
              <a:rPr lang="en-US" sz="3200" b="1" dirty="0" smtClean="0">
                <a:solidFill>
                  <a:srgbClr val="FF0000"/>
                </a:solidFill>
              </a:rPr>
              <a:t>  month</a:t>
            </a:r>
          </a:p>
          <a:p>
            <a:r>
              <a:rPr lang="en-US" sz="3200" b="1" dirty="0" smtClean="0">
                <a:solidFill>
                  <a:srgbClr val="FF0000"/>
                </a:solidFill>
              </a:rPr>
              <a:t> 2</a:t>
            </a:r>
            <a:r>
              <a:rPr lang="en-US" sz="3200" b="1" baseline="30000" dirty="0" smtClean="0">
                <a:solidFill>
                  <a:srgbClr val="FF0000"/>
                </a:solidFill>
              </a:rPr>
              <a:t>nd</a:t>
            </a:r>
            <a:r>
              <a:rPr lang="en-US" sz="3200" b="1" dirty="0" smtClean="0">
                <a:solidFill>
                  <a:srgbClr val="FF0000"/>
                </a:solidFill>
              </a:rPr>
              <a:t>  month</a:t>
            </a:r>
          </a:p>
          <a:p>
            <a:pPr lvl="0"/>
            <a:r>
              <a:rPr lang="en-US" sz="3200" b="1" kern="0" dirty="0" smtClean="0">
                <a:solidFill>
                  <a:srgbClr val="FF0000"/>
                </a:solidFill>
                <a:effectLst/>
              </a:rPr>
              <a:t>3</a:t>
            </a:r>
            <a:r>
              <a:rPr lang="en-US" sz="3200" b="1" kern="0" baseline="30000" dirty="0" smtClean="0">
                <a:solidFill>
                  <a:srgbClr val="FF0000"/>
                </a:solidFill>
                <a:effectLst/>
              </a:rPr>
              <a:t>rd</a:t>
            </a:r>
            <a:r>
              <a:rPr lang="en-US" sz="3200" b="1" kern="0" dirty="0" smtClean="0">
                <a:solidFill>
                  <a:srgbClr val="FF0000"/>
                </a:solidFill>
                <a:effectLst/>
              </a:rPr>
              <a:t>  month</a:t>
            </a:r>
          </a:p>
          <a:p>
            <a:endParaRPr lang="en-US" sz="3200" b="1" dirty="0" smtClean="0">
              <a:solidFill>
                <a:srgbClr val="FF0000"/>
              </a:solidFill>
            </a:endParaRPr>
          </a:p>
          <a:p>
            <a:endParaRPr lang="en-US" sz="3200" b="1" dirty="0">
              <a:solidFill>
                <a:schemeClr val="accent1">
                  <a:lumMod val="20000"/>
                  <a:lumOff val="80000"/>
                </a:schemeClr>
              </a:solidFill>
            </a:endParaRPr>
          </a:p>
        </p:txBody>
      </p:sp>
      <p:sp>
        <p:nvSpPr>
          <p:cNvPr id="8" name="عنوان 7"/>
          <p:cNvSpPr>
            <a:spLocks noGrp="1"/>
          </p:cNvSpPr>
          <p:nvPr>
            <p:ph type="title"/>
          </p:nvPr>
        </p:nvSpPr>
        <p:spPr/>
        <p:txBody>
          <a:bodyPr/>
          <a:lstStyle/>
          <a:p>
            <a:endParaRPr lang="en-US"/>
          </a:p>
        </p:txBody>
      </p:sp>
      <p:cxnSp>
        <p:nvCxnSpPr>
          <p:cNvPr id="10" name="رابط كسهم مستقيم 9"/>
          <p:cNvCxnSpPr/>
          <p:nvPr/>
        </p:nvCxnSpPr>
        <p:spPr bwMode="auto">
          <a:xfrm flipV="1">
            <a:off x="3735977" y="1149531"/>
            <a:ext cx="1711234" cy="13063"/>
          </a:xfrm>
          <a:prstGeom prst="straightConnector1">
            <a:avLst/>
          </a:prstGeom>
          <a:noFill/>
          <a:ln w="66675" cap="flat" cmpd="sng" algn="ctr">
            <a:solidFill>
              <a:schemeClr val="accent2">
                <a:lumMod val="10000"/>
              </a:schemeClr>
            </a:solidFill>
            <a:prstDash val="solid"/>
            <a:round/>
            <a:headEnd type="none" w="med" len="med"/>
            <a:tailEnd type="arrow"/>
          </a:ln>
          <a:effectLst/>
        </p:spPr>
      </p:cxnSp>
      <p:cxnSp>
        <p:nvCxnSpPr>
          <p:cNvPr id="12" name="رابط كسهم مستقيم 11"/>
          <p:cNvCxnSpPr/>
          <p:nvPr/>
        </p:nvCxnSpPr>
        <p:spPr bwMode="auto">
          <a:xfrm flipV="1">
            <a:off x="3783874" y="1641566"/>
            <a:ext cx="1711234" cy="13063"/>
          </a:xfrm>
          <a:prstGeom prst="straightConnector1">
            <a:avLst/>
          </a:prstGeom>
          <a:noFill/>
          <a:ln w="66675" cap="flat" cmpd="sng" algn="ctr">
            <a:solidFill>
              <a:schemeClr val="accent2">
                <a:lumMod val="10000"/>
              </a:schemeClr>
            </a:solidFill>
            <a:prstDash val="solid"/>
            <a:round/>
            <a:headEnd type="none" w="med" len="med"/>
            <a:tailEnd type="arrow"/>
          </a:ln>
          <a:effectLst/>
        </p:spPr>
      </p:cxnSp>
      <p:cxnSp>
        <p:nvCxnSpPr>
          <p:cNvPr id="13" name="رابط كسهم مستقيم 12"/>
          <p:cNvCxnSpPr/>
          <p:nvPr/>
        </p:nvCxnSpPr>
        <p:spPr bwMode="auto">
          <a:xfrm flipV="1">
            <a:off x="3897085" y="2198914"/>
            <a:ext cx="1711234" cy="13063"/>
          </a:xfrm>
          <a:prstGeom prst="straightConnector1">
            <a:avLst/>
          </a:prstGeom>
          <a:noFill/>
          <a:ln w="66675" cap="flat" cmpd="sng" algn="ctr">
            <a:solidFill>
              <a:schemeClr val="accent2">
                <a:lumMod val="10000"/>
              </a:schemeClr>
            </a:solidFill>
            <a:prstDash val="solid"/>
            <a:round/>
            <a:headEnd type="none" w="med" len="med"/>
            <a:tailEnd type="arrow"/>
          </a:ln>
          <a:effectLst/>
        </p:spPr>
      </p:cxnSp>
      <p:sp>
        <p:nvSpPr>
          <p:cNvPr id="14" name="مربع نص 13"/>
          <p:cNvSpPr txBox="1"/>
          <p:nvPr/>
        </p:nvSpPr>
        <p:spPr>
          <a:xfrm>
            <a:off x="5747657" y="836023"/>
            <a:ext cx="1698171" cy="1938992"/>
          </a:xfrm>
          <a:prstGeom prst="rect">
            <a:avLst/>
          </a:prstGeom>
          <a:noFill/>
        </p:spPr>
        <p:txBody>
          <a:bodyPr wrap="square" rtlCol="0">
            <a:spAutoFit/>
          </a:bodyPr>
          <a:lstStyle/>
          <a:p>
            <a:r>
              <a:rPr lang="en-US" sz="3200" b="1" dirty="0" smtClean="0">
                <a:ln>
                  <a:solidFill>
                    <a:sysClr val="windowText" lastClr="000000"/>
                  </a:solidFill>
                </a:ln>
                <a:solidFill>
                  <a:srgbClr val="FFFF00"/>
                </a:solidFill>
              </a:rPr>
              <a:t>59,435</a:t>
            </a:r>
          </a:p>
          <a:p>
            <a:r>
              <a:rPr lang="en-US" sz="2400" dirty="0" smtClean="0">
                <a:solidFill>
                  <a:schemeClr val="accent4">
                    <a:lumMod val="50000"/>
                  </a:schemeClr>
                </a:solidFill>
              </a:rPr>
              <a:t> </a:t>
            </a:r>
            <a:r>
              <a:rPr lang="en-US" sz="3200" b="1" dirty="0" smtClean="0">
                <a:ln>
                  <a:solidFill>
                    <a:sysClr val="windowText" lastClr="000000"/>
                  </a:solidFill>
                </a:ln>
                <a:solidFill>
                  <a:srgbClr val="FFFF00"/>
                </a:solidFill>
              </a:rPr>
              <a:t>59,741</a:t>
            </a:r>
            <a:r>
              <a:rPr lang="en-US" sz="2400" b="1" dirty="0" smtClean="0">
                <a:ln>
                  <a:solidFill>
                    <a:sysClr val="windowText" lastClr="000000"/>
                  </a:solidFill>
                </a:ln>
                <a:solidFill>
                  <a:srgbClr val="FFFF00"/>
                </a:solidFill>
              </a:rPr>
              <a:t/>
            </a:r>
            <a:br>
              <a:rPr lang="en-US" sz="2400" b="1" dirty="0" smtClean="0">
                <a:ln>
                  <a:solidFill>
                    <a:sysClr val="windowText" lastClr="000000"/>
                  </a:solidFill>
                </a:ln>
                <a:solidFill>
                  <a:srgbClr val="FFFF00"/>
                </a:solidFill>
              </a:rPr>
            </a:br>
            <a:r>
              <a:rPr lang="en-US" sz="2400" dirty="0" smtClean="0">
                <a:solidFill>
                  <a:schemeClr val="accent4">
                    <a:lumMod val="50000"/>
                  </a:schemeClr>
                </a:solidFill>
              </a:rPr>
              <a:t> </a:t>
            </a:r>
            <a:r>
              <a:rPr lang="en-US" sz="3200" b="1" dirty="0" smtClean="0">
                <a:ln>
                  <a:solidFill>
                    <a:sysClr val="windowText" lastClr="000000"/>
                  </a:solidFill>
                </a:ln>
                <a:solidFill>
                  <a:srgbClr val="FFFF00"/>
                </a:solidFill>
              </a:rPr>
              <a:t>43,123</a:t>
            </a:r>
            <a:r>
              <a:rPr lang="en-US" sz="2400" b="1" dirty="0" smtClean="0">
                <a:ln>
                  <a:solidFill>
                    <a:sysClr val="windowText" lastClr="000000"/>
                  </a:solidFill>
                </a:ln>
                <a:solidFill>
                  <a:srgbClr val="FFFF00"/>
                </a:solidFill>
              </a:rPr>
              <a:t> </a:t>
            </a:r>
            <a:br>
              <a:rPr lang="en-US" sz="2400" b="1" dirty="0" smtClean="0">
                <a:ln>
                  <a:solidFill>
                    <a:sysClr val="windowText" lastClr="000000"/>
                  </a:solidFill>
                </a:ln>
                <a:solidFill>
                  <a:srgbClr val="FFFF00"/>
                </a:solidFill>
              </a:rPr>
            </a:br>
            <a:endParaRPr lang="en-US" sz="2400"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941164" y="-1"/>
            <a:ext cx="7848600" cy="1593669"/>
          </a:xfrm>
        </p:spPr>
        <p:txBody>
          <a:bodyPr/>
          <a:lstStyle/>
          <a:p>
            <a:r>
              <a:rPr lang="en-US" sz="4400" dirty="0" smtClean="0">
                <a:solidFill>
                  <a:schemeClr val="bg2">
                    <a:lumMod val="10000"/>
                  </a:schemeClr>
                </a:solidFill>
              </a:rPr>
              <a:t/>
            </a:r>
            <a:br>
              <a:rPr lang="en-US" sz="4400" dirty="0" smtClean="0">
                <a:solidFill>
                  <a:schemeClr val="bg2">
                    <a:lumMod val="10000"/>
                  </a:schemeClr>
                </a:solidFill>
              </a:rPr>
            </a:br>
            <a:r>
              <a:rPr lang="en-US" sz="4400" dirty="0" smtClean="0">
                <a:solidFill>
                  <a:schemeClr val="bg2">
                    <a:lumMod val="10000"/>
                  </a:schemeClr>
                </a:solidFill>
              </a:rPr>
              <a:t>project Idea</a:t>
            </a:r>
            <a:endParaRPr lang="en-US" sz="4400" dirty="0">
              <a:solidFill>
                <a:schemeClr val="bg2">
                  <a:lumMod val="10000"/>
                </a:schemeClr>
              </a:solidFill>
            </a:endParaRPr>
          </a:p>
        </p:txBody>
      </p:sp>
      <p:sp>
        <p:nvSpPr>
          <p:cNvPr id="3" name="Content Placeholder 2"/>
          <p:cNvSpPr>
            <a:spLocks noGrp="1"/>
          </p:cNvSpPr>
          <p:nvPr>
            <p:ph idx="1"/>
          </p:nvPr>
        </p:nvSpPr>
        <p:spPr>
          <a:xfrm>
            <a:off x="901337" y="1750422"/>
            <a:ext cx="6753497" cy="4075611"/>
          </a:xfrm>
        </p:spPr>
        <p:txBody>
          <a:bodyPr/>
          <a:lstStyle/>
          <a:p>
            <a:pPr marL="0" indent="0" rtl="1">
              <a:buNone/>
            </a:pPr>
            <a:endParaRPr lang="ar-LY" dirty="0"/>
          </a:p>
          <a:p>
            <a:pPr marL="0" indent="0" rtl="1">
              <a:buNone/>
            </a:pPr>
            <a:r>
              <a:rPr lang="en-US" dirty="0" smtClean="0"/>
              <a:t>1)The idea of our graduation project is to </a:t>
            </a:r>
            <a:r>
              <a:rPr lang="en-US" dirty="0" smtClean="0">
                <a:solidFill>
                  <a:srgbClr val="FF0000"/>
                </a:solidFill>
              </a:rPr>
              <a:t>analyze the sales of a business </a:t>
            </a:r>
            <a:r>
              <a:rPr lang="en-US" dirty="0" smtClean="0"/>
              <a:t>for three months in a row by knowing the volume of </a:t>
            </a:r>
            <a:r>
              <a:rPr lang="ar-JO" dirty="0" smtClean="0"/>
              <a:t>     </a:t>
            </a:r>
            <a:r>
              <a:rPr lang="en-US" dirty="0" smtClean="0"/>
              <a:t>sales according to our data</a:t>
            </a:r>
          </a:p>
          <a:p>
            <a:pPr marL="0" indent="0" rtl="1">
              <a:buNone/>
            </a:pPr>
            <a:r>
              <a:rPr lang="ar-LY" dirty="0" smtClean="0"/>
              <a:t> </a:t>
            </a:r>
            <a:endParaRPr lang="ar-LY" dirty="0"/>
          </a:p>
          <a:p>
            <a:pPr marL="0" indent="0">
              <a:buNone/>
            </a:pPr>
            <a:r>
              <a:rPr lang="ar-LY" dirty="0"/>
              <a:t> </a:t>
            </a:r>
            <a:r>
              <a:rPr lang="ar-JO" dirty="0" smtClean="0"/>
              <a:t>2</a:t>
            </a:r>
            <a:r>
              <a:rPr lang="en-US" dirty="0" smtClean="0"/>
              <a:t>) After we analyzed the sales using the statistical analysis program </a:t>
            </a:r>
            <a:r>
              <a:rPr lang="en-US" dirty="0" smtClean="0">
                <a:solidFill>
                  <a:srgbClr val="FF0000"/>
                </a:solidFill>
              </a:rPr>
              <a:t>SPSS</a:t>
            </a:r>
            <a:r>
              <a:rPr lang="en-US" dirty="0" smtClean="0"/>
              <a:t> we did not notice a deterioration in the quantity of sales in a particular month during these three months as a total sales total or choose a </a:t>
            </a:r>
            <a:r>
              <a:rPr lang="en-US" dirty="0" smtClean="0">
                <a:solidFill>
                  <a:srgbClr val="FF0000"/>
                </a:solidFill>
              </a:rPr>
              <a:t>certain type </a:t>
            </a:r>
            <a:r>
              <a:rPr lang="en-US" dirty="0" smtClean="0"/>
              <a:t>of sales and find a quantity sold this month</a:t>
            </a:r>
            <a:endParaRPr lang="ar-LY" dirty="0"/>
          </a:p>
          <a:p>
            <a:pPr marL="0" indent="0" rtl="1">
              <a:buNone/>
            </a:pPr>
            <a:endParaRPr lang="ar-LY" dirty="0"/>
          </a:p>
          <a:p>
            <a:pPr marL="0" indent="0" rtl="1">
              <a:buNone/>
            </a:pPr>
            <a:endParaRPr lang="ar-LY" dirty="0"/>
          </a:p>
          <a:p>
            <a:pPr marL="0" indent="0" rtl="1">
              <a:buNone/>
            </a:pPr>
            <a:endParaRPr lang="ar-LY" dirty="0"/>
          </a:p>
          <a:p>
            <a:pPr marL="0" indent="0" rtl="1">
              <a:buNone/>
            </a:pPr>
            <a:endParaRPr lang="ar-LY" dirty="0"/>
          </a:p>
          <a:p>
            <a:pPr marL="0" indent="0" rtl="1">
              <a:buNone/>
            </a:pPr>
            <a:endParaRPr lang="ar-LY" dirty="0"/>
          </a:p>
          <a:p>
            <a:pPr marL="0" indent="0" rtl="1">
              <a:buNone/>
            </a:pPr>
            <a:r>
              <a:rPr lang="ar-LY" dirty="0"/>
              <a:t> </a:t>
            </a:r>
            <a:endParaRPr lang="en-US" dirty="0"/>
          </a:p>
        </p:txBody>
      </p:sp>
      <p:pic>
        <p:nvPicPr>
          <p:cNvPr id="4" name="Picture 2"/>
          <p:cNvPicPr>
            <a:picLocks noChangeAspect="1" noChangeArrowheads="1"/>
          </p:cNvPicPr>
          <p:nvPr/>
        </p:nvPicPr>
        <p:blipFill>
          <a:blip r:embed="rId2"/>
          <a:srcRect l="28212" t="93750" r="67651"/>
          <a:stretch>
            <a:fillRect/>
          </a:stretch>
        </p:blipFill>
        <p:spPr bwMode="auto">
          <a:xfrm>
            <a:off x="7901912" y="3634542"/>
            <a:ext cx="1242088" cy="1055023"/>
          </a:xfrm>
          <a:prstGeom prst="rect">
            <a:avLst/>
          </a:prstGeom>
          <a:noFill/>
          <a:ln w="9525">
            <a:noFill/>
            <a:miter lim="800000"/>
            <a:headEnd/>
            <a:tailEnd/>
          </a:ln>
          <a:effectLst/>
        </p:spPr>
      </p:pic>
    </p:spTree>
    <p:extLst>
      <p:ext uri="{BB962C8B-B14F-4D97-AF65-F5344CB8AC3E}">
        <p14:creationId xmlns:p14="http://schemas.microsoft.com/office/powerpoint/2010/main" xmlns="" val="28933308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1000"/>
                                        <p:tgtEl>
                                          <p:spTgt spid="3">
                                            <p:txEl>
                                              <p:pRg st="1" end="1"/>
                                            </p:txEl>
                                          </p:spTgt>
                                        </p:tgtEl>
                                      </p:cBhvr>
                                    </p:animEffect>
                                    <p:anim calcmode="lin" valueType="num">
                                      <p:cBhvr>
                                        <p:cTn id="8"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grpId="0" nodeType="after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fade">
                                      <p:cBhvr>
                                        <p:cTn id="13" dur="1000"/>
                                        <p:tgtEl>
                                          <p:spTgt spid="3">
                                            <p:txEl>
                                              <p:pRg st="2" end="2"/>
                                            </p:txEl>
                                          </p:spTgt>
                                        </p:tgtEl>
                                      </p:cBhvr>
                                    </p:animEffect>
                                    <p:anim calcmode="lin" valueType="num">
                                      <p:cBhvr>
                                        <p:cTn id="14"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5"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2" presetClass="entr" presetSubtype="0" fill="hold" grpId="0" nodeType="afterEffect">
                                  <p:stCondLst>
                                    <p:cond delay="1000"/>
                                  </p:stCondLst>
                                  <p:childTnLst>
                                    <p:set>
                                      <p:cBhvr>
                                        <p:cTn id="18" dur="1" fill="hold">
                                          <p:stCondLst>
                                            <p:cond delay="0"/>
                                          </p:stCondLst>
                                        </p:cTn>
                                        <p:tgtEl>
                                          <p:spTgt spid="3">
                                            <p:txEl>
                                              <p:pRg st="9" end="9"/>
                                            </p:txEl>
                                          </p:spTgt>
                                        </p:tgtEl>
                                        <p:attrNameLst>
                                          <p:attrName>style.visibility</p:attrName>
                                        </p:attrNameLst>
                                      </p:cBhvr>
                                      <p:to>
                                        <p:strVal val="visible"/>
                                      </p:to>
                                    </p:set>
                                    <p:animEffect transition="in" filter="fade">
                                      <p:cBhvr>
                                        <p:cTn id="19" dur="1000"/>
                                        <p:tgtEl>
                                          <p:spTgt spid="3">
                                            <p:txEl>
                                              <p:pRg st="9" end="9"/>
                                            </p:txEl>
                                          </p:spTgt>
                                        </p:tgtEl>
                                      </p:cBhvr>
                                    </p:animEffect>
                                    <p:anim calcmode="lin" valueType="num">
                                      <p:cBhvr>
                                        <p:cTn id="20" dur="1000" fill="hold"/>
                                        <p:tgtEl>
                                          <p:spTgt spid="3">
                                            <p:txEl>
                                              <p:pRg st="9" end="9"/>
                                            </p:txEl>
                                          </p:spTgt>
                                        </p:tgtEl>
                                        <p:attrNameLst>
                                          <p:attrName>ppt_x</p:attrName>
                                        </p:attrNameLst>
                                      </p:cBhvr>
                                      <p:tavLst>
                                        <p:tav tm="0">
                                          <p:val>
                                            <p:strVal val="#ppt_x"/>
                                          </p:val>
                                        </p:tav>
                                        <p:tav tm="100000">
                                          <p:val>
                                            <p:strVal val="#ppt_x"/>
                                          </p:val>
                                        </p:tav>
                                      </p:tavLst>
                                    </p:anim>
                                    <p:anim calcmode="lin" valueType="num">
                                      <p:cBhvr>
                                        <p:cTn id="21" dur="1000" fill="hold"/>
                                        <p:tgtEl>
                                          <p:spTgt spid="3">
                                            <p:txEl>
                                              <p:pRg st="9" end="9"/>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875211" y="2336212"/>
            <a:ext cx="7848600" cy="609600"/>
          </a:xfrm>
        </p:spPr>
        <p:txBody>
          <a:bodyPr/>
          <a:lstStyle/>
          <a:p>
            <a:r>
              <a:rPr lang="en-US" dirty="0" smtClean="0">
                <a:solidFill>
                  <a:schemeClr val="accent1">
                    <a:lumMod val="75000"/>
                  </a:schemeClr>
                </a:solidFill>
              </a:rPr>
              <a:t>We have chosen a particular type of sales called (</a:t>
            </a:r>
            <a:r>
              <a:rPr lang="ar-SA" dirty="0" smtClean="0">
                <a:solidFill>
                  <a:schemeClr val="accent1">
                    <a:lumMod val="75000"/>
                  </a:schemeClr>
                </a:solidFill>
              </a:rPr>
              <a:t>يوهو كيك</a:t>
            </a:r>
            <a:r>
              <a:rPr lang="en-US" dirty="0" smtClean="0">
                <a:solidFill>
                  <a:schemeClr val="accent1">
                    <a:lumMod val="75000"/>
                  </a:schemeClr>
                </a:solidFill>
              </a:rPr>
              <a:t>)   so that we can do the analysis for it and we will do the comparison process with the other months</a:t>
            </a:r>
            <a:br>
              <a:rPr lang="en-US" dirty="0" smtClean="0">
                <a:solidFill>
                  <a:schemeClr val="accent1">
                    <a:lumMod val="75000"/>
                  </a:schemeClr>
                </a:solidFill>
              </a:rPr>
            </a:br>
            <a:endParaRPr lang="en-US" dirty="0">
              <a:solidFill>
                <a:schemeClr val="accent1">
                  <a:lumMod val="75000"/>
                </a:schemeClr>
              </a:solidFill>
            </a:endParaRPr>
          </a:p>
        </p:txBody>
      </p:sp>
      <p:sp>
        <p:nvSpPr>
          <p:cNvPr id="4" name="عنصر نائب للتذييل 3"/>
          <p:cNvSpPr>
            <a:spLocks noGrp="1"/>
          </p:cNvSpPr>
          <p:nvPr>
            <p:ph type="ftr" sz="quarter" idx="10"/>
          </p:nvPr>
        </p:nvSpPr>
        <p:spPr/>
        <p:txBody>
          <a:bodyPr/>
          <a:lstStyle/>
          <a:p>
            <a:r>
              <a:rPr lang="en-US" altLang="ko-KR" smtClean="0"/>
              <a:t>Company Logo</a:t>
            </a:r>
            <a:endParaRPr lang="en-US" altLang="ko-K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3073" name="Picture 1"/>
          <p:cNvPicPr>
            <a:picLocks noChangeAspect="1" noChangeArrowheads="1"/>
          </p:cNvPicPr>
          <p:nvPr/>
        </p:nvPicPr>
        <p:blipFill>
          <a:blip r:embed="rId2"/>
          <a:srcRect l="24899" t="54107" r="32202" b="12815"/>
          <a:stretch>
            <a:fillRect/>
          </a:stretch>
        </p:blipFill>
        <p:spPr bwMode="auto">
          <a:xfrm>
            <a:off x="-1" y="718457"/>
            <a:ext cx="9160369" cy="3971109"/>
          </a:xfrm>
          <a:prstGeom prst="rect">
            <a:avLst/>
          </a:prstGeom>
          <a:noFill/>
          <a:ln w="9525">
            <a:noFill/>
            <a:miter lim="800000"/>
            <a:headEnd/>
            <a:tailEnd/>
          </a:ln>
          <a:effectLst/>
        </p:spPr>
      </p:pic>
      <p:sp>
        <p:nvSpPr>
          <p:cNvPr id="33793" name="Rectangle 1"/>
          <p:cNvSpPr>
            <a:spLocks noChangeArrowheads="1"/>
          </p:cNvSpPr>
          <p:nvPr/>
        </p:nvSpPr>
        <p:spPr bwMode="auto">
          <a:xfrm>
            <a:off x="979714" y="5029200"/>
            <a:ext cx="4767908" cy="461665"/>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dirty="0" smtClean="0">
                <a:ln>
                  <a:noFill/>
                </a:ln>
                <a:solidFill>
                  <a:schemeClr val="tx1"/>
                </a:solidFill>
                <a:effectLst/>
                <a:latin typeface="Calibri" pitchFamily="34" charset="0"/>
                <a:ea typeface="Calibri" pitchFamily="34" charset="0"/>
                <a:cs typeface="Arial" pitchFamily="34" charset="0"/>
              </a:rPr>
              <a:t>We select the -&lt; </a:t>
            </a:r>
            <a:r>
              <a:rPr kumimoji="0" lang="ar-JO" sz="2400" b="1" i="0" u="none" strike="noStrike" cap="none" normalizeH="0" baseline="0" dirty="0" smtClean="0">
                <a:ln>
                  <a:noFill/>
                </a:ln>
                <a:solidFill>
                  <a:schemeClr val="tx1"/>
                </a:solidFill>
                <a:effectLst/>
                <a:latin typeface="Calibri" pitchFamily="34" charset="0"/>
                <a:ea typeface="Calibri" pitchFamily="34" charset="0"/>
                <a:cs typeface="Arial" pitchFamily="34" charset="0"/>
              </a:rPr>
              <a:t>يوهو كيك 20 غم فراولة</a:t>
            </a:r>
            <a:endParaRPr kumimoji="0" lang="en-US" sz="2400" b="1" i="0" u="none" strike="noStrike" cap="none" normalizeH="0" baseline="0" dirty="0" smtClean="0">
              <a:ln>
                <a:noFill/>
              </a:ln>
              <a:solidFill>
                <a:schemeClr val="tx1"/>
              </a:solidFill>
              <a:effectLst/>
              <a:latin typeface="Arial" pitchFamily="34" charset="0"/>
              <a:cs typeface="Arial" pitchFamily="34" charset="0"/>
            </a:endParaRPr>
          </a:p>
        </p:txBody>
      </p:sp>
      <p:sp>
        <p:nvSpPr>
          <p:cNvPr id="5" name="مربع نص 4"/>
          <p:cNvSpPr txBox="1"/>
          <p:nvPr/>
        </p:nvSpPr>
        <p:spPr>
          <a:xfrm>
            <a:off x="875212" y="0"/>
            <a:ext cx="1959428" cy="584775"/>
          </a:xfrm>
          <a:prstGeom prst="rect">
            <a:avLst/>
          </a:prstGeom>
          <a:noFill/>
        </p:spPr>
        <p:txBody>
          <a:bodyPr wrap="square" rtlCol="0">
            <a:spAutoFit/>
          </a:bodyPr>
          <a:lstStyle/>
          <a:p>
            <a:r>
              <a:rPr lang="en-US" sz="3200" b="1" dirty="0" smtClean="0">
                <a:solidFill>
                  <a:schemeClr val="accent1">
                    <a:lumMod val="20000"/>
                    <a:lumOff val="80000"/>
                  </a:schemeClr>
                </a:solidFill>
              </a:rPr>
              <a:t>1</a:t>
            </a:r>
            <a:r>
              <a:rPr lang="en-US" sz="3200" b="1" baseline="30000" dirty="0" smtClean="0">
                <a:solidFill>
                  <a:schemeClr val="accent1">
                    <a:lumMod val="20000"/>
                    <a:lumOff val="80000"/>
                  </a:schemeClr>
                </a:solidFill>
              </a:rPr>
              <a:t>st</a:t>
            </a:r>
            <a:r>
              <a:rPr lang="en-US" sz="3200" b="1" dirty="0" smtClean="0">
                <a:solidFill>
                  <a:schemeClr val="accent1">
                    <a:lumMod val="20000"/>
                    <a:lumOff val="80000"/>
                  </a:schemeClr>
                </a:solidFill>
              </a:rPr>
              <a:t> month</a:t>
            </a:r>
            <a:endParaRPr lang="en-US" sz="3200" b="1" dirty="0">
              <a:solidFill>
                <a:schemeClr val="accent1">
                  <a:lumMod val="20000"/>
                  <a:lumOff val="80000"/>
                </a:schemeClr>
              </a:solidFill>
            </a:endParaRPr>
          </a:p>
        </p:txBody>
      </p:sp>
    </p:spTree>
    <p:extLst>
      <p:ext uri="{BB962C8B-B14F-4D97-AF65-F5344CB8AC3E}">
        <p14:creationId xmlns:p14="http://schemas.microsoft.com/office/powerpoint/2010/main" xmlns="" val="190297452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6" name="Picture 4" descr="C:\Users\hp\Desktop\Untitled.png"/>
          <p:cNvPicPr/>
          <p:nvPr/>
        </p:nvPicPr>
        <p:blipFill>
          <a:blip r:embed="rId2"/>
          <a:stretch>
            <a:fillRect/>
          </a:stretch>
        </p:blipFill>
        <p:spPr bwMode="auto">
          <a:xfrm>
            <a:off x="261257" y="1129168"/>
            <a:ext cx="8882743" cy="2045106"/>
          </a:xfrm>
          <a:prstGeom prst="rect">
            <a:avLst/>
          </a:prstGeom>
          <a:noFill/>
          <a:ln>
            <a:noFill/>
          </a:ln>
        </p:spPr>
      </p:pic>
      <p:sp>
        <p:nvSpPr>
          <p:cNvPr id="32769" name="AutoShape 1"/>
          <p:cNvSpPr>
            <a:spLocks noChangeArrowheads="1"/>
          </p:cNvSpPr>
          <p:nvPr/>
        </p:nvSpPr>
        <p:spPr bwMode="auto">
          <a:xfrm>
            <a:off x="209005" y="2424067"/>
            <a:ext cx="946150" cy="763588"/>
          </a:xfrm>
          <a:prstGeom prst="wedgeEllipseCallout">
            <a:avLst>
              <a:gd name="adj1" fmla="val 71745"/>
              <a:gd name="adj2" fmla="val 57398"/>
            </a:avLst>
          </a:prstGeom>
          <a:solidFill>
            <a:srgbClr val="FFFFFF">
              <a:alpha val="0"/>
            </a:srgbClr>
          </a:solidFill>
          <a:ln w="28575">
            <a:solidFill>
              <a:srgbClr val="FF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8" name="مربع نص 7"/>
          <p:cNvSpPr txBox="1"/>
          <p:nvPr/>
        </p:nvSpPr>
        <p:spPr>
          <a:xfrm>
            <a:off x="640080" y="3409406"/>
            <a:ext cx="4924697" cy="1200329"/>
          </a:xfrm>
          <a:prstGeom prst="rect">
            <a:avLst/>
          </a:prstGeom>
          <a:noFill/>
        </p:spPr>
        <p:txBody>
          <a:bodyPr wrap="square" rtlCol="0">
            <a:spAutoFit/>
          </a:bodyPr>
          <a:lstStyle/>
          <a:p>
            <a:pPr algn="l"/>
            <a:r>
              <a:rPr lang="en-US" sz="2400" dirty="0" smtClean="0">
                <a:solidFill>
                  <a:schemeClr val="accent4">
                    <a:lumMod val="50000"/>
                  </a:schemeClr>
                </a:solidFill>
              </a:rPr>
              <a:t>total price </a:t>
            </a:r>
            <a:r>
              <a:rPr lang="en-US" sz="2400" b="1" dirty="0" smtClean="0">
                <a:ln>
                  <a:solidFill>
                    <a:sysClr val="windowText" lastClr="000000"/>
                  </a:solidFill>
                </a:ln>
                <a:solidFill>
                  <a:srgbClr val="FFFF00"/>
                </a:solidFill>
              </a:rPr>
              <a:t>6</a:t>
            </a:r>
          </a:p>
          <a:p>
            <a:pPr algn="l"/>
            <a:r>
              <a:rPr lang="en-US" sz="2400" dirty="0" smtClean="0">
                <a:solidFill>
                  <a:schemeClr val="accent4">
                    <a:lumMod val="50000"/>
                  </a:schemeClr>
                </a:solidFill>
              </a:rPr>
              <a:t>total amount </a:t>
            </a:r>
            <a:r>
              <a:rPr lang="en-US" sz="2400" b="1" dirty="0" smtClean="0">
                <a:ln>
                  <a:solidFill>
                    <a:sysClr val="windowText" lastClr="000000"/>
                  </a:solidFill>
                </a:ln>
                <a:solidFill>
                  <a:srgbClr val="FFFF00"/>
                </a:solidFill>
              </a:rPr>
              <a:t>6 </a:t>
            </a:r>
          </a:p>
          <a:p>
            <a:pPr algn="l"/>
            <a:endParaRPr lang="en-US" sz="2400" dirty="0">
              <a:solidFill>
                <a:schemeClr val="accent4">
                  <a:lumMod val="50000"/>
                </a:schemeClr>
              </a:solidFill>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02091" y="402908"/>
            <a:ext cx="7848600" cy="609600"/>
          </a:xfrm>
        </p:spPr>
        <p:txBody>
          <a:bodyPr/>
          <a:lstStyle/>
          <a:p>
            <a:r>
              <a:rPr lang="en-US" sz="2400" dirty="0" smtClean="0">
                <a:solidFill>
                  <a:schemeClr val="accent4">
                    <a:lumMod val="50000"/>
                  </a:schemeClr>
                </a:solidFill>
              </a:rPr>
              <a:t/>
            </a:r>
            <a:br>
              <a:rPr lang="en-US" sz="2400" dirty="0" smtClean="0">
                <a:solidFill>
                  <a:schemeClr val="accent4">
                    <a:lumMod val="50000"/>
                  </a:schemeClr>
                </a:solidFill>
              </a:rPr>
            </a:br>
            <a:r>
              <a:rPr lang="en-US" sz="2400" dirty="0" smtClean="0">
                <a:solidFill>
                  <a:schemeClr val="accent4">
                    <a:lumMod val="50000"/>
                  </a:schemeClr>
                </a:solidFill>
              </a:rPr>
              <a:t/>
            </a:r>
            <a:br>
              <a:rPr lang="en-US" sz="2400" dirty="0" smtClean="0">
                <a:solidFill>
                  <a:schemeClr val="accent4">
                    <a:lumMod val="50000"/>
                  </a:schemeClr>
                </a:solidFill>
              </a:rPr>
            </a:br>
            <a:r>
              <a:rPr lang="en-US" sz="2400" dirty="0" smtClean="0">
                <a:solidFill>
                  <a:schemeClr val="accent4">
                    <a:lumMod val="50000"/>
                  </a:schemeClr>
                </a:solidFill>
              </a:rPr>
              <a:t>We make the bar chart by using this method</a:t>
            </a:r>
            <a:endParaRPr lang="en-US" sz="2400" dirty="0">
              <a:solidFill>
                <a:schemeClr val="accent4">
                  <a:lumMod val="50000"/>
                </a:schemeClr>
              </a:solidFill>
            </a:endParaRPr>
          </a:p>
        </p:txBody>
      </p:sp>
      <p:sp>
        <p:nvSpPr>
          <p:cNvPr id="31746"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10" name="Picture 6" descr="C:\Users\hp\Desktop\Untitled2222.png"/>
          <p:cNvPicPr/>
          <p:nvPr/>
        </p:nvPicPr>
        <p:blipFill>
          <a:blip r:embed="rId2"/>
          <a:srcRect/>
          <a:stretch>
            <a:fillRect/>
          </a:stretch>
        </p:blipFill>
        <p:spPr bwMode="auto">
          <a:xfrm>
            <a:off x="185737" y="1578019"/>
            <a:ext cx="4200525" cy="1533525"/>
          </a:xfrm>
          <a:prstGeom prst="rect">
            <a:avLst/>
          </a:prstGeom>
          <a:noFill/>
          <a:ln w="9525">
            <a:noFill/>
            <a:miter lim="800000"/>
            <a:headEnd/>
            <a:tailEnd/>
          </a:ln>
        </p:spPr>
      </p:pic>
      <p:pic>
        <p:nvPicPr>
          <p:cNvPr id="11" name="Picture 7" descr="C:\Users\hp\Desktop\Untitled.png"/>
          <p:cNvPicPr/>
          <p:nvPr/>
        </p:nvPicPr>
        <p:blipFill>
          <a:blip r:embed="rId3"/>
          <a:srcRect/>
          <a:stretch>
            <a:fillRect/>
          </a:stretch>
        </p:blipFill>
        <p:spPr bwMode="auto">
          <a:xfrm>
            <a:off x="5162550" y="3819525"/>
            <a:ext cx="3981450" cy="3038475"/>
          </a:xfrm>
          <a:prstGeom prst="rect">
            <a:avLst/>
          </a:prstGeom>
          <a:noFill/>
          <a:ln w="9525">
            <a:noFill/>
            <a:miter lim="800000"/>
            <a:headEnd/>
            <a:tailEnd/>
          </a:ln>
        </p:spPr>
      </p:pic>
      <p:sp>
        <p:nvSpPr>
          <p:cNvPr id="31749" name="AutoShape 5"/>
          <p:cNvSpPr>
            <a:spLocks/>
          </p:cNvSpPr>
          <p:nvPr/>
        </p:nvSpPr>
        <p:spPr bwMode="auto">
          <a:xfrm>
            <a:off x="6091373" y="4083096"/>
            <a:ext cx="354013" cy="287337"/>
          </a:xfrm>
          <a:prstGeom prst="borderCallout1">
            <a:avLst>
              <a:gd name="adj1" fmla="val 39912"/>
              <a:gd name="adj2" fmla="val -21546"/>
              <a:gd name="adj3" fmla="val 246565"/>
              <a:gd name="adj4" fmla="val -158528"/>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sz="1200" b="1" i="0" u="none" strike="noStrike" cap="none" normalizeH="0" baseline="0" smtClean="0">
                <a:ln>
                  <a:noFill/>
                </a:ln>
                <a:solidFill>
                  <a:srgbClr val="FF0000"/>
                </a:solidFill>
                <a:effectLst/>
                <a:latin typeface="Calibri" pitchFamily="34" charset="0"/>
                <a:ea typeface="Arial" pitchFamily="34" charset="0"/>
                <a:cs typeface="Arial" pitchFamily="34" charset="0"/>
              </a:rPr>
              <a:t>1</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31750" name="AutoShape 6"/>
          <p:cNvSpPr>
            <a:spLocks/>
          </p:cNvSpPr>
          <p:nvPr/>
        </p:nvSpPr>
        <p:spPr bwMode="auto">
          <a:xfrm>
            <a:off x="4669836" y="5459095"/>
            <a:ext cx="312737" cy="242888"/>
          </a:xfrm>
          <a:prstGeom prst="borderCallout1">
            <a:avLst>
              <a:gd name="adj1" fmla="val 46995"/>
              <a:gd name="adj2" fmla="val 124343"/>
              <a:gd name="adj3" fmla="val -19583"/>
              <a:gd name="adj4" fmla="val 491685"/>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sz="1200" b="1" i="0" u="none" strike="noStrike" cap="none" normalizeH="0" baseline="0" smtClean="0">
                <a:ln>
                  <a:noFill/>
                </a:ln>
                <a:solidFill>
                  <a:srgbClr val="FF0000"/>
                </a:solidFill>
                <a:effectLst/>
                <a:latin typeface="Calibri" pitchFamily="34" charset="0"/>
                <a:ea typeface="Arial" pitchFamily="34" charset="0"/>
                <a:cs typeface="Arial" pitchFamily="34" charset="0"/>
              </a:rPr>
              <a:t>2</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31751" name="AutoShape 7"/>
          <p:cNvSpPr>
            <a:spLocks/>
          </p:cNvSpPr>
          <p:nvPr/>
        </p:nvSpPr>
        <p:spPr bwMode="auto">
          <a:xfrm>
            <a:off x="8972550" y="4963569"/>
            <a:ext cx="342900" cy="350837"/>
          </a:xfrm>
          <a:prstGeom prst="borderCallout1">
            <a:avLst>
              <a:gd name="adj1" fmla="val 32606"/>
              <a:gd name="adj2" fmla="val -22181"/>
              <a:gd name="adj3" fmla="val 124639"/>
              <a:gd name="adj4" fmla="val -316449"/>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sz="1200" b="1" i="0" u="none" strike="noStrike" cap="none" normalizeH="0" baseline="0" smtClean="0">
                <a:ln>
                  <a:noFill/>
                </a:ln>
                <a:solidFill>
                  <a:srgbClr val="FF0000"/>
                </a:solidFill>
                <a:effectLst/>
                <a:latin typeface="Calibri" pitchFamily="34" charset="0"/>
                <a:ea typeface="Arial" pitchFamily="34" charset="0"/>
                <a:cs typeface="Arial" pitchFamily="34" charset="0"/>
              </a:rPr>
              <a:t>3</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عنصر نائب للتذييل 3"/>
          <p:cNvSpPr>
            <a:spLocks noGrp="1"/>
          </p:cNvSpPr>
          <p:nvPr>
            <p:ph type="ftr" sz="quarter" idx="10"/>
          </p:nvPr>
        </p:nvSpPr>
        <p:spPr/>
        <p:txBody>
          <a:bodyPr/>
          <a:lstStyle/>
          <a:p>
            <a:r>
              <a:rPr lang="en-US" altLang="ko-KR" smtClean="0"/>
              <a:t>Company Logo</a:t>
            </a:r>
            <a:endParaRPr lang="en-US" altLang="ko-KR"/>
          </a:p>
        </p:txBody>
      </p:sp>
      <p:pic>
        <p:nvPicPr>
          <p:cNvPr id="29698" name="Picture 2"/>
          <p:cNvPicPr>
            <a:picLocks noChangeAspect="1" noChangeArrowheads="1"/>
          </p:cNvPicPr>
          <p:nvPr/>
        </p:nvPicPr>
        <p:blipFill>
          <a:blip r:embed="rId2"/>
          <a:srcRect l="28111" t="31502" r="31892" b="20714"/>
          <a:stretch>
            <a:fillRect/>
          </a:stretch>
        </p:blipFill>
        <p:spPr bwMode="auto">
          <a:xfrm>
            <a:off x="-1" y="1685109"/>
            <a:ext cx="7236823" cy="5185954"/>
          </a:xfrm>
          <a:prstGeom prst="rect">
            <a:avLst/>
          </a:prstGeom>
          <a:noFill/>
          <a:ln w="9525">
            <a:noFill/>
            <a:miter lim="800000"/>
            <a:headEnd/>
            <a:tailEnd/>
          </a:ln>
          <a:effectLst/>
        </p:spPr>
      </p:pic>
      <p:sp>
        <p:nvSpPr>
          <p:cNvPr id="6" name="عنوان 5"/>
          <p:cNvSpPr>
            <a:spLocks noGrp="1"/>
          </p:cNvSpPr>
          <p:nvPr>
            <p:ph type="title"/>
          </p:nvPr>
        </p:nvSpPr>
        <p:spPr/>
        <p:txBody>
          <a:bodyPr/>
          <a:lstStyle/>
          <a:p>
            <a:r>
              <a:rPr lang="en-US" dirty="0" smtClean="0">
                <a:solidFill>
                  <a:schemeClr val="accent1">
                    <a:lumMod val="20000"/>
                    <a:lumOff val="80000"/>
                  </a:schemeClr>
                </a:solidFill>
              </a:rPr>
              <a:t>bar chart</a:t>
            </a:r>
            <a:endParaRPr lang="en-US" dirty="0">
              <a:solidFill>
                <a:schemeClr val="accent1">
                  <a:lumMod val="20000"/>
                  <a:lumOff val="80000"/>
                </a:schemeClr>
              </a:solidFill>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5" descr="C:\Users\hp\Desktop\ياهو كيك.png"/>
          <p:cNvPicPr/>
          <p:nvPr/>
        </p:nvPicPr>
        <p:blipFill>
          <a:blip r:embed="rId2"/>
          <a:srcRect/>
          <a:stretch>
            <a:fillRect/>
          </a:stretch>
        </p:blipFill>
        <p:spPr bwMode="auto">
          <a:xfrm>
            <a:off x="0" y="731521"/>
            <a:ext cx="5199017" cy="2677886"/>
          </a:xfrm>
          <a:prstGeom prst="rect">
            <a:avLst/>
          </a:prstGeom>
          <a:noFill/>
          <a:ln w="9525">
            <a:noFill/>
            <a:miter lim="800000"/>
            <a:headEnd/>
            <a:tailEnd/>
          </a:ln>
        </p:spPr>
      </p:pic>
      <p:pic>
        <p:nvPicPr>
          <p:cNvPr id="8" name="Picture 6" descr="C:\Users\hp\Desktop\Untitled.png"/>
          <p:cNvPicPr/>
          <p:nvPr/>
        </p:nvPicPr>
        <p:blipFill>
          <a:blip r:embed="rId3"/>
          <a:stretch>
            <a:fillRect/>
          </a:stretch>
        </p:blipFill>
        <p:spPr bwMode="auto">
          <a:xfrm>
            <a:off x="195943" y="3381357"/>
            <a:ext cx="8948057" cy="2431613"/>
          </a:xfrm>
          <a:prstGeom prst="rect">
            <a:avLst/>
          </a:prstGeom>
          <a:noFill/>
          <a:ln>
            <a:noFill/>
          </a:ln>
        </p:spPr>
      </p:pic>
      <p:sp>
        <p:nvSpPr>
          <p:cNvPr id="11" name="مربع نص 10"/>
          <p:cNvSpPr txBox="1"/>
          <p:nvPr/>
        </p:nvSpPr>
        <p:spPr>
          <a:xfrm>
            <a:off x="1293222" y="0"/>
            <a:ext cx="2612571" cy="584775"/>
          </a:xfrm>
          <a:prstGeom prst="rect">
            <a:avLst/>
          </a:prstGeom>
          <a:noFill/>
        </p:spPr>
        <p:txBody>
          <a:bodyPr wrap="square" rtlCol="0">
            <a:spAutoFit/>
          </a:bodyPr>
          <a:lstStyle/>
          <a:p>
            <a:r>
              <a:rPr lang="en-US" sz="3200" b="1" dirty="0" smtClean="0">
                <a:solidFill>
                  <a:schemeClr val="accent1">
                    <a:lumMod val="20000"/>
                    <a:lumOff val="80000"/>
                  </a:schemeClr>
                </a:solidFill>
              </a:rPr>
              <a:t>second month</a:t>
            </a:r>
            <a:endParaRPr lang="en-US" sz="3200" b="1" dirty="0">
              <a:solidFill>
                <a:schemeClr val="accent1">
                  <a:lumMod val="20000"/>
                  <a:lumOff val="80000"/>
                </a:schemeClr>
              </a:solidFill>
            </a:endParaRPr>
          </a:p>
        </p:txBody>
      </p:sp>
      <p:sp>
        <p:nvSpPr>
          <p:cNvPr id="12" name="مربع نص 11"/>
          <p:cNvSpPr txBox="1"/>
          <p:nvPr/>
        </p:nvSpPr>
        <p:spPr>
          <a:xfrm>
            <a:off x="287382" y="5879740"/>
            <a:ext cx="4924697" cy="1200329"/>
          </a:xfrm>
          <a:prstGeom prst="rect">
            <a:avLst/>
          </a:prstGeom>
          <a:noFill/>
        </p:spPr>
        <p:txBody>
          <a:bodyPr wrap="square" rtlCol="0">
            <a:spAutoFit/>
          </a:bodyPr>
          <a:lstStyle/>
          <a:p>
            <a:pPr algn="l"/>
            <a:r>
              <a:rPr lang="en-US" sz="2400" dirty="0" smtClean="0">
                <a:solidFill>
                  <a:schemeClr val="accent4">
                    <a:lumMod val="50000"/>
                  </a:schemeClr>
                </a:solidFill>
              </a:rPr>
              <a:t>total price </a:t>
            </a:r>
            <a:r>
              <a:rPr lang="en-US" sz="2400" b="1" dirty="0" smtClean="0">
                <a:ln>
                  <a:solidFill>
                    <a:sysClr val="windowText" lastClr="000000"/>
                  </a:solidFill>
                </a:ln>
                <a:solidFill>
                  <a:srgbClr val="FFFF00"/>
                </a:solidFill>
              </a:rPr>
              <a:t>29</a:t>
            </a:r>
          </a:p>
          <a:p>
            <a:pPr algn="l"/>
            <a:r>
              <a:rPr lang="en-US" sz="2400" dirty="0" smtClean="0">
                <a:solidFill>
                  <a:schemeClr val="accent4">
                    <a:lumMod val="50000"/>
                  </a:schemeClr>
                </a:solidFill>
              </a:rPr>
              <a:t>total amount </a:t>
            </a:r>
            <a:r>
              <a:rPr lang="en-US" sz="2400" b="1" dirty="0" smtClean="0">
                <a:ln>
                  <a:solidFill>
                    <a:sysClr val="windowText" lastClr="000000"/>
                  </a:solidFill>
                </a:ln>
                <a:solidFill>
                  <a:srgbClr val="FFFF00"/>
                </a:solidFill>
              </a:rPr>
              <a:t>29 </a:t>
            </a:r>
          </a:p>
          <a:p>
            <a:pPr algn="l"/>
            <a:endParaRPr lang="en-US" sz="2400" dirty="0">
              <a:solidFill>
                <a:schemeClr val="accent4">
                  <a:lumMod val="50000"/>
                </a:schemeClr>
              </a:solidFill>
            </a:endParaRPr>
          </a:p>
        </p:txBody>
      </p:sp>
      <p:sp>
        <p:nvSpPr>
          <p:cNvPr id="13" name="AutoShape 1"/>
          <p:cNvSpPr>
            <a:spLocks noChangeArrowheads="1"/>
          </p:cNvSpPr>
          <p:nvPr/>
        </p:nvSpPr>
        <p:spPr bwMode="auto">
          <a:xfrm>
            <a:off x="248194" y="5049702"/>
            <a:ext cx="946150" cy="763588"/>
          </a:xfrm>
          <a:prstGeom prst="wedgeEllipseCallout">
            <a:avLst>
              <a:gd name="adj1" fmla="val 71745"/>
              <a:gd name="adj2" fmla="val 57398"/>
            </a:avLst>
          </a:prstGeom>
          <a:solidFill>
            <a:srgbClr val="FFFFFF">
              <a:alpha val="0"/>
            </a:srgbClr>
          </a:solidFill>
          <a:ln w="28575">
            <a:solidFill>
              <a:srgbClr val="FF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ChangeArrowheads="1"/>
          </p:cNvSpPr>
          <p:nvPr/>
        </p:nvSpPr>
        <p:spPr bwMode="auto">
          <a:xfrm>
            <a:off x="4258491" y="1502229"/>
            <a:ext cx="4137095" cy="584775"/>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lang="en-US" sz="2800" b="1" u="sng" dirty="0" smtClean="0">
                <a:solidFill>
                  <a:schemeClr val="tx1"/>
                </a:solidFill>
                <a:effectLst/>
                <a:latin typeface="Calibri" pitchFamily="34" charset="0"/>
                <a:ea typeface="Calibri" pitchFamily="34" charset="0"/>
                <a:cs typeface="Arial" pitchFamily="34" charset="0"/>
              </a:rPr>
              <a:t>Par chart </a:t>
            </a:r>
            <a:r>
              <a:rPr lang="en-US" sz="2800" b="1" dirty="0" smtClean="0">
                <a:solidFill>
                  <a:schemeClr val="tx1"/>
                </a:solidFill>
                <a:effectLst/>
                <a:latin typeface="Calibri" pitchFamily="34" charset="0"/>
                <a:ea typeface="Calibri" pitchFamily="34" charset="0"/>
                <a:cs typeface="Arial" pitchFamily="34" charset="0"/>
              </a:rPr>
              <a:t>from pivot table</a:t>
            </a:r>
            <a:r>
              <a:rPr kumimoji="0" lang="en-US" sz="3200" b="1" i="0" u="none" strike="noStrike" cap="none" normalizeH="0" baseline="0" dirty="0" smtClean="0">
                <a:ln>
                  <a:noFill/>
                </a:ln>
                <a:solidFill>
                  <a:schemeClr val="accent1">
                    <a:lumMod val="20000"/>
                    <a:lumOff val="80000"/>
                  </a:schemeClr>
                </a:solidFill>
                <a:effectLst/>
                <a:latin typeface="Calibri" pitchFamily="34" charset="0"/>
                <a:ea typeface="Calibri" pitchFamily="34" charset="0"/>
                <a:cs typeface="Arial" pitchFamily="34" charset="0"/>
              </a:rPr>
              <a:t>:</a:t>
            </a:r>
            <a:endParaRPr kumimoji="0" lang="en-US" sz="3200" b="1" i="0" u="none" strike="noStrike" cap="none" normalizeH="0" baseline="0" dirty="0" smtClean="0">
              <a:ln>
                <a:noFill/>
              </a:ln>
              <a:solidFill>
                <a:schemeClr val="accent1">
                  <a:lumMod val="20000"/>
                  <a:lumOff val="80000"/>
                </a:schemeClr>
              </a:solidFill>
              <a:effectLst/>
              <a:latin typeface="Arial" pitchFamily="34" charset="0"/>
              <a:cs typeface="Arial" pitchFamily="34" charset="0"/>
            </a:endParaRPr>
          </a:p>
        </p:txBody>
      </p:sp>
      <p:pic>
        <p:nvPicPr>
          <p:cNvPr id="12289" name="Picture 7" descr="Untitled"/>
          <p:cNvPicPr>
            <a:picLocks noChangeAspect="1" noChangeArrowheads="1"/>
          </p:cNvPicPr>
          <p:nvPr/>
        </p:nvPicPr>
        <p:blipFill>
          <a:blip r:embed="rId2"/>
          <a:srcRect t="3516" r="21667"/>
          <a:stretch>
            <a:fillRect/>
          </a:stretch>
        </p:blipFill>
        <p:spPr bwMode="auto">
          <a:xfrm>
            <a:off x="0" y="692331"/>
            <a:ext cx="3762104" cy="2823722"/>
          </a:xfrm>
          <a:prstGeom prst="rect">
            <a:avLst/>
          </a:prstGeom>
          <a:noFill/>
        </p:spPr>
      </p:pic>
      <p:sp>
        <p:nvSpPr>
          <p:cNvPr id="12291" name="Rectangle 3"/>
          <p:cNvSpPr>
            <a:spLocks noChangeArrowheads="1"/>
          </p:cNvSpPr>
          <p:nvPr/>
        </p:nvSpPr>
        <p:spPr bwMode="auto">
          <a:xfrm>
            <a:off x="0" y="38004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2292" name="Rectangle 4"/>
          <p:cNvSpPr>
            <a:spLocks noChangeArrowheads="1"/>
          </p:cNvSpPr>
          <p:nvPr/>
        </p:nvSpPr>
        <p:spPr bwMode="auto">
          <a:xfrm>
            <a:off x="-1" y="4036424"/>
            <a:ext cx="3971109" cy="52322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800" b="1" i="0" u="sng" strike="noStrike" cap="none" normalizeH="0" baseline="0" dirty="0" smtClean="0">
                <a:ln>
                  <a:noFill/>
                </a:ln>
                <a:solidFill>
                  <a:schemeClr val="tx1"/>
                </a:solidFill>
                <a:effectLst/>
                <a:latin typeface="Calibri" pitchFamily="34" charset="0"/>
                <a:ea typeface="Calibri" pitchFamily="34" charset="0"/>
                <a:cs typeface="Arial" pitchFamily="34" charset="0"/>
              </a:rPr>
              <a:t>Area chart </a:t>
            </a:r>
            <a:r>
              <a:rPr kumimoji="0" lang="en-US" sz="2800" b="1" i="0" u="none" strike="noStrike" cap="none" normalizeH="0" baseline="0" dirty="0" smtClean="0">
                <a:ln>
                  <a:noFill/>
                </a:ln>
                <a:solidFill>
                  <a:schemeClr val="tx1"/>
                </a:solidFill>
                <a:effectLst/>
                <a:latin typeface="Calibri" pitchFamily="34" charset="0"/>
                <a:ea typeface="Calibri" pitchFamily="34" charset="0"/>
                <a:cs typeface="Arial" pitchFamily="34" charset="0"/>
              </a:rPr>
              <a:t>pivot table:</a:t>
            </a:r>
            <a:endParaRPr kumimoji="0" lang="en-US" sz="2800" b="1" i="0" u="none" strike="noStrike" cap="none" normalizeH="0" baseline="0" dirty="0" smtClean="0">
              <a:ln>
                <a:noFill/>
              </a:ln>
              <a:solidFill>
                <a:schemeClr val="tx1"/>
              </a:solidFill>
              <a:effectLst/>
              <a:latin typeface="Arial" pitchFamily="34" charset="0"/>
              <a:cs typeface="Arial" pitchFamily="34" charset="0"/>
            </a:endParaRPr>
          </a:p>
        </p:txBody>
      </p:sp>
      <p:pic>
        <p:nvPicPr>
          <p:cNvPr id="11" name="Picture 8"/>
          <p:cNvPicPr/>
          <p:nvPr/>
        </p:nvPicPr>
        <p:blipFill>
          <a:blip r:embed="rId3"/>
          <a:srcRect/>
          <a:stretch>
            <a:fillRect/>
          </a:stretch>
        </p:blipFill>
        <p:spPr bwMode="auto">
          <a:xfrm>
            <a:off x="4153989" y="2965268"/>
            <a:ext cx="4990011" cy="3683726"/>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صورة 4" descr="C:\Users\Manar\Desktop\8.png"/>
          <p:cNvPicPr/>
          <p:nvPr/>
        </p:nvPicPr>
        <p:blipFill>
          <a:blip r:embed="rId2"/>
          <a:srcRect t="12078" r="70350" b="64369"/>
          <a:stretch>
            <a:fillRect/>
          </a:stretch>
        </p:blipFill>
        <p:spPr bwMode="auto">
          <a:xfrm>
            <a:off x="-1" y="820121"/>
            <a:ext cx="4036423" cy="2706850"/>
          </a:xfrm>
          <a:prstGeom prst="rect">
            <a:avLst/>
          </a:prstGeom>
          <a:noFill/>
          <a:ln w="9525">
            <a:noFill/>
            <a:miter lim="800000"/>
            <a:headEnd/>
            <a:tailEnd/>
          </a:ln>
        </p:spPr>
      </p:pic>
      <p:sp>
        <p:nvSpPr>
          <p:cNvPr id="6" name="مربع نص 5"/>
          <p:cNvSpPr txBox="1"/>
          <p:nvPr/>
        </p:nvSpPr>
        <p:spPr>
          <a:xfrm>
            <a:off x="-235131" y="4271555"/>
            <a:ext cx="1672045" cy="461665"/>
          </a:xfrm>
          <a:prstGeom prst="rect">
            <a:avLst/>
          </a:prstGeom>
          <a:noFill/>
        </p:spPr>
        <p:txBody>
          <a:bodyPr wrap="square" rtlCol="0">
            <a:spAutoFit/>
          </a:bodyPr>
          <a:lstStyle/>
          <a:p>
            <a:r>
              <a:rPr lang="en-US" sz="2400" b="1" dirty="0" smtClean="0">
                <a:solidFill>
                  <a:schemeClr val="accent4">
                    <a:lumMod val="50000"/>
                  </a:schemeClr>
                </a:solidFill>
              </a:rPr>
              <a:t>Result :</a:t>
            </a:r>
            <a:endParaRPr lang="en-US" sz="2400" b="1" dirty="0">
              <a:solidFill>
                <a:schemeClr val="accent4">
                  <a:lumMod val="50000"/>
                </a:schemeClr>
              </a:solidFill>
            </a:endParaRPr>
          </a:p>
        </p:txBody>
      </p:sp>
      <p:sp>
        <p:nvSpPr>
          <p:cNvPr id="7" name="مربع نص 6"/>
          <p:cNvSpPr txBox="1"/>
          <p:nvPr/>
        </p:nvSpPr>
        <p:spPr>
          <a:xfrm>
            <a:off x="3265713" y="5657671"/>
            <a:ext cx="4402185" cy="1200329"/>
          </a:xfrm>
          <a:prstGeom prst="rect">
            <a:avLst/>
          </a:prstGeom>
          <a:solidFill>
            <a:schemeClr val="bg1">
              <a:lumMod val="95000"/>
            </a:schemeClr>
          </a:solidFill>
        </p:spPr>
        <p:txBody>
          <a:bodyPr wrap="square" rtlCol="0">
            <a:spAutoFit/>
          </a:bodyPr>
          <a:lstStyle/>
          <a:p>
            <a:r>
              <a:rPr lang="en-US" sz="2400" dirty="0" smtClean="0">
                <a:solidFill>
                  <a:schemeClr val="accent4">
                    <a:lumMod val="50000"/>
                  </a:schemeClr>
                </a:solidFill>
              </a:rPr>
              <a:t>Total price </a:t>
            </a:r>
            <a:r>
              <a:rPr lang="en-US" sz="2400" b="1" dirty="0" smtClean="0">
                <a:ln>
                  <a:solidFill>
                    <a:sysClr val="windowText" lastClr="000000"/>
                  </a:solidFill>
                </a:ln>
                <a:solidFill>
                  <a:srgbClr val="FFFF00"/>
                </a:solidFill>
              </a:rPr>
              <a:t>8</a:t>
            </a:r>
          </a:p>
          <a:p>
            <a:r>
              <a:rPr lang="en-US" sz="2400" dirty="0" smtClean="0">
                <a:solidFill>
                  <a:schemeClr val="accent4">
                    <a:lumMod val="50000"/>
                  </a:schemeClr>
                </a:solidFill>
              </a:rPr>
              <a:t>Total amount </a:t>
            </a:r>
            <a:r>
              <a:rPr lang="en-US" sz="2400" b="1" dirty="0" smtClean="0">
                <a:ln>
                  <a:solidFill>
                    <a:sysClr val="windowText" lastClr="000000"/>
                  </a:solidFill>
                </a:ln>
                <a:solidFill>
                  <a:srgbClr val="FFFF00"/>
                </a:solidFill>
              </a:rPr>
              <a:t>8</a:t>
            </a:r>
          </a:p>
          <a:p>
            <a:endParaRPr lang="en-US" sz="2400" dirty="0">
              <a:solidFill>
                <a:schemeClr val="accent4">
                  <a:lumMod val="50000"/>
                </a:schemeClr>
              </a:solidFill>
            </a:endParaRPr>
          </a:p>
        </p:txBody>
      </p:sp>
      <p:sp>
        <p:nvSpPr>
          <p:cNvPr id="8" name="عنوان 7"/>
          <p:cNvSpPr txBox="1">
            <a:spLocks noGrp="1"/>
          </p:cNvSpPr>
          <p:nvPr>
            <p:ph type="title"/>
          </p:nvPr>
        </p:nvSpPr>
        <p:spPr>
          <a:xfrm>
            <a:off x="1185863" y="128588"/>
            <a:ext cx="7848600" cy="584775"/>
          </a:xfrm>
          <a:prstGeom prst="rect">
            <a:avLst/>
          </a:prstGeom>
          <a:noFill/>
        </p:spPr>
        <p:txBody>
          <a:bodyPr wrap="square" rtlCol="0">
            <a:spAutoFit/>
          </a:bodyPr>
          <a:lstStyle/>
          <a:p>
            <a:r>
              <a:rPr lang="en-US" sz="3200" b="1" dirty="0" smtClean="0">
                <a:solidFill>
                  <a:schemeClr val="accent1">
                    <a:lumMod val="20000"/>
                    <a:lumOff val="80000"/>
                  </a:schemeClr>
                </a:solidFill>
              </a:rPr>
              <a:t>3</a:t>
            </a:r>
            <a:r>
              <a:rPr lang="en-US" sz="3200" b="1" baseline="30000" dirty="0" smtClean="0">
                <a:solidFill>
                  <a:schemeClr val="accent1">
                    <a:lumMod val="20000"/>
                    <a:lumOff val="80000"/>
                  </a:schemeClr>
                </a:solidFill>
              </a:rPr>
              <a:t>rd</a:t>
            </a:r>
            <a:r>
              <a:rPr lang="en-US" sz="3200" b="1" dirty="0" smtClean="0">
                <a:solidFill>
                  <a:schemeClr val="accent1">
                    <a:lumMod val="20000"/>
                    <a:lumOff val="80000"/>
                  </a:schemeClr>
                </a:solidFill>
              </a:rPr>
              <a:t>  month</a:t>
            </a:r>
            <a:endParaRPr lang="en-US" sz="3200" b="1" dirty="0">
              <a:solidFill>
                <a:schemeClr val="accent1">
                  <a:lumMod val="20000"/>
                  <a:lumOff val="80000"/>
                </a:schemeClr>
              </a:solidFill>
            </a:endParaRPr>
          </a:p>
        </p:txBody>
      </p:sp>
      <p:pic>
        <p:nvPicPr>
          <p:cNvPr id="2050" name="Picture 2" descr="C:\Users\hp\Desktop\شهر 8.png"/>
          <p:cNvPicPr>
            <a:picLocks noChangeAspect="1" noChangeArrowheads="1"/>
          </p:cNvPicPr>
          <p:nvPr/>
        </p:nvPicPr>
        <p:blipFill>
          <a:blip r:embed="rId3"/>
          <a:srcRect/>
          <a:stretch>
            <a:fillRect/>
          </a:stretch>
        </p:blipFill>
        <p:spPr bwMode="auto">
          <a:xfrm>
            <a:off x="1280159" y="3685768"/>
            <a:ext cx="7863841" cy="1628775"/>
          </a:xfrm>
          <a:prstGeom prst="rect">
            <a:avLst/>
          </a:prstGeom>
          <a:noFill/>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u="sng" dirty="0" smtClean="0"/>
              <a:t>bar chart</a:t>
            </a:r>
            <a:r>
              <a:rPr lang="en-US" dirty="0" smtClean="0"/>
              <a:t/>
            </a:r>
            <a:br>
              <a:rPr lang="en-US" dirty="0" smtClean="0"/>
            </a:br>
            <a:endParaRPr lang="en-US" dirty="0"/>
          </a:p>
        </p:txBody>
      </p:sp>
      <p:pic>
        <p:nvPicPr>
          <p:cNvPr id="3074" name="Picture 2"/>
          <p:cNvPicPr>
            <a:picLocks noGrp="1" noChangeAspect="1" noChangeArrowheads="1"/>
          </p:cNvPicPr>
          <p:nvPr>
            <p:ph idx="1"/>
          </p:nvPr>
        </p:nvPicPr>
        <p:blipFill>
          <a:blip r:embed="rId2"/>
          <a:srcRect/>
          <a:stretch>
            <a:fillRect/>
          </a:stretch>
        </p:blipFill>
        <p:spPr bwMode="auto">
          <a:xfrm>
            <a:off x="431074" y="1249363"/>
            <a:ext cx="7445829" cy="4554537"/>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1058863" y="1209675"/>
            <a:ext cx="7121525" cy="1402896"/>
          </a:xfrm>
        </p:spPr>
        <p:txBody>
          <a:bodyPr/>
          <a:lstStyle/>
          <a:p>
            <a:pPr>
              <a:buNone/>
            </a:pPr>
            <a:r>
              <a:rPr lang="en-US" sz="3200" dirty="0" smtClean="0">
                <a:solidFill>
                  <a:schemeClr val="tx1"/>
                </a:solidFill>
              </a:rPr>
              <a:t>We noticed that the sales of this product in the first and third months were close and few but in the second month sales were high</a:t>
            </a:r>
            <a:endParaRPr lang="en-US" sz="3200" dirty="0">
              <a:solidFill>
                <a:schemeClr val="tx1"/>
              </a:solidFill>
            </a:endParaRPr>
          </a:p>
        </p:txBody>
      </p:sp>
      <p:sp>
        <p:nvSpPr>
          <p:cNvPr id="4" name="عنصر نائب للتذييل 3"/>
          <p:cNvSpPr>
            <a:spLocks noGrp="1"/>
          </p:cNvSpPr>
          <p:nvPr>
            <p:ph type="ftr" sz="quarter" idx="10"/>
          </p:nvPr>
        </p:nvSpPr>
        <p:spPr/>
        <p:txBody>
          <a:bodyPr/>
          <a:lstStyle/>
          <a:p>
            <a:r>
              <a:rPr lang="en-US" altLang="ko-KR" smtClean="0"/>
              <a:t>Company Logo</a:t>
            </a:r>
            <a:endParaRPr lang="en-US" altLang="ko-K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3"/>
          </p:nvPr>
        </p:nvSpPr>
        <p:spPr/>
        <p:txBody>
          <a:bodyPr/>
          <a:lstStyle/>
          <a:p>
            <a:r>
              <a:rPr lang="en-US" altLang="zh-CN" smtClean="0"/>
              <a:t>www.wondershare.com</a:t>
            </a:r>
            <a:endParaRPr lang="en-US" altLang="ko-KR"/>
          </a:p>
        </p:txBody>
      </p:sp>
      <p:sp>
        <p:nvSpPr>
          <p:cNvPr id="3" name="Title 2"/>
          <p:cNvSpPr>
            <a:spLocks noGrp="1"/>
          </p:cNvSpPr>
          <p:nvPr>
            <p:ph type="ctrTitle" sz="quarter"/>
          </p:nvPr>
        </p:nvSpPr>
        <p:spPr>
          <a:xfrm>
            <a:off x="581524" y="1234849"/>
            <a:ext cx="7582761" cy="4173174"/>
          </a:xfrm>
        </p:spPr>
        <p:txBody>
          <a:bodyPr/>
          <a:lstStyle/>
          <a:p>
            <a:r>
              <a:rPr lang="en-US" dirty="0" smtClean="0"/>
              <a:t>Lower sales volume is a problem for the seller</a:t>
            </a:r>
            <a:endParaRPr lang="en-US" dirty="0"/>
          </a:p>
        </p:txBody>
      </p:sp>
      <p:sp>
        <p:nvSpPr>
          <p:cNvPr id="4" name="TextBox 3"/>
          <p:cNvSpPr txBox="1"/>
          <p:nvPr/>
        </p:nvSpPr>
        <p:spPr>
          <a:xfrm>
            <a:off x="2351314" y="1632857"/>
            <a:ext cx="4232366" cy="646331"/>
          </a:xfrm>
          <a:prstGeom prst="rect">
            <a:avLst/>
          </a:prstGeom>
          <a:noFill/>
        </p:spPr>
        <p:txBody>
          <a:bodyPr wrap="square" rtlCol="0">
            <a:spAutoFit/>
          </a:bodyPr>
          <a:lstStyle/>
          <a:p>
            <a:r>
              <a:rPr lang="en-US" sz="3600" b="1" dirty="0" smtClean="0">
                <a:solidFill>
                  <a:schemeClr val="bg2">
                    <a:lumMod val="10000"/>
                  </a:schemeClr>
                </a:solidFill>
                <a:effectLst/>
                <a:latin typeface="Arial Black" pitchFamily="34" charset="0"/>
              </a:rPr>
              <a:t>problem</a:t>
            </a:r>
            <a:endParaRPr lang="en-US" sz="3600" b="1" dirty="0">
              <a:solidFill>
                <a:schemeClr val="bg2">
                  <a:lumMod val="10000"/>
                </a:schemeClr>
              </a:solidFill>
              <a:effectLst/>
              <a:latin typeface="Arial Black" pitchFamily="34" charset="0"/>
            </a:endParaRPr>
          </a:p>
        </p:txBody>
      </p:sp>
      <p:pic>
        <p:nvPicPr>
          <p:cNvPr id="1026" name="Picture 2" descr="C:\Users\hp\Desktop\ipod.jpg"/>
          <p:cNvPicPr>
            <a:picLocks noChangeAspect="1" noChangeArrowheads="1"/>
          </p:cNvPicPr>
          <p:nvPr/>
        </p:nvPicPr>
        <p:blipFill>
          <a:blip r:embed="rId2"/>
          <a:srcRect l="11754" t="15843" r="2315" b="37497"/>
          <a:stretch>
            <a:fillRect/>
          </a:stretch>
        </p:blipFill>
        <p:spPr bwMode="auto">
          <a:xfrm>
            <a:off x="1476103" y="4271554"/>
            <a:ext cx="6897188" cy="2364378"/>
          </a:xfrm>
          <a:prstGeom prst="rect">
            <a:avLst/>
          </a:prstGeom>
          <a:noFill/>
        </p:spPr>
      </p:pic>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صر نائب للتذييل 3"/>
          <p:cNvSpPr>
            <a:spLocks noGrp="1"/>
          </p:cNvSpPr>
          <p:nvPr>
            <p:ph type="ftr" sz="quarter" idx="10"/>
          </p:nvPr>
        </p:nvSpPr>
        <p:spPr/>
        <p:txBody>
          <a:bodyPr/>
          <a:lstStyle/>
          <a:p>
            <a:r>
              <a:rPr lang="en-US" altLang="ko-KR" smtClean="0"/>
              <a:t>Company Logo</a:t>
            </a:r>
            <a:endParaRPr lang="en-US" altLang="ko-KR"/>
          </a:p>
        </p:txBody>
      </p:sp>
      <p:sp>
        <p:nvSpPr>
          <p:cNvPr id="5" name="Rectangle 1"/>
          <p:cNvSpPr>
            <a:spLocks noGrp="1" noChangeArrowheads="1"/>
          </p:cNvSpPr>
          <p:nvPr>
            <p:ph idx="1"/>
          </p:nvPr>
        </p:nvSpPr>
        <p:spPr bwMode="auto">
          <a:xfrm>
            <a:off x="797606" y="2685777"/>
            <a:ext cx="7222988" cy="353943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tab pos="1851025" algn="l"/>
              </a:tabLst>
            </a:pPr>
            <a:r>
              <a:rPr lang="en-US" sz="2800" b="1" i="1" dirty="0" smtClean="0">
                <a:solidFill>
                  <a:schemeClr val="accent4">
                    <a:lumMod val="50000"/>
                  </a:schemeClr>
                </a:solidFill>
                <a:effectLst/>
                <a:latin typeface="Calibri" pitchFamily="34" charset="0"/>
                <a:ea typeface="Calibri" pitchFamily="34" charset="0"/>
                <a:cs typeface="Arial" pitchFamily="34" charset="0"/>
              </a:rPr>
              <a:t>There’s </a:t>
            </a:r>
            <a:r>
              <a:rPr kumimoji="0" lang="en-US" sz="2800" b="1" i="1" strike="noStrike" cap="none" normalizeH="0" baseline="0" dirty="0" smtClean="0">
                <a:ln>
                  <a:noFill/>
                </a:ln>
                <a:solidFill>
                  <a:schemeClr val="accent4">
                    <a:lumMod val="50000"/>
                  </a:schemeClr>
                </a:solidFill>
                <a:effectLst/>
                <a:latin typeface="Calibri" pitchFamily="34" charset="0"/>
                <a:ea typeface="Calibri" pitchFamily="34" charset="0"/>
                <a:cs typeface="Arial" pitchFamily="34" charset="0"/>
              </a:rPr>
              <a:t>three sales periods :Shift A , Shift B &amp; Shift C.</a:t>
            </a:r>
            <a:endParaRPr kumimoji="0" lang="en-US" sz="2800" b="1" i="1" strike="noStrike" cap="none" normalizeH="0" baseline="0" dirty="0" smtClean="0">
              <a:ln>
                <a:noFill/>
              </a:ln>
              <a:solidFill>
                <a:schemeClr val="accent4">
                  <a:lumMod val="50000"/>
                </a:schemeClr>
              </a:solidFill>
              <a:effectLst/>
              <a:latin typeface="Arial" pitchFamily="34"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tab pos="1851025" algn="l"/>
              </a:tabLst>
            </a:pPr>
            <a:r>
              <a:rPr kumimoji="0" lang="en-US" sz="2800" b="1" i="1" strike="noStrike" cap="none" normalizeH="0" baseline="0" dirty="0" smtClean="0">
                <a:ln>
                  <a:noFill/>
                </a:ln>
                <a:solidFill>
                  <a:schemeClr val="accent4">
                    <a:lumMod val="50000"/>
                  </a:schemeClr>
                </a:solidFill>
                <a:effectLst/>
                <a:latin typeface="Calibri" pitchFamily="34" charset="0"/>
                <a:ea typeface="Calibri" pitchFamily="34" charset="0"/>
                <a:cs typeface="Arial" pitchFamily="34" charset="0"/>
              </a:rPr>
              <a:t>We analyzed the amount of sales , we determined the period in which the quantity of sales were the most important thing that will help us in the work procedures to solve the problems of decrease in sales in the rest of the periods</a:t>
            </a:r>
            <a:endParaRPr kumimoji="0" lang="en-US" sz="2800" b="1" i="1" strike="noStrike" cap="none" normalizeH="0" baseline="0" dirty="0" smtClean="0">
              <a:ln>
                <a:noFill/>
              </a:ln>
              <a:solidFill>
                <a:schemeClr val="accent4">
                  <a:lumMod val="50000"/>
                </a:schemeClr>
              </a:solidFill>
              <a:effectLst/>
              <a:latin typeface="Arial" pitchFamily="34" charset="0"/>
              <a:cs typeface="Arial" pitchFamily="34" charset="0"/>
            </a:endParaRPr>
          </a:p>
        </p:txBody>
      </p:sp>
      <p:sp>
        <p:nvSpPr>
          <p:cNvPr id="7" name="مربع نص 6"/>
          <p:cNvSpPr txBox="1"/>
          <p:nvPr/>
        </p:nvSpPr>
        <p:spPr>
          <a:xfrm>
            <a:off x="744583" y="1371600"/>
            <a:ext cx="3396343" cy="769441"/>
          </a:xfrm>
          <a:prstGeom prst="rect">
            <a:avLst/>
          </a:prstGeom>
          <a:noFill/>
        </p:spPr>
        <p:txBody>
          <a:bodyPr wrap="square" rtlCol="0">
            <a:spAutoFit/>
          </a:bodyPr>
          <a:lstStyle/>
          <a:p>
            <a:r>
              <a:rPr lang="en-US" sz="4400" b="1" i="1" u="sng" dirty="0" smtClean="0">
                <a:solidFill>
                  <a:schemeClr val="accent2">
                    <a:lumMod val="50000"/>
                  </a:schemeClr>
                </a:solidFill>
              </a:rPr>
              <a:t>Part two:</a:t>
            </a:r>
            <a:endParaRPr lang="en-US" sz="4400" b="1" i="1" u="sng" dirty="0">
              <a:solidFill>
                <a:schemeClr val="accent2">
                  <a:lumMod val="50000"/>
                </a:schemeClr>
              </a:solidFill>
            </a:endParaRP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4" name="Footer Placeholder 3"/>
          <p:cNvSpPr>
            <a:spLocks noGrp="1"/>
          </p:cNvSpPr>
          <p:nvPr>
            <p:ph type="ftr" sz="quarter" idx="10"/>
          </p:nvPr>
        </p:nvSpPr>
        <p:spPr/>
        <p:txBody>
          <a:bodyPr/>
          <a:lstStyle/>
          <a:p>
            <a:r>
              <a:rPr lang="en-US" altLang="ko-KR" smtClean="0"/>
              <a:t>Company Logo</a:t>
            </a:r>
            <a:endParaRPr lang="en-US" altLang="ko-KR"/>
          </a:p>
        </p:txBody>
      </p:sp>
      <p:pic>
        <p:nvPicPr>
          <p:cNvPr id="5" name="Content Placeholder 4" descr="Untitled.png"/>
          <p:cNvPicPr>
            <a:picLocks noGrp="1" noChangeAspect="1"/>
          </p:cNvPicPr>
          <p:nvPr>
            <p:ph idx="1"/>
          </p:nvPr>
        </p:nvPicPr>
        <p:blipFill>
          <a:blip r:embed="rId2"/>
          <a:stretch>
            <a:fillRect/>
          </a:stretch>
        </p:blipFill>
        <p:spPr bwMode="auto">
          <a:xfrm>
            <a:off x="718457" y="985364"/>
            <a:ext cx="7919132" cy="5663630"/>
          </a:xfrm>
          <a:prstGeom prst="rect">
            <a:avLst/>
          </a:prstGeom>
          <a:noFill/>
          <a:ln w="9525">
            <a:noFill/>
            <a:miter lim="800000"/>
            <a:headEnd/>
            <a:tailEnd/>
          </a:ln>
          <a:effectLst/>
        </p:spPr>
      </p:pic>
      <p:sp>
        <p:nvSpPr>
          <p:cNvPr id="6" name="Oval 5"/>
          <p:cNvSpPr/>
          <p:nvPr/>
        </p:nvSpPr>
        <p:spPr bwMode="auto">
          <a:xfrm>
            <a:off x="8164286" y="875211"/>
            <a:ext cx="613954" cy="5982789"/>
          </a:xfrm>
          <a:prstGeom prst="ellipse">
            <a:avLst/>
          </a:prstGeom>
          <a:solidFill>
            <a:srgbClr val="D61A06">
              <a:alpha val="16863"/>
            </a:srgb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1400" b="0" i="0" u="none" strike="noStrike" cap="none" normalizeH="0" baseline="0" smtClean="0">
              <a:ln>
                <a:noFill/>
              </a:ln>
              <a:solidFill>
                <a:schemeClr val="bg1"/>
              </a:solidFill>
              <a:effectLst>
                <a:outerShdw blurRad="38100" dist="38100" dir="2700000" algn="tl">
                  <a:srgbClr val="000000">
                    <a:alpha val="43137"/>
                  </a:srgbClr>
                </a:outerShdw>
              </a:effectLst>
              <a:latin typeface="Times New Roman" pitchFamily="18" charset="0"/>
              <a:ea typeface="굴림" pitchFamily="34" charset="-127"/>
            </a:endParaRP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descr="hshift.png"/>
          <p:cNvPicPr>
            <a:picLocks noGrp="1" noChangeAspect="1"/>
          </p:cNvPicPr>
          <p:nvPr>
            <p:ph idx="1"/>
          </p:nvPr>
        </p:nvPicPr>
        <p:blipFill>
          <a:blip r:embed="rId2"/>
          <a:stretch>
            <a:fillRect/>
          </a:stretch>
        </p:blipFill>
        <p:spPr>
          <a:xfrm>
            <a:off x="1227909" y="1018903"/>
            <a:ext cx="6844937" cy="4741817"/>
          </a:xfrm>
        </p:spPr>
      </p:pic>
      <p:sp>
        <p:nvSpPr>
          <p:cNvPr id="4" name="Footer Placeholder 3"/>
          <p:cNvSpPr>
            <a:spLocks noGrp="1"/>
          </p:cNvSpPr>
          <p:nvPr>
            <p:ph type="ftr" sz="quarter" idx="10"/>
          </p:nvPr>
        </p:nvSpPr>
        <p:spPr/>
        <p:txBody>
          <a:bodyPr/>
          <a:lstStyle/>
          <a:p>
            <a:r>
              <a:rPr lang="en-US" altLang="ko-KR" smtClean="0"/>
              <a:t>Company Logo</a:t>
            </a:r>
            <a:endParaRPr lang="en-US" altLang="ko-K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295400" y="298405"/>
            <a:ext cx="7848600" cy="609600"/>
          </a:xfrm>
        </p:spPr>
        <p:txBody>
          <a:bodyPr/>
          <a:lstStyle/>
          <a:p>
            <a:r>
              <a:rPr lang="en-US" dirty="0" smtClean="0"/>
              <a:t>Explanation of the sales situation for the first </a:t>
            </a:r>
            <a:r>
              <a:rPr lang="en-US" dirty="0" err="1" smtClean="0"/>
              <a:t>Month:shift</a:t>
            </a:r>
            <a:r>
              <a:rPr lang="en-US" dirty="0" smtClean="0"/>
              <a:t> A</a:t>
            </a:r>
            <a:br>
              <a:rPr lang="en-US" dirty="0" smtClean="0"/>
            </a:br>
            <a:endParaRPr lang="en-US" dirty="0"/>
          </a:p>
        </p:txBody>
      </p:sp>
      <p:sp>
        <p:nvSpPr>
          <p:cNvPr id="4" name="عنصر نائب للتذييل 3"/>
          <p:cNvSpPr>
            <a:spLocks noGrp="1"/>
          </p:cNvSpPr>
          <p:nvPr>
            <p:ph type="ftr" sz="quarter" idx="10"/>
          </p:nvPr>
        </p:nvSpPr>
        <p:spPr/>
        <p:txBody>
          <a:bodyPr/>
          <a:lstStyle/>
          <a:p>
            <a:r>
              <a:rPr lang="en-US" altLang="ko-KR" smtClean="0"/>
              <a:t>Company Logo</a:t>
            </a:r>
            <a:endParaRPr lang="en-US" altLang="ko-KR"/>
          </a:p>
        </p:txBody>
      </p:sp>
      <p:pic>
        <p:nvPicPr>
          <p:cNvPr id="44033" name="Picture 1"/>
          <p:cNvPicPr>
            <a:picLocks noChangeAspect="1" noChangeArrowheads="1"/>
          </p:cNvPicPr>
          <p:nvPr/>
        </p:nvPicPr>
        <p:blipFill>
          <a:blip r:embed="rId2"/>
          <a:srcRect l="30822" t="21250" r="26311" b="64734"/>
          <a:stretch>
            <a:fillRect/>
          </a:stretch>
        </p:blipFill>
        <p:spPr bwMode="auto">
          <a:xfrm>
            <a:off x="0" y="841972"/>
            <a:ext cx="7981406" cy="1561594"/>
          </a:xfrm>
          <a:prstGeom prst="rect">
            <a:avLst/>
          </a:prstGeom>
          <a:noFill/>
          <a:ln w="9525">
            <a:noFill/>
            <a:miter lim="800000"/>
            <a:headEnd/>
            <a:tailEnd/>
          </a:ln>
          <a:effectLst/>
        </p:spPr>
      </p:pic>
      <p:sp>
        <p:nvSpPr>
          <p:cNvPr id="44034" name="Rectangle 2"/>
          <p:cNvSpPr>
            <a:spLocks noChangeArrowheads="1"/>
          </p:cNvSpPr>
          <p:nvPr/>
        </p:nvSpPr>
        <p:spPr bwMode="auto">
          <a:xfrm>
            <a:off x="261257" y="2364377"/>
            <a:ext cx="6510180"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tab pos="1851025" algn="l"/>
              </a:tabLst>
            </a:pPr>
            <a:r>
              <a:rPr kumimoji="0" lang="en-US" sz="1800" b="1" i="0" u="none" strike="noStrike" cap="none" normalizeH="0" baseline="0" dirty="0" smtClean="0">
                <a:ln>
                  <a:noFill/>
                </a:ln>
                <a:solidFill>
                  <a:schemeClr val="tx1"/>
                </a:solidFill>
                <a:effectLst/>
                <a:latin typeface="Calibri" pitchFamily="34" charset="0"/>
                <a:ea typeface="Calibri" pitchFamily="34" charset="0"/>
                <a:cs typeface="Arial" pitchFamily="34" charset="0"/>
              </a:rPr>
              <a:t>This figure shows the high or declining sales for this period of time</a:t>
            </a:r>
            <a:endParaRPr kumimoji="0" lang="en-US" sz="1800" b="1" i="0" u="none" strike="noStrike" cap="none" normalizeH="0" baseline="0" dirty="0" smtClean="0">
              <a:ln>
                <a:noFill/>
              </a:ln>
              <a:solidFill>
                <a:schemeClr val="tx1"/>
              </a:solidFill>
              <a:effectLst/>
              <a:latin typeface="Arial" pitchFamily="34" charset="0"/>
              <a:cs typeface="Arial" pitchFamily="34" charset="0"/>
            </a:endParaRPr>
          </a:p>
        </p:txBody>
      </p:sp>
      <p:pic>
        <p:nvPicPr>
          <p:cNvPr id="7" name="Picture 3" descr="C:\Users\hp\Desktop\New folder (4)\الرسم البياني لشفت شهر A.png"/>
          <p:cNvPicPr/>
          <p:nvPr/>
        </p:nvPicPr>
        <p:blipFill>
          <a:blip r:embed="rId3"/>
          <a:srcRect t="6061"/>
          <a:stretch>
            <a:fillRect/>
          </a:stretch>
        </p:blipFill>
        <p:spPr bwMode="auto">
          <a:xfrm>
            <a:off x="0" y="2756263"/>
            <a:ext cx="5486400" cy="4101737"/>
          </a:xfrm>
          <a:prstGeom prst="rect">
            <a:avLst/>
          </a:prstGeom>
          <a:noFill/>
          <a:ln w="9525">
            <a:noFill/>
            <a:miter lim="800000"/>
            <a:headEnd/>
            <a:tailEnd/>
          </a:ln>
        </p:spPr>
      </p:pic>
      <p:sp>
        <p:nvSpPr>
          <p:cNvPr id="8" name="مربع نص 7"/>
          <p:cNvSpPr txBox="1"/>
          <p:nvPr/>
        </p:nvSpPr>
        <p:spPr>
          <a:xfrm>
            <a:off x="5799910" y="4206240"/>
            <a:ext cx="3024546" cy="677108"/>
          </a:xfrm>
          <a:prstGeom prst="rect">
            <a:avLst/>
          </a:prstGeom>
          <a:solidFill>
            <a:schemeClr val="accent5">
              <a:lumMod val="20000"/>
              <a:lumOff val="80000"/>
            </a:schemeClr>
          </a:solidFill>
        </p:spPr>
        <p:txBody>
          <a:bodyPr wrap="none" rtlCol="0">
            <a:spAutoFit/>
          </a:bodyPr>
          <a:lstStyle/>
          <a:p>
            <a:r>
              <a:rPr lang="en-US" sz="2400" dirty="0" smtClean="0">
                <a:solidFill>
                  <a:schemeClr val="accent1">
                    <a:lumMod val="50000"/>
                  </a:schemeClr>
                </a:solidFill>
              </a:rPr>
              <a:t>Total of sales is </a:t>
            </a:r>
            <a:r>
              <a:rPr lang="en-US" sz="2400" b="1" i="1" dirty="0" smtClean="0">
                <a:ln>
                  <a:solidFill>
                    <a:srgbClr val="FFFF00"/>
                  </a:solidFill>
                </a:ln>
                <a:solidFill>
                  <a:schemeClr val="tx1"/>
                </a:solidFill>
              </a:rPr>
              <a:t>19,804</a:t>
            </a:r>
          </a:p>
          <a:p>
            <a:endParaRPr lang="en-US" dirty="0"/>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Shift B</a:t>
            </a:r>
            <a:br>
              <a:rPr lang="en-US" dirty="0" smtClean="0"/>
            </a:br>
            <a:endParaRPr lang="en-US" dirty="0"/>
          </a:p>
        </p:txBody>
      </p:sp>
      <p:sp>
        <p:nvSpPr>
          <p:cNvPr id="4" name="عنصر نائب للتذييل 3"/>
          <p:cNvSpPr>
            <a:spLocks noGrp="1"/>
          </p:cNvSpPr>
          <p:nvPr>
            <p:ph type="ftr" sz="quarter" idx="10"/>
          </p:nvPr>
        </p:nvSpPr>
        <p:spPr/>
        <p:txBody>
          <a:bodyPr/>
          <a:lstStyle/>
          <a:p>
            <a:r>
              <a:rPr lang="en-US" altLang="ko-KR" smtClean="0"/>
              <a:t>Company Logo</a:t>
            </a:r>
            <a:endParaRPr lang="en-US" altLang="ko-KR"/>
          </a:p>
        </p:txBody>
      </p:sp>
      <p:pic>
        <p:nvPicPr>
          <p:cNvPr id="5" name="Picture 5" descr="C:\Users\hp\Desktop\New folder (4)\TOOTAL OF SHIFT B.png"/>
          <p:cNvPicPr/>
          <p:nvPr/>
        </p:nvPicPr>
        <p:blipFill>
          <a:blip r:embed="rId2"/>
          <a:srcRect/>
          <a:stretch>
            <a:fillRect/>
          </a:stretch>
        </p:blipFill>
        <p:spPr bwMode="auto">
          <a:xfrm>
            <a:off x="0" y="771198"/>
            <a:ext cx="8125097" cy="1619305"/>
          </a:xfrm>
          <a:prstGeom prst="rect">
            <a:avLst/>
          </a:prstGeom>
          <a:noFill/>
          <a:ln w="9525">
            <a:noFill/>
            <a:miter lim="800000"/>
            <a:headEnd/>
            <a:tailEnd/>
          </a:ln>
        </p:spPr>
      </p:pic>
      <p:sp>
        <p:nvSpPr>
          <p:cNvPr id="43009" name="Oval 1"/>
          <p:cNvSpPr>
            <a:spLocks noChangeArrowheads="1"/>
          </p:cNvSpPr>
          <p:nvPr/>
        </p:nvSpPr>
        <p:spPr bwMode="auto">
          <a:xfrm>
            <a:off x="343808" y="1698172"/>
            <a:ext cx="818786" cy="731520"/>
          </a:xfrm>
          <a:prstGeom prst="ellipse">
            <a:avLst/>
          </a:prstGeom>
          <a:solidFill>
            <a:srgbClr val="FFFFFF">
              <a:alpha val="0"/>
            </a:srgbClr>
          </a:solidFill>
          <a:ln w="28575">
            <a:solidFill>
              <a:srgbClr val="FF0000"/>
            </a:solidFill>
            <a:round/>
            <a:headEnd/>
            <a:tailEnd/>
          </a:ln>
        </p:spPr>
        <p:txBody>
          <a:bodyPr vert="horz" wrap="square" lIns="91440" tIns="45720" rIns="91440" bIns="45720" numCol="1" anchor="t" anchorCtr="0" compatLnSpc="1">
            <a:prstTxWarp prst="textNoShape">
              <a:avLst/>
            </a:prstTxWarp>
          </a:bodyPr>
          <a:lstStyle/>
          <a:p>
            <a:endParaRPr lang="en-US"/>
          </a:p>
        </p:txBody>
      </p:sp>
      <p:pic>
        <p:nvPicPr>
          <p:cNvPr id="7" name="Picture 6" descr="C:\Users\hp\Desktop\New folder (4)\B.png"/>
          <p:cNvPicPr/>
          <p:nvPr/>
        </p:nvPicPr>
        <p:blipFill>
          <a:blip r:embed="rId3"/>
          <a:srcRect/>
          <a:stretch>
            <a:fillRect/>
          </a:stretch>
        </p:blipFill>
        <p:spPr bwMode="auto">
          <a:xfrm>
            <a:off x="0" y="2514115"/>
            <a:ext cx="5486400" cy="4343885"/>
          </a:xfrm>
          <a:prstGeom prst="rect">
            <a:avLst/>
          </a:prstGeom>
          <a:noFill/>
          <a:ln w="9525">
            <a:noFill/>
            <a:miter lim="800000"/>
            <a:headEnd/>
            <a:tailEnd/>
          </a:ln>
        </p:spPr>
      </p:pic>
      <p:sp>
        <p:nvSpPr>
          <p:cNvPr id="8" name="مربع نص 7"/>
          <p:cNvSpPr txBox="1"/>
          <p:nvPr/>
        </p:nvSpPr>
        <p:spPr>
          <a:xfrm>
            <a:off x="5590902" y="3984171"/>
            <a:ext cx="2978332" cy="677108"/>
          </a:xfrm>
          <a:prstGeom prst="rect">
            <a:avLst/>
          </a:prstGeom>
          <a:noFill/>
        </p:spPr>
        <p:txBody>
          <a:bodyPr wrap="square" rtlCol="0">
            <a:spAutoFit/>
          </a:bodyPr>
          <a:lstStyle/>
          <a:p>
            <a:r>
              <a:rPr lang="en-US" sz="2400" dirty="0" smtClean="0">
                <a:solidFill>
                  <a:schemeClr val="accent1">
                    <a:lumMod val="50000"/>
                  </a:schemeClr>
                </a:solidFill>
              </a:rPr>
              <a:t>Total of sales is </a:t>
            </a:r>
            <a:r>
              <a:rPr lang="en-US" sz="2400" b="1" dirty="0" smtClean="0">
                <a:ln>
                  <a:solidFill>
                    <a:srgbClr val="013B41"/>
                  </a:solidFill>
                </a:ln>
                <a:solidFill>
                  <a:srgbClr val="FFFF00"/>
                </a:solidFill>
              </a:rPr>
              <a:t>7,437</a:t>
            </a:r>
          </a:p>
          <a:p>
            <a:endParaRPr lang="en-US" dirty="0"/>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Shift C</a:t>
            </a:r>
            <a:endParaRPr lang="en-US" dirty="0"/>
          </a:p>
        </p:txBody>
      </p:sp>
      <p:sp>
        <p:nvSpPr>
          <p:cNvPr id="4" name="عنصر نائب للتذييل 3"/>
          <p:cNvSpPr>
            <a:spLocks noGrp="1"/>
          </p:cNvSpPr>
          <p:nvPr>
            <p:ph type="ftr" sz="quarter" idx="10"/>
          </p:nvPr>
        </p:nvSpPr>
        <p:spPr/>
        <p:txBody>
          <a:bodyPr/>
          <a:lstStyle/>
          <a:p>
            <a:r>
              <a:rPr lang="en-US" altLang="ko-KR" smtClean="0"/>
              <a:t>Company Logo</a:t>
            </a:r>
            <a:endParaRPr lang="en-US" altLang="ko-KR"/>
          </a:p>
        </p:txBody>
      </p:sp>
      <p:pic>
        <p:nvPicPr>
          <p:cNvPr id="41985" name="Picture 1"/>
          <p:cNvPicPr>
            <a:picLocks noChangeAspect="1" noChangeArrowheads="1"/>
          </p:cNvPicPr>
          <p:nvPr/>
        </p:nvPicPr>
        <p:blipFill>
          <a:blip r:embed="rId2"/>
          <a:srcRect l="30621" t="30714" r="24244" b="50893"/>
          <a:stretch>
            <a:fillRect/>
          </a:stretch>
        </p:blipFill>
        <p:spPr bwMode="auto">
          <a:xfrm>
            <a:off x="0" y="744583"/>
            <a:ext cx="8112034" cy="1724297"/>
          </a:xfrm>
          <a:prstGeom prst="rect">
            <a:avLst/>
          </a:prstGeom>
          <a:noFill/>
          <a:ln w="9525">
            <a:noFill/>
            <a:miter lim="800000"/>
            <a:headEnd/>
            <a:tailEnd/>
          </a:ln>
          <a:effectLst/>
        </p:spPr>
      </p:pic>
      <p:pic>
        <p:nvPicPr>
          <p:cNvPr id="6" name="Picture 9" descr="C:\Users\hp\Desktop\New folder (4)\C.png"/>
          <p:cNvPicPr/>
          <p:nvPr/>
        </p:nvPicPr>
        <p:blipFill>
          <a:blip r:embed="rId3"/>
          <a:srcRect/>
          <a:stretch>
            <a:fillRect/>
          </a:stretch>
        </p:blipFill>
        <p:spPr bwMode="auto">
          <a:xfrm>
            <a:off x="0" y="2561394"/>
            <a:ext cx="5486400" cy="4296606"/>
          </a:xfrm>
          <a:prstGeom prst="rect">
            <a:avLst/>
          </a:prstGeom>
          <a:noFill/>
          <a:ln w="9525">
            <a:noFill/>
            <a:miter lim="800000"/>
            <a:headEnd/>
            <a:tailEnd/>
          </a:ln>
        </p:spPr>
      </p:pic>
      <p:sp>
        <p:nvSpPr>
          <p:cNvPr id="8" name="مربع نص 7"/>
          <p:cNvSpPr txBox="1"/>
          <p:nvPr/>
        </p:nvSpPr>
        <p:spPr>
          <a:xfrm>
            <a:off x="5682343" y="3892731"/>
            <a:ext cx="3461657" cy="677108"/>
          </a:xfrm>
          <a:prstGeom prst="rect">
            <a:avLst/>
          </a:prstGeom>
          <a:noFill/>
        </p:spPr>
        <p:txBody>
          <a:bodyPr wrap="square" rtlCol="0">
            <a:spAutoFit/>
          </a:bodyPr>
          <a:lstStyle/>
          <a:p>
            <a:r>
              <a:rPr lang="en-US" sz="2400" dirty="0" smtClean="0">
                <a:solidFill>
                  <a:schemeClr val="accent1">
                    <a:lumMod val="50000"/>
                  </a:schemeClr>
                </a:solidFill>
              </a:rPr>
              <a:t>Total of sales is </a:t>
            </a:r>
            <a:r>
              <a:rPr lang="ar-JO" sz="2400" b="1" dirty="0" smtClean="0">
                <a:ln>
                  <a:solidFill>
                    <a:schemeClr val="tx1"/>
                  </a:solidFill>
                </a:ln>
                <a:solidFill>
                  <a:srgbClr val="FFFF00"/>
                </a:solidFill>
              </a:rPr>
              <a:t>32</a:t>
            </a:r>
            <a:r>
              <a:rPr lang="en-US" sz="2400" b="1" dirty="0" smtClean="0">
                <a:ln>
                  <a:solidFill>
                    <a:schemeClr val="tx1"/>
                  </a:solidFill>
                </a:ln>
                <a:solidFill>
                  <a:srgbClr val="FFFF00"/>
                </a:solidFill>
              </a:rPr>
              <a:t>,</a:t>
            </a:r>
            <a:r>
              <a:rPr lang="ar-JO" sz="2400" b="1" dirty="0" smtClean="0">
                <a:ln>
                  <a:solidFill>
                    <a:schemeClr val="tx1"/>
                  </a:solidFill>
                </a:ln>
                <a:solidFill>
                  <a:srgbClr val="FFFF00"/>
                </a:solidFill>
              </a:rPr>
              <a:t>194</a:t>
            </a:r>
            <a:endParaRPr lang="en-US" sz="2400" b="1" dirty="0" smtClean="0">
              <a:ln>
                <a:solidFill>
                  <a:schemeClr val="tx1"/>
                </a:solidFill>
              </a:ln>
              <a:solidFill>
                <a:srgbClr val="FFFF00"/>
              </a:solidFill>
            </a:endParaRPr>
          </a:p>
          <a:p>
            <a:endParaRPr lang="en-US" dirty="0"/>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185863" y="128588"/>
            <a:ext cx="7848600" cy="942566"/>
          </a:xfrm>
        </p:spPr>
        <p:txBody>
          <a:bodyPr/>
          <a:lstStyle/>
          <a:p>
            <a:pPr lvl="0"/>
            <a:r>
              <a:rPr lang="en-US" sz="2400" dirty="0" smtClean="0">
                <a:solidFill>
                  <a:schemeClr val="accent6">
                    <a:lumMod val="75000"/>
                  </a:schemeClr>
                </a:solidFill>
              </a:rPr>
              <a:t>Explanation of the sales situation for the second month :shift A</a:t>
            </a:r>
            <a:endParaRPr lang="en-US" sz="2400" dirty="0">
              <a:solidFill>
                <a:schemeClr val="accent6">
                  <a:lumMod val="75000"/>
                </a:schemeClr>
              </a:solidFill>
            </a:endParaRPr>
          </a:p>
        </p:txBody>
      </p:sp>
      <p:sp>
        <p:nvSpPr>
          <p:cNvPr id="4" name="عنصر نائب للتذييل 3"/>
          <p:cNvSpPr>
            <a:spLocks noGrp="1"/>
          </p:cNvSpPr>
          <p:nvPr>
            <p:ph type="ftr" sz="quarter" idx="10"/>
          </p:nvPr>
        </p:nvSpPr>
        <p:spPr/>
        <p:txBody>
          <a:bodyPr/>
          <a:lstStyle/>
          <a:p>
            <a:r>
              <a:rPr lang="en-US" altLang="ko-KR" smtClean="0"/>
              <a:t>Company Logo</a:t>
            </a:r>
            <a:endParaRPr lang="en-US" altLang="ko-KR"/>
          </a:p>
        </p:txBody>
      </p:sp>
      <p:pic>
        <p:nvPicPr>
          <p:cNvPr id="48129" name="صورة 6" descr="a"/>
          <p:cNvPicPr>
            <a:picLocks noChangeAspect="1" noChangeArrowheads="1"/>
          </p:cNvPicPr>
          <p:nvPr/>
        </p:nvPicPr>
        <p:blipFill>
          <a:blip r:embed="rId2"/>
          <a:srcRect r="3136" b="70566"/>
          <a:stretch>
            <a:fillRect/>
          </a:stretch>
        </p:blipFill>
        <p:spPr bwMode="auto">
          <a:xfrm>
            <a:off x="0" y="1201783"/>
            <a:ext cx="6638925" cy="1323975"/>
          </a:xfrm>
          <a:prstGeom prst="rect">
            <a:avLst/>
          </a:prstGeom>
          <a:noFill/>
        </p:spPr>
      </p:pic>
      <p:sp>
        <p:nvSpPr>
          <p:cNvPr id="48130" name="Oval 2"/>
          <p:cNvSpPr>
            <a:spLocks noChangeArrowheads="1"/>
          </p:cNvSpPr>
          <p:nvPr/>
        </p:nvSpPr>
        <p:spPr bwMode="auto">
          <a:xfrm>
            <a:off x="360000" y="1435418"/>
            <a:ext cx="558800" cy="644525"/>
          </a:xfrm>
          <a:prstGeom prst="ellipse">
            <a:avLst/>
          </a:prstGeom>
          <a:solidFill>
            <a:srgbClr val="FFFFFF">
              <a:alpha val="0"/>
            </a:srgbClr>
          </a:solidFill>
          <a:ln w="28575">
            <a:solidFill>
              <a:srgbClr val="FF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8131" name="Rectangle 3"/>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8133" name="Rectangle 5"/>
          <p:cNvSpPr>
            <a:spLocks noChangeArrowheads="1"/>
          </p:cNvSpPr>
          <p:nvPr/>
        </p:nvSpPr>
        <p:spPr bwMode="auto">
          <a:xfrm>
            <a:off x="0" y="17811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1851025" algn="l"/>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pic>
        <p:nvPicPr>
          <p:cNvPr id="10" name="صورة 9" descr="C:\Users\Manar\Desktop\2\aa.png"/>
          <p:cNvPicPr/>
          <p:nvPr/>
        </p:nvPicPr>
        <p:blipFill>
          <a:blip r:embed="rId3"/>
          <a:srcRect r="23458"/>
          <a:stretch>
            <a:fillRect/>
          </a:stretch>
        </p:blipFill>
        <p:spPr bwMode="auto">
          <a:xfrm>
            <a:off x="0" y="2247194"/>
            <a:ext cx="5447211" cy="4610805"/>
          </a:xfrm>
          <a:prstGeom prst="rect">
            <a:avLst/>
          </a:prstGeom>
          <a:noFill/>
          <a:ln w="9525">
            <a:noFill/>
            <a:miter lim="800000"/>
            <a:headEnd/>
            <a:tailEnd/>
          </a:ln>
        </p:spPr>
      </p:pic>
      <p:sp>
        <p:nvSpPr>
          <p:cNvPr id="11" name="مربع نص 10"/>
          <p:cNvSpPr txBox="1"/>
          <p:nvPr/>
        </p:nvSpPr>
        <p:spPr>
          <a:xfrm>
            <a:off x="6035040" y="3840481"/>
            <a:ext cx="3108960" cy="677108"/>
          </a:xfrm>
          <a:prstGeom prst="rect">
            <a:avLst/>
          </a:prstGeom>
          <a:noFill/>
        </p:spPr>
        <p:txBody>
          <a:bodyPr wrap="square" rtlCol="0">
            <a:spAutoFit/>
          </a:bodyPr>
          <a:lstStyle/>
          <a:p>
            <a:r>
              <a:rPr lang="en-US" sz="2400" dirty="0" smtClean="0">
                <a:solidFill>
                  <a:schemeClr val="accent1">
                    <a:lumMod val="50000"/>
                  </a:schemeClr>
                </a:solidFill>
              </a:rPr>
              <a:t>Total of sales is </a:t>
            </a:r>
            <a:r>
              <a:rPr lang="en-US" sz="2400" b="1" dirty="0" smtClean="0">
                <a:ln>
                  <a:solidFill>
                    <a:schemeClr val="tx1"/>
                  </a:solidFill>
                </a:ln>
                <a:solidFill>
                  <a:srgbClr val="FFFF00"/>
                </a:solidFill>
              </a:rPr>
              <a:t>19,912</a:t>
            </a:r>
          </a:p>
          <a:p>
            <a:endParaRPr lang="en-US" dirty="0"/>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Shift B</a:t>
            </a:r>
            <a:br>
              <a:rPr lang="en-US" dirty="0" smtClean="0"/>
            </a:br>
            <a:endParaRPr lang="en-US" dirty="0"/>
          </a:p>
        </p:txBody>
      </p:sp>
      <p:sp>
        <p:nvSpPr>
          <p:cNvPr id="4" name="عنصر نائب للتذييل 3"/>
          <p:cNvSpPr>
            <a:spLocks noGrp="1"/>
          </p:cNvSpPr>
          <p:nvPr>
            <p:ph type="ftr" sz="quarter" idx="10"/>
          </p:nvPr>
        </p:nvSpPr>
        <p:spPr/>
        <p:txBody>
          <a:bodyPr/>
          <a:lstStyle/>
          <a:p>
            <a:r>
              <a:rPr lang="en-US" altLang="ko-KR" smtClean="0"/>
              <a:t>Company Logo</a:t>
            </a:r>
            <a:endParaRPr lang="en-US" altLang="ko-KR"/>
          </a:p>
        </p:txBody>
      </p:sp>
      <p:sp>
        <p:nvSpPr>
          <p:cNvPr id="47106"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chemeClr val="tx1"/>
                </a:solidFill>
                <a:effectLst/>
                <a:latin typeface="Calibri" pitchFamily="34" charset="0"/>
                <a:ea typeface="Calibri" pitchFamily="34" charset="0"/>
                <a:cs typeface="Arial" pitchFamily="34" charset="0"/>
              </a:rPr>
              <a:t>	</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pic>
        <p:nvPicPr>
          <p:cNvPr id="47105" name="صورة 8" descr="b"/>
          <p:cNvPicPr>
            <a:picLocks noChangeAspect="1" noChangeArrowheads="1"/>
          </p:cNvPicPr>
          <p:nvPr/>
        </p:nvPicPr>
        <p:blipFill>
          <a:blip r:embed="rId2"/>
          <a:srcRect r="1764" b="68559"/>
          <a:stretch>
            <a:fillRect/>
          </a:stretch>
        </p:blipFill>
        <p:spPr bwMode="auto">
          <a:xfrm>
            <a:off x="-1" y="757645"/>
            <a:ext cx="7968343" cy="1737361"/>
          </a:xfrm>
          <a:prstGeom prst="rect">
            <a:avLst/>
          </a:prstGeom>
          <a:noFill/>
        </p:spPr>
      </p:pic>
      <p:sp>
        <p:nvSpPr>
          <p:cNvPr id="8" name="Oval 2"/>
          <p:cNvSpPr>
            <a:spLocks noChangeArrowheads="1"/>
          </p:cNvSpPr>
          <p:nvPr/>
        </p:nvSpPr>
        <p:spPr bwMode="auto">
          <a:xfrm>
            <a:off x="477566" y="1735864"/>
            <a:ext cx="558800" cy="644525"/>
          </a:xfrm>
          <a:prstGeom prst="ellipse">
            <a:avLst/>
          </a:prstGeom>
          <a:solidFill>
            <a:srgbClr val="FFFFFF">
              <a:alpha val="0"/>
            </a:srgbClr>
          </a:solidFill>
          <a:ln w="28575">
            <a:solidFill>
              <a:srgbClr val="FF0000"/>
            </a:solidFill>
            <a:round/>
            <a:headEnd/>
            <a:tailEnd/>
          </a:ln>
        </p:spPr>
        <p:txBody>
          <a:bodyPr vert="horz" wrap="square" lIns="91440" tIns="45720" rIns="91440" bIns="45720" numCol="1" anchor="t" anchorCtr="0" compatLnSpc="1">
            <a:prstTxWarp prst="textNoShape">
              <a:avLst/>
            </a:prstTxWarp>
          </a:bodyPr>
          <a:lstStyle/>
          <a:p>
            <a:endParaRPr lang="en-US"/>
          </a:p>
        </p:txBody>
      </p:sp>
      <p:pic>
        <p:nvPicPr>
          <p:cNvPr id="9" name="صورة 8" descr="C:\Users\Manar\Desktop\2\bb.png"/>
          <p:cNvPicPr/>
          <p:nvPr/>
        </p:nvPicPr>
        <p:blipFill>
          <a:blip r:embed="rId3"/>
          <a:srcRect r="20779" b="2229"/>
          <a:stretch>
            <a:fillRect/>
          </a:stretch>
        </p:blipFill>
        <p:spPr bwMode="auto">
          <a:xfrm>
            <a:off x="0" y="2468880"/>
            <a:ext cx="5368834" cy="4389120"/>
          </a:xfrm>
          <a:prstGeom prst="rect">
            <a:avLst/>
          </a:prstGeom>
          <a:noFill/>
          <a:ln w="9525">
            <a:noFill/>
            <a:miter lim="800000"/>
            <a:headEnd/>
            <a:tailEnd/>
          </a:ln>
        </p:spPr>
      </p:pic>
      <p:sp>
        <p:nvSpPr>
          <p:cNvPr id="10" name="مربع نص 9"/>
          <p:cNvSpPr txBox="1"/>
          <p:nvPr/>
        </p:nvSpPr>
        <p:spPr>
          <a:xfrm>
            <a:off x="5682343" y="4062549"/>
            <a:ext cx="3252651" cy="830997"/>
          </a:xfrm>
          <a:prstGeom prst="rect">
            <a:avLst/>
          </a:prstGeom>
          <a:noFill/>
        </p:spPr>
        <p:txBody>
          <a:bodyPr wrap="square" rtlCol="0">
            <a:spAutoFit/>
          </a:bodyPr>
          <a:lstStyle/>
          <a:p>
            <a:r>
              <a:rPr lang="en-US" sz="2400" dirty="0" smtClean="0">
                <a:solidFill>
                  <a:schemeClr val="accent1">
                    <a:lumMod val="50000"/>
                  </a:schemeClr>
                </a:solidFill>
              </a:rPr>
              <a:t>Total of sales is </a:t>
            </a:r>
            <a:r>
              <a:rPr lang="en-US" sz="2400" b="1" dirty="0" smtClean="0">
                <a:ln>
                  <a:solidFill>
                    <a:schemeClr val="tx1"/>
                  </a:solidFill>
                </a:ln>
                <a:solidFill>
                  <a:srgbClr val="FFFF00"/>
                </a:solidFill>
              </a:rPr>
              <a:t>7,469</a:t>
            </a:r>
          </a:p>
          <a:p>
            <a:endParaRPr lang="en-US" sz="2400" dirty="0" smtClean="0">
              <a:solidFill>
                <a:schemeClr val="accent1">
                  <a:lumMod val="50000"/>
                </a:schemeClr>
              </a:solidFill>
            </a:endParaRPr>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Shift C</a:t>
            </a:r>
            <a:br>
              <a:rPr lang="en-US" dirty="0" smtClean="0"/>
            </a:br>
            <a:endParaRPr lang="en-US" dirty="0"/>
          </a:p>
        </p:txBody>
      </p:sp>
      <p:sp>
        <p:nvSpPr>
          <p:cNvPr id="4" name="عنصر نائب للتذييل 3"/>
          <p:cNvSpPr>
            <a:spLocks noGrp="1"/>
          </p:cNvSpPr>
          <p:nvPr>
            <p:ph type="ftr" sz="quarter" idx="10"/>
          </p:nvPr>
        </p:nvSpPr>
        <p:spPr/>
        <p:txBody>
          <a:bodyPr/>
          <a:lstStyle/>
          <a:p>
            <a:r>
              <a:rPr lang="en-US" altLang="ko-KR" smtClean="0"/>
              <a:t>Company Logo</a:t>
            </a:r>
            <a:endParaRPr lang="en-US" altLang="ko-KR"/>
          </a:p>
        </p:txBody>
      </p:sp>
      <p:pic>
        <p:nvPicPr>
          <p:cNvPr id="5" name="صورة 4" descr="C:\Users\Manar\Desktop\2\c.png"/>
          <p:cNvPicPr/>
          <p:nvPr/>
        </p:nvPicPr>
        <p:blipFill>
          <a:blip r:embed="rId2"/>
          <a:srcRect r="2548" b="67258"/>
          <a:stretch>
            <a:fillRect/>
          </a:stretch>
        </p:blipFill>
        <p:spPr bwMode="auto">
          <a:xfrm>
            <a:off x="-1" y="707641"/>
            <a:ext cx="7628709" cy="2035559"/>
          </a:xfrm>
          <a:prstGeom prst="rect">
            <a:avLst/>
          </a:prstGeom>
          <a:noFill/>
          <a:ln w="9525">
            <a:noFill/>
            <a:miter lim="800000"/>
            <a:headEnd/>
            <a:tailEnd/>
          </a:ln>
        </p:spPr>
      </p:pic>
      <p:sp>
        <p:nvSpPr>
          <p:cNvPr id="49154" name="Oval 2"/>
          <p:cNvSpPr>
            <a:spLocks noChangeArrowheads="1"/>
          </p:cNvSpPr>
          <p:nvPr/>
        </p:nvSpPr>
        <p:spPr bwMode="auto">
          <a:xfrm>
            <a:off x="443275" y="1814331"/>
            <a:ext cx="560387" cy="644525"/>
          </a:xfrm>
          <a:prstGeom prst="ellipse">
            <a:avLst/>
          </a:prstGeom>
          <a:solidFill>
            <a:srgbClr val="FFFFFF">
              <a:alpha val="0"/>
            </a:srgbClr>
          </a:solidFill>
          <a:ln w="28575">
            <a:solidFill>
              <a:srgbClr val="FF0000"/>
            </a:solidFill>
            <a:round/>
            <a:headEnd/>
            <a:tailEnd/>
          </a:ln>
        </p:spPr>
        <p:txBody>
          <a:bodyPr vert="horz" wrap="square" lIns="91440" tIns="45720" rIns="91440" bIns="45720" numCol="1" anchor="t" anchorCtr="0" compatLnSpc="1">
            <a:prstTxWarp prst="textNoShape">
              <a:avLst/>
            </a:prstTxWarp>
          </a:bodyPr>
          <a:lstStyle/>
          <a:p>
            <a:endParaRPr lang="en-US"/>
          </a:p>
        </p:txBody>
      </p:sp>
      <p:pic>
        <p:nvPicPr>
          <p:cNvPr id="7" name="صورة 6" descr="C:\Users\Manar\Desktop\2\cc.png"/>
          <p:cNvPicPr/>
          <p:nvPr/>
        </p:nvPicPr>
        <p:blipFill>
          <a:blip r:embed="rId3"/>
          <a:srcRect r="20971" b="-1943"/>
          <a:stretch>
            <a:fillRect/>
          </a:stretch>
        </p:blipFill>
        <p:spPr bwMode="auto">
          <a:xfrm>
            <a:off x="0" y="2651761"/>
            <a:ext cx="5917474" cy="4206240"/>
          </a:xfrm>
          <a:prstGeom prst="rect">
            <a:avLst/>
          </a:prstGeom>
          <a:noFill/>
          <a:ln w="9525">
            <a:noFill/>
            <a:miter lim="800000"/>
            <a:headEnd/>
            <a:tailEnd/>
          </a:ln>
        </p:spPr>
      </p:pic>
      <p:sp>
        <p:nvSpPr>
          <p:cNvPr id="8" name="مربع نص 7"/>
          <p:cNvSpPr txBox="1"/>
          <p:nvPr/>
        </p:nvSpPr>
        <p:spPr>
          <a:xfrm>
            <a:off x="6152607" y="3657600"/>
            <a:ext cx="2991394" cy="1046440"/>
          </a:xfrm>
          <a:prstGeom prst="rect">
            <a:avLst/>
          </a:prstGeom>
          <a:noFill/>
        </p:spPr>
        <p:txBody>
          <a:bodyPr wrap="square" rtlCol="0">
            <a:spAutoFit/>
          </a:bodyPr>
          <a:lstStyle/>
          <a:p>
            <a:r>
              <a:rPr lang="en-US" sz="2400" dirty="0" smtClean="0">
                <a:solidFill>
                  <a:schemeClr val="accent1">
                    <a:lumMod val="50000"/>
                  </a:schemeClr>
                </a:solidFill>
              </a:rPr>
              <a:t>Total of sales is </a:t>
            </a:r>
            <a:r>
              <a:rPr lang="en-US" sz="2400" b="1" dirty="0" smtClean="0">
                <a:ln>
                  <a:solidFill>
                    <a:schemeClr val="tx1"/>
                  </a:solidFill>
                </a:ln>
                <a:solidFill>
                  <a:srgbClr val="FFFF00"/>
                </a:solidFill>
              </a:rPr>
              <a:t>32,360</a:t>
            </a:r>
          </a:p>
          <a:p>
            <a:endParaRPr lang="en-US" dirty="0"/>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295400" y="272279"/>
            <a:ext cx="7848600" cy="609600"/>
          </a:xfrm>
        </p:spPr>
        <p:txBody>
          <a:bodyPr/>
          <a:lstStyle/>
          <a:p>
            <a:r>
              <a:rPr lang="en-US" sz="2400" dirty="0" smtClean="0"/>
              <a:t>Explanation of the sales situation for the third period :shift A</a:t>
            </a:r>
            <a:br>
              <a:rPr lang="en-US" sz="2400" dirty="0" smtClean="0"/>
            </a:br>
            <a:endParaRPr lang="en-US" sz="2400" dirty="0"/>
          </a:p>
        </p:txBody>
      </p:sp>
      <p:sp>
        <p:nvSpPr>
          <p:cNvPr id="4" name="عنصر نائب للتذييل 3"/>
          <p:cNvSpPr>
            <a:spLocks noGrp="1"/>
          </p:cNvSpPr>
          <p:nvPr>
            <p:ph type="ftr" sz="quarter" idx="10"/>
          </p:nvPr>
        </p:nvSpPr>
        <p:spPr/>
        <p:txBody>
          <a:bodyPr/>
          <a:lstStyle/>
          <a:p>
            <a:r>
              <a:rPr lang="en-US" altLang="ko-KR" smtClean="0"/>
              <a:t>Company Logo</a:t>
            </a:r>
            <a:endParaRPr lang="en-US" altLang="ko-KR"/>
          </a:p>
        </p:txBody>
      </p:sp>
      <p:pic>
        <p:nvPicPr>
          <p:cNvPr id="5" name="صورة 4" descr="C:\Users\Manar\Desktop\3\a.png"/>
          <p:cNvPicPr/>
          <p:nvPr/>
        </p:nvPicPr>
        <p:blipFill>
          <a:blip r:embed="rId2"/>
          <a:srcRect r="-118" b="70683"/>
          <a:stretch>
            <a:fillRect/>
          </a:stretch>
        </p:blipFill>
        <p:spPr bwMode="auto">
          <a:xfrm>
            <a:off x="0" y="1011602"/>
            <a:ext cx="7667897" cy="1705471"/>
          </a:xfrm>
          <a:prstGeom prst="rect">
            <a:avLst/>
          </a:prstGeom>
          <a:noFill/>
          <a:ln w="9525">
            <a:noFill/>
            <a:miter lim="800000"/>
            <a:headEnd/>
            <a:tailEnd/>
          </a:ln>
        </p:spPr>
      </p:pic>
      <p:sp>
        <p:nvSpPr>
          <p:cNvPr id="51202" name="Oval 2"/>
          <p:cNvSpPr>
            <a:spLocks noChangeArrowheads="1"/>
          </p:cNvSpPr>
          <p:nvPr/>
        </p:nvSpPr>
        <p:spPr bwMode="auto">
          <a:xfrm>
            <a:off x="472485" y="1989637"/>
            <a:ext cx="547687" cy="625475"/>
          </a:xfrm>
          <a:prstGeom prst="ellipse">
            <a:avLst/>
          </a:prstGeom>
          <a:solidFill>
            <a:srgbClr val="FFFFFF">
              <a:alpha val="0"/>
            </a:srgbClr>
          </a:solidFill>
          <a:ln w="28575">
            <a:solidFill>
              <a:srgbClr val="FF0000"/>
            </a:solidFill>
            <a:round/>
            <a:headEnd/>
            <a:tailEnd/>
          </a:ln>
        </p:spPr>
        <p:txBody>
          <a:bodyPr vert="horz" wrap="square" lIns="91440" tIns="45720" rIns="91440" bIns="45720" numCol="1" anchor="t" anchorCtr="0" compatLnSpc="1">
            <a:prstTxWarp prst="textNoShape">
              <a:avLst/>
            </a:prstTxWarp>
          </a:bodyPr>
          <a:lstStyle/>
          <a:p>
            <a:endParaRPr lang="en-US"/>
          </a:p>
        </p:txBody>
      </p:sp>
      <p:pic>
        <p:nvPicPr>
          <p:cNvPr id="7" name="صورة 6" descr="C:\Users\Manar\Desktop\3\aa.png"/>
          <p:cNvPicPr/>
          <p:nvPr/>
        </p:nvPicPr>
        <p:blipFill>
          <a:blip r:embed="rId3"/>
          <a:srcRect r="22400"/>
          <a:stretch>
            <a:fillRect/>
          </a:stretch>
        </p:blipFill>
        <p:spPr bwMode="auto">
          <a:xfrm>
            <a:off x="-1" y="2625635"/>
            <a:ext cx="5499463" cy="4232366"/>
          </a:xfrm>
          <a:prstGeom prst="rect">
            <a:avLst/>
          </a:prstGeom>
          <a:noFill/>
          <a:ln w="9525">
            <a:noFill/>
            <a:miter lim="800000"/>
            <a:headEnd/>
            <a:tailEnd/>
          </a:ln>
        </p:spPr>
      </p:pic>
      <p:sp>
        <p:nvSpPr>
          <p:cNvPr id="8" name="مربع نص 7"/>
          <p:cNvSpPr txBox="1"/>
          <p:nvPr/>
        </p:nvSpPr>
        <p:spPr>
          <a:xfrm>
            <a:off x="5904412" y="4245428"/>
            <a:ext cx="3017520" cy="677108"/>
          </a:xfrm>
          <a:prstGeom prst="rect">
            <a:avLst/>
          </a:prstGeom>
          <a:noFill/>
        </p:spPr>
        <p:txBody>
          <a:bodyPr wrap="square" rtlCol="0">
            <a:spAutoFit/>
          </a:bodyPr>
          <a:lstStyle/>
          <a:p>
            <a:r>
              <a:rPr lang="en-US" sz="2400" dirty="0" smtClean="0">
                <a:solidFill>
                  <a:schemeClr val="accent1">
                    <a:lumMod val="50000"/>
                  </a:schemeClr>
                </a:solidFill>
              </a:rPr>
              <a:t>Total of sales is </a:t>
            </a:r>
            <a:r>
              <a:rPr lang="en-US" sz="2400" b="1" dirty="0" smtClean="0">
                <a:ln>
                  <a:solidFill>
                    <a:schemeClr val="tx1"/>
                  </a:solidFill>
                </a:ln>
                <a:solidFill>
                  <a:srgbClr val="FFFF00"/>
                </a:solidFill>
              </a:rPr>
              <a:t>14,352</a:t>
            </a:r>
          </a:p>
          <a:p>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3"/>
          </p:nvPr>
        </p:nvSpPr>
        <p:spPr/>
        <p:txBody>
          <a:bodyPr/>
          <a:lstStyle/>
          <a:p>
            <a:r>
              <a:rPr lang="en-US" altLang="zh-CN" smtClean="0"/>
              <a:t>www.wondershare.com</a:t>
            </a:r>
            <a:endParaRPr lang="en-US" altLang="ko-KR"/>
          </a:p>
        </p:txBody>
      </p:sp>
      <p:sp>
        <p:nvSpPr>
          <p:cNvPr id="3" name="Title 2"/>
          <p:cNvSpPr>
            <a:spLocks noGrp="1"/>
          </p:cNvSpPr>
          <p:nvPr>
            <p:ph type="ctrTitle" sz="quarter"/>
          </p:nvPr>
        </p:nvSpPr>
        <p:spPr>
          <a:xfrm>
            <a:off x="829719" y="2710952"/>
            <a:ext cx="6821487" cy="1470025"/>
          </a:xfrm>
        </p:spPr>
        <p:txBody>
          <a:bodyPr/>
          <a:lstStyle/>
          <a:p>
            <a:r>
              <a:rPr lang="en-US" dirty="0" smtClean="0"/>
              <a:t>Our goal as analysts will be after the sales </a:t>
            </a:r>
            <a:r>
              <a:rPr lang="en-US" dirty="0" smtClean="0">
                <a:solidFill>
                  <a:srgbClr val="FF0000"/>
                </a:solidFill>
              </a:rPr>
              <a:t>improvement</a:t>
            </a:r>
            <a:r>
              <a:rPr lang="en-US" dirty="0" smtClean="0"/>
              <a:t> analysis process</a:t>
            </a:r>
            <a:endParaRPr lang="en-US" dirty="0"/>
          </a:p>
        </p:txBody>
      </p:sp>
      <p:sp>
        <p:nvSpPr>
          <p:cNvPr id="4" name="TextBox 3"/>
          <p:cNvSpPr txBox="1"/>
          <p:nvPr/>
        </p:nvSpPr>
        <p:spPr>
          <a:xfrm>
            <a:off x="613954" y="1267097"/>
            <a:ext cx="2704012" cy="769441"/>
          </a:xfrm>
          <a:prstGeom prst="rect">
            <a:avLst/>
          </a:prstGeom>
          <a:noFill/>
        </p:spPr>
        <p:txBody>
          <a:bodyPr wrap="square" rtlCol="0">
            <a:spAutoFit/>
          </a:bodyPr>
          <a:lstStyle/>
          <a:p>
            <a:r>
              <a:rPr lang="en-US" sz="4400" dirty="0" smtClean="0">
                <a:solidFill>
                  <a:schemeClr val="bg2">
                    <a:lumMod val="10000"/>
                  </a:schemeClr>
                </a:solidFill>
              </a:rPr>
              <a:t>Goals:</a:t>
            </a:r>
            <a:endParaRPr lang="en-US" sz="4400" dirty="0">
              <a:solidFill>
                <a:schemeClr val="bg2">
                  <a:lumMod val="10000"/>
                </a:schemeClr>
              </a:solidFill>
            </a:endParaRP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Shift B</a:t>
            </a:r>
            <a:br>
              <a:rPr lang="en-US" dirty="0" smtClean="0"/>
            </a:br>
            <a:endParaRPr lang="en-US" dirty="0"/>
          </a:p>
        </p:txBody>
      </p:sp>
      <p:sp>
        <p:nvSpPr>
          <p:cNvPr id="4" name="عنصر نائب للتذييل 3"/>
          <p:cNvSpPr>
            <a:spLocks noGrp="1"/>
          </p:cNvSpPr>
          <p:nvPr>
            <p:ph type="ftr" sz="quarter" idx="10"/>
          </p:nvPr>
        </p:nvSpPr>
        <p:spPr/>
        <p:txBody>
          <a:bodyPr/>
          <a:lstStyle/>
          <a:p>
            <a:r>
              <a:rPr lang="en-US" altLang="ko-KR" smtClean="0"/>
              <a:t>Company Logo</a:t>
            </a:r>
            <a:endParaRPr lang="en-US" altLang="ko-KR"/>
          </a:p>
        </p:txBody>
      </p:sp>
      <p:pic>
        <p:nvPicPr>
          <p:cNvPr id="5" name="صورة 4" descr="C:\Users\Manar\Desktop\3\b.png"/>
          <p:cNvPicPr/>
          <p:nvPr/>
        </p:nvPicPr>
        <p:blipFill>
          <a:blip r:embed="rId2"/>
          <a:srcRect r="-125" b="66667"/>
          <a:stretch>
            <a:fillRect/>
          </a:stretch>
        </p:blipFill>
        <p:spPr bwMode="auto">
          <a:xfrm>
            <a:off x="-1" y="720377"/>
            <a:ext cx="7537269" cy="1826879"/>
          </a:xfrm>
          <a:prstGeom prst="rect">
            <a:avLst/>
          </a:prstGeom>
          <a:noFill/>
          <a:ln w="9525">
            <a:noFill/>
            <a:miter lim="800000"/>
            <a:headEnd/>
            <a:tailEnd/>
          </a:ln>
        </p:spPr>
      </p:pic>
      <p:sp>
        <p:nvSpPr>
          <p:cNvPr id="52226" name="Oval 2"/>
          <p:cNvSpPr>
            <a:spLocks noChangeArrowheads="1"/>
          </p:cNvSpPr>
          <p:nvPr/>
        </p:nvSpPr>
        <p:spPr bwMode="auto">
          <a:xfrm>
            <a:off x="462462" y="1534523"/>
            <a:ext cx="549275" cy="625475"/>
          </a:xfrm>
          <a:prstGeom prst="ellipse">
            <a:avLst/>
          </a:prstGeom>
          <a:solidFill>
            <a:srgbClr val="FFFFFF">
              <a:alpha val="0"/>
            </a:srgbClr>
          </a:solidFill>
          <a:ln w="28575">
            <a:solidFill>
              <a:srgbClr val="FF0000"/>
            </a:solidFill>
            <a:round/>
            <a:headEnd/>
            <a:tailEnd/>
          </a:ln>
        </p:spPr>
        <p:txBody>
          <a:bodyPr vert="horz" wrap="square" lIns="91440" tIns="45720" rIns="91440" bIns="45720" numCol="1" anchor="t" anchorCtr="0" compatLnSpc="1">
            <a:prstTxWarp prst="textNoShape">
              <a:avLst/>
            </a:prstTxWarp>
          </a:bodyPr>
          <a:lstStyle/>
          <a:p>
            <a:endParaRPr lang="en-US"/>
          </a:p>
        </p:txBody>
      </p:sp>
      <p:pic>
        <p:nvPicPr>
          <p:cNvPr id="7" name="صورة 6" descr="C:\Users\Manar\Desktop\3\bb.png"/>
          <p:cNvPicPr/>
          <p:nvPr/>
        </p:nvPicPr>
        <p:blipFill>
          <a:blip r:embed="rId3"/>
          <a:srcRect r="22289"/>
          <a:stretch>
            <a:fillRect/>
          </a:stretch>
        </p:blipFill>
        <p:spPr bwMode="auto">
          <a:xfrm>
            <a:off x="-1" y="2495007"/>
            <a:ext cx="4859383" cy="4362994"/>
          </a:xfrm>
          <a:prstGeom prst="rect">
            <a:avLst/>
          </a:prstGeom>
          <a:noFill/>
          <a:ln w="9525">
            <a:noFill/>
            <a:miter lim="800000"/>
            <a:headEnd/>
            <a:tailEnd/>
          </a:ln>
        </p:spPr>
      </p:pic>
      <p:sp>
        <p:nvSpPr>
          <p:cNvPr id="11" name="مربع نص 10"/>
          <p:cNvSpPr txBox="1"/>
          <p:nvPr/>
        </p:nvSpPr>
        <p:spPr>
          <a:xfrm>
            <a:off x="5368834" y="3931920"/>
            <a:ext cx="3566160" cy="677108"/>
          </a:xfrm>
          <a:prstGeom prst="rect">
            <a:avLst/>
          </a:prstGeom>
          <a:noFill/>
        </p:spPr>
        <p:txBody>
          <a:bodyPr wrap="square" rtlCol="0">
            <a:spAutoFit/>
          </a:bodyPr>
          <a:lstStyle/>
          <a:p>
            <a:r>
              <a:rPr lang="en-US" sz="2400" dirty="0" smtClean="0">
                <a:solidFill>
                  <a:schemeClr val="accent1">
                    <a:lumMod val="50000"/>
                  </a:schemeClr>
                </a:solidFill>
              </a:rPr>
              <a:t>Total of sales is </a:t>
            </a:r>
            <a:r>
              <a:rPr lang="en-US" sz="2400" b="1" dirty="0" smtClean="0">
                <a:ln>
                  <a:solidFill>
                    <a:schemeClr val="tx1"/>
                  </a:solidFill>
                </a:ln>
                <a:solidFill>
                  <a:srgbClr val="FFFF00"/>
                </a:solidFill>
              </a:rPr>
              <a:t>5,390</a:t>
            </a:r>
          </a:p>
          <a:p>
            <a:endParaRPr lang="en-US" dirty="0"/>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Shift C</a:t>
            </a:r>
            <a:br>
              <a:rPr lang="en-US" dirty="0" smtClean="0"/>
            </a:br>
            <a:endParaRPr lang="en-US" dirty="0"/>
          </a:p>
        </p:txBody>
      </p:sp>
      <p:sp>
        <p:nvSpPr>
          <p:cNvPr id="4" name="عنصر نائب للتذييل 3"/>
          <p:cNvSpPr>
            <a:spLocks noGrp="1"/>
          </p:cNvSpPr>
          <p:nvPr>
            <p:ph type="ftr" sz="quarter" idx="10"/>
          </p:nvPr>
        </p:nvSpPr>
        <p:spPr/>
        <p:txBody>
          <a:bodyPr/>
          <a:lstStyle/>
          <a:p>
            <a:r>
              <a:rPr lang="en-US" altLang="ko-KR" smtClean="0"/>
              <a:t>Company Logo</a:t>
            </a:r>
            <a:endParaRPr lang="en-US" altLang="ko-KR"/>
          </a:p>
        </p:txBody>
      </p:sp>
      <p:pic>
        <p:nvPicPr>
          <p:cNvPr id="5" name="صورة 4" descr="C:\Users\Manar\Desktop\3\c.png"/>
          <p:cNvPicPr/>
          <p:nvPr/>
        </p:nvPicPr>
        <p:blipFill>
          <a:blip r:embed="rId2"/>
          <a:srcRect r="-165" b="66534"/>
          <a:stretch>
            <a:fillRect/>
          </a:stretch>
        </p:blipFill>
        <p:spPr bwMode="auto">
          <a:xfrm>
            <a:off x="-1" y="741125"/>
            <a:ext cx="7759337" cy="1753881"/>
          </a:xfrm>
          <a:prstGeom prst="rect">
            <a:avLst/>
          </a:prstGeom>
          <a:noFill/>
          <a:ln w="9525">
            <a:noFill/>
            <a:miter lim="800000"/>
            <a:headEnd/>
            <a:tailEnd/>
          </a:ln>
        </p:spPr>
      </p:pic>
      <p:sp>
        <p:nvSpPr>
          <p:cNvPr id="53250" name="Oval 2"/>
          <p:cNvSpPr>
            <a:spLocks noChangeArrowheads="1"/>
          </p:cNvSpPr>
          <p:nvPr/>
        </p:nvSpPr>
        <p:spPr bwMode="auto">
          <a:xfrm>
            <a:off x="466997" y="1677670"/>
            <a:ext cx="549275" cy="625475"/>
          </a:xfrm>
          <a:prstGeom prst="ellipse">
            <a:avLst/>
          </a:prstGeom>
          <a:solidFill>
            <a:srgbClr val="FFFFFF">
              <a:alpha val="0"/>
            </a:srgbClr>
          </a:solidFill>
          <a:ln w="28575">
            <a:solidFill>
              <a:srgbClr val="FF0000"/>
            </a:solidFill>
            <a:round/>
            <a:headEnd/>
            <a:tailEnd/>
          </a:ln>
        </p:spPr>
        <p:txBody>
          <a:bodyPr vert="horz" wrap="square" lIns="91440" tIns="45720" rIns="91440" bIns="45720" numCol="1" anchor="t" anchorCtr="0" compatLnSpc="1">
            <a:prstTxWarp prst="textNoShape">
              <a:avLst/>
            </a:prstTxWarp>
          </a:bodyPr>
          <a:lstStyle/>
          <a:p>
            <a:endParaRPr lang="en-US"/>
          </a:p>
        </p:txBody>
      </p:sp>
      <p:pic>
        <p:nvPicPr>
          <p:cNvPr id="7" name="صورة 6" descr="C:\Users\Manar\Desktop\3\cc.png"/>
          <p:cNvPicPr/>
          <p:nvPr/>
        </p:nvPicPr>
        <p:blipFill>
          <a:blip r:embed="rId3"/>
          <a:srcRect r="22617"/>
          <a:stretch>
            <a:fillRect/>
          </a:stretch>
        </p:blipFill>
        <p:spPr bwMode="auto">
          <a:xfrm>
            <a:off x="-1" y="2377440"/>
            <a:ext cx="5447211" cy="4493623"/>
          </a:xfrm>
          <a:prstGeom prst="rect">
            <a:avLst/>
          </a:prstGeom>
          <a:noFill/>
          <a:ln w="9525">
            <a:noFill/>
            <a:miter lim="800000"/>
            <a:headEnd/>
            <a:tailEnd/>
          </a:ln>
        </p:spPr>
      </p:pic>
      <p:sp>
        <p:nvSpPr>
          <p:cNvPr id="8" name="مربع نص 7"/>
          <p:cNvSpPr txBox="1"/>
          <p:nvPr/>
        </p:nvSpPr>
        <p:spPr>
          <a:xfrm>
            <a:off x="5447211" y="4075612"/>
            <a:ext cx="3500845" cy="830997"/>
          </a:xfrm>
          <a:prstGeom prst="rect">
            <a:avLst/>
          </a:prstGeom>
          <a:noFill/>
        </p:spPr>
        <p:txBody>
          <a:bodyPr wrap="square" rtlCol="0">
            <a:spAutoFit/>
          </a:bodyPr>
          <a:lstStyle/>
          <a:p>
            <a:r>
              <a:rPr lang="en-US" sz="2400" dirty="0" smtClean="0">
                <a:solidFill>
                  <a:schemeClr val="accent1">
                    <a:lumMod val="50000"/>
                  </a:schemeClr>
                </a:solidFill>
              </a:rPr>
              <a:t>Total of sales is </a:t>
            </a:r>
            <a:r>
              <a:rPr lang="en-US" sz="2400" b="1" dirty="0" smtClean="0">
                <a:ln>
                  <a:solidFill>
                    <a:schemeClr val="tx1"/>
                  </a:solidFill>
                </a:ln>
                <a:solidFill>
                  <a:srgbClr val="FFFF00"/>
                </a:solidFill>
              </a:rPr>
              <a:t>23,328</a:t>
            </a:r>
          </a:p>
          <a:p>
            <a:endParaRPr lang="en-US" sz="2400" dirty="0" smtClean="0">
              <a:solidFill>
                <a:schemeClr val="accent1">
                  <a:lumMod val="50000"/>
                </a:schemeClr>
              </a:solidFill>
            </a:endParaRPr>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مربع نص 5"/>
          <p:cNvSpPr txBox="1"/>
          <p:nvPr/>
        </p:nvSpPr>
        <p:spPr>
          <a:xfrm>
            <a:off x="0" y="783771"/>
            <a:ext cx="9144000" cy="2554545"/>
          </a:xfrm>
          <a:prstGeom prst="rect">
            <a:avLst/>
          </a:prstGeom>
          <a:noFill/>
        </p:spPr>
        <p:txBody>
          <a:bodyPr wrap="square" rtlCol="0">
            <a:spAutoFit/>
          </a:bodyPr>
          <a:lstStyle/>
          <a:p>
            <a:r>
              <a:rPr lang="en-US" sz="2000" b="1" dirty="0" smtClean="0">
                <a:solidFill>
                  <a:schemeClr val="tx1"/>
                </a:solidFill>
              </a:rPr>
              <a:t>From this we conclude that the second period in this 3 months was the lowest sales and can be considered a problem for the seller or wrong and must give appropriate solutions to increase the volume of sales does not necessarily be equal to the results of other periods, but fairly close</a:t>
            </a:r>
            <a:br>
              <a:rPr lang="en-US" sz="2000" b="1" dirty="0" smtClean="0">
                <a:solidFill>
                  <a:schemeClr val="tx1"/>
                </a:solidFill>
              </a:rPr>
            </a:br>
            <a:r>
              <a:rPr lang="en-US" sz="2000" b="1" dirty="0" smtClean="0">
                <a:solidFill>
                  <a:schemeClr val="tx1"/>
                </a:solidFill>
              </a:rPr>
              <a:t>The second period of sales can be considered a period of stagnation in sales for several reasons. In the afternoon, people go to their homes to take a break after working in the first hours. The seller must do some things and take them into account</a:t>
            </a:r>
            <a:endParaRPr lang="en-US" sz="2000" b="1" dirty="0"/>
          </a:p>
        </p:txBody>
      </p:sp>
      <p:pic>
        <p:nvPicPr>
          <p:cNvPr id="54274" name="Picture 2" descr="C:\Users\Manar\Desktop\download.png"/>
          <p:cNvPicPr>
            <a:picLocks noChangeAspect="1" noChangeArrowheads="1"/>
          </p:cNvPicPr>
          <p:nvPr/>
        </p:nvPicPr>
        <p:blipFill>
          <a:blip r:embed="rId2"/>
          <a:srcRect/>
          <a:stretch>
            <a:fillRect/>
          </a:stretch>
        </p:blipFill>
        <p:spPr bwMode="auto">
          <a:xfrm>
            <a:off x="2784703" y="3429410"/>
            <a:ext cx="3511594" cy="3206522"/>
          </a:xfrm>
          <a:prstGeom prst="rect">
            <a:avLst/>
          </a:prstGeom>
          <a:noFill/>
        </p:spPr>
      </p:pic>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Appropriate solutions</a:t>
            </a:r>
            <a:r>
              <a:rPr lang="ar-JO" dirty="0" smtClean="0"/>
              <a:t>:</a:t>
            </a:r>
            <a:r>
              <a:rPr lang="en-US" dirty="0" smtClean="0"/>
              <a:t/>
            </a:r>
            <a:br>
              <a:rPr lang="en-US" dirty="0" smtClean="0"/>
            </a:br>
            <a:endParaRPr lang="en-US" dirty="0"/>
          </a:p>
        </p:txBody>
      </p:sp>
      <p:sp>
        <p:nvSpPr>
          <p:cNvPr id="4" name="Footer Placeholder 3"/>
          <p:cNvSpPr>
            <a:spLocks noGrp="1"/>
          </p:cNvSpPr>
          <p:nvPr>
            <p:ph type="ftr" sz="quarter" idx="10"/>
          </p:nvPr>
        </p:nvSpPr>
        <p:spPr/>
        <p:txBody>
          <a:bodyPr/>
          <a:lstStyle/>
          <a:p>
            <a:r>
              <a:rPr lang="en-US" altLang="ko-KR" smtClean="0"/>
              <a:t>Company Logo</a:t>
            </a:r>
            <a:endParaRPr lang="en-US" altLang="ko-KR"/>
          </a:p>
        </p:txBody>
      </p:sp>
      <p:pic>
        <p:nvPicPr>
          <p:cNvPr id="4098" name="Picture 2" descr="C:\Users\hp\Desktop\shopify-faae7065b7b351d28495b345ed76096c03de28bac346deb1e85db632862fd0e4.png"/>
          <p:cNvPicPr>
            <a:picLocks noGrp="1" noChangeAspect="1" noChangeArrowheads="1"/>
          </p:cNvPicPr>
          <p:nvPr>
            <p:ph idx="1"/>
          </p:nvPr>
        </p:nvPicPr>
        <p:blipFill>
          <a:blip r:embed="rId2"/>
          <a:srcRect/>
          <a:stretch>
            <a:fillRect/>
          </a:stretch>
        </p:blipFill>
        <p:spPr bwMode="auto">
          <a:xfrm>
            <a:off x="3429000" y="2296319"/>
            <a:ext cx="2381250" cy="2381250"/>
          </a:xfrm>
          <a:prstGeom prst="rect">
            <a:avLst/>
          </a:prstGeom>
          <a:noFill/>
        </p:spPr>
      </p:pic>
      <p:sp>
        <p:nvSpPr>
          <p:cNvPr id="6" name="TextBox 5"/>
          <p:cNvSpPr txBox="1"/>
          <p:nvPr/>
        </p:nvSpPr>
        <p:spPr>
          <a:xfrm>
            <a:off x="300446" y="1123406"/>
            <a:ext cx="2416628" cy="646331"/>
          </a:xfrm>
          <a:prstGeom prst="rect">
            <a:avLst/>
          </a:prstGeom>
          <a:noFill/>
        </p:spPr>
        <p:txBody>
          <a:bodyPr wrap="square" rtlCol="0">
            <a:spAutoFit/>
          </a:bodyPr>
          <a:lstStyle/>
          <a:p>
            <a:r>
              <a:rPr lang="en-US" sz="3600" b="1" dirty="0" smtClean="0">
                <a:solidFill>
                  <a:schemeClr val="accent6">
                    <a:lumMod val="75000"/>
                  </a:schemeClr>
                </a:solidFill>
              </a:rPr>
              <a:t>1.QR Code</a:t>
            </a:r>
            <a:endParaRPr lang="en-US" sz="3600" b="1" dirty="0">
              <a:solidFill>
                <a:schemeClr val="accent6">
                  <a:lumMod val="75000"/>
                </a:schemeClr>
              </a:solidFill>
            </a:endParaRPr>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Happy Hour</a:t>
            </a:r>
            <a:endParaRPr lang="en-US" dirty="0"/>
          </a:p>
        </p:txBody>
      </p:sp>
      <p:sp>
        <p:nvSpPr>
          <p:cNvPr id="4" name="Footer Placeholder 3"/>
          <p:cNvSpPr>
            <a:spLocks noGrp="1"/>
          </p:cNvSpPr>
          <p:nvPr>
            <p:ph type="ftr" sz="quarter" idx="10"/>
          </p:nvPr>
        </p:nvSpPr>
        <p:spPr/>
        <p:txBody>
          <a:bodyPr/>
          <a:lstStyle/>
          <a:p>
            <a:r>
              <a:rPr lang="en-US" altLang="ko-KR" smtClean="0"/>
              <a:t>Company Logo</a:t>
            </a:r>
            <a:endParaRPr lang="en-US" altLang="ko-KR"/>
          </a:p>
        </p:txBody>
      </p:sp>
      <p:pic>
        <p:nvPicPr>
          <p:cNvPr id="5122" name="Picture 2" descr="C:\Users\hp\Desktop\Happy-Hour-Store-logo.png"/>
          <p:cNvPicPr>
            <a:picLocks noGrp="1" noChangeAspect="1" noChangeArrowheads="1"/>
          </p:cNvPicPr>
          <p:nvPr>
            <p:ph idx="1"/>
          </p:nvPr>
        </p:nvPicPr>
        <p:blipFill>
          <a:blip r:embed="rId2"/>
          <a:srcRect/>
          <a:stretch>
            <a:fillRect/>
          </a:stretch>
        </p:blipFill>
        <p:spPr bwMode="auto">
          <a:xfrm>
            <a:off x="979714" y="1541417"/>
            <a:ext cx="7223759" cy="3540033"/>
          </a:xfrm>
          <a:prstGeom prst="rect">
            <a:avLst/>
          </a:prstGeom>
          <a:noFill/>
        </p:spPr>
      </p:pic>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flower</a:t>
            </a:r>
            <a:endParaRPr lang="en-US" dirty="0"/>
          </a:p>
        </p:txBody>
      </p:sp>
      <p:sp>
        <p:nvSpPr>
          <p:cNvPr id="4" name="Footer Placeholder 3"/>
          <p:cNvSpPr>
            <a:spLocks noGrp="1"/>
          </p:cNvSpPr>
          <p:nvPr>
            <p:ph type="ftr" sz="quarter" idx="10"/>
          </p:nvPr>
        </p:nvSpPr>
        <p:spPr/>
        <p:txBody>
          <a:bodyPr/>
          <a:lstStyle/>
          <a:p>
            <a:r>
              <a:rPr lang="en-US" altLang="ko-KR" smtClean="0"/>
              <a:t>Company Logo</a:t>
            </a:r>
            <a:endParaRPr lang="en-US" altLang="ko-KR"/>
          </a:p>
        </p:txBody>
      </p:sp>
      <p:pic>
        <p:nvPicPr>
          <p:cNvPr id="6146" name="Picture 2" descr="C:\Users\hp\Desktop\sub-buzz-28915-1485532710-5.jpg"/>
          <p:cNvPicPr>
            <a:picLocks noGrp="1" noChangeAspect="1" noChangeArrowheads="1"/>
          </p:cNvPicPr>
          <p:nvPr>
            <p:ph idx="1"/>
          </p:nvPr>
        </p:nvPicPr>
        <p:blipFill>
          <a:blip r:embed="rId2"/>
          <a:srcRect/>
          <a:stretch>
            <a:fillRect/>
          </a:stretch>
        </p:blipFill>
        <p:spPr bwMode="auto">
          <a:xfrm>
            <a:off x="1097280" y="1084217"/>
            <a:ext cx="7197634" cy="4820194"/>
          </a:xfrm>
          <a:prstGeom prst="rect">
            <a:avLst/>
          </a:prstGeom>
          <a:noFill/>
        </p:spPr>
      </p:pic>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Music</a:t>
            </a:r>
            <a:endParaRPr lang="en-US" dirty="0"/>
          </a:p>
        </p:txBody>
      </p:sp>
      <p:sp>
        <p:nvSpPr>
          <p:cNvPr id="4" name="Footer Placeholder 3"/>
          <p:cNvSpPr>
            <a:spLocks noGrp="1"/>
          </p:cNvSpPr>
          <p:nvPr>
            <p:ph type="ftr" sz="quarter" idx="10"/>
          </p:nvPr>
        </p:nvSpPr>
        <p:spPr/>
        <p:txBody>
          <a:bodyPr/>
          <a:lstStyle/>
          <a:p>
            <a:r>
              <a:rPr lang="en-US" altLang="ko-KR" smtClean="0"/>
              <a:t>Company Logo</a:t>
            </a:r>
            <a:endParaRPr lang="en-US" altLang="ko-KR"/>
          </a:p>
        </p:txBody>
      </p:sp>
      <p:pic>
        <p:nvPicPr>
          <p:cNvPr id="7170" name="Picture 2" descr="C:\Users\hp\Desktop\different-kinds-of-musical-instruments_1308-3320.jpg"/>
          <p:cNvPicPr>
            <a:picLocks noGrp="1" noChangeAspect="1" noChangeArrowheads="1"/>
          </p:cNvPicPr>
          <p:nvPr>
            <p:ph idx="1"/>
          </p:nvPr>
        </p:nvPicPr>
        <p:blipFill>
          <a:blip r:embed="rId2"/>
          <a:srcRect/>
          <a:stretch>
            <a:fillRect/>
          </a:stretch>
        </p:blipFill>
        <p:spPr bwMode="auto">
          <a:xfrm>
            <a:off x="770709" y="1209675"/>
            <a:ext cx="7772400" cy="4554538"/>
          </a:xfrm>
          <a:prstGeom prst="rect">
            <a:avLst/>
          </a:prstGeom>
          <a:noFill/>
        </p:spPr>
      </p:pic>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Facebook</a:t>
            </a:r>
            <a:endParaRPr lang="en-US" dirty="0"/>
          </a:p>
        </p:txBody>
      </p:sp>
      <p:sp>
        <p:nvSpPr>
          <p:cNvPr id="4" name="Footer Placeholder 3"/>
          <p:cNvSpPr>
            <a:spLocks noGrp="1"/>
          </p:cNvSpPr>
          <p:nvPr>
            <p:ph type="ftr" sz="quarter" idx="10"/>
          </p:nvPr>
        </p:nvSpPr>
        <p:spPr/>
        <p:txBody>
          <a:bodyPr/>
          <a:lstStyle/>
          <a:p>
            <a:r>
              <a:rPr lang="en-US" altLang="ko-KR" smtClean="0"/>
              <a:t>Company Logo</a:t>
            </a:r>
            <a:endParaRPr lang="en-US" altLang="ko-KR"/>
          </a:p>
        </p:txBody>
      </p:sp>
      <p:pic>
        <p:nvPicPr>
          <p:cNvPr id="8194" name="Picture 2" descr="C:\Users\hp\Desktop\Facebook-create.png"/>
          <p:cNvPicPr>
            <a:picLocks noGrp="1" noChangeAspect="1" noChangeArrowheads="1"/>
          </p:cNvPicPr>
          <p:nvPr>
            <p:ph idx="1"/>
          </p:nvPr>
        </p:nvPicPr>
        <p:blipFill>
          <a:blip r:embed="rId2"/>
          <a:srcRect/>
          <a:stretch>
            <a:fillRect/>
          </a:stretch>
        </p:blipFill>
        <p:spPr bwMode="auto">
          <a:xfrm>
            <a:off x="1058863" y="2229549"/>
            <a:ext cx="7121525" cy="2514789"/>
          </a:xfrm>
          <a:prstGeom prst="rect">
            <a:avLst/>
          </a:prstGeom>
          <a:noFill/>
        </p:spPr>
      </p:pic>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3"/>
          </p:nvPr>
        </p:nvSpPr>
        <p:spPr/>
        <p:txBody>
          <a:bodyPr/>
          <a:lstStyle/>
          <a:p>
            <a:r>
              <a:rPr lang="en-US" altLang="zh-CN" smtClean="0"/>
              <a:t>www.wondershare.com</a:t>
            </a:r>
            <a:endParaRPr lang="en-US" altLang="ko-KR"/>
          </a:p>
        </p:txBody>
      </p:sp>
      <p:sp>
        <p:nvSpPr>
          <p:cNvPr id="3" name="Title 2"/>
          <p:cNvSpPr>
            <a:spLocks noGrp="1"/>
          </p:cNvSpPr>
          <p:nvPr>
            <p:ph type="ctrTitle" sz="quarter"/>
          </p:nvPr>
        </p:nvSpPr>
        <p:spPr>
          <a:xfrm>
            <a:off x="620713" y="1718175"/>
            <a:ext cx="6821487" cy="1470025"/>
          </a:xfrm>
        </p:spPr>
        <p:txBody>
          <a:bodyPr/>
          <a:lstStyle/>
          <a:p>
            <a:r>
              <a:rPr lang="en-US" sz="5400" b="0" dirty="0" smtClean="0"/>
              <a:t>Conclusion</a:t>
            </a:r>
            <a:endParaRPr lang="en-US" sz="5400" dirty="0"/>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a:buNone/>
            </a:pPr>
            <a:r>
              <a:rPr lang="en-US" dirty="0" smtClean="0"/>
              <a:t>In the end, we will summarize that the volume of sales and quantities increases and decreases based on specific circumstances and reasons. </a:t>
            </a:r>
            <a:endParaRPr lang="ar-JO" dirty="0" smtClean="0"/>
          </a:p>
          <a:p>
            <a:pPr>
              <a:buNone/>
            </a:pPr>
            <a:r>
              <a:rPr lang="en-US" dirty="0" smtClean="0"/>
              <a:t>This difference can not be found by looking or feeling. We must use statistical methods to show the results to the fullest.</a:t>
            </a:r>
          </a:p>
          <a:p>
            <a:pPr>
              <a:buNone/>
            </a:pPr>
            <a:r>
              <a:rPr lang="en-US" dirty="0" smtClean="0"/>
              <a:t>   And where the program </a:t>
            </a:r>
            <a:r>
              <a:rPr lang="ar-JO" dirty="0" smtClean="0"/>
              <a:t> </a:t>
            </a:r>
            <a:r>
              <a:rPr lang="en-US" dirty="0" smtClean="0"/>
              <a:t>SPSS is considered</a:t>
            </a:r>
            <a:r>
              <a:rPr lang="ar-JO" dirty="0" smtClean="0"/>
              <a:t> </a:t>
            </a:r>
            <a:r>
              <a:rPr lang="en-US" dirty="0" smtClean="0"/>
              <a:t> the most important program of statistical analysis</a:t>
            </a:r>
            <a:endParaRPr lang="en-US" dirty="0"/>
          </a:p>
        </p:txBody>
      </p:sp>
      <p:sp>
        <p:nvSpPr>
          <p:cNvPr id="4" name="Footer Placeholder 3"/>
          <p:cNvSpPr>
            <a:spLocks noGrp="1"/>
          </p:cNvSpPr>
          <p:nvPr>
            <p:ph type="ftr" sz="quarter" idx="10"/>
          </p:nvPr>
        </p:nvSpPr>
        <p:spPr/>
        <p:txBody>
          <a:bodyPr/>
          <a:lstStyle/>
          <a:p>
            <a:r>
              <a:rPr lang="en-US" altLang="ko-KR" smtClean="0"/>
              <a:t>Company Logo</a:t>
            </a:r>
            <a:endParaRPr lang="en-US" altLang="ko-K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3"/>
          </p:nvPr>
        </p:nvSpPr>
        <p:spPr/>
        <p:txBody>
          <a:bodyPr/>
          <a:lstStyle/>
          <a:p>
            <a:r>
              <a:rPr lang="en-US" altLang="zh-CN" smtClean="0"/>
              <a:t>www.wondershare.com</a:t>
            </a:r>
            <a:endParaRPr lang="en-US" altLang="ko-KR"/>
          </a:p>
        </p:txBody>
      </p:sp>
      <p:sp>
        <p:nvSpPr>
          <p:cNvPr id="3" name="Title 2"/>
          <p:cNvSpPr>
            <a:spLocks noGrp="1"/>
          </p:cNvSpPr>
          <p:nvPr>
            <p:ph type="ctrTitle" sz="quarter"/>
          </p:nvPr>
        </p:nvSpPr>
        <p:spPr>
          <a:xfrm>
            <a:off x="627017" y="2338251"/>
            <a:ext cx="6815183" cy="1358538"/>
          </a:xfrm>
        </p:spPr>
        <p:txBody>
          <a:bodyPr/>
          <a:lstStyle/>
          <a:p>
            <a:r>
              <a:rPr lang="en-US" dirty="0" smtClean="0"/>
              <a:t>Using several methods to get rid of this decline</a:t>
            </a:r>
            <a:endParaRPr lang="en-US" dirty="0"/>
          </a:p>
        </p:txBody>
      </p:sp>
      <p:sp>
        <p:nvSpPr>
          <p:cNvPr id="4" name="TextBox 3"/>
          <p:cNvSpPr txBox="1"/>
          <p:nvPr/>
        </p:nvSpPr>
        <p:spPr>
          <a:xfrm>
            <a:off x="2024744" y="1123406"/>
            <a:ext cx="3148148" cy="707886"/>
          </a:xfrm>
          <a:prstGeom prst="rect">
            <a:avLst/>
          </a:prstGeom>
          <a:noFill/>
        </p:spPr>
        <p:txBody>
          <a:bodyPr wrap="square" rtlCol="0">
            <a:spAutoFit/>
          </a:bodyPr>
          <a:lstStyle/>
          <a:p>
            <a:r>
              <a:rPr lang="en-US" sz="4000" dirty="0" smtClean="0">
                <a:solidFill>
                  <a:schemeClr val="bg2">
                    <a:lumMod val="10000"/>
                  </a:schemeClr>
                </a:solidFill>
              </a:rPr>
              <a:t>Methods</a:t>
            </a:r>
            <a:endParaRPr lang="en-US" sz="4000" dirty="0">
              <a:solidFill>
                <a:schemeClr val="bg2">
                  <a:lumMod val="10000"/>
                </a:schemeClr>
              </a:solidFill>
            </a:endParaRPr>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descr="question-mark2.jpg"/>
          <p:cNvPicPr>
            <a:picLocks noGrp="1" noChangeAspect="1"/>
          </p:cNvPicPr>
          <p:nvPr>
            <p:ph idx="1"/>
          </p:nvPr>
        </p:nvPicPr>
        <p:blipFill>
          <a:blip r:embed="rId2"/>
          <a:stretch>
            <a:fillRect/>
          </a:stretch>
        </p:blipFill>
        <p:spPr>
          <a:xfrm>
            <a:off x="1345474" y="1071153"/>
            <a:ext cx="6505303" cy="4924697"/>
          </a:xfrm>
        </p:spPr>
      </p:pic>
      <p:sp>
        <p:nvSpPr>
          <p:cNvPr id="4" name="Footer Placeholder 3"/>
          <p:cNvSpPr>
            <a:spLocks noGrp="1"/>
          </p:cNvSpPr>
          <p:nvPr>
            <p:ph type="ftr" sz="quarter" idx="10"/>
          </p:nvPr>
        </p:nvSpPr>
        <p:spPr/>
        <p:txBody>
          <a:bodyPr/>
          <a:lstStyle/>
          <a:p>
            <a:r>
              <a:rPr lang="en-US" altLang="ko-KR" smtClean="0"/>
              <a:t>Company Logo</a:t>
            </a:r>
            <a:endParaRPr lang="en-US" altLang="ko-K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3"/>
          </p:nvPr>
        </p:nvSpPr>
        <p:spPr/>
        <p:txBody>
          <a:bodyPr/>
          <a:lstStyle/>
          <a:p>
            <a:r>
              <a:rPr lang="en-US" altLang="zh-CN" smtClean="0"/>
              <a:t>www.wondershare.com</a:t>
            </a:r>
            <a:endParaRPr lang="en-US" altLang="ko-KR"/>
          </a:p>
        </p:txBody>
      </p:sp>
      <p:sp>
        <p:nvSpPr>
          <p:cNvPr id="3" name="Title 2"/>
          <p:cNvSpPr>
            <a:spLocks noGrp="1"/>
          </p:cNvSpPr>
          <p:nvPr>
            <p:ph type="ctrTitle" sz="quarter"/>
          </p:nvPr>
        </p:nvSpPr>
        <p:spPr/>
        <p:txBody>
          <a:bodyPr/>
          <a:lstStyle/>
          <a:p>
            <a:r>
              <a:rPr lang="en-US" dirty="0" smtClean="0"/>
              <a:t>This decline was detected using a technique called</a:t>
            </a:r>
            <a:r>
              <a:rPr lang="ar-JO" dirty="0" smtClean="0"/>
              <a:t> </a:t>
            </a:r>
            <a:r>
              <a:rPr lang="en-US" dirty="0" smtClean="0">
                <a:solidFill>
                  <a:srgbClr val="FF0000"/>
                </a:solidFill>
              </a:rPr>
              <a:t>OLAP Cubes</a:t>
            </a:r>
            <a:endParaRPr lang="en-US" dirty="0">
              <a:solidFill>
                <a:srgbClr val="FF0000"/>
              </a:solidFill>
            </a:endParaRPr>
          </a:p>
        </p:txBody>
      </p:sp>
      <p:sp>
        <p:nvSpPr>
          <p:cNvPr id="4" name="TextBox 3"/>
          <p:cNvSpPr txBox="1"/>
          <p:nvPr/>
        </p:nvSpPr>
        <p:spPr>
          <a:xfrm>
            <a:off x="1214846" y="4049486"/>
            <a:ext cx="3069771" cy="830997"/>
          </a:xfrm>
          <a:prstGeom prst="rect">
            <a:avLst/>
          </a:prstGeom>
          <a:noFill/>
        </p:spPr>
        <p:txBody>
          <a:bodyPr wrap="square" rtlCol="0">
            <a:spAutoFit/>
          </a:bodyPr>
          <a:lstStyle/>
          <a:p>
            <a:r>
              <a:rPr lang="en-US" sz="4800" dirty="0" smtClean="0">
                <a:solidFill>
                  <a:schemeClr val="bg2">
                    <a:lumMod val="10000"/>
                  </a:schemeClr>
                </a:solidFill>
              </a:rPr>
              <a:t>Method</a:t>
            </a:r>
            <a:endParaRPr lang="en-US" sz="4800" dirty="0">
              <a:solidFill>
                <a:schemeClr val="bg2">
                  <a:lumMod val="10000"/>
                </a:schemeClr>
              </a:solidFill>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49531" y="640080"/>
            <a:ext cx="7884932" cy="1097280"/>
          </a:xfrm>
        </p:spPr>
        <p:txBody>
          <a:bodyPr/>
          <a:lstStyle/>
          <a:p>
            <a:r>
              <a:rPr lang="en-US" dirty="0" smtClean="0"/>
              <a:t>	</a:t>
            </a:r>
            <a:r>
              <a:rPr lang="ar-JO" dirty="0" smtClean="0"/>
              <a:t> </a:t>
            </a:r>
            <a:r>
              <a:rPr lang="ar-JO" dirty="0" smtClean="0">
                <a:solidFill>
                  <a:schemeClr val="bg2">
                    <a:lumMod val="10000"/>
                  </a:schemeClr>
                </a:solidFill>
              </a:rPr>
              <a:t/>
            </a:r>
            <a:br>
              <a:rPr lang="ar-JO" dirty="0" smtClean="0">
                <a:solidFill>
                  <a:schemeClr val="bg2">
                    <a:lumMod val="10000"/>
                  </a:schemeClr>
                </a:solidFill>
              </a:rPr>
            </a:br>
            <a:r>
              <a:rPr lang="en-US" dirty="0" smtClean="0">
                <a:solidFill>
                  <a:schemeClr val="bg2">
                    <a:lumMod val="10000"/>
                  </a:schemeClr>
                </a:solidFill>
              </a:rPr>
              <a:t>Definition of OLAP Cubes</a:t>
            </a:r>
            <a:r>
              <a:rPr lang="ar-JO" dirty="0" smtClean="0">
                <a:solidFill>
                  <a:schemeClr val="bg2">
                    <a:lumMod val="10000"/>
                  </a:schemeClr>
                </a:solidFill>
              </a:rPr>
              <a:t/>
            </a:r>
            <a:br>
              <a:rPr lang="ar-JO" dirty="0" smtClean="0">
                <a:solidFill>
                  <a:schemeClr val="bg2">
                    <a:lumMod val="10000"/>
                  </a:schemeClr>
                </a:solidFill>
              </a:rPr>
            </a:br>
            <a:r>
              <a:rPr lang="en-US" dirty="0" smtClean="0">
                <a:solidFill>
                  <a:schemeClr val="bg2">
                    <a:lumMod val="10000"/>
                  </a:schemeClr>
                </a:solidFill>
              </a:rPr>
              <a:t> Online Analytical Processing in SPSS .</a:t>
            </a:r>
            <a:endParaRPr lang="en-US" dirty="0">
              <a:solidFill>
                <a:schemeClr val="bg2">
                  <a:lumMod val="10000"/>
                </a:schemeClr>
              </a:solidFill>
            </a:endParaRPr>
          </a:p>
        </p:txBody>
      </p:sp>
      <p:sp>
        <p:nvSpPr>
          <p:cNvPr id="3" name="Content Placeholder 2"/>
          <p:cNvSpPr>
            <a:spLocks noGrp="1"/>
          </p:cNvSpPr>
          <p:nvPr>
            <p:ph idx="1"/>
          </p:nvPr>
        </p:nvSpPr>
        <p:spPr>
          <a:xfrm>
            <a:off x="1227909" y="1881051"/>
            <a:ext cx="6952479" cy="3883162"/>
          </a:xfrm>
        </p:spPr>
        <p:txBody>
          <a:bodyPr/>
          <a:lstStyle/>
          <a:p>
            <a:r>
              <a:rPr lang="en-US" dirty="0" smtClean="0"/>
              <a:t>Initially it was a technique used by the SPSS program in our project.</a:t>
            </a:r>
          </a:p>
          <a:p>
            <a:pPr>
              <a:buNone/>
            </a:pPr>
            <a:endParaRPr lang="en-US" dirty="0" smtClean="0"/>
          </a:p>
          <a:p>
            <a:r>
              <a:rPr lang="en-US" dirty="0" smtClean="0"/>
              <a:t>The OLAP (Online Analytical Processing) Cubes procedure calculates totals, means, and other univariate statistics for continuous summary variables within categories of one or more categorical grouping variables. A separate layer in the table is created for each category of each grouping variable</a:t>
            </a:r>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Content Placeholder 3"/>
          <p:cNvSpPr>
            <a:spLocks noGrp="1"/>
          </p:cNvSpPr>
          <p:nvPr>
            <p:ph idx="1"/>
          </p:nvPr>
        </p:nvSpPr>
        <p:spPr>
          <a:xfrm>
            <a:off x="3402826" y="1183918"/>
            <a:ext cx="4788145" cy="4554538"/>
          </a:xfrm>
        </p:spPr>
        <p:txBody>
          <a:bodyPr/>
          <a:lstStyle/>
          <a:p>
            <a:r>
              <a:rPr lang="en-US" dirty="0" smtClean="0"/>
              <a:t>OLAP stand for ?</a:t>
            </a:r>
          </a:p>
          <a:p>
            <a:r>
              <a:rPr lang="en-US" b="0" dirty="0" smtClean="0"/>
              <a:t>1.</a:t>
            </a:r>
            <a:r>
              <a:rPr lang="en-US" b="0" u="sng" dirty="0" smtClean="0"/>
              <a:t>Online</a:t>
            </a:r>
            <a:r>
              <a:rPr lang="en-US" b="0" dirty="0" smtClean="0"/>
              <a:t>: Named Online because it is analyzed using the Internet</a:t>
            </a:r>
            <a:endParaRPr lang="en-US" dirty="0" smtClean="0"/>
          </a:p>
          <a:p>
            <a:r>
              <a:rPr lang="en-US" b="0" dirty="0" smtClean="0"/>
              <a:t>2. </a:t>
            </a:r>
            <a:r>
              <a:rPr lang="en-US" b="0" u="sng" dirty="0" smtClean="0"/>
              <a:t>Analytical</a:t>
            </a:r>
            <a:r>
              <a:rPr lang="en-US" b="0" dirty="0" smtClean="0"/>
              <a:t> : An analytical analysis based on multidimensional analysis and the ability to analyze arithmetic</a:t>
            </a:r>
            <a:endParaRPr lang="en-US" dirty="0" smtClean="0"/>
          </a:p>
          <a:p>
            <a:r>
              <a:rPr lang="en-US" b="0" dirty="0" smtClean="0"/>
              <a:t>3.</a:t>
            </a:r>
            <a:r>
              <a:rPr lang="en-US" b="0" u="sng" dirty="0" smtClean="0"/>
              <a:t>Processing</a:t>
            </a:r>
            <a:r>
              <a:rPr lang="en-US" b="0" dirty="0" smtClean="0"/>
              <a:t>: It is called processing because it is based on processing data in different ways</a:t>
            </a:r>
            <a:endParaRPr lang="en-US" dirty="0"/>
          </a:p>
        </p:txBody>
      </p:sp>
      <p:sp>
        <p:nvSpPr>
          <p:cNvPr id="8" name="AutoShape 4" descr="Computer_India"/>
          <p:cNvSpPr>
            <a:spLocks noChangeAspect="1" noChangeArrowheads="1"/>
          </p:cNvSpPr>
          <p:nvPr/>
        </p:nvSpPr>
        <p:spPr bwMode="auto">
          <a:xfrm>
            <a:off x="63500" y="-4098925"/>
            <a:ext cx="13630275" cy="8553450"/>
          </a:xfrm>
          <a:prstGeom prst="rect">
            <a:avLst/>
          </a:prstGeom>
          <a:noFill/>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 name="AutoShape 6" descr="Computer_India"/>
          <p:cNvSpPr>
            <a:spLocks noChangeAspect="1" noChangeArrowheads="1"/>
          </p:cNvSpPr>
          <p:nvPr/>
        </p:nvSpPr>
        <p:spPr bwMode="auto">
          <a:xfrm>
            <a:off x="215900" y="-3946525"/>
            <a:ext cx="13630275" cy="8553450"/>
          </a:xfrm>
          <a:prstGeom prst="rect">
            <a:avLst/>
          </a:prstGeom>
          <a:noFill/>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3081" name="Picture 9" descr="C:\Users\MMG\Desktop\Computer_India.png"/>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218941" y="2292730"/>
            <a:ext cx="2338388" cy="2405063"/>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13039682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1000"/>
                                  </p:stCondLst>
                                  <p:childTnLst>
                                    <p:set>
                                      <p:cBhvr>
                                        <p:cTn id="6" dur="1" fill="hold">
                                          <p:stCondLst>
                                            <p:cond delay="0"/>
                                          </p:stCondLst>
                                        </p:cTn>
                                        <p:tgtEl>
                                          <p:spTgt spid="3081"/>
                                        </p:tgtEl>
                                        <p:attrNameLst>
                                          <p:attrName>style.visibility</p:attrName>
                                        </p:attrNameLst>
                                      </p:cBhvr>
                                      <p:to>
                                        <p:strVal val="visible"/>
                                      </p:to>
                                    </p:set>
                                    <p:animEffect transition="in" filter="fade">
                                      <p:cBhvr>
                                        <p:cTn id="7" dur="1250"/>
                                        <p:tgtEl>
                                          <p:spTgt spid="3081"/>
                                        </p:tgtEl>
                                      </p:cBhvr>
                                    </p:animEffect>
                                    <p:anim calcmode="lin" valueType="num">
                                      <p:cBhvr>
                                        <p:cTn id="8" dur="1250" fill="hold"/>
                                        <p:tgtEl>
                                          <p:spTgt spid="3081"/>
                                        </p:tgtEl>
                                        <p:attrNameLst>
                                          <p:attrName>ppt_x</p:attrName>
                                        </p:attrNameLst>
                                      </p:cBhvr>
                                      <p:tavLst>
                                        <p:tav tm="0">
                                          <p:val>
                                            <p:strVal val="#ppt_x"/>
                                          </p:val>
                                        </p:tav>
                                        <p:tav tm="100000">
                                          <p:val>
                                            <p:strVal val="#ppt_x"/>
                                          </p:val>
                                        </p:tav>
                                      </p:tavLst>
                                    </p:anim>
                                    <p:anim calcmode="lin" valueType="num">
                                      <p:cBhvr>
                                        <p:cTn id="9" dur="1250" fill="hold"/>
                                        <p:tgtEl>
                                          <p:spTgt spid="3081"/>
                                        </p:tgtEl>
                                        <p:attrNameLst>
                                          <p:attrName>ppt_y</p:attrName>
                                        </p:attrNameLst>
                                      </p:cBhvr>
                                      <p:tavLst>
                                        <p:tav tm="0">
                                          <p:val>
                                            <p:strVal val="#ppt_y+.1"/>
                                          </p:val>
                                        </p:tav>
                                        <p:tav tm="100000">
                                          <p:val>
                                            <p:strVal val="#ppt_y"/>
                                          </p:val>
                                        </p:tav>
                                      </p:tavLst>
                                    </p:anim>
                                  </p:childTnLst>
                                </p:cTn>
                              </p:par>
                            </p:childTnLst>
                          </p:cTn>
                        </p:par>
                        <p:par>
                          <p:cTn id="10" fill="hold">
                            <p:stCondLst>
                              <p:cond delay="2250"/>
                            </p:stCondLst>
                            <p:childTnLst>
                              <p:par>
                                <p:cTn id="11" presetID="42" presetClass="entr" presetSubtype="0" fill="hold" grpId="0" nodeType="afterEffect">
                                  <p:stCondLst>
                                    <p:cond delay="500"/>
                                  </p:stCondLst>
                                  <p:childTnLst>
                                    <p:set>
                                      <p:cBhvr>
                                        <p:cTn id="12" dur="1" fill="hold">
                                          <p:stCondLst>
                                            <p:cond delay="0"/>
                                          </p:stCondLst>
                                        </p:cTn>
                                        <p:tgtEl>
                                          <p:spTgt spid="4">
                                            <p:txEl>
                                              <p:pRg st="0" end="0"/>
                                            </p:txEl>
                                          </p:spTgt>
                                        </p:tgtEl>
                                        <p:attrNameLst>
                                          <p:attrName>style.visibility</p:attrName>
                                        </p:attrNameLst>
                                      </p:cBhvr>
                                      <p:to>
                                        <p:strVal val="visible"/>
                                      </p:to>
                                    </p:set>
                                    <p:animEffect transition="in" filter="fade">
                                      <p:cBhvr>
                                        <p:cTn id="13" dur="1500"/>
                                        <p:tgtEl>
                                          <p:spTgt spid="4">
                                            <p:txEl>
                                              <p:pRg st="0" end="0"/>
                                            </p:txEl>
                                          </p:spTgt>
                                        </p:tgtEl>
                                      </p:cBhvr>
                                    </p:animEffect>
                                    <p:anim calcmode="lin" valueType="num">
                                      <p:cBhvr>
                                        <p:cTn id="14" dur="15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15" dur="150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par>
                          <p:cTn id="16" fill="hold">
                            <p:stCondLst>
                              <p:cond delay="4250"/>
                            </p:stCondLst>
                            <p:childTnLst>
                              <p:par>
                                <p:cTn id="17" presetID="42" presetClass="entr" presetSubtype="0" fill="hold" grpId="0" nodeType="afterEffect">
                                  <p:stCondLst>
                                    <p:cond delay="500"/>
                                  </p:stCondLst>
                                  <p:childTnLst>
                                    <p:set>
                                      <p:cBhvr>
                                        <p:cTn id="18" dur="1" fill="hold">
                                          <p:stCondLst>
                                            <p:cond delay="0"/>
                                          </p:stCondLst>
                                        </p:cTn>
                                        <p:tgtEl>
                                          <p:spTgt spid="4">
                                            <p:txEl>
                                              <p:pRg st="1" end="1"/>
                                            </p:txEl>
                                          </p:spTgt>
                                        </p:tgtEl>
                                        <p:attrNameLst>
                                          <p:attrName>style.visibility</p:attrName>
                                        </p:attrNameLst>
                                      </p:cBhvr>
                                      <p:to>
                                        <p:strVal val="visible"/>
                                      </p:to>
                                    </p:set>
                                    <p:animEffect transition="in" filter="fade">
                                      <p:cBhvr>
                                        <p:cTn id="19" dur="1500"/>
                                        <p:tgtEl>
                                          <p:spTgt spid="4">
                                            <p:txEl>
                                              <p:pRg st="1" end="1"/>
                                            </p:txEl>
                                          </p:spTgt>
                                        </p:tgtEl>
                                      </p:cBhvr>
                                    </p:animEffect>
                                    <p:anim calcmode="lin" valueType="num">
                                      <p:cBhvr>
                                        <p:cTn id="20" dur="1500" fill="hold"/>
                                        <p:tgtEl>
                                          <p:spTgt spid="4">
                                            <p:txEl>
                                              <p:pRg st="1" end="1"/>
                                            </p:txEl>
                                          </p:spTgt>
                                        </p:tgtEl>
                                        <p:attrNameLst>
                                          <p:attrName>ppt_x</p:attrName>
                                        </p:attrNameLst>
                                      </p:cBhvr>
                                      <p:tavLst>
                                        <p:tav tm="0">
                                          <p:val>
                                            <p:strVal val="#ppt_x"/>
                                          </p:val>
                                        </p:tav>
                                        <p:tav tm="100000">
                                          <p:val>
                                            <p:strVal val="#ppt_x"/>
                                          </p:val>
                                        </p:tav>
                                      </p:tavLst>
                                    </p:anim>
                                    <p:anim calcmode="lin" valueType="num">
                                      <p:cBhvr>
                                        <p:cTn id="21" dur="1500" fill="hold"/>
                                        <p:tgtEl>
                                          <p:spTgt spid="4">
                                            <p:txEl>
                                              <p:pRg st="1" end="1"/>
                                            </p:txEl>
                                          </p:spTgt>
                                        </p:tgtEl>
                                        <p:attrNameLst>
                                          <p:attrName>ppt_y</p:attrName>
                                        </p:attrNameLst>
                                      </p:cBhvr>
                                      <p:tavLst>
                                        <p:tav tm="0">
                                          <p:val>
                                            <p:strVal val="#ppt_y+.1"/>
                                          </p:val>
                                        </p:tav>
                                        <p:tav tm="100000">
                                          <p:val>
                                            <p:strVal val="#ppt_y"/>
                                          </p:val>
                                        </p:tav>
                                      </p:tavLst>
                                    </p:anim>
                                  </p:childTnLst>
                                </p:cTn>
                              </p:par>
                            </p:childTnLst>
                          </p:cTn>
                        </p:par>
                        <p:par>
                          <p:cTn id="22" fill="hold">
                            <p:stCondLst>
                              <p:cond delay="6250"/>
                            </p:stCondLst>
                            <p:childTnLst>
                              <p:par>
                                <p:cTn id="23" presetID="42" presetClass="entr" presetSubtype="0" fill="hold" grpId="0" nodeType="afterEffect">
                                  <p:stCondLst>
                                    <p:cond delay="500"/>
                                  </p:stCondLst>
                                  <p:childTnLst>
                                    <p:set>
                                      <p:cBhvr>
                                        <p:cTn id="24" dur="1" fill="hold">
                                          <p:stCondLst>
                                            <p:cond delay="0"/>
                                          </p:stCondLst>
                                        </p:cTn>
                                        <p:tgtEl>
                                          <p:spTgt spid="4">
                                            <p:txEl>
                                              <p:pRg st="2" end="2"/>
                                            </p:txEl>
                                          </p:spTgt>
                                        </p:tgtEl>
                                        <p:attrNameLst>
                                          <p:attrName>style.visibility</p:attrName>
                                        </p:attrNameLst>
                                      </p:cBhvr>
                                      <p:to>
                                        <p:strVal val="visible"/>
                                      </p:to>
                                    </p:set>
                                    <p:animEffect transition="in" filter="fade">
                                      <p:cBhvr>
                                        <p:cTn id="25" dur="1500"/>
                                        <p:tgtEl>
                                          <p:spTgt spid="4">
                                            <p:txEl>
                                              <p:pRg st="2" end="2"/>
                                            </p:txEl>
                                          </p:spTgt>
                                        </p:tgtEl>
                                      </p:cBhvr>
                                    </p:animEffect>
                                    <p:anim calcmode="lin" valueType="num">
                                      <p:cBhvr>
                                        <p:cTn id="26" dur="1500" fill="hold"/>
                                        <p:tgtEl>
                                          <p:spTgt spid="4">
                                            <p:txEl>
                                              <p:pRg st="2" end="2"/>
                                            </p:txEl>
                                          </p:spTgt>
                                        </p:tgtEl>
                                        <p:attrNameLst>
                                          <p:attrName>ppt_x</p:attrName>
                                        </p:attrNameLst>
                                      </p:cBhvr>
                                      <p:tavLst>
                                        <p:tav tm="0">
                                          <p:val>
                                            <p:strVal val="#ppt_x"/>
                                          </p:val>
                                        </p:tav>
                                        <p:tav tm="100000">
                                          <p:val>
                                            <p:strVal val="#ppt_x"/>
                                          </p:val>
                                        </p:tav>
                                      </p:tavLst>
                                    </p:anim>
                                    <p:anim calcmode="lin" valueType="num">
                                      <p:cBhvr>
                                        <p:cTn id="27" dur="1500" fill="hold"/>
                                        <p:tgtEl>
                                          <p:spTgt spid="4">
                                            <p:txEl>
                                              <p:pRg st="2" end="2"/>
                                            </p:txEl>
                                          </p:spTgt>
                                        </p:tgtEl>
                                        <p:attrNameLst>
                                          <p:attrName>ppt_y</p:attrName>
                                        </p:attrNameLst>
                                      </p:cBhvr>
                                      <p:tavLst>
                                        <p:tav tm="0">
                                          <p:val>
                                            <p:strVal val="#ppt_y+.1"/>
                                          </p:val>
                                        </p:tav>
                                        <p:tav tm="100000">
                                          <p:val>
                                            <p:strVal val="#ppt_y"/>
                                          </p:val>
                                        </p:tav>
                                      </p:tavLst>
                                    </p:anim>
                                  </p:childTnLst>
                                </p:cTn>
                              </p:par>
                            </p:childTnLst>
                          </p:cTn>
                        </p:par>
                        <p:par>
                          <p:cTn id="28" fill="hold">
                            <p:stCondLst>
                              <p:cond delay="8250"/>
                            </p:stCondLst>
                            <p:childTnLst>
                              <p:par>
                                <p:cTn id="29" presetID="42" presetClass="entr" presetSubtype="0" fill="hold" grpId="0" nodeType="afterEffect">
                                  <p:stCondLst>
                                    <p:cond delay="500"/>
                                  </p:stCondLst>
                                  <p:childTnLst>
                                    <p:set>
                                      <p:cBhvr>
                                        <p:cTn id="30" dur="1" fill="hold">
                                          <p:stCondLst>
                                            <p:cond delay="0"/>
                                          </p:stCondLst>
                                        </p:cTn>
                                        <p:tgtEl>
                                          <p:spTgt spid="4">
                                            <p:txEl>
                                              <p:pRg st="3" end="3"/>
                                            </p:txEl>
                                          </p:spTgt>
                                        </p:tgtEl>
                                        <p:attrNameLst>
                                          <p:attrName>style.visibility</p:attrName>
                                        </p:attrNameLst>
                                      </p:cBhvr>
                                      <p:to>
                                        <p:strVal val="visible"/>
                                      </p:to>
                                    </p:set>
                                    <p:animEffect transition="in" filter="fade">
                                      <p:cBhvr>
                                        <p:cTn id="31" dur="1500"/>
                                        <p:tgtEl>
                                          <p:spTgt spid="4">
                                            <p:txEl>
                                              <p:pRg st="3" end="3"/>
                                            </p:txEl>
                                          </p:spTgt>
                                        </p:tgtEl>
                                      </p:cBhvr>
                                    </p:animEffect>
                                    <p:anim calcmode="lin" valueType="num">
                                      <p:cBhvr>
                                        <p:cTn id="32" dur="1500" fill="hold"/>
                                        <p:tgtEl>
                                          <p:spTgt spid="4">
                                            <p:txEl>
                                              <p:pRg st="3" end="3"/>
                                            </p:txEl>
                                          </p:spTgt>
                                        </p:tgtEl>
                                        <p:attrNameLst>
                                          <p:attrName>ppt_x</p:attrName>
                                        </p:attrNameLst>
                                      </p:cBhvr>
                                      <p:tavLst>
                                        <p:tav tm="0">
                                          <p:val>
                                            <p:strVal val="#ppt_x"/>
                                          </p:val>
                                        </p:tav>
                                        <p:tav tm="100000">
                                          <p:val>
                                            <p:strVal val="#ppt_x"/>
                                          </p:val>
                                        </p:tav>
                                      </p:tavLst>
                                    </p:anim>
                                    <p:anim calcmode="lin" valueType="num">
                                      <p:cBhvr>
                                        <p:cTn id="33" dur="1500" fill="hold"/>
                                        <p:tgtEl>
                                          <p:spTgt spid="4">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941164" y="1149530"/>
            <a:ext cx="7848600" cy="1436915"/>
          </a:xfrm>
        </p:spPr>
        <p:txBody>
          <a:bodyPr/>
          <a:lstStyle/>
          <a:p>
            <a:r>
              <a:rPr lang="en-US" dirty="0" smtClean="0">
                <a:solidFill>
                  <a:schemeClr val="bg2">
                    <a:lumMod val="10000"/>
                  </a:schemeClr>
                </a:solidFill>
              </a:rPr>
              <a:t>How we used the</a:t>
            </a:r>
            <a:r>
              <a:rPr lang="ar-JO" dirty="0" smtClean="0">
                <a:solidFill>
                  <a:schemeClr val="bg2">
                    <a:lumMod val="10000"/>
                  </a:schemeClr>
                </a:solidFill>
              </a:rPr>
              <a:t> </a:t>
            </a:r>
            <a:r>
              <a:rPr lang="en-US" dirty="0" smtClean="0">
                <a:solidFill>
                  <a:schemeClr val="bg2">
                    <a:lumMod val="10000"/>
                  </a:schemeClr>
                </a:solidFill>
              </a:rPr>
              <a:t>OLAP Cubes to report sales analysis??</a:t>
            </a:r>
            <a:endParaRPr lang="en-US" dirty="0">
              <a:solidFill>
                <a:schemeClr val="bg2">
                  <a:lumMod val="10000"/>
                </a:schemeClr>
              </a:solidFill>
            </a:endParaRPr>
          </a:p>
        </p:txBody>
      </p:sp>
      <p:sp>
        <p:nvSpPr>
          <p:cNvPr id="4" name="TextBox 3"/>
          <p:cNvSpPr txBox="1"/>
          <p:nvPr/>
        </p:nvSpPr>
        <p:spPr>
          <a:xfrm>
            <a:off x="1841863" y="2821577"/>
            <a:ext cx="6753497" cy="1569660"/>
          </a:xfrm>
          <a:prstGeom prst="rect">
            <a:avLst/>
          </a:prstGeom>
          <a:noFill/>
        </p:spPr>
        <p:txBody>
          <a:bodyPr wrap="square" rtlCol="0">
            <a:spAutoFit/>
          </a:bodyPr>
          <a:lstStyle/>
          <a:p>
            <a:r>
              <a:rPr lang="en-US" sz="3200" dirty="0" smtClean="0">
                <a:solidFill>
                  <a:schemeClr val="bg2">
                    <a:lumMod val="10000"/>
                  </a:schemeClr>
                </a:solidFill>
              </a:rPr>
              <a:t>In the beginning, we have brought data, modified, processed, and added deficiencies</a:t>
            </a:r>
            <a:endParaRPr lang="en-US" sz="3200" dirty="0">
              <a:solidFill>
                <a:schemeClr val="bg2">
                  <a:lumMod val="10000"/>
                </a:schemeClr>
              </a:solidFill>
            </a:endParaRPr>
          </a:p>
        </p:txBody>
      </p:sp>
    </p:spTree>
    <p:extLst>
      <p:ext uri="{BB962C8B-B14F-4D97-AF65-F5344CB8AC3E}">
        <p14:creationId xmlns:p14="http://schemas.microsoft.com/office/powerpoint/2010/main" xmlns="" val="2981758947"/>
      </p:ext>
    </p:extLst>
  </p:cSld>
  <p:clrMapOvr>
    <a:masterClrMapping/>
  </p:clrMapOvr>
  <p:timing>
    <p:tnLst>
      <p:par>
        <p:cTn id="1" dur="indefinite" restart="never" nodeType="tmRoot"/>
      </p:par>
    </p:tnLst>
  </p:timing>
</p:sld>
</file>

<file path=ppt/theme/theme1.xml><?xml version="1.0" encoding="utf-8"?>
<a:theme xmlns:a="http://schemas.openxmlformats.org/drawingml/2006/main" name="Dean's Presentation">
  <a:themeElements>
    <a:clrScheme name="Conference_3 1">
      <a:dk1>
        <a:srgbClr val="4D4D4D"/>
      </a:dk1>
      <a:lt1>
        <a:srgbClr val="FFFFFF"/>
      </a:lt1>
      <a:dk2>
        <a:srgbClr val="F2EF62"/>
      </a:dk2>
      <a:lt2>
        <a:srgbClr val="DDDDDD"/>
      </a:lt2>
      <a:accent1>
        <a:srgbClr val="8FAD2F"/>
      </a:accent1>
      <a:accent2>
        <a:srgbClr val="DBE8B2"/>
      </a:accent2>
      <a:accent3>
        <a:srgbClr val="FFFFFF"/>
      </a:accent3>
      <a:accent4>
        <a:srgbClr val="404040"/>
      </a:accent4>
      <a:accent5>
        <a:srgbClr val="C6D3AD"/>
      </a:accent5>
      <a:accent6>
        <a:srgbClr val="C6D2A1"/>
      </a:accent6>
      <a:hlink>
        <a:srgbClr val="BAD16F"/>
      </a:hlink>
      <a:folHlink>
        <a:srgbClr val="507800"/>
      </a:folHlink>
    </a:clrScheme>
    <a:fontScheme name="Conference_3">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1400" b="0" i="0" u="none" strike="noStrike" cap="none" normalizeH="0" baseline="0" smtClean="0">
            <a:ln>
              <a:noFill/>
            </a:ln>
            <a:solidFill>
              <a:schemeClr val="bg1"/>
            </a:solidFill>
            <a:effectLst>
              <a:outerShdw blurRad="38100" dist="38100" dir="2700000" algn="tl">
                <a:srgbClr val="000000">
                  <a:alpha val="43137"/>
                </a:srgbClr>
              </a:outerShdw>
            </a:effectLst>
            <a:latin typeface="Times New Roman" pitchFamily="18" charset="0"/>
            <a:ea typeface="굴림" pitchFamily="34" charset="-127"/>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1400" b="0" i="0" u="none" strike="noStrike" cap="none" normalizeH="0" baseline="0" smtClean="0">
            <a:ln>
              <a:noFill/>
            </a:ln>
            <a:solidFill>
              <a:schemeClr val="bg1"/>
            </a:solidFill>
            <a:effectLst>
              <a:outerShdw blurRad="38100" dist="38100" dir="2700000" algn="tl">
                <a:srgbClr val="000000">
                  <a:alpha val="43137"/>
                </a:srgbClr>
              </a:outerShdw>
            </a:effectLst>
            <a:latin typeface="Times New Roman" pitchFamily="18" charset="0"/>
            <a:ea typeface="굴림" pitchFamily="34" charset="-127"/>
          </a:defRPr>
        </a:defPPr>
      </a:lstStyle>
    </a:lnDef>
  </a:objectDefaults>
  <a:extraClrSchemeLst>
    <a:extraClrScheme>
      <a:clrScheme name="Conference_3 1">
        <a:dk1>
          <a:srgbClr val="4D4D4D"/>
        </a:dk1>
        <a:lt1>
          <a:srgbClr val="FFFFFF"/>
        </a:lt1>
        <a:dk2>
          <a:srgbClr val="F2EF62"/>
        </a:dk2>
        <a:lt2>
          <a:srgbClr val="DDDDDD"/>
        </a:lt2>
        <a:accent1>
          <a:srgbClr val="8FAD2F"/>
        </a:accent1>
        <a:accent2>
          <a:srgbClr val="DBE8B2"/>
        </a:accent2>
        <a:accent3>
          <a:srgbClr val="FFFFFF"/>
        </a:accent3>
        <a:accent4>
          <a:srgbClr val="404040"/>
        </a:accent4>
        <a:accent5>
          <a:srgbClr val="C6D3AD"/>
        </a:accent5>
        <a:accent6>
          <a:srgbClr val="C6D2A1"/>
        </a:accent6>
        <a:hlink>
          <a:srgbClr val="BAD16F"/>
        </a:hlink>
        <a:folHlink>
          <a:srgbClr val="507800"/>
        </a:folHlink>
      </a:clrScheme>
      <a:clrMap bg1="lt1" tx1="dk1" bg2="lt2" tx2="dk2" accent1="accent1" accent2="accent2" accent3="accent3" accent4="accent4" accent5="accent5" accent6="accent6" hlink="hlink" folHlink="folHlink"/>
    </a:extraClrScheme>
    <a:extraClrScheme>
      <a:clrScheme name="Conference_3 2">
        <a:dk1>
          <a:srgbClr val="4D4D4D"/>
        </a:dk1>
        <a:lt1>
          <a:srgbClr val="FFFFFF"/>
        </a:lt1>
        <a:dk2>
          <a:srgbClr val="F4D18A"/>
        </a:dk2>
        <a:lt2>
          <a:srgbClr val="DDDDDD"/>
        </a:lt2>
        <a:accent1>
          <a:srgbClr val="B99633"/>
        </a:accent1>
        <a:accent2>
          <a:srgbClr val="EDE5D1"/>
        </a:accent2>
        <a:accent3>
          <a:srgbClr val="FFFFFF"/>
        </a:accent3>
        <a:accent4>
          <a:srgbClr val="404040"/>
        </a:accent4>
        <a:accent5>
          <a:srgbClr val="D9C9AD"/>
        </a:accent5>
        <a:accent6>
          <a:srgbClr val="D7CFBD"/>
        </a:accent6>
        <a:hlink>
          <a:srgbClr val="DAC896"/>
        </a:hlink>
        <a:folHlink>
          <a:srgbClr val="776101"/>
        </a:folHlink>
      </a:clrScheme>
      <a:clrMap bg1="lt1" tx1="dk1" bg2="lt2" tx2="dk2" accent1="accent1" accent2="accent2" accent3="accent3" accent4="accent4" accent5="accent5" accent6="accent6" hlink="hlink" folHlink="folHlink"/>
    </a:extraClrScheme>
    <a:extraClrScheme>
      <a:clrScheme name="Conference_3 3">
        <a:dk1>
          <a:srgbClr val="4D4D4D"/>
        </a:dk1>
        <a:lt1>
          <a:srgbClr val="FFFFFF"/>
        </a:lt1>
        <a:dk2>
          <a:srgbClr val="61C2F3"/>
        </a:dk2>
        <a:lt2>
          <a:srgbClr val="DDDDDD"/>
        </a:lt2>
        <a:accent1>
          <a:srgbClr val="5968D7"/>
        </a:accent1>
        <a:accent2>
          <a:srgbClr val="BECDEA"/>
        </a:accent2>
        <a:accent3>
          <a:srgbClr val="FFFFFF"/>
        </a:accent3>
        <a:accent4>
          <a:srgbClr val="404040"/>
        </a:accent4>
        <a:accent5>
          <a:srgbClr val="B5B9E8"/>
        </a:accent5>
        <a:accent6>
          <a:srgbClr val="ACBAD4"/>
        </a:accent6>
        <a:hlink>
          <a:srgbClr val="93A8EB"/>
        </a:hlink>
        <a:folHlink>
          <a:srgbClr val="1300A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Dean's Presentation</Template>
  <TotalTime>5158</TotalTime>
  <Words>873</Words>
  <Application>Microsoft Office PowerPoint</Application>
  <PresentationFormat>On-screen Show (4:3)</PresentationFormat>
  <Paragraphs>150</Paragraphs>
  <Slides>50</Slides>
  <Notes>0</Notes>
  <HiddenSlides>0</HiddenSlides>
  <MMClips>0</MMClips>
  <ScaleCrop>false</ScaleCrop>
  <HeadingPairs>
    <vt:vector size="4" baseType="variant">
      <vt:variant>
        <vt:lpstr>Theme</vt:lpstr>
      </vt:variant>
      <vt:variant>
        <vt:i4>1</vt:i4>
      </vt:variant>
      <vt:variant>
        <vt:lpstr>Slide Titles</vt:lpstr>
      </vt:variant>
      <vt:variant>
        <vt:i4>50</vt:i4>
      </vt:variant>
    </vt:vector>
  </HeadingPairs>
  <TitlesOfParts>
    <vt:vector size="51" baseType="lpstr">
      <vt:lpstr>Dean's Presentation</vt:lpstr>
      <vt:lpstr>Slide 1</vt:lpstr>
      <vt:lpstr> project Idea</vt:lpstr>
      <vt:lpstr>Lower sales volume is a problem for the seller</vt:lpstr>
      <vt:lpstr>Our goal as analysts will be after the sales improvement analysis process</vt:lpstr>
      <vt:lpstr>Using several methods to get rid of this decline</vt:lpstr>
      <vt:lpstr>This decline was detected using a technique called OLAP Cubes</vt:lpstr>
      <vt:lpstr>   Definition of OLAP Cubes  Online Analytical Processing in SPSS .</vt:lpstr>
      <vt:lpstr>Slide 8</vt:lpstr>
      <vt:lpstr>How we used the OLAP Cubes to report sales analysis??</vt:lpstr>
      <vt:lpstr>Why we use OLAP Cubes in our project</vt:lpstr>
      <vt:lpstr>This slide is the form of data in the SPSS interface</vt:lpstr>
      <vt:lpstr>How to create  OLAP Cubes using SPSS</vt:lpstr>
      <vt:lpstr>The components of OLAP Cubes in SPSS</vt:lpstr>
      <vt:lpstr>Slide 14</vt:lpstr>
      <vt:lpstr>Slide 15</vt:lpstr>
      <vt:lpstr>Slide 16</vt:lpstr>
      <vt:lpstr> second month </vt:lpstr>
      <vt:lpstr>Third month </vt:lpstr>
      <vt:lpstr>Slide 19</vt:lpstr>
      <vt:lpstr>We have chosen a particular type of sales called (يوهو كيك)   so that we can do the analysis for it and we will do the comparison process with the other months </vt:lpstr>
      <vt:lpstr>Slide 21</vt:lpstr>
      <vt:lpstr>Slide 22</vt:lpstr>
      <vt:lpstr>  We make the bar chart by using this method</vt:lpstr>
      <vt:lpstr>bar chart</vt:lpstr>
      <vt:lpstr>Slide 25</vt:lpstr>
      <vt:lpstr>Slide 26</vt:lpstr>
      <vt:lpstr>3rd  month</vt:lpstr>
      <vt:lpstr>bar chart </vt:lpstr>
      <vt:lpstr>Slide 29</vt:lpstr>
      <vt:lpstr>Slide 30</vt:lpstr>
      <vt:lpstr>Slide 31</vt:lpstr>
      <vt:lpstr>Slide 32</vt:lpstr>
      <vt:lpstr>Explanation of the sales situation for the first Month:shift A </vt:lpstr>
      <vt:lpstr>Shift B </vt:lpstr>
      <vt:lpstr>Shift C</vt:lpstr>
      <vt:lpstr>Explanation of the sales situation for the second month :shift A</vt:lpstr>
      <vt:lpstr>Shift B </vt:lpstr>
      <vt:lpstr>Shift C </vt:lpstr>
      <vt:lpstr>Explanation of the sales situation for the third period :shift A </vt:lpstr>
      <vt:lpstr>Shift B </vt:lpstr>
      <vt:lpstr>Shift C </vt:lpstr>
      <vt:lpstr>Slide 42</vt:lpstr>
      <vt:lpstr>Appropriate solutions: </vt:lpstr>
      <vt:lpstr>Happy Hour</vt:lpstr>
      <vt:lpstr>flower</vt:lpstr>
      <vt:lpstr>Music</vt:lpstr>
      <vt:lpstr>Facebook</vt:lpstr>
      <vt:lpstr>Conclusion</vt:lpstr>
      <vt:lpstr>Slide 49</vt:lpstr>
      <vt:lpstr>Slide 50</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الشريحة 1</dc:title>
  <dc:creator>Manar</dc:creator>
  <cp:lastModifiedBy>hp</cp:lastModifiedBy>
  <cp:revision>114</cp:revision>
  <dcterms:created xsi:type="dcterms:W3CDTF">2017-12-10T15:43:41Z</dcterms:created>
  <dcterms:modified xsi:type="dcterms:W3CDTF">2017-12-19T21:55:56Z</dcterms:modified>
</cp:coreProperties>
</file>