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40" r:id="rId1"/>
  </p:sldMasterIdLst>
  <p:notesMasterIdLst>
    <p:notesMasterId r:id="rId38"/>
  </p:notesMasterIdLst>
  <p:sldIdLst>
    <p:sldId id="256" r:id="rId2"/>
    <p:sldId id="257" r:id="rId3"/>
    <p:sldId id="258" r:id="rId4"/>
    <p:sldId id="269" r:id="rId5"/>
    <p:sldId id="286" r:id="rId6"/>
    <p:sldId id="287" r:id="rId7"/>
    <p:sldId id="261" r:id="rId8"/>
    <p:sldId id="259" r:id="rId9"/>
    <p:sldId id="311" r:id="rId10"/>
    <p:sldId id="312" r:id="rId11"/>
    <p:sldId id="282" r:id="rId12"/>
    <p:sldId id="263" r:id="rId13"/>
    <p:sldId id="264" r:id="rId14"/>
    <p:sldId id="265" r:id="rId15"/>
    <p:sldId id="293" r:id="rId16"/>
    <p:sldId id="294" r:id="rId17"/>
    <p:sldId id="295" r:id="rId18"/>
    <p:sldId id="296" r:id="rId19"/>
    <p:sldId id="297" r:id="rId20"/>
    <p:sldId id="305" r:id="rId21"/>
    <p:sldId id="306" r:id="rId22"/>
    <p:sldId id="307" r:id="rId23"/>
    <p:sldId id="308" r:id="rId24"/>
    <p:sldId id="298" r:id="rId25"/>
    <p:sldId id="289" r:id="rId26"/>
    <p:sldId id="267" r:id="rId27"/>
    <p:sldId id="309" r:id="rId28"/>
    <p:sldId id="310" r:id="rId29"/>
    <p:sldId id="299" r:id="rId30"/>
    <p:sldId id="292" r:id="rId31"/>
    <p:sldId id="300" r:id="rId32"/>
    <p:sldId id="302" r:id="rId33"/>
    <p:sldId id="301" r:id="rId34"/>
    <p:sldId id="303" r:id="rId35"/>
    <p:sldId id="304" r:id="rId36"/>
    <p:sldId id="28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529" autoAdjust="0"/>
    <p:restoredTop sz="94660"/>
  </p:normalViewPr>
  <p:slideViewPr>
    <p:cSldViewPr>
      <p:cViewPr varScale="1">
        <p:scale>
          <a:sx n="73" d="100"/>
          <a:sy n="7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072F5-45B2-459B-BDB6-AC32C8D81C84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E8402-E94A-48D5-9471-699D4AE730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7712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E8402-E94A-48D5-9471-699D4AE730E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4680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9" name="عنصر نائب للتاريخ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8FD4B40-4DA7-4A23-BC65-FE57C7769328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D21A2A3-B258-4950-A547-3ACD879D4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8000"/>
                <a:satMod val="230000"/>
              </a:schemeClr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2819400"/>
            <a:ext cx="8991600" cy="16002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gency FB" pitchFamily="34" charset="0"/>
              </a:rPr>
              <a:t> Project Title:</a:t>
            </a:r>
          </a:p>
          <a:p>
            <a:pPr algn="l"/>
            <a:r>
              <a:rPr lang="en-US" dirty="0" smtClean="0">
                <a:solidFill>
                  <a:srgbClr val="FFFFFF"/>
                </a:solidFill>
                <a:latin typeface="Agency FB" pitchFamily="34" charset="0"/>
              </a:rPr>
              <a:t>Al-Ma'ajeen Area-Geometric &amp; Operational Design</a:t>
            </a:r>
            <a:endParaRPr lang="en-US" dirty="0">
              <a:latin typeface="Agency FB" pitchFamily="34" charset="0"/>
              <a:cs typeface="Arabic Typesetting" pitchFamily="66" charset="-78"/>
            </a:endParaRPr>
          </a:p>
        </p:txBody>
      </p:sp>
      <p:sp>
        <p:nvSpPr>
          <p:cNvPr id="5" name="مثلث متساوي الساقين 4"/>
          <p:cNvSpPr/>
          <p:nvPr/>
        </p:nvSpPr>
        <p:spPr>
          <a:xfrm>
            <a:off x="3581400" y="228600"/>
            <a:ext cx="1524000" cy="1143000"/>
          </a:xfrm>
          <a:prstGeom prst="triangl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مثلث متساوي الساقين 5"/>
          <p:cNvSpPr/>
          <p:nvPr/>
        </p:nvSpPr>
        <p:spPr>
          <a:xfrm>
            <a:off x="2057400" y="1295400"/>
            <a:ext cx="1524000" cy="1219200"/>
          </a:xfrm>
          <a:prstGeom prst="triangl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ثلث متساوي الساقين 6"/>
          <p:cNvSpPr/>
          <p:nvPr/>
        </p:nvSpPr>
        <p:spPr>
          <a:xfrm>
            <a:off x="5334000" y="1219200"/>
            <a:ext cx="1524000" cy="1219200"/>
          </a:xfrm>
          <a:prstGeom prst="triangl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عنوان فرعي 2"/>
          <p:cNvSpPr txBox="1">
            <a:spLocks/>
          </p:cNvSpPr>
          <p:nvPr/>
        </p:nvSpPr>
        <p:spPr>
          <a:xfrm>
            <a:off x="3048000" y="1524000"/>
            <a:ext cx="2514600" cy="533400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عنوان فرعي 2"/>
          <p:cNvSpPr txBox="1">
            <a:spLocks/>
          </p:cNvSpPr>
          <p:nvPr/>
        </p:nvSpPr>
        <p:spPr>
          <a:xfrm>
            <a:off x="76200" y="4953000"/>
            <a:ext cx="4343400" cy="1600200"/>
          </a:xfrm>
          <a:prstGeom prst="rect">
            <a:avLst/>
          </a:prstGeom>
        </p:spPr>
        <p:txBody>
          <a:bodyPr vert="horz" tIns="0" rIns="4572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5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" pitchFamily="34" charset="0"/>
              </a:rPr>
              <a:t>Lana Hilal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500" dirty="0" smtClean="0">
                <a:latin typeface="Agency FB" pitchFamily="34" charset="0"/>
              </a:rPr>
              <a:t> Hiba Abd Al-Fattah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5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" pitchFamily="34" charset="0"/>
              </a:rPr>
              <a:t> Yahia Jum’aa</a:t>
            </a:r>
          </a:p>
        </p:txBody>
      </p:sp>
      <p:sp>
        <p:nvSpPr>
          <p:cNvPr id="11" name="عنوان فرعي 2"/>
          <p:cNvSpPr txBox="1">
            <a:spLocks/>
          </p:cNvSpPr>
          <p:nvPr/>
        </p:nvSpPr>
        <p:spPr>
          <a:xfrm>
            <a:off x="4876800" y="4953000"/>
            <a:ext cx="4343400" cy="762000"/>
          </a:xfrm>
          <a:prstGeom prst="rect">
            <a:avLst/>
          </a:prstGeom>
        </p:spPr>
        <p:txBody>
          <a:bodyPr vert="horz" tIns="0" rIns="45720" bIns="0" anchor="b">
            <a:no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 dirty="0" smtClean="0">
                <a:latin typeface="Agency FB" pitchFamily="34" charset="0"/>
              </a:rPr>
              <a:t>Eng</a:t>
            </a:r>
            <a:r>
              <a:rPr lang="en-US" sz="2500" dirty="0">
                <a:latin typeface="Agency FB" pitchFamily="34" charset="0"/>
              </a:rPr>
              <a:t>. </a:t>
            </a:r>
            <a:r>
              <a:rPr lang="en-US" sz="2500" dirty="0" smtClean="0">
                <a:latin typeface="Agency FB" pitchFamily="34" charset="0"/>
              </a:rPr>
              <a:t>Hussein Abu-</a:t>
            </a:r>
            <a:r>
              <a:rPr lang="en-US" sz="2500" dirty="0" err="1" smtClean="0">
                <a:latin typeface="Agency FB" pitchFamily="34" charset="0"/>
              </a:rPr>
              <a:t>zant</a:t>
            </a:r>
            <a:r>
              <a:rPr lang="en-US" sz="2500" dirty="0" smtClean="0">
                <a:latin typeface="Agency FB" pitchFamily="34" charset="0"/>
              </a:rPr>
              <a:t> </a:t>
            </a:r>
            <a:endParaRPr lang="en-US" sz="2500" dirty="0">
              <a:latin typeface="Agency FB" pitchFamily="34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30644" y="4724400"/>
            <a:ext cx="1616148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5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gency FB" pitchFamily="34" charset="0"/>
              </a:rPr>
              <a:t>Prepared By: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4876800" y="4724400"/>
            <a:ext cx="1635384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50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gency FB" pitchFamily="34" charset="0"/>
              </a:rPr>
              <a:t>Submitted to:</a:t>
            </a:r>
          </a:p>
        </p:txBody>
      </p:sp>
      <p:pic>
        <p:nvPicPr>
          <p:cNvPr id="16" name="irc_mi" descr="http://blog.amin.org/khaledmufleh1/files/2010/03/nnu-seal-logo-300x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1"/>
            <a:ext cx="1538869" cy="1524000"/>
          </a:xfrm>
          <a:prstGeom prst="rect">
            <a:avLst/>
          </a:prstGeom>
          <a:noFill/>
        </p:spPr>
      </p:pic>
      <p:sp>
        <p:nvSpPr>
          <p:cNvPr id="14" name="مستطيل 13"/>
          <p:cNvSpPr/>
          <p:nvPr/>
        </p:nvSpPr>
        <p:spPr>
          <a:xfrm>
            <a:off x="3124200" y="1295400"/>
            <a:ext cx="2720172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en-US" sz="3500" i="0" u="none" strike="noStrike" kern="1200" cap="none" spc="0" normalizeH="0" baseline="0" noProof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uLnTx/>
                <a:uFillTx/>
                <a:latin typeface="Agency FB" pitchFamily="34" charset="0"/>
                <a:cs typeface="Arabic Typesetting" pitchFamily="66" charset="-78"/>
              </a:rPr>
              <a:t>Graduation</a:t>
            </a:r>
          </a:p>
          <a:p>
            <a:pPr algn="ctr"/>
            <a:r>
              <a:rPr kumimoji="0" lang="en-US" sz="3500" i="0" u="none" strike="noStrike" kern="1200" cap="none" spc="0" normalizeH="0" baseline="0" noProof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uLnTx/>
                <a:uFillTx/>
                <a:latin typeface="Agency FB" pitchFamily="34" charset="0"/>
                <a:cs typeface="Arabic Typesetting" pitchFamily="66" charset="-78"/>
              </a:rPr>
              <a:t> Project 2 </a:t>
            </a:r>
            <a:endParaRPr lang="en-US" sz="3500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gency FB" pitchFamily="34" charset="0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  <a:buNone/>
            </a:pPr>
            <a:endParaRPr lang="en-US" dirty="0" smtClean="0">
              <a:latin typeface="Aldhabi" pitchFamily="2" charset="-78"/>
              <a:cs typeface="Aldhabi" pitchFamily="2" charset="-78"/>
            </a:endParaRPr>
          </a:p>
          <a:p>
            <a:pPr algn="justLow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Site visit ( inventory study , traffic counting).</a:t>
            </a:r>
          </a:p>
          <a:p>
            <a:pPr lvl="0" algn="justLow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 Nablus municipality.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685800" y="609600"/>
            <a:ext cx="48429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</a:rPr>
              <a:t>Sources Of Data Collection</a:t>
            </a:r>
            <a:endParaRPr lang="en-US" sz="4000" b="1" cap="none" spc="0" dirty="0">
              <a:ln w="18000">
                <a:solidFill>
                  <a:schemeClr val="bg1">
                    <a:lumMod val="85000"/>
                    <a:lumOff val="1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76400"/>
            <a:ext cx="8043333" cy="3810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The types of collection data which are studied:</a:t>
            </a: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Font typeface="Wingdings" pitchFamily="2" charset="2"/>
              <a:buChar char="Ø"/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Traffic </a:t>
            </a:r>
            <a:r>
              <a:rPr lang="en-US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count studies </a:t>
            </a: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.</a:t>
            </a:r>
          </a:p>
          <a:p>
            <a:pPr marL="0" indent="0" algn="just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Font typeface="Wingdings" pitchFamily="2" charset="2"/>
              <a:buChar char="Ø"/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Traffic volume studies.</a:t>
            </a:r>
          </a:p>
          <a:p>
            <a:pPr marL="0" indent="0" algn="just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Font typeface="Wingdings" pitchFamily="2" charset="2"/>
              <a:buChar char="Ø"/>
            </a:pPr>
            <a:r>
              <a:rPr lang="en-US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Geometric studies .</a:t>
            </a: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685800" y="609600"/>
            <a:ext cx="46778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</a:rPr>
              <a:t>Data </a:t>
            </a:r>
            <a:r>
              <a:rPr lang="en-US" sz="4000" b="1" cap="none" spc="0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</a:rPr>
              <a:t>Collection &amp; analysis</a:t>
            </a:r>
            <a:endParaRPr lang="en-US" sz="4000" b="1" cap="none" spc="0" dirty="0">
              <a:ln w="18000">
                <a:solidFill>
                  <a:schemeClr val="bg1">
                    <a:lumMod val="85000"/>
                    <a:lumOff val="1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72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85800" y="609600"/>
            <a:ext cx="300755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</a:rPr>
              <a:t>Volume Analysis</a:t>
            </a:r>
            <a:endParaRPr lang="en-US" sz="4000" b="1" cap="none" spc="0" dirty="0">
              <a:ln w="18000">
                <a:solidFill>
                  <a:schemeClr val="bg1">
                    <a:lumMod val="85000"/>
                    <a:lumOff val="15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  <a:latin typeface="Agency FB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-3" y="1396996"/>
          <a:ext cx="9144002" cy="5765777"/>
        </p:xfrm>
        <a:graphic>
          <a:graphicData uri="http://schemas.openxmlformats.org/drawingml/2006/table">
            <a:tbl>
              <a:tblPr/>
              <a:tblGrid>
                <a:gridCol w="2433555"/>
                <a:gridCol w="2242565"/>
                <a:gridCol w="2237637"/>
                <a:gridCol w="2230245"/>
              </a:tblGrid>
              <a:tr h="4318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Intersection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PH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PHV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PHF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47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Roundabout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2:30-3:30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1470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.85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9448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Mahmoud Abbas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7:15-8:15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1786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.89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647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Al-Ma’ajeen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7:15-8:15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ar-JO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Times New Roman"/>
                        </a:rPr>
                        <a:t>1480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.87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647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Al-Sika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7:15-8:15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451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.73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647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Ezz Al-Din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Mosque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7:15-8:15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561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.84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647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AOU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7:</a:t>
                      </a:r>
                      <a:r>
                        <a:rPr lang="en-US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15</a:t>
                      </a: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-8:15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845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.74</a:t>
                      </a:r>
                      <a:endParaRPr lang="en-US" sz="1600" b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647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Yameen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7:15-8:15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744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endParaRPr lang="en-GB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95600" algn="l"/>
                        </a:tabLst>
                      </a:pPr>
                      <a:r>
                        <a:rPr lang="en-GB" sz="16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Agency FB" pitchFamily="34" charset="0"/>
                          <a:ea typeface="Times New Roman"/>
                          <a:cs typeface="Arial"/>
                        </a:rPr>
                        <a:t>.89</a:t>
                      </a:r>
                      <a:endParaRPr lang="en-US" sz="16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Agency FB" pitchFamily="34" charset="0"/>
                        <a:ea typeface="Times New Roman"/>
                        <a:cs typeface="Arial"/>
                      </a:endParaRPr>
                    </a:p>
                  </a:txBody>
                  <a:tcPr marL="63832" marR="63832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763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609600" y="533400"/>
            <a:ext cx="28873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</a:rPr>
              <a:t>Analysis Of LOS</a:t>
            </a:r>
            <a:endParaRPr lang="en-US" sz="4000" b="1" dirty="0">
              <a:ln w="18000">
                <a:solidFill>
                  <a:schemeClr val="bg1">
                    <a:lumMod val="85000"/>
                    <a:lumOff val="15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  <a:latin typeface="Agency FB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28600" y="1524000"/>
          <a:ext cx="8534400" cy="4724398"/>
        </p:xfrm>
        <a:graphic>
          <a:graphicData uri="http://schemas.openxmlformats.org/drawingml/2006/table">
            <a:tbl>
              <a:tblPr/>
              <a:tblGrid>
                <a:gridCol w="4267200"/>
                <a:gridCol w="4267200"/>
              </a:tblGrid>
              <a:tr h="445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Name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LOS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85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Beit</a:t>
                      </a:r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- Eba Roundabout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27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Mahmoud Abbas intersection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27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 Maajen intersection</a:t>
                      </a:r>
                      <a:endParaRPr lang="en-US" sz="1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27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Ezz Al-Din Mosque intersection</a:t>
                      </a:r>
                      <a:endParaRPr lang="en-US" sz="1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855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Al-sika (Mukhaym Al-Ain) intersection</a:t>
                      </a:r>
                      <a:endParaRPr lang="en-US" sz="1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27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AOU intersection</a:t>
                      </a:r>
                      <a:endParaRPr lang="en-US" sz="1800" b="1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27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Yameen intersection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27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Eskan Al-jam’a intersection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1025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  <a:t/>
            </a:r>
            <a:b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</a:br>
            <a: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  <a:t/>
            </a:r>
            <a:b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</a:br>
            <a: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  <a:t/>
            </a:r>
            <a:b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</a:br>
            <a: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  <a:t/>
            </a:r>
            <a:b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</a:br>
            <a: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  <a:t/>
            </a:r>
            <a:b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</a:br>
            <a: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  <a:t/>
            </a:r>
            <a:b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</a:br>
            <a: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  <a:t/>
            </a:r>
            <a:b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</a:br>
            <a:r>
              <a:rPr lang="en-GB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  <a:ea typeface="+mn-ea"/>
                <a:cs typeface="+mn-cs"/>
              </a:rPr>
              <a:t> Traffic Control Devices ( TCD)</a:t>
            </a:r>
            <a:r>
              <a:rPr lang="en-US" sz="4000" b="1" dirty="0" smtClean="0">
                <a:latin typeface="Agency FB" pitchFamily="34" charset="0"/>
              </a:rPr>
              <a:t/>
            </a:r>
            <a:br>
              <a:rPr lang="en-US" sz="4000" b="1" dirty="0" smtClean="0">
                <a:latin typeface="Agency FB" pitchFamily="34" charset="0"/>
              </a:rPr>
            </a:br>
            <a:endParaRPr lang="en-US" sz="4000" dirty="0">
              <a:latin typeface="Agency FB" pitchFamily="34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304800" y="1213993"/>
          <a:ext cx="8610600" cy="5783580"/>
        </p:xfrm>
        <a:graphic>
          <a:graphicData uri="http://schemas.openxmlformats.org/drawingml/2006/table">
            <a:tbl>
              <a:tblPr/>
              <a:tblGrid>
                <a:gridCol w="4836350"/>
                <a:gridCol w="3774250"/>
              </a:tblGrid>
              <a:tr h="525307">
                <a:tc>
                  <a:txBody>
                    <a:bodyPr/>
                    <a:lstStyle/>
                    <a:p>
                      <a:pPr marL="0" marR="0" indent="-1143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Warrants number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Satisfied/ Not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1: Eight-hour vehicular volume(Condition A)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1: Eight-hour vehicular volume(Condition B)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2: Four-hour vehicular volume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3: Peak hour(Condition A)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3: Peak hour(Condition B)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4:Pedestrian volume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5: School crossing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6: Coordinated signal system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3425" algn="l"/>
                        </a:tabLs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7: Crash experience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2530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3425" algn="l"/>
                        </a:tabLs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Warrant 8: Roadway network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Satisfied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495" marR="434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Geometric Studies</a:t>
            </a:r>
            <a:endParaRPr lang="en-US" sz="40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09800"/>
            <a:ext cx="7086600" cy="21335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066800" y="4520436"/>
          <a:ext cx="7239000" cy="2337564"/>
        </p:xfrm>
        <a:graphic>
          <a:graphicData uri="http://schemas.openxmlformats.org/drawingml/2006/table">
            <a:tbl>
              <a:tblPr/>
              <a:tblGrid>
                <a:gridCol w="1386038"/>
                <a:gridCol w="1601485"/>
                <a:gridCol w="1500944"/>
                <a:gridCol w="2750533"/>
              </a:tblGrid>
              <a:tr h="456840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Pavement with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One or two way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lanes in each direction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701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East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25.1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4701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27.6 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701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South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19.2 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4701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North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13.6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533400" y="1219200"/>
            <a:ext cx="8229600" cy="762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Agency FB" pitchFamily="34" charset="0"/>
                <a:ea typeface="+mj-ea"/>
                <a:cs typeface="+mj-cs"/>
              </a:rPr>
              <a:t>1. </a:t>
            </a:r>
            <a:r>
              <a:rPr kumimoji="0" lang="en-US" sz="25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Agency FB" pitchFamily="34" charset="0"/>
                <a:ea typeface="+mj-ea"/>
                <a:cs typeface="+mj-cs"/>
              </a:rPr>
              <a:t>Beit</a:t>
            </a:r>
            <a:r>
              <a:rPr kumimoji="0" 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Agency FB" pitchFamily="34" charset="0"/>
                <a:ea typeface="+mj-ea"/>
                <a:cs typeface="+mj-cs"/>
              </a:rPr>
              <a:t> Eba RoundAbout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Agency FB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2500" b="1" dirty="0" smtClean="0">
                <a:latin typeface="Agency FB" pitchFamily="34" charset="0"/>
              </a:rPr>
              <a:t> </a:t>
            </a:r>
            <a:br>
              <a:rPr lang="en-US" sz="2500" b="1" dirty="0" smtClean="0">
                <a:latin typeface="Agency FB" pitchFamily="34" charset="0"/>
              </a:rPr>
            </a:br>
            <a:r>
              <a:rPr lang="en-US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2. </a:t>
            </a:r>
            <a:r>
              <a:rPr lang="en-GB" sz="25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Mahmoud</a:t>
            </a:r>
            <a:r>
              <a:rPr lang="en-GB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 </a:t>
            </a:r>
            <a:r>
              <a:rPr lang="en-GB" sz="25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Abbas</a:t>
            </a:r>
            <a:r>
              <a:rPr lang="en-GB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 Intersection</a:t>
            </a:r>
            <a:r>
              <a:rPr lang="en-US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/>
            </a:r>
            <a:br>
              <a:rPr lang="en-US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</a:br>
            <a:endParaRPr lang="en-US" sz="2500" b="1" dirty="0">
              <a:solidFill>
                <a:schemeClr val="accent1">
                  <a:lumMod val="40000"/>
                  <a:lumOff val="60000"/>
                </a:schemeClr>
              </a:solidFill>
              <a:latin typeface="Agency FB" pitchFamily="34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8534400" cy="259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381000" y="4343400"/>
          <a:ext cx="8534401" cy="2286001"/>
        </p:xfrm>
        <a:graphic>
          <a:graphicData uri="http://schemas.openxmlformats.org/drawingml/2006/table">
            <a:tbl>
              <a:tblPr/>
              <a:tblGrid>
                <a:gridCol w="1754012"/>
                <a:gridCol w="1881011"/>
                <a:gridCol w="1731433"/>
                <a:gridCol w="3167945"/>
              </a:tblGrid>
              <a:tr h="728688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Pavement width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One or two way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lanes in each direction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28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East Approach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30.6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4428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West Approach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22.6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671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North-east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9.7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3.Alma'ajeen Intersection</a:t>
            </a:r>
            <a:endParaRPr lang="en-US" sz="2500" b="1" dirty="0">
              <a:solidFill>
                <a:schemeClr val="accent1">
                  <a:lumMod val="40000"/>
                  <a:lumOff val="60000"/>
                </a:schemeClr>
              </a:solidFill>
              <a:latin typeface="Agency FB" pitchFamily="34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845820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304800" y="4102608"/>
          <a:ext cx="8686800" cy="2755392"/>
        </p:xfrm>
        <a:graphic>
          <a:graphicData uri="http://schemas.openxmlformats.org/drawingml/2006/table">
            <a:tbl>
              <a:tblPr/>
              <a:tblGrid>
                <a:gridCol w="1663247"/>
                <a:gridCol w="1921781"/>
                <a:gridCol w="1801133"/>
                <a:gridCol w="3300639"/>
              </a:tblGrid>
              <a:tr h="92659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Pavement with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One or two way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lanes in each direction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East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</a:t>
                      </a:r>
                      <a:r>
                        <a:rPr lang="ar-SA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11.9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North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4.Ezz Al-Din Intersection</a:t>
            </a:r>
            <a:endParaRPr lang="en-US" sz="2500" b="1" dirty="0">
              <a:solidFill>
                <a:schemeClr val="accent1">
                  <a:lumMod val="40000"/>
                  <a:lumOff val="60000"/>
                </a:schemeClr>
              </a:solidFill>
              <a:latin typeface="Agency FB" pitchFamily="34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822960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457200" y="4181475"/>
          <a:ext cx="8382000" cy="2600325"/>
        </p:xfrm>
        <a:graphic>
          <a:graphicData uri="http://schemas.openxmlformats.org/drawingml/2006/table">
            <a:tbl>
              <a:tblPr/>
              <a:tblGrid>
                <a:gridCol w="1604887"/>
                <a:gridCol w="1854351"/>
                <a:gridCol w="1737934"/>
                <a:gridCol w="3184828"/>
              </a:tblGrid>
              <a:tr h="771525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Pavement with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One or two way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lanes in each direction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East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14.2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North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6.2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r>
                        <a:rPr lang="en-GB" sz="1200" baseline="300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*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15.9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228600" y="1828800"/>
            <a:ext cx="7467600" cy="40386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228600" y="2057400"/>
            <a:ext cx="7467600" cy="28956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81000" y="1524000"/>
            <a:ext cx="81534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0926" indent="-514350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  <a:cs typeface="Akhbar MT" pitchFamily="2" charset="-78"/>
              </a:rPr>
              <a:t> </a:t>
            </a:r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  <a:cs typeface="Akhbar MT" pitchFamily="2" charset="-78"/>
              </a:rPr>
              <a:t>Project description</a:t>
            </a:r>
          </a:p>
          <a:p>
            <a:pPr marL="550926" indent="-514350">
              <a:buFont typeface="Wingdings" pitchFamily="2" charset="2"/>
              <a:buChar char="Ø"/>
            </a:pPr>
            <a:endParaRPr lang="en-US" sz="20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Agency FB" pitchFamily="34" charset="0"/>
              <a:cs typeface="Akhbar MT" pitchFamily="2" charset="-78"/>
            </a:endParaRPr>
          </a:p>
          <a:p>
            <a:pPr marL="550926" indent="-5143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  <a:cs typeface="Akhbar MT" pitchFamily="2" charset="-78"/>
              </a:rPr>
              <a:t> Project objectives.</a:t>
            </a:r>
          </a:p>
          <a:p>
            <a:pPr marL="550926" indent="-514350">
              <a:buFont typeface="Wingdings" pitchFamily="2" charset="2"/>
              <a:buChar char="Ø"/>
            </a:pPr>
            <a:endParaRPr lang="en-US" sz="20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Agency FB" pitchFamily="34" charset="0"/>
              <a:cs typeface="Akhbar MT" pitchFamily="2" charset="-78"/>
            </a:endParaRPr>
          </a:p>
          <a:p>
            <a:pPr marL="550926" indent="-5143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  <a:cs typeface="Akhbar MT" pitchFamily="2" charset="-78"/>
              </a:rPr>
              <a:t> Sources Of Data Collection</a:t>
            </a:r>
          </a:p>
          <a:p>
            <a:pPr marL="550926" indent="-514350">
              <a:buFont typeface="Wingdings" pitchFamily="2" charset="2"/>
              <a:buChar char="Ø"/>
            </a:pPr>
            <a:endParaRPr lang="en-US" sz="20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Agency FB" pitchFamily="34" charset="0"/>
              <a:cs typeface="Akhbar MT" pitchFamily="2" charset="-78"/>
            </a:endParaRPr>
          </a:p>
          <a:p>
            <a:pPr marL="550926" indent="-5143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  <a:cs typeface="Akhbar MT" pitchFamily="2" charset="-78"/>
              </a:rPr>
              <a:t> Data Collection &amp; Analysis. </a:t>
            </a:r>
          </a:p>
          <a:p>
            <a:pPr marL="550926" indent="-514350">
              <a:buFont typeface="Wingdings" pitchFamily="2" charset="2"/>
              <a:buChar char="Ø"/>
            </a:pPr>
            <a:endParaRPr lang="en-US" sz="20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Agency FB" pitchFamily="34" charset="0"/>
              <a:cs typeface="Akhbar MT" pitchFamily="2" charset="-78"/>
            </a:endParaRPr>
          </a:p>
          <a:p>
            <a:pPr marL="550926" indent="-5143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  <a:cs typeface="Akhbar MT" pitchFamily="2" charset="-78"/>
              </a:rPr>
              <a:t>Traffic Design</a:t>
            </a:r>
          </a:p>
          <a:p>
            <a:pPr marL="550926" indent="-514350">
              <a:buFont typeface="Wingdings" pitchFamily="2" charset="2"/>
              <a:buChar char="Ø"/>
            </a:pPr>
            <a:endParaRPr lang="en-US" sz="20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Agency FB" pitchFamily="34" charset="0"/>
              <a:cs typeface="Akhbar MT" pitchFamily="2" charset="-78"/>
            </a:endParaRPr>
          </a:p>
          <a:p>
            <a:pPr marL="550926" indent="-5143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  <a:cs typeface="Akhbar MT" pitchFamily="2" charset="-78"/>
              </a:rPr>
              <a:t>Geometric Design</a:t>
            </a:r>
          </a:p>
          <a:p>
            <a:pPr marL="550926" indent="-514350"/>
            <a:endParaRPr lang="en-US" sz="20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Agency FB" pitchFamily="34" charset="0"/>
              <a:cs typeface="Akhbar MT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09600" y="609600"/>
            <a:ext cx="54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spc="10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Project Outline</a:t>
            </a:r>
            <a:endParaRPr lang="en-US" sz="3600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5. Al-Sika Intersection</a:t>
            </a:r>
            <a:endParaRPr lang="ar-JO" sz="2500" b="1" dirty="0">
              <a:solidFill>
                <a:schemeClr val="accent1">
                  <a:lumMod val="40000"/>
                  <a:lumOff val="60000"/>
                </a:schemeClr>
              </a:solidFill>
              <a:latin typeface="Agency FB" pitchFamily="34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807720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533400" y="4191000"/>
          <a:ext cx="8229600" cy="2286001"/>
        </p:xfrm>
        <a:graphic>
          <a:graphicData uri="http://schemas.openxmlformats.org/drawingml/2006/table">
            <a:tbl>
              <a:tblPr/>
              <a:tblGrid>
                <a:gridCol w="1575707"/>
                <a:gridCol w="1820636"/>
                <a:gridCol w="1706336"/>
                <a:gridCol w="3126921"/>
              </a:tblGrid>
              <a:tr h="55345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Pavement with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One or two way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lanes in each direction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775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16.5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5775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East Approach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12.7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5775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South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7.2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6. AOU Intersection</a:t>
            </a:r>
            <a:br>
              <a:rPr lang="en-US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</a:br>
            <a:endParaRPr lang="ar-JO" sz="2500" b="1" dirty="0">
              <a:solidFill>
                <a:schemeClr val="accent1">
                  <a:lumMod val="40000"/>
                  <a:lumOff val="60000"/>
                </a:schemeClr>
              </a:solidFill>
              <a:latin typeface="Agency FB" pitchFamily="34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1"/>
            <a:ext cx="8229600" cy="22097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381000" y="4114800"/>
          <a:ext cx="8534401" cy="2468880"/>
        </p:xfrm>
        <a:graphic>
          <a:graphicData uri="http://schemas.openxmlformats.org/drawingml/2006/table">
            <a:tbl>
              <a:tblPr/>
              <a:tblGrid>
                <a:gridCol w="1634067"/>
                <a:gridCol w="1888067"/>
                <a:gridCol w="1769533"/>
                <a:gridCol w="3242734"/>
              </a:tblGrid>
              <a:tr h="732525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Pavement with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One or two way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lanes in each direction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787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East Approach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8.1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5787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West Approach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9.3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5787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South-East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7.2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10736"/>
          </a:xfrm>
        </p:spPr>
        <p:txBody>
          <a:bodyPr>
            <a:normAutofit/>
          </a:bodyPr>
          <a:lstStyle/>
          <a:p>
            <a:pPr algn="l"/>
            <a:r>
              <a:rPr lang="en-GB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7.Yameen Intersection</a:t>
            </a:r>
            <a:endParaRPr lang="ar-JO" sz="2500" b="1" dirty="0">
              <a:solidFill>
                <a:schemeClr val="accent1">
                  <a:lumMod val="40000"/>
                  <a:lumOff val="60000"/>
                </a:schemeClr>
              </a:solidFill>
              <a:latin typeface="Agency FB" pitchFamily="34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8153400" cy="259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457200" y="4267201"/>
          <a:ext cx="8381999" cy="2295525"/>
        </p:xfrm>
        <a:graphic>
          <a:graphicData uri="http://schemas.openxmlformats.org/drawingml/2006/table">
            <a:tbl>
              <a:tblPr/>
              <a:tblGrid>
                <a:gridCol w="1604886"/>
                <a:gridCol w="1854352"/>
                <a:gridCol w="1955681"/>
                <a:gridCol w="2967080"/>
              </a:tblGrid>
              <a:tr h="681090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Pavement with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One or two way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lanes in each direction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38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East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538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538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North-West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10.5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8.Eskan Al-</a:t>
            </a:r>
            <a:r>
              <a:rPr lang="en-GB" sz="25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jam’a</a:t>
            </a:r>
            <a:r>
              <a:rPr lang="en-GB" sz="25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gency FB" pitchFamily="34" charset="0"/>
              </a:rPr>
              <a:t> Intersection</a:t>
            </a:r>
            <a:endParaRPr lang="ar-JO" sz="2500" b="1" dirty="0">
              <a:solidFill>
                <a:schemeClr val="accent1">
                  <a:lumMod val="40000"/>
                  <a:lumOff val="60000"/>
                </a:schemeClr>
              </a:solidFill>
              <a:latin typeface="Agency FB" pitchFamily="34" charset="0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8458200" cy="2209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81000" y="4038601"/>
          <a:ext cx="8458199" cy="2524124"/>
        </p:xfrm>
        <a:graphic>
          <a:graphicData uri="http://schemas.openxmlformats.org/drawingml/2006/table">
            <a:tbl>
              <a:tblPr/>
              <a:tblGrid>
                <a:gridCol w="1619477"/>
                <a:gridCol w="1871209"/>
                <a:gridCol w="1753733"/>
                <a:gridCol w="3213780"/>
              </a:tblGrid>
              <a:tr h="748916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Pavement with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One or two way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lanes in each direction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917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East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7.2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5917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West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5.3m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5917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North Approach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7.3 m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Two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Design Of Intersections “ Traffic Design “</a:t>
            </a:r>
            <a:endParaRPr lang="en-US" sz="40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Traffic control devices are the signs, signals, markings, and other devices placed on, over, or adjacent to a Network by authority of public body, such as municipality.</a:t>
            </a:r>
          </a:p>
          <a:p>
            <a:pPr algn="just">
              <a:buNone/>
            </a:pPr>
            <a:endParaRPr lang="en-GB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algn="just">
              <a:buNone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Traffic Sign must be :</a:t>
            </a:r>
          </a:p>
          <a:p>
            <a:pPr algn="just">
              <a:buNone/>
            </a:pPr>
            <a:endParaRPr lang="en-GB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Fulfill a need</a:t>
            </a: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Command attention </a:t>
            </a: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Convey a clear, simple meaning </a:t>
            </a: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Command the respect of road users </a:t>
            </a: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Give adequate time for proper response </a:t>
            </a: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algn="just">
              <a:buNone/>
            </a:pPr>
            <a:endParaRPr lang="en-US" sz="3000" dirty="0" smtClean="0">
              <a:latin typeface="Aldhabi" pitchFamily="2" charset="-78"/>
              <a:cs typeface="Aldhabi" pitchFamily="2" charset="-7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Types of Traffic signals </a:t>
            </a:r>
            <a:endParaRPr lang="en-US" sz="4000" b="1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Traffic Marking</a:t>
            </a:r>
          </a:p>
          <a:p>
            <a:pPr>
              <a:buNone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Longitudinal Marking </a:t>
            </a:r>
          </a:p>
          <a:p>
            <a:pPr>
              <a:buNone/>
            </a:pPr>
            <a:endParaRPr lang="en-GB" sz="30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Travers Marking</a:t>
            </a:r>
            <a:r>
              <a:rPr lang="en-GB" sz="3000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</a:t>
            </a:r>
          </a:p>
          <a:p>
            <a:pPr>
              <a:buNone/>
            </a:pPr>
            <a:endParaRPr lang="en-GB" sz="3000" u="sng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Words and symbols Marking</a:t>
            </a:r>
          </a:p>
          <a:p>
            <a:pPr>
              <a:buNone/>
            </a:pPr>
            <a:endParaRPr lang="en-GB" sz="30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Traffic signs</a:t>
            </a:r>
          </a:p>
          <a:p>
            <a:pPr>
              <a:buNone/>
            </a:pPr>
            <a:endParaRPr lang="en-GB" sz="30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Regulatory signs</a:t>
            </a:r>
          </a:p>
          <a:p>
            <a:pPr>
              <a:buNone/>
            </a:pPr>
            <a:endParaRPr lang="en-GB" sz="30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Warning signs</a:t>
            </a:r>
          </a:p>
          <a:p>
            <a:pPr>
              <a:buNone/>
            </a:pPr>
            <a:endParaRPr lang="en-GB" sz="30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Guides sign</a:t>
            </a:r>
            <a:endParaRPr lang="en-US" sz="30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04800" y="609600"/>
            <a:ext cx="38186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</a:rPr>
              <a:t>Types Of Traffic Sign</a:t>
            </a:r>
            <a:endParaRPr lang="en-US" sz="4000" b="1" dirty="0">
              <a:ln w="18000">
                <a:solidFill>
                  <a:schemeClr val="bg1">
                    <a:lumMod val="85000"/>
                    <a:lumOff val="1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  <a:latin typeface="Agency FB" pitchFamily="34" charset="0"/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GB" sz="3100" dirty="0" smtClean="0">
              <a:latin typeface="Aldhabi" pitchFamily="2" charset="-78"/>
              <a:cs typeface="Aldhabi" pitchFamily="2" charset="-78"/>
            </a:endParaRP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1035" name="صورة 45" descr="stop-sign-h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2057400"/>
            <a:ext cx="885825" cy="914400"/>
          </a:xfrm>
          <a:prstGeom prst="rect">
            <a:avLst/>
          </a:prstGeom>
          <a:noFill/>
        </p:spPr>
      </p:pic>
      <p:pic>
        <p:nvPicPr>
          <p:cNvPr id="1034" name="صورة 46" descr="no-u-turn-sign-h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981200"/>
            <a:ext cx="1114425" cy="1057275"/>
          </a:xfrm>
          <a:prstGeom prst="rect">
            <a:avLst/>
          </a:prstGeom>
          <a:noFill/>
        </p:spPr>
      </p:pic>
      <p:pic>
        <p:nvPicPr>
          <p:cNvPr id="1033" name="صورة 47" descr="Canada_-_yield_sig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981200"/>
            <a:ext cx="1085850" cy="904875"/>
          </a:xfrm>
          <a:prstGeom prst="rect">
            <a:avLst/>
          </a:prstGeom>
          <a:noFill/>
        </p:spPr>
      </p:pic>
      <p:pic>
        <p:nvPicPr>
          <p:cNvPr id="1032" name="صورة 48" descr="768px-Singapore_Road_Signs_-_Information_Sign_-_One-way_traffic_ahea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2057400"/>
            <a:ext cx="914400" cy="809625"/>
          </a:xfrm>
          <a:prstGeom prst="rect">
            <a:avLst/>
          </a:prstGeom>
          <a:noFill/>
        </p:spPr>
      </p:pic>
      <p:pic>
        <p:nvPicPr>
          <p:cNvPr id="1031" name="صورة 49" descr="blue-turn-right-sign-png-image-300x2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400597">
            <a:off x="730931" y="4160477"/>
            <a:ext cx="1456095" cy="971550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57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409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633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7219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8048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894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9877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صورة 25" descr="600px-Italian_traffic_signs_-_senso_vietato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4191000"/>
            <a:ext cx="821055" cy="93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صورة 26" descr="550px-Singapore_Road_Signs_-_Regulatory_Sign_-_No_Right_Turn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86400" y="4267200"/>
            <a:ext cx="904875" cy="830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صورة 27" descr="600px-Italian_traffic_signs_-_rotatoria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91400" y="4191000"/>
            <a:ext cx="904875" cy="895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22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Islands</a:t>
            </a:r>
            <a:endParaRPr lang="en-US" sz="40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sz="3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Objectives Of islands:</a:t>
            </a:r>
          </a:p>
          <a:p>
            <a:pPr>
              <a:buNone/>
            </a:pPr>
            <a:endParaRPr lang="en-GB" sz="30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Control prohibited turns.</a:t>
            </a:r>
          </a:p>
          <a:p>
            <a:pPr lvl="0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Provide pedestrian refuge.</a:t>
            </a:r>
          </a:p>
          <a:p>
            <a:pPr lvl="0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Restrict the speeds of vehicles</a:t>
            </a:r>
          </a:p>
          <a:p>
            <a:pPr lvl="0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Separate different traffic movements.</a:t>
            </a:r>
          </a:p>
          <a:p>
            <a:pPr lvl="0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Give priority to the predominant movements.</a:t>
            </a:r>
          </a:p>
          <a:p>
            <a:pPr lvl="0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Control the merging, diverging, or crossing angle of vehicles.</a:t>
            </a:r>
          </a:p>
          <a:p>
            <a:pPr lvl="0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Direct the paths of vehicles so that not more than two paths cross at any one point.</a:t>
            </a: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None/>
            </a:pPr>
            <a:endParaRPr lang="en-US" sz="30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648200"/>
          </a:xfrm>
        </p:spPr>
        <p:txBody>
          <a:bodyPr>
            <a:noAutofit/>
          </a:bodyPr>
          <a:lstStyle/>
          <a:p>
            <a:pPr lvl="0">
              <a:buNone/>
            </a:pPr>
            <a:endParaRPr lang="en-GB" sz="2300" b="1" u="sng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None/>
            </a:pPr>
            <a:r>
              <a:rPr lang="en-GB" sz="23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Types Of Islands:</a:t>
            </a:r>
          </a:p>
          <a:p>
            <a:pPr lvl="0">
              <a:buNone/>
            </a:pPr>
            <a:endParaRPr lang="en-GB" sz="23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None/>
            </a:pPr>
            <a:endParaRPr lang="en-GB" sz="23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Curbed Traffic Islands. </a:t>
            </a:r>
          </a:p>
          <a:p>
            <a:pPr lvl="0">
              <a:buNone/>
            </a:pPr>
            <a:r>
              <a:rPr lang="en-GB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</a:t>
            </a:r>
            <a:endParaRPr lang="en-US" sz="23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Traffic Islands Formed by Pavement Markings.</a:t>
            </a:r>
          </a:p>
          <a:p>
            <a:pPr lvl="0">
              <a:buNone/>
            </a:pPr>
            <a:endParaRPr lang="en-GB" sz="23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Islands Formed by Pavement Edges</a:t>
            </a:r>
            <a:r>
              <a:rPr lang="en-US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.</a:t>
            </a:r>
          </a:p>
          <a:p>
            <a:pPr>
              <a:buNone/>
            </a:pPr>
            <a:endParaRPr lang="en-US" sz="23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None/>
            </a:pPr>
            <a:r>
              <a:rPr lang="en-GB" sz="23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Island function:</a:t>
            </a:r>
          </a:p>
          <a:p>
            <a:pPr>
              <a:buNone/>
            </a:pPr>
            <a:endParaRPr lang="en-GB" sz="23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Channelized Islands</a:t>
            </a:r>
          </a:p>
          <a:p>
            <a:pPr lvl="0">
              <a:buNone/>
            </a:pPr>
            <a:endParaRPr lang="en-US" sz="23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Divisional Islands</a:t>
            </a:r>
          </a:p>
          <a:p>
            <a:pPr lvl="0">
              <a:buNone/>
            </a:pPr>
            <a:endParaRPr lang="en-US" sz="23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GB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Refuge Islands</a:t>
            </a:r>
            <a:endParaRPr lang="en-US" sz="23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None/>
            </a:pPr>
            <a:endParaRPr lang="en-US" sz="23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GB" sz="23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Geometric</a:t>
            </a:r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dhabi" pitchFamily="2" charset="-78"/>
                <a:cs typeface="Aldhabi" pitchFamily="2" charset="-78"/>
              </a:rPr>
              <a:t> </a:t>
            </a:r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Design</a:t>
            </a:r>
            <a:endParaRPr lang="en-US" sz="40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133600"/>
            <a:ext cx="8458200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4800" y="1524000"/>
            <a:ext cx="243368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25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Yameen</a:t>
            </a:r>
            <a:r>
              <a:rPr kumimoji="0" lang="en-GB" sz="25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intersection</a:t>
            </a:r>
            <a:endParaRPr kumimoji="0" lang="en-GB" sz="25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gency FB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AutoNum type="arabicPeriod"/>
            </a:pPr>
            <a:endParaRPr lang="en-US" dirty="0" smtClean="0"/>
          </a:p>
          <a:p>
            <a:pPr marL="550926" indent="-514350">
              <a:buAutoNum type="arabicPeriod"/>
            </a:pPr>
            <a:endParaRPr lang="en-US" dirty="0" smtClean="0"/>
          </a:p>
          <a:p>
            <a:pPr marL="550926" indent="-514350">
              <a:buAutoNum type="arabicPeriod"/>
            </a:pPr>
            <a:endParaRPr lang="en-US" dirty="0"/>
          </a:p>
        </p:txBody>
      </p:sp>
      <p:pic>
        <p:nvPicPr>
          <p:cNvPr id="1026" name="صورة 3" descr="16443044_10208736354546441_790876635_o.jp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82" y="1981200"/>
            <a:ext cx="9123218" cy="5049982"/>
          </a:xfrm>
          <a:prstGeom prst="rect">
            <a:avLst/>
          </a:prstGeom>
          <a:noFill/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304800" y="609600"/>
            <a:ext cx="85138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cap="none" spc="0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</a:rPr>
              <a:t>Study Area and Specific Existing Facilities Of interest</a:t>
            </a:r>
            <a:endParaRPr lang="en-US" sz="3600" b="1" cap="none" spc="0" dirty="0">
              <a:ln w="18000">
                <a:solidFill>
                  <a:schemeClr val="bg1">
                    <a:lumMod val="85000"/>
                    <a:lumOff val="1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96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sz="25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Beit</a:t>
            </a: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– </a:t>
            </a:r>
            <a:r>
              <a:rPr lang="en-GB" sz="25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Eba</a:t>
            </a: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Roundabout intersection</a:t>
            </a:r>
            <a:endParaRPr lang="en-US" sz="25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8153400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9144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Al-</a:t>
            </a:r>
            <a:r>
              <a:rPr lang="en-GB" sz="25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Ma’ajeen</a:t>
            </a: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intersection</a:t>
            </a:r>
            <a:endParaRPr lang="en-US" sz="25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8458200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762000"/>
          </a:xfrm>
        </p:spPr>
        <p:txBody>
          <a:bodyPr/>
          <a:lstStyle/>
          <a:p>
            <a:pPr fontAlgn="ctr">
              <a:buNone/>
            </a:pP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 </a:t>
            </a:r>
            <a:r>
              <a:rPr lang="en-GB" sz="25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Mahmoud</a:t>
            </a: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</a:t>
            </a:r>
            <a:r>
              <a:rPr lang="en-GB" sz="25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Abbas</a:t>
            </a: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intersection</a:t>
            </a:r>
            <a:endParaRPr lang="en-US" sz="25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52600"/>
            <a:ext cx="8763000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533400"/>
            <a:ext cx="8229600" cy="944563"/>
          </a:xfrm>
        </p:spPr>
        <p:txBody>
          <a:bodyPr/>
          <a:lstStyle/>
          <a:p>
            <a:pPr lvl="0">
              <a:buNone/>
            </a:pPr>
            <a:r>
              <a:rPr lang="en-GB" sz="25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Ezz</a:t>
            </a: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Al-Din  intersection</a:t>
            </a:r>
            <a:endParaRPr lang="en-US" sz="25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76400"/>
            <a:ext cx="8686800" cy="4711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1020763"/>
          </a:xfrm>
        </p:spPr>
        <p:txBody>
          <a:bodyPr/>
          <a:lstStyle/>
          <a:p>
            <a:pPr lvl="0">
              <a:buNone/>
            </a:pPr>
            <a:r>
              <a:rPr lang="en-GB" sz="25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Barakat</a:t>
            </a: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 intersection</a:t>
            </a:r>
            <a:endParaRPr lang="en-US" sz="25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52600"/>
            <a:ext cx="8763000" cy="46356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3237"/>
            <a:ext cx="8229600" cy="944563"/>
          </a:xfrm>
        </p:spPr>
        <p:txBody>
          <a:bodyPr/>
          <a:lstStyle/>
          <a:p>
            <a:pPr lvl="0">
              <a:buNone/>
            </a:pPr>
            <a:r>
              <a:rPr lang="en-GB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AOU intersection</a:t>
            </a:r>
            <a:endParaRPr lang="en-US" sz="25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8686800" cy="4419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نتيجة بحث الصور عن ‪thank you for listening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5695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86936"/>
          </a:xfrm>
        </p:spPr>
        <p:txBody>
          <a:bodyPr>
            <a:normAutofit/>
          </a:bodyPr>
          <a:lstStyle/>
          <a:p>
            <a:pPr marL="0" algn="l"/>
            <a:r>
              <a:rPr lang="en-GB" sz="2800" b="1" dirty="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rPr>
              <a:t>The following intersections are considered in this </a:t>
            </a:r>
            <a:r>
              <a:rPr lang="en-GB" sz="2800" b="1" dirty="0" smtClean="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rPr>
              <a:t>project: </a:t>
            </a:r>
            <a:endParaRPr lang="en-US" sz="2800" b="1" dirty="0">
              <a:solidFill>
                <a:schemeClr val="tx1"/>
              </a:solidFill>
              <a:latin typeface="Agency FB" pitchFamily="34" charset="0"/>
              <a:ea typeface="+mn-ea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25764221"/>
              </p:ext>
            </p:extLst>
          </p:nvPr>
        </p:nvGraphicFramePr>
        <p:xfrm>
          <a:off x="228600" y="1676401"/>
          <a:ext cx="8686800" cy="4952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2750"/>
                <a:gridCol w="4464050"/>
              </a:tblGrid>
              <a:tr h="4771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Number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Name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</a:tr>
              <a:tr h="11230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1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+mj-lt"/>
                          <a:cs typeface="Aharoni" pitchFamily="2" charset="-79"/>
                        </a:rPr>
                        <a:t>Beit-Eba (alhrmeen) roundabout</a:t>
                      </a:r>
                      <a:endParaRPr lang="en-US" sz="1600" b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</a:tr>
              <a:tr h="458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2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+mj-lt"/>
                          <a:cs typeface="Aharoni" pitchFamily="2" charset="-79"/>
                        </a:rPr>
                        <a:t>Mahmoud Abbas intersection</a:t>
                      </a:r>
                      <a:endParaRPr lang="en-US" sz="1600" b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</a:tr>
              <a:tr h="45800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 dirty="0">
                          <a:effectLst/>
                          <a:latin typeface="+mj-lt"/>
                        </a:rPr>
                        <a:t>3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+mj-lt"/>
                          <a:cs typeface="Aharoni" pitchFamily="2" charset="-79"/>
                        </a:rPr>
                        <a:t>Al Maajen intersection</a:t>
                      </a:r>
                      <a:endParaRPr lang="en-US" sz="1600" b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</a:tr>
              <a:tr h="56271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 dirty="0">
                          <a:effectLst/>
                          <a:latin typeface="+mj-lt"/>
                        </a:rPr>
                        <a:t>4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+mj-lt"/>
                          <a:cs typeface="Aharoni" pitchFamily="2" charset="-79"/>
                        </a:rPr>
                        <a:t>Ezz Al-Din mosque intersection</a:t>
                      </a:r>
                      <a:endParaRPr lang="en-US" sz="1600" b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</a:tr>
              <a:tr h="5000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5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+mj-lt"/>
                          <a:cs typeface="Aharoni" pitchFamily="2" charset="-79"/>
                        </a:rPr>
                        <a:t>Al-sika (Al-Ain encampment) intersection</a:t>
                      </a:r>
                      <a:endParaRPr lang="en-US" sz="1600" b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</a:tr>
              <a:tr h="458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6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+mj-lt"/>
                          <a:cs typeface="Aharoni" pitchFamily="2" charset="-79"/>
                        </a:rPr>
                        <a:t>AOU intersection</a:t>
                      </a:r>
                      <a:endParaRPr lang="en-US" sz="1600" b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</a:tr>
              <a:tr h="458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7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 err="1">
                          <a:effectLst/>
                          <a:latin typeface="+mj-lt"/>
                          <a:cs typeface="Aharoni" pitchFamily="2" charset="-79"/>
                        </a:rPr>
                        <a:t>Yameen</a:t>
                      </a: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 intersection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</a:tr>
              <a:tr h="458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8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 err="1">
                          <a:effectLst/>
                          <a:latin typeface="+mj-lt"/>
                          <a:cs typeface="Aharoni" pitchFamily="2" charset="-79"/>
                        </a:rPr>
                        <a:t>Eskan</a:t>
                      </a: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 </a:t>
                      </a:r>
                      <a:r>
                        <a:rPr lang="en-GB" sz="1600" b="0" dirty="0" err="1">
                          <a:effectLst/>
                          <a:latin typeface="+mj-lt"/>
                          <a:cs typeface="Aharoni" pitchFamily="2" charset="-79"/>
                        </a:rPr>
                        <a:t>aljam’a</a:t>
                      </a:r>
                      <a:r>
                        <a:rPr lang="en-GB" sz="1600" b="0" dirty="0">
                          <a:effectLst/>
                          <a:latin typeface="+mj-lt"/>
                          <a:cs typeface="Aharoni" pitchFamily="2" charset="-79"/>
                        </a:rPr>
                        <a:t> intersection</a:t>
                      </a:r>
                      <a:endParaRPr lang="en-US" sz="1600" b="0" dirty="0">
                        <a:effectLst/>
                        <a:latin typeface="+mj-lt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8056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صورة 2" descr="C:\Users\HP\Desktop\knfosh\Records\17200339_10209021826963073_323579198_o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4724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1981200" y="3124200"/>
            <a:ext cx="15905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latin typeface="Aldhabi" pitchFamily="2" charset="-78"/>
                <a:cs typeface="Aldhabi" pitchFamily="2" charset="-78"/>
              </a:rPr>
              <a:t>Roundabout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3011" name="صورة 3" descr="C:\Users\HP\Desktop\knfosh\Records\17200715_10209021826763068_1873792977_o.pn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28600"/>
            <a:ext cx="441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>
            <a:off x="5791200" y="3124200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latin typeface="Aldhabi" pitchFamily="2" charset="-78"/>
                <a:cs typeface="Aldhabi" pitchFamily="2" charset="-78"/>
              </a:rPr>
              <a:t>Mahmoud Abbas </a:t>
            </a:r>
            <a:endParaRPr lang="en-US" sz="3200" dirty="0" smtClean="0">
              <a:latin typeface="Aldhabi" pitchFamily="2" charset="-78"/>
              <a:cs typeface="Aldhabi" pitchFamily="2" charset="-78"/>
            </a:endParaRPr>
          </a:p>
        </p:txBody>
      </p:sp>
      <p:pic>
        <p:nvPicPr>
          <p:cNvPr id="43012" name="صورة 4" descr="C:\Users\HP\Desktop\knfosh\Records\17238800_10209021825923047_1305135726_n.pn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3657600"/>
            <a:ext cx="4876799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مستطيل 8"/>
          <p:cNvSpPr/>
          <p:nvPr/>
        </p:nvSpPr>
        <p:spPr>
          <a:xfrm>
            <a:off x="1981200" y="6248400"/>
            <a:ext cx="1391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Alma’ajeen</a:t>
            </a:r>
            <a:endParaRPr lang="en-US" dirty="0"/>
          </a:p>
        </p:txBody>
      </p:sp>
      <p:pic>
        <p:nvPicPr>
          <p:cNvPr id="43013" name="صورة 5" descr="C:\Users\HP\Desktop\knfosh\Records\17238380_10209021826683066_882227781_n.png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3657600"/>
            <a:ext cx="4267200" cy="259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مستطيل 10"/>
          <p:cNvSpPr/>
          <p:nvPr/>
        </p:nvSpPr>
        <p:spPr>
          <a:xfrm>
            <a:off x="6324600" y="6248400"/>
            <a:ext cx="1332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Ezz Al-Din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صورة 6" descr="C:\Users\HP\Desktop\knfosh\Records\17238055_10209021826843070_1186643263_n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6482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1905000" y="3048000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Al-Sika </a:t>
            </a:r>
            <a:endParaRPr lang="en-US" dirty="0"/>
          </a:p>
        </p:txBody>
      </p:sp>
      <p:pic>
        <p:nvPicPr>
          <p:cNvPr id="44035" name="صورة 7" descr="C:\Users\HP\Desktop\knfosh\Records\17236967_10209021827083076_2029476396_o.pn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28600"/>
            <a:ext cx="426720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>
            <a:off x="6629400" y="2971800"/>
            <a:ext cx="794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AOU </a:t>
            </a:r>
            <a:endParaRPr lang="en-US" dirty="0"/>
          </a:p>
        </p:txBody>
      </p:sp>
      <p:pic>
        <p:nvPicPr>
          <p:cNvPr id="44036" name="صورة 8" descr="C:\Users\HP\Desktop\knfosh\Records\17238120_10209021826603064_2061362647_n.pn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1" y="3505200"/>
            <a:ext cx="4876800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مستطيل 8"/>
          <p:cNvSpPr/>
          <p:nvPr/>
        </p:nvSpPr>
        <p:spPr>
          <a:xfrm>
            <a:off x="1905000" y="6019800"/>
            <a:ext cx="1026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Yameen</a:t>
            </a:r>
            <a:endParaRPr lang="en-US" dirty="0"/>
          </a:p>
        </p:txBody>
      </p:sp>
      <p:pic>
        <p:nvPicPr>
          <p:cNvPr id="44037" name="صورة 9" descr="C:\Users\HP\Desktop\knfosh\Records\17200650_10209021827043075_431844468_o.png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1" y="3505201"/>
            <a:ext cx="411479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مستطيل 10"/>
          <p:cNvSpPr/>
          <p:nvPr/>
        </p:nvSpPr>
        <p:spPr>
          <a:xfrm>
            <a:off x="6096000" y="6019800"/>
            <a:ext cx="170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Eskan aljam’a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76400"/>
            <a:ext cx="8762999" cy="44196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Traffic </a:t>
            </a: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volume may cause many of problems such as: </a:t>
            </a:r>
            <a:endParaRPr lang="en-GB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>
              <a:buNone/>
            </a:pP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Traffic </a:t>
            </a: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Congestion problem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.</a:t>
            </a:r>
          </a:p>
          <a:p>
            <a:pPr marL="457200" indent="-457200" algn="just">
              <a:buNone/>
            </a:pP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High </a:t>
            </a: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potentiality of accidents especially at intersection </a:t>
            </a:r>
            <a:endParaRPr lang="en-GB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None/>
            </a:pP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Low </a:t>
            </a: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level of service (LOS) for the intersections in that area 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due to noticed traffic </a:t>
            </a:r>
            <a:r>
              <a:rPr lang="ar-JO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  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delay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.</a:t>
            </a:r>
          </a:p>
          <a:p>
            <a:pPr marL="0" indent="0" algn="just">
              <a:buNone/>
            </a:pP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 </a:t>
            </a: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Fuel consumption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.</a:t>
            </a:r>
          </a:p>
          <a:p>
            <a:pPr marL="0" indent="0" algn="just">
              <a:buNone/>
            </a:pP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Restricted views at several approaches of intersection.</a:t>
            </a:r>
          </a:p>
          <a:p>
            <a:pPr marL="0" indent="0" algn="just">
              <a:buNone/>
            </a:pPr>
            <a:endParaRPr lang="en-US" sz="2500" dirty="0" smtClean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0" indent="0" algn="just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685800" y="609600"/>
            <a:ext cx="36199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</a:rPr>
              <a:t>Problem Definition </a:t>
            </a:r>
            <a:endParaRPr lang="en-US" sz="4000" b="1" cap="none" spc="0" dirty="0">
              <a:ln w="18000">
                <a:solidFill>
                  <a:schemeClr val="bg1">
                    <a:lumMod val="85000"/>
                    <a:lumOff val="1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055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3429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The main objective of this research is to develop and enhance the efficiency of the recent 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roads for Al-Ma’ajeen network. This </a:t>
            </a: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could be achieved through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:</a:t>
            </a:r>
          </a:p>
          <a:p>
            <a:pPr marL="0" indent="0">
              <a:lnSpc>
                <a:spcPct val="80000"/>
              </a:lnSpc>
              <a:buNone/>
            </a:pP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514350" lvl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Improve 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safety.</a:t>
            </a:r>
          </a:p>
          <a:p>
            <a:pPr marL="514350" lvl="0" indent="-514350" algn="just">
              <a:lnSpc>
                <a:spcPct val="80000"/>
              </a:lnSpc>
              <a:buNone/>
            </a:pP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514350" lvl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Minimize the travel 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time.</a:t>
            </a:r>
          </a:p>
          <a:p>
            <a:pPr marL="514350" lvl="0" indent="-514350" algn="just">
              <a:lnSpc>
                <a:spcPct val="80000"/>
              </a:lnSpc>
              <a:buNone/>
            </a:pP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514350" lvl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Improve the 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LOS.</a:t>
            </a:r>
          </a:p>
          <a:p>
            <a:pPr marL="514350" lvl="0" indent="-514350" algn="just">
              <a:lnSpc>
                <a:spcPct val="80000"/>
              </a:lnSpc>
              <a:buNone/>
            </a:pPr>
            <a:endParaRPr lang="en-US" sz="2500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  <a:cs typeface="Aldhabi" pitchFamily="2" charset="-78"/>
            </a:endParaRPr>
          </a:p>
          <a:p>
            <a:pPr marL="51435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en-GB" sz="2500" dirty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Develop the operational movement for </a:t>
            </a:r>
            <a:r>
              <a:rPr lang="en-GB" sz="2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  <a:cs typeface="Aldhabi" pitchFamily="2" charset="-78"/>
              </a:rPr>
              <a:t>the roads</a:t>
            </a:r>
            <a:r>
              <a:rPr lang="en-GB" dirty="0" smtClean="0">
                <a:latin typeface="Aldhabi" pitchFamily="2" charset="-78"/>
                <a:cs typeface="Aldhabi" pitchFamily="2" charset="-78"/>
              </a:rPr>
              <a:t>.</a:t>
            </a:r>
            <a:endParaRPr lang="en-US" dirty="0"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85800" y="609600"/>
            <a:ext cx="40719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8000">
                  <a:solidFill>
                    <a:schemeClr val="bg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gency FB" pitchFamily="34" charset="0"/>
              </a:rPr>
              <a:t>Objectives Of Project </a:t>
            </a:r>
            <a:endParaRPr lang="en-US" sz="4000" b="1" cap="none" spc="0" dirty="0">
              <a:ln w="18000">
                <a:solidFill>
                  <a:schemeClr val="bg1">
                    <a:lumMod val="85000"/>
                    <a:lumOff val="1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456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gency FB" pitchFamily="34" charset="0"/>
              </a:rPr>
              <a:t>Methodology</a:t>
            </a:r>
            <a:endParaRPr lang="en-US" sz="3000" b="1" dirty="0">
              <a:solidFill>
                <a:schemeClr val="accent2">
                  <a:lumMod val="60000"/>
                  <a:lumOff val="40000"/>
                </a:schemeClr>
              </a:solidFill>
              <a:latin typeface="Agency FB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sz="3600" dirty="0" smtClean="0">
              <a:latin typeface="Agency FB" pitchFamily="34" charset="0"/>
            </a:endParaRPr>
          </a:p>
          <a:p>
            <a:pPr lvl="0"/>
            <a:r>
              <a:rPr lang="en-GB" sz="3600" dirty="0" smtClean="0">
                <a:latin typeface="Agency FB" pitchFamily="34" charset="0"/>
              </a:rPr>
              <a:t>Making a clear definition for the problems relating to the specified roadway network. </a:t>
            </a:r>
          </a:p>
          <a:p>
            <a:pPr lvl="0">
              <a:buNone/>
            </a:pPr>
            <a:endParaRPr lang="en-US" sz="3600" dirty="0" smtClean="0">
              <a:latin typeface="Agency FB" pitchFamily="34" charset="0"/>
            </a:endParaRPr>
          </a:p>
          <a:p>
            <a:pPr lvl="0"/>
            <a:r>
              <a:rPr lang="en-GB" sz="3600" dirty="0" smtClean="0">
                <a:latin typeface="Agency FB" pitchFamily="34" charset="0"/>
              </a:rPr>
              <a:t>Visiting area study to gather data about each intersection which is studied at the </a:t>
            </a:r>
            <a:r>
              <a:rPr lang="en-GB" sz="3600" dirty="0" smtClean="0">
                <a:latin typeface="Agency FB" pitchFamily="34" charset="0"/>
              </a:rPr>
              <a:t>network.</a:t>
            </a:r>
          </a:p>
          <a:p>
            <a:pPr lvl="0">
              <a:buNone/>
            </a:pPr>
            <a:endParaRPr lang="en-US" sz="3600" dirty="0" smtClean="0">
              <a:latin typeface="Agency FB" pitchFamily="34" charset="0"/>
            </a:endParaRPr>
          </a:p>
          <a:p>
            <a:r>
              <a:rPr lang="en-GB" sz="3600" dirty="0" smtClean="0">
                <a:latin typeface="Agency FB" pitchFamily="34" charset="0"/>
              </a:rPr>
              <a:t>Gathering </a:t>
            </a:r>
            <a:r>
              <a:rPr lang="en-GB" sz="3600" dirty="0" smtClean="0">
                <a:latin typeface="Agency FB" pitchFamily="34" charset="0"/>
              </a:rPr>
              <a:t>data, manual traffic counts should be applied to find the traffic volumes for </a:t>
            </a:r>
            <a:r>
              <a:rPr lang="en-GB" sz="3600" dirty="0" smtClean="0">
                <a:latin typeface="Agency FB" pitchFamily="34" charset="0"/>
              </a:rPr>
              <a:t>intersections</a:t>
            </a:r>
          </a:p>
          <a:p>
            <a:pPr>
              <a:buNone/>
            </a:pPr>
            <a:endParaRPr lang="en-US" sz="3600" dirty="0" smtClean="0">
              <a:latin typeface="Agency FB" pitchFamily="34" charset="0"/>
            </a:endParaRPr>
          </a:p>
          <a:p>
            <a:r>
              <a:rPr lang="en-GB" sz="3600" dirty="0" smtClean="0">
                <a:latin typeface="Agency FB" pitchFamily="34" charset="0"/>
              </a:rPr>
              <a:t>Analyzing </a:t>
            </a:r>
            <a:r>
              <a:rPr lang="en-GB" sz="3600" dirty="0" smtClean="0">
                <a:latin typeface="Agency FB" pitchFamily="34" charset="0"/>
              </a:rPr>
              <a:t>data to determine: Peak hour, Peak hourly volume and Peak hourly factor to find daily volume and the level of </a:t>
            </a:r>
            <a:r>
              <a:rPr lang="en-GB" sz="3600" dirty="0" smtClean="0">
                <a:latin typeface="Agency FB" pitchFamily="34" charset="0"/>
              </a:rPr>
              <a:t>service.</a:t>
            </a:r>
          </a:p>
          <a:p>
            <a:pPr>
              <a:buNone/>
            </a:pPr>
            <a:endParaRPr lang="en-US" sz="3600" dirty="0" smtClean="0">
              <a:latin typeface="Agency FB" pitchFamily="34" charset="0"/>
            </a:endParaRPr>
          </a:p>
          <a:p>
            <a:r>
              <a:rPr lang="en-GB" sz="3600" dirty="0" smtClean="0">
                <a:latin typeface="Agency FB" pitchFamily="34" charset="0"/>
              </a:rPr>
              <a:t>Level </a:t>
            </a:r>
            <a:r>
              <a:rPr lang="en-GB" sz="3600" dirty="0" smtClean="0">
                <a:latin typeface="Agency FB" pitchFamily="34" charset="0"/>
              </a:rPr>
              <a:t>of service for each intersection should be determined at the network peak hour, using Synchro software</a:t>
            </a:r>
            <a:r>
              <a:rPr lang="en-GB" sz="3600" dirty="0" smtClean="0">
                <a:latin typeface="Agency FB" pitchFamily="34" charset="0"/>
              </a:rPr>
              <a:t>.</a:t>
            </a:r>
          </a:p>
          <a:p>
            <a:pPr>
              <a:buNone/>
            </a:pPr>
            <a:endParaRPr lang="en-US" sz="3600" dirty="0" smtClean="0">
              <a:latin typeface="Agency FB" pitchFamily="34" charset="0"/>
            </a:endParaRPr>
          </a:p>
          <a:p>
            <a:r>
              <a:rPr lang="en-GB" sz="3600" dirty="0" smtClean="0">
                <a:latin typeface="Agency FB" pitchFamily="34" charset="0"/>
              </a:rPr>
              <a:t> </a:t>
            </a:r>
            <a:r>
              <a:rPr lang="en-GB" sz="3600" dirty="0" smtClean="0">
                <a:latin typeface="Agency FB" pitchFamily="34" charset="0"/>
              </a:rPr>
              <a:t>According to the results; remedial actions are applied at the intersections which have un-acceptable LOS in order to enhance the efficiency of the network</a:t>
            </a:r>
            <a:r>
              <a:rPr lang="en-GB" sz="3600" dirty="0" smtClean="0">
                <a:latin typeface="Agency FB" pitchFamily="34" charset="0"/>
              </a:rPr>
              <a:t>.</a:t>
            </a:r>
          </a:p>
          <a:p>
            <a:pPr>
              <a:buNone/>
            </a:pPr>
            <a:endParaRPr lang="en-US" sz="3600" dirty="0" smtClean="0">
              <a:latin typeface="Agency FB" pitchFamily="34" charset="0"/>
            </a:endParaRPr>
          </a:p>
          <a:p>
            <a:r>
              <a:rPr lang="en-GB" sz="3600" dirty="0" smtClean="0">
                <a:latin typeface="Agency FB" pitchFamily="34" charset="0"/>
              </a:rPr>
              <a:t> </a:t>
            </a:r>
            <a:r>
              <a:rPr lang="en-GB" sz="3600" dirty="0" smtClean="0">
                <a:latin typeface="Agency FB" pitchFamily="34" charset="0"/>
              </a:rPr>
              <a:t>Finally detailed plans will be performed for all geometric and operational facilities.</a:t>
            </a:r>
            <a:endParaRPr lang="en-US" sz="3600" dirty="0" smtClean="0">
              <a:latin typeface="Agency FB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سبوك">
  <a:themeElements>
    <a:clrScheme name="مسبوك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مسبوك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سبوك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1543</TotalTime>
  <Words>1058</Words>
  <Application>Microsoft Office PowerPoint</Application>
  <PresentationFormat>عرض على الشاشة (3:4)‏</PresentationFormat>
  <Paragraphs>527</Paragraphs>
  <Slides>36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36</vt:i4>
      </vt:variant>
    </vt:vector>
  </HeadingPairs>
  <TitlesOfParts>
    <vt:vector size="37" baseType="lpstr">
      <vt:lpstr>مسبوك</vt:lpstr>
      <vt:lpstr>الشريحة 1</vt:lpstr>
      <vt:lpstr>الشريحة 2</vt:lpstr>
      <vt:lpstr>الشريحة 3</vt:lpstr>
      <vt:lpstr>The following intersections are considered in this project: </vt:lpstr>
      <vt:lpstr>الشريحة 5</vt:lpstr>
      <vt:lpstr>الشريحة 6</vt:lpstr>
      <vt:lpstr>الشريحة 7</vt:lpstr>
      <vt:lpstr>الشريحة 8</vt:lpstr>
      <vt:lpstr>Methodology</vt:lpstr>
      <vt:lpstr>الشريحة 10</vt:lpstr>
      <vt:lpstr>الشريحة 11</vt:lpstr>
      <vt:lpstr>الشريحة 12</vt:lpstr>
      <vt:lpstr>الشريحة 13</vt:lpstr>
      <vt:lpstr>الشريحة 14</vt:lpstr>
      <vt:lpstr>        Traffic Control Devices ( TCD) </vt:lpstr>
      <vt:lpstr>Geometric Studies</vt:lpstr>
      <vt:lpstr>  2. Mahmoud Abbas Intersection </vt:lpstr>
      <vt:lpstr>3.Alma'ajeen Intersection</vt:lpstr>
      <vt:lpstr>4.Ezz Al-Din Intersection</vt:lpstr>
      <vt:lpstr>5. Al-Sika Intersection</vt:lpstr>
      <vt:lpstr>6. AOU Intersection </vt:lpstr>
      <vt:lpstr>7.Yameen Intersection</vt:lpstr>
      <vt:lpstr>8.Eskan Al-jam’a Intersection</vt:lpstr>
      <vt:lpstr>Design Of Intersections “ Traffic Design “</vt:lpstr>
      <vt:lpstr>Types of Traffic signals </vt:lpstr>
      <vt:lpstr>الشريحة 26</vt:lpstr>
      <vt:lpstr>Islands</vt:lpstr>
      <vt:lpstr>الشريحة 28</vt:lpstr>
      <vt:lpstr>Geometric Design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111</cp:revision>
  <dcterms:created xsi:type="dcterms:W3CDTF">2017-05-12T15:37:44Z</dcterms:created>
  <dcterms:modified xsi:type="dcterms:W3CDTF">2017-12-20T23:55:43Z</dcterms:modified>
</cp:coreProperties>
</file>