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648" r:id="rId1"/>
  </p:sldMasterIdLst>
  <p:notesMasterIdLst>
    <p:notesMasterId r:id="rId81"/>
  </p:notesMasterIdLst>
  <p:sldIdLst>
    <p:sldId id="256" r:id="rId2"/>
    <p:sldId id="396" r:id="rId3"/>
    <p:sldId id="397" r:id="rId4"/>
    <p:sldId id="398" r:id="rId5"/>
    <p:sldId id="399" r:id="rId6"/>
    <p:sldId id="400" r:id="rId7"/>
    <p:sldId id="401" r:id="rId8"/>
    <p:sldId id="402" r:id="rId9"/>
    <p:sldId id="403" r:id="rId10"/>
    <p:sldId id="404" r:id="rId11"/>
    <p:sldId id="405" r:id="rId12"/>
    <p:sldId id="406" r:id="rId13"/>
    <p:sldId id="407" r:id="rId14"/>
    <p:sldId id="408" r:id="rId15"/>
    <p:sldId id="409" r:id="rId16"/>
    <p:sldId id="410" r:id="rId17"/>
    <p:sldId id="411" r:id="rId18"/>
    <p:sldId id="412" r:id="rId19"/>
    <p:sldId id="413" r:id="rId20"/>
    <p:sldId id="414" r:id="rId21"/>
    <p:sldId id="415" r:id="rId22"/>
    <p:sldId id="416" r:id="rId23"/>
    <p:sldId id="417" r:id="rId24"/>
    <p:sldId id="378" r:id="rId25"/>
    <p:sldId id="379" r:id="rId26"/>
    <p:sldId id="380" r:id="rId27"/>
    <p:sldId id="381" r:id="rId28"/>
    <p:sldId id="382" r:id="rId29"/>
    <p:sldId id="384" r:id="rId30"/>
    <p:sldId id="383" r:id="rId31"/>
    <p:sldId id="385" r:id="rId32"/>
    <p:sldId id="352" r:id="rId33"/>
    <p:sldId id="353" r:id="rId34"/>
    <p:sldId id="355" r:id="rId35"/>
    <p:sldId id="356" r:id="rId36"/>
    <p:sldId id="387" r:id="rId37"/>
    <p:sldId id="388" r:id="rId38"/>
    <p:sldId id="389" r:id="rId39"/>
    <p:sldId id="390" r:id="rId40"/>
    <p:sldId id="289" r:id="rId41"/>
    <p:sldId id="277" r:id="rId42"/>
    <p:sldId id="278" r:id="rId43"/>
    <p:sldId id="372" r:id="rId44"/>
    <p:sldId id="371" r:id="rId45"/>
    <p:sldId id="365" r:id="rId46"/>
    <p:sldId id="327" r:id="rId47"/>
    <p:sldId id="418" r:id="rId48"/>
    <p:sldId id="366" r:id="rId49"/>
    <p:sldId id="367" r:id="rId50"/>
    <p:sldId id="368" r:id="rId51"/>
    <p:sldId id="369" r:id="rId52"/>
    <p:sldId id="370" r:id="rId53"/>
    <p:sldId id="373" r:id="rId54"/>
    <p:sldId id="374" r:id="rId55"/>
    <p:sldId id="375" r:id="rId56"/>
    <p:sldId id="377" r:id="rId57"/>
    <p:sldId id="376" r:id="rId58"/>
    <p:sldId id="328" r:id="rId59"/>
    <p:sldId id="329" r:id="rId60"/>
    <p:sldId id="331" r:id="rId61"/>
    <p:sldId id="332" r:id="rId62"/>
    <p:sldId id="330" r:id="rId63"/>
    <p:sldId id="386" r:id="rId64"/>
    <p:sldId id="333" r:id="rId65"/>
    <p:sldId id="334" r:id="rId66"/>
    <p:sldId id="335" r:id="rId67"/>
    <p:sldId id="336" r:id="rId68"/>
    <p:sldId id="395" r:id="rId69"/>
    <p:sldId id="337" r:id="rId70"/>
    <p:sldId id="338" r:id="rId71"/>
    <p:sldId id="339" r:id="rId72"/>
    <p:sldId id="340" r:id="rId73"/>
    <p:sldId id="341" r:id="rId74"/>
    <p:sldId id="342" r:id="rId75"/>
    <p:sldId id="343" r:id="rId76"/>
    <p:sldId id="394" r:id="rId77"/>
    <p:sldId id="344" r:id="rId78"/>
    <p:sldId id="286" r:id="rId79"/>
    <p:sldId id="312" r:id="rId80"/>
  </p:sldIdLst>
  <p:sldSz cx="12192000" cy="6858000"/>
  <p:notesSz cx="6858000" cy="9144000"/>
  <p:embeddedFontLst>
    <p:embeddedFont>
      <p:font typeface="Eurostile" panose="020B0504020202050204" pitchFamily="34" charset="0"/>
      <p:regular r:id="rId82"/>
    </p:embeddedFont>
    <p:embeddedFont>
      <p:font typeface="Calibri" panose="020F0502020204030204" pitchFamily="34" charset="0"/>
      <p:regular r:id="rId83"/>
      <p:bold r:id="rId84"/>
      <p:italic r:id="rId85"/>
      <p:boldItalic r:id="rId8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2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5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font" Target="fonts/font3.fntdata"/><Relationship Id="rId89" Type="http://schemas.openxmlformats.org/officeDocument/2006/relationships/theme" Target="theme/theme1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90" Type="http://schemas.openxmlformats.org/officeDocument/2006/relationships/tableStyles" Target="tableStyles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font" Target="fonts/font4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font" Target="fonts/font2.fntdata"/><Relationship Id="rId88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notesMaster" Target="notesMasters/notesMaster1.xml"/><Relationship Id="rId86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presProps" Target="presProps.xml"/><Relationship Id="rId61" Type="http://schemas.openxmlformats.org/officeDocument/2006/relationships/slide" Target="slides/slide60.xml"/><Relationship Id="rId82" Type="http://schemas.openxmlformats.org/officeDocument/2006/relationships/font" Target="fonts/font1.fntdata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CD2021-C60C-46BE-9F56-81B31CE3D7B3}" type="datetimeFigureOut">
              <a:rPr lang="en-US" smtClean="0"/>
              <a:t>1/10/2019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2B3C97-B7E5-4661-8585-5DBD78E06B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9277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DD3CA-D2DE-4A66-95C0-9F1348B5031A}" type="datetime1">
              <a:rPr lang="en-US" smtClean="0"/>
              <a:t>1/10/2019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920548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68A8A-EF29-471E-8735-C65AF63BF7FB}" type="datetime1">
              <a:rPr lang="en-US" smtClean="0"/>
              <a:t>1/10/2019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710122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CFB5C-315D-45B7-9EBB-0B83122D940D}" type="datetime1">
              <a:rPr lang="en-US" smtClean="0"/>
              <a:t>1/10/2019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3500091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DA075-EE58-4E35-A401-1128160A9A42}" type="datetime1">
              <a:rPr lang="en-US" smtClean="0"/>
              <a:t>1/10/2019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44500" y="185738"/>
            <a:ext cx="787400" cy="365125"/>
          </a:xfr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</a:lstStyle>
          <a:p>
            <a:fld id="{7BCF32C5-7F14-4119-A25B-E274A1C27D2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7841986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2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2DCBF-69DD-43E9-A92C-9D610C24CEDD}" type="datetime1">
              <a:rPr lang="en-US" smtClean="0"/>
              <a:t>1/10/2019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154295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32E6F-B8FB-45C4-B145-153A8BE340CA}" type="datetime1">
              <a:rPr lang="en-US" smtClean="0"/>
              <a:t>1/10/2019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105365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E951E-DE81-43B0-B696-4AF1675BD0A9}" type="datetime1">
              <a:rPr lang="en-US" smtClean="0"/>
              <a:t>1/10/2019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336866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D29D6-C880-4EA6-87D3-129FA8B65F7D}" type="datetime1">
              <a:rPr lang="en-US" smtClean="0"/>
              <a:t>1/10/2019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817839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03621-B3D6-4264-B709-096E6CD23F67}" type="datetime1">
              <a:rPr lang="en-US" smtClean="0"/>
              <a:t>1/10/2019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167686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DBF16-B17F-413C-B4AE-E3A13F4067C6}" type="datetime1">
              <a:rPr lang="en-US" smtClean="0"/>
              <a:t>1/10/2019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7628718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13B71-2D8B-4846-9B46-6B952ECCD72D}" type="datetime1">
              <a:rPr lang="en-US" smtClean="0"/>
              <a:t>1/10/2019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75590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Eurostile" panose="020B0504020202050204" pitchFamily="34" charset="0"/>
              </a:defRPr>
            </a:lvl1pPr>
          </a:lstStyle>
          <a:p>
            <a:fld id="{26AC5F98-3863-407D-AD77-705EA19002E4}" type="datetime1">
              <a:rPr lang="en-US" smtClean="0"/>
              <a:t>1/10/2019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Eurostile" panose="020B05040202020502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chemeClr val="accent1">
                    <a:lumMod val="50000"/>
                  </a:schemeClr>
                </a:solidFill>
                <a:latin typeface="Eurostile" panose="020B0504020202050204" pitchFamily="34" charset="0"/>
              </a:defRPr>
            </a:lvl1pPr>
          </a:lstStyle>
          <a:p>
            <a:fld id="{7BCF32C5-7F14-4119-A25B-E274A1C27D2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2012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sh dir="u"/>
  </p:transition>
  <p:hf hdr="0" ft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Eurostile" panose="020B0504020202050204" pitchFamily="34" charset="0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Eurostile" panose="020B0504020202050204" pitchFamily="34" charset="0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Eurostile" panose="020B0504020202050204" pitchFamily="34" charset="0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Eurostile" panose="020B0504020202050204" pitchFamily="34" charset="0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Eurostile" panose="020B0504020202050204" pitchFamily="34" charset="0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Eurostile" panose="020B0504020202050204" pitchFamily="34" charset="0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gif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emf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emf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72303" y="242628"/>
            <a:ext cx="4944535" cy="1095904"/>
          </a:xfrm>
        </p:spPr>
        <p:txBody>
          <a:bodyPr>
            <a:noAutofit/>
          </a:bodyPr>
          <a:lstStyle/>
          <a:p>
            <a:pPr algn="l"/>
            <a:r>
              <a:rPr lang="en-US" sz="2400" dirty="0">
                <a:solidFill>
                  <a:schemeClr val="accent2"/>
                </a:solidFill>
              </a:rPr>
              <a:t>An-Najah National University</a:t>
            </a:r>
            <a:br>
              <a:rPr lang="en-US" sz="2400" dirty="0">
                <a:solidFill>
                  <a:schemeClr val="accent2"/>
                </a:solidFill>
              </a:rPr>
            </a:br>
            <a:r>
              <a:rPr lang="en-US" sz="2400" dirty="0">
                <a:solidFill>
                  <a:schemeClr val="accent2"/>
                </a:solidFill>
              </a:rPr>
              <a:t>Building Engineering Department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10264" y="1697039"/>
            <a:ext cx="9144000" cy="631296"/>
          </a:xfrm>
        </p:spPr>
        <p:txBody>
          <a:bodyPr>
            <a:normAutofit fontScale="92500"/>
          </a:bodyPr>
          <a:lstStyle/>
          <a:p>
            <a:r>
              <a:rPr lang="en-US" sz="3600" dirty="0" smtClean="0">
                <a:solidFill>
                  <a:schemeClr val="accent6"/>
                </a:solidFill>
              </a:rPr>
              <a:t>Redesign of the Nissan </a:t>
            </a:r>
            <a:r>
              <a:rPr lang="en-US" sz="3600" dirty="0">
                <a:solidFill>
                  <a:schemeClr val="accent6"/>
                </a:solidFill>
              </a:rPr>
              <a:t>Car </a:t>
            </a:r>
            <a:r>
              <a:rPr lang="en-US" sz="3600" dirty="0" smtClean="0">
                <a:solidFill>
                  <a:schemeClr val="accent6"/>
                </a:solidFill>
              </a:rPr>
              <a:t>Showroom in Ramallah</a:t>
            </a:r>
            <a:endParaRPr lang="en-US" sz="3600" dirty="0">
              <a:solidFill>
                <a:schemeClr val="accent6"/>
              </a:solidFill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388533" y="2772304"/>
            <a:ext cx="8551335" cy="246393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Eurostile" panose="020B0504020202050204" pitchFamily="34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Eurostile" panose="020B0504020202050204" pitchFamily="34" charset="0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Eurostile" panose="020B0504020202050204" pitchFamily="34" charset="0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Eurostile" panose="020B0504020202050204" pitchFamily="34" charset="0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Eurostile" panose="020B0504020202050204" pitchFamily="34" charset="0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>
                <a:solidFill>
                  <a:srgbClr val="C00000"/>
                </a:solidFill>
              </a:rPr>
              <a:t>Presented </a:t>
            </a:r>
            <a:r>
              <a:rPr lang="en-US" dirty="0" smtClean="0">
                <a:solidFill>
                  <a:srgbClr val="C00000"/>
                </a:solidFill>
              </a:rPr>
              <a:t>By:</a:t>
            </a:r>
            <a:r>
              <a:rPr lang="en-US" dirty="0">
                <a:solidFill>
                  <a:srgbClr val="C00000"/>
                </a:solidFill>
              </a:rPr>
              <a:t>			</a:t>
            </a:r>
            <a:r>
              <a:rPr lang="en-US" dirty="0" smtClean="0">
                <a:solidFill>
                  <a:srgbClr val="C00000"/>
                </a:solidFill>
              </a:rPr>
              <a:t>	Supervisor</a:t>
            </a:r>
            <a:r>
              <a:rPr lang="en-US" dirty="0">
                <a:solidFill>
                  <a:srgbClr val="C00000"/>
                </a:solidFill>
              </a:rPr>
              <a:t>:</a:t>
            </a:r>
          </a:p>
          <a:p>
            <a:pPr algn="l"/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Hamza Nayef				Dr. Muhannad Haj Hussein</a:t>
            </a:r>
          </a:p>
          <a:p>
            <a:pPr algn="l"/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Mosab Abdulghani </a:t>
            </a:r>
          </a:p>
          <a:p>
            <a:pPr algn="l"/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Omar Jamal Ali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			</a:t>
            </a:r>
            <a:r>
              <a:rPr lang="en-US" dirty="0">
                <a:solidFill>
                  <a:srgbClr val="C00000"/>
                </a:solidFill>
              </a:rPr>
              <a:t>Date: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December 24, 2018</a:t>
            </a:r>
          </a:p>
          <a:p>
            <a:pPr algn="l"/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Ihab Aqraa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7" y="408239"/>
            <a:ext cx="1178386" cy="1126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88648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Architectural Facilities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838200" y="1740960"/>
            <a:ext cx="10515600" cy="47360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Eurostile" panose="020B0504020202050204" pitchFamily="34" charset="0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Eurostile" panose="020B0504020202050204" pitchFamily="34" charset="0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Eurostile" panose="020B0504020202050204" pitchFamily="34" charset="0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Eurostile" panose="020B0504020202050204" pitchFamily="34" charset="0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Eurostile" panose="020B0504020202050204" pitchFamily="34" charset="0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070C0"/>
              </a:buClr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Main Entrance</a:t>
            </a:r>
          </a:p>
          <a:p>
            <a:pPr>
              <a:buClr>
                <a:srgbClr val="0070C0"/>
              </a:buClr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Main Showroom</a:t>
            </a:r>
          </a:p>
          <a:p>
            <a:pPr>
              <a:buClr>
                <a:srgbClr val="0070C0"/>
              </a:buClr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Offices</a:t>
            </a:r>
          </a:p>
          <a:p>
            <a:pPr>
              <a:buClr>
                <a:srgbClr val="0070C0"/>
              </a:buClr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Maintenance Area</a:t>
            </a:r>
          </a:p>
          <a:p>
            <a:pPr>
              <a:buClr>
                <a:srgbClr val="0070C0"/>
              </a:buClr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Ramps</a:t>
            </a:r>
          </a:p>
          <a:p>
            <a:pPr>
              <a:buClr>
                <a:srgbClr val="0070C0"/>
              </a:buClr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Washing and Preparation Station</a:t>
            </a:r>
          </a:p>
          <a:p>
            <a:pPr>
              <a:buClr>
                <a:srgbClr val="0070C0"/>
              </a:buClr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Painting Station</a:t>
            </a:r>
          </a:p>
          <a:p>
            <a:pPr>
              <a:buClr>
                <a:srgbClr val="0070C0"/>
              </a:buClr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Body Shop Stations</a:t>
            </a:r>
          </a:p>
          <a:p>
            <a:pPr>
              <a:buClr>
                <a:srgbClr val="0070C0"/>
              </a:buClr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Storage Space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681845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Second Basement Floor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093" y="2536185"/>
            <a:ext cx="11921907" cy="2628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0466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First Basement Floor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316" y="2737794"/>
            <a:ext cx="11554884" cy="2235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45079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Ground Floor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617" y="2097085"/>
            <a:ext cx="11681596" cy="3067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986704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First Floor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098" y="2325084"/>
            <a:ext cx="11502969" cy="2822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63178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Second Floor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426" y="2249486"/>
            <a:ext cx="11711350" cy="2982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0875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Western Elevation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9550" y="1524000"/>
            <a:ext cx="4163604" cy="5286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173122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Eastern Elevation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0522" y="1571625"/>
            <a:ext cx="4210955" cy="5200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676915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Northern Elevation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500" y="1944686"/>
            <a:ext cx="11474222" cy="4363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43706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Southern Elevation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648" y="2012946"/>
            <a:ext cx="11582703" cy="4401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86564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Presentation Outline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79620"/>
            <a:ext cx="10515600" cy="4351339"/>
          </a:xfrm>
        </p:spPr>
        <p:txBody>
          <a:bodyPr/>
          <a:lstStyle/>
          <a:p>
            <a:pPr>
              <a:buClr>
                <a:srgbClr val="0070C0"/>
              </a:buClr>
            </a:pPr>
            <a:r>
              <a:rPr lang="en-US" dirty="0" smtClean="0"/>
              <a:t>Site Analysis</a:t>
            </a:r>
          </a:p>
          <a:p>
            <a:pPr>
              <a:buClr>
                <a:srgbClr val="0070C0"/>
              </a:buClr>
            </a:pPr>
            <a:r>
              <a:rPr lang="en-US" dirty="0" smtClean="0"/>
              <a:t>Architectural Design</a:t>
            </a:r>
          </a:p>
          <a:p>
            <a:pPr>
              <a:buClr>
                <a:srgbClr val="0070C0"/>
              </a:buClr>
            </a:pPr>
            <a:r>
              <a:rPr lang="en-US" dirty="0" smtClean="0"/>
              <a:t>Structural Design</a:t>
            </a:r>
          </a:p>
          <a:p>
            <a:pPr>
              <a:buClr>
                <a:srgbClr val="0070C0"/>
              </a:buClr>
            </a:pPr>
            <a:r>
              <a:rPr lang="en-US" dirty="0" smtClean="0"/>
              <a:t>Environmental Design</a:t>
            </a:r>
          </a:p>
          <a:p>
            <a:pPr>
              <a:buClr>
                <a:srgbClr val="0070C0"/>
              </a:buClr>
            </a:pPr>
            <a:r>
              <a:rPr lang="en-US" dirty="0" smtClean="0"/>
              <a:t>Electro-Mechanical Design</a:t>
            </a:r>
          </a:p>
          <a:p>
            <a:pPr>
              <a:buClr>
                <a:srgbClr val="0070C0"/>
              </a:buClr>
            </a:pPr>
            <a:r>
              <a:rPr lang="en-US" dirty="0" smtClean="0"/>
              <a:t>Safety Design</a:t>
            </a:r>
          </a:p>
          <a:p>
            <a:pPr>
              <a:buClr>
                <a:srgbClr val="0070C0"/>
              </a:buClr>
            </a:pPr>
            <a:r>
              <a:rPr lang="en-US" dirty="0" smtClean="0"/>
              <a:t>Cost Estimation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88872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Section A-A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0571" y="2012946"/>
            <a:ext cx="11213655" cy="4187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97607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Section B-B 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1597" y="1582057"/>
            <a:ext cx="5588806" cy="5029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742520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652141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90277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95596" y="1653117"/>
            <a:ext cx="6221537" cy="2341832"/>
          </a:xfrm>
        </p:spPr>
        <p:txBody>
          <a:bodyPr>
            <a:noAutofit/>
          </a:bodyPr>
          <a:lstStyle/>
          <a:p>
            <a:r>
              <a:rPr lang="en-US" sz="8000" dirty="0" smtClean="0">
                <a:solidFill>
                  <a:srgbClr val="C00000"/>
                </a:solidFill>
              </a:rPr>
              <a:t>Environmental Design</a:t>
            </a:r>
          </a:p>
        </p:txBody>
      </p:sp>
    </p:spTree>
    <p:extLst>
      <p:ext uri="{BB962C8B-B14F-4D97-AF65-F5344CB8AC3E}">
        <p14:creationId xmlns:p14="http://schemas.microsoft.com/office/powerpoint/2010/main" val="7482439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Thermal Design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838199" y="1740959"/>
            <a:ext cx="9000067" cy="595841"/>
          </a:xfrm>
        </p:spPr>
        <p:txBody>
          <a:bodyPr/>
          <a:lstStyle/>
          <a:p>
            <a:pPr>
              <a:buClr>
                <a:srgbClr val="0070C0"/>
              </a:buClr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U Value for Building Envelope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25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668516"/>
              </p:ext>
            </p:extLst>
          </p:nvPr>
        </p:nvGraphicFramePr>
        <p:xfrm>
          <a:off x="2260706" y="2336800"/>
          <a:ext cx="7670588" cy="44319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136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569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1741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Eurostile" panose="020B0504020202050204" pitchFamily="34" charset="0"/>
                        </a:rPr>
                        <a:t>Component</a:t>
                      </a:r>
                      <a:endParaRPr lang="en-US" sz="2000" b="0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Eurostile" panose="020B050402020205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Eurostile" panose="020B0504020202050204" pitchFamily="34" charset="0"/>
                        </a:rPr>
                        <a:t>U-value (W</a:t>
                      </a:r>
                      <a:r>
                        <a:rPr lang="en-US" sz="20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</a:rPr>
                        <a:t>/</a:t>
                      </a:r>
                      <a:r>
                        <a:rPr lang="en-US" sz="20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Eurostile" panose="020B0504020202050204" pitchFamily="34" charset="0"/>
                        </a:rPr>
                        <a:t>m</a:t>
                      </a:r>
                      <a:r>
                        <a:rPr lang="en-US" sz="2000" baseline="300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Eurostile" panose="020B0504020202050204" pitchFamily="34" charset="0"/>
                        </a:rPr>
                        <a:t>2</a:t>
                      </a:r>
                      <a:r>
                        <a:rPr lang="en-US" sz="20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Eurostile" panose="020B0504020202050204" pitchFamily="34" charset="0"/>
                        </a:rPr>
                        <a:t>.k)</a:t>
                      </a:r>
                      <a:endParaRPr lang="en-US" sz="2000" b="0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Eurostile" panose="020B050402020205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741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800" dirty="0" smtClean="0">
                          <a:solidFill>
                            <a:srgbClr val="0070C0"/>
                          </a:solidFill>
                          <a:latin typeface="Eurostile" panose="020B0504020202050204" pitchFamily="34" charset="0"/>
                        </a:rPr>
                        <a:t>External Wall</a:t>
                      </a:r>
                      <a:endParaRPr lang="en-US" sz="1800" b="0" dirty="0">
                        <a:solidFill>
                          <a:srgbClr val="0070C0"/>
                        </a:solidFill>
                        <a:latin typeface="Eurostile" panose="020B050402020205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dirty="0" smtClean="0">
                          <a:latin typeface="Eurostile" panose="020B0504020202050204" pitchFamily="34" charset="0"/>
                        </a:rPr>
                        <a:t>0.444</a:t>
                      </a:r>
                      <a:endParaRPr lang="en-US" sz="2000" b="0" dirty="0">
                        <a:latin typeface="Eurostile" panose="020B050402020205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741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800" dirty="0" smtClean="0">
                          <a:solidFill>
                            <a:srgbClr val="0070C0"/>
                          </a:solidFill>
                          <a:latin typeface="Eurostile" panose="020B0504020202050204" pitchFamily="34" charset="0"/>
                        </a:rPr>
                        <a:t>Internal </a:t>
                      </a:r>
                      <a:r>
                        <a:rPr lang="en-US" sz="1800" baseline="0" dirty="0" smtClean="0">
                          <a:solidFill>
                            <a:srgbClr val="0070C0"/>
                          </a:solidFill>
                          <a:latin typeface="Eurostile" panose="020B0504020202050204" pitchFamily="34" charset="0"/>
                        </a:rPr>
                        <a:t>Wall</a:t>
                      </a:r>
                      <a:endParaRPr lang="en-US" sz="1800" b="0" dirty="0">
                        <a:solidFill>
                          <a:srgbClr val="0070C0"/>
                        </a:solidFill>
                        <a:latin typeface="Eurostile" panose="020B050402020205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dirty="0" smtClean="0">
                          <a:latin typeface="Eurostile" panose="020B0504020202050204" pitchFamily="34" charset="0"/>
                        </a:rPr>
                        <a:t>2.032</a:t>
                      </a:r>
                      <a:endParaRPr lang="en-US" sz="2000" b="0" dirty="0">
                        <a:latin typeface="Eurostile" panose="020B050402020205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741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800" dirty="0" smtClean="0">
                          <a:solidFill>
                            <a:srgbClr val="0070C0"/>
                          </a:solidFill>
                          <a:latin typeface="Eurostile" panose="020B0504020202050204" pitchFamily="34" charset="0"/>
                        </a:rPr>
                        <a:t>Floor </a:t>
                      </a:r>
                      <a:endParaRPr lang="en-US" sz="1800" b="0" dirty="0">
                        <a:solidFill>
                          <a:srgbClr val="0070C0"/>
                        </a:solidFill>
                        <a:latin typeface="Eurostile" panose="020B050402020205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dirty="0" smtClean="0">
                          <a:latin typeface="Eurostile" panose="020B0504020202050204" pitchFamily="34" charset="0"/>
                        </a:rPr>
                        <a:t>0.434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1741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800" dirty="0" smtClean="0">
                          <a:solidFill>
                            <a:srgbClr val="0070C0"/>
                          </a:solidFill>
                          <a:latin typeface="Eurostile" panose="020B0504020202050204" pitchFamily="34" charset="0"/>
                        </a:rPr>
                        <a:t>Roof</a:t>
                      </a:r>
                      <a:endParaRPr lang="en-US" sz="1800" b="0" dirty="0">
                        <a:solidFill>
                          <a:srgbClr val="0070C0"/>
                        </a:solidFill>
                        <a:latin typeface="Eurostile" panose="020B050402020205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dirty="0" smtClean="0">
                          <a:latin typeface="Eurostile" panose="020B0504020202050204" pitchFamily="34" charset="0"/>
                        </a:rPr>
                        <a:t>0.363</a:t>
                      </a:r>
                      <a:endParaRPr lang="en-US" sz="2000" b="0" dirty="0">
                        <a:latin typeface="Eurostile" panose="020B050402020205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6236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800" dirty="0" smtClean="0">
                          <a:solidFill>
                            <a:srgbClr val="0070C0"/>
                          </a:solidFill>
                          <a:latin typeface="Eurostile" panose="020B0504020202050204" pitchFamily="34" charset="0"/>
                        </a:rPr>
                        <a:t>Windows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800" dirty="0" smtClean="0">
                          <a:solidFill>
                            <a:srgbClr val="0070C0"/>
                          </a:solidFill>
                          <a:latin typeface="Eurostile" panose="020B0504020202050204" pitchFamily="34" charset="0"/>
                        </a:rPr>
                        <a:t>(In</a:t>
                      </a:r>
                      <a:r>
                        <a:rPr lang="en-US" sz="1800" baseline="0" dirty="0" smtClean="0">
                          <a:solidFill>
                            <a:srgbClr val="0070C0"/>
                          </a:solidFill>
                          <a:latin typeface="Eurostile" panose="020B0504020202050204" pitchFamily="34" charset="0"/>
                        </a:rPr>
                        <a:t> Southern, Eastern and Western Elevations)</a:t>
                      </a:r>
                      <a:endParaRPr lang="en-US" sz="1800" dirty="0" smtClean="0">
                        <a:solidFill>
                          <a:srgbClr val="0070C0"/>
                        </a:solidFill>
                        <a:latin typeface="Eurostile" panose="020B050402020205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dirty="0" smtClean="0">
                          <a:latin typeface="Eurostile" panose="020B0504020202050204" pitchFamily="34" charset="0"/>
                        </a:rPr>
                        <a:t>1.493</a:t>
                      </a:r>
                      <a:endParaRPr lang="en-US" sz="2000" b="0" dirty="0">
                        <a:latin typeface="Eurostile" panose="020B050402020205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74353"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rgbClr val="0070C0"/>
                          </a:solidFill>
                          <a:latin typeface="Eurostile" panose="020B0504020202050204" pitchFamily="34" charset="0"/>
                        </a:rPr>
                        <a:t>Windows</a:t>
                      </a:r>
                      <a:r>
                        <a:rPr lang="en-US" sz="1800" baseline="0" dirty="0" smtClean="0">
                          <a:solidFill>
                            <a:srgbClr val="0070C0"/>
                          </a:solidFill>
                          <a:latin typeface="Eurostile" panose="020B0504020202050204" pitchFamily="34" charset="0"/>
                        </a:rPr>
                        <a:t> </a:t>
                      </a:r>
                      <a:r>
                        <a:rPr lang="en-US" sz="1800" dirty="0" smtClean="0">
                          <a:solidFill>
                            <a:srgbClr val="0070C0"/>
                          </a:solidFill>
                          <a:latin typeface="Eurostile" panose="020B0504020202050204" pitchFamily="34" charset="0"/>
                        </a:rPr>
                        <a:t>(In Northern Elevation)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000" b="0" dirty="0" smtClean="0">
                          <a:latin typeface="Eurostile" panose="020B0504020202050204" pitchFamily="34" charset="0"/>
                        </a:rPr>
                        <a:t>2.511</a:t>
                      </a:r>
                      <a:endParaRPr lang="en-US" sz="2000" b="0" dirty="0">
                        <a:latin typeface="Eurostile" panose="020B050402020205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539305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108813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Thermal Design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838199" y="1740959"/>
            <a:ext cx="9000067" cy="595841"/>
          </a:xfrm>
        </p:spPr>
        <p:txBody>
          <a:bodyPr/>
          <a:lstStyle/>
          <a:p>
            <a:pPr>
              <a:buClr>
                <a:srgbClr val="0070C0"/>
              </a:buClr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3D Model in DesignBuilder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8" name="Picture 7"/>
          <p:cNvPicPr/>
          <p:nvPr/>
        </p:nvPicPr>
        <p:blipFill>
          <a:blip r:embed="rId2"/>
          <a:stretch>
            <a:fillRect/>
          </a:stretch>
        </p:blipFill>
        <p:spPr>
          <a:xfrm>
            <a:off x="2590428" y="2336800"/>
            <a:ext cx="7011143" cy="4316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731374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Thermal Design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838199" y="1740959"/>
            <a:ext cx="9000067" cy="3504141"/>
          </a:xfrm>
        </p:spPr>
        <p:txBody>
          <a:bodyPr/>
          <a:lstStyle/>
          <a:p>
            <a:pPr>
              <a:buClr>
                <a:srgbClr val="0070C0"/>
              </a:buClr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Shading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  <a:p>
            <a:pPr marL="812800" indent="-457200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Louvers System</a:t>
            </a:r>
          </a:p>
          <a:p>
            <a:pPr marL="812800" indent="-457200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CNC</a:t>
            </a:r>
          </a:p>
          <a:p>
            <a:pPr marL="812800" indent="-457200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Nearby Buildings</a:t>
            </a:r>
          </a:p>
          <a:p>
            <a:pPr marL="812800" indent="-457200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§"/>
            </a:pP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47421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Thermal Design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838199" y="1740959"/>
            <a:ext cx="9000067" cy="1261553"/>
          </a:xfrm>
        </p:spPr>
        <p:txBody>
          <a:bodyPr/>
          <a:lstStyle/>
          <a:p>
            <a:pPr>
              <a:buClr>
                <a:srgbClr val="0070C0"/>
              </a:buClr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Shading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  <a:p>
            <a:pPr marL="812800" indent="-457200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In Summer Day</a:t>
            </a:r>
          </a:p>
          <a:p>
            <a:pPr marL="812800" indent="-457200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§"/>
            </a:pP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2"/>
          <a:stretch>
            <a:fillRect/>
          </a:stretch>
        </p:blipFill>
        <p:spPr>
          <a:xfrm>
            <a:off x="1231900" y="3066522"/>
            <a:ext cx="4221375" cy="2889367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3"/>
          <a:stretch>
            <a:fillRect/>
          </a:stretch>
        </p:blipFill>
        <p:spPr>
          <a:xfrm>
            <a:off x="7138669" y="3049787"/>
            <a:ext cx="4215131" cy="2906102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2194252" y="6003164"/>
            <a:ext cx="22573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Eurostile" panose="020B0504020202050204" pitchFamily="34" charset="0"/>
              </a:rPr>
              <a:t>21 July at 8 AM</a:t>
            </a:r>
            <a:endParaRPr lang="en-US" sz="2400" dirty="0">
              <a:solidFill>
                <a:srgbClr val="00B050"/>
              </a:solidFill>
              <a:latin typeface="Eurostile" panose="020B050402020205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117559" y="6003164"/>
            <a:ext cx="24400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Eurostile" panose="020B0504020202050204" pitchFamily="34" charset="0"/>
              </a:rPr>
              <a:t>21 July at 12 PM</a:t>
            </a:r>
            <a:endParaRPr lang="en-US" sz="2400" dirty="0">
              <a:solidFill>
                <a:srgbClr val="00B050"/>
              </a:solidFill>
              <a:latin typeface="Eurostile" panose="020B05040202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692909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Thermal Design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838199" y="1740959"/>
            <a:ext cx="9000067" cy="1261553"/>
          </a:xfrm>
        </p:spPr>
        <p:txBody>
          <a:bodyPr/>
          <a:lstStyle/>
          <a:p>
            <a:pPr>
              <a:buClr>
                <a:srgbClr val="0070C0"/>
              </a:buClr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Shading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  <a:p>
            <a:pPr marL="812800" indent="-457200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In Winter Day</a:t>
            </a:r>
          </a:p>
          <a:p>
            <a:pPr marL="812800" indent="-457200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§"/>
            </a:pP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1896793" y="6003164"/>
            <a:ext cx="28729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Eurostile" panose="020B0504020202050204" pitchFamily="34" charset="0"/>
              </a:rPr>
              <a:t>21 January at 8 AM</a:t>
            </a:r>
            <a:endParaRPr lang="en-US" sz="2400" dirty="0">
              <a:solidFill>
                <a:srgbClr val="00B050"/>
              </a:solidFill>
              <a:latin typeface="Eurostile" panose="020B050402020205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848253" y="6003164"/>
            <a:ext cx="29787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Eurostile" panose="020B0504020202050204" pitchFamily="34" charset="0"/>
              </a:rPr>
              <a:t>21 January at 12 PM</a:t>
            </a:r>
            <a:endParaRPr lang="en-US" sz="2400" dirty="0">
              <a:solidFill>
                <a:srgbClr val="00B050"/>
              </a:solidFill>
              <a:latin typeface="Eurostile" panose="020B0504020202050204" pitchFamily="34" charset="0"/>
            </a:endParaRPr>
          </a:p>
        </p:txBody>
      </p:sp>
      <p:pic>
        <p:nvPicPr>
          <p:cNvPr id="11" name="Picture 10"/>
          <p:cNvPicPr/>
          <p:nvPr/>
        </p:nvPicPr>
        <p:blipFill>
          <a:blip r:embed="rId2"/>
          <a:stretch>
            <a:fillRect/>
          </a:stretch>
        </p:blipFill>
        <p:spPr>
          <a:xfrm>
            <a:off x="1231901" y="3032854"/>
            <a:ext cx="4202686" cy="2953377"/>
          </a:xfrm>
          <a:prstGeom prst="rect">
            <a:avLst/>
          </a:prstGeom>
        </p:spPr>
      </p:pic>
      <p:pic>
        <p:nvPicPr>
          <p:cNvPr id="12" name="Picture 11"/>
          <p:cNvPicPr/>
          <p:nvPr/>
        </p:nvPicPr>
        <p:blipFill>
          <a:blip r:embed="rId3"/>
          <a:stretch>
            <a:fillRect/>
          </a:stretch>
        </p:blipFill>
        <p:spPr>
          <a:xfrm>
            <a:off x="7371221" y="3032854"/>
            <a:ext cx="3932767" cy="2956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19550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95596" y="948267"/>
            <a:ext cx="6221537" cy="2341832"/>
          </a:xfrm>
        </p:spPr>
        <p:txBody>
          <a:bodyPr>
            <a:noAutofit/>
          </a:bodyPr>
          <a:lstStyle/>
          <a:p>
            <a:r>
              <a:rPr lang="en-US" sz="8000" dirty="0" smtClean="0">
                <a:solidFill>
                  <a:srgbClr val="C00000"/>
                </a:solidFill>
              </a:rPr>
              <a:t>Site Analysis</a:t>
            </a:r>
            <a:endParaRPr lang="en-US" sz="8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338715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smtClean="0">
                <a:solidFill>
                  <a:srgbClr val="C00000"/>
                </a:solidFill>
              </a:rPr>
              <a:t>Thermal Design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838199" y="1740959"/>
            <a:ext cx="9000067" cy="2407708"/>
          </a:xfrm>
        </p:spPr>
        <p:txBody>
          <a:bodyPr>
            <a:normAutofit/>
          </a:bodyPr>
          <a:lstStyle/>
          <a:p>
            <a:pPr>
              <a:buClr>
                <a:srgbClr val="0070C0"/>
              </a:buClr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Heating and Cooling Loads</a:t>
            </a:r>
          </a:p>
          <a:p>
            <a:pPr marL="812800" indent="-457200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Cooling Load = 94.61 kW</a:t>
            </a:r>
          </a:p>
          <a:p>
            <a:pPr marL="812800" indent="-457200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Heating Load = 76.6 kW</a:t>
            </a:r>
          </a:p>
          <a:p>
            <a:pPr marL="355600" indent="0">
              <a:buClr>
                <a:schemeClr val="accent6">
                  <a:lumMod val="50000"/>
                </a:schemeClr>
              </a:buClr>
              <a:buNone/>
            </a:pPr>
            <a:endParaRPr lang="en-US" sz="6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Clr>
                <a:srgbClr val="0070C0"/>
              </a:buClr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Site and Source Energy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  <a:p>
            <a:pPr marL="355600" indent="0">
              <a:buClr>
                <a:schemeClr val="accent6">
                  <a:lumMod val="50000"/>
                </a:schemeClr>
              </a:buClr>
              <a:buNone/>
            </a:pPr>
            <a:endParaRPr lang="en-US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812800" indent="-457200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§"/>
            </a:pP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15" name="Picture 14"/>
          <p:cNvPicPr/>
          <p:nvPr/>
        </p:nvPicPr>
        <p:blipFill>
          <a:blip r:embed="rId2"/>
          <a:stretch>
            <a:fillRect/>
          </a:stretch>
        </p:blipFill>
        <p:spPr>
          <a:xfrm>
            <a:off x="1440463" y="4148667"/>
            <a:ext cx="9311073" cy="2124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075339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smtClean="0">
                <a:solidFill>
                  <a:srgbClr val="C00000"/>
                </a:solidFill>
              </a:rPr>
              <a:t>Thermal Design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838199" y="1740959"/>
            <a:ext cx="9000067" cy="578908"/>
          </a:xfrm>
        </p:spPr>
        <p:txBody>
          <a:bodyPr>
            <a:normAutofit/>
          </a:bodyPr>
          <a:lstStyle/>
          <a:p>
            <a:pPr>
              <a:buClr>
                <a:srgbClr val="0070C0"/>
              </a:buClr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Comfort PMV-Set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  <a:p>
            <a:pPr marL="355600" indent="0">
              <a:buClr>
                <a:schemeClr val="accent6">
                  <a:lumMod val="50000"/>
                </a:schemeClr>
              </a:buClr>
              <a:buNone/>
            </a:pPr>
            <a:endParaRPr lang="en-US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812800" indent="-457200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§"/>
            </a:pP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31</a:t>
            </a:fld>
            <a:endParaRPr lang="en-US" dirty="0"/>
          </a:p>
        </p:txBody>
      </p:sp>
      <p:pic>
        <p:nvPicPr>
          <p:cNvPr id="7" name="Picture 6"/>
          <p:cNvPicPr/>
          <p:nvPr/>
        </p:nvPicPr>
        <p:blipFill rotWithShape="1">
          <a:blip r:embed="rId2"/>
          <a:srcRect l="553" t="66700" r="790"/>
          <a:stretch/>
        </p:blipFill>
        <p:spPr>
          <a:xfrm>
            <a:off x="444500" y="2615140"/>
            <a:ext cx="11245832" cy="2888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9110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Daylight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838199" y="1740960"/>
            <a:ext cx="10100734" cy="578907"/>
          </a:xfrm>
        </p:spPr>
        <p:txBody>
          <a:bodyPr>
            <a:normAutofit/>
          </a:bodyPr>
          <a:lstStyle/>
          <a:p>
            <a:pPr>
              <a:buClr>
                <a:srgbClr val="0070C0"/>
              </a:buClr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Daylighting Data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32</a:t>
            </a:fld>
            <a:endParaRPr lang="en-US" dirty="0"/>
          </a:p>
        </p:txBody>
      </p:sp>
      <p:pic>
        <p:nvPicPr>
          <p:cNvPr id="8" name="Picture 7"/>
          <p:cNvPicPr/>
          <p:nvPr/>
        </p:nvPicPr>
        <p:blipFill>
          <a:blip r:embed="rId2"/>
          <a:stretch>
            <a:fillRect/>
          </a:stretch>
        </p:blipFill>
        <p:spPr>
          <a:xfrm>
            <a:off x="1454150" y="2319867"/>
            <a:ext cx="9283700" cy="4418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87921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Daylight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838199" y="1740960"/>
            <a:ext cx="10100734" cy="578907"/>
          </a:xfrm>
        </p:spPr>
        <p:txBody>
          <a:bodyPr>
            <a:normAutofit/>
          </a:bodyPr>
          <a:lstStyle/>
          <a:p>
            <a:pPr>
              <a:buClr>
                <a:srgbClr val="0070C0"/>
              </a:buClr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Summary Results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33</a:t>
            </a:fld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594071" y="2567834"/>
            <a:ext cx="11003857" cy="2241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947704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Acoustical </a:t>
            </a:r>
            <a:r>
              <a:rPr lang="en-US" dirty="0" smtClean="0">
                <a:solidFill>
                  <a:srgbClr val="C00000"/>
                </a:solidFill>
              </a:rPr>
              <a:t>Design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838199" y="1740960"/>
            <a:ext cx="10100734" cy="578907"/>
          </a:xfrm>
        </p:spPr>
        <p:txBody>
          <a:bodyPr>
            <a:normAutofit/>
          </a:bodyPr>
          <a:lstStyle/>
          <a:p>
            <a:pPr>
              <a:buClr>
                <a:srgbClr val="0070C0"/>
              </a:buClr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Absorption Coefficient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34</a:t>
            </a:fld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5985719"/>
              </p:ext>
            </p:extLst>
          </p:nvPr>
        </p:nvGraphicFramePr>
        <p:xfrm>
          <a:off x="444500" y="2706540"/>
          <a:ext cx="11467126" cy="1995805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973772">
                  <a:extLst>
                    <a:ext uri="{9D8B030D-6E8A-4147-A177-3AD203B41FA5}">
                      <a16:colId xmlns:a16="http://schemas.microsoft.com/office/drawing/2014/main" val="336561271"/>
                    </a:ext>
                  </a:extLst>
                </a:gridCol>
                <a:gridCol w="2372360">
                  <a:extLst>
                    <a:ext uri="{9D8B030D-6E8A-4147-A177-3AD203B41FA5}">
                      <a16:colId xmlns:a16="http://schemas.microsoft.com/office/drawing/2014/main" val="2287134555"/>
                    </a:ext>
                  </a:extLst>
                </a:gridCol>
                <a:gridCol w="705485">
                  <a:extLst>
                    <a:ext uri="{9D8B030D-6E8A-4147-A177-3AD203B41FA5}">
                      <a16:colId xmlns:a16="http://schemas.microsoft.com/office/drawing/2014/main" val="3919157026"/>
                    </a:ext>
                  </a:extLst>
                </a:gridCol>
                <a:gridCol w="832485">
                  <a:extLst>
                    <a:ext uri="{9D8B030D-6E8A-4147-A177-3AD203B41FA5}">
                      <a16:colId xmlns:a16="http://schemas.microsoft.com/office/drawing/2014/main" val="4237516492"/>
                    </a:ext>
                  </a:extLst>
                </a:gridCol>
                <a:gridCol w="832485">
                  <a:extLst>
                    <a:ext uri="{9D8B030D-6E8A-4147-A177-3AD203B41FA5}">
                      <a16:colId xmlns:a16="http://schemas.microsoft.com/office/drawing/2014/main" val="2327240288"/>
                    </a:ext>
                  </a:extLst>
                </a:gridCol>
                <a:gridCol w="832485">
                  <a:extLst>
                    <a:ext uri="{9D8B030D-6E8A-4147-A177-3AD203B41FA5}">
                      <a16:colId xmlns:a16="http://schemas.microsoft.com/office/drawing/2014/main" val="3621269780"/>
                    </a:ext>
                  </a:extLst>
                </a:gridCol>
                <a:gridCol w="957898">
                  <a:extLst>
                    <a:ext uri="{9D8B030D-6E8A-4147-A177-3AD203B41FA5}">
                      <a16:colId xmlns:a16="http://schemas.microsoft.com/office/drawing/2014/main" val="2986487981"/>
                    </a:ext>
                  </a:extLst>
                </a:gridCol>
                <a:gridCol w="957898">
                  <a:extLst>
                    <a:ext uri="{9D8B030D-6E8A-4147-A177-3AD203B41FA5}">
                      <a16:colId xmlns:a16="http://schemas.microsoft.com/office/drawing/2014/main" val="3070951709"/>
                    </a:ext>
                  </a:extLst>
                </a:gridCol>
                <a:gridCol w="957898">
                  <a:extLst>
                    <a:ext uri="{9D8B030D-6E8A-4147-A177-3AD203B41FA5}">
                      <a16:colId xmlns:a16="http://schemas.microsoft.com/office/drawing/2014/main" val="594899329"/>
                    </a:ext>
                  </a:extLst>
                </a:gridCol>
                <a:gridCol w="957898">
                  <a:extLst>
                    <a:ext uri="{9D8B030D-6E8A-4147-A177-3AD203B41FA5}">
                      <a16:colId xmlns:a16="http://schemas.microsoft.com/office/drawing/2014/main" val="2273099754"/>
                    </a:ext>
                  </a:extLst>
                </a:gridCol>
                <a:gridCol w="1086462">
                  <a:extLst>
                    <a:ext uri="{9D8B030D-6E8A-4147-A177-3AD203B41FA5}">
                      <a16:colId xmlns:a16="http://schemas.microsoft.com/office/drawing/2014/main" val="2349274829"/>
                    </a:ext>
                  </a:extLst>
                </a:gridCol>
              </a:tblGrid>
              <a:tr h="285115">
                <a:tc rowSpan="2"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</a:rPr>
                        <a:t>Element</a:t>
                      </a:r>
                      <a:endParaRPr lang="en-US" sz="1600" kern="12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</a:rPr>
                        <a:t>Finish Material</a:t>
                      </a:r>
                      <a:endParaRPr lang="en-US" sz="1600" kern="12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gridSpan="9"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</a:rPr>
                        <a:t>Absorption Coefficient (α)</a:t>
                      </a:r>
                      <a:endParaRPr lang="en-US" sz="1600" kern="12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6784526"/>
                  </a:ext>
                </a:extLst>
              </a:tr>
              <a:tr h="30861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rgbClr val="C00000"/>
                          </a:solidFill>
                          <a:effectLst/>
                          <a:latin typeface="Eurostile" panose="020B0504020202050204" pitchFamily="34" charset="0"/>
                        </a:rPr>
                        <a:t>63 Hz</a:t>
                      </a:r>
                      <a:endParaRPr lang="en-US" sz="1600" kern="1200" dirty="0">
                        <a:solidFill>
                          <a:srgbClr val="C00000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rgbClr val="C00000"/>
                          </a:solidFill>
                          <a:effectLst/>
                          <a:latin typeface="Eurostile" panose="020B0504020202050204" pitchFamily="34" charset="0"/>
                        </a:rPr>
                        <a:t>125 Hz</a:t>
                      </a:r>
                      <a:endParaRPr lang="en-US" sz="1600" kern="1200" dirty="0">
                        <a:solidFill>
                          <a:srgbClr val="C00000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solidFill>
                            <a:srgbClr val="C00000"/>
                          </a:solidFill>
                          <a:effectLst/>
                          <a:latin typeface="Eurostile" panose="020B0504020202050204" pitchFamily="34" charset="0"/>
                        </a:rPr>
                        <a:t>250</a:t>
                      </a:r>
                      <a:r>
                        <a:rPr lang="en-US" sz="1600" kern="1200" baseline="0" dirty="0" smtClean="0">
                          <a:solidFill>
                            <a:srgbClr val="C00000"/>
                          </a:solidFill>
                          <a:effectLst/>
                          <a:latin typeface="Eurostile" panose="020B0504020202050204" pitchFamily="34" charset="0"/>
                        </a:rPr>
                        <a:t> </a:t>
                      </a:r>
                      <a:r>
                        <a:rPr lang="en-US" sz="1600" kern="1200" dirty="0" smtClean="0">
                          <a:solidFill>
                            <a:srgbClr val="C00000"/>
                          </a:solidFill>
                          <a:effectLst/>
                          <a:latin typeface="Eurostile" panose="020B0504020202050204" pitchFamily="34" charset="0"/>
                        </a:rPr>
                        <a:t>Hz</a:t>
                      </a:r>
                      <a:endParaRPr lang="en-US" sz="1600" kern="1200" dirty="0">
                        <a:solidFill>
                          <a:srgbClr val="C00000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rgbClr val="C00000"/>
                          </a:solidFill>
                          <a:effectLst/>
                          <a:latin typeface="Eurostile" panose="020B0504020202050204" pitchFamily="34" charset="0"/>
                        </a:rPr>
                        <a:t>500 Hz</a:t>
                      </a:r>
                      <a:endParaRPr lang="en-US" sz="1600" kern="1200" dirty="0">
                        <a:solidFill>
                          <a:srgbClr val="C00000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rgbClr val="C00000"/>
                          </a:solidFill>
                          <a:effectLst/>
                          <a:latin typeface="Eurostile" panose="020B0504020202050204" pitchFamily="34" charset="0"/>
                        </a:rPr>
                        <a:t>1000 Hz</a:t>
                      </a:r>
                      <a:endParaRPr lang="en-US" sz="1600" kern="1200" dirty="0">
                        <a:solidFill>
                          <a:srgbClr val="C00000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rgbClr val="C00000"/>
                          </a:solidFill>
                          <a:effectLst/>
                          <a:latin typeface="Eurostile" panose="020B0504020202050204" pitchFamily="34" charset="0"/>
                        </a:rPr>
                        <a:t>2000 Hz</a:t>
                      </a:r>
                      <a:endParaRPr lang="en-US" sz="1600" kern="1200" dirty="0">
                        <a:solidFill>
                          <a:srgbClr val="C00000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rgbClr val="C00000"/>
                          </a:solidFill>
                          <a:effectLst/>
                          <a:latin typeface="Eurostile" panose="020B0504020202050204" pitchFamily="34" charset="0"/>
                        </a:rPr>
                        <a:t>4000 Hz</a:t>
                      </a:r>
                      <a:endParaRPr lang="en-US" sz="1600" kern="1200" dirty="0">
                        <a:solidFill>
                          <a:srgbClr val="C00000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rgbClr val="C00000"/>
                          </a:solidFill>
                          <a:effectLst/>
                          <a:latin typeface="Eurostile" panose="020B0504020202050204" pitchFamily="34" charset="0"/>
                        </a:rPr>
                        <a:t>8000 Hz</a:t>
                      </a:r>
                      <a:endParaRPr lang="en-US" sz="1600" kern="1200" dirty="0">
                        <a:solidFill>
                          <a:srgbClr val="C00000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rgbClr val="C00000"/>
                          </a:solidFill>
                          <a:effectLst/>
                          <a:latin typeface="Eurostile" panose="020B0504020202050204" pitchFamily="34" charset="0"/>
                        </a:rPr>
                        <a:t>16000 Hz</a:t>
                      </a:r>
                      <a:endParaRPr lang="en-US" sz="1600" kern="1200" dirty="0">
                        <a:solidFill>
                          <a:srgbClr val="C00000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76442933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</a:rPr>
                        <a:t>Windows</a:t>
                      </a:r>
                      <a:endParaRPr lang="en-US" sz="1600" kern="1200" dirty="0">
                        <a:solidFill>
                          <a:srgbClr val="0070C0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rgbClr val="00B050"/>
                          </a:solidFill>
                          <a:effectLst/>
                          <a:latin typeface="Eurostile" panose="020B0504020202050204" pitchFamily="34" charset="0"/>
                        </a:rPr>
                        <a:t>Double Glaze 6 mm</a:t>
                      </a:r>
                      <a:endParaRPr lang="en-US" sz="1600" kern="1200" dirty="0">
                        <a:solidFill>
                          <a:srgbClr val="00B050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  <a:latin typeface="Eurostile" panose="020B0504020202050204" pitchFamily="34" charset="0"/>
                        </a:rPr>
                        <a:t>0.12</a:t>
                      </a: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  <a:latin typeface="Eurostile" panose="020B0504020202050204" pitchFamily="34" charset="0"/>
                        </a:rPr>
                        <a:t>0.10</a:t>
                      </a: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  <a:latin typeface="Eurostile" panose="020B0504020202050204" pitchFamily="34" charset="0"/>
                        </a:rPr>
                        <a:t>0.06</a:t>
                      </a: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  <a:latin typeface="Eurostile" panose="020B0504020202050204" pitchFamily="34" charset="0"/>
                        </a:rPr>
                        <a:t>0.04</a:t>
                      </a: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  <a:latin typeface="Eurostile" panose="020B0504020202050204" pitchFamily="34" charset="0"/>
                        </a:rPr>
                        <a:t>0.03</a:t>
                      </a: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  <a:latin typeface="Eurostile" panose="020B0504020202050204" pitchFamily="34" charset="0"/>
                        </a:rPr>
                        <a:t>0.03</a:t>
                      </a: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>
                          <a:effectLst/>
                          <a:latin typeface="Eurostile" panose="020B0504020202050204" pitchFamily="34" charset="0"/>
                        </a:rPr>
                        <a:t>0.03</a:t>
                      </a:r>
                      <a:endParaRPr lang="en-US" sz="1600" kern="1200">
                        <a:solidFill>
                          <a:schemeClr val="dk1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>
                          <a:effectLst/>
                          <a:latin typeface="Eurostile" panose="020B0504020202050204" pitchFamily="34" charset="0"/>
                        </a:rPr>
                        <a:t>0.04</a:t>
                      </a:r>
                      <a:endParaRPr lang="en-US" sz="1600" kern="1200">
                        <a:solidFill>
                          <a:schemeClr val="dk1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>
                          <a:effectLst/>
                          <a:latin typeface="Eurostile" panose="020B0504020202050204" pitchFamily="34" charset="0"/>
                        </a:rPr>
                        <a:t>0.04</a:t>
                      </a:r>
                      <a:endParaRPr lang="en-US" sz="1600" kern="1200">
                        <a:solidFill>
                          <a:schemeClr val="dk1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2643043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</a:rPr>
                        <a:t>Floor</a:t>
                      </a:r>
                      <a:endParaRPr lang="en-US" sz="1600" kern="1200" dirty="0">
                        <a:solidFill>
                          <a:srgbClr val="0070C0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solidFill>
                            <a:srgbClr val="00B050"/>
                          </a:solidFill>
                          <a:effectLst/>
                          <a:latin typeface="Eurostile" panose="020B0504020202050204" pitchFamily="34" charset="0"/>
                        </a:rPr>
                        <a:t>Tile</a:t>
                      </a:r>
                      <a:endParaRPr lang="en-US" sz="1600" kern="1200" dirty="0">
                        <a:solidFill>
                          <a:srgbClr val="00B050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>
                          <a:effectLst/>
                          <a:latin typeface="Eurostile" panose="020B0504020202050204" pitchFamily="34" charset="0"/>
                        </a:rPr>
                        <a:t>0.01</a:t>
                      </a:r>
                      <a:endParaRPr lang="en-US" sz="1600" kern="1200">
                        <a:solidFill>
                          <a:schemeClr val="dk1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  <a:latin typeface="Eurostile" panose="020B0504020202050204" pitchFamily="34" charset="0"/>
                        </a:rPr>
                        <a:t>0.02</a:t>
                      </a: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  <a:latin typeface="Eurostile" panose="020B0504020202050204" pitchFamily="34" charset="0"/>
                        </a:rPr>
                        <a:t>0.06</a:t>
                      </a: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>
                          <a:effectLst/>
                          <a:latin typeface="Eurostile" panose="020B0504020202050204" pitchFamily="34" charset="0"/>
                        </a:rPr>
                        <a:t>0.14</a:t>
                      </a:r>
                      <a:endParaRPr lang="en-US" sz="1600" kern="1200">
                        <a:solidFill>
                          <a:schemeClr val="dk1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>
                          <a:effectLst/>
                          <a:latin typeface="Eurostile" panose="020B0504020202050204" pitchFamily="34" charset="0"/>
                        </a:rPr>
                        <a:t>0.37</a:t>
                      </a:r>
                      <a:endParaRPr lang="en-US" sz="1600" kern="1200">
                        <a:solidFill>
                          <a:schemeClr val="dk1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  <a:latin typeface="Eurostile" panose="020B0504020202050204" pitchFamily="34" charset="0"/>
                        </a:rPr>
                        <a:t>0.6</a:t>
                      </a: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  <a:latin typeface="Eurostile" panose="020B0504020202050204" pitchFamily="34" charset="0"/>
                        </a:rPr>
                        <a:t>0.65</a:t>
                      </a: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  <a:latin typeface="Eurostile" panose="020B0504020202050204" pitchFamily="34" charset="0"/>
                        </a:rPr>
                        <a:t>0.6</a:t>
                      </a: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>
                          <a:effectLst/>
                          <a:latin typeface="Eurostile" panose="020B0504020202050204" pitchFamily="34" charset="0"/>
                        </a:rPr>
                        <a:t>0.7</a:t>
                      </a:r>
                      <a:endParaRPr lang="en-US" sz="1600" kern="1200">
                        <a:solidFill>
                          <a:schemeClr val="dk1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19889384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</a:rPr>
                        <a:t>Walls</a:t>
                      </a:r>
                      <a:endParaRPr lang="en-US" sz="1600" kern="1200" dirty="0">
                        <a:solidFill>
                          <a:srgbClr val="0070C0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>
                          <a:solidFill>
                            <a:srgbClr val="00B050"/>
                          </a:solidFill>
                          <a:effectLst/>
                          <a:latin typeface="Eurostile" panose="020B0504020202050204" pitchFamily="34" charset="0"/>
                        </a:rPr>
                        <a:t>Plaster</a:t>
                      </a:r>
                      <a:endParaRPr lang="en-US" sz="1600" kern="1200">
                        <a:solidFill>
                          <a:srgbClr val="00B050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>
                          <a:effectLst/>
                          <a:latin typeface="Eurostile" panose="020B0504020202050204" pitchFamily="34" charset="0"/>
                        </a:rPr>
                        <a:t>0.03</a:t>
                      </a:r>
                      <a:endParaRPr lang="en-US" sz="1600" kern="1200">
                        <a:solidFill>
                          <a:schemeClr val="dk1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>
                          <a:effectLst/>
                          <a:latin typeface="Eurostile" panose="020B0504020202050204" pitchFamily="34" charset="0"/>
                        </a:rPr>
                        <a:t>0.04</a:t>
                      </a:r>
                      <a:endParaRPr lang="en-US" sz="1600" kern="1200">
                        <a:solidFill>
                          <a:schemeClr val="dk1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  <a:latin typeface="Eurostile" panose="020B0504020202050204" pitchFamily="34" charset="0"/>
                        </a:rPr>
                        <a:t>0.05</a:t>
                      </a: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  <a:latin typeface="Eurostile" panose="020B0504020202050204" pitchFamily="34" charset="0"/>
                        </a:rPr>
                        <a:t>0.06</a:t>
                      </a: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  <a:latin typeface="Eurostile" panose="020B0504020202050204" pitchFamily="34" charset="0"/>
                        </a:rPr>
                        <a:t>0.08</a:t>
                      </a: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  <a:latin typeface="Eurostile" panose="020B0504020202050204" pitchFamily="34" charset="0"/>
                        </a:rPr>
                        <a:t>0.04</a:t>
                      </a: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>
                          <a:effectLst/>
                          <a:latin typeface="Eurostile" panose="020B0504020202050204" pitchFamily="34" charset="0"/>
                        </a:rPr>
                        <a:t>0.06</a:t>
                      </a:r>
                      <a:endParaRPr lang="en-US" sz="1600" kern="1200">
                        <a:solidFill>
                          <a:schemeClr val="dk1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  <a:latin typeface="Eurostile" panose="020B0504020202050204" pitchFamily="34" charset="0"/>
                        </a:rPr>
                        <a:t>0.05</a:t>
                      </a: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  <a:latin typeface="Eurostile" panose="020B0504020202050204" pitchFamily="34" charset="0"/>
                        </a:rPr>
                        <a:t>0.06</a:t>
                      </a: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3911207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</a:rPr>
                        <a:t>Roof</a:t>
                      </a:r>
                      <a:endParaRPr lang="en-US" sz="1600" kern="1200" dirty="0">
                        <a:solidFill>
                          <a:srgbClr val="0070C0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rgbClr val="00B050"/>
                          </a:solidFill>
                          <a:effectLst/>
                          <a:latin typeface="Eurostile" panose="020B0504020202050204" pitchFamily="34" charset="0"/>
                        </a:rPr>
                        <a:t>Plaster Decorative Panels</a:t>
                      </a:r>
                      <a:endParaRPr lang="en-US" sz="1600" kern="1200" dirty="0">
                        <a:solidFill>
                          <a:srgbClr val="00B050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>
                          <a:effectLst/>
                          <a:latin typeface="Eurostile" panose="020B0504020202050204" pitchFamily="34" charset="0"/>
                        </a:rPr>
                        <a:t>0.1</a:t>
                      </a:r>
                      <a:endParaRPr lang="en-US" sz="1600" kern="1200">
                        <a:solidFill>
                          <a:schemeClr val="dk1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>
                          <a:effectLst/>
                          <a:latin typeface="Eurostile" panose="020B0504020202050204" pitchFamily="34" charset="0"/>
                        </a:rPr>
                        <a:t>0.2</a:t>
                      </a:r>
                      <a:endParaRPr lang="en-US" sz="1600" kern="1200">
                        <a:solidFill>
                          <a:schemeClr val="dk1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>
                          <a:effectLst/>
                          <a:latin typeface="Eurostile" panose="020B0504020202050204" pitchFamily="34" charset="0"/>
                        </a:rPr>
                        <a:t>0.22</a:t>
                      </a:r>
                      <a:endParaRPr lang="en-US" sz="1600" kern="1200">
                        <a:solidFill>
                          <a:schemeClr val="dk1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>
                          <a:effectLst/>
                          <a:latin typeface="Eurostile" panose="020B0504020202050204" pitchFamily="34" charset="0"/>
                        </a:rPr>
                        <a:t>0.18</a:t>
                      </a:r>
                      <a:endParaRPr lang="en-US" sz="1600" kern="1200">
                        <a:solidFill>
                          <a:schemeClr val="dk1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>
                          <a:effectLst/>
                          <a:latin typeface="Eurostile" panose="020B0504020202050204" pitchFamily="34" charset="0"/>
                        </a:rPr>
                        <a:t>0.15</a:t>
                      </a:r>
                      <a:endParaRPr lang="en-US" sz="1600" kern="1200">
                        <a:solidFill>
                          <a:schemeClr val="dk1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  <a:latin typeface="Eurostile" panose="020B0504020202050204" pitchFamily="34" charset="0"/>
                        </a:rPr>
                        <a:t>0.15</a:t>
                      </a: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  <a:latin typeface="Eurostile" panose="020B0504020202050204" pitchFamily="34" charset="0"/>
                        </a:rPr>
                        <a:t>0.16</a:t>
                      </a: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  <a:latin typeface="Eurostile" panose="020B0504020202050204" pitchFamily="34" charset="0"/>
                        </a:rPr>
                        <a:t>0.15</a:t>
                      </a: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  <a:latin typeface="Eurostile" panose="020B0504020202050204" pitchFamily="34" charset="0"/>
                        </a:rPr>
                        <a:t>0.16</a:t>
                      </a: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654337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</a:rPr>
                        <a:t>Doors</a:t>
                      </a:r>
                      <a:endParaRPr lang="en-US" sz="1600" kern="1200" dirty="0">
                        <a:solidFill>
                          <a:srgbClr val="0070C0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rgbClr val="00B050"/>
                          </a:solidFill>
                          <a:effectLst/>
                          <a:latin typeface="Eurostile" panose="020B0504020202050204" pitchFamily="34" charset="0"/>
                        </a:rPr>
                        <a:t>Hollow Core Plywood</a:t>
                      </a:r>
                      <a:endParaRPr lang="en-US" sz="1600" kern="1200" dirty="0">
                        <a:solidFill>
                          <a:srgbClr val="00B050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>
                          <a:effectLst/>
                          <a:latin typeface="Eurostile" panose="020B0504020202050204" pitchFamily="34" charset="0"/>
                        </a:rPr>
                        <a:t>0.44</a:t>
                      </a:r>
                      <a:endParaRPr lang="en-US" sz="1600" kern="1200">
                        <a:solidFill>
                          <a:schemeClr val="dk1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>
                          <a:effectLst/>
                          <a:latin typeface="Eurostile" panose="020B0504020202050204" pitchFamily="34" charset="0"/>
                        </a:rPr>
                        <a:t>0.41</a:t>
                      </a:r>
                      <a:endParaRPr lang="en-US" sz="1600" kern="1200">
                        <a:solidFill>
                          <a:schemeClr val="dk1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>
                          <a:effectLst/>
                          <a:latin typeface="Eurostile" panose="020B0504020202050204" pitchFamily="34" charset="0"/>
                        </a:rPr>
                        <a:t>0.35</a:t>
                      </a:r>
                      <a:endParaRPr lang="en-US" sz="1600" kern="1200">
                        <a:solidFill>
                          <a:schemeClr val="dk1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>
                          <a:effectLst/>
                          <a:latin typeface="Eurostile" panose="020B0504020202050204" pitchFamily="34" charset="0"/>
                        </a:rPr>
                        <a:t>0.25</a:t>
                      </a:r>
                      <a:endParaRPr lang="en-US" sz="1600" kern="1200">
                        <a:solidFill>
                          <a:schemeClr val="dk1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>
                          <a:effectLst/>
                          <a:latin typeface="Eurostile" panose="020B0504020202050204" pitchFamily="34" charset="0"/>
                        </a:rPr>
                        <a:t>0.2</a:t>
                      </a:r>
                      <a:endParaRPr lang="en-US" sz="1600" kern="1200">
                        <a:solidFill>
                          <a:schemeClr val="dk1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>
                          <a:effectLst/>
                          <a:latin typeface="Eurostile" panose="020B0504020202050204" pitchFamily="34" charset="0"/>
                        </a:rPr>
                        <a:t>0.15</a:t>
                      </a:r>
                      <a:endParaRPr lang="en-US" sz="1600" kern="1200">
                        <a:solidFill>
                          <a:schemeClr val="dk1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>
                          <a:effectLst/>
                          <a:latin typeface="Eurostile" panose="020B0504020202050204" pitchFamily="34" charset="0"/>
                        </a:rPr>
                        <a:t>0.15</a:t>
                      </a:r>
                      <a:endParaRPr lang="en-US" sz="1600" kern="1200">
                        <a:solidFill>
                          <a:schemeClr val="dk1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  <a:latin typeface="Eurostile" panose="020B0504020202050204" pitchFamily="34" charset="0"/>
                        </a:rPr>
                        <a:t>0.13</a:t>
                      </a: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  <a:latin typeface="Eurostile" panose="020B0504020202050204" pitchFamily="34" charset="0"/>
                        </a:rPr>
                        <a:t>0.12</a:t>
                      </a: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511353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424826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Acoustical Design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838199" y="1740961"/>
            <a:ext cx="10100734" cy="14086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Eurostile" panose="020B0504020202050204" pitchFamily="34" charset="0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Eurostile" panose="020B0504020202050204" pitchFamily="34" charset="0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Eurostile" panose="020B0504020202050204" pitchFamily="34" charset="0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Eurostile" panose="020B0504020202050204" pitchFamily="34" charset="0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Eurostile" panose="020B0504020202050204" pitchFamily="34" charset="0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070C0"/>
              </a:buClr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RT</a:t>
            </a:r>
            <a:r>
              <a:rPr lang="en-US" baseline="-25000" dirty="0" smtClean="0">
                <a:solidFill>
                  <a:schemeClr val="accent1">
                    <a:lumMod val="50000"/>
                  </a:schemeClr>
                </a:solidFill>
              </a:rPr>
              <a:t>60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for the Showroom</a:t>
            </a:r>
          </a:p>
          <a:p>
            <a:pPr marL="812800" indent="-457200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The Recommended Range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(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1.0–1.4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)</a:t>
            </a:r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Clr>
                <a:srgbClr val="0070C0"/>
              </a:buClr>
            </a:pP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35</a:t>
            </a:fld>
            <a:endParaRPr lang="en-US" dirty="0"/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9508336"/>
              </p:ext>
            </p:extLst>
          </p:nvPr>
        </p:nvGraphicFramePr>
        <p:xfrm>
          <a:off x="8098281" y="1201043"/>
          <a:ext cx="2626046" cy="553212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3130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130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5083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</a:rPr>
                        <a:t>At 50 % Occupancy</a:t>
                      </a:r>
                      <a:endParaRPr lang="en-US" sz="2200" b="1" dirty="0" smtClean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Eurostile" panose="020B050402020205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en-US" sz="1800" b="1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508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2200" kern="12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</a:rPr>
                        <a:t>FREQ</a:t>
                      </a:r>
                      <a:r>
                        <a:rPr kumimoji="0" lang="en-US" sz="2200" kern="1200" dirty="0" smtClean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</a:rPr>
                        <a:t>..  </a:t>
                      </a:r>
                      <a:endParaRPr kumimoji="0" lang="en-US" sz="2200" b="1" kern="1200" dirty="0">
                        <a:solidFill>
                          <a:srgbClr val="0070C0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2200" kern="12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</a:rPr>
                        <a:t> </a:t>
                      </a:r>
                      <a:r>
                        <a:rPr kumimoji="0" lang="en-US" sz="2200" kern="1200" dirty="0" smtClean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</a:rPr>
                        <a:t>RT</a:t>
                      </a:r>
                      <a:r>
                        <a:rPr kumimoji="0" lang="en-US" sz="2200" kern="1200" baseline="-25000" dirty="0" smtClean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</a:rPr>
                        <a:t>60</a:t>
                      </a:r>
                      <a:endParaRPr kumimoji="0" lang="en-US" sz="2200" b="1" kern="1200" dirty="0">
                        <a:solidFill>
                          <a:srgbClr val="0070C0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508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2200" kern="1200" dirty="0">
                          <a:solidFill>
                            <a:srgbClr val="C00000"/>
                          </a:solidFill>
                          <a:effectLst/>
                          <a:latin typeface="Eurostile" panose="020B0504020202050204" pitchFamily="34" charset="0"/>
                        </a:rPr>
                        <a:t> </a:t>
                      </a:r>
                      <a:r>
                        <a:rPr kumimoji="0" lang="en-US" sz="2200" kern="1200" dirty="0" smtClean="0">
                          <a:solidFill>
                            <a:srgbClr val="C00000"/>
                          </a:solidFill>
                          <a:effectLst/>
                          <a:latin typeface="Eurostile" panose="020B0504020202050204" pitchFamily="34" charset="0"/>
                        </a:rPr>
                        <a:t>63 Hz </a:t>
                      </a:r>
                      <a:endParaRPr kumimoji="0" lang="en-US" sz="2200" b="1" kern="1200" dirty="0">
                        <a:solidFill>
                          <a:srgbClr val="C00000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2200" kern="1200" dirty="0" smtClean="0">
                          <a:effectLst/>
                          <a:latin typeface="Eurostile" panose="020B0504020202050204" pitchFamily="34" charset="0"/>
                        </a:rPr>
                        <a:t>4.75</a:t>
                      </a:r>
                      <a:endParaRPr kumimoji="0" lang="en-US" sz="2200" b="1" kern="1200" dirty="0">
                        <a:solidFill>
                          <a:schemeClr val="dk1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508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2200" kern="1200" dirty="0" smtClean="0">
                          <a:solidFill>
                            <a:srgbClr val="C00000"/>
                          </a:solidFill>
                          <a:effectLst/>
                          <a:latin typeface="Eurostile" panose="020B0504020202050204" pitchFamily="34" charset="0"/>
                        </a:rPr>
                        <a:t>125 Hz </a:t>
                      </a:r>
                      <a:endParaRPr kumimoji="0" lang="en-US" sz="2200" b="1" kern="1200" dirty="0">
                        <a:solidFill>
                          <a:srgbClr val="C00000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2200" kern="1200" dirty="0" smtClean="0">
                          <a:effectLst/>
                          <a:latin typeface="Eurostile" panose="020B0504020202050204" pitchFamily="34" charset="0"/>
                        </a:rPr>
                        <a:t>4.18</a:t>
                      </a:r>
                      <a:endParaRPr kumimoji="0" lang="en-US" sz="2200" b="1" kern="1200" dirty="0">
                        <a:solidFill>
                          <a:schemeClr val="dk1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508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2200" kern="1200" dirty="0" smtClean="0">
                          <a:solidFill>
                            <a:srgbClr val="C00000"/>
                          </a:solidFill>
                          <a:effectLst/>
                          <a:latin typeface="Eurostile" panose="020B0504020202050204" pitchFamily="34" charset="0"/>
                        </a:rPr>
                        <a:t>250 Hz</a:t>
                      </a:r>
                      <a:endParaRPr kumimoji="0" lang="en-US" sz="2200" b="1" kern="1200" dirty="0">
                        <a:solidFill>
                          <a:srgbClr val="C00000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2200" kern="1200" dirty="0" smtClean="0">
                          <a:effectLst/>
                          <a:latin typeface="Eurostile" panose="020B0504020202050204" pitchFamily="34" charset="0"/>
                        </a:rPr>
                        <a:t>2.51</a:t>
                      </a:r>
                      <a:endParaRPr kumimoji="0" lang="en-US" sz="2200" b="1" kern="1200" dirty="0">
                        <a:solidFill>
                          <a:schemeClr val="dk1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0508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2200" kern="1200" dirty="0" smtClean="0">
                          <a:solidFill>
                            <a:srgbClr val="C00000"/>
                          </a:solidFill>
                          <a:effectLst/>
                          <a:latin typeface="Eurostile" panose="020B0504020202050204" pitchFamily="34" charset="0"/>
                        </a:rPr>
                        <a:t>500 Hz </a:t>
                      </a:r>
                      <a:endParaRPr kumimoji="0" lang="en-US" sz="2200" b="1" kern="1200" dirty="0">
                        <a:solidFill>
                          <a:srgbClr val="C00000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2200" kern="1200" dirty="0" smtClean="0">
                          <a:effectLst/>
                          <a:latin typeface="Eurostile" panose="020B0504020202050204" pitchFamily="34" charset="0"/>
                        </a:rPr>
                        <a:t>1.04</a:t>
                      </a:r>
                      <a:endParaRPr kumimoji="0" lang="en-US" sz="2200" b="1" kern="1200" dirty="0">
                        <a:solidFill>
                          <a:schemeClr val="dk1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0508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2200" kern="1200" dirty="0">
                          <a:solidFill>
                            <a:srgbClr val="C00000"/>
                          </a:solidFill>
                          <a:effectLst/>
                          <a:latin typeface="Eurostile" panose="020B0504020202050204" pitchFamily="34" charset="0"/>
                        </a:rPr>
                        <a:t> </a:t>
                      </a:r>
                      <a:r>
                        <a:rPr kumimoji="0" lang="en-US" sz="2200" kern="1200" dirty="0" smtClean="0">
                          <a:solidFill>
                            <a:srgbClr val="C00000"/>
                          </a:solidFill>
                          <a:effectLst/>
                          <a:latin typeface="Eurostile" panose="020B0504020202050204" pitchFamily="34" charset="0"/>
                        </a:rPr>
                        <a:t>1 kHz </a:t>
                      </a:r>
                      <a:endParaRPr kumimoji="0" lang="en-US" sz="2200" b="1" kern="1200" dirty="0">
                        <a:solidFill>
                          <a:srgbClr val="C00000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2200" kern="1200" dirty="0" smtClean="0">
                          <a:effectLst/>
                          <a:latin typeface="Eurostile" panose="020B0504020202050204" pitchFamily="34" charset="0"/>
                        </a:rPr>
                        <a:t>0.53</a:t>
                      </a:r>
                      <a:endParaRPr kumimoji="0" lang="en-US" sz="2200" b="1" kern="1200" dirty="0">
                        <a:solidFill>
                          <a:schemeClr val="dk1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0508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2200" kern="1200" dirty="0" smtClean="0">
                          <a:solidFill>
                            <a:srgbClr val="C00000"/>
                          </a:solidFill>
                          <a:effectLst/>
                          <a:latin typeface="Eurostile" panose="020B0504020202050204" pitchFamily="34" charset="0"/>
                        </a:rPr>
                        <a:t> 2 kHz </a:t>
                      </a:r>
                      <a:endParaRPr kumimoji="0" lang="en-US" sz="2200" b="1" kern="1200" dirty="0">
                        <a:solidFill>
                          <a:srgbClr val="C00000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2200" kern="1200" dirty="0" smtClean="0">
                          <a:effectLst/>
                          <a:latin typeface="Eurostile" panose="020B0504020202050204" pitchFamily="34" charset="0"/>
                        </a:rPr>
                        <a:t>0.46</a:t>
                      </a:r>
                      <a:endParaRPr kumimoji="0" lang="en-US" sz="2200" b="1" kern="1200" dirty="0">
                        <a:solidFill>
                          <a:schemeClr val="dk1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0508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2200" kern="1200" dirty="0">
                          <a:solidFill>
                            <a:srgbClr val="C00000"/>
                          </a:solidFill>
                          <a:effectLst/>
                          <a:latin typeface="Eurostile" panose="020B0504020202050204" pitchFamily="34" charset="0"/>
                        </a:rPr>
                        <a:t> </a:t>
                      </a:r>
                      <a:r>
                        <a:rPr kumimoji="0" lang="en-US" sz="2200" kern="1200" dirty="0" smtClean="0">
                          <a:solidFill>
                            <a:srgbClr val="C00000"/>
                          </a:solidFill>
                          <a:effectLst/>
                          <a:latin typeface="Eurostile" panose="020B0504020202050204" pitchFamily="34" charset="0"/>
                        </a:rPr>
                        <a:t>4 kHz </a:t>
                      </a:r>
                      <a:endParaRPr kumimoji="0" lang="en-US" sz="2200" b="1" kern="1200" dirty="0">
                        <a:solidFill>
                          <a:srgbClr val="C00000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2200" kern="1200" dirty="0" smtClean="0">
                          <a:effectLst/>
                          <a:latin typeface="Eurostile" panose="020B0504020202050204" pitchFamily="34" charset="0"/>
                        </a:rPr>
                        <a:t>0.49</a:t>
                      </a:r>
                      <a:endParaRPr kumimoji="0" lang="en-US" sz="2200" b="1" kern="1200" dirty="0">
                        <a:solidFill>
                          <a:schemeClr val="dk1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0508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2200" kern="1200" dirty="0">
                          <a:solidFill>
                            <a:srgbClr val="C00000"/>
                          </a:solidFill>
                          <a:effectLst/>
                          <a:latin typeface="Eurostile" panose="020B0504020202050204" pitchFamily="34" charset="0"/>
                        </a:rPr>
                        <a:t> </a:t>
                      </a:r>
                      <a:r>
                        <a:rPr kumimoji="0" lang="en-US" sz="2200" kern="1200" dirty="0" smtClean="0">
                          <a:solidFill>
                            <a:srgbClr val="C00000"/>
                          </a:solidFill>
                          <a:effectLst/>
                          <a:latin typeface="Eurostile" panose="020B0504020202050204" pitchFamily="34" charset="0"/>
                        </a:rPr>
                        <a:t>8 kHz</a:t>
                      </a:r>
                      <a:endParaRPr kumimoji="0" lang="en-US" sz="2200" b="1" kern="1200" dirty="0">
                        <a:solidFill>
                          <a:srgbClr val="C00000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2200" kern="1200" dirty="0" smtClean="0">
                          <a:effectLst/>
                          <a:latin typeface="Eurostile" panose="020B0504020202050204" pitchFamily="34" charset="0"/>
                        </a:rPr>
                        <a:t>0.51</a:t>
                      </a:r>
                      <a:endParaRPr kumimoji="0" lang="en-US" sz="2200" b="1" kern="1200" dirty="0">
                        <a:solidFill>
                          <a:schemeClr val="dk1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0508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2200" kern="1200" dirty="0" smtClean="0">
                          <a:solidFill>
                            <a:srgbClr val="C00000"/>
                          </a:solidFill>
                          <a:effectLst/>
                          <a:latin typeface="Eurostile" panose="020B0504020202050204" pitchFamily="34" charset="0"/>
                        </a:rPr>
                        <a:t>16 kHz</a:t>
                      </a:r>
                      <a:endParaRPr kumimoji="0" lang="en-US" sz="2200" b="1" kern="1200" dirty="0">
                        <a:solidFill>
                          <a:srgbClr val="C00000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2200" kern="1200" dirty="0" smtClean="0">
                          <a:effectLst/>
                          <a:latin typeface="Eurostile" panose="020B0504020202050204" pitchFamily="34" charset="0"/>
                        </a:rPr>
                        <a:t>0.48</a:t>
                      </a:r>
                      <a:endParaRPr kumimoji="0" lang="en-US" sz="2200" b="1" kern="1200" dirty="0">
                        <a:solidFill>
                          <a:schemeClr val="dk1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16" name="Oval 15"/>
          <p:cNvSpPr/>
          <p:nvPr/>
        </p:nvSpPr>
        <p:spPr>
          <a:xfrm>
            <a:off x="8098281" y="3709072"/>
            <a:ext cx="2626046" cy="581920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>
              <a:ln w="22225">
                <a:solidFill>
                  <a:srgbClr val="FF0000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250494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Acoustical Design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838199" y="1740961"/>
            <a:ext cx="10100734" cy="14086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Eurostile" panose="020B0504020202050204" pitchFamily="34" charset="0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Eurostile" panose="020B0504020202050204" pitchFamily="34" charset="0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Eurostile" panose="020B0504020202050204" pitchFamily="34" charset="0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Eurostile" panose="020B0504020202050204" pitchFamily="34" charset="0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Eurostile" panose="020B0504020202050204" pitchFamily="34" charset="0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070C0"/>
              </a:buClr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RT</a:t>
            </a:r>
            <a:r>
              <a:rPr lang="en-US" baseline="-25000" dirty="0" smtClean="0">
                <a:solidFill>
                  <a:schemeClr val="accent1">
                    <a:lumMod val="50000"/>
                  </a:schemeClr>
                </a:solidFill>
              </a:rPr>
              <a:t>60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for the Manager Office</a:t>
            </a:r>
          </a:p>
          <a:p>
            <a:pPr marL="812800" indent="-457200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The Recommended Range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(0.6–1.2)</a:t>
            </a:r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Clr>
                <a:srgbClr val="0070C0"/>
              </a:buClr>
            </a:pP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36</a:t>
            </a:fld>
            <a:endParaRPr lang="en-US" dirty="0"/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4004622"/>
              </p:ext>
            </p:extLst>
          </p:nvPr>
        </p:nvGraphicFramePr>
        <p:xfrm>
          <a:off x="8098281" y="1201043"/>
          <a:ext cx="2626046" cy="554400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3130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130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04000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</a:rPr>
                        <a:t>At 50 % Occupancy</a:t>
                      </a:r>
                      <a:endParaRPr lang="en-US" sz="2200" b="1" dirty="0" smtClean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Eurostile" panose="020B050402020205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en-US" sz="1800" b="1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2200" kern="12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</a:rPr>
                        <a:t>FREQ</a:t>
                      </a:r>
                      <a:r>
                        <a:rPr kumimoji="0" lang="en-US" sz="2200" kern="1200" dirty="0" smtClean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</a:rPr>
                        <a:t>.. </a:t>
                      </a:r>
                      <a:endParaRPr kumimoji="0" lang="en-US" sz="2200" b="1" kern="1200" dirty="0">
                        <a:solidFill>
                          <a:srgbClr val="0070C0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2200" kern="12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</a:rPr>
                        <a:t> </a:t>
                      </a:r>
                      <a:r>
                        <a:rPr kumimoji="0" lang="en-US" sz="2200" kern="1200" dirty="0" smtClean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</a:rPr>
                        <a:t>RT</a:t>
                      </a:r>
                      <a:r>
                        <a:rPr kumimoji="0" lang="en-US" sz="2200" kern="1200" baseline="-25000" dirty="0" smtClean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</a:rPr>
                        <a:t>60</a:t>
                      </a:r>
                      <a:endParaRPr kumimoji="0" lang="en-US" sz="2200" b="1" kern="1200" dirty="0">
                        <a:solidFill>
                          <a:srgbClr val="0070C0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2200" kern="1200" dirty="0">
                          <a:solidFill>
                            <a:srgbClr val="C00000"/>
                          </a:solidFill>
                          <a:effectLst/>
                          <a:latin typeface="Eurostile" panose="020B0504020202050204" pitchFamily="34" charset="0"/>
                        </a:rPr>
                        <a:t> </a:t>
                      </a:r>
                      <a:r>
                        <a:rPr kumimoji="0" lang="en-US" sz="2200" kern="1200" dirty="0" smtClean="0">
                          <a:solidFill>
                            <a:srgbClr val="C00000"/>
                          </a:solidFill>
                          <a:effectLst/>
                          <a:latin typeface="Eurostile" panose="020B0504020202050204" pitchFamily="34" charset="0"/>
                        </a:rPr>
                        <a:t>63 Hz </a:t>
                      </a:r>
                      <a:endParaRPr kumimoji="0" lang="en-US" sz="2200" b="1" kern="1200" dirty="0">
                        <a:solidFill>
                          <a:srgbClr val="C00000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2200" kern="1200" dirty="0" smtClean="0">
                          <a:effectLst/>
                          <a:latin typeface="Eurostile" panose="020B0504020202050204" pitchFamily="34" charset="0"/>
                        </a:rPr>
                        <a:t>3.03</a:t>
                      </a:r>
                      <a:endParaRPr kumimoji="0" lang="en-US" sz="2200" b="1" kern="1200" dirty="0">
                        <a:solidFill>
                          <a:schemeClr val="dk1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2200" kern="1200" dirty="0" smtClean="0">
                          <a:solidFill>
                            <a:srgbClr val="C00000"/>
                          </a:solidFill>
                          <a:effectLst/>
                          <a:latin typeface="Eurostile" panose="020B0504020202050204" pitchFamily="34" charset="0"/>
                        </a:rPr>
                        <a:t>125 Hz </a:t>
                      </a:r>
                      <a:endParaRPr kumimoji="0" lang="en-US" sz="2200" b="1" kern="1200" dirty="0">
                        <a:solidFill>
                          <a:srgbClr val="C00000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2200" kern="1200" dirty="0" smtClean="0">
                          <a:effectLst/>
                          <a:latin typeface="Eurostile" panose="020B0504020202050204" pitchFamily="34" charset="0"/>
                        </a:rPr>
                        <a:t>2.67</a:t>
                      </a:r>
                      <a:endParaRPr kumimoji="0" lang="en-US" sz="2200" b="1" kern="1200" dirty="0">
                        <a:solidFill>
                          <a:schemeClr val="dk1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2200" kern="1200" dirty="0" smtClean="0">
                          <a:solidFill>
                            <a:srgbClr val="C00000"/>
                          </a:solidFill>
                          <a:effectLst/>
                          <a:latin typeface="Eurostile" panose="020B0504020202050204" pitchFamily="34" charset="0"/>
                        </a:rPr>
                        <a:t>250 Hz</a:t>
                      </a:r>
                      <a:endParaRPr kumimoji="0" lang="en-US" sz="2200" b="1" kern="1200" dirty="0">
                        <a:solidFill>
                          <a:srgbClr val="C00000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2200" kern="1200" dirty="0" smtClean="0">
                          <a:effectLst/>
                          <a:latin typeface="Eurostile" panose="020B0504020202050204" pitchFamily="34" charset="0"/>
                        </a:rPr>
                        <a:t>1.89</a:t>
                      </a:r>
                      <a:endParaRPr kumimoji="0" lang="en-US" sz="2200" b="1" kern="1200" dirty="0">
                        <a:solidFill>
                          <a:schemeClr val="dk1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2200" kern="1200" dirty="0" smtClean="0">
                          <a:solidFill>
                            <a:srgbClr val="C00000"/>
                          </a:solidFill>
                          <a:effectLst/>
                          <a:latin typeface="Eurostile" panose="020B0504020202050204" pitchFamily="34" charset="0"/>
                        </a:rPr>
                        <a:t>500 Hz </a:t>
                      </a:r>
                      <a:endParaRPr kumimoji="0" lang="en-US" sz="2200" b="1" kern="1200" dirty="0">
                        <a:solidFill>
                          <a:srgbClr val="C00000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2200" kern="1200" dirty="0" smtClean="0">
                          <a:effectLst/>
                          <a:latin typeface="Eurostile" panose="020B0504020202050204" pitchFamily="34" charset="0"/>
                        </a:rPr>
                        <a:t>0.93</a:t>
                      </a:r>
                      <a:endParaRPr kumimoji="0" lang="en-US" sz="2200" b="1" kern="1200" dirty="0">
                        <a:solidFill>
                          <a:schemeClr val="dk1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2200" kern="1200" dirty="0">
                          <a:solidFill>
                            <a:srgbClr val="C00000"/>
                          </a:solidFill>
                          <a:effectLst/>
                          <a:latin typeface="Eurostile" panose="020B0504020202050204" pitchFamily="34" charset="0"/>
                        </a:rPr>
                        <a:t> </a:t>
                      </a:r>
                      <a:r>
                        <a:rPr kumimoji="0" lang="en-US" sz="2200" kern="1200" dirty="0" smtClean="0">
                          <a:solidFill>
                            <a:srgbClr val="C00000"/>
                          </a:solidFill>
                          <a:effectLst/>
                          <a:latin typeface="Eurostile" panose="020B0504020202050204" pitchFamily="34" charset="0"/>
                        </a:rPr>
                        <a:t>1 kHz </a:t>
                      </a:r>
                      <a:endParaRPr kumimoji="0" lang="en-US" sz="2200" b="1" kern="1200" dirty="0">
                        <a:solidFill>
                          <a:srgbClr val="C00000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2200" kern="1200" dirty="0" smtClean="0">
                          <a:effectLst/>
                          <a:latin typeface="Eurostile" panose="020B0504020202050204" pitchFamily="34" charset="0"/>
                        </a:rPr>
                        <a:t>0.50</a:t>
                      </a:r>
                      <a:endParaRPr kumimoji="0" lang="en-US" sz="2200" b="1" kern="1200" dirty="0">
                        <a:solidFill>
                          <a:schemeClr val="dk1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2200" kern="1200" dirty="0" smtClean="0">
                          <a:solidFill>
                            <a:srgbClr val="C00000"/>
                          </a:solidFill>
                          <a:effectLst/>
                          <a:latin typeface="Eurostile" panose="020B0504020202050204" pitchFamily="34" charset="0"/>
                        </a:rPr>
                        <a:t> 2 kHz </a:t>
                      </a:r>
                      <a:endParaRPr kumimoji="0" lang="en-US" sz="2200" b="1" kern="1200" dirty="0">
                        <a:solidFill>
                          <a:srgbClr val="C00000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2200" kern="1200" dirty="0" smtClean="0">
                          <a:effectLst/>
                          <a:latin typeface="Eurostile" panose="020B0504020202050204" pitchFamily="34" charset="0"/>
                        </a:rPr>
                        <a:t>0.44</a:t>
                      </a:r>
                      <a:endParaRPr kumimoji="0" lang="en-US" sz="2200" b="1" kern="1200" dirty="0">
                        <a:solidFill>
                          <a:schemeClr val="dk1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2200" kern="1200" dirty="0">
                          <a:solidFill>
                            <a:srgbClr val="C00000"/>
                          </a:solidFill>
                          <a:effectLst/>
                          <a:latin typeface="Eurostile" panose="020B0504020202050204" pitchFamily="34" charset="0"/>
                        </a:rPr>
                        <a:t> </a:t>
                      </a:r>
                      <a:r>
                        <a:rPr kumimoji="0" lang="en-US" sz="2200" kern="1200" dirty="0" smtClean="0">
                          <a:solidFill>
                            <a:srgbClr val="C00000"/>
                          </a:solidFill>
                          <a:effectLst/>
                          <a:latin typeface="Eurostile" panose="020B0504020202050204" pitchFamily="34" charset="0"/>
                        </a:rPr>
                        <a:t>4 kHz </a:t>
                      </a:r>
                      <a:endParaRPr kumimoji="0" lang="en-US" sz="2200" b="1" kern="1200" dirty="0">
                        <a:solidFill>
                          <a:srgbClr val="C00000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2200" kern="1200" dirty="0" smtClean="0">
                          <a:effectLst/>
                          <a:latin typeface="Eurostile" panose="020B0504020202050204" pitchFamily="34" charset="0"/>
                        </a:rPr>
                        <a:t>0.44</a:t>
                      </a:r>
                      <a:endParaRPr kumimoji="0" lang="en-US" sz="2200" b="1" kern="1200" dirty="0">
                        <a:solidFill>
                          <a:schemeClr val="dk1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2200" kern="1200" dirty="0">
                          <a:solidFill>
                            <a:srgbClr val="C00000"/>
                          </a:solidFill>
                          <a:effectLst/>
                          <a:latin typeface="Eurostile" panose="020B0504020202050204" pitchFamily="34" charset="0"/>
                        </a:rPr>
                        <a:t> </a:t>
                      </a:r>
                      <a:r>
                        <a:rPr kumimoji="0" lang="en-US" sz="2200" kern="1200" dirty="0" smtClean="0">
                          <a:solidFill>
                            <a:srgbClr val="C00000"/>
                          </a:solidFill>
                          <a:effectLst/>
                          <a:latin typeface="Eurostile" panose="020B0504020202050204" pitchFamily="34" charset="0"/>
                        </a:rPr>
                        <a:t>8 kHz</a:t>
                      </a:r>
                      <a:endParaRPr kumimoji="0" lang="en-US" sz="2200" b="1" kern="1200" dirty="0">
                        <a:solidFill>
                          <a:srgbClr val="C00000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2200" kern="1200" dirty="0" smtClean="0">
                          <a:effectLst/>
                          <a:latin typeface="Eurostile" panose="020B0504020202050204" pitchFamily="34" charset="0"/>
                        </a:rPr>
                        <a:t>0.42</a:t>
                      </a:r>
                      <a:endParaRPr kumimoji="0" lang="en-US" sz="2200" b="1" kern="1200" dirty="0">
                        <a:solidFill>
                          <a:schemeClr val="dk1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2200" kern="1200" dirty="0" smtClean="0">
                          <a:solidFill>
                            <a:srgbClr val="C00000"/>
                          </a:solidFill>
                          <a:effectLst/>
                          <a:latin typeface="Eurostile" panose="020B0504020202050204" pitchFamily="34" charset="0"/>
                        </a:rPr>
                        <a:t>16 kHz</a:t>
                      </a:r>
                      <a:endParaRPr kumimoji="0" lang="en-US" sz="2200" b="1" kern="1200" dirty="0">
                        <a:solidFill>
                          <a:srgbClr val="C00000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2200" kern="1200" dirty="0" smtClean="0">
                          <a:effectLst/>
                          <a:latin typeface="Eurostile" panose="020B0504020202050204" pitchFamily="34" charset="0"/>
                        </a:rPr>
                        <a:t>0.40</a:t>
                      </a:r>
                      <a:endParaRPr kumimoji="0" lang="en-US" sz="2200" b="1" kern="1200" dirty="0">
                        <a:solidFill>
                          <a:schemeClr val="dk1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15" name="Oval 14"/>
          <p:cNvSpPr/>
          <p:nvPr/>
        </p:nvSpPr>
        <p:spPr>
          <a:xfrm>
            <a:off x="8098281" y="3689519"/>
            <a:ext cx="2626046" cy="581920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>
              <a:ln w="22225">
                <a:solidFill>
                  <a:srgbClr val="FF0000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03397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Acoustical Design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838199" y="1740961"/>
            <a:ext cx="4677835" cy="14086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Eurostile" panose="020B0504020202050204" pitchFamily="34" charset="0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Eurostile" panose="020B0504020202050204" pitchFamily="34" charset="0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Eurostile" panose="020B0504020202050204" pitchFamily="34" charset="0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Eurostile" panose="020B0504020202050204" pitchFamily="34" charset="0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Eurostile" panose="020B0504020202050204" pitchFamily="34" charset="0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070C0"/>
              </a:buClr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STC for the External Wall</a:t>
            </a:r>
          </a:p>
          <a:p>
            <a:pPr marL="812800" indent="-457200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The Recommended Range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(50 – 60) dB</a:t>
            </a:r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Clr>
                <a:srgbClr val="0070C0"/>
              </a:buClr>
            </a:pP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37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6534" y="1231104"/>
            <a:ext cx="5456766" cy="5456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43878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Acoustical Design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838199" y="1740961"/>
            <a:ext cx="8576734" cy="15102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Eurostile" panose="020B0504020202050204" pitchFamily="34" charset="0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Eurostile" panose="020B0504020202050204" pitchFamily="34" charset="0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Eurostile" panose="020B0504020202050204" pitchFamily="34" charset="0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Eurostile" panose="020B0504020202050204" pitchFamily="34" charset="0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Eurostile" panose="020B0504020202050204" pitchFamily="34" charset="0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070C0"/>
              </a:buClr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STC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for the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Manager Office adjacent to the next office</a:t>
            </a:r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812800" indent="-457200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The Recommended Value = 45 dB</a:t>
            </a:r>
          </a:p>
          <a:p>
            <a:pPr>
              <a:buClr>
                <a:srgbClr val="0070C0"/>
              </a:buClr>
            </a:pP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38</a:t>
            </a:fld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6550" y="3040366"/>
            <a:ext cx="6438900" cy="365181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296620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Acoustical Design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838199" y="1740961"/>
            <a:ext cx="5181601" cy="15102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Eurostile" panose="020B0504020202050204" pitchFamily="34" charset="0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Eurostile" panose="020B0504020202050204" pitchFamily="34" charset="0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Eurostile" panose="020B0504020202050204" pitchFamily="34" charset="0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Eurostile" panose="020B0504020202050204" pitchFamily="34" charset="0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Eurostile" panose="020B0504020202050204" pitchFamily="34" charset="0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070C0"/>
              </a:buClr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IIC for Floor</a:t>
            </a:r>
          </a:p>
          <a:p>
            <a:pPr marL="812800" indent="-457200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The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Recommended Range (35 – 55) dB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  <a:p>
            <a:pPr marL="355600" indent="0">
              <a:buClr>
                <a:schemeClr val="accent6">
                  <a:lumMod val="50000"/>
                </a:schemeClr>
              </a:buClr>
              <a:buNone/>
            </a:pPr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Clr>
                <a:srgbClr val="0070C0"/>
              </a:buClr>
            </a:pP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39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8607" y="1944686"/>
            <a:ext cx="4915586" cy="4496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99572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Site Location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79623"/>
            <a:ext cx="10879667" cy="883710"/>
          </a:xfrm>
        </p:spPr>
        <p:txBody>
          <a:bodyPr>
            <a:normAutofit fontScale="85000" lnSpcReduction="10000"/>
          </a:bodyPr>
          <a:lstStyle/>
          <a:p>
            <a:pPr>
              <a:buClr>
                <a:srgbClr val="0070C0"/>
              </a:buClr>
            </a:pPr>
            <a:r>
              <a:rPr lang="en-US" dirty="0" smtClean="0"/>
              <a:t>The showroom is located at Al-Bireh city, which is a city in the central West Bank.</a:t>
            </a:r>
          </a:p>
          <a:p>
            <a:pPr>
              <a:buClr>
                <a:srgbClr val="0070C0"/>
              </a:buClr>
            </a:pPr>
            <a:r>
              <a:rPr lang="en-US" dirty="0" smtClean="0"/>
              <a:t>The area of the site is about 2349 m</a:t>
            </a:r>
            <a:r>
              <a:rPr lang="en-US" baseline="30000" dirty="0" smtClean="0"/>
              <a:t>2</a:t>
            </a:r>
            <a:r>
              <a:rPr lang="en-US" dirty="0" smtClean="0"/>
              <a:t>. This site has one street with 7 m wide.</a:t>
            </a:r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5947" y="3502197"/>
            <a:ext cx="6658187" cy="2769652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09326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95596" y="1576917"/>
            <a:ext cx="6221537" cy="2341832"/>
          </a:xfrm>
        </p:spPr>
        <p:txBody>
          <a:bodyPr>
            <a:noAutofit/>
          </a:bodyPr>
          <a:lstStyle/>
          <a:p>
            <a:r>
              <a:rPr lang="en-US" sz="8000" dirty="0" smtClean="0">
                <a:solidFill>
                  <a:srgbClr val="C00000"/>
                </a:solidFill>
              </a:rPr>
              <a:t>Structural Design</a:t>
            </a:r>
          </a:p>
        </p:txBody>
      </p:sp>
    </p:spTree>
    <p:extLst>
      <p:ext uri="{BB962C8B-B14F-4D97-AF65-F5344CB8AC3E}">
        <p14:creationId xmlns:p14="http://schemas.microsoft.com/office/powerpoint/2010/main" val="29512817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Codes and Loads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838199" y="1740959"/>
            <a:ext cx="9000067" cy="4795307"/>
          </a:xfrm>
        </p:spPr>
        <p:txBody>
          <a:bodyPr/>
          <a:lstStyle/>
          <a:p>
            <a:pPr>
              <a:buClr>
                <a:srgbClr val="0070C0"/>
              </a:buClr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Codes</a:t>
            </a:r>
          </a:p>
          <a:p>
            <a:pPr marL="812800" indent="-457200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ACI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318-14 for reinforced concrete design</a:t>
            </a:r>
            <a:endParaRPr lang="en-US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812800" indent="-457200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UBC 97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for seismic design and its load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combinations</a:t>
            </a:r>
          </a:p>
          <a:p>
            <a:pPr marL="812800" indent="-457200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ASCE 7 for load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combinations</a:t>
            </a:r>
          </a:p>
          <a:p>
            <a:pPr marL="355600" indent="0">
              <a:buClr>
                <a:schemeClr val="accent6">
                  <a:lumMod val="50000"/>
                </a:schemeClr>
              </a:buClr>
              <a:buNone/>
            </a:pPr>
            <a:endParaRPr lang="en-US" sz="1400" dirty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Clr>
                <a:srgbClr val="0070C0"/>
              </a:buClr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Loads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  <a:p>
            <a:pPr marL="812800" indent="-457200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Dead Load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  <a:p>
            <a:pPr marL="812800" indent="-457200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Superimposed Load = 4 kN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+mn-lt"/>
              </a:rPr>
              <a:t>/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m</a:t>
            </a:r>
            <a:r>
              <a:rPr lang="en-US" baseline="30000" dirty="0" smtClean="0">
                <a:solidFill>
                  <a:schemeClr val="accent6">
                    <a:lumMod val="50000"/>
                  </a:schemeClr>
                </a:solidFill>
              </a:rPr>
              <a:t>2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  <a:p>
            <a:pPr marL="812800" indent="-457200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Live Load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=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5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kN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/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m</a:t>
            </a:r>
            <a:r>
              <a:rPr lang="en-US" baseline="30000" dirty="0">
                <a:solidFill>
                  <a:schemeClr val="accent6">
                    <a:lumMod val="50000"/>
                  </a:schemeClr>
                </a:solidFill>
              </a:rPr>
              <a:t>2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  <a:p>
            <a:pPr marL="812800" indent="-457200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§"/>
            </a:pP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  <a:p>
            <a:pPr marL="812800" indent="-457200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§"/>
            </a:pPr>
            <a:endParaRPr lang="en-US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Clr>
                <a:srgbClr val="0070C0"/>
              </a:buClr>
            </a:pPr>
            <a:endParaRPr lang="en-US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04118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Structural System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838199" y="1740960"/>
            <a:ext cx="7272867" cy="4615394"/>
          </a:xfrm>
        </p:spPr>
        <p:txBody>
          <a:bodyPr/>
          <a:lstStyle/>
          <a:p>
            <a:pPr>
              <a:buClr>
                <a:srgbClr val="0070C0"/>
              </a:buClr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Materials</a:t>
            </a:r>
          </a:p>
          <a:p>
            <a:pPr marL="812800" indent="-457200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Concrete B350 and B400</a:t>
            </a:r>
          </a:p>
          <a:p>
            <a:pPr marL="812800" indent="-457200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Yield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Strength of Steel=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420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MPa</a:t>
            </a:r>
          </a:p>
          <a:p>
            <a:pPr marL="812800" indent="-457200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Soil Bearing Capacity = 350 kN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+mn-lt"/>
              </a:rPr>
              <a:t>/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m</a:t>
            </a:r>
            <a:r>
              <a:rPr lang="en-US" baseline="30000" dirty="0" smtClean="0">
                <a:solidFill>
                  <a:schemeClr val="accent6">
                    <a:lumMod val="50000"/>
                  </a:schemeClr>
                </a:solidFill>
              </a:rPr>
              <a:t>2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  <a:p>
            <a:pPr marL="355600" indent="0">
              <a:buClr>
                <a:srgbClr val="0070C0"/>
              </a:buClr>
              <a:buNone/>
            </a:pPr>
            <a:endParaRPr lang="en-US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Clr>
                <a:srgbClr val="0070C0"/>
              </a:buClr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Structural System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  <a:p>
            <a:pPr marL="812800" indent="-457200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One Way Solid Slab with Drop Beams</a:t>
            </a:r>
          </a:p>
          <a:p>
            <a:pPr marL="0" indent="0">
              <a:buClr>
                <a:srgbClr val="0070C0"/>
              </a:buClr>
              <a:buNone/>
            </a:pPr>
            <a:endParaRPr lang="en-US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02082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Structural System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838200" y="1740960"/>
            <a:ext cx="6223000" cy="629707"/>
          </a:xfrm>
        </p:spPr>
        <p:txBody>
          <a:bodyPr/>
          <a:lstStyle/>
          <a:p>
            <a:pPr>
              <a:buClr>
                <a:srgbClr val="0070C0"/>
              </a:buClr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Sections Dimensions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  <a:p>
            <a:pPr marL="0" indent="0">
              <a:buClr>
                <a:srgbClr val="0070C0"/>
              </a:buClr>
              <a:buNone/>
            </a:pPr>
            <a:endParaRPr lang="en-US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43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5287922"/>
              </p:ext>
            </p:extLst>
          </p:nvPr>
        </p:nvGraphicFramePr>
        <p:xfrm>
          <a:off x="2236250" y="2390020"/>
          <a:ext cx="7719499" cy="352800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3494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220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480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040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</a:rPr>
                        <a:t>Member</a:t>
                      </a:r>
                      <a:endParaRPr lang="en-US" sz="20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Eurostile" panose="020B050402020205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</a:rPr>
                        <a:t>Width</a:t>
                      </a:r>
                      <a:endParaRPr lang="en-US" sz="20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Eurostile" panose="020B050402020205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</a:rPr>
                        <a:t>Depth</a:t>
                      </a:r>
                      <a:endParaRPr lang="en-US" sz="20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Eurostile" panose="020B050402020205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rgbClr val="C00000"/>
                          </a:solidFill>
                          <a:effectLst/>
                          <a:latin typeface="Eurostile" panose="020B0504020202050204" pitchFamily="34" charset="0"/>
                        </a:rPr>
                        <a:t>Slab</a:t>
                      </a:r>
                      <a:endParaRPr lang="en-US" sz="2000" dirty="0">
                        <a:solidFill>
                          <a:srgbClr val="C00000"/>
                        </a:solidFill>
                        <a:effectLst/>
                        <a:latin typeface="Eurostile" panose="020B050402020205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Eurostile" panose="020B0504020202050204" pitchFamily="34" charset="0"/>
                        </a:rPr>
                        <a:t>30</a:t>
                      </a:r>
                      <a:r>
                        <a:rPr lang="en-US" sz="2000" baseline="0" dirty="0" smtClean="0">
                          <a:effectLst/>
                          <a:latin typeface="Eurostile" panose="020B0504020202050204" pitchFamily="34" charset="0"/>
                        </a:rPr>
                        <a:t> cm Thickness</a:t>
                      </a:r>
                      <a:endParaRPr lang="en-US" sz="2000" dirty="0">
                        <a:effectLst/>
                        <a:latin typeface="Eurostile" panose="020B050402020205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rgbClr val="C00000"/>
                          </a:solidFill>
                          <a:effectLst/>
                          <a:latin typeface="Eurostile" panose="020B0504020202050204" pitchFamily="34" charset="0"/>
                        </a:rPr>
                        <a:t>Main</a:t>
                      </a:r>
                      <a:r>
                        <a:rPr lang="en-US" sz="2000" baseline="0" dirty="0" smtClean="0">
                          <a:solidFill>
                            <a:srgbClr val="C00000"/>
                          </a:solidFill>
                          <a:effectLst/>
                          <a:latin typeface="Eurostile" panose="020B0504020202050204" pitchFamily="34" charset="0"/>
                        </a:rPr>
                        <a:t> </a:t>
                      </a:r>
                      <a:r>
                        <a:rPr lang="en-US" sz="2000" dirty="0" smtClean="0">
                          <a:solidFill>
                            <a:srgbClr val="C00000"/>
                          </a:solidFill>
                          <a:effectLst/>
                          <a:latin typeface="Eurostile" panose="020B0504020202050204" pitchFamily="34" charset="0"/>
                        </a:rPr>
                        <a:t>Beams</a:t>
                      </a:r>
                      <a:endParaRPr lang="en-US" sz="2000" dirty="0">
                        <a:solidFill>
                          <a:srgbClr val="C00000"/>
                        </a:solidFill>
                        <a:effectLst/>
                        <a:latin typeface="Eurostile" panose="020B050402020205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Eurostile" panose="020B0504020202050204" pitchFamily="34" charset="0"/>
                        </a:rPr>
                        <a:t>150 cm</a:t>
                      </a:r>
                      <a:endParaRPr lang="en-US" sz="2000" dirty="0">
                        <a:effectLst/>
                        <a:latin typeface="Eurostile" panose="020B050402020205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Eurostile" panose="020B0504020202050204" pitchFamily="34" charset="0"/>
                        </a:rPr>
                        <a:t>100 cm</a:t>
                      </a:r>
                      <a:endParaRPr lang="en-US" sz="2000" dirty="0">
                        <a:effectLst/>
                        <a:latin typeface="Eurostile" panose="020B050402020205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solidFill>
                            <a:srgbClr val="C00000"/>
                          </a:solidFill>
                          <a:effectLst/>
                          <a:latin typeface="Eurostile" panose="020B0504020202050204" pitchFamily="34" charset="0"/>
                        </a:rPr>
                        <a:t>Secondary Beams</a:t>
                      </a:r>
                      <a:endParaRPr lang="en-US" sz="2000" dirty="0" smtClean="0">
                        <a:solidFill>
                          <a:srgbClr val="C00000"/>
                        </a:solidFill>
                        <a:effectLst/>
                        <a:latin typeface="Eurostile" panose="020B050402020205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 smtClean="0">
                          <a:effectLst/>
                          <a:latin typeface="Eurostile" panose="020B0504020202050204" pitchFamily="34" charset="0"/>
                        </a:rPr>
                        <a:t>60 cm</a:t>
                      </a:r>
                      <a:endParaRPr lang="en-US" sz="2000" kern="1200" dirty="0">
                        <a:solidFill>
                          <a:schemeClr val="dk1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 smtClean="0">
                          <a:effectLst/>
                          <a:latin typeface="Eurostile" panose="020B0504020202050204" pitchFamily="34" charset="0"/>
                        </a:rPr>
                        <a:t>30 cm</a:t>
                      </a:r>
                      <a:endParaRPr lang="en-US" sz="2000" kern="1200" dirty="0">
                        <a:solidFill>
                          <a:schemeClr val="dk1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rgbClr val="C00000"/>
                          </a:solidFill>
                          <a:effectLst/>
                          <a:latin typeface="Eurostile" panose="020B0504020202050204" pitchFamily="34" charset="0"/>
                        </a:rPr>
                        <a:t>Column 1</a:t>
                      </a:r>
                      <a:endParaRPr lang="en-US" sz="2000" dirty="0">
                        <a:solidFill>
                          <a:srgbClr val="C00000"/>
                        </a:solidFill>
                        <a:effectLst/>
                        <a:latin typeface="Eurostile" panose="020B050402020205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Eurostile" panose="020B0504020202050204" pitchFamily="34" charset="0"/>
                        </a:rPr>
                        <a:t>160 cm</a:t>
                      </a:r>
                      <a:endParaRPr lang="en-US" sz="2000" dirty="0">
                        <a:effectLst/>
                        <a:latin typeface="Eurostile" panose="020B050402020205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Eurostile" panose="020B0504020202050204" pitchFamily="34" charset="0"/>
                        </a:rPr>
                        <a:t>70 cm</a:t>
                      </a:r>
                      <a:endParaRPr lang="en-US" sz="2000" dirty="0">
                        <a:effectLst/>
                        <a:latin typeface="Eurostile" panose="020B050402020205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rgbClr val="C00000"/>
                          </a:solidFill>
                          <a:effectLst/>
                          <a:latin typeface="Eurostile" panose="020B0504020202050204" pitchFamily="34" charset="0"/>
                        </a:rPr>
                        <a:t>Column 2</a:t>
                      </a:r>
                      <a:endParaRPr lang="en-US" sz="2000" dirty="0">
                        <a:solidFill>
                          <a:srgbClr val="C00000"/>
                        </a:solidFill>
                        <a:effectLst/>
                        <a:latin typeface="Eurostile" panose="020B050402020205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Eurostile" panose="020B0504020202050204" pitchFamily="34" charset="0"/>
                        </a:rPr>
                        <a:t>70 cm</a:t>
                      </a:r>
                      <a:endParaRPr lang="en-US" sz="2000" dirty="0">
                        <a:effectLst/>
                        <a:latin typeface="Eurostile" panose="020B050402020205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Eurostile" panose="020B0504020202050204" pitchFamily="34" charset="0"/>
                        </a:rPr>
                        <a:t>50 cm</a:t>
                      </a:r>
                      <a:endParaRPr lang="en-US" sz="2000" dirty="0">
                        <a:effectLst/>
                        <a:latin typeface="Eurostile" panose="020B050402020205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rgbClr val="C00000"/>
                          </a:solidFill>
                          <a:effectLst/>
                          <a:latin typeface="Eurostile" panose="020B0504020202050204" pitchFamily="34" charset="0"/>
                        </a:rPr>
                        <a:t>Shear Wall</a:t>
                      </a:r>
                      <a:endParaRPr lang="en-US" sz="2000" dirty="0">
                        <a:solidFill>
                          <a:srgbClr val="C00000"/>
                        </a:solidFill>
                        <a:effectLst/>
                        <a:latin typeface="Eurostile" panose="020B050402020205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Eurostile" panose="020B0504020202050204" pitchFamily="34" charset="0"/>
                        </a:rPr>
                        <a:t>40</a:t>
                      </a:r>
                      <a:r>
                        <a:rPr lang="en-US" sz="2000" baseline="0" dirty="0" smtClean="0">
                          <a:effectLst/>
                          <a:latin typeface="Eurostile" panose="020B0504020202050204" pitchFamily="34" charset="0"/>
                        </a:rPr>
                        <a:t> cm Thickness</a:t>
                      </a:r>
                      <a:endParaRPr lang="en-US" sz="2000" dirty="0">
                        <a:effectLst/>
                        <a:latin typeface="Eurostile" panose="020B050402020205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71147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Structural System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838199" y="1740960"/>
            <a:ext cx="9897533" cy="4615394"/>
          </a:xfrm>
        </p:spPr>
        <p:txBody>
          <a:bodyPr/>
          <a:lstStyle/>
          <a:p>
            <a:pPr>
              <a:buClr>
                <a:srgbClr val="0070C0"/>
              </a:buClr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Seismic Analysis Parameters</a:t>
            </a:r>
          </a:p>
          <a:p>
            <a:pPr marL="812800" indent="-457200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Seismic Zone: 2B (Z=0.2)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  <a:p>
            <a:pPr marL="812800" indent="-457200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Soil Profile: S</a:t>
            </a:r>
            <a:r>
              <a:rPr lang="en-US" baseline="-25000" dirty="0">
                <a:solidFill>
                  <a:schemeClr val="accent6">
                    <a:lumMod val="50000"/>
                  </a:schemeClr>
                </a:solidFill>
              </a:rPr>
              <a:t>B</a:t>
            </a:r>
            <a:endParaRPr lang="en-US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812800" indent="-457200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Acceleration Seismic Coefficients C</a:t>
            </a:r>
            <a:r>
              <a:rPr lang="en-US" baseline="-25000" dirty="0" smtClean="0">
                <a:solidFill>
                  <a:schemeClr val="accent6">
                    <a:lumMod val="50000"/>
                  </a:schemeClr>
                </a:solidFill>
              </a:rPr>
              <a:t>a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 = 0.2</a:t>
            </a:r>
          </a:p>
          <a:p>
            <a:pPr marL="812800" indent="-457200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Velocity Seismic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Coefficient </a:t>
            </a:r>
            <a:r>
              <a:rPr lang="en-US" dirty="0" err="1">
                <a:solidFill>
                  <a:schemeClr val="accent6">
                    <a:lumMod val="50000"/>
                  </a:schemeClr>
                </a:solidFill>
              </a:rPr>
              <a:t>C</a:t>
            </a:r>
            <a:r>
              <a:rPr lang="en-US" baseline="-25000" dirty="0" err="1">
                <a:solidFill>
                  <a:schemeClr val="accent6">
                    <a:lumMod val="50000"/>
                  </a:schemeClr>
                </a:solidFill>
              </a:rPr>
              <a:t>v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 =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0.2</a:t>
            </a:r>
          </a:p>
          <a:p>
            <a:pPr marL="812800" indent="-457200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Importance Factor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I = 1.0</a:t>
            </a:r>
          </a:p>
          <a:p>
            <a:pPr marL="812800" indent="-457200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Force Reduction Factor R = 5.5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44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80931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Structural System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838200" y="1740960"/>
            <a:ext cx="5054600" cy="1679573"/>
          </a:xfrm>
        </p:spPr>
        <p:txBody>
          <a:bodyPr/>
          <a:lstStyle/>
          <a:p>
            <a:pPr>
              <a:buClr>
                <a:srgbClr val="0070C0"/>
              </a:buClr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Model in ETABS</a:t>
            </a:r>
            <a:endParaRPr lang="en-US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45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5500" y="2466449"/>
            <a:ext cx="5652558" cy="4051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10622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Model Checks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46</a:t>
            </a:fld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838200" y="1740960"/>
            <a:ext cx="5054600" cy="697440"/>
          </a:xfrm>
        </p:spPr>
        <p:txBody>
          <a:bodyPr/>
          <a:lstStyle/>
          <a:p>
            <a:pPr>
              <a:buClr>
                <a:srgbClr val="0070C0"/>
              </a:buClr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Equilibrium Check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  <a:p>
            <a:pPr marL="0" indent="0">
              <a:buClr>
                <a:srgbClr val="0070C0"/>
              </a:buClr>
              <a:buNone/>
            </a:pPr>
            <a:endParaRPr lang="en-US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6313793"/>
              </p:ext>
            </p:extLst>
          </p:nvPr>
        </p:nvGraphicFramePr>
        <p:xfrm>
          <a:off x="2425611" y="2438400"/>
          <a:ext cx="7340777" cy="3585456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3008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23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1184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365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92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8963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US" sz="2000" b="0" i="0" kern="12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Eurostile" panose="020B050402020205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Manual</a:t>
                      </a:r>
                      <a:endParaRPr lang="en-US" sz="2000" b="0" i="0" kern="12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Eurostile" panose="020B050402020205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kern="120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ETABS</a:t>
                      </a: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Error %</a:t>
                      </a:r>
                      <a:endParaRPr lang="en-US" sz="2000" b="0" i="0" kern="12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Eurostile" panose="020B050402020205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Assessment</a:t>
                      </a:r>
                      <a:endParaRPr lang="en-US" sz="2000" b="0" i="0" kern="12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Eurostile" panose="020B050402020205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36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</a:rPr>
                        <a:t>Live </a:t>
                      </a:r>
                      <a:r>
                        <a:rPr lang="en-US" sz="2000" dirty="0" smtClean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</a:rPr>
                        <a:t>Load</a:t>
                      </a:r>
                      <a:endParaRPr lang="en-US" sz="2000" dirty="0">
                        <a:solidFill>
                          <a:srgbClr val="0070C0"/>
                        </a:solidFill>
                        <a:effectLst/>
                        <a:latin typeface="Eurostile" panose="020B050402020205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10540.85</a:t>
                      </a: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10475.91</a:t>
                      </a:r>
                      <a:endParaRPr lang="en-US" sz="1600" dirty="0">
                        <a:effectLst/>
                        <a:latin typeface="Eurostile" panose="020B050402020205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Eurostile" panose="020B0504020202050204" pitchFamily="34" charset="0"/>
                        </a:rPr>
                        <a:t>0.62 %</a:t>
                      </a:r>
                      <a:endParaRPr lang="en-US" sz="1600" dirty="0">
                        <a:effectLst/>
                        <a:latin typeface="Eurostile" panose="020B050402020205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solidFill>
                            <a:srgbClr val="00B050"/>
                          </a:solidFill>
                          <a:effectLst/>
                          <a:latin typeface="Eurostile" panose="020B0504020202050204" pitchFamily="34" charset="0"/>
                        </a:rPr>
                        <a:t>OK</a:t>
                      </a:r>
                      <a:endParaRPr lang="en-US" sz="2800" dirty="0">
                        <a:solidFill>
                          <a:srgbClr val="00B050"/>
                        </a:solidFill>
                        <a:effectLst/>
                        <a:latin typeface="Eurostile" panose="020B050402020205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6364"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 smtClean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</a:rPr>
                        <a:t>Superimposed</a:t>
                      </a:r>
                      <a:r>
                        <a:rPr lang="en-US" sz="2000" kern="1200" baseline="0" dirty="0" smtClean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</a:rPr>
                        <a:t> Load</a:t>
                      </a:r>
                      <a:endParaRPr lang="en-US" sz="2000" b="1" kern="1200" dirty="0">
                        <a:solidFill>
                          <a:srgbClr val="0070C0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Eurostile" panose="020B0504020202050204" pitchFamily="34" charset="0"/>
                        </a:rPr>
                        <a:t>18646.64</a:t>
                      </a:r>
                      <a:endParaRPr lang="en-US" sz="1600" dirty="0">
                        <a:effectLst/>
                        <a:latin typeface="Eurostile" panose="020B050402020205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Eurostile" panose="020B0504020202050204" pitchFamily="34" charset="0"/>
                        </a:rPr>
                        <a:t>18861.53</a:t>
                      </a:r>
                      <a:endParaRPr lang="en-US" sz="1600" dirty="0">
                        <a:effectLst/>
                        <a:latin typeface="Eurostile" panose="020B050402020205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effectLst/>
                          <a:latin typeface="Eurostile" panose="020B0504020202050204" pitchFamily="34" charset="0"/>
                        </a:rPr>
                        <a:t>1.14 %</a:t>
                      </a:r>
                      <a:endParaRPr lang="en-US" sz="1600" dirty="0" smtClean="0">
                        <a:effectLst/>
                        <a:latin typeface="Eurostile" panose="020B050402020205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solidFill>
                            <a:srgbClr val="00B050"/>
                          </a:solidFill>
                          <a:effectLst/>
                          <a:latin typeface="Eurostile" panose="020B0504020202050204" pitchFamily="34" charset="0"/>
                        </a:rPr>
                        <a:t>OK</a:t>
                      </a:r>
                      <a:endParaRPr lang="en-US" sz="2800" dirty="0">
                        <a:solidFill>
                          <a:srgbClr val="00B050"/>
                        </a:solidFill>
                        <a:effectLst/>
                        <a:latin typeface="Eurostile" panose="020B050402020205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96364"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 smtClean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</a:rPr>
                        <a:t>Dead Load</a:t>
                      </a:r>
                      <a:endParaRPr lang="en-US" sz="2000" b="1" kern="1200" dirty="0">
                        <a:solidFill>
                          <a:srgbClr val="0070C0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Eurostile" panose="020B0504020202050204" pitchFamily="34" charset="0"/>
                        </a:rPr>
                        <a:t>66727.13</a:t>
                      </a:r>
                      <a:endParaRPr lang="en-US" sz="1600" dirty="0">
                        <a:effectLst/>
                        <a:latin typeface="Eurostile" panose="020B050402020205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Eurostile" panose="020B0504020202050204" pitchFamily="34" charset="0"/>
                        </a:rPr>
                        <a:t>65646.18</a:t>
                      </a:r>
                      <a:endParaRPr lang="en-US" sz="1600" dirty="0">
                        <a:effectLst/>
                        <a:latin typeface="Eurostile" panose="020B050402020205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effectLst/>
                          <a:latin typeface="Eurostile" panose="020B0504020202050204" pitchFamily="34" charset="0"/>
                        </a:rPr>
                        <a:t>1.65 %</a:t>
                      </a:r>
                      <a:endParaRPr lang="en-US" sz="1600" dirty="0" smtClean="0">
                        <a:effectLst/>
                        <a:latin typeface="Eurostile" panose="020B050402020205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solidFill>
                            <a:srgbClr val="00B050"/>
                          </a:solidFill>
                          <a:effectLst/>
                          <a:latin typeface="Eurostile" panose="020B0504020202050204" pitchFamily="34" charset="0"/>
                        </a:rPr>
                        <a:t>OK</a:t>
                      </a:r>
                      <a:endParaRPr lang="en-US" sz="2800" dirty="0">
                        <a:solidFill>
                          <a:srgbClr val="00B050"/>
                        </a:solidFill>
                        <a:effectLst/>
                        <a:latin typeface="Eurostile" panose="020B050402020205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666514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Model Checks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47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8046" y="2208895"/>
            <a:ext cx="8335906" cy="3883250"/>
          </a:xfrm>
          <a:prstGeom prst="rect">
            <a:avLst/>
          </a:prstGeom>
        </p:spPr>
      </p:pic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838200" y="1740960"/>
            <a:ext cx="5054600" cy="4615394"/>
          </a:xfrm>
        </p:spPr>
        <p:txBody>
          <a:bodyPr/>
          <a:lstStyle/>
          <a:p>
            <a:pPr>
              <a:buClr>
                <a:srgbClr val="0070C0"/>
              </a:buClr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Compatibility Check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  <a:p>
            <a:pPr marL="0" indent="0">
              <a:buClr>
                <a:srgbClr val="0070C0"/>
              </a:buClr>
              <a:buNone/>
            </a:pPr>
            <a:endParaRPr lang="en-US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89808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Model Checks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838200" y="1740960"/>
            <a:ext cx="10515600" cy="4615394"/>
          </a:xfrm>
        </p:spPr>
        <p:txBody>
          <a:bodyPr/>
          <a:lstStyle/>
          <a:p>
            <a:pPr>
              <a:buClr>
                <a:srgbClr val="0070C0"/>
              </a:buClr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Internal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Forces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C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heck</a:t>
            </a:r>
          </a:p>
          <a:p>
            <a:pPr marL="812800" indent="-457200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All columns, beams and slab that checked, the difference between ETABS and hand calculations was been less than10%.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48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7945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Model Checks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838200" y="1740960"/>
            <a:ext cx="10515600" cy="4615394"/>
          </a:xfrm>
        </p:spPr>
        <p:txBody>
          <a:bodyPr/>
          <a:lstStyle/>
          <a:p>
            <a:pPr>
              <a:buClr>
                <a:srgbClr val="0070C0"/>
              </a:buClr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Deflection Check</a:t>
            </a:r>
          </a:p>
          <a:p>
            <a:pPr marL="0" indent="0">
              <a:buClr>
                <a:srgbClr val="0070C0"/>
              </a:buClr>
              <a:buNone/>
            </a:pPr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Clr>
                <a:srgbClr val="0070C0"/>
              </a:buClr>
              <a:buNone/>
            </a:pP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Clr>
                <a:srgbClr val="0070C0"/>
              </a:buClr>
              <a:buNone/>
            </a:pP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Clr>
                <a:srgbClr val="0070C0"/>
              </a:buClr>
              <a:buNone/>
            </a:pPr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Clr>
                <a:srgbClr val="0070C0"/>
              </a:buClr>
              <a:buNone/>
            </a:pP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Clr>
                <a:srgbClr val="0070C0"/>
              </a:buClr>
              <a:buNone/>
            </a:pPr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Clr>
                <a:srgbClr val="0070C0"/>
              </a:buClr>
              <a:buNone/>
            </a:pPr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812800" indent="-457200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Maximum Allowable Deflection = L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+mn-lt"/>
              </a:rPr>
              <a:t>/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240 = 12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+mn-lt"/>
              </a:rPr>
              <a:t>/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240 = 50 mm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49</a:t>
            </a:fld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2640" y="2481258"/>
            <a:ext cx="10121160" cy="336828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632890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Climate Conditions 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7308" y="2585689"/>
            <a:ext cx="7129357" cy="384527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838200" y="1740960"/>
            <a:ext cx="5054600" cy="5789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Eurostile" panose="020B0504020202050204" pitchFamily="34" charset="0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Eurostile" panose="020B0504020202050204" pitchFamily="34" charset="0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Eurostile" panose="020B0504020202050204" pitchFamily="34" charset="0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Eurostile" panose="020B0504020202050204" pitchFamily="34" charset="0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Eurostile" panose="020B0504020202050204" pitchFamily="34" charset="0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070C0"/>
              </a:buClr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Temperature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02501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Model Checks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838200" y="1740960"/>
            <a:ext cx="10515600" cy="4615394"/>
          </a:xfrm>
        </p:spPr>
        <p:txBody>
          <a:bodyPr/>
          <a:lstStyle/>
          <a:p>
            <a:pPr>
              <a:buClr>
                <a:srgbClr val="0070C0"/>
              </a:buClr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Period Check</a:t>
            </a:r>
          </a:p>
          <a:p>
            <a:pPr marL="812800" indent="-457200"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Method A Period = 0.497 sec</a:t>
            </a:r>
          </a:p>
          <a:p>
            <a:pPr marL="812800" indent="-457200"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Method B Period (From ETABS) = 0.689 sec</a:t>
            </a:r>
          </a:p>
          <a:p>
            <a:pPr marL="355600" indent="0">
              <a:buClr>
                <a:schemeClr val="accent6">
                  <a:lumMod val="50000"/>
                </a:schemeClr>
              </a:buClr>
              <a:buNone/>
            </a:pPr>
            <a:endParaRPr lang="en-US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355600" indent="0" algn="ctr">
              <a:buClr>
                <a:schemeClr val="accent6">
                  <a:lumMod val="50000"/>
                </a:schemeClr>
              </a:buClr>
              <a:buNone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Method B Period &lt; 1.4 Method A Period</a:t>
            </a:r>
          </a:p>
          <a:p>
            <a:pPr marL="355600" indent="0" algn="ctr">
              <a:buClr>
                <a:schemeClr val="accent6">
                  <a:lumMod val="50000"/>
                </a:schemeClr>
              </a:buClr>
              <a:buNone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0.689 sec &lt; 0.696 sec →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OK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50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737007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Model Checks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838200" y="1740960"/>
            <a:ext cx="10515600" cy="4615394"/>
          </a:xfrm>
        </p:spPr>
        <p:txBody>
          <a:bodyPr>
            <a:normAutofit/>
          </a:bodyPr>
          <a:lstStyle/>
          <a:p>
            <a:pPr>
              <a:buClr>
                <a:srgbClr val="0070C0"/>
              </a:buClr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Base Shear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Check</a:t>
            </a:r>
          </a:p>
          <a:p>
            <a:pPr marL="812800" indent="-457200"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V</a:t>
            </a:r>
            <a:r>
              <a:rPr lang="en-US" baseline="-25000" dirty="0" err="1" smtClean="0">
                <a:solidFill>
                  <a:schemeClr val="accent2">
                    <a:lumMod val="75000"/>
                  </a:schemeClr>
                </a:solidFill>
              </a:rPr>
              <a:t>x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Manual = 7920.6 kN</a:t>
            </a:r>
          </a:p>
          <a:p>
            <a:pPr marL="812800" indent="-457200"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V</a:t>
            </a:r>
            <a:r>
              <a:rPr lang="en-US" baseline="-25000" dirty="0" err="1" smtClean="0">
                <a:solidFill>
                  <a:schemeClr val="accent2">
                    <a:lumMod val="75000"/>
                  </a:schemeClr>
                </a:solidFill>
              </a:rPr>
              <a:t>y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Manual =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4598.3 kN</a:t>
            </a:r>
          </a:p>
          <a:p>
            <a:pPr marL="812800" indent="-457200"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dirty="0" err="1">
                <a:solidFill>
                  <a:srgbClr val="C00000"/>
                </a:solidFill>
              </a:rPr>
              <a:t>V</a:t>
            </a:r>
            <a:r>
              <a:rPr lang="en-US" baseline="-25000" dirty="0" err="1">
                <a:solidFill>
                  <a:srgbClr val="C00000"/>
                </a:solidFill>
              </a:rPr>
              <a:t>x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 smtClean="0">
                <a:solidFill>
                  <a:srgbClr val="C00000"/>
                </a:solidFill>
              </a:rPr>
              <a:t>ETABS </a:t>
            </a:r>
            <a:r>
              <a:rPr lang="en-US" dirty="0">
                <a:solidFill>
                  <a:srgbClr val="C00000"/>
                </a:solidFill>
              </a:rPr>
              <a:t>= </a:t>
            </a:r>
            <a:r>
              <a:rPr lang="en-US" dirty="0" smtClean="0">
                <a:solidFill>
                  <a:srgbClr val="C00000"/>
                </a:solidFill>
              </a:rPr>
              <a:t>7930 </a:t>
            </a:r>
            <a:r>
              <a:rPr lang="en-US" dirty="0">
                <a:solidFill>
                  <a:srgbClr val="C00000"/>
                </a:solidFill>
              </a:rPr>
              <a:t>kN</a:t>
            </a:r>
          </a:p>
          <a:p>
            <a:pPr marL="812800" indent="-457200"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dirty="0" err="1" smtClean="0">
                <a:solidFill>
                  <a:srgbClr val="C00000"/>
                </a:solidFill>
              </a:rPr>
              <a:t>V</a:t>
            </a:r>
            <a:r>
              <a:rPr lang="en-US" baseline="-25000" dirty="0" err="1" smtClean="0">
                <a:solidFill>
                  <a:srgbClr val="C00000"/>
                </a:solidFill>
              </a:rPr>
              <a:t>y</a:t>
            </a:r>
            <a:r>
              <a:rPr lang="en-US" dirty="0" smtClean="0">
                <a:solidFill>
                  <a:srgbClr val="C00000"/>
                </a:solidFill>
              </a:rPr>
              <a:t> ETABS </a:t>
            </a:r>
            <a:r>
              <a:rPr lang="en-US" dirty="0">
                <a:solidFill>
                  <a:srgbClr val="C00000"/>
                </a:solidFill>
              </a:rPr>
              <a:t>= </a:t>
            </a:r>
            <a:r>
              <a:rPr lang="en-US" dirty="0" smtClean="0">
                <a:solidFill>
                  <a:srgbClr val="C00000"/>
                </a:solidFill>
              </a:rPr>
              <a:t>4599 kN</a:t>
            </a:r>
          </a:p>
          <a:p>
            <a:pPr marL="355600" indent="0">
              <a:buClr>
                <a:schemeClr val="accent6">
                  <a:lumMod val="50000"/>
                </a:schemeClr>
              </a:buClr>
              <a:buNone/>
            </a:pPr>
            <a:endParaRPr lang="en-US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355600" indent="0" algn="ctr">
              <a:buClr>
                <a:schemeClr val="accent6">
                  <a:lumMod val="50000"/>
                </a:schemeClr>
              </a:buClr>
              <a:buNone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V Manual &lt; V ETABS →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OK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51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469042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Model Checks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838200" y="1740960"/>
            <a:ext cx="2793521" cy="674436"/>
          </a:xfrm>
        </p:spPr>
        <p:txBody>
          <a:bodyPr/>
          <a:lstStyle/>
          <a:p>
            <a:pPr>
              <a:buClr>
                <a:srgbClr val="0070C0"/>
              </a:buClr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Drift Check</a:t>
            </a:r>
          </a:p>
          <a:p>
            <a:pPr marL="812800" indent="-457200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§"/>
            </a:pPr>
            <a:endParaRPr lang="en-US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52</a:t>
            </a:fld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0529075"/>
              </p:ext>
            </p:extLst>
          </p:nvPr>
        </p:nvGraphicFramePr>
        <p:xfrm>
          <a:off x="2032000" y="2833138"/>
          <a:ext cx="8128000" cy="291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25600">
                  <a:extLst>
                    <a:ext uri="{9D8B030D-6E8A-4147-A177-3AD203B41FA5}">
                      <a16:colId xmlns:a16="http://schemas.microsoft.com/office/drawing/2014/main" val="3963388681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2690188029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1067027514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854111024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3013661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0" i="0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Story</a:t>
                      </a:r>
                      <a:endParaRPr lang="en-US" sz="2000" b="0" i="0" kern="12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Eurostile" panose="020B050402020205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0" i="0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Δm</a:t>
                      </a:r>
                      <a:r>
                        <a:rPr lang="en-US" sz="2000" b="0" i="0" kern="1200" baseline="-250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lang="en-US" sz="2000" b="0" i="0" kern="1200" dirty="0" smtClean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Eurostile" panose="020B050402020205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0" i="0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(mm)</a:t>
                      </a:r>
                      <a:endParaRPr lang="en-US" sz="2000" b="0" i="0" kern="12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Eurostile" panose="020B050402020205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0" i="0" kern="1200" dirty="0" err="1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Δm</a:t>
                      </a:r>
                      <a:r>
                        <a:rPr lang="en-US" sz="2000" b="0" i="0" kern="1200" baseline="-25000" dirty="0" err="1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</a:t>
                      </a:r>
                      <a:endParaRPr lang="en-US" sz="2000" b="0" i="0" kern="1200" baseline="-25000" dirty="0" smtClean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Eurostile" panose="020B050402020205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0" i="0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en-US" sz="2000" b="0" i="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mm)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0" i="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Limitation</a:t>
                      </a:r>
                    </a:p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0" i="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(mm)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0" i="0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Assessment</a:t>
                      </a:r>
                      <a:endParaRPr lang="en-US" sz="2000" b="0" i="0" kern="12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Eurostile" panose="020B050402020205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10661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0" i="0" kern="1200" dirty="0" smtClean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BF2</a:t>
                      </a:r>
                      <a:endParaRPr lang="en-US" sz="2000" b="0" i="0" kern="1200" dirty="0">
                        <a:solidFill>
                          <a:srgbClr val="0070C0"/>
                        </a:solidFill>
                        <a:effectLst/>
                        <a:latin typeface="Eurostile" panose="020B050402020205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0" i="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0.34265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0" i="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3.7576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0" i="0" kern="120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80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0" i="0" kern="1200" dirty="0" smtClean="0">
                          <a:solidFill>
                            <a:srgbClr val="00B050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OK</a:t>
                      </a:r>
                      <a:endParaRPr lang="en-US" sz="2000" b="0" i="0" kern="1200" dirty="0">
                        <a:solidFill>
                          <a:srgbClr val="00B050"/>
                        </a:solidFill>
                        <a:effectLst/>
                        <a:latin typeface="Eurostile" panose="020B050402020205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900404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0" i="0" kern="1200" dirty="0" smtClean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BF1</a:t>
                      </a:r>
                      <a:endParaRPr lang="en-US" sz="2000" b="0" i="0" kern="1200" dirty="0">
                        <a:solidFill>
                          <a:srgbClr val="0070C0"/>
                        </a:solidFill>
                        <a:effectLst/>
                        <a:latin typeface="Eurostile" panose="020B050402020205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0" i="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0.7392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0" i="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11.52305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0" i="0" kern="120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80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0" i="0" kern="1200" dirty="0" smtClean="0">
                          <a:solidFill>
                            <a:srgbClr val="00B050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OK</a:t>
                      </a:r>
                      <a:endParaRPr lang="en-US" sz="2000" b="0" i="0" kern="1200" dirty="0">
                        <a:solidFill>
                          <a:srgbClr val="00B050"/>
                        </a:solidFill>
                        <a:effectLst/>
                        <a:latin typeface="Eurostile" panose="020B050402020205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704004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0" i="0" kern="1200" dirty="0" smtClean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GF</a:t>
                      </a:r>
                      <a:endParaRPr lang="en-US" sz="2000" b="0" i="0" kern="1200" dirty="0">
                        <a:solidFill>
                          <a:srgbClr val="0070C0"/>
                        </a:solidFill>
                        <a:effectLst/>
                        <a:latin typeface="Eurostile" panose="020B050402020205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0" i="0" kern="120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4.67005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0" i="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5.26295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0" i="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94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0" i="0" kern="1200" dirty="0" smtClean="0">
                          <a:solidFill>
                            <a:srgbClr val="00B050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OK</a:t>
                      </a:r>
                      <a:endParaRPr lang="en-US" sz="2000" b="0" i="0" kern="1200" dirty="0">
                        <a:solidFill>
                          <a:srgbClr val="00B050"/>
                        </a:solidFill>
                        <a:effectLst/>
                        <a:latin typeface="Eurostile" panose="020B050402020205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570447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0" i="0" kern="1200" dirty="0" smtClean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F1</a:t>
                      </a:r>
                      <a:endParaRPr lang="en-US" sz="2000" b="0" i="0" kern="1200" dirty="0">
                        <a:solidFill>
                          <a:srgbClr val="0070C0"/>
                        </a:solidFill>
                        <a:effectLst/>
                        <a:latin typeface="Eurostile" panose="020B050402020205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0" i="0" kern="120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7.4921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0" i="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35.13895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0" i="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94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0" i="0" kern="1200" dirty="0" smtClean="0">
                          <a:solidFill>
                            <a:srgbClr val="00B050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OK</a:t>
                      </a:r>
                      <a:endParaRPr lang="en-US" sz="2000" b="0" i="0" kern="1200" dirty="0">
                        <a:solidFill>
                          <a:srgbClr val="00B050"/>
                        </a:solidFill>
                        <a:effectLst/>
                        <a:latin typeface="Eurostile" panose="020B050402020205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609005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0" i="0" kern="1200" dirty="0" smtClean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F2</a:t>
                      </a:r>
                      <a:endParaRPr lang="en-US" sz="2000" b="0" i="0" kern="1200" dirty="0">
                        <a:solidFill>
                          <a:srgbClr val="0070C0"/>
                        </a:solidFill>
                        <a:effectLst/>
                        <a:latin typeface="Eurostile" panose="020B050402020205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0" i="0" kern="120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9.2708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0" i="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36.4056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0" i="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94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0" i="0" kern="1200" dirty="0" smtClean="0">
                          <a:solidFill>
                            <a:srgbClr val="00B050"/>
                          </a:solidFill>
                          <a:effectLst/>
                          <a:latin typeface="Eurostile" panose="020B050402020205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OK</a:t>
                      </a:r>
                      <a:endParaRPr lang="en-US" sz="2000" b="0" i="0" kern="1200" dirty="0">
                        <a:solidFill>
                          <a:srgbClr val="00B050"/>
                        </a:solidFill>
                        <a:effectLst/>
                        <a:latin typeface="Eurostile" panose="020B050402020205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329935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200983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Beams Distribution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53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500" y="2778655"/>
            <a:ext cx="11559989" cy="2453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747786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Structural Elements Details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838200" y="1740960"/>
            <a:ext cx="3615267" cy="629707"/>
          </a:xfrm>
        </p:spPr>
        <p:txBody>
          <a:bodyPr/>
          <a:lstStyle/>
          <a:p>
            <a:pPr>
              <a:buClr>
                <a:srgbClr val="0070C0"/>
              </a:buClr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Slab Reinforcement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54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0116" y="2370667"/>
            <a:ext cx="8631767" cy="3872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903712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Structural Elements Details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838200" y="1740960"/>
            <a:ext cx="3762829" cy="629707"/>
          </a:xfrm>
        </p:spPr>
        <p:txBody>
          <a:bodyPr>
            <a:normAutofit/>
          </a:bodyPr>
          <a:lstStyle/>
          <a:p>
            <a:pPr>
              <a:buClr>
                <a:srgbClr val="0070C0"/>
              </a:buClr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Beams Reinforcement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55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5047" y="2443237"/>
            <a:ext cx="7601905" cy="4191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99707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Structural Elements Details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838200" y="1740960"/>
            <a:ext cx="3806371" cy="629707"/>
          </a:xfrm>
        </p:spPr>
        <p:txBody>
          <a:bodyPr>
            <a:normAutofit fontScale="92500"/>
          </a:bodyPr>
          <a:lstStyle/>
          <a:p>
            <a:pPr>
              <a:buClr>
                <a:srgbClr val="0070C0"/>
              </a:buClr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Columns Reinforcement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56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2648" y="2370667"/>
            <a:ext cx="7646704" cy="4065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98710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Structural Elements Details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838200" y="1740960"/>
            <a:ext cx="4720771" cy="629707"/>
          </a:xfrm>
        </p:spPr>
        <p:txBody>
          <a:bodyPr/>
          <a:lstStyle/>
          <a:p>
            <a:pPr>
              <a:buClr>
                <a:srgbClr val="0070C0"/>
              </a:buClr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Footings Reinforcement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57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1109" y="2370667"/>
            <a:ext cx="4969782" cy="3851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84227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95596" y="1653117"/>
            <a:ext cx="6221537" cy="2341832"/>
          </a:xfrm>
        </p:spPr>
        <p:txBody>
          <a:bodyPr>
            <a:noAutofit/>
          </a:bodyPr>
          <a:lstStyle/>
          <a:p>
            <a:r>
              <a:rPr lang="en-US" sz="8000" dirty="0" smtClean="0">
                <a:solidFill>
                  <a:srgbClr val="C00000"/>
                </a:solidFill>
              </a:rPr>
              <a:t>Electrical Design</a:t>
            </a:r>
          </a:p>
        </p:txBody>
      </p:sp>
    </p:spTree>
    <p:extLst>
      <p:ext uri="{BB962C8B-B14F-4D97-AF65-F5344CB8AC3E}">
        <p14:creationId xmlns:p14="http://schemas.microsoft.com/office/powerpoint/2010/main" val="119581901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Ground Floor Sockets Plan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59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265" y="2743202"/>
            <a:ext cx="11393470" cy="2534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9732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Climate Conditions 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740960"/>
            <a:ext cx="5054600" cy="578907"/>
          </a:xfrm>
        </p:spPr>
        <p:txBody>
          <a:bodyPr/>
          <a:lstStyle/>
          <a:p>
            <a:pPr>
              <a:buClr>
                <a:srgbClr val="0070C0"/>
              </a:buClr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Wind Direction &amp; Wind Speed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4978" y="2574396"/>
            <a:ext cx="3789924" cy="3534833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9118" y="2726796"/>
            <a:ext cx="6618898" cy="3534833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901085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Luminaires Layout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60</a:t>
            </a:fld>
            <a:endParaRPr lang="en-US" dirty="0"/>
          </a:p>
        </p:txBody>
      </p:sp>
      <p:pic>
        <p:nvPicPr>
          <p:cNvPr id="7" name="Picture 6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01" t="60907" b="20993"/>
          <a:stretch/>
        </p:blipFill>
        <p:spPr>
          <a:xfrm>
            <a:off x="838200" y="4440684"/>
            <a:ext cx="7876298" cy="1850074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26" t="7847" b="47836"/>
          <a:stretch/>
        </p:blipFill>
        <p:spPr>
          <a:xfrm>
            <a:off x="838200" y="1944686"/>
            <a:ext cx="7579494" cy="1850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91840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3D Rendering Model (DIALux)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61</a:t>
            </a:fld>
            <a:endParaRPr lang="en-US" dirty="0"/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1895" y="1944686"/>
            <a:ext cx="4728210" cy="3545840"/>
          </a:xfrm>
          <a:prstGeom prst="rect">
            <a:avLst/>
          </a:prstGeom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4770966" y="5490526"/>
            <a:ext cx="2650067" cy="7122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Eurostile" panose="020B0504020202050204" pitchFamily="34" charset="0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Eurostile" panose="020B0504020202050204" pitchFamily="34" charset="0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Eurostile" panose="020B0504020202050204" pitchFamily="34" charset="0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Eurostile" panose="020B0504020202050204" pitchFamily="34" charset="0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Eurostile" panose="020B0504020202050204" pitchFamily="34" charset="0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Clr>
                <a:srgbClr val="0070C0"/>
              </a:buClr>
              <a:buFont typeface="Arial" panose="020B0604020202020204" pitchFamily="34" charset="0"/>
              <a:buNone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First Floor</a:t>
            </a:r>
            <a:endParaRPr lang="en-US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Clr>
                <a:srgbClr val="0070C0"/>
              </a:buClr>
            </a:pPr>
            <a:endParaRPr lang="en-US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267266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Ground Floor Lighting Plan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62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100" y="2551286"/>
            <a:ext cx="11353800" cy="2555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33527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Power Consumption Estimation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63</a:t>
            </a:fld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1951431"/>
              </p:ext>
            </p:extLst>
          </p:nvPr>
        </p:nvGraphicFramePr>
        <p:xfrm>
          <a:off x="1363958" y="2557596"/>
          <a:ext cx="9464084" cy="175260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345438">
                  <a:extLst>
                    <a:ext uri="{9D8B030D-6E8A-4147-A177-3AD203B41FA5}">
                      <a16:colId xmlns:a16="http://schemas.microsoft.com/office/drawing/2014/main" val="554765749"/>
                    </a:ext>
                  </a:extLst>
                </a:gridCol>
                <a:gridCol w="2297366">
                  <a:extLst>
                    <a:ext uri="{9D8B030D-6E8A-4147-A177-3AD203B41FA5}">
                      <a16:colId xmlns:a16="http://schemas.microsoft.com/office/drawing/2014/main" val="3466978171"/>
                    </a:ext>
                  </a:extLst>
                </a:gridCol>
                <a:gridCol w="2497900">
                  <a:extLst>
                    <a:ext uri="{9D8B030D-6E8A-4147-A177-3AD203B41FA5}">
                      <a16:colId xmlns:a16="http://schemas.microsoft.com/office/drawing/2014/main" val="3532604718"/>
                    </a:ext>
                  </a:extLst>
                </a:gridCol>
                <a:gridCol w="1742313">
                  <a:extLst>
                    <a:ext uri="{9D8B030D-6E8A-4147-A177-3AD203B41FA5}">
                      <a16:colId xmlns:a16="http://schemas.microsoft.com/office/drawing/2014/main" val="2373665753"/>
                    </a:ext>
                  </a:extLst>
                </a:gridCol>
                <a:gridCol w="1581067">
                  <a:extLst>
                    <a:ext uri="{9D8B030D-6E8A-4147-A177-3AD203B41FA5}">
                      <a16:colId xmlns:a16="http://schemas.microsoft.com/office/drawing/2014/main" val="149023933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Type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Consumption (kW</a:t>
                      </a:r>
                      <a:r>
                        <a:rPr lang="en-US" sz="200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en-US" sz="200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day)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Consumption </a:t>
                      </a:r>
                      <a:r>
                        <a:rPr lang="en-US" sz="2000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(kW</a:t>
                      </a:r>
                      <a:r>
                        <a:rPr lang="en-US" sz="2000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en-US" sz="2000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month</a:t>
                      </a:r>
                      <a:r>
                        <a:rPr lang="en-US" sz="200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Cost (NIS</a:t>
                      </a:r>
                      <a:r>
                        <a:rPr lang="en-US" sz="200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en-US" sz="200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day)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Cost (NIS</a:t>
                      </a:r>
                      <a:r>
                        <a:rPr lang="en-US" sz="200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en-US" sz="2000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month)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7944980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Lighting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205.31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4106.11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147.82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2956.4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241667264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Power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426.40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8528.06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307.01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6140.2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3652718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rgbClr val="0070C0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Total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632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12634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455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Eurostile" panose="020B0504020202050204" pitchFamily="34" charset="0"/>
                          <a:ea typeface="+mn-ea"/>
                          <a:cs typeface="+mn-cs"/>
                        </a:rPr>
                        <a:t>9097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677265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10580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95596" y="1653117"/>
            <a:ext cx="6221537" cy="2341832"/>
          </a:xfrm>
        </p:spPr>
        <p:txBody>
          <a:bodyPr>
            <a:noAutofit/>
          </a:bodyPr>
          <a:lstStyle/>
          <a:p>
            <a:r>
              <a:rPr lang="en-US" sz="8000" dirty="0" smtClean="0">
                <a:solidFill>
                  <a:srgbClr val="C00000"/>
                </a:solidFill>
              </a:rPr>
              <a:t>Mechanical</a:t>
            </a:r>
            <a:br>
              <a:rPr lang="en-US" sz="8000" dirty="0" smtClean="0">
                <a:solidFill>
                  <a:srgbClr val="C00000"/>
                </a:solidFill>
              </a:rPr>
            </a:br>
            <a:r>
              <a:rPr lang="en-US" sz="8000" dirty="0" smtClean="0">
                <a:solidFill>
                  <a:srgbClr val="C00000"/>
                </a:solidFill>
              </a:rPr>
              <a:t>Design</a:t>
            </a:r>
          </a:p>
        </p:txBody>
      </p:sp>
    </p:spTree>
    <p:extLst>
      <p:ext uri="{BB962C8B-B14F-4D97-AF65-F5344CB8AC3E}">
        <p14:creationId xmlns:p14="http://schemas.microsoft.com/office/powerpoint/2010/main" val="420942521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Water Supply System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256491" y="5220450"/>
            <a:ext cx="5679017" cy="1135904"/>
          </a:xfrm>
        </p:spPr>
        <p:txBody>
          <a:bodyPr/>
          <a:lstStyle/>
          <a:p>
            <a:pPr marL="0" indent="0" algn="ctr">
              <a:buClr>
                <a:srgbClr val="0070C0"/>
              </a:buClr>
              <a:buNone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Number of Tanks = 8 Tanks</a:t>
            </a:r>
          </a:p>
          <a:p>
            <a:pPr marL="0" indent="0">
              <a:buClr>
                <a:srgbClr val="0070C0"/>
              </a:buClr>
              <a:buNone/>
            </a:pPr>
            <a:endParaRPr lang="en-US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0" indent="0">
              <a:buClr>
                <a:srgbClr val="0070C0"/>
              </a:buClr>
              <a:buNone/>
            </a:pPr>
            <a:endParaRPr lang="en-US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Clr>
                <a:srgbClr val="0070C0"/>
              </a:buClr>
            </a:pPr>
            <a:endParaRPr lang="en-US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65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6491" y="2332838"/>
            <a:ext cx="5679018" cy="2192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739014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Drainage System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66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7460" y="2311679"/>
            <a:ext cx="8360940" cy="2420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863404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Drainage System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67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168" y="2597153"/>
            <a:ext cx="11443664" cy="3106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96963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Elevators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68</a:t>
            </a:fld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838198" y="1740960"/>
            <a:ext cx="6464301" cy="4615394"/>
          </a:xfrm>
        </p:spPr>
        <p:txBody>
          <a:bodyPr/>
          <a:lstStyle/>
          <a:p>
            <a:pPr>
              <a:buClr>
                <a:srgbClr val="0070C0"/>
              </a:buClr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Three elevators were designed in the project:</a:t>
            </a:r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812800" indent="-457200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Elevator for Staffs</a:t>
            </a:r>
            <a:endParaRPr lang="en-US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812800" indent="-457200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Elevator for Costumers </a:t>
            </a:r>
            <a:endParaRPr lang="en-US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812800" indent="-457200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Hydraulic Elevator for Cars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  <a:p>
            <a:pPr marL="0" indent="0">
              <a:buClr>
                <a:srgbClr val="0070C0"/>
              </a:buClr>
              <a:buNone/>
            </a:pPr>
            <a:endParaRPr lang="en-US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Clr>
                <a:srgbClr val="0070C0"/>
              </a:buClr>
            </a:pPr>
            <a:endParaRPr lang="en-US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396825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HVAC System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69</a:t>
            </a:fld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838199" y="1740960"/>
            <a:ext cx="5833533" cy="4615394"/>
          </a:xfrm>
        </p:spPr>
        <p:txBody>
          <a:bodyPr/>
          <a:lstStyle/>
          <a:p>
            <a:pPr>
              <a:buClr>
                <a:srgbClr val="0070C0"/>
              </a:buClr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VRF System Used</a:t>
            </a:r>
          </a:p>
          <a:p>
            <a:pPr>
              <a:buClr>
                <a:schemeClr val="accent2">
                  <a:lumMod val="75000"/>
                </a:schemeClr>
              </a:buClr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From DesignBuilder</a:t>
            </a:r>
          </a:p>
          <a:p>
            <a:pPr marL="812800" indent="-457200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Total Cooling Load = 94.61 kW</a:t>
            </a:r>
          </a:p>
          <a:p>
            <a:pPr marL="812800" indent="-457200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Total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Heating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Load =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76.6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kW</a:t>
            </a:r>
          </a:p>
          <a:p>
            <a:pPr marL="0" indent="0">
              <a:buClr>
                <a:srgbClr val="0070C0"/>
              </a:buClr>
              <a:buNone/>
            </a:pPr>
            <a:endParaRPr lang="en-US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Clr>
                <a:srgbClr val="0070C0"/>
              </a:buClr>
            </a:pPr>
            <a:endParaRPr lang="en-US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28969" y="1740960"/>
            <a:ext cx="4860089" cy="3667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316311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Accessibility and Circulation 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8966" y="1946537"/>
            <a:ext cx="9254067" cy="4407243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296761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HVAC System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70</a:t>
            </a:fld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838199" y="1740960"/>
            <a:ext cx="5833533" cy="4615394"/>
          </a:xfrm>
        </p:spPr>
        <p:txBody>
          <a:bodyPr/>
          <a:lstStyle/>
          <a:p>
            <a:pPr>
              <a:buClr>
                <a:srgbClr val="0070C0"/>
              </a:buClr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VRF System</a:t>
            </a:r>
          </a:p>
          <a:p>
            <a:pPr>
              <a:buClr>
                <a:schemeClr val="accent2">
                  <a:lumMod val="75000"/>
                </a:schemeClr>
              </a:buClr>
            </a:pP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Outdoor Unit Selected from TOSHIBA Company with:</a:t>
            </a:r>
          </a:p>
          <a:p>
            <a:pPr marL="812800" indent="-457200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Total Cooling Load = 96 kW</a:t>
            </a:r>
          </a:p>
          <a:p>
            <a:pPr>
              <a:buClr>
                <a:srgbClr val="0070C0"/>
              </a:buClr>
            </a:pPr>
            <a:endParaRPr lang="en-US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29704" y="1944686"/>
            <a:ext cx="3924096" cy="2864381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7525508" y="4792134"/>
            <a:ext cx="38282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00B050"/>
                </a:solidFill>
                <a:latin typeface="Eurostile" panose="020B0504020202050204" pitchFamily="34" charset="0"/>
              </a:rPr>
              <a:t>(</a:t>
            </a:r>
            <a:r>
              <a:rPr lang="en-US" sz="2400" dirty="0" smtClean="0">
                <a:solidFill>
                  <a:srgbClr val="00B050"/>
                </a:solidFill>
                <a:latin typeface="Eurostile" panose="020B0504020202050204" pitchFamily="34" charset="0"/>
              </a:rPr>
              <a:t>MMY-AP3414FT8-E</a:t>
            </a:r>
            <a:r>
              <a:rPr lang="en-US" sz="2400" dirty="0">
                <a:solidFill>
                  <a:srgbClr val="00B050"/>
                </a:solidFill>
                <a:latin typeface="Eurostile" panose="020B0504020202050204" pitchFamily="34" charset="0"/>
              </a:rPr>
              <a:t>) </a:t>
            </a:r>
            <a:r>
              <a:rPr lang="en-US" sz="2400" dirty="0" smtClean="0">
                <a:solidFill>
                  <a:srgbClr val="00B050"/>
                </a:solidFill>
                <a:latin typeface="Eurostile" panose="020B0504020202050204" pitchFamily="34" charset="0"/>
              </a:rPr>
              <a:t>Model</a:t>
            </a:r>
            <a:endParaRPr lang="en-US" sz="2400" dirty="0">
              <a:solidFill>
                <a:srgbClr val="00B050"/>
              </a:solidFill>
              <a:latin typeface="Eurostile" panose="020B05040202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39157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HVAC System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71</a:t>
            </a:fld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838198" y="1740960"/>
            <a:ext cx="6464301" cy="4615394"/>
          </a:xfrm>
        </p:spPr>
        <p:txBody>
          <a:bodyPr/>
          <a:lstStyle/>
          <a:p>
            <a:pPr>
              <a:buClr>
                <a:srgbClr val="0070C0"/>
              </a:buClr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VRF System</a:t>
            </a:r>
          </a:p>
          <a:p>
            <a:pPr>
              <a:buClr>
                <a:schemeClr val="accent2">
                  <a:lumMod val="75000"/>
                </a:schemeClr>
              </a:buClr>
            </a:pP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Fan Coil from Daikin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Company with: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  <a:p>
            <a:pPr marL="812800" indent="-457200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Total Cooling Capacity = 16.4 kW</a:t>
            </a:r>
          </a:p>
          <a:p>
            <a:pPr marL="812800" indent="-457200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Total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Heating Capacity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=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19.81 kW</a:t>
            </a:r>
          </a:p>
          <a:p>
            <a:pPr marL="812800" indent="-457200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Volumetric flow rate = 0.83 m</a:t>
            </a:r>
            <a:r>
              <a:rPr lang="en-US" baseline="30000" dirty="0">
                <a:solidFill>
                  <a:schemeClr val="accent6">
                    <a:lumMod val="50000"/>
                  </a:schemeClr>
                </a:solidFill>
              </a:rPr>
              <a:t>3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/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s </a:t>
            </a:r>
          </a:p>
          <a:p>
            <a:pPr marL="0" indent="0">
              <a:buClr>
                <a:srgbClr val="0070C0"/>
              </a:buClr>
              <a:buNone/>
            </a:pPr>
            <a:endParaRPr lang="en-US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Clr>
                <a:srgbClr val="0070C0"/>
              </a:buClr>
            </a:pPr>
            <a:endParaRPr lang="en-US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290252" y="4727398"/>
            <a:ext cx="26035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00B050"/>
                </a:solidFill>
                <a:latin typeface="Eurostile" panose="020B0504020202050204" pitchFamily="34" charset="0"/>
              </a:rPr>
              <a:t>(FWD16AT) </a:t>
            </a:r>
            <a:r>
              <a:rPr lang="en-US" sz="2400" dirty="0" smtClean="0">
                <a:solidFill>
                  <a:srgbClr val="00B050"/>
                </a:solidFill>
                <a:latin typeface="Eurostile" panose="020B0504020202050204" pitchFamily="34" charset="0"/>
              </a:rPr>
              <a:t>Model</a:t>
            </a:r>
            <a:endParaRPr lang="en-US" sz="2400" dirty="0">
              <a:solidFill>
                <a:srgbClr val="00B050"/>
              </a:solidFill>
              <a:latin typeface="Eurostile" panose="020B050402020205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48947" y="2253382"/>
            <a:ext cx="4286208" cy="2230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41692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Ground Floor </a:t>
            </a:r>
            <a:r>
              <a:rPr lang="en-US" dirty="0">
                <a:solidFill>
                  <a:srgbClr val="C00000"/>
                </a:solidFill>
              </a:rPr>
              <a:t>HVAC </a:t>
            </a:r>
            <a:r>
              <a:rPr lang="en-US" dirty="0" smtClean="0">
                <a:solidFill>
                  <a:srgbClr val="C00000"/>
                </a:solidFill>
              </a:rPr>
              <a:t>System Layout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72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767" y="2537351"/>
            <a:ext cx="11589683" cy="2644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70195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09746" y="1581150"/>
            <a:ext cx="8382004" cy="2604299"/>
          </a:xfrm>
        </p:spPr>
        <p:txBody>
          <a:bodyPr>
            <a:noAutofit/>
          </a:bodyPr>
          <a:lstStyle/>
          <a:p>
            <a:r>
              <a:rPr lang="en-US" sz="8000" dirty="0">
                <a:solidFill>
                  <a:srgbClr val="C00000"/>
                </a:solidFill>
              </a:rPr>
              <a:t>Firefighting and Safety </a:t>
            </a:r>
            <a:r>
              <a:rPr lang="en-US" sz="8000" dirty="0" smtClean="0">
                <a:solidFill>
                  <a:srgbClr val="C00000"/>
                </a:solidFill>
              </a:rPr>
              <a:t>Design</a:t>
            </a:r>
          </a:p>
        </p:txBody>
      </p:sp>
    </p:spTree>
    <p:extLst>
      <p:ext uri="{BB962C8B-B14F-4D97-AF65-F5344CB8AC3E}">
        <p14:creationId xmlns:p14="http://schemas.microsoft.com/office/powerpoint/2010/main" val="259828220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Emergency Fire Protection System </a:t>
            </a:r>
          </a:p>
        </p:txBody>
      </p:sp>
      <p:pic>
        <p:nvPicPr>
          <p:cNvPr id="5" name="Picture 4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01" r="28732"/>
          <a:stretch/>
        </p:blipFill>
        <p:spPr>
          <a:xfrm>
            <a:off x="1267051" y="2519944"/>
            <a:ext cx="745658" cy="1507924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6000" y="2553419"/>
            <a:ext cx="2081107" cy="128846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74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48024" y="2691686"/>
            <a:ext cx="1305874" cy="1096708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419033" y="4372293"/>
            <a:ext cx="24416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Eurostile" panose="020B0504020202050204" pitchFamily="34" charset="0"/>
              </a:rPr>
              <a:t>Fire </a:t>
            </a:r>
            <a:r>
              <a:rPr lang="en-US" sz="2400" dirty="0">
                <a:solidFill>
                  <a:srgbClr val="00B050"/>
                </a:solidFill>
                <a:latin typeface="Eurostile" panose="020B0504020202050204" pitchFamily="34" charset="0"/>
              </a:rPr>
              <a:t>E</a:t>
            </a:r>
            <a:r>
              <a:rPr lang="en-US" sz="2400" dirty="0" smtClean="0">
                <a:solidFill>
                  <a:srgbClr val="00B050"/>
                </a:solidFill>
                <a:latin typeface="Eurostile" panose="020B0504020202050204" pitchFamily="34" charset="0"/>
              </a:rPr>
              <a:t>xtinguishers</a:t>
            </a:r>
            <a:endParaRPr lang="en-US" sz="2400" dirty="0">
              <a:solidFill>
                <a:srgbClr val="00B050"/>
              </a:solidFill>
              <a:latin typeface="Eurostile" panose="020B050402020205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651347" y="4375786"/>
            <a:ext cx="19704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Eurostile" panose="020B0504020202050204" pitchFamily="34" charset="0"/>
              </a:rPr>
              <a:t>Hose Stations</a:t>
            </a:r>
            <a:endParaRPr lang="en-US" sz="2400" dirty="0">
              <a:solidFill>
                <a:srgbClr val="00B050"/>
              </a:solidFill>
              <a:latin typeface="Eurostile" panose="020B050402020205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990482" y="4372293"/>
            <a:ext cx="16209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00B050"/>
                </a:solidFill>
                <a:latin typeface="Eurostile" panose="020B0504020202050204" pitchFamily="34" charset="0"/>
              </a:rPr>
              <a:t> </a:t>
            </a:r>
            <a:r>
              <a:rPr lang="en-US" sz="2400" dirty="0" smtClean="0">
                <a:solidFill>
                  <a:srgbClr val="00B050"/>
                </a:solidFill>
                <a:latin typeface="Eurostile" panose="020B0504020202050204" pitchFamily="34" charset="0"/>
              </a:rPr>
              <a:t>Sprinklers </a:t>
            </a:r>
            <a:endParaRPr lang="en-US" sz="2400" dirty="0">
              <a:solidFill>
                <a:srgbClr val="00B050"/>
              </a:solidFill>
              <a:latin typeface="Eurostile" panose="020B0504020202050204" pitchFamily="34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47726" y="2805493"/>
            <a:ext cx="1689141" cy="915169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9455794" y="4372293"/>
            <a:ext cx="20730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Eurostile" panose="020B0504020202050204" pitchFamily="34" charset="0"/>
              </a:rPr>
              <a:t>Warning Signs</a:t>
            </a:r>
            <a:endParaRPr lang="en-US" sz="2400" dirty="0">
              <a:solidFill>
                <a:srgbClr val="00B050"/>
              </a:solidFill>
              <a:latin typeface="Eurostile" panose="020B05040202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355274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Emergency Fire Protection System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75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500" y="2711450"/>
            <a:ext cx="11234955" cy="248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043129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Heat Detector System 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76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500" y="2839406"/>
            <a:ext cx="11364913" cy="2558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25524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1470" y="1513417"/>
            <a:ext cx="9685866" cy="2604299"/>
          </a:xfrm>
        </p:spPr>
        <p:txBody>
          <a:bodyPr>
            <a:noAutofit/>
          </a:bodyPr>
          <a:lstStyle/>
          <a:p>
            <a:r>
              <a:rPr lang="en-US" sz="8000" dirty="0">
                <a:solidFill>
                  <a:srgbClr val="C00000"/>
                </a:solidFill>
              </a:rPr>
              <a:t>Quantity Surveying and Cost Estimation </a:t>
            </a:r>
            <a:endParaRPr lang="en-US" sz="8000" dirty="0" smtClean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50525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Cost Estimation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78</a:t>
            </a:fld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1666547"/>
              </p:ext>
            </p:extLst>
          </p:nvPr>
        </p:nvGraphicFramePr>
        <p:xfrm>
          <a:off x="444500" y="3401561"/>
          <a:ext cx="5229226" cy="656102"/>
        </p:xfrm>
        <a:graphic>
          <a:graphicData uri="http://schemas.openxmlformats.org/drawingml/2006/table">
            <a:tbl>
              <a:tblPr firstRow="1" firstCol="1" lastRow="1" bandRow="1">
                <a:tableStyleId>{5940675A-B579-460E-94D1-54222C63F5DA}</a:tableStyleId>
              </a:tblPr>
              <a:tblGrid>
                <a:gridCol w="26146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146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56102"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kern="1200" dirty="0" smtClean="0">
                          <a:solidFill>
                            <a:srgbClr val="00B050"/>
                          </a:solidFill>
                          <a:effectLst/>
                          <a:latin typeface="Eurostile" panose="020B0504020202050204" pitchFamily="34" charset="0"/>
                        </a:rPr>
                        <a:t>Total Direct Project Cost</a:t>
                      </a:r>
                      <a:endParaRPr kumimoji="0" lang="en-US" sz="1800" b="1" kern="1200" dirty="0">
                        <a:solidFill>
                          <a:srgbClr val="00B050"/>
                        </a:solidFill>
                        <a:effectLst/>
                        <a:latin typeface="Eurostile" panose="020B050402020205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solidFill>
                            <a:srgbClr val="00B050"/>
                          </a:solidFill>
                          <a:effectLst/>
                          <a:latin typeface="Eurostile" panose="020B0504020202050204" pitchFamily="34" charset="0"/>
                        </a:rPr>
                        <a:t>5,807,252</a:t>
                      </a:r>
                      <a:endParaRPr lang="en-US" sz="2800" b="1" dirty="0">
                        <a:solidFill>
                          <a:srgbClr val="00B050"/>
                        </a:solidFill>
                        <a:effectLst/>
                        <a:latin typeface="Eurostile" panose="020B050402020205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5795433" y="2185470"/>
            <a:ext cx="5833533" cy="3744387"/>
          </a:xfrm>
        </p:spPr>
        <p:txBody>
          <a:bodyPr>
            <a:normAutofit/>
          </a:bodyPr>
          <a:lstStyle/>
          <a:p>
            <a:pPr>
              <a:buClr>
                <a:srgbClr val="0070C0"/>
              </a:buClr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Total Building Area = 3106 m</a:t>
            </a:r>
            <a:r>
              <a:rPr lang="en-US" baseline="30000" dirty="0" smtClean="0">
                <a:solidFill>
                  <a:schemeClr val="accent1">
                    <a:lumMod val="50000"/>
                  </a:schemeClr>
                </a:solidFill>
              </a:rPr>
              <a:t>2</a:t>
            </a:r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Clr>
                <a:srgbClr val="0070C0"/>
              </a:buClr>
            </a:pPr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Clr>
                <a:srgbClr val="0070C0"/>
              </a:buClr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Direct Unit Cost =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5807252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/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3106</a:t>
            </a:r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Clr>
                <a:srgbClr val="0070C0"/>
              </a:buClr>
              <a:buNone/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	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	          =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1870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NIS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/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m</a:t>
            </a:r>
            <a:r>
              <a:rPr lang="en-US" baseline="30000" dirty="0" smtClean="0">
                <a:solidFill>
                  <a:schemeClr val="accent1">
                    <a:lumMod val="50000"/>
                  </a:schemeClr>
                </a:solidFill>
              </a:rPr>
              <a:t>2</a:t>
            </a:r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Clr>
                <a:srgbClr val="0070C0"/>
              </a:buClr>
              <a:buNone/>
            </a:pPr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Clr>
                <a:srgbClr val="0070C0"/>
              </a:buClr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Direct Unit Cost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=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361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JOD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/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m</a:t>
            </a:r>
            <a:r>
              <a:rPr lang="en-US" baseline="30000" dirty="0" smtClean="0">
                <a:solidFill>
                  <a:schemeClr val="accent1">
                    <a:lumMod val="50000"/>
                  </a:schemeClr>
                </a:solidFill>
              </a:rPr>
              <a:t>2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Clr>
                <a:srgbClr val="0070C0"/>
              </a:buClr>
            </a:pP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  <a:p>
            <a:pPr marL="0" indent="0">
              <a:buClr>
                <a:srgbClr val="0070C0"/>
              </a:buClr>
              <a:buNone/>
            </a:pPr>
            <a:endParaRPr lang="en-US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Clr>
                <a:srgbClr val="0070C0"/>
              </a:buClr>
            </a:pPr>
            <a:endParaRPr lang="en-US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16962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85769" y="1701480"/>
            <a:ext cx="6221537" cy="2341832"/>
          </a:xfrm>
        </p:spPr>
        <p:txBody>
          <a:bodyPr>
            <a:noAutofit/>
          </a:bodyPr>
          <a:lstStyle/>
          <a:p>
            <a:r>
              <a:rPr lang="en-US" sz="8000" dirty="0" smtClean="0">
                <a:solidFill>
                  <a:srgbClr val="002060"/>
                </a:solidFill>
              </a:rPr>
              <a:t>Done!</a:t>
            </a:r>
            <a:br>
              <a:rPr lang="en-US" sz="8000" dirty="0" smtClean="0">
                <a:solidFill>
                  <a:srgbClr val="002060"/>
                </a:solidFill>
              </a:rPr>
            </a:br>
            <a:r>
              <a:rPr lang="en-US" sz="8000" dirty="0" smtClean="0">
                <a:solidFill>
                  <a:srgbClr val="002060"/>
                </a:solidFill>
              </a:rPr>
              <a:t>Thanks a Lot</a:t>
            </a:r>
            <a:endParaRPr lang="en-US" sz="8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09833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123"/>
            <a:ext cx="10515600" cy="1325563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Nearby Buildings and Services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9888" y="1896531"/>
            <a:ext cx="9272224" cy="4419598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32C5-7F14-4119-A25B-E274A1C27D21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8332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95596" y="1462617"/>
            <a:ext cx="6221537" cy="2341832"/>
          </a:xfrm>
        </p:spPr>
        <p:txBody>
          <a:bodyPr>
            <a:noAutofit/>
          </a:bodyPr>
          <a:lstStyle/>
          <a:p>
            <a:r>
              <a:rPr lang="en-US" sz="8000" dirty="0" smtClean="0">
                <a:solidFill>
                  <a:srgbClr val="C00000"/>
                </a:solidFill>
              </a:rPr>
              <a:t>Architectural Design</a:t>
            </a:r>
          </a:p>
        </p:txBody>
      </p:sp>
    </p:spTree>
    <p:extLst>
      <p:ext uri="{BB962C8B-B14F-4D97-AF65-F5344CB8AC3E}">
        <p14:creationId xmlns:p14="http://schemas.microsoft.com/office/powerpoint/2010/main" val="33254615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10886</TotalTime>
  <Words>1142</Words>
  <Application>Microsoft Office PowerPoint</Application>
  <PresentationFormat>Widescreen</PresentationFormat>
  <Paragraphs>511</Paragraphs>
  <Slides>79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79</vt:i4>
      </vt:variant>
    </vt:vector>
  </HeadingPairs>
  <TitlesOfParts>
    <vt:vector size="85" baseType="lpstr">
      <vt:lpstr>Eurostile</vt:lpstr>
      <vt:lpstr>Arial</vt:lpstr>
      <vt:lpstr>Calibri</vt:lpstr>
      <vt:lpstr>Wingdings</vt:lpstr>
      <vt:lpstr>Times New Roman</vt:lpstr>
      <vt:lpstr>Office Theme</vt:lpstr>
      <vt:lpstr>An-Najah National University Building Engineering Department</vt:lpstr>
      <vt:lpstr>Presentation Outline</vt:lpstr>
      <vt:lpstr>Site Analysis</vt:lpstr>
      <vt:lpstr>Site Location</vt:lpstr>
      <vt:lpstr>Climate Conditions </vt:lpstr>
      <vt:lpstr>Climate Conditions </vt:lpstr>
      <vt:lpstr>Accessibility and Circulation </vt:lpstr>
      <vt:lpstr>Nearby Buildings and Services</vt:lpstr>
      <vt:lpstr>Architectural Design</vt:lpstr>
      <vt:lpstr>Architectural Facilities</vt:lpstr>
      <vt:lpstr>Second Basement Floor</vt:lpstr>
      <vt:lpstr>First Basement Floor</vt:lpstr>
      <vt:lpstr>Ground Floor</vt:lpstr>
      <vt:lpstr>First Floor</vt:lpstr>
      <vt:lpstr>Second Floor</vt:lpstr>
      <vt:lpstr>Western Elevation </vt:lpstr>
      <vt:lpstr>Eastern Elevation</vt:lpstr>
      <vt:lpstr>Northern Elevation</vt:lpstr>
      <vt:lpstr>Southern Elevation</vt:lpstr>
      <vt:lpstr>Section A-A</vt:lpstr>
      <vt:lpstr>Section B-B </vt:lpstr>
      <vt:lpstr>PowerPoint Presentation</vt:lpstr>
      <vt:lpstr>PowerPoint Presentation</vt:lpstr>
      <vt:lpstr>Environmental Design</vt:lpstr>
      <vt:lpstr>Thermal Design</vt:lpstr>
      <vt:lpstr>Thermal Design</vt:lpstr>
      <vt:lpstr>Thermal Design</vt:lpstr>
      <vt:lpstr>Thermal Design</vt:lpstr>
      <vt:lpstr>Thermal Design</vt:lpstr>
      <vt:lpstr>Thermal Design</vt:lpstr>
      <vt:lpstr>Thermal Design</vt:lpstr>
      <vt:lpstr>Daylight</vt:lpstr>
      <vt:lpstr>Daylight</vt:lpstr>
      <vt:lpstr>Acoustical Design</vt:lpstr>
      <vt:lpstr>Acoustical Design</vt:lpstr>
      <vt:lpstr>Acoustical Design</vt:lpstr>
      <vt:lpstr>Acoustical Design</vt:lpstr>
      <vt:lpstr>Acoustical Design</vt:lpstr>
      <vt:lpstr>Acoustical Design</vt:lpstr>
      <vt:lpstr>Structural Design</vt:lpstr>
      <vt:lpstr>Codes and Loads</vt:lpstr>
      <vt:lpstr>Structural System</vt:lpstr>
      <vt:lpstr>Structural System</vt:lpstr>
      <vt:lpstr>Structural System</vt:lpstr>
      <vt:lpstr>Structural System</vt:lpstr>
      <vt:lpstr>Model Checks</vt:lpstr>
      <vt:lpstr>Model Checks</vt:lpstr>
      <vt:lpstr>Model Checks</vt:lpstr>
      <vt:lpstr>Model Checks</vt:lpstr>
      <vt:lpstr>Model Checks</vt:lpstr>
      <vt:lpstr>Model Checks</vt:lpstr>
      <vt:lpstr>Model Checks</vt:lpstr>
      <vt:lpstr>Beams Distribution</vt:lpstr>
      <vt:lpstr>Structural Elements Details</vt:lpstr>
      <vt:lpstr>Structural Elements Details</vt:lpstr>
      <vt:lpstr>Structural Elements Details</vt:lpstr>
      <vt:lpstr>Structural Elements Details</vt:lpstr>
      <vt:lpstr>Electrical Design</vt:lpstr>
      <vt:lpstr>Ground Floor Sockets Plan</vt:lpstr>
      <vt:lpstr>Luminaires Layout</vt:lpstr>
      <vt:lpstr>3D Rendering Model (DIALux)</vt:lpstr>
      <vt:lpstr>Ground Floor Lighting Plan</vt:lpstr>
      <vt:lpstr>Power Consumption Estimation</vt:lpstr>
      <vt:lpstr>Mechanical Design</vt:lpstr>
      <vt:lpstr>Water Supply System</vt:lpstr>
      <vt:lpstr>Drainage System</vt:lpstr>
      <vt:lpstr>Drainage System</vt:lpstr>
      <vt:lpstr>Elevators</vt:lpstr>
      <vt:lpstr>HVAC System</vt:lpstr>
      <vt:lpstr>HVAC System</vt:lpstr>
      <vt:lpstr>HVAC System</vt:lpstr>
      <vt:lpstr>Ground Floor HVAC System Layout</vt:lpstr>
      <vt:lpstr>Firefighting and Safety Design</vt:lpstr>
      <vt:lpstr>Emergency Fire Protection System </vt:lpstr>
      <vt:lpstr>Emergency Fire Protection System </vt:lpstr>
      <vt:lpstr>Heat Detector System </vt:lpstr>
      <vt:lpstr>Quantity Surveying and Cost Estimation </vt:lpstr>
      <vt:lpstr>Cost Estimation</vt:lpstr>
      <vt:lpstr>Done! Thanks a Lot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Graduation Presentation</dc:title>
  <dc:creator>Hamza Nayef</dc:creator>
  <cp:lastModifiedBy>Hamza Nayef</cp:lastModifiedBy>
  <cp:revision>171</cp:revision>
  <dcterms:created xsi:type="dcterms:W3CDTF">2018-08-06T18:25:13Z</dcterms:created>
  <dcterms:modified xsi:type="dcterms:W3CDTF">2019-01-10T00:36:43Z</dcterms:modified>
</cp:coreProperties>
</file>