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9" r:id="rId4"/>
    <p:sldId id="260" r:id="rId5"/>
    <p:sldId id="292" r:id="rId6"/>
    <p:sldId id="293" r:id="rId7"/>
    <p:sldId id="294" r:id="rId8"/>
    <p:sldId id="268" r:id="rId9"/>
    <p:sldId id="271" r:id="rId10"/>
    <p:sldId id="274" r:id="rId11"/>
    <p:sldId id="291" r:id="rId12"/>
    <p:sldId id="276" r:id="rId13"/>
    <p:sldId id="277" r:id="rId14"/>
    <p:sldId id="278" r:id="rId15"/>
    <p:sldId id="295" r:id="rId16"/>
    <p:sldId id="279" r:id="rId17"/>
    <p:sldId id="287" r:id="rId18"/>
    <p:sldId id="288" r:id="rId19"/>
    <p:sldId id="290" r:id="rId20"/>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005" autoAdjust="0"/>
    <p:restoredTop sz="94660"/>
  </p:normalViewPr>
  <p:slideViewPr>
    <p:cSldViewPr snapToGrid="0">
      <p:cViewPr varScale="1">
        <p:scale>
          <a:sx n="86" d="100"/>
          <a:sy n="86" d="100"/>
        </p:scale>
        <p:origin x="562" y="67"/>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ar-SA"/>
              <a:t>انقر لتحرير نمط العنوان الرئيسي</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0510EAA3-51A6-43EA-A20B-A511F71BB152}" type="datetimeFigureOut">
              <a:rPr lang="ar-SA" smtClean="0"/>
              <a:pPr/>
              <a:t>25/05/1443</a:t>
            </a:fld>
            <a:endParaRPr lang="ar-SA"/>
          </a:p>
        </p:txBody>
      </p:sp>
      <p:sp>
        <p:nvSpPr>
          <p:cNvPr id="5" name="Footer Placeholder 4"/>
          <p:cNvSpPr>
            <a:spLocks noGrp="1"/>
          </p:cNvSpPr>
          <p:nvPr>
            <p:ph type="ftr" sz="quarter" idx="11"/>
          </p:nvPr>
        </p:nvSpPr>
        <p:spPr/>
        <p:txBody>
          <a:bodyPr/>
          <a:lstStyle/>
          <a:p>
            <a:endParaRPr lang="ar-SA"/>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832ADB8B-48A9-457C-A1AB-63782F82EEC4}" type="slidenum">
              <a:rPr lang="ar-SA" smtClean="0"/>
              <a:pPr/>
              <a:t>‹#›</a:t>
            </a:fld>
            <a:endParaRPr lang="ar-SA"/>
          </a:p>
        </p:txBody>
      </p:sp>
    </p:spTree>
    <p:extLst>
      <p:ext uri="{BB962C8B-B14F-4D97-AF65-F5344CB8AC3E}">
        <p14:creationId xmlns:p14="http://schemas.microsoft.com/office/powerpoint/2010/main" val="41583040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ar-SA"/>
              <a:t>انقر لتحرير نمط العنوان الرئيسي</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Date Placeholder 3"/>
          <p:cNvSpPr>
            <a:spLocks noGrp="1"/>
          </p:cNvSpPr>
          <p:nvPr>
            <p:ph type="dt" sz="half" idx="10"/>
          </p:nvPr>
        </p:nvSpPr>
        <p:spPr/>
        <p:txBody>
          <a:bodyPr/>
          <a:lstStyle/>
          <a:p>
            <a:fld id="{0510EAA3-51A6-43EA-A20B-A511F71BB152}" type="datetimeFigureOut">
              <a:rPr lang="ar-SA" smtClean="0"/>
              <a:pPr/>
              <a:t>25/05/1443</a:t>
            </a:fld>
            <a:endParaRPr lang="ar-SA"/>
          </a:p>
        </p:txBody>
      </p:sp>
      <p:sp>
        <p:nvSpPr>
          <p:cNvPr id="5" name="Footer Placeholder 4"/>
          <p:cNvSpPr>
            <a:spLocks noGrp="1"/>
          </p:cNvSpPr>
          <p:nvPr>
            <p:ph type="ftr" sz="quarter" idx="11"/>
          </p:nvPr>
        </p:nvSpPr>
        <p:spPr/>
        <p:txBody>
          <a:bodyPr/>
          <a:lstStyle/>
          <a:p>
            <a:endParaRPr lang="ar-SA"/>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32ADB8B-48A9-457C-A1AB-63782F82EEC4}" type="slidenum">
              <a:rPr lang="ar-SA" smtClean="0"/>
              <a:pPr/>
              <a:t>‹#›</a:t>
            </a:fld>
            <a:endParaRPr lang="ar-SA"/>
          </a:p>
        </p:txBody>
      </p:sp>
    </p:spTree>
    <p:extLst>
      <p:ext uri="{BB962C8B-B14F-4D97-AF65-F5344CB8AC3E}">
        <p14:creationId xmlns:p14="http://schemas.microsoft.com/office/powerpoint/2010/main" val="41645331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a:t>انقر لتحرير نمط العنوان الرئيسي</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انقر لتحرير أنماط النص الرئيسي</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Date Placeholder 3"/>
          <p:cNvSpPr>
            <a:spLocks noGrp="1"/>
          </p:cNvSpPr>
          <p:nvPr>
            <p:ph type="dt" sz="half" idx="10"/>
          </p:nvPr>
        </p:nvSpPr>
        <p:spPr/>
        <p:txBody>
          <a:bodyPr/>
          <a:lstStyle/>
          <a:p>
            <a:fld id="{0510EAA3-51A6-43EA-A20B-A511F71BB152}" type="datetimeFigureOut">
              <a:rPr lang="ar-SA" smtClean="0"/>
              <a:pPr/>
              <a:t>25/05/1443</a:t>
            </a:fld>
            <a:endParaRPr lang="ar-SA"/>
          </a:p>
        </p:txBody>
      </p:sp>
      <p:sp>
        <p:nvSpPr>
          <p:cNvPr id="5" name="Footer Placeholder 4"/>
          <p:cNvSpPr>
            <a:spLocks noGrp="1"/>
          </p:cNvSpPr>
          <p:nvPr>
            <p:ph type="ftr" sz="quarter" idx="11"/>
          </p:nvPr>
        </p:nvSpPr>
        <p:spPr/>
        <p:txBody>
          <a:bodyPr/>
          <a:lstStyle/>
          <a:p>
            <a:endParaRPr lang="ar-SA"/>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32ADB8B-48A9-457C-A1AB-63782F82EEC4}" type="slidenum">
              <a:rPr lang="ar-SA" smtClean="0"/>
              <a:pPr/>
              <a:t>‹#›</a:t>
            </a:fld>
            <a:endParaRPr lang="ar-SA"/>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7405075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ar-SA"/>
              <a:t>انقر لتحرير نمط العنوان الرئيسي</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a:t>انقر لتحرير أنماط النص الرئيسي</a:t>
            </a:r>
          </a:p>
        </p:txBody>
      </p:sp>
      <p:sp>
        <p:nvSpPr>
          <p:cNvPr id="5" name="Date Placeholder 4"/>
          <p:cNvSpPr>
            <a:spLocks noGrp="1"/>
          </p:cNvSpPr>
          <p:nvPr>
            <p:ph type="dt" sz="half" idx="10"/>
          </p:nvPr>
        </p:nvSpPr>
        <p:spPr/>
        <p:txBody>
          <a:bodyPr/>
          <a:lstStyle/>
          <a:p>
            <a:fld id="{0510EAA3-51A6-43EA-A20B-A511F71BB152}" type="datetimeFigureOut">
              <a:rPr lang="ar-SA" smtClean="0"/>
              <a:pPr/>
              <a:t>25/05/1443</a:t>
            </a:fld>
            <a:endParaRPr lang="ar-SA"/>
          </a:p>
        </p:txBody>
      </p:sp>
      <p:sp>
        <p:nvSpPr>
          <p:cNvPr id="6" name="Footer Placeholder 5"/>
          <p:cNvSpPr>
            <a:spLocks noGrp="1"/>
          </p:cNvSpPr>
          <p:nvPr>
            <p:ph type="ftr" sz="quarter" idx="11"/>
          </p:nvPr>
        </p:nvSpPr>
        <p:spPr/>
        <p:txBody>
          <a:bodyPr/>
          <a:lstStyle/>
          <a:p>
            <a:endParaRPr lang="ar-SA"/>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32ADB8B-48A9-457C-A1AB-63782F82EEC4}" type="slidenum">
              <a:rPr lang="ar-SA" smtClean="0"/>
              <a:pPr/>
              <a:t>‹#›</a:t>
            </a:fld>
            <a:endParaRPr lang="ar-SA"/>
          </a:p>
        </p:txBody>
      </p:sp>
    </p:spTree>
    <p:extLst>
      <p:ext uri="{BB962C8B-B14F-4D97-AF65-F5344CB8AC3E}">
        <p14:creationId xmlns:p14="http://schemas.microsoft.com/office/powerpoint/2010/main" val="183417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a:t>انقر لتحرير نمط العنوان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انقر لتحرير أنماط النص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a:t>انقر لتحرير أنماط النص الرئيسي</a:t>
            </a:r>
          </a:p>
        </p:txBody>
      </p:sp>
      <p:sp>
        <p:nvSpPr>
          <p:cNvPr id="5" name="Date Placeholder 4"/>
          <p:cNvSpPr>
            <a:spLocks noGrp="1"/>
          </p:cNvSpPr>
          <p:nvPr>
            <p:ph type="dt" sz="half" idx="10"/>
          </p:nvPr>
        </p:nvSpPr>
        <p:spPr/>
        <p:txBody>
          <a:bodyPr/>
          <a:lstStyle/>
          <a:p>
            <a:fld id="{0510EAA3-51A6-43EA-A20B-A511F71BB152}" type="datetimeFigureOut">
              <a:rPr lang="ar-SA" smtClean="0"/>
              <a:pPr/>
              <a:t>25/05/1443</a:t>
            </a:fld>
            <a:endParaRPr lang="ar-SA"/>
          </a:p>
        </p:txBody>
      </p:sp>
      <p:sp>
        <p:nvSpPr>
          <p:cNvPr id="6" name="Footer Placeholder 5"/>
          <p:cNvSpPr>
            <a:spLocks noGrp="1"/>
          </p:cNvSpPr>
          <p:nvPr>
            <p:ph type="ftr" sz="quarter" idx="11"/>
          </p:nvPr>
        </p:nvSpPr>
        <p:spPr/>
        <p:txBody>
          <a:bodyPr/>
          <a:lstStyle/>
          <a:p>
            <a:endParaRPr lang="ar-SA"/>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32ADB8B-48A9-457C-A1AB-63782F82EEC4}" type="slidenum">
              <a:rPr lang="ar-SA" smtClean="0"/>
              <a:pPr/>
              <a:t>‹#›</a:t>
            </a:fld>
            <a:endParaRPr lang="ar-SA"/>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5676082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ar-SA"/>
              <a:t>انقر لتحرير نمط العنوان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انقر لتحرير أنماط النص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a:t>انقر لتحرير أنماط النص الرئيسي</a:t>
            </a:r>
          </a:p>
        </p:txBody>
      </p:sp>
      <p:sp>
        <p:nvSpPr>
          <p:cNvPr id="5" name="Date Placeholder 4"/>
          <p:cNvSpPr>
            <a:spLocks noGrp="1"/>
          </p:cNvSpPr>
          <p:nvPr>
            <p:ph type="dt" sz="half" idx="10"/>
          </p:nvPr>
        </p:nvSpPr>
        <p:spPr/>
        <p:txBody>
          <a:bodyPr/>
          <a:lstStyle/>
          <a:p>
            <a:fld id="{0510EAA3-51A6-43EA-A20B-A511F71BB152}" type="datetimeFigureOut">
              <a:rPr lang="ar-SA" smtClean="0"/>
              <a:pPr/>
              <a:t>25/05/1443</a:t>
            </a:fld>
            <a:endParaRPr lang="ar-SA"/>
          </a:p>
        </p:txBody>
      </p:sp>
      <p:sp>
        <p:nvSpPr>
          <p:cNvPr id="6" name="Footer Placeholder 5"/>
          <p:cNvSpPr>
            <a:spLocks noGrp="1"/>
          </p:cNvSpPr>
          <p:nvPr>
            <p:ph type="ftr" sz="quarter" idx="11"/>
          </p:nvPr>
        </p:nvSpPr>
        <p:spPr/>
        <p:txBody>
          <a:bodyPr/>
          <a:lstStyle/>
          <a:p>
            <a:endParaRPr lang="ar-SA"/>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32ADB8B-48A9-457C-A1AB-63782F82EEC4}" type="slidenum">
              <a:rPr lang="ar-SA" smtClean="0"/>
              <a:pPr/>
              <a:t>‹#›</a:t>
            </a:fld>
            <a:endParaRPr lang="ar-SA"/>
          </a:p>
        </p:txBody>
      </p:sp>
    </p:spTree>
    <p:extLst>
      <p:ext uri="{BB962C8B-B14F-4D97-AF65-F5344CB8AC3E}">
        <p14:creationId xmlns:p14="http://schemas.microsoft.com/office/powerpoint/2010/main" val="19726831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0510EAA3-51A6-43EA-A20B-A511F71BB152}" type="datetimeFigureOut">
              <a:rPr lang="ar-SA" smtClean="0"/>
              <a:pPr/>
              <a:t>25/05/1443</a:t>
            </a:fld>
            <a:endParaRPr lang="ar-SA"/>
          </a:p>
        </p:txBody>
      </p:sp>
      <p:sp>
        <p:nvSpPr>
          <p:cNvPr id="5" name="Footer Placeholder 4"/>
          <p:cNvSpPr>
            <a:spLocks noGrp="1"/>
          </p:cNvSpPr>
          <p:nvPr>
            <p:ph type="ftr" sz="quarter" idx="11"/>
          </p:nvPr>
        </p:nvSpPr>
        <p:spPr/>
        <p:txBody>
          <a:bodyPr/>
          <a:lstStyle/>
          <a:p>
            <a:endParaRPr lang="ar-SA"/>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32ADB8B-48A9-457C-A1AB-63782F82EEC4}" type="slidenum">
              <a:rPr lang="ar-SA" smtClean="0"/>
              <a:pPr/>
              <a:t>‹#›</a:t>
            </a:fld>
            <a:endParaRPr lang="ar-SA"/>
          </a:p>
        </p:txBody>
      </p:sp>
    </p:spTree>
    <p:extLst>
      <p:ext uri="{BB962C8B-B14F-4D97-AF65-F5344CB8AC3E}">
        <p14:creationId xmlns:p14="http://schemas.microsoft.com/office/powerpoint/2010/main" val="12525552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ar-SA"/>
              <a:t>انقر لتحرير نمط العنوان الرئيسي</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0510EAA3-51A6-43EA-A20B-A511F71BB152}" type="datetimeFigureOut">
              <a:rPr lang="ar-SA" smtClean="0"/>
              <a:pPr/>
              <a:t>25/05/1443</a:t>
            </a:fld>
            <a:endParaRPr lang="ar-SA"/>
          </a:p>
        </p:txBody>
      </p:sp>
      <p:sp>
        <p:nvSpPr>
          <p:cNvPr id="5" name="Footer Placeholder 4"/>
          <p:cNvSpPr>
            <a:spLocks noGrp="1"/>
          </p:cNvSpPr>
          <p:nvPr>
            <p:ph type="ftr" sz="quarter" idx="11"/>
          </p:nvPr>
        </p:nvSpPr>
        <p:spPr/>
        <p:txBody>
          <a:bodyPr/>
          <a:lstStyle/>
          <a:p>
            <a:endParaRPr lang="ar-SA"/>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32ADB8B-48A9-457C-A1AB-63782F82EEC4}" type="slidenum">
              <a:rPr lang="ar-SA" smtClean="0"/>
              <a:pPr/>
              <a:t>‹#›</a:t>
            </a:fld>
            <a:endParaRPr lang="ar-SA"/>
          </a:p>
        </p:txBody>
      </p:sp>
    </p:spTree>
    <p:extLst>
      <p:ext uri="{BB962C8B-B14F-4D97-AF65-F5344CB8AC3E}">
        <p14:creationId xmlns:p14="http://schemas.microsoft.com/office/powerpoint/2010/main" val="34657728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ar-SA"/>
              <a:t>انقر لتحرير نمط العنوان الرئيسي</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0510EAA3-51A6-43EA-A20B-A511F71BB152}" type="datetimeFigureOut">
              <a:rPr lang="ar-SA" smtClean="0"/>
              <a:pPr/>
              <a:t>25/05/1443</a:t>
            </a:fld>
            <a:endParaRPr lang="ar-SA"/>
          </a:p>
        </p:txBody>
      </p:sp>
      <p:sp>
        <p:nvSpPr>
          <p:cNvPr id="5" name="Footer Placeholder 4"/>
          <p:cNvSpPr>
            <a:spLocks noGrp="1"/>
          </p:cNvSpPr>
          <p:nvPr>
            <p:ph type="ftr" sz="quarter" idx="11"/>
          </p:nvPr>
        </p:nvSpPr>
        <p:spPr/>
        <p:txBody>
          <a:bodyPr/>
          <a:lstStyle/>
          <a:p>
            <a:endParaRPr lang="ar-SA"/>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32ADB8B-48A9-457C-A1AB-63782F82EEC4}" type="slidenum">
              <a:rPr lang="ar-SA" smtClean="0"/>
              <a:pPr/>
              <a:t>‹#›</a:t>
            </a:fld>
            <a:endParaRPr lang="ar-SA"/>
          </a:p>
        </p:txBody>
      </p:sp>
    </p:spTree>
    <p:extLst>
      <p:ext uri="{BB962C8B-B14F-4D97-AF65-F5344CB8AC3E}">
        <p14:creationId xmlns:p14="http://schemas.microsoft.com/office/powerpoint/2010/main" val="20772721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ar-SA"/>
              <a:t>انقر لتحرير نمط العنوان الرئيسي</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Date Placeholder 3"/>
          <p:cNvSpPr>
            <a:spLocks noGrp="1"/>
          </p:cNvSpPr>
          <p:nvPr>
            <p:ph type="dt" sz="half" idx="10"/>
          </p:nvPr>
        </p:nvSpPr>
        <p:spPr/>
        <p:txBody>
          <a:bodyPr/>
          <a:lstStyle/>
          <a:p>
            <a:fld id="{0510EAA3-51A6-43EA-A20B-A511F71BB152}" type="datetimeFigureOut">
              <a:rPr lang="ar-SA" smtClean="0"/>
              <a:pPr/>
              <a:t>25/05/1443</a:t>
            </a:fld>
            <a:endParaRPr lang="ar-SA"/>
          </a:p>
        </p:txBody>
      </p:sp>
      <p:sp>
        <p:nvSpPr>
          <p:cNvPr id="5" name="Footer Placeholder 4"/>
          <p:cNvSpPr>
            <a:spLocks noGrp="1"/>
          </p:cNvSpPr>
          <p:nvPr>
            <p:ph type="ftr" sz="quarter" idx="11"/>
          </p:nvPr>
        </p:nvSpPr>
        <p:spPr/>
        <p:txBody>
          <a:bodyPr/>
          <a:lstStyle/>
          <a:p>
            <a:endParaRPr lang="ar-SA"/>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32ADB8B-48A9-457C-A1AB-63782F82EEC4}" type="slidenum">
              <a:rPr lang="ar-SA" smtClean="0"/>
              <a:pPr/>
              <a:t>‹#›</a:t>
            </a:fld>
            <a:endParaRPr lang="ar-SA"/>
          </a:p>
        </p:txBody>
      </p:sp>
    </p:spTree>
    <p:extLst>
      <p:ext uri="{BB962C8B-B14F-4D97-AF65-F5344CB8AC3E}">
        <p14:creationId xmlns:p14="http://schemas.microsoft.com/office/powerpoint/2010/main" val="4427760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ar-SA"/>
              <a:t>انقر لتحرير نمط العنوان الرئيسي</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0510EAA3-51A6-43EA-A20B-A511F71BB152}" type="datetimeFigureOut">
              <a:rPr lang="ar-SA" smtClean="0"/>
              <a:pPr/>
              <a:t>25/05/1443</a:t>
            </a:fld>
            <a:endParaRPr lang="ar-SA"/>
          </a:p>
        </p:txBody>
      </p:sp>
      <p:sp>
        <p:nvSpPr>
          <p:cNvPr id="6" name="Footer Placeholder 5"/>
          <p:cNvSpPr>
            <a:spLocks noGrp="1"/>
          </p:cNvSpPr>
          <p:nvPr>
            <p:ph type="ftr" sz="quarter" idx="11"/>
          </p:nvPr>
        </p:nvSpPr>
        <p:spPr/>
        <p:txBody>
          <a:bodyPr/>
          <a:lstStyle/>
          <a:p>
            <a:endParaRPr lang="ar-SA"/>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832ADB8B-48A9-457C-A1AB-63782F82EEC4}" type="slidenum">
              <a:rPr lang="ar-SA" smtClean="0"/>
              <a:pPr/>
              <a:t>‹#›</a:t>
            </a:fld>
            <a:endParaRPr lang="ar-SA"/>
          </a:p>
        </p:txBody>
      </p:sp>
    </p:spTree>
    <p:extLst>
      <p:ext uri="{BB962C8B-B14F-4D97-AF65-F5344CB8AC3E}">
        <p14:creationId xmlns:p14="http://schemas.microsoft.com/office/powerpoint/2010/main" val="703794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ar-SA"/>
              <a:t>انقر لتحرير نمط العنوان الرئيسي</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0510EAA3-51A6-43EA-A20B-A511F71BB152}" type="datetimeFigureOut">
              <a:rPr lang="ar-SA" smtClean="0"/>
              <a:pPr/>
              <a:t>25/05/1443</a:t>
            </a:fld>
            <a:endParaRPr lang="ar-SA"/>
          </a:p>
        </p:txBody>
      </p:sp>
      <p:sp>
        <p:nvSpPr>
          <p:cNvPr id="8" name="Footer Placeholder 7"/>
          <p:cNvSpPr>
            <a:spLocks noGrp="1"/>
          </p:cNvSpPr>
          <p:nvPr>
            <p:ph type="ftr" sz="quarter" idx="11"/>
          </p:nvPr>
        </p:nvSpPr>
        <p:spPr/>
        <p:txBody>
          <a:bodyPr/>
          <a:lstStyle/>
          <a:p>
            <a:endParaRPr lang="ar-SA"/>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832ADB8B-48A9-457C-A1AB-63782F82EEC4}" type="slidenum">
              <a:rPr lang="ar-SA" smtClean="0"/>
              <a:pPr/>
              <a:t>‹#›</a:t>
            </a:fld>
            <a:endParaRPr lang="ar-SA"/>
          </a:p>
        </p:txBody>
      </p:sp>
    </p:spTree>
    <p:extLst>
      <p:ext uri="{BB962C8B-B14F-4D97-AF65-F5344CB8AC3E}">
        <p14:creationId xmlns:p14="http://schemas.microsoft.com/office/powerpoint/2010/main" val="11454456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dirty="0"/>
          </a:p>
        </p:txBody>
      </p:sp>
      <p:sp>
        <p:nvSpPr>
          <p:cNvPr id="3" name="Date Placeholder 2"/>
          <p:cNvSpPr>
            <a:spLocks noGrp="1"/>
          </p:cNvSpPr>
          <p:nvPr>
            <p:ph type="dt" sz="half" idx="10"/>
          </p:nvPr>
        </p:nvSpPr>
        <p:spPr/>
        <p:txBody>
          <a:bodyPr/>
          <a:lstStyle/>
          <a:p>
            <a:fld id="{0510EAA3-51A6-43EA-A20B-A511F71BB152}" type="datetimeFigureOut">
              <a:rPr lang="ar-SA" smtClean="0"/>
              <a:pPr/>
              <a:t>25/05/1443</a:t>
            </a:fld>
            <a:endParaRPr lang="ar-SA"/>
          </a:p>
        </p:txBody>
      </p:sp>
      <p:sp>
        <p:nvSpPr>
          <p:cNvPr id="4" name="Footer Placeholder 3"/>
          <p:cNvSpPr>
            <a:spLocks noGrp="1"/>
          </p:cNvSpPr>
          <p:nvPr>
            <p:ph type="ftr" sz="quarter" idx="11"/>
          </p:nvPr>
        </p:nvSpPr>
        <p:spPr/>
        <p:txBody>
          <a:bodyPr/>
          <a:lstStyle/>
          <a:p>
            <a:endParaRPr lang="ar-SA"/>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832ADB8B-48A9-457C-A1AB-63782F82EEC4}" type="slidenum">
              <a:rPr lang="ar-SA" smtClean="0"/>
              <a:pPr/>
              <a:t>‹#›</a:t>
            </a:fld>
            <a:endParaRPr lang="ar-SA"/>
          </a:p>
        </p:txBody>
      </p:sp>
    </p:spTree>
    <p:extLst>
      <p:ext uri="{BB962C8B-B14F-4D97-AF65-F5344CB8AC3E}">
        <p14:creationId xmlns:p14="http://schemas.microsoft.com/office/powerpoint/2010/main" val="10024223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10EAA3-51A6-43EA-A20B-A511F71BB152}" type="datetimeFigureOut">
              <a:rPr lang="ar-SA" smtClean="0"/>
              <a:pPr/>
              <a:t>25/05/1443</a:t>
            </a:fld>
            <a:endParaRPr lang="ar-SA"/>
          </a:p>
        </p:txBody>
      </p:sp>
      <p:sp>
        <p:nvSpPr>
          <p:cNvPr id="3" name="Footer Placeholder 2"/>
          <p:cNvSpPr>
            <a:spLocks noGrp="1"/>
          </p:cNvSpPr>
          <p:nvPr>
            <p:ph type="ftr" sz="quarter" idx="11"/>
          </p:nvPr>
        </p:nvSpPr>
        <p:spPr/>
        <p:txBody>
          <a:bodyPr/>
          <a:lstStyle/>
          <a:p>
            <a:endParaRPr lang="ar-SA"/>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832ADB8B-48A9-457C-A1AB-63782F82EEC4}" type="slidenum">
              <a:rPr lang="ar-SA" smtClean="0"/>
              <a:pPr/>
              <a:t>‹#›</a:t>
            </a:fld>
            <a:endParaRPr lang="ar-SA"/>
          </a:p>
        </p:txBody>
      </p:sp>
    </p:spTree>
    <p:extLst>
      <p:ext uri="{BB962C8B-B14F-4D97-AF65-F5344CB8AC3E}">
        <p14:creationId xmlns:p14="http://schemas.microsoft.com/office/powerpoint/2010/main" val="19379492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ar-SA"/>
              <a:t>انقر لتحرير نمط العنوان الرئيسي</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Date Placeholder 4"/>
          <p:cNvSpPr>
            <a:spLocks noGrp="1"/>
          </p:cNvSpPr>
          <p:nvPr>
            <p:ph type="dt" sz="half" idx="10"/>
          </p:nvPr>
        </p:nvSpPr>
        <p:spPr/>
        <p:txBody>
          <a:bodyPr/>
          <a:lstStyle/>
          <a:p>
            <a:fld id="{0510EAA3-51A6-43EA-A20B-A511F71BB152}" type="datetimeFigureOut">
              <a:rPr lang="ar-SA" smtClean="0"/>
              <a:pPr/>
              <a:t>25/05/1443</a:t>
            </a:fld>
            <a:endParaRPr lang="ar-SA"/>
          </a:p>
        </p:txBody>
      </p:sp>
      <p:sp>
        <p:nvSpPr>
          <p:cNvPr id="6" name="Footer Placeholder 5"/>
          <p:cNvSpPr>
            <a:spLocks noGrp="1"/>
          </p:cNvSpPr>
          <p:nvPr>
            <p:ph type="ftr" sz="quarter" idx="11"/>
          </p:nvPr>
        </p:nvSpPr>
        <p:spPr/>
        <p:txBody>
          <a:bodyPr/>
          <a:lstStyle/>
          <a:p>
            <a:endParaRPr lang="ar-SA"/>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832ADB8B-48A9-457C-A1AB-63782F82EEC4}" type="slidenum">
              <a:rPr lang="ar-SA" smtClean="0"/>
              <a:pPr/>
              <a:t>‹#›</a:t>
            </a:fld>
            <a:endParaRPr lang="ar-SA"/>
          </a:p>
        </p:txBody>
      </p:sp>
    </p:spTree>
    <p:extLst>
      <p:ext uri="{BB962C8B-B14F-4D97-AF65-F5344CB8AC3E}">
        <p14:creationId xmlns:p14="http://schemas.microsoft.com/office/powerpoint/2010/main" val="23545946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ar-SA"/>
              <a:t>انقر لتحرير نمط العنوان الرئيسي</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Date Placeholder 4"/>
          <p:cNvSpPr>
            <a:spLocks noGrp="1"/>
          </p:cNvSpPr>
          <p:nvPr>
            <p:ph type="dt" sz="half" idx="10"/>
          </p:nvPr>
        </p:nvSpPr>
        <p:spPr/>
        <p:txBody>
          <a:bodyPr/>
          <a:lstStyle/>
          <a:p>
            <a:fld id="{0510EAA3-51A6-43EA-A20B-A511F71BB152}" type="datetimeFigureOut">
              <a:rPr lang="ar-SA" smtClean="0"/>
              <a:pPr/>
              <a:t>25/05/1443</a:t>
            </a:fld>
            <a:endParaRPr lang="ar-SA"/>
          </a:p>
        </p:txBody>
      </p:sp>
      <p:sp>
        <p:nvSpPr>
          <p:cNvPr id="6" name="Footer Placeholder 5"/>
          <p:cNvSpPr>
            <a:spLocks noGrp="1"/>
          </p:cNvSpPr>
          <p:nvPr>
            <p:ph type="ftr" sz="quarter" idx="11"/>
          </p:nvPr>
        </p:nvSpPr>
        <p:spPr/>
        <p:txBody>
          <a:bodyPr/>
          <a:lstStyle/>
          <a:p>
            <a:endParaRPr lang="ar-SA"/>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32ADB8B-48A9-457C-A1AB-63782F82EEC4}" type="slidenum">
              <a:rPr lang="ar-SA" smtClean="0"/>
              <a:pPr/>
              <a:t>‹#›</a:t>
            </a:fld>
            <a:endParaRPr lang="ar-SA"/>
          </a:p>
        </p:txBody>
      </p:sp>
    </p:spTree>
    <p:extLst>
      <p:ext uri="{BB962C8B-B14F-4D97-AF65-F5344CB8AC3E}">
        <p14:creationId xmlns:p14="http://schemas.microsoft.com/office/powerpoint/2010/main" val="12543107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ar-SA"/>
              <a:t>انقر لتحرير نمط العنوان الرئيسي</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0510EAA3-51A6-43EA-A20B-A511F71BB152}" type="datetimeFigureOut">
              <a:rPr lang="ar-SA" smtClean="0"/>
              <a:pPr/>
              <a:t>25/05/1443</a:t>
            </a:fld>
            <a:endParaRPr lang="ar-SA"/>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ar-SA"/>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832ADB8B-48A9-457C-A1AB-63782F82EEC4}" type="slidenum">
              <a:rPr lang="ar-SA" smtClean="0"/>
              <a:pPr/>
              <a:t>‹#›</a:t>
            </a:fld>
            <a:endParaRPr lang="ar-SA"/>
          </a:p>
        </p:txBody>
      </p:sp>
    </p:spTree>
    <p:extLst>
      <p:ext uri="{BB962C8B-B14F-4D97-AF65-F5344CB8AC3E}">
        <p14:creationId xmlns:p14="http://schemas.microsoft.com/office/powerpoint/2010/main" val="19953816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electronicsandyou.com/blog/electronic-components-parts-and-their-function.html" TargetMode="External"/><Relationship Id="rId2" Type="http://schemas.openxmlformats.org/officeDocument/2006/relationships/hyperlink" Target="http://www.electronicsandyou.com/blog/smt-in-assembly-line-for-manufacturing-and-production-of-surface-mount-technology-pcb-assembly.html" TargetMode="External"/><Relationship Id="rId1" Type="http://schemas.openxmlformats.org/officeDocument/2006/relationships/slideLayout" Target="../slideLayouts/slideLayout7.xml"/><Relationship Id="rId4" Type="http://schemas.openxmlformats.org/officeDocument/2006/relationships/image" Target="../media/image5.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fontScale="90000"/>
          </a:bodyPr>
          <a:lstStyle/>
          <a:p>
            <a:pPr marL="165735" marR="55245">
              <a:spcBef>
                <a:spcPts val="1300"/>
              </a:spcBef>
              <a:spcAft>
                <a:spcPts val="0"/>
              </a:spcAft>
            </a:pPr>
            <a:br>
              <a:rPr lang="en-US" dirty="0"/>
            </a:br>
            <a:r>
              <a:rPr lang="en-US" dirty="0">
                <a:latin typeface="Times New Roman"/>
                <a:ea typeface="Times New Roman"/>
              </a:rPr>
              <a:t>Design</a:t>
            </a:r>
            <a:r>
              <a:rPr lang="en-US" spc="-5" dirty="0">
                <a:latin typeface="Times New Roman"/>
                <a:ea typeface="Times New Roman"/>
              </a:rPr>
              <a:t> </a:t>
            </a:r>
            <a:r>
              <a:rPr lang="en-US" dirty="0">
                <a:latin typeface="Times New Roman"/>
                <a:ea typeface="Times New Roman"/>
              </a:rPr>
              <a:t>&amp; Implementation</a:t>
            </a:r>
            <a:r>
              <a:rPr lang="en-US" spc="-15" dirty="0">
                <a:latin typeface="Times New Roman"/>
                <a:ea typeface="Times New Roman"/>
              </a:rPr>
              <a:t> </a:t>
            </a:r>
            <a:r>
              <a:rPr lang="en-US" dirty="0">
                <a:latin typeface="Times New Roman"/>
                <a:ea typeface="Times New Roman"/>
              </a:rPr>
              <a:t>of Pick</a:t>
            </a:r>
            <a:r>
              <a:rPr lang="en-US" spc="-5" dirty="0">
                <a:latin typeface="Times New Roman"/>
                <a:ea typeface="Times New Roman"/>
              </a:rPr>
              <a:t> </a:t>
            </a:r>
            <a:r>
              <a:rPr lang="en-US" dirty="0">
                <a:latin typeface="Times New Roman"/>
                <a:ea typeface="Times New Roman"/>
              </a:rPr>
              <a:t>&amp; Place</a:t>
            </a:r>
            <a:r>
              <a:rPr lang="en-US" spc="-10" dirty="0">
                <a:latin typeface="Times New Roman"/>
                <a:ea typeface="Times New Roman"/>
              </a:rPr>
              <a:t> </a:t>
            </a:r>
            <a:r>
              <a:rPr lang="en-US" dirty="0">
                <a:latin typeface="Times New Roman"/>
                <a:ea typeface="Times New Roman"/>
              </a:rPr>
              <a:t>SMT</a:t>
            </a:r>
            <a:r>
              <a:rPr lang="en-US" spc="-5" dirty="0">
                <a:latin typeface="Times New Roman"/>
                <a:ea typeface="Times New Roman"/>
              </a:rPr>
              <a:t> </a:t>
            </a:r>
            <a:r>
              <a:rPr lang="en-US" dirty="0">
                <a:latin typeface="Times New Roman"/>
                <a:ea typeface="Times New Roman"/>
              </a:rPr>
              <a:t>Machine</a:t>
            </a:r>
            <a:br>
              <a:rPr lang="en-US" sz="3600" dirty="0">
                <a:latin typeface="Times New Roman"/>
                <a:ea typeface="Times New Roman"/>
              </a:rPr>
            </a:br>
            <a:endParaRPr lang="ar-SA" dirty="0"/>
          </a:p>
        </p:txBody>
      </p:sp>
      <p:sp>
        <p:nvSpPr>
          <p:cNvPr id="3" name="عنوان فرعي 2"/>
          <p:cNvSpPr>
            <a:spLocks noGrp="1"/>
          </p:cNvSpPr>
          <p:nvPr>
            <p:ph type="subTitle" idx="1"/>
          </p:nvPr>
        </p:nvSpPr>
        <p:spPr/>
        <p:txBody>
          <a:bodyPr>
            <a:normAutofit fontScale="92500" lnSpcReduction="20000"/>
          </a:bodyPr>
          <a:lstStyle/>
          <a:p>
            <a:pPr rtl="0"/>
            <a:r>
              <a:rPr lang="en-US" b="1" dirty="0"/>
              <a:t>By</a:t>
            </a:r>
            <a:r>
              <a:rPr lang="en-US" dirty="0"/>
              <a:t>:</a:t>
            </a:r>
            <a:r>
              <a:rPr lang="en-US" b="1" dirty="0"/>
              <a:t> Eng</a:t>
            </a:r>
            <a:r>
              <a:rPr lang="ar-SA" b="1" dirty="0"/>
              <a:t>.</a:t>
            </a:r>
            <a:r>
              <a:rPr lang="en-US" b="1" dirty="0"/>
              <a:t>Muhammad </a:t>
            </a:r>
            <a:r>
              <a:rPr lang="en-US" b="1" dirty="0" err="1"/>
              <a:t>Marmash</a:t>
            </a:r>
            <a:r>
              <a:rPr lang="en-US" dirty="0"/>
              <a:t>, </a:t>
            </a:r>
            <a:r>
              <a:rPr lang="en-US" b="1" dirty="0"/>
              <a:t>Eng. Adel </a:t>
            </a:r>
            <a:r>
              <a:rPr lang="en-US" b="1" dirty="0" err="1"/>
              <a:t>Bni</a:t>
            </a:r>
            <a:r>
              <a:rPr lang="en-US" b="1" dirty="0"/>
              <a:t> </a:t>
            </a:r>
            <a:r>
              <a:rPr lang="en-US" b="1" dirty="0" err="1"/>
              <a:t>Jaber,Eng.Laith</a:t>
            </a:r>
            <a:r>
              <a:rPr lang="en-US" b="1" dirty="0"/>
              <a:t> Mousa</a:t>
            </a:r>
            <a:endParaRPr lang="en-US" dirty="0"/>
          </a:p>
          <a:p>
            <a:pPr rtl="0"/>
            <a:br>
              <a:rPr lang="en-US" b="1" dirty="0"/>
            </a:br>
            <a:br>
              <a:rPr lang="en-US" b="1" dirty="0"/>
            </a:br>
            <a:r>
              <a:rPr lang="en-US" b="1" dirty="0"/>
              <a:t>Supervisor: Dr. Omar </a:t>
            </a:r>
            <a:r>
              <a:rPr lang="en-US" b="1" dirty="0" err="1"/>
              <a:t>Tamimi</a:t>
            </a:r>
            <a:endParaRPr lang="en-US" dirty="0"/>
          </a:p>
          <a:p>
            <a:endParaRPr lang="ar-SA" dirty="0"/>
          </a:p>
        </p:txBody>
      </p:sp>
      <p:pic>
        <p:nvPicPr>
          <p:cNvPr id="4" name="image1.jpeg"/>
          <p:cNvPicPr/>
          <p:nvPr/>
        </p:nvPicPr>
        <p:blipFill>
          <a:blip r:embed="rId2" cstate="print"/>
          <a:stretch>
            <a:fillRect/>
          </a:stretch>
        </p:blipFill>
        <p:spPr>
          <a:xfrm>
            <a:off x="5391509" y="607785"/>
            <a:ext cx="2186705" cy="1906815"/>
          </a:xfrm>
          <a:prstGeom prst="rect">
            <a:avLst/>
          </a:prstGeom>
        </p:spPr>
      </p:pic>
    </p:spTree>
    <p:extLst>
      <p:ext uri="{BB962C8B-B14F-4D97-AF65-F5344CB8AC3E}">
        <p14:creationId xmlns:p14="http://schemas.microsoft.com/office/powerpoint/2010/main" val="25927751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en-US" sz="4400" b="1" dirty="0"/>
              <a:t>Stepper Motors</a:t>
            </a:r>
            <a:br>
              <a:rPr lang="en-US" sz="4400" dirty="0"/>
            </a:br>
            <a:br>
              <a:rPr lang="en-US" sz="4400" b="1" i="1" dirty="0"/>
            </a:br>
            <a:endParaRPr lang="ar-SA" sz="4400" dirty="0"/>
          </a:p>
        </p:txBody>
      </p:sp>
      <p:sp>
        <p:nvSpPr>
          <p:cNvPr id="3" name="عنصر نائب للمحتوى 2"/>
          <p:cNvSpPr>
            <a:spLocks noGrp="1"/>
          </p:cNvSpPr>
          <p:nvPr>
            <p:ph idx="1"/>
          </p:nvPr>
        </p:nvSpPr>
        <p:spPr>
          <a:xfrm>
            <a:off x="2589212" y="1604513"/>
            <a:ext cx="8915400" cy="4306709"/>
          </a:xfrm>
        </p:spPr>
        <p:txBody>
          <a:bodyPr>
            <a:normAutofit fontScale="70000" lnSpcReduction="20000"/>
          </a:bodyPr>
          <a:lstStyle/>
          <a:p>
            <a:pPr algn="l" rtl="0"/>
            <a:r>
              <a:rPr lang="en-US" dirty="0"/>
              <a:t>Like all motors the stepper motors also have a stator and a rotor, but unlike</a:t>
            </a:r>
          </a:p>
          <a:p>
            <a:pPr algn="l" rtl="0"/>
            <a:r>
              <a:rPr lang="en-US" dirty="0"/>
              <a:t>a normal DC motor the stator consists of individual sets of coils. The number of coils will differ based on type of stepper motor, a stepper motor the rotor consists of metal poles and each pole will be attracted by a set of coil in the stator.</a:t>
            </a:r>
          </a:p>
          <a:p>
            <a:pPr algn="l" rtl="0"/>
            <a:endParaRPr lang="en-US" dirty="0"/>
          </a:p>
          <a:p>
            <a:pPr algn="l" rtl="0"/>
            <a:r>
              <a:rPr lang="en-US" b="1" dirty="0"/>
              <a:t>Types of stepper motors</a:t>
            </a:r>
          </a:p>
          <a:p>
            <a:pPr algn="l" rtl="0"/>
            <a:r>
              <a:rPr lang="en-US" dirty="0"/>
              <a:t>There are mainly three types of stepper motors based on construction, which are:</a:t>
            </a:r>
          </a:p>
          <a:p>
            <a:pPr algn="l" rtl="0"/>
            <a:r>
              <a:rPr lang="en-US" dirty="0"/>
              <a:t>1.	Variable reluctance stepper motor.</a:t>
            </a:r>
          </a:p>
          <a:p>
            <a:pPr algn="l" rtl="0"/>
            <a:endParaRPr lang="en-US" dirty="0"/>
          </a:p>
          <a:p>
            <a:pPr algn="l" rtl="0"/>
            <a:r>
              <a:rPr lang="en-US" dirty="0"/>
              <a:t>2.	Permanent magnet stepper motor. </a:t>
            </a:r>
          </a:p>
          <a:p>
            <a:pPr algn="l" rtl="0"/>
            <a:endParaRPr lang="en-US" dirty="0"/>
          </a:p>
          <a:p>
            <a:pPr algn="l" rtl="0"/>
            <a:endParaRPr lang="en-US" dirty="0"/>
          </a:p>
          <a:p>
            <a:pPr algn="l" rtl="0"/>
            <a:r>
              <a:rPr lang="en-US" dirty="0"/>
              <a:t>3.	Hybrid synchronous stepper motor.</a:t>
            </a:r>
          </a:p>
          <a:p>
            <a:pPr algn="l" rtl="0"/>
            <a:endParaRPr lang="en-US" dirty="0"/>
          </a:p>
          <a:p>
            <a:pPr algn="l" rtl="0"/>
            <a:endParaRPr lang="en-US" dirty="0"/>
          </a:p>
          <a:p>
            <a:pPr algn="l" rtl="0"/>
            <a:r>
              <a:rPr lang="en-US" dirty="0"/>
              <a:t>4.	 Variable reluctance stepper motor:</a:t>
            </a:r>
          </a:p>
          <a:p>
            <a:pPr algn="l" rtl="0"/>
            <a:endParaRPr lang="ar-SA" dirty="0"/>
          </a:p>
        </p:txBody>
      </p:sp>
      <p:pic>
        <p:nvPicPr>
          <p:cNvPr id="5" name="image37.png"/>
          <p:cNvPicPr/>
          <p:nvPr/>
        </p:nvPicPr>
        <p:blipFill>
          <a:blip r:embed="rId2" cstate="print"/>
          <a:stretch>
            <a:fillRect/>
          </a:stretch>
        </p:blipFill>
        <p:spPr>
          <a:xfrm>
            <a:off x="8864562" y="3549824"/>
            <a:ext cx="2345635" cy="2449001"/>
          </a:xfrm>
          <a:prstGeom prst="rect">
            <a:avLst/>
          </a:prstGeom>
        </p:spPr>
      </p:pic>
    </p:spTree>
    <p:extLst>
      <p:ext uri="{BB962C8B-B14F-4D97-AF65-F5344CB8AC3E}">
        <p14:creationId xmlns:p14="http://schemas.microsoft.com/office/powerpoint/2010/main" val="25924214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Hybrid synchronous stepper motor-Nema-17</a:t>
            </a:r>
          </a:p>
        </p:txBody>
      </p:sp>
      <p:sp>
        <p:nvSpPr>
          <p:cNvPr id="1025" name="Rectangle 1"/>
          <p:cNvSpPr>
            <a:spLocks noChangeArrowheads="1"/>
          </p:cNvSpPr>
          <p:nvPr/>
        </p:nvSpPr>
        <p:spPr bwMode="auto">
          <a:xfrm>
            <a:off x="2434931" y="2019591"/>
            <a:ext cx="8839200" cy="467820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a:ln>
                  <a:noFill/>
                </a:ln>
                <a:solidFill>
                  <a:schemeClr val="tx1"/>
                </a:solidFill>
                <a:effectLst/>
                <a:latin typeface="Arial" pitchFamily="34" charset="0"/>
                <a:ea typeface="Times New Roman" pitchFamily="18" charset="0"/>
                <a:cs typeface="Arial" pitchFamily="34" charset="0"/>
              </a:rPr>
              <a:t>This can be used as an adjustable speed drive when the tracker gets large steady-state error, i.e., out of focus  with large distance, the driver forces stepper motor with high.</a:t>
            </a:r>
            <a:endParaRPr kumimoji="0" lang="ar-PS"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ar-PS" dirty="0">
              <a:latin typeface="Arial" pitchFamily="34" charset="0"/>
              <a:cs typeface="Arial" pitchFamily="34" charset="0"/>
            </a:endParaRP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lang="en-US" b="0" i="0" dirty="0">
                <a:solidFill>
                  <a:srgbClr val="050505"/>
                </a:solidFill>
                <a:effectLst/>
                <a:latin typeface="Segoe UI Historic" panose="020B0502040204020203" pitchFamily="34" charset="0"/>
              </a:rPr>
              <a:t>Shaft Size: 5mm</a:t>
            </a:r>
            <a:endParaRPr lang="ar-PS" b="0" i="0" dirty="0">
              <a:solidFill>
                <a:srgbClr val="050505"/>
              </a:solidFill>
              <a:effectLst/>
              <a:latin typeface="Segoe UI Historic" panose="020B0502040204020203" pitchFamily="34" charset="0"/>
            </a:endParaRP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lang="en-US" b="0" i="0" dirty="0">
                <a:solidFill>
                  <a:srgbClr val="050505"/>
                </a:solidFill>
                <a:effectLst/>
                <a:latin typeface="Segoe UI Historic" panose="020B0502040204020203" pitchFamily="34" charset="0"/>
              </a:rPr>
              <a:t> Torque: 76 oz*in</a:t>
            </a:r>
            <a:endParaRPr lang="ar-PS" b="0" i="0" dirty="0">
              <a:solidFill>
                <a:srgbClr val="050505"/>
              </a:solidFill>
              <a:effectLst/>
              <a:latin typeface="Segoe UI Historic" panose="020B0502040204020203" pitchFamily="34" charset="0"/>
            </a:endParaRPr>
          </a:p>
          <a:p>
            <a:pPr marL="285750" indent="-285750" algn="l" rtl="0" fontAlgn="base">
              <a:spcBef>
                <a:spcPct val="0"/>
              </a:spcBef>
              <a:spcAft>
                <a:spcPct val="0"/>
              </a:spcAft>
              <a:buFont typeface="Arial" panose="020B0604020202020204" pitchFamily="34" charset="0"/>
              <a:buChar char="•"/>
            </a:pPr>
            <a:r>
              <a:rPr lang="en-US" b="0" i="0" dirty="0">
                <a:solidFill>
                  <a:srgbClr val="050505"/>
                </a:solidFill>
                <a:effectLst/>
                <a:latin typeface="Segoe UI Historic" panose="020B0502040204020203" pitchFamily="34" charset="0"/>
              </a:rPr>
              <a:t> Step Angle: 1.8 </a:t>
            </a:r>
            <a:endParaRPr lang="ar-PS" b="0" i="0" dirty="0">
              <a:solidFill>
                <a:srgbClr val="050505"/>
              </a:solidFill>
              <a:effectLst/>
              <a:latin typeface="Segoe UI Historic" panose="020B0502040204020203" pitchFamily="34" charset="0"/>
            </a:endParaRP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lang="en-US" b="0" i="0" dirty="0">
                <a:solidFill>
                  <a:srgbClr val="050505"/>
                </a:solidFill>
                <a:effectLst/>
                <a:latin typeface="Segoe UI Historic" panose="020B0502040204020203" pitchFamily="34" charset="0"/>
              </a:rPr>
              <a:t>Peak Current is 1.68A/phase </a:t>
            </a:r>
            <a:endParaRPr lang="ar-PS" b="0" i="0" dirty="0">
              <a:solidFill>
                <a:srgbClr val="050505"/>
              </a:solidFill>
              <a:effectLst/>
              <a:latin typeface="Segoe UI Historic" panose="020B0502040204020203" pitchFamily="34" charset="0"/>
            </a:endParaRP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lang="en-US" b="0" i="0" dirty="0">
                <a:solidFill>
                  <a:srgbClr val="050505"/>
                </a:solidFill>
                <a:effectLst/>
                <a:latin typeface="Segoe UI Historic" panose="020B0502040204020203" pitchFamily="34" charset="0"/>
              </a:rPr>
              <a:t>4 Wire Bi-Polar</a:t>
            </a:r>
            <a:endParaRPr lang="ar-PS" b="0" i="0" dirty="0">
              <a:solidFill>
                <a:srgbClr val="050505"/>
              </a:solidFill>
              <a:effectLst/>
              <a:latin typeface="Segoe UI Historic" panose="020B0502040204020203" pitchFamily="34" charset="0"/>
            </a:endParaRP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lang="en-US" b="0" i="0" dirty="0">
                <a:solidFill>
                  <a:srgbClr val="050505"/>
                </a:solidFill>
                <a:effectLst/>
                <a:latin typeface="Segoe UI Historic" panose="020B0502040204020203" pitchFamily="34" charset="0"/>
              </a:rPr>
              <a:t> 12-24VDC (Recommended) </a:t>
            </a:r>
            <a:endParaRPr lang="ar-PS" b="0" i="0" dirty="0">
              <a:solidFill>
                <a:srgbClr val="050505"/>
              </a:solidFill>
              <a:effectLst/>
              <a:latin typeface="Segoe UI Historic" panose="020B0502040204020203" pitchFamily="34" charset="0"/>
            </a:endParaRP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lang="en-US" b="0" i="0" dirty="0">
                <a:solidFill>
                  <a:srgbClr val="050505"/>
                </a:solidFill>
                <a:effectLst/>
                <a:latin typeface="Segoe UI Historic" panose="020B0502040204020203" pitchFamily="34" charset="0"/>
              </a:rPr>
              <a:t>RoHS Compliant</a:t>
            </a:r>
            <a:endParaRPr lang="ar-PS" b="0" i="0" dirty="0">
              <a:solidFill>
                <a:srgbClr val="050505"/>
              </a:solidFill>
              <a:effectLst/>
              <a:latin typeface="Segoe UI Historic" panose="020B0502040204020203" pitchFamily="34" charset="0"/>
            </a:endParaRP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lang="en-US" b="0" i="0" dirty="0">
                <a:solidFill>
                  <a:srgbClr val="050505"/>
                </a:solidFill>
                <a:effectLst/>
                <a:latin typeface="Segoe UI Historic" panose="020B0502040204020203" pitchFamily="34" charset="0"/>
              </a:rPr>
              <a:t> 200 step per revolution</a:t>
            </a:r>
            <a:endParaRPr lang="ar-PS" b="0" i="0" dirty="0">
              <a:solidFill>
                <a:srgbClr val="050505"/>
              </a:solidFill>
              <a:effectLst/>
              <a:latin typeface="Segoe UI Historic" panose="020B0502040204020203" pitchFamily="34" charset="0"/>
            </a:endParaRP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lang="en-US" b="0" i="0" dirty="0">
                <a:solidFill>
                  <a:srgbClr val="050505"/>
                </a:solidFill>
                <a:effectLst/>
                <a:latin typeface="Segoe UI Historic" panose="020B0502040204020203" pitchFamily="34" charset="0"/>
              </a:rPr>
              <a:t> </a:t>
            </a:r>
            <a:r>
              <a:rPr lang="en-US" b="0" i="0" dirty="0" err="1">
                <a:solidFill>
                  <a:srgbClr val="050505"/>
                </a:solidFill>
                <a:effectLst/>
                <a:latin typeface="Segoe UI Historic" panose="020B0502040204020203" pitchFamily="34" charset="0"/>
              </a:rPr>
              <a:t>Hypred</a:t>
            </a:r>
            <a:r>
              <a:rPr lang="en-US" b="0" i="0" dirty="0">
                <a:solidFill>
                  <a:srgbClr val="050505"/>
                </a:solidFill>
                <a:effectLst/>
                <a:latin typeface="Segoe UI Historic" panose="020B0502040204020203" pitchFamily="34" charset="0"/>
              </a:rPr>
              <a:t> stepper motor</a:t>
            </a:r>
            <a:endParaRPr lang="ar-PS" b="0" i="0" dirty="0">
              <a:solidFill>
                <a:srgbClr val="050505"/>
              </a:solidFill>
              <a:effectLst/>
              <a:latin typeface="Segoe UI Historic" panose="020B0502040204020203" pitchFamily="34" charset="0"/>
            </a:endParaRP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lang="en-US" b="0" i="0" dirty="0">
                <a:solidFill>
                  <a:srgbClr val="050505"/>
                </a:solidFill>
                <a:effectLst/>
                <a:latin typeface="Segoe UI Historic" panose="020B0502040204020203" pitchFamily="34" charset="0"/>
              </a:rPr>
              <a:t> 0.8 in </a:t>
            </a:r>
            <a:r>
              <a:rPr lang="en-US" b="0" i="0" dirty="0" err="1">
                <a:solidFill>
                  <a:srgbClr val="050505"/>
                </a:solidFill>
                <a:effectLst/>
                <a:latin typeface="Segoe UI Historic" panose="020B0502040204020203" pitchFamily="34" charset="0"/>
              </a:rPr>
              <a:t>haf</a:t>
            </a:r>
            <a:r>
              <a:rPr lang="en-US" b="0" i="0" dirty="0">
                <a:solidFill>
                  <a:srgbClr val="050505"/>
                </a:solidFill>
                <a:effectLst/>
                <a:latin typeface="Segoe UI Historic" panose="020B0502040204020203" pitchFamily="34" charset="0"/>
              </a:rPr>
              <a:t> step</a:t>
            </a:r>
            <a:endParaRPr lang="ar-PS" b="0" i="0" dirty="0">
              <a:solidFill>
                <a:srgbClr val="050505"/>
              </a:solidFill>
              <a:effectLst/>
              <a:latin typeface="Segoe UI Historic" panose="020B0502040204020203" pitchFamily="34" charset="0"/>
            </a:endParaRP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lang="en-US" b="0" i="0" dirty="0">
                <a:solidFill>
                  <a:srgbClr val="050505"/>
                </a:solidFill>
                <a:effectLst/>
                <a:latin typeface="Segoe UI Historic" panose="020B0502040204020203" pitchFamily="34" charset="0"/>
              </a:rPr>
              <a:t> Open loop system</a:t>
            </a:r>
            <a:endParaRPr kumimoji="0" lang="en-US"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dirty="0">
              <a:ln>
                <a:noFill/>
              </a:ln>
              <a:solidFill>
                <a:schemeClr val="tx1"/>
              </a:solidFill>
              <a:effectLst/>
              <a:latin typeface="Arial" pitchFamily="34" charset="0"/>
              <a:cs typeface="Arial"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marL="742950" marR="0" lvl="1" indent="-285750" algn="ctr" rtl="0">
              <a:spcBef>
                <a:spcPts val="445"/>
              </a:spcBef>
              <a:spcAft>
                <a:spcPts val="0"/>
              </a:spcAft>
              <a:tabLst>
                <a:tab pos="228600" algn="l"/>
                <a:tab pos="1080135" algn="l"/>
                <a:tab pos="1388745" algn="l"/>
              </a:tabLst>
            </a:pPr>
            <a:r>
              <a:rPr lang="en-US" sz="4000" b="1" dirty="0">
                <a:solidFill>
                  <a:schemeClr val="tx1"/>
                </a:solidFill>
                <a:uFill>
                  <a:solidFill>
                    <a:srgbClr val="000000"/>
                  </a:solidFill>
                </a:uFill>
                <a:latin typeface="Times New Roman"/>
                <a:ea typeface="Times New Roman"/>
              </a:rPr>
              <a:t>	Smoothie</a:t>
            </a:r>
            <a:r>
              <a:rPr lang="en-US" sz="4000" b="1" spc="-20" dirty="0">
                <a:solidFill>
                  <a:schemeClr val="tx1"/>
                </a:solidFill>
                <a:uFill>
                  <a:solidFill>
                    <a:srgbClr val="000000"/>
                  </a:solidFill>
                </a:uFill>
                <a:latin typeface="Times New Roman"/>
                <a:ea typeface="Times New Roman"/>
              </a:rPr>
              <a:t> </a:t>
            </a:r>
            <a:r>
              <a:rPr lang="en-US" sz="4000" b="1" dirty="0">
                <a:solidFill>
                  <a:schemeClr val="tx1"/>
                </a:solidFill>
                <a:uFill>
                  <a:solidFill>
                    <a:srgbClr val="000000"/>
                  </a:solidFill>
                </a:uFill>
                <a:latin typeface="Times New Roman"/>
                <a:ea typeface="Times New Roman"/>
              </a:rPr>
              <a:t>Boards:-</a:t>
            </a:r>
            <a:br>
              <a:rPr lang="en-US" sz="4000" b="1" dirty="0">
                <a:solidFill>
                  <a:schemeClr val="tx1"/>
                </a:solidFill>
                <a:uFill>
                  <a:solidFill>
                    <a:srgbClr val="000000"/>
                  </a:solidFill>
                </a:uFill>
                <a:latin typeface="Times New Roman"/>
                <a:ea typeface="Times New Roman"/>
              </a:rPr>
            </a:br>
            <a:endParaRPr lang="ar-SA" sz="4000" dirty="0">
              <a:solidFill>
                <a:schemeClr val="tx1"/>
              </a:solidFill>
            </a:endParaRPr>
          </a:p>
        </p:txBody>
      </p:sp>
      <p:sp>
        <p:nvSpPr>
          <p:cNvPr id="3" name="عنصر نائب للمحتوى 2"/>
          <p:cNvSpPr>
            <a:spLocks noGrp="1"/>
          </p:cNvSpPr>
          <p:nvPr>
            <p:ph idx="1"/>
          </p:nvPr>
        </p:nvSpPr>
        <p:spPr>
          <a:xfrm>
            <a:off x="2592925" y="1540189"/>
            <a:ext cx="8915400" cy="1888811"/>
          </a:xfrm>
        </p:spPr>
        <p:txBody>
          <a:bodyPr/>
          <a:lstStyle/>
          <a:p>
            <a:pPr algn="l" rtl="0"/>
            <a:r>
              <a:rPr lang="en-US" dirty="0"/>
              <a:t>The Smoothie boards are numerical fabrication controllers designed to run the Open-Source Smoothie ware firmware.</a:t>
            </a:r>
          </a:p>
          <a:p>
            <a:pPr algn="l" rtl="0"/>
            <a:r>
              <a:rPr lang="en-US" dirty="0"/>
              <a:t>the Smoothie project is about creating an open source platform for controlling digital fabrication machines and to make that platform as useful to as many people, projects, and use cases as possible.</a:t>
            </a:r>
          </a:p>
        </p:txBody>
      </p:sp>
      <p:pic>
        <p:nvPicPr>
          <p:cNvPr id="5" name="صورة 4">
            <a:extLst>
              <a:ext uri="{FF2B5EF4-FFF2-40B4-BE49-F238E27FC236}">
                <a16:creationId xmlns:a16="http://schemas.microsoft.com/office/drawing/2014/main" id="{68FFC3F2-7F26-4999-80CF-83E040EB499D}"/>
              </a:ext>
            </a:extLst>
          </p:cNvPr>
          <p:cNvPicPr>
            <a:picLocks noChangeAspect="1"/>
          </p:cNvPicPr>
          <p:nvPr/>
        </p:nvPicPr>
        <p:blipFill>
          <a:blip r:embed="rId2"/>
          <a:stretch>
            <a:fillRect/>
          </a:stretch>
        </p:blipFill>
        <p:spPr>
          <a:xfrm>
            <a:off x="2775202" y="3177189"/>
            <a:ext cx="4855891" cy="3551623"/>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32881498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392187" y="526455"/>
            <a:ext cx="5316876" cy="769684"/>
          </a:xfrm>
        </p:spPr>
        <p:txBody>
          <a:bodyPr>
            <a:normAutofit/>
          </a:bodyPr>
          <a:lstStyle/>
          <a:p>
            <a:pPr algn="ctr"/>
            <a:r>
              <a:rPr lang="en-US" sz="4000" dirty="0">
                <a:latin typeface="Calibri" pitchFamily="34" charset="0"/>
              </a:rPr>
              <a:t>v-slot linear actuator</a:t>
            </a:r>
            <a:endParaRPr lang="ar-SA" sz="4000" dirty="0"/>
          </a:p>
        </p:txBody>
      </p:sp>
      <p:sp>
        <p:nvSpPr>
          <p:cNvPr id="3" name="عنصر نائب للمحتوى 2"/>
          <p:cNvSpPr>
            <a:spLocks noGrp="1"/>
          </p:cNvSpPr>
          <p:nvPr>
            <p:ph idx="1"/>
          </p:nvPr>
        </p:nvSpPr>
        <p:spPr>
          <a:xfrm>
            <a:off x="2592925" y="1803400"/>
            <a:ext cx="8915400" cy="2156041"/>
          </a:xfrm>
        </p:spPr>
        <p:txBody>
          <a:bodyPr/>
          <a:lstStyle/>
          <a:p>
            <a:pPr algn="l" rtl="0"/>
            <a:r>
              <a:rPr lang="en-US" sz="1500" b="1" dirty="0"/>
              <a:t>The V-Slot Linear Actuator is a great component in any linear system.</a:t>
            </a:r>
          </a:p>
          <a:p>
            <a:pPr algn="l" rtl="0"/>
            <a:r>
              <a:rPr lang="en-US" sz="1500" b="1" dirty="0"/>
              <a:t>It’s fast and modular which means it can easily be built into any linear application.</a:t>
            </a:r>
          </a:p>
          <a:p>
            <a:pPr algn="l" rtl="0"/>
            <a:r>
              <a:rPr lang="en-US" sz="1500" b="1" dirty="0"/>
              <a:t>Take advantage of this amazingly affordable linear motion system today!</a:t>
            </a:r>
          </a:p>
          <a:p>
            <a:pPr algn="l" rtl="0"/>
            <a:r>
              <a:rPr lang="en-US" sz="1500" b="1" dirty="0"/>
              <a:t>Linear actuators are used in machine tools and industrial machinery, in computer peripherals such as disk drives and printers, in valves and dampers, and in many other places where linear motion is required. Hydraulic or pneumatic cylinders inherently produce linear motion.</a:t>
            </a:r>
          </a:p>
          <a:p>
            <a:pPr marL="0" indent="0" algn="l" rtl="0">
              <a:buNone/>
            </a:pPr>
            <a:endParaRPr lang="ar-SA" dirty="0"/>
          </a:p>
        </p:txBody>
      </p:sp>
      <p:pic>
        <p:nvPicPr>
          <p:cNvPr id="6" name="صورة 5">
            <a:extLst>
              <a:ext uri="{FF2B5EF4-FFF2-40B4-BE49-F238E27FC236}">
                <a16:creationId xmlns:a16="http://schemas.microsoft.com/office/drawing/2014/main" id="{29341BE8-8D75-484D-A4E4-43A2FDA4C2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93524" y="3959441"/>
            <a:ext cx="3408676" cy="2466188"/>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extLst>
      <p:ext uri="{BB962C8B-B14F-4D97-AF65-F5344CB8AC3E}">
        <p14:creationId xmlns:p14="http://schemas.microsoft.com/office/powerpoint/2010/main" val="6085710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814827" y="523726"/>
            <a:ext cx="3505199" cy="692599"/>
          </a:xfrm>
        </p:spPr>
        <p:txBody>
          <a:bodyPr>
            <a:noAutofit/>
          </a:bodyPr>
          <a:lstStyle/>
          <a:p>
            <a:pPr algn="ctr"/>
            <a:r>
              <a:rPr lang="en-US" sz="3200" dirty="0">
                <a:latin typeface="Calibri" pitchFamily="34" charset="0"/>
              </a:rPr>
              <a:t>Power Supply</a:t>
            </a:r>
            <a:endParaRPr lang="ar-SA" sz="3200" dirty="0"/>
          </a:p>
        </p:txBody>
      </p:sp>
      <p:sp>
        <p:nvSpPr>
          <p:cNvPr id="6" name="عنوان 1">
            <a:extLst>
              <a:ext uri="{FF2B5EF4-FFF2-40B4-BE49-F238E27FC236}">
                <a16:creationId xmlns:a16="http://schemas.microsoft.com/office/drawing/2014/main" id="{F578A401-9921-4DEF-BE1B-DA4087FEB68C}"/>
              </a:ext>
            </a:extLst>
          </p:cNvPr>
          <p:cNvSpPr txBox="1">
            <a:spLocks/>
          </p:cNvSpPr>
          <p:nvPr/>
        </p:nvSpPr>
        <p:spPr>
          <a:xfrm>
            <a:off x="2467992" y="1679302"/>
            <a:ext cx="9152878" cy="4113434"/>
          </a:xfrm>
          <a:prstGeom prst="rect">
            <a:avLst/>
          </a:prstGeom>
        </p:spPr>
        <p:txBody>
          <a:bodyPr vert="horz" lIns="91440" tIns="45720" rIns="91440" bIns="45720" rtlCol="0" anchor="b">
            <a:noAutofit/>
          </a:bodyPr>
          <a:lstStyle>
            <a:lvl1pPr algn="l" defTabSz="457200" rtl="1" eaLnBrk="1" latinLnBrk="0" hangingPunct="1">
              <a:spcBef>
                <a:spcPct val="0"/>
              </a:spcBef>
              <a:buNone/>
              <a:defRPr sz="2000" b="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a:endParaRPr lang="ar-SA" sz="3600" dirty="0"/>
          </a:p>
        </p:txBody>
      </p:sp>
      <p:sp>
        <p:nvSpPr>
          <p:cNvPr id="8" name="مربع نص 7">
            <a:extLst>
              <a:ext uri="{FF2B5EF4-FFF2-40B4-BE49-F238E27FC236}">
                <a16:creationId xmlns:a16="http://schemas.microsoft.com/office/drawing/2014/main" id="{3EF30325-8A2F-4F3C-BBC9-CAB649B2AC56}"/>
              </a:ext>
            </a:extLst>
          </p:cNvPr>
          <p:cNvSpPr txBox="1"/>
          <p:nvPr/>
        </p:nvSpPr>
        <p:spPr>
          <a:xfrm>
            <a:off x="3394230" y="1546071"/>
            <a:ext cx="6094520" cy="2585323"/>
          </a:xfrm>
          <a:prstGeom prst="rect">
            <a:avLst/>
          </a:prstGeom>
          <a:noFill/>
        </p:spPr>
        <p:txBody>
          <a:bodyPr wrap="square">
            <a:spAutoFit/>
          </a:bodyPr>
          <a:lstStyle/>
          <a:p>
            <a:pPr algn="l"/>
            <a:r>
              <a:rPr lang="en-US" b="0" i="0" dirty="0">
                <a:solidFill>
                  <a:srgbClr val="333333"/>
                </a:solidFill>
                <a:effectLst/>
                <a:latin typeface="Amazon Ember"/>
              </a:rPr>
              <a:t>Specifications:</a:t>
            </a:r>
          </a:p>
          <a:p>
            <a:pPr algn="l"/>
            <a:r>
              <a:rPr lang="en-US" b="0" i="0" dirty="0">
                <a:solidFill>
                  <a:srgbClr val="333333"/>
                </a:solidFill>
                <a:effectLst/>
                <a:latin typeface="Amazon Ember"/>
              </a:rPr>
              <a:t> Input Voltage: 100V-120V AC 60HZ, 200-265V AC 50HZ; Output Voltage: 24V DC 10A Output Current: 0~10A Power: 240W Shell Material: Metal case Protection: Shortage Protection. Overload Protection. Over Voltage Protection Safety Compliance: CCC/ FCC / CE Working Temperature: 0~45 degree Storage Temperature: -20~65 degree Ambient Humidity: 0~96% Non-Condensation Package Content : 1 x 24V 10A Switching Power Supply.</a:t>
            </a:r>
          </a:p>
        </p:txBody>
      </p:sp>
      <p:pic>
        <p:nvPicPr>
          <p:cNvPr id="10" name="صورة 9">
            <a:extLst>
              <a:ext uri="{FF2B5EF4-FFF2-40B4-BE49-F238E27FC236}">
                <a16:creationId xmlns:a16="http://schemas.microsoft.com/office/drawing/2014/main" id="{4A42ADB4-4E3A-48CE-A9E0-16F56E1A9278}"/>
              </a:ext>
            </a:extLst>
          </p:cNvPr>
          <p:cNvPicPr>
            <a:picLocks noChangeAspect="1"/>
          </p:cNvPicPr>
          <p:nvPr/>
        </p:nvPicPr>
        <p:blipFill>
          <a:blip r:embed="rId2"/>
          <a:stretch>
            <a:fillRect/>
          </a:stretch>
        </p:blipFill>
        <p:spPr>
          <a:xfrm>
            <a:off x="4944863" y="3889864"/>
            <a:ext cx="2763220" cy="2577668"/>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11332093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6D4E4E0D-EEE8-4CCA-878F-8BF555B82759}"/>
              </a:ext>
            </a:extLst>
          </p:cNvPr>
          <p:cNvSpPr>
            <a:spLocks noGrp="1"/>
          </p:cNvSpPr>
          <p:nvPr>
            <p:ph type="title"/>
          </p:nvPr>
        </p:nvSpPr>
        <p:spPr>
          <a:xfrm>
            <a:off x="4790874" y="784226"/>
            <a:ext cx="3505199" cy="425449"/>
          </a:xfrm>
        </p:spPr>
        <p:txBody>
          <a:bodyPr>
            <a:normAutofit fontScale="90000"/>
          </a:bodyPr>
          <a:lstStyle/>
          <a:p>
            <a:pPr algn="ctr"/>
            <a:r>
              <a:rPr lang="en-US" sz="2800" b="1" dirty="0" err="1"/>
              <a:t>Vaccum</a:t>
            </a:r>
            <a:r>
              <a:rPr lang="en-US" sz="2800" b="1" dirty="0"/>
              <a:t> pump </a:t>
            </a:r>
          </a:p>
        </p:txBody>
      </p:sp>
      <p:sp>
        <p:nvSpPr>
          <p:cNvPr id="4" name="عنصر نائب للنص 3">
            <a:extLst>
              <a:ext uri="{FF2B5EF4-FFF2-40B4-BE49-F238E27FC236}">
                <a16:creationId xmlns:a16="http://schemas.microsoft.com/office/drawing/2014/main" id="{A0D7020A-A163-4FAB-91F2-4872F25AE3D6}"/>
              </a:ext>
            </a:extLst>
          </p:cNvPr>
          <p:cNvSpPr>
            <a:spLocks noGrp="1"/>
          </p:cNvSpPr>
          <p:nvPr>
            <p:ph type="body" sz="half" idx="2"/>
          </p:nvPr>
        </p:nvSpPr>
        <p:spPr>
          <a:xfrm>
            <a:off x="2876366" y="1427232"/>
            <a:ext cx="7910004" cy="4003536"/>
          </a:xfrm>
        </p:spPr>
        <p:txBody>
          <a:bodyPr>
            <a:normAutofit lnSpcReduction="10000"/>
          </a:bodyPr>
          <a:lstStyle/>
          <a:p>
            <a:pPr algn="l"/>
            <a:r>
              <a:rPr lang="en-US" sz="1800" dirty="0">
                <a:solidFill>
                  <a:schemeClr val="tx1"/>
                </a:solidFill>
                <a:latin typeface="Arial" pitchFamily="34" charset="0"/>
                <a:cs typeface="Arial" pitchFamily="34" charset="0"/>
              </a:rPr>
              <a:t>The force used to carry the components in this system is the air pressure force generated by the vacuum pump, as it draws air through the pipes and thus generates a reverse force that comes out through a special head that has a narrow enough opening to carry the components.</a:t>
            </a:r>
          </a:p>
          <a:p>
            <a:pPr algn="l"/>
            <a:r>
              <a:rPr lang="en-US" sz="1800" dirty="0">
                <a:solidFill>
                  <a:schemeClr val="tx1"/>
                </a:solidFill>
                <a:latin typeface="Arial" pitchFamily="34" charset="0"/>
                <a:cs typeface="Arial" pitchFamily="34" charset="0"/>
              </a:rPr>
              <a:t>This vacuum pump really sucks! This pump operates at 12V and has enough suction for most small projects. We even used one to make our very own universal gripper using coffee grounds, balloon and some other parts.</a:t>
            </a:r>
          </a:p>
          <a:p>
            <a:pPr algn="l"/>
            <a:endParaRPr lang="en-US" dirty="0"/>
          </a:p>
          <a:p>
            <a:pPr algn="l"/>
            <a:r>
              <a:rPr lang="en-US" b="1" i="0" dirty="0">
                <a:solidFill>
                  <a:srgbClr val="333333"/>
                </a:solidFill>
                <a:effectLst/>
                <a:latin typeface="Amazon Ember"/>
              </a:rPr>
              <a:t>Features:</a:t>
            </a:r>
            <a:endParaRPr lang="en-US" b="0" i="0" dirty="0">
              <a:solidFill>
                <a:srgbClr val="333333"/>
              </a:solidFill>
              <a:effectLst/>
              <a:latin typeface="Amazon Ember"/>
            </a:endParaRPr>
          </a:p>
          <a:p>
            <a:pPr algn="l" rtl="0">
              <a:buFont typeface="Arial" panose="020B0604020202020204" pitchFamily="34" charset="0"/>
              <a:buChar char="•"/>
            </a:pPr>
            <a:r>
              <a:rPr lang="en-US" b="0" i="0" dirty="0">
                <a:solidFill>
                  <a:srgbClr val="0F1111"/>
                </a:solidFill>
                <a:effectLst/>
                <a:latin typeface="Amazon Ember"/>
              </a:rPr>
              <a:t>  12V motor</a:t>
            </a:r>
            <a:endParaRPr lang="en-US" b="0" i="0" dirty="0">
              <a:solidFill>
                <a:srgbClr val="000000"/>
              </a:solidFill>
              <a:effectLst/>
              <a:latin typeface="Amazon Ember"/>
            </a:endParaRPr>
          </a:p>
          <a:p>
            <a:pPr algn="l" rtl="0">
              <a:buFont typeface="Arial" panose="020B0604020202020204" pitchFamily="34" charset="0"/>
              <a:buChar char="•"/>
            </a:pPr>
            <a:r>
              <a:rPr lang="en-US" b="0" i="0" dirty="0">
                <a:solidFill>
                  <a:srgbClr val="0F1111"/>
                </a:solidFill>
                <a:effectLst/>
                <a:latin typeface="Amazon Ember"/>
              </a:rPr>
              <a:t>  12W operation</a:t>
            </a:r>
            <a:endParaRPr lang="en-US" b="0" i="0" dirty="0">
              <a:solidFill>
                <a:srgbClr val="000000"/>
              </a:solidFill>
              <a:effectLst/>
              <a:latin typeface="Amazon Ember"/>
            </a:endParaRPr>
          </a:p>
          <a:p>
            <a:pPr algn="l" rtl="0">
              <a:buFont typeface="Arial" panose="020B0604020202020204" pitchFamily="34" charset="0"/>
              <a:buChar char="•"/>
            </a:pPr>
            <a:r>
              <a:rPr lang="en-US" b="0" i="0" dirty="0">
                <a:solidFill>
                  <a:srgbClr val="0F1111"/>
                </a:solidFill>
                <a:effectLst/>
                <a:latin typeface="Amazon Ember"/>
              </a:rPr>
              <a:t>  1/4" barbs</a:t>
            </a:r>
            <a:endParaRPr lang="en-US" b="0" i="0" dirty="0">
              <a:solidFill>
                <a:srgbClr val="000000"/>
              </a:solidFill>
              <a:effectLst/>
              <a:latin typeface="Amazon Ember"/>
            </a:endParaRPr>
          </a:p>
          <a:p>
            <a:pPr algn="l" rtl="0">
              <a:buFont typeface="Arial" panose="020B0604020202020204" pitchFamily="34" charset="0"/>
              <a:buChar char="•"/>
            </a:pPr>
            <a:r>
              <a:rPr lang="en-US" b="0" i="0" dirty="0">
                <a:solidFill>
                  <a:srgbClr val="0F1111"/>
                </a:solidFill>
                <a:effectLst/>
                <a:latin typeface="Amazon Ember"/>
              </a:rPr>
              <a:t>  0-16" Hg vacuum range</a:t>
            </a:r>
            <a:endParaRPr lang="en-US" b="0" i="0" dirty="0">
              <a:solidFill>
                <a:srgbClr val="000000"/>
              </a:solidFill>
              <a:effectLst/>
              <a:latin typeface="Amazon Ember"/>
            </a:endParaRPr>
          </a:p>
          <a:p>
            <a:pPr algn="l"/>
            <a:endParaRPr lang="en-US" dirty="0"/>
          </a:p>
        </p:txBody>
      </p:sp>
      <p:pic>
        <p:nvPicPr>
          <p:cNvPr id="6" name="Picture 21">
            <a:extLst>
              <a:ext uri="{FF2B5EF4-FFF2-40B4-BE49-F238E27FC236}">
                <a16:creationId xmlns:a16="http://schemas.microsoft.com/office/drawing/2014/main" id="{8A89A1B3-AB47-4AFE-93D0-687DCAE44E7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1368" y="3623483"/>
            <a:ext cx="2165934" cy="2188105"/>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extLst>
      <p:ext uri="{BB962C8B-B14F-4D97-AF65-F5344CB8AC3E}">
        <p14:creationId xmlns:p14="http://schemas.microsoft.com/office/powerpoint/2010/main" val="30707467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589614" y="772357"/>
            <a:ext cx="2249370" cy="555152"/>
          </a:xfrm>
        </p:spPr>
        <p:txBody>
          <a:bodyPr>
            <a:noAutofit/>
          </a:bodyPr>
          <a:lstStyle/>
          <a:p>
            <a:pPr algn="ctr"/>
            <a:r>
              <a:rPr lang="en-US" sz="3200" dirty="0" err="1">
                <a:latin typeface="Calibri" pitchFamily="34" charset="0"/>
              </a:rPr>
              <a:t>smt</a:t>
            </a:r>
            <a:r>
              <a:rPr lang="en-US" sz="3200" dirty="0">
                <a:latin typeface="Calibri" pitchFamily="34" charset="0"/>
              </a:rPr>
              <a:t> head</a:t>
            </a:r>
            <a:endParaRPr lang="ar-SA" sz="3200" dirty="0">
              <a:latin typeface="Calibri" pitchFamily="34" charset="0"/>
            </a:endParaRPr>
          </a:p>
        </p:txBody>
      </p:sp>
      <p:sp>
        <p:nvSpPr>
          <p:cNvPr id="4" name="عنصر نائب للنص 3"/>
          <p:cNvSpPr>
            <a:spLocks noGrp="1"/>
          </p:cNvSpPr>
          <p:nvPr>
            <p:ph type="body" sz="half" idx="2"/>
          </p:nvPr>
        </p:nvSpPr>
        <p:spPr>
          <a:xfrm>
            <a:off x="2366712" y="1463061"/>
            <a:ext cx="8535376" cy="2422972"/>
          </a:xfrm>
        </p:spPr>
        <p:txBody>
          <a:bodyPr>
            <a:normAutofit/>
          </a:bodyPr>
          <a:lstStyle/>
          <a:p>
            <a:pPr algn="l" rtl="0"/>
            <a:r>
              <a:rPr lang="en-US" sz="1800" dirty="0">
                <a:solidFill>
                  <a:srgbClr val="333333"/>
                </a:solidFill>
                <a:latin typeface="Amazon Ember"/>
              </a:rPr>
              <a:t>The head is replaced so that its diameter is proportional to the surface area of the other components as needed.</a:t>
            </a:r>
          </a:p>
          <a:p>
            <a:pPr algn="l" rtl="0"/>
            <a:r>
              <a:rPr lang="en-US" sz="1800" dirty="0">
                <a:solidFill>
                  <a:srgbClr val="333333"/>
                </a:solidFill>
                <a:latin typeface="Amazon Ember"/>
              </a:rPr>
              <a:t>the placement head of the placement machine is an intelligent robot that can pick up components as required and precisely Place it on the preset PCB board. It is most vital part of Pick and Place machine from speed and accuracy prospect. Speed of machine is in direct relation with the speed of head. It is actually speed with which machine can pick and place components and it is usually measured in parts per hours (PPH) or components per hours (CPH).</a:t>
            </a:r>
          </a:p>
          <a:p>
            <a:pPr algn="l" rtl="0"/>
            <a:endParaRPr lang="en-US" sz="1800" dirty="0">
              <a:solidFill>
                <a:srgbClr val="333333"/>
              </a:solidFill>
              <a:latin typeface="Amazon Ember"/>
            </a:endParaRPr>
          </a:p>
          <a:p>
            <a:pPr algn="l" rtl="0"/>
            <a:endParaRPr lang="ar-IL" sz="1800" dirty="0">
              <a:solidFill>
                <a:srgbClr val="333333"/>
              </a:solidFill>
              <a:latin typeface="Amazon Ember"/>
            </a:endParaRPr>
          </a:p>
          <a:p>
            <a:pPr algn="l" rtl="0"/>
            <a:endParaRPr lang="en-US" sz="1800" b="1" dirty="0">
              <a:solidFill>
                <a:schemeClr val="tx2">
                  <a:lumMod val="75000"/>
                </a:schemeClr>
              </a:solidFill>
              <a:latin typeface="+mj-lt"/>
            </a:endParaRPr>
          </a:p>
        </p:txBody>
      </p:sp>
      <p:pic>
        <p:nvPicPr>
          <p:cNvPr id="8" name="صورة 7">
            <a:extLst>
              <a:ext uri="{FF2B5EF4-FFF2-40B4-BE49-F238E27FC236}">
                <a16:creationId xmlns:a16="http://schemas.microsoft.com/office/drawing/2014/main" id="{2C0653D4-4ECC-44C5-95BB-49DFFCC8D97A}"/>
              </a:ext>
            </a:extLst>
          </p:cNvPr>
          <p:cNvPicPr>
            <a:picLocks noChangeAspect="1"/>
          </p:cNvPicPr>
          <p:nvPr/>
        </p:nvPicPr>
        <p:blipFill>
          <a:blip r:embed="rId2"/>
          <a:stretch>
            <a:fillRect/>
          </a:stretch>
        </p:blipFill>
        <p:spPr>
          <a:xfrm>
            <a:off x="5509715" y="4021585"/>
            <a:ext cx="2249370" cy="2624795"/>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10406888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774126" y="2183285"/>
            <a:ext cx="7834197" cy="1446550"/>
          </a:xfrm>
          <a:prstGeom prst="rect">
            <a:avLst/>
          </a:prstGeom>
        </p:spPr>
        <p:txBody>
          <a:bodyPr wrap="none">
            <a:spAutoFit/>
          </a:bodyPr>
          <a:lstStyle/>
          <a:p>
            <a:pPr algn="ctr"/>
            <a:r>
              <a:rPr lang="en-US" sz="8800" b="1" dirty="0">
                <a:solidFill>
                  <a:srgbClr val="000000"/>
                </a:solidFill>
                <a:latin typeface="Times New Roman" panose="02020603050405020304" pitchFamily="18" charset="0"/>
                <a:ea typeface="Calibri" panose="020F0502020204030204" pitchFamily="34" charset="0"/>
              </a:rPr>
              <a:t>CONCLUSION</a:t>
            </a:r>
            <a:endParaRPr lang="en-US" sz="8800" dirty="0">
              <a:solidFill>
                <a:srgbClr val="000000"/>
              </a:solidFill>
              <a:effectLst/>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20008769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099758" y="812387"/>
            <a:ext cx="6708475" cy="2308324"/>
          </a:xfrm>
          <a:prstGeom prst="rect">
            <a:avLst/>
          </a:prstGeom>
        </p:spPr>
        <p:txBody>
          <a:bodyPr wrap="square">
            <a:spAutoFit/>
          </a:bodyPr>
          <a:lstStyle/>
          <a:p>
            <a:pPr marL="285750" indent="-285750" algn="l" rtl="0">
              <a:buFont typeface="Wingdings" panose="05000000000000000000" pitchFamily="2" charset="2"/>
              <a:buChar char="ü"/>
            </a:pPr>
            <a:r>
              <a:rPr lang="en-US" sz="1800" b="0" i="0" u="none" strike="noStrike" baseline="0" dirty="0">
                <a:latin typeface="Times New Roman" panose="02020603050405020304" pitchFamily="18" charset="0"/>
              </a:rPr>
              <a:t>The aim of this project was to design and fabricate SMT (Surface Mount Technology) pick and place machine that could work automatically from the PCB loading up to placement of components on the PCB. As for the mechanical design, all the mechanical parts were ordered online according to the required measurements and specifications, and we will connect this machine with the open </a:t>
            </a:r>
            <a:r>
              <a:rPr lang="en-US" sz="1800" b="0" i="0" u="none" strike="noStrike" baseline="0" dirty="0" err="1">
                <a:latin typeface="Times New Roman" panose="02020603050405020304" pitchFamily="18" charset="0"/>
              </a:rPr>
              <a:t>pnp</a:t>
            </a:r>
            <a:r>
              <a:rPr lang="en-US" sz="1800" b="0" i="0" u="none" strike="noStrike" baseline="0" dirty="0">
                <a:latin typeface="Times New Roman" panose="02020603050405020304" pitchFamily="18" charset="0"/>
              </a:rPr>
              <a:t> program to be able to operate and control the machine</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8160607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3238472" y="2848094"/>
            <a:ext cx="7096815" cy="1862048"/>
          </a:xfrm>
          <a:prstGeom prst="rect">
            <a:avLst/>
          </a:prstGeom>
        </p:spPr>
        <p:txBody>
          <a:bodyPr wrap="none">
            <a:spAutoFit/>
          </a:bodyPr>
          <a:lstStyle/>
          <a:p>
            <a:pPr lvl="0" algn="ctr" rtl="0" eaLnBrk="0" fontAlgn="base" hangingPunct="0">
              <a:spcBef>
                <a:spcPct val="0"/>
              </a:spcBef>
              <a:spcAft>
                <a:spcPct val="0"/>
              </a:spcAft>
            </a:pPr>
            <a:r>
              <a:rPr lang="ar-SA" altLang="ar-SA" sz="11500" b="1" dirty="0">
                <a:latin typeface="Arial Unicode MS" panose="020B0604020202020204" pitchFamily="34" charset="-128"/>
              </a:rPr>
              <a:t>Thank you</a:t>
            </a:r>
            <a:endParaRPr lang="ar-SA" altLang="ar-SA" sz="11500" b="1" dirty="0">
              <a:latin typeface="Arial" panose="020B0604020202020204" pitchFamily="34" charset="0"/>
            </a:endParaRPr>
          </a:p>
        </p:txBody>
      </p:sp>
    </p:spTree>
    <p:extLst>
      <p:ext uri="{BB962C8B-B14F-4D97-AF65-F5344CB8AC3E}">
        <p14:creationId xmlns:p14="http://schemas.microsoft.com/office/powerpoint/2010/main" val="29239292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dirty="0">
                <a:solidFill>
                  <a:schemeClr val="tx1"/>
                </a:solidFill>
                <a:hlinkClick r:id="" action="ppaction://noaction"/>
              </a:rPr>
              <a:t>Acknowledgements</a:t>
            </a:r>
            <a:endParaRPr lang="ar-SA" dirty="0">
              <a:solidFill>
                <a:schemeClr val="tx1"/>
              </a:solidFill>
            </a:endParaRPr>
          </a:p>
        </p:txBody>
      </p:sp>
      <p:sp>
        <p:nvSpPr>
          <p:cNvPr id="3" name="عنصر نائب للمحتوى 2"/>
          <p:cNvSpPr>
            <a:spLocks noGrp="1"/>
          </p:cNvSpPr>
          <p:nvPr>
            <p:ph idx="1"/>
          </p:nvPr>
        </p:nvSpPr>
        <p:spPr/>
        <p:txBody>
          <a:bodyPr/>
          <a:lstStyle/>
          <a:p>
            <a:pPr marL="0" indent="0" algn="l" rtl="0">
              <a:buNone/>
            </a:pPr>
            <a:r>
              <a:rPr lang="en-US" dirty="0"/>
              <a:t> We would like to express my deep gratitude and respect to our supervisor, Dr. Omar Tamimi, for his guidance, suggestions and excellent support.  We consider ourselves extremely proud and fortunate to work under his supervision with such a dynamic personality. </a:t>
            </a:r>
          </a:p>
          <a:p>
            <a:pPr marL="0" indent="0" algn="l" rtl="0">
              <a:buNone/>
            </a:pPr>
            <a:r>
              <a:rPr lang="ar-SA" altLang="ar-SA" dirty="0">
                <a:solidFill>
                  <a:schemeClr val="tx1">
                    <a:lumMod val="65000"/>
                    <a:lumOff val="35000"/>
                  </a:schemeClr>
                </a:solidFill>
                <a:latin typeface="Arial Unicode MS" panose="020B0604020202020204" pitchFamily="34" charset="-128"/>
              </a:rPr>
              <a:t> </a:t>
            </a:r>
            <a:r>
              <a:rPr lang="ar-SA" altLang="ar-SA" dirty="0"/>
              <a:t>Also, </a:t>
            </a:r>
            <a:r>
              <a:rPr lang="ar-SA" altLang="ar-SA" dirty="0" err="1"/>
              <a:t>thanks</a:t>
            </a:r>
            <a:r>
              <a:rPr lang="ar-SA" altLang="ar-SA" dirty="0"/>
              <a:t> </a:t>
            </a:r>
            <a:r>
              <a:rPr lang="ar-SA" altLang="ar-SA" dirty="0" err="1"/>
              <a:t>to</a:t>
            </a:r>
            <a:r>
              <a:rPr lang="ar-SA" altLang="ar-SA" dirty="0"/>
              <a:t> </a:t>
            </a:r>
            <a:r>
              <a:rPr lang="ar-SA" altLang="ar-SA" dirty="0" err="1"/>
              <a:t>all</a:t>
            </a:r>
            <a:r>
              <a:rPr lang="ar-SA" altLang="ar-SA" dirty="0"/>
              <a:t> </a:t>
            </a:r>
            <a:r>
              <a:rPr lang="ar-SA" altLang="ar-SA" dirty="0" err="1"/>
              <a:t>the</a:t>
            </a:r>
            <a:r>
              <a:rPr lang="ar-SA" altLang="ar-SA" dirty="0"/>
              <a:t> </a:t>
            </a:r>
            <a:r>
              <a:rPr lang="ar-SA" altLang="ar-SA" dirty="0" err="1"/>
              <a:t>faculty</a:t>
            </a:r>
            <a:r>
              <a:rPr lang="ar-SA" altLang="ar-SA" dirty="0"/>
              <a:t> </a:t>
            </a:r>
            <a:r>
              <a:rPr lang="ar-SA" altLang="ar-SA" dirty="0" err="1"/>
              <a:t>members</a:t>
            </a:r>
            <a:r>
              <a:rPr lang="ar-SA" altLang="ar-SA" dirty="0"/>
              <a:t> </a:t>
            </a:r>
            <a:r>
              <a:rPr lang="ar-SA" altLang="ar-SA" dirty="0" err="1"/>
              <a:t>in</a:t>
            </a:r>
            <a:r>
              <a:rPr lang="ar-SA" altLang="ar-SA" dirty="0"/>
              <a:t> </a:t>
            </a:r>
            <a:r>
              <a:rPr lang="ar-SA" altLang="ar-SA" dirty="0" err="1"/>
              <a:t>the</a:t>
            </a:r>
            <a:r>
              <a:rPr lang="ar-SA" altLang="ar-SA" dirty="0"/>
              <a:t> </a:t>
            </a:r>
            <a:r>
              <a:rPr lang="ar-SA" altLang="ar-SA" dirty="0" err="1"/>
              <a:t>Electrical</a:t>
            </a:r>
            <a:r>
              <a:rPr lang="ar-SA" altLang="ar-SA" dirty="0"/>
              <a:t> </a:t>
            </a:r>
            <a:r>
              <a:rPr lang="ar-SA" altLang="ar-SA" dirty="0" err="1"/>
              <a:t>Department</a:t>
            </a:r>
            <a:r>
              <a:rPr lang="ar-SA" altLang="ar-SA" dirty="0"/>
              <a:t> </a:t>
            </a:r>
            <a:r>
              <a:rPr lang="ar-SA" altLang="ar-SA" dirty="0" err="1"/>
              <a:t>for</a:t>
            </a:r>
            <a:r>
              <a:rPr lang="ar-SA" altLang="ar-SA" dirty="0"/>
              <a:t> </a:t>
            </a:r>
            <a:r>
              <a:rPr lang="ar-SA" altLang="ar-SA" dirty="0" err="1"/>
              <a:t>their</a:t>
            </a:r>
            <a:r>
              <a:rPr lang="ar-SA" altLang="ar-SA" dirty="0"/>
              <a:t> </a:t>
            </a:r>
            <a:r>
              <a:rPr lang="ar-SA" altLang="ar-SA" dirty="0" err="1"/>
              <a:t>assistance</a:t>
            </a:r>
            <a:r>
              <a:rPr lang="ar-SA" altLang="ar-SA" dirty="0"/>
              <a:t> </a:t>
            </a:r>
            <a:r>
              <a:rPr lang="ar-SA" altLang="ar-SA" dirty="0" err="1"/>
              <a:t>during</a:t>
            </a:r>
            <a:r>
              <a:rPr lang="ar-SA" altLang="ar-SA" dirty="0"/>
              <a:t> </a:t>
            </a:r>
            <a:r>
              <a:rPr lang="ar-SA" altLang="ar-SA" dirty="0" err="1"/>
              <a:t>this</a:t>
            </a:r>
            <a:r>
              <a:rPr lang="ar-SA" altLang="ar-SA" dirty="0"/>
              <a:t> </a:t>
            </a:r>
            <a:r>
              <a:rPr lang="ar-SA" altLang="ar-SA" dirty="0" err="1"/>
              <a:t>work</a:t>
            </a:r>
            <a:r>
              <a:rPr lang="ar-SA" altLang="ar-SA" dirty="0"/>
              <a:t>. </a:t>
            </a:r>
            <a:endParaRPr lang="en-US" dirty="0"/>
          </a:p>
          <a:p>
            <a:pPr marL="0" indent="0" algn="l" rtl="0">
              <a:buNone/>
            </a:pPr>
            <a:r>
              <a:rPr lang="en-US" dirty="0"/>
              <a:t>We would like to extend our heartfelt thanks to the family and friends who have always helped us with the nature and suggestions that helped us complete this current work We acknowledge our debt to them all.</a:t>
            </a:r>
          </a:p>
          <a:p>
            <a:pPr marL="0" indent="0" algn="l" rtl="0">
              <a:buNone/>
            </a:pPr>
            <a:endParaRPr lang="en-US" dirty="0"/>
          </a:p>
          <a:p>
            <a:pPr marL="0" indent="0" algn="l" rtl="0">
              <a:buNone/>
            </a:pPr>
            <a:endParaRPr lang="ar-SA" dirty="0"/>
          </a:p>
        </p:txBody>
      </p:sp>
    </p:spTree>
    <p:extLst>
      <p:ext uri="{BB962C8B-B14F-4D97-AF65-F5344CB8AC3E}">
        <p14:creationId xmlns:p14="http://schemas.microsoft.com/office/powerpoint/2010/main" val="7136022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3363310" y="0"/>
            <a:ext cx="6419194" cy="1880323"/>
          </a:xfrm>
          <a:prstGeom prst="rect">
            <a:avLst/>
          </a:prstGeom>
        </p:spPr>
        <p:txBody>
          <a:bodyPr wrap="none">
            <a:spAutoFit/>
          </a:bodyPr>
          <a:lstStyle/>
          <a:p>
            <a:pPr marR="107950" algn="ctr">
              <a:lnSpc>
                <a:spcPct val="150000"/>
              </a:lnSpc>
              <a:spcBef>
                <a:spcPts val="2400"/>
              </a:spcBef>
            </a:pPr>
            <a:r>
              <a:rPr lang="en-US" sz="8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Introduction</a:t>
            </a:r>
          </a:p>
        </p:txBody>
      </p:sp>
      <p:pic>
        <p:nvPicPr>
          <p:cNvPr id="4" name="image3.jpeg"/>
          <p:cNvPicPr/>
          <p:nvPr/>
        </p:nvPicPr>
        <p:blipFill>
          <a:blip r:embed="rId2" cstate="print"/>
          <a:stretch>
            <a:fillRect/>
          </a:stretch>
        </p:blipFill>
        <p:spPr>
          <a:xfrm>
            <a:off x="3993690" y="2336949"/>
            <a:ext cx="5150310" cy="3185231"/>
          </a:xfrm>
          <a:prstGeom prst="rect">
            <a:avLst/>
          </a:prstGeom>
        </p:spPr>
      </p:pic>
    </p:spTree>
    <p:extLst>
      <p:ext uri="{BB962C8B-B14F-4D97-AF65-F5344CB8AC3E}">
        <p14:creationId xmlns:p14="http://schemas.microsoft.com/office/powerpoint/2010/main" val="21740529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marL="1143000" marR="0" lvl="2" indent="-228600" rtl="0">
              <a:spcBef>
                <a:spcPts val="2370"/>
              </a:spcBef>
              <a:spcAft>
                <a:spcPts val="0"/>
              </a:spcAft>
              <a:tabLst>
                <a:tab pos="228600" algn="l"/>
                <a:tab pos="1308735" algn="l"/>
              </a:tabLst>
            </a:pPr>
            <a:r>
              <a:rPr lang="en-US" sz="3600" b="1" dirty="0">
                <a:latin typeface="Times New Roman"/>
                <a:ea typeface="Times New Roman"/>
              </a:rPr>
              <a:t>Surface</a:t>
            </a:r>
            <a:r>
              <a:rPr lang="en-US" sz="3600" b="1" spc="-10" dirty="0">
                <a:latin typeface="Times New Roman"/>
                <a:ea typeface="Times New Roman"/>
              </a:rPr>
              <a:t> </a:t>
            </a:r>
            <a:r>
              <a:rPr lang="en-US" sz="3600" b="1" dirty="0">
                <a:latin typeface="Times New Roman"/>
                <a:ea typeface="Times New Roman"/>
              </a:rPr>
              <a:t>mount</a:t>
            </a:r>
            <a:r>
              <a:rPr lang="en-US" sz="3600" b="1" spc="-10" dirty="0">
                <a:latin typeface="Times New Roman"/>
                <a:ea typeface="Times New Roman"/>
              </a:rPr>
              <a:t> </a:t>
            </a:r>
            <a:r>
              <a:rPr lang="en-US" sz="3600" b="1" dirty="0">
                <a:latin typeface="Times New Roman"/>
                <a:ea typeface="Times New Roman"/>
              </a:rPr>
              <a:t>technology</a:t>
            </a:r>
            <a:r>
              <a:rPr lang="en-US" sz="3600" b="1" spc="-15" dirty="0">
                <a:latin typeface="Times New Roman"/>
                <a:ea typeface="Times New Roman"/>
              </a:rPr>
              <a:t> </a:t>
            </a:r>
            <a:r>
              <a:rPr lang="en-US" sz="3600" b="1" dirty="0">
                <a:latin typeface="Times New Roman"/>
                <a:ea typeface="Times New Roman"/>
              </a:rPr>
              <a:t>and</a:t>
            </a:r>
            <a:r>
              <a:rPr lang="en-US" sz="3600" b="1" spc="-25" dirty="0">
                <a:latin typeface="Times New Roman"/>
                <a:ea typeface="Times New Roman"/>
              </a:rPr>
              <a:t> </a:t>
            </a:r>
            <a:r>
              <a:rPr lang="en-US" sz="3600" b="1" dirty="0">
                <a:latin typeface="Times New Roman"/>
                <a:ea typeface="Times New Roman"/>
              </a:rPr>
              <a:t>PCB</a:t>
            </a:r>
            <a:r>
              <a:rPr lang="en-US" sz="3600" b="1" spc="-5" dirty="0">
                <a:latin typeface="Times New Roman"/>
                <a:ea typeface="Times New Roman"/>
              </a:rPr>
              <a:t> </a:t>
            </a:r>
            <a:r>
              <a:rPr lang="en-US" sz="3600" b="1" dirty="0">
                <a:latin typeface="Times New Roman"/>
                <a:ea typeface="Times New Roman"/>
              </a:rPr>
              <a:t>board</a:t>
            </a:r>
            <a:br>
              <a:rPr lang="en-US" sz="4400" dirty="0">
                <a:latin typeface="Times New Roman"/>
                <a:ea typeface="Times New Roman"/>
              </a:rPr>
            </a:br>
            <a:endParaRPr lang="ar-SA" sz="5400" dirty="0"/>
          </a:p>
        </p:txBody>
      </p:sp>
      <p:sp>
        <p:nvSpPr>
          <p:cNvPr id="3" name="عنصر نائب للمحتوى 2"/>
          <p:cNvSpPr>
            <a:spLocks noGrp="1"/>
          </p:cNvSpPr>
          <p:nvPr>
            <p:ph idx="1"/>
          </p:nvPr>
        </p:nvSpPr>
        <p:spPr>
          <a:xfrm>
            <a:off x="2070539" y="1566041"/>
            <a:ext cx="5076496" cy="4345181"/>
          </a:xfrm>
        </p:spPr>
        <p:txBody>
          <a:bodyPr>
            <a:normAutofit fontScale="85000" lnSpcReduction="10000"/>
          </a:bodyPr>
          <a:lstStyle/>
          <a:p>
            <a:pPr algn="l"/>
            <a:r>
              <a:rPr lang="en-US" b="1" dirty="0"/>
              <a:t>SMT the process by which components are mounted directly onto the surface of the PCB. Known originally as “planar mounting,” the method was developed in the 1960s and has grown increasingly popular since the 1980s. Nowadays, virtually all electronic hardware is manufactured using SMT. It has become essential to PCB design and manufacturing, having improved the quality and performance of PCBs overall, and has reduced the costs of processing and handling greatly.  </a:t>
            </a:r>
          </a:p>
          <a:p>
            <a:pPr algn="l"/>
            <a:r>
              <a:rPr lang="en-US" b="1" dirty="0"/>
              <a:t>The key differences between SMT and through-hole mounting are (a) SMT does not require holes to be drilled through a PCB, (b) SMT components are much smaller, and (c) SMT components can be mounted on both side of the board. The ability to fit a high number of small components on a PCB has allowed for much denser, higher performing, and smaller PCBs.</a:t>
            </a:r>
          </a:p>
        </p:txBody>
      </p:sp>
      <p:pic>
        <p:nvPicPr>
          <p:cNvPr id="4" name="image2.jpeg"/>
          <p:cNvPicPr/>
          <p:nvPr/>
        </p:nvPicPr>
        <p:blipFill>
          <a:blip r:embed="rId2" cstate="print"/>
          <a:stretch>
            <a:fillRect/>
          </a:stretch>
        </p:blipFill>
        <p:spPr>
          <a:xfrm>
            <a:off x="7166776" y="1566041"/>
            <a:ext cx="5025224" cy="3127650"/>
          </a:xfrm>
          <a:prstGeom prst="rect">
            <a:avLst/>
          </a:prstGeom>
        </p:spPr>
      </p:pic>
    </p:spTree>
    <p:extLst>
      <p:ext uri="{BB962C8B-B14F-4D97-AF65-F5344CB8AC3E}">
        <p14:creationId xmlns:p14="http://schemas.microsoft.com/office/powerpoint/2010/main" val="2545292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8B0850A4-C25E-480E-AEEA-4023A58F1674}"/>
              </a:ext>
            </a:extLst>
          </p:cNvPr>
          <p:cNvSpPr>
            <a:spLocks noGrp="1"/>
          </p:cNvSpPr>
          <p:nvPr>
            <p:ph type="title"/>
          </p:nvPr>
        </p:nvSpPr>
        <p:spPr>
          <a:xfrm>
            <a:off x="1846555" y="624109"/>
            <a:ext cx="9658058" cy="5528115"/>
          </a:xfrm>
        </p:spPr>
        <p:txBody>
          <a:bodyPr>
            <a:noAutofit/>
          </a:bodyPr>
          <a:lstStyle/>
          <a:p>
            <a:br>
              <a:rPr lang="en-US" sz="1100" b="1" i="0" dirty="0">
                <a:solidFill>
                  <a:srgbClr val="595959"/>
                </a:solidFill>
                <a:effectLst/>
                <a:latin typeface="Merriweather" panose="00000500000000000000" pitchFamily="2" charset="0"/>
              </a:rPr>
            </a:br>
            <a:br>
              <a:rPr lang="en-US" sz="1100" b="1" i="0" dirty="0">
                <a:solidFill>
                  <a:srgbClr val="595959"/>
                </a:solidFill>
                <a:effectLst/>
                <a:latin typeface="Merriweather" panose="00000500000000000000" pitchFamily="2" charset="0"/>
              </a:rPr>
            </a:br>
            <a:r>
              <a:rPr lang="en-US" sz="1500" b="1" dirty="0">
                <a:solidFill>
                  <a:srgbClr val="FF0000"/>
                </a:solidFill>
                <a:latin typeface="+mn-lt"/>
                <a:ea typeface="+mn-ea"/>
                <a:cs typeface="+mn-cs"/>
              </a:rPr>
              <a:t>Advantages:</a:t>
            </a:r>
            <a:br>
              <a:rPr lang="en-US" sz="1500" b="1" dirty="0">
                <a:solidFill>
                  <a:schemeClr val="tx1">
                    <a:lumMod val="75000"/>
                    <a:lumOff val="25000"/>
                  </a:schemeClr>
                </a:solidFill>
                <a:latin typeface="+mn-lt"/>
                <a:ea typeface="+mn-ea"/>
                <a:cs typeface="+mn-cs"/>
              </a:rPr>
            </a:br>
            <a:br>
              <a:rPr lang="en-US" sz="1500" b="1" dirty="0">
                <a:solidFill>
                  <a:schemeClr val="tx1">
                    <a:lumMod val="75000"/>
                    <a:lumOff val="25000"/>
                  </a:schemeClr>
                </a:solidFill>
                <a:latin typeface="+mn-lt"/>
                <a:ea typeface="+mn-ea"/>
                <a:cs typeface="+mn-cs"/>
              </a:rPr>
            </a:br>
            <a:r>
              <a:rPr lang="en-US" sz="1500" b="1" dirty="0">
                <a:solidFill>
                  <a:schemeClr val="tx1">
                    <a:lumMod val="75000"/>
                    <a:lumOff val="25000"/>
                  </a:schemeClr>
                </a:solidFill>
                <a:latin typeface="+mn-lt"/>
                <a:ea typeface="+mn-ea"/>
                <a:cs typeface="+mn-cs"/>
              </a:rPr>
              <a:t>SMT allows for smaller PCB size, higher component density, and more real estate to work with. Because fewer drilling holes are required, SMT allows for lower cost and faster production time. During assembly, SMT components can be placed at rates of thousands—even tens of thousands—of placements per hour, versus less than a thousand for THM. Solder joint formation is much more reliable and repeatable using programmed reflow ovens versus through techniques. SMT has proven to be more stable and better performing in shake and vibration conditions.</a:t>
            </a:r>
            <a:br>
              <a:rPr lang="en-US" sz="1500" b="1" dirty="0">
                <a:solidFill>
                  <a:schemeClr val="tx1">
                    <a:lumMod val="75000"/>
                    <a:lumOff val="25000"/>
                  </a:schemeClr>
                </a:solidFill>
                <a:latin typeface="+mn-lt"/>
                <a:ea typeface="+mn-ea"/>
                <a:cs typeface="+mn-cs"/>
              </a:rPr>
            </a:br>
            <a:br>
              <a:rPr lang="en-US" sz="1500" b="1" dirty="0">
                <a:solidFill>
                  <a:schemeClr val="tx1">
                    <a:lumMod val="75000"/>
                    <a:lumOff val="25000"/>
                  </a:schemeClr>
                </a:solidFill>
                <a:latin typeface="+mn-lt"/>
                <a:ea typeface="+mn-ea"/>
                <a:cs typeface="+mn-cs"/>
              </a:rPr>
            </a:br>
            <a:br>
              <a:rPr lang="en-US" sz="1500" b="1" dirty="0">
                <a:solidFill>
                  <a:schemeClr val="tx1">
                    <a:lumMod val="75000"/>
                    <a:lumOff val="25000"/>
                  </a:schemeClr>
                </a:solidFill>
                <a:latin typeface="+mn-lt"/>
                <a:ea typeface="+mn-ea"/>
                <a:cs typeface="+mn-cs"/>
              </a:rPr>
            </a:br>
            <a:br>
              <a:rPr lang="en-US" sz="1500" b="1" dirty="0">
                <a:solidFill>
                  <a:schemeClr val="tx1">
                    <a:lumMod val="75000"/>
                    <a:lumOff val="25000"/>
                  </a:schemeClr>
                </a:solidFill>
                <a:latin typeface="+mn-lt"/>
                <a:ea typeface="+mn-ea"/>
                <a:cs typeface="+mn-cs"/>
              </a:rPr>
            </a:br>
            <a:br>
              <a:rPr lang="en-US" sz="1500" b="1" dirty="0">
                <a:solidFill>
                  <a:schemeClr val="tx1">
                    <a:lumMod val="75000"/>
                    <a:lumOff val="25000"/>
                  </a:schemeClr>
                </a:solidFill>
                <a:latin typeface="+mn-lt"/>
                <a:ea typeface="+mn-ea"/>
                <a:cs typeface="+mn-cs"/>
              </a:rPr>
            </a:br>
            <a:br>
              <a:rPr lang="en-US" sz="1500" b="1" dirty="0">
                <a:solidFill>
                  <a:schemeClr val="tx1">
                    <a:lumMod val="75000"/>
                    <a:lumOff val="25000"/>
                  </a:schemeClr>
                </a:solidFill>
                <a:latin typeface="+mn-lt"/>
                <a:ea typeface="+mn-ea"/>
                <a:cs typeface="+mn-cs"/>
              </a:rPr>
            </a:br>
            <a:r>
              <a:rPr lang="en-US" sz="1500" b="1" dirty="0">
                <a:solidFill>
                  <a:srgbClr val="FF0000"/>
                </a:solidFill>
                <a:latin typeface="+mn-lt"/>
                <a:ea typeface="+mn-ea"/>
                <a:cs typeface="+mn-cs"/>
              </a:rPr>
              <a:t>Disadvantages: </a:t>
            </a:r>
            <a:br>
              <a:rPr lang="en-US" sz="1500" b="1" dirty="0">
                <a:solidFill>
                  <a:srgbClr val="FF0000"/>
                </a:solidFill>
                <a:latin typeface="+mn-lt"/>
                <a:ea typeface="+mn-ea"/>
                <a:cs typeface="+mn-cs"/>
              </a:rPr>
            </a:br>
            <a:br>
              <a:rPr lang="en-US" sz="1500" b="1" dirty="0">
                <a:solidFill>
                  <a:schemeClr val="tx1">
                    <a:lumMod val="75000"/>
                    <a:lumOff val="25000"/>
                  </a:schemeClr>
                </a:solidFill>
                <a:latin typeface="+mn-lt"/>
                <a:ea typeface="+mn-ea"/>
                <a:cs typeface="+mn-cs"/>
              </a:rPr>
            </a:br>
            <a:r>
              <a:rPr lang="en-US" sz="1500" b="1" dirty="0">
                <a:solidFill>
                  <a:schemeClr val="tx1">
                    <a:lumMod val="75000"/>
                    <a:lumOff val="25000"/>
                  </a:schemeClr>
                </a:solidFill>
                <a:latin typeface="+mn-lt"/>
                <a:ea typeface="+mn-ea"/>
                <a:cs typeface="+mn-cs"/>
              </a:rPr>
              <a:t>SMT can be unreliable when used as the sole attachment method for components subject to mechanical stress (i.e. external devices that are frequently attached or detached).</a:t>
            </a:r>
            <a:br>
              <a:rPr lang="en-US" sz="1500" b="1" dirty="0">
                <a:solidFill>
                  <a:schemeClr val="tx1">
                    <a:lumMod val="75000"/>
                    <a:lumOff val="25000"/>
                  </a:schemeClr>
                </a:solidFill>
                <a:latin typeface="+mn-lt"/>
                <a:ea typeface="+mn-ea"/>
                <a:cs typeface="+mn-cs"/>
              </a:rPr>
            </a:br>
            <a:endParaRPr lang="en-US" sz="1500" b="1" dirty="0">
              <a:solidFill>
                <a:schemeClr val="tx1">
                  <a:lumMod val="75000"/>
                  <a:lumOff val="25000"/>
                </a:schemeClr>
              </a:solidFill>
              <a:latin typeface="+mn-lt"/>
              <a:ea typeface="+mn-ea"/>
              <a:cs typeface="+mn-cs"/>
            </a:endParaRPr>
          </a:p>
        </p:txBody>
      </p:sp>
    </p:spTree>
    <p:extLst>
      <p:ext uri="{BB962C8B-B14F-4D97-AF65-F5344CB8AC3E}">
        <p14:creationId xmlns:p14="http://schemas.microsoft.com/office/powerpoint/2010/main" val="7017246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319D7F48-4359-496A-9F0E-A82F60F9FAFD}"/>
              </a:ext>
            </a:extLst>
          </p:cNvPr>
          <p:cNvSpPr>
            <a:spLocks noGrp="1"/>
          </p:cNvSpPr>
          <p:nvPr>
            <p:ph type="title"/>
          </p:nvPr>
        </p:nvSpPr>
        <p:spPr>
          <a:xfrm>
            <a:off x="2947386" y="624110"/>
            <a:ext cx="8557226" cy="751929"/>
          </a:xfrm>
        </p:spPr>
        <p:txBody>
          <a:bodyPr>
            <a:normAutofit fontScale="90000"/>
          </a:bodyPr>
          <a:lstStyle/>
          <a:p>
            <a:r>
              <a:rPr lang="en-US" b="1" dirty="0">
                <a:solidFill>
                  <a:schemeClr val="tx2"/>
                </a:solidFill>
                <a:latin typeface="Times New Roman"/>
              </a:rPr>
              <a:t>SMD Components – Types of SMD Components</a:t>
            </a:r>
            <a:br>
              <a:rPr lang="en-US" b="0" i="0" dirty="0">
                <a:solidFill>
                  <a:srgbClr val="444444"/>
                </a:solidFill>
                <a:effectLst/>
                <a:latin typeface="Roboto" panose="02000000000000000000" pitchFamily="2" charset="0"/>
              </a:rPr>
            </a:br>
            <a:endParaRPr lang="en-US" dirty="0"/>
          </a:p>
        </p:txBody>
      </p:sp>
      <p:pic>
        <p:nvPicPr>
          <p:cNvPr id="7" name="عنصر نائب للمحتوى 6">
            <a:extLst>
              <a:ext uri="{FF2B5EF4-FFF2-40B4-BE49-F238E27FC236}">
                <a16:creationId xmlns:a16="http://schemas.microsoft.com/office/drawing/2014/main" id="{04461600-C52C-4806-9579-836982D7469F}"/>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497596" y="3951055"/>
            <a:ext cx="5193436" cy="2770145"/>
          </a:xfrm>
        </p:spPr>
      </p:pic>
      <p:sp>
        <p:nvSpPr>
          <p:cNvPr id="4" name="عنوان 1">
            <a:extLst>
              <a:ext uri="{FF2B5EF4-FFF2-40B4-BE49-F238E27FC236}">
                <a16:creationId xmlns:a16="http://schemas.microsoft.com/office/drawing/2014/main" id="{9DD361ED-3DA3-413E-8C74-948370EB9BCF}"/>
              </a:ext>
            </a:extLst>
          </p:cNvPr>
          <p:cNvSpPr txBox="1">
            <a:spLocks/>
          </p:cNvSpPr>
          <p:nvPr/>
        </p:nvSpPr>
        <p:spPr>
          <a:xfrm>
            <a:off x="2684016" y="1699787"/>
            <a:ext cx="8820596" cy="2810069"/>
          </a:xfrm>
          <a:prstGeom prst="rect">
            <a:avLst/>
          </a:prstGeom>
        </p:spPr>
        <p:txBody>
          <a:bodyPr vert="horz" lIns="91440" tIns="45720" rIns="91440" bIns="45720" rtlCol="0" anchor="t">
            <a:normAutofit fontScale="97500"/>
          </a:bodyPr>
          <a:lst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r>
              <a:rPr lang="en-US" sz="1500" b="1" dirty="0">
                <a:solidFill>
                  <a:schemeClr val="tx1">
                    <a:lumMod val="75000"/>
                    <a:lumOff val="25000"/>
                  </a:schemeClr>
                </a:solidFill>
                <a:latin typeface="+mn-lt"/>
                <a:ea typeface="+mn-ea"/>
                <a:cs typeface="+mn-cs"/>
              </a:rPr>
              <a:t>SMD Components or Surface Mount Devices are Electronic Components for SMT. SMD Components for SMT Don’t have Leads Like Thru-Hole Components.</a:t>
            </a:r>
          </a:p>
          <a:p>
            <a:endParaRPr lang="en-US" sz="1500" b="1" dirty="0">
              <a:solidFill>
                <a:schemeClr val="tx1">
                  <a:lumMod val="75000"/>
                  <a:lumOff val="25000"/>
                </a:schemeClr>
              </a:solidFill>
              <a:latin typeface="+mn-lt"/>
              <a:ea typeface="+mn-ea"/>
              <a:cs typeface="+mn-cs"/>
            </a:endParaRPr>
          </a:p>
          <a:p>
            <a:r>
              <a:rPr lang="en-US" sz="1500" b="1" dirty="0">
                <a:solidFill>
                  <a:schemeClr val="tx1">
                    <a:lumMod val="75000"/>
                    <a:lumOff val="25000"/>
                  </a:schemeClr>
                </a:solidFill>
                <a:latin typeface="+mn-lt"/>
                <a:ea typeface="+mn-ea"/>
                <a:cs typeface="+mn-cs"/>
              </a:rPr>
              <a:t>SMD Components or Surface Mount Electronic Components for SMT are no different from through-hole components as far as the electrical function is concerned.</a:t>
            </a:r>
          </a:p>
          <a:p>
            <a:endParaRPr lang="en-US" sz="1500" b="1" dirty="0">
              <a:solidFill>
                <a:schemeClr val="tx1">
                  <a:lumMod val="75000"/>
                  <a:lumOff val="25000"/>
                </a:schemeClr>
              </a:solidFill>
              <a:latin typeface="+mn-lt"/>
              <a:ea typeface="+mn-ea"/>
              <a:cs typeface="+mn-cs"/>
            </a:endParaRPr>
          </a:p>
          <a:p>
            <a:r>
              <a:rPr lang="en-US" sz="1500" b="1" dirty="0">
                <a:solidFill>
                  <a:schemeClr val="tx1">
                    <a:lumMod val="75000"/>
                    <a:lumOff val="25000"/>
                  </a:schemeClr>
                </a:solidFill>
                <a:latin typeface="+mn-lt"/>
                <a:ea typeface="+mn-ea"/>
                <a:cs typeface="+mn-cs"/>
              </a:rPr>
              <a:t>An SMT component is usually smaller than its through-hole counterpart because it has either smaller leads or no leads at all. It may have short pins or leads of various styles, flat contacts, a matrix of solder balls (BGAs), or terminations on the body of the component.</a:t>
            </a:r>
          </a:p>
          <a:p>
            <a:endParaRPr lang="en-US" sz="1500" b="1" dirty="0">
              <a:solidFill>
                <a:schemeClr val="tx1">
                  <a:lumMod val="75000"/>
                  <a:lumOff val="25000"/>
                </a:schemeClr>
              </a:solidFill>
              <a:latin typeface="+mn-lt"/>
              <a:ea typeface="+mn-ea"/>
              <a:cs typeface="+mn-cs"/>
            </a:endParaRPr>
          </a:p>
          <a:p>
            <a:endParaRPr lang="en-US" sz="1500" b="1" dirty="0">
              <a:solidFill>
                <a:schemeClr val="tx1">
                  <a:lumMod val="75000"/>
                  <a:lumOff val="25000"/>
                </a:schemeClr>
              </a:solidFill>
              <a:latin typeface="+mn-lt"/>
              <a:ea typeface="+mn-ea"/>
              <a:cs typeface="+mn-cs"/>
            </a:endParaRPr>
          </a:p>
        </p:txBody>
      </p:sp>
    </p:spTree>
    <p:extLst>
      <p:ext uri="{BB962C8B-B14F-4D97-AF65-F5344CB8AC3E}">
        <p14:creationId xmlns:p14="http://schemas.microsoft.com/office/powerpoint/2010/main" val="32553313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91151AE2-1970-426F-B3F6-4E475B056257}"/>
              </a:ext>
            </a:extLst>
          </p:cNvPr>
          <p:cNvSpPr>
            <a:spLocks noGrp="1"/>
          </p:cNvSpPr>
          <p:nvPr>
            <p:ph type="title"/>
          </p:nvPr>
        </p:nvSpPr>
        <p:spPr>
          <a:xfrm>
            <a:off x="4102130" y="624111"/>
            <a:ext cx="5530142" cy="947237"/>
          </a:xfrm>
        </p:spPr>
        <p:txBody>
          <a:bodyPr>
            <a:normAutofit fontScale="90000"/>
          </a:bodyPr>
          <a:lstStyle/>
          <a:p>
            <a:pPr algn="ctr"/>
            <a:r>
              <a:rPr lang="en-US" b="1" dirty="0">
                <a:solidFill>
                  <a:schemeClr val="tx2"/>
                </a:solidFill>
                <a:latin typeface="Times New Roman"/>
              </a:rPr>
              <a:t>Types of SMD Components</a:t>
            </a:r>
            <a:br>
              <a:rPr lang="en-US" b="0" i="0" dirty="0">
                <a:solidFill>
                  <a:srgbClr val="444444"/>
                </a:solidFill>
                <a:effectLst/>
                <a:latin typeface="Roboto" panose="02000000000000000000" pitchFamily="2" charset="0"/>
              </a:rPr>
            </a:br>
            <a:endParaRPr lang="en-US" dirty="0"/>
          </a:p>
        </p:txBody>
      </p:sp>
      <p:sp>
        <p:nvSpPr>
          <p:cNvPr id="4" name="عنوان 1">
            <a:extLst>
              <a:ext uri="{FF2B5EF4-FFF2-40B4-BE49-F238E27FC236}">
                <a16:creationId xmlns:a16="http://schemas.microsoft.com/office/drawing/2014/main" id="{FFD9BC28-D8BE-4469-BB9D-CE10F75DF258}"/>
              </a:ext>
            </a:extLst>
          </p:cNvPr>
          <p:cNvSpPr txBox="1">
            <a:spLocks/>
          </p:cNvSpPr>
          <p:nvPr/>
        </p:nvSpPr>
        <p:spPr>
          <a:xfrm>
            <a:off x="2760955" y="1921731"/>
            <a:ext cx="8309499" cy="3804366"/>
          </a:xfrm>
          <a:prstGeom prst="rect">
            <a:avLst/>
          </a:prstGeom>
        </p:spPr>
        <p:txBody>
          <a:bodyPr vert="horz" lIns="91440" tIns="45720" rIns="91440" bIns="45720" rtlCol="0" anchor="t">
            <a:normAutofit fontScale="97500"/>
          </a:bodyPr>
          <a:lst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a:endParaRPr lang="en-US" dirty="0"/>
          </a:p>
        </p:txBody>
      </p:sp>
      <p:sp>
        <p:nvSpPr>
          <p:cNvPr id="5" name="عنوان 1">
            <a:extLst>
              <a:ext uri="{FF2B5EF4-FFF2-40B4-BE49-F238E27FC236}">
                <a16:creationId xmlns:a16="http://schemas.microsoft.com/office/drawing/2014/main" id="{4C362847-4681-41E3-A22A-BD8C70F7D9A8}"/>
              </a:ext>
            </a:extLst>
          </p:cNvPr>
          <p:cNvSpPr txBox="1">
            <a:spLocks/>
          </p:cNvSpPr>
          <p:nvPr/>
        </p:nvSpPr>
        <p:spPr>
          <a:xfrm>
            <a:off x="2459115" y="1699789"/>
            <a:ext cx="8114190" cy="4257128"/>
          </a:xfrm>
          <a:prstGeom prst="rect">
            <a:avLst/>
          </a:prstGeom>
        </p:spPr>
        <p:txBody>
          <a:bodyPr vert="horz" lIns="91440" tIns="45720" rIns="91440" bIns="45720" rtlCol="0" anchor="t">
            <a:normAutofit fontScale="97500"/>
          </a:bodyPr>
          <a:lst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a:endParaRPr lang="en-US" dirty="0"/>
          </a:p>
        </p:txBody>
      </p:sp>
      <p:sp>
        <p:nvSpPr>
          <p:cNvPr id="7" name="مربع نص 6">
            <a:extLst>
              <a:ext uri="{FF2B5EF4-FFF2-40B4-BE49-F238E27FC236}">
                <a16:creationId xmlns:a16="http://schemas.microsoft.com/office/drawing/2014/main" id="{0DAC0B02-6642-483F-8F7B-71B6D5402A62}"/>
              </a:ext>
            </a:extLst>
          </p:cNvPr>
          <p:cNvSpPr txBox="1"/>
          <p:nvPr/>
        </p:nvSpPr>
        <p:spPr>
          <a:xfrm>
            <a:off x="3336525" y="1563409"/>
            <a:ext cx="7538620" cy="4616648"/>
          </a:xfrm>
          <a:prstGeom prst="rect">
            <a:avLst/>
          </a:prstGeom>
          <a:noFill/>
        </p:spPr>
        <p:txBody>
          <a:bodyPr wrap="square">
            <a:spAutoFit/>
          </a:bodyPr>
          <a:lstStyle/>
          <a:p>
            <a:pPr algn="l" fontAlgn="base"/>
            <a:r>
              <a:rPr lang="en-US" sz="1500" b="1" dirty="0">
                <a:solidFill>
                  <a:schemeClr val="tx1">
                    <a:lumMod val="75000"/>
                    <a:lumOff val="25000"/>
                  </a:schemeClr>
                </a:solidFill>
              </a:rPr>
              <a:t>These surface mount components come in a variety of packages, most of which are </a:t>
            </a:r>
            <a:r>
              <a:rPr lang="en-US" sz="1500" b="1" dirty="0" err="1">
                <a:solidFill>
                  <a:schemeClr val="tx1">
                    <a:lumMod val="75000"/>
                    <a:lumOff val="25000"/>
                  </a:schemeClr>
                </a:solidFill>
              </a:rPr>
              <a:t>standardised</a:t>
            </a:r>
            <a:r>
              <a:rPr lang="en-US" sz="1500" b="1" dirty="0">
                <a:solidFill>
                  <a:schemeClr val="tx1">
                    <a:lumMod val="75000"/>
                    <a:lumOff val="25000"/>
                  </a:schemeClr>
                </a:solidFill>
              </a:rPr>
              <a:t> to make the manufacture of the PCB assemblies using automated equipment much easier.</a:t>
            </a:r>
          </a:p>
          <a:p>
            <a:pPr algn="l" fontAlgn="base"/>
            <a:endParaRPr lang="en-US" sz="1500" b="1" dirty="0">
              <a:solidFill>
                <a:schemeClr val="tx1">
                  <a:lumMod val="75000"/>
                  <a:lumOff val="25000"/>
                </a:schemeClr>
              </a:solidFill>
            </a:endParaRPr>
          </a:p>
          <a:p>
            <a:pPr algn="l"/>
            <a:r>
              <a:rPr lang="en-US" sz="1500" b="1" dirty="0">
                <a:solidFill>
                  <a:schemeClr val="tx1">
                    <a:lumMod val="75000"/>
                    <a:lumOff val="25000"/>
                  </a:schemeClr>
                </a:solidFill>
              </a:rPr>
              <a:t>There are two basic types, active and passive surface mount electronic components:</a:t>
            </a:r>
          </a:p>
          <a:p>
            <a:pPr algn="l"/>
            <a:endParaRPr lang="en-US" sz="1500" b="1" dirty="0">
              <a:solidFill>
                <a:schemeClr val="tx1">
                  <a:lumMod val="75000"/>
                  <a:lumOff val="25000"/>
                </a:schemeClr>
              </a:solidFill>
            </a:endParaRPr>
          </a:p>
          <a:p>
            <a:pPr marL="342900" indent="-342900" algn="l" rtl="0">
              <a:buFont typeface="+mj-lt"/>
              <a:buAutoNum type="arabicPeriod"/>
            </a:pPr>
            <a:r>
              <a:rPr lang="en-US" sz="1500" b="1" dirty="0">
                <a:solidFill>
                  <a:schemeClr val="tx1">
                    <a:lumMod val="75000"/>
                    <a:lumOff val="25000"/>
                  </a:schemeClr>
                </a:solidFill>
              </a:rPr>
              <a:t>Passive Surface Mount Electronic Components:</a:t>
            </a:r>
          </a:p>
          <a:p>
            <a:pPr marL="800100" lvl="2" indent="-342900" algn="l" rtl="0">
              <a:buFont typeface="+mj-lt"/>
              <a:buAutoNum type="alphaLcParenR"/>
            </a:pPr>
            <a:r>
              <a:rPr lang="en-US" sz="1500" dirty="0">
                <a:solidFill>
                  <a:schemeClr val="tx1">
                    <a:lumMod val="75000"/>
                    <a:lumOff val="25000"/>
                  </a:schemeClr>
                </a:solidFill>
              </a:rPr>
              <a:t>Surface Mount Resistor</a:t>
            </a:r>
          </a:p>
          <a:p>
            <a:pPr marL="800100" lvl="2" indent="-342900" algn="l" rtl="0">
              <a:buFont typeface="+mj-lt"/>
              <a:buAutoNum type="alphaLcParenR"/>
            </a:pPr>
            <a:r>
              <a:rPr lang="en-US" sz="1500" dirty="0">
                <a:solidFill>
                  <a:schemeClr val="tx1">
                    <a:lumMod val="75000"/>
                    <a:lumOff val="25000"/>
                  </a:schemeClr>
                </a:solidFill>
              </a:rPr>
              <a:t>Capacitors</a:t>
            </a:r>
          </a:p>
          <a:p>
            <a:pPr marL="800100" lvl="2" indent="-342900" algn="l" rtl="0">
              <a:buFont typeface="+mj-lt"/>
              <a:buAutoNum type="alphaLcParenR"/>
            </a:pPr>
            <a:r>
              <a:rPr lang="en-US" sz="1500" dirty="0">
                <a:solidFill>
                  <a:schemeClr val="tx1">
                    <a:lumMod val="75000"/>
                    <a:lumOff val="25000"/>
                  </a:schemeClr>
                </a:solidFill>
              </a:rPr>
              <a:t>Inductors</a:t>
            </a:r>
          </a:p>
          <a:p>
            <a:pPr marL="800100" lvl="2" indent="-342900" algn="l" rtl="0">
              <a:buFont typeface="+mj-lt"/>
              <a:buAutoNum type="alphaLcParenR"/>
            </a:pPr>
            <a:r>
              <a:rPr lang="en-US" sz="1500" dirty="0">
                <a:solidFill>
                  <a:schemeClr val="tx1">
                    <a:lumMod val="75000"/>
                    <a:lumOff val="25000"/>
                  </a:schemeClr>
                </a:solidFill>
              </a:rPr>
              <a:t>Transformers</a:t>
            </a:r>
          </a:p>
          <a:p>
            <a:pPr marL="342900" lvl="1" indent="-342900" algn="l" rtl="0">
              <a:buFont typeface="+mj-lt"/>
              <a:buAutoNum type="arabicPeriod"/>
            </a:pPr>
            <a:endParaRPr lang="en-US" sz="1500" b="1" dirty="0">
              <a:solidFill>
                <a:schemeClr val="tx1">
                  <a:lumMod val="75000"/>
                  <a:lumOff val="25000"/>
                </a:schemeClr>
              </a:solidFill>
            </a:endParaRPr>
          </a:p>
          <a:p>
            <a:pPr marL="342900" lvl="1" indent="-342900" algn="l" rtl="0">
              <a:buFont typeface="+mj-lt"/>
              <a:buAutoNum type="arabicPeriod"/>
            </a:pPr>
            <a:endParaRPr lang="en-US" sz="1500" b="1" dirty="0">
              <a:solidFill>
                <a:schemeClr val="tx1">
                  <a:lumMod val="75000"/>
                  <a:lumOff val="25000"/>
                </a:schemeClr>
              </a:solidFill>
            </a:endParaRPr>
          </a:p>
          <a:p>
            <a:pPr marL="342900" indent="-342900" algn="l" rtl="0">
              <a:buFont typeface="+mj-lt"/>
              <a:buAutoNum type="arabicPeriod"/>
            </a:pPr>
            <a:r>
              <a:rPr lang="en-US" sz="1500" b="1" dirty="0">
                <a:solidFill>
                  <a:schemeClr val="tx1">
                    <a:lumMod val="75000"/>
                    <a:lumOff val="25000"/>
                  </a:schemeClr>
                </a:solidFill>
              </a:rPr>
              <a:t>Active Surface Mount Electronic Components</a:t>
            </a:r>
          </a:p>
          <a:p>
            <a:pPr marL="800100" lvl="1" indent="-342900" algn="l" rtl="0">
              <a:buFont typeface="+mj-lt"/>
              <a:buAutoNum type="alphaLcParenR"/>
            </a:pPr>
            <a:r>
              <a:rPr lang="en-US" sz="1500" dirty="0">
                <a:solidFill>
                  <a:schemeClr val="tx1">
                    <a:lumMod val="75000"/>
                    <a:lumOff val="25000"/>
                  </a:schemeClr>
                </a:solidFill>
              </a:rPr>
              <a:t>Diodes</a:t>
            </a:r>
          </a:p>
          <a:p>
            <a:pPr marL="800100" lvl="1" indent="-342900" algn="l" rtl="0">
              <a:buFont typeface="+mj-lt"/>
              <a:buAutoNum type="alphaLcParenR"/>
            </a:pPr>
            <a:r>
              <a:rPr lang="en-US" sz="1500" dirty="0">
                <a:solidFill>
                  <a:schemeClr val="tx1">
                    <a:lumMod val="75000"/>
                    <a:lumOff val="25000"/>
                  </a:schemeClr>
                </a:solidFill>
              </a:rPr>
              <a:t>Transistors</a:t>
            </a:r>
          </a:p>
          <a:p>
            <a:pPr marL="800100" lvl="1" indent="-342900" algn="l" rtl="0">
              <a:buFont typeface="+mj-lt"/>
              <a:buAutoNum type="alphaLcParenR"/>
            </a:pPr>
            <a:r>
              <a:rPr lang="en-US" sz="1500" dirty="0">
                <a:solidFill>
                  <a:schemeClr val="tx1">
                    <a:lumMod val="75000"/>
                    <a:lumOff val="25000"/>
                  </a:schemeClr>
                </a:solidFill>
              </a:rPr>
              <a:t>Integrated Circuit (IC’s)</a:t>
            </a:r>
          </a:p>
          <a:p>
            <a:pPr lvl="1" algn="l" rtl="0"/>
            <a:endParaRPr lang="en-US" sz="1500" b="1" dirty="0">
              <a:solidFill>
                <a:schemeClr val="tx1">
                  <a:lumMod val="75000"/>
                  <a:lumOff val="25000"/>
                </a:schemeClr>
              </a:solidFill>
            </a:endParaRPr>
          </a:p>
        </p:txBody>
      </p:sp>
    </p:spTree>
    <p:extLst>
      <p:ext uri="{BB962C8B-B14F-4D97-AF65-F5344CB8AC3E}">
        <p14:creationId xmlns:p14="http://schemas.microsoft.com/office/powerpoint/2010/main" val="39878356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707688" y="493307"/>
            <a:ext cx="7918883" cy="584775"/>
          </a:xfrm>
          <a:prstGeom prst="rect">
            <a:avLst/>
          </a:prstGeom>
        </p:spPr>
        <p:txBody>
          <a:bodyPr wrap="square">
            <a:spAutoFit/>
          </a:bodyPr>
          <a:lstStyle/>
          <a:p>
            <a:pPr lvl="2" algn="ctr" defTabSz="457200">
              <a:spcBef>
                <a:spcPct val="0"/>
              </a:spcBef>
            </a:pPr>
            <a:r>
              <a:rPr lang="en-US" sz="3200" b="1" dirty="0">
                <a:solidFill>
                  <a:schemeClr val="tx2"/>
                </a:solidFill>
                <a:latin typeface="Times New Roman"/>
                <a:ea typeface="+mj-ea"/>
                <a:cs typeface="+mj-cs"/>
              </a:rPr>
              <a:t>What is SMT Pick and Place Machine?</a:t>
            </a:r>
          </a:p>
        </p:txBody>
      </p:sp>
      <p:sp>
        <p:nvSpPr>
          <p:cNvPr id="5" name="Rectangle 4"/>
          <p:cNvSpPr/>
          <p:nvPr/>
        </p:nvSpPr>
        <p:spPr>
          <a:xfrm>
            <a:off x="2707688" y="1540151"/>
            <a:ext cx="7778573" cy="2554545"/>
          </a:xfrm>
          <a:prstGeom prst="rect">
            <a:avLst/>
          </a:prstGeom>
        </p:spPr>
        <p:txBody>
          <a:bodyPr wrap="square">
            <a:spAutoFit/>
          </a:bodyPr>
          <a:lstStyle/>
          <a:p>
            <a:pPr algn="l" eaLnBrk="1" hangingPunct="1"/>
            <a:r>
              <a:rPr lang="en-US" sz="1600" dirty="0">
                <a:solidFill>
                  <a:srgbClr val="000000"/>
                </a:solidFill>
                <a:latin typeface="Calibri" panose="020F0502020204030204" pitchFamily="34" charset="0"/>
              </a:rPr>
              <a:t>A PnP machine for SMT, refers to a system used to mount small electronic components (SMDs) such as circuits, capacitors, resistors onto the printed circuit board.</a:t>
            </a:r>
          </a:p>
          <a:p>
            <a:pPr algn="l" eaLnBrk="1" hangingPunct="1"/>
            <a:endParaRPr lang="en-US" sz="1600" dirty="0">
              <a:solidFill>
                <a:srgbClr val="000000"/>
              </a:solidFill>
              <a:latin typeface="Calibri" panose="020F0502020204030204" pitchFamily="34" charset="0"/>
            </a:endParaRPr>
          </a:p>
          <a:p>
            <a:pPr algn="l" eaLnBrk="1" hangingPunct="1"/>
            <a:r>
              <a:rPr lang="en-US" sz="1600" dirty="0">
                <a:solidFill>
                  <a:srgbClr val="000000"/>
                </a:solidFill>
                <a:latin typeface="Calibri" panose="020F0502020204030204" pitchFamily="34" charset="0"/>
              </a:rPr>
              <a:t>These machines generally contribute to about 50% of the total cost of a complete </a:t>
            </a:r>
            <a:r>
              <a:rPr lang="en-US" sz="1600" dirty="0">
                <a:solidFill>
                  <a:srgbClr val="000000"/>
                </a:solidFill>
                <a:latin typeface="Calibri" panose="020F0502020204030204" pitchFamily="34" charset="0"/>
                <a:hlinkClick r:id="rId2">
                  <a:extLst>
                    <a:ext uri="{A12FA001-AC4F-418D-AE19-62706E023703}">
                      <ahyp:hlinkClr xmlns:ahyp="http://schemas.microsoft.com/office/drawing/2018/hyperlinkcolor" val="tx"/>
                    </a:ext>
                  </a:extLst>
                </a:hlinkClick>
              </a:rPr>
              <a:t>SMT</a:t>
            </a:r>
            <a:r>
              <a:rPr lang="en-US" sz="1600" dirty="0">
                <a:solidFill>
                  <a:srgbClr val="000000"/>
                </a:solidFill>
                <a:latin typeface="Calibri" panose="020F0502020204030204" pitchFamily="34" charset="0"/>
              </a:rPr>
              <a:t> </a:t>
            </a:r>
            <a:r>
              <a:rPr lang="en-US" sz="1600" dirty="0">
                <a:solidFill>
                  <a:srgbClr val="000000"/>
                </a:solidFill>
                <a:latin typeface="Calibri" panose="020F0502020204030204" pitchFamily="34" charset="0"/>
                <a:hlinkClick r:id="rId2">
                  <a:extLst>
                    <a:ext uri="{A12FA001-AC4F-418D-AE19-62706E023703}">
                      <ahyp:hlinkClr xmlns:ahyp="http://schemas.microsoft.com/office/drawing/2018/hyperlinkcolor" val="tx"/>
                    </a:ext>
                  </a:extLst>
                </a:hlinkClick>
              </a:rPr>
              <a:t>production line</a:t>
            </a:r>
            <a:r>
              <a:rPr lang="en-US" sz="1600" dirty="0">
                <a:solidFill>
                  <a:srgbClr val="000000"/>
                </a:solidFill>
                <a:latin typeface="Calibri" panose="020F0502020204030204" pitchFamily="34" charset="0"/>
              </a:rPr>
              <a:t>. </a:t>
            </a:r>
          </a:p>
          <a:p>
            <a:pPr algn="l" eaLnBrk="1" hangingPunct="1"/>
            <a:endParaRPr lang="en-US" sz="1600" dirty="0">
              <a:solidFill>
                <a:srgbClr val="000000"/>
              </a:solidFill>
              <a:latin typeface="Calibri" panose="020F0502020204030204" pitchFamily="34" charset="0"/>
            </a:endParaRPr>
          </a:p>
          <a:p>
            <a:pPr algn="l" eaLnBrk="1" hangingPunct="1"/>
            <a:r>
              <a:rPr lang="en-US" sz="1600" dirty="0">
                <a:solidFill>
                  <a:srgbClr val="000000"/>
                </a:solidFill>
                <a:latin typeface="Calibri" panose="020F0502020204030204" pitchFamily="34" charset="0"/>
              </a:rPr>
              <a:t>Some surface mount placement machine (pick and place machine) are very versatile and are capable of placing many different </a:t>
            </a:r>
            <a:r>
              <a:rPr lang="en-US" sz="1600" dirty="0">
                <a:solidFill>
                  <a:srgbClr val="000000"/>
                </a:solidFill>
                <a:latin typeface="Calibri" panose="020F0502020204030204" pitchFamily="34" charset="0"/>
                <a:hlinkClick r:id="rId3">
                  <a:extLst>
                    <a:ext uri="{A12FA001-AC4F-418D-AE19-62706E023703}">
                      <ahyp:hlinkClr xmlns:ahyp="http://schemas.microsoft.com/office/drawing/2018/hyperlinkcolor" val="tx"/>
                    </a:ext>
                  </a:extLst>
                </a:hlinkClick>
              </a:rPr>
              <a:t>electronic components </a:t>
            </a:r>
            <a:r>
              <a:rPr lang="en-US" sz="1600" dirty="0">
                <a:solidFill>
                  <a:srgbClr val="000000"/>
                </a:solidFill>
                <a:latin typeface="Calibri" panose="020F0502020204030204" pitchFamily="34" charset="0"/>
              </a:rPr>
              <a:t>used in electronics, while </a:t>
            </a:r>
          </a:p>
          <a:p>
            <a:pPr algn="l" eaLnBrk="1" hangingPunct="1"/>
            <a:r>
              <a:rPr lang="en-US" sz="1600" dirty="0">
                <a:solidFill>
                  <a:srgbClr val="000000"/>
                </a:solidFill>
                <a:latin typeface="Calibri" panose="020F0502020204030204" pitchFamily="34" charset="0"/>
              </a:rPr>
              <a:t>others are dedicated to a few component types.</a:t>
            </a:r>
          </a:p>
          <a:p>
            <a:pPr algn="l" eaLnBrk="1" hangingPunct="1"/>
            <a:endParaRPr lang="en-US" sz="1600" dirty="0">
              <a:solidFill>
                <a:srgbClr val="000000"/>
              </a:solidFill>
              <a:latin typeface="Calibri" panose="020F0502020204030204" pitchFamily="34" charset="0"/>
            </a:endParaRPr>
          </a:p>
        </p:txBody>
      </p:sp>
      <p:pic>
        <p:nvPicPr>
          <p:cNvPr id="4" name="صورة 3">
            <a:extLst>
              <a:ext uri="{FF2B5EF4-FFF2-40B4-BE49-F238E27FC236}">
                <a16:creationId xmlns:a16="http://schemas.microsoft.com/office/drawing/2014/main" id="{6005DA04-84A0-4FF2-9C0D-3793B5F68DEA}"/>
              </a:ext>
            </a:extLst>
          </p:cNvPr>
          <p:cNvPicPr>
            <a:picLocks noChangeAspect="1"/>
          </p:cNvPicPr>
          <p:nvPr/>
        </p:nvPicPr>
        <p:blipFill>
          <a:blip r:embed="rId4"/>
          <a:stretch>
            <a:fillRect/>
          </a:stretch>
        </p:blipFill>
        <p:spPr>
          <a:xfrm>
            <a:off x="3845194" y="3943905"/>
            <a:ext cx="5928038" cy="2616693"/>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extLst>
      <p:ext uri="{BB962C8B-B14F-4D97-AF65-F5344CB8AC3E}">
        <p14:creationId xmlns:p14="http://schemas.microsoft.com/office/powerpoint/2010/main" val="19960557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en-US" sz="4400" b="1" dirty="0"/>
              <a:t>Hardware system</a:t>
            </a:r>
            <a:br>
              <a:rPr lang="en-US" sz="4400" b="1" i="1" dirty="0"/>
            </a:br>
            <a:endParaRPr lang="ar-SA" sz="4400" dirty="0"/>
          </a:p>
        </p:txBody>
      </p:sp>
      <p:sp>
        <p:nvSpPr>
          <p:cNvPr id="3" name="عنصر نائب للمحتوى 2"/>
          <p:cNvSpPr>
            <a:spLocks noGrp="1"/>
          </p:cNvSpPr>
          <p:nvPr>
            <p:ph idx="1"/>
          </p:nvPr>
        </p:nvSpPr>
        <p:spPr>
          <a:xfrm>
            <a:off x="2589212" y="1820175"/>
            <a:ext cx="8915400" cy="4675516"/>
          </a:xfrm>
        </p:spPr>
        <p:txBody>
          <a:bodyPr>
            <a:normAutofit/>
          </a:bodyPr>
          <a:lstStyle/>
          <a:p>
            <a:pPr algn="l">
              <a:buNone/>
            </a:pPr>
            <a:r>
              <a:rPr lang="en-US" b="1" dirty="0"/>
              <a:t>1-PCB</a:t>
            </a:r>
            <a:r>
              <a:rPr lang="en-US" dirty="0"/>
              <a:t> </a:t>
            </a:r>
          </a:p>
          <a:p>
            <a:pPr algn="l">
              <a:buNone/>
            </a:pPr>
            <a:r>
              <a:rPr lang="en-US" b="1" dirty="0"/>
              <a:t>2-Smoothie board</a:t>
            </a:r>
            <a:endParaRPr lang="en-US" dirty="0"/>
          </a:p>
          <a:p>
            <a:pPr algn="l">
              <a:buNone/>
            </a:pPr>
            <a:r>
              <a:rPr lang="en-US" b="1" dirty="0"/>
              <a:t>3-Sparkfun vacuum pump</a:t>
            </a:r>
            <a:endParaRPr lang="en-US" dirty="0"/>
          </a:p>
          <a:p>
            <a:pPr algn="l">
              <a:buNone/>
            </a:pPr>
            <a:r>
              <a:rPr lang="en-US" b="1" dirty="0"/>
              <a:t>4-Solenoid Valve</a:t>
            </a:r>
            <a:r>
              <a:rPr lang="en-US" dirty="0"/>
              <a:t> </a:t>
            </a:r>
          </a:p>
          <a:p>
            <a:pPr algn="l">
              <a:buNone/>
            </a:pPr>
            <a:r>
              <a:rPr lang="en-US" b="1" dirty="0"/>
              <a:t>5-V-Slot Linear Actuator</a:t>
            </a:r>
            <a:endParaRPr lang="en-US" dirty="0"/>
          </a:p>
          <a:p>
            <a:pPr algn="l">
              <a:buNone/>
            </a:pPr>
            <a:r>
              <a:rPr lang="en-US" b="1" dirty="0"/>
              <a:t>6-Head and nozzle</a:t>
            </a:r>
            <a:endParaRPr lang="en-US" dirty="0"/>
          </a:p>
          <a:p>
            <a:pPr algn="l">
              <a:buNone/>
            </a:pPr>
            <a:r>
              <a:rPr lang="en-US" b="1" dirty="0"/>
              <a:t>7--Camera- PT-0820</a:t>
            </a:r>
            <a:endParaRPr lang="en-US" dirty="0"/>
          </a:p>
          <a:p>
            <a:pPr algn="l" rtl="0"/>
            <a:endParaRPr lang="en-US" dirty="0">
              <a:solidFill>
                <a:schemeClr val="tx2">
                  <a:lumMod val="75000"/>
                </a:schemeClr>
              </a:solidFill>
            </a:endParaRPr>
          </a:p>
          <a:p>
            <a:pPr algn="l" rtl="0"/>
            <a:endParaRPr lang="en-US" dirty="0"/>
          </a:p>
          <a:p>
            <a:pPr algn="l" rtl="0"/>
            <a:endParaRPr lang="en-US" dirty="0"/>
          </a:p>
          <a:p>
            <a:pPr algn="l" rtl="0"/>
            <a:endParaRPr lang="ar-SA" dirty="0"/>
          </a:p>
        </p:txBody>
      </p:sp>
    </p:spTree>
    <p:extLst>
      <p:ext uri="{BB962C8B-B14F-4D97-AF65-F5344CB8AC3E}">
        <p14:creationId xmlns:p14="http://schemas.microsoft.com/office/powerpoint/2010/main" val="1934099675"/>
      </p:ext>
    </p:extLst>
  </p:cSld>
  <p:clrMapOvr>
    <a:masterClrMapping/>
  </p:clrMapOvr>
</p:sld>
</file>

<file path=ppt/theme/theme1.xml><?xml version="1.0" encoding="utf-8"?>
<a:theme xmlns:a="http://schemas.openxmlformats.org/drawingml/2006/main" name="ربطة">
  <a:themeElements>
    <a:clrScheme name="ربطة">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ربطة">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ربطة">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1595</TotalTime>
  <Words>1495</Words>
  <Application>Microsoft Office PowerPoint</Application>
  <PresentationFormat>شاشة عريضة</PresentationFormat>
  <Paragraphs>107</Paragraphs>
  <Slides>19</Slides>
  <Notes>0</Notes>
  <HiddenSlides>0</HiddenSlides>
  <MMClips>0</MMClips>
  <ScaleCrop>false</ScaleCrop>
  <HeadingPairs>
    <vt:vector size="6" baseType="variant">
      <vt:variant>
        <vt:lpstr>الخطوط المستخدمة</vt:lpstr>
      </vt:variant>
      <vt:variant>
        <vt:i4>11</vt:i4>
      </vt:variant>
      <vt:variant>
        <vt:lpstr>نسق</vt:lpstr>
      </vt:variant>
      <vt:variant>
        <vt:i4>1</vt:i4>
      </vt:variant>
      <vt:variant>
        <vt:lpstr>عناوين الشرائح</vt:lpstr>
      </vt:variant>
      <vt:variant>
        <vt:i4>19</vt:i4>
      </vt:variant>
    </vt:vector>
  </HeadingPairs>
  <TitlesOfParts>
    <vt:vector size="31" baseType="lpstr">
      <vt:lpstr>Amazon Ember</vt:lpstr>
      <vt:lpstr>Arial</vt:lpstr>
      <vt:lpstr>Arial Unicode MS</vt:lpstr>
      <vt:lpstr>Calibri</vt:lpstr>
      <vt:lpstr>Century Gothic</vt:lpstr>
      <vt:lpstr>Merriweather</vt:lpstr>
      <vt:lpstr>Roboto</vt:lpstr>
      <vt:lpstr>Segoe UI Historic</vt:lpstr>
      <vt:lpstr>Times New Roman</vt:lpstr>
      <vt:lpstr>Wingdings</vt:lpstr>
      <vt:lpstr>Wingdings 3</vt:lpstr>
      <vt:lpstr>ربطة</vt:lpstr>
      <vt:lpstr> Design &amp; Implementation of Pick &amp; Place SMT Machine </vt:lpstr>
      <vt:lpstr>Acknowledgements</vt:lpstr>
      <vt:lpstr>عرض تقديمي في PowerPoint</vt:lpstr>
      <vt:lpstr>Surface mount technology and PCB board </vt:lpstr>
      <vt:lpstr>  Advantages:  SMT allows for smaller PCB size, higher component density, and more real estate to work with. Because fewer drilling holes are required, SMT allows for lower cost and faster production time. During assembly, SMT components can be placed at rates of thousands—even tens of thousands—of placements per hour, versus less than a thousand for THM. Solder joint formation is much more reliable and repeatable using programmed reflow ovens versus through techniques. SMT has proven to be more stable and better performing in shake and vibration conditions.      Disadvantages:   SMT can be unreliable when used as the sole attachment method for components subject to mechanical stress (i.e. external devices that are frequently attached or detached). </vt:lpstr>
      <vt:lpstr>SMD Components – Types of SMD Components </vt:lpstr>
      <vt:lpstr>Types of SMD Components </vt:lpstr>
      <vt:lpstr>عرض تقديمي في PowerPoint</vt:lpstr>
      <vt:lpstr>Hardware system </vt:lpstr>
      <vt:lpstr>Stepper Motors  </vt:lpstr>
      <vt:lpstr>Hybrid synchronous stepper motor-Nema-17</vt:lpstr>
      <vt:lpstr> Smoothie Boards:- </vt:lpstr>
      <vt:lpstr>v-slot linear actuator</vt:lpstr>
      <vt:lpstr>Power Supply</vt:lpstr>
      <vt:lpstr>Vaccum pump </vt:lpstr>
      <vt:lpstr>smt head</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Automatic Solar Tracker</dc:title>
  <dc:creator>Dell</dc:creator>
  <cp:lastModifiedBy>Hp</cp:lastModifiedBy>
  <cp:revision>34</cp:revision>
  <dcterms:created xsi:type="dcterms:W3CDTF">2021-12-13T21:40:16Z</dcterms:created>
  <dcterms:modified xsi:type="dcterms:W3CDTF">2021-12-29T18:24:13Z</dcterms:modified>
</cp:coreProperties>
</file>