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7" r:id="rId2"/>
    <p:sldMasterId id="2147483692" r:id="rId3"/>
  </p:sldMasterIdLst>
  <p:notesMasterIdLst>
    <p:notesMasterId r:id="rId22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76" r:id="rId12"/>
    <p:sldId id="273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8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j9hJQcIk4TgJOQeYCWuRDfExjN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05" name="Google Shape;20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1" name="Google Shape;2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7" name="Google Shape;21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3" name="Google Shape;2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9" name="Google Shape;22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5" name="Google Shape;23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0" name="Google Shape;2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9" name="Google Shape;19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Slide layout">
  <p:cSld name="Section Break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6387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7909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163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4434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73596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Agenda slide layout">
  <p:cSld name="3_Agenda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925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nts slide layout">
  <p:cSld name="2_Contents slide layou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682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 slide layout">
  <p:cSld name="Contents slide layou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3"/>
          <p:cNvSpPr txBox="1">
            <a:spLocks noGrp="1"/>
          </p:cNvSpPr>
          <p:nvPr>
            <p:ph type="body" idx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6443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aam slide layout">
  <p:cSld name="4_Taam slide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4"/>
          <p:cNvSpPr txBox="1">
            <a:spLocks noGrp="1"/>
          </p:cNvSpPr>
          <p:nvPr>
            <p:ph type="body" idx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4"/>
          <p:cNvSpPr>
            <a:spLocks noGrp="1"/>
          </p:cNvSpPr>
          <p:nvPr>
            <p:ph type="pic" idx="2"/>
          </p:nvPr>
        </p:nvSpPr>
        <p:spPr>
          <a:xfrm>
            <a:off x="995168" y="2560523"/>
            <a:ext cx="2160000" cy="2160000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" name="Google Shape;19;p24"/>
          <p:cNvSpPr>
            <a:spLocks noGrp="1"/>
          </p:cNvSpPr>
          <p:nvPr>
            <p:ph type="pic" idx="3"/>
          </p:nvPr>
        </p:nvSpPr>
        <p:spPr>
          <a:xfrm>
            <a:off x="4495312" y="2560523"/>
            <a:ext cx="2160000" cy="2160000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" name="Google Shape;20;p24"/>
          <p:cNvSpPr>
            <a:spLocks noGrp="1"/>
          </p:cNvSpPr>
          <p:nvPr>
            <p:ph type="pic" idx="4"/>
          </p:nvPr>
        </p:nvSpPr>
        <p:spPr>
          <a:xfrm>
            <a:off x="7995455" y="2560523"/>
            <a:ext cx="2160000" cy="2160000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036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layout">
  <p:cSld name="End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10146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7/6/2025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2240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6648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1900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5018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49876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9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"/>
          <p:cNvGrpSpPr/>
          <p:nvPr/>
        </p:nvGrpSpPr>
        <p:grpSpPr>
          <a:xfrm>
            <a:off x="2533650" y="475529"/>
            <a:ext cx="6391275" cy="2101859"/>
            <a:chOff x="2968469" y="725812"/>
            <a:chExt cx="5924550" cy="1481094"/>
          </a:xfrm>
        </p:grpSpPr>
        <p:sp>
          <p:nvSpPr>
            <p:cNvPr id="80" name="Google Shape;80;p1"/>
            <p:cNvSpPr txBox="1"/>
            <p:nvPr/>
          </p:nvSpPr>
          <p:spPr>
            <a:xfrm>
              <a:off x="3392331" y="725812"/>
              <a:ext cx="5076825" cy="585570"/>
            </a:xfrm>
            <a:prstGeom prst="rect">
              <a:avLst/>
            </a:prstGeom>
            <a:gradFill>
              <a:gsLst>
                <a:gs pos="0">
                  <a:srgbClr val="6FBBC7"/>
                </a:gs>
                <a:gs pos="50000">
                  <a:srgbClr val="53B7C6"/>
                </a:gs>
                <a:gs pos="100000">
                  <a:srgbClr val="43A6B4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800" b="1" i="0" u="none" strike="noStrike" cap="none" dirty="0">
                  <a:solidFill>
                    <a:schemeClr val="lt1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  <a:sym typeface="Arial"/>
                </a:rPr>
                <a:t>Parking Robot </a:t>
              </a:r>
              <a:endParaRPr sz="4800" b="1" i="0" u="none" strike="noStrike" cap="none" dirty="0">
                <a:solidFill>
                  <a:schemeClr val="lt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Arial"/>
              </a:endParaRPr>
            </a:p>
          </p:txBody>
        </p:sp>
        <p:sp>
          <p:nvSpPr>
            <p:cNvPr id="81" name="Google Shape;81;p1"/>
            <p:cNvSpPr txBox="1"/>
            <p:nvPr/>
          </p:nvSpPr>
          <p:spPr>
            <a:xfrm>
              <a:off x="2968469" y="1520037"/>
              <a:ext cx="5924550" cy="6868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67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Under the supervision of  </a:t>
              </a:r>
              <a:r>
                <a:rPr lang="en-US" sz="20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Dr. Samer </a:t>
              </a:r>
              <a:r>
                <a:rPr lang="en-US" sz="2000" b="1" i="0" u="none" strike="noStrike" cap="none" dirty="0" err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Arandi</a:t>
              </a:r>
              <a:endParaRPr sz="1867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67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Students : </a:t>
              </a:r>
              <a:r>
                <a:rPr lang="en-US" sz="1867" b="1" dirty="0" err="1">
                  <a:solidFill>
                    <a:srgbClr val="FFFFFF"/>
                  </a:solidFill>
                </a:rPr>
                <a:t>Muheeb</a:t>
              </a:r>
              <a:r>
                <a:rPr lang="en-US" sz="1867" b="1" dirty="0">
                  <a:solidFill>
                    <a:srgbClr val="FFFFFF"/>
                  </a:solidFill>
                </a:rPr>
                <a:t> Hasan &amp; Diaa Sharqawi</a:t>
              </a:r>
              <a:endParaRPr sz="1867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6;p9">
            <a:extLst>
              <a:ext uri="{FF2B5EF4-FFF2-40B4-BE49-F238E27FC236}">
                <a16:creationId xmlns:a16="http://schemas.microsoft.com/office/drawing/2014/main" id="{52E609D8-25C8-92B7-4FED-118C5DE65EEB}"/>
              </a:ext>
            </a:extLst>
          </p:cNvPr>
          <p:cNvSpPr txBox="1"/>
          <p:nvPr/>
        </p:nvSpPr>
        <p:spPr>
          <a:xfrm>
            <a:off x="540636" y="854835"/>
            <a:ext cx="4669539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compiled the source code for every step and make sure that everything is working well before we move to the next step,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help us a lot to determine where the errors come from.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 the final stage, our project fulfilled the requirements related to it like:</a:t>
            </a:r>
            <a:endParaRPr sz="18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Reading the user card by the scanner (RFID), 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signal was sent to the robot via Bluetooth to take the car, and the user car was parked in an empty parking space finally, 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robot brings the user car when he scans his card for the second time.</a:t>
            </a:r>
            <a:endParaRPr sz="12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B9732B-9076-9A29-54DE-BF96C35B4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791" y="670889"/>
            <a:ext cx="5186569" cy="518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1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"/>
          <p:cNvSpPr/>
          <p:nvPr/>
        </p:nvSpPr>
        <p:spPr>
          <a:xfrm>
            <a:off x="5762625" y="2578953"/>
            <a:ext cx="6332183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Step1:</a:t>
            </a:r>
            <a:endParaRPr sz="2800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robot go to the entry of the garage to take the car.</a:t>
            </a:r>
            <a:endParaRPr sz="2100" b="0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38D4D7-A790-49E2-E9B2-1D84B38EF8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322" t="280" r="20778" b="11914"/>
          <a:stretch/>
        </p:blipFill>
        <p:spPr>
          <a:xfrm>
            <a:off x="-1" y="1"/>
            <a:ext cx="5098775" cy="6858000"/>
          </a:xfrm>
          <a:prstGeom prst="rect">
            <a:avLst/>
          </a:prstGeom>
        </p:spPr>
      </p:pic>
      <p:sp>
        <p:nvSpPr>
          <p:cNvPr id="6" name="Google Shape;128;p4">
            <a:extLst>
              <a:ext uri="{FF2B5EF4-FFF2-40B4-BE49-F238E27FC236}">
                <a16:creationId xmlns:a16="http://schemas.microsoft.com/office/drawing/2014/main" id="{8FA76B05-5C1F-23E0-F4C7-3B29C1877284}"/>
              </a:ext>
            </a:extLst>
          </p:cNvPr>
          <p:cNvSpPr/>
          <p:nvPr/>
        </p:nvSpPr>
        <p:spPr>
          <a:xfrm>
            <a:off x="1828800" y="146979"/>
            <a:ext cx="1190218" cy="1198574"/>
          </a:xfrm>
          <a:prstGeom prst="ellipse">
            <a:avLst/>
          </a:prstGeom>
          <a:noFill/>
          <a:ln w="571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29;p4">
            <a:extLst>
              <a:ext uri="{FF2B5EF4-FFF2-40B4-BE49-F238E27FC236}">
                <a16:creationId xmlns:a16="http://schemas.microsoft.com/office/drawing/2014/main" id="{4DB5CCB8-F0DF-4D55-BED3-35733B7FDFCC}"/>
              </a:ext>
            </a:extLst>
          </p:cNvPr>
          <p:cNvSpPr txBox="1"/>
          <p:nvPr/>
        </p:nvSpPr>
        <p:spPr>
          <a:xfrm>
            <a:off x="3116680" y="330788"/>
            <a:ext cx="1435442" cy="830956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Garage Entry 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/>
          <p:nvPr/>
        </p:nvSpPr>
        <p:spPr>
          <a:xfrm>
            <a:off x="514351" y="2197934"/>
            <a:ext cx="4122400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lang="en-US" sz="32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Step2:</a:t>
            </a:r>
            <a:endParaRPr sz="32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Forklift lifts the car from the ground.</a:t>
            </a:r>
            <a:endParaRPr sz="2100" b="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29186F-5A57-BD0D-8167-E1A17149E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914" y="101212"/>
            <a:ext cx="5605670" cy="675678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2"/>
          <p:cNvSpPr/>
          <p:nvPr/>
        </p:nvSpPr>
        <p:spPr>
          <a:xfrm>
            <a:off x="6738731" y="2045805"/>
            <a:ext cx="5334001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Step3:</a:t>
            </a:r>
            <a:endParaRPr sz="3200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robot will read the road to capture a rectangular object with four visible legs, representing a car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it finds no shape, it indicates that there’s no car present.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6732FC-37AA-77B6-E0C9-CDA763A9BB39}"/>
              </a:ext>
            </a:extLst>
          </p:cNvPr>
          <p:cNvSpPr/>
          <p:nvPr/>
        </p:nvSpPr>
        <p:spPr>
          <a:xfrm>
            <a:off x="496957" y="765313"/>
            <a:ext cx="5983356" cy="53273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715785DA-A47E-980A-0D6C-46917795B7BB}"/>
              </a:ext>
            </a:extLst>
          </p:cNvPr>
          <p:cNvSpPr/>
          <p:nvPr/>
        </p:nvSpPr>
        <p:spPr>
          <a:xfrm>
            <a:off x="1470991" y="2206487"/>
            <a:ext cx="4035287" cy="1053548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D7EE16-9A2B-BD6D-E4D2-183216943EC2}"/>
              </a:ext>
            </a:extLst>
          </p:cNvPr>
          <p:cNvCxnSpPr>
            <a:cxnSpLocks/>
          </p:cNvCxnSpPr>
          <p:nvPr/>
        </p:nvCxnSpPr>
        <p:spPr>
          <a:xfrm>
            <a:off x="5227983" y="3260035"/>
            <a:ext cx="0" cy="78519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A85B29-0FED-FCB3-A012-F477AD2E39CA}"/>
              </a:ext>
            </a:extLst>
          </p:cNvPr>
          <p:cNvCxnSpPr>
            <a:cxnSpLocks/>
          </p:cNvCxnSpPr>
          <p:nvPr/>
        </p:nvCxnSpPr>
        <p:spPr>
          <a:xfrm>
            <a:off x="5486400" y="2591629"/>
            <a:ext cx="0" cy="1092455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3460445-FDDB-EADF-E8F3-A90FA6429033}"/>
              </a:ext>
            </a:extLst>
          </p:cNvPr>
          <p:cNvCxnSpPr>
            <a:cxnSpLocks/>
          </p:cNvCxnSpPr>
          <p:nvPr/>
        </p:nvCxnSpPr>
        <p:spPr>
          <a:xfrm>
            <a:off x="1490869" y="2864955"/>
            <a:ext cx="0" cy="98148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9CFFAB-8732-5239-C334-B25C42C75C7B}"/>
              </a:ext>
            </a:extLst>
          </p:cNvPr>
          <p:cNvCxnSpPr>
            <a:cxnSpLocks/>
          </p:cNvCxnSpPr>
          <p:nvPr/>
        </p:nvCxnSpPr>
        <p:spPr>
          <a:xfrm>
            <a:off x="1739348" y="2206487"/>
            <a:ext cx="0" cy="148753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"/>
          <p:cNvSpPr/>
          <p:nvPr/>
        </p:nvSpPr>
        <p:spPr>
          <a:xfrm>
            <a:off x="6858000" y="2324101"/>
            <a:ext cx="5334001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Arial"/>
              <a:buNone/>
            </a:pPr>
            <a:r>
              <a:rPr lang="en-US" sz="32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Step4:</a:t>
            </a:r>
            <a:endParaRPr sz="32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reach to the first parking space the robot check if there is 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 in the parking space if not the robot move as shown to directing to the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 to an empty parking space.</a:t>
            </a:r>
            <a:endParaRPr sz="6000" b="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F28C41-85E1-E730-6C9E-25E522F945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03" r="8722" b="29565"/>
          <a:stretch/>
        </p:blipFill>
        <p:spPr>
          <a:xfrm>
            <a:off x="-1" y="0"/>
            <a:ext cx="5434445" cy="6908621"/>
          </a:xfrm>
          <a:prstGeom prst="rect">
            <a:avLst/>
          </a:prstGeom>
        </p:spPr>
      </p:pic>
      <p:sp>
        <p:nvSpPr>
          <p:cNvPr id="6" name="Arrow: Curved Up 5">
            <a:extLst>
              <a:ext uri="{FF2B5EF4-FFF2-40B4-BE49-F238E27FC236}">
                <a16:creationId xmlns:a16="http://schemas.microsoft.com/office/drawing/2014/main" id="{75E2B1EF-F6E1-D08E-C06A-62FFFE16CD75}"/>
              </a:ext>
            </a:extLst>
          </p:cNvPr>
          <p:cNvSpPr/>
          <p:nvPr/>
        </p:nvSpPr>
        <p:spPr>
          <a:xfrm flipH="1">
            <a:off x="-72737" y="3834245"/>
            <a:ext cx="2348346" cy="1482286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"/>
          <p:cNvSpPr/>
          <p:nvPr/>
        </p:nvSpPr>
        <p:spPr>
          <a:xfrm>
            <a:off x="347869" y="1074254"/>
            <a:ext cx="4216978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Arial"/>
              <a:buNone/>
            </a:pPr>
            <a:r>
              <a:rPr lang="en-US" sz="3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Step</a:t>
            </a:r>
            <a:r>
              <a:rPr lang="en-US" sz="3600" dirty="0">
                <a:solidFill>
                  <a:schemeClr val="accent3"/>
                </a:solidFill>
              </a:rPr>
              <a:t>5</a:t>
            </a:r>
            <a:r>
              <a:rPr lang="en-US" sz="36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600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Store the garage shape then Park the car </a:t>
            </a:r>
            <a:endParaRPr sz="6600" b="0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73F47-3528-5E01-C86C-7CFB2DF3F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38539"/>
            <a:ext cx="4757531" cy="63735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"/>
          <p:cNvSpPr/>
          <p:nvPr/>
        </p:nvSpPr>
        <p:spPr>
          <a:xfrm>
            <a:off x="7429500" y="2419350"/>
            <a:ext cx="4505325" cy="2431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Step</a:t>
            </a:r>
            <a:r>
              <a:rPr lang="en-US" sz="3200" dirty="0">
                <a:solidFill>
                  <a:schemeClr val="accent3"/>
                </a:solidFill>
              </a:rPr>
              <a:t>6</a:t>
            </a:r>
            <a:r>
              <a:rPr lang="en-US" sz="3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200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the user order his car again using the same card.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Robot will pass to each garage and detect the shape again and bring the car (depends on the shape)</a:t>
            </a:r>
            <a:endParaRPr sz="6000" b="0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B498AE-FC46-5979-2E28-2373ACBE2A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179" t="3108" r="19330"/>
          <a:stretch/>
        </p:blipFill>
        <p:spPr>
          <a:xfrm>
            <a:off x="3240158" y="124156"/>
            <a:ext cx="3091068" cy="55595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7CFA25-114E-58E9-E1BC-5B931F0EF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86" y="1238258"/>
            <a:ext cx="2479651" cy="5207267"/>
          </a:xfrm>
          <a:prstGeom prst="rect">
            <a:avLst/>
          </a:prstGeom>
        </p:spPr>
      </p:pic>
      <p:sp>
        <p:nvSpPr>
          <p:cNvPr id="2" name="Google Shape;128;p4">
            <a:extLst>
              <a:ext uri="{FF2B5EF4-FFF2-40B4-BE49-F238E27FC236}">
                <a16:creationId xmlns:a16="http://schemas.microsoft.com/office/drawing/2014/main" id="{109D9FE3-AECB-F3EB-FB5E-83F64AE7AE33}"/>
              </a:ext>
            </a:extLst>
          </p:cNvPr>
          <p:cNvSpPr/>
          <p:nvPr/>
        </p:nvSpPr>
        <p:spPr>
          <a:xfrm>
            <a:off x="985533" y="4668974"/>
            <a:ext cx="1190218" cy="1198574"/>
          </a:xfrm>
          <a:prstGeom prst="ellipse">
            <a:avLst/>
          </a:prstGeom>
          <a:noFill/>
          <a:ln w="571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29;p4">
            <a:extLst>
              <a:ext uri="{FF2B5EF4-FFF2-40B4-BE49-F238E27FC236}">
                <a16:creationId xmlns:a16="http://schemas.microsoft.com/office/drawing/2014/main" id="{77D97639-E5BF-9BD9-1707-DAC836A4406E}"/>
              </a:ext>
            </a:extLst>
          </p:cNvPr>
          <p:cNvSpPr txBox="1"/>
          <p:nvPr/>
        </p:nvSpPr>
        <p:spPr>
          <a:xfrm>
            <a:off x="1386349" y="6021441"/>
            <a:ext cx="2360703" cy="707846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car retrieved successfully !</a:t>
            </a:r>
            <a:endParaRPr sz="105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oogle Shape;237;p16"/>
          <p:cNvGrpSpPr/>
          <p:nvPr/>
        </p:nvGrpSpPr>
        <p:grpSpPr>
          <a:xfrm>
            <a:off x="3685845" y="3953375"/>
            <a:ext cx="1484602" cy="2491421"/>
            <a:chOff x="752129" y="4751668"/>
            <a:chExt cx="780084" cy="1587894"/>
          </a:xfrm>
        </p:grpSpPr>
        <p:grpSp>
          <p:nvGrpSpPr>
            <p:cNvPr id="238" name="Google Shape;238;p16"/>
            <p:cNvGrpSpPr/>
            <p:nvPr/>
          </p:nvGrpSpPr>
          <p:grpSpPr>
            <a:xfrm>
              <a:off x="752129" y="5532922"/>
              <a:ext cx="780084" cy="806640"/>
              <a:chOff x="2195736" y="5121188"/>
              <a:chExt cx="901189" cy="931868"/>
            </a:xfrm>
          </p:grpSpPr>
          <p:sp>
            <p:nvSpPr>
              <p:cNvPr id="239" name="Google Shape;239;p16"/>
              <p:cNvSpPr/>
              <p:nvPr/>
            </p:nvSpPr>
            <p:spPr>
              <a:xfrm>
                <a:off x="2195736" y="5121188"/>
                <a:ext cx="901189" cy="900100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 extrusionOk="0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rgbClr val="99A0A2"/>
                  </a:gs>
                  <a:gs pos="100000">
                    <a:srgbClr val="99A0A2"/>
                  </a:gs>
                </a:gsLst>
                <a:lin ang="19799999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16"/>
              <p:cNvSpPr/>
              <p:nvPr/>
            </p:nvSpPr>
            <p:spPr>
              <a:xfrm>
                <a:off x="2195737" y="5121188"/>
                <a:ext cx="679522" cy="893666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 extrusionOk="0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rgbClr val="ACB0B3"/>
                  </a:gs>
                  <a:gs pos="100000">
                    <a:srgbClr val="ACB0B3"/>
                  </a:gs>
                </a:gsLst>
                <a:lin ang="19799999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16"/>
              <p:cNvSpPr/>
              <p:nvPr/>
            </p:nvSpPr>
            <p:spPr>
              <a:xfrm>
                <a:off x="2195737" y="5121188"/>
                <a:ext cx="450922" cy="89494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 extrusionOk="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rgbClr val="C7CBCB"/>
                  </a:gs>
                  <a:gs pos="100000">
                    <a:srgbClr val="C7CBCB"/>
                  </a:gs>
                </a:gsLst>
                <a:lin ang="19799999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16"/>
              <p:cNvSpPr/>
              <p:nvPr/>
            </p:nvSpPr>
            <p:spPr>
              <a:xfrm>
                <a:off x="2195736" y="5121188"/>
                <a:ext cx="448123" cy="895953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 extrusionOk="0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rgbClr val="DADCDC"/>
                  </a:gs>
                  <a:gs pos="100000">
                    <a:srgbClr val="DADCDC"/>
                  </a:gs>
                </a:gsLst>
                <a:lin ang="19799999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16"/>
              <p:cNvSpPr/>
              <p:nvPr/>
            </p:nvSpPr>
            <p:spPr>
              <a:xfrm>
                <a:off x="2542419" y="5815404"/>
                <a:ext cx="203587" cy="237652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 extrusionOk="0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rgbClr val="3F3F3F"/>
                  </a:gs>
                  <a:gs pos="15000">
                    <a:srgbClr val="3F3F3F"/>
                  </a:gs>
                  <a:gs pos="100000">
                    <a:srgbClr val="7F7F7F"/>
                  </a:gs>
                </a:gsLst>
                <a:lin ang="108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4" name="Google Shape;244;p16"/>
            <p:cNvGrpSpPr/>
            <p:nvPr/>
          </p:nvGrpSpPr>
          <p:grpSpPr>
            <a:xfrm>
              <a:off x="752129" y="4751668"/>
              <a:ext cx="777946" cy="874750"/>
              <a:chOff x="5796136" y="1372502"/>
              <a:chExt cx="2284244" cy="3424647"/>
            </a:xfrm>
          </p:grpSpPr>
          <p:sp>
            <p:nvSpPr>
              <p:cNvPr id="245" name="Google Shape;245;p16"/>
              <p:cNvSpPr/>
              <p:nvPr/>
            </p:nvSpPr>
            <p:spPr>
              <a:xfrm>
                <a:off x="5796136" y="1372502"/>
                <a:ext cx="571061" cy="3424647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 extrusionOk="0">
                    <a:moveTo>
                      <a:pt x="0" y="171025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lnTo>
                      <a:pt x="0" y="17102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16"/>
              <p:cNvSpPr/>
              <p:nvPr/>
            </p:nvSpPr>
            <p:spPr>
              <a:xfrm>
                <a:off x="6367197" y="1372502"/>
                <a:ext cx="571061" cy="3424647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 extrusionOk="0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6"/>
              <p:cNvSpPr/>
              <p:nvPr/>
            </p:nvSpPr>
            <p:spPr>
              <a:xfrm>
                <a:off x="6938259" y="1372502"/>
                <a:ext cx="571061" cy="3424647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 extrusionOk="0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6"/>
              <p:cNvSpPr/>
              <p:nvPr/>
            </p:nvSpPr>
            <p:spPr>
              <a:xfrm>
                <a:off x="7509319" y="1372502"/>
                <a:ext cx="571061" cy="3424647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 extrusionOk="0">
                    <a:moveTo>
                      <a:pt x="0" y="0"/>
                    </a:moveTo>
                    <a:lnTo>
                      <a:pt x="562694" y="416078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701"/>
                  <a:buFont typeface="Arial"/>
                  <a:buNone/>
                </a:pPr>
                <a:endParaRPr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9" name="Google Shape;249;p16"/>
          <p:cNvGrpSpPr/>
          <p:nvPr/>
        </p:nvGrpSpPr>
        <p:grpSpPr>
          <a:xfrm>
            <a:off x="3687019" y="3072800"/>
            <a:ext cx="1474486" cy="1024600"/>
            <a:chOff x="3687015" y="2635131"/>
            <a:chExt cx="1474486" cy="1024946"/>
          </a:xfrm>
        </p:grpSpPr>
        <p:sp>
          <p:nvSpPr>
            <p:cNvPr id="250" name="Google Shape;250;p16"/>
            <p:cNvSpPr/>
            <p:nvPr/>
          </p:nvSpPr>
          <p:spPr>
            <a:xfrm>
              <a:off x="4051039" y="3016332"/>
              <a:ext cx="371104" cy="511846"/>
            </a:xfrm>
            <a:custGeom>
              <a:avLst/>
              <a:gdLst/>
              <a:ahLst/>
              <a:cxnLst/>
              <a:rect l="l" t="t" r="r" b="b"/>
              <a:pathLst>
                <a:path w="296571" h="511846" extrusionOk="0">
                  <a:moveTo>
                    <a:pt x="109443" y="0"/>
                  </a:moveTo>
                  <a:cubicBezTo>
                    <a:pt x="159108" y="251021"/>
                    <a:pt x="7516" y="353169"/>
                    <a:pt x="0" y="508290"/>
                  </a:cubicBezTo>
                  <a:lnTo>
                    <a:pt x="296571" y="511846"/>
                  </a:lnTo>
                  <a:cubicBezTo>
                    <a:pt x="294705" y="373243"/>
                    <a:pt x="260792" y="217684"/>
                    <a:pt x="109443" y="0"/>
                  </a:cubicBezTo>
                  <a:close/>
                </a:path>
              </a:pathLst>
            </a:custGeom>
            <a:gradFill>
              <a:gsLst>
                <a:gs pos="0">
                  <a:srgbClr val="27350F"/>
                </a:gs>
                <a:gs pos="65000">
                  <a:schemeClr val="accent3"/>
                </a:gs>
                <a:gs pos="100000">
                  <a:schemeClr val="accent3"/>
                </a:gs>
              </a:gsLst>
              <a:lin ang="6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3687015" y="3037007"/>
              <a:ext cx="518563" cy="537633"/>
            </a:xfrm>
            <a:custGeom>
              <a:avLst/>
              <a:gdLst/>
              <a:ahLst/>
              <a:cxnLst/>
              <a:rect l="l" t="t" r="r" b="b"/>
              <a:pathLst>
                <a:path w="414413" h="537633" extrusionOk="0">
                  <a:moveTo>
                    <a:pt x="0" y="537633"/>
                  </a:moveTo>
                  <a:cubicBezTo>
                    <a:pt x="1" y="311605"/>
                    <a:pt x="262862" y="287234"/>
                    <a:pt x="406294" y="0"/>
                  </a:cubicBezTo>
                  <a:cubicBezTo>
                    <a:pt x="450022" y="243815"/>
                    <a:pt x="303223" y="304734"/>
                    <a:pt x="295677" y="507079"/>
                  </a:cubicBezTo>
                  <a:lnTo>
                    <a:pt x="0" y="537633"/>
                  </a:lnTo>
                  <a:close/>
                </a:path>
              </a:pathLst>
            </a:custGeom>
            <a:gradFill>
              <a:gsLst>
                <a:gs pos="0">
                  <a:srgbClr val="0B2633"/>
                </a:gs>
                <a:gs pos="65000">
                  <a:schemeClr val="accent4"/>
                </a:gs>
                <a:gs pos="100000">
                  <a:schemeClr val="accent4"/>
                </a:gs>
              </a:gsLst>
              <a:lin ang="6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3924127" y="2759347"/>
              <a:ext cx="872924" cy="769532"/>
            </a:xfrm>
            <a:custGeom>
              <a:avLst/>
              <a:gdLst/>
              <a:ahLst/>
              <a:cxnLst/>
              <a:rect l="l" t="t" r="r" b="b"/>
              <a:pathLst>
                <a:path w="697603" h="769532" extrusionOk="0">
                  <a:moveTo>
                    <a:pt x="697603" y="769532"/>
                  </a:moveTo>
                  <a:lnTo>
                    <a:pt x="397723" y="759815"/>
                  </a:lnTo>
                  <a:cubicBezTo>
                    <a:pt x="394664" y="601690"/>
                    <a:pt x="301785" y="317739"/>
                    <a:pt x="0" y="0"/>
                  </a:cubicBezTo>
                  <a:cubicBezTo>
                    <a:pt x="435554" y="314467"/>
                    <a:pt x="689236" y="622966"/>
                    <a:pt x="697603" y="769532"/>
                  </a:cubicBezTo>
                  <a:close/>
                </a:path>
              </a:pathLst>
            </a:custGeom>
            <a:gradFill>
              <a:gsLst>
                <a:gs pos="0">
                  <a:srgbClr val="533E08"/>
                </a:gs>
                <a:gs pos="64000">
                  <a:schemeClr val="accent2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3712363" y="2635131"/>
              <a:ext cx="1449138" cy="1024946"/>
            </a:xfrm>
            <a:custGeom>
              <a:avLst/>
              <a:gdLst/>
              <a:ahLst/>
              <a:cxnLst/>
              <a:rect l="l" t="t" r="r" b="b"/>
              <a:pathLst>
                <a:path w="1158088" h="1024946" extrusionOk="0">
                  <a:moveTo>
                    <a:pt x="0" y="0"/>
                  </a:moveTo>
                  <a:cubicBezTo>
                    <a:pt x="695995" y="281858"/>
                    <a:pt x="1149390" y="683745"/>
                    <a:pt x="1158088" y="1024946"/>
                  </a:cubicBezTo>
                  <a:lnTo>
                    <a:pt x="865547" y="890184"/>
                  </a:lnTo>
                  <a:cubicBezTo>
                    <a:pt x="825277" y="670457"/>
                    <a:pt x="447443" y="31335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580A0D"/>
                </a:gs>
                <a:gs pos="29000">
                  <a:srgbClr val="931115"/>
                </a:gs>
                <a:gs pos="63000">
                  <a:schemeClr val="accent1"/>
                </a:gs>
                <a:gs pos="100000">
                  <a:schemeClr val="accent1"/>
                </a:gs>
              </a:gsLst>
              <a:lin ang="3600000" scaled="0"/>
            </a:gradFill>
            <a:ln>
              <a:noFill/>
            </a:ln>
            <a:effectLst>
              <a:outerShdw blurRad="50800" dist="38100" dir="16200000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4" name="Google Shape;254;p16"/>
          <p:cNvGrpSpPr/>
          <p:nvPr/>
        </p:nvGrpSpPr>
        <p:grpSpPr>
          <a:xfrm>
            <a:off x="2658429" y="437322"/>
            <a:ext cx="1769714" cy="2866407"/>
            <a:chOff x="1950887" y="-1"/>
            <a:chExt cx="1414279" cy="2866407"/>
          </a:xfrm>
        </p:grpSpPr>
        <p:sp>
          <p:nvSpPr>
            <p:cNvPr id="255" name="Google Shape;255;p16"/>
            <p:cNvSpPr/>
            <p:nvPr/>
          </p:nvSpPr>
          <p:spPr>
            <a:xfrm>
              <a:off x="1950887" y="-1"/>
              <a:ext cx="1414279" cy="2045803"/>
            </a:xfrm>
            <a:custGeom>
              <a:avLst/>
              <a:gdLst/>
              <a:ahLst/>
              <a:cxnLst/>
              <a:rect l="l" t="t" r="r" b="b"/>
              <a:pathLst>
                <a:path w="1414279" h="2045803" extrusionOk="0">
                  <a:moveTo>
                    <a:pt x="1472" y="0"/>
                  </a:moveTo>
                  <a:lnTo>
                    <a:pt x="1414279" y="0"/>
                  </a:lnTo>
                  <a:lnTo>
                    <a:pt x="1414279" y="2045803"/>
                  </a:lnTo>
                  <a:lnTo>
                    <a:pt x="3424" y="1561474"/>
                  </a:lnTo>
                  <a:cubicBezTo>
                    <a:pt x="-5243" y="951767"/>
                    <a:pt x="5806" y="618374"/>
                    <a:pt x="1472" y="0"/>
                  </a:cubicBezTo>
                  <a:close/>
                </a:path>
              </a:pathLst>
            </a:custGeom>
            <a:gradFill>
              <a:gsLst>
                <a:gs pos="0">
                  <a:srgbClr val="8FBA55"/>
                </a:gs>
                <a:gs pos="50000">
                  <a:srgbClr val="83B72D"/>
                </a:gs>
                <a:gs pos="100000">
                  <a:srgbClr val="74A722"/>
                </a:gs>
              </a:gsLst>
              <a:lin ang="5400000" scaled="0"/>
            </a:gra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6"/>
            <p:cNvSpPr/>
            <p:nvPr/>
          </p:nvSpPr>
          <p:spPr>
            <a:xfrm>
              <a:off x="1955039" y="1552780"/>
              <a:ext cx="1399862" cy="1313626"/>
            </a:xfrm>
            <a:custGeom>
              <a:avLst/>
              <a:gdLst/>
              <a:ahLst/>
              <a:cxnLst/>
              <a:rect l="l" t="t" r="r" b="b"/>
              <a:pathLst>
                <a:path w="1399862" h="1313626" extrusionOk="0">
                  <a:moveTo>
                    <a:pt x="0" y="0"/>
                  </a:moveTo>
                  <a:lnTo>
                    <a:pt x="1399862" y="475234"/>
                  </a:lnTo>
                  <a:cubicBezTo>
                    <a:pt x="1333023" y="1022495"/>
                    <a:pt x="1333801" y="1008878"/>
                    <a:pt x="1296172" y="1313626"/>
                  </a:cubicBezTo>
                  <a:cubicBezTo>
                    <a:pt x="1116035" y="1197087"/>
                    <a:pt x="44855" y="665365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8FBA55"/>
                </a:gs>
                <a:gs pos="50000">
                  <a:srgbClr val="83B72D"/>
                </a:gs>
                <a:gs pos="100000">
                  <a:srgbClr val="74A722"/>
                </a:gs>
              </a:gsLst>
              <a:lin ang="5400000" scaled="0"/>
            </a:gra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7" name="Google Shape;257;p16"/>
          <p:cNvGrpSpPr/>
          <p:nvPr/>
        </p:nvGrpSpPr>
        <p:grpSpPr>
          <a:xfrm flipH="1">
            <a:off x="4099298" y="417571"/>
            <a:ext cx="3898824" cy="3037219"/>
            <a:chOff x="539552" y="-1"/>
            <a:chExt cx="2852268" cy="2926378"/>
          </a:xfrm>
        </p:grpSpPr>
        <p:sp>
          <p:nvSpPr>
            <p:cNvPr id="258" name="Google Shape;258;p16"/>
            <p:cNvSpPr/>
            <p:nvPr/>
          </p:nvSpPr>
          <p:spPr>
            <a:xfrm>
              <a:off x="539552" y="-1"/>
              <a:ext cx="1412807" cy="1564768"/>
            </a:xfrm>
            <a:custGeom>
              <a:avLst/>
              <a:gdLst/>
              <a:ahLst/>
              <a:cxnLst/>
              <a:rect l="l" t="t" r="r" b="b"/>
              <a:pathLst>
                <a:path w="1412807" h="1564768" extrusionOk="0">
                  <a:moveTo>
                    <a:pt x="0" y="0"/>
                  </a:moveTo>
                  <a:lnTo>
                    <a:pt x="1412807" y="0"/>
                  </a:lnTo>
                  <a:lnTo>
                    <a:pt x="1412807" y="1564768"/>
                  </a:lnTo>
                  <a:lnTo>
                    <a:pt x="8669" y="1192074"/>
                  </a:lnTo>
                  <a:cubicBezTo>
                    <a:pt x="5779" y="794716"/>
                    <a:pt x="2890" y="397358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6"/>
            <p:cNvSpPr/>
            <p:nvPr/>
          </p:nvSpPr>
          <p:spPr>
            <a:xfrm>
              <a:off x="554751" y="1168505"/>
              <a:ext cx="2837069" cy="1757872"/>
            </a:xfrm>
            <a:custGeom>
              <a:avLst/>
              <a:gdLst/>
              <a:ahLst/>
              <a:cxnLst/>
              <a:rect l="l" t="t" r="r" b="b"/>
              <a:pathLst>
                <a:path w="2837069" h="1757872" extrusionOk="0">
                  <a:moveTo>
                    <a:pt x="2776614" y="1757872"/>
                  </a:moveTo>
                  <a:cubicBezTo>
                    <a:pt x="2786995" y="1747541"/>
                    <a:pt x="2826143" y="1734678"/>
                    <a:pt x="2837069" y="1729072"/>
                  </a:cubicBezTo>
                  <a:cubicBezTo>
                    <a:pt x="2306735" y="1123663"/>
                    <a:pt x="1341953" y="1369911"/>
                    <a:pt x="1380737" y="361296"/>
                  </a:cubicBezTo>
                  <a:lnTo>
                    <a:pt x="0" y="0"/>
                  </a:lnTo>
                  <a:cubicBezTo>
                    <a:pt x="46787" y="1048043"/>
                    <a:pt x="839290" y="1179016"/>
                    <a:pt x="2776614" y="1757872"/>
                  </a:cubicBezTo>
                  <a:close/>
                </a:path>
              </a:pathLst>
            </a:custGeom>
            <a:gradFill>
              <a:gsLst>
                <a:gs pos="0">
                  <a:srgbClr val="0B2633"/>
                </a:gs>
                <a:gs pos="65000">
                  <a:schemeClr val="accent4"/>
                </a:gs>
                <a:gs pos="100000">
                  <a:schemeClr val="accent4"/>
                </a:gs>
              </a:gsLst>
              <a:lin ang="16800000" scaled="0"/>
            </a:gradFill>
            <a:ln>
              <a:noFill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0" name="Google Shape;260;p16"/>
          <p:cNvGrpSpPr/>
          <p:nvPr/>
        </p:nvGrpSpPr>
        <p:grpSpPr>
          <a:xfrm flipH="1">
            <a:off x="4264248" y="437321"/>
            <a:ext cx="1897570" cy="2903518"/>
            <a:chOff x="1952359" y="-1"/>
            <a:chExt cx="1516456" cy="2903518"/>
          </a:xfrm>
        </p:grpSpPr>
        <p:sp>
          <p:nvSpPr>
            <p:cNvPr id="261" name="Google Shape;261;p16"/>
            <p:cNvSpPr/>
            <p:nvPr/>
          </p:nvSpPr>
          <p:spPr>
            <a:xfrm>
              <a:off x="1952359" y="-1"/>
              <a:ext cx="1412807" cy="2045803"/>
            </a:xfrm>
            <a:custGeom>
              <a:avLst/>
              <a:gdLst/>
              <a:ahLst/>
              <a:cxnLst/>
              <a:rect l="l" t="t" r="r" b="b"/>
              <a:pathLst>
                <a:path w="1412807" h="2045803" extrusionOk="0">
                  <a:moveTo>
                    <a:pt x="0" y="0"/>
                  </a:moveTo>
                  <a:lnTo>
                    <a:pt x="1412807" y="0"/>
                  </a:lnTo>
                  <a:lnTo>
                    <a:pt x="1412807" y="2045803"/>
                  </a:lnTo>
                  <a:lnTo>
                    <a:pt x="4334" y="1742450"/>
                  </a:lnTo>
                  <a:cubicBezTo>
                    <a:pt x="-4333" y="1132743"/>
                    <a:pt x="4334" y="618374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8FBA55"/>
                </a:gs>
                <a:gs pos="50000">
                  <a:srgbClr val="83B72D"/>
                </a:gs>
                <a:gs pos="100000">
                  <a:srgbClr val="74A722"/>
                </a:gs>
              </a:gsLst>
              <a:lin ang="5400000" scaled="0"/>
            </a:gra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6"/>
            <p:cNvSpPr/>
            <p:nvPr/>
          </p:nvSpPr>
          <p:spPr>
            <a:xfrm>
              <a:off x="1957421" y="1733754"/>
              <a:ext cx="1511394" cy="1169763"/>
            </a:xfrm>
            <a:custGeom>
              <a:avLst/>
              <a:gdLst/>
              <a:ahLst/>
              <a:cxnLst/>
              <a:rect l="l" t="t" r="r" b="b"/>
              <a:pathLst>
                <a:path w="1511394" h="1169763" extrusionOk="0">
                  <a:moveTo>
                    <a:pt x="0" y="0"/>
                  </a:moveTo>
                  <a:lnTo>
                    <a:pt x="1407003" y="299022"/>
                  </a:lnTo>
                  <a:cubicBezTo>
                    <a:pt x="1445868" y="630053"/>
                    <a:pt x="1465896" y="714205"/>
                    <a:pt x="1511394" y="1131767"/>
                  </a:cubicBezTo>
                  <a:cubicBezTo>
                    <a:pt x="1443261" y="1169858"/>
                    <a:pt x="1479445" y="1144636"/>
                    <a:pt x="1447239" y="1169763"/>
                  </a:cubicBezTo>
                  <a:cubicBezTo>
                    <a:pt x="987522" y="630813"/>
                    <a:pt x="48269" y="745816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8FBA55"/>
                </a:gs>
                <a:gs pos="50000">
                  <a:srgbClr val="83B72D"/>
                </a:gs>
                <a:gs pos="100000">
                  <a:srgbClr val="74A722"/>
                </a:gs>
              </a:gsLst>
              <a:lin ang="5400000" scaled="0"/>
            </a:gra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3" name="Google Shape;263;p16"/>
          <p:cNvGrpSpPr/>
          <p:nvPr/>
        </p:nvGrpSpPr>
        <p:grpSpPr>
          <a:xfrm>
            <a:off x="904828" y="439934"/>
            <a:ext cx="3270450" cy="2812523"/>
            <a:chOff x="549524" y="2804"/>
            <a:chExt cx="2613602" cy="2812523"/>
          </a:xfrm>
        </p:grpSpPr>
        <p:sp>
          <p:nvSpPr>
            <p:cNvPr id="264" name="Google Shape;264;p16"/>
            <p:cNvSpPr/>
            <p:nvPr/>
          </p:nvSpPr>
          <p:spPr>
            <a:xfrm>
              <a:off x="549524" y="2804"/>
              <a:ext cx="1412807" cy="1564768"/>
            </a:xfrm>
            <a:custGeom>
              <a:avLst/>
              <a:gdLst/>
              <a:ahLst/>
              <a:cxnLst/>
              <a:rect l="l" t="t" r="r" b="b"/>
              <a:pathLst>
                <a:path w="1412807" h="1564768" extrusionOk="0">
                  <a:moveTo>
                    <a:pt x="0" y="0"/>
                  </a:moveTo>
                  <a:lnTo>
                    <a:pt x="1412807" y="0"/>
                  </a:lnTo>
                  <a:lnTo>
                    <a:pt x="1412807" y="1564768"/>
                  </a:lnTo>
                  <a:lnTo>
                    <a:pt x="8669" y="1192074"/>
                  </a:lnTo>
                  <a:cubicBezTo>
                    <a:pt x="5779" y="794716"/>
                    <a:pt x="2890" y="397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6"/>
            <p:cNvSpPr/>
            <p:nvPr/>
          </p:nvSpPr>
          <p:spPr>
            <a:xfrm>
              <a:off x="557203" y="1189502"/>
              <a:ext cx="2605923" cy="1625825"/>
            </a:xfrm>
            <a:custGeom>
              <a:avLst/>
              <a:gdLst/>
              <a:ahLst/>
              <a:cxnLst/>
              <a:rect l="l" t="t" r="r" b="b"/>
              <a:pathLst>
                <a:path w="2605923" h="1625825" extrusionOk="0">
                  <a:moveTo>
                    <a:pt x="2605923" y="1625825"/>
                  </a:moveTo>
                  <a:cubicBezTo>
                    <a:pt x="1888916" y="1152329"/>
                    <a:pt x="1469593" y="865752"/>
                    <a:pt x="1401604" y="355359"/>
                  </a:cubicBezTo>
                  <a:lnTo>
                    <a:pt x="0" y="0"/>
                  </a:lnTo>
                  <a:cubicBezTo>
                    <a:pt x="46787" y="1048043"/>
                    <a:pt x="1246189" y="903146"/>
                    <a:pt x="2605923" y="1625825"/>
                  </a:cubicBezTo>
                  <a:close/>
                </a:path>
              </a:pathLst>
            </a:custGeom>
            <a:gradFill>
              <a:gsLst>
                <a:gs pos="0">
                  <a:srgbClr val="580A0D"/>
                </a:gs>
                <a:gs pos="65000">
                  <a:schemeClr val="accent1"/>
                </a:gs>
                <a:gs pos="100000">
                  <a:schemeClr val="accent1"/>
                </a:gs>
              </a:gsLst>
              <a:lin ang="15000000" scaled="0"/>
            </a:gradFill>
            <a:ln>
              <a:noFill/>
            </a:ln>
            <a:effectLst>
              <a:outerShdw blurRad="50800" dist="38100" dir="5400000" algn="t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1"/>
                <a:buFont typeface="Arial"/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6"/>
          <p:cNvSpPr txBox="1"/>
          <p:nvPr/>
        </p:nvSpPr>
        <p:spPr>
          <a:xfrm>
            <a:off x="2892545" y="1142791"/>
            <a:ext cx="1277787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minimize the size of the robot</a:t>
            </a:r>
            <a:endParaRPr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6"/>
          <p:cNvSpPr txBox="1"/>
          <p:nvPr/>
        </p:nvSpPr>
        <p:spPr>
          <a:xfrm>
            <a:off x="6424354" y="1054590"/>
            <a:ext cx="1277787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contact between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two Arduino by Wi-Fi nested of Bluetooth </a:t>
            </a:r>
            <a:endParaRPr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6"/>
          <p:cNvSpPr txBox="1"/>
          <p:nvPr/>
        </p:nvSpPr>
        <p:spPr>
          <a:xfrm>
            <a:off x="3924695" y="532140"/>
            <a:ext cx="96033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36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6"/>
          <p:cNvSpPr txBox="1"/>
          <p:nvPr/>
        </p:nvSpPr>
        <p:spPr>
          <a:xfrm>
            <a:off x="6590915" y="546269"/>
            <a:ext cx="96033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36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6"/>
          <p:cNvSpPr txBox="1"/>
          <p:nvPr/>
        </p:nvSpPr>
        <p:spPr>
          <a:xfrm>
            <a:off x="8798536" y="4548439"/>
            <a:ext cx="2891365" cy="1757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</a:pPr>
            <a:r>
              <a:rPr lang="en-US" sz="3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 sz="3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6"/>
          <p:cNvSpPr/>
          <p:nvPr/>
        </p:nvSpPr>
        <p:spPr>
          <a:xfrm>
            <a:off x="3773049" y="6425689"/>
            <a:ext cx="662778" cy="305525"/>
          </a:xfrm>
          <a:custGeom>
            <a:avLst/>
            <a:gdLst/>
            <a:ahLst/>
            <a:cxnLst/>
            <a:rect l="l" t="t" r="r" b="b"/>
            <a:pathLst>
              <a:path w="936656" h="431777" extrusionOk="0">
                <a:moveTo>
                  <a:pt x="0" y="397809"/>
                </a:moveTo>
                <a:cubicBezTo>
                  <a:pt x="227342" y="207322"/>
                  <a:pt x="283725" y="148677"/>
                  <a:pt x="367187" y="176759"/>
                </a:cubicBezTo>
                <a:cubicBezTo>
                  <a:pt x="450649" y="204841"/>
                  <a:pt x="305279" y="378359"/>
                  <a:pt x="387582" y="424809"/>
                </a:cubicBezTo>
                <a:cubicBezTo>
                  <a:pt x="493464" y="494840"/>
                  <a:pt x="900144" y="14287"/>
                  <a:pt x="936656" y="0"/>
                </a:cubicBezTo>
              </a:path>
            </a:pathLst>
          </a:custGeom>
          <a:noFill/>
          <a:ln w="12700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1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6"/>
          <p:cNvSpPr txBox="1"/>
          <p:nvPr/>
        </p:nvSpPr>
        <p:spPr>
          <a:xfrm>
            <a:off x="1299381" y="546269"/>
            <a:ext cx="96033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36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" name="Google Shape;274;p16"/>
          <p:cNvGrpSpPr/>
          <p:nvPr/>
        </p:nvGrpSpPr>
        <p:grpSpPr>
          <a:xfrm>
            <a:off x="1135179" y="1142791"/>
            <a:ext cx="1288743" cy="1169511"/>
            <a:chOff x="2551705" y="4283314"/>
            <a:chExt cx="2357003" cy="1169511"/>
          </a:xfrm>
        </p:grpSpPr>
        <p:sp>
          <p:nvSpPr>
            <p:cNvPr id="275" name="Google Shape;275;p16"/>
            <p:cNvSpPr txBox="1"/>
            <p:nvPr/>
          </p:nvSpPr>
          <p:spPr>
            <a:xfrm>
              <a:off x="2551707" y="4560313"/>
              <a:ext cx="2357001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6"/>
            <p:cNvSpPr txBox="1"/>
            <p:nvPr/>
          </p:nvSpPr>
          <p:spPr>
            <a:xfrm>
              <a:off x="2551705" y="4283314"/>
              <a:ext cx="2336965" cy="11695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rPr lang="en-US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using a mobile application nested of a card </a:t>
              </a:r>
              <a:endParaRPr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7" name="Google Shape;277;p16"/>
          <p:cNvSpPr txBox="1"/>
          <p:nvPr/>
        </p:nvSpPr>
        <p:spPr>
          <a:xfrm>
            <a:off x="4611178" y="1118800"/>
            <a:ext cx="1277787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park more cars in the garage</a:t>
            </a:r>
            <a:endParaRPr sz="16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"/>
          <p:cNvSpPr/>
          <p:nvPr/>
        </p:nvSpPr>
        <p:spPr>
          <a:xfrm>
            <a:off x="0" y="4645891"/>
            <a:ext cx="12191903" cy="1551709"/>
          </a:xfrm>
          <a:prstGeom prst="rect">
            <a:avLst/>
          </a:prstGeom>
          <a:solidFill>
            <a:schemeClr val="accen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7"/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6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7"/>
          <p:cNvSpPr txBox="1"/>
          <p:nvPr/>
        </p:nvSpPr>
        <p:spPr>
          <a:xfrm>
            <a:off x="51" y="5653820"/>
            <a:ext cx="12191852" cy="37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 ?</a:t>
            </a:r>
            <a:endParaRPr sz="1867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8000"/>
            <a:lum/>
          </a:blip>
          <a:srcRect/>
          <a:stretch>
            <a:fillRect l="-13000"/>
          </a:stretch>
        </a:blip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/>
          <p:nvPr/>
        </p:nvSpPr>
        <p:spPr>
          <a:xfrm>
            <a:off x="4043408" y="530586"/>
            <a:ext cx="789709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sz="5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" name="Google Shape;87;p2"/>
          <p:cNvGrpSpPr/>
          <p:nvPr/>
        </p:nvGrpSpPr>
        <p:grpSpPr>
          <a:xfrm>
            <a:off x="4043408" y="1453916"/>
            <a:ext cx="3865827" cy="1034205"/>
            <a:chOff x="5486403" y="831114"/>
            <a:chExt cx="3865827" cy="1034205"/>
          </a:xfrm>
        </p:grpSpPr>
        <p:grpSp>
          <p:nvGrpSpPr>
            <p:cNvPr id="88" name="Google Shape;88;p2"/>
            <p:cNvGrpSpPr/>
            <p:nvPr/>
          </p:nvGrpSpPr>
          <p:grpSpPr>
            <a:xfrm>
              <a:off x="6403290" y="917642"/>
              <a:ext cx="2948940" cy="947677"/>
              <a:chOff x="6751979" y="1666120"/>
              <a:chExt cx="3952213" cy="947677"/>
            </a:xfrm>
          </p:grpSpPr>
          <p:sp>
            <p:nvSpPr>
              <p:cNvPr id="89" name="Google Shape;89;p2"/>
              <p:cNvSpPr txBox="1"/>
              <p:nvPr/>
            </p:nvSpPr>
            <p:spPr>
              <a:xfrm>
                <a:off x="6770451" y="2090617"/>
                <a:ext cx="3933741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Overview of robotic parking system concept and project goals.</a:t>
                </a:r>
                <a:endParaRPr sz="1600" dirty="0"/>
              </a:p>
            </p:txBody>
          </p:sp>
          <p:sp>
            <p:nvSpPr>
              <p:cNvPr id="90" name="Google Shape;90;p2"/>
              <p:cNvSpPr txBox="1"/>
              <p:nvPr/>
            </p:nvSpPr>
            <p:spPr>
              <a:xfrm>
                <a:off x="6751979" y="1666120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8000" tIns="45700" rIns="108000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Introduction</a:t>
                </a:r>
                <a:endParaRPr sz="24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1" name="Google Shape;91;p2"/>
            <p:cNvSpPr txBox="1"/>
            <p:nvPr/>
          </p:nvSpPr>
          <p:spPr>
            <a:xfrm>
              <a:off x="5486403" y="831114"/>
              <a:ext cx="877115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8000" tIns="45700" rIns="1080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sz="4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" name="Google Shape;92;p2"/>
          <p:cNvGrpSpPr/>
          <p:nvPr/>
        </p:nvGrpSpPr>
        <p:grpSpPr>
          <a:xfrm>
            <a:off x="4043408" y="3563908"/>
            <a:ext cx="3865827" cy="1034205"/>
            <a:chOff x="5486403" y="2192361"/>
            <a:chExt cx="3865827" cy="1034205"/>
          </a:xfrm>
        </p:grpSpPr>
        <p:grpSp>
          <p:nvGrpSpPr>
            <p:cNvPr id="93" name="Google Shape;93;p2"/>
            <p:cNvGrpSpPr/>
            <p:nvPr/>
          </p:nvGrpSpPr>
          <p:grpSpPr>
            <a:xfrm>
              <a:off x="6403290" y="2278889"/>
              <a:ext cx="2948940" cy="947677"/>
              <a:chOff x="6751979" y="1666120"/>
              <a:chExt cx="3952213" cy="947677"/>
            </a:xfrm>
          </p:grpSpPr>
          <p:sp>
            <p:nvSpPr>
              <p:cNvPr id="94" name="Google Shape;94;p2"/>
              <p:cNvSpPr txBox="1"/>
              <p:nvPr/>
            </p:nvSpPr>
            <p:spPr>
              <a:xfrm>
                <a:off x="6770451" y="2090617"/>
                <a:ext cx="3933741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List of hardware components and their functionality explained.</a:t>
                </a:r>
                <a:endParaRPr sz="1600" dirty="0"/>
              </a:p>
            </p:txBody>
          </p:sp>
          <p:sp>
            <p:nvSpPr>
              <p:cNvPr id="95" name="Google Shape;95;p2"/>
              <p:cNvSpPr txBox="1"/>
              <p:nvPr/>
            </p:nvSpPr>
            <p:spPr>
              <a:xfrm>
                <a:off x="6751979" y="1666120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8000" tIns="45700" rIns="108000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Equipment's</a:t>
                </a:r>
                <a:endParaRPr sz="24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6" name="Google Shape;96;p2"/>
            <p:cNvSpPr txBox="1"/>
            <p:nvPr/>
          </p:nvSpPr>
          <p:spPr>
            <a:xfrm>
              <a:off x="5486403" y="2192361"/>
              <a:ext cx="877115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8000" tIns="45700" rIns="1080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sz="4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" name="Google Shape;97;p2"/>
          <p:cNvGrpSpPr/>
          <p:nvPr/>
        </p:nvGrpSpPr>
        <p:grpSpPr>
          <a:xfrm>
            <a:off x="7438902" y="2508912"/>
            <a:ext cx="3865827" cy="1034205"/>
            <a:chOff x="5486403" y="831114"/>
            <a:chExt cx="3865827" cy="1034205"/>
          </a:xfrm>
        </p:grpSpPr>
        <p:grpSp>
          <p:nvGrpSpPr>
            <p:cNvPr id="98" name="Google Shape;98;p2"/>
            <p:cNvGrpSpPr/>
            <p:nvPr/>
          </p:nvGrpSpPr>
          <p:grpSpPr>
            <a:xfrm>
              <a:off x="6403290" y="917642"/>
              <a:ext cx="2948940" cy="947677"/>
              <a:chOff x="6751979" y="1666120"/>
              <a:chExt cx="3952213" cy="947677"/>
            </a:xfrm>
          </p:grpSpPr>
          <p:sp>
            <p:nvSpPr>
              <p:cNvPr id="99" name="Google Shape;99;p2"/>
              <p:cNvSpPr txBox="1"/>
              <p:nvPr/>
            </p:nvSpPr>
            <p:spPr>
              <a:xfrm>
                <a:off x="6770451" y="2090617"/>
                <a:ext cx="3933741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Project limitations, challenges, and technical considerations overview.</a:t>
                </a:r>
                <a:endParaRPr sz="1600" dirty="0"/>
              </a:p>
            </p:txBody>
          </p:sp>
          <p:sp>
            <p:nvSpPr>
              <p:cNvPr id="100" name="Google Shape;100;p2"/>
              <p:cNvSpPr txBox="1"/>
              <p:nvPr/>
            </p:nvSpPr>
            <p:spPr>
              <a:xfrm>
                <a:off x="6751979" y="1666120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8000" tIns="45700" rIns="108000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Constraints</a:t>
                </a:r>
                <a:endParaRPr sz="24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2"/>
            <p:cNvSpPr txBox="1"/>
            <p:nvPr/>
          </p:nvSpPr>
          <p:spPr>
            <a:xfrm>
              <a:off x="5486403" y="831114"/>
              <a:ext cx="877115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8000" tIns="45700" rIns="1080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sz="4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" name="Google Shape;102;p2"/>
          <p:cNvGrpSpPr/>
          <p:nvPr/>
        </p:nvGrpSpPr>
        <p:grpSpPr>
          <a:xfrm>
            <a:off x="7438902" y="4618905"/>
            <a:ext cx="4666931" cy="972690"/>
            <a:chOff x="5486403" y="2192361"/>
            <a:chExt cx="3865827" cy="972690"/>
          </a:xfrm>
        </p:grpSpPr>
        <p:grpSp>
          <p:nvGrpSpPr>
            <p:cNvPr id="103" name="Google Shape;103;p2"/>
            <p:cNvGrpSpPr/>
            <p:nvPr/>
          </p:nvGrpSpPr>
          <p:grpSpPr>
            <a:xfrm>
              <a:off x="6403290" y="2278889"/>
              <a:ext cx="2948940" cy="886162"/>
              <a:chOff x="6751979" y="1666120"/>
              <a:chExt cx="3952213" cy="886162"/>
            </a:xfrm>
          </p:grpSpPr>
          <p:sp>
            <p:nvSpPr>
              <p:cNvPr id="104" name="Google Shape;104;p2"/>
              <p:cNvSpPr txBox="1"/>
              <p:nvPr/>
            </p:nvSpPr>
            <p:spPr>
              <a:xfrm>
                <a:off x="6770451" y="2090617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Successful implementation and operational efficiency.</a:t>
                </a:r>
                <a:endParaRPr dirty="0"/>
              </a:p>
            </p:txBody>
          </p:sp>
          <p:sp>
            <p:nvSpPr>
              <p:cNvPr id="105" name="Google Shape;105;p2"/>
              <p:cNvSpPr txBox="1"/>
              <p:nvPr/>
            </p:nvSpPr>
            <p:spPr>
              <a:xfrm>
                <a:off x="6751979" y="1666120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8000" tIns="45700" rIns="108000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Results and Analysis</a:t>
                </a:r>
                <a:endParaRPr sz="24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6" name="Google Shape;106;p2"/>
            <p:cNvSpPr txBox="1"/>
            <p:nvPr/>
          </p:nvSpPr>
          <p:spPr>
            <a:xfrm>
              <a:off x="5486403" y="2192361"/>
              <a:ext cx="877115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8000" tIns="45700" rIns="1080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04</a:t>
              </a:r>
              <a:endParaRPr sz="4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" name="Google Shape;108;p2"/>
          <p:cNvGrpSpPr/>
          <p:nvPr/>
        </p:nvGrpSpPr>
        <p:grpSpPr>
          <a:xfrm>
            <a:off x="4043408" y="5624449"/>
            <a:ext cx="4666931" cy="787984"/>
            <a:chOff x="5486403" y="2192361"/>
            <a:chExt cx="3865827" cy="787984"/>
          </a:xfrm>
        </p:grpSpPr>
        <p:grpSp>
          <p:nvGrpSpPr>
            <p:cNvPr id="109" name="Google Shape;109;p2"/>
            <p:cNvGrpSpPr/>
            <p:nvPr/>
          </p:nvGrpSpPr>
          <p:grpSpPr>
            <a:xfrm>
              <a:off x="6403290" y="2278889"/>
              <a:ext cx="2948940" cy="701456"/>
              <a:chOff x="6751979" y="1666120"/>
              <a:chExt cx="3952213" cy="701456"/>
            </a:xfrm>
          </p:grpSpPr>
          <p:sp>
            <p:nvSpPr>
              <p:cNvPr id="110" name="Google Shape;110;p2"/>
              <p:cNvSpPr txBox="1"/>
              <p:nvPr/>
            </p:nvSpPr>
            <p:spPr>
              <a:xfrm>
                <a:off x="6770451" y="2090617"/>
                <a:ext cx="3933741" cy="276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Future enhancements for improved functionality.</a:t>
                </a:r>
                <a:endParaRPr dirty="0"/>
              </a:p>
            </p:txBody>
          </p:sp>
          <p:sp>
            <p:nvSpPr>
              <p:cNvPr id="111" name="Google Shape;111;p2"/>
              <p:cNvSpPr txBox="1"/>
              <p:nvPr/>
            </p:nvSpPr>
            <p:spPr>
              <a:xfrm>
                <a:off x="6751979" y="1666120"/>
                <a:ext cx="393374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8000" tIns="45700" rIns="108000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Future Work</a:t>
                </a:r>
                <a:endParaRPr sz="2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2" name="Google Shape;112;p2"/>
            <p:cNvSpPr txBox="1"/>
            <p:nvPr/>
          </p:nvSpPr>
          <p:spPr>
            <a:xfrm>
              <a:off x="5486403" y="2192361"/>
              <a:ext cx="877115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8000" tIns="45700" rIns="1080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05</a:t>
              </a:r>
              <a:endParaRPr sz="4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6BFE81C-51A8-5A06-22CA-978DD48E5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351"/>
            <a:ext cx="3969422" cy="67333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409" y="1503142"/>
            <a:ext cx="4987229" cy="435479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/>
          <p:nvPr/>
        </p:nvSpPr>
        <p:spPr>
          <a:xfrm>
            <a:off x="5891738" y="808212"/>
            <a:ext cx="541229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dirty="0"/>
          </a:p>
        </p:txBody>
      </p:sp>
      <p:sp>
        <p:nvSpPr>
          <p:cNvPr id="119" name="Google Shape;119;p3"/>
          <p:cNvSpPr txBox="1"/>
          <p:nvPr/>
        </p:nvSpPr>
        <p:spPr>
          <a:xfrm>
            <a:off x="5891738" y="1949546"/>
            <a:ext cx="5620383" cy="4801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180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obots are used in multiple areas, especially where they can alleviate strenuous.</a:t>
            </a: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-US" sz="180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asks or complete missions that are dangerous for a human to undertake.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Accidents occur often while parking or reversing cars.</a:t>
            </a:r>
            <a:endParaRPr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136A7E"/>
              </a:buClr>
              <a:buSzPts val="1800"/>
              <a:buFont typeface="Noto Sans Symbols"/>
              <a:buChar char="⮚"/>
            </a:pPr>
            <a:r>
              <a:rPr lang="en-US" sz="1800" b="1" i="0" u="none" strike="noStrike" dirty="0">
                <a:solidFill>
                  <a:srgbClr val="136A7E"/>
                </a:solidFill>
                <a:latin typeface="Arial"/>
                <a:ea typeface="Arial"/>
                <a:cs typeface="Arial"/>
                <a:sym typeface="Arial"/>
              </a:rPr>
              <a:t>A parking robot is a robot designed to help people to park their cars. They just leave it in the garage entry and the robot parks it for them.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dirty="0">
              <a:solidFill>
                <a:srgbClr val="136A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136A7E"/>
              </a:buClr>
              <a:buSzPts val="1800"/>
              <a:buFont typeface="Noto Sans Symbols"/>
              <a:buChar char="⮚"/>
            </a:pPr>
            <a:r>
              <a:rPr lang="en-US" sz="1800" b="1" dirty="0">
                <a:solidFill>
                  <a:srgbClr val="136A7E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-US" sz="1800" b="1" i="0" u="none" strike="noStrike" dirty="0">
                <a:solidFill>
                  <a:srgbClr val="136A7E"/>
                </a:solidFill>
                <a:latin typeface="Arial"/>
                <a:ea typeface="Arial"/>
                <a:cs typeface="Arial"/>
                <a:sym typeface="Arial"/>
              </a:rPr>
              <a:t>his robot works to lift the car and park it accurately without any human effort. </a:t>
            </a:r>
            <a:br>
              <a:rPr lang="en-US" sz="1800" b="1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1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384467-0DDC-A0C6-E3BB-419441F57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47899" y="-999548"/>
            <a:ext cx="4256633" cy="11041023"/>
          </a:xfrm>
          <a:prstGeom prst="rect">
            <a:avLst/>
          </a:prstGeom>
        </p:spPr>
      </p:pic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None/>
            </a:pPr>
            <a:r>
              <a:rPr lang="en-US"/>
              <a:t>Our project </a:t>
            </a:r>
            <a:endParaRPr/>
          </a:p>
        </p:txBody>
      </p:sp>
      <p:sp>
        <p:nvSpPr>
          <p:cNvPr id="125" name="Google Shape;125;p4"/>
          <p:cNvSpPr txBox="1"/>
          <p:nvPr/>
        </p:nvSpPr>
        <p:spPr>
          <a:xfrm>
            <a:off x="1907270" y="1606369"/>
            <a:ext cx="867364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0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 our project,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-US" sz="20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built a </a:t>
            </a:r>
            <a:r>
              <a:rPr lang="en-US" sz="2000" b="0" i="0" u="none" strike="noStrike" dirty="0">
                <a:solidFill>
                  <a:srgbClr val="59CCE6"/>
                </a:solidFill>
                <a:latin typeface="Arial"/>
                <a:ea typeface="Arial"/>
                <a:cs typeface="Arial"/>
                <a:sym typeface="Arial"/>
              </a:rPr>
              <a:t>model of parking </a:t>
            </a:r>
            <a:r>
              <a:rPr lang="en-US" sz="2000" dirty="0">
                <a:solidFill>
                  <a:srgbClr val="59CCE6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000" b="0" i="0" u="none" strike="noStrike" dirty="0">
                <a:solidFill>
                  <a:srgbClr val="59CCE6"/>
                </a:solidFill>
                <a:latin typeface="Arial"/>
                <a:ea typeface="Arial"/>
                <a:cs typeface="Arial"/>
                <a:sym typeface="Arial"/>
              </a:rPr>
              <a:t>obot </a:t>
            </a:r>
            <a:r>
              <a:rPr lang="en-US" sz="2000" dirty="0">
                <a:solidFill>
                  <a:srgbClr val="59CCE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2000" b="0" i="0" u="none" strike="noStrike" dirty="0">
                <a:solidFill>
                  <a:srgbClr val="59CCE6"/>
                </a:solidFill>
                <a:latin typeface="Arial"/>
                <a:ea typeface="Arial"/>
                <a:cs typeface="Arial"/>
                <a:sym typeface="Arial"/>
              </a:rPr>
              <a:t>ystem</a:t>
            </a:r>
            <a:r>
              <a:rPr lang="en-US" sz="20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We built the robot and program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to take the car when someone orders him using card .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"/>
          <p:cNvSpPr/>
          <p:nvPr/>
        </p:nvSpPr>
        <p:spPr>
          <a:xfrm>
            <a:off x="2011813" y="3648268"/>
            <a:ext cx="2528597" cy="2388637"/>
          </a:xfrm>
          <a:prstGeom prst="ellipse">
            <a:avLst/>
          </a:prstGeom>
          <a:noFill/>
          <a:ln w="57150" cap="flat" cmpd="sng">
            <a:solidFill>
              <a:srgbClr val="60D6E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"/>
          <p:cNvSpPr/>
          <p:nvPr/>
        </p:nvSpPr>
        <p:spPr>
          <a:xfrm>
            <a:off x="10446026" y="4053057"/>
            <a:ext cx="1190218" cy="1198574"/>
          </a:xfrm>
          <a:prstGeom prst="ellipse">
            <a:avLst/>
          </a:prstGeom>
          <a:noFill/>
          <a:ln w="571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10088217" y="5381948"/>
            <a:ext cx="1884432" cy="830956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1- Garage Entry </a:t>
            </a:r>
            <a:endParaRPr dirty="0"/>
          </a:p>
        </p:txBody>
      </p:sp>
      <p:sp>
        <p:nvSpPr>
          <p:cNvPr id="130" name="Google Shape;130;p4"/>
          <p:cNvSpPr txBox="1"/>
          <p:nvPr/>
        </p:nvSpPr>
        <p:spPr>
          <a:xfrm>
            <a:off x="1907270" y="3041793"/>
            <a:ext cx="2720715" cy="4616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2- Parking Robot 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None/>
            </a:pPr>
            <a:r>
              <a:rPr lang="en-US"/>
              <a:t>Constraints</a:t>
            </a:r>
            <a:endParaRPr/>
          </a:p>
        </p:txBody>
      </p:sp>
      <p:sp>
        <p:nvSpPr>
          <p:cNvPr id="136" name="Google Shape;136;p5"/>
          <p:cNvSpPr/>
          <p:nvPr/>
        </p:nvSpPr>
        <p:spPr>
          <a:xfrm>
            <a:off x="2980570" y="3607588"/>
            <a:ext cx="810105" cy="810105"/>
          </a:xfrm>
          <a:prstGeom prst="ellipse">
            <a:avLst/>
          </a:prstGeom>
          <a:solidFill>
            <a:schemeClr val="lt1"/>
          </a:solidFill>
          <a:ln w="635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24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/>
          <p:nvPr/>
        </p:nvSpPr>
        <p:spPr>
          <a:xfrm>
            <a:off x="6997766" y="2085741"/>
            <a:ext cx="810105" cy="810105"/>
          </a:xfrm>
          <a:prstGeom prst="ellipse">
            <a:avLst/>
          </a:prstGeom>
          <a:solidFill>
            <a:schemeClr val="lt1"/>
          </a:solidFill>
          <a:ln w="635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2700" b="1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/>
          <p:nvPr/>
        </p:nvSpPr>
        <p:spPr>
          <a:xfrm>
            <a:off x="9006365" y="1324817"/>
            <a:ext cx="810105" cy="810105"/>
          </a:xfrm>
          <a:prstGeom prst="ellipse">
            <a:avLst/>
          </a:prstGeom>
          <a:solidFill>
            <a:schemeClr val="lt1"/>
          </a:solidFill>
          <a:ln w="635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2700" b="1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 txBox="1"/>
          <p:nvPr/>
        </p:nvSpPr>
        <p:spPr>
          <a:xfrm>
            <a:off x="1297101" y="4507789"/>
            <a:ext cx="284813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Mechanical Parts</a:t>
            </a:r>
            <a:endParaRPr sz="2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"/>
          <p:cNvSpPr/>
          <p:nvPr/>
        </p:nvSpPr>
        <p:spPr>
          <a:xfrm>
            <a:off x="4989168" y="2846665"/>
            <a:ext cx="810105" cy="810105"/>
          </a:xfrm>
          <a:prstGeom prst="ellipse">
            <a:avLst/>
          </a:prstGeom>
          <a:solidFill>
            <a:schemeClr val="lt1"/>
          </a:solidFill>
          <a:ln w="635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270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 txBox="1"/>
          <p:nvPr/>
        </p:nvSpPr>
        <p:spPr>
          <a:xfrm>
            <a:off x="8869608" y="2213794"/>
            <a:ext cx="284813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Raspberry PI</a:t>
            </a:r>
            <a:endParaRPr sz="2000"/>
          </a:p>
        </p:txBody>
      </p:sp>
      <p:sp>
        <p:nvSpPr>
          <p:cNvPr id="142" name="Google Shape;142;p5"/>
          <p:cNvSpPr txBox="1"/>
          <p:nvPr/>
        </p:nvSpPr>
        <p:spPr>
          <a:xfrm>
            <a:off x="6761816" y="2979034"/>
            <a:ext cx="224454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Rotate The Robot</a:t>
            </a:r>
            <a:endParaRPr sz="1800" b="1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4748876" y="3753060"/>
            <a:ext cx="284813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Robot Movement</a:t>
            </a:r>
            <a:endParaRPr sz="2000" dirty="0"/>
          </a:p>
        </p:txBody>
      </p:sp>
      <p:cxnSp>
        <p:nvCxnSpPr>
          <p:cNvPr id="144" name="Google Shape;144;p5"/>
          <p:cNvCxnSpPr>
            <a:cxnSpLocks/>
          </p:cNvCxnSpPr>
          <p:nvPr/>
        </p:nvCxnSpPr>
        <p:spPr>
          <a:xfrm rot="10800000" flipH="1">
            <a:off x="3790674" y="3378992"/>
            <a:ext cx="1242692" cy="508621"/>
          </a:xfrm>
          <a:prstGeom prst="straightConnector1">
            <a:avLst/>
          </a:prstGeom>
          <a:noFill/>
          <a:ln w="25400" cap="flat" cmpd="sng">
            <a:solidFill>
              <a:srgbClr val="BFBFBF"/>
            </a:solidFill>
            <a:prstDash val="dot"/>
            <a:miter lim="800000"/>
            <a:headEnd type="oval" w="med" len="med"/>
            <a:tailEnd type="oval" w="med" len="med"/>
          </a:ln>
        </p:spPr>
      </p:cxnSp>
      <p:cxnSp>
        <p:nvCxnSpPr>
          <p:cNvPr id="145" name="Google Shape;145;p5"/>
          <p:cNvCxnSpPr>
            <a:cxnSpLocks/>
          </p:cNvCxnSpPr>
          <p:nvPr/>
        </p:nvCxnSpPr>
        <p:spPr>
          <a:xfrm rot="10800000" flipH="1">
            <a:off x="5781009" y="2615857"/>
            <a:ext cx="1216754" cy="439278"/>
          </a:xfrm>
          <a:prstGeom prst="straightConnector1">
            <a:avLst/>
          </a:prstGeom>
          <a:noFill/>
          <a:ln w="25400" cap="flat" cmpd="sng">
            <a:solidFill>
              <a:srgbClr val="BFBFBF"/>
            </a:solidFill>
            <a:prstDash val="dot"/>
            <a:miter lim="800000"/>
            <a:headEnd type="oval" w="med" len="med"/>
            <a:tailEnd type="oval" w="med" len="med"/>
          </a:ln>
        </p:spPr>
      </p:cxnSp>
      <p:cxnSp>
        <p:nvCxnSpPr>
          <p:cNvPr id="146" name="Google Shape;146;p5"/>
          <p:cNvCxnSpPr>
            <a:cxnSpLocks/>
          </p:cNvCxnSpPr>
          <p:nvPr/>
        </p:nvCxnSpPr>
        <p:spPr>
          <a:xfrm rot="10800000" flipH="1">
            <a:off x="7782909" y="1774251"/>
            <a:ext cx="1240742" cy="506858"/>
          </a:xfrm>
          <a:prstGeom prst="straightConnector1">
            <a:avLst/>
          </a:prstGeom>
          <a:noFill/>
          <a:ln w="25400" cap="flat" cmpd="sng">
            <a:solidFill>
              <a:srgbClr val="BFBFBF"/>
            </a:solidFill>
            <a:prstDash val="dot"/>
            <a:miter lim="800000"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/>
          <p:nvPr/>
        </p:nvSpPr>
        <p:spPr>
          <a:xfrm>
            <a:off x="309402" y="397090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</a:pPr>
            <a:r>
              <a:rPr lang="en-US" sz="5400" b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Equipment’s:1- </a:t>
            </a:r>
            <a:r>
              <a:rPr lang="en-US" sz="54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5400" b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arage Entry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6"/>
          <p:cNvSpPr/>
          <p:nvPr/>
        </p:nvSpPr>
        <p:spPr>
          <a:xfrm rot="1882940">
            <a:off x="3109851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/>
          <p:nvPr/>
        </p:nvSpPr>
        <p:spPr>
          <a:xfrm rot="1882940">
            <a:off x="6488377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"/>
          <p:cNvSpPr/>
          <p:nvPr/>
        </p:nvSpPr>
        <p:spPr>
          <a:xfrm rot="1882940">
            <a:off x="9866901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3206743" y="2110688"/>
            <a:ext cx="12107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RFID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/>
          <p:nvPr/>
        </p:nvSpPr>
        <p:spPr>
          <a:xfrm>
            <a:off x="6585270" y="1972190"/>
            <a:ext cx="12107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Arduino Uno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9896439" y="1796621"/>
            <a:ext cx="134547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HC-05 Bluetooth Module</a:t>
            </a:r>
            <a:endParaRPr sz="18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p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76299" y="2867025"/>
            <a:ext cx="2160588" cy="2160588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59" name="Google Shape;159;p6"/>
          <p:cNvPicPr preferRelativeResize="0">
            <a:picLocks noGrp="1"/>
          </p:cNvPicPr>
          <p:nvPr>
            <p:ph type="pic" idx="3"/>
          </p:nvPr>
        </p:nvPicPr>
        <p:blipFill rotWithShape="1">
          <a:blip r:embed="rId4">
            <a:alphaModFix/>
          </a:blip>
          <a:srcRect l="11319" r="11319"/>
          <a:stretch/>
        </p:blipFill>
        <p:spPr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60" name="Google Shape;160;p6"/>
          <p:cNvPicPr preferRelativeResize="0">
            <a:picLocks noGrp="1"/>
          </p:cNvPicPr>
          <p:nvPr>
            <p:ph type="pic" idx="4"/>
          </p:nvPr>
        </p:nvPicPr>
        <p:blipFill rotWithShape="1">
          <a:blip r:embed="rId5">
            <a:alphaModFix/>
          </a:blip>
          <a:srcRect t="909" b="909"/>
          <a:stretch/>
        </p:blipFill>
        <p:spPr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"/>
          <p:cNvSpPr/>
          <p:nvPr/>
        </p:nvSpPr>
        <p:spPr>
          <a:xfrm>
            <a:off x="309402" y="397090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</a:pPr>
            <a:r>
              <a:rPr lang="en-US"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Equipment’s: 2- Parking Robot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8"/>
          <p:cNvSpPr/>
          <p:nvPr/>
        </p:nvSpPr>
        <p:spPr>
          <a:xfrm rot="1882940">
            <a:off x="6787321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8"/>
          <p:cNvSpPr/>
          <p:nvPr/>
        </p:nvSpPr>
        <p:spPr>
          <a:xfrm rot="1882940">
            <a:off x="10165847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8"/>
          <p:cNvSpPr/>
          <p:nvPr/>
        </p:nvSpPr>
        <p:spPr>
          <a:xfrm>
            <a:off x="6571817" y="2011858"/>
            <a:ext cx="183555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L298N Dual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 Bridge</a:t>
            </a:r>
            <a:endParaRPr sz="18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8"/>
          <p:cNvSpPr/>
          <p:nvPr/>
        </p:nvSpPr>
        <p:spPr>
          <a:xfrm>
            <a:off x="10262740" y="1972190"/>
            <a:ext cx="12107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DC motor</a:t>
            </a:r>
            <a:endParaRPr sz="18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53769" y="2867025"/>
            <a:ext cx="2160588" cy="2160588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99E583A-6AFA-3434-C52E-2B82164C222F}"/>
              </a:ext>
            </a:extLst>
          </p:cNvPr>
          <p:cNvPicPr>
            <a:picLocks noGrp="1" noChangeAspect="1"/>
          </p:cNvPicPr>
          <p:nvPr>
            <p:ph type="pic" idx="3"/>
          </p:nvPr>
        </p:nvPicPr>
        <p:blipFill>
          <a:blip r:embed="rId4"/>
          <a:srcRect l="37" r="37"/>
          <a:stretch>
            <a:fillRect/>
          </a:stretch>
        </p:blipFill>
        <p:spPr>
          <a:xfrm>
            <a:off x="8166193" y="3046792"/>
            <a:ext cx="2160000" cy="2160000"/>
          </a:xfrm>
        </p:spPr>
      </p:pic>
      <p:sp>
        <p:nvSpPr>
          <p:cNvPr id="24" name="Google Shape;166;p7"/>
          <p:cNvSpPr/>
          <p:nvPr/>
        </p:nvSpPr>
        <p:spPr>
          <a:xfrm rot="1882940">
            <a:off x="2886287" y="1413390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69;p7"/>
          <p:cNvSpPr/>
          <p:nvPr/>
        </p:nvSpPr>
        <p:spPr>
          <a:xfrm>
            <a:off x="2983180" y="1792423"/>
            <a:ext cx="12107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Arduino mega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172;p7"/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 l="12500" r="12500"/>
          <a:stretch/>
        </p:blipFill>
        <p:spPr>
          <a:xfrm>
            <a:off x="1028660" y="2867025"/>
            <a:ext cx="2160588" cy="2160588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/>
          <p:nvPr/>
        </p:nvSpPr>
        <p:spPr>
          <a:xfrm>
            <a:off x="309402" y="397090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</a:pPr>
            <a:r>
              <a:rPr lang="en-US" sz="5400" b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Equipment’s:2- Parking Robot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/>
          <p:nvPr/>
        </p:nvSpPr>
        <p:spPr>
          <a:xfrm rot="1882940">
            <a:off x="6488377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/>
          <p:nvPr/>
        </p:nvSpPr>
        <p:spPr>
          <a:xfrm rot="1882940">
            <a:off x="9866901" y="1593157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/>
          <p:nvPr/>
        </p:nvSpPr>
        <p:spPr>
          <a:xfrm>
            <a:off x="6585270" y="1972190"/>
            <a:ext cx="12107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IR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/>
          <p:nvPr/>
        </p:nvSpPr>
        <p:spPr>
          <a:xfrm>
            <a:off x="9888583" y="1972190"/>
            <a:ext cx="134547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Raspberry pi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7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>
            <a:alphaModFix/>
          </a:blip>
          <a:srcRect l="37" r="37"/>
          <a:stretch/>
        </p:blipFill>
        <p:spPr>
          <a:xfrm>
            <a:off x="4484865" y="2759423"/>
            <a:ext cx="2160000" cy="2160000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74" name="Google Shape;174;p7"/>
          <p:cNvPicPr preferRelativeResize="0">
            <a:picLocks noGrp="1"/>
          </p:cNvPicPr>
          <p:nvPr>
            <p:ph type="pic" idx="4"/>
          </p:nvPr>
        </p:nvPicPr>
        <p:blipFill rotWithShape="1">
          <a:blip r:embed="rId4">
            <a:alphaModFix/>
          </a:blip>
          <a:srcRect t="9550" b="9550"/>
          <a:stretch/>
        </p:blipFill>
        <p:spPr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8" name="Google Shape;187;p8"/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 t="909" b="909"/>
          <a:stretch/>
        </p:blipFill>
        <p:spPr>
          <a:xfrm>
            <a:off x="1149138" y="2762618"/>
            <a:ext cx="2160000" cy="2160000"/>
          </a:xfrm>
          <a:prstGeom prst="ellipse">
            <a:avLst/>
          </a:prstGeom>
          <a:solidFill>
            <a:srgbClr val="F2F2F2"/>
          </a:solidFill>
          <a:ln w="222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Google Shape;154;p6">
            <a:extLst>
              <a:ext uri="{FF2B5EF4-FFF2-40B4-BE49-F238E27FC236}">
                <a16:creationId xmlns:a16="http://schemas.microsoft.com/office/drawing/2014/main" id="{75233182-8799-217D-5E5C-E5BC52F4A7E6}"/>
              </a:ext>
            </a:extLst>
          </p:cNvPr>
          <p:cNvSpPr/>
          <p:nvPr/>
        </p:nvSpPr>
        <p:spPr>
          <a:xfrm rot="1882940">
            <a:off x="3109853" y="1778183"/>
            <a:ext cx="1404550" cy="1404394"/>
          </a:xfrm>
          <a:prstGeom prst="wedgeEllipseCallout">
            <a:avLst>
              <a:gd name="adj1" fmla="val -4564"/>
              <a:gd name="adj2" fmla="val 6829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57;p6">
            <a:extLst>
              <a:ext uri="{FF2B5EF4-FFF2-40B4-BE49-F238E27FC236}">
                <a16:creationId xmlns:a16="http://schemas.microsoft.com/office/drawing/2014/main" id="{6C5091FF-5092-EFD9-D363-C40CF0E58274}"/>
              </a:ext>
            </a:extLst>
          </p:cNvPr>
          <p:cNvSpPr/>
          <p:nvPr/>
        </p:nvSpPr>
        <p:spPr>
          <a:xfrm>
            <a:off x="3139391" y="1981647"/>
            <a:ext cx="134547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HC-05 Bluetooth Module</a:t>
            </a:r>
            <a:endParaRPr sz="18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7FD8-7553-1B47-6ADA-78F3903B2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Analysis</a:t>
            </a:r>
          </a:p>
        </p:txBody>
      </p:sp>
    </p:spTree>
    <p:extLst>
      <p:ext uri="{BB962C8B-B14F-4D97-AF65-F5344CB8AC3E}">
        <p14:creationId xmlns:p14="http://schemas.microsoft.com/office/powerpoint/2010/main" val="251424878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40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 and End Slide Master">
  <a:themeElements>
    <a:clrScheme name="ALLPPT-40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547</Words>
  <Application>Microsoft Office PowerPoint</Application>
  <PresentationFormat>Widescreen</PresentationFormat>
  <Paragraphs>92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Noto Sans Symbols</vt:lpstr>
      <vt:lpstr>Times New Roman</vt:lpstr>
      <vt:lpstr>Section Break Slide Master</vt:lpstr>
      <vt:lpstr>Cover and End Slide Master</vt:lpstr>
      <vt:lpstr>Metropolitan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and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diaa sharqawi</cp:lastModifiedBy>
  <cp:revision>38</cp:revision>
  <dcterms:created xsi:type="dcterms:W3CDTF">2020-01-20T05:08:25Z</dcterms:created>
  <dcterms:modified xsi:type="dcterms:W3CDTF">2025-07-06T11:41:50Z</dcterms:modified>
</cp:coreProperties>
</file>