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1" r:id="rId4"/>
    <p:sldId id="263" r:id="rId5"/>
    <p:sldId id="260" r:id="rId6"/>
    <p:sldId id="264" r:id="rId7"/>
    <p:sldId id="265" r:id="rId8"/>
    <p:sldId id="266" r:id="rId9"/>
    <p:sldId id="267" r:id="rId10"/>
    <p:sldId id="268" r:id="rId11"/>
    <p:sldId id="26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9" d="100"/>
          <a:sy n="69" d="100"/>
        </p:scale>
        <p:origin x="56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7EA613B-BB2A-42AC-A9ED-EFC8BB754B13}" type="datetimeFigureOut">
              <a:rPr lang="en-US" smtClean="0"/>
              <a:t>6/7/2023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D97026-FB25-4183-B797-69354121D19D}" type="slidenum">
              <a:rPr lang="en-US" smtClean="0"/>
              <a:t>‹#›</a:t>
            </a:fld>
            <a:endParaRPr lang="en-US"/>
          </a:p>
        </p:txBody>
      </p:sp>
    </p:spTree>
    <p:extLst>
      <p:ext uri="{BB962C8B-B14F-4D97-AF65-F5344CB8AC3E}">
        <p14:creationId xmlns:p14="http://schemas.microsoft.com/office/powerpoint/2010/main" val="6527551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EA613B-BB2A-42AC-A9ED-EFC8BB754B13}" type="datetimeFigureOut">
              <a:rPr lang="en-US" smtClean="0"/>
              <a:t>6/7/2023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D97026-FB25-4183-B797-69354121D19D}" type="slidenum">
              <a:rPr lang="en-US" smtClean="0"/>
              <a:t>‹#›</a:t>
            </a:fld>
            <a:endParaRPr lang="en-US"/>
          </a:p>
        </p:txBody>
      </p:sp>
    </p:spTree>
    <p:extLst>
      <p:ext uri="{BB962C8B-B14F-4D97-AF65-F5344CB8AC3E}">
        <p14:creationId xmlns:p14="http://schemas.microsoft.com/office/powerpoint/2010/main" val="31260394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EA613B-BB2A-42AC-A9ED-EFC8BB754B13}" type="datetimeFigureOut">
              <a:rPr lang="en-US" smtClean="0"/>
              <a:t>6/7/2023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D97026-FB25-4183-B797-69354121D19D}" type="slidenum">
              <a:rPr lang="en-US" smtClean="0"/>
              <a:t>‹#›</a:t>
            </a:fld>
            <a:endParaRPr lang="en-US"/>
          </a:p>
        </p:txBody>
      </p:sp>
    </p:spTree>
    <p:extLst>
      <p:ext uri="{BB962C8B-B14F-4D97-AF65-F5344CB8AC3E}">
        <p14:creationId xmlns:p14="http://schemas.microsoft.com/office/powerpoint/2010/main" val="2172501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EA613B-BB2A-42AC-A9ED-EFC8BB754B13}" type="datetimeFigureOut">
              <a:rPr lang="en-US" smtClean="0"/>
              <a:t>6/7/2023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D97026-FB25-4183-B797-69354121D19D}" type="slidenum">
              <a:rPr lang="en-US" smtClean="0"/>
              <a:t>‹#›</a:t>
            </a:fld>
            <a:endParaRPr lang="en-US"/>
          </a:p>
        </p:txBody>
      </p:sp>
    </p:spTree>
    <p:extLst>
      <p:ext uri="{BB962C8B-B14F-4D97-AF65-F5344CB8AC3E}">
        <p14:creationId xmlns:p14="http://schemas.microsoft.com/office/powerpoint/2010/main" val="868586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7EA613B-BB2A-42AC-A9ED-EFC8BB754B13}" type="datetimeFigureOut">
              <a:rPr lang="en-US" smtClean="0"/>
              <a:t>6/7/2023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D97026-FB25-4183-B797-69354121D19D}" type="slidenum">
              <a:rPr lang="en-US" smtClean="0"/>
              <a:t>‹#›</a:t>
            </a:fld>
            <a:endParaRPr lang="en-US"/>
          </a:p>
        </p:txBody>
      </p:sp>
    </p:spTree>
    <p:extLst>
      <p:ext uri="{BB962C8B-B14F-4D97-AF65-F5344CB8AC3E}">
        <p14:creationId xmlns:p14="http://schemas.microsoft.com/office/powerpoint/2010/main" val="1289714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7EA613B-BB2A-42AC-A9ED-EFC8BB754B13}" type="datetimeFigureOut">
              <a:rPr lang="en-US" smtClean="0"/>
              <a:t>6/7/2023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D97026-FB25-4183-B797-69354121D19D}" type="slidenum">
              <a:rPr lang="en-US" smtClean="0"/>
              <a:t>‹#›</a:t>
            </a:fld>
            <a:endParaRPr lang="en-US"/>
          </a:p>
        </p:txBody>
      </p:sp>
    </p:spTree>
    <p:extLst>
      <p:ext uri="{BB962C8B-B14F-4D97-AF65-F5344CB8AC3E}">
        <p14:creationId xmlns:p14="http://schemas.microsoft.com/office/powerpoint/2010/main" val="2826076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EA613B-BB2A-42AC-A9ED-EFC8BB754B13}" type="datetimeFigureOut">
              <a:rPr lang="en-US" smtClean="0"/>
              <a:t>6/7/2023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D97026-FB25-4183-B797-69354121D19D}" type="slidenum">
              <a:rPr lang="en-US" smtClean="0"/>
              <a:t>‹#›</a:t>
            </a:fld>
            <a:endParaRPr lang="en-US"/>
          </a:p>
        </p:txBody>
      </p:sp>
    </p:spTree>
    <p:extLst>
      <p:ext uri="{BB962C8B-B14F-4D97-AF65-F5344CB8AC3E}">
        <p14:creationId xmlns:p14="http://schemas.microsoft.com/office/powerpoint/2010/main" val="1262613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EA613B-BB2A-42AC-A9ED-EFC8BB754B13}" type="datetimeFigureOut">
              <a:rPr lang="en-US" smtClean="0"/>
              <a:t>6/7/2023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D97026-FB25-4183-B797-69354121D19D}" type="slidenum">
              <a:rPr lang="en-US" smtClean="0"/>
              <a:t>‹#›</a:t>
            </a:fld>
            <a:endParaRPr lang="en-US"/>
          </a:p>
        </p:txBody>
      </p:sp>
    </p:spTree>
    <p:extLst>
      <p:ext uri="{BB962C8B-B14F-4D97-AF65-F5344CB8AC3E}">
        <p14:creationId xmlns:p14="http://schemas.microsoft.com/office/powerpoint/2010/main" val="452388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EA613B-BB2A-42AC-A9ED-EFC8BB754B13}" type="datetimeFigureOut">
              <a:rPr lang="en-US" smtClean="0"/>
              <a:t>6/7/2023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D97026-FB25-4183-B797-69354121D19D}" type="slidenum">
              <a:rPr lang="en-US" smtClean="0"/>
              <a:t>‹#›</a:t>
            </a:fld>
            <a:endParaRPr lang="en-US"/>
          </a:p>
        </p:txBody>
      </p:sp>
    </p:spTree>
    <p:extLst>
      <p:ext uri="{BB962C8B-B14F-4D97-AF65-F5344CB8AC3E}">
        <p14:creationId xmlns:p14="http://schemas.microsoft.com/office/powerpoint/2010/main" val="1129048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7EA613B-BB2A-42AC-A9ED-EFC8BB754B13}" type="datetimeFigureOut">
              <a:rPr lang="en-US" smtClean="0"/>
              <a:t>6/7/2023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D97026-FB25-4183-B797-69354121D19D}" type="slidenum">
              <a:rPr lang="en-US" smtClean="0"/>
              <a:t>‹#›</a:t>
            </a:fld>
            <a:endParaRPr lang="en-US"/>
          </a:p>
        </p:txBody>
      </p:sp>
    </p:spTree>
    <p:extLst>
      <p:ext uri="{BB962C8B-B14F-4D97-AF65-F5344CB8AC3E}">
        <p14:creationId xmlns:p14="http://schemas.microsoft.com/office/powerpoint/2010/main" val="1467275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7EA613B-BB2A-42AC-A9ED-EFC8BB754B13}" type="datetimeFigureOut">
              <a:rPr lang="en-US" smtClean="0"/>
              <a:t>6/7/2023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D97026-FB25-4183-B797-69354121D19D}" type="slidenum">
              <a:rPr lang="en-US" smtClean="0"/>
              <a:t>‹#›</a:t>
            </a:fld>
            <a:endParaRPr lang="en-US"/>
          </a:p>
        </p:txBody>
      </p:sp>
    </p:spTree>
    <p:extLst>
      <p:ext uri="{BB962C8B-B14F-4D97-AF65-F5344CB8AC3E}">
        <p14:creationId xmlns:p14="http://schemas.microsoft.com/office/powerpoint/2010/main" val="4460832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EA613B-BB2A-42AC-A9ED-EFC8BB754B13}" type="datetimeFigureOut">
              <a:rPr lang="en-US" smtClean="0"/>
              <a:t>6/7/2023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D97026-FB25-4183-B797-69354121D19D}" type="slidenum">
              <a:rPr lang="en-US" smtClean="0"/>
              <a:t>‹#›</a:t>
            </a:fld>
            <a:endParaRPr lang="en-US"/>
          </a:p>
        </p:txBody>
      </p:sp>
    </p:spTree>
    <p:extLst>
      <p:ext uri="{BB962C8B-B14F-4D97-AF65-F5344CB8AC3E}">
        <p14:creationId xmlns:p14="http://schemas.microsoft.com/office/powerpoint/2010/main" val="287310489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1400" dirty="0">
                <a:latin typeface="Times New Roman" panose="02020603050405020304" pitchFamily="18" charset="0"/>
                <a:cs typeface="Times New Roman" panose="02020603050405020304" pitchFamily="18" charset="0"/>
              </a:rPr>
              <a:t>An-</a:t>
            </a:r>
            <a:r>
              <a:rPr lang="en-US" sz="1400" dirty="0" err="1">
                <a:latin typeface="Times New Roman" panose="02020603050405020304" pitchFamily="18" charset="0"/>
                <a:cs typeface="Times New Roman" panose="02020603050405020304" pitchFamily="18" charset="0"/>
              </a:rPr>
              <a:t>Najah</a:t>
            </a:r>
            <a:r>
              <a:rPr lang="en-US" sz="1400" dirty="0">
                <a:latin typeface="Times New Roman" panose="02020603050405020304" pitchFamily="18" charset="0"/>
                <a:cs typeface="Times New Roman" panose="02020603050405020304" pitchFamily="18" charset="0"/>
              </a:rPr>
              <a:t> National University</a:t>
            </a:r>
            <a:br>
              <a:rPr lang="en-US" sz="1400" dirty="0">
                <a:latin typeface="Times New Roman" panose="02020603050405020304" pitchFamily="18" charset="0"/>
                <a:cs typeface="Times New Roman" panose="02020603050405020304" pitchFamily="18" charset="0"/>
              </a:rPr>
            </a:br>
            <a:r>
              <a:rPr lang="en-US" sz="1400" dirty="0">
                <a:latin typeface="Times New Roman" panose="02020603050405020304" pitchFamily="18" charset="0"/>
                <a:cs typeface="Times New Roman" panose="02020603050405020304" pitchFamily="18" charset="0"/>
              </a:rPr>
              <a:t>Electrical and Telecommunications Engineering</a:t>
            </a:r>
            <a:br>
              <a:rPr lang="en-US" sz="1400" dirty="0">
                <a:latin typeface="Times New Roman" panose="02020603050405020304" pitchFamily="18" charset="0"/>
                <a:cs typeface="Times New Roman" panose="02020603050405020304" pitchFamily="18" charset="0"/>
              </a:rPr>
            </a:br>
            <a:r>
              <a:rPr lang="en-US" sz="1400" dirty="0">
                <a:latin typeface="Times New Roman" panose="02020603050405020304" pitchFamily="18" charset="0"/>
                <a:cs typeface="Times New Roman" panose="02020603050405020304" pitchFamily="18" charset="0"/>
              </a:rPr>
              <a:t>                                                            Departments</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1543904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1" y="0"/>
            <a:ext cx="5770881" cy="3419475"/>
          </a:xfrm>
          <a:prstGeom prst="rect">
            <a:avLst/>
          </a:prstGeom>
        </p:spPr>
      </p:pic>
      <p:pic>
        <p:nvPicPr>
          <p:cNvPr id="3" name="Picture 2"/>
          <p:cNvPicPr/>
          <p:nvPr/>
        </p:nvPicPr>
        <p:blipFill>
          <a:blip r:embed="rId3">
            <a:extLst>
              <a:ext uri="{28A0092B-C50C-407E-A947-70E740481C1C}">
                <a14:useLocalDpi xmlns:a14="http://schemas.microsoft.com/office/drawing/2010/main" val="0"/>
              </a:ext>
            </a:extLst>
          </a:blip>
          <a:stretch>
            <a:fillRect/>
          </a:stretch>
        </p:blipFill>
        <p:spPr>
          <a:xfrm>
            <a:off x="5770881" y="3419475"/>
            <a:ext cx="6421120" cy="3438525"/>
          </a:xfrm>
          <a:prstGeom prst="rect">
            <a:avLst/>
          </a:prstGeom>
        </p:spPr>
      </p:pic>
      <p:sp>
        <p:nvSpPr>
          <p:cNvPr id="4" name="Rectangle 3"/>
          <p:cNvSpPr/>
          <p:nvPr/>
        </p:nvSpPr>
        <p:spPr>
          <a:xfrm>
            <a:off x="665018" y="3722255"/>
            <a:ext cx="3223491" cy="812800"/>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dirty="0">
                <a:latin typeface="Times New Roman" panose="02020603050405020304" pitchFamily="18" charset="0"/>
                <a:cs typeface="Times New Roman" panose="02020603050405020304" pitchFamily="18" charset="0"/>
              </a:rPr>
              <a:t>VIEW 1 FROM OCULUS</a:t>
            </a:r>
            <a:endParaRPr lang="en-US" dirty="0">
              <a:latin typeface="Times New Roman" panose="02020603050405020304" pitchFamily="18" charset="0"/>
              <a:cs typeface="Times New Roman" panose="02020603050405020304" pitchFamily="18" charset="0"/>
            </a:endParaRPr>
          </a:p>
        </p:txBody>
      </p:sp>
      <p:sp>
        <p:nvSpPr>
          <p:cNvPr id="6" name="Rectangle 5"/>
          <p:cNvSpPr/>
          <p:nvPr/>
        </p:nvSpPr>
        <p:spPr>
          <a:xfrm>
            <a:off x="7813964" y="2382982"/>
            <a:ext cx="2724727" cy="858982"/>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dirty="0">
                <a:latin typeface="Times New Roman" panose="02020603050405020304" pitchFamily="18" charset="0"/>
                <a:cs typeface="Times New Roman" panose="02020603050405020304" pitchFamily="18" charset="0"/>
              </a:rPr>
              <a:t>VIEW </a:t>
            </a:r>
            <a:r>
              <a:rPr lang="en-US" dirty="0" smtClean="0">
                <a:latin typeface="Times New Roman" panose="02020603050405020304" pitchFamily="18" charset="0"/>
                <a:cs typeface="Times New Roman" panose="02020603050405020304" pitchFamily="18" charset="0"/>
              </a:rPr>
              <a:t>2 FROM </a:t>
            </a:r>
            <a:r>
              <a:rPr lang="en-US" dirty="0">
                <a:latin typeface="Times New Roman" panose="02020603050405020304" pitchFamily="18" charset="0"/>
                <a:cs typeface="Times New Roman" panose="02020603050405020304" pitchFamily="18" charset="0"/>
              </a:rPr>
              <a:t>OCULUS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917396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CONCLUSION: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lvl="0" algn="just"/>
            <a:r>
              <a:rPr lang="en-US" dirty="0">
                <a:latin typeface="Times New Roman" panose="02020603050405020304" pitchFamily="18" charset="0"/>
                <a:cs typeface="Times New Roman" panose="02020603050405020304" pitchFamily="18" charset="0"/>
              </a:rPr>
              <a:t>The VR development consider as part of android developing, because the operation system for oculus is android, let’s considering oculus quest as android mobile phone with lenses and controllers.</a:t>
            </a:r>
          </a:p>
          <a:p>
            <a:pPr lvl="0" algn="just"/>
            <a:r>
              <a:rPr lang="en-US" dirty="0">
                <a:latin typeface="Times New Roman" panose="02020603050405020304" pitchFamily="18" charset="0"/>
                <a:cs typeface="Times New Roman" panose="02020603050405020304" pitchFamily="18" charset="0"/>
              </a:rPr>
              <a:t> it includes dealing with different things at same time and make synchronization between mobile phone, oculus device, computer device.</a:t>
            </a:r>
          </a:p>
          <a:p>
            <a:pPr marL="0" indent="0">
              <a:buNone/>
            </a:pPr>
            <a:endParaRPr lang="en-US" dirty="0"/>
          </a:p>
        </p:txBody>
      </p:sp>
    </p:spTree>
    <p:extLst>
      <p:ext uri="{BB962C8B-B14F-4D97-AF65-F5344CB8AC3E}">
        <p14:creationId xmlns:p14="http://schemas.microsoft.com/office/powerpoint/2010/main" val="1556782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Introduction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lgn="just"/>
            <a:r>
              <a:rPr lang="en-US" sz="1800" dirty="0" smtClean="0">
                <a:latin typeface="Times New Roman" panose="02020603050405020304" pitchFamily="18" charset="0"/>
                <a:cs typeface="Times New Roman" panose="02020603050405020304" pitchFamily="18" charset="0"/>
              </a:rPr>
              <a:t>In recent years, virtual reality technology has been rapidly advancing, making it possible to create immersive experiences that can simulate virtually any scenario. One such application of this technology is in disaster preparedness training. By utilizing virtual reality, individuals can be trained on how to handle various emergency situations without putting themselves in danger. This is where my project comes in: designing a virtual reality application using Unity and uploading it to the Oculus Quest 2 to simulate an actual earthquake and teach users how to behave during this catastrophe.</a:t>
            </a:r>
          </a:p>
          <a:p>
            <a:pPr algn="just"/>
            <a:r>
              <a:rPr lang="en-US" sz="1800" dirty="0" smtClean="0">
                <a:latin typeface="Times New Roman" panose="02020603050405020304" pitchFamily="18" charset="0"/>
                <a:cs typeface="Times New Roman" panose="02020603050405020304" pitchFamily="18" charset="0"/>
              </a:rPr>
              <a:t>Virtual reality (VR) has emerged as a breakthrough technology over the last few years. The ability to create a simulated environment that mimics real-life scenarios creates an opportunity to learn and experience circumstances that may not be safe or feasible in reality. </a:t>
            </a:r>
          </a:p>
          <a:p>
            <a:pPr algn="just"/>
            <a:r>
              <a:rPr lang="en-US" sz="1800" dirty="0" smtClean="0">
                <a:latin typeface="Times New Roman" panose="02020603050405020304" pitchFamily="18" charset="0"/>
                <a:cs typeface="Times New Roman" panose="02020603050405020304" pitchFamily="18" charset="0"/>
              </a:rPr>
              <a:t>Our project aims to discuss the design of a VR application using Unity that simulates an earthquake disaster. The application will be uploaded to Oculus Quest 2, the leading wireless VR platform, for an immersive experience that will help users comprehend how to handle such a catastrophe and behave during it. </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509630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Objectives</a:t>
            </a:r>
            <a:endParaRPr lang="en-US" b="1" dirty="0"/>
          </a:p>
        </p:txBody>
      </p:sp>
      <p:sp>
        <p:nvSpPr>
          <p:cNvPr id="3" name="Content Placeholder 2"/>
          <p:cNvSpPr>
            <a:spLocks noGrp="1"/>
          </p:cNvSpPr>
          <p:nvPr>
            <p:ph idx="1"/>
          </p:nvPr>
        </p:nvSpPr>
        <p:spPr/>
        <p:txBody>
          <a:bodyPr/>
          <a:lstStyle/>
          <a:p>
            <a:pPr marL="571500" indent="-571500" algn="just"/>
            <a:r>
              <a:rPr lang="en-US" dirty="0">
                <a:latin typeface="Times New Roman" panose="02020603050405020304" pitchFamily="18" charset="0"/>
                <a:cs typeface="Times New Roman" panose="02020603050405020304" pitchFamily="18" charset="0"/>
              </a:rPr>
              <a:t>Simulate VR earthquake and try it on oculus quest2 wireless .</a:t>
            </a:r>
          </a:p>
          <a:p>
            <a:pPr marL="571500" indent="-571500" algn="just"/>
            <a:r>
              <a:rPr lang="en-US" dirty="0">
                <a:latin typeface="Times New Roman" panose="02020603050405020304" pitchFamily="18" charset="0"/>
                <a:cs typeface="Times New Roman" panose="02020603050405020304" pitchFamily="18" charset="0"/>
              </a:rPr>
              <a:t>Enhance the imagination with realistic life to add any thing into project . </a:t>
            </a:r>
          </a:p>
          <a:p>
            <a:pPr marL="571500" indent="-571500" algn="just"/>
            <a:r>
              <a:rPr lang="en-US" dirty="0">
                <a:latin typeface="Times New Roman" panose="02020603050405020304" pitchFamily="18" charset="0"/>
                <a:cs typeface="Times New Roman" panose="02020603050405020304" pitchFamily="18" charset="0"/>
              </a:rPr>
              <a:t>Dealing with new software and devices such as unity and oculus .</a:t>
            </a:r>
          </a:p>
        </p:txBody>
      </p:sp>
    </p:spTree>
    <p:extLst>
      <p:ext uri="{BB962C8B-B14F-4D97-AF65-F5344CB8AC3E}">
        <p14:creationId xmlns:p14="http://schemas.microsoft.com/office/powerpoint/2010/main" val="18032045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4F9FB-B2B0-DB12-900D-2DCF220924BB}"/>
              </a:ext>
            </a:extLst>
          </p:cNvPr>
          <p:cNvSpPr>
            <a:spLocks noGrp="1"/>
          </p:cNvSpPr>
          <p:nvPr>
            <p:ph type="title"/>
          </p:nvPr>
        </p:nvSpPr>
        <p:spPr>
          <a:xfrm>
            <a:off x="406619" y="1811269"/>
            <a:ext cx="5659536" cy="868157"/>
          </a:xfrm>
        </p:spPr>
        <p:txBody>
          <a:bodyPr anchor="b">
            <a:normAutofit/>
          </a:bodyPr>
          <a:lstStyle/>
          <a:p>
            <a:r>
              <a:rPr lang="en-US" sz="4000" dirty="0" smtClean="0">
                <a:effectLst/>
                <a:latin typeface="Calibri" panose="020F0502020204030204" pitchFamily="34" charset="0"/>
                <a:ea typeface="Calibri" panose="020F0502020204030204" pitchFamily="34" charset="0"/>
                <a:cs typeface="Calibri Light" panose="020F0302020204030204" pitchFamily="34" charset="0"/>
              </a:rPr>
              <a:t>Software</a:t>
            </a:r>
            <a:endParaRPr lang="en-US" sz="4000" dirty="0"/>
          </a:p>
        </p:txBody>
      </p:sp>
      <p:pic>
        <p:nvPicPr>
          <p:cNvPr id="6" name="Picture 5">
            <a:extLst>
              <a:ext uri="{FF2B5EF4-FFF2-40B4-BE49-F238E27FC236}">
                <a16:creationId xmlns:a16="http://schemas.microsoft.com/office/drawing/2014/main" id="{68F2B1DA-CDCB-BD47-FA47-AA0A16E305A2}"/>
              </a:ext>
            </a:extLst>
          </p:cNvPr>
          <p:cNvPicPr>
            <a:picLocks noChangeAspect="1"/>
          </p:cNvPicPr>
          <p:nvPr/>
        </p:nvPicPr>
        <p:blipFill>
          <a:blip r:embed="rId2"/>
          <a:stretch>
            <a:fillRect/>
          </a:stretch>
        </p:blipFill>
        <p:spPr>
          <a:xfrm>
            <a:off x="8022879" y="654285"/>
            <a:ext cx="1566394" cy="1591062"/>
          </a:xfrm>
          <a:prstGeom prst="rect">
            <a:avLst/>
          </a:prstGeom>
        </p:spPr>
      </p:pic>
      <p:sp>
        <p:nvSpPr>
          <p:cNvPr id="3" name="Content Placeholder 2">
            <a:extLst>
              <a:ext uri="{FF2B5EF4-FFF2-40B4-BE49-F238E27FC236}">
                <a16:creationId xmlns:a16="http://schemas.microsoft.com/office/drawing/2014/main" id="{AD5BE978-7CF7-0463-889F-CFB5842558E9}"/>
              </a:ext>
            </a:extLst>
          </p:cNvPr>
          <p:cNvSpPr>
            <a:spLocks noGrp="1"/>
          </p:cNvSpPr>
          <p:nvPr>
            <p:ph idx="1"/>
          </p:nvPr>
        </p:nvSpPr>
        <p:spPr>
          <a:xfrm>
            <a:off x="965199" y="3084625"/>
            <a:ext cx="4044077" cy="3340034"/>
          </a:xfrm>
        </p:spPr>
        <p:txBody>
          <a:bodyPr>
            <a:normAutofit/>
          </a:bodyPr>
          <a:lstStyle/>
          <a:p>
            <a:r>
              <a:rPr lang="en-US" sz="2400" dirty="0">
                <a:effectLst/>
                <a:latin typeface="Calibri Light" panose="020F0302020204030204" pitchFamily="34" charset="0"/>
                <a:ea typeface="Calibri" panose="020F0502020204030204" pitchFamily="34" charset="0"/>
                <a:cs typeface="Arial" panose="020B0604020202020204" pitchFamily="34" charset="0"/>
              </a:rPr>
              <a:t>In our project we used </a:t>
            </a:r>
            <a:r>
              <a:rPr lang="en-US" sz="2400" dirty="0" smtClean="0">
                <a:effectLst/>
                <a:latin typeface="Calibri Light" panose="020F0302020204030204" pitchFamily="34" charset="0"/>
                <a:ea typeface="Calibri" panose="020F0502020204030204" pitchFamily="34" charset="0"/>
                <a:cs typeface="Arial" panose="020B0604020202020204" pitchFamily="34" charset="0"/>
              </a:rPr>
              <a:t>tow software such </a:t>
            </a:r>
            <a:r>
              <a:rPr lang="en-US" sz="2400" dirty="0">
                <a:effectLst/>
                <a:latin typeface="Calibri Light" panose="020F0302020204030204" pitchFamily="34" charset="0"/>
                <a:ea typeface="Calibri" panose="020F0502020204030204" pitchFamily="34" charset="0"/>
                <a:cs typeface="Arial" panose="020B0604020202020204" pitchFamily="34" charset="0"/>
              </a:rPr>
              <a:t>as </a:t>
            </a:r>
            <a:r>
              <a:rPr lang="en-US" sz="2400" dirty="0" smtClean="0">
                <a:effectLst/>
                <a:latin typeface="Calibri Light" panose="020F0302020204030204" pitchFamily="34" charset="0"/>
                <a:ea typeface="Calibri" panose="020F0502020204030204" pitchFamily="34" charset="0"/>
                <a:cs typeface="Arial" panose="020B0604020202020204" pitchFamily="34" charset="0"/>
              </a:rPr>
              <a:t> Autodesk </a:t>
            </a:r>
            <a:r>
              <a:rPr lang="en-US" sz="2400" dirty="0">
                <a:effectLst/>
                <a:latin typeface="Calibri Light" panose="020F0302020204030204" pitchFamily="34" charset="0"/>
                <a:ea typeface="Calibri" panose="020F0502020204030204" pitchFamily="34" charset="0"/>
                <a:cs typeface="Arial" panose="020B0604020202020204" pitchFamily="34" charset="0"/>
              </a:rPr>
              <a:t>3D MAX for show final design </a:t>
            </a:r>
            <a:r>
              <a:rPr lang="en-US" sz="2400" dirty="0" smtClean="0">
                <a:latin typeface="Calibri Light" panose="020F0302020204030204" pitchFamily="34" charset="0"/>
                <a:ea typeface="Calibri" panose="020F0502020204030204" pitchFamily="34" charset="0"/>
                <a:cs typeface="Arial" panose="020B0604020202020204" pitchFamily="34" charset="0"/>
              </a:rPr>
              <a:t>of the house and Unity </a:t>
            </a:r>
            <a:r>
              <a:rPr lang="en-US" sz="2400" dirty="0" err="1" smtClean="0">
                <a:latin typeface="Calibri Light" panose="020F0302020204030204" pitchFamily="34" charset="0"/>
                <a:ea typeface="Calibri" panose="020F0502020204030204" pitchFamily="34" charset="0"/>
                <a:cs typeface="Arial" panose="020B0604020202020204" pitchFamily="34" charset="0"/>
              </a:rPr>
              <a:t>Hup</a:t>
            </a:r>
            <a:r>
              <a:rPr lang="en-US" sz="2400" dirty="0" smtClean="0">
                <a:latin typeface="Calibri Light" panose="020F0302020204030204" pitchFamily="34" charset="0"/>
                <a:ea typeface="Calibri" panose="020F0502020204030204" pitchFamily="34" charset="0"/>
                <a:cs typeface="Arial" panose="020B0604020202020204" pitchFamily="34" charset="0"/>
              </a:rPr>
              <a:t> to create a environment</a:t>
            </a:r>
            <a:r>
              <a:rPr lang="en-US" sz="2400" dirty="0" smtClean="0">
                <a:effectLst/>
                <a:latin typeface="Calibri Light" panose="020F0302020204030204" pitchFamily="34" charset="0"/>
                <a:ea typeface="Calibri" panose="020F0502020204030204" pitchFamily="34" charset="0"/>
                <a:cs typeface="Arial" panose="020B0604020202020204" pitchFamily="34" charset="0"/>
              </a:rPr>
              <a:t>.</a:t>
            </a:r>
            <a:endParaRPr lang="en-US" sz="2400" dirty="0">
              <a:effectLst/>
              <a:highlight>
                <a:srgbClr val="FFFF00"/>
              </a:highligh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sz="2400" dirty="0">
              <a:effectLst/>
              <a:highlight>
                <a:srgbClr val="FFFF00"/>
              </a:highligh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068364">
            <a:off x="7823200" y="3257870"/>
            <a:ext cx="2438400" cy="2438400"/>
          </a:xfrm>
          <a:prstGeom prst="rect">
            <a:avLst/>
          </a:prstGeom>
        </p:spPr>
      </p:pic>
    </p:spTree>
    <p:extLst>
      <p:ext uri="{BB962C8B-B14F-4D97-AF65-F5344CB8AC3E}">
        <p14:creationId xmlns:p14="http://schemas.microsoft.com/office/powerpoint/2010/main" val="2255766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ea typeface="Times New Roman" panose="02020603050405020304" pitchFamily="18" charset="0"/>
                <a:cs typeface="Times New Roman" panose="02020603050405020304" pitchFamily="18" charset="0"/>
              </a:rPr>
              <a:t>Our </a:t>
            </a:r>
            <a:r>
              <a:rPr lang="en-US" cap="small" dirty="0" smtClean="0">
                <a:latin typeface="Times New Roman" panose="02020603050405020304" pitchFamily="18" charset="0"/>
                <a:cs typeface="Times New Roman" panose="02020603050405020304" pitchFamily="18" charset="0"/>
              </a:rPr>
              <a:t>virtual</a:t>
            </a:r>
            <a:r>
              <a:rPr lang="en-US" dirty="0" smtClean="0">
                <a:latin typeface="Times New Roman" panose="02020603050405020304" pitchFamily="18" charset="0"/>
                <a:cs typeface="Times New Roman" panose="02020603050405020304" pitchFamily="18" charset="0"/>
              </a:rPr>
              <a:t> </a:t>
            </a:r>
            <a:r>
              <a:rPr lang="en-US" cap="small" dirty="0">
                <a:latin typeface="Times New Roman" panose="02020603050405020304" pitchFamily="18" charset="0"/>
                <a:cs typeface="Times New Roman" panose="02020603050405020304" pitchFamily="18" charset="0"/>
              </a:rPr>
              <a:t>environment</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 Design </a:t>
            </a:r>
            <a:endParaRPr lang="en-US" dirty="0">
              <a:latin typeface="Times New Roman" panose="02020603050405020304" pitchFamily="18" charset="0"/>
              <a:cs typeface="Times New Roman" panose="02020603050405020304" pitchFamily="18" charset="0"/>
            </a:endParaRPr>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297204" y="2111019"/>
            <a:ext cx="3429866" cy="3429866"/>
          </a:xfr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64746" y="2111019"/>
            <a:ext cx="3430800" cy="3430800"/>
          </a:xfrm>
          <a:prstGeom prst="rect">
            <a:avLst/>
          </a:prstGeom>
        </p:spPr>
      </p:pic>
      <p:pic>
        <p:nvPicPr>
          <p:cNvPr id="9" name="Picture 8">
            <a:extLst>
              <a:ext uri="{FF2B5EF4-FFF2-40B4-BE49-F238E27FC236}">
                <a16:creationId xmlns:a16="http://schemas.microsoft.com/office/drawing/2014/main" id="{F4799FB6-DF4F-68B8-56A9-22B1C4C263F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613204" y="13696822"/>
            <a:ext cx="4933869" cy="4361480"/>
          </a:xfrm>
          <a:prstGeom prst="rect">
            <a:avLst/>
          </a:prstGeom>
        </p:spPr>
      </p:pic>
    </p:spTree>
    <p:extLst>
      <p:ext uri="{BB962C8B-B14F-4D97-AF65-F5344CB8AC3E}">
        <p14:creationId xmlns:p14="http://schemas.microsoft.com/office/powerpoint/2010/main" val="23968226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sz="4000" dirty="0" smtClean="0"/>
              <a:t>System Architecture Of The Simulation System</a:t>
            </a:r>
            <a:endParaRPr lang="en-US" sz="4000"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838200" y="2361765"/>
            <a:ext cx="10515600" cy="3279058"/>
          </a:xfrm>
          <a:prstGeom prst="rect">
            <a:avLst/>
          </a:prstGeom>
        </p:spPr>
      </p:pic>
    </p:spTree>
    <p:extLst>
      <p:ext uri="{BB962C8B-B14F-4D97-AF65-F5344CB8AC3E}">
        <p14:creationId xmlns:p14="http://schemas.microsoft.com/office/powerpoint/2010/main" val="26469078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Methods &amp; Materials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825624"/>
            <a:ext cx="10515600" cy="5032375"/>
          </a:xfrm>
        </p:spPr>
        <p:txBody>
          <a:bodyPr/>
          <a:lstStyle/>
          <a:p>
            <a:pPr marL="0" indent="0">
              <a:buNone/>
            </a:pPr>
            <a:r>
              <a:rPr lang="en-US" sz="3600" b="1" dirty="0"/>
              <a:t>Developing process </a:t>
            </a:r>
          </a:p>
          <a:p>
            <a:pPr marL="0" indent="0" algn="just">
              <a:buNone/>
            </a:pPr>
            <a:r>
              <a:rPr lang="en-US" dirty="0"/>
              <a:t>The development process contain dealing with different devices such as mobile phone , oculus quest 2, Pc device ,  and to make the development process compatible with all devices , there is many things to study about it </a:t>
            </a:r>
            <a:r>
              <a:rPr lang="en-US" dirty="0" smtClean="0"/>
              <a:t>.</a:t>
            </a:r>
            <a:endParaRPr lang="en-US" dirty="0"/>
          </a:p>
          <a:p>
            <a:pPr marL="0" indent="0" algn="just">
              <a:buNone/>
            </a:pPr>
            <a:r>
              <a:rPr lang="en-US" dirty="0"/>
              <a:t>And the following diagram show the development process </a:t>
            </a:r>
            <a:r>
              <a:rPr lang="en-US" dirty="0" smtClean="0"/>
              <a:t>details.</a:t>
            </a:r>
            <a:endParaRPr lang="en-US" dirty="0"/>
          </a:p>
        </p:txBody>
      </p:sp>
      <p:pic>
        <p:nvPicPr>
          <p:cNvPr id="4" name="Picture 3" descr="Oculus Quest 2 review: Better all-in-one, burdened by transition | Shacknews"/>
          <p:cNvPicPr/>
          <p:nvPr/>
        </p:nvPicPr>
        <p:blipFill>
          <a:blip r:embed="rId2" cstate="print"/>
          <a:stretch>
            <a:fillRect/>
          </a:stretch>
        </p:blipFill>
        <p:spPr>
          <a:xfrm>
            <a:off x="925946" y="4685463"/>
            <a:ext cx="5943600" cy="2031365"/>
          </a:xfrm>
          <a:prstGeom prst="rect">
            <a:avLst/>
          </a:prstGeom>
        </p:spPr>
      </p:pic>
    </p:spTree>
    <p:extLst>
      <p:ext uri="{BB962C8B-B14F-4D97-AF65-F5344CB8AC3E}">
        <p14:creationId xmlns:p14="http://schemas.microsoft.com/office/powerpoint/2010/main" val="3563143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2844CB9F-88C9-9AC1-6B10-67BB7E30481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0981" y="866763"/>
            <a:ext cx="7795489" cy="4776655"/>
          </a:xfrm>
          <a:prstGeom prst="rect">
            <a:avLst/>
          </a:prstGeom>
        </p:spPr>
      </p:pic>
      <p:sp>
        <p:nvSpPr>
          <p:cNvPr id="5" name="Rectangle 4"/>
          <p:cNvSpPr/>
          <p:nvPr/>
        </p:nvSpPr>
        <p:spPr>
          <a:xfrm>
            <a:off x="8275782" y="1754910"/>
            <a:ext cx="3546764" cy="1865745"/>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dirty="0">
                <a:latin typeface="Times New Roman" panose="02020603050405020304" pitchFamily="18" charset="0"/>
                <a:cs typeface="Times New Roman" panose="02020603050405020304" pitchFamily="18" charset="0"/>
              </a:rPr>
              <a:t>Here is the interaction system from followed to create VR or AR experience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17580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RESULTS</a:t>
            </a:r>
            <a:r>
              <a:rPr lang="en-US" b="1" u="sng" dirty="0"/>
              <a:t> </a:t>
            </a:r>
            <a:endParaRPr lang="en-US" b="1" u="sng" dirty="0"/>
          </a:p>
        </p:txBody>
      </p:sp>
      <p:sp>
        <p:nvSpPr>
          <p:cNvPr id="3" name="Content Placeholder 2"/>
          <p:cNvSpPr>
            <a:spLocks noGrp="1"/>
          </p:cNvSpPr>
          <p:nvPr>
            <p:ph idx="1"/>
          </p:nvPr>
        </p:nvSpPr>
        <p:spPr/>
        <p:txBody>
          <a:bodyPr>
            <a:normAutofit fontScale="92500" lnSpcReduction="10000"/>
          </a:bodyPr>
          <a:lstStyle/>
          <a:p>
            <a:pPr marL="457200" indent="-457200"/>
            <a:r>
              <a:rPr lang="en-US" dirty="0" smtClean="0">
                <a:latin typeface="Times New Roman" panose="02020603050405020304" pitchFamily="18" charset="0"/>
                <a:cs typeface="Times New Roman" panose="02020603050405020304" pitchFamily="18" charset="0"/>
              </a:rPr>
              <a:t>Dealing </a:t>
            </a:r>
            <a:r>
              <a:rPr lang="en-US" dirty="0">
                <a:latin typeface="Times New Roman" panose="02020603050405020304" pitchFamily="18" charset="0"/>
                <a:cs typeface="Times New Roman" panose="02020603050405020304" pitchFamily="18" charset="0"/>
              </a:rPr>
              <a:t>with XR interaction toolkit . </a:t>
            </a:r>
          </a:p>
          <a:p>
            <a:pPr marL="457200" indent="-457200"/>
            <a:r>
              <a:rPr lang="en-US" dirty="0">
                <a:latin typeface="Times New Roman" panose="02020603050405020304" pitchFamily="18" charset="0"/>
                <a:cs typeface="Times New Roman" panose="02020603050405020304" pitchFamily="18" charset="0"/>
              </a:rPr>
              <a:t> XR rig setup to attach the input action  (controller) .</a:t>
            </a:r>
          </a:p>
          <a:p>
            <a:pPr marL="457200" indent="-457200"/>
            <a:r>
              <a:rPr lang="en-US" dirty="0">
                <a:latin typeface="Times New Roman" panose="02020603050405020304" pitchFamily="18" charset="0"/>
                <a:cs typeface="Times New Roman" panose="02020603050405020304" pitchFamily="18" charset="0"/>
              </a:rPr>
              <a:t>Configuring , Optimizing the project for oculus quest 2 build .</a:t>
            </a:r>
          </a:p>
          <a:p>
            <a:pPr marL="457200" indent="-457200"/>
            <a:r>
              <a:rPr lang="en-US" dirty="0">
                <a:latin typeface="Times New Roman" panose="02020603050405020304" pitchFamily="18" charset="0"/>
                <a:cs typeface="Times New Roman" panose="02020603050405020304" pitchFamily="18" charset="0"/>
              </a:rPr>
              <a:t>Installing APK files to oculus quest 2 . </a:t>
            </a:r>
          </a:p>
          <a:p>
            <a:pPr marL="457200" indent="-457200"/>
            <a:r>
              <a:rPr lang="en-US" dirty="0">
                <a:latin typeface="Times New Roman" panose="02020603050405020304" pitchFamily="18" charset="0"/>
                <a:cs typeface="Times New Roman" panose="02020603050405020304" pitchFamily="18" charset="0"/>
              </a:rPr>
              <a:t>The final  expected result is to make VR earthquake simulator and put scenario to escape from this room and to avoid harmful injures. </a:t>
            </a:r>
          </a:p>
          <a:p>
            <a:pPr marL="457200" indent="-457200"/>
            <a:r>
              <a:rPr lang="en-US" dirty="0">
                <a:latin typeface="Times New Roman" panose="02020603050405020304" pitchFamily="18" charset="0"/>
                <a:cs typeface="Times New Roman" panose="02020603050405020304" pitchFamily="18" charset="0"/>
              </a:rPr>
              <a:t>Design traditional home using 3d max application with many details , and the following pictures shows the home from different location , and unity environment witch is a software specialist in gaming production and application , in addition it supports different  operation  systems (IOS , Android  , etc…)  , and many developing mode (VR , AR , 2D , 3d )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01891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378</TotalTime>
  <Words>539</Words>
  <Application>Microsoft Office PowerPoint</Application>
  <PresentationFormat>Widescreen</PresentationFormat>
  <Paragraphs>30</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Times New Roman</vt:lpstr>
      <vt:lpstr>Office Theme</vt:lpstr>
      <vt:lpstr>An-Najah National University Electrical and Telecommunications Engineering                                                             Departments</vt:lpstr>
      <vt:lpstr>Introduction</vt:lpstr>
      <vt:lpstr>Objectives</vt:lpstr>
      <vt:lpstr>Software</vt:lpstr>
      <vt:lpstr>Our virtual environment  Design </vt:lpstr>
      <vt:lpstr> System Architecture Of The Simulation System</vt:lpstr>
      <vt:lpstr>Methods &amp; Materials</vt:lpstr>
      <vt:lpstr>PowerPoint Presentation</vt:lpstr>
      <vt:lpstr>RESULTS </vt:lpstr>
      <vt:lpstr>PowerPoint Presentation</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Electrical and Telecommunications Engineering                                                             Departments</dc:title>
  <dc:creator>user</dc:creator>
  <cp:lastModifiedBy>user</cp:lastModifiedBy>
  <cp:revision>14</cp:revision>
  <dcterms:created xsi:type="dcterms:W3CDTF">2023-06-06T15:16:44Z</dcterms:created>
  <dcterms:modified xsi:type="dcterms:W3CDTF">2023-06-07T12:33:52Z</dcterms:modified>
</cp:coreProperties>
</file>