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3"/>
  </p:notesMasterIdLst>
  <p:sldIdLst>
    <p:sldId id="256" r:id="rId2"/>
    <p:sldId id="260" r:id="rId3"/>
    <p:sldId id="261" r:id="rId4"/>
    <p:sldId id="257" r:id="rId5"/>
    <p:sldId id="259" r:id="rId6"/>
    <p:sldId id="263" r:id="rId7"/>
    <p:sldId id="258" r:id="rId8"/>
    <p:sldId id="262" r:id="rId9"/>
    <p:sldId id="269" r:id="rId10"/>
    <p:sldId id="272" r:id="rId11"/>
    <p:sldId id="264" r:id="rId12"/>
    <p:sldId id="270" r:id="rId13"/>
    <p:sldId id="271" r:id="rId14"/>
    <p:sldId id="265" r:id="rId15"/>
    <p:sldId id="273" r:id="rId16"/>
    <p:sldId id="274" r:id="rId17"/>
    <p:sldId id="275" r:id="rId18"/>
    <p:sldId id="276" r:id="rId19"/>
    <p:sldId id="280" r:id="rId20"/>
    <p:sldId id="277" r:id="rId21"/>
    <p:sldId id="278" r:id="rId22"/>
    <p:sldId id="279" r:id="rId23"/>
    <p:sldId id="266" r:id="rId24"/>
    <p:sldId id="267" r:id="rId25"/>
    <p:sldId id="281" r:id="rId26"/>
    <p:sldId id="282" r:id="rId27"/>
    <p:sldId id="283" r:id="rId28"/>
    <p:sldId id="268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F0682F-307E-4CE5-995F-5EC2C98AB140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375BA04-0E7F-4C64-9392-62BF026A6F15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ACA380-9B38-4C5F-A33F-3E0B5D9185AE}" type="datetimeFigureOut">
              <a:rPr lang="ar-EG" smtClean="0"/>
              <a:pPr/>
              <a:t>21/06/1432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2CD0E0-0B3B-4A2B-A99A-F0D7944CBEC5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551" y="404664"/>
            <a:ext cx="85331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Al-</a:t>
            </a:r>
            <a:r>
              <a:rPr lang="en-US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Najah</a:t>
            </a: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ational University</a:t>
            </a:r>
            <a:endParaRPr lang="ar-EG" sz="4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640" y="1556792"/>
            <a:ext cx="63724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Mechanical engineering department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1720" y="2276872"/>
            <a:ext cx="46041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Mechanical systems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3356992"/>
            <a:ext cx="633670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EG" dirty="0" smtClean="0"/>
              <a:t>                </a:t>
            </a:r>
            <a:r>
              <a:rPr lang="en-US" dirty="0" smtClean="0">
                <a:solidFill>
                  <a:srgbClr val="002060"/>
                </a:solidFill>
              </a:rPr>
              <a:t>Prepared by: Ahmad </a:t>
            </a:r>
            <a:r>
              <a:rPr lang="en-US" dirty="0" err="1" smtClean="0">
                <a:solidFill>
                  <a:srgbClr val="002060"/>
                </a:solidFill>
              </a:rPr>
              <a:t>Isteteh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ar-EG" dirty="0" smtClean="0">
                <a:solidFill>
                  <a:srgbClr val="002060"/>
                </a:solidFill>
              </a:rPr>
              <a:t>                      </a:t>
            </a:r>
            <a:r>
              <a:rPr lang="en-US" dirty="0" smtClean="0">
                <a:solidFill>
                  <a:srgbClr val="002060"/>
                </a:solidFill>
              </a:rPr>
              <a:t>Ali </a:t>
            </a:r>
            <a:r>
              <a:rPr lang="en-US" dirty="0" err="1" smtClean="0">
                <a:solidFill>
                  <a:srgbClr val="002060"/>
                </a:solidFill>
              </a:rPr>
              <a:t>Qadoos</a:t>
            </a:r>
            <a:r>
              <a:rPr lang="ar-EG" dirty="0" smtClean="0">
                <a:solidFill>
                  <a:srgbClr val="002060"/>
                </a:solidFill>
              </a:rPr>
              <a:t>   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ar-EG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Mohammed Abu-</a:t>
            </a:r>
            <a:r>
              <a:rPr lang="en-US" dirty="0" err="1" smtClean="0">
                <a:solidFill>
                  <a:srgbClr val="002060"/>
                </a:solidFill>
              </a:rPr>
              <a:t>hatab</a:t>
            </a:r>
            <a:r>
              <a:rPr lang="ar-EG" dirty="0" smtClean="0">
                <a:solidFill>
                  <a:srgbClr val="002060"/>
                </a:solidFill>
              </a:rPr>
              <a:t>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ar-EG" dirty="0" smtClean="0">
                <a:solidFill>
                  <a:srgbClr val="002060"/>
                </a:solidFill>
              </a:rPr>
              <a:t>          </a:t>
            </a:r>
            <a:r>
              <a:rPr lang="en-US" dirty="0" err="1" smtClean="0">
                <a:solidFill>
                  <a:srgbClr val="002060"/>
                </a:solidFill>
              </a:rPr>
              <a:t>Mahmoud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Hasiba</a:t>
            </a:r>
            <a:endParaRPr lang="ar-E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Coling</a:t>
            </a:r>
            <a:r>
              <a:rPr lang="en-US" dirty="0" smtClean="0"/>
              <a:t> &amp;Heating Riser</a:t>
            </a:r>
            <a:endParaRPr lang="ar-EG" dirty="0"/>
          </a:p>
        </p:txBody>
      </p:sp>
      <p:pic>
        <p:nvPicPr>
          <p:cNvPr id="4" name="Picture 2" descr="C:\Users\M..s\Desktop\Presntation\chiller +boiler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3999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476672"/>
            <a:ext cx="6984776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Mechanical systems</a:t>
            </a:r>
          </a:p>
          <a:p>
            <a:pPr algn="l" rtl="0"/>
            <a:endParaRPr lang="ar-EG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052736"/>
            <a:ext cx="4752528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Cold water</a:t>
            </a:r>
          </a:p>
          <a:p>
            <a:pPr algn="l" rtl="0"/>
            <a:endParaRPr lang="ar-EG" dirty="0"/>
          </a:p>
        </p:txBody>
      </p:sp>
      <p:pic>
        <p:nvPicPr>
          <p:cNvPr id="4" name="Picture 2" descr="C:\Users\M..s\Desktop\Presntation\cold water.jpg"/>
          <p:cNvPicPr>
            <a:picLocks noChangeAspect="1" noChangeArrowheads="1"/>
          </p:cNvPicPr>
          <p:nvPr/>
        </p:nvPicPr>
        <p:blipFill>
          <a:blip r:embed="rId2" cstate="print"/>
          <a:srcRect r="-1291" b="-2189"/>
          <a:stretch>
            <a:fillRect/>
          </a:stretch>
        </p:blipFill>
        <p:spPr bwMode="auto">
          <a:xfrm>
            <a:off x="0" y="1628800"/>
            <a:ext cx="932452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Cold water</a:t>
            </a:r>
            <a:b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ar-EG" dirty="0"/>
          </a:p>
        </p:txBody>
      </p:sp>
      <p:pic>
        <p:nvPicPr>
          <p:cNvPr id="4" name="Picture 2" descr="C:\Users\M..s\Desktop\Presntation\cold water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3999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water Riser</a:t>
            </a:r>
            <a:endParaRPr lang="ar-EG" dirty="0"/>
          </a:p>
        </p:txBody>
      </p:sp>
      <p:pic>
        <p:nvPicPr>
          <p:cNvPr id="4" name="Picture 2" descr="C:\Users\M..s\Desktop\Presntation\Riser cold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7864" y="188640"/>
            <a:ext cx="2736304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Hot water</a:t>
            </a:r>
          </a:p>
          <a:p>
            <a:pPr algn="l" rtl="0"/>
            <a:endParaRPr lang="ar-EG" dirty="0"/>
          </a:p>
        </p:txBody>
      </p:sp>
      <p:pic>
        <p:nvPicPr>
          <p:cNvPr id="3" name="Content Placeholder 2" descr="C:\Users\M..s\Desktop\Presntation\Hot water 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water</a:t>
            </a:r>
            <a:endParaRPr lang="ar-EG" dirty="0"/>
          </a:p>
        </p:txBody>
      </p:sp>
      <p:pic>
        <p:nvPicPr>
          <p:cNvPr id="4" name="Picture 2" descr="C:\Users\M..s\Desktop\Presntation\Hot water 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Water Riser</a:t>
            </a:r>
            <a:endParaRPr lang="ar-EG" dirty="0"/>
          </a:p>
        </p:txBody>
      </p:sp>
      <p:pic>
        <p:nvPicPr>
          <p:cNvPr id="4" name="Picture 2" descr="C:\Users\M..s\Desktop\Presntation\riser ho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Hot Water</a:t>
            </a:r>
            <a:endParaRPr lang="ar-EG" dirty="0"/>
          </a:p>
        </p:txBody>
      </p:sp>
      <p:pic>
        <p:nvPicPr>
          <p:cNvPr id="4" name="Picture 2" descr="C:\Users\M..s\Desktop\Presntation\Hot re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7"/>
            <a:ext cx="9144000" cy="54452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4005064"/>
            <a:ext cx="1224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¾”</a:t>
            </a:r>
            <a:endParaRPr lang="ar-E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Hot Water Riser</a:t>
            </a:r>
            <a:endParaRPr lang="ar-EG" dirty="0"/>
          </a:p>
        </p:txBody>
      </p:sp>
      <p:pic>
        <p:nvPicPr>
          <p:cNvPr id="4" name="Picture 2" descr="C:\Users\M..s\Desktop\Presntation\riser re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Water</a:t>
            </a:r>
            <a:endParaRPr lang="ar-EG" dirty="0"/>
          </a:p>
        </p:txBody>
      </p:sp>
      <p:pic>
        <p:nvPicPr>
          <p:cNvPr id="4" name="Picture 2" descr="C:\Users\M..s\Desktop\Presntation\riser make up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4712" y="1744662"/>
            <a:ext cx="2314575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476672"/>
            <a:ext cx="76610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Optical and nursing room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0" name="Picture 2" descr="C:\Users\M..s\Desktop\Presntation\IMG00098-20110522-1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530104" cy="2647578"/>
          </a:xfrm>
          <a:prstGeom prst="rect">
            <a:avLst/>
          </a:prstGeom>
          <a:noFill/>
        </p:spPr>
      </p:pic>
      <p:pic>
        <p:nvPicPr>
          <p:cNvPr id="17411" name="Picture 3" descr="C:\Users\M..s\Desktop\Presntation\IMG00089-20110522-1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528392" cy="2695272"/>
          </a:xfrm>
          <a:prstGeom prst="rect">
            <a:avLst/>
          </a:prstGeom>
          <a:noFill/>
        </p:spPr>
      </p:pic>
      <p:pic>
        <p:nvPicPr>
          <p:cNvPr id="17412" name="Picture 4" descr="C:\Users\M..s\Desktop\Presntation\IMG00099-20110522-1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149081"/>
            <a:ext cx="3539884" cy="2654913"/>
          </a:xfrm>
          <a:prstGeom prst="rect">
            <a:avLst/>
          </a:prstGeom>
          <a:noFill/>
        </p:spPr>
      </p:pic>
      <p:pic>
        <p:nvPicPr>
          <p:cNvPr id="17413" name="Picture 5" descr="C:\Users\M..s\Desktop\Presntation\IMG00100-20110522-13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211706"/>
            <a:ext cx="3528392" cy="2646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Flush Water</a:t>
            </a:r>
            <a:endParaRPr lang="ar-EG" dirty="0"/>
          </a:p>
        </p:txBody>
      </p:sp>
      <p:pic>
        <p:nvPicPr>
          <p:cNvPr id="4" name="Picture 2" descr="C:\Users\M..s\Desktop\Presntation\flush 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Flush Water</a:t>
            </a:r>
            <a:endParaRPr lang="ar-EG" dirty="0"/>
          </a:p>
        </p:txBody>
      </p:sp>
      <p:pic>
        <p:nvPicPr>
          <p:cNvPr id="4" name="Picture 2" descr="C:\Users\M..s\Desktop\Presntation\flush 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Flush Water Riser</a:t>
            </a:r>
            <a:endParaRPr lang="ar-EG" dirty="0"/>
          </a:p>
        </p:txBody>
      </p:sp>
      <p:pic>
        <p:nvPicPr>
          <p:cNvPr id="4" name="Picture 2" descr="C:\Users\M..s\Desktop\Presntation\riser flush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332656"/>
            <a:ext cx="32403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Medical Gases</a:t>
            </a:r>
          </a:p>
        </p:txBody>
      </p:sp>
      <p:pic>
        <p:nvPicPr>
          <p:cNvPr id="3" name="Content Placeholder 2" descr="C:\Users\M..s\Desktop\Presntation\Medical gases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260648"/>
            <a:ext cx="53285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Drainage System</a:t>
            </a:r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Content Placeholder 2" descr="C:\Users\M..s\Desktop\Presntation\drinage+ven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Drainage System</a:t>
            </a:r>
            <a: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ar-EG" dirty="0"/>
          </a:p>
        </p:txBody>
      </p:sp>
      <p:pic>
        <p:nvPicPr>
          <p:cNvPr id="4" name="Picture 2" descr="C:\Users\M..s\Desktop\Presntation\drinage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00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Drainage </a:t>
            </a:r>
            <a:r>
              <a:rPr lang="en-US" dirty="0" smtClean="0"/>
              <a:t>Stack</a:t>
            </a:r>
            <a:endParaRPr lang="ar-EG" dirty="0"/>
          </a:p>
        </p:txBody>
      </p:sp>
      <p:pic>
        <p:nvPicPr>
          <p:cNvPr id="4" name="Picture 2" descr="C:\Users\M..s\Desktop\Presntation\Drinage riser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 </a:t>
            </a:r>
            <a:r>
              <a:rPr lang="en-US" dirty="0" smtClean="0"/>
              <a:t>Stack</a:t>
            </a:r>
            <a:endParaRPr lang="ar-EG" dirty="0"/>
          </a:p>
        </p:txBody>
      </p:sp>
      <p:pic>
        <p:nvPicPr>
          <p:cNvPr id="4" name="Picture 2" descr="C:\Users\M..s\Desktop\Presntation\Riser ven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60648"/>
            <a:ext cx="46085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Fire system</a:t>
            </a:r>
          </a:p>
        </p:txBody>
      </p:sp>
      <p:pic>
        <p:nvPicPr>
          <p:cNvPr id="3" name="Content Placeholder 2" descr="C:\Users\M..s\Desktop\Presntation\fier systen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71800" y="332656"/>
            <a:ext cx="3897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Fire System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C:\Users\M..s\Desktop\Presntation\fier 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75656" y="2060848"/>
          <a:ext cx="6048672" cy="370948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08312"/>
                <a:gridCol w="3240360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Floors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Use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Third basement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Mechanical rooms, class rooms and labs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second basement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Class rooms, labs and stores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4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First basement, Ground floor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First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Class room and labs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Second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Teachers offices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Third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Management offices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3568" y="908720"/>
            <a:ext cx="74414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Building floors applications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Riser Fire System</a:t>
            </a:r>
            <a:endParaRPr lang="ar-EG" dirty="0"/>
          </a:p>
        </p:txBody>
      </p:sp>
      <p:pic>
        <p:nvPicPr>
          <p:cNvPr id="4" name="Picture 2" descr="C:\Users\M..s\Desktop\Presntation\riser fier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492896"/>
            <a:ext cx="849694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dirty="0" smtClean="0">
                <a:latin typeface="Aharoni" pitchFamily="2" charset="-79"/>
                <a:cs typeface="Aharoni" pitchFamily="2" charset="-79"/>
              </a:rPr>
              <a:t>Thank you</a:t>
            </a:r>
            <a:endParaRPr lang="ar-EG" sz="8000" dirty="0">
              <a:latin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548680"/>
            <a:ext cx="3342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HVAC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system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520" y="2564904"/>
            <a:ext cx="5230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Mechanical systems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1484784"/>
            <a:ext cx="230425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1- Heating</a:t>
            </a:r>
          </a:p>
          <a:p>
            <a:pPr algn="l" rtl="0"/>
            <a:r>
              <a:rPr lang="en-US" sz="2200" dirty="0" smtClean="0"/>
              <a:t>2- Cooling</a:t>
            </a:r>
            <a:endParaRPr lang="ar-EG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3284984"/>
            <a:ext cx="2304256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1- Cold water </a:t>
            </a:r>
          </a:p>
          <a:p>
            <a:pPr algn="l" rtl="0"/>
            <a:r>
              <a:rPr lang="en-US" sz="2200" dirty="0" smtClean="0"/>
              <a:t>2- Hot water</a:t>
            </a:r>
          </a:p>
          <a:p>
            <a:pPr algn="l" rtl="0"/>
            <a:r>
              <a:rPr lang="en-US" sz="2200" dirty="0" smtClean="0"/>
              <a:t>3- Medical gases</a:t>
            </a:r>
          </a:p>
          <a:p>
            <a:pPr algn="l" rtl="0"/>
            <a:r>
              <a:rPr lang="en-US" sz="2200" dirty="0" smtClean="0"/>
              <a:t>4- drainage ,vent</a:t>
            </a:r>
          </a:p>
          <a:p>
            <a:pPr algn="l" rtl="0"/>
            <a:r>
              <a:rPr lang="en-US" sz="2200" dirty="0" smtClean="0"/>
              <a:t>5- fire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79712" y="2132856"/>
          <a:ext cx="5472608" cy="38918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94860"/>
                <a:gridCol w="1532202"/>
                <a:gridCol w="1745546"/>
              </a:tblGrid>
              <a:tr h="797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n>
                            <a:noFill/>
                          </a:ln>
                        </a:rPr>
                        <a:t>Parameters</a:t>
                      </a:r>
                      <a:endParaRPr lang="en-US" sz="16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n>
                            <a:noFill/>
                          </a:ln>
                        </a:rPr>
                        <a:t>Winter</a:t>
                      </a:r>
                      <a:endParaRPr lang="en-US" sz="16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n>
                            <a:noFill/>
                          </a:ln>
                        </a:rPr>
                        <a:t>Summer</a:t>
                      </a:r>
                      <a:endParaRPr lang="en-US" sz="16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Tin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22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24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Tout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4.7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Arial"/>
                        </a:rPr>
                        <a:t>33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Φin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50%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50%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Φout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72%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44%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Win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8.4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9.4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Wout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12.5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Tun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13.35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28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/>
                        <a:t>Tground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12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/>
                        <a:t>13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39552" y="1124744"/>
            <a:ext cx="82429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Inside and Outside Design condition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2348880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Heating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3212976"/>
            <a:ext cx="69127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U*A*</a:t>
            </a:r>
            <a:r>
              <a:rPr lang="el-GR" dirty="0" smtClean="0"/>
              <a:t>Δ</a:t>
            </a:r>
            <a:r>
              <a:rPr lang="en-US" dirty="0" smtClean="0"/>
              <a:t>T……………….inside walls, outside walls, windows and doors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4005064"/>
            <a:ext cx="67687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Qs,vent,infilt</a:t>
            </a:r>
            <a:r>
              <a:rPr lang="en-US" dirty="0" smtClean="0"/>
              <a:t>= 1.2*</a:t>
            </a:r>
            <a:r>
              <a:rPr lang="en-US" dirty="0" err="1" smtClean="0"/>
              <a:t>Vvent</a:t>
            </a:r>
            <a:r>
              <a:rPr lang="en-US" dirty="0" smtClean="0"/>
              <a:t>*(Ti – To)….ventilation and infiltration for sensible</a:t>
            </a:r>
            <a:endParaRPr lang="ar-EG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4797152"/>
            <a:ext cx="66247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Ql,vent,infilt</a:t>
            </a:r>
            <a:r>
              <a:rPr lang="en-US" dirty="0" smtClean="0"/>
              <a:t>= 3*</a:t>
            </a:r>
            <a:r>
              <a:rPr lang="en-US" dirty="0" err="1" smtClean="0"/>
              <a:t>Vvent,infilt</a:t>
            </a:r>
            <a:r>
              <a:rPr lang="en-US" dirty="0" smtClean="0"/>
              <a:t>*(</a:t>
            </a:r>
            <a:r>
              <a:rPr lang="en-US" dirty="0" err="1" smtClean="0"/>
              <a:t>Wi</a:t>
            </a:r>
            <a:r>
              <a:rPr lang="en-US" dirty="0" smtClean="0"/>
              <a:t> – </a:t>
            </a:r>
            <a:r>
              <a:rPr lang="en-US" dirty="0" err="1" smtClean="0"/>
              <a:t>Wo</a:t>
            </a:r>
            <a:r>
              <a:rPr lang="en-US" dirty="0" smtClean="0"/>
              <a:t>)….ventilation and infiltration for latent </a:t>
            </a:r>
            <a:endParaRPr lang="ar-EG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5589240"/>
            <a:ext cx="67687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Qtotal</a:t>
            </a:r>
            <a:r>
              <a:rPr lang="en-US" dirty="0" smtClean="0"/>
              <a:t>= </a:t>
            </a:r>
            <a:r>
              <a:rPr lang="en-US" dirty="0" err="1" smtClean="0"/>
              <a:t>Qheating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Qdomestic</a:t>
            </a:r>
            <a:endParaRPr lang="ar-EG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6237312"/>
            <a:ext cx="66967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Qboiler</a:t>
            </a:r>
            <a:r>
              <a:rPr lang="en-US" dirty="0" smtClean="0"/>
              <a:t>= 1.1*</a:t>
            </a:r>
            <a:r>
              <a:rPr lang="en-US" dirty="0" err="1" smtClean="0"/>
              <a:t>Qtotal</a:t>
            </a:r>
            <a:endParaRPr lang="ar-EG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1196752"/>
            <a:ext cx="799288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Sample of calculation  for  class room1 in ground floor</a:t>
            </a:r>
            <a:endParaRPr lang="ar-EG" sz="28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900608" y="476672"/>
            <a:ext cx="57606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HVAC system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404664"/>
            <a:ext cx="16866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Cooling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9" name="TextBox 8"/>
          <p:cNvSpPr txBox="1"/>
          <p:nvPr/>
        </p:nvSpPr>
        <p:spPr>
          <a:xfrm>
            <a:off x="1115616" y="1124744"/>
            <a:ext cx="42484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U*A*</a:t>
            </a:r>
            <a:r>
              <a:rPr lang="el-GR" dirty="0" smtClean="0"/>
              <a:t>Δ</a:t>
            </a:r>
            <a:r>
              <a:rPr lang="en-US" dirty="0" smtClean="0"/>
              <a:t>T……………….inside walls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616" y="1628800"/>
            <a:ext cx="70567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U*A*</a:t>
            </a:r>
            <a:r>
              <a:rPr lang="en-US" dirty="0" err="1" smtClean="0"/>
              <a:t>CLTD</a:t>
            </a:r>
            <a:r>
              <a:rPr lang="en-US" baseline="-25000" dirty="0" err="1" smtClean="0"/>
              <a:t>corr</a:t>
            </a:r>
            <a:r>
              <a:rPr lang="en-US" baseline="-25000" dirty="0" smtClean="0"/>
              <a:t> </a:t>
            </a:r>
            <a:r>
              <a:rPr lang="en-US" dirty="0" smtClean="0"/>
              <a:t>….…….outside wall, convection for windows </a:t>
            </a:r>
            <a:endParaRPr lang="ar-EG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2132856"/>
            <a:ext cx="61206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A*(SHG)*(Sc)*(CLF)….transmitted windows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5616" y="2708920"/>
            <a:ext cx="75608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Qs,vent,infilt</a:t>
            </a:r>
            <a:r>
              <a:rPr lang="en-US" dirty="0" smtClean="0"/>
              <a:t>= 1.2*</a:t>
            </a:r>
            <a:r>
              <a:rPr lang="en-US" dirty="0" err="1" smtClean="0"/>
              <a:t>Vvent</a:t>
            </a:r>
            <a:r>
              <a:rPr lang="en-US" dirty="0" smtClean="0"/>
              <a:t>*(To – Ti)….ventilation and infiltration for sensible</a:t>
            </a:r>
            <a:endParaRPr lang="ar-EG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3501008"/>
            <a:ext cx="64807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Ql,vent,infilt</a:t>
            </a:r>
            <a:r>
              <a:rPr lang="en-US" dirty="0" smtClean="0"/>
              <a:t>= 3*</a:t>
            </a:r>
            <a:r>
              <a:rPr lang="en-US" dirty="0" err="1" smtClean="0"/>
              <a:t>Vvent,infilt</a:t>
            </a:r>
            <a:r>
              <a:rPr lang="en-US" dirty="0" smtClean="0"/>
              <a:t>*(</a:t>
            </a:r>
            <a:r>
              <a:rPr lang="en-US" dirty="0" err="1" smtClean="0"/>
              <a:t>Wo</a:t>
            </a:r>
            <a:r>
              <a:rPr lang="en-US" dirty="0" smtClean="0"/>
              <a:t> – </a:t>
            </a:r>
            <a:r>
              <a:rPr lang="en-US" dirty="0" err="1" smtClean="0"/>
              <a:t>Wi</a:t>
            </a:r>
            <a:r>
              <a:rPr lang="en-US" dirty="0" smtClean="0"/>
              <a:t>)….ventilation and infiltration for latent </a:t>
            </a:r>
            <a:endParaRPr lang="ar-EG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4365104"/>
            <a:ext cx="74168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</a:t>
            </a:r>
            <a:r>
              <a:rPr lang="en-US" dirty="0" err="1" smtClean="0"/>
              <a:t>qs</a:t>
            </a:r>
            <a:r>
              <a:rPr lang="en-US" dirty="0" smtClean="0"/>
              <a:t>*n*CLF……………people sensible</a:t>
            </a:r>
            <a:endParaRPr lang="ar-EG" dirty="0"/>
          </a:p>
        </p:txBody>
      </p:sp>
      <p:sp>
        <p:nvSpPr>
          <p:cNvPr id="15" name="TextBox 14"/>
          <p:cNvSpPr txBox="1"/>
          <p:nvPr/>
        </p:nvSpPr>
        <p:spPr>
          <a:xfrm>
            <a:off x="1115616" y="4941168"/>
            <a:ext cx="70567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Ql</a:t>
            </a:r>
            <a:r>
              <a:rPr lang="en-US" dirty="0" smtClean="0"/>
              <a:t>= </a:t>
            </a:r>
            <a:r>
              <a:rPr lang="en-US" dirty="0" err="1" smtClean="0"/>
              <a:t>ql</a:t>
            </a:r>
            <a:r>
              <a:rPr lang="en-US" dirty="0" smtClean="0"/>
              <a:t>*n………………...people latent</a:t>
            </a:r>
            <a:endParaRPr lang="ar-EG" dirty="0"/>
          </a:p>
        </p:txBody>
      </p:sp>
      <p:sp>
        <p:nvSpPr>
          <p:cNvPr id="16" name="TextBox 15"/>
          <p:cNvSpPr txBox="1"/>
          <p:nvPr/>
        </p:nvSpPr>
        <p:spPr>
          <a:xfrm>
            <a:off x="1115616" y="5517232"/>
            <a:ext cx="65527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W*CLF…………… .lighting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88640"/>
            <a:ext cx="74888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Qs= </a:t>
            </a:r>
            <a:r>
              <a:rPr lang="en-US" dirty="0" err="1" smtClean="0"/>
              <a:t>qs</a:t>
            </a:r>
            <a:r>
              <a:rPr lang="en-US" dirty="0" smtClean="0"/>
              <a:t>*CLF…………………..Equipment</a:t>
            </a:r>
            <a:endParaRPr lang="ar-EG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92696"/>
            <a:ext cx="7848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Qtotal</a:t>
            </a:r>
            <a:r>
              <a:rPr lang="en-US" dirty="0" smtClean="0"/>
              <a:t>=∑Qs…………………..total sensible</a:t>
            </a:r>
            <a:endParaRPr lang="ar-EG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196752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Qtotal</a:t>
            </a:r>
            <a:r>
              <a:rPr lang="en-US" dirty="0" smtClean="0"/>
              <a:t>=∑</a:t>
            </a:r>
            <a:r>
              <a:rPr lang="en-US" dirty="0" err="1" smtClean="0"/>
              <a:t>Ql</a:t>
            </a:r>
            <a:r>
              <a:rPr lang="en-US" dirty="0" smtClean="0"/>
              <a:t>…………………...total latent</a:t>
            </a:r>
            <a:endParaRPr lang="ar-EG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2276872"/>
            <a:ext cx="76328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Duct design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5616" y="3212976"/>
            <a:ext cx="712879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Vcirculation</a:t>
            </a:r>
            <a:r>
              <a:rPr lang="en-US" dirty="0" smtClean="0"/>
              <a:t>= </a:t>
            </a:r>
            <a:r>
              <a:rPr lang="en-US" dirty="0" err="1" smtClean="0"/>
              <a:t>Qtotal</a:t>
            </a:r>
            <a:r>
              <a:rPr lang="en-US" dirty="0" smtClean="0"/>
              <a:t>/1.2(</a:t>
            </a:r>
            <a:r>
              <a:rPr lang="en-US" dirty="0" err="1" smtClean="0"/>
              <a:t>Tcirc</a:t>
            </a:r>
            <a:r>
              <a:rPr lang="en-US" dirty="0" smtClean="0"/>
              <a:t> – Ti)</a:t>
            </a:r>
            <a:endParaRPr lang="ar-EG" dirty="0" smtClean="0"/>
          </a:p>
          <a:p>
            <a:pPr algn="l" rtl="0"/>
            <a:endParaRPr lang="ar-EG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3861048"/>
            <a:ext cx="7200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Number of diffusers= </a:t>
            </a:r>
            <a:r>
              <a:rPr lang="en-US" dirty="0" err="1" smtClean="0"/>
              <a:t>Vcirc</a:t>
            </a:r>
            <a:r>
              <a:rPr lang="en-US" dirty="0" smtClean="0"/>
              <a:t>(</a:t>
            </a:r>
            <a:r>
              <a:rPr lang="en-US" dirty="0" err="1" smtClean="0"/>
              <a:t>cfm</a:t>
            </a:r>
            <a:r>
              <a:rPr lang="en-US" dirty="0" smtClean="0"/>
              <a:t>)/400</a:t>
            </a:r>
            <a:endParaRPr lang="ar-EG" dirty="0" smtClean="0"/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and Heating</a:t>
            </a:r>
            <a:endParaRPr lang="ar-EG" dirty="0"/>
          </a:p>
        </p:txBody>
      </p:sp>
      <p:pic>
        <p:nvPicPr>
          <p:cNvPr id="1026" name="Picture 2" descr="C:\Users\M..s\Desktop\Presntation\Fan coil class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401</TotalTime>
  <Words>359</Words>
  <Application>Microsoft Office PowerPoint</Application>
  <PresentationFormat>On-screen Show (4:3)</PresentationFormat>
  <Paragraphs>107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Cooling and Heating</vt:lpstr>
      <vt:lpstr>Coling &amp;Heating Riser</vt:lpstr>
      <vt:lpstr>Slide 11</vt:lpstr>
      <vt:lpstr>Cold water </vt:lpstr>
      <vt:lpstr>Cold water Riser</vt:lpstr>
      <vt:lpstr>Slide 14</vt:lpstr>
      <vt:lpstr>Hot water</vt:lpstr>
      <vt:lpstr>Hot Water Riser</vt:lpstr>
      <vt:lpstr>Return Hot Water</vt:lpstr>
      <vt:lpstr>Return Hot Water Riser</vt:lpstr>
      <vt:lpstr>Make Up Water</vt:lpstr>
      <vt:lpstr>Flush Water</vt:lpstr>
      <vt:lpstr>Flush Water</vt:lpstr>
      <vt:lpstr>Flush Water Riser</vt:lpstr>
      <vt:lpstr>Slide 23</vt:lpstr>
      <vt:lpstr>Slide 24</vt:lpstr>
      <vt:lpstr>Drainage System </vt:lpstr>
      <vt:lpstr>Drainage Stack</vt:lpstr>
      <vt:lpstr>Vent Stack</vt:lpstr>
      <vt:lpstr>Slide 28</vt:lpstr>
      <vt:lpstr>Slide 29</vt:lpstr>
      <vt:lpstr>Riser Fire System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M..s</dc:creator>
  <cp:lastModifiedBy>M..s</cp:lastModifiedBy>
  <cp:revision>47</cp:revision>
  <dcterms:created xsi:type="dcterms:W3CDTF">2011-05-22T08:57:04Z</dcterms:created>
  <dcterms:modified xsi:type="dcterms:W3CDTF">2011-05-24T15:37:06Z</dcterms:modified>
</cp:coreProperties>
</file>