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2344FE-D240-48E2-B9C3-1FF5E1A8BFC0}" type="doc">
      <dgm:prSet loTypeId="urn:microsoft.com/office/officeart/2008/layout/HorizontalMultiLevelHierarchy" loCatId="hierarchy" qsTypeId="urn:microsoft.com/office/officeart/2005/8/quickstyle/3d5" qsCatId="3D" csTypeId="urn:microsoft.com/office/officeart/2005/8/colors/accent2_3" csCatId="accent2" phldr="1"/>
      <dgm:spPr/>
      <dgm:t>
        <a:bodyPr/>
        <a:lstStyle/>
        <a:p>
          <a:pPr rtl="1"/>
          <a:endParaRPr lang="ar-SA"/>
        </a:p>
      </dgm:t>
    </dgm:pt>
    <dgm:pt modelId="{014C74D8-A12B-4849-B260-C8FB9DAD3011}">
      <dgm:prSet phldrT="[Text]" custT="1"/>
      <dgm:spPr/>
      <dgm:t>
        <a:bodyPr/>
        <a:lstStyle/>
        <a:p>
          <a:pPr rtl="1"/>
          <a:r>
            <a:rPr lang="en-US" sz="1800">
              <a:cs typeface="+mj-cs"/>
            </a:rPr>
            <a:t>Delays</a:t>
          </a:r>
          <a:endParaRPr lang="ar-SA" sz="1800">
            <a:cs typeface="+mj-cs"/>
          </a:endParaRPr>
        </a:p>
      </dgm:t>
    </dgm:pt>
    <dgm:pt modelId="{2410640B-C867-4C09-B149-B77E83D5EA38}" type="parTrans" cxnId="{16CA9799-C2B3-4A39-A52A-62F5DE539EB6}">
      <dgm:prSet/>
      <dgm:spPr/>
      <dgm:t>
        <a:bodyPr/>
        <a:lstStyle/>
        <a:p>
          <a:pPr rtl="1"/>
          <a:endParaRPr lang="ar-SA"/>
        </a:p>
      </dgm:t>
    </dgm:pt>
    <dgm:pt modelId="{517FA68C-D898-4EFB-911B-9F75724E719D}" type="sibTrans" cxnId="{16CA9799-C2B3-4A39-A52A-62F5DE539EB6}">
      <dgm:prSet/>
      <dgm:spPr/>
      <dgm:t>
        <a:bodyPr/>
        <a:lstStyle/>
        <a:p>
          <a:pPr rtl="1"/>
          <a:endParaRPr lang="ar-SA"/>
        </a:p>
      </dgm:t>
    </dgm:pt>
    <dgm:pt modelId="{96B91848-80E6-48F8-94A2-A094413E758D}">
      <dgm:prSet phldrT="[Text]" custT="1"/>
      <dgm:spPr/>
      <dgm:t>
        <a:bodyPr/>
        <a:lstStyle/>
        <a:p>
          <a:pPr rtl="1"/>
          <a:r>
            <a:rPr lang="en-US" sz="1600"/>
            <a:t>Critical or non-critical</a:t>
          </a:r>
          <a:endParaRPr lang="ar-SA" sz="1600"/>
        </a:p>
      </dgm:t>
    </dgm:pt>
    <dgm:pt modelId="{688DE372-8D6F-4191-A2D8-B9B9BA2B536A}" type="parTrans" cxnId="{D875893F-6D8C-4579-B18D-650CC3CA18A0}">
      <dgm:prSet/>
      <dgm:spPr/>
      <dgm:t>
        <a:bodyPr/>
        <a:lstStyle/>
        <a:p>
          <a:pPr rtl="1"/>
          <a:endParaRPr lang="ar-SA"/>
        </a:p>
      </dgm:t>
    </dgm:pt>
    <dgm:pt modelId="{F8C71067-85B2-457D-B66F-2A92838C4EC7}" type="sibTrans" cxnId="{D875893F-6D8C-4579-B18D-650CC3CA18A0}">
      <dgm:prSet/>
      <dgm:spPr/>
      <dgm:t>
        <a:bodyPr/>
        <a:lstStyle/>
        <a:p>
          <a:pPr rtl="1"/>
          <a:endParaRPr lang="ar-SA"/>
        </a:p>
      </dgm:t>
    </dgm:pt>
    <dgm:pt modelId="{0C0D1A0D-8986-4E85-B35F-083FA5CB3914}">
      <dgm:prSet phldrT="[Text]" custT="1"/>
      <dgm:spPr/>
      <dgm:t>
        <a:bodyPr/>
        <a:lstStyle/>
        <a:p>
          <a:pPr rtl="1"/>
          <a:r>
            <a:rPr lang="en-US" sz="1600">
              <a:cs typeface="+mj-cs"/>
            </a:rPr>
            <a:t>Excusable or non-excusable</a:t>
          </a:r>
          <a:endParaRPr lang="ar-SA" sz="1600">
            <a:cs typeface="+mj-cs"/>
          </a:endParaRPr>
        </a:p>
      </dgm:t>
    </dgm:pt>
    <dgm:pt modelId="{B17E7DBB-8CA7-45F2-A634-0E6B642A70DF}" type="parTrans" cxnId="{82F67BA0-A88F-460B-925E-10E9409BADAF}">
      <dgm:prSet/>
      <dgm:spPr/>
      <dgm:t>
        <a:bodyPr/>
        <a:lstStyle/>
        <a:p>
          <a:pPr rtl="1"/>
          <a:endParaRPr lang="ar-SA"/>
        </a:p>
      </dgm:t>
    </dgm:pt>
    <dgm:pt modelId="{FC3E4B47-3C20-412A-AFA0-3003F3E33BAB}" type="sibTrans" cxnId="{82F67BA0-A88F-460B-925E-10E9409BADAF}">
      <dgm:prSet/>
      <dgm:spPr/>
      <dgm:t>
        <a:bodyPr/>
        <a:lstStyle/>
        <a:p>
          <a:pPr rtl="1"/>
          <a:endParaRPr lang="ar-SA"/>
        </a:p>
      </dgm:t>
    </dgm:pt>
    <dgm:pt modelId="{BC941A1B-6EB1-4E98-9D74-2C92442EEDBC}">
      <dgm:prSet phldrT="[Text]" custT="1"/>
      <dgm:spPr/>
      <dgm:t>
        <a:bodyPr/>
        <a:lstStyle/>
        <a:p>
          <a:pPr rtl="1"/>
          <a:r>
            <a:rPr lang="en-US" sz="1800">
              <a:cs typeface="+mj-cs"/>
            </a:rPr>
            <a:t>Compensable or non-compensable</a:t>
          </a:r>
          <a:endParaRPr lang="ar-SA" sz="1800">
            <a:cs typeface="+mj-cs"/>
          </a:endParaRPr>
        </a:p>
      </dgm:t>
    </dgm:pt>
    <dgm:pt modelId="{A89D403E-1014-4288-95B0-DAA2C3A3EE12}" type="parTrans" cxnId="{C46F4C93-303F-4DB6-830F-BE0466A172BA}">
      <dgm:prSet/>
      <dgm:spPr/>
      <dgm:t>
        <a:bodyPr/>
        <a:lstStyle/>
        <a:p>
          <a:pPr rtl="1"/>
          <a:endParaRPr lang="ar-SA"/>
        </a:p>
      </dgm:t>
    </dgm:pt>
    <dgm:pt modelId="{8AF05DCC-ED20-4CD9-9032-23417E7B4FA9}" type="sibTrans" cxnId="{C46F4C93-303F-4DB6-830F-BE0466A172BA}">
      <dgm:prSet/>
      <dgm:spPr/>
      <dgm:t>
        <a:bodyPr/>
        <a:lstStyle/>
        <a:p>
          <a:pPr rtl="1"/>
          <a:endParaRPr lang="ar-SA"/>
        </a:p>
      </dgm:t>
    </dgm:pt>
    <dgm:pt modelId="{7049301C-5A33-4014-8277-CB3096F75368}">
      <dgm:prSet custT="1"/>
      <dgm:spPr/>
      <dgm:t>
        <a:bodyPr/>
        <a:lstStyle/>
        <a:p>
          <a:pPr rtl="1"/>
          <a:r>
            <a:rPr lang="en-US" sz="1800">
              <a:cs typeface="+mj-cs"/>
            </a:rPr>
            <a:t>Concurrent and non concurrent</a:t>
          </a:r>
          <a:endParaRPr lang="ar-SA" sz="1800">
            <a:cs typeface="+mj-cs"/>
          </a:endParaRPr>
        </a:p>
      </dgm:t>
    </dgm:pt>
    <dgm:pt modelId="{D2D1CF25-7012-46BD-800C-4B45CB37901E}" type="parTrans" cxnId="{922C153F-FD23-4408-81A4-2387745CCD2E}">
      <dgm:prSet/>
      <dgm:spPr/>
      <dgm:t>
        <a:bodyPr/>
        <a:lstStyle/>
        <a:p>
          <a:pPr rtl="1"/>
          <a:endParaRPr lang="ar-SA"/>
        </a:p>
      </dgm:t>
    </dgm:pt>
    <dgm:pt modelId="{7476BA8C-0817-417A-A4E4-00D31232358B}" type="sibTrans" cxnId="{922C153F-FD23-4408-81A4-2387745CCD2E}">
      <dgm:prSet/>
      <dgm:spPr/>
      <dgm:t>
        <a:bodyPr/>
        <a:lstStyle/>
        <a:p>
          <a:pPr rtl="1"/>
          <a:endParaRPr lang="ar-SA"/>
        </a:p>
      </dgm:t>
    </dgm:pt>
    <dgm:pt modelId="{289D8D4D-4F81-42AB-A3EF-B9AF35EA6FCD}" type="pres">
      <dgm:prSet presAssocID="{AB2344FE-D240-48E2-B9C3-1FF5E1A8BFC0}" presName="Name0" presStyleCnt="0">
        <dgm:presLayoutVars>
          <dgm:chPref val="1"/>
          <dgm:dir/>
          <dgm:animOne val="branch"/>
          <dgm:animLvl val="lvl"/>
          <dgm:resizeHandles val="exact"/>
        </dgm:presLayoutVars>
      </dgm:prSet>
      <dgm:spPr/>
      <dgm:t>
        <a:bodyPr/>
        <a:lstStyle/>
        <a:p>
          <a:pPr rtl="1"/>
          <a:endParaRPr lang="ar-SA"/>
        </a:p>
      </dgm:t>
    </dgm:pt>
    <dgm:pt modelId="{0748B790-4761-4E2B-9C2E-4451B792E4DF}" type="pres">
      <dgm:prSet presAssocID="{014C74D8-A12B-4849-B260-C8FB9DAD3011}" presName="root1" presStyleCnt="0"/>
      <dgm:spPr/>
    </dgm:pt>
    <dgm:pt modelId="{979D068F-2C9F-41D3-A61A-916B53F7DA59}" type="pres">
      <dgm:prSet presAssocID="{014C74D8-A12B-4849-B260-C8FB9DAD3011}" presName="LevelOneTextNode" presStyleLbl="node0" presStyleIdx="0" presStyleCnt="1" custLinFactNeighborX="4698" custLinFactNeighborY="-5060">
        <dgm:presLayoutVars>
          <dgm:chPref val="3"/>
        </dgm:presLayoutVars>
      </dgm:prSet>
      <dgm:spPr/>
      <dgm:t>
        <a:bodyPr/>
        <a:lstStyle/>
        <a:p>
          <a:pPr rtl="1"/>
          <a:endParaRPr lang="ar-SA"/>
        </a:p>
      </dgm:t>
    </dgm:pt>
    <dgm:pt modelId="{B93BC471-3D2E-43E0-9BE4-C79CBD791226}" type="pres">
      <dgm:prSet presAssocID="{014C74D8-A12B-4849-B260-C8FB9DAD3011}" presName="level2hierChild" presStyleCnt="0"/>
      <dgm:spPr/>
    </dgm:pt>
    <dgm:pt modelId="{CCA4120F-B30A-467F-A775-3141A8FF298A}" type="pres">
      <dgm:prSet presAssocID="{688DE372-8D6F-4191-A2D8-B9B9BA2B536A}" presName="conn2-1" presStyleLbl="parChTrans1D2" presStyleIdx="0" presStyleCnt="4"/>
      <dgm:spPr/>
      <dgm:t>
        <a:bodyPr/>
        <a:lstStyle/>
        <a:p>
          <a:pPr rtl="1"/>
          <a:endParaRPr lang="ar-SA"/>
        </a:p>
      </dgm:t>
    </dgm:pt>
    <dgm:pt modelId="{39917D50-7E27-4855-BD9E-54180BCDE289}" type="pres">
      <dgm:prSet presAssocID="{688DE372-8D6F-4191-A2D8-B9B9BA2B536A}" presName="connTx" presStyleLbl="parChTrans1D2" presStyleIdx="0" presStyleCnt="4"/>
      <dgm:spPr/>
      <dgm:t>
        <a:bodyPr/>
        <a:lstStyle/>
        <a:p>
          <a:pPr rtl="1"/>
          <a:endParaRPr lang="ar-SA"/>
        </a:p>
      </dgm:t>
    </dgm:pt>
    <dgm:pt modelId="{4C8C37A3-5267-4C1F-8CA2-ADCC32943181}" type="pres">
      <dgm:prSet presAssocID="{96B91848-80E6-48F8-94A2-A094413E758D}" presName="root2" presStyleCnt="0"/>
      <dgm:spPr/>
    </dgm:pt>
    <dgm:pt modelId="{0B6F4E4E-A352-48A2-9F31-D915994A440F}" type="pres">
      <dgm:prSet presAssocID="{96B91848-80E6-48F8-94A2-A094413E758D}" presName="LevelTwoTextNode" presStyleLbl="node2" presStyleIdx="0" presStyleCnt="4">
        <dgm:presLayoutVars>
          <dgm:chPref val="3"/>
        </dgm:presLayoutVars>
      </dgm:prSet>
      <dgm:spPr/>
      <dgm:t>
        <a:bodyPr/>
        <a:lstStyle/>
        <a:p>
          <a:pPr rtl="1"/>
          <a:endParaRPr lang="ar-SA"/>
        </a:p>
      </dgm:t>
    </dgm:pt>
    <dgm:pt modelId="{292FCCD4-35ED-4AFF-998F-0675454C08B9}" type="pres">
      <dgm:prSet presAssocID="{96B91848-80E6-48F8-94A2-A094413E758D}" presName="level3hierChild" presStyleCnt="0"/>
      <dgm:spPr/>
    </dgm:pt>
    <dgm:pt modelId="{B49FBF42-D315-47D0-ADC9-F5BF289A9A52}" type="pres">
      <dgm:prSet presAssocID="{B17E7DBB-8CA7-45F2-A634-0E6B642A70DF}" presName="conn2-1" presStyleLbl="parChTrans1D2" presStyleIdx="1" presStyleCnt="4"/>
      <dgm:spPr/>
      <dgm:t>
        <a:bodyPr/>
        <a:lstStyle/>
        <a:p>
          <a:pPr rtl="1"/>
          <a:endParaRPr lang="ar-SA"/>
        </a:p>
      </dgm:t>
    </dgm:pt>
    <dgm:pt modelId="{5881F0EC-F44B-47D8-B706-84E20C14B936}" type="pres">
      <dgm:prSet presAssocID="{B17E7DBB-8CA7-45F2-A634-0E6B642A70DF}" presName="connTx" presStyleLbl="parChTrans1D2" presStyleIdx="1" presStyleCnt="4"/>
      <dgm:spPr/>
      <dgm:t>
        <a:bodyPr/>
        <a:lstStyle/>
        <a:p>
          <a:pPr rtl="1"/>
          <a:endParaRPr lang="ar-SA"/>
        </a:p>
      </dgm:t>
    </dgm:pt>
    <dgm:pt modelId="{7B65379C-9613-457E-8A3D-E053B3AD2AD1}" type="pres">
      <dgm:prSet presAssocID="{0C0D1A0D-8986-4E85-B35F-083FA5CB3914}" presName="root2" presStyleCnt="0"/>
      <dgm:spPr/>
    </dgm:pt>
    <dgm:pt modelId="{FE9FC69B-6C7E-4F3E-A0FA-44ED81E271C6}" type="pres">
      <dgm:prSet presAssocID="{0C0D1A0D-8986-4E85-B35F-083FA5CB3914}" presName="LevelTwoTextNode" presStyleLbl="node2" presStyleIdx="1" presStyleCnt="4">
        <dgm:presLayoutVars>
          <dgm:chPref val="3"/>
        </dgm:presLayoutVars>
      </dgm:prSet>
      <dgm:spPr/>
      <dgm:t>
        <a:bodyPr/>
        <a:lstStyle/>
        <a:p>
          <a:pPr rtl="1"/>
          <a:endParaRPr lang="ar-SA"/>
        </a:p>
      </dgm:t>
    </dgm:pt>
    <dgm:pt modelId="{FA69A7E8-183A-44E5-9996-9B4CCE2F68BB}" type="pres">
      <dgm:prSet presAssocID="{0C0D1A0D-8986-4E85-B35F-083FA5CB3914}" presName="level3hierChild" presStyleCnt="0"/>
      <dgm:spPr/>
    </dgm:pt>
    <dgm:pt modelId="{73870ED4-C3E1-41B9-A304-A98EA1144EA2}" type="pres">
      <dgm:prSet presAssocID="{A89D403E-1014-4288-95B0-DAA2C3A3EE12}" presName="conn2-1" presStyleLbl="parChTrans1D2" presStyleIdx="2" presStyleCnt="4"/>
      <dgm:spPr/>
      <dgm:t>
        <a:bodyPr/>
        <a:lstStyle/>
        <a:p>
          <a:pPr rtl="1"/>
          <a:endParaRPr lang="ar-SA"/>
        </a:p>
      </dgm:t>
    </dgm:pt>
    <dgm:pt modelId="{7A29539F-D558-41E3-A858-4B17949203DD}" type="pres">
      <dgm:prSet presAssocID="{A89D403E-1014-4288-95B0-DAA2C3A3EE12}" presName="connTx" presStyleLbl="parChTrans1D2" presStyleIdx="2" presStyleCnt="4"/>
      <dgm:spPr/>
      <dgm:t>
        <a:bodyPr/>
        <a:lstStyle/>
        <a:p>
          <a:pPr rtl="1"/>
          <a:endParaRPr lang="ar-SA"/>
        </a:p>
      </dgm:t>
    </dgm:pt>
    <dgm:pt modelId="{72C12B81-BAD1-4B7B-9A44-C9E07C4E07FF}" type="pres">
      <dgm:prSet presAssocID="{BC941A1B-6EB1-4E98-9D74-2C92442EEDBC}" presName="root2" presStyleCnt="0"/>
      <dgm:spPr/>
    </dgm:pt>
    <dgm:pt modelId="{F7092F1F-7370-43C6-A755-E0AB63ADD0D5}" type="pres">
      <dgm:prSet presAssocID="{BC941A1B-6EB1-4E98-9D74-2C92442EEDBC}" presName="LevelTwoTextNode" presStyleLbl="node2" presStyleIdx="2" presStyleCnt="4">
        <dgm:presLayoutVars>
          <dgm:chPref val="3"/>
        </dgm:presLayoutVars>
      </dgm:prSet>
      <dgm:spPr/>
      <dgm:t>
        <a:bodyPr/>
        <a:lstStyle/>
        <a:p>
          <a:pPr rtl="1"/>
          <a:endParaRPr lang="ar-SA"/>
        </a:p>
      </dgm:t>
    </dgm:pt>
    <dgm:pt modelId="{4193A6C9-5590-47C1-977A-E010162D527A}" type="pres">
      <dgm:prSet presAssocID="{BC941A1B-6EB1-4E98-9D74-2C92442EEDBC}" presName="level3hierChild" presStyleCnt="0"/>
      <dgm:spPr/>
    </dgm:pt>
    <dgm:pt modelId="{74FA7F4C-E670-4C36-BE2C-FA4CDF5F5DF1}" type="pres">
      <dgm:prSet presAssocID="{D2D1CF25-7012-46BD-800C-4B45CB37901E}" presName="conn2-1" presStyleLbl="parChTrans1D2" presStyleIdx="3" presStyleCnt="4"/>
      <dgm:spPr/>
      <dgm:t>
        <a:bodyPr/>
        <a:lstStyle/>
        <a:p>
          <a:pPr rtl="1"/>
          <a:endParaRPr lang="ar-SA"/>
        </a:p>
      </dgm:t>
    </dgm:pt>
    <dgm:pt modelId="{C9E7DAA3-1BF2-41ED-87DD-B2F57412FB73}" type="pres">
      <dgm:prSet presAssocID="{D2D1CF25-7012-46BD-800C-4B45CB37901E}" presName="connTx" presStyleLbl="parChTrans1D2" presStyleIdx="3" presStyleCnt="4"/>
      <dgm:spPr/>
      <dgm:t>
        <a:bodyPr/>
        <a:lstStyle/>
        <a:p>
          <a:pPr rtl="1"/>
          <a:endParaRPr lang="ar-SA"/>
        </a:p>
      </dgm:t>
    </dgm:pt>
    <dgm:pt modelId="{330BC7BA-D936-4A18-BC25-81ABEA979BF5}" type="pres">
      <dgm:prSet presAssocID="{7049301C-5A33-4014-8277-CB3096F75368}" presName="root2" presStyleCnt="0"/>
      <dgm:spPr/>
    </dgm:pt>
    <dgm:pt modelId="{B1EA4449-2E13-4A0C-8707-E776CBDB9A74}" type="pres">
      <dgm:prSet presAssocID="{7049301C-5A33-4014-8277-CB3096F75368}" presName="LevelTwoTextNode" presStyleLbl="node2" presStyleIdx="3" presStyleCnt="4">
        <dgm:presLayoutVars>
          <dgm:chPref val="3"/>
        </dgm:presLayoutVars>
      </dgm:prSet>
      <dgm:spPr/>
      <dgm:t>
        <a:bodyPr/>
        <a:lstStyle/>
        <a:p>
          <a:pPr rtl="1"/>
          <a:endParaRPr lang="ar-SA"/>
        </a:p>
      </dgm:t>
    </dgm:pt>
    <dgm:pt modelId="{F064FC80-AE94-49EF-9410-1229C9B2F6A3}" type="pres">
      <dgm:prSet presAssocID="{7049301C-5A33-4014-8277-CB3096F75368}" presName="level3hierChild" presStyleCnt="0"/>
      <dgm:spPr/>
    </dgm:pt>
  </dgm:ptLst>
  <dgm:cxnLst>
    <dgm:cxn modelId="{F8A0FCAF-1985-4BEA-B45F-627942F4C1FC}" type="presOf" srcId="{D2D1CF25-7012-46BD-800C-4B45CB37901E}" destId="{C9E7DAA3-1BF2-41ED-87DD-B2F57412FB73}" srcOrd="1" destOrd="0" presId="urn:microsoft.com/office/officeart/2008/layout/HorizontalMultiLevelHierarchy"/>
    <dgm:cxn modelId="{922C153F-FD23-4408-81A4-2387745CCD2E}" srcId="{014C74D8-A12B-4849-B260-C8FB9DAD3011}" destId="{7049301C-5A33-4014-8277-CB3096F75368}" srcOrd="3" destOrd="0" parTransId="{D2D1CF25-7012-46BD-800C-4B45CB37901E}" sibTransId="{7476BA8C-0817-417A-A4E4-00D31232358B}"/>
    <dgm:cxn modelId="{D875893F-6D8C-4579-B18D-650CC3CA18A0}" srcId="{014C74D8-A12B-4849-B260-C8FB9DAD3011}" destId="{96B91848-80E6-48F8-94A2-A094413E758D}" srcOrd="0" destOrd="0" parTransId="{688DE372-8D6F-4191-A2D8-B9B9BA2B536A}" sibTransId="{F8C71067-85B2-457D-B66F-2A92838C4EC7}"/>
    <dgm:cxn modelId="{F33ACBC3-9FD1-4111-AC1B-3D38F8BD388F}" type="presOf" srcId="{AB2344FE-D240-48E2-B9C3-1FF5E1A8BFC0}" destId="{289D8D4D-4F81-42AB-A3EF-B9AF35EA6FCD}" srcOrd="0" destOrd="0" presId="urn:microsoft.com/office/officeart/2008/layout/HorizontalMultiLevelHierarchy"/>
    <dgm:cxn modelId="{60FDD1E8-7A29-4403-8FCD-2836144F015F}" type="presOf" srcId="{688DE372-8D6F-4191-A2D8-B9B9BA2B536A}" destId="{39917D50-7E27-4855-BD9E-54180BCDE289}" srcOrd="1" destOrd="0" presId="urn:microsoft.com/office/officeart/2008/layout/HorizontalMultiLevelHierarchy"/>
    <dgm:cxn modelId="{059997D7-0427-45D0-AD8D-A00712D61886}" type="presOf" srcId="{B17E7DBB-8CA7-45F2-A634-0E6B642A70DF}" destId="{5881F0EC-F44B-47D8-B706-84E20C14B936}" srcOrd="1" destOrd="0" presId="urn:microsoft.com/office/officeart/2008/layout/HorizontalMultiLevelHierarchy"/>
    <dgm:cxn modelId="{F067C4F1-0DB6-45B8-B49D-28D70D34C20B}" type="presOf" srcId="{B17E7DBB-8CA7-45F2-A634-0E6B642A70DF}" destId="{B49FBF42-D315-47D0-ADC9-F5BF289A9A52}" srcOrd="0" destOrd="0" presId="urn:microsoft.com/office/officeart/2008/layout/HorizontalMultiLevelHierarchy"/>
    <dgm:cxn modelId="{1D33EA5B-3D16-4751-8D57-C7B0AB44F82B}" type="presOf" srcId="{014C74D8-A12B-4849-B260-C8FB9DAD3011}" destId="{979D068F-2C9F-41D3-A61A-916B53F7DA59}" srcOrd="0" destOrd="0" presId="urn:microsoft.com/office/officeart/2008/layout/HorizontalMultiLevelHierarchy"/>
    <dgm:cxn modelId="{16CA9799-C2B3-4A39-A52A-62F5DE539EB6}" srcId="{AB2344FE-D240-48E2-B9C3-1FF5E1A8BFC0}" destId="{014C74D8-A12B-4849-B260-C8FB9DAD3011}" srcOrd="0" destOrd="0" parTransId="{2410640B-C867-4C09-B149-B77E83D5EA38}" sibTransId="{517FA68C-D898-4EFB-911B-9F75724E719D}"/>
    <dgm:cxn modelId="{5AAE4452-FC77-4C25-898B-D086EB8C6214}" type="presOf" srcId="{7049301C-5A33-4014-8277-CB3096F75368}" destId="{B1EA4449-2E13-4A0C-8707-E776CBDB9A74}" srcOrd="0" destOrd="0" presId="urn:microsoft.com/office/officeart/2008/layout/HorizontalMultiLevelHierarchy"/>
    <dgm:cxn modelId="{C46F4C93-303F-4DB6-830F-BE0466A172BA}" srcId="{014C74D8-A12B-4849-B260-C8FB9DAD3011}" destId="{BC941A1B-6EB1-4E98-9D74-2C92442EEDBC}" srcOrd="2" destOrd="0" parTransId="{A89D403E-1014-4288-95B0-DAA2C3A3EE12}" sibTransId="{8AF05DCC-ED20-4CD9-9032-23417E7B4FA9}"/>
    <dgm:cxn modelId="{432D95F1-8318-4FEF-BAD4-BA8FB213A3DF}" type="presOf" srcId="{BC941A1B-6EB1-4E98-9D74-2C92442EEDBC}" destId="{F7092F1F-7370-43C6-A755-E0AB63ADD0D5}" srcOrd="0" destOrd="0" presId="urn:microsoft.com/office/officeart/2008/layout/HorizontalMultiLevelHierarchy"/>
    <dgm:cxn modelId="{69504E4C-A1FC-4774-8840-155486D6978C}" type="presOf" srcId="{0C0D1A0D-8986-4E85-B35F-083FA5CB3914}" destId="{FE9FC69B-6C7E-4F3E-A0FA-44ED81E271C6}" srcOrd="0" destOrd="0" presId="urn:microsoft.com/office/officeart/2008/layout/HorizontalMultiLevelHierarchy"/>
    <dgm:cxn modelId="{82F67BA0-A88F-460B-925E-10E9409BADAF}" srcId="{014C74D8-A12B-4849-B260-C8FB9DAD3011}" destId="{0C0D1A0D-8986-4E85-B35F-083FA5CB3914}" srcOrd="1" destOrd="0" parTransId="{B17E7DBB-8CA7-45F2-A634-0E6B642A70DF}" sibTransId="{FC3E4B47-3C20-412A-AFA0-3003F3E33BAB}"/>
    <dgm:cxn modelId="{03E809EA-5F60-4FAD-9385-444B7534D609}" type="presOf" srcId="{A89D403E-1014-4288-95B0-DAA2C3A3EE12}" destId="{7A29539F-D558-41E3-A858-4B17949203DD}" srcOrd="1" destOrd="0" presId="urn:microsoft.com/office/officeart/2008/layout/HorizontalMultiLevelHierarchy"/>
    <dgm:cxn modelId="{13A044CF-059B-48EC-B1B0-62B8D5AF76FA}" type="presOf" srcId="{D2D1CF25-7012-46BD-800C-4B45CB37901E}" destId="{74FA7F4C-E670-4C36-BE2C-FA4CDF5F5DF1}" srcOrd="0" destOrd="0" presId="urn:microsoft.com/office/officeart/2008/layout/HorizontalMultiLevelHierarchy"/>
    <dgm:cxn modelId="{F6D30FCD-F164-4F93-AAA6-243272A79BC0}" type="presOf" srcId="{688DE372-8D6F-4191-A2D8-B9B9BA2B536A}" destId="{CCA4120F-B30A-467F-A775-3141A8FF298A}" srcOrd="0" destOrd="0" presId="urn:microsoft.com/office/officeart/2008/layout/HorizontalMultiLevelHierarchy"/>
    <dgm:cxn modelId="{0EA3EB4F-9906-4B78-8C94-5CBC9C55B5F5}" type="presOf" srcId="{96B91848-80E6-48F8-94A2-A094413E758D}" destId="{0B6F4E4E-A352-48A2-9F31-D915994A440F}" srcOrd="0" destOrd="0" presId="urn:microsoft.com/office/officeart/2008/layout/HorizontalMultiLevelHierarchy"/>
    <dgm:cxn modelId="{8C408DB9-34BD-4CBB-BFEC-E69C2857318A}" type="presOf" srcId="{A89D403E-1014-4288-95B0-DAA2C3A3EE12}" destId="{73870ED4-C3E1-41B9-A304-A98EA1144EA2}" srcOrd="0" destOrd="0" presId="urn:microsoft.com/office/officeart/2008/layout/HorizontalMultiLevelHierarchy"/>
    <dgm:cxn modelId="{4F003492-5B44-4C2F-AD3D-0BF93C183B39}" type="presParOf" srcId="{289D8D4D-4F81-42AB-A3EF-B9AF35EA6FCD}" destId="{0748B790-4761-4E2B-9C2E-4451B792E4DF}" srcOrd="0" destOrd="0" presId="urn:microsoft.com/office/officeart/2008/layout/HorizontalMultiLevelHierarchy"/>
    <dgm:cxn modelId="{8FBE83FA-CD70-4B6E-B5F5-C416D298C40F}" type="presParOf" srcId="{0748B790-4761-4E2B-9C2E-4451B792E4DF}" destId="{979D068F-2C9F-41D3-A61A-916B53F7DA59}" srcOrd="0" destOrd="0" presId="urn:microsoft.com/office/officeart/2008/layout/HorizontalMultiLevelHierarchy"/>
    <dgm:cxn modelId="{1136EB48-0D2E-4BF5-B120-F9B478C9A733}" type="presParOf" srcId="{0748B790-4761-4E2B-9C2E-4451B792E4DF}" destId="{B93BC471-3D2E-43E0-9BE4-C79CBD791226}" srcOrd="1" destOrd="0" presId="urn:microsoft.com/office/officeart/2008/layout/HorizontalMultiLevelHierarchy"/>
    <dgm:cxn modelId="{307A2CA0-193F-4983-B8C0-28ABC60F6F34}" type="presParOf" srcId="{B93BC471-3D2E-43E0-9BE4-C79CBD791226}" destId="{CCA4120F-B30A-467F-A775-3141A8FF298A}" srcOrd="0" destOrd="0" presId="urn:microsoft.com/office/officeart/2008/layout/HorizontalMultiLevelHierarchy"/>
    <dgm:cxn modelId="{6EE62E2F-99CB-487E-B5C7-8643554DDEB3}" type="presParOf" srcId="{CCA4120F-B30A-467F-A775-3141A8FF298A}" destId="{39917D50-7E27-4855-BD9E-54180BCDE289}" srcOrd="0" destOrd="0" presId="urn:microsoft.com/office/officeart/2008/layout/HorizontalMultiLevelHierarchy"/>
    <dgm:cxn modelId="{E064F23C-6B66-4B4F-BEBB-193EB2543AB6}" type="presParOf" srcId="{B93BC471-3D2E-43E0-9BE4-C79CBD791226}" destId="{4C8C37A3-5267-4C1F-8CA2-ADCC32943181}" srcOrd="1" destOrd="0" presId="urn:microsoft.com/office/officeart/2008/layout/HorizontalMultiLevelHierarchy"/>
    <dgm:cxn modelId="{FA5A3E68-C48E-4329-92B4-B6C44E966E42}" type="presParOf" srcId="{4C8C37A3-5267-4C1F-8CA2-ADCC32943181}" destId="{0B6F4E4E-A352-48A2-9F31-D915994A440F}" srcOrd="0" destOrd="0" presId="urn:microsoft.com/office/officeart/2008/layout/HorizontalMultiLevelHierarchy"/>
    <dgm:cxn modelId="{83B08EFF-F2EA-4E78-8697-4EE0A705D915}" type="presParOf" srcId="{4C8C37A3-5267-4C1F-8CA2-ADCC32943181}" destId="{292FCCD4-35ED-4AFF-998F-0675454C08B9}" srcOrd="1" destOrd="0" presId="urn:microsoft.com/office/officeart/2008/layout/HorizontalMultiLevelHierarchy"/>
    <dgm:cxn modelId="{5B694862-ED8B-4A8A-A074-AE2241C07C9D}" type="presParOf" srcId="{B93BC471-3D2E-43E0-9BE4-C79CBD791226}" destId="{B49FBF42-D315-47D0-ADC9-F5BF289A9A52}" srcOrd="2" destOrd="0" presId="urn:microsoft.com/office/officeart/2008/layout/HorizontalMultiLevelHierarchy"/>
    <dgm:cxn modelId="{7330D35F-D20D-446C-8AE4-96FD28FD6D1F}" type="presParOf" srcId="{B49FBF42-D315-47D0-ADC9-F5BF289A9A52}" destId="{5881F0EC-F44B-47D8-B706-84E20C14B936}" srcOrd="0" destOrd="0" presId="urn:microsoft.com/office/officeart/2008/layout/HorizontalMultiLevelHierarchy"/>
    <dgm:cxn modelId="{85B8A0C3-16D7-4AED-86CD-093A6DFD04A8}" type="presParOf" srcId="{B93BC471-3D2E-43E0-9BE4-C79CBD791226}" destId="{7B65379C-9613-457E-8A3D-E053B3AD2AD1}" srcOrd="3" destOrd="0" presId="urn:microsoft.com/office/officeart/2008/layout/HorizontalMultiLevelHierarchy"/>
    <dgm:cxn modelId="{B0E11768-5F39-42C9-8850-C7CCC98D1B4C}" type="presParOf" srcId="{7B65379C-9613-457E-8A3D-E053B3AD2AD1}" destId="{FE9FC69B-6C7E-4F3E-A0FA-44ED81E271C6}" srcOrd="0" destOrd="0" presId="urn:microsoft.com/office/officeart/2008/layout/HorizontalMultiLevelHierarchy"/>
    <dgm:cxn modelId="{95548102-9D16-43CD-8968-E207B3A31742}" type="presParOf" srcId="{7B65379C-9613-457E-8A3D-E053B3AD2AD1}" destId="{FA69A7E8-183A-44E5-9996-9B4CCE2F68BB}" srcOrd="1" destOrd="0" presId="urn:microsoft.com/office/officeart/2008/layout/HorizontalMultiLevelHierarchy"/>
    <dgm:cxn modelId="{190DF400-02A4-4626-BF60-53AE6EEB6363}" type="presParOf" srcId="{B93BC471-3D2E-43E0-9BE4-C79CBD791226}" destId="{73870ED4-C3E1-41B9-A304-A98EA1144EA2}" srcOrd="4" destOrd="0" presId="urn:microsoft.com/office/officeart/2008/layout/HorizontalMultiLevelHierarchy"/>
    <dgm:cxn modelId="{B463E946-424C-4C66-9EDD-EB1690E356FA}" type="presParOf" srcId="{73870ED4-C3E1-41B9-A304-A98EA1144EA2}" destId="{7A29539F-D558-41E3-A858-4B17949203DD}" srcOrd="0" destOrd="0" presId="urn:microsoft.com/office/officeart/2008/layout/HorizontalMultiLevelHierarchy"/>
    <dgm:cxn modelId="{C8989730-CDE8-41D5-8329-86712BDEF117}" type="presParOf" srcId="{B93BC471-3D2E-43E0-9BE4-C79CBD791226}" destId="{72C12B81-BAD1-4B7B-9A44-C9E07C4E07FF}" srcOrd="5" destOrd="0" presId="urn:microsoft.com/office/officeart/2008/layout/HorizontalMultiLevelHierarchy"/>
    <dgm:cxn modelId="{791A4BFF-CF8A-4849-B411-51F7F919A39C}" type="presParOf" srcId="{72C12B81-BAD1-4B7B-9A44-C9E07C4E07FF}" destId="{F7092F1F-7370-43C6-A755-E0AB63ADD0D5}" srcOrd="0" destOrd="0" presId="urn:microsoft.com/office/officeart/2008/layout/HorizontalMultiLevelHierarchy"/>
    <dgm:cxn modelId="{952B2EC7-D0AF-48CE-AA53-9CB15EDE5D72}" type="presParOf" srcId="{72C12B81-BAD1-4B7B-9A44-C9E07C4E07FF}" destId="{4193A6C9-5590-47C1-977A-E010162D527A}" srcOrd="1" destOrd="0" presId="urn:microsoft.com/office/officeart/2008/layout/HorizontalMultiLevelHierarchy"/>
    <dgm:cxn modelId="{EEBD63F1-5AC3-4C8A-93F4-A0E1C9F0BFC5}" type="presParOf" srcId="{B93BC471-3D2E-43E0-9BE4-C79CBD791226}" destId="{74FA7F4C-E670-4C36-BE2C-FA4CDF5F5DF1}" srcOrd="6" destOrd="0" presId="urn:microsoft.com/office/officeart/2008/layout/HorizontalMultiLevelHierarchy"/>
    <dgm:cxn modelId="{A6BAB08A-710E-4E32-913C-C057E5509CC1}" type="presParOf" srcId="{74FA7F4C-E670-4C36-BE2C-FA4CDF5F5DF1}" destId="{C9E7DAA3-1BF2-41ED-87DD-B2F57412FB73}" srcOrd="0" destOrd="0" presId="urn:microsoft.com/office/officeart/2008/layout/HorizontalMultiLevelHierarchy"/>
    <dgm:cxn modelId="{F98D9143-3FC5-40D8-8957-A2930299296A}" type="presParOf" srcId="{B93BC471-3D2E-43E0-9BE4-C79CBD791226}" destId="{330BC7BA-D936-4A18-BC25-81ABEA979BF5}" srcOrd="7" destOrd="0" presId="urn:microsoft.com/office/officeart/2008/layout/HorizontalMultiLevelHierarchy"/>
    <dgm:cxn modelId="{C8ADB6E2-970E-474F-8CA4-F85A4DD8CB57}" type="presParOf" srcId="{330BC7BA-D936-4A18-BC25-81ABEA979BF5}" destId="{B1EA4449-2E13-4A0C-8707-E776CBDB9A74}" srcOrd="0" destOrd="0" presId="urn:microsoft.com/office/officeart/2008/layout/HorizontalMultiLevelHierarchy"/>
    <dgm:cxn modelId="{2793D48B-BBEF-46E5-9462-1F8421B731AD}" type="presParOf" srcId="{330BC7BA-D936-4A18-BC25-81ABEA979BF5}" destId="{F064FC80-AE94-49EF-9410-1229C9B2F6A3}"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FA7F4C-E670-4C36-BE2C-FA4CDF5F5DF1}">
      <dsp:nvSpPr>
        <dsp:cNvPr id="0" name=""/>
        <dsp:cNvSpPr/>
      </dsp:nvSpPr>
      <dsp:spPr>
        <a:xfrm>
          <a:off x="2947252" y="2162175"/>
          <a:ext cx="500386" cy="1540549"/>
        </a:xfrm>
        <a:custGeom>
          <a:avLst/>
          <a:gdLst/>
          <a:ahLst/>
          <a:cxnLst/>
          <a:rect l="0" t="0" r="0" b="0"/>
          <a:pathLst>
            <a:path>
              <a:moveTo>
                <a:pt x="0" y="0"/>
              </a:moveTo>
              <a:lnTo>
                <a:pt x="250193" y="0"/>
              </a:lnTo>
              <a:lnTo>
                <a:pt x="250193" y="1540549"/>
              </a:lnTo>
              <a:lnTo>
                <a:pt x="500386" y="1540549"/>
              </a:lnTo>
            </a:path>
          </a:pathLst>
        </a:custGeom>
        <a:noFill/>
        <a:ln w="19050" cap="flat" cmpd="sng" algn="ctr">
          <a:solidFill>
            <a:schemeClr val="accent2">
              <a:tint val="99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rtl="1">
            <a:lnSpc>
              <a:spcPct val="90000"/>
            </a:lnSpc>
            <a:spcBef>
              <a:spcPct val="0"/>
            </a:spcBef>
            <a:spcAft>
              <a:spcPct val="35000"/>
            </a:spcAft>
          </a:pPr>
          <a:endParaRPr lang="ar-SA" sz="600" kern="1200"/>
        </a:p>
      </dsp:txBody>
      <dsp:txXfrm>
        <a:off x="3156951" y="2891955"/>
        <a:ext cx="80988" cy="80988"/>
      </dsp:txXfrm>
    </dsp:sp>
    <dsp:sp modelId="{73870ED4-C3E1-41B9-A304-A98EA1144EA2}">
      <dsp:nvSpPr>
        <dsp:cNvPr id="0" name=""/>
        <dsp:cNvSpPr/>
      </dsp:nvSpPr>
      <dsp:spPr>
        <a:xfrm>
          <a:off x="2947252" y="2162175"/>
          <a:ext cx="500386" cy="513516"/>
        </a:xfrm>
        <a:custGeom>
          <a:avLst/>
          <a:gdLst/>
          <a:ahLst/>
          <a:cxnLst/>
          <a:rect l="0" t="0" r="0" b="0"/>
          <a:pathLst>
            <a:path>
              <a:moveTo>
                <a:pt x="0" y="0"/>
              </a:moveTo>
              <a:lnTo>
                <a:pt x="250193" y="0"/>
              </a:lnTo>
              <a:lnTo>
                <a:pt x="250193" y="513516"/>
              </a:lnTo>
              <a:lnTo>
                <a:pt x="500386" y="513516"/>
              </a:lnTo>
            </a:path>
          </a:pathLst>
        </a:custGeom>
        <a:noFill/>
        <a:ln w="19050" cap="flat" cmpd="sng" algn="ctr">
          <a:solidFill>
            <a:schemeClr val="accent2">
              <a:tint val="99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179520" y="2401008"/>
        <a:ext cx="35849" cy="35849"/>
      </dsp:txXfrm>
    </dsp:sp>
    <dsp:sp modelId="{B49FBF42-D315-47D0-ADC9-F5BF289A9A52}">
      <dsp:nvSpPr>
        <dsp:cNvPr id="0" name=""/>
        <dsp:cNvSpPr/>
      </dsp:nvSpPr>
      <dsp:spPr>
        <a:xfrm>
          <a:off x="2947252" y="1648658"/>
          <a:ext cx="500386" cy="513516"/>
        </a:xfrm>
        <a:custGeom>
          <a:avLst/>
          <a:gdLst/>
          <a:ahLst/>
          <a:cxnLst/>
          <a:rect l="0" t="0" r="0" b="0"/>
          <a:pathLst>
            <a:path>
              <a:moveTo>
                <a:pt x="0" y="513516"/>
              </a:moveTo>
              <a:lnTo>
                <a:pt x="250193" y="513516"/>
              </a:lnTo>
              <a:lnTo>
                <a:pt x="250193" y="0"/>
              </a:lnTo>
              <a:lnTo>
                <a:pt x="500386" y="0"/>
              </a:lnTo>
            </a:path>
          </a:pathLst>
        </a:custGeom>
        <a:noFill/>
        <a:ln w="19050" cap="flat" cmpd="sng" algn="ctr">
          <a:solidFill>
            <a:schemeClr val="accent2">
              <a:tint val="99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179520" y="1887491"/>
        <a:ext cx="35849" cy="35849"/>
      </dsp:txXfrm>
    </dsp:sp>
    <dsp:sp modelId="{CCA4120F-B30A-467F-A775-3141A8FF298A}">
      <dsp:nvSpPr>
        <dsp:cNvPr id="0" name=""/>
        <dsp:cNvSpPr/>
      </dsp:nvSpPr>
      <dsp:spPr>
        <a:xfrm>
          <a:off x="2947252" y="621625"/>
          <a:ext cx="500386" cy="1540549"/>
        </a:xfrm>
        <a:custGeom>
          <a:avLst/>
          <a:gdLst/>
          <a:ahLst/>
          <a:cxnLst/>
          <a:rect l="0" t="0" r="0" b="0"/>
          <a:pathLst>
            <a:path>
              <a:moveTo>
                <a:pt x="0" y="1540549"/>
              </a:moveTo>
              <a:lnTo>
                <a:pt x="250193" y="1540549"/>
              </a:lnTo>
              <a:lnTo>
                <a:pt x="250193" y="0"/>
              </a:lnTo>
              <a:lnTo>
                <a:pt x="500386" y="0"/>
              </a:lnTo>
            </a:path>
          </a:pathLst>
        </a:custGeom>
        <a:noFill/>
        <a:ln w="19050" cap="flat" cmpd="sng" algn="ctr">
          <a:solidFill>
            <a:schemeClr val="accent2">
              <a:tint val="99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rtl="1">
            <a:lnSpc>
              <a:spcPct val="90000"/>
            </a:lnSpc>
            <a:spcBef>
              <a:spcPct val="0"/>
            </a:spcBef>
            <a:spcAft>
              <a:spcPct val="35000"/>
            </a:spcAft>
          </a:pPr>
          <a:endParaRPr lang="ar-SA" sz="600" kern="1200"/>
        </a:p>
      </dsp:txBody>
      <dsp:txXfrm>
        <a:off x="3156951" y="1351405"/>
        <a:ext cx="80988" cy="80988"/>
      </dsp:txXfrm>
    </dsp:sp>
    <dsp:sp modelId="{979D068F-2C9F-41D3-A61A-916B53F7DA59}">
      <dsp:nvSpPr>
        <dsp:cNvPr id="0" name=""/>
        <dsp:cNvSpPr/>
      </dsp:nvSpPr>
      <dsp:spPr>
        <a:xfrm rot="16200000">
          <a:off x="374264" y="1751361"/>
          <a:ext cx="4324350" cy="821626"/>
        </a:xfrm>
        <a:prstGeom prst="rect">
          <a:avLst/>
        </a:prstGeom>
        <a:solidFill>
          <a:schemeClr val="accent2">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en-US" sz="1800" kern="1200">
              <a:cs typeface="+mj-cs"/>
            </a:rPr>
            <a:t>Delays</a:t>
          </a:r>
          <a:endParaRPr lang="ar-SA" sz="1800" kern="1200">
            <a:cs typeface="+mj-cs"/>
          </a:endParaRPr>
        </a:p>
      </dsp:txBody>
      <dsp:txXfrm>
        <a:off x="374264" y="1751361"/>
        <a:ext cx="4324350" cy="821626"/>
      </dsp:txXfrm>
    </dsp:sp>
    <dsp:sp modelId="{0B6F4E4E-A352-48A2-9F31-D915994A440F}">
      <dsp:nvSpPr>
        <dsp:cNvPr id="0" name=""/>
        <dsp:cNvSpPr/>
      </dsp:nvSpPr>
      <dsp:spPr>
        <a:xfrm>
          <a:off x="3447639" y="210812"/>
          <a:ext cx="2694934" cy="821626"/>
        </a:xfrm>
        <a:prstGeom prst="rect">
          <a:avLst/>
        </a:prstGeom>
        <a:solidFill>
          <a:schemeClr val="accent2">
            <a:tint val="99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a:t>Critical or non-critical</a:t>
          </a:r>
          <a:endParaRPr lang="ar-SA" sz="1600" kern="1200"/>
        </a:p>
      </dsp:txBody>
      <dsp:txXfrm>
        <a:off x="3447639" y="210812"/>
        <a:ext cx="2694934" cy="821626"/>
      </dsp:txXfrm>
    </dsp:sp>
    <dsp:sp modelId="{FE9FC69B-6C7E-4F3E-A0FA-44ED81E271C6}">
      <dsp:nvSpPr>
        <dsp:cNvPr id="0" name=""/>
        <dsp:cNvSpPr/>
      </dsp:nvSpPr>
      <dsp:spPr>
        <a:xfrm>
          <a:off x="3447639" y="1237845"/>
          <a:ext cx="2694934" cy="821626"/>
        </a:xfrm>
        <a:prstGeom prst="rect">
          <a:avLst/>
        </a:prstGeom>
        <a:solidFill>
          <a:schemeClr val="accent2">
            <a:tint val="99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a:cs typeface="+mj-cs"/>
            </a:rPr>
            <a:t>Excusable or non-excusable</a:t>
          </a:r>
          <a:endParaRPr lang="ar-SA" sz="1600" kern="1200">
            <a:cs typeface="+mj-cs"/>
          </a:endParaRPr>
        </a:p>
      </dsp:txBody>
      <dsp:txXfrm>
        <a:off x="3447639" y="1237845"/>
        <a:ext cx="2694934" cy="821626"/>
      </dsp:txXfrm>
    </dsp:sp>
    <dsp:sp modelId="{F7092F1F-7370-43C6-A755-E0AB63ADD0D5}">
      <dsp:nvSpPr>
        <dsp:cNvPr id="0" name=""/>
        <dsp:cNvSpPr/>
      </dsp:nvSpPr>
      <dsp:spPr>
        <a:xfrm>
          <a:off x="3447639" y="2264878"/>
          <a:ext cx="2694934" cy="821626"/>
        </a:xfrm>
        <a:prstGeom prst="rect">
          <a:avLst/>
        </a:prstGeom>
        <a:solidFill>
          <a:schemeClr val="accent2">
            <a:tint val="99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en-US" sz="1800" kern="1200">
              <a:cs typeface="+mj-cs"/>
            </a:rPr>
            <a:t>Compensable or non-compensable</a:t>
          </a:r>
          <a:endParaRPr lang="ar-SA" sz="1800" kern="1200">
            <a:cs typeface="+mj-cs"/>
          </a:endParaRPr>
        </a:p>
      </dsp:txBody>
      <dsp:txXfrm>
        <a:off x="3447639" y="2264878"/>
        <a:ext cx="2694934" cy="821626"/>
      </dsp:txXfrm>
    </dsp:sp>
    <dsp:sp modelId="{B1EA4449-2E13-4A0C-8707-E776CBDB9A74}">
      <dsp:nvSpPr>
        <dsp:cNvPr id="0" name=""/>
        <dsp:cNvSpPr/>
      </dsp:nvSpPr>
      <dsp:spPr>
        <a:xfrm>
          <a:off x="3447639" y="3291911"/>
          <a:ext cx="2694934" cy="821626"/>
        </a:xfrm>
        <a:prstGeom prst="rect">
          <a:avLst/>
        </a:prstGeom>
        <a:solidFill>
          <a:schemeClr val="accent2">
            <a:tint val="99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en-US" sz="1800" kern="1200">
              <a:cs typeface="+mj-cs"/>
            </a:rPr>
            <a:t>Concurrent and non concurrent</a:t>
          </a:r>
          <a:endParaRPr lang="ar-SA" sz="1800" kern="1200">
            <a:cs typeface="+mj-cs"/>
          </a:endParaRPr>
        </a:p>
      </dsp:txBody>
      <dsp:txXfrm>
        <a:off x="3447639" y="3291911"/>
        <a:ext cx="2694934" cy="821626"/>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BAEA8136-8565-4A51-87A8-91F97D20EB30}" type="datetimeFigureOut">
              <a:rPr lang="en-US" smtClean="0"/>
              <a:t>6/13/2021</a:t>
            </a:fld>
            <a:endParaRPr lang="en-US"/>
          </a:p>
        </p:txBody>
      </p:sp>
      <p:sp>
        <p:nvSpPr>
          <p:cNvPr id="17" name="عنصر نائب للتذييل 16"/>
          <p:cNvSpPr>
            <a:spLocks noGrp="1"/>
          </p:cNvSpPr>
          <p:nvPr>
            <p:ph type="ftr" sz="quarter" idx="11"/>
          </p:nvPr>
        </p:nvSpPr>
        <p:spPr>
          <a:xfrm>
            <a:off x="5410200" y="4205288"/>
            <a:ext cx="1295400" cy="457200"/>
          </a:xfrm>
        </p:spPr>
        <p:txBody>
          <a:bodyPr/>
          <a:lstStyle/>
          <a:p>
            <a:endParaRPr lang="en-US"/>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3B72F6B6-B746-4FF2-B9E1-B633A5E15B2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AEA8136-8565-4A51-87A8-91F97D20EB30}" type="datetimeFigureOut">
              <a:rPr lang="en-US" smtClean="0"/>
              <a:t>6/13/2021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B72F6B6-B746-4FF2-B9E1-B633A5E15B2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AEA8136-8565-4A51-87A8-91F97D20EB30}" type="datetimeFigureOut">
              <a:rPr lang="en-US" smtClean="0"/>
              <a:t>6/13/2021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B72F6B6-B746-4FF2-B9E1-B633A5E15B2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AEA8136-8565-4A51-87A8-91F97D20EB30}" type="datetimeFigureOut">
              <a:rPr lang="en-US" smtClean="0"/>
              <a:t>6/13/2021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B72F6B6-B746-4FF2-B9E1-B633A5E15B2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AEA8136-8565-4A51-87A8-91F97D20EB30}" type="datetimeFigureOut">
              <a:rPr lang="en-US" smtClean="0"/>
              <a:t>6/13/2021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B72F6B6-B746-4FF2-B9E1-B633A5E15B2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BAEA8136-8565-4A51-87A8-91F97D20EB30}" type="datetimeFigureOut">
              <a:rPr lang="en-US" smtClean="0"/>
              <a:t>6/13/2021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3B72F6B6-B746-4FF2-B9E1-B633A5E15B2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BAEA8136-8565-4A51-87A8-91F97D20EB30}" type="datetimeFigureOut">
              <a:rPr lang="en-US" smtClean="0"/>
              <a:t>6/13/2021</a:t>
            </a:fld>
            <a:endParaRPr lang="en-US"/>
          </a:p>
        </p:txBody>
      </p:sp>
      <p:sp>
        <p:nvSpPr>
          <p:cNvPr id="27" name="عنصر نائب لرقم الشريحة 26"/>
          <p:cNvSpPr>
            <a:spLocks noGrp="1"/>
          </p:cNvSpPr>
          <p:nvPr>
            <p:ph type="sldNum" sz="quarter" idx="11"/>
          </p:nvPr>
        </p:nvSpPr>
        <p:spPr/>
        <p:txBody>
          <a:bodyPr rtlCol="0"/>
          <a:lstStyle/>
          <a:p>
            <a:fld id="{3B72F6B6-B746-4FF2-B9E1-B633A5E15B28}" type="slidenum">
              <a:rPr lang="en-US" smtClean="0"/>
              <a:t>‹#›</a:t>
            </a:fld>
            <a:endParaRPr lang="en-US"/>
          </a:p>
        </p:txBody>
      </p:sp>
      <p:sp>
        <p:nvSpPr>
          <p:cNvPr id="28" name="عنصر نائب للتذييل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BAEA8136-8565-4A51-87A8-91F97D20EB30}" type="datetimeFigureOut">
              <a:rPr lang="en-US" smtClean="0"/>
              <a:t>6/13/2021</a:t>
            </a:fld>
            <a:endParaRPr lang="en-US"/>
          </a:p>
        </p:txBody>
      </p:sp>
      <p:sp>
        <p:nvSpPr>
          <p:cNvPr id="4" name="عنصر نائب للتذييل 3"/>
          <p:cNvSpPr>
            <a:spLocks noGrp="1"/>
          </p:cNvSpPr>
          <p:nvPr>
            <p:ph type="ftr" sz="quarter" idx="11"/>
          </p:nvPr>
        </p:nvSpPr>
        <p:spPr>
          <a:xfrm>
            <a:off x="5257800" y="612648"/>
            <a:ext cx="1325880" cy="457200"/>
          </a:xfrm>
        </p:spPr>
        <p:txBody>
          <a:bodyPr/>
          <a:lstStyle/>
          <a:p>
            <a:endParaRPr lang="en-US"/>
          </a:p>
        </p:txBody>
      </p:sp>
      <p:sp>
        <p:nvSpPr>
          <p:cNvPr id="5" name="عنصر نائب لرقم الشريحة 4"/>
          <p:cNvSpPr>
            <a:spLocks noGrp="1"/>
          </p:cNvSpPr>
          <p:nvPr>
            <p:ph type="sldNum" sz="quarter" idx="12"/>
          </p:nvPr>
        </p:nvSpPr>
        <p:spPr>
          <a:xfrm>
            <a:off x="8174736" y="2272"/>
            <a:ext cx="762000" cy="365760"/>
          </a:xfrm>
        </p:spPr>
        <p:txBody>
          <a:bodyPr/>
          <a:lstStyle/>
          <a:p>
            <a:fld id="{3B72F6B6-B746-4FF2-B9E1-B633A5E15B2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AEA8136-8565-4A51-87A8-91F97D20EB30}" type="datetimeFigureOut">
              <a:rPr lang="en-US" smtClean="0"/>
              <a:t>6/13/2021</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3B72F6B6-B746-4FF2-B9E1-B633A5E15B2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BAEA8136-8565-4A51-87A8-91F97D20EB30}" type="datetimeFigureOut">
              <a:rPr lang="en-US" smtClean="0"/>
              <a:t>6/13/2021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3B72F6B6-B746-4FF2-B9E1-B633A5E15B2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AEA8136-8565-4A51-87A8-91F97D20EB30}" type="datetimeFigureOut">
              <a:rPr lang="en-US" smtClean="0"/>
              <a:t>6/13/2021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3B72F6B6-B746-4FF2-B9E1-B633A5E15B2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AEA8136-8565-4A51-87A8-91F97D20EB30}" type="datetimeFigureOut">
              <a:rPr lang="en-US" smtClean="0"/>
              <a:t>6/13/2021</a:t>
            </a:fld>
            <a:endParaRPr lang="en-US"/>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3B72F6B6-B746-4FF2-B9E1-B633A5E15B2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b="1" dirty="0"/>
              <a:t>The factors leading to speed up the construction projects</a:t>
            </a:r>
            <a:endParaRPr lang="en-US" dirty="0"/>
          </a:p>
        </p:txBody>
      </p:sp>
      <p:sp>
        <p:nvSpPr>
          <p:cNvPr id="3" name="عنوان فرعي 2"/>
          <p:cNvSpPr>
            <a:spLocks noGrp="1"/>
          </p:cNvSpPr>
          <p:nvPr>
            <p:ph type="subTitle" idx="1"/>
          </p:nvPr>
        </p:nvSpPr>
        <p:spPr/>
        <p:txBody>
          <a:bodyPr>
            <a:normAutofit fontScale="77500" lnSpcReduction="20000"/>
          </a:bodyPr>
          <a:lstStyle/>
          <a:p>
            <a:pPr rtl="1">
              <a:spcBef>
                <a:spcPts val="0"/>
              </a:spcBef>
              <a:spcAft>
                <a:spcPts val="600"/>
              </a:spcAft>
              <a:tabLst>
                <a:tab pos="3333115" algn="r"/>
              </a:tabLst>
            </a:pPr>
            <a:r>
              <a:rPr lang="ar-JO" b="1" dirty="0">
                <a:solidFill>
                  <a:srgbClr val="000000"/>
                </a:solidFill>
                <a:ea typeface="Calibri"/>
                <a:cs typeface="Times New Roman"/>
              </a:rPr>
              <a:t> </a:t>
            </a:r>
            <a:endParaRPr lang="en-US" sz="2800" dirty="0">
              <a:solidFill>
                <a:srgbClr val="000000"/>
              </a:solidFill>
              <a:ea typeface="Calibri"/>
              <a:cs typeface="Arial"/>
            </a:endParaRPr>
          </a:p>
          <a:p>
            <a:pPr rtl="1">
              <a:spcBef>
                <a:spcPts val="0"/>
              </a:spcBef>
              <a:spcAft>
                <a:spcPts val="600"/>
              </a:spcAft>
              <a:tabLst>
                <a:tab pos="3333115" algn="r"/>
              </a:tabLst>
            </a:pPr>
            <a:r>
              <a:rPr lang="en-US" b="1" dirty="0" err="1" smtClean="0">
                <a:solidFill>
                  <a:srgbClr val="000000"/>
                </a:solidFill>
                <a:effectLst/>
                <a:latin typeface="Times New Roman"/>
                <a:ea typeface="Calibri"/>
                <a:cs typeface="Arial"/>
              </a:rPr>
              <a:t>Beesan</a:t>
            </a:r>
            <a:r>
              <a:rPr lang="en-US" b="1" dirty="0" smtClean="0">
                <a:solidFill>
                  <a:srgbClr val="000000"/>
                </a:solidFill>
                <a:effectLst/>
                <a:latin typeface="Times New Roman"/>
                <a:ea typeface="Calibri"/>
                <a:cs typeface="Arial"/>
              </a:rPr>
              <a:t> </a:t>
            </a:r>
            <a:r>
              <a:rPr lang="en-US" b="1" dirty="0" err="1" smtClean="0">
                <a:solidFill>
                  <a:srgbClr val="000000"/>
                </a:solidFill>
                <a:effectLst/>
                <a:latin typeface="Times New Roman"/>
                <a:ea typeface="Calibri"/>
                <a:cs typeface="Arial"/>
              </a:rPr>
              <a:t>Asous</a:t>
            </a:r>
            <a:r>
              <a:rPr lang="en-US" b="1" dirty="0" smtClean="0">
                <a:solidFill>
                  <a:srgbClr val="000000"/>
                </a:solidFill>
                <a:effectLst/>
                <a:latin typeface="Times New Roman"/>
                <a:ea typeface="Calibri"/>
                <a:cs typeface="Arial"/>
              </a:rPr>
              <a:t> – Reg. No: 11243618</a:t>
            </a:r>
            <a:endParaRPr lang="en-US" sz="2800" dirty="0">
              <a:solidFill>
                <a:srgbClr val="000000"/>
              </a:solidFill>
              <a:ea typeface="Calibri"/>
              <a:cs typeface="Arial"/>
            </a:endParaRPr>
          </a:p>
          <a:p>
            <a:pPr rtl="1">
              <a:spcBef>
                <a:spcPts val="0"/>
              </a:spcBef>
              <a:spcAft>
                <a:spcPts val="600"/>
              </a:spcAft>
              <a:tabLst>
                <a:tab pos="3333115" algn="r"/>
              </a:tabLst>
            </a:pPr>
            <a:r>
              <a:rPr lang="en-US" b="1" dirty="0" smtClean="0">
                <a:solidFill>
                  <a:srgbClr val="000000"/>
                </a:solidFill>
                <a:effectLst/>
                <a:latin typeface="Times New Roman"/>
                <a:ea typeface="Calibri"/>
                <a:cs typeface="Arial"/>
              </a:rPr>
              <a:t>Farah </a:t>
            </a:r>
            <a:r>
              <a:rPr lang="en-US" b="1" dirty="0" err="1" smtClean="0">
                <a:solidFill>
                  <a:srgbClr val="000000"/>
                </a:solidFill>
                <a:effectLst/>
                <a:latin typeface="Times New Roman"/>
                <a:ea typeface="Calibri"/>
                <a:cs typeface="Arial"/>
              </a:rPr>
              <a:t>Eid</a:t>
            </a:r>
            <a:r>
              <a:rPr lang="en-US" b="1" dirty="0" smtClean="0">
                <a:solidFill>
                  <a:srgbClr val="000000"/>
                </a:solidFill>
                <a:effectLst/>
                <a:latin typeface="Times New Roman"/>
                <a:ea typeface="Calibri"/>
                <a:cs typeface="Arial"/>
              </a:rPr>
              <a:t> – Reg. No: 11214143 </a:t>
            </a:r>
            <a:endParaRPr lang="en-US" sz="2800" dirty="0">
              <a:solidFill>
                <a:srgbClr val="000000"/>
              </a:solidFill>
              <a:ea typeface="Calibri"/>
              <a:cs typeface="Arial"/>
            </a:endParaRPr>
          </a:p>
          <a:p>
            <a:pPr rtl="1">
              <a:spcBef>
                <a:spcPts val="0"/>
              </a:spcBef>
              <a:spcAft>
                <a:spcPts val="600"/>
              </a:spcAft>
              <a:tabLst>
                <a:tab pos="3333115" algn="r"/>
              </a:tabLst>
            </a:pPr>
            <a:r>
              <a:rPr lang="ar-JO" b="1" dirty="0">
                <a:solidFill>
                  <a:srgbClr val="000000"/>
                </a:solidFill>
                <a:ea typeface="Calibri"/>
                <a:cs typeface="Times New Roman"/>
              </a:rPr>
              <a:t> </a:t>
            </a:r>
            <a:endParaRPr lang="en-US" sz="2800" dirty="0">
              <a:solidFill>
                <a:srgbClr val="000000"/>
              </a:solidFill>
              <a:ea typeface="Calibri"/>
              <a:cs typeface="Arial"/>
            </a:endParaRPr>
          </a:p>
          <a:p>
            <a:pPr rtl="1">
              <a:spcBef>
                <a:spcPts val="0"/>
              </a:spcBef>
              <a:spcAft>
                <a:spcPts val="600"/>
              </a:spcAft>
              <a:tabLst>
                <a:tab pos="3333115" algn="r"/>
              </a:tabLst>
            </a:pPr>
            <a:r>
              <a:rPr lang="en-US" b="1" dirty="0" smtClean="0">
                <a:solidFill>
                  <a:srgbClr val="000000"/>
                </a:solidFill>
                <a:effectLst/>
                <a:latin typeface="Times New Roman"/>
                <a:ea typeface="Calibri"/>
                <a:cs typeface="Arial"/>
              </a:rPr>
              <a:t>Under supervision of:  Dr. Hussein Abu-</a:t>
            </a:r>
            <a:r>
              <a:rPr lang="en-US" b="1" dirty="0" err="1" smtClean="0">
                <a:solidFill>
                  <a:srgbClr val="000000"/>
                </a:solidFill>
                <a:effectLst/>
                <a:latin typeface="Times New Roman"/>
                <a:ea typeface="Calibri"/>
                <a:cs typeface="Arial"/>
              </a:rPr>
              <a:t>Zant</a:t>
            </a:r>
            <a:r>
              <a:rPr lang="en-US" b="1" dirty="0" smtClean="0">
                <a:solidFill>
                  <a:srgbClr val="000000"/>
                </a:solidFill>
                <a:effectLst/>
                <a:latin typeface="Times New Roman"/>
                <a:ea typeface="Calibri"/>
                <a:cs typeface="Arial"/>
              </a:rPr>
              <a:t> </a:t>
            </a:r>
            <a:endParaRPr lang="en-US" sz="2800" dirty="0">
              <a:solidFill>
                <a:srgbClr val="000000"/>
              </a:solidFill>
              <a:ea typeface="Calibri"/>
              <a:cs typeface="Arial"/>
            </a:endParaRPr>
          </a:p>
          <a:p>
            <a:endParaRPr lang="en-US" dirty="0"/>
          </a:p>
        </p:txBody>
      </p:sp>
    </p:spTree>
    <p:extLst>
      <p:ext uri="{BB962C8B-B14F-4D97-AF65-F5344CB8AC3E}">
        <p14:creationId xmlns:p14="http://schemas.microsoft.com/office/powerpoint/2010/main" val="16401607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b="1" dirty="0"/>
              <a:t>From the designer's point of view:</a:t>
            </a:r>
            <a:endParaRPr lang="en-US" dirty="0"/>
          </a:p>
          <a:p>
            <a:pPr lvl="0"/>
            <a:r>
              <a:rPr lang="en-US" dirty="0"/>
              <a:t>Availability of clear and complete drawings by the designer.</a:t>
            </a:r>
          </a:p>
          <a:p>
            <a:pPr lvl="0"/>
            <a:r>
              <a:rPr lang="en-US" dirty="0"/>
              <a:t>Practical design by the designer.</a:t>
            </a:r>
          </a:p>
          <a:p>
            <a:pPr lvl="0"/>
            <a:r>
              <a:rPr lang="en-US" dirty="0"/>
              <a:t>Efficiency of supervision by the designer.</a:t>
            </a:r>
          </a:p>
          <a:p>
            <a:endParaRPr lang="en-US" dirty="0"/>
          </a:p>
        </p:txBody>
      </p:sp>
    </p:spTree>
    <p:extLst>
      <p:ext uri="{BB962C8B-B14F-4D97-AF65-F5344CB8AC3E}">
        <p14:creationId xmlns:p14="http://schemas.microsoft.com/office/powerpoint/2010/main" val="2576876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b="1" dirty="0"/>
              <a:t>Other:</a:t>
            </a:r>
            <a:endParaRPr lang="en-US" dirty="0"/>
          </a:p>
          <a:p>
            <a:pPr lvl="0"/>
            <a:r>
              <a:rPr lang="en-US" dirty="0"/>
              <a:t>Consultation with the owner by the project management team organization.</a:t>
            </a:r>
          </a:p>
          <a:p>
            <a:pPr lvl="0"/>
            <a:r>
              <a:rPr lang="en-US" dirty="0"/>
              <a:t>Reasonable risk allocation by the project management team leads to avoid time and cost delays.</a:t>
            </a:r>
          </a:p>
          <a:p>
            <a:endParaRPr lang="en-US" dirty="0"/>
          </a:p>
        </p:txBody>
      </p:sp>
    </p:spTree>
    <p:extLst>
      <p:ext uri="{BB962C8B-B14F-4D97-AF65-F5344CB8AC3E}">
        <p14:creationId xmlns:p14="http://schemas.microsoft.com/office/powerpoint/2010/main" val="2438569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study procedure</a:t>
            </a:r>
          </a:p>
        </p:txBody>
      </p:sp>
      <p:sp>
        <p:nvSpPr>
          <p:cNvPr id="3" name="عنصر نائب للمحتوى 2"/>
          <p:cNvSpPr>
            <a:spLocks noGrp="1"/>
          </p:cNvSpPr>
          <p:nvPr>
            <p:ph idx="1"/>
          </p:nvPr>
        </p:nvSpPr>
        <p:spPr/>
        <p:txBody>
          <a:bodyPr>
            <a:normAutofit/>
          </a:bodyPr>
          <a:lstStyle/>
          <a:p>
            <a:r>
              <a:rPr lang="en-US" dirty="0"/>
              <a:t>The Procedures were:</a:t>
            </a:r>
          </a:p>
          <a:p>
            <a:pPr lvl="0"/>
            <a:r>
              <a:rPr lang="en-US" dirty="0"/>
              <a:t>Contracting company visit.</a:t>
            </a:r>
          </a:p>
          <a:p>
            <a:pPr lvl="0"/>
            <a:r>
              <a:rPr lang="en-US" dirty="0"/>
              <a:t>Interview with the supervisor.</a:t>
            </a:r>
          </a:p>
          <a:p>
            <a:pPr lvl="0"/>
            <a:r>
              <a:rPr lang="en-US" dirty="0"/>
              <a:t>Attaining BOQ of the project.</a:t>
            </a:r>
          </a:p>
          <a:p>
            <a:pPr lvl="0"/>
            <a:r>
              <a:rPr lang="en-US" dirty="0"/>
              <a:t>Scheduling of the project using MS Project.</a:t>
            </a:r>
          </a:p>
          <a:p>
            <a:pPr lvl="0"/>
            <a:r>
              <a:rPr lang="en-US" dirty="0"/>
              <a:t>Determine the existing delay.</a:t>
            </a:r>
          </a:p>
          <a:p>
            <a:pPr lvl="0"/>
            <a:r>
              <a:rPr lang="en-US" dirty="0"/>
              <a:t>Distribute the questionnaire.</a:t>
            </a:r>
          </a:p>
          <a:p>
            <a:pPr lvl="0"/>
            <a:r>
              <a:rPr lang="en-US" dirty="0"/>
              <a:t>Analyze questionnaire using SPSS.</a:t>
            </a:r>
          </a:p>
          <a:p>
            <a:endParaRPr lang="en-US" dirty="0"/>
          </a:p>
        </p:txBody>
      </p:sp>
    </p:spTree>
    <p:extLst>
      <p:ext uri="{BB962C8B-B14F-4D97-AF65-F5344CB8AC3E}">
        <p14:creationId xmlns:p14="http://schemas.microsoft.com/office/powerpoint/2010/main" val="19562587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Data collection</a:t>
            </a:r>
          </a:p>
        </p:txBody>
      </p:sp>
      <p:sp>
        <p:nvSpPr>
          <p:cNvPr id="3" name="عنصر نائب للمحتوى 2"/>
          <p:cNvSpPr>
            <a:spLocks noGrp="1"/>
          </p:cNvSpPr>
          <p:nvPr>
            <p:ph idx="1"/>
          </p:nvPr>
        </p:nvSpPr>
        <p:spPr/>
        <p:txBody>
          <a:bodyPr>
            <a:normAutofit/>
          </a:bodyPr>
          <a:lstStyle/>
          <a:p>
            <a:pPr lvl="0"/>
            <a:r>
              <a:rPr lang="en-US" dirty="0"/>
              <a:t>Questionnaires, as know, contain a series of questions related to the research being conducted.</a:t>
            </a:r>
          </a:p>
          <a:p>
            <a:pPr lvl="0"/>
            <a:r>
              <a:rPr lang="en-US" dirty="0"/>
              <a:t>BOQ, as known, an itemized list of resources related to activities.</a:t>
            </a:r>
          </a:p>
          <a:p>
            <a:pPr lvl="0"/>
            <a:r>
              <a:rPr lang="en-US" dirty="0"/>
              <a:t>Interview, as known, a conversation directed by the researcher on the one hand and a person or other persons on the other to collect the necessary information.</a:t>
            </a:r>
          </a:p>
          <a:p>
            <a:endParaRPr lang="en-US" dirty="0"/>
          </a:p>
        </p:txBody>
      </p:sp>
    </p:spTree>
    <p:extLst>
      <p:ext uri="{BB962C8B-B14F-4D97-AF65-F5344CB8AC3E}">
        <p14:creationId xmlns:p14="http://schemas.microsoft.com/office/powerpoint/2010/main" val="3796136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Results and recommendations</a:t>
            </a:r>
          </a:p>
        </p:txBody>
      </p:sp>
      <p:sp>
        <p:nvSpPr>
          <p:cNvPr id="3" name="عنصر نائب للمحتوى 2"/>
          <p:cNvSpPr>
            <a:spLocks noGrp="1"/>
          </p:cNvSpPr>
          <p:nvPr>
            <p:ph idx="1"/>
          </p:nvPr>
        </p:nvSpPr>
        <p:spPr/>
        <p:txBody>
          <a:bodyPr>
            <a:normAutofit lnSpcReduction="10000"/>
          </a:bodyPr>
          <a:lstStyle/>
          <a:p>
            <a:r>
              <a:rPr lang="en-US" dirty="0"/>
              <a:t>The results of the interview</a:t>
            </a:r>
            <a:r>
              <a:rPr lang="ar-JO" dirty="0"/>
              <a:t>:</a:t>
            </a:r>
            <a:r>
              <a:rPr lang="en-US" dirty="0"/>
              <a:t>.</a:t>
            </a:r>
          </a:p>
          <a:p>
            <a:pPr lvl="0"/>
            <a:r>
              <a:rPr lang="en-US" dirty="0"/>
              <a:t> Lack of helpers.</a:t>
            </a:r>
          </a:p>
          <a:p>
            <a:pPr lvl="0"/>
            <a:r>
              <a:rPr lang="en-US" dirty="0"/>
              <a:t>Bad management.</a:t>
            </a:r>
          </a:p>
          <a:p>
            <a:pPr lvl="0"/>
            <a:r>
              <a:rPr lang="en-US" dirty="0"/>
              <a:t>Political conditions.</a:t>
            </a:r>
          </a:p>
          <a:p>
            <a:pPr lvl="0"/>
            <a:r>
              <a:rPr lang="en-US" dirty="0"/>
              <a:t>Weather conditions.</a:t>
            </a:r>
          </a:p>
          <a:p>
            <a:pPr lvl="0"/>
            <a:r>
              <a:rPr lang="en-US" dirty="0"/>
              <a:t>The high prices of materials and the change in the price of the currency compared to the prices subject to tender and the main reason of the competition between the contractors which led to the slash prices.</a:t>
            </a:r>
          </a:p>
          <a:p>
            <a:endParaRPr lang="en-US" dirty="0"/>
          </a:p>
        </p:txBody>
      </p:sp>
    </p:spTree>
    <p:extLst>
      <p:ext uri="{BB962C8B-B14F-4D97-AF65-F5344CB8AC3E}">
        <p14:creationId xmlns:p14="http://schemas.microsoft.com/office/powerpoint/2010/main" val="16029165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en-US" dirty="0"/>
              <a:t>The results of the Questionnaire:</a:t>
            </a:r>
          </a:p>
          <a:p>
            <a:r>
              <a:rPr lang="en-US" dirty="0"/>
              <a:t>The percentage of all the factors established exceeded 70%, but the most dominant reason was:</a:t>
            </a:r>
          </a:p>
          <a:p>
            <a:r>
              <a:rPr lang="en-US" b="1" dirty="0"/>
              <a:t>Qualified labor and adequate experience from the project management team in the rate 91.4%.</a:t>
            </a:r>
            <a:endParaRPr lang="en-US" dirty="0"/>
          </a:p>
          <a:p>
            <a:r>
              <a:rPr lang="en-US" b="1" dirty="0"/>
              <a:t> </a:t>
            </a:r>
            <a:endParaRPr lang="en-US" dirty="0"/>
          </a:p>
          <a:p>
            <a:r>
              <a:rPr lang="en-US" b="1" i="1" dirty="0"/>
              <a:t>When applying any construction project we recommend choosing a teamwork with experience, qualified labor and commitment.</a:t>
            </a:r>
            <a:endParaRPr lang="en-US" dirty="0"/>
          </a:p>
          <a:p>
            <a:endParaRPr lang="en-US" dirty="0"/>
          </a:p>
        </p:txBody>
      </p:sp>
    </p:spTree>
    <p:extLst>
      <p:ext uri="{BB962C8B-B14F-4D97-AF65-F5344CB8AC3E}">
        <p14:creationId xmlns:p14="http://schemas.microsoft.com/office/powerpoint/2010/main" val="3822086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Abstract</a:t>
            </a:r>
          </a:p>
        </p:txBody>
      </p:sp>
      <p:sp>
        <p:nvSpPr>
          <p:cNvPr id="3" name="عنصر نائب للمحتوى 2"/>
          <p:cNvSpPr>
            <a:spLocks noGrp="1"/>
          </p:cNvSpPr>
          <p:nvPr>
            <p:ph idx="1"/>
          </p:nvPr>
        </p:nvSpPr>
        <p:spPr/>
        <p:txBody>
          <a:bodyPr>
            <a:normAutofit fontScale="85000" lnSpcReduction="10000"/>
          </a:bodyPr>
          <a:lstStyle/>
          <a:p>
            <a:r>
              <a:rPr lang="en-US" dirty="0"/>
              <a:t>We will study it in an equivalent way by studying </a:t>
            </a:r>
            <a:r>
              <a:rPr lang="en-US" b="1" dirty="0"/>
              <a:t>the factors that help speed up the construction projects </a:t>
            </a:r>
            <a:r>
              <a:rPr lang="en-US" dirty="0"/>
              <a:t>(They are two sides of one coin). </a:t>
            </a:r>
          </a:p>
          <a:p>
            <a:r>
              <a:rPr lang="en-US" dirty="0"/>
              <a:t>The aim of this research is to know these factors. A questionnaire was written to study. It consists of two parts:</a:t>
            </a:r>
          </a:p>
          <a:p>
            <a:r>
              <a:rPr lang="en-US" dirty="0"/>
              <a:t>Part I: Company general information. </a:t>
            </a:r>
          </a:p>
          <a:p>
            <a:r>
              <a:rPr lang="en-US" dirty="0"/>
              <a:t>Part II: The factors that speed up construction projects. </a:t>
            </a:r>
          </a:p>
          <a:p>
            <a:r>
              <a:rPr lang="en-US" dirty="0"/>
              <a:t>The questionnaire will be given to the contractors, owners and supervisors then will be analyzed.</a:t>
            </a:r>
            <a:br>
              <a:rPr lang="en-US" dirty="0"/>
            </a:br>
            <a:endParaRPr lang="en-US" dirty="0"/>
          </a:p>
          <a:p>
            <a:endParaRPr lang="en-US" dirty="0"/>
          </a:p>
        </p:txBody>
      </p:sp>
    </p:spTree>
    <p:extLst>
      <p:ext uri="{BB962C8B-B14F-4D97-AF65-F5344CB8AC3E}">
        <p14:creationId xmlns:p14="http://schemas.microsoft.com/office/powerpoint/2010/main" val="1019775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cap="all" dirty="0"/>
              <a:t>Introduction</a:t>
            </a:r>
            <a:br>
              <a:rPr lang="en-US" b="1" cap="all" dirty="0"/>
            </a:br>
            <a:endParaRPr lang="en-US" dirty="0"/>
          </a:p>
        </p:txBody>
      </p:sp>
      <p:sp>
        <p:nvSpPr>
          <p:cNvPr id="3" name="عنصر نائب للمحتوى 2"/>
          <p:cNvSpPr>
            <a:spLocks noGrp="1"/>
          </p:cNvSpPr>
          <p:nvPr>
            <p:ph idx="1"/>
          </p:nvPr>
        </p:nvSpPr>
        <p:spPr/>
        <p:txBody>
          <a:bodyPr>
            <a:normAutofit fontScale="70000" lnSpcReduction="20000"/>
          </a:bodyPr>
          <a:lstStyle/>
          <a:p>
            <a:r>
              <a:rPr lang="en-US" dirty="0"/>
              <a:t>The main causes of delays are:</a:t>
            </a:r>
          </a:p>
          <a:p>
            <a:pPr lvl="0"/>
            <a:r>
              <a:rPr lang="en-US" dirty="0"/>
              <a:t>Economic problems, like delayed payment.</a:t>
            </a:r>
          </a:p>
          <a:p>
            <a:pPr lvl="0"/>
            <a:r>
              <a:rPr lang="en-US" dirty="0"/>
              <a:t>Materials procurement.</a:t>
            </a:r>
          </a:p>
          <a:p>
            <a:pPr lvl="0"/>
            <a:r>
              <a:rPr lang="en-US" dirty="0"/>
              <a:t>Changes in drawings.</a:t>
            </a:r>
          </a:p>
          <a:p>
            <a:pPr lvl="0"/>
            <a:r>
              <a:rPr lang="en-US" dirty="0"/>
              <a:t>Contract modification.</a:t>
            </a:r>
          </a:p>
          <a:p>
            <a:pPr lvl="0"/>
            <a:r>
              <a:rPr lang="en-US" dirty="0"/>
              <a:t>Staffing problems.</a:t>
            </a:r>
          </a:p>
          <a:p>
            <a:pPr lvl="0"/>
            <a:r>
              <a:rPr lang="en-US" dirty="0"/>
              <a:t>Poor supervision.</a:t>
            </a:r>
          </a:p>
          <a:p>
            <a:pPr lvl="0"/>
            <a:r>
              <a:rPr lang="en-US" dirty="0"/>
              <a:t>Construction mistakes.</a:t>
            </a:r>
          </a:p>
          <a:p>
            <a:pPr lvl="0"/>
            <a:r>
              <a:rPr lang="en-US" dirty="0"/>
              <a:t>Equipment unavailability.</a:t>
            </a:r>
          </a:p>
          <a:p>
            <a:pPr lvl="0"/>
            <a:r>
              <a:rPr lang="en-US" dirty="0"/>
              <a:t>Design errors.</a:t>
            </a:r>
          </a:p>
          <a:p>
            <a:pPr lvl="0"/>
            <a:r>
              <a:rPr lang="en-US" dirty="0"/>
              <a:t>Complexity of the project.</a:t>
            </a:r>
          </a:p>
          <a:p>
            <a:pPr lvl="0"/>
            <a:r>
              <a:rPr lang="en-US" dirty="0"/>
              <a:t>Lack of contractors and designers experience.</a:t>
            </a:r>
          </a:p>
          <a:p>
            <a:pPr lvl="0"/>
            <a:r>
              <a:rPr lang="en-US" dirty="0"/>
              <a:t>Changes the projects scope.</a:t>
            </a:r>
          </a:p>
          <a:p>
            <a:pPr lvl="0"/>
            <a:r>
              <a:rPr lang="en-US" dirty="0"/>
              <a:t>External effects.</a:t>
            </a:r>
          </a:p>
          <a:p>
            <a:endParaRPr lang="en-US" dirty="0"/>
          </a:p>
        </p:txBody>
      </p:sp>
    </p:spTree>
    <p:extLst>
      <p:ext uri="{BB962C8B-B14F-4D97-AF65-F5344CB8AC3E}">
        <p14:creationId xmlns:p14="http://schemas.microsoft.com/office/powerpoint/2010/main" val="2146638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What is delay? </a:t>
            </a:r>
            <a:endParaRPr lang="en-US" dirty="0"/>
          </a:p>
        </p:txBody>
      </p:sp>
      <p:sp>
        <p:nvSpPr>
          <p:cNvPr id="3" name="عنصر نائب للمحتوى 2"/>
          <p:cNvSpPr>
            <a:spLocks noGrp="1"/>
          </p:cNvSpPr>
          <p:nvPr>
            <p:ph idx="1"/>
          </p:nvPr>
        </p:nvSpPr>
        <p:spPr/>
        <p:txBody>
          <a:bodyPr/>
          <a:lstStyle/>
          <a:p>
            <a:r>
              <a:rPr lang="en-US" b="1" dirty="0"/>
              <a:t>Project delay</a:t>
            </a:r>
            <a:r>
              <a:rPr lang="en-US" dirty="0"/>
              <a:t> is the default to deliver the project to owner due to a time difference between the actual time of the project and the planned time. Where the scheduling of work planning is used.</a:t>
            </a:r>
          </a:p>
          <a:p>
            <a:endParaRPr lang="en-US" dirty="0"/>
          </a:p>
        </p:txBody>
      </p:sp>
    </p:spTree>
    <p:extLst>
      <p:ext uri="{BB962C8B-B14F-4D97-AF65-F5344CB8AC3E}">
        <p14:creationId xmlns:p14="http://schemas.microsoft.com/office/powerpoint/2010/main" val="3518746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Types of delay</a:t>
            </a:r>
            <a:endParaRPr lang="en-US" dirty="0"/>
          </a:p>
        </p:txBody>
      </p:sp>
      <p:graphicFrame>
        <p:nvGraphicFramePr>
          <p:cNvPr id="4" name="Diagram 9"/>
          <p:cNvGraphicFramePr>
            <a:graphicFrameLocks noGrp="1"/>
          </p:cNvGraphicFramePr>
          <p:nvPr>
            <p:ph idx="1"/>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4719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objectives</a:t>
            </a:r>
            <a:endParaRPr lang="en-US" dirty="0"/>
          </a:p>
        </p:txBody>
      </p:sp>
      <p:sp>
        <p:nvSpPr>
          <p:cNvPr id="3" name="عنصر نائب للمحتوى 2"/>
          <p:cNvSpPr>
            <a:spLocks noGrp="1"/>
          </p:cNvSpPr>
          <p:nvPr>
            <p:ph idx="1"/>
          </p:nvPr>
        </p:nvSpPr>
        <p:spPr/>
        <p:txBody>
          <a:bodyPr/>
          <a:lstStyle/>
          <a:p>
            <a:pPr lvl="0"/>
            <a:r>
              <a:rPr lang="en-US" dirty="0"/>
              <a:t>Identify the main reasons for delays by the owner, contractor and designer.</a:t>
            </a:r>
          </a:p>
          <a:p>
            <a:pPr lvl="0"/>
            <a:r>
              <a:rPr lang="en-US" dirty="0"/>
              <a:t>Getting recommendations to assist those responsible parties of the delay to avoid it. </a:t>
            </a:r>
          </a:p>
          <a:p>
            <a:endParaRPr lang="en-US" dirty="0"/>
          </a:p>
        </p:txBody>
      </p:sp>
    </p:spTree>
    <p:extLst>
      <p:ext uri="{BB962C8B-B14F-4D97-AF65-F5344CB8AC3E}">
        <p14:creationId xmlns:p14="http://schemas.microsoft.com/office/powerpoint/2010/main" val="2716768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Significance of work</a:t>
            </a:r>
          </a:p>
        </p:txBody>
      </p:sp>
      <p:sp>
        <p:nvSpPr>
          <p:cNvPr id="3" name="عنصر نائب للمحتوى 2"/>
          <p:cNvSpPr>
            <a:spLocks noGrp="1"/>
          </p:cNvSpPr>
          <p:nvPr>
            <p:ph idx="1"/>
          </p:nvPr>
        </p:nvSpPr>
        <p:spPr/>
        <p:txBody>
          <a:bodyPr/>
          <a:lstStyle/>
          <a:p>
            <a:pPr lvl="0"/>
            <a:r>
              <a:rPr lang="en-US" dirty="0"/>
              <a:t>Try to reduce the delays that lead to a difference between the actual time and the planned time and thus reduce the effects resulting from the delay.</a:t>
            </a:r>
          </a:p>
          <a:p>
            <a:pPr lvl="0"/>
            <a:r>
              <a:rPr lang="en-US" dirty="0"/>
              <a:t>Trying to limit the effect of the delay in case the situation comes out of control.</a:t>
            </a:r>
          </a:p>
          <a:p>
            <a:pPr lvl="0"/>
            <a:r>
              <a:rPr lang="en-US" dirty="0"/>
              <a:t>Give recommendation to avoid delays as much as possible.</a:t>
            </a:r>
          </a:p>
          <a:p>
            <a:endParaRPr lang="en-US" dirty="0"/>
          </a:p>
        </p:txBody>
      </p:sp>
    </p:spTree>
    <p:extLst>
      <p:ext uri="{BB962C8B-B14F-4D97-AF65-F5344CB8AC3E}">
        <p14:creationId xmlns:p14="http://schemas.microsoft.com/office/powerpoint/2010/main" val="1884698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Factors leading to speed up the construction projects</a:t>
            </a:r>
          </a:p>
        </p:txBody>
      </p:sp>
      <p:sp>
        <p:nvSpPr>
          <p:cNvPr id="3" name="عنصر نائب للمحتوى 2"/>
          <p:cNvSpPr>
            <a:spLocks noGrp="1"/>
          </p:cNvSpPr>
          <p:nvPr>
            <p:ph idx="1"/>
          </p:nvPr>
        </p:nvSpPr>
        <p:spPr/>
        <p:txBody>
          <a:bodyPr/>
          <a:lstStyle/>
          <a:p>
            <a:r>
              <a:rPr lang="en-US" b="1" dirty="0"/>
              <a:t>From the owner's point of view</a:t>
            </a:r>
            <a:r>
              <a:rPr lang="ar-JO" b="1" dirty="0"/>
              <a:t>:</a:t>
            </a:r>
            <a:endParaRPr lang="en-US" dirty="0"/>
          </a:p>
          <a:p>
            <a:pPr lvl="0"/>
            <a:r>
              <a:rPr lang="en-US" dirty="0"/>
              <a:t>Simplicity and clarity of owner requirement by the owner.</a:t>
            </a:r>
          </a:p>
          <a:p>
            <a:pPr lvl="0"/>
            <a:r>
              <a:rPr lang="en-US" dirty="0"/>
              <a:t>Payment on scheduled time by the owner.</a:t>
            </a:r>
          </a:p>
          <a:p>
            <a:pPr lvl="0"/>
            <a:r>
              <a:rPr lang="en-US" dirty="0"/>
              <a:t>Avoiding scope changes by the owner.</a:t>
            </a:r>
          </a:p>
          <a:p>
            <a:pPr lvl="0"/>
            <a:r>
              <a:rPr lang="en-US" dirty="0"/>
              <a:t>Quick responses from the owner.</a:t>
            </a:r>
          </a:p>
          <a:p>
            <a:endParaRPr lang="en-US" dirty="0"/>
          </a:p>
        </p:txBody>
      </p:sp>
    </p:spTree>
    <p:extLst>
      <p:ext uri="{BB962C8B-B14F-4D97-AF65-F5344CB8AC3E}">
        <p14:creationId xmlns:p14="http://schemas.microsoft.com/office/powerpoint/2010/main" val="326451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en-US" b="1" dirty="0"/>
              <a:t>From the contractor's point of view:</a:t>
            </a:r>
            <a:endParaRPr lang="en-US" dirty="0"/>
          </a:p>
          <a:p>
            <a:pPr lvl="0"/>
            <a:r>
              <a:rPr lang="en-US" dirty="0"/>
              <a:t>Adequate experience staff and manpower efficiency within the project management team.</a:t>
            </a:r>
          </a:p>
          <a:p>
            <a:pPr lvl="0"/>
            <a:r>
              <a:rPr lang="en-US" dirty="0"/>
              <a:t>Proper utilize tools to manage the project by the project management team organization.</a:t>
            </a:r>
          </a:p>
          <a:p>
            <a:pPr lvl="0"/>
            <a:r>
              <a:rPr lang="en-US" dirty="0"/>
              <a:t>Adequate leadership on part of the project manager.</a:t>
            </a:r>
          </a:p>
          <a:p>
            <a:pPr lvl="0"/>
            <a:r>
              <a:rPr lang="en-US" dirty="0"/>
              <a:t>Creativity of decisions in case of occurrence of delays by project management team.</a:t>
            </a:r>
          </a:p>
          <a:p>
            <a:pPr lvl="0"/>
            <a:r>
              <a:rPr lang="en-US" dirty="0"/>
              <a:t>Unity between participants in case there are large number of participants within the project.</a:t>
            </a:r>
          </a:p>
          <a:p>
            <a:pPr lvl="0"/>
            <a:r>
              <a:rPr lang="en-US" dirty="0"/>
              <a:t>Proper project schedule by the project management team.</a:t>
            </a:r>
          </a:p>
          <a:p>
            <a:pPr lvl="0"/>
            <a:r>
              <a:rPr lang="en-US" dirty="0"/>
              <a:t>Appropriate construction methods by the contractor.</a:t>
            </a:r>
          </a:p>
          <a:p>
            <a:endParaRPr lang="en-US" dirty="0"/>
          </a:p>
        </p:txBody>
      </p:sp>
    </p:spTree>
    <p:extLst>
      <p:ext uri="{BB962C8B-B14F-4D97-AF65-F5344CB8AC3E}">
        <p14:creationId xmlns:p14="http://schemas.microsoft.com/office/powerpoint/2010/main" val="18411719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16</TotalTime>
  <Words>700</Words>
  <Application>Microsoft Office PowerPoint</Application>
  <PresentationFormat>عرض على الشاشة (3:4)‏</PresentationFormat>
  <Paragraphs>88</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حضري</vt:lpstr>
      <vt:lpstr>The factors leading to speed up the construction projects</vt:lpstr>
      <vt:lpstr>Abstract</vt:lpstr>
      <vt:lpstr>Introduction </vt:lpstr>
      <vt:lpstr>What is delay? </vt:lpstr>
      <vt:lpstr>Types of delay</vt:lpstr>
      <vt:lpstr>objectives</vt:lpstr>
      <vt:lpstr>Significance of work</vt:lpstr>
      <vt:lpstr>Factors leading to speed up the construction projects</vt:lpstr>
      <vt:lpstr>عرض تقديمي في PowerPoint</vt:lpstr>
      <vt:lpstr>عرض تقديمي في PowerPoint</vt:lpstr>
      <vt:lpstr>عرض تقديمي في PowerPoint</vt:lpstr>
      <vt:lpstr>study procedure</vt:lpstr>
      <vt:lpstr>Data collection</vt:lpstr>
      <vt:lpstr>Results and recommendations</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factors leading to speed up the construction projects</dc:title>
  <dc:creator>Msys</dc:creator>
  <cp:lastModifiedBy>Msys</cp:lastModifiedBy>
  <cp:revision>2</cp:revision>
  <dcterms:created xsi:type="dcterms:W3CDTF">2021-06-13T20:27:20Z</dcterms:created>
  <dcterms:modified xsi:type="dcterms:W3CDTF">2021-06-13T20:44:58Z</dcterms:modified>
</cp:coreProperties>
</file>