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3" r:id="rId2"/>
    <p:sldId id="259" r:id="rId3"/>
    <p:sldId id="294" r:id="rId4"/>
    <p:sldId id="321" r:id="rId5"/>
    <p:sldId id="296" r:id="rId6"/>
    <p:sldId id="324" r:id="rId7"/>
    <p:sldId id="323" r:id="rId8"/>
    <p:sldId id="325" r:id="rId9"/>
    <p:sldId id="326" r:id="rId10"/>
    <p:sldId id="327" r:id="rId11"/>
    <p:sldId id="297" r:id="rId12"/>
  </p:sldIdLst>
  <p:sldSz cx="9144000" cy="6858000" type="screen4x3"/>
  <p:notesSz cx="6858000" cy="9144000"/>
  <p:embeddedFontLst>
    <p:embeddedFont>
      <p:font typeface="굴림체" panose="020B0609000101010101" pitchFamily="49" charset="-127"/>
      <p:regular r:id="rId15"/>
    </p:embeddedFont>
    <p:embeddedFont>
      <p:font typeface="맑은 고딕" panose="020B0503020000020004" pitchFamily="34" charset="-127"/>
      <p:regular r:id="rId16"/>
      <p:bold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alibri Light" panose="020F0302020204030204" pitchFamily="34" charset="0"/>
      <p:regular r:id="rId22"/>
      <p:italic r:id="rId23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D7C9"/>
    <a:srgbClr val="6A7538"/>
    <a:srgbClr val="592A34"/>
    <a:srgbClr val="DBAFB8"/>
    <a:srgbClr val="B35669"/>
    <a:srgbClr val="FDE7FC"/>
    <a:srgbClr val="944657"/>
    <a:srgbClr val="C00000"/>
    <a:srgbClr val="2D2F2D"/>
    <a:srgbClr val="F68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1" autoAdjust="0"/>
    <p:restoredTop sz="94767" autoAdjust="0"/>
  </p:normalViewPr>
  <p:slideViewPr>
    <p:cSldViewPr>
      <p:cViewPr varScale="1">
        <p:scale>
          <a:sx n="108" d="100"/>
          <a:sy n="108" d="100"/>
        </p:scale>
        <p:origin x="202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85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CFBE2-2B8D-499C-81C9-2CD5B3EB8E93}" type="datetimeFigureOut">
              <a:rPr lang="ko-KR" altLang="en-US" smtClean="0"/>
              <a:pPr/>
              <a:t>2021-12-29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54DD7E-3179-445A-81DB-781C4554AF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9536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45AC5-813F-4ED1-B011-8EA17CB93331}" type="datetimeFigureOut">
              <a:rPr lang="ko-KR" altLang="en-US" smtClean="0"/>
              <a:pPr/>
              <a:t>2021-12-29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04B90-27FD-422C-8CC6-2AADAD122D0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707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40222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997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9907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82870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8841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2021-12-29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제목 1"/>
          <p:cNvSpPr>
            <a:spLocks noGrp="1"/>
          </p:cNvSpPr>
          <p:nvPr>
            <p:ph type="ctrTitle"/>
          </p:nvPr>
        </p:nvSpPr>
        <p:spPr>
          <a:xfrm>
            <a:off x="1043248" y="2442111"/>
            <a:ext cx="7057504" cy="1585337"/>
          </a:xfr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lang="ko-KR" altLang="en-US" sz="5400" b="0" kern="1200" baseline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+mj-lt"/>
                <a:ea typeface="맑은 고딕" pitchFamily="50" charset="-127"/>
                <a:cs typeface="+mj-cs"/>
              </a:defRPr>
            </a:lvl1pPr>
          </a:lstStyle>
          <a:p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2021-12-29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2021-12-29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661196" cy="79690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500" b="1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  <a:cs typeface="+mj-cs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ED3D6733-6F27-4404-AB51-585418F146E5}" type="datetimeFigureOut">
              <a:rPr lang="ko-KR" altLang="en-US" smtClean="0"/>
              <a:pPr/>
              <a:t>2021-12-29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395536" y="1268760"/>
            <a:ext cx="8402525" cy="4881686"/>
          </a:xfrm>
        </p:spPr>
        <p:txBody>
          <a:bodyPr>
            <a:normAutofit/>
          </a:bodyPr>
          <a:lstStyle>
            <a:lvl1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1pPr>
            <a:lvl2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2pPr>
            <a:lvl3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3pPr>
            <a:lvl4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4pPr>
            <a:lvl5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639"/>
          <a:stretch/>
        </p:blipFill>
        <p:spPr>
          <a:xfrm>
            <a:off x="0" y="0"/>
            <a:ext cx="9144000" cy="1876425"/>
          </a:xfrm>
          <a:prstGeom prst="rect">
            <a:avLst/>
          </a:prstGeom>
        </p:spPr>
      </p:pic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500834"/>
            <a:ext cx="2133600" cy="22064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fld id="{ED3D6733-6F27-4404-AB51-585418F146E5}" type="datetimeFigureOut">
              <a:rPr lang="ko-KR" altLang="en-US" smtClean="0"/>
              <a:pPr/>
              <a:t>2021-12-29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00834"/>
            <a:ext cx="2895600" cy="22064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500834"/>
            <a:ext cx="2133600" cy="22064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내용 개체 틀 2"/>
          <p:cNvSpPr>
            <a:spLocks noGrp="1"/>
          </p:cNvSpPr>
          <p:nvPr>
            <p:ph idx="1"/>
          </p:nvPr>
        </p:nvSpPr>
        <p:spPr>
          <a:xfrm>
            <a:off x="395536" y="1268760"/>
            <a:ext cx="8402525" cy="4881686"/>
          </a:xfrm>
        </p:spPr>
        <p:txBody>
          <a:bodyPr>
            <a:normAutofit/>
          </a:bodyPr>
          <a:lstStyle>
            <a:lvl1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1pPr>
            <a:lvl2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2pPr>
            <a:lvl3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3pPr>
            <a:lvl4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4pPr>
            <a:lvl5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9" name="제목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661196" cy="79690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500" b="1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  <a:cs typeface="+mj-cs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2021-12-29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1080143" y="2420888"/>
            <a:ext cx="6983714" cy="2376264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lang="ko-KR" altLang="en-US" sz="7000" b="0" kern="1200" baseline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+mj-lt"/>
                <a:ea typeface="맑은 고딕" pitchFamily="50" charset="-127"/>
                <a:cs typeface="+mj-cs"/>
              </a:defRPr>
            </a:lvl1pPr>
          </a:lstStyle>
          <a:p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9026"/>
            <a:ext cx="8229600" cy="796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062021"/>
            <a:ext cx="8229600" cy="5286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D6733-6F27-4404-AB51-585418F146E5}" type="datetimeFigureOut">
              <a:rPr lang="ko-KR" altLang="en-US" smtClean="0"/>
              <a:pPr/>
              <a:t>2021-12-29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429396"/>
            <a:ext cx="2895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1" r:id="rId3"/>
    <p:sldLayoutId id="2147483656" r:id="rId4"/>
    <p:sldLayoutId id="2147483650" r:id="rId5"/>
    <p:sldLayoutId id="2147483657" r:id="rId6"/>
  </p:sldLayoutIdLst>
  <p:txStyles>
    <p:titleStyle>
      <a:lvl1pPr algn="l" defTabSz="914400" rtl="0" eaLnBrk="1" latinLnBrk="1" hangingPunct="1">
        <a:spcBef>
          <a:spcPct val="0"/>
        </a:spcBef>
        <a:buNone/>
        <a:defRPr lang="ko-KR" altLang="en-US" sz="3500" kern="1200">
          <a:solidFill>
            <a:sysClr val="windowText" lastClr="000000"/>
          </a:solidFill>
          <a:latin typeface="맑은 고딕" pitchFamily="50" charset="-127"/>
          <a:ea typeface="맑은 고딕" pitchFamily="50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lang="ko-KR" altLang="en-US" sz="25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lang="ko-KR" altLang="en-US" sz="18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lang="ko-KR" altLang="en-US" sz="18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lang="ko-KR" altLang="en-US" sz="18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lang="ko-KR" altLang="en-US" sz="18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ctrTitle"/>
          </p:nvPr>
        </p:nvSpPr>
        <p:spPr>
          <a:xfrm>
            <a:off x="1403468" y="2420888"/>
            <a:ext cx="6337064" cy="2355041"/>
          </a:xfrm>
        </p:spPr>
        <p:txBody>
          <a:bodyPr/>
          <a:lstStyle/>
          <a:p>
            <a:r>
              <a:rPr lang="en-US" altLang="ko-KR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ORGANIZE</a:t>
            </a:r>
            <a:br>
              <a:rPr lang="en-US" altLang="ko-KR" dirty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en-US" altLang="ko-KR" b="1" dirty="0"/>
              <a:t>ORGANIZE YOUR WAY</a:t>
            </a:r>
            <a:endParaRPr lang="ko-KR" altLang="en-US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DD74D-A5E0-4861-9E28-AA553E196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E7DBE0DC-99FA-4240-BBDD-A2133FDCAE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094" y="3251697"/>
            <a:ext cx="1296144" cy="1296144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7EA4034-C509-4C5D-B559-098897106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4581128"/>
            <a:ext cx="3566166" cy="1944216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75945BF-BED4-4CED-AD5F-8D9643FBEE4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86306">
            <a:off x="6648238" y="2731643"/>
            <a:ext cx="1006823" cy="1006823"/>
          </a:xfrm>
          <a:prstGeom prst="rect">
            <a:avLst/>
          </a:prstGeom>
        </p:spPr>
      </p:pic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3C240A1E-1A93-4AE7-AA60-2653DCE2E35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28644" flipH="1">
            <a:off x="6115050" y="3680134"/>
            <a:ext cx="895795" cy="8957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75D51A-6D37-453C-BE02-56A5D870C18B}"/>
              </a:ext>
            </a:extLst>
          </p:cNvPr>
          <p:cNvSpPr txBox="1"/>
          <p:nvPr/>
        </p:nvSpPr>
        <p:spPr>
          <a:xfrm>
            <a:off x="801914" y="1517497"/>
            <a:ext cx="481208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-&gt; MORE TO THE REPORTING SYSTEM</a:t>
            </a:r>
            <a:br>
              <a:rPr lang="en-US" sz="2400" dirty="0">
                <a:solidFill>
                  <a:schemeClr val="accent6">
                    <a:lumMod val="50000"/>
                  </a:schemeClr>
                </a:solidFill>
              </a:rPr>
            </a:br>
            <a:br>
              <a:rPr lang="en-US" sz="24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-&gt; EXPAND ON MOBILE APPLICATION</a:t>
            </a:r>
            <a:br>
              <a:rPr lang="en-US" sz="2400" dirty="0">
                <a:solidFill>
                  <a:schemeClr val="accent6">
                    <a:lumMod val="50000"/>
                  </a:schemeClr>
                </a:solidFill>
              </a:rPr>
            </a:br>
            <a:br>
              <a:rPr lang="en-US" sz="24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-&gt; SUPPORT THE INVOLVEMENT OF </a:t>
            </a:r>
            <a:br>
              <a:rPr lang="en-US" sz="24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PROJECT INVERSTORS</a:t>
            </a:r>
            <a:br>
              <a:rPr lang="en-US" sz="2400" dirty="0">
                <a:solidFill>
                  <a:schemeClr val="accent6">
                    <a:lumMod val="50000"/>
                  </a:schemeClr>
                </a:solidFill>
              </a:rPr>
            </a:br>
            <a:br>
              <a:rPr lang="en-US" sz="24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-&gt; BUGS/ISSUES AND MORE</a:t>
            </a:r>
          </a:p>
        </p:txBody>
      </p:sp>
    </p:spTree>
    <p:extLst>
      <p:ext uri="{BB962C8B-B14F-4D97-AF65-F5344CB8AC3E}">
        <p14:creationId xmlns:p14="http://schemas.microsoft.com/office/powerpoint/2010/main" val="189735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ctrTitle"/>
          </p:nvPr>
        </p:nvSpPr>
        <p:spPr>
          <a:xfrm>
            <a:off x="1080143" y="2780928"/>
            <a:ext cx="6983714" cy="2376264"/>
          </a:xfrm>
        </p:spPr>
        <p:txBody>
          <a:bodyPr/>
          <a:lstStyle/>
          <a:p>
            <a:r>
              <a:rPr lang="en-US" altLang="ko-KR" dirty="0"/>
              <a:t>THANK </a:t>
            </a:r>
            <a:r>
              <a:rPr lang="en-US" altLang="ko-KR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YOU</a:t>
            </a:r>
            <a:endParaRPr lang="ko-KR" altLang="en-US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3476054" y="548680"/>
            <a:ext cx="2320082" cy="55399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</a:pPr>
            <a:r>
              <a:rPr lang="en-US" altLang="ko-KR" sz="3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+mj-lt"/>
                <a:ea typeface="맑은 고딕" pitchFamily="50" charset="-127"/>
                <a:cs typeface="+mj-cs"/>
              </a:rPr>
              <a:t>CONTENTS</a:t>
            </a:r>
            <a:endParaRPr lang="ko-KR" altLang="en-US" sz="3000" b="1" dirty="0">
              <a:solidFill>
                <a:schemeClr val="accent5">
                  <a:lumMod val="40000"/>
                  <a:lumOff val="60000"/>
                </a:schemeClr>
              </a:solidFill>
              <a:latin typeface="+mj-lt"/>
              <a:ea typeface="맑은 고딕" pitchFamily="50" charset="-127"/>
              <a:cs typeface="+mj-cs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9B91784B-4A41-4E88-A946-64BFDCB94A40}"/>
              </a:ext>
            </a:extLst>
          </p:cNvPr>
          <p:cNvGrpSpPr/>
          <p:nvPr/>
        </p:nvGrpSpPr>
        <p:grpSpPr>
          <a:xfrm>
            <a:off x="1466570" y="1052156"/>
            <a:ext cx="3870857" cy="968363"/>
            <a:chOff x="2870313" y="1340768"/>
            <a:chExt cx="3870857" cy="968363"/>
          </a:xfrm>
        </p:grpSpPr>
        <p:sp>
          <p:nvSpPr>
            <p:cNvPr id="21" name="평행 사변형 20"/>
            <p:cNvSpPr/>
            <p:nvPr/>
          </p:nvSpPr>
          <p:spPr bwMode="auto">
            <a:xfrm rot="16200000">
              <a:off x="2666016" y="1561070"/>
              <a:ext cx="968363" cy="527760"/>
            </a:xfrm>
            <a:prstGeom prst="parallelogram">
              <a:avLst>
                <a:gd name="adj" fmla="val 71750"/>
              </a:avLst>
            </a:prstGeom>
            <a:solidFill>
              <a:srgbClr val="F3CA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04305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10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3572520" y="1491432"/>
              <a:ext cx="29527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1400" b="1" dirty="0">
                  <a:solidFill>
                    <a:schemeClr val="bg1">
                      <a:lumMod val="65000"/>
                    </a:schemeClr>
                  </a:solidFill>
                  <a:latin typeface="+mj-lt"/>
                  <a:ea typeface="맑은 고딕" pitchFamily="50" charset="-127"/>
                </a:rPr>
                <a:t>PROBLEM</a:t>
              </a:r>
            </a:p>
          </p:txBody>
        </p:sp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3572520" y="1819171"/>
              <a:ext cx="316865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lnSpc>
                  <a:spcPts val="1200"/>
                </a:lnSpc>
                <a:defRPr/>
              </a:pPr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  <a:t>What is the main problem that we aim to solve?</a:t>
              </a:r>
            </a:p>
          </p:txBody>
        </p:sp>
        <p:sp>
          <p:nvSpPr>
            <p:cNvPr id="20" name="TextBox 13"/>
            <p:cNvSpPr txBox="1">
              <a:spLocks noChangeArrowheads="1"/>
            </p:cNvSpPr>
            <p:nvPr/>
          </p:nvSpPr>
          <p:spPr bwMode="auto">
            <a:xfrm>
              <a:off x="2870313" y="1586424"/>
              <a:ext cx="508473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chemeClr val="bg1"/>
                  </a:solidFill>
                  <a:latin typeface="+mj-lt"/>
                  <a:ea typeface="맑은 고딕" pitchFamily="50" charset="-127"/>
                  <a:cs typeface="+mj-cs"/>
                </a:rPr>
                <a:t>01</a:t>
              </a:r>
              <a:endParaRPr lang="ko-KR" altLang="en-US" sz="2500" b="1" dirty="0">
                <a:solidFill>
                  <a:schemeClr val="bg1"/>
                </a:solidFill>
                <a:latin typeface="+mj-lt"/>
                <a:ea typeface="맑은 고딕" pitchFamily="50" charset="-127"/>
                <a:cs typeface="+mj-cs"/>
              </a:endParaRPr>
            </a:p>
          </p:txBody>
        </p: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9E812883-6358-4DF7-AA2A-7B43357FFC48}"/>
              </a:ext>
            </a:extLst>
          </p:cNvPr>
          <p:cNvGrpSpPr/>
          <p:nvPr/>
        </p:nvGrpSpPr>
        <p:grpSpPr>
          <a:xfrm>
            <a:off x="1466570" y="2053666"/>
            <a:ext cx="3870857" cy="968363"/>
            <a:chOff x="2870313" y="2342278"/>
            <a:chExt cx="3870857" cy="968363"/>
          </a:xfrm>
        </p:grpSpPr>
        <p:sp>
          <p:nvSpPr>
            <p:cNvPr id="22" name="평행 사변형 21"/>
            <p:cNvSpPr/>
            <p:nvPr/>
          </p:nvSpPr>
          <p:spPr bwMode="auto">
            <a:xfrm rot="16200000">
              <a:off x="2682021" y="2562580"/>
              <a:ext cx="968363" cy="527760"/>
            </a:xfrm>
            <a:prstGeom prst="parallelogram">
              <a:avLst>
                <a:gd name="adj" fmla="val 71750"/>
              </a:avLst>
            </a:prstGeom>
            <a:solidFill>
              <a:srgbClr val="B8DE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04305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10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  <p:sp>
          <p:nvSpPr>
            <p:cNvPr id="32" name="Text Box 5"/>
            <p:cNvSpPr txBox="1">
              <a:spLocks noChangeArrowheads="1"/>
            </p:cNvSpPr>
            <p:nvPr/>
          </p:nvSpPr>
          <p:spPr bwMode="auto">
            <a:xfrm>
              <a:off x="3572520" y="2499328"/>
              <a:ext cx="29527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1400" b="1" dirty="0">
                  <a:solidFill>
                    <a:schemeClr val="bg1">
                      <a:lumMod val="65000"/>
                    </a:schemeClr>
                  </a:solidFill>
                  <a:latin typeface="+mj-lt"/>
                  <a:ea typeface="맑은 고딕" pitchFamily="50" charset="-127"/>
                </a:rPr>
                <a:t>SOLUTION</a:t>
              </a:r>
            </a:p>
          </p:txBody>
        </p:sp>
        <p:sp>
          <p:nvSpPr>
            <p:cNvPr id="33" name="Text Box 11"/>
            <p:cNvSpPr txBox="1">
              <a:spLocks noChangeArrowheads="1"/>
            </p:cNvSpPr>
            <p:nvPr/>
          </p:nvSpPr>
          <p:spPr bwMode="auto">
            <a:xfrm>
              <a:off x="3572520" y="2827067"/>
              <a:ext cx="316865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lnSpc>
                  <a:spcPts val="1200"/>
                </a:lnSpc>
                <a:defRPr/>
              </a:pPr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  <a:t>What can solve the problem?</a:t>
              </a:r>
            </a:p>
          </p:txBody>
        </p:sp>
        <p:sp>
          <p:nvSpPr>
            <p:cNvPr id="35" name="TextBox 13"/>
            <p:cNvSpPr txBox="1">
              <a:spLocks noChangeArrowheads="1"/>
            </p:cNvSpPr>
            <p:nvPr/>
          </p:nvSpPr>
          <p:spPr bwMode="auto">
            <a:xfrm>
              <a:off x="2870313" y="2594320"/>
              <a:ext cx="508473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chemeClr val="bg1"/>
                  </a:solidFill>
                  <a:latin typeface="+mj-lt"/>
                  <a:ea typeface="맑은 고딕" pitchFamily="50" charset="-127"/>
                  <a:cs typeface="+mj-cs"/>
                </a:rPr>
                <a:t>02</a:t>
              </a:r>
              <a:endParaRPr lang="ko-KR" altLang="en-US" sz="2500" b="1" dirty="0">
                <a:solidFill>
                  <a:schemeClr val="bg1"/>
                </a:solidFill>
                <a:latin typeface="+mj-lt"/>
                <a:ea typeface="맑은 고딕" pitchFamily="50" charset="-127"/>
                <a:cs typeface="+mj-cs"/>
              </a:endParaRPr>
            </a:p>
          </p:txBody>
        </p:sp>
      </p:grpSp>
      <p:grpSp>
        <p:nvGrpSpPr>
          <p:cNvPr id="4" name="그룹 3">
            <a:extLst>
              <a:ext uri="{FF2B5EF4-FFF2-40B4-BE49-F238E27FC236}">
                <a16:creationId xmlns:a16="http://schemas.microsoft.com/office/drawing/2014/main" id="{DAFA8D08-D2EE-4D4E-A447-ACE377E79163}"/>
              </a:ext>
            </a:extLst>
          </p:cNvPr>
          <p:cNvGrpSpPr/>
          <p:nvPr/>
        </p:nvGrpSpPr>
        <p:grpSpPr>
          <a:xfrm>
            <a:off x="1466570" y="3079444"/>
            <a:ext cx="3870857" cy="968362"/>
            <a:chOff x="2870313" y="3368057"/>
            <a:chExt cx="3870857" cy="1388154"/>
          </a:xfrm>
        </p:grpSpPr>
        <p:sp>
          <p:nvSpPr>
            <p:cNvPr id="23" name="평행 사변형 22"/>
            <p:cNvSpPr/>
            <p:nvPr/>
          </p:nvSpPr>
          <p:spPr bwMode="auto">
            <a:xfrm rot="16200000">
              <a:off x="2472126" y="3798254"/>
              <a:ext cx="1388154" cy="527760"/>
            </a:xfrm>
            <a:prstGeom prst="parallelogram">
              <a:avLst>
                <a:gd name="adj" fmla="val 71750"/>
              </a:avLst>
            </a:prstGeom>
            <a:solidFill>
              <a:srgbClr val="9DAE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04305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10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  <p:sp>
          <p:nvSpPr>
            <p:cNvPr id="38" name="Text Box 5"/>
            <p:cNvSpPr txBox="1">
              <a:spLocks noChangeArrowheads="1"/>
            </p:cNvSpPr>
            <p:nvPr/>
          </p:nvSpPr>
          <p:spPr bwMode="auto">
            <a:xfrm>
              <a:off x="3572520" y="3531493"/>
              <a:ext cx="2952750" cy="441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1400" b="1" dirty="0">
                  <a:solidFill>
                    <a:schemeClr val="bg1">
                      <a:lumMod val="65000"/>
                    </a:schemeClr>
                  </a:solidFill>
                  <a:latin typeface="+mj-lt"/>
                  <a:ea typeface="맑은 고딕" pitchFamily="50" charset="-127"/>
                </a:rPr>
                <a:t>ARCHITECTER AND TECHNOLOGIES</a:t>
              </a:r>
            </a:p>
          </p:txBody>
        </p:sp>
        <p:sp>
          <p:nvSpPr>
            <p:cNvPr id="39" name="Text Box 11"/>
            <p:cNvSpPr txBox="1">
              <a:spLocks noChangeArrowheads="1"/>
            </p:cNvSpPr>
            <p:nvPr/>
          </p:nvSpPr>
          <p:spPr bwMode="auto">
            <a:xfrm>
              <a:off x="3572520" y="4001071"/>
              <a:ext cx="3168650" cy="400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lnSpc>
                  <a:spcPts val="1200"/>
                </a:lnSpc>
                <a:defRPr/>
              </a:pPr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  <a:t>How is our system built and what technologies it uses?</a:t>
              </a:r>
            </a:p>
          </p:txBody>
        </p:sp>
        <p:sp>
          <p:nvSpPr>
            <p:cNvPr id="40" name="TextBox 13"/>
            <p:cNvSpPr txBox="1">
              <a:spLocks noChangeArrowheads="1"/>
            </p:cNvSpPr>
            <p:nvPr/>
          </p:nvSpPr>
          <p:spPr bwMode="auto">
            <a:xfrm>
              <a:off x="2870313" y="3626484"/>
              <a:ext cx="508473" cy="11297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500" b="1" dirty="0">
                  <a:solidFill>
                    <a:schemeClr val="bg1"/>
                  </a:solidFill>
                  <a:latin typeface="+mj-lt"/>
                  <a:ea typeface="맑은 고딕" pitchFamily="50" charset="-127"/>
                  <a:cs typeface="+mj-cs"/>
                </a:rPr>
                <a:t>03</a:t>
              </a:r>
              <a:endParaRPr lang="ko-KR" altLang="en-US" sz="2500" b="1" dirty="0">
                <a:solidFill>
                  <a:schemeClr val="bg1"/>
                </a:solidFill>
                <a:latin typeface="+mj-lt"/>
                <a:ea typeface="맑은 고딕" pitchFamily="50" charset="-127"/>
                <a:cs typeface="+mj-cs"/>
              </a:endParaRPr>
            </a:p>
          </p:txBody>
        </p:sp>
      </p:grpSp>
      <p:grpSp>
        <p:nvGrpSpPr>
          <p:cNvPr id="5" name="그룹 4">
            <a:extLst>
              <a:ext uri="{FF2B5EF4-FFF2-40B4-BE49-F238E27FC236}">
                <a16:creationId xmlns:a16="http://schemas.microsoft.com/office/drawing/2014/main" id="{E7AD2B8D-E9F7-4987-AA2D-FEF3859607EC}"/>
              </a:ext>
            </a:extLst>
          </p:cNvPr>
          <p:cNvGrpSpPr/>
          <p:nvPr/>
        </p:nvGrpSpPr>
        <p:grpSpPr>
          <a:xfrm>
            <a:off x="3774563" y="3800141"/>
            <a:ext cx="3870857" cy="968363"/>
            <a:chOff x="2870313" y="4393834"/>
            <a:chExt cx="3870857" cy="968363"/>
          </a:xfrm>
        </p:grpSpPr>
        <p:sp>
          <p:nvSpPr>
            <p:cNvPr id="24" name="평행 사변형 23"/>
            <p:cNvSpPr/>
            <p:nvPr/>
          </p:nvSpPr>
          <p:spPr bwMode="auto">
            <a:xfrm rot="16200000">
              <a:off x="2682021" y="4614136"/>
              <a:ext cx="968363" cy="527760"/>
            </a:xfrm>
            <a:prstGeom prst="parallelogram">
              <a:avLst>
                <a:gd name="adj" fmla="val 71750"/>
              </a:avLst>
            </a:prstGeom>
            <a:solidFill>
              <a:srgbClr val="B8DE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04305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10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  <p:sp>
          <p:nvSpPr>
            <p:cNvPr id="43" name="Text Box 5"/>
            <p:cNvSpPr txBox="1">
              <a:spLocks noChangeArrowheads="1"/>
            </p:cNvSpPr>
            <p:nvPr/>
          </p:nvSpPr>
          <p:spPr bwMode="auto">
            <a:xfrm>
              <a:off x="3572520" y="4563656"/>
              <a:ext cx="29527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1400" b="1" dirty="0">
                  <a:solidFill>
                    <a:schemeClr val="bg1">
                      <a:lumMod val="65000"/>
                    </a:schemeClr>
                  </a:solidFill>
                  <a:latin typeface="+mj-lt"/>
                  <a:ea typeface="맑은 고딕" pitchFamily="50" charset="-127"/>
                </a:rPr>
                <a:t>DESIGN</a:t>
              </a:r>
            </a:p>
          </p:txBody>
        </p:sp>
        <p:sp>
          <p:nvSpPr>
            <p:cNvPr id="44" name="Text Box 11"/>
            <p:cNvSpPr txBox="1">
              <a:spLocks noChangeArrowheads="1"/>
            </p:cNvSpPr>
            <p:nvPr/>
          </p:nvSpPr>
          <p:spPr bwMode="auto">
            <a:xfrm>
              <a:off x="3572520" y="4814451"/>
              <a:ext cx="316865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lnSpc>
                  <a:spcPts val="1200"/>
                </a:lnSpc>
                <a:defRPr/>
              </a:pPr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  <a:t>What are the steps that we went through to design our application?</a:t>
              </a:r>
            </a:p>
          </p:txBody>
        </p:sp>
        <p:sp>
          <p:nvSpPr>
            <p:cNvPr id="45" name="TextBox 13"/>
            <p:cNvSpPr txBox="1">
              <a:spLocks noChangeArrowheads="1"/>
            </p:cNvSpPr>
            <p:nvPr/>
          </p:nvSpPr>
          <p:spPr bwMode="auto">
            <a:xfrm>
              <a:off x="2870313" y="4658648"/>
              <a:ext cx="508473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chemeClr val="bg1"/>
                  </a:solidFill>
                  <a:latin typeface="+mj-lt"/>
                  <a:ea typeface="맑은 고딕" pitchFamily="50" charset="-127"/>
                  <a:cs typeface="+mj-cs"/>
                </a:rPr>
                <a:t>04</a:t>
              </a:r>
              <a:endParaRPr lang="ko-KR" altLang="en-US" sz="2500" b="1" dirty="0">
                <a:solidFill>
                  <a:schemeClr val="bg1"/>
                </a:solidFill>
                <a:latin typeface="+mj-lt"/>
                <a:ea typeface="맑은 고딕" pitchFamily="50" charset="-127"/>
                <a:cs typeface="+mj-cs"/>
              </a:endParaRPr>
            </a:p>
          </p:txBody>
        </p:sp>
      </p:grpSp>
      <p:grpSp>
        <p:nvGrpSpPr>
          <p:cNvPr id="6" name="그룹 5">
            <a:extLst>
              <a:ext uri="{FF2B5EF4-FFF2-40B4-BE49-F238E27FC236}">
                <a16:creationId xmlns:a16="http://schemas.microsoft.com/office/drawing/2014/main" id="{6E36DC07-1C6D-4126-8EA2-66B625AED776}"/>
              </a:ext>
            </a:extLst>
          </p:cNvPr>
          <p:cNvGrpSpPr/>
          <p:nvPr/>
        </p:nvGrpSpPr>
        <p:grpSpPr>
          <a:xfrm>
            <a:off x="3774563" y="4825919"/>
            <a:ext cx="3870857" cy="968363"/>
            <a:chOff x="2870313" y="5419612"/>
            <a:chExt cx="3870857" cy="968363"/>
          </a:xfrm>
        </p:grpSpPr>
        <p:sp>
          <p:nvSpPr>
            <p:cNvPr id="25" name="평행 사변형 24"/>
            <p:cNvSpPr/>
            <p:nvPr/>
          </p:nvSpPr>
          <p:spPr bwMode="auto">
            <a:xfrm rot="16200000">
              <a:off x="2666016" y="5639914"/>
              <a:ext cx="968363" cy="527760"/>
            </a:xfrm>
            <a:prstGeom prst="parallelogram">
              <a:avLst>
                <a:gd name="adj" fmla="val 71750"/>
              </a:avLst>
            </a:prstGeom>
            <a:solidFill>
              <a:srgbClr val="F3CA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04305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10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  <p:sp>
          <p:nvSpPr>
            <p:cNvPr id="48" name="Text Box 5"/>
            <p:cNvSpPr txBox="1">
              <a:spLocks noChangeArrowheads="1"/>
            </p:cNvSpPr>
            <p:nvPr/>
          </p:nvSpPr>
          <p:spPr bwMode="auto">
            <a:xfrm>
              <a:off x="3572520" y="5595819"/>
              <a:ext cx="29527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1400" b="1" dirty="0">
                  <a:solidFill>
                    <a:schemeClr val="bg1">
                      <a:lumMod val="65000"/>
                    </a:schemeClr>
                  </a:solidFill>
                  <a:latin typeface="+mj-lt"/>
                  <a:ea typeface="맑은 고딕" pitchFamily="50" charset="-127"/>
                </a:rPr>
                <a:t>FUNCTIONALITY</a:t>
              </a:r>
            </a:p>
          </p:txBody>
        </p:sp>
        <p:sp>
          <p:nvSpPr>
            <p:cNvPr id="50" name="Text Box 11"/>
            <p:cNvSpPr txBox="1">
              <a:spLocks noChangeArrowheads="1"/>
            </p:cNvSpPr>
            <p:nvPr/>
          </p:nvSpPr>
          <p:spPr bwMode="auto">
            <a:xfrm>
              <a:off x="3572520" y="5923558"/>
              <a:ext cx="316865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lnSpc>
                  <a:spcPts val="1200"/>
                </a:lnSpc>
                <a:defRPr/>
              </a:pPr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  <a:t>What does our application offer?</a:t>
              </a:r>
            </a:p>
          </p:txBody>
        </p:sp>
        <p:sp>
          <p:nvSpPr>
            <p:cNvPr id="51" name="TextBox 13"/>
            <p:cNvSpPr txBox="1">
              <a:spLocks noChangeArrowheads="1"/>
            </p:cNvSpPr>
            <p:nvPr/>
          </p:nvSpPr>
          <p:spPr bwMode="auto">
            <a:xfrm>
              <a:off x="2870313" y="5690811"/>
              <a:ext cx="508473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chemeClr val="bg1"/>
                  </a:solidFill>
                  <a:latin typeface="+mj-lt"/>
                  <a:ea typeface="맑은 고딕" pitchFamily="50" charset="-127"/>
                  <a:cs typeface="+mj-cs"/>
                </a:rPr>
                <a:t>05</a:t>
              </a:r>
              <a:endParaRPr lang="ko-KR" altLang="en-US" sz="2500" b="1" dirty="0">
                <a:solidFill>
                  <a:schemeClr val="bg1"/>
                </a:solidFill>
                <a:latin typeface="+mj-lt"/>
                <a:ea typeface="맑은 고딕" pitchFamily="50" charset="-127"/>
                <a:cs typeface="+mj-cs"/>
              </a:endParaRPr>
            </a:p>
          </p:txBody>
        </p:sp>
      </p:grpSp>
      <p:grpSp>
        <p:nvGrpSpPr>
          <p:cNvPr id="28" name="그룹 3">
            <a:extLst>
              <a:ext uri="{FF2B5EF4-FFF2-40B4-BE49-F238E27FC236}">
                <a16:creationId xmlns:a16="http://schemas.microsoft.com/office/drawing/2014/main" id="{107F9D62-FBCB-4D0D-B2CA-F70642AFCCE2}"/>
              </a:ext>
            </a:extLst>
          </p:cNvPr>
          <p:cNvGrpSpPr/>
          <p:nvPr/>
        </p:nvGrpSpPr>
        <p:grpSpPr>
          <a:xfrm>
            <a:off x="3774563" y="5840703"/>
            <a:ext cx="3870857" cy="968363"/>
            <a:chOff x="2870313" y="3368056"/>
            <a:chExt cx="3870857" cy="968363"/>
          </a:xfrm>
        </p:grpSpPr>
        <p:sp>
          <p:nvSpPr>
            <p:cNvPr id="29" name="평행 사변형 22">
              <a:extLst>
                <a:ext uri="{FF2B5EF4-FFF2-40B4-BE49-F238E27FC236}">
                  <a16:creationId xmlns:a16="http://schemas.microsoft.com/office/drawing/2014/main" id="{99398273-5C7F-474B-9735-B8DD38A7D3B2}"/>
                </a:ext>
              </a:extLst>
            </p:cNvPr>
            <p:cNvSpPr/>
            <p:nvPr/>
          </p:nvSpPr>
          <p:spPr bwMode="auto">
            <a:xfrm rot="16200000">
              <a:off x="2682022" y="3588358"/>
              <a:ext cx="968363" cy="527760"/>
            </a:xfrm>
            <a:prstGeom prst="parallelogram">
              <a:avLst>
                <a:gd name="adj" fmla="val 71750"/>
              </a:avLst>
            </a:prstGeom>
            <a:solidFill>
              <a:srgbClr val="9DAE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04305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10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  <p:sp>
          <p:nvSpPr>
            <p:cNvPr id="30" name="Text Box 5">
              <a:extLst>
                <a:ext uri="{FF2B5EF4-FFF2-40B4-BE49-F238E27FC236}">
                  <a16:creationId xmlns:a16="http://schemas.microsoft.com/office/drawing/2014/main" id="{A8B73443-DEF6-4E8B-9604-D409170927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72520" y="3531492"/>
              <a:ext cx="29527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1400" b="1" dirty="0">
                  <a:solidFill>
                    <a:schemeClr val="bg1">
                      <a:lumMod val="65000"/>
                    </a:schemeClr>
                  </a:solidFill>
                  <a:latin typeface="+mj-lt"/>
                  <a:ea typeface="맑은 고딕" pitchFamily="50" charset="-127"/>
                </a:rPr>
                <a:t>SUMMARY</a:t>
              </a:r>
            </a:p>
          </p:txBody>
        </p:sp>
        <p:sp>
          <p:nvSpPr>
            <p:cNvPr id="31" name="Text Box 11">
              <a:extLst>
                <a:ext uri="{FF2B5EF4-FFF2-40B4-BE49-F238E27FC236}">
                  <a16:creationId xmlns:a16="http://schemas.microsoft.com/office/drawing/2014/main" id="{34D06501-C705-4140-A5A8-F8295A36F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72520" y="3782287"/>
              <a:ext cx="316865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lnSpc>
                  <a:spcPts val="1200"/>
                </a:lnSpc>
                <a:defRPr/>
              </a:pPr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  <a:t>What did we learn and what are our future</a:t>
              </a:r>
              <a:b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</a:br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  <a:t>works?</a:t>
              </a:r>
            </a:p>
          </p:txBody>
        </p:sp>
        <p:sp>
          <p:nvSpPr>
            <p:cNvPr id="34" name="TextBox 13">
              <a:extLst>
                <a:ext uri="{FF2B5EF4-FFF2-40B4-BE49-F238E27FC236}">
                  <a16:creationId xmlns:a16="http://schemas.microsoft.com/office/drawing/2014/main" id="{C21A7AAD-A087-465C-A1FF-FE74969A08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0313" y="3626484"/>
              <a:ext cx="508473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chemeClr val="bg1"/>
                  </a:solidFill>
                  <a:latin typeface="+mj-lt"/>
                  <a:ea typeface="맑은 고딕" pitchFamily="50" charset="-127"/>
                  <a:cs typeface="+mj-cs"/>
                </a:rPr>
                <a:t>06</a:t>
              </a:r>
              <a:endParaRPr lang="ko-KR" altLang="en-US" sz="2500" b="1" dirty="0">
                <a:solidFill>
                  <a:schemeClr val="bg1"/>
                </a:solidFill>
                <a:latin typeface="+mj-lt"/>
                <a:ea typeface="맑은 고딕" pitchFamily="50" charset="-127"/>
                <a:cs typeface="+mj-cs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076056" y="3810989"/>
            <a:ext cx="2995450" cy="2230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R="0" indent="-2286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1" lang="ko-KR" altLang="ko-KR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 </a:t>
            </a:r>
            <a:r>
              <a:rPr kumimoji="1" lang="en-US" altLang="ko-KR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Communication Issues</a:t>
            </a:r>
          </a:p>
          <a:p>
            <a:pPr marR="0" indent="-2286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1" lang="en-US" altLang="ko-KR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 Task Distribution</a:t>
            </a:r>
          </a:p>
          <a:p>
            <a:pPr marR="0" indent="-2286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1" lang="en-US" altLang="ko-KR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 Progress Tracking</a:t>
            </a:r>
          </a:p>
          <a:p>
            <a:pPr indent="-2286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1" lang="en-US" altLang="ko-KR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 Performance Judging</a:t>
            </a:r>
            <a:endParaRPr kumimoji="1" lang="ko-KR" altLang="ko-KR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맑은 고딕" pitchFamily="50" charset="-127"/>
              <a:cs typeface="굴림" pitchFamily="50" charset="-127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AFFAE141-99C8-4596-9F78-46DE079B3C69}"/>
              </a:ext>
            </a:extLst>
          </p:cNvPr>
          <p:cNvGrpSpPr/>
          <p:nvPr/>
        </p:nvGrpSpPr>
        <p:grpSpPr>
          <a:xfrm>
            <a:off x="1511035" y="4365104"/>
            <a:ext cx="3565021" cy="1232611"/>
            <a:chOff x="2375131" y="3204500"/>
            <a:chExt cx="3565021" cy="1232611"/>
          </a:xfrm>
        </p:grpSpPr>
        <p:sp>
          <p:nvSpPr>
            <p:cNvPr id="6" name="평행 사변형 5"/>
            <p:cNvSpPr/>
            <p:nvPr/>
          </p:nvSpPr>
          <p:spPr bwMode="auto">
            <a:xfrm rot="16200000">
              <a:off x="2094713" y="3484918"/>
              <a:ext cx="1232611" cy="671776"/>
            </a:xfrm>
            <a:prstGeom prst="parallelogram">
              <a:avLst>
                <a:gd name="adj" fmla="val 71750"/>
              </a:avLst>
            </a:prstGeom>
            <a:solidFill>
              <a:srgbClr val="F3CA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04305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100">
                <a:solidFill>
                  <a:prstClr val="white"/>
                </a:solidFill>
                <a:latin typeface="+mj-lt"/>
                <a:ea typeface="맑은 고딕" pitchFamily="50" charset="-127"/>
              </a:endParaRPr>
            </a:p>
          </p:txBody>
        </p:sp>
        <p:sp>
          <p:nvSpPr>
            <p:cNvPr id="10" name="Text Box 5"/>
            <p:cNvSpPr txBox="1">
              <a:spLocks noChangeArrowheads="1"/>
            </p:cNvSpPr>
            <p:nvPr/>
          </p:nvSpPr>
          <p:spPr bwMode="auto">
            <a:xfrm>
              <a:off x="3131840" y="3534923"/>
              <a:ext cx="280831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2400" b="1" dirty="0">
                  <a:solidFill>
                    <a:schemeClr val="bg1">
                      <a:lumMod val="65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  <a:t>PROBLEM!</a:t>
              </a: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131840" y="4017400"/>
              <a:ext cx="2382758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ts val="1200"/>
                </a:lnSpc>
                <a:defRPr/>
              </a:pPr>
              <a:r>
                <a:rPr lang="en-US" altLang="ko-KR" sz="1100" dirty="0">
                  <a:solidFill>
                    <a:schemeClr val="bg1">
                      <a:lumMod val="65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  <a:t>Project management can be tedious!!</a:t>
              </a:r>
            </a:p>
          </p:txBody>
        </p:sp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2618653" y="3528419"/>
              <a:ext cx="18473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ko-KR" sz="3200" b="1" dirty="0">
                <a:solidFill>
                  <a:schemeClr val="bg1"/>
                </a:solidFill>
                <a:latin typeface="+mj-lt"/>
                <a:ea typeface="맑은 고딕" pitchFamily="50" charset="-127"/>
                <a:cs typeface="굴림" pitchFamily="50" charset="-127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SOLUTION:</a:t>
            </a:r>
            <a:endParaRPr lang="ko-KR" alt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E7B0AD8-6226-49A7-8EB7-184AA371B0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278" y="1124744"/>
            <a:ext cx="3565443" cy="3565443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79B5AD0-E385-4A0B-8661-29AC0FDD6254}"/>
              </a:ext>
            </a:extLst>
          </p:cNvPr>
          <p:cNvSpPr txBox="1"/>
          <p:nvPr/>
        </p:nvSpPr>
        <p:spPr>
          <a:xfrm>
            <a:off x="2152811" y="4058549"/>
            <a:ext cx="483837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rgbClr val="EAD7C9"/>
                </a:solidFill>
              </a:rPr>
              <a:t>ORGANIZE</a:t>
            </a:r>
            <a:endParaRPr lang="en-US" sz="4800" b="1" dirty="0">
              <a:solidFill>
                <a:srgbClr val="EAD7C9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AE0CDA-EA5C-41F8-94B1-3959C958CB0F}"/>
              </a:ext>
            </a:extLst>
          </p:cNvPr>
          <p:cNvSpPr txBox="1"/>
          <p:nvPr/>
        </p:nvSpPr>
        <p:spPr>
          <a:xfrm>
            <a:off x="1747797" y="5363924"/>
            <a:ext cx="564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PROJECT MANAGEMENT AND ORGANIZING APPLICATION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868B6012-DD91-4EF1-8821-4969CEE64C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76412" y="1340768"/>
            <a:ext cx="5591175" cy="2838450"/>
          </a:xfrm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PROJECT ARCHITECTURE AND TECHNOLOGIES</a:t>
            </a: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624041-68FA-48BC-8082-3FAE7BC84287}"/>
              </a:ext>
            </a:extLst>
          </p:cNvPr>
          <p:cNvSpPr txBox="1"/>
          <p:nvPr/>
        </p:nvSpPr>
        <p:spPr>
          <a:xfrm>
            <a:off x="1389472" y="4168176"/>
            <a:ext cx="6365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>
                    <a:lumMod val="65000"/>
                  </a:schemeClr>
                </a:solidFill>
              </a:rPr>
              <a:t>Organize used the MERN stack technologies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WHY MERN?</a:t>
            </a:r>
            <a:endParaRPr lang="ko-KR" alt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D01BB1D-3E5F-43C3-A512-F5E7639DE8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2631" y="4742259"/>
            <a:ext cx="1916650" cy="7747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590EF8-822A-43E2-8337-E08F6EC834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4836319"/>
            <a:ext cx="2029052" cy="5866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E1D59F0-BCE2-45AE-B8E5-D0B647F15E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8608" y="5677089"/>
            <a:ext cx="2088232" cy="729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C0E2EB3-8729-4DA4-AA54-F01AF6BB25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9281" y="5389559"/>
            <a:ext cx="2295526" cy="98583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4F879B5-F9EC-4D0C-B29A-C239CD8A42E5}"/>
              </a:ext>
            </a:extLst>
          </p:cNvPr>
          <p:cNvSpPr txBox="1"/>
          <p:nvPr/>
        </p:nvSpPr>
        <p:spPr>
          <a:xfrm>
            <a:off x="4572000" y="1796848"/>
            <a:ext cx="19166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REACT:</a:t>
            </a:r>
          </a:p>
          <a:p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-Fast, Scalable</a:t>
            </a:r>
          </a:p>
          <a:p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and Simple.</a:t>
            </a:r>
          </a:p>
          <a:p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-Wide Support</a:t>
            </a:r>
          </a:p>
          <a:p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-Reusable </a:t>
            </a:r>
            <a:b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Components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4DA215-87EE-4B94-B358-7839801B05DF}"/>
              </a:ext>
            </a:extLst>
          </p:cNvPr>
          <p:cNvSpPr txBox="1"/>
          <p:nvPr/>
        </p:nvSpPr>
        <p:spPr>
          <a:xfrm>
            <a:off x="537581" y="1631641"/>
            <a:ext cx="19166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chemeClr val="accent3">
                    <a:lumMod val="75000"/>
                  </a:schemeClr>
                </a:solidFill>
              </a:rPr>
              <a:t>mongoDB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:</a:t>
            </a:r>
          </a:p>
          <a:p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-Flexible</a:t>
            </a:r>
          </a:p>
          <a:p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-JSON Like</a:t>
            </a:r>
          </a:p>
          <a:p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-Mongoose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BFFC94-A99C-4454-9979-3D80261C81E2}"/>
              </a:ext>
            </a:extLst>
          </p:cNvPr>
          <p:cNvSpPr txBox="1"/>
          <p:nvPr/>
        </p:nvSpPr>
        <p:spPr>
          <a:xfrm>
            <a:off x="2568604" y="2441319"/>
            <a:ext cx="200339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chemeClr val="accent6">
                    <a:lumMod val="75000"/>
                  </a:schemeClr>
                </a:solidFill>
              </a:rPr>
              <a:t>ExpressJS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-Very Easy to </a:t>
            </a:r>
            <a:br>
              <a:rPr lang="en-US" sz="20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Use</a:t>
            </a:r>
          </a:p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- Can Build </a:t>
            </a:r>
            <a:br>
              <a:rPr lang="en-US" sz="20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Applications</a:t>
            </a:r>
            <a:br>
              <a:rPr lang="en-US" sz="20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Quickly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FDCB42-2DF6-49E4-A886-908ADC4331F4}"/>
              </a:ext>
            </a:extLst>
          </p:cNvPr>
          <p:cNvSpPr txBox="1"/>
          <p:nvPr/>
        </p:nvSpPr>
        <p:spPr>
          <a:xfrm>
            <a:off x="6516216" y="2234520"/>
            <a:ext cx="211615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chemeClr val="bg2">
                    <a:lumMod val="50000"/>
                  </a:schemeClr>
                </a:solidFill>
              </a:rPr>
              <a:t>nodeJS</a:t>
            </a:r>
            <a:r>
              <a:rPr lang="en-US" sz="2800" b="1" dirty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sz="2000" dirty="0" err="1">
                <a:solidFill>
                  <a:schemeClr val="bg2">
                    <a:lumMod val="50000"/>
                  </a:schemeClr>
                </a:solidFill>
              </a:rPr>
              <a:t>Javascript</a:t>
            </a: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-Lightweight</a:t>
            </a:r>
          </a:p>
          <a:p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-Wide Community</a:t>
            </a:r>
            <a:br>
              <a:rPr lang="en-US" sz="20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-Libraries </a:t>
            </a:r>
            <a:br>
              <a:rPr lang="en-US" sz="20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2000" dirty="0" err="1">
                <a:solidFill>
                  <a:schemeClr val="bg2">
                    <a:lumMod val="50000"/>
                  </a:schemeClr>
                </a:solidFill>
              </a:rPr>
              <a:t>Everhwhere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501593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UI DESGIN</a:t>
            </a:r>
            <a:endParaRPr lang="ko-KR" alt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B053B2E-E3C8-4F7B-87C6-F188FE59CA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568" y="1196752"/>
            <a:ext cx="7677150" cy="369570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586066A-C09D-4308-840E-C81156DA6AC9}"/>
              </a:ext>
            </a:extLst>
          </p:cNvPr>
          <p:cNvSpPr txBox="1"/>
          <p:nvPr/>
        </p:nvSpPr>
        <p:spPr>
          <a:xfrm>
            <a:off x="2123728" y="4509120"/>
            <a:ext cx="498303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1. APPEALING!</a:t>
            </a:r>
            <a:br>
              <a:rPr lang="en-US" sz="36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sz="3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2. RESPONSIVE!</a:t>
            </a:r>
            <a:br>
              <a:rPr lang="en-US" sz="36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		</a:t>
            </a:r>
            <a:r>
              <a:rPr lang="en-US" sz="36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3. EASY TO USE</a:t>
            </a:r>
            <a:r>
              <a:rPr lang="en-US" sz="3600" dirty="0">
                <a:solidFill>
                  <a:schemeClr val="bg1">
                    <a:lumMod val="65000"/>
                  </a:schemeClr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527577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FEATURES</a:t>
            </a:r>
            <a:endParaRPr lang="ko-KR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6FEEA7-6306-49DD-AD57-A9CAC2727B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3933056"/>
            <a:ext cx="4704080" cy="25645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FE533E2-0DC8-441D-8788-7B90B8E77611}"/>
              </a:ext>
            </a:extLst>
          </p:cNvPr>
          <p:cNvSpPr txBox="1"/>
          <p:nvPr/>
        </p:nvSpPr>
        <p:spPr>
          <a:xfrm>
            <a:off x="536584" y="1484784"/>
            <a:ext cx="751718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Management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:</a:t>
            </a:r>
            <a:br>
              <a:rPr lang="en-US" sz="3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1- Add and remove tasks at any time</a:t>
            </a:r>
            <a:br>
              <a:rPr lang="en-US" sz="3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2- Organize members into teams</a:t>
            </a:r>
            <a:br>
              <a:rPr lang="en-US" sz="3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3- Teams have their own separate tasks</a:t>
            </a:r>
          </a:p>
          <a:p>
            <a:br>
              <a:rPr lang="en-US" sz="3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Communication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:</a:t>
            </a:r>
            <a:br>
              <a:rPr lang="en-US" sz="3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1- Announcements</a:t>
            </a:r>
            <a:br>
              <a:rPr lang="en-US" sz="3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2- Chatting</a:t>
            </a:r>
            <a:br>
              <a:rPr lang="en-US" sz="3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3- Video Meetings</a:t>
            </a:r>
          </a:p>
        </p:txBody>
      </p:sp>
    </p:spTree>
    <p:extLst>
      <p:ext uri="{BB962C8B-B14F-4D97-AF65-F5344CB8AC3E}">
        <p14:creationId xmlns:p14="http://schemas.microsoft.com/office/powerpoint/2010/main" val="672883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4139952" y="3866040"/>
            <a:ext cx="3991009" cy="2230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R="0" indent="-2286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1" lang="ko-KR" altLang="ko-KR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 </a:t>
            </a:r>
            <a:r>
              <a:rPr kumimoji="1" lang="en-US" altLang="ko-KR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Potential Solution was Implemented</a:t>
            </a:r>
          </a:p>
          <a:p>
            <a:pPr marR="0" indent="-2286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1" lang="en-US" altLang="ko-KR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 Cross-platform Solution</a:t>
            </a:r>
          </a:p>
          <a:p>
            <a:pPr marR="0" indent="-2286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1" lang="en-US" altLang="ko-KR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 Many Features Were implemented!</a:t>
            </a:r>
          </a:p>
          <a:p>
            <a:pPr indent="-2286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1" lang="en-US" altLang="ko-KR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 A Lot Learnt Through the Process!</a:t>
            </a:r>
            <a:endParaRPr kumimoji="1" lang="ko-KR" altLang="ko-KR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맑은 고딕" pitchFamily="50" charset="-127"/>
              <a:cs typeface="굴림" pitchFamily="50" charset="-127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AFFAE141-99C8-4596-9F78-46DE079B3C69}"/>
              </a:ext>
            </a:extLst>
          </p:cNvPr>
          <p:cNvGrpSpPr/>
          <p:nvPr/>
        </p:nvGrpSpPr>
        <p:grpSpPr>
          <a:xfrm>
            <a:off x="1511035" y="4365104"/>
            <a:ext cx="3565021" cy="1232611"/>
            <a:chOff x="2375131" y="3204500"/>
            <a:chExt cx="3565021" cy="1232611"/>
          </a:xfrm>
        </p:grpSpPr>
        <p:sp>
          <p:nvSpPr>
            <p:cNvPr id="6" name="평행 사변형 5"/>
            <p:cNvSpPr/>
            <p:nvPr/>
          </p:nvSpPr>
          <p:spPr bwMode="auto">
            <a:xfrm rot="16200000">
              <a:off x="2094713" y="3484918"/>
              <a:ext cx="1232611" cy="671776"/>
            </a:xfrm>
            <a:prstGeom prst="parallelogram">
              <a:avLst>
                <a:gd name="adj" fmla="val 71750"/>
              </a:avLst>
            </a:prstGeom>
            <a:solidFill>
              <a:srgbClr val="F3CA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04305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100">
                <a:solidFill>
                  <a:prstClr val="white"/>
                </a:solidFill>
                <a:latin typeface="+mj-lt"/>
                <a:ea typeface="맑은 고딕" pitchFamily="50" charset="-127"/>
              </a:endParaRPr>
            </a:p>
          </p:txBody>
        </p:sp>
        <p:sp>
          <p:nvSpPr>
            <p:cNvPr id="10" name="Text Box 5"/>
            <p:cNvSpPr txBox="1">
              <a:spLocks noChangeArrowheads="1"/>
            </p:cNvSpPr>
            <p:nvPr/>
          </p:nvSpPr>
          <p:spPr bwMode="auto">
            <a:xfrm>
              <a:off x="3131840" y="3534923"/>
              <a:ext cx="280831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2400" b="1" dirty="0">
                  <a:solidFill>
                    <a:schemeClr val="bg1">
                      <a:lumMod val="65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  <a:t>SUMMARY</a:t>
              </a: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131840" y="4017400"/>
              <a:ext cx="238275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ts val="1200"/>
                </a:lnSpc>
                <a:defRPr/>
              </a:pPr>
              <a:r>
                <a:rPr lang="en-US" altLang="ko-KR" sz="1100" dirty="0">
                  <a:solidFill>
                    <a:schemeClr val="bg1">
                      <a:lumMod val="65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  <a:t>What did we learn?</a:t>
              </a:r>
              <a:br>
                <a:rPr lang="en-US" altLang="ko-KR" sz="1100" dirty="0">
                  <a:solidFill>
                    <a:schemeClr val="bg1">
                      <a:lumMod val="65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</a:br>
              <a:r>
                <a:rPr lang="en-US" altLang="ko-KR" sz="1100" dirty="0">
                  <a:solidFill>
                    <a:schemeClr val="bg1">
                      <a:lumMod val="65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  <a:t>What did we achieve?</a:t>
              </a:r>
            </a:p>
          </p:txBody>
        </p:sp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2618653" y="3528419"/>
              <a:ext cx="18473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ko-KR" sz="3200" b="1" dirty="0">
                <a:solidFill>
                  <a:schemeClr val="bg1"/>
                </a:solidFill>
                <a:latin typeface="+mj-lt"/>
                <a:ea typeface="맑은 고딕" pitchFamily="50" charset="-127"/>
                <a:cs typeface="굴림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7622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Calibri"/>
        <a:ea typeface="맑은 고딕"/>
        <a:cs typeface=""/>
      </a:majorFont>
      <a:minorFont>
        <a:latin typeface="Calibri Light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9966</TotalTime>
  <Words>310</Words>
  <Application>Microsoft Office PowerPoint</Application>
  <PresentationFormat>On-screen Show (4:3)</PresentationFormat>
  <Paragraphs>67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Calibri Light</vt:lpstr>
      <vt:lpstr>Arial</vt:lpstr>
      <vt:lpstr>Calibri</vt:lpstr>
      <vt:lpstr>맑은 고딕</vt:lpstr>
      <vt:lpstr>굴림체</vt:lpstr>
      <vt:lpstr>Office 테마</vt:lpstr>
      <vt:lpstr>ORGANIZE ORGANIZE YOUR WAY</vt:lpstr>
      <vt:lpstr>PowerPoint Presentation</vt:lpstr>
      <vt:lpstr>PowerPoint Presentation</vt:lpstr>
      <vt:lpstr>SOLUTION:</vt:lpstr>
      <vt:lpstr>PROJECT ARCHITECTURE AND TECHNOLOGIES</vt:lpstr>
      <vt:lpstr>WHY MERN?</vt:lpstr>
      <vt:lpstr>UI DESGIN</vt:lpstr>
      <vt:lpstr>FEATURES</vt:lpstr>
      <vt:lpstr>PowerPoint Presentation</vt:lpstr>
      <vt:lpstr>FUTURE WORK</vt:lpstr>
      <vt:lpstr>THANK YOU</vt:lpstr>
    </vt:vector>
  </TitlesOfParts>
  <Manager>Slide Members</Manager>
  <Company>YESFORM Co.,Ltd.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Members</dc:title>
  <dc:subject>Powerpoint Templates , Diagram, Chart, Google slides, Keynote</dc:subject>
  <dc:creator>Slide Members by HS.SEO</dc:creator>
  <cp:keywords>SlideMembers, ppt, PPT Templates, Presentation, Diagram, Chart, Yesform, Google slides, Keynote, Free Slides</cp:keywords>
  <dc:description>The copyright of this document is at Slide Members. Unauthorized copying may result in legal sanctions.</dc:description>
  <cp:lastModifiedBy>Mohammad Badawi</cp:lastModifiedBy>
  <cp:revision>10</cp:revision>
  <dcterms:created xsi:type="dcterms:W3CDTF">2010-02-01T08:03:16Z</dcterms:created>
  <dcterms:modified xsi:type="dcterms:W3CDTF">2021-12-29T06:17:50Z</dcterms:modified>
  <cp:category>www.slidemembers.com</cp:category>
</cp:coreProperties>
</file>