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068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This is a guided tour of NeuroLand — a care-coordination platform for children and people with disabilities. Rather than dwell on theory, we'll walk through the product itself, screen by screen, on both web and mobile: how families discover and onboard, what administrators, institutions, therapists and guardians each see, and the simplified space we built for the child. Let's begin.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sentence: NeuroLand brings the entire therapy journey — finding a verified therapist, booking and paying, tracking progress, and the child's own activities — into one connected product that runs on web and mobile. It rests on four ideas you'll see throughout the tour: trusted discovery, one connected care record, real-time collaboration, and accessibility by design. Keep these four in mind as we move through the screens.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roles share the same data. Guardians hold the account and manage their dependents. Therapists deliver care. Institutions — clinics or schools — supervise therapists. Administrators verify and audit. And the patient, the child, gets their own space. On the right is the public role picker every new user starts from. As we tour the platform, we'll visit each of these five experiences in turn.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one: the web platform, built with React. It comprises a public marketing-and-discovery site plus role dashboards for guardians, therapists, institutions and administrators. We'll start at the public front door.</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public landing site is the front door. It leads with a warm message and headline stats, shows a preview of what a verified therapist match looks like, and guides each visitor toward the correct sign-up path.</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site is organised around who you are — guardian, therapist or institution — and it foregrounds accessibility and trust: WCAG support, screen-reader friendliness, and privacy. These aren't afterthoughts; they're headline promises.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Beyond marketing, the public site offers an educational hub of articles and resources from verified experts, and an AI help chatbot grounded in the platform's own documentation, so visitors can get answers immediately.</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that help assistant in action. A visitor simply types 'give an overview about the platform,' and the assistant answers in plain language — explaining that NeuroLand is a therapy-matching and management system connecting guardians, therapists and institutions across web and mobile. Because it's grounded in our own documentation, it's accurate and always available, so a newcomer can understand the product before they even sign up.</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Visitors can contact the team through a public form that lands in the admin inbox. And the entire site is fully bilingual — here's the Arabic hero, with the whole layout mirrored right-to-left.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Right-to-left support runs end to end — contact forms, navigation and content all mirror correctly. It's a true bilingual layout, not just translated text dropped into a left-to-right frame.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Onboarding begins by choosing an account type. All roles then share one secure login screen with JWT authentication and a hashed-token password reset behind it.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guardian signs up in two steps: first their own account details, then their dependents — capturing each child's conditions and accessibility needs right at registration, so their experience is personalised from day one.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Therapists register with a professional profile and select the specialisations they're qualified to provide — which later drives how guardians find and filter them.</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Therapists also submit experience, a license number, and any institution affiliation. Separately, clinics and schools can register as institutions to manage their own staff and patients.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an institution finishes its details, here's a pivotal screen: the therapist approval gate. A newly registered therapist lands here and can't take any action — they upload their credential documents and wait for an administrator to review them. That gate is where the next section begins.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administrator console is the platform's control room — verification, oversight, an audit trail, finance, and configuration. It was the first thing we built, because trust depends on it.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its heart is the verification queue. Every new therapist sits here pending review. The admin opens their credential documents and license, then approves or rejects with a note. Approval lifts the gate we just saw; rejection sends actionable feedback. Crucially, this is enforced on the server, so the client can never sneak an unverified therapist through.</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sensitive actions also route through the admin: therapists requesting profile changes, and guardians requesting that a dependent record be deleted. Nothing sensitive happens silently.</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admin handles contact messages forwarded from the public site, and reviews the activity log — an append-only record of every privileged action, capturing who did what, to which record, and when. For a healthcare-adjacent system, that audit trail is essential.</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dashboards give the admin the platform's pulse: a statistics overview of users by role, sessions and activities; and a finance view of earnings and revenue broken down by account type.</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admin can browse and search every account in a directory, and open any user to build a tailored report — choosing exactly which sections to include.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Those reports support date-range presets and export to PDF, producing a clean, printable per-user record — useful for compliance or for sharing a summary.</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platform is configurable rather than hard-coded. Admins can attach custom metadata and grant extra permissions per user, and define their own roles with specific permission sets.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admins can add custom user fields without touching code — they appear on user records automatically. Together with custom roles, this lets the platform bend to an organisation's needs instead of forcing the organisation to adapt.</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institution console is for clinics and schools that employ therapists. It lets an institution lead manage their roster, enrolments, schedule and analytics in one place.</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overview ties everything together: the therapist roster, recent enrolments, and the day's sessions across the whole institution, plus quick actions to add a therapist, enroll a patient, or assign care.</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institution approves therapists requesting to join and dependents requesting enrolment, and sees today's scheduled sessions across all its therapists.</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manages all enrolled patients, and the enroll-patient dialog links a guardian's dependent into the institution's care.</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institution assigns the right therapist to each patient, and an analytics view tracks session completion, new enrolments and session-type mix over time.</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 per-therapist view shows each therapist's caseload, session completion, report progress and earnings — helping the institution see who might need support and who deserves recognition.</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therapist workspace is where care is actually delivered: managing patients, scheduling, writing reports, building treatment plans, and assigning activities.</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dashboard is the therapist's command center: their verified badge, the day's timeline, active treatment plans, incoming assignment requests, and quick links into every workflow.</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see their assigned patients, and set their weekly availability — defining exactly which hours guardians are able to book.</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can schedule sessions, and after each one, write a structured report in a rich editor.</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highlight is the AI assistance built into reports. It drafts the write-up and rewrites clinical notes into a parent-friendly summary the guardian will read. But it stays safe: personal data is redacted before anything reaches the locally-hosted model, diagnostic prompts are refused, crisis language is intercepted, and every output is marked 'review before use.' The AI drafts; the therapist decides.</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Therapists build treatment plans made of goals, objectives and milestones, and assign therapeutic activities — often from a guided template — which become tasks in the child's own space between sessions.</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a library of interactive activities to draw from, and a weekly summary that lets therapists track their own throughput and progress.</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have a complete session history with status and payment state, and an earnings dashboard with transparent payment history.</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Therapists can also contribute to the educational hub by publishing resources, and manage incoming assignment requests and their institution affiliation.</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their settings keep verification status front and center, with a checklist of requirements — so being verified is a living status they can maintain, not just a one-time hurdle.</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guardian portal is the family's window into care: discovering therapists, booking, messaging, and following each child's progress.</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guardian dashboard is one calm view of the family's care: upcoming sessions, each dependent's status, and shortcuts to book, message and read reports — designed for a busy parent.</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Guardians stay connected through a live notifications panel and direct, logged messaging with their child's therapist.</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Adding a dependent captures their disabilities and conditions, and sets up their accessibility preferences and a personal PIN — so each child gets a space tuned to them.</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get care, guardians search a directory filtered by specialisation and location — showing only verified therapists — and book a session in a few clicks.</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follow along through a per-child calendar, and read session reports — complete with the AI-simplified, parent-friendly summary that makes clinical notes understandable.</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feature we're proudest of for families is Progress Intelligence. For each child it rolls up goal progress, activity completion, session consistency and report trends into one coherent picture — and even suggests a next step — instead of leaving a parent to piece together a dozen scattered visits.</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dependent has a detailed profile with case description and report history, and guardians can submit controlled change or deletion requests — which, you'll recall, the admin reviews.</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a unified history across all the family's therapists, and thoughtful empty states that guide a guardian when a dependent is brand new.</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Account management is standard and secure — personal information and password changes.</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guardians control how they're notified — toggling session reminders, care updates and the weekly digest — so families stay informed on their own terms.</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fifth experience is the one we care most about: the child's own space. It's a simplified, PIN-based interface designed so a child can use it independently.</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patient home is designed for a child, not a clinician. They log in with a PIN — no email needed — into a large, friendly, low-clutter layout, with font scaling, high contrast and text-to-speech, and an interface that never punishes a wrong tap.</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child sees the activities assigned to them, and a gentle history of past visits with their therapist.</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from the doctor are rewritten in plain, child-friendly language, and the Fun Zone turns therapeutic work into games.</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Fun Zone also includes learning songs and social-story books — rounding out an engaging, supportive space that the child actually wants to open.</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two: the mobile app, built with Expo and React Native. It talks to the exact same backend, authentication, roles and real-time channel as the web — the whole platform, in your pocket.</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Onboarding on mobile mirrors the web: sign in, choose a role, fill role-specific details, and confirm a six-digit email code.</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mobile, guardians get their dashboard, their list of dependents and each child's detail, and can search for a verified therapist and book a session entirely from the phone.</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guardian can hand the phone to their child, who enters their PIN to open the same simplified patient space — home, care progress, and quick access to activities and wellness.</a:t>
            </a:r>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Wellness Hub offers guided breathing and mindfulness exercises, including a calming dark mode — supportive content available any time, not just during sessions.</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Guardians handle the money and logistics on mobile too: paying for sessions, reviewing history, rating a completed session, and managing upcoming visits with cancel and pay actions.</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can add a dependent, assign a therapist, see their assigned therapists, and read reports — again with the parent-friendly summary — all on the go.</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they have the educational resources hub, real-time chat with therapists, and a live notifications feed of reminders and confirmations.</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Therapists get a full workspace on mobile: their dashboard, patient list, patient detail with Progress Intelligence and AI insight, and today's and upcoming sessions.</a:t>
            </a:r>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core clinical workflow comes along: reading reports, scheduling, writing a report with the same AI draft and parent-friendly simplification, setting progress and goals, and assigning activities.</a:t>
            </a:r>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set their weekly availability, accept or reject assignment requests, and track their verification status — the mobile equivalent of the web settings.</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Notifications and a real-time chat — a conversation list and the live thread — keep therapists responsive to guardians between sessions.</a:t>
            </a:r>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Institution leads can monitor their staff, enrolments, schedule and resources from mobile — useful for someone moving between rooms or sites.</a:t>
            </a:r>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they act on enrolment-approval requests and see the day's confirmed sessions right in hand. That completes the mobile tour across all the roles.</a:t>
            </a:r>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wrap up, a word on the constraints that shaped the build. First, NeuroLand is deliberately not a medical device — it never diagnoses or prescribes, and every AI feature sits behind a safety layer. Second, trust comes before action: no therapist can do anything until an admin verifies them, enforced at three layers. Third, the web and mobile apps had to behave identically, so all role logic lives on the server and the clients stay thin. And fourth, full Arabic-English right-to-left and a child-usable interface were hard requirements. We also made deliberate scope choices — payments are a working mock, credential files use local storage, and a few admin tools are web-only — each with a clear path to production.</a:t>
            </a:r>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ahead, the roadmap is clear. We'd activate a real payment provider with live settlement, refunds and receipts. Move credential storage to private object storage with signed URLs. Extend the therapist recommender so it learns from outcomes like feedback and completion rate. Add two-factor authentication for therapists and admins. Bring the admin verification queue and analytics to mobile. And let a guardian export a dependent's full record as a single PDF, reusing the report builder we already have. Importantly, none of these require rethinking the architecture — they build naturally on the foundations already in place.</a:t>
            </a:r>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quick word on what it's built with. The stack is a MERN-family application extended to mobile and to AI. On the web: React 19 with Vite, Tailwind v4, React Router and TanStack Query. On mobile: Expo and React Native with React Navigation and push notifications. The backend is Node with Express 5, Mongoose over MongoDB, Socket.io for real-time, and the security trio of JWT, bcrypt and Helmet. And for intelligence and media we self-host language models with Ollama, use WebRTC with a Zoom fallback for video, Nodemailer with cron for email, and Expo's push service. A deliberate choice throughout was to favour free, open-source components — and to run the AI locally, which keeps sensitive notes private.</a:t>
            </a:r>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conclusion: NeuroLand takes a fragmented therapy journey and turns it into one connected, trustworthy and inclusive system, delivered end-to-end across web and mobile. Trusted, because only verified therapists are listed and can act. Connected, because every record links into a single care chain and progress view. Real-time, because collaboration works live on both apps. And inclusive, because a child can genuinely use it, with full bilingual support. The decision that shaped everything was to treat verification and audit as foundations rather than afterthoughts — and the four pillars we promised at the very beginning were each realised, on one shared API.</a:t>
            </a:r>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the full tour — every screen of NeuroLand, across web and mobile, for all five roles, all backed by one connected, trustworthy and inclusive care record. Thank you; I'd be glad to take your questions or demo any flow live.</a:t>
            </a:r>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2.jpg"/></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4.jpg"/></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6.jpg"/></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8.jp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2.jpg"/></Relationships>
</file>

<file path=ppt/slides/_rels/slide1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4.jpg"/></Relationships>
</file>

<file path=ppt/slides/_rels/slide2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6.jpg"/></Relationships>
</file>

<file path=ppt/slides/_rels/slide2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8.jpg"/></Relationships>
</file>

<file path=ppt/slides/_rels/slide2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40.jpg"/></Relationships>
</file>

<file path=ppt/slides/_rels/slide2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42.jpg"/></Relationships>
</file>

<file path=ppt/slides/_rels/slide2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47.jpg"/></Relationships>
</file>

<file path=ppt/slides/_rels/slide2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49.jpg"/></Relationships>
</file>

<file path=ppt/slides/_rels/slide2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51.jpg"/></Relationships>
</file>

<file path=ppt/slides/_rels/slide3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56.jpg"/></Relationships>
</file>

<file path=ppt/slides/_rels/slide3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58.jpg"/></Relationships>
</file>

<file path=ppt/slides/_rels/slide3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61.jpg"/></Relationships>
</file>

<file path=ppt/slides/_rels/slide3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63.jpg"/></Relationships>
</file>

<file path=ppt/slides/_rels/slide3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65.jpg"/></Relationships>
</file>

<file path=ppt/slides/_rels/slide3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67.jpg"/></Relationships>
</file>

<file path=ppt/slides/_rels/slide4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72.jpg"/></Relationships>
</file>

<file path=ppt/slides/_rels/slide4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74.jpg"/></Relationships>
</file>

<file path=ppt/slides/_rels/slide4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76.jpg"/></Relationships>
</file>

<file path=ppt/slides/_rels/slide4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78.jpg"/></Relationships>
</file>

<file path=ppt/slides/_rels/slide4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81.jpg"/></Relationships>
</file>

<file path=ppt/slides/_rels/slide4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83.jpg"/></Relationships>
</file>

<file path=ppt/slides/_rels/slide5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85.jpg"/></Relationships>
</file>

<file path=ppt/slides/_rels/slide5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90.jpg"/></Relationships>
</file>

<file path=ppt/slides/_rels/slide5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92.png"/></Relationships>
</file>

<file path=ppt/slides/_rels/slide5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94.png"/></Relationships>
</file>

<file path=ppt/slides/_rels/slide5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96.jpg"/><Relationship Id="rId7" Type="http://schemas.openxmlformats.org/officeDocument/2006/relationships/image" Target="../media/image100.jpg"/><Relationship Id="rId2" Type="http://schemas.openxmlformats.org/officeDocument/2006/relationships/notesSlide" Target="../notesSlides/notesSlide58.xml"/><Relationship Id="rId1" Type="http://schemas.openxmlformats.org/officeDocument/2006/relationships/slideLayout" Target="../slideLayouts/slideLayout1.xml"/><Relationship Id="rId6" Type="http://schemas.openxmlformats.org/officeDocument/2006/relationships/image" Target="../media/image99.jpg"/><Relationship Id="rId5" Type="http://schemas.openxmlformats.org/officeDocument/2006/relationships/image" Target="../media/image98.jpg"/><Relationship Id="rId4" Type="http://schemas.openxmlformats.org/officeDocument/2006/relationships/image" Target="../media/image97.jpg"/></Relationships>
</file>

<file path=ppt/slides/_rels/slide59.xml.rels><?xml version="1.0" encoding="UTF-8" standalone="yes"?>
<Relationships xmlns="http://schemas.openxmlformats.org/package/2006/relationships"><Relationship Id="rId3" Type="http://schemas.openxmlformats.org/officeDocument/2006/relationships/image" Target="../media/image101.jpg"/><Relationship Id="rId7" Type="http://schemas.openxmlformats.org/officeDocument/2006/relationships/image" Target="../media/image105.jpg"/><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image" Target="../media/image104.jpg"/><Relationship Id="rId5" Type="http://schemas.openxmlformats.org/officeDocument/2006/relationships/image" Target="../media/image103.jpg"/><Relationship Id="rId4" Type="http://schemas.openxmlformats.org/officeDocument/2006/relationships/image" Target="../media/image102.jpg"/></Relationships>
</file>

<file path=ppt/slides/_rels/slide6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60.xml"/><Relationship Id="rId1" Type="http://schemas.openxmlformats.org/officeDocument/2006/relationships/slideLayout" Target="../slideLayouts/slideLayout1.xml"/><Relationship Id="rId6" Type="http://schemas.openxmlformats.org/officeDocument/2006/relationships/image" Target="../media/image109.jpg"/><Relationship Id="rId5" Type="http://schemas.openxmlformats.org/officeDocument/2006/relationships/image" Target="../media/image108.jpg"/><Relationship Id="rId4" Type="http://schemas.openxmlformats.org/officeDocument/2006/relationships/image" Target="../media/image107.jpg"/></Relationships>
</file>

<file path=ppt/slides/_rels/slide6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112.jpg"/><Relationship Id="rId4" Type="http://schemas.openxmlformats.org/officeDocument/2006/relationships/image" Target="../media/image111.jpg"/></Relationships>
</file>

<file path=ppt/slides/_rels/slide62.xml.rels><?xml version="1.0" encoding="UTF-8" standalone="yes"?>
<Relationships xmlns="http://schemas.openxmlformats.org/package/2006/relationships"><Relationship Id="rId3" Type="http://schemas.openxmlformats.org/officeDocument/2006/relationships/image" Target="../media/image113.jpg"/><Relationship Id="rId7" Type="http://schemas.openxmlformats.org/officeDocument/2006/relationships/image" Target="../media/image117.jpg"/><Relationship Id="rId2" Type="http://schemas.openxmlformats.org/officeDocument/2006/relationships/notesSlide" Target="../notesSlides/notesSlide62.xml"/><Relationship Id="rId1" Type="http://schemas.openxmlformats.org/officeDocument/2006/relationships/slideLayout" Target="../slideLayouts/slideLayout1.xml"/><Relationship Id="rId6" Type="http://schemas.openxmlformats.org/officeDocument/2006/relationships/image" Target="../media/image116.jpg"/><Relationship Id="rId5" Type="http://schemas.openxmlformats.org/officeDocument/2006/relationships/image" Target="../media/image115.jpg"/><Relationship Id="rId4" Type="http://schemas.openxmlformats.org/officeDocument/2006/relationships/image" Target="../media/image114.jpg"/></Relationships>
</file>

<file path=ppt/slides/_rels/slide63.xml.rels><?xml version="1.0" encoding="UTF-8" standalone="yes"?>
<Relationships xmlns="http://schemas.openxmlformats.org/package/2006/relationships"><Relationship Id="rId3" Type="http://schemas.openxmlformats.org/officeDocument/2006/relationships/image" Target="../media/image118.jpg"/><Relationship Id="rId7" Type="http://schemas.openxmlformats.org/officeDocument/2006/relationships/image" Target="../media/image122.jpg"/><Relationship Id="rId2" Type="http://schemas.openxmlformats.org/officeDocument/2006/relationships/notesSlide" Target="../notesSlides/notesSlide63.xml"/><Relationship Id="rId1" Type="http://schemas.openxmlformats.org/officeDocument/2006/relationships/slideLayout" Target="../slideLayouts/slideLayout1.xml"/><Relationship Id="rId6" Type="http://schemas.openxmlformats.org/officeDocument/2006/relationships/image" Target="../media/image121.jpg"/><Relationship Id="rId5" Type="http://schemas.openxmlformats.org/officeDocument/2006/relationships/image" Target="../media/image120.jpg"/><Relationship Id="rId4" Type="http://schemas.openxmlformats.org/officeDocument/2006/relationships/image" Target="../media/image119.jpg"/></Relationships>
</file>

<file path=ppt/slides/_rels/slide64.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64.xml"/><Relationship Id="rId1" Type="http://schemas.openxmlformats.org/officeDocument/2006/relationships/slideLayout" Target="../slideLayouts/slideLayout1.xml"/><Relationship Id="rId5" Type="http://schemas.openxmlformats.org/officeDocument/2006/relationships/image" Target="../media/image125.jpg"/><Relationship Id="rId4" Type="http://schemas.openxmlformats.org/officeDocument/2006/relationships/image" Target="../media/image124.jpg"/></Relationships>
</file>

<file path=ppt/slides/_rels/slide65.xml.rels><?xml version="1.0" encoding="UTF-8" standalone="yes"?>
<Relationships xmlns="http://schemas.openxmlformats.org/package/2006/relationships"><Relationship Id="rId3" Type="http://schemas.openxmlformats.org/officeDocument/2006/relationships/image" Target="../media/image126.jpg"/><Relationship Id="rId7" Type="http://schemas.openxmlformats.org/officeDocument/2006/relationships/image" Target="../media/image130.jpg"/><Relationship Id="rId2" Type="http://schemas.openxmlformats.org/officeDocument/2006/relationships/notesSlide" Target="../notesSlides/notesSlide65.xml"/><Relationship Id="rId1" Type="http://schemas.openxmlformats.org/officeDocument/2006/relationships/slideLayout" Target="../slideLayouts/slideLayout1.xml"/><Relationship Id="rId6" Type="http://schemas.openxmlformats.org/officeDocument/2006/relationships/image" Target="../media/image129.jpg"/><Relationship Id="rId5" Type="http://schemas.openxmlformats.org/officeDocument/2006/relationships/image" Target="../media/image128.jpg"/><Relationship Id="rId4" Type="http://schemas.openxmlformats.org/officeDocument/2006/relationships/image" Target="../media/image127.jpg"/></Relationships>
</file>

<file path=ppt/slides/_rels/slide66.xml.rels><?xml version="1.0" encoding="UTF-8" standalone="yes"?>
<Relationships xmlns="http://schemas.openxmlformats.org/package/2006/relationships"><Relationship Id="rId3" Type="http://schemas.openxmlformats.org/officeDocument/2006/relationships/image" Target="../media/image131.jpg"/><Relationship Id="rId7" Type="http://schemas.openxmlformats.org/officeDocument/2006/relationships/image" Target="../media/image135.jpg"/><Relationship Id="rId2" Type="http://schemas.openxmlformats.org/officeDocument/2006/relationships/notesSlide" Target="../notesSlides/notesSlide66.xml"/><Relationship Id="rId1" Type="http://schemas.openxmlformats.org/officeDocument/2006/relationships/slideLayout" Target="../slideLayouts/slideLayout1.xml"/><Relationship Id="rId6" Type="http://schemas.openxmlformats.org/officeDocument/2006/relationships/image" Target="../media/image134.jpg"/><Relationship Id="rId5" Type="http://schemas.openxmlformats.org/officeDocument/2006/relationships/image" Target="../media/image133.jpg"/><Relationship Id="rId4" Type="http://schemas.openxmlformats.org/officeDocument/2006/relationships/image" Target="../media/image132.jpg"/></Relationships>
</file>

<file path=ppt/slides/_rels/slide67.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67.xml"/><Relationship Id="rId1" Type="http://schemas.openxmlformats.org/officeDocument/2006/relationships/slideLayout" Target="../slideLayouts/slideLayout1.xml"/><Relationship Id="rId5" Type="http://schemas.openxmlformats.org/officeDocument/2006/relationships/image" Target="../media/image138.jpg"/><Relationship Id="rId4" Type="http://schemas.openxmlformats.org/officeDocument/2006/relationships/image" Target="../media/image137.jpg"/></Relationships>
</file>

<file path=ppt/slides/_rels/slide68.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68.xml"/><Relationship Id="rId1" Type="http://schemas.openxmlformats.org/officeDocument/2006/relationships/slideLayout" Target="../slideLayouts/slideLayout1.xml"/><Relationship Id="rId5" Type="http://schemas.openxmlformats.org/officeDocument/2006/relationships/image" Target="../media/image141.jpg"/><Relationship Id="rId4" Type="http://schemas.openxmlformats.org/officeDocument/2006/relationships/image" Target="../media/image140.jpg"/></Relationships>
</file>

<file path=ppt/slides/_rels/slide69.xml.rels><?xml version="1.0" encoding="UTF-8" standalone="yes"?>
<Relationships xmlns="http://schemas.openxmlformats.org/package/2006/relationships"><Relationship Id="rId3" Type="http://schemas.openxmlformats.org/officeDocument/2006/relationships/image" Target="../media/image142.jpg"/><Relationship Id="rId7" Type="http://schemas.openxmlformats.org/officeDocument/2006/relationships/image" Target="../media/image146.jpg"/><Relationship Id="rId2" Type="http://schemas.openxmlformats.org/officeDocument/2006/relationships/notesSlide" Target="../notesSlides/notesSlide69.xml"/><Relationship Id="rId1" Type="http://schemas.openxmlformats.org/officeDocument/2006/relationships/slideLayout" Target="../slideLayouts/slideLayout1.xml"/><Relationship Id="rId6" Type="http://schemas.openxmlformats.org/officeDocument/2006/relationships/image" Target="../media/image145.jpg"/><Relationship Id="rId5" Type="http://schemas.openxmlformats.org/officeDocument/2006/relationships/image" Target="../media/image144.jpg"/><Relationship Id="rId4" Type="http://schemas.openxmlformats.org/officeDocument/2006/relationships/image" Target="../media/image143.jpg"/></Relationships>
</file>

<file path=ppt/slides/_rels/slide70.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notesSlide" Target="../notesSlides/notesSlide70.xml"/><Relationship Id="rId1" Type="http://schemas.openxmlformats.org/officeDocument/2006/relationships/slideLayout" Target="../slideLayouts/slideLayout1.xml"/><Relationship Id="rId4" Type="http://schemas.openxmlformats.org/officeDocument/2006/relationships/image" Target="../media/image148.jpg"/></Relationships>
</file>

<file path=ppt/slides/_rels/slide71.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71.xml"/><Relationship Id="rId1" Type="http://schemas.openxmlformats.org/officeDocument/2006/relationships/slideLayout" Target="../slideLayouts/slideLayout1.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0.png"/></Relationships>
</file>

<file path=ppt/slides/_rels/slide72.xml.rels><?xml version="1.0" encoding="UTF-8" standalone="yes"?>
<Relationships xmlns="http://schemas.openxmlformats.org/package/2006/relationships"><Relationship Id="rId8" Type="http://schemas.openxmlformats.org/officeDocument/2006/relationships/image" Target="../media/image157.png"/><Relationship Id="rId3" Type="http://schemas.openxmlformats.org/officeDocument/2006/relationships/image" Target="../media/image153.png"/><Relationship Id="rId7" Type="http://schemas.openxmlformats.org/officeDocument/2006/relationships/image" Target="../media/image151.png"/><Relationship Id="rId2" Type="http://schemas.openxmlformats.org/officeDocument/2006/relationships/notesSlide" Target="../notesSlides/notesSlide72.xml"/><Relationship Id="rId1" Type="http://schemas.openxmlformats.org/officeDocument/2006/relationships/slideLayout" Target="../slideLayouts/slideLayout1.xml"/><Relationship Id="rId6" Type="http://schemas.openxmlformats.org/officeDocument/2006/relationships/image" Target="../media/image156.png"/><Relationship Id="rId5" Type="http://schemas.openxmlformats.org/officeDocument/2006/relationships/image" Target="../media/image155.png"/><Relationship Id="rId4" Type="http://schemas.openxmlformats.org/officeDocument/2006/relationships/image" Target="../media/image154.png"/></Relationships>
</file>

<file path=ppt/slides/_rels/slide73.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73.xml"/><Relationship Id="rId1" Type="http://schemas.openxmlformats.org/officeDocument/2006/relationships/slideLayout" Target="../slideLayouts/slideLayout1.xml"/><Relationship Id="rId6" Type="http://schemas.openxmlformats.org/officeDocument/2006/relationships/image" Target="../media/image160.png"/><Relationship Id="rId5" Type="http://schemas.openxmlformats.org/officeDocument/2006/relationships/image" Target="../media/image159.png"/><Relationship Id="rId4" Type="http://schemas.openxmlformats.org/officeDocument/2006/relationships/image" Target="../media/image151.png"/></Relationships>
</file>

<file path=ppt/slides/_rels/slide74.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74.xml"/><Relationship Id="rId1" Type="http://schemas.openxmlformats.org/officeDocument/2006/relationships/slideLayout" Target="../slideLayouts/slideLayout1.xml"/><Relationship Id="rId6" Type="http://schemas.openxmlformats.org/officeDocument/2006/relationships/image" Target="../media/image152.png"/><Relationship Id="rId5" Type="http://schemas.openxmlformats.org/officeDocument/2006/relationships/image" Target="../media/image161.png"/><Relationship Id="rId4" Type="http://schemas.openxmlformats.org/officeDocument/2006/relationships/image" Target="../media/image157.png"/></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A2E"/>
        </a:solidFill>
        <a:effectLst/>
      </p:bgPr>
    </p:bg>
    <p:spTree>
      <p:nvGrpSpPr>
        <p:cNvPr id="1" name=""/>
        <p:cNvGrpSpPr/>
        <p:nvPr/>
      </p:nvGrpSpPr>
      <p:grpSpPr>
        <a:xfrm>
          <a:off x="0" y="0"/>
          <a:ext cx="0" cy="0"/>
          <a:chOff x="0" y="0"/>
          <a:chExt cx="0" cy="0"/>
        </a:xfrm>
      </p:grpSpPr>
      <p:sp>
        <p:nvSpPr>
          <p:cNvPr id="2" name="Shape 0"/>
          <p:cNvSpPr/>
          <p:nvPr/>
        </p:nvSpPr>
        <p:spPr>
          <a:xfrm>
            <a:off x="8595360" y="-2194560"/>
            <a:ext cx="6400800" cy="6400800"/>
          </a:xfrm>
          <a:prstGeom prst="ellipse">
            <a:avLst/>
          </a:prstGeom>
          <a:solidFill>
            <a:srgbClr val="10363B"/>
          </a:solidFill>
          <a:ln/>
        </p:spPr>
      </p:sp>
      <p:sp>
        <p:nvSpPr>
          <p:cNvPr id="3" name="Shape 1"/>
          <p:cNvSpPr/>
          <p:nvPr/>
        </p:nvSpPr>
        <p:spPr>
          <a:xfrm>
            <a:off x="10058400" y="3291840"/>
            <a:ext cx="4572000" cy="4572000"/>
          </a:xfrm>
          <a:prstGeom prst="ellipse">
            <a:avLst/>
          </a:prstGeom>
          <a:solidFill>
            <a:srgbClr val="0F5C5E"/>
          </a:solidFill>
          <a:ln/>
        </p:spPr>
      </p:sp>
      <p:sp>
        <p:nvSpPr>
          <p:cNvPr id="4" name="Shape 2"/>
          <p:cNvSpPr/>
          <p:nvPr/>
        </p:nvSpPr>
        <p:spPr>
          <a:xfrm>
            <a:off x="-1463040" y="4389120"/>
            <a:ext cx="4023360" cy="4023360"/>
          </a:xfrm>
          <a:prstGeom prst="ellipse">
            <a:avLst/>
          </a:prstGeom>
          <a:solidFill>
            <a:srgbClr val="10363B"/>
          </a:solidFill>
          <a:ln/>
        </p:spPr>
      </p:sp>
      <p:sp>
        <p:nvSpPr>
          <p:cNvPr id="5" name="Shape 3"/>
          <p:cNvSpPr/>
          <p:nvPr/>
        </p:nvSpPr>
        <p:spPr>
          <a:xfrm>
            <a:off x="777240" y="731520"/>
            <a:ext cx="914400" cy="914400"/>
          </a:xfrm>
          <a:prstGeom prst="roundRect">
            <a:avLst>
              <a:gd name="adj" fmla="val 28000"/>
            </a:avLst>
          </a:prstGeom>
          <a:solidFill>
            <a:srgbClr val="0D9488"/>
          </a:solidFill>
          <a:ln/>
          <a:effectLst>
            <a:outerShdw blurRad="101600" dist="25400" dir="8100000" algn="bl" rotWithShape="0">
              <a:srgbClr val="000000">
                <a:alpha val="25000"/>
              </a:srgbClr>
            </a:outerShdw>
          </a:effectLst>
        </p:spPr>
      </p:sp>
      <p:pic>
        <p:nvPicPr>
          <p:cNvPr id="6" name="Image 0" descr="preencoded.png"/>
          <p:cNvPicPr>
            <a:picLocks noChangeAspect="1"/>
          </p:cNvPicPr>
          <p:nvPr/>
        </p:nvPicPr>
        <p:blipFill>
          <a:blip r:embed="rId3"/>
          <a:stretch>
            <a:fillRect/>
          </a:stretch>
        </p:blipFill>
        <p:spPr>
          <a:xfrm>
            <a:off x="969264" y="923544"/>
            <a:ext cx="530352" cy="530352"/>
          </a:xfrm>
          <a:prstGeom prst="rect">
            <a:avLst/>
          </a:prstGeom>
        </p:spPr>
      </p:pic>
      <p:sp>
        <p:nvSpPr>
          <p:cNvPr id="7" name="Text 4"/>
          <p:cNvSpPr/>
          <p:nvPr/>
        </p:nvSpPr>
        <p:spPr>
          <a:xfrm>
            <a:off x="1783080" y="786384"/>
            <a:ext cx="5486400" cy="822960"/>
          </a:xfrm>
          <a:prstGeom prst="rect">
            <a:avLst/>
          </a:prstGeom>
          <a:noFill/>
          <a:ln/>
        </p:spPr>
        <p:txBody>
          <a:bodyPr wrap="square" lIns="0" tIns="0" rIns="0" bIns="0" rtlCol="0" anchor="ctr"/>
          <a:lstStyle/>
          <a:p>
            <a:pPr marL="0" indent="0">
              <a:buNone/>
            </a:pPr>
            <a:r>
              <a:rPr lang="en-US" sz="3000" b="1" dirty="0">
                <a:solidFill>
                  <a:srgbClr val="FFFFFF"/>
                </a:solidFill>
                <a:latin typeface="Trebuchet MS" pitchFamily="34" charset="0"/>
                <a:ea typeface="Trebuchet MS" pitchFamily="34" charset="-122"/>
                <a:cs typeface="Trebuchet MS" pitchFamily="34" charset="-120"/>
              </a:rPr>
              <a:t>NeuroLand</a:t>
            </a:r>
            <a:endParaRPr lang="en-US" sz="3000" dirty="0"/>
          </a:p>
        </p:txBody>
      </p:sp>
      <p:sp>
        <p:nvSpPr>
          <p:cNvPr id="8" name="Text 5"/>
          <p:cNvSpPr/>
          <p:nvPr/>
        </p:nvSpPr>
        <p:spPr>
          <a:xfrm>
            <a:off x="777240" y="2286000"/>
            <a:ext cx="9144000" cy="914400"/>
          </a:xfrm>
          <a:prstGeom prst="rect">
            <a:avLst/>
          </a:prstGeom>
          <a:noFill/>
          <a:ln/>
        </p:spPr>
        <p:txBody>
          <a:bodyPr wrap="square" rtlCol="0" anchor="ctr"/>
          <a:lstStyle/>
          <a:p>
            <a:pPr marL="0" indent="0">
              <a:buNone/>
            </a:pPr>
            <a:r>
              <a:rPr lang="en-US" sz="5000" b="1" dirty="0">
                <a:solidFill>
                  <a:srgbClr val="FFFFFF"/>
                </a:solidFill>
                <a:latin typeface="Trebuchet MS" pitchFamily="34" charset="0"/>
                <a:ea typeface="Trebuchet MS" pitchFamily="34" charset="-122"/>
                <a:cs typeface="Trebuchet MS" pitchFamily="34" charset="-120"/>
              </a:rPr>
              <a:t>A guided tour of the </a:t>
            </a:r>
            <a:r>
              <a:rPr lang="en-US" sz="5000" b="1" dirty="0">
                <a:solidFill>
                  <a:srgbClr val="5EEAD4"/>
                </a:solidFill>
                <a:latin typeface="Trebuchet MS" pitchFamily="34" charset="0"/>
                <a:ea typeface="Trebuchet MS" pitchFamily="34" charset="-122"/>
                <a:cs typeface="Trebuchet MS" pitchFamily="34" charset="-120"/>
              </a:rPr>
              <a:t>platform</a:t>
            </a:r>
            <a:endParaRPr lang="en-US" sz="5000" dirty="0"/>
          </a:p>
        </p:txBody>
      </p:sp>
      <p:sp>
        <p:nvSpPr>
          <p:cNvPr id="9" name="Text 6"/>
          <p:cNvSpPr/>
          <p:nvPr/>
        </p:nvSpPr>
        <p:spPr>
          <a:xfrm>
            <a:off x="822960" y="3383280"/>
            <a:ext cx="8229600" cy="1005840"/>
          </a:xfrm>
          <a:prstGeom prst="rect">
            <a:avLst/>
          </a:prstGeom>
          <a:noFill/>
          <a:ln/>
        </p:spPr>
        <p:txBody>
          <a:bodyPr wrap="square" rtlCol="0" anchor="ctr"/>
          <a:lstStyle/>
          <a:p>
            <a:pPr marL="0" indent="0">
              <a:buNone/>
            </a:pPr>
            <a:r>
              <a:rPr lang="en-US" sz="1650" dirty="0">
                <a:solidFill>
                  <a:srgbClr val="C9E6E2"/>
                </a:solidFill>
                <a:latin typeface="Calibri Light" pitchFamily="34" charset="0"/>
                <a:ea typeface="Calibri Light" pitchFamily="34" charset="-122"/>
                <a:cs typeface="Calibri Light" pitchFamily="34" charset="-120"/>
              </a:rPr>
              <a:t>Every screen of the web and mobile apps — discovery, onboarding, the admin, institution, therapist and guardian experiences, and the child's own space.</a:t>
            </a:r>
            <a:endParaRPr lang="en-US" sz="1650" dirty="0"/>
          </a:p>
        </p:txBody>
      </p:sp>
      <p:sp>
        <p:nvSpPr>
          <p:cNvPr id="10" name="Shape 7"/>
          <p:cNvSpPr/>
          <p:nvPr/>
        </p:nvSpPr>
        <p:spPr>
          <a:xfrm>
            <a:off x="822960" y="4754880"/>
            <a:ext cx="4297680" cy="0"/>
          </a:xfrm>
          <a:prstGeom prst="line">
            <a:avLst/>
          </a:prstGeom>
          <a:noFill/>
          <a:ln w="25400">
            <a:solidFill>
              <a:srgbClr val="0D9488"/>
            </a:solidFill>
            <a:prstDash val="solid"/>
          </a:ln>
        </p:spPr>
      </p:sp>
      <p:sp>
        <p:nvSpPr>
          <p:cNvPr id="11" name="Text 8"/>
          <p:cNvSpPr/>
          <p:nvPr/>
        </p:nvSpPr>
        <p:spPr>
          <a:xfrm>
            <a:off x="822960" y="4983480"/>
            <a:ext cx="8229600" cy="1188720"/>
          </a:xfrm>
          <a:prstGeom prst="rect">
            <a:avLst/>
          </a:prstGeom>
          <a:noFill/>
          <a:ln/>
        </p:spPr>
        <p:txBody>
          <a:bodyPr wrap="square" rtlCol="0" anchor="ctr"/>
          <a:lstStyle/>
          <a:p>
            <a:pPr marL="0" indent="0">
              <a:lnSpc>
                <a:spcPct val="120000"/>
              </a:lnSpc>
              <a:buNone/>
            </a:pPr>
            <a:r>
              <a:rPr lang="en-US" sz="1400" b="1" dirty="0">
                <a:solidFill>
                  <a:srgbClr val="FFFFFF"/>
                </a:solidFill>
                <a:latin typeface="Calibri" pitchFamily="34" charset="0"/>
                <a:ea typeface="Calibri" pitchFamily="34" charset="-122"/>
                <a:cs typeface="Calibri" pitchFamily="34" charset="-120"/>
              </a:rPr>
              <a:t>Almotasembellah Yaser Jararaa  &amp;  Siwar Diab</a:t>
            </a:r>
            <a:endParaRPr lang="en-US" sz="1400" dirty="0"/>
          </a:p>
          <a:p>
            <a:pPr marL="0" indent="0">
              <a:lnSpc>
                <a:spcPct val="120000"/>
              </a:lnSpc>
              <a:buNone/>
            </a:pPr>
            <a:r>
              <a:rPr lang="en-US" sz="1400" dirty="0">
                <a:solidFill>
                  <a:srgbClr val="9FC2BE"/>
                </a:solidFill>
                <a:latin typeface="Calibri" pitchFamily="34" charset="0"/>
                <a:ea typeface="Calibri" pitchFamily="34" charset="-122"/>
                <a:cs typeface="Calibri" pitchFamily="34" charset="-120"/>
              </a:rPr>
              <a:t>Supervisor · Dr. Ashraf Armoush</a:t>
            </a:r>
            <a:endParaRPr lang="en-US" sz="1400" dirty="0"/>
          </a:p>
          <a:p>
            <a:pPr marL="0" indent="0">
              <a:lnSpc>
                <a:spcPct val="120000"/>
              </a:lnSpc>
              <a:buNone/>
            </a:pPr>
            <a:r>
              <a:rPr lang="en-US" sz="1200" dirty="0">
                <a:solidFill>
                  <a:srgbClr val="7FA6A2"/>
                </a:solidFill>
                <a:latin typeface="Calibri" pitchFamily="34" charset="0"/>
                <a:ea typeface="Calibri" pitchFamily="34" charset="-122"/>
                <a:cs typeface="Calibri" pitchFamily="34" charset="-120"/>
              </a:rPr>
              <a:t>An-Najah National University · Computer Engineering · 2025–2026</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OVERVIEW</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What NeuroLand is, in one screen</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02</a:t>
            </a:r>
            <a:endParaRPr lang="en-US" sz="1000" dirty="0"/>
          </a:p>
        </p:txBody>
      </p:sp>
      <p:sp>
        <p:nvSpPr>
          <p:cNvPr id="5" name="Shape 3"/>
          <p:cNvSpPr/>
          <p:nvPr/>
        </p:nvSpPr>
        <p:spPr>
          <a:xfrm>
            <a:off x="5669280" y="1737360"/>
            <a:ext cx="6035040" cy="3551914"/>
          </a:xfrm>
          <a:prstGeom prst="roundRect">
            <a:avLst>
              <a:gd name="adj" fmla="val 2317"/>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Dark-mode landing hero featuring a verified-therapist preview card."/>
          <p:cNvPicPr>
            <a:picLocks noChangeAspect="1"/>
          </p:cNvPicPr>
          <p:nvPr/>
        </p:nvPicPr>
        <p:blipFill>
          <a:blip r:embed="rId3"/>
          <a:stretch>
            <a:fillRect/>
          </a:stretch>
        </p:blipFill>
        <p:spPr>
          <a:xfrm>
            <a:off x="5762499" y="1792224"/>
            <a:ext cx="5848602" cy="3442186"/>
          </a:xfrm>
          <a:prstGeom prst="rect">
            <a:avLst/>
          </a:prstGeom>
        </p:spPr>
      </p:pic>
      <p:sp>
        <p:nvSpPr>
          <p:cNvPr id="7" name="Text 4"/>
          <p:cNvSpPr/>
          <p:nvPr/>
        </p:nvSpPr>
        <p:spPr>
          <a:xfrm>
            <a:off x="640080" y="1783080"/>
            <a:ext cx="4663440" cy="822960"/>
          </a:xfrm>
          <a:prstGeom prst="rect">
            <a:avLst/>
          </a:prstGeom>
          <a:noFill/>
          <a:ln/>
        </p:spPr>
        <p:txBody>
          <a:bodyPr wrap="square" lIns="0" tIns="0" rIns="0" bIns="0" rtlCol="0" anchor="ctr"/>
          <a:lstStyle/>
          <a:p>
            <a:pPr marL="0" indent="0">
              <a:buNone/>
            </a:pPr>
            <a:r>
              <a:rPr lang="en-US" sz="1500" dirty="0">
                <a:solidFill>
                  <a:srgbClr val="1E2A2E"/>
                </a:solidFill>
                <a:latin typeface="Calibri Light" pitchFamily="34" charset="0"/>
                <a:ea typeface="Calibri Light" pitchFamily="34" charset="-122"/>
                <a:cs typeface="Calibri Light" pitchFamily="34" charset="-120"/>
              </a:rPr>
              <a:t>A single platform — web and mobile, on one shared backend — that brings the whole therapy journey into one place.</a:t>
            </a:r>
            <a:endParaRPr lang="en-US" sz="1500" dirty="0"/>
          </a:p>
        </p:txBody>
      </p:sp>
      <p:sp>
        <p:nvSpPr>
          <p:cNvPr id="8" name="Text 5"/>
          <p:cNvSpPr/>
          <p:nvPr/>
        </p:nvSpPr>
        <p:spPr>
          <a:xfrm>
            <a:off x="640080" y="2743200"/>
            <a:ext cx="4709160" cy="3657600"/>
          </a:xfrm>
          <a:prstGeom prst="rect">
            <a:avLst/>
          </a:prstGeom>
          <a:noFill/>
          <a:ln/>
        </p:spPr>
        <p:txBody>
          <a:bodyPr wrap="square" lIns="0" tIns="0" rIns="0" bIns="0" rtlCol="0" anchor="ctr"/>
          <a:lstStyle/>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Trusted discovery — only admin-verified therapists are listed</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One connected care record — sessions, reports, plans &amp; activities link together</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Real-time collaboration — messaging, calls and live notifications</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Accessible &amp; bilingual — child-friendly, with full Arabic / English RTL</a:t>
            </a:r>
            <a:endParaRPr lang="en-US" sz="13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OVERVIEW</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Five roles share one system</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03</a:t>
            </a:r>
            <a:endParaRPr lang="en-US" sz="1000" dirty="0"/>
          </a:p>
        </p:txBody>
      </p:sp>
      <p:sp>
        <p:nvSpPr>
          <p:cNvPr id="5" name="Shape 3"/>
          <p:cNvSpPr/>
          <p:nvPr/>
        </p:nvSpPr>
        <p:spPr>
          <a:xfrm>
            <a:off x="685800" y="1737360"/>
            <a:ext cx="658368" cy="658368"/>
          </a:xfrm>
          <a:prstGeom prst="ellipse">
            <a:avLst/>
          </a:prstGeom>
          <a:solidFill>
            <a:srgbClr val="ECF7F5"/>
          </a:solidFill>
          <a:ln/>
        </p:spPr>
      </p:sp>
      <p:pic>
        <p:nvPicPr>
          <p:cNvPr id="6" name="Image 0" descr="preencoded.png"/>
          <p:cNvPicPr>
            <a:picLocks noChangeAspect="1"/>
          </p:cNvPicPr>
          <p:nvPr/>
        </p:nvPicPr>
        <p:blipFill>
          <a:blip r:embed="rId3"/>
          <a:stretch>
            <a:fillRect/>
          </a:stretch>
        </p:blipFill>
        <p:spPr>
          <a:xfrm>
            <a:off x="837225" y="1888785"/>
            <a:ext cx="355519" cy="355519"/>
          </a:xfrm>
          <a:prstGeom prst="rect">
            <a:avLst/>
          </a:prstGeom>
        </p:spPr>
      </p:pic>
      <p:sp>
        <p:nvSpPr>
          <p:cNvPr id="7" name="Text 4"/>
          <p:cNvSpPr/>
          <p:nvPr/>
        </p:nvSpPr>
        <p:spPr>
          <a:xfrm>
            <a:off x="1554480" y="1773936"/>
            <a:ext cx="2926080" cy="365760"/>
          </a:xfrm>
          <a:prstGeom prst="rect">
            <a:avLst/>
          </a:prstGeom>
          <a:noFill/>
          <a:ln/>
        </p:spPr>
        <p:txBody>
          <a:bodyPr wrap="square" lIns="0" tIns="0" rIns="0" bIns="0" rtlCol="0" anchor="ctr"/>
          <a:lstStyle/>
          <a:p>
            <a:pPr marL="0" indent="0">
              <a:buNone/>
            </a:pPr>
            <a:r>
              <a:rPr lang="en-US" sz="1600" b="1" dirty="0">
                <a:solidFill>
                  <a:srgbClr val="0F5C5E"/>
                </a:solidFill>
                <a:latin typeface="Trebuchet MS" pitchFamily="34" charset="0"/>
                <a:ea typeface="Trebuchet MS" pitchFamily="34" charset="-122"/>
                <a:cs typeface="Trebuchet MS" pitchFamily="34" charset="-120"/>
              </a:rPr>
              <a:t>Guardian</a:t>
            </a:r>
            <a:endParaRPr lang="en-US" sz="1600" dirty="0"/>
          </a:p>
        </p:txBody>
      </p:sp>
      <p:sp>
        <p:nvSpPr>
          <p:cNvPr id="8" name="Text 5"/>
          <p:cNvSpPr/>
          <p:nvPr/>
        </p:nvSpPr>
        <p:spPr>
          <a:xfrm>
            <a:off x="1554480" y="2103120"/>
            <a:ext cx="4572000" cy="365760"/>
          </a:xfrm>
          <a:prstGeom prst="rect">
            <a:avLst/>
          </a:prstGeom>
          <a:noFill/>
          <a:ln/>
        </p:spPr>
        <p:txBody>
          <a:bodyPr wrap="square" lIns="0" tIns="0" rIns="0" bIns="0" rtlCol="0" anchor="ctr"/>
          <a:lstStyle/>
          <a:p>
            <a:pPr marL="0" indent="0">
              <a:buNone/>
            </a:pPr>
            <a:r>
              <a:rPr lang="en-US" sz="1250" dirty="0">
                <a:solidFill>
                  <a:srgbClr val="5B7077"/>
                </a:solidFill>
                <a:latin typeface="Calibri" pitchFamily="34" charset="0"/>
                <a:ea typeface="Calibri" pitchFamily="34" charset="-122"/>
                <a:cs typeface="Calibri" pitchFamily="34" charset="-120"/>
              </a:rPr>
              <a:t>Registers dependents, books &amp; pays, follows progress.</a:t>
            </a:r>
            <a:endParaRPr lang="en-US" sz="1250" dirty="0"/>
          </a:p>
        </p:txBody>
      </p:sp>
      <p:sp>
        <p:nvSpPr>
          <p:cNvPr id="9" name="Shape 6"/>
          <p:cNvSpPr/>
          <p:nvPr/>
        </p:nvSpPr>
        <p:spPr>
          <a:xfrm>
            <a:off x="685800" y="2606040"/>
            <a:ext cx="658368" cy="658368"/>
          </a:xfrm>
          <a:prstGeom prst="ellipse">
            <a:avLst/>
          </a:prstGeom>
          <a:solidFill>
            <a:srgbClr val="ECF7F5"/>
          </a:solidFill>
          <a:ln/>
        </p:spPr>
      </p:sp>
      <p:pic>
        <p:nvPicPr>
          <p:cNvPr id="10" name="Image 1" descr="preencoded.png"/>
          <p:cNvPicPr>
            <a:picLocks noChangeAspect="1"/>
          </p:cNvPicPr>
          <p:nvPr/>
        </p:nvPicPr>
        <p:blipFill>
          <a:blip r:embed="rId4"/>
          <a:stretch>
            <a:fillRect/>
          </a:stretch>
        </p:blipFill>
        <p:spPr>
          <a:xfrm>
            <a:off x="837225" y="2757465"/>
            <a:ext cx="355519" cy="355519"/>
          </a:xfrm>
          <a:prstGeom prst="rect">
            <a:avLst/>
          </a:prstGeom>
        </p:spPr>
      </p:pic>
      <p:sp>
        <p:nvSpPr>
          <p:cNvPr id="11" name="Text 7"/>
          <p:cNvSpPr/>
          <p:nvPr/>
        </p:nvSpPr>
        <p:spPr>
          <a:xfrm>
            <a:off x="1554480" y="2642616"/>
            <a:ext cx="2926080" cy="365760"/>
          </a:xfrm>
          <a:prstGeom prst="rect">
            <a:avLst/>
          </a:prstGeom>
          <a:noFill/>
          <a:ln/>
        </p:spPr>
        <p:txBody>
          <a:bodyPr wrap="square" lIns="0" tIns="0" rIns="0" bIns="0" rtlCol="0" anchor="ctr"/>
          <a:lstStyle/>
          <a:p>
            <a:pPr marL="0" indent="0">
              <a:buNone/>
            </a:pPr>
            <a:r>
              <a:rPr lang="en-US" sz="1600" b="1" dirty="0">
                <a:solidFill>
                  <a:srgbClr val="0F5C5E"/>
                </a:solidFill>
                <a:latin typeface="Trebuchet MS" pitchFamily="34" charset="0"/>
                <a:ea typeface="Trebuchet MS" pitchFamily="34" charset="-122"/>
                <a:cs typeface="Trebuchet MS" pitchFamily="34" charset="-120"/>
              </a:rPr>
              <a:t>Therapist</a:t>
            </a:r>
            <a:endParaRPr lang="en-US" sz="1600" dirty="0"/>
          </a:p>
        </p:txBody>
      </p:sp>
      <p:sp>
        <p:nvSpPr>
          <p:cNvPr id="12" name="Text 8"/>
          <p:cNvSpPr/>
          <p:nvPr/>
        </p:nvSpPr>
        <p:spPr>
          <a:xfrm>
            <a:off x="1554480" y="2971800"/>
            <a:ext cx="4572000" cy="365760"/>
          </a:xfrm>
          <a:prstGeom prst="rect">
            <a:avLst/>
          </a:prstGeom>
          <a:noFill/>
          <a:ln/>
        </p:spPr>
        <p:txBody>
          <a:bodyPr wrap="square" lIns="0" tIns="0" rIns="0" bIns="0" rtlCol="0" anchor="ctr"/>
          <a:lstStyle/>
          <a:p>
            <a:pPr marL="0" indent="0">
              <a:buNone/>
            </a:pPr>
            <a:r>
              <a:rPr lang="en-US" sz="1250" dirty="0">
                <a:solidFill>
                  <a:srgbClr val="5B7077"/>
                </a:solidFill>
                <a:latin typeface="Calibri" pitchFamily="34" charset="0"/>
                <a:ea typeface="Calibri" pitchFamily="34" charset="-122"/>
                <a:cs typeface="Calibri" pitchFamily="34" charset="-120"/>
              </a:rPr>
              <a:t>Runs sessions, writes reports, builds treatment plans.</a:t>
            </a:r>
            <a:endParaRPr lang="en-US" sz="1250" dirty="0"/>
          </a:p>
        </p:txBody>
      </p:sp>
      <p:sp>
        <p:nvSpPr>
          <p:cNvPr id="13" name="Shape 9"/>
          <p:cNvSpPr/>
          <p:nvPr/>
        </p:nvSpPr>
        <p:spPr>
          <a:xfrm>
            <a:off x="685800" y="3474720"/>
            <a:ext cx="658368" cy="658368"/>
          </a:xfrm>
          <a:prstGeom prst="ellipse">
            <a:avLst/>
          </a:prstGeom>
          <a:solidFill>
            <a:srgbClr val="ECF7F5"/>
          </a:solidFill>
          <a:ln/>
        </p:spPr>
      </p:sp>
      <p:pic>
        <p:nvPicPr>
          <p:cNvPr id="14" name="Image 2" descr="preencoded.png"/>
          <p:cNvPicPr>
            <a:picLocks noChangeAspect="1"/>
          </p:cNvPicPr>
          <p:nvPr/>
        </p:nvPicPr>
        <p:blipFill>
          <a:blip r:embed="rId5"/>
          <a:stretch>
            <a:fillRect/>
          </a:stretch>
        </p:blipFill>
        <p:spPr>
          <a:xfrm>
            <a:off x="837225" y="3626145"/>
            <a:ext cx="355519" cy="355519"/>
          </a:xfrm>
          <a:prstGeom prst="rect">
            <a:avLst/>
          </a:prstGeom>
        </p:spPr>
      </p:pic>
      <p:sp>
        <p:nvSpPr>
          <p:cNvPr id="15" name="Text 10"/>
          <p:cNvSpPr/>
          <p:nvPr/>
        </p:nvSpPr>
        <p:spPr>
          <a:xfrm>
            <a:off x="1554480" y="3511296"/>
            <a:ext cx="2926080" cy="365760"/>
          </a:xfrm>
          <a:prstGeom prst="rect">
            <a:avLst/>
          </a:prstGeom>
          <a:noFill/>
          <a:ln/>
        </p:spPr>
        <p:txBody>
          <a:bodyPr wrap="square" lIns="0" tIns="0" rIns="0" bIns="0" rtlCol="0" anchor="ctr"/>
          <a:lstStyle/>
          <a:p>
            <a:pPr marL="0" indent="0">
              <a:buNone/>
            </a:pPr>
            <a:r>
              <a:rPr lang="en-US" sz="1600" b="1" dirty="0">
                <a:solidFill>
                  <a:srgbClr val="0F5C5E"/>
                </a:solidFill>
                <a:latin typeface="Trebuchet MS" pitchFamily="34" charset="0"/>
                <a:ea typeface="Trebuchet MS" pitchFamily="34" charset="-122"/>
                <a:cs typeface="Trebuchet MS" pitchFamily="34" charset="-120"/>
              </a:rPr>
              <a:t>Institution</a:t>
            </a:r>
            <a:endParaRPr lang="en-US" sz="1600" dirty="0"/>
          </a:p>
        </p:txBody>
      </p:sp>
      <p:sp>
        <p:nvSpPr>
          <p:cNvPr id="16" name="Text 11"/>
          <p:cNvSpPr/>
          <p:nvPr/>
        </p:nvSpPr>
        <p:spPr>
          <a:xfrm>
            <a:off x="1554480" y="3840480"/>
            <a:ext cx="4572000" cy="365760"/>
          </a:xfrm>
          <a:prstGeom prst="rect">
            <a:avLst/>
          </a:prstGeom>
          <a:noFill/>
          <a:ln/>
        </p:spPr>
        <p:txBody>
          <a:bodyPr wrap="square" lIns="0" tIns="0" rIns="0" bIns="0" rtlCol="0" anchor="ctr"/>
          <a:lstStyle/>
          <a:p>
            <a:pPr marL="0" indent="0">
              <a:buNone/>
            </a:pPr>
            <a:r>
              <a:rPr lang="en-US" sz="1250" dirty="0">
                <a:solidFill>
                  <a:srgbClr val="5B7077"/>
                </a:solidFill>
                <a:latin typeface="Calibri" pitchFamily="34" charset="0"/>
                <a:ea typeface="Calibri" pitchFamily="34" charset="-122"/>
                <a:cs typeface="Calibri" pitchFamily="34" charset="-120"/>
              </a:rPr>
              <a:t>Oversees a therapist roster, enrolments and analytics.</a:t>
            </a:r>
            <a:endParaRPr lang="en-US" sz="1250" dirty="0"/>
          </a:p>
        </p:txBody>
      </p:sp>
      <p:sp>
        <p:nvSpPr>
          <p:cNvPr id="17" name="Shape 12"/>
          <p:cNvSpPr/>
          <p:nvPr/>
        </p:nvSpPr>
        <p:spPr>
          <a:xfrm>
            <a:off x="685800" y="4343400"/>
            <a:ext cx="658368" cy="658368"/>
          </a:xfrm>
          <a:prstGeom prst="ellipse">
            <a:avLst/>
          </a:prstGeom>
          <a:solidFill>
            <a:srgbClr val="ECF7F5"/>
          </a:solidFill>
          <a:ln/>
        </p:spPr>
      </p:sp>
      <p:pic>
        <p:nvPicPr>
          <p:cNvPr id="18" name="Image 3" descr="preencoded.png"/>
          <p:cNvPicPr>
            <a:picLocks noChangeAspect="1"/>
          </p:cNvPicPr>
          <p:nvPr/>
        </p:nvPicPr>
        <p:blipFill>
          <a:blip r:embed="rId6"/>
          <a:stretch>
            <a:fillRect/>
          </a:stretch>
        </p:blipFill>
        <p:spPr>
          <a:xfrm>
            <a:off x="837225" y="4494825"/>
            <a:ext cx="355519" cy="355519"/>
          </a:xfrm>
          <a:prstGeom prst="rect">
            <a:avLst/>
          </a:prstGeom>
        </p:spPr>
      </p:pic>
      <p:sp>
        <p:nvSpPr>
          <p:cNvPr id="19" name="Text 13"/>
          <p:cNvSpPr/>
          <p:nvPr/>
        </p:nvSpPr>
        <p:spPr>
          <a:xfrm>
            <a:off x="1554480" y="4379976"/>
            <a:ext cx="2926080" cy="365760"/>
          </a:xfrm>
          <a:prstGeom prst="rect">
            <a:avLst/>
          </a:prstGeom>
          <a:noFill/>
          <a:ln/>
        </p:spPr>
        <p:txBody>
          <a:bodyPr wrap="square" lIns="0" tIns="0" rIns="0" bIns="0" rtlCol="0" anchor="ctr"/>
          <a:lstStyle/>
          <a:p>
            <a:pPr marL="0" indent="0">
              <a:buNone/>
            </a:pPr>
            <a:r>
              <a:rPr lang="en-US" sz="1600" b="1" dirty="0">
                <a:solidFill>
                  <a:srgbClr val="0F5C5E"/>
                </a:solidFill>
                <a:latin typeface="Trebuchet MS" pitchFamily="34" charset="0"/>
                <a:ea typeface="Trebuchet MS" pitchFamily="34" charset="-122"/>
                <a:cs typeface="Trebuchet MS" pitchFamily="34" charset="-120"/>
              </a:rPr>
              <a:t>Administrator</a:t>
            </a:r>
            <a:endParaRPr lang="en-US" sz="1600" dirty="0"/>
          </a:p>
        </p:txBody>
      </p:sp>
      <p:sp>
        <p:nvSpPr>
          <p:cNvPr id="20" name="Text 14"/>
          <p:cNvSpPr/>
          <p:nvPr/>
        </p:nvSpPr>
        <p:spPr>
          <a:xfrm>
            <a:off x="1554480" y="4709160"/>
            <a:ext cx="4572000" cy="365760"/>
          </a:xfrm>
          <a:prstGeom prst="rect">
            <a:avLst/>
          </a:prstGeom>
          <a:noFill/>
          <a:ln/>
        </p:spPr>
        <p:txBody>
          <a:bodyPr wrap="square" lIns="0" tIns="0" rIns="0" bIns="0" rtlCol="0" anchor="ctr"/>
          <a:lstStyle/>
          <a:p>
            <a:pPr marL="0" indent="0">
              <a:buNone/>
            </a:pPr>
            <a:r>
              <a:rPr lang="en-US" sz="1250" dirty="0">
                <a:solidFill>
                  <a:srgbClr val="5B7077"/>
                </a:solidFill>
                <a:latin typeface="Calibri" pitchFamily="34" charset="0"/>
                <a:ea typeface="Calibri" pitchFamily="34" charset="-122"/>
                <a:cs typeface="Calibri" pitchFamily="34" charset="-120"/>
              </a:rPr>
              <a:t>Verifies therapists, manages roles, audits everything.</a:t>
            </a:r>
            <a:endParaRPr lang="en-US" sz="1250" dirty="0"/>
          </a:p>
        </p:txBody>
      </p:sp>
      <p:sp>
        <p:nvSpPr>
          <p:cNvPr id="21" name="Shape 15"/>
          <p:cNvSpPr/>
          <p:nvPr/>
        </p:nvSpPr>
        <p:spPr>
          <a:xfrm>
            <a:off x="685800" y="5212080"/>
            <a:ext cx="658368" cy="658368"/>
          </a:xfrm>
          <a:prstGeom prst="ellipse">
            <a:avLst/>
          </a:prstGeom>
          <a:solidFill>
            <a:srgbClr val="ECF7F5"/>
          </a:solidFill>
          <a:ln/>
        </p:spPr>
      </p:sp>
      <p:pic>
        <p:nvPicPr>
          <p:cNvPr id="22" name="Image 4" descr="preencoded.png"/>
          <p:cNvPicPr>
            <a:picLocks noChangeAspect="1"/>
          </p:cNvPicPr>
          <p:nvPr/>
        </p:nvPicPr>
        <p:blipFill>
          <a:blip r:embed="rId7"/>
          <a:stretch>
            <a:fillRect/>
          </a:stretch>
        </p:blipFill>
        <p:spPr>
          <a:xfrm>
            <a:off x="837225" y="5363505"/>
            <a:ext cx="355519" cy="355519"/>
          </a:xfrm>
          <a:prstGeom prst="rect">
            <a:avLst/>
          </a:prstGeom>
        </p:spPr>
      </p:pic>
      <p:sp>
        <p:nvSpPr>
          <p:cNvPr id="23" name="Text 16"/>
          <p:cNvSpPr/>
          <p:nvPr/>
        </p:nvSpPr>
        <p:spPr>
          <a:xfrm>
            <a:off x="1554480" y="5248656"/>
            <a:ext cx="2926080" cy="365760"/>
          </a:xfrm>
          <a:prstGeom prst="rect">
            <a:avLst/>
          </a:prstGeom>
          <a:noFill/>
          <a:ln/>
        </p:spPr>
        <p:txBody>
          <a:bodyPr wrap="square" lIns="0" tIns="0" rIns="0" bIns="0" rtlCol="0" anchor="ctr"/>
          <a:lstStyle/>
          <a:p>
            <a:pPr marL="0" indent="0">
              <a:buNone/>
            </a:pPr>
            <a:r>
              <a:rPr lang="en-US" sz="1600" b="1" dirty="0">
                <a:solidFill>
                  <a:srgbClr val="0F5C5E"/>
                </a:solidFill>
                <a:latin typeface="Trebuchet MS" pitchFamily="34" charset="0"/>
                <a:ea typeface="Trebuchet MS" pitchFamily="34" charset="-122"/>
                <a:cs typeface="Trebuchet MS" pitchFamily="34" charset="-120"/>
              </a:rPr>
              <a:t>Patient (child)</a:t>
            </a:r>
            <a:endParaRPr lang="en-US" sz="1600" dirty="0"/>
          </a:p>
        </p:txBody>
      </p:sp>
      <p:sp>
        <p:nvSpPr>
          <p:cNvPr id="24" name="Text 17"/>
          <p:cNvSpPr/>
          <p:nvPr/>
        </p:nvSpPr>
        <p:spPr>
          <a:xfrm>
            <a:off x="1554480" y="5577840"/>
            <a:ext cx="4572000" cy="365760"/>
          </a:xfrm>
          <a:prstGeom prst="rect">
            <a:avLst/>
          </a:prstGeom>
          <a:noFill/>
          <a:ln/>
        </p:spPr>
        <p:txBody>
          <a:bodyPr wrap="square" lIns="0" tIns="0" rIns="0" bIns="0" rtlCol="0" anchor="ctr"/>
          <a:lstStyle/>
          <a:p>
            <a:pPr marL="0" indent="0">
              <a:buNone/>
            </a:pPr>
            <a:r>
              <a:rPr lang="en-US" sz="1250" dirty="0">
                <a:solidFill>
                  <a:srgbClr val="5B7077"/>
                </a:solidFill>
                <a:latin typeface="Calibri" pitchFamily="34" charset="0"/>
                <a:ea typeface="Calibri" pitchFamily="34" charset="-122"/>
                <a:cs typeface="Calibri" pitchFamily="34" charset="-120"/>
              </a:rPr>
              <a:t>A simplified, PIN-based space with activities &amp; wellness.</a:t>
            </a:r>
            <a:endParaRPr lang="en-US" sz="1250" dirty="0"/>
          </a:p>
        </p:txBody>
      </p:sp>
      <p:sp>
        <p:nvSpPr>
          <p:cNvPr id="25" name="Shape 18"/>
          <p:cNvSpPr/>
          <p:nvPr/>
        </p:nvSpPr>
        <p:spPr>
          <a:xfrm>
            <a:off x="6400800" y="1737360"/>
            <a:ext cx="5212080" cy="3108960"/>
          </a:xfrm>
          <a:prstGeom prst="roundRect">
            <a:avLst>
              <a:gd name="adj" fmla="val 2647"/>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26" name="Image 5" descr="“Built around who you are” — role selection for guardian, therapist, and institution."/>
          <p:cNvPicPr>
            <a:picLocks noChangeAspect="1"/>
          </p:cNvPicPr>
          <p:nvPr/>
        </p:nvPicPr>
        <p:blipFill>
          <a:blip r:embed="rId8"/>
          <a:stretch>
            <a:fillRect/>
          </a:stretch>
        </p:blipFill>
        <p:spPr>
          <a:xfrm>
            <a:off x="6458850" y="1792224"/>
            <a:ext cx="5095980" cy="2999232"/>
          </a:xfrm>
          <a:prstGeom prst="rect">
            <a:avLst/>
          </a:prstGeom>
        </p:spPr>
      </p:pic>
      <p:sp>
        <p:nvSpPr>
          <p:cNvPr id="27" name="Text 19"/>
          <p:cNvSpPr/>
          <p:nvPr/>
        </p:nvSpPr>
        <p:spPr>
          <a:xfrm>
            <a:off x="6400800" y="4882896"/>
            <a:ext cx="5212080" cy="27432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The public role picker at sign-up</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2A2E"/>
        </a:solidFill>
        <a:effectLst/>
      </p:bgPr>
    </p:bg>
    <p:spTree>
      <p:nvGrpSpPr>
        <p:cNvPr id="1" name=""/>
        <p:cNvGrpSpPr/>
        <p:nvPr/>
      </p:nvGrpSpPr>
      <p:grpSpPr>
        <a:xfrm>
          <a:off x="0" y="0"/>
          <a:ext cx="0" cy="0"/>
          <a:chOff x="0" y="0"/>
          <a:chExt cx="0" cy="0"/>
        </a:xfrm>
      </p:grpSpPr>
      <p:sp>
        <p:nvSpPr>
          <p:cNvPr id="2" name="Shape 0"/>
          <p:cNvSpPr/>
          <p:nvPr/>
        </p:nvSpPr>
        <p:spPr>
          <a:xfrm>
            <a:off x="8961120" y="-2103120"/>
            <a:ext cx="6035040" cy="6035040"/>
          </a:xfrm>
          <a:prstGeom prst="ellipse">
            <a:avLst/>
          </a:prstGeom>
          <a:solidFill>
            <a:srgbClr val="10363B"/>
          </a:solidFill>
          <a:ln/>
        </p:spPr>
      </p:sp>
      <p:sp>
        <p:nvSpPr>
          <p:cNvPr id="3" name="Shape 1"/>
          <p:cNvSpPr/>
          <p:nvPr/>
        </p:nvSpPr>
        <p:spPr>
          <a:xfrm>
            <a:off x="-1463040" y="4206240"/>
            <a:ext cx="4206240" cy="4206240"/>
          </a:xfrm>
          <a:prstGeom prst="ellipse">
            <a:avLst/>
          </a:prstGeom>
          <a:solidFill>
            <a:srgbClr val="10363B"/>
          </a:solidFill>
          <a:ln/>
        </p:spPr>
      </p:sp>
      <p:sp>
        <p:nvSpPr>
          <p:cNvPr id="4" name="Shape 2"/>
          <p:cNvSpPr/>
          <p:nvPr/>
        </p:nvSpPr>
        <p:spPr>
          <a:xfrm>
            <a:off x="868680" y="2286000"/>
            <a:ext cx="1371600" cy="1371600"/>
          </a:xfrm>
          <a:prstGeom prst="ellipse">
            <a:avLst/>
          </a:prstGeom>
          <a:solidFill>
            <a:srgbClr val="5EEAD4"/>
          </a:solidFill>
          <a:ln/>
        </p:spPr>
      </p:sp>
      <p:pic>
        <p:nvPicPr>
          <p:cNvPr id="5" name="Image 0" descr="preencoded.png"/>
          <p:cNvPicPr>
            <a:picLocks noChangeAspect="1"/>
          </p:cNvPicPr>
          <p:nvPr/>
        </p:nvPicPr>
        <p:blipFill>
          <a:blip r:embed="rId3"/>
          <a:stretch>
            <a:fillRect/>
          </a:stretch>
        </p:blipFill>
        <p:spPr>
          <a:xfrm>
            <a:off x="1170432" y="2587752"/>
            <a:ext cx="768096" cy="768096"/>
          </a:xfrm>
          <a:prstGeom prst="rect">
            <a:avLst/>
          </a:prstGeom>
        </p:spPr>
      </p:pic>
      <p:sp>
        <p:nvSpPr>
          <p:cNvPr id="6" name="Text 3"/>
          <p:cNvSpPr/>
          <p:nvPr/>
        </p:nvSpPr>
        <p:spPr>
          <a:xfrm>
            <a:off x="2606040" y="2331720"/>
            <a:ext cx="8229600" cy="365760"/>
          </a:xfrm>
          <a:prstGeom prst="rect">
            <a:avLst/>
          </a:prstGeom>
          <a:noFill/>
          <a:ln/>
        </p:spPr>
        <p:txBody>
          <a:bodyPr wrap="square" lIns="0" tIns="0" rIns="0" bIns="0" rtlCol="0" anchor="ctr"/>
          <a:lstStyle/>
          <a:p>
            <a:pPr marL="0" indent="0">
              <a:buNone/>
            </a:pPr>
            <a:r>
              <a:rPr lang="en-US" sz="1400" b="1" kern="0" spc="300" dirty="0">
                <a:solidFill>
                  <a:srgbClr val="5EEAD4"/>
                </a:solidFill>
                <a:latin typeface="Trebuchet MS" pitchFamily="34" charset="0"/>
                <a:ea typeface="Trebuchet MS" pitchFamily="34" charset="-122"/>
                <a:cs typeface="Trebuchet MS" pitchFamily="34" charset="-120"/>
              </a:rPr>
              <a:t>PART ONE</a:t>
            </a:r>
            <a:endParaRPr lang="en-US" sz="1400" dirty="0"/>
          </a:p>
        </p:txBody>
      </p:sp>
      <p:sp>
        <p:nvSpPr>
          <p:cNvPr id="7" name="Text 4"/>
          <p:cNvSpPr/>
          <p:nvPr/>
        </p:nvSpPr>
        <p:spPr>
          <a:xfrm>
            <a:off x="2606040" y="2697480"/>
            <a:ext cx="8778240" cy="914400"/>
          </a:xfrm>
          <a:prstGeom prst="rect">
            <a:avLst/>
          </a:prstGeom>
          <a:noFill/>
          <a:ln/>
        </p:spPr>
        <p:txBody>
          <a:bodyPr wrap="square" lIns="0" tIns="0" rIns="0" bIns="0" rtlCol="0" anchor="ctr"/>
          <a:lstStyle/>
          <a:p>
            <a:pPr marL="0" indent="0">
              <a:buNone/>
            </a:pPr>
            <a:r>
              <a:rPr lang="en-US" sz="4000" b="1" dirty="0">
                <a:solidFill>
                  <a:srgbClr val="FFFFFF"/>
                </a:solidFill>
                <a:latin typeface="Trebuchet MS" pitchFamily="34" charset="0"/>
                <a:ea typeface="Trebuchet MS" pitchFamily="34" charset="-122"/>
                <a:cs typeface="Trebuchet MS" pitchFamily="34" charset="-120"/>
              </a:rPr>
              <a:t>The Web Platform</a:t>
            </a:r>
            <a:endParaRPr lang="en-US" sz="4000" dirty="0"/>
          </a:p>
        </p:txBody>
      </p:sp>
      <p:sp>
        <p:nvSpPr>
          <p:cNvPr id="8" name="Text 5"/>
          <p:cNvSpPr/>
          <p:nvPr/>
        </p:nvSpPr>
        <p:spPr>
          <a:xfrm>
            <a:off x="2651760" y="3749040"/>
            <a:ext cx="8412480" cy="822960"/>
          </a:xfrm>
          <a:prstGeom prst="rect">
            <a:avLst/>
          </a:prstGeom>
          <a:noFill/>
          <a:ln/>
        </p:spPr>
        <p:txBody>
          <a:bodyPr wrap="square" lIns="0" tIns="0" rIns="0" bIns="0" rtlCol="0" anchor="ctr"/>
          <a:lstStyle/>
          <a:p>
            <a:pPr marL="0" indent="0">
              <a:buNone/>
            </a:pPr>
            <a:r>
              <a:rPr lang="en-US" sz="1600" dirty="0">
                <a:solidFill>
                  <a:srgbClr val="C9E6E2"/>
                </a:solidFill>
                <a:latin typeface="Calibri Light" pitchFamily="34" charset="0"/>
                <a:ea typeface="Calibri Light" pitchFamily="34" charset="-122"/>
                <a:cs typeface="Calibri Light" pitchFamily="34" charset="-120"/>
              </a:rPr>
              <a:t>Built with React — five role dashboards plus a public site.</a:t>
            </a:r>
            <a:endParaRPr lang="en-US" sz="1600" dirty="0"/>
          </a:p>
        </p:txBody>
      </p:sp>
      <p:sp>
        <p:nvSpPr>
          <p:cNvPr id="9" name="Text 6"/>
          <p:cNvSpPr/>
          <p:nvPr/>
        </p:nvSpPr>
        <p:spPr>
          <a:xfrm>
            <a:off x="10362895" y="457200"/>
            <a:ext cx="1371600" cy="274320"/>
          </a:xfrm>
          <a:prstGeom prst="rect">
            <a:avLst/>
          </a:prstGeom>
          <a:noFill/>
          <a:ln/>
        </p:spPr>
        <p:txBody>
          <a:bodyPr wrap="square" rtlCol="0" anchor="ctr"/>
          <a:lstStyle/>
          <a:p>
            <a:pPr marL="0" indent="0" algn="r">
              <a:buNone/>
            </a:pPr>
            <a:r>
              <a:rPr lang="en-US" sz="1200" b="1" kern="0" spc="200" dirty="0">
                <a:solidFill>
                  <a:srgbClr val="4E7B7E"/>
                </a:solidFill>
                <a:latin typeface="Trebuchet MS" pitchFamily="34" charset="0"/>
                <a:ea typeface="Trebuchet MS" pitchFamily="34" charset="-122"/>
                <a:cs typeface="Trebuchet MS" pitchFamily="34" charset="-120"/>
              </a:rPr>
              <a:t>WEB</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WEB · PUBLIC SITE</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A welcoming, trustworthy front door</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05</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Landing hero introducing the platform with headline statistics on reach and verification."/>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Dark-mode landing hero featuring a verified-therapist preview card."/>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Landing hero with reach &amp; verification stats</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Dark hero with a verified-therapist preview</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The marketing site explains the platform and routes each visitor to the right sign-up.</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WEB · PUBLIC SITE</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Built around people — and accessibility</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06</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Built around who you are” — role selection for guardian, therapist, and institution."/>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Accessibility and trust section highlighting WCAG support, screen-reader friendliness, and privacy."/>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Role selection — guardian, therapist, institution</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Accessibility &amp; trust: WCAG, screen-reader, privacy</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Accessibility is advertised up front, because it's a core promise of the product.</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WEB · PUBLIC SITE</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Learn, and get help instantly</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07</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Landing page with the knowledge-base help chatbot opened."/>
          <p:cNvPicPr>
            <a:picLocks noChangeAspect="1"/>
          </p:cNvPicPr>
          <p:nvPr/>
        </p:nvPicPr>
        <p:blipFill>
          <a:blip r:embed="rId3"/>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Educational hub of expert articles &amp; resources</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Knowledge-base help chatbot</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A resources hub plus an AI help chatbot grounded in the platform's own documentation.</a:t>
            </a:r>
            <a:endParaRPr lang="en-US" sz="1350" dirty="0"/>
          </a:p>
        </p:txBody>
      </p:sp>
      <p:pic>
        <p:nvPicPr>
          <p:cNvPr id="15" name="Picture 14">
            <a:extLst>
              <a:ext uri="{FF2B5EF4-FFF2-40B4-BE49-F238E27FC236}">
                <a16:creationId xmlns:a16="http://schemas.microsoft.com/office/drawing/2014/main" id="{9EA6629D-B048-DB91-DBC7-0EC3FF16049B}"/>
              </a:ext>
            </a:extLst>
          </p:cNvPr>
          <p:cNvPicPr>
            <a:picLocks noChangeAspect="1"/>
          </p:cNvPicPr>
          <p:nvPr/>
        </p:nvPicPr>
        <p:blipFill>
          <a:blip r:embed="rId4"/>
          <a:stretch>
            <a:fillRect/>
          </a:stretch>
        </p:blipFill>
        <p:spPr>
          <a:xfrm>
            <a:off x="617163" y="1627632"/>
            <a:ext cx="5166473" cy="324612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WEB · PUBLIC SITE</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The assistant introduces the platform</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08</a:t>
            </a:r>
            <a:endParaRPr lang="en-US" sz="1000" dirty="0"/>
          </a:p>
        </p:txBody>
      </p:sp>
      <p:sp>
        <p:nvSpPr>
          <p:cNvPr id="5" name="Shape 3"/>
          <p:cNvSpPr/>
          <p:nvPr/>
        </p:nvSpPr>
        <p:spPr>
          <a:xfrm>
            <a:off x="2252136" y="1572768"/>
            <a:ext cx="7687424" cy="4526280"/>
          </a:xfrm>
          <a:prstGeom prst="roundRect">
            <a:avLst>
              <a:gd name="adj" fmla="val 1818"/>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The built-in AI help assistant giving a plain-language overview of the platform."/>
          <p:cNvPicPr>
            <a:picLocks noChangeAspect="1"/>
          </p:cNvPicPr>
          <p:nvPr/>
        </p:nvPicPr>
        <p:blipFill>
          <a:blip r:embed="rId3"/>
          <a:stretch>
            <a:fillRect/>
          </a:stretch>
        </p:blipFill>
        <p:spPr>
          <a:xfrm>
            <a:off x="2345317" y="1627632"/>
            <a:ext cx="7501062" cy="4416552"/>
          </a:xfrm>
          <a:prstGeom prst="rect">
            <a:avLst/>
          </a:prstGeom>
        </p:spPr>
      </p:pic>
      <p:sp>
        <p:nvSpPr>
          <p:cNvPr id="7" name="Text 4"/>
          <p:cNvSpPr/>
          <p:nvPr/>
        </p:nvSpPr>
        <p:spPr>
          <a:xfrm>
            <a:off x="1097280" y="6208776"/>
            <a:ext cx="9997135" cy="457200"/>
          </a:xfrm>
          <a:prstGeom prst="rect">
            <a:avLst/>
          </a:prstGeom>
          <a:noFill/>
          <a:ln/>
        </p:spPr>
        <p:txBody>
          <a:bodyPr wrap="square" rtlCol="0" anchor="ctr"/>
          <a:lstStyle/>
          <a:p>
            <a:pPr marL="0" indent="0" algn="ctr">
              <a:buNone/>
            </a:pPr>
            <a:r>
              <a:rPr lang="en-US" sz="1300" i="1" dirty="0">
                <a:solidFill>
                  <a:srgbClr val="1E2A2E"/>
                </a:solidFill>
                <a:latin typeface="Calibri" pitchFamily="34" charset="0"/>
                <a:ea typeface="Calibri" pitchFamily="34" charset="-122"/>
                <a:cs typeface="Calibri" pitchFamily="34" charset="-120"/>
              </a:rPr>
              <a:t>Ask the in-page assistant “give an overview about the platform” and it answers in plain language — grounded in NeuroLand's own documentation.</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WEB · PUBLIC SITE</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Reach out — in either language</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09</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Public contact form used by visitors to send inquiries to administrators."/>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Arabic (right-to-left) landing hero demonstrating the fully bilingual layout."/>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Public contact form to administrators</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Arabic (RTL) landing hero</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Every page is fully bilingual; the entire layout mirrors for Arabic.</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WEB · PUBLIC SITE</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Right-to-left, end to end</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10</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Arabic (right-to-left) contact section with mirrored form fields."/>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Arabic (right-to-left) care section with mirrored navigation and content."/>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Arabic contact section, mirrored fields</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Arabic care section, mirrored navigation</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RTL isn't a translation layer — navigation, forms and content all flip correctly.</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WEB · ONBOARDING</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Joining NeuroLand</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11</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Join NeuroLand” account-type selection at the start of sign-up."/>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Shared login screen used by all roles."/>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Account-type selection to begin sign-up</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Shared login screen for all roles</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Sign-up starts by choosing a role; all roles share one secure login.</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WEB · ONBOARDING</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Guardian sign-up</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12</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Guardian registration, step one — account details."/>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Guardian registration, step two — adding dependents and their accessibility needs."/>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Step one — account details</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Step two — add dependents &amp; accessibility needs</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A guardian creates their account, then adds each dependent with their conditions and accessibility needs.</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WEB · ONBOARDING</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Therapist sign-up</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13</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Therapist registration — professional profile form."/>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Therapist registration — specialisation selection."/>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Professional profile</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Specialisation selection</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Therapists provide a professional profile and pick the specialisations they're qualified for.</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WEB · ONBOARDING</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Credentials &amp; institutions</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14</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Therapist registration — experience, license number, and institution affiliation."/>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Institution registration form for clinics and schools."/>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Experience, license number &amp; affiliation</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Institution registration for clinics &amp; schools</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Therapists submit a license number; institutions register as organisations.</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WEB · ONBOARDING</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Institution details &amp; the verification gate</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15</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Institution registration — continued details and contact information."/>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Therapist approval gate — “Awaiting admin approval” with credential upload."/>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Institution contact details</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Therapist approval gate — awaiting admin review</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A new therapist is blocked from acting until an admin reviews their uploaded credentials.</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B2A2E"/>
        </a:solidFill>
        <a:effectLst/>
      </p:bgPr>
    </p:bg>
    <p:spTree>
      <p:nvGrpSpPr>
        <p:cNvPr id="1" name=""/>
        <p:cNvGrpSpPr/>
        <p:nvPr/>
      </p:nvGrpSpPr>
      <p:grpSpPr>
        <a:xfrm>
          <a:off x="0" y="0"/>
          <a:ext cx="0" cy="0"/>
          <a:chOff x="0" y="0"/>
          <a:chExt cx="0" cy="0"/>
        </a:xfrm>
      </p:grpSpPr>
      <p:sp>
        <p:nvSpPr>
          <p:cNvPr id="2" name="Shape 0"/>
          <p:cNvSpPr/>
          <p:nvPr/>
        </p:nvSpPr>
        <p:spPr>
          <a:xfrm>
            <a:off x="8961120" y="-2103120"/>
            <a:ext cx="6035040" cy="6035040"/>
          </a:xfrm>
          <a:prstGeom prst="ellipse">
            <a:avLst/>
          </a:prstGeom>
          <a:solidFill>
            <a:srgbClr val="10363B"/>
          </a:solidFill>
          <a:ln/>
        </p:spPr>
      </p:sp>
      <p:sp>
        <p:nvSpPr>
          <p:cNvPr id="3" name="Shape 1"/>
          <p:cNvSpPr/>
          <p:nvPr/>
        </p:nvSpPr>
        <p:spPr>
          <a:xfrm>
            <a:off x="-1463040" y="4206240"/>
            <a:ext cx="4206240" cy="4206240"/>
          </a:xfrm>
          <a:prstGeom prst="ellipse">
            <a:avLst/>
          </a:prstGeom>
          <a:solidFill>
            <a:srgbClr val="10363B"/>
          </a:solidFill>
          <a:ln/>
        </p:spPr>
      </p:sp>
      <p:sp>
        <p:nvSpPr>
          <p:cNvPr id="4" name="Shape 2"/>
          <p:cNvSpPr/>
          <p:nvPr/>
        </p:nvSpPr>
        <p:spPr>
          <a:xfrm>
            <a:off x="868680" y="2286000"/>
            <a:ext cx="1371600" cy="1371600"/>
          </a:xfrm>
          <a:prstGeom prst="ellipse">
            <a:avLst/>
          </a:prstGeom>
          <a:solidFill>
            <a:srgbClr val="5EEAD4"/>
          </a:solidFill>
          <a:ln/>
        </p:spPr>
      </p:sp>
      <p:pic>
        <p:nvPicPr>
          <p:cNvPr id="5" name="Image 0" descr="preencoded.png"/>
          <p:cNvPicPr>
            <a:picLocks noChangeAspect="1"/>
          </p:cNvPicPr>
          <p:nvPr/>
        </p:nvPicPr>
        <p:blipFill>
          <a:blip r:embed="rId3"/>
          <a:stretch>
            <a:fillRect/>
          </a:stretch>
        </p:blipFill>
        <p:spPr>
          <a:xfrm>
            <a:off x="1170432" y="2587752"/>
            <a:ext cx="768096" cy="768096"/>
          </a:xfrm>
          <a:prstGeom prst="rect">
            <a:avLst/>
          </a:prstGeom>
        </p:spPr>
      </p:pic>
      <p:sp>
        <p:nvSpPr>
          <p:cNvPr id="6" name="Text 3"/>
          <p:cNvSpPr/>
          <p:nvPr/>
        </p:nvSpPr>
        <p:spPr>
          <a:xfrm>
            <a:off x="2606040" y="2331720"/>
            <a:ext cx="8229600" cy="365760"/>
          </a:xfrm>
          <a:prstGeom prst="rect">
            <a:avLst/>
          </a:prstGeom>
          <a:noFill/>
          <a:ln/>
        </p:spPr>
        <p:txBody>
          <a:bodyPr wrap="square" lIns="0" tIns="0" rIns="0" bIns="0" rtlCol="0" anchor="ctr"/>
          <a:lstStyle/>
          <a:p>
            <a:pPr marL="0" indent="0">
              <a:buNone/>
            </a:pPr>
            <a:r>
              <a:rPr lang="en-US" sz="1400" b="1" kern="0" spc="300" dirty="0">
                <a:solidFill>
                  <a:srgbClr val="5EEAD4"/>
                </a:solidFill>
                <a:latin typeface="Trebuchet MS" pitchFamily="34" charset="0"/>
                <a:ea typeface="Trebuchet MS" pitchFamily="34" charset="-122"/>
                <a:cs typeface="Trebuchet MS" pitchFamily="34" charset="-120"/>
              </a:rPr>
              <a:t>WEB · ROLE 1</a:t>
            </a:r>
            <a:endParaRPr lang="en-US" sz="1400" dirty="0"/>
          </a:p>
        </p:txBody>
      </p:sp>
      <p:sp>
        <p:nvSpPr>
          <p:cNvPr id="7" name="Text 4"/>
          <p:cNvSpPr/>
          <p:nvPr/>
        </p:nvSpPr>
        <p:spPr>
          <a:xfrm>
            <a:off x="2606040" y="2697480"/>
            <a:ext cx="8778240" cy="914400"/>
          </a:xfrm>
          <a:prstGeom prst="rect">
            <a:avLst/>
          </a:prstGeom>
          <a:noFill/>
          <a:ln/>
        </p:spPr>
        <p:txBody>
          <a:bodyPr wrap="square" lIns="0" tIns="0" rIns="0" bIns="0" rtlCol="0" anchor="ctr"/>
          <a:lstStyle/>
          <a:p>
            <a:pPr marL="0" indent="0">
              <a:buNone/>
            </a:pPr>
            <a:r>
              <a:rPr lang="en-US" sz="4000" b="1" dirty="0">
                <a:solidFill>
                  <a:srgbClr val="FFFFFF"/>
                </a:solidFill>
                <a:latin typeface="Trebuchet MS" pitchFamily="34" charset="0"/>
                <a:ea typeface="Trebuchet MS" pitchFamily="34" charset="-122"/>
                <a:cs typeface="Trebuchet MS" pitchFamily="34" charset="-120"/>
              </a:rPr>
              <a:t>Administrator Console</a:t>
            </a:r>
            <a:endParaRPr lang="en-US" sz="4000" dirty="0"/>
          </a:p>
        </p:txBody>
      </p:sp>
      <p:sp>
        <p:nvSpPr>
          <p:cNvPr id="8" name="Text 5"/>
          <p:cNvSpPr/>
          <p:nvPr/>
        </p:nvSpPr>
        <p:spPr>
          <a:xfrm>
            <a:off x="2651760" y="3749040"/>
            <a:ext cx="8412480" cy="822960"/>
          </a:xfrm>
          <a:prstGeom prst="rect">
            <a:avLst/>
          </a:prstGeom>
          <a:noFill/>
          <a:ln/>
        </p:spPr>
        <p:txBody>
          <a:bodyPr wrap="square" lIns="0" tIns="0" rIns="0" bIns="0" rtlCol="0" anchor="ctr"/>
          <a:lstStyle/>
          <a:p>
            <a:pPr marL="0" indent="0">
              <a:buNone/>
            </a:pPr>
            <a:r>
              <a:rPr lang="en-US" sz="1600" dirty="0">
                <a:solidFill>
                  <a:srgbClr val="C9E6E2"/>
                </a:solidFill>
                <a:latin typeface="Calibri Light" pitchFamily="34" charset="0"/>
                <a:ea typeface="Calibri Light" pitchFamily="34" charset="-122"/>
                <a:cs typeface="Calibri Light" pitchFamily="34" charset="-120"/>
              </a:rPr>
              <a:t>Verification, oversight, audit, finance and platform configuration.</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ADMIN · VERIFICATION</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Approving therapists, with care</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17</a:t>
            </a:r>
            <a:endParaRPr lang="en-US" sz="1000" dirty="0"/>
          </a:p>
        </p:txBody>
      </p:sp>
      <p:sp>
        <p:nvSpPr>
          <p:cNvPr id="5" name="Shape 3"/>
          <p:cNvSpPr/>
          <p:nvPr/>
        </p:nvSpPr>
        <p:spPr>
          <a:xfrm>
            <a:off x="5669280" y="1737360"/>
            <a:ext cx="6035040" cy="3551914"/>
          </a:xfrm>
          <a:prstGeom prst="roundRect">
            <a:avLst>
              <a:gd name="adj" fmla="val 2317"/>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Verification-requests queue with per-therapist approve and reject actions."/>
          <p:cNvPicPr>
            <a:picLocks noChangeAspect="1"/>
          </p:cNvPicPr>
          <p:nvPr/>
        </p:nvPicPr>
        <p:blipFill>
          <a:blip r:embed="rId3"/>
          <a:stretch>
            <a:fillRect/>
          </a:stretch>
        </p:blipFill>
        <p:spPr>
          <a:xfrm>
            <a:off x="5762499" y="1792224"/>
            <a:ext cx="5848602" cy="3442186"/>
          </a:xfrm>
          <a:prstGeom prst="rect">
            <a:avLst/>
          </a:prstGeom>
        </p:spPr>
      </p:pic>
      <p:sp>
        <p:nvSpPr>
          <p:cNvPr id="7" name="Text 4"/>
          <p:cNvSpPr/>
          <p:nvPr/>
        </p:nvSpPr>
        <p:spPr>
          <a:xfrm>
            <a:off x="640080" y="1783080"/>
            <a:ext cx="4663440" cy="822960"/>
          </a:xfrm>
          <a:prstGeom prst="rect">
            <a:avLst/>
          </a:prstGeom>
          <a:noFill/>
          <a:ln/>
        </p:spPr>
        <p:txBody>
          <a:bodyPr wrap="square" lIns="0" tIns="0" rIns="0" bIns="0" rtlCol="0" anchor="ctr"/>
          <a:lstStyle/>
          <a:p>
            <a:pPr marL="0" indent="0">
              <a:buNone/>
            </a:pPr>
            <a:r>
              <a:rPr lang="en-US" sz="1500" dirty="0">
                <a:solidFill>
                  <a:srgbClr val="1E2A2E"/>
                </a:solidFill>
                <a:latin typeface="Calibri Light" pitchFamily="34" charset="0"/>
                <a:ea typeface="Calibri Light" pitchFamily="34" charset="-122"/>
                <a:cs typeface="Calibri Light" pitchFamily="34" charset="-120"/>
              </a:rPr>
              <a:t>The verification queue is where trust is enforced.</a:t>
            </a:r>
            <a:endParaRPr lang="en-US" sz="1500" dirty="0"/>
          </a:p>
        </p:txBody>
      </p:sp>
      <p:sp>
        <p:nvSpPr>
          <p:cNvPr id="8" name="Text 5"/>
          <p:cNvSpPr/>
          <p:nvPr/>
        </p:nvSpPr>
        <p:spPr>
          <a:xfrm>
            <a:off x="640080" y="2743200"/>
            <a:ext cx="4709160" cy="3657600"/>
          </a:xfrm>
          <a:prstGeom prst="rect">
            <a:avLst/>
          </a:prstGeom>
          <a:noFill/>
          <a:ln/>
        </p:spPr>
        <p:txBody>
          <a:bodyPr wrap="square" lIns="0" tIns="0" rIns="0" bIns="0" rtlCol="0" anchor="ctr"/>
          <a:lstStyle/>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Each therapist sits in a pending queue until reviewed</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Admins open uploaded credential documents and license details</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One click to approve or reject, with a note back to the therapist</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Enforced server-side — the client can never bypass it</a:t>
            </a:r>
            <a:endParaRPr lang="en-US" sz="13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ADMIN · REQUESTS</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Reviewing changes &amp; sensitive deletions</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18</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Therapist change-request review panel."/>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Dependent deletion-request review panel."/>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Therapist change-request review</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Dependent deletion-request review</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Sensitive changes — profile edits, dependent deletions — route through admin approval.</a:t>
            </a:r>
            <a:endParaRPr lang="en-US" sz="13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ADMIN · OVERSIGHT</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The inbox and the audit trail</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19</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Contact-message inbox forwarded from the public landing page."/>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Append-only activity log recording every privileged administrative action."/>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Contact messages from the public site</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Append-only activity log of every privileged action</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Every privileged action is recorded append-only — who did what, to whom, and when.</a:t>
            </a:r>
            <a:endParaRPr lang="en-US" sz="13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ADMIN · INSIGHT</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Knowing the platform's pulse</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20</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Platform-statistics overview with users-by-role, session, and activity charts."/>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Finance overview — platform earnings and revenue by account type."/>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Platform statistics — users, sessions, activities</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Finance — earnings and revenue by account type</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Live dashboards summarise platform usage and finances.</a:t>
            </a:r>
            <a:endParaRPr lang="en-US" sz="13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ADMIN · USERS</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Every account, and a report for each</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21</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User directory for browsing and searching every account."/>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User-detail report builder with selectable report sections."/>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Searchable directory of all accounts</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Per-user report builder with selectable sections</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From any user the admin can assemble a tailored report.</a:t>
            </a:r>
            <a:endParaRPr lang="en-US" sz="13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ADMIN · REPORTS</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Tailored, printable records</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22</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Custom user report with date-range presets and PDF export."/>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Generated, printable per-user report."/>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Date-range presets and PDF export</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The generated, printable report</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Reports support date ranges and export to a clean printable document.</a:t>
            </a:r>
            <a:endParaRPr lang="en-US" sz="13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ADMIN · CONFIGURATION</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Extensible by design</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23</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Per-user custom metadata and extra permission grants."/>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Roles-and-permissions management with admin-defined roles."/>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Per-user metadata &amp; extra permission grants</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Roles &amp; permissions with admin-defined roles</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Permissions and roles are data the admin can shape — not hard-coded.</a:t>
            </a:r>
            <a:endParaRPr lang="en-US" sz="13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ADMIN · CONFIGURATION</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Custom fields without code</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24</a:t>
            </a:r>
            <a:endParaRPr lang="en-US" sz="1000" dirty="0"/>
          </a:p>
        </p:txBody>
      </p:sp>
      <p:sp>
        <p:nvSpPr>
          <p:cNvPr id="5" name="Shape 3"/>
          <p:cNvSpPr/>
          <p:nvPr/>
        </p:nvSpPr>
        <p:spPr>
          <a:xfrm>
            <a:off x="457200" y="1737360"/>
            <a:ext cx="6035040" cy="3551914"/>
          </a:xfrm>
          <a:prstGeom prst="roundRect">
            <a:avLst>
              <a:gd name="adj" fmla="val 2317"/>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Admin-defined custom user fields."/>
          <p:cNvPicPr>
            <a:picLocks noChangeAspect="1"/>
          </p:cNvPicPr>
          <p:nvPr/>
        </p:nvPicPr>
        <p:blipFill>
          <a:blip r:embed="rId3"/>
          <a:stretch>
            <a:fillRect/>
          </a:stretch>
        </p:blipFill>
        <p:spPr>
          <a:xfrm>
            <a:off x="550419" y="1792224"/>
            <a:ext cx="5848602" cy="3442186"/>
          </a:xfrm>
          <a:prstGeom prst="rect">
            <a:avLst/>
          </a:prstGeom>
        </p:spPr>
      </p:pic>
      <p:sp>
        <p:nvSpPr>
          <p:cNvPr id="7" name="Text 4"/>
          <p:cNvSpPr/>
          <p:nvPr/>
        </p:nvSpPr>
        <p:spPr>
          <a:xfrm>
            <a:off x="6766560" y="1783080"/>
            <a:ext cx="4754880" cy="822960"/>
          </a:xfrm>
          <a:prstGeom prst="rect">
            <a:avLst/>
          </a:prstGeom>
          <a:noFill/>
          <a:ln/>
        </p:spPr>
        <p:txBody>
          <a:bodyPr wrap="square" lIns="0" tIns="0" rIns="0" bIns="0" rtlCol="0" anchor="ctr"/>
          <a:lstStyle/>
          <a:p>
            <a:pPr marL="0" indent="0">
              <a:buNone/>
            </a:pPr>
            <a:r>
              <a:rPr lang="en-US" sz="1500" dirty="0">
                <a:solidFill>
                  <a:srgbClr val="1E2A2E"/>
                </a:solidFill>
                <a:latin typeface="Calibri Light" pitchFamily="34" charset="0"/>
                <a:ea typeface="Calibri Light" pitchFamily="34" charset="-122"/>
                <a:cs typeface="Calibri Light" pitchFamily="34" charset="-120"/>
              </a:rPr>
              <a:t>The platform bends to the institution's needs, not the other way around.</a:t>
            </a:r>
            <a:endParaRPr lang="en-US" sz="1500" dirty="0"/>
          </a:p>
        </p:txBody>
      </p:sp>
      <p:sp>
        <p:nvSpPr>
          <p:cNvPr id="8" name="Text 5"/>
          <p:cNvSpPr/>
          <p:nvPr/>
        </p:nvSpPr>
        <p:spPr>
          <a:xfrm>
            <a:off x="6766560" y="2743200"/>
            <a:ext cx="4754880" cy="3657600"/>
          </a:xfrm>
          <a:prstGeom prst="rect">
            <a:avLst/>
          </a:prstGeom>
          <a:noFill/>
          <a:ln/>
        </p:spPr>
        <p:txBody>
          <a:bodyPr wrap="square" lIns="0" tIns="0" rIns="0" bIns="0" rtlCol="0" anchor="ctr"/>
          <a:lstStyle/>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Admins add custom user fields from the panel</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New fields appear on user records automatically</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No code change or redeploy needed</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Pairs with custom roles for full flexibility</a:t>
            </a:r>
            <a:endParaRPr lang="en-US" sz="13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B2A2E"/>
        </a:solidFill>
        <a:effectLst/>
      </p:bgPr>
    </p:bg>
    <p:spTree>
      <p:nvGrpSpPr>
        <p:cNvPr id="1" name=""/>
        <p:cNvGrpSpPr/>
        <p:nvPr/>
      </p:nvGrpSpPr>
      <p:grpSpPr>
        <a:xfrm>
          <a:off x="0" y="0"/>
          <a:ext cx="0" cy="0"/>
          <a:chOff x="0" y="0"/>
          <a:chExt cx="0" cy="0"/>
        </a:xfrm>
      </p:grpSpPr>
      <p:sp>
        <p:nvSpPr>
          <p:cNvPr id="2" name="Shape 0"/>
          <p:cNvSpPr/>
          <p:nvPr/>
        </p:nvSpPr>
        <p:spPr>
          <a:xfrm>
            <a:off x="8961120" y="-2103120"/>
            <a:ext cx="6035040" cy="6035040"/>
          </a:xfrm>
          <a:prstGeom prst="ellipse">
            <a:avLst/>
          </a:prstGeom>
          <a:solidFill>
            <a:srgbClr val="10363B"/>
          </a:solidFill>
          <a:ln/>
        </p:spPr>
      </p:sp>
      <p:sp>
        <p:nvSpPr>
          <p:cNvPr id="3" name="Shape 1"/>
          <p:cNvSpPr/>
          <p:nvPr/>
        </p:nvSpPr>
        <p:spPr>
          <a:xfrm>
            <a:off x="-1463040" y="4206240"/>
            <a:ext cx="4206240" cy="4206240"/>
          </a:xfrm>
          <a:prstGeom prst="ellipse">
            <a:avLst/>
          </a:prstGeom>
          <a:solidFill>
            <a:srgbClr val="10363B"/>
          </a:solidFill>
          <a:ln/>
        </p:spPr>
      </p:sp>
      <p:sp>
        <p:nvSpPr>
          <p:cNvPr id="4" name="Shape 2"/>
          <p:cNvSpPr/>
          <p:nvPr/>
        </p:nvSpPr>
        <p:spPr>
          <a:xfrm>
            <a:off x="868680" y="2286000"/>
            <a:ext cx="1371600" cy="1371600"/>
          </a:xfrm>
          <a:prstGeom prst="ellipse">
            <a:avLst/>
          </a:prstGeom>
          <a:solidFill>
            <a:srgbClr val="5EEAD4"/>
          </a:solidFill>
          <a:ln/>
        </p:spPr>
      </p:sp>
      <p:pic>
        <p:nvPicPr>
          <p:cNvPr id="5" name="Image 0" descr="preencoded.png"/>
          <p:cNvPicPr>
            <a:picLocks noChangeAspect="1"/>
          </p:cNvPicPr>
          <p:nvPr/>
        </p:nvPicPr>
        <p:blipFill>
          <a:blip r:embed="rId3"/>
          <a:stretch>
            <a:fillRect/>
          </a:stretch>
        </p:blipFill>
        <p:spPr>
          <a:xfrm>
            <a:off x="1170432" y="2587752"/>
            <a:ext cx="768096" cy="768096"/>
          </a:xfrm>
          <a:prstGeom prst="rect">
            <a:avLst/>
          </a:prstGeom>
        </p:spPr>
      </p:pic>
      <p:sp>
        <p:nvSpPr>
          <p:cNvPr id="6" name="Text 3"/>
          <p:cNvSpPr/>
          <p:nvPr/>
        </p:nvSpPr>
        <p:spPr>
          <a:xfrm>
            <a:off x="2606040" y="2331720"/>
            <a:ext cx="8229600" cy="365760"/>
          </a:xfrm>
          <a:prstGeom prst="rect">
            <a:avLst/>
          </a:prstGeom>
          <a:noFill/>
          <a:ln/>
        </p:spPr>
        <p:txBody>
          <a:bodyPr wrap="square" lIns="0" tIns="0" rIns="0" bIns="0" rtlCol="0" anchor="ctr"/>
          <a:lstStyle/>
          <a:p>
            <a:pPr marL="0" indent="0">
              <a:buNone/>
            </a:pPr>
            <a:r>
              <a:rPr lang="en-US" sz="1400" b="1" kern="0" spc="300" dirty="0">
                <a:solidFill>
                  <a:srgbClr val="5EEAD4"/>
                </a:solidFill>
                <a:latin typeface="Trebuchet MS" pitchFamily="34" charset="0"/>
                <a:ea typeface="Trebuchet MS" pitchFamily="34" charset="-122"/>
                <a:cs typeface="Trebuchet MS" pitchFamily="34" charset="-120"/>
              </a:rPr>
              <a:t>WEB · ROLE 2</a:t>
            </a:r>
            <a:endParaRPr lang="en-US" sz="1400" dirty="0"/>
          </a:p>
        </p:txBody>
      </p:sp>
      <p:sp>
        <p:nvSpPr>
          <p:cNvPr id="7" name="Text 4"/>
          <p:cNvSpPr/>
          <p:nvPr/>
        </p:nvSpPr>
        <p:spPr>
          <a:xfrm>
            <a:off x="2606040" y="2697480"/>
            <a:ext cx="8778240" cy="914400"/>
          </a:xfrm>
          <a:prstGeom prst="rect">
            <a:avLst/>
          </a:prstGeom>
          <a:noFill/>
          <a:ln/>
        </p:spPr>
        <p:txBody>
          <a:bodyPr wrap="square" lIns="0" tIns="0" rIns="0" bIns="0" rtlCol="0" anchor="ctr"/>
          <a:lstStyle/>
          <a:p>
            <a:pPr marL="0" indent="0">
              <a:buNone/>
            </a:pPr>
            <a:r>
              <a:rPr lang="en-US" sz="4000" b="1" dirty="0">
                <a:solidFill>
                  <a:srgbClr val="FFFFFF"/>
                </a:solidFill>
                <a:latin typeface="Trebuchet MS" pitchFamily="34" charset="0"/>
                <a:ea typeface="Trebuchet MS" pitchFamily="34" charset="-122"/>
                <a:cs typeface="Trebuchet MS" pitchFamily="34" charset="-120"/>
              </a:rPr>
              <a:t>Institution Console</a:t>
            </a:r>
            <a:endParaRPr lang="en-US" sz="4000" dirty="0"/>
          </a:p>
        </p:txBody>
      </p:sp>
      <p:sp>
        <p:nvSpPr>
          <p:cNvPr id="8" name="Text 5"/>
          <p:cNvSpPr/>
          <p:nvPr/>
        </p:nvSpPr>
        <p:spPr>
          <a:xfrm>
            <a:off x="2651760" y="3749040"/>
            <a:ext cx="8412480" cy="822960"/>
          </a:xfrm>
          <a:prstGeom prst="rect">
            <a:avLst/>
          </a:prstGeom>
          <a:noFill/>
          <a:ln/>
        </p:spPr>
        <p:txBody>
          <a:bodyPr wrap="square" lIns="0" tIns="0" rIns="0" bIns="0" rtlCol="0" anchor="ctr"/>
          <a:lstStyle/>
          <a:p>
            <a:pPr marL="0" indent="0">
              <a:buNone/>
            </a:pPr>
            <a:r>
              <a:rPr lang="en-US" sz="1600" dirty="0">
                <a:solidFill>
                  <a:srgbClr val="C9E6E2"/>
                </a:solidFill>
                <a:latin typeface="Calibri Light" pitchFamily="34" charset="0"/>
                <a:ea typeface="Calibri Light" pitchFamily="34" charset="-122"/>
                <a:cs typeface="Calibri Light" pitchFamily="34" charset="-120"/>
              </a:rPr>
              <a:t>Clinics and schools managing a roster of therapists and patients.</a:t>
            </a:r>
            <a:endParaRPr lang="en-US" sz="1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INSTITUTION · OVERVIEW</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Running the practice at a glance</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26</a:t>
            </a:r>
            <a:endParaRPr lang="en-US" sz="1000" dirty="0"/>
          </a:p>
        </p:txBody>
      </p:sp>
      <p:sp>
        <p:nvSpPr>
          <p:cNvPr id="5" name="Shape 3"/>
          <p:cNvSpPr/>
          <p:nvPr/>
        </p:nvSpPr>
        <p:spPr>
          <a:xfrm>
            <a:off x="5669280" y="1737360"/>
            <a:ext cx="6035040" cy="3551914"/>
          </a:xfrm>
          <a:prstGeom prst="roundRect">
            <a:avLst>
              <a:gd name="adj" fmla="val 2317"/>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Institution overview — therapist roster, recent enrolments, and today’s sessions."/>
          <p:cNvPicPr>
            <a:picLocks noChangeAspect="1"/>
          </p:cNvPicPr>
          <p:nvPr/>
        </p:nvPicPr>
        <p:blipFill>
          <a:blip r:embed="rId3"/>
          <a:stretch>
            <a:fillRect/>
          </a:stretch>
        </p:blipFill>
        <p:spPr>
          <a:xfrm>
            <a:off x="5762499" y="1792224"/>
            <a:ext cx="5848602" cy="3442186"/>
          </a:xfrm>
          <a:prstGeom prst="rect">
            <a:avLst/>
          </a:prstGeom>
        </p:spPr>
      </p:pic>
      <p:sp>
        <p:nvSpPr>
          <p:cNvPr id="7" name="Text 4"/>
          <p:cNvSpPr/>
          <p:nvPr/>
        </p:nvSpPr>
        <p:spPr>
          <a:xfrm>
            <a:off x="640080" y="1783080"/>
            <a:ext cx="4663440" cy="822960"/>
          </a:xfrm>
          <a:prstGeom prst="rect">
            <a:avLst/>
          </a:prstGeom>
          <a:noFill/>
          <a:ln/>
        </p:spPr>
        <p:txBody>
          <a:bodyPr wrap="square" lIns="0" tIns="0" rIns="0" bIns="0" rtlCol="0" anchor="ctr"/>
          <a:lstStyle/>
          <a:p>
            <a:pPr marL="0" indent="0">
              <a:buNone/>
            </a:pPr>
            <a:r>
              <a:rPr lang="en-US" sz="1500" dirty="0">
                <a:solidFill>
                  <a:srgbClr val="1E2A2E"/>
                </a:solidFill>
                <a:latin typeface="Calibri Light" pitchFamily="34" charset="0"/>
                <a:ea typeface="Calibri Light" pitchFamily="34" charset="-122"/>
                <a:cs typeface="Calibri Light" pitchFamily="34" charset="-120"/>
              </a:rPr>
              <a:t>One overview ties the institution's people, patients and schedule together.</a:t>
            </a:r>
            <a:endParaRPr lang="en-US" sz="1500" dirty="0"/>
          </a:p>
        </p:txBody>
      </p:sp>
      <p:sp>
        <p:nvSpPr>
          <p:cNvPr id="8" name="Text 5"/>
          <p:cNvSpPr/>
          <p:nvPr/>
        </p:nvSpPr>
        <p:spPr>
          <a:xfrm>
            <a:off x="640080" y="2743200"/>
            <a:ext cx="4709160" cy="3657600"/>
          </a:xfrm>
          <a:prstGeom prst="rect">
            <a:avLst/>
          </a:prstGeom>
          <a:noFill/>
          <a:ln/>
        </p:spPr>
        <p:txBody>
          <a:bodyPr wrap="square" lIns="0" tIns="0" rIns="0" bIns="0" rtlCol="0" anchor="ctr"/>
          <a:lstStyle/>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Therapist roster with status and caseload</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Recent enrolments of new patients</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Today's sessions across the whole institution</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Quick actions to add staff, enroll or assign</a:t>
            </a:r>
            <a:endParaRPr lang="en-US" sz="13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INSTITUTION · OPERATIONS</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Approvals and the daily schedule</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27</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Pending therapist-join and dependent-enrolment requests awaiting approval."/>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Today’s scheduled sessions across the institution."/>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Pending therapist-join &amp; enrolment requests</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Today's sessions across the institution</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The institution approves who joins and who's enrolled, and sees the day's schedule.</a:t>
            </a:r>
            <a:endParaRPr lang="en-US" sz="13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INSTITUTION · PATIENTS</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Enrolling and connecting care</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28</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Patients enrolled across the institution."/>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Enroll-patient dialog linking a dependent to the institution."/>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Patients enrolled across the institution</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Enroll-patient dialog</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Enrolment links a dependent to the institution's care.</a:t>
            </a:r>
            <a:endParaRPr lang="en-US" sz="13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INSTITUTION · CARE</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Matching patients to therapists &amp; measuring it</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29</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Assign-therapist dialog matching a patient to a therapist."/>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Institution analytics — session completion, enrolments, and session types."/>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Assign-therapist dialog</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Analytics — completion, enrolments, session types</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Assign care, then watch completion and enrolment trends.</a:t>
            </a:r>
            <a:endParaRPr lang="en-US" sz="13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INSTITUTION · PEOPLE</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Therapist progress &amp; earnings</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30</a:t>
            </a:r>
            <a:endParaRPr lang="en-US" sz="1000" dirty="0"/>
          </a:p>
        </p:txBody>
      </p:sp>
      <p:sp>
        <p:nvSpPr>
          <p:cNvPr id="5" name="Shape 3"/>
          <p:cNvSpPr/>
          <p:nvPr/>
        </p:nvSpPr>
        <p:spPr>
          <a:xfrm>
            <a:off x="457200" y="1737360"/>
            <a:ext cx="6035040" cy="3551914"/>
          </a:xfrm>
          <a:prstGeom prst="roundRect">
            <a:avLst>
              <a:gd name="adj" fmla="val 2317"/>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Per-therapist progress and earnings overview."/>
          <p:cNvPicPr>
            <a:picLocks noChangeAspect="1"/>
          </p:cNvPicPr>
          <p:nvPr/>
        </p:nvPicPr>
        <p:blipFill>
          <a:blip r:embed="rId3"/>
          <a:stretch>
            <a:fillRect/>
          </a:stretch>
        </p:blipFill>
        <p:spPr>
          <a:xfrm>
            <a:off x="550419" y="1792224"/>
            <a:ext cx="5848602" cy="3442186"/>
          </a:xfrm>
          <a:prstGeom prst="rect">
            <a:avLst/>
          </a:prstGeom>
        </p:spPr>
      </p:pic>
      <p:sp>
        <p:nvSpPr>
          <p:cNvPr id="7" name="Text 4"/>
          <p:cNvSpPr/>
          <p:nvPr/>
        </p:nvSpPr>
        <p:spPr>
          <a:xfrm>
            <a:off x="6766560" y="1783080"/>
            <a:ext cx="4754880" cy="822960"/>
          </a:xfrm>
          <a:prstGeom prst="rect">
            <a:avLst/>
          </a:prstGeom>
          <a:noFill/>
          <a:ln/>
        </p:spPr>
        <p:txBody>
          <a:bodyPr wrap="square" lIns="0" tIns="0" rIns="0" bIns="0" rtlCol="0" anchor="ctr"/>
          <a:lstStyle/>
          <a:p>
            <a:pPr marL="0" indent="0">
              <a:buNone/>
            </a:pPr>
            <a:r>
              <a:rPr lang="en-US" sz="1500" dirty="0">
                <a:solidFill>
                  <a:srgbClr val="1E2A2E"/>
                </a:solidFill>
                <a:latin typeface="Calibri Light" pitchFamily="34" charset="0"/>
                <a:ea typeface="Calibri Light" pitchFamily="34" charset="-122"/>
                <a:cs typeface="Calibri Light" pitchFamily="34" charset="-120"/>
              </a:rPr>
              <a:t>A people view that's about quality of care, not just headcount.</a:t>
            </a:r>
            <a:endParaRPr lang="en-US" sz="1500" dirty="0"/>
          </a:p>
        </p:txBody>
      </p:sp>
      <p:sp>
        <p:nvSpPr>
          <p:cNvPr id="8" name="Text 5"/>
          <p:cNvSpPr/>
          <p:nvPr/>
        </p:nvSpPr>
        <p:spPr>
          <a:xfrm>
            <a:off x="6766560" y="2743200"/>
            <a:ext cx="4754880" cy="3657600"/>
          </a:xfrm>
          <a:prstGeom prst="rect">
            <a:avLst/>
          </a:prstGeom>
          <a:noFill/>
          <a:ln/>
        </p:spPr>
        <p:txBody>
          <a:bodyPr wrap="square" lIns="0" tIns="0" rIns="0" bIns="0" rtlCol="0" anchor="ctr"/>
          <a:lstStyle/>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Per-therapist caseload and session completion</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Report-writing progress</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Earnings contribution per therapist</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Spot who needs support — or recognition</a:t>
            </a:r>
            <a:endParaRPr lang="en-US" sz="13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0B2A2E"/>
        </a:solidFill>
        <a:effectLst/>
      </p:bgPr>
    </p:bg>
    <p:spTree>
      <p:nvGrpSpPr>
        <p:cNvPr id="1" name=""/>
        <p:cNvGrpSpPr/>
        <p:nvPr/>
      </p:nvGrpSpPr>
      <p:grpSpPr>
        <a:xfrm>
          <a:off x="0" y="0"/>
          <a:ext cx="0" cy="0"/>
          <a:chOff x="0" y="0"/>
          <a:chExt cx="0" cy="0"/>
        </a:xfrm>
      </p:grpSpPr>
      <p:sp>
        <p:nvSpPr>
          <p:cNvPr id="2" name="Shape 0"/>
          <p:cNvSpPr/>
          <p:nvPr/>
        </p:nvSpPr>
        <p:spPr>
          <a:xfrm>
            <a:off x="8961120" y="-2103120"/>
            <a:ext cx="6035040" cy="6035040"/>
          </a:xfrm>
          <a:prstGeom prst="ellipse">
            <a:avLst/>
          </a:prstGeom>
          <a:solidFill>
            <a:srgbClr val="10363B"/>
          </a:solidFill>
          <a:ln/>
        </p:spPr>
      </p:sp>
      <p:sp>
        <p:nvSpPr>
          <p:cNvPr id="3" name="Shape 1"/>
          <p:cNvSpPr/>
          <p:nvPr/>
        </p:nvSpPr>
        <p:spPr>
          <a:xfrm>
            <a:off x="-1463040" y="4206240"/>
            <a:ext cx="4206240" cy="4206240"/>
          </a:xfrm>
          <a:prstGeom prst="ellipse">
            <a:avLst/>
          </a:prstGeom>
          <a:solidFill>
            <a:srgbClr val="10363B"/>
          </a:solidFill>
          <a:ln/>
        </p:spPr>
      </p:sp>
      <p:sp>
        <p:nvSpPr>
          <p:cNvPr id="4" name="Shape 2"/>
          <p:cNvSpPr/>
          <p:nvPr/>
        </p:nvSpPr>
        <p:spPr>
          <a:xfrm>
            <a:off x="868680" y="2286000"/>
            <a:ext cx="1371600" cy="1371600"/>
          </a:xfrm>
          <a:prstGeom prst="ellipse">
            <a:avLst/>
          </a:prstGeom>
          <a:solidFill>
            <a:srgbClr val="5EEAD4"/>
          </a:solidFill>
          <a:ln/>
        </p:spPr>
      </p:sp>
      <p:pic>
        <p:nvPicPr>
          <p:cNvPr id="5" name="Image 0" descr="preencoded.png"/>
          <p:cNvPicPr>
            <a:picLocks noChangeAspect="1"/>
          </p:cNvPicPr>
          <p:nvPr/>
        </p:nvPicPr>
        <p:blipFill>
          <a:blip r:embed="rId3"/>
          <a:stretch>
            <a:fillRect/>
          </a:stretch>
        </p:blipFill>
        <p:spPr>
          <a:xfrm>
            <a:off x="1170432" y="2587752"/>
            <a:ext cx="768096" cy="768096"/>
          </a:xfrm>
          <a:prstGeom prst="rect">
            <a:avLst/>
          </a:prstGeom>
        </p:spPr>
      </p:pic>
      <p:sp>
        <p:nvSpPr>
          <p:cNvPr id="6" name="Text 3"/>
          <p:cNvSpPr/>
          <p:nvPr/>
        </p:nvSpPr>
        <p:spPr>
          <a:xfrm>
            <a:off x="2606040" y="2331720"/>
            <a:ext cx="8229600" cy="365760"/>
          </a:xfrm>
          <a:prstGeom prst="rect">
            <a:avLst/>
          </a:prstGeom>
          <a:noFill/>
          <a:ln/>
        </p:spPr>
        <p:txBody>
          <a:bodyPr wrap="square" lIns="0" tIns="0" rIns="0" bIns="0" rtlCol="0" anchor="ctr"/>
          <a:lstStyle/>
          <a:p>
            <a:pPr marL="0" indent="0">
              <a:buNone/>
            </a:pPr>
            <a:r>
              <a:rPr lang="en-US" sz="1400" b="1" kern="0" spc="300" dirty="0">
                <a:solidFill>
                  <a:srgbClr val="5EEAD4"/>
                </a:solidFill>
                <a:latin typeface="Trebuchet MS" pitchFamily="34" charset="0"/>
                <a:ea typeface="Trebuchet MS" pitchFamily="34" charset="-122"/>
                <a:cs typeface="Trebuchet MS" pitchFamily="34" charset="-120"/>
              </a:rPr>
              <a:t>WEB · ROLE 3</a:t>
            </a:r>
            <a:endParaRPr lang="en-US" sz="1400" dirty="0"/>
          </a:p>
        </p:txBody>
      </p:sp>
      <p:sp>
        <p:nvSpPr>
          <p:cNvPr id="7" name="Text 4"/>
          <p:cNvSpPr/>
          <p:nvPr/>
        </p:nvSpPr>
        <p:spPr>
          <a:xfrm>
            <a:off x="2606040" y="2697480"/>
            <a:ext cx="8778240" cy="914400"/>
          </a:xfrm>
          <a:prstGeom prst="rect">
            <a:avLst/>
          </a:prstGeom>
          <a:noFill/>
          <a:ln/>
        </p:spPr>
        <p:txBody>
          <a:bodyPr wrap="square" lIns="0" tIns="0" rIns="0" bIns="0" rtlCol="0" anchor="ctr"/>
          <a:lstStyle/>
          <a:p>
            <a:pPr marL="0" indent="0">
              <a:buNone/>
            </a:pPr>
            <a:r>
              <a:rPr lang="en-US" sz="4000" b="1" dirty="0">
                <a:solidFill>
                  <a:srgbClr val="FFFFFF"/>
                </a:solidFill>
                <a:latin typeface="Trebuchet MS" pitchFamily="34" charset="0"/>
                <a:ea typeface="Trebuchet MS" pitchFamily="34" charset="-122"/>
                <a:cs typeface="Trebuchet MS" pitchFamily="34" charset="-120"/>
              </a:rPr>
              <a:t>Therapist Workspace</a:t>
            </a:r>
            <a:endParaRPr lang="en-US" sz="4000" dirty="0"/>
          </a:p>
        </p:txBody>
      </p:sp>
      <p:sp>
        <p:nvSpPr>
          <p:cNvPr id="8" name="Text 5"/>
          <p:cNvSpPr/>
          <p:nvPr/>
        </p:nvSpPr>
        <p:spPr>
          <a:xfrm>
            <a:off x="2651760" y="3749040"/>
            <a:ext cx="8412480" cy="822960"/>
          </a:xfrm>
          <a:prstGeom prst="rect">
            <a:avLst/>
          </a:prstGeom>
          <a:noFill/>
          <a:ln/>
        </p:spPr>
        <p:txBody>
          <a:bodyPr wrap="square" lIns="0" tIns="0" rIns="0" bIns="0" rtlCol="0" anchor="ctr"/>
          <a:lstStyle/>
          <a:p>
            <a:pPr marL="0" indent="0">
              <a:buNone/>
            </a:pPr>
            <a:r>
              <a:rPr lang="en-US" sz="1600" dirty="0">
                <a:solidFill>
                  <a:srgbClr val="C9E6E2"/>
                </a:solidFill>
                <a:latin typeface="Calibri Light" pitchFamily="34" charset="0"/>
                <a:ea typeface="Calibri Light" pitchFamily="34" charset="-122"/>
                <a:cs typeface="Calibri Light" pitchFamily="34" charset="-120"/>
              </a:rPr>
              <a:t>Where care is delivered — sessions, reports, plans and activities.</a:t>
            </a:r>
            <a:endParaRPr lang="en-US" sz="16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THERAPIST · HOME</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The therapist's command center</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32</a:t>
            </a:r>
            <a:endParaRPr lang="en-US" sz="1000" dirty="0"/>
          </a:p>
        </p:txBody>
      </p:sp>
      <p:sp>
        <p:nvSpPr>
          <p:cNvPr id="5" name="Shape 3"/>
          <p:cNvSpPr/>
          <p:nvPr/>
        </p:nvSpPr>
        <p:spPr>
          <a:xfrm>
            <a:off x="5669280" y="1737360"/>
            <a:ext cx="6035040" cy="3551914"/>
          </a:xfrm>
          <a:prstGeom prst="roundRect">
            <a:avLst>
              <a:gd name="adj" fmla="val 2317"/>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Therapist dashboard with verified badge, treatment plans, and the day’s timeline."/>
          <p:cNvPicPr>
            <a:picLocks noChangeAspect="1"/>
          </p:cNvPicPr>
          <p:nvPr/>
        </p:nvPicPr>
        <p:blipFill>
          <a:blip r:embed="rId3"/>
          <a:stretch>
            <a:fillRect/>
          </a:stretch>
        </p:blipFill>
        <p:spPr>
          <a:xfrm>
            <a:off x="5762499" y="1792224"/>
            <a:ext cx="5848602" cy="3442186"/>
          </a:xfrm>
          <a:prstGeom prst="rect">
            <a:avLst/>
          </a:prstGeom>
        </p:spPr>
      </p:pic>
      <p:sp>
        <p:nvSpPr>
          <p:cNvPr id="7" name="Text 4"/>
          <p:cNvSpPr/>
          <p:nvPr/>
        </p:nvSpPr>
        <p:spPr>
          <a:xfrm>
            <a:off x="640080" y="1783080"/>
            <a:ext cx="4663440" cy="822960"/>
          </a:xfrm>
          <a:prstGeom prst="rect">
            <a:avLst/>
          </a:prstGeom>
          <a:noFill/>
          <a:ln/>
        </p:spPr>
        <p:txBody>
          <a:bodyPr wrap="square" lIns="0" tIns="0" rIns="0" bIns="0" rtlCol="0" anchor="ctr"/>
          <a:lstStyle/>
          <a:p>
            <a:pPr marL="0" indent="0">
              <a:buNone/>
            </a:pPr>
            <a:r>
              <a:rPr lang="en-US" sz="1500" dirty="0">
                <a:solidFill>
                  <a:srgbClr val="1E2A2E"/>
                </a:solidFill>
                <a:latin typeface="Calibri Light" pitchFamily="34" charset="0"/>
                <a:ea typeface="Calibri Light" pitchFamily="34" charset="-122"/>
                <a:cs typeface="Calibri Light" pitchFamily="34" charset="-120"/>
              </a:rPr>
              <a:t>Everything a therapist needs to start the day.</a:t>
            </a:r>
            <a:endParaRPr lang="en-US" sz="1500" dirty="0"/>
          </a:p>
        </p:txBody>
      </p:sp>
      <p:sp>
        <p:nvSpPr>
          <p:cNvPr id="8" name="Text 5"/>
          <p:cNvSpPr/>
          <p:nvPr/>
        </p:nvSpPr>
        <p:spPr>
          <a:xfrm>
            <a:off x="640080" y="2743200"/>
            <a:ext cx="4709160" cy="3657600"/>
          </a:xfrm>
          <a:prstGeom prst="rect">
            <a:avLst/>
          </a:prstGeom>
          <a:noFill/>
          <a:ln/>
        </p:spPr>
        <p:txBody>
          <a:bodyPr wrap="square" lIns="0" tIns="0" rIns="0" bIns="0" rtlCol="0" anchor="ctr"/>
          <a:lstStyle/>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Verified badge and the day's timeline</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Active treatment plans at a glance</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Incoming assignment requests</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Quick links into every workflow</a:t>
            </a:r>
            <a:endParaRPr lang="en-US" sz="13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THERAPIST · PATIENTS &amp; TIME</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33</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List of patients assigned to the therapist."/>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Weekly availability editor."/>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Assigned-patients list</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Weekly availability editor</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They manage their caseload and set the weekly hours guardians can book.</a:t>
            </a:r>
            <a:endParaRPr lang="en-US" sz="13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THERAPIST · SESSIONS</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Scheduling and documenting a session</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34</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Schedule-session dialog for creating an available slot."/>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Write-session-report editor."/>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Schedule-session dialog</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Write-session-report editor</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After a session, the therapist writes a structured report.</a:t>
            </a:r>
            <a:endParaRPr lang="en-US" sz="13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THERAPIST · AI</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AI that drafts — never decides</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35</a:t>
            </a:r>
            <a:endParaRPr lang="en-US" sz="1000" dirty="0"/>
          </a:p>
        </p:txBody>
      </p:sp>
      <p:sp>
        <p:nvSpPr>
          <p:cNvPr id="5" name="Shape 3"/>
          <p:cNvSpPr/>
          <p:nvPr/>
        </p:nvSpPr>
        <p:spPr>
          <a:xfrm>
            <a:off x="5669280" y="1737360"/>
            <a:ext cx="6035040" cy="3551914"/>
          </a:xfrm>
          <a:prstGeom prst="roundRect">
            <a:avLst>
              <a:gd name="adj" fmla="val 2317"/>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AI-assisted report drafting with a parent-friendly summary."/>
          <p:cNvPicPr>
            <a:picLocks noChangeAspect="1"/>
          </p:cNvPicPr>
          <p:nvPr/>
        </p:nvPicPr>
        <p:blipFill>
          <a:blip r:embed="rId3"/>
          <a:stretch>
            <a:fillRect/>
          </a:stretch>
        </p:blipFill>
        <p:spPr>
          <a:xfrm>
            <a:off x="5762499" y="1792224"/>
            <a:ext cx="5848602" cy="3442186"/>
          </a:xfrm>
          <a:prstGeom prst="rect">
            <a:avLst/>
          </a:prstGeom>
        </p:spPr>
      </p:pic>
      <p:sp>
        <p:nvSpPr>
          <p:cNvPr id="7" name="Text 4"/>
          <p:cNvSpPr/>
          <p:nvPr/>
        </p:nvSpPr>
        <p:spPr>
          <a:xfrm>
            <a:off x="640080" y="1783080"/>
            <a:ext cx="4663440" cy="822960"/>
          </a:xfrm>
          <a:prstGeom prst="rect">
            <a:avLst/>
          </a:prstGeom>
          <a:noFill/>
          <a:ln/>
        </p:spPr>
        <p:txBody>
          <a:bodyPr wrap="square" lIns="0" tIns="0" rIns="0" bIns="0" rtlCol="0" anchor="ctr"/>
          <a:lstStyle/>
          <a:p>
            <a:pPr marL="0" indent="0">
              <a:buNone/>
            </a:pPr>
            <a:r>
              <a:rPr lang="en-US" sz="1500" dirty="0">
                <a:solidFill>
                  <a:srgbClr val="1E2A2E"/>
                </a:solidFill>
                <a:latin typeface="Calibri Light" pitchFamily="34" charset="0"/>
                <a:ea typeface="Calibri Light" pitchFamily="34" charset="-122"/>
                <a:cs typeface="Calibri Light" pitchFamily="34" charset="-120"/>
              </a:rPr>
              <a:t>A local AI model speeds documentation while staying safe.</a:t>
            </a:r>
            <a:endParaRPr lang="en-US" sz="1500" dirty="0"/>
          </a:p>
        </p:txBody>
      </p:sp>
      <p:sp>
        <p:nvSpPr>
          <p:cNvPr id="8" name="Text 5"/>
          <p:cNvSpPr/>
          <p:nvPr/>
        </p:nvSpPr>
        <p:spPr>
          <a:xfrm>
            <a:off x="640080" y="2743200"/>
            <a:ext cx="4709160" cy="3657600"/>
          </a:xfrm>
          <a:prstGeom prst="rect">
            <a:avLst/>
          </a:prstGeom>
          <a:noFill/>
          <a:ln/>
        </p:spPr>
        <p:txBody>
          <a:bodyPr wrap="square" lIns="0" tIns="0" rIns="0" bIns="0" rtlCol="0" anchor="ctr"/>
          <a:lstStyle/>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Generates a session-report draft to edit</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Rewrites clinical notes into a parent-friendly summary</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Redacts personal data before the model sees it</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Blocks diagnosis; flags crisis language; always 'review before use'</a:t>
            </a:r>
            <a:endParaRPr lang="en-US" sz="13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THERAPIST · PLANS &amp; ACTIVITIES</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Goals, and the homework between sessions</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36</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Create-treatment-plan dialog with goals, milestones, and review cadence."/>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Assign-activity dialog with a guided template preview."/>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Create-treatment-plan dialog with goals &amp; milestones</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Assign-activity dialog with a guided template</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Plans set measurable goals; activities become the child's tasks.</a:t>
            </a:r>
            <a:endParaRPr lang="en-US" sz="13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THERAPIST · LIBRARY &amp; HISTORY</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37</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Library of interactive activities that can be assigned to a patient."/>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Therapist weekly-summary statistics on the dashboard."/>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Library of interactive activities</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Weekly summary statistics</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A reusable activity library, and a weekly snapshot of their own work.</a:t>
            </a:r>
            <a:endParaRPr lang="en-US" sz="13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THERAPIST · RECORD &amp; INCOME</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38</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Past-sessions history with status and payment state."/>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Earnings dashboard with payment history and income breakdown."/>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Past-sessions history with status &amp; payment</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Earnings dashboard &amp; payment history</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A full session history, and transparent earnings.</a:t>
            </a:r>
            <a:endParaRPr lang="en-US" sz="13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THERAPIST · CONTRIBUTE &amp; CONNECT</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39</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Educational-hub resource management for therapists."/>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Assignment requests and institution-affiliation controls."/>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Educational-hub resource management</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Assignment requests &amp; institution affiliation</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Therapists can publish resources and manage their affiliations.</a:t>
            </a:r>
            <a:endParaRPr lang="en-US" sz="13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THERAPIST · ACCOUNT</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Staying verified</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40</a:t>
            </a:r>
            <a:endParaRPr lang="en-US" sz="1000" dirty="0"/>
          </a:p>
        </p:txBody>
      </p:sp>
      <p:sp>
        <p:nvSpPr>
          <p:cNvPr id="5" name="Shape 3"/>
          <p:cNvSpPr/>
          <p:nvPr/>
        </p:nvSpPr>
        <p:spPr>
          <a:xfrm>
            <a:off x="457200" y="1737360"/>
            <a:ext cx="6035040" cy="3551914"/>
          </a:xfrm>
          <a:prstGeom prst="roundRect">
            <a:avLst>
              <a:gd name="adj" fmla="val 2317"/>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Therapist settings — verification status and requirements checklist."/>
          <p:cNvPicPr>
            <a:picLocks noChangeAspect="1"/>
          </p:cNvPicPr>
          <p:nvPr/>
        </p:nvPicPr>
        <p:blipFill>
          <a:blip r:embed="rId3"/>
          <a:stretch>
            <a:fillRect/>
          </a:stretch>
        </p:blipFill>
        <p:spPr>
          <a:xfrm>
            <a:off x="550419" y="1792224"/>
            <a:ext cx="5848602" cy="3442186"/>
          </a:xfrm>
          <a:prstGeom prst="rect">
            <a:avLst/>
          </a:prstGeom>
        </p:spPr>
      </p:pic>
      <p:sp>
        <p:nvSpPr>
          <p:cNvPr id="7" name="Text 4"/>
          <p:cNvSpPr/>
          <p:nvPr/>
        </p:nvSpPr>
        <p:spPr>
          <a:xfrm>
            <a:off x="6766560" y="1783080"/>
            <a:ext cx="4754880" cy="822960"/>
          </a:xfrm>
          <a:prstGeom prst="rect">
            <a:avLst/>
          </a:prstGeom>
          <a:noFill/>
          <a:ln/>
        </p:spPr>
        <p:txBody>
          <a:bodyPr wrap="square" lIns="0" tIns="0" rIns="0" bIns="0" rtlCol="0" anchor="ctr"/>
          <a:lstStyle/>
          <a:p>
            <a:pPr marL="0" indent="0">
              <a:buNone/>
            </a:pPr>
            <a:r>
              <a:rPr lang="en-US" sz="1500" dirty="0">
                <a:solidFill>
                  <a:srgbClr val="1E2A2E"/>
                </a:solidFill>
                <a:latin typeface="Calibri Light" pitchFamily="34" charset="0"/>
                <a:ea typeface="Calibri Light" pitchFamily="34" charset="-122"/>
                <a:cs typeface="Calibri Light" pitchFamily="34" charset="-120"/>
              </a:rPr>
              <a:t>Verification is a living status, not a one-time gate.</a:t>
            </a:r>
            <a:endParaRPr lang="en-US" sz="1500" dirty="0"/>
          </a:p>
        </p:txBody>
      </p:sp>
      <p:sp>
        <p:nvSpPr>
          <p:cNvPr id="8" name="Text 5"/>
          <p:cNvSpPr/>
          <p:nvPr/>
        </p:nvSpPr>
        <p:spPr>
          <a:xfrm>
            <a:off x="6766560" y="2743200"/>
            <a:ext cx="4754880" cy="3657600"/>
          </a:xfrm>
          <a:prstGeom prst="rect">
            <a:avLst/>
          </a:prstGeom>
          <a:noFill/>
          <a:ln/>
        </p:spPr>
        <p:txBody>
          <a:bodyPr wrap="square" lIns="0" tIns="0" rIns="0" bIns="0" rtlCol="0" anchor="ctr"/>
          <a:lstStyle/>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Verification status front and center</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A clear requirements checklist</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Re-submit credentials if needed</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Profile, privacy and notification settings</a:t>
            </a:r>
            <a:endParaRPr lang="en-US" sz="13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0B2A2E"/>
        </a:solidFill>
        <a:effectLst/>
      </p:bgPr>
    </p:bg>
    <p:spTree>
      <p:nvGrpSpPr>
        <p:cNvPr id="1" name=""/>
        <p:cNvGrpSpPr/>
        <p:nvPr/>
      </p:nvGrpSpPr>
      <p:grpSpPr>
        <a:xfrm>
          <a:off x="0" y="0"/>
          <a:ext cx="0" cy="0"/>
          <a:chOff x="0" y="0"/>
          <a:chExt cx="0" cy="0"/>
        </a:xfrm>
      </p:grpSpPr>
      <p:sp>
        <p:nvSpPr>
          <p:cNvPr id="2" name="Shape 0"/>
          <p:cNvSpPr/>
          <p:nvPr/>
        </p:nvSpPr>
        <p:spPr>
          <a:xfrm>
            <a:off x="8961120" y="-2103120"/>
            <a:ext cx="6035040" cy="6035040"/>
          </a:xfrm>
          <a:prstGeom prst="ellipse">
            <a:avLst/>
          </a:prstGeom>
          <a:solidFill>
            <a:srgbClr val="10363B"/>
          </a:solidFill>
          <a:ln/>
        </p:spPr>
      </p:sp>
      <p:sp>
        <p:nvSpPr>
          <p:cNvPr id="3" name="Shape 1"/>
          <p:cNvSpPr/>
          <p:nvPr/>
        </p:nvSpPr>
        <p:spPr>
          <a:xfrm>
            <a:off x="-1463040" y="4206240"/>
            <a:ext cx="4206240" cy="4206240"/>
          </a:xfrm>
          <a:prstGeom prst="ellipse">
            <a:avLst/>
          </a:prstGeom>
          <a:solidFill>
            <a:srgbClr val="10363B"/>
          </a:solidFill>
          <a:ln/>
        </p:spPr>
      </p:sp>
      <p:sp>
        <p:nvSpPr>
          <p:cNvPr id="4" name="Shape 2"/>
          <p:cNvSpPr/>
          <p:nvPr/>
        </p:nvSpPr>
        <p:spPr>
          <a:xfrm>
            <a:off x="868680" y="2286000"/>
            <a:ext cx="1371600" cy="1371600"/>
          </a:xfrm>
          <a:prstGeom prst="ellipse">
            <a:avLst/>
          </a:prstGeom>
          <a:solidFill>
            <a:srgbClr val="5EEAD4"/>
          </a:solidFill>
          <a:ln/>
        </p:spPr>
      </p:sp>
      <p:pic>
        <p:nvPicPr>
          <p:cNvPr id="5" name="Image 0" descr="preencoded.png"/>
          <p:cNvPicPr>
            <a:picLocks noChangeAspect="1"/>
          </p:cNvPicPr>
          <p:nvPr/>
        </p:nvPicPr>
        <p:blipFill>
          <a:blip r:embed="rId3"/>
          <a:stretch>
            <a:fillRect/>
          </a:stretch>
        </p:blipFill>
        <p:spPr>
          <a:xfrm>
            <a:off x="1170432" y="2587752"/>
            <a:ext cx="768096" cy="768096"/>
          </a:xfrm>
          <a:prstGeom prst="rect">
            <a:avLst/>
          </a:prstGeom>
        </p:spPr>
      </p:pic>
      <p:sp>
        <p:nvSpPr>
          <p:cNvPr id="6" name="Text 3"/>
          <p:cNvSpPr/>
          <p:nvPr/>
        </p:nvSpPr>
        <p:spPr>
          <a:xfrm>
            <a:off x="2606040" y="2331720"/>
            <a:ext cx="8229600" cy="365760"/>
          </a:xfrm>
          <a:prstGeom prst="rect">
            <a:avLst/>
          </a:prstGeom>
          <a:noFill/>
          <a:ln/>
        </p:spPr>
        <p:txBody>
          <a:bodyPr wrap="square" lIns="0" tIns="0" rIns="0" bIns="0" rtlCol="0" anchor="ctr"/>
          <a:lstStyle/>
          <a:p>
            <a:pPr marL="0" indent="0">
              <a:buNone/>
            </a:pPr>
            <a:r>
              <a:rPr lang="en-US" sz="1400" b="1" kern="0" spc="300" dirty="0">
                <a:solidFill>
                  <a:srgbClr val="5EEAD4"/>
                </a:solidFill>
                <a:latin typeface="Trebuchet MS" pitchFamily="34" charset="0"/>
                <a:ea typeface="Trebuchet MS" pitchFamily="34" charset="-122"/>
                <a:cs typeface="Trebuchet MS" pitchFamily="34" charset="-120"/>
              </a:rPr>
              <a:t>WEB · ROLE 4</a:t>
            </a:r>
            <a:endParaRPr lang="en-US" sz="1400" dirty="0"/>
          </a:p>
        </p:txBody>
      </p:sp>
      <p:sp>
        <p:nvSpPr>
          <p:cNvPr id="7" name="Text 4"/>
          <p:cNvSpPr/>
          <p:nvPr/>
        </p:nvSpPr>
        <p:spPr>
          <a:xfrm>
            <a:off x="2606040" y="2697480"/>
            <a:ext cx="8778240" cy="914400"/>
          </a:xfrm>
          <a:prstGeom prst="rect">
            <a:avLst/>
          </a:prstGeom>
          <a:noFill/>
          <a:ln/>
        </p:spPr>
        <p:txBody>
          <a:bodyPr wrap="square" lIns="0" tIns="0" rIns="0" bIns="0" rtlCol="0" anchor="ctr"/>
          <a:lstStyle/>
          <a:p>
            <a:pPr marL="0" indent="0">
              <a:buNone/>
            </a:pPr>
            <a:r>
              <a:rPr lang="en-US" sz="4000" b="1" dirty="0">
                <a:solidFill>
                  <a:srgbClr val="FFFFFF"/>
                </a:solidFill>
                <a:latin typeface="Trebuchet MS" pitchFamily="34" charset="0"/>
                <a:ea typeface="Trebuchet MS" pitchFamily="34" charset="-122"/>
                <a:cs typeface="Trebuchet MS" pitchFamily="34" charset="-120"/>
              </a:rPr>
              <a:t>Guardian Portal</a:t>
            </a:r>
            <a:endParaRPr lang="en-US" sz="4000" dirty="0"/>
          </a:p>
        </p:txBody>
      </p:sp>
      <p:sp>
        <p:nvSpPr>
          <p:cNvPr id="8" name="Text 5"/>
          <p:cNvSpPr/>
          <p:nvPr/>
        </p:nvSpPr>
        <p:spPr>
          <a:xfrm>
            <a:off x="2651760" y="3749040"/>
            <a:ext cx="8412480" cy="822960"/>
          </a:xfrm>
          <a:prstGeom prst="rect">
            <a:avLst/>
          </a:prstGeom>
          <a:noFill/>
          <a:ln/>
        </p:spPr>
        <p:txBody>
          <a:bodyPr wrap="square" lIns="0" tIns="0" rIns="0" bIns="0" rtlCol="0" anchor="ctr"/>
          <a:lstStyle/>
          <a:p>
            <a:pPr marL="0" indent="0">
              <a:buNone/>
            </a:pPr>
            <a:r>
              <a:rPr lang="en-US" sz="1600" dirty="0">
                <a:solidFill>
                  <a:srgbClr val="C9E6E2"/>
                </a:solidFill>
                <a:latin typeface="Calibri Light" pitchFamily="34" charset="0"/>
                <a:ea typeface="Calibri Light" pitchFamily="34" charset="-122"/>
                <a:cs typeface="Calibri Light" pitchFamily="34" charset="-120"/>
              </a:rPr>
              <a:t>The family's window — discovery, booking, messaging and progress.</a:t>
            </a:r>
            <a:endParaRPr lang="en-US" sz="16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GUARDIAN · HOME</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One calm view of the family's care</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42</a:t>
            </a:r>
            <a:endParaRPr lang="en-US" sz="1000" dirty="0"/>
          </a:p>
        </p:txBody>
      </p:sp>
      <p:sp>
        <p:nvSpPr>
          <p:cNvPr id="5" name="Shape 3"/>
          <p:cNvSpPr/>
          <p:nvPr/>
        </p:nvSpPr>
        <p:spPr>
          <a:xfrm>
            <a:off x="5669280" y="1737360"/>
            <a:ext cx="6035040" cy="3551914"/>
          </a:xfrm>
          <a:prstGeom prst="roundRect">
            <a:avLst>
              <a:gd name="adj" fmla="val 2317"/>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Guardian dashboard summarising upcoming sessions and dependents."/>
          <p:cNvPicPr>
            <a:picLocks noChangeAspect="1"/>
          </p:cNvPicPr>
          <p:nvPr/>
        </p:nvPicPr>
        <p:blipFill>
          <a:blip r:embed="rId3"/>
          <a:stretch>
            <a:fillRect/>
          </a:stretch>
        </p:blipFill>
        <p:spPr>
          <a:xfrm>
            <a:off x="5762499" y="1792224"/>
            <a:ext cx="5848602" cy="3442186"/>
          </a:xfrm>
          <a:prstGeom prst="rect">
            <a:avLst/>
          </a:prstGeom>
        </p:spPr>
      </p:pic>
      <p:sp>
        <p:nvSpPr>
          <p:cNvPr id="7" name="Text 4"/>
          <p:cNvSpPr/>
          <p:nvPr/>
        </p:nvSpPr>
        <p:spPr>
          <a:xfrm>
            <a:off x="640080" y="1783080"/>
            <a:ext cx="4663440" cy="822960"/>
          </a:xfrm>
          <a:prstGeom prst="rect">
            <a:avLst/>
          </a:prstGeom>
          <a:noFill/>
          <a:ln/>
        </p:spPr>
        <p:txBody>
          <a:bodyPr wrap="square" lIns="0" tIns="0" rIns="0" bIns="0" rtlCol="0" anchor="ctr"/>
          <a:lstStyle/>
          <a:p>
            <a:pPr marL="0" indent="0">
              <a:buNone/>
            </a:pPr>
            <a:r>
              <a:rPr lang="en-US" sz="1500" dirty="0">
                <a:solidFill>
                  <a:srgbClr val="1E2A2E"/>
                </a:solidFill>
                <a:latin typeface="Calibri Light" pitchFamily="34" charset="0"/>
                <a:ea typeface="Calibri Light" pitchFamily="34" charset="-122"/>
                <a:cs typeface="Calibri Light" pitchFamily="34" charset="-120"/>
              </a:rPr>
              <a:t>Everything a busy parent needs, without the clutter.</a:t>
            </a:r>
            <a:endParaRPr lang="en-US" sz="1500" dirty="0"/>
          </a:p>
        </p:txBody>
      </p:sp>
      <p:sp>
        <p:nvSpPr>
          <p:cNvPr id="8" name="Text 5"/>
          <p:cNvSpPr/>
          <p:nvPr/>
        </p:nvSpPr>
        <p:spPr>
          <a:xfrm>
            <a:off x="640080" y="2743200"/>
            <a:ext cx="4709160" cy="3657600"/>
          </a:xfrm>
          <a:prstGeom prst="rect">
            <a:avLst/>
          </a:prstGeom>
          <a:noFill/>
          <a:ln/>
        </p:spPr>
        <p:txBody>
          <a:bodyPr wrap="square" lIns="0" tIns="0" rIns="0" bIns="0" rtlCol="0" anchor="ctr"/>
          <a:lstStyle/>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Upcoming sessions at a glance</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Each dependent with quick status</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Shortcuts to book, message and view reports</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Notifications surfaced where they matter</a:t>
            </a:r>
            <a:endParaRPr lang="en-US" sz="13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GUARDIAN · STAY IN TOUCH</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43</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Notifications panel showing session and care updates."/>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In-app messaging panel for contacting therapists."/>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Notifications panel — sessions &amp; care updates</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In-app messaging with therapists</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Live notifications and direct messaging keep families connected.</a:t>
            </a:r>
            <a:endParaRPr lang="en-US" sz="13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GUARDIAN · DEPENDENTS</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Adding a child — and personalising their space</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44</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Add-a-dependent dialog capturing disabilities and conditions."/>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Dependent accessibility preferences and PIN setup."/>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Add-a-dependent: disabilities &amp; conditions</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Accessibility preferences &amp; PIN setup</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Each dependent gets their own conditions, preferences and login PIN.</a:t>
            </a:r>
            <a:endParaRPr lang="en-US" sz="135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GUARDIAN · BOOKING</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Find the right therapist, then book</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45</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Therapist directory with specialisation and location filters."/>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Book-a-session dialog."/>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Directory with specialisation &amp; location filters</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Book-a-session dialog</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Only verified therapists appear; booking is a few taps.</a:t>
            </a:r>
            <a:endParaRPr lang="en-US" sz="135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GUARDIAN · FOLLOW ALONG</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The calendar and the reports</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46</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Session calendar for a dependent."/>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Session report with goals and a parent-friendly summary."/>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Session calendar for a dependent</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Session report with a parent-friendly summary</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Reports arrive with the AI-simplified summary parents can actually read.</a:t>
            </a:r>
            <a:endParaRPr lang="en-US" sz="135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GUARDIAN · PROGRESS</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Progress Intelligence — the whole story</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47</a:t>
            </a:r>
            <a:endParaRPr lang="en-US" sz="1000" dirty="0"/>
          </a:p>
        </p:txBody>
      </p:sp>
      <p:sp>
        <p:nvSpPr>
          <p:cNvPr id="5" name="Shape 3"/>
          <p:cNvSpPr/>
          <p:nvPr/>
        </p:nvSpPr>
        <p:spPr>
          <a:xfrm>
            <a:off x="5669280" y="1737360"/>
            <a:ext cx="6035040" cy="3551914"/>
          </a:xfrm>
          <a:prstGeom prst="roundRect">
            <a:avLst>
              <a:gd name="adj" fmla="val 2317"/>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Progress Intelligence panel rolling up goals, activities, and consistency."/>
          <p:cNvPicPr>
            <a:picLocks noChangeAspect="1"/>
          </p:cNvPicPr>
          <p:nvPr/>
        </p:nvPicPr>
        <p:blipFill>
          <a:blip r:embed="rId3"/>
          <a:stretch>
            <a:fillRect/>
          </a:stretch>
        </p:blipFill>
        <p:spPr>
          <a:xfrm>
            <a:off x="5762499" y="1792224"/>
            <a:ext cx="5848602" cy="3442186"/>
          </a:xfrm>
          <a:prstGeom prst="rect">
            <a:avLst/>
          </a:prstGeom>
        </p:spPr>
      </p:pic>
      <p:sp>
        <p:nvSpPr>
          <p:cNvPr id="7" name="Text 4"/>
          <p:cNvSpPr/>
          <p:nvPr/>
        </p:nvSpPr>
        <p:spPr>
          <a:xfrm>
            <a:off x="640080" y="1783080"/>
            <a:ext cx="4663440" cy="822960"/>
          </a:xfrm>
          <a:prstGeom prst="rect">
            <a:avLst/>
          </a:prstGeom>
          <a:noFill/>
          <a:ln/>
        </p:spPr>
        <p:txBody>
          <a:bodyPr wrap="square" lIns="0" tIns="0" rIns="0" bIns="0" rtlCol="0" anchor="ctr"/>
          <a:lstStyle/>
          <a:p>
            <a:pPr marL="0" indent="0">
              <a:buNone/>
            </a:pPr>
            <a:r>
              <a:rPr lang="en-US" sz="1500" dirty="0">
                <a:solidFill>
                  <a:srgbClr val="1E2A2E"/>
                </a:solidFill>
                <a:latin typeface="Calibri Light" pitchFamily="34" charset="0"/>
                <a:ea typeface="Calibri Light" pitchFamily="34" charset="-122"/>
                <a:cs typeface="Calibri Light" pitchFamily="34" charset="-120"/>
              </a:rPr>
              <a:t>The feature we're proudest of for families.</a:t>
            </a:r>
            <a:endParaRPr lang="en-US" sz="1500" dirty="0"/>
          </a:p>
        </p:txBody>
      </p:sp>
      <p:sp>
        <p:nvSpPr>
          <p:cNvPr id="8" name="Text 5"/>
          <p:cNvSpPr/>
          <p:nvPr/>
        </p:nvSpPr>
        <p:spPr>
          <a:xfrm>
            <a:off x="640080" y="2743200"/>
            <a:ext cx="4709160" cy="3657600"/>
          </a:xfrm>
          <a:prstGeom prst="rect">
            <a:avLst/>
          </a:prstGeom>
          <a:noFill/>
          <a:ln/>
        </p:spPr>
        <p:txBody>
          <a:bodyPr wrap="square" lIns="0" tIns="0" rIns="0" bIns="0" rtlCol="0" anchor="ctr"/>
          <a:lstStyle/>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Rolls up goal progress and activity completion</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Tracks session consistency and report trends</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Suggests a sensible next step</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One coherent picture across many visits</a:t>
            </a:r>
            <a:endParaRPr lang="en-US" sz="135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GUARDIAN · MANAGE</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48</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Dependent detail — case description and report history."/>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Dependent profile with change and deletion requests."/>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Dependent detail — case &amp; report history</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Dependent profile with change &amp; deletion requests</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Full per-child detail, with controlled change requests.</a:t>
            </a:r>
            <a:endParaRPr lang="en-US" sz="135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GUARDIAN · HISTORY &amp; START</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49</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Recent-sessions history across the guardian’s therapists."/>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Treatment-plan and sessions empty state for a new dependent."/>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Recent sessions across all therapists</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Treatment-plan &amp; sessions empty state</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A unified history, and a friendly starting point for new dependents.</a:t>
            </a:r>
            <a:endParaRPr lang="en-US" sz="135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GUARDIAN · ACCOUNT</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50</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Guardian settings — personal information."/>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Change-password screen."/>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Personal information settings</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Change-password screen</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Standard, secure account management.</a:t>
            </a:r>
            <a:endParaRPr lang="en-US" sz="135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GUARDIAN · NOTIFICATIONS</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Informed, on their terms</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51</a:t>
            </a:r>
            <a:endParaRPr lang="en-US" sz="1000" dirty="0"/>
          </a:p>
        </p:txBody>
      </p:sp>
      <p:sp>
        <p:nvSpPr>
          <p:cNvPr id="5" name="Shape 3"/>
          <p:cNvSpPr/>
          <p:nvPr/>
        </p:nvSpPr>
        <p:spPr>
          <a:xfrm>
            <a:off x="457200" y="1737360"/>
            <a:ext cx="6035040" cy="3551914"/>
          </a:xfrm>
          <a:prstGeom prst="roundRect">
            <a:avLst>
              <a:gd name="adj" fmla="val 2317"/>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Notification-preference toggles."/>
          <p:cNvPicPr>
            <a:picLocks noChangeAspect="1"/>
          </p:cNvPicPr>
          <p:nvPr/>
        </p:nvPicPr>
        <p:blipFill>
          <a:blip r:embed="rId3"/>
          <a:stretch>
            <a:fillRect/>
          </a:stretch>
        </p:blipFill>
        <p:spPr>
          <a:xfrm>
            <a:off x="550419" y="1792224"/>
            <a:ext cx="5848602" cy="3442186"/>
          </a:xfrm>
          <a:prstGeom prst="rect">
            <a:avLst/>
          </a:prstGeom>
        </p:spPr>
      </p:pic>
      <p:sp>
        <p:nvSpPr>
          <p:cNvPr id="7" name="Text 4"/>
          <p:cNvSpPr/>
          <p:nvPr/>
        </p:nvSpPr>
        <p:spPr>
          <a:xfrm>
            <a:off x="6766560" y="1783080"/>
            <a:ext cx="4754880" cy="822960"/>
          </a:xfrm>
          <a:prstGeom prst="rect">
            <a:avLst/>
          </a:prstGeom>
          <a:noFill/>
          <a:ln/>
        </p:spPr>
        <p:txBody>
          <a:bodyPr wrap="square" lIns="0" tIns="0" rIns="0" bIns="0" rtlCol="0" anchor="ctr"/>
          <a:lstStyle/>
          <a:p>
            <a:pPr marL="0" indent="0">
              <a:buNone/>
            </a:pPr>
            <a:r>
              <a:rPr lang="en-US" sz="1500" dirty="0">
                <a:solidFill>
                  <a:srgbClr val="1E2A2E"/>
                </a:solidFill>
                <a:latin typeface="Calibri Light" pitchFamily="34" charset="0"/>
                <a:ea typeface="Calibri Light" pitchFamily="34" charset="-122"/>
                <a:cs typeface="Calibri Light" pitchFamily="34" charset="-120"/>
              </a:rPr>
              <a:t>Families decide how much they hear from the platform.</a:t>
            </a:r>
            <a:endParaRPr lang="en-US" sz="1500" dirty="0"/>
          </a:p>
        </p:txBody>
      </p:sp>
      <p:sp>
        <p:nvSpPr>
          <p:cNvPr id="8" name="Text 5"/>
          <p:cNvSpPr/>
          <p:nvPr/>
        </p:nvSpPr>
        <p:spPr>
          <a:xfrm>
            <a:off x="6766560" y="2743200"/>
            <a:ext cx="4754880" cy="3657600"/>
          </a:xfrm>
          <a:prstGeom prst="rect">
            <a:avLst/>
          </a:prstGeom>
          <a:noFill/>
          <a:ln/>
        </p:spPr>
        <p:txBody>
          <a:bodyPr wrap="square" lIns="0" tIns="0" rIns="0" bIns="0" rtlCol="0" anchor="ctr"/>
          <a:lstStyle/>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Toggle session reminders</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Control care-update alerts</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Opt into the weekly digest</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Choose channels that suit the family</a:t>
            </a:r>
            <a:endParaRPr lang="en-US" sz="135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0B2A2E"/>
        </a:solidFill>
        <a:effectLst/>
      </p:bgPr>
    </p:bg>
    <p:spTree>
      <p:nvGrpSpPr>
        <p:cNvPr id="1" name=""/>
        <p:cNvGrpSpPr/>
        <p:nvPr/>
      </p:nvGrpSpPr>
      <p:grpSpPr>
        <a:xfrm>
          <a:off x="0" y="0"/>
          <a:ext cx="0" cy="0"/>
          <a:chOff x="0" y="0"/>
          <a:chExt cx="0" cy="0"/>
        </a:xfrm>
      </p:grpSpPr>
      <p:sp>
        <p:nvSpPr>
          <p:cNvPr id="2" name="Shape 0"/>
          <p:cNvSpPr/>
          <p:nvPr/>
        </p:nvSpPr>
        <p:spPr>
          <a:xfrm>
            <a:off x="8961120" y="-2103120"/>
            <a:ext cx="6035040" cy="6035040"/>
          </a:xfrm>
          <a:prstGeom prst="ellipse">
            <a:avLst/>
          </a:prstGeom>
          <a:solidFill>
            <a:srgbClr val="10363B"/>
          </a:solidFill>
          <a:ln/>
        </p:spPr>
      </p:sp>
      <p:sp>
        <p:nvSpPr>
          <p:cNvPr id="3" name="Shape 1"/>
          <p:cNvSpPr/>
          <p:nvPr/>
        </p:nvSpPr>
        <p:spPr>
          <a:xfrm>
            <a:off x="-1463040" y="4206240"/>
            <a:ext cx="4206240" cy="4206240"/>
          </a:xfrm>
          <a:prstGeom prst="ellipse">
            <a:avLst/>
          </a:prstGeom>
          <a:solidFill>
            <a:srgbClr val="10363B"/>
          </a:solidFill>
          <a:ln/>
        </p:spPr>
      </p:sp>
      <p:sp>
        <p:nvSpPr>
          <p:cNvPr id="4" name="Shape 2"/>
          <p:cNvSpPr/>
          <p:nvPr/>
        </p:nvSpPr>
        <p:spPr>
          <a:xfrm>
            <a:off x="868680" y="2286000"/>
            <a:ext cx="1371600" cy="1371600"/>
          </a:xfrm>
          <a:prstGeom prst="ellipse">
            <a:avLst/>
          </a:prstGeom>
          <a:solidFill>
            <a:srgbClr val="5EEAD4"/>
          </a:solidFill>
          <a:ln/>
        </p:spPr>
      </p:sp>
      <p:pic>
        <p:nvPicPr>
          <p:cNvPr id="5" name="Image 0" descr="preencoded.png"/>
          <p:cNvPicPr>
            <a:picLocks noChangeAspect="1"/>
          </p:cNvPicPr>
          <p:nvPr/>
        </p:nvPicPr>
        <p:blipFill>
          <a:blip r:embed="rId3"/>
          <a:stretch>
            <a:fillRect/>
          </a:stretch>
        </p:blipFill>
        <p:spPr>
          <a:xfrm>
            <a:off x="1170432" y="2587752"/>
            <a:ext cx="768096" cy="768096"/>
          </a:xfrm>
          <a:prstGeom prst="rect">
            <a:avLst/>
          </a:prstGeom>
        </p:spPr>
      </p:pic>
      <p:sp>
        <p:nvSpPr>
          <p:cNvPr id="6" name="Text 3"/>
          <p:cNvSpPr/>
          <p:nvPr/>
        </p:nvSpPr>
        <p:spPr>
          <a:xfrm>
            <a:off x="2606040" y="2331720"/>
            <a:ext cx="8229600" cy="365760"/>
          </a:xfrm>
          <a:prstGeom prst="rect">
            <a:avLst/>
          </a:prstGeom>
          <a:noFill/>
          <a:ln/>
        </p:spPr>
        <p:txBody>
          <a:bodyPr wrap="square" lIns="0" tIns="0" rIns="0" bIns="0" rtlCol="0" anchor="ctr"/>
          <a:lstStyle/>
          <a:p>
            <a:pPr marL="0" indent="0">
              <a:buNone/>
            </a:pPr>
            <a:r>
              <a:rPr lang="en-US" sz="1400" b="1" kern="0" spc="300" dirty="0">
                <a:solidFill>
                  <a:srgbClr val="5EEAD4"/>
                </a:solidFill>
                <a:latin typeface="Trebuchet MS" pitchFamily="34" charset="0"/>
                <a:ea typeface="Trebuchet MS" pitchFamily="34" charset="-122"/>
                <a:cs typeface="Trebuchet MS" pitchFamily="34" charset="-120"/>
              </a:rPr>
              <a:t>WEB · ROLE 5</a:t>
            </a:r>
            <a:endParaRPr lang="en-US" sz="1400" dirty="0"/>
          </a:p>
        </p:txBody>
      </p:sp>
      <p:sp>
        <p:nvSpPr>
          <p:cNvPr id="7" name="Text 4"/>
          <p:cNvSpPr/>
          <p:nvPr/>
        </p:nvSpPr>
        <p:spPr>
          <a:xfrm>
            <a:off x="2606040" y="2697480"/>
            <a:ext cx="8778240" cy="914400"/>
          </a:xfrm>
          <a:prstGeom prst="rect">
            <a:avLst/>
          </a:prstGeom>
          <a:noFill/>
          <a:ln/>
        </p:spPr>
        <p:txBody>
          <a:bodyPr wrap="square" lIns="0" tIns="0" rIns="0" bIns="0" rtlCol="0" anchor="ctr"/>
          <a:lstStyle/>
          <a:p>
            <a:pPr marL="0" indent="0">
              <a:buNone/>
            </a:pPr>
            <a:r>
              <a:rPr lang="en-US" sz="4000" b="1" dirty="0">
                <a:solidFill>
                  <a:srgbClr val="FFFFFF"/>
                </a:solidFill>
                <a:latin typeface="Trebuchet MS" pitchFamily="34" charset="0"/>
                <a:ea typeface="Trebuchet MS" pitchFamily="34" charset="-122"/>
                <a:cs typeface="Trebuchet MS" pitchFamily="34" charset="-120"/>
              </a:rPr>
              <a:t>The Child's Own Space</a:t>
            </a:r>
            <a:endParaRPr lang="en-US" sz="4000" dirty="0"/>
          </a:p>
        </p:txBody>
      </p:sp>
      <p:sp>
        <p:nvSpPr>
          <p:cNvPr id="8" name="Text 5"/>
          <p:cNvSpPr/>
          <p:nvPr/>
        </p:nvSpPr>
        <p:spPr>
          <a:xfrm>
            <a:off x="2651760" y="3749040"/>
            <a:ext cx="8412480" cy="822960"/>
          </a:xfrm>
          <a:prstGeom prst="rect">
            <a:avLst/>
          </a:prstGeom>
          <a:noFill/>
          <a:ln/>
        </p:spPr>
        <p:txBody>
          <a:bodyPr wrap="square" lIns="0" tIns="0" rIns="0" bIns="0" rtlCol="0" anchor="ctr"/>
          <a:lstStyle/>
          <a:p>
            <a:pPr marL="0" indent="0">
              <a:buNone/>
            </a:pPr>
            <a:r>
              <a:rPr lang="en-US" sz="1600" dirty="0">
                <a:solidFill>
                  <a:srgbClr val="C9E6E2"/>
                </a:solidFill>
                <a:latin typeface="Calibri Light" pitchFamily="34" charset="0"/>
                <a:ea typeface="Calibri Light" pitchFamily="34" charset="-122"/>
                <a:cs typeface="Calibri Light" pitchFamily="34" charset="-120"/>
              </a:rPr>
              <a:t>A simplified, PIN-based interface a child can use alone.</a:t>
            </a:r>
            <a:endParaRPr lang="en-US" sz="16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PATIENT · HOME</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Designed for a child, not a clinician</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53</a:t>
            </a:r>
            <a:endParaRPr lang="en-US" sz="1000" dirty="0"/>
          </a:p>
        </p:txBody>
      </p:sp>
      <p:sp>
        <p:nvSpPr>
          <p:cNvPr id="5" name="Shape 3"/>
          <p:cNvSpPr/>
          <p:nvPr/>
        </p:nvSpPr>
        <p:spPr>
          <a:xfrm>
            <a:off x="5669280" y="1737360"/>
            <a:ext cx="6035040" cy="3551914"/>
          </a:xfrm>
          <a:prstGeom prst="roundRect">
            <a:avLst>
              <a:gd name="adj" fmla="val 2317"/>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Simplified, PIN-based patient home designed for a child."/>
          <p:cNvPicPr>
            <a:picLocks noChangeAspect="1"/>
          </p:cNvPicPr>
          <p:nvPr/>
        </p:nvPicPr>
        <p:blipFill>
          <a:blip r:embed="rId3"/>
          <a:stretch>
            <a:fillRect/>
          </a:stretch>
        </p:blipFill>
        <p:spPr>
          <a:xfrm>
            <a:off x="5762499" y="1792224"/>
            <a:ext cx="5848602" cy="3442186"/>
          </a:xfrm>
          <a:prstGeom prst="rect">
            <a:avLst/>
          </a:prstGeom>
        </p:spPr>
      </p:pic>
      <p:sp>
        <p:nvSpPr>
          <p:cNvPr id="7" name="Text 4"/>
          <p:cNvSpPr/>
          <p:nvPr/>
        </p:nvSpPr>
        <p:spPr>
          <a:xfrm>
            <a:off x="640080" y="1783080"/>
            <a:ext cx="4663440" cy="822960"/>
          </a:xfrm>
          <a:prstGeom prst="rect">
            <a:avLst/>
          </a:prstGeom>
          <a:noFill/>
          <a:ln/>
        </p:spPr>
        <p:txBody>
          <a:bodyPr wrap="square" lIns="0" tIns="0" rIns="0" bIns="0" rtlCol="0" anchor="ctr"/>
          <a:lstStyle/>
          <a:p>
            <a:pPr marL="0" indent="0">
              <a:buNone/>
            </a:pPr>
            <a:r>
              <a:rPr lang="en-US" sz="1500" dirty="0">
                <a:solidFill>
                  <a:srgbClr val="1E2A2E"/>
                </a:solidFill>
                <a:latin typeface="Calibri Light" pitchFamily="34" charset="0"/>
                <a:ea typeface="Calibri Light" pitchFamily="34" charset="-122"/>
                <a:cs typeface="Calibri Light" pitchFamily="34" charset="-120"/>
              </a:rPr>
              <a:t>Accessibility moves from a setting to the whole design.</a:t>
            </a:r>
            <a:endParaRPr lang="en-US" sz="1500" dirty="0"/>
          </a:p>
        </p:txBody>
      </p:sp>
      <p:sp>
        <p:nvSpPr>
          <p:cNvPr id="8" name="Text 5"/>
          <p:cNvSpPr/>
          <p:nvPr/>
        </p:nvSpPr>
        <p:spPr>
          <a:xfrm>
            <a:off x="640080" y="2743200"/>
            <a:ext cx="4709160" cy="3657600"/>
          </a:xfrm>
          <a:prstGeom prst="rect">
            <a:avLst/>
          </a:prstGeom>
          <a:noFill/>
          <a:ln/>
        </p:spPr>
        <p:txBody>
          <a:bodyPr wrap="square" lIns="0" tIns="0" rIns="0" bIns="0" rtlCol="0" anchor="ctr"/>
          <a:lstStyle/>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PIN login — no email required</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Large, friendly, low-clutter layout</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Adjustable font, high contrast, text-to-speech</a:t>
            </a:r>
            <a:endParaRPr lang="en-US" sz="1350" dirty="0"/>
          </a:p>
          <a:p>
            <a:pPr marL="177800" indent="-177800">
              <a:spcAft>
                <a:spcPts val="1000"/>
              </a:spcAft>
              <a:buSzPct val="100000"/>
              <a:buChar char="•"/>
            </a:pPr>
            <a:r>
              <a:rPr lang="en-US" sz="1350" dirty="0">
                <a:solidFill>
                  <a:srgbClr val="1E2A2E"/>
                </a:solidFill>
                <a:latin typeface="Calibri" pitchFamily="34" charset="0"/>
                <a:ea typeface="Calibri" pitchFamily="34" charset="-122"/>
                <a:cs typeface="Calibri" pitchFamily="34" charset="-120"/>
              </a:rPr>
              <a:t>Nothing punishes a wrong tap</a:t>
            </a:r>
            <a:endParaRPr lang="en-US" sz="135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PATIENT · THEIR DAY</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54</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Assigned activities for the child to complete."/>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8" name="Image 1" descr="Past visits and notes from the therapist."/>
          <p:cNvPicPr>
            <a:picLocks noChangeAspect="1"/>
          </p:cNvPicPr>
          <p:nvPr/>
        </p:nvPicPr>
        <p:blipFill>
          <a:blip r:embed="rId4"/>
          <a:stretch>
            <a:fillRect/>
          </a:stretch>
        </p:blipFill>
        <p:spPr>
          <a:xfrm>
            <a:off x="6324038" y="1682496"/>
            <a:ext cx="5329028" cy="3136392"/>
          </a:xfrm>
          <a:prstGeom prst="rect">
            <a:avLst/>
          </a:prstGeom>
        </p:spPr>
      </p:pic>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Assigned activities for the child to complete</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Past visits and notes from the therapist</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The child sees their tasks and a gentle history of visits.</a:t>
            </a:r>
            <a:endParaRPr lang="en-US" sz="135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PATIENT · IN PLAIN WORDS</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55</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pic>
        <p:nvPicPr>
          <p:cNvPr id="6" name="Image 0" descr="Doctor’s notes rewritten in plain, child-friendly language."/>
          <p:cNvPicPr>
            <a:picLocks noChangeAspect="1"/>
          </p:cNvPicPr>
          <p:nvPr/>
        </p:nvPicPr>
        <p:blipFill>
          <a:blip r:embed="rId3"/>
          <a:stretch>
            <a:fillRect/>
          </a:stretch>
        </p:blipFill>
        <p:spPr>
          <a:xfrm>
            <a:off x="535886" y="1682496"/>
            <a:ext cx="5329028" cy="3136392"/>
          </a:xfrm>
          <a:prstGeom prst="rect">
            <a:avLst/>
          </a:prstGeom>
        </p:spPr>
      </p:pic>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Doctor's notes rewritten in child-friendly language</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Fun Zone — therapeutic games</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Notes are rewritten for the child; therapy becomes play.</a:t>
            </a:r>
            <a:endParaRPr lang="en-US" sz="1350" dirty="0"/>
          </a:p>
        </p:txBody>
      </p:sp>
      <p:pic>
        <p:nvPicPr>
          <p:cNvPr id="15" name="Picture 14">
            <a:extLst>
              <a:ext uri="{FF2B5EF4-FFF2-40B4-BE49-F238E27FC236}">
                <a16:creationId xmlns:a16="http://schemas.microsoft.com/office/drawing/2014/main" id="{055EC2C8-1534-1FC0-B469-E723B8D502C2}"/>
              </a:ext>
            </a:extLst>
          </p:cNvPr>
          <p:cNvPicPr>
            <a:picLocks noChangeAspect="1"/>
          </p:cNvPicPr>
          <p:nvPr/>
        </p:nvPicPr>
        <p:blipFill>
          <a:blip r:embed="rId4"/>
          <a:stretch>
            <a:fillRect/>
          </a:stretch>
        </p:blipFill>
        <p:spPr>
          <a:xfrm>
            <a:off x="7292831" y="1653905"/>
            <a:ext cx="3639115" cy="3219847"/>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PATIENT · FUN ZONE</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56</a:t>
            </a:r>
            <a:endParaRPr lang="en-US" sz="1000" dirty="0"/>
          </a:p>
        </p:txBody>
      </p:sp>
      <p:sp>
        <p:nvSpPr>
          <p:cNvPr id="5" name="Shape 3"/>
          <p:cNvSpPr/>
          <p:nvPr/>
        </p:nvSpPr>
        <p:spPr>
          <a:xfrm>
            <a:off x="457200"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sp>
        <p:nvSpPr>
          <p:cNvPr id="7" name="Shape 4"/>
          <p:cNvSpPr/>
          <p:nvPr/>
        </p:nvSpPr>
        <p:spPr>
          <a:xfrm>
            <a:off x="6245352" y="1627632"/>
            <a:ext cx="5486400" cy="3246120"/>
          </a:xfrm>
          <a:prstGeom prst="roundRect">
            <a:avLst>
              <a:gd name="adj" fmla="val 2535"/>
            </a:avLst>
          </a:prstGeom>
          <a:solidFill>
            <a:srgbClr val="FFFFFF"/>
          </a:solidFill>
          <a:ln w="12700">
            <a:solidFill>
              <a:srgbClr val="D7E6E4"/>
            </a:solidFill>
            <a:prstDash val="solid"/>
          </a:ln>
          <a:effectLst>
            <a:outerShdw blurRad="139700" dist="50800" dir="8100000" algn="bl" rotWithShape="0">
              <a:srgbClr val="000000">
                <a:alpha val="22000"/>
              </a:srgbClr>
            </a:outerShdw>
          </a:effectLst>
        </p:spPr>
      </p:sp>
      <p:sp>
        <p:nvSpPr>
          <p:cNvPr id="9" name="Text 5"/>
          <p:cNvSpPr/>
          <p:nvPr/>
        </p:nvSpPr>
        <p:spPr>
          <a:xfrm>
            <a:off x="457200"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Learning songs</a:t>
            </a:r>
            <a:endParaRPr lang="en-US" sz="1100" dirty="0"/>
          </a:p>
        </p:txBody>
      </p:sp>
      <p:sp>
        <p:nvSpPr>
          <p:cNvPr id="10" name="Text 6"/>
          <p:cNvSpPr/>
          <p:nvPr/>
        </p:nvSpPr>
        <p:spPr>
          <a:xfrm>
            <a:off x="6245352" y="4956048"/>
            <a:ext cx="5486400" cy="457200"/>
          </a:xfrm>
          <a:prstGeom prst="rect">
            <a:avLst/>
          </a:prstGeom>
          <a:noFill/>
          <a:ln/>
        </p:spPr>
        <p:txBody>
          <a:bodyPr wrap="square" rtlCol="0" anchor="ctr"/>
          <a:lstStyle/>
          <a:p>
            <a:pPr marL="0" indent="0" algn="ctr">
              <a:buNone/>
            </a:pPr>
            <a:r>
              <a:rPr lang="en-US" sz="1100" i="1" dirty="0">
                <a:solidFill>
                  <a:srgbClr val="5B7077"/>
                </a:solidFill>
                <a:latin typeface="Calibri" pitchFamily="34" charset="0"/>
                <a:ea typeface="Calibri" pitchFamily="34" charset="-122"/>
                <a:cs typeface="Calibri" pitchFamily="34" charset="-120"/>
              </a:rPr>
              <a:t>Social-story books</a:t>
            </a:r>
            <a:endParaRPr lang="en-US" sz="1100" dirty="0"/>
          </a:p>
        </p:txBody>
      </p:sp>
      <p:sp>
        <p:nvSpPr>
          <p:cNvPr id="11" name="Text 7"/>
          <p:cNvSpPr/>
          <p:nvPr/>
        </p:nvSpPr>
        <p:spPr>
          <a:xfrm>
            <a:off x="640080" y="5989320"/>
            <a:ext cx="10881360" cy="457200"/>
          </a:xfrm>
          <a:prstGeom prst="rect">
            <a:avLst/>
          </a:prstGeom>
          <a:noFill/>
          <a:ln/>
        </p:spPr>
        <p:txBody>
          <a:bodyPr wrap="square" rtlCol="0" anchor="ctr"/>
          <a:lstStyle/>
          <a:p>
            <a:pPr marL="0" indent="0" algn="ctr">
              <a:buNone/>
            </a:pPr>
            <a:r>
              <a:rPr lang="en-US" sz="1350" dirty="0">
                <a:solidFill>
                  <a:srgbClr val="1E2A2E"/>
                </a:solidFill>
                <a:latin typeface="Calibri" pitchFamily="34" charset="0"/>
                <a:ea typeface="Calibri" pitchFamily="34" charset="-122"/>
                <a:cs typeface="Calibri" pitchFamily="34" charset="-120"/>
              </a:rPr>
              <a:t>Songs and social stories round out an engaging, supportive space.</a:t>
            </a:r>
            <a:endParaRPr lang="en-US" sz="1350" dirty="0"/>
          </a:p>
        </p:txBody>
      </p:sp>
      <p:pic>
        <p:nvPicPr>
          <p:cNvPr id="15" name="Picture 14">
            <a:extLst>
              <a:ext uri="{FF2B5EF4-FFF2-40B4-BE49-F238E27FC236}">
                <a16:creationId xmlns:a16="http://schemas.microsoft.com/office/drawing/2014/main" id="{BBF63354-A817-9558-373E-B9E6F1BF31F8}"/>
              </a:ext>
            </a:extLst>
          </p:cNvPr>
          <p:cNvPicPr>
            <a:picLocks noChangeAspect="1"/>
          </p:cNvPicPr>
          <p:nvPr/>
        </p:nvPicPr>
        <p:blipFill>
          <a:blip r:embed="rId3"/>
          <a:stretch>
            <a:fillRect/>
          </a:stretch>
        </p:blipFill>
        <p:spPr>
          <a:xfrm>
            <a:off x="801790" y="1600355"/>
            <a:ext cx="4797220" cy="3273397"/>
          </a:xfrm>
          <a:prstGeom prst="rect">
            <a:avLst/>
          </a:prstGeom>
        </p:spPr>
      </p:pic>
      <p:pic>
        <p:nvPicPr>
          <p:cNvPr id="17" name="Picture 16">
            <a:extLst>
              <a:ext uri="{FF2B5EF4-FFF2-40B4-BE49-F238E27FC236}">
                <a16:creationId xmlns:a16="http://schemas.microsoft.com/office/drawing/2014/main" id="{4A72B624-B44A-69A5-09D2-94A946CBEEF0}"/>
              </a:ext>
            </a:extLst>
          </p:cNvPr>
          <p:cNvPicPr>
            <a:picLocks noChangeAspect="1"/>
          </p:cNvPicPr>
          <p:nvPr/>
        </p:nvPicPr>
        <p:blipFill>
          <a:blip r:embed="rId4"/>
          <a:stretch>
            <a:fillRect/>
          </a:stretch>
        </p:blipFill>
        <p:spPr>
          <a:xfrm>
            <a:off x="6592992" y="1649066"/>
            <a:ext cx="4855379" cy="3203252"/>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0B2A2E"/>
        </a:solidFill>
        <a:effectLst/>
      </p:bgPr>
    </p:bg>
    <p:spTree>
      <p:nvGrpSpPr>
        <p:cNvPr id="1" name=""/>
        <p:cNvGrpSpPr/>
        <p:nvPr/>
      </p:nvGrpSpPr>
      <p:grpSpPr>
        <a:xfrm>
          <a:off x="0" y="0"/>
          <a:ext cx="0" cy="0"/>
          <a:chOff x="0" y="0"/>
          <a:chExt cx="0" cy="0"/>
        </a:xfrm>
      </p:grpSpPr>
      <p:sp>
        <p:nvSpPr>
          <p:cNvPr id="2" name="Shape 0"/>
          <p:cNvSpPr/>
          <p:nvPr/>
        </p:nvSpPr>
        <p:spPr>
          <a:xfrm>
            <a:off x="8961120" y="-2103120"/>
            <a:ext cx="6035040" cy="6035040"/>
          </a:xfrm>
          <a:prstGeom prst="ellipse">
            <a:avLst/>
          </a:prstGeom>
          <a:solidFill>
            <a:srgbClr val="10363B"/>
          </a:solidFill>
          <a:ln/>
        </p:spPr>
      </p:sp>
      <p:sp>
        <p:nvSpPr>
          <p:cNvPr id="3" name="Shape 1"/>
          <p:cNvSpPr/>
          <p:nvPr/>
        </p:nvSpPr>
        <p:spPr>
          <a:xfrm>
            <a:off x="-1463040" y="4206240"/>
            <a:ext cx="4206240" cy="4206240"/>
          </a:xfrm>
          <a:prstGeom prst="ellipse">
            <a:avLst/>
          </a:prstGeom>
          <a:solidFill>
            <a:srgbClr val="10363B"/>
          </a:solidFill>
          <a:ln/>
        </p:spPr>
      </p:sp>
      <p:sp>
        <p:nvSpPr>
          <p:cNvPr id="4" name="Shape 2"/>
          <p:cNvSpPr/>
          <p:nvPr/>
        </p:nvSpPr>
        <p:spPr>
          <a:xfrm>
            <a:off x="868680" y="2286000"/>
            <a:ext cx="1371600" cy="1371600"/>
          </a:xfrm>
          <a:prstGeom prst="ellipse">
            <a:avLst/>
          </a:prstGeom>
          <a:solidFill>
            <a:srgbClr val="5EEAD4"/>
          </a:solidFill>
          <a:ln/>
        </p:spPr>
      </p:sp>
      <p:pic>
        <p:nvPicPr>
          <p:cNvPr id="5" name="Image 0" descr="preencoded.png"/>
          <p:cNvPicPr>
            <a:picLocks noChangeAspect="1"/>
          </p:cNvPicPr>
          <p:nvPr/>
        </p:nvPicPr>
        <p:blipFill>
          <a:blip r:embed="rId3"/>
          <a:stretch>
            <a:fillRect/>
          </a:stretch>
        </p:blipFill>
        <p:spPr>
          <a:xfrm>
            <a:off x="1170432" y="2587752"/>
            <a:ext cx="768096" cy="768096"/>
          </a:xfrm>
          <a:prstGeom prst="rect">
            <a:avLst/>
          </a:prstGeom>
        </p:spPr>
      </p:pic>
      <p:sp>
        <p:nvSpPr>
          <p:cNvPr id="6" name="Text 3"/>
          <p:cNvSpPr/>
          <p:nvPr/>
        </p:nvSpPr>
        <p:spPr>
          <a:xfrm>
            <a:off x="2606040" y="2331720"/>
            <a:ext cx="8229600" cy="365760"/>
          </a:xfrm>
          <a:prstGeom prst="rect">
            <a:avLst/>
          </a:prstGeom>
          <a:noFill/>
          <a:ln/>
        </p:spPr>
        <p:txBody>
          <a:bodyPr wrap="square" lIns="0" tIns="0" rIns="0" bIns="0" rtlCol="0" anchor="ctr"/>
          <a:lstStyle/>
          <a:p>
            <a:pPr marL="0" indent="0">
              <a:buNone/>
            </a:pPr>
            <a:r>
              <a:rPr lang="en-US" sz="1400" b="1" kern="0" spc="300" dirty="0">
                <a:solidFill>
                  <a:srgbClr val="5EEAD4"/>
                </a:solidFill>
                <a:latin typeface="Trebuchet MS" pitchFamily="34" charset="0"/>
                <a:ea typeface="Trebuchet MS" pitchFamily="34" charset="-122"/>
                <a:cs typeface="Trebuchet MS" pitchFamily="34" charset="-120"/>
              </a:rPr>
              <a:t>PART TWO</a:t>
            </a:r>
            <a:endParaRPr lang="en-US" sz="1400" dirty="0"/>
          </a:p>
        </p:txBody>
      </p:sp>
      <p:sp>
        <p:nvSpPr>
          <p:cNvPr id="7" name="Text 4"/>
          <p:cNvSpPr/>
          <p:nvPr/>
        </p:nvSpPr>
        <p:spPr>
          <a:xfrm>
            <a:off x="2606040" y="2697480"/>
            <a:ext cx="8778240" cy="914400"/>
          </a:xfrm>
          <a:prstGeom prst="rect">
            <a:avLst/>
          </a:prstGeom>
          <a:noFill/>
          <a:ln/>
        </p:spPr>
        <p:txBody>
          <a:bodyPr wrap="square" lIns="0" tIns="0" rIns="0" bIns="0" rtlCol="0" anchor="ctr"/>
          <a:lstStyle/>
          <a:p>
            <a:pPr marL="0" indent="0">
              <a:buNone/>
            </a:pPr>
            <a:r>
              <a:rPr lang="en-US" sz="4000" b="1" dirty="0">
                <a:solidFill>
                  <a:srgbClr val="FFFFFF"/>
                </a:solidFill>
                <a:latin typeface="Trebuchet MS" pitchFamily="34" charset="0"/>
                <a:ea typeface="Trebuchet MS" pitchFamily="34" charset="-122"/>
                <a:cs typeface="Trebuchet MS" pitchFamily="34" charset="-120"/>
              </a:rPr>
              <a:t>The Mobile App</a:t>
            </a:r>
            <a:endParaRPr lang="en-US" sz="4000" dirty="0"/>
          </a:p>
        </p:txBody>
      </p:sp>
      <p:sp>
        <p:nvSpPr>
          <p:cNvPr id="8" name="Text 5"/>
          <p:cNvSpPr/>
          <p:nvPr/>
        </p:nvSpPr>
        <p:spPr>
          <a:xfrm>
            <a:off x="2651760" y="3749040"/>
            <a:ext cx="8412480" cy="822960"/>
          </a:xfrm>
          <a:prstGeom prst="rect">
            <a:avLst/>
          </a:prstGeom>
          <a:noFill/>
          <a:ln/>
        </p:spPr>
        <p:txBody>
          <a:bodyPr wrap="square" lIns="0" tIns="0" rIns="0" bIns="0" rtlCol="0" anchor="ctr"/>
          <a:lstStyle/>
          <a:p>
            <a:pPr marL="0" indent="0">
              <a:buNone/>
            </a:pPr>
            <a:r>
              <a:rPr lang="en-US" sz="1600" dirty="0">
                <a:solidFill>
                  <a:srgbClr val="C9E6E2"/>
                </a:solidFill>
                <a:latin typeface="Calibri Light" pitchFamily="34" charset="0"/>
                <a:ea typeface="Calibri Light" pitchFamily="34" charset="-122"/>
                <a:cs typeface="Calibri Light" pitchFamily="34" charset="-120"/>
              </a:rPr>
              <a:t>Built with Expo &amp; React Native — the same platform, in your pocket.</a:t>
            </a:r>
            <a:endParaRPr lang="en-US" sz="1600" dirty="0"/>
          </a:p>
        </p:txBody>
      </p:sp>
      <p:sp>
        <p:nvSpPr>
          <p:cNvPr id="9" name="Text 6"/>
          <p:cNvSpPr/>
          <p:nvPr/>
        </p:nvSpPr>
        <p:spPr>
          <a:xfrm>
            <a:off x="10362895" y="457200"/>
            <a:ext cx="1371600" cy="274320"/>
          </a:xfrm>
          <a:prstGeom prst="rect">
            <a:avLst/>
          </a:prstGeom>
          <a:noFill/>
          <a:ln/>
        </p:spPr>
        <p:txBody>
          <a:bodyPr wrap="square" rtlCol="0" anchor="ctr"/>
          <a:lstStyle/>
          <a:p>
            <a:pPr marL="0" indent="0" algn="r">
              <a:buNone/>
            </a:pPr>
            <a:r>
              <a:rPr lang="en-US" sz="1200" b="1" kern="0" spc="200" dirty="0">
                <a:solidFill>
                  <a:srgbClr val="4E7B7E"/>
                </a:solidFill>
                <a:latin typeface="Trebuchet MS" pitchFamily="34" charset="0"/>
                <a:ea typeface="Trebuchet MS" pitchFamily="34" charset="-122"/>
                <a:cs typeface="Trebuchet MS" pitchFamily="34" charset="-120"/>
              </a:rPr>
              <a:t>MOBILE</a:t>
            </a:r>
            <a:endParaRPr lang="en-US" sz="12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MOBILE · ONBOARDING</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Sign up and sign in on mobile</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58</a:t>
            </a:r>
            <a:endParaRPr lang="en-US" sz="1000" dirty="0"/>
          </a:p>
        </p:txBody>
      </p:sp>
      <p:sp>
        <p:nvSpPr>
          <p:cNvPr id="5" name="Shape 3"/>
          <p:cNvSpPr/>
          <p:nvPr/>
        </p:nvSpPr>
        <p:spPr>
          <a:xfrm>
            <a:off x="1199236"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6" name="Image 0" descr="Login screen for signing in to the dashboard."/>
          <p:cNvPicPr>
            <a:picLocks noChangeAspect="1"/>
          </p:cNvPicPr>
          <p:nvPr/>
        </p:nvPicPr>
        <p:blipFill>
          <a:blip r:embed="rId3"/>
          <a:stretch>
            <a:fillRect/>
          </a:stretch>
        </p:blipFill>
        <p:spPr>
          <a:xfrm>
            <a:off x="1244956" y="1554480"/>
            <a:ext cx="1691640" cy="3655067"/>
          </a:xfrm>
          <a:prstGeom prst="rect">
            <a:avLst/>
          </a:prstGeom>
        </p:spPr>
      </p:pic>
      <p:sp>
        <p:nvSpPr>
          <p:cNvPr id="7" name="Text 4"/>
          <p:cNvSpPr/>
          <p:nvPr/>
        </p:nvSpPr>
        <p:spPr>
          <a:xfrm>
            <a:off x="1107796"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Login</a:t>
            </a:r>
            <a:endParaRPr lang="en-US" sz="1050" dirty="0"/>
          </a:p>
        </p:txBody>
      </p:sp>
      <p:sp>
        <p:nvSpPr>
          <p:cNvPr id="8" name="Shape 5"/>
          <p:cNvSpPr/>
          <p:nvPr/>
        </p:nvSpPr>
        <p:spPr>
          <a:xfrm>
            <a:off x="3201772"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9" name="Image 1" descr="“Join NeuroLand” role selection with the guardian role chosen."/>
          <p:cNvPicPr>
            <a:picLocks noChangeAspect="1"/>
          </p:cNvPicPr>
          <p:nvPr/>
        </p:nvPicPr>
        <p:blipFill>
          <a:blip r:embed="rId4"/>
          <a:stretch>
            <a:fillRect/>
          </a:stretch>
        </p:blipFill>
        <p:spPr>
          <a:xfrm>
            <a:off x="3247492" y="1554480"/>
            <a:ext cx="1691640" cy="3655067"/>
          </a:xfrm>
          <a:prstGeom prst="rect">
            <a:avLst/>
          </a:prstGeom>
        </p:spPr>
      </p:pic>
      <p:sp>
        <p:nvSpPr>
          <p:cNvPr id="10" name="Text 6"/>
          <p:cNvSpPr/>
          <p:nvPr/>
        </p:nvSpPr>
        <p:spPr>
          <a:xfrm>
            <a:off x="3110332"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Role · Guardian</a:t>
            </a:r>
            <a:endParaRPr lang="en-US" sz="1050" dirty="0"/>
          </a:p>
        </p:txBody>
      </p:sp>
      <p:sp>
        <p:nvSpPr>
          <p:cNvPr id="11" name="Shape 7"/>
          <p:cNvSpPr/>
          <p:nvPr/>
        </p:nvSpPr>
        <p:spPr>
          <a:xfrm>
            <a:off x="5204308"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12" name="Image 2" descr="Sign-up role selection with the therapist role chosen."/>
          <p:cNvPicPr>
            <a:picLocks noChangeAspect="1"/>
          </p:cNvPicPr>
          <p:nvPr/>
        </p:nvPicPr>
        <p:blipFill>
          <a:blip r:embed="rId5"/>
          <a:stretch>
            <a:fillRect/>
          </a:stretch>
        </p:blipFill>
        <p:spPr>
          <a:xfrm>
            <a:off x="5250028" y="1554480"/>
            <a:ext cx="1691640" cy="3655067"/>
          </a:xfrm>
          <a:prstGeom prst="rect">
            <a:avLst/>
          </a:prstGeom>
        </p:spPr>
      </p:pic>
      <p:sp>
        <p:nvSpPr>
          <p:cNvPr id="13" name="Text 8"/>
          <p:cNvSpPr/>
          <p:nvPr/>
        </p:nvSpPr>
        <p:spPr>
          <a:xfrm>
            <a:off x="5112868"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Role · Therapist</a:t>
            </a:r>
            <a:endParaRPr lang="en-US" sz="1050" dirty="0"/>
          </a:p>
        </p:txBody>
      </p:sp>
      <p:sp>
        <p:nvSpPr>
          <p:cNvPr id="14" name="Shape 9"/>
          <p:cNvSpPr/>
          <p:nvPr/>
        </p:nvSpPr>
        <p:spPr>
          <a:xfrm>
            <a:off x="7206844"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15" name="Image 3" descr="Therapist sign-up details — license, specialisations, experience, and affiliation."/>
          <p:cNvPicPr>
            <a:picLocks noChangeAspect="1"/>
          </p:cNvPicPr>
          <p:nvPr/>
        </p:nvPicPr>
        <p:blipFill>
          <a:blip r:embed="rId6"/>
          <a:stretch>
            <a:fillRect/>
          </a:stretch>
        </p:blipFill>
        <p:spPr>
          <a:xfrm>
            <a:off x="7252564" y="1554480"/>
            <a:ext cx="1691640" cy="3655067"/>
          </a:xfrm>
          <a:prstGeom prst="rect">
            <a:avLst/>
          </a:prstGeom>
        </p:spPr>
      </p:pic>
      <p:sp>
        <p:nvSpPr>
          <p:cNvPr id="16" name="Text 10"/>
          <p:cNvSpPr/>
          <p:nvPr/>
        </p:nvSpPr>
        <p:spPr>
          <a:xfrm>
            <a:off x="7115404"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Therapist details</a:t>
            </a:r>
            <a:endParaRPr lang="en-US" sz="1050" dirty="0"/>
          </a:p>
        </p:txBody>
      </p:sp>
      <p:sp>
        <p:nvSpPr>
          <p:cNvPr id="17" name="Shape 11"/>
          <p:cNvSpPr/>
          <p:nvPr/>
        </p:nvSpPr>
        <p:spPr>
          <a:xfrm>
            <a:off x="9209380"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18" name="Image 4" descr="Six-digit email verification (one-time code) during sign-up."/>
          <p:cNvPicPr>
            <a:picLocks noChangeAspect="1"/>
          </p:cNvPicPr>
          <p:nvPr/>
        </p:nvPicPr>
        <p:blipFill>
          <a:blip r:embed="rId7"/>
          <a:stretch>
            <a:fillRect/>
          </a:stretch>
        </p:blipFill>
        <p:spPr>
          <a:xfrm>
            <a:off x="9255100" y="1554480"/>
            <a:ext cx="1691640" cy="3655067"/>
          </a:xfrm>
          <a:prstGeom prst="rect">
            <a:avLst/>
          </a:prstGeom>
        </p:spPr>
      </p:pic>
      <p:sp>
        <p:nvSpPr>
          <p:cNvPr id="19" name="Text 12"/>
          <p:cNvSpPr/>
          <p:nvPr/>
        </p:nvSpPr>
        <p:spPr>
          <a:xfrm>
            <a:off x="9117940"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Email verification</a:t>
            </a:r>
            <a:endParaRPr lang="en-US" sz="1050" dirty="0"/>
          </a:p>
        </p:txBody>
      </p:sp>
      <p:sp>
        <p:nvSpPr>
          <p:cNvPr id="20" name="Text 13"/>
          <p:cNvSpPr/>
          <p:nvPr/>
        </p:nvSpPr>
        <p:spPr>
          <a:xfrm>
            <a:off x="640080" y="6199632"/>
            <a:ext cx="10881360" cy="457200"/>
          </a:xfrm>
          <a:prstGeom prst="rect">
            <a:avLst/>
          </a:prstGeom>
          <a:noFill/>
          <a:ln/>
        </p:spPr>
        <p:txBody>
          <a:bodyPr wrap="square" rtlCol="0" anchor="ctr"/>
          <a:lstStyle/>
          <a:p>
            <a:pPr marL="0" indent="0" algn="ctr">
              <a:buNone/>
            </a:pPr>
            <a:r>
              <a:rPr lang="en-US" sz="1300" i="1" dirty="0">
                <a:solidFill>
                  <a:srgbClr val="1E2A2E"/>
                </a:solidFill>
                <a:latin typeface="Calibri" pitchFamily="34" charset="0"/>
                <a:ea typeface="Calibri" pitchFamily="34" charset="-122"/>
                <a:cs typeface="Calibri" pitchFamily="34" charset="-120"/>
              </a:rPr>
              <a:t>The same role-based sign-up, with a six-digit email verification step.</a:t>
            </a:r>
            <a:endParaRPr lang="en-US" sz="13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MOBILE · GUARDIAN</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Dependents and booking</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59</a:t>
            </a:r>
            <a:endParaRPr lang="en-US" sz="1000" dirty="0"/>
          </a:p>
        </p:txBody>
      </p:sp>
      <p:sp>
        <p:nvSpPr>
          <p:cNvPr id="5" name="Shape 3"/>
          <p:cNvSpPr/>
          <p:nvPr/>
        </p:nvSpPr>
        <p:spPr>
          <a:xfrm>
            <a:off x="1199236"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6" name="Image 0" descr="Guardian dashboard with overview metrics and quick actions."/>
          <p:cNvPicPr>
            <a:picLocks noChangeAspect="1"/>
          </p:cNvPicPr>
          <p:nvPr/>
        </p:nvPicPr>
        <p:blipFill>
          <a:blip r:embed="rId3"/>
          <a:stretch>
            <a:fillRect/>
          </a:stretch>
        </p:blipFill>
        <p:spPr>
          <a:xfrm>
            <a:off x="1244956" y="1554480"/>
            <a:ext cx="1691640" cy="3655067"/>
          </a:xfrm>
          <a:prstGeom prst="rect">
            <a:avLst/>
          </a:prstGeom>
        </p:spPr>
      </p:pic>
      <p:sp>
        <p:nvSpPr>
          <p:cNvPr id="7" name="Text 4"/>
          <p:cNvSpPr/>
          <p:nvPr/>
        </p:nvSpPr>
        <p:spPr>
          <a:xfrm>
            <a:off x="1107796"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Dashboard</a:t>
            </a:r>
            <a:endParaRPr lang="en-US" sz="1050" dirty="0"/>
          </a:p>
        </p:txBody>
      </p:sp>
      <p:sp>
        <p:nvSpPr>
          <p:cNvPr id="8" name="Shape 5"/>
          <p:cNvSpPr/>
          <p:nvPr/>
        </p:nvSpPr>
        <p:spPr>
          <a:xfrm>
            <a:off x="3201772"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9" name="Image 1" descr="Dependent-profiles list for the guardian’s children."/>
          <p:cNvPicPr>
            <a:picLocks noChangeAspect="1"/>
          </p:cNvPicPr>
          <p:nvPr/>
        </p:nvPicPr>
        <p:blipFill>
          <a:blip r:embed="rId4"/>
          <a:stretch>
            <a:fillRect/>
          </a:stretch>
        </p:blipFill>
        <p:spPr>
          <a:xfrm>
            <a:off x="3247492" y="1554480"/>
            <a:ext cx="1691640" cy="3655067"/>
          </a:xfrm>
          <a:prstGeom prst="rect">
            <a:avLst/>
          </a:prstGeom>
        </p:spPr>
      </p:pic>
      <p:sp>
        <p:nvSpPr>
          <p:cNvPr id="10" name="Text 6"/>
          <p:cNvSpPr/>
          <p:nvPr/>
        </p:nvSpPr>
        <p:spPr>
          <a:xfrm>
            <a:off x="3110332"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Dependents</a:t>
            </a:r>
            <a:endParaRPr lang="en-US" sz="1050" dirty="0"/>
          </a:p>
        </p:txBody>
      </p:sp>
      <p:sp>
        <p:nvSpPr>
          <p:cNvPr id="11" name="Shape 7"/>
          <p:cNvSpPr/>
          <p:nvPr/>
        </p:nvSpPr>
        <p:spPr>
          <a:xfrm>
            <a:off x="5204308"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12" name="Image 2" descr="Dependent detail with conditions, case description, and previous reports."/>
          <p:cNvPicPr>
            <a:picLocks noChangeAspect="1"/>
          </p:cNvPicPr>
          <p:nvPr/>
        </p:nvPicPr>
        <p:blipFill>
          <a:blip r:embed="rId5"/>
          <a:stretch>
            <a:fillRect/>
          </a:stretch>
        </p:blipFill>
        <p:spPr>
          <a:xfrm>
            <a:off x="5250028" y="1554480"/>
            <a:ext cx="1691640" cy="3655067"/>
          </a:xfrm>
          <a:prstGeom prst="rect">
            <a:avLst/>
          </a:prstGeom>
        </p:spPr>
      </p:pic>
      <p:sp>
        <p:nvSpPr>
          <p:cNvPr id="13" name="Text 8"/>
          <p:cNvSpPr/>
          <p:nvPr/>
        </p:nvSpPr>
        <p:spPr>
          <a:xfrm>
            <a:off x="5112868"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Dependent detail</a:t>
            </a:r>
            <a:endParaRPr lang="en-US" sz="1050" dirty="0"/>
          </a:p>
        </p:txBody>
      </p:sp>
      <p:sp>
        <p:nvSpPr>
          <p:cNvPr id="14" name="Shape 9"/>
          <p:cNvSpPr/>
          <p:nvPr/>
        </p:nvSpPr>
        <p:spPr>
          <a:xfrm>
            <a:off x="7206844"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15" name="Image 3" descr="Find-a-therapist search by name and specialisation."/>
          <p:cNvPicPr>
            <a:picLocks noChangeAspect="1"/>
          </p:cNvPicPr>
          <p:nvPr/>
        </p:nvPicPr>
        <p:blipFill>
          <a:blip r:embed="rId6"/>
          <a:stretch>
            <a:fillRect/>
          </a:stretch>
        </p:blipFill>
        <p:spPr>
          <a:xfrm>
            <a:off x="7252564" y="1554480"/>
            <a:ext cx="1691640" cy="3655067"/>
          </a:xfrm>
          <a:prstGeom prst="rect">
            <a:avLst/>
          </a:prstGeom>
        </p:spPr>
      </p:pic>
      <p:sp>
        <p:nvSpPr>
          <p:cNvPr id="16" name="Text 10"/>
          <p:cNvSpPr/>
          <p:nvPr/>
        </p:nvSpPr>
        <p:spPr>
          <a:xfrm>
            <a:off x="7115404"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Find a therapist</a:t>
            </a:r>
            <a:endParaRPr lang="en-US" sz="1050" dirty="0"/>
          </a:p>
        </p:txBody>
      </p:sp>
      <p:sp>
        <p:nvSpPr>
          <p:cNvPr id="17" name="Shape 11"/>
          <p:cNvSpPr/>
          <p:nvPr/>
        </p:nvSpPr>
        <p:spPr>
          <a:xfrm>
            <a:off x="9209380"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18" name="Image 4" descr="Book-a-session flow — therapist, type, date, and time slot."/>
          <p:cNvPicPr>
            <a:picLocks noChangeAspect="1"/>
          </p:cNvPicPr>
          <p:nvPr/>
        </p:nvPicPr>
        <p:blipFill>
          <a:blip r:embed="rId7"/>
          <a:stretch>
            <a:fillRect/>
          </a:stretch>
        </p:blipFill>
        <p:spPr>
          <a:xfrm>
            <a:off x="9255100" y="1554480"/>
            <a:ext cx="1691640" cy="3655067"/>
          </a:xfrm>
          <a:prstGeom prst="rect">
            <a:avLst/>
          </a:prstGeom>
        </p:spPr>
      </p:pic>
      <p:sp>
        <p:nvSpPr>
          <p:cNvPr id="19" name="Text 12"/>
          <p:cNvSpPr/>
          <p:nvPr/>
        </p:nvSpPr>
        <p:spPr>
          <a:xfrm>
            <a:off x="9117940"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Book a session</a:t>
            </a:r>
            <a:endParaRPr lang="en-US" sz="1050" dirty="0"/>
          </a:p>
        </p:txBody>
      </p:sp>
      <p:sp>
        <p:nvSpPr>
          <p:cNvPr id="20" name="Text 13"/>
          <p:cNvSpPr/>
          <p:nvPr/>
        </p:nvSpPr>
        <p:spPr>
          <a:xfrm>
            <a:off x="640080" y="6199632"/>
            <a:ext cx="10881360" cy="457200"/>
          </a:xfrm>
          <a:prstGeom prst="rect">
            <a:avLst/>
          </a:prstGeom>
          <a:noFill/>
          <a:ln/>
        </p:spPr>
        <p:txBody>
          <a:bodyPr wrap="square" rtlCol="0" anchor="ctr"/>
          <a:lstStyle/>
          <a:p>
            <a:pPr marL="0" indent="0" algn="ctr">
              <a:buNone/>
            </a:pPr>
            <a:r>
              <a:rPr lang="en-US" sz="1300" i="1" dirty="0">
                <a:solidFill>
                  <a:srgbClr val="1E2A2E"/>
                </a:solidFill>
                <a:latin typeface="Calibri" pitchFamily="34" charset="0"/>
                <a:ea typeface="Calibri" pitchFamily="34" charset="-122"/>
                <a:cs typeface="Calibri" pitchFamily="34" charset="-120"/>
              </a:rPr>
              <a:t>Guardians manage dependents, search verified therapists, and book — all from the phone.</a:t>
            </a:r>
            <a:endParaRPr lang="en-US" sz="13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MOBILE · GUARDIAN</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Opening the child's space</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60</a:t>
            </a:r>
            <a:endParaRPr lang="en-US" sz="1000" dirty="0"/>
          </a:p>
        </p:txBody>
      </p:sp>
      <p:sp>
        <p:nvSpPr>
          <p:cNvPr id="5" name="Shape 3"/>
          <p:cNvSpPr/>
          <p:nvPr/>
        </p:nvSpPr>
        <p:spPr>
          <a:xfrm>
            <a:off x="2200504"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6" name="Image 0" descr="PIN entry used to open a dependent’s patient space."/>
          <p:cNvPicPr>
            <a:picLocks noChangeAspect="1"/>
          </p:cNvPicPr>
          <p:nvPr/>
        </p:nvPicPr>
        <p:blipFill>
          <a:blip r:embed="rId3"/>
          <a:stretch>
            <a:fillRect/>
          </a:stretch>
        </p:blipFill>
        <p:spPr>
          <a:xfrm>
            <a:off x="2246224" y="1554480"/>
            <a:ext cx="1691640" cy="3655067"/>
          </a:xfrm>
          <a:prstGeom prst="rect">
            <a:avLst/>
          </a:prstGeom>
        </p:spPr>
      </p:pic>
      <p:sp>
        <p:nvSpPr>
          <p:cNvPr id="7" name="Text 4"/>
          <p:cNvSpPr/>
          <p:nvPr/>
        </p:nvSpPr>
        <p:spPr>
          <a:xfrm>
            <a:off x="2109064"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Enter PIN</a:t>
            </a:r>
            <a:endParaRPr lang="en-US" sz="1050" dirty="0"/>
          </a:p>
        </p:txBody>
      </p:sp>
      <p:sp>
        <p:nvSpPr>
          <p:cNvPr id="8" name="Shape 5"/>
          <p:cNvSpPr/>
          <p:nvPr/>
        </p:nvSpPr>
        <p:spPr>
          <a:xfrm>
            <a:off x="4203040"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9" name="Image 1" descr="Patient space home showing pending tasks and care progress."/>
          <p:cNvPicPr>
            <a:picLocks noChangeAspect="1"/>
          </p:cNvPicPr>
          <p:nvPr/>
        </p:nvPicPr>
        <p:blipFill>
          <a:blip r:embed="rId4"/>
          <a:stretch>
            <a:fillRect/>
          </a:stretch>
        </p:blipFill>
        <p:spPr>
          <a:xfrm>
            <a:off x="4248760" y="1554480"/>
            <a:ext cx="1691640" cy="3655067"/>
          </a:xfrm>
          <a:prstGeom prst="rect">
            <a:avLst/>
          </a:prstGeom>
        </p:spPr>
      </p:pic>
      <p:sp>
        <p:nvSpPr>
          <p:cNvPr id="10" name="Text 6"/>
          <p:cNvSpPr/>
          <p:nvPr/>
        </p:nvSpPr>
        <p:spPr>
          <a:xfrm>
            <a:off x="4111600"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Patient home</a:t>
            </a:r>
            <a:endParaRPr lang="en-US" sz="1050" dirty="0"/>
          </a:p>
        </p:txBody>
      </p:sp>
      <p:sp>
        <p:nvSpPr>
          <p:cNvPr id="11" name="Shape 7"/>
          <p:cNvSpPr/>
          <p:nvPr/>
        </p:nvSpPr>
        <p:spPr>
          <a:xfrm>
            <a:off x="6205576"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12" name="Image 2" descr="Patient care-progress breakdown across sessions, activities, and reports."/>
          <p:cNvPicPr>
            <a:picLocks noChangeAspect="1"/>
          </p:cNvPicPr>
          <p:nvPr/>
        </p:nvPicPr>
        <p:blipFill>
          <a:blip r:embed="rId5"/>
          <a:stretch>
            <a:fillRect/>
          </a:stretch>
        </p:blipFill>
        <p:spPr>
          <a:xfrm>
            <a:off x="6251296" y="1554480"/>
            <a:ext cx="1691640" cy="3655067"/>
          </a:xfrm>
          <a:prstGeom prst="rect">
            <a:avLst/>
          </a:prstGeom>
        </p:spPr>
      </p:pic>
      <p:sp>
        <p:nvSpPr>
          <p:cNvPr id="13" name="Text 8"/>
          <p:cNvSpPr/>
          <p:nvPr/>
        </p:nvSpPr>
        <p:spPr>
          <a:xfrm>
            <a:off x="6114136"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Care progress</a:t>
            </a:r>
            <a:endParaRPr lang="en-US" sz="1050" dirty="0"/>
          </a:p>
        </p:txBody>
      </p:sp>
      <p:sp>
        <p:nvSpPr>
          <p:cNvPr id="14" name="Shape 9"/>
          <p:cNvSpPr/>
          <p:nvPr/>
        </p:nvSpPr>
        <p:spPr>
          <a:xfrm>
            <a:off x="8208112"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15" name="Image 3" descr="Patient quick-access menu for activities, wellness, and reports."/>
          <p:cNvPicPr>
            <a:picLocks noChangeAspect="1"/>
          </p:cNvPicPr>
          <p:nvPr/>
        </p:nvPicPr>
        <p:blipFill>
          <a:blip r:embed="rId6"/>
          <a:stretch>
            <a:fillRect/>
          </a:stretch>
        </p:blipFill>
        <p:spPr>
          <a:xfrm>
            <a:off x="8253832" y="1554480"/>
            <a:ext cx="1691640" cy="3655067"/>
          </a:xfrm>
          <a:prstGeom prst="rect">
            <a:avLst/>
          </a:prstGeom>
        </p:spPr>
      </p:pic>
      <p:sp>
        <p:nvSpPr>
          <p:cNvPr id="16" name="Text 10"/>
          <p:cNvSpPr/>
          <p:nvPr/>
        </p:nvSpPr>
        <p:spPr>
          <a:xfrm>
            <a:off x="8116672"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Quick access</a:t>
            </a:r>
            <a:endParaRPr lang="en-US" sz="1050" dirty="0"/>
          </a:p>
        </p:txBody>
      </p:sp>
      <p:sp>
        <p:nvSpPr>
          <p:cNvPr id="17" name="Text 11"/>
          <p:cNvSpPr/>
          <p:nvPr/>
        </p:nvSpPr>
        <p:spPr>
          <a:xfrm>
            <a:off x="640080" y="6199632"/>
            <a:ext cx="10881360" cy="457200"/>
          </a:xfrm>
          <a:prstGeom prst="rect">
            <a:avLst/>
          </a:prstGeom>
          <a:noFill/>
          <a:ln/>
        </p:spPr>
        <p:txBody>
          <a:bodyPr wrap="square" rtlCol="0" anchor="ctr"/>
          <a:lstStyle/>
          <a:p>
            <a:pPr marL="0" indent="0" algn="ctr">
              <a:buNone/>
            </a:pPr>
            <a:r>
              <a:rPr lang="en-US" sz="1300" i="1" dirty="0">
                <a:solidFill>
                  <a:srgbClr val="1E2A2E"/>
                </a:solidFill>
                <a:latin typeface="Calibri" pitchFamily="34" charset="0"/>
                <a:ea typeface="Calibri" pitchFamily="34" charset="-122"/>
                <a:cs typeface="Calibri" pitchFamily="34" charset="-120"/>
              </a:rPr>
              <a:t>A guardian hands the phone over; the child's PIN opens their simplified space.</a:t>
            </a:r>
            <a:endParaRPr lang="en-US" sz="13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MOBILE · GUARDIAN</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The Wellness Hub</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61</a:t>
            </a:r>
            <a:endParaRPr lang="en-US" sz="1000" dirty="0"/>
          </a:p>
        </p:txBody>
      </p:sp>
      <p:sp>
        <p:nvSpPr>
          <p:cNvPr id="5" name="Shape 3"/>
          <p:cNvSpPr/>
          <p:nvPr/>
        </p:nvSpPr>
        <p:spPr>
          <a:xfrm>
            <a:off x="2849728" y="1508760"/>
            <a:ext cx="1920240" cy="4042864"/>
          </a:xfrm>
          <a:prstGeom prst="roundRect">
            <a:avLst>
              <a:gd name="adj" fmla="val 7619"/>
            </a:avLst>
          </a:prstGeom>
          <a:solidFill>
            <a:srgbClr val="111111"/>
          </a:solidFill>
          <a:ln/>
          <a:effectLst>
            <a:outerShdw blurRad="152400" dist="50800" dir="8100000" algn="bl" rotWithShape="0">
              <a:srgbClr val="000000">
                <a:alpha val="35000"/>
              </a:srgbClr>
            </a:outerShdw>
          </a:effectLst>
        </p:spPr>
      </p:sp>
      <p:pic>
        <p:nvPicPr>
          <p:cNvPr id="6" name="Image 0" descr="Wellness Hub — guided breathing exercises."/>
          <p:cNvPicPr>
            <a:picLocks noChangeAspect="1"/>
          </p:cNvPicPr>
          <p:nvPr/>
        </p:nvPicPr>
        <p:blipFill>
          <a:blip r:embed="rId3"/>
          <a:stretch>
            <a:fillRect/>
          </a:stretch>
        </p:blipFill>
        <p:spPr>
          <a:xfrm>
            <a:off x="2895448" y="1554480"/>
            <a:ext cx="1828800" cy="3951424"/>
          </a:xfrm>
          <a:prstGeom prst="rect">
            <a:avLst/>
          </a:prstGeom>
        </p:spPr>
      </p:pic>
      <p:sp>
        <p:nvSpPr>
          <p:cNvPr id="7" name="Text 4"/>
          <p:cNvSpPr/>
          <p:nvPr/>
        </p:nvSpPr>
        <p:spPr>
          <a:xfrm>
            <a:off x="2758288" y="5615632"/>
            <a:ext cx="210312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Breathing</a:t>
            </a:r>
            <a:endParaRPr lang="en-US" sz="1050" dirty="0"/>
          </a:p>
        </p:txBody>
      </p:sp>
      <p:sp>
        <p:nvSpPr>
          <p:cNvPr id="8" name="Shape 5"/>
          <p:cNvSpPr/>
          <p:nvPr/>
        </p:nvSpPr>
        <p:spPr>
          <a:xfrm>
            <a:off x="5135728" y="1508760"/>
            <a:ext cx="1920240" cy="4042864"/>
          </a:xfrm>
          <a:prstGeom prst="roundRect">
            <a:avLst>
              <a:gd name="adj" fmla="val 7619"/>
            </a:avLst>
          </a:prstGeom>
          <a:solidFill>
            <a:srgbClr val="111111"/>
          </a:solidFill>
          <a:ln/>
          <a:effectLst>
            <a:outerShdw blurRad="152400" dist="50800" dir="8100000" algn="bl" rotWithShape="0">
              <a:srgbClr val="000000">
                <a:alpha val="35000"/>
              </a:srgbClr>
            </a:outerShdw>
          </a:effectLst>
        </p:spPr>
      </p:sp>
      <p:pic>
        <p:nvPicPr>
          <p:cNvPr id="9" name="Image 1" descr="Wellness Hub — mindfulness exercises."/>
          <p:cNvPicPr>
            <a:picLocks noChangeAspect="1"/>
          </p:cNvPicPr>
          <p:nvPr/>
        </p:nvPicPr>
        <p:blipFill>
          <a:blip r:embed="rId4"/>
          <a:stretch>
            <a:fillRect/>
          </a:stretch>
        </p:blipFill>
        <p:spPr>
          <a:xfrm>
            <a:off x="5181448" y="1554480"/>
            <a:ext cx="1828800" cy="3951424"/>
          </a:xfrm>
          <a:prstGeom prst="rect">
            <a:avLst/>
          </a:prstGeom>
        </p:spPr>
      </p:pic>
      <p:sp>
        <p:nvSpPr>
          <p:cNvPr id="10" name="Text 6"/>
          <p:cNvSpPr/>
          <p:nvPr/>
        </p:nvSpPr>
        <p:spPr>
          <a:xfrm>
            <a:off x="5044288" y="5615632"/>
            <a:ext cx="210312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Mindfulness</a:t>
            </a:r>
            <a:endParaRPr lang="en-US" sz="1050" dirty="0"/>
          </a:p>
        </p:txBody>
      </p:sp>
      <p:sp>
        <p:nvSpPr>
          <p:cNvPr id="11" name="Shape 7"/>
          <p:cNvSpPr/>
          <p:nvPr/>
        </p:nvSpPr>
        <p:spPr>
          <a:xfrm>
            <a:off x="7421728" y="1508760"/>
            <a:ext cx="1920240" cy="4042864"/>
          </a:xfrm>
          <a:prstGeom prst="roundRect">
            <a:avLst>
              <a:gd name="adj" fmla="val 7619"/>
            </a:avLst>
          </a:prstGeom>
          <a:solidFill>
            <a:srgbClr val="111111"/>
          </a:solidFill>
          <a:ln/>
          <a:effectLst>
            <a:outerShdw blurRad="152400" dist="50800" dir="8100000" algn="bl" rotWithShape="0">
              <a:srgbClr val="000000">
                <a:alpha val="35000"/>
              </a:srgbClr>
            </a:outerShdw>
          </a:effectLst>
        </p:spPr>
      </p:sp>
      <p:pic>
        <p:nvPicPr>
          <p:cNvPr id="12" name="Image 2" descr="Wellness Hub shown in dark mode."/>
          <p:cNvPicPr>
            <a:picLocks noChangeAspect="1"/>
          </p:cNvPicPr>
          <p:nvPr/>
        </p:nvPicPr>
        <p:blipFill>
          <a:blip r:embed="rId5"/>
          <a:stretch>
            <a:fillRect/>
          </a:stretch>
        </p:blipFill>
        <p:spPr>
          <a:xfrm>
            <a:off x="7467448" y="1554480"/>
            <a:ext cx="1828800" cy="3951424"/>
          </a:xfrm>
          <a:prstGeom prst="rect">
            <a:avLst/>
          </a:prstGeom>
        </p:spPr>
      </p:pic>
      <p:sp>
        <p:nvSpPr>
          <p:cNvPr id="13" name="Text 8"/>
          <p:cNvSpPr/>
          <p:nvPr/>
        </p:nvSpPr>
        <p:spPr>
          <a:xfrm>
            <a:off x="7330288" y="5615632"/>
            <a:ext cx="210312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Dark mode</a:t>
            </a:r>
            <a:endParaRPr lang="en-US" sz="1050" dirty="0"/>
          </a:p>
        </p:txBody>
      </p:sp>
      <p:sp>
        <p:nvSpPr>
          <p:cNvPr id="14" name="Text 9"/>
          <p:cNvSpPr/>
          <p:nvPr/>
        </p:nvSpPr>
        <p:spPr>
          <a:xfrm>
            <a:off x="640080" y="6199632"/>
            <a:ext cx="10881360" cy="457200"/>
          </a:xfrm>
          <a:prstGeom prst="rect">
            <a:avLst/>
          </a:prstGeom>
          <a:noFill/>
          <a:ln/>
        </p:spPr>
        <p:txBody>
          <a:bodyPr wrap="square" rtlCol="0" anchor="ctr"/>
          <a:lstStyle/>
          <a:p>
            <a:pPr marL="0" indent="0" algn="ctr">
              <a:buNone/>
            </a:pPr>
            <a:r>
              <a:rPr lang="en-US" sz="1300" i="1" dirty="0">
                <a:solidFill>
                  <a:srgbClr val="1E2A2E"/>
                </a:solidFill>
                <a:latin typeface="Calibri" pitchFamily="34" charset="0"/>
                <a:ea typeface="Calibri" pitchFamily="34" charset="-122"/>
                <a:cs typeface="Calibri" pitchFamily="34" charset="-120"/>
              </a:rPr>
              <a:t>Guided breathing and mindfulness exercises — including a calming dark mode.</a:t>
            </a:r>
            <a:endParaRPr lang="en-US" sz="13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MOBILE · GUARDIAN</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Sessions and payments</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62</a:t>
            </a:r>
            <a:endParaRPr lang="en-US" sz="1000" dirty="0"/>
          </a:p>
        </p:txBody>
      </p:sp>
      <p:sp>
        <p:nvSpPr>
          <p:cNvPr id="5" name="Shape 3"/>
          <p:cNvSpPr/>
          <p:nvPr/>
        </p:nvSpPr>
        <p:spPr>
          <a:xfrm>
            <a:off x="1199236"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6" name="Image 0" descr="Past sessions with per-session payment actions."/>
          <p:cNvPicPr>
            <a:picLocks noChangeAspect="1"/>
          </p:cNvPicPr>
          <p:nvPr/>
        </p:nvPicPr>
        <p:blipFill>
          <a:blip r:embed="rId3"/>
          <a:stretch>
            <a:fillRect/>
          </a:stretch>
        </p:blipFill>
        <p:spPr>
          <a:xfrm>
            <a:off x="1244956" y="1554480"/>
            <a:ext cx="1691640" cy="3655067"/>
          </a:xfrm>
          <a:prstGeom prst="rect">
            <a:avLst/>
          </a:prstGeom>
        </p:spPr>
      </p:pic>
      <p:sp>
        <p:nvSpPr>
          <p:cNvPr id="7" name="Text 4"/>
          <p:cNvSpPr/>
          <p:nvPr/>
        </p:nvSpPr>
        <p:spPr>
          <a:xfrm>
            <a:off x="1107796"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Past sessions</a:t>
            </a:r>
            <a:endParaRPr lang="en-US" sz="1050" dirty="0"/>
          </a:p>
        </p:txBody>
      </p:sp>
      <p:sp>
        <p:nvSpPr>
          <p:cNvPr id="8" name="Shape 5"/>
          <p:cNvSpPr/>
          <p:nvPr/>
        </p:nvSpPr>
        <p:spPr>
          <a:xfrm>
            <a:off x="3201772"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9" name="Image 1" descr="Session summary and payment-method selection."/>
          <p:cNvPicPr>
            <a:picLocks noChangeAspect="1"/>
          </p:cNvPicPr>
          <p:nvPr/>
        </p:nvPicPr>
        <p:blipFill>
          <a:blip r:embed="rId4"/>
          <a:stretch>
            <a:fillRect/>
          </a:stretch>
        </p:blipFill>
        <p:spPr>
          <a:xfrm>
            <a:off x="3247492" y="1554480"/>
            <a:ext cx="1691640" cy="3655067"/>
          </a:xfrm>
          <a:prstGeom prst="rect">
            <a:avLst/>
          </a:prstGeom>
        </p:spPr>
      </p:pic>
      <p:sp>
        <p:nvSpPr>
          <p:cNvPr id="10" name="Text 6"/>
          <p:cNvSpPr/>
          <p:nvPr/>
        </p:nvSpPr>
        <p:spPr>
          <a:xfrm>
            <a:off x="3110332"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Payment</a:t>
            </a:r>
            <a:endParaRPr lang="en-US" sz="1050" dirty="0"/>
          </a:p>
        </p:txBody>
      </p:sp>
      <p:sp>
        <p:nvSpPr>
          <p:cNvPr id="11" name="Shape 7"/>
          <p:cNvSpPr/>
          <p:nvPr/>
        </p:nvSpPr>
        <p:spPr>
          <a:xfrm>
            <a:off x="5204308"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12" name="Image 2" descr="Additional past-sessions history."/>
          <p:cNvPicPr>
            <a:picLocks noChangeAspect="1"/>
          </p:cNvPicPr>
          <p:nvPr/>
        </p:nvPicPr>
        <p:blipFill>
          <a:blip r:embed="rId5"/>
          <a:stretch>
            <a:fillRect/>
          </a:stretch>
        </p:blipFill>
        <p:spPr>
          <a:xfrm>
            <a:off x="5250028" y="1554480"/>
            <a:ext cx="1691640" cy="3655067"/>
          </a:xfrm>
          <a:prstGeom prst="rect">
            <a:avLst/>
          </a:prstGeom>
        </p:spPr>
      </p:pic>
      <p:sp>
        <p:nvSpPr>
          <p:cNvPr id="13" name="Text 8"/>
          <p:cNvSpPr/>
          <p:nvPr/>
        </p:nvSpPr>
        <p:spPr>
          <a:xfrm>
            <a:off x="5112868"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History</a:t>
            </a:r>
            <a:endParaRPr lang="en-US" sz="1050" dirty="0"/>
          </a:p>
        </p:txBody>
      </p:sp>
      <p:sp>
        <p:nvSpPr>
          <p:cNvPr id="14" name="Shape 9"/>
          <p:cNvSpPr/>
          <p:nvPr/>
        </p:nvSpPr>
        <p:spPr>
          <a:xfrm>
            <a:off x="7206844"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15" name="Image 3" descr="Post-session rating with a star score and feedback tags."/>
          <p:cNvPicPr>
            <a:picLocks noChangeAspect="1"/>
          </p:cNvPicPr>
          <p:nvPr/>
        </p:nvPicPr>
        <p:blipFill>
          <a:blip r:embed="rId6"/>
          <a:stretch>
            <a:fillRect/>
          </a:stretch>
        </p:blipFill>
        <p:spPr>
          <a:xfrm>
            <a:off x="7252564" y="1554480"/>
            <a:ext cx="1691640" cy="3655067"/>
          </a:xfrm>
          <a:prstGeom prst="rect">
            <a:avLst/>
          </a:prstGeom>
        </p:spPr>
      </p:pic>
      <p:sp>
        <p:nvSpPr>
          <p:cNvPr id="16" name="Text 10"/>
          <p:cNvSpPr/>
          <p:nvPr/>
        </p:nvSpPr>
        <p:spPr>
          <a:xfrm>
            <a:off x="7115404"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Rate session</a:t>
            </a:r>
            <a:endParaRPr lang="en-US" sz="1050" dirty="0"/>
          </a:p>
        </p:txBody>
      </p:sp>
      <p:sp>
        <p:nvSpPr>
          <p:cNvPr id="17" name="Shape 11"/>
          <p:cNvSpPr/>
          <p:nvPr/>
        </p:nvSpPr>
        <p:spPr>
          <a:xfrm>
            <a:off x="9209380"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18" name="Image 4" descr="Upcoming sessions with cancel and pay actions."/>
          <p:cNvPicPr>
            <a:picLocks noChangeAspect="1"/>
          </p:cNvPicPr>
          <p:nvPr/>
        </p:nvPicPr>
        <p:blipFill>
          <a:blip r:embed="rId7"/>
          <a:stretch>
            <a:fillRect/>
          </a:stretch>
        </p:blipFill>
        <p:spPr>
          <a:xfrm>
            <a:off x="9255100" y="1554480"/>
            <a:ext cx="1691640" cy="3655067"/>
          </a:xfrm>
          <a:prstGeom prst="rect">
            <a:avLst/>
          </a:prstGeom>
        </p:spPr>
      </p:pic>
      <p:sp>
        <p:nvSpPr>
          <p:cNvPr id="19" name="Text 12"/>
          <p:cNvSpPr/>
          <p:nvPr/>
        </p:nvSpPr>
        <p:spPr>
          <a:xfrm>
            <a:off x="9117940"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Upcoming</a:t>
            </a:r>
            <a:endParaRPr lang="en-US" sz="1050" dirty="0"/>
          </a:p>
        </p:txBody>
      </p:sp>
      <p:sp>
        <p:nvSpPr>
          <p:cNvPr id="20" name="Text 13"/>
          <p:cNvSpPr/>
          <p:nvPr/>
        </p:nvSpPr>
        <p:spPr>
          <a:xfrm>
            <a:off x="640080" y="6199632"/>
            <a:ext cx="10881360" cy="457200"/>
          </a:xfrm>
          <a:prstGeom prst="rect">
            <a:avLst/>
          </a:prstGeom>
          <a:noFill/>
          <a:ln/>
        </p:spPr>
        <p:txBody>
          <a:bodyPr wrap="square" rtlCol="0" anchor="ctr"/>
          <a:lstStyle/>
          <a:p>
            <a:pPr marL="0" indent="0" algn="ctr">
              <a:buNone/>
            </a:pPr>
            <a:r>
              <a:rPr lang="en-US" sz="1300" i="1" dirty="0">
                <a:solidFill>
                  <a:srgbClr val="1E2A2E"/>
                </a:solidFill>
                <a:latin typeface="Calibri" pitchFamily="34" charset="0"/>
                <a:ea typeface="Calibri" pitchFamily="34" charset="-122"/>
                <a:cs typeface="Calibri" pitchFamily="34" charset="-120"/>
              </a:rPr>
              <a:t>Pay for sessions, review history, rate experiences, and manage upcoming visits.</a:t>
            </a:r>
            <a:endParaRPr lang="en-US" sz="13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MOBILE · GUARDIAN</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Care records on the go</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63</a:t>
            </a:r>
            <a:endParaRPr lang="en-US" sz="1000" dirty="0"/>
          </a:p>
        </p:txBody>
      </p:sp>
      <p:sp>
        <p:nvSpPr>
          <p:cNvPr id="5" name="Shape 3"/>
          <p:cNvSpPr/>
          <p:nvPr/>
        </p:nvSpPr>
        <p:spPr>
          <a:xfrm>
            <a:off x="1199236"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6" name="Image 0" descr="Add-a-dependent form capturing disabilities and severity."/>
          <p:cNvPicPr>
            <a:picLocks noChangeAspect="1"/>
          </p:cNvPicPr>
          <p:nvPr/>
        </p:nvPicPr>
        <p:blipFill>
          <a:blip r:embed="rId3"/>
          <a:stretch>
            <a:fillRect/>
          </a:stretch>
        </p:blipFill>
        <p:spPr>
          <a:xfrm>
            <a:off x="1244956" y="1554480"/>
            <a:ext cx="1691640" cy="3655067"/>
          </a:xfrm>
          <a:prstGeom prst="rect">
            <a:avLst/>
          </a:prstGeom>
        </p:spPr>
      </p:pic>
      <p:sp>
        <p:nvSpPr>
          <p:cNvPr id="7" name="Text 4"/>
          <p:cNvSpPr/>
          <p:nvPr/>
        </p:nvSpPr>
        <p:spPr>
          <a:xfrm>
            <a:off x="1107796"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Add dependent</a:t>
            </a:r>
            <a:endParaRPr lang="en-US" sz="1050" dirty="0"/>
          </a:p>
        </p:txBody>
      </p:sp>
      <p:sp>
        <p:nvSpPr>
          <p:cNvPr id="8" name="Shape 5"/>
          <p:cNvSpPr/>
          <p:nvPr/>
        </p:nvSpPr>
        <p:spPr>
          <a:xfrm>
            <a:off x="3201772"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9" name="Image 1" descr="Add-a-dependent therapist assignment and case description."/>
          <p:cNvPicPr>
            <a:picLocks noChangeAspect="1"/>
          </p:cNvPicPr>
          <p:nvPr/>
        </p:nvPicPr>
        <p:blipFill>
          <a:blip r:embed="rId4"/>
          <a:stretch>
            <a:fillRect/>
          </a:stretch>
        </p:blipFill>
        <p:spPr>
          <a:xfrm>
            <a:off x="3247492" y="1554480"/>
            <a:ext cx="1691640" cy="3655067"/>
          </a:xfrm>
          <a:prstGeom prst="rect">
            <a:avLst/>
          </a:prstGeom>
        </p:spPr>
      </p:pic>
      <p:sp>
        <p:nvSpPr>
          <p:cNvPr id="10" name="Text 6"/>
          <p:cNvSpPr/>
          <p:nvPr/>
        </p:nvSpPr>
        <p:spPr>
          <a:xfrm>
            <a:off x="3110332"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Assign therapist</a:t>
            </a:r>
            <a:endParaRPr lang="en-US" sz="1050" dirty="0"/>
          </a:p>
        </p:txBody>
      </p:sp>
      <p:sp>
        <p:nvSpPr>
          <p:cNvPr id="11" name="Shape 7"/>
          <p:cNvSpPr/>
          <p:nvPr/>
        </p:nvSpPr>
        <p:spPr>
          <a:xfrm>
            <a:off x="5204308"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12" name="Image 2" descr="Assigned therapists with quick chat access."/>
          <p:cNvPicPr>
            <a:picLocks noChangeAspect="1"/>
          </p:cNvPicPr>
          <p:nvPr/>
        </p:nvPicPr>
        <p:blipFill>
          <a:blip r:embed="rId5"/>
          <a:stretch>
            <a:fillRect/>
          </a:stretch>
        </p:blipFill>
        <p:spPr>
          <a:xfrm>
            <a:off x="5250028" y="1554480"/>
            <a:ext cx="1691640" cy="3655067"/>
          </a:xfrm>
          <a:prstGeom prst="rect">
            <a:avLst/>
          </a:prstGeom>
        </p:spPr>
      </p:pic>
      <p:sp>
        <p:nvSpPr>
          <p:cNvPr id="13" name="Text 8"/>
          <p:cNvSpPr/>
          <p:nvPr/>
        </p:nvSpPr>
        <p:spPr>
          <a:xfrm>
            <a:off x="5112868"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Therapists</a:t>
            </a:r>
            <a:endParaRPr lang="en-US" sz="1050" dirty="0"/>
          </a:p>
        </p:txBody>
      </p:sp>
      <p:sp>
        <p:nvSpPr>
          <p:cNvPr id="14" name="Shape 9"/>
          <p:cNvSpPr/>
          <p:nvPr/>
        </p:nvSpPr>
        <p:spPr>
          <a:xfrm>
            <a:off x="7206844"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15" name="Image 3" descr="Reports list for the guardian’s dependents."/>
          <p:cNvPicPr>
            <a:picLocks noChangeAspect="1"/>
          </p:cNvPicPr>
          <p:nvPr/>
        </p:nvPicPr>
        <p:blipFill>
          <a:blip r:embed="rId6"/>
          <a:stretch>
            <a:fillRect/>
          </a:stretch>
        </p:blipFill>
        <p:spPr>
          <a:xfrm>
            <a:off x="7252564" y="1554480"/>
            <a:ext cx="1691640" cy="3655067"/>
          </a:xfrm>
          <a:prstGeom prst="rect">
            <a:avLst/>
          </a:prstGeom>
        </p:spPr>
      </p:pic>
      <p:sp>
        <p:nvSpPr>
          <p:cNvPr id="16" name="Text 10"/>
          <p:cNvSpPr/>
          <p:nvPr/>
        </p:nvSpPr>
        <p:spPr>
          <a:xfrm>
            <a:off x="7115404"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Reports</a:t>
            </a:r>
            <a:endParaRPr lang="en-US" sz="1050" dirty="0"/>
          </a:p>
        </p:txBody>
      </p:sp>
      <p:sp>
        <p:nvSpPr>
          <p:cNvPr id="17" name="Shape 11"/>
          <p:cNvSpPr/>
          <p:nvPr/>
        </p:nvSpPr>
        <p:spPr>
          <a:xfrm>
            <a:off x="9209380"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18" name="Image 4" descr="Session report with a parent-friendly summary."/>
          <p:cNvPicPr>
            <a:picLocks noChangeAspect="1"/>
          </p:cNvPicPr>
          <p:nvPr/>
        </p:nvPicPr>
        <p:blipFill>
          <a:blip r:embed="rId7"/>
          <a:stretch>
            <a:fillRect/>
          </a:stretch>
        </p:blipFill>
        <p:spPr>
          <a:xfrm>
            <a:off x="9255100" y="1554480"/>
            <a:ext cx="1691640" cy="3655067"/>
          </a:xfrm>
          <a:prstGeom prst="rect">
            <a:avLst/>
          </a:prstGeom>
        </p:spPr>
      </p:pic>
      <p:sp>
        <p:nvSpPr>
          <p:cNvPr id="19" name="Text 12"/>
          <p:cNvSpPr/>
          <p:nvPr/>
        </p:nvSpPr>
        <p:spPr>
          <a:xfrm>
            <a:off x="9117940"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Report detail</a:t>
            </a:r>
            <a:endParaRPr lang="en-US" sz="1050" dirty="0"/>
          </a:p>
        </p:txBody>
      </p:sp>
      <p:sp>
        <p:nvSpPr>
          <p:cNvPr id="20" name="Text 13"/>
          <p:cNvSpPr/>
          <p:nvPr/>
        </p:nvSpPr>
        <p:spPr>
          <a:xfrm>
            <a:off x="640080" y="6199632"/>
            <a:ext cx="10881360" cy="457200"/>
          </a:xfrm>
          <a:prstGeom prst="rect">
            <a:avLst/>
          </a:prstGeom>
          <a:noFill/>
          <a:ln/>
        </p:spPr>
        <p:txBody>
          <a:bodyPr wrap="square" rtlCol="0" anchor="ctr"/>
          <a:lstStyle/>
          <a:p>
            <a:pPr marL="0" indent="0" algn="ctr">
              <a:buNone/>
            </a:pPr>
            <a:r>
              <a:rPr lang="en-US" sz="1300" i="1" dirty="0">
                <a:solidFill>
                  <a:srgbClr val="1E2A2E"/>
                </a:solidFill>
                <a:latin typeface="Calibri" pitchFamily="34" charset="0"/>
                <a:ea typeface="Calibri" pitchFamily="34" charset="-122"/>
                <a:cs typeface="Calibri" pitchFamily="34" charset="-120"/>
              </a:rPr>
              <a:t>Adding dependents, assigning therapists, and reading parent-friendly reports.</a:t>
            </a:r>
            <a:endParaRPr lang="en-US" sz="13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MOBILE · GUARDIAN</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Resources, chat and alerts</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64</a:t>
            </a:r>
            <a:endParaRPr lang="en-US" sz="1000" dirty="0"/>
          </a:p>
        </p:txBody>
      </p:sp>
      <p:sp>
        <p:nvSpPr>
          <p:cNvPr id="5" name="Shape 3"/>
          <p:cNvSpPr/>
          <p:nvPr/>
        </p:nvSpPr>
        <p:spPr>
          <a:xfrm>
            <a:off x="2849728" y="1508760"/>
            <a:ext cx="1920240" cy="4042864"/>
          </a:xfrm>
          <a:prstGeom prst="roundRect">
            <a:avLst>
              <a:gd name="adj" fmla="val 7619"/>
            </a:avLst>
          </a:prstGeom>
          <a:solidFill>
            <a:srgbClr val="111111"/>
          </a:solidFill>
          <a:ln/>
          <a:effectLst>
            <a:outerShdw blurRad="152400" dist="50800" dir="8100000" algn="bl" rotWithShape="0">
              <a:srgbClr val="000000">
                <a:alpha val="35000"/>
              </a:srgbClr>
            </a:outerShdw>
          </a:effectLst>
        </p:spPr>
      </p:sp>
      <p:pic>
        <p:nvPicPr>
          <p:cNvPr id="6" name="Image 0" descr="Educational resources hub."/>
          <p:cNvPicPr>
            <a:picLocks noChangeAspect="1"/>
          </p:cNvPicPr>
          <p:nvPr/>
        </p:nvPicPr>
        <p:blipFill>
          <a:blip r:embed="rId3"/>
          <a:stretch>
            <a:fillRect/>
          </a:stretch>
        </p:blipFill>
        <p:spPr>
          <a:xfrm>
            <a:off x="2895448" y="1554480"/>
            <a:ext cx="1828800" cy="3951424"/>
          </a:xfrm>
          <a:prstGeom prst="rect">
            <a:avLst/>
          </a:prstGeom>
        </p:spPr>
      </p:pic>
      <p:sp>
        <p:nvSpPr>
          <p:cNvPr id="7" name="Text 4"/>
          <p:cNvSpPr/>
          <p:nvPr/>
        </p:nvSpPr>
        <p:spPr>
          <a:xfrm>
            <a:off x="2758288" y="5615632"/>
            <a:ext cx="210312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Resources</a:t>
            </a:r>
            <a:endParaRPr lang="en-US" sz="1050" dirty="0"/>
          </a:p>
        </p:txBody>
      </p:sp>
      <p:sp>
        <p:nvSpPr>
          <p:cNvPr id="8" name="Shape 5"/>
          <p:cNvSpPr/>
          <p:nvPr/>
        </p:nvSpPr>
        <p:spPr>
          <a:xfrm>
            <a:off x="5135728" y="1508760"/>
            <a:ext cx="1920240" cy="4042864"/>
          </a:xfrm>
          <a:prstGeom prst="roundRect">
            <a:avLst>
              <a:gd name="adj" fmla="val 7619"/>
            </a:avLst>
          </a:prstGeom>
          <a:solidFill>
            <a:srgbClr val="111111"/>
          </a:solidFill>
          <a:ln/>
          <a:effectLst>
            <a:outerShdw blurRad="152400" dist="50800" dir="8100000" algn="bl" rotWithShape="0">
              <a:srgbClr val="000000">
                <a:alpha val="35000"/>
              </a:srgbClr>
            </a:outerShdw>
          </a:effectLst>
        </p:spPr>
      </p:sp>
      <p:pic>
        <p:nvPicPr>
          <p:cNvPr id="9" name="Image 1" descr="Real-time chat with a therapist."/>
          <p:cNvPicPr>
            <a:picLocks noChangeAspect="1"/>
          </p:cNvPicPr>
          <p:nvPr/>
        </p:nvPicPr>
        <p:blipFill>
          <a:blip r:embed="rId4"/>
          <a:stretch>
            <a:fillRect/>
          </a:stretch>
        </p:blipFill>
        <p:spPr>
          <a:xfrm>
            <a:off x="5181448" y="1554480"/>
            <a:ext cx="1828800" cy="3951424"/>
          </a:xfrm>
          <a:prstGeom prst="rect">
            <a:avLst/>
          </a:prstGeom>
        </p:spPr>
      </p:pic>
      <p:sp>
        <p:nvSpPr>
          <p:cNvPr id="10" name="Text 6"/>
          <p:cNvSpPr/>
          <p:nvPr/>
        </p:nvSpPr>
        <p:spPr>
          <a:xfrm>
            <a:off x="5044288" y="5615632"/>
            <a:ext cx="210312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Chat</a:t>
            </a:r>
            <a:endParaRPr lang="en-US" sz="1050" dirty="0"/>
          </a:p>
        </p:txBody>
      </p:sp>
      <p:sp>
        <p:nvSpPr>
          <p:cNvPr id="11" name="Shape 7"/>
          <p:cNvSpPr/>
          <p:nvPr/>
        </p:nvSpPr>
        <p:spPr>
          <a:xfrm>
            <a:off x="7421728" y="1508760"/>
            <a:ext cx="1920240" cy="4042864"/>
          </a:xfrm>
          <a:prstGeom prst="roundRect">
            <a:avLst>
              <a:gd name="adj" fmla="val 7619"/>
            </a:avLst>
          </a:prstGeom>
          <a:solidFill>
            <a:srgbClr val="111111"/>
          </a:solidFill>
          <a:ln/>
          <a:effectLst>
            <a:outerShdw blurRad="152400" dist="50800" dir="8100000" algn="bl" rotWithShape="0">
              <a:srgbClr val="000000">
                <a:alpha val="35000"/>
              </a:srgbClr>
            </a:outerShdw>
          </a:effectLst>
        </p:spPr>
      </p:sp>
      <p:pic>
        <p:nvPicPr>
          <p:cNvPr id="12" name="Image 2" descr="Notifications feed of reminders and confirmations."/>
          <p:cNvPicPr>
            <a:picLocks noChangeAspect="1"/>
          </p:cNvPicPr>
          <p:nvPr/>
        </p:nvPicPr>
        <p:blipFill>
          <a:blip r:embed="rId5"/>
          <a:stretch>
            <a:fillRect/>
          </a:stretch>
        </p:blipFill>
        <p:spPr>
          <a:xfrm>
            <a:off x="7467448" y="1554480"/>
            <a:ext cx="1828800" cy="3951424"/>
          </a:xfrm>
          <a:prstGeom prst="rect">
            <a:avLst/>
          </a:prstGeom>
        </p:spPr>
      </p:pic>
      <p:sp>
        <p:nvSpPr>
          <p:cNvPr id="13" name="Text 8"/>
          <p:cNvSpPr/>
          <p:nvPr/>
        </p:nvSpPr>
        <p:spPr>
          <a:xfrm>
            <a:off x="7330288" y="5615632"/>
            <a:ext cx="210312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Notifications</a:t>
            </a:r>
            <a:endParaRPr lang="en-US" sz="1050" dirty="0"/>
          </a:p>
        </p:txBody>
      </p:sp>
      <p:sp>
        <p:nvSpPr>
          <p:cNvPr id="14" name="Text 9"/>
          <p:cNvSpPr/>
          <p:nvPr/>
        </p:nvSpPr>
        <p:spPr>
          <a:xfrm>
            <a:off x="640080" y="6199632"/>
            <a:ext cx="10881360" cy="457200"/>
          </a:xfrm>
          <a:prstGeom prst="rect">
            <a:avLst/>
          </a:prstGeom>
          <a:noFill/>
          <a:ln/>
        </p:spPr>
        <p:txBody>
          <a:bodyPr wrap="square" rtlCol="0" anchor="ctr"/>
          <a:lstStyle/>
          <a:p>
            <a:pPr marL="0" indent="0" algn="ctr">
              <a:buNone/>
            </a:pPr>
            <a:r>
              <a:rPr lang="en-US" sz="1300" i="1" dirty="0">
                <a:solidFill>
                  <a:srgbClr val="1E2A2E"/>
                </a:solidFill>
                <a:latin typeface="Calibri" pitchFamily="34" charset="0"/>
                <a:ea typeface="Calibri" pitchFamily="34" charset="-122"/>
                <a:cs typeface="Calibri" pitchFamily="34" charset="-120"/>
              </a:rPr>
              <a:t>The educational hub, real-time chat, and a live notifications feed.</a:t>
            </a:r>
            <a:endParaRPr lang="en-US" sz="13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MOBILE · THERAPIST</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Patients and progress</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65</a:t>
            </a:r>
            <a:endParaRPr lang="en-US" sz="1000" dirty="0"/>
          </a:p>
        </p:txBody>
      </p:sp>
      <p:sp>
        <p:nvSpPr>
          <p:cNvPr id="5" name="Shape 3"/>
          <p:cNvSpPr/>
          <p:nvPr/>
        </p:nvSpPr>
        <p:spPr>
          <a:xfrm>
            <a:off x="1199236"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6" name="Image 0" descr="Therapist dashboard with live metrics and quick actions."/>
          <p:cNvPicPr>
            <a:picLocks noChangeAspect="1"/>
          </p:cNvPicPr>
          <p:nvPr/>
        </p:nvPicPr>
        <p:blipFill>
          <a:blip r:embed="rId3"/>
          <a:stretch>
            <a:fillRect/>
          </a:stretch>
        </p:blipFill>
        <p:spPr>
          <a:xfrm>
            <a:off x="1244956" y="1554480"/>
            <a:ext cx="1691640" cy="3655067"/>
          </a:xfrm>
          <a:prstGeom prst="rect">
            <a:avLst/>
          </a:prstGeom>
        </p:spPr>
      </p:pic>
      <p:sp>
        <p:nvSpPr>
          <p:cNvPr id="7" name="Text 4"/>
          <p:cNvSpPr/>
          <p:nvPr/>
        </p:nvSpPr>
        <p:spPr>
          <a:xfrm>
            <a:off x="1107796"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Dashboard</a:t>
            </a:r>
            <a:endParaRPr lang="en-US" sz="1050" dirty="0"/>
          </a:p>
        </p:txBody>
      </p:sp>
      <p:sp>
        <p:nvSpPr>
          <p:cNvPr id="8" name="Shape 5"/>
          <p:cNvSpPr/>
          <p:nvPr/>
        </p:nvSpPr>
        <p:spPr>
          <a:xfrm>
            <a:off x="3201772"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9" name="Image 1" descr="Assigned-patients list with quick chat."/>
          <p:cNvPicPr>
            <a:picLocks noChangeAspect="1"/>
          </p:cNvPicPr>
          <p:nvPr/>
        </p:nvPicPr>
        <p:blipFill>
          <a:blip r:embed="rId4"/>
          <a:stretch>
            <a:fillRect/>
          </a:stretch>
        </p:blipFill>
        <p:spPr>
          <a:xfrm>
            <a:off x="3247492" y="1554480"/>
            <a:ext cx="1691640" cy="3655067"/>
          </a:xfrm>
          <a:prstGeom prst="rect">
            <a:avLst/>
          </a:prstGeom>
        </p:spPr>
      </p:pic>
      <p:sp>
        <p:nvSpPr>
          <p:cNvPr id="10" name="Text 6"/>
          <p:cNvSpPr/>
          <p:nvPr/>
        </p:nvSpPr>
        <p:spPr>
          <a:xfrm>
            <a:off x="3110332"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Patients</a:t>
            </a:r>
            <a:endParaRPr lang="en-US" sz="1050" dirty="0"/>
          </a:p>
        </p:txBody>
      </p:sp>
      <p:sp>
        <p:nvSpPr>
          <p:cNvPr id="11" name="Shape 7"/>
          <p:cNvSpPr/>
          <p:nvPr/>
        </p:nvSpPr>
        <p:spPr>
          <a:xfrm>
            <a:off x="5204308"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12" name="Image 2" descr="Patient detail with Progress Intelligence and an AI insight."/>
          <p:cNvPicPr>
            <a:picLocks noChangeAspect="1"/>
          </p:cNvPicPr>
          <p:nvPr/>
        </p:nvPicPr>
        <p:blipFill>
          <a:blip r:embed="rId5"/>
          <a:stretch>
            <a:fillRect/>
          </a:stretch>
        </p:blipFill>
        <p:spPr>
          <a:xfrm>
            <a:off x="5250028" y="1554480"/>
            <a:ext cx="1691640" cy="3655067"/>
          </a:xfrm>
          <a:prstGeom prst="rect">
            <a:avLst/>
          </a:prstGeom>
        </p:spPr>
      </p:pic>
      <p:sp>
        <p:nvSpPr>
          <p:cNvPr id="13" name="Text 8"/>
          <p:cNvSpPr/>
          <p:nvPr/>
        </p:nvSpPr>
        <p:spPr>
          <a:xfrm>
            <a:off x="5112868"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Patient detail</a:t>
            </a:r>
            <a:endParaRPr lang="en-US" sz="1050" dirty="0"/>
          </a:p>
        </p:txBody>
      </p:sp>
      <p:sp>
        <p:nvSpPr>
          <p:cNvPr id="14" name="Shape 9"/>
          <p:cNvSpPr/>
          <p:nvPr/>
        </p:nvSpPr>
        <p:spPr>
          <a:xfrm>
            <a:off x="7206844"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15" name="Image 3" descr="Progress Intelligence summary for a patient."/>
          <p:cNvPicPr>
            <a:picLocks noChangeAspect="1"/>
          </p:cNvPicPr>
          <p:nvPr/>
        </p:nvPicPr>
        <p:blipFill>
          <a:blip r:embed="rId6"/>
          <a:stretch>
            <a:fillRect/>
          </a:stretch>
        </p:blipFill>
        <p:spPr>
          <a:xfrm>
            <a:off x="7252564" y="1554480"/>
            <a:ext cx="1691640" cy="3655067"/>
          </a:xfrm>
          <a:prstGeom prst="rect">
            <a:avLst/>
          </a:prstGeom>
        </p:spPr>
      </p:pic>
      <p:sp>
        <p:nvSpPr>
          <p:cNvPr id="16" name="Text 10"/>
          <p:cNvSpPr/>
          <p:nvPr/>
        </p:nvSpPr>
        <p:spPr>
          <a:xfrm>
            <a:off x="7115404"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Progress</a:t>
            </a:r>
            <a:endParaRPr lang="en-US" sz="1050" dirty="0"/>
          </a:p>
        </p:txBody>
      </p:sp>
      <p:sp>
        <p:nvSpPr>
          <p:cNvPr id="17" name="Shape 11"/>
          <p:cNvSpPr/>
          <p:nvPr/>
        </p:nvSpPr>
        <p:spPr>
          <a:xfrm>
            <a:off x="9209380"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18" name="Image 4" descr="Today and upcoming sessions with start and cancel actions."/>
          <p:cNvPicPr>
            <a:picLocks noChangeAspect="1"/>
          </p:cNvPicPr>
          <p:nvPr/>
        </p:nvPicPr>
        <p:blipFill>
          <a:blip r:embed="rId7"/>
          <a:stretch>
            <a:fillRect/>
          </a:stretch>
        </p:blipFill>
        <p:spPr>
          <a:xfrm>
            <a:off x="9255100" y="1554480"/>
            <a:ext cx="1691640" cy="3655067"/>
          </a:xfrm>
          <a:prstGeom prst="rect">
            <a:avLst/>
          </a:prstGeom>
        </p:spPr>
      </p:pic>
      <p:sp>
        <p:nvSpPr>
          <p:cNvPr id="19" name="Text 12"/>
          <p:cNvSpPr/>
          <p:nvPr/>
        </p:nvSpPr>
        <p:spPr>
          <a:xfrm>
            <a:off x="9117940"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Sessions</a:t>
            </a:r>
            <a:endParaRPr lang="en-US" sz="1050" dirty="0"/>
          </a:p>
        </p:txBody>
      </p:sp>
      <p:sp>
        <p:nvSpPr>
          <p:cNvPr id="20" name="Text 13"/>
          <p:cNvSpPr/>
          <p:nvPr/>
        </p:nvSpPr>
        <p:spPr>
          <a:xfrm>
            <a:off x="640080" y="6199632"/>
            <a:ext cx="10881360" cy="457200"/>
          </a:xfrm>
          <a:prstGeom prst="rect">
            <a:avLst/>
          </a:prstGeom>
          <a:noFill/>
          <a:ln/>
        </p:spPr>
        <p:txBody>
          <a:bodyPr wrap="square" rtlCol="0" anchor="ctr"/>
          <a:lstStyle/>
          <a:p>
            <a:pPr marL="0" indent="0" algn="ctr">
              <a:buNone/>
            </a:pPr>
            <a:r>
              <a:rPr lang="en-US" sz="1300" i="1" dirty="0">
                <a:solidFill>
                  <a:srgbClr val="1E2A2E"/>
                </a:solidFill>
                <a:latin typeface="Calibri" pitchFamily="34" charset="0"/>
                <a:ea typeface="Calibri" pitchFamily="34" charset="-122"/>
                <a:cs typeface="Calibri" pitchFamily="34" charset="-120"/>
              </a:rPr>
              <a:t>Therapists carry their caseload, patient detail with AI insight, and progress with them.</a:t>
            </a:r>
            <a:endParaRPr lang="en-US" sz="13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MOBILE · THERAPIST</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Sessions, reports and activities</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66</a:t>
            </a:r>
            <a:endParaRPr lang="en-US" sz="1000" dirty="0"/>
          </a:p>
        </p:txBody>
      </p:sp>
      <p:sp>
        <p:nvSpPr>
          <p:cNvPr id="5" name="Shape 3"/>
          <p:cNvSpPr/>
          <p:nvPr/>
        </p:nvSpPr>
        <p:spPr>
          <a:xfrm>
            <a:off x="1199236"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6" name="Image 0" descr="Session report with summary and recommendations."/>
          <p:cNvPicPr>
            <a:picLocks noChangeAspect="1"/>
          </p:cNvPicPr>
          <p:nvPr/>
        </p:nvPicPr>
        <p:blipFill>
          <a:blip r:embed="rId3"/>
          <a:stretch>
            <a:fillRect/>
          </a:stretch>
        </p:blipFill>
        <p:spPr>
          <a:xfrm>
            <a:off x="1244956" y="1554480"/>
            <a:ext cx="1691640" cy="3655067"/>
          </a:xfrm>
          <a:prstGeom prst="rect">
            <a:avLst/>
          </a:prstGeom>
        </p:spPr>
      </p:pic>
      <p:sp>
        <p:nvSpPr>
          <p:cNvPr id="7" name="Text 4"/>
          <p:cNvSpPr/>
          <p:nvPr/>
        </p:nvSpPr>
        <p:spPr>
          <a:xfrm>
            <a:off x="1107796"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Session report</a:t>
            </a:r>
            <a:endParaRPr lang="en-US" sz="1050" dirty="0"/>
          </a:p>
        </p:txBody>
      </p:sp>
      <p:sp>
        <p:nvSpPr>
          <p:cNvPr id="8" name="Shape 5"/>
          <p:cNvSpPr/>
          <p:nvPr/>
        </p:nvSpPr>
        <p:spPr>
          <a:xfrm>
            <a:off x="3201772"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9" name="Image 1" descr="Schedule-session form for a patient."/>
          <p:cNvPicPr>
            <a:picLocks noChangeAspect="1"/>
          </p:cNvPicPr>
          <p:nvPr/>
        </p:nvPicPr>
        <p:blipFill>
          <a:blip r:embed="rId4"/>
          <a:stretch>
            <a:fillRect/>
          </a:stretch>
        </p:blipFill>
        <p:spPr>
          <a:xfrm>
            <a:off x="3247492" y="1554480"/>
            <a:ext cx="1691640" cy="3655067"/>
          </a:xfrm>
          <a:prstGeom prst="rect">
            <a:avLst/>
          </a:prstGeom>
        </p:spPr>
      </p:pic>
      <p:sp>
        <p:nvSpPr>
          <p:cNvPr id="10" name="Text 6"/>
          <p:cNvSpPr/>
          <p:nvPr/>
        </p:nvSpPr>
        <p:spPr>
          <a:xfrm>
            <a:off x="3110332"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Schedule</a:t>
            </a:r>
            <a:endParaRPr lang="en-US" sz="1050" dirty="0"/>
          </a:p>
        </p:txBody>
      </p:sp>
      <p:sp>
        <p:nvSpPr>
          <p:cNvPr id="11" name="Shape 7"/>
          <p:cNvSpPr/>
          <p:nvPr/>
        </p:nvSpPr>
        <p:spPr>
          <a:xfrm>
            <a:off x="5204308"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12" name="Image 2" descr="Write-report screen with AI-draft and mood capture."/>
          <p:cNvPicPr>
            <a:picLocks noChangeAspect="1"/>
          </p:cNvPicPr>
          <p:nvPr/>
        </p:nvPicPr>
        <p:blipFill>
          <a:blip r:embed="rId5"/>
          <a:stretch>
            <a:fillRect/>
          </a:stretch>
        </p:blipFill>
        <p:spPr>
          <a:xfrm>
            <a:off x="5250028" y="1554480"/>
            <a:ext cx="1691640" cy="3655067"/>
          </a:xfrm>
          <a:prstGeom prst="rect">
            <a:avLst/>
          </a:prstGeom>
        </p:spPr>
      </p:pic>
      <p:sp>
        <p:nvSpPr>
          <p:cNvPr id="13" name="Text 8"/>
          <p:cNvSpPr/>
          <p:nvPr/>
        </p:nvSpPr>
        <p:spPr>
          <a:xfrm>
            <a:off x="5112868"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Write · AI draft</a:t>
            </a:r>
            <a:endParaRPr lang="en-US" sz="1050" dirty="0"/>
          </a:p>
        </p:txBody>
      </p:sp>
      <p:sp>
        <p:nvSpPr>
          <p:cNvPr id="14" name="Shape 9"/>
          <p:cNvSpPr/>
          <p:nvPr/>
        </p:nvSpPr>
        <p:spPr>
          <a:xfrm>
            <a:off x="7206844"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15" name="Image 3" descr="Report progress slider, goals, and guardian-summary simplification."/>
          <p:cNvPicPr>
            <a:picLocks noChangeAspect="1"/>
          </p:cNvPicPr>
          <p:nvPr/>
        </p:nvPicPr>
        <p:blipFill>
          <a:blip r:embed="rId6"/>
          <a:stretch>
            <a:fillRect/>
          </a:stretch>
        </p:blipFill>
        <p:spPr>
          <a:xfrm>
            <a:off x="7252564" y="1554480"/>
            <a:ext cx="1691640" cy="3655067"/>
          </a:xfrm>
          <a:prstGeom prst="rect">
            <a:avLst/>
          </a:prstGeom>
        </p:spPr>
      </p:pic>
      <p:sp>
        <p:nvSpPr>
          <p:cNvPr id="16" name="Text 10"/>
          <p:cNvSpPr/>
          <p:nvPr/>
        </p:nvSpPr>
        <p:spPr>
          <a:xfrm>
            <a:off x="7115404"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Progress &amp; goals</a:t>
            </a:r>
            <a:endParaRPr lang="en-US" sz="1050" dirty="0"/>
          </a:p>
        </p:txBody>
      </p:sp>
      <p:sp>
        <p:nvSpPr>
          <p:cNvPr id="17" name="Shape 11"/>
          <p:cNvSpPr/>
          <p:nvPr/>
        </p:nvSpPr>
        <p:spPr>
          <a:xfrm>
            <a:off x="9209380"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18" name="Image 4" descr="Assign-activity screen with AI recommendation and preview."/>
          <p:cNvPicPr>
            <a:picLocks noChangeAspect="1"/>
          </p:cNvPicPr>
          <p:nvPr/>
        </p:nvPicPr>
        <p:blipFill>
          <a:blip r:embed="rId7"/>
          <a:stretch>
            <a:fillRect/>
          </a:stretch>
        </p:blipFill>
        <p:spPr>
          <a:xfrm>
            <a:off x="9255100" y="1554480"/>
            <a:ext cx="1691640" cy="3655067"/>
          </a:xfrm>
          <a:prstGeom prst="rect">
            <a:avLst/>
          </a:prstGeom>
        </p:spPr>
      </p:pic>
      <p:sp>
        <p:nvSpPr>
          <p:cNvPr id="19" name="Text 12"/>
          <p:cNvSpPr/>
          <p:nvPr/>
        </p:nvSpPr>
        <p:spPr>
          <a:xfrm>
            <a:off x="9117940"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Assign activity</a:t>
            </a:r>
            <a:endParaRPr lang="en-US" sz="1050" dirty="0"/>
          </a:p>
        </p:txBody>
      </p:sp>
      <p:sp>
        <p:nvSpPr>
          <p:cNvPr id="20" name="Text 13"/>
          <p:cNvSpPr/>
          <p:nvPr/>
        </p:nvSpPr>
        <p:spPr>
          <a:xfrm>
            <a:off x="640080" y="6199632"/>
            <a:ext cx="10881360" cy="457200"/>
          </a:xfrm>
          <a:prstGeom prst="rect">
            <a:avLst/>
          </a:prstGeom>
          <a:noFill/>
          <a:ln/>
        </p:spPr>
        <p:txBody>
          <a:bodyPr wrap="square" rtlCol="0" anchor="ctr"/>
          <a:lstStyle/>
          <a:p>
            <a:pPr marL="0" indent="0" algn="ctr">
              <a:buNone/>
            </a:pPr>
            <a:r>
              <a:rPr lang="en-US" sz="1300" i="1" dirty="0">
                <a:solidFill>
                  <a:srgbClr val="1E2A2E"/>
                </a:solidFill>
                <a:latin typeface="Calibri" pitchFamily="34" charset="0"/>
                <a:ea typeface="Calibri" pitchFamily="34" charset="-122"/>
                <a:cs typeface="Calibri" pitchFamily="34" charset="-120"/>
              </a:rPr>
              <a:t>The same AI-assisted reporting and treatment workflow, sized for a phone.</a:t>
            </a:r>
            <a:endParaRPr lang="en-US" sz="13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MOBILE · THERAPIST</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Availability, requests and verification</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67</a:t>
            </a:r>
            <a:endParaRPr lang="en-US" sz="1000" dirty="0"/>
          </a:p>
        </p:txBody>
      </p:sp>
      <p:sp>
        <p:nvSpPr>
          <p:cNvPr id="5" name="Shape 3"/>
          <p:cNvSpPr/>
          <p:nvPr/>
        </p:nvSpPr>
        <p:spPr>
          <a:xfrm>
            <a:off x="2849728" y="1508760"/>
            <a:ext cx="1920240" cy="4042864"/>
          </a:xfrm>
          <a:prstGeom prst="roundRect">
            <a:avLst>
              <a:gd name="adj" fmla="val 7619"/>
            </a:avLst>
          </a:prstGeom>
          <a:solidFill>
            <a:srgbClr val="111111"/>
          </a:solidFill>
          <a:ln/>
          <a:effectLst>
            <a:outerShdw blurRad="152400" dist="50800" dir="8100000" algn="bl" rotWithShape="0">
              <a:srgbClr val="000000">
                <a:alpha val="35000"/>
              </a:srgbClr>
            </a:outerShdw>
          </a:effectLst>
        </p:spPr>
      </p:sp>
      <p:pic>
        <p:nvPicPr>
          <p:cNvPr id="6" name="Image 0" descr="Weekly availability editor."/>
          <p:cNvPicPr>
            <a:picLocks noChangeAspect="1"/>
          </p:cNvPicPr>
          <p:nvPr/>
        </p:nvPicPr>
        <p:blipFill>
          <a:blip r:embed="rId3"/>
          <a:stretch>
            <a:fillRect/>
          </a:stretch>
        </p:blipFill>
        <p:spPr>
          <a:xfrm>
            <a:off x="2895448" y="1554480"/>
            <a:ext cx="1828800" cy="3951424"/>
          </a:xfrm>
          <a:prstGeom prst="rect">
            <a:avLst/>
          </a:prstGeom>
        </p:spPr>
      </p:pic>
      <p:sp>
        <p:nvSpPr>
          <p:cNvPr id="7" name="Text 4"/>
          <p:cNvSpPr/>
          <p:nvPr/>
        </p:nvSpPr>
        <p:spPr>
          <a:xfrm>
            <a:off x="2758288" y="5615632"/>
            <a:ext cx="210312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Availability</a:t>
            </a:r>
            <a:endParaRPr lang="en-US" sz="1050" dirty="0"/>
          </a:p>
        </p:txBody>
      </p:sp>
      <p:sp>
        <p:nvSpPr>
          <p:cNvPr id="8" name="Shape 5"/>
          <p:cNvSpPr/>
          <p:nvPr/>
        </p:nvSpPr>
        <p:spPr>
          <a:xfrm>
            <a:off x="5135728" y="1508760"/>
            <a:ext cx="1920240" cy="4042864"/>
          </a:xfrm>
          <a:prstGeom prst="roundRect">
            <a:avLst>
              <a:gd name="adj" fmla="val 7619"/>
            </a:avLst>
          </a:prstGeom>
          <a:solidFill>
            <a:srgbClr val="111111"/>
          </a:solidFill>
          <a:ln/>
          <a:effectLst>
            <a:outerShdw blurRad="152400" dist="50800" dir="8100000" algn="bl" rotWithShape="0">
              <a:srgbClr val="000000">
                <a:alpha val="35000"/>
              </a:srgbClr>
            </a:outerShdw>
          </a:effectLst>
        </p:spPr>
      </p:sp>
      <p:pic>
        <p:nvPicPr>
          <p:cNvPr id="9" name="Image 1" descr="Assignment-requests queue with accept and reject."/>
          <p:cNvPicPr>
            <a:picLocks noChangeAspect="1"/>
          </p:cNvPicPr>
          <p:nvPr/>
        </p:nvPicPr>
        <p:blipFill>
          <a:blip r:embed="rId4"/>
          <a:stretch>
            <a:fillRect/>
          </a:stretch>
        </p:blipFill>
        <p:spPr>
          <a:xfrm>
            <a:off x="5181448" y="1554480"/>
            <a:ext cx="1828800" cy="3951424"/>
          </a:xfrm>
          <a:prstGeom prst="rect">
            <a:avLst/>
          </a:prstGeom>
        </p:spPr>
      </p:pic>
      <p:sp>
        <p:nvSpPr>
          <p:cNvPr id="10" name="Text 6"/>
          <p:cNvSpPr/>
          <p:nvPr/>
        </p:nvSpPr>
        <p:spPr>
          <a:xfrm>
            <a:off x="5044288" y="5615632"/>
            <a:ext cx="210312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Requests</a:t>
            </a:r>
            <a:endParaRPr lang="en-US" sz="1050" dirty="0"/>
          </a:p>
        </p:txBody>
      </p:sp>
      <p:sp>
        <p:nvSpPr>
          <p:cNvPr id="11" name="Shape 7"/>
          <p:cNvSpPr/>
          <p:nvPr/>
        </p:nvSpPr>
        <p:spPr>
          <a:xfrm>
            <a:off x="7421728" y="1508760"/>
            <a:ext cx="1920240" cy="4042864"/>
          </a:xfrm>
          <a:prstGeom prst="roundRect">
            <a:avLst>
              <a:gd name="adj" fmla="val 7619"/>
            </a:avLst>
          </a:prstGeom>
          <a:solidFill>
            <a:srgbClr val="111111"/>
          </a:solidFill>
          <a:ln/>
          <a:effectLst>
            <a:outerShdw blurRad="152400" dist="50800" dir="8100000" algn="bl" rotWithShape="0">
              <a:srgbClr val="000000">
                <a:alpha val="35000"/>
              </a:srgbClr>
            </a:outerShdw>
          </a:effectLst>
        </p:spPr>
      </p:sp>
      <p:pic>
        <p:nvPicPr>
          <p:cNvPr id="12" name="Image 2" descr="Profile operations and verification status."/>
          <p:cNvPicPr>
            <a:picLocks noChangeAspect="1"/>
          </p:cNvPicPr>
          <p:nvPr/>
        </p:nvPicPr>
        <p:blipFill>
          <a:blip r:embed="rId5"/>
          <a:stretch>
            <a:fillRect/>
          </a:stretch>
        </p:blipFill>
        <p:spPr>
          <a:xfrm>
            <a:off x="7467448" y="1554480"/>
            <a:ext cx="1828800" cy="3951424"/>
          </a:xfrm>
          <a:prstGeom prst="rect">
            <a:avLst/>
          </a:prstGeom>
        </p:spPr>
      </p:pic>
      <p:sp>
        <p:nvSpPr>
          <p:cNvPr id="13" name="Text 8"/>
          <p:cNvSpPr/>
          <p:nvPr/>
        </p:nvSpPr>
        <p:spPr>
          <a:xfrm>
            <a:off x="7330288" y="5615632"/>
            <a:ext cx="210312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Verification</a:t>
            </a:r>
            <a:endParaRPr lang="en-US" sz="1050" dirty="0"/>
          </a:p>
        </p:txBody>
      </p:sp>
      <p:sp>
        <p:nvSpPr>
          <p:cNvPr id="14" name="Text 9"/>
          <p:cNvSpPr/>
          <p:nvPr/>
        </p:nvSpPr>
        <p:spPr>
          <a:xfrm>
            <a:off x="640080" y="6199632"/>
            <a:ext cx="10881360" cy="457200"/>
          </a:xfrm>
          <a:prstGeom prst="rect">
            <a:avLst/>
          </a:prstGeom>
          <a:noFill/>
          <a:ln/>
        </p:spPr>
        <p:txBody>
          <a:bodyPr wrap="square" rtlCol="0" anchor="ctr"/>
          <a:lstStyle/>
          <a:p>
            <a:pPr marL="0" indent="0" algn="ctr">
              <a:buNone/>
            </a:pPr>
            <a:r>
              <a:rPr lang="en-US" sz="1300" i="1" dirty="0">
                <a:solidFill>
                  <a:srgbClr val="1E2A2E"/>
                </a:solidFill>
                <a:latin typeface="Calibri" pitchFamily="34" charset="0"/>
                <a:ea typeface="Calibri" pitchFamily="34" charset="-122"/>
                <a:cs typeface="Calibri" pitchFamily="34" charset="-120"/>
              </a:rPr>
              <a:t>Therapists set hours, handle assignment requests, and track their verification.</a:t>
            </a:r>
            <a:endParaRPr lang="en-US" sz="13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MOBILE · THERAPIST</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Messaging</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68</a:t>
            </a:r>
            <a:endParaRPr lang="en-US" sz="1000" dirty="0"/>
          </a:p>
        </p:txBody>
      </p:sp>
      <p:sp>
        <p:nvSpPr>
          <p:cNvPr id="5" name="Shape 3"/>
          <p:cNvSpPr/>
          <p:nvPr/>
        </p:nvSpPr>
        <p:spPr>
          <a:xfrm>
            <a:off x="2849728" y="1508760"/>
            <a:ext cx="1920240" cy="4042864"/>
          </a:xfrm>
          <a:prstGeom prst="roundRect">
            <a:avLst>
              <a:gd name="adj" fmla="val 7619"/>
            </a:avLst>
          </a:prstGeom>
          <a:solidFill>
            <a:srgbClr val="111111"/>
          </a:solidFill>
          <a:ln/>
          <a:effectLst>
            <a:outerShdw blurRad="152400" dist="50800" dir="8100000" algn="bl" rotWithShape="0">
              <a:srgbClr val="000000">
                <a:alpha val="35000"/>
              </a:srgbClr>
            </a:outerShdw>
          </a:effectLst>
        </p:spPr>
      </p:sp>
      <p:pic>
        <p:nvPicPr>
          <p:cNvPr id="6" name="Image 0" descr="Notifications feed of session requests and payments."/>
          <p:cNvPicPr>
            <a:picLocks noChangeAspect="1"/>
          </p:cNvPicPr>
          <p:nvPr/>
        </p:nvPicPr>
        <p:blipFill>
          <a:blip r:embed="rId3"/>
          <a:stretch>
            <a:fillRect/>
          </a:stretch>
        </p:blipFill>
        <p:spPr>
          <a:xfrm>
            <a:off x="2895448" y="1554480"/>
            <a:ext cx="1828800" cy="3951424"/>
          </a:xfrm>
          <a:prstGeom prst="rect">
            <a:avLst/>
          </a:prstGeom>
        </p:spPr>
      </p:pic>
      <p:sp>
        <p:nvSpPr>
          <p:cNvPr id="7" name="Text 4"/>
          <p:cNvSpPr/>
          <p:nvPr/>
        </p:nvSpPr>
        <p:spPr>
          <a:xfrm>
            <a:off x="2758288" y="5615632"/>
            <a:ext cx="210312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Notifications</a:t>
            </a:r>
            <a:endParaRPr lang="en-US" sz="1050" dirty="0"/>
          </a:p>
        </p:txBody>
      </p:sp>
      <p:sp>
        <p:nvSpPr>
          <p:cNvPr id="8" name="Shape 5"/>
          <p:cNvSpPr/>
          <p:nvPr/>
        </p:nvSpPr>
        <p:spPr>
          <a:xfrm>
            <a:off x="5135728" y="1508760"/>
            <a:ext cx="1920240" cy="4042864"/>
          </a:xfrm>
          <a:prstGeom prst="roundRect">
            <a:avLst>
              <a:gd name="adj" fmla="val 7619"/>
            </a:avLst>
          </a:prstGeom>
          <a:solidFill>
            <a:srgbClr val="111111"/>
          </a:solidFill>
          <a:ln/>
          <a:effectLst>
            <a:outerShdw blurRad="152400" dist="50800" dir="8100000" algn="bl" rotWithShape="0">
              <a:srgbClr val="000000">
                <a:alpha val="35000"/>
              </a:srgbClr>
            </a:outerShdw>
          </a:effectLst>
        </p:spPr>
      </p:sp>
      <p:pic>
        <p:nvPicPr>
          <p:cNvPr id="9" name="Image 1" descr="Messages conversation list."/>
          <p:cNvPicPr>
            <a:picLocks noChangeAspect="1"/>
          </p:cNvPicPr>
          <p:nvPr/>
        </p:nvPicPr>
        <p:blipFill>
          <a:blip r:embed="rId4"/>
          <a:stretch>
            <a:fillRect/>
          </a:stretch>
        </p:blipFill>
        <p:spPr>
          <a:xfrm>
            <a:off x="5181448" y="1554480"/>
            <a:ext cx="1828800" cy="3951424"/>
          </a:xfrm>
          <a:prstGeom prst="rect">
            <a:avLst/>
          </a:prstGeom>
        </p:spPr>
      </p:pic>
      <p:sp>
        <p:nvSpPr>
          <p:cNvPr id="10" name="Text 6"/>
          <p:cNvSpPr/>
          <p:nvPr/>
        </p:nvSpPr>
        <p:spPr>
          <a:xfrm>
            <a:off x="5044288" y="5615632"/>
            <a:ext cx="210312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Messages</a:t>
            </a:r>
            <a:endParaRPr lang="en-US" sz="1050" dirty="0"/>
          </a:p>
        </p:txBody>
      </p:sp>
      <p:sp>
        <p:nvSpPr>
          <p:cNvPr id="11" name="Shape 7"/>
          <p:cNvSpPr/>
          <p:nvPr/>
        </p:nvSpPr>
        <p:spPr>
          <a:xfrm>
            <a:off x="7421728" y="1508760"/>
            <a:ext cx="1920240" cy="4042864"/>
          </a:xfrm>
          <a:prstGeom prst="roundRect">
            <a:avLst>
              <a:gd name="adj" fmla="val 7619"/>
            </a:avLst>
          </a:prstGeom>
          <a:solidFill>
            <a:srgbClr val="111111"/>
          </a:solidFill>
          <a:ln/>
          <a:effectLst>
            <a:outerShdw blurRad="152400" dist="50800" dir="8100000" algn="bl" rotWithShape="0">
              <a:srgbClr val="000000">
                <a:alpha val="35000"/>
              </a:srgbClr>
            </a:outerShdw>
          </a:effectLst>
        </p:spPr>
      </p:sp>
      <p:pic>
        <p:nvPicPr>
          <p:cNvPr id="12" name="Image 2" descr="Real-time chat with a guardian."/>
          <p:cNvPicPr>
            <a:picLocks noChangeAspect="1"/>
          </p:cNvPicPr>
          <p:nvPr/>
        </p:nvPicPr>
        <p:blipFill>
          <a:blip r:embed="rId5"/>
          <a:stretch>
            <a:fillRect/>
          </a:stretch>
        </p:blipFill>
        <p:spPr>
          <a:xfrm>
            <a:off x="7467448" y="1554480"/>
            <a:ext cx="1828800" cy="3951424"/>
          </a:xfrm>
          <a:prstGeom prst="rect">
            <a:avLst/>
          </a:prstGeom>
        </p:spPr>
      </p:pic>
      <p:sp>
        <p:nvSpPr>
          <p:cNvPr id="13" name="Text 8"/>
          <p:cNvSpPr/>
          <p:nvPr/>
        </p:nvSpPr>
        <p:spPr>
          <a:xfrm>
            <a:off x="7330288" y="5615632"/>
            <a:ext cx="210312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Chat</a:t>
            </a:r>
            <a:endParaRPr lang="en-US" sz="1050" dirty="0"/>
          </a:p>
        </p:txBody>
      </p:sp>
      <p:sp>
        <p:nvSpPr>
          <p:cNvPr id="14" name="Text 9"/>
          <p:cNvSpPr/>
          <p:nvPr/>
        </p:nvSpPr>
        <p:spPr>
          <a:xfrm>
            <a:off x="640080" y="6199632"/>
            <a:ext cx="10881360" cy="457200"/>
          </a:xfrm>
          <a:prstGeom prst="rect">
            <a:avLst/>
          </a:prstGeom>
          <a:noFill/>
          <a:ln/>
        </p:spPr>
        <p:txBody>
          <a:bodyPr wrap="square" rtlCol="0" anchor="ctr"/>
          <a:lstStyle/>
          <a:p>
            <a:pPr marL="0" indent="0" algn="ctr">
              <a:buNone/>
            </a:pPr>
            <a:r>
              <a:rPr lang="en-US" sz="1300" i="1" dirty="0">
                <a:solidFill>
                  <a:srgbClr val="1E2A2E"/>
                </a:solidFill>
                <a:latin typeface="Calibri" pitchFamily="34" charset="0"/>
                <a:ea typeface="Calibri" pitchFamily="34" charset="-122"/>
                <a:cs typeface="Calibri" pitchFamily="34" charset="-120"/>
              </a:rPr>
              <a:t>Notifications and real-time chat keep therapists responsive between sessions.</a:t>
            </a:r>
            <a:endParaRPr lang="en-US" sz="13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MOBILE · INSTITUTION</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The institution, mobile</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69</a:t>
            </a:r>
            <a:endParaRPr lang="en-US" sz="1000" dirty="0"/>
          </a:p>
        </p:txBody>
      </p:sp>
      <p:sp>
        <p:nvSpPr>
          <p:cNvPr id="5" name="Shape 3"/>
          <p:cNvSpPr/>
          <p:nvPr/>
        </p:nvSpPr>
        <p:spPr>
          <a:xfrm>
            <a:off x="1199236"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6" name="Image 0" descr="Institution dashboard with staff and patient metrics."/>
          <p:cNvPicPr>
            <a:picLocks noChangeAspect="1"/>
          </p:cNvPicPr>
          <p:nvPr/>
        </p:nvPicPr>
        <p:blipFill>
          <a:blip r:embed="rId3"/>
          <a:stretch>
            <a:fillRect/>
          </a:stretch>
        </p:blipFill>
        <p:spPr>
          <a:xfrm>
            <a:off x="1244956" y="1554480"/>
            <a:ext cx="1691640" cy="3655067"/>
          </a:xfrm>
          <a:prstGeom prst="rect">
            <a:avLst/>
          </a:prstGeom>
        </p:spPr>
      </p:pic>
      <p:sp>
        <p:nvSpPr>
          <p:cNvPr id="7" name="Text 4"/>
          <p:cNvSpPr/>
          <p:nvPr/>
        </p:nvSpPr>
        <p:spPr>
          <a:xfrm>
            <a:off x="1107796"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Dashboard</a:t>
            </a:r>
            <a:endParaRPr lang="en-US" sz="1050" dirty="0"/>
          </a:p>
        </p:txBody>
      </p:sp>
      <p:sp>
        <p:nvSpPr>
          <p:cNvPr id="8" name="Shape 5"/>
          <p:cNvSpPr/>
          <p:nvPr/>
        </p:nvSpPr>
        <p:spPr>
          <a:xfrm>
            <a:off x="3201772"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9" name="Image 1" descr="Therapist-team roster and caseload."/>
          <p:cNvPicPr>
            <a:picLocks noChangeAspect="1"/>
          </p:cNvPicPr>
          <p:nvPr/>
        </p:nvPicPr>
        <p:blipFill>
          <a:blip r:embed="rId4"/>
          <a:stretch>
            <a:fillRect/>
          </a:stretch>
        </p:blipFill>
        <p:spPr>
          <a:xfrm>
            <a:off x="3247492" y="1554480"/>
            <a:ext cx="1691640" cy="3655067"/>
          </a:xfrm>
          <a:prstGeom prst="rect">
            <a:avLst/>
          </a:prstGeom>
        </p:spPr>
      </p:pic>
      <p:sp>
        <p:nvSpPr>
          <p:cNvPr id="10" name="Text 6"/>
          <p:cNvSpPr/>
          <p:nvPr/>
        </p:nvSpPr>
        <p:spPr>
          <a:xfrm>
            <a:off x="3110332"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Team</a:t>
            </a:r>
            <a:endParaRPr lang="en-US" sz="1050" dirty="0"/>
          </a:p>
        </p:txBody>
      </p:sp>
      <p:sp>
        <p:nvSpPr>
          <p:cNvPr id="11" name="Shape 7"/>
          <p:cNvSpPr/>
          <p:nvPr/>
        </p:nvSpPr>
        <p:spPr>
          <a:xfrm>
            <a:off x="5204308"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12" name="Image 2" descr="Recent enrolments and assignment status."/>
          <p:cNvPicPr>
            <a:picLocks noChangeAspect="1"/>
          </p:cNvPicPr>
          <p:nvPr/>
        </p:nvPicPr>
        <p:blipFill>
          <a:blip r:embed="rId5"/>
          <a:stretch>
            <a:fillRect/>
          </a:stretch>
        </p:blipFill>
        <p:spPr>
          <a:xfrm>
            <a:off x="5250028" y="1554480"/>
            <a:ext cx="1691640" cy="3655067"/>
          </a:xfrm>
          <a:prstGeom prst="rect">
            <a:avLst/>
          </a:prstGeom>
        </p:spPr>
      </p:pic>
      <p:sp>
        <p:nvSpPr>
          <p:cNvPr id="13" name="Text 8"/>
          <p:cNvSpPr/>
          <p:nvPr/>
        </p:nvSpPr>
        <p:spPr>
          <a:xfrm>
            <a:off x="5112868"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Enrolments</a:t>
            </a:r>
            <a:endParaRPr lang="en-US" sz="1050" dirty="0"/>
          </a:p>
        </p:txBody>
      </p:sp>
      <p:sp>
        <p:nvSpPr>
          <p:cNvPr id="14" name="Shape 9"/>
          <p:cNvSpPr/>
          <p:nvPr/>
        </p:nvSpPr>
        <p:spPr>
          <a:xfrm>
            <a:off x="7206844"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15" name="Image 3" descr="Today’s sessions overview (empty state)."/>
          <p:cNvPicPr>
            <a:picLocks noChangeAspect="1"/>
          </p:cNvPicPr>
          <p:nvPr/>
        </p:nvPicPr>
        <p:blipFill>
          <a:blip r:embed="rId6"/>
          <a:stretch>
            <a:fillRect/>
          </a:stretch>
        </p:blipFill>
        <p:spPr>
          <a:xfrm>
            <a:off x="7252564" y="1554480"/>
            <a:ext cx="1691640" cy="3655067"/>
          </a:xfrm>
          <a:prstGeom prst="rect">
            <a:avLst/>
          </a:prstGeom>
        </p:spPr>
      </p:pic>
      <p:sp>
        <p:nvSpPr>
          <p:cNvPr id="16" name="Text 10"/>
          <p:cNvSpPr/>
          <p:nvPr/>
        </p:nvSpPr>
        <p:spPr>
          <a:xfrm>
            <a:off x="7115404"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Today</a:t>
            </a:r>
            <a:endParaRPr lang="en-US" sz="1050" dirty="0"/>
          </a:p>
        </p:txBody>
      </p:sp>
      <p:sp>
        <p:nvSpPr>
          <p:cNvPr id="17" name="Shape 11"/>
          <p:cNvSpPr/>
          <p:nvPr/>
        </p:nvSpPr>
        <p:spPr>
          <a:xfrm>
            <a:off x="9209380" y="1508760"/>
            <a:ext cx="1783080" cy="3746507"/>
          </a:xfrm>
          <a:prstGeom prst="roundRect">
            <a:avLst>
              <a:gd name="adj" fmla="val 8205"/>
            </a:avLst>
          </a:prstGeom>
          <a:solidFill>
            <a:srgbClr val="111111"/>
          </a:solidFill>
          <a:ln/>
          <a:effectLst>
            <a:outerShdw blurRad="152400" dist="50800" dir="8100000" algn="bl" rotWithShape="0">
              <a:srgbClr val="000000">
                <a:alpha val="35000"/>
              </a:srgbClr>
            </a:outerShdw>
          </a:effectLst>
        </p:spPr>
      </p:sp>
      <p:pic>
        <p:nvPicPr>
          <p:cNvPr id="18" name="Image 4" descr="Institution educational resources."/>
          <p:cNvPicPr>
            <a:picLocks noChangeAspect="1"/>
          </p:cNvPicPr>
          <p:nvPr/>
        </p:nvPicPr>
        <p:blipFill>
          <a:blip r:embed="rId7"/>
          <a:stretch>
            <a:fillRect/>
          </a:stretch>
        </p:blipFill>
        <p:spPr>
          <a:xfrm>
            <a:off x="9255100" y="1554480"/>
            <a:ext cx="1691640" cy="3655067"/>
          </a:xfrm>
          <a:prstGeom prst="rect">
            <a:avLst/>
          </a:prstGeom>
        </p:spPr>
      </p:pic>
      <p:sp>
        <p:nvSpPr>
          <p:cNvPr id="19" name="Text 12"/>
          <p:cNvSpPr/>
          <p:nvPr/>
        </p:nvSpPr>
        <p:spPr>
          <a:xfrm>
            <a:off x="9117940" y="5319275"/>
            <a:ext cx="196596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Resources</a:t>
            </a:r>
            <a:endParaRPr lang="en-US" sz="1050" dirty="0"/>
          </a:p>
        </p:txBody>
      </p:sp>
      <p:sp>
        <p:nvSpPr>
          <p:cNvPr id="20" name="Text 13"/>
          <p:cNvSpPr/>
          <p:nvPr/>
        </p:nvSpPr>
        <p:spPr>
          <a:xfrm>
            <a:off x="640080" y="6199632"/>
            <a:ext cx="10881360" cy="457200"/>
          </a:xfrm>
          <a:prstGeom prst="rect">
            <a:avLst/>
          </a:prstGeom>
          <a:noFill/>
          <a:ln/>
        </p:spPr>
        <p:txBody>
          <a:bodyPr wrap="square" rtlCol="0" anchor="ctr"/>
          <a:lstStyle/>
          <a:p>
            <a:pPr marL="0" indent="0" algn="ctr">
              <a:buNone/>
            </a:pPr>
            <a:r>
              <a:rPr lang="en-US" sz="1300" i="1" dirty="0">
                <a:solidFill>
                  <a:srgbClr val="1E2A2E"/>
                </a:solidFill>
                <a:latin typeface="Calibri" pitchFamily="34" charset="0"/>
                <a:ea typeface="Calibri" pitchFamily="34" charset="-122"/>
                <a:cs typeface="Calibri" pitchFamily="34" charset="-120"/>
              </a:rPr>
              <a:t>Institution leads monitor staff, enrolments, schedule and resources on the move.</a:t>
            </a:r>
            <a:endParaRPr lang="en-US" sz="13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MOBILE · INSTITUTION</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Approvals and schedule</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70</a:t>
            </a:r>
            <a:endParaRPr lang="en-US" sz="1000" dirty="0"/>
          </a:p>
        </p:txBody>
      </p:sp>
      <p:sp>
        <p:nvSpPr>
          <p:cNvPr id="5" name="Shape 3"/>
          <p:cNvSpPr/>
          <p:nvPr/>
        </p:nvSpPr>
        <p:spPr>
          <a:xfrm>
            <a:off x="3992728" y="1508760"/>
            <a:ext cx="1920240" cy="4042864"/>
          </a:xfrm>
          <a:prstGeom prst="roundRect">
            <a:avLst>
              <a:gd name="adj" fmla="val 7619"/>
            </a:avLst>
          </a:prstGeom>
          <a:solidFill>
            <a:srgbClr val="111111"/>
          </a:solidFill>
          <a:ln/>
          <a:effectLst>
            <a:outerShdw blurRad="152400" dist="50800" dir="8100000" algn="bl" rotWithShape="0">
              <a:srgbClr val="000000">
                <a:alpha val="35000"/>
              </a:srgbClr>
            </a:outerShdw>
          </a:effectLst>
        </p:spPr>
      </p:sp>
      <p:pic>
        <p:nvPicPr>
          <p:cNvPr id="6" name="Image 0" descr="Notifications of enrolment-approval requests."/>
          <p:cNvPicPr>
            <a:picLocks noChangeAspect="1"/>
          </p:cNvPicPr>
          <p:nvPr/>
        </p:nvPicPr>
        <p:blipFill>
          <a:blip r:embed="rId3"/>
          <a:stretch>
            <a:fillRect/>
          </a:stretch>
        </p:blipFill>
        <p:spPr>
          <a:xfrm>
            <a:off x="4038448" y="1554480"/>
            <a:ext cx="1828800" cy="3951424"/>
          </a:xfrm>
          <a:prstGeom prst="rect">
            <a:avLst/>
          </a:prstGeom>
        </p:spPr>
      </p:pic>
      <p:sp>
        <p:nvSpPr>
          <p:cNvPr id="7" name="Text 4"/>
          <p:cNvSpPr/>
          <p:nvPr/>
        </p:nvSpPr>
        <p:spPr>
          <a:xfrm>
            <a:off x="3901288" y="5615632"/>
            <a:ext cx="210312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Notifications</a:t>
            </a:r>
            <a:endParaRPr lang="en-US" sz="1050" dirty="0"/>
          </a:p>
        </p:txBody>
      </p:sp>
      <p:sp>
        <p:nvSpPr>
          <p:cNvPr id="8" name="Shape 5"/>
          <p:cNvSpPr/>
          <p:nvPr/>
        </p:nvSpPr>
        <p:spPr>
          <a:xfrm>
            <a:off x="6278728" y="1508760"/>
            <a:ext cx="1920240" cy="4042864"/>
          </a:xfrm>
          <a:prstGeom prst="roundRect">
            <a:avLst>
              <a:gd name="adj" fmla="val 7619"/>
            </a:avLst>
          </a:prstGeom>
          <a:solidFill>
            <a:srgbClr val="111111"/>
          </a:solidFill>
          <a:ln/>
          <a:effectLst>
            <a:outerShdw blurRad="152400" dist="50800" dir="8100000" algn="bl" rotWithShape="0">
              <a:srgbClr val="000000">
                <a:alpha val="35000"/>
              </a:srgbClr>
            </a:outerShdw>
          </a:effectLst>
        </p:spPr>
      </p:sp>
      <p:pic>
        <p:nvPicPr>
          <p:cNvPr id="9" name="Image 1" descr="Today’s sessions with a confirmed session."/>
          <p:cNvPicPr>
            <a:picLocks noChangeAspect="1"/>
          </p:cNvPicPr>
          <p:nvPr/>
        </p:nvPicPr>
        <p:blipFill>
          <a:blip r:embed="rId4"/>
          <a:stretch>
            <a:fillRect/>
          </a:stretch>
        </p:blipFill>
        <p:spPr>
          <a:xfrm>
            <a:off x="6324448" y="1554480"/>
            <a:ext cx="1828800" cy="3951424"/>
          </a:xfrm>
          <a:prstGeom prst="rect">
            <a:avLst/>
          </a:prstGeom>
        </p:spPr>
      </p:pic>
      <p:sp>
        <p:nvSpPr>
          <p:cNvPr id="10" name="Text 6"/>
          <p:cNvSpPr/>
          <p:nvPr/>
        </p:nvSpPr>
        <p:spPr>
          <a:xfrm>
            <a:off x="6187288" y="5615632"/>
            <a:ext cx="2103120" cy="502920"/>
          </a:xfrm>
          <a:prstGeom prst="rect">
            <a:avLst/>
          </a:prstGeom>
          <a:noFill/>
          <a:ln/>
        </p:spPr>
        <p:txBody>
          <a:bodyPr wrap="square" lIns="0" tIns="0" rIns="0" bIns="0" rtlCol="0" anchor="t"/>
          <a:lstStyle/>
          <a:p>
            <a:pPr marL="0" indent="0" algn="ctr">
              <a:buNone/>
            </a:pPr>
            <a:r>
              <a:rPr lang="en-US" sz="1050" b="1" dirty="0">
                <a:solidFill>
                  <a:srgbClr val="0F5C5E"/>
                </a:solidFill>
                <a:latin typeface="Calibri" pitchFamily="34" charset="0"/>
                <a:ea typeface="Calibri" pitchFamily="34" charset="-122"/>
                <a:cs typeface="Calibri" pitchFamily="34" charset="-120"/>
              </a:rPr>
              <a:t>Today's sessions</a:t>
            </a:r>
            <a:endParaRPr lang="en-US" sz="1050" dirty="0"/>
          </a:p>
        </p:txBody>
      </p:sp>
      <p:sp>
        <p:nvSpPr>
          <p:cNvPr id="11" name="Text 7"/>
          <p:cNvSpPr/>
          <p:nvPr/>
        </p:nvSpPr>
        <p:spPr>
          <a:xfrm>
            <a:off x="640080" y="6199632"/>
            <a:ext cx="10881360" cy="457200"/>
          </a:xfrm>
          <a:prstGeom prst="rect">
            <a:avLst/>
          </a:prstGeom>
          <a:noFill/>
          <a:ln/>
        </p:spPr>
        <p:txBody>
          <a:bodyPr wrap="square" rtlCol="0" anchor="ctr"/>
          <a:lstStyle/>
          <a:p>
            <a:pPr marL="0" indent="0" algn="ctr">
              <a:buNone/>
            </a:pPr>
            <a:r>
              <a:rPr lang="en-US" sz="1300" i="1" dirty="0">
                <a:solidFill>
                  <a:srgbClr val="1E2A2E"/>
                </a:solidFill>
                <a:latin typeface="Calibri" pitchFamily="34" charset="0"/>
                <a:ea typeface="Calibri" pitchFamily="34" charset="-122"/>
                <a:cs typeface="Calibri" pitchFamily="34" charset="-120"/>
              </a:rPr>
              <a:t>Enrolment-approval requests and the day's confirmed sessions, in hand.</a:t>
            </a:r>
            <a:endParaRPr lang="en-US" sz="13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WRAPPING UP</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Constraints &amp; scope</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71</a:t>
            </a:r>
            <a:endParaRPr lang="en-US" sz="1000" dirty="0"/>
          </a:p>
        </p:txBody>
      </p:sp>
      <p:sp>
        <p:nvSpPr>
          <p:cNvPr id="5" name="Shape 3"/>
          <p:cNvSpPr/>
          <p:nvPr/>
        </p:nvSpPr>
        <p:spPr>
          <a:xfrm>
            <a:off x="640080" y="1783080"/>
            <a:ext cx="5257800" cy="1554480"/>
          </a:xfrm>
          <a:prstGeom prst="rect">
            <a:avLst/>
          </a:prstGeom>
          <a:solidFill>
            <a:srgbClr val="F4FAF9"/>
          </a:solidFill>
          <a:ln w="12700">
            <a:solidFill>
              <a:srgbClr val="D7E6E4"/>
            </a:solidFill>
            <a:prstDash val="solid"/>
          </a:ln>
          <a:effectLst>
            <a:outerShdw blurRad="88900" dist="25400" dir="8100000" algn="bl" rotWithShape="0">
              <a:srgbClr val="000000">
                <a:alpha val="10000"/>
              </a:srgbClr>
            </a:outerShdw>
          </a:effectLst>
        </p:spPr>
      </p:sp>
      <p:sp>
        <p:nvSpPr>
          <p:cNvPr id="6" name="Shape 4"/>
          <p:cNvSpPr/>
          <p:nvPr/>
        </p:nvSpPr>
        <p:spPr>
          <a:xfrm>
            <a:off x="640080" y="1783080"/>
            <a:ext cx="91440" cy="1554480"/>
          </a:xfrm>
          <a:prstGeom prst="rect">
            <a:avLst/>
          </a:prstGeom>
          <a:solidFill>
            <a:srgbClr val="0D9488"/>
          </a:solidFill>
          <a:ln/>
        </p:spPr>
      </p:sp>
      <p:sp>
        <p:nvSpPr>
          <p:cNvPr id="7" name="Shape 5"/>
          <p:cNvSpPr/>
          <p:nvPr/>
        </p:nvSpPr>
        <p:spPr>
          <a:xfrm>
            <a:off x="932688" y="2075688"/>
            <a:ext cx="658368" cy="658368"/>
          </a:xfrm>
          <a:prstGeom prst="ellipse">
            <a:avLst/>
          </a:prstGeom>
          <a:solidFill>
            <a:srgbClr val="ECF7F5"/>
          </a:solidFill>
          <a:ln/>
        </p:spPr>
      </p:sp>
      <p:pic>
        <p:nvPicPr>
          <p:cNvPr id="8" name="Image 0" descr="preencoded.png"/>
          <p:cNvPicPr>
            <a:picLocks noChangeAspect="1"/>
          </p:cNvPicPr>
          <p:nvPr/>
        </p:nvPicPr>
        <p:blipFill>
          <a:blip r:embed="rId3"/>
          <a:stretch>
            <a:fillRect/>
          </a:stretch>
        </p:blipFill>
        <p:spPr>
          <a:xfrm>
            <a:off x="1080821" y="2223821"/>
            <a:ext cx="362102" cy="362102"/>
          </a:xfrm>
          <a:prstGeom prst="rect">
            <a:avLst/>
          </a:prstGeom>
        </p:spPr>
      </p:pic>
      <p:sp>
        <p:nvSpPr>
          <p:cNvPr id="9" name="Text 6"/>
          <p:cNvSpPr/>
          <p:nvPr/>
        </p:nvSpPr>
        <p:spPr>
          <a:xfrm>
            <a:off x="1755648" y="2020824"/>
            <a:ext cx="4023360" cy="365760"/>
          </a:xfrm>
          <a:prstGeom prst="rect">
            <a:avLst/>
          </a:prstGeom>
          <a:noFill/>
          <a:ln/>
        </p:spPr>
        <p:txBody>
          <a:bodyPr wrap="square" lIns="0" tIns="0" rIns="0" bIns="0" rtlCol="0" anchor="ctr"/>
          <a:lstStyle/>
          <a:p>
            <a:pPr marL="0" indent="0">
              <a:buNone/>
            </a:pPr>
            <a:r>
              <a:rPr lang="en-US" sz="1550" b="1" dirty="0">
                <a:solidFill>
                  <a:srgbClr val="0F5C5E"/>
                </a:solidFill>
                <a:latin typeface="Trebuchet MS" pitchFamily="34" charset="0"/>
                <a:ea typeface="Trebuchet MS" pitchFamily="34" charset="-122"/>
                <a:cs typeface="Trebuchet MS" pitchFamily="34" charset="-120"/>
              </a:rPr>
              <a:t>Not a medical device</a:t>
            </a:r>
            <a:endParaRPr lang="en-US" sz="1550" dirty="0"/>
          </a:p>
        </p:txBody>
      </p:sp>
      <p:sp>
        <p:nvSpPr>
          <p:cNvPr id="10" name="Text 7"/>
          <p:cNvSpPr/>
          <p:nvPr/>
        </p:nvSpPr>
        <p:spPr>
          <a:xfrm>
            <a:off x="1755648" y="2386584"/>
            <a:ext cx="4023360" cy="914400"/>
          </a:xfrm>
          <a:prstGeom prst="rect">
            <a:avLst/>
          </a:prstGeom>
          <a:noFill/>
          <a:ln/>
        </p:spPr>
        <p:txBody>
          <a:bodyPr wrap="square" lIns="0" tIns="0" rIns="0" bIns="0" rtlCol="0" anchor="ctr"/>
          <a:lstStyle/>
          <a:p>
            <a:pPr marL="0" indent="0">
              <a:buNone/>
            </a:pPr>
            <a:r>
              <a:rPr lang="en-US" sz="1150" dirty="0">
                <a:solidFill>
                  <a:srgbClr val="5B7077"/>
                </a:solidFill>
                <a:latin typeface="Calibri" pitchFamily="34" charset="0"/>
                <a:ea typeface="Calibri" pitchFamily="34" charset="-122"/>
                <a:cs typeface="Calibri" pitchFamily="34" charset="-120"/>
              </a:rPr>
              <a:t>The platform never diagnoses or prescribes — every AI feature sits behind a safety layer that redacts data and blocks diagnostic prompts.</a:t>
            </a:r>
            <a:endParaRPr lang="en-US" sz="1150" dirty="0"/>
          </a:p>
        </p:txBody>
      </p:sp>
      <p:sp>
        <p:nvSpPr>
          <p:cNvPr id="11" name="Shape 8"/>
          <p:cNvSpPr/>
          <p:nvPr/>
        </p:nvSpPr>
        <p:spPr>
          <a:xfrm>
            <a:off x="6172200" y="1783080"/>
            <a:ext cx="5257800" cy="1554480"/>
          </a:xfrm>
          <a:prstGeom prst="rect">
            <a:avLst/>
          </a:prstGeom>
          <a:solidFill>
            <a:srgbClr val="F4FAF9"/>
          </a:solidFill>
          <a:ln w="12700">
            <a:solidFill>
              <a:srgbClr val="D7E6E4"/>
            </a:solidFill>
            <a:prstDash val="solid"/>
          </a:ln>
          <a:effectLst>
            <a:outerShdw blurRad="88900" dist="25400" dir="8100000" algn="bl" rotWithShape="0">
              <a:srgbClr val="000000">
                <a:alpha val="10000"/>
              </a:srgbClr>
            </a:outerShdw>
          </a:effectLst>
        </p:spPr>
      </p:sp>
      <p:sp>
        <p:nvSpPr>
          <p:cNvPr id="12" name="Shape 9"/>
          <p:cNvSpPr/>
          <p:nvPr/>
        </p:nvSpPr>
        <p:spPr>
          <a:xfrm>
            <a:off x="6172200" y="1783080"/>
            <a:ext cx="91440" cy="1554480"/>
          </a:xfrm>
          <a:prstGeom prst="rect">
            <a:avLst/>
          </a:prstGeom>
          <a:solidFill>
            <a:srgbClr val="0D9488"/>
          </a:solidFill>
          <a:ln/>
        </p:spPr>
      </p:sp>
      <p:sp>
        <p:nvSpPr>
          <p:cNvPr id="13" name="Shape 10"/>
          <p:cNvSpPr/>
          <p:nvPr/>
        </p:nvSpPr>
        <p:spPr>
          <a:xfrm>
            <a:off x="6464808" y="2075688"/>
            <a:ext cx="658368" cy="658368"/>
          </a:xfrm>
          <a:prstGeom prst="ellipse">
            <a:avLst/>
          </a:prstGeom>
          <a:solidFill>
            <a:srgbClr val="ECF7F5"/>
          </a:solidFill>
          <a:ln/>
        </p:spPr>
      </p:sp>
      <p:pic>
        <p:nvPicPr>
          <p:cNvPr id="14" name="Image 1" descr="preencoded.png"/>
          <p:cNvPicPr>
            <a:picLocks noChangeAspect="1"/>
          </p:cNvPicPr>
          <p:nvPr/>
        </p:nvPicPr>
        <p:blipFill>
          <a:blip r:embed="rId4"/>
          <a:stretch>
            <a:fillRect/>
          </a:stretch>
        </p:blipFill>
        <p:spPr>
          <a:xfrm>
            <a:off x="6612941" y="2223821"/>
            <a:ext cx="362102" cy="362102"/>
          </a:xfrm>
          <a:prstGeom prst="rect">
            <a:avLst/>
          </a:prstGeom>
        </p:spPr>
      </p:pic>
      <p:sp>
        <p:nvSpPr>
          <p:cNvPr id="15" name="Text 11"/>
          <p:cNvSpPr/>
          <p:nvPr/>
        </p:nvSpPr>
        <p:spPr>
          <a:xfrm>
            <a:off x="7287768" y="2020824"/>
            <a:ext cx="4023360" cy="365760"/>
          </a:xfrm>
          <a:prstGeom prst="rect">
            <a:avLst/>
          </a:prstGeom>
          <a:noFill/>
          <a:ln/>
        </p:spPr>
        <p:txBody>
          <a:bodyPr wrap="square" lIns="0" tIns="0" rIns="0" bIns="0" rtlCol="0" anchor="ctr"/>
          <a:lstStyle/>
          <a:p>
            <a:pPr marL="0" indent="0">
              <a:buNone/>
            </a:pPr>
            <a:r>
              <a:rPr lang="en-US" sz="1550" b="1" dirty="0">
                <a:solidFill>
                  <a:srgbClr val="0F5C5E"/>
                </a:solidFill>
                <a:latin typeface="Trebuchet MS" pitchFamily="34" charset="0"/>
                <a:ea typeface="Trebuchet MS" pitchFamily="34" charset="-122"/>
                <a:cs typeface="Trebuchet MS" pitchFamily="34" charset="-120"/>
              </a:rPr>
              <a:t>Trust before action</a:t>
            </a:r>
            <a:endParaRPr lang="en-US" sz="1550" dirty="0"/>
          </a:p>
        </p:txBody>
      </p:sp>
      <p:sp>
        <p:nvSpPr>
          <p:cNvPr id="16" name="Text 12"/>
          <p:cNvSpPr/>
          <p:nvPr/>
        </p:nvSpPr>
        <p:spPr>
          <a:xfrm>
            <a:off x="7287768" y="2386584"/>
            <a:ext cx="4023360" cy="914400"/>
          </a:xfrm>
          <a:prstGeom prst="rect">
            <a:avLst/>
          </a:prstGeom>
          <a:noFill/>
          <a:ln/>
        </p:spPr>
        <p:txBody>
          <a:bodyPr wrap="square" lIns="0" tIns="0" rIns="0" bIns="0" rtlCol="0" anchor="ctr"/>
          <a:lstStyle/>
          <a:p>
            <a:pPr marL="0" indent="0">
              <a:buNone/>
            </a:pPr>
            <a:r>
              <a:rPr lang="en-US" sz="1150" dirty="0">
                <a:solidFill>
                  <a:srgbClr val="5B7077"/>
                </a:solidFill>
                <a:latin typeface="Calibri" pitchFamily="34" charset="0"/>
                <a:ea typeface="Calibri" pitchFamily="34" charset="-122"/>
                <a:cs typeface="Calibri" pitchFamily="34" charset="-120"/>
              </a:rPr>
              <a:t>A therapist can take no action until an admin verifies their credentials — enforced server-side, route guards, and the client UI.</a:t>
            </a:r>
            <a:endParaRPr lang="en-US" sz="1150" dirty="0"/>
          </a:p>
        </p:txBody>
      </p:sp>
      <p:sp>
        <p:nvSpPr>
          <p:cNvPr id="17" name="Shape 13"/>
          <p:cNvSpPr/>
          <p:nvPr/>
        </p:nvSpPr>
        <p:spPr>
          <a:xfrm>
            <a:off x="640080" y="3566160"/>
            <a:ext cx="5257800" cy="1554480"/>
          </a:xfrm>
          <a:prstGeom prst="rect">
            <a:avLst/>
          </a:prstGeom>
          <a:solidFill>
            <a:srgbClr val="F4FAF9"/>
          </a:solidFill>
          <a:ln w="12700">
            <a:solidFill>
              <a:srgbClr val="D7E6E4"/>
            </a:solidFill>
            <a:prstDash val="solid"/>
          </a:ln>
          <a:effectLst>
            <a:outerShdw blurRad="88900" dist="25400" dir="8100000" algn="bl" rotWithShape="0">
              <a:srgbClr val="000000">
                <a:alpha val="10000"/>
              </a:srgbClr>
            </a:outerShdw>
          </a:effectLst>
        </p:spPr>
      </p:sp>
      <p:sp>
        <p:nvSpPr>
          <p:cNvPr id="18" name="Shape 14"/>
          <p:cNvSpPr/>
          <p:nvPr/>
        </p:nvSpPr>
        <p:spPr>
          <a:xfrm>
            <a:off x="640080" y="3566160"/>
            <a:ext cx="91440" cy="1554480"/>
          </a:xfrm>
          <a:prstGeom prst="rect">
            <a:avLst/>
          </a:prstGeom>
          <a:solidFill>
            <a:srgbClr val="0D9488"/>
          </a:solidFill>
          <a:ln/>
        </p:spPr>
      </p:sp>
      <p:sp>
        <p:nvSpPr>
          <p:cNvPr id="19" name="Shape 15"/>
          <p:cNvSpPr/>
          <p:nvPr/>
        </p:nvSpPr>
        <p:spPr>
          <a:xfrm>
            <a:off x="932688" y="3858768"/>
            <a:ext cx="658368" cy="658368"/>
          </a:xfrm>
          <a:prstGeom prst="ellipse">
            <a:avLst/>
          </a:prstGeom>
          <a:solidFill>
            <a:srgbClr val="ECF7F5"/>
          </a:solidFill>
          <a:ln/>
        </p:spPr>
      </p:sp>
      <p:pic>
        <p:nvPicPr>
          <p:cNvPr id="20" name="Image 2" descr="preencoded.png"/>
          <p:cNvPicPr>
            <a:picLocks noChangeAspect="1"/>
          </p:cNvPicPr>
          <p:nvPr/>
        </p:nvPicPr>
        <p:blipFill>
          <a:blip r:embed="rId5"/>
          <a:stretch>
            <a:fillRect/>
          </a:stretch>
        </p:blipFill>
        <p:spPr>
          <a:xfrm>
            <a:off x="1080821" y="4006901"/>
            <a:ext cx="362102" cy="362102"/>
          </a:xfrm>
          <a:prstGeom prst="rect">
            <a:avLst/>
          </a:prstGeom>
        </p:spPr>
      </p:pic>
      <p:sp>
        <p:nvSpPr>
          <p:cNvPr id="21" name="Text 16"/>
          <p:cNvSpPr/>
          <p:nvPr/>
        </p:nvSpPr>
        <p:spPr>
          <a:xfrm>
            <a:off x="1755648" y="3803904"/>
            <a:ext cx="4023360" cy="365760"/>
          </a:xfrm>
          <a:prstGeom prst="rect">
            <a:avLst/>
          </a:prstGeom>
          <a:noFill/>
          <a:ln/>
        </p:spPr>
        <p:txBody>
          <a:bodyPr wrap="square" lIns="0" tIns="0" rIns="0" bIns="0" rtlCol="0" anchor="ctr"/>
          <a:lstStyle/>
          <a:p>
            <a:pPr marL="0" indent="0">
              <a:buNone/>
            </a:pPr>
            <a:r>
              <a:rPr lang="en-US" sz="1550" b="1" dirty="0">
                <a:solidFill>
                  <a:srgbClr val="0F5C5E"/>
                </a:solidFill>
                <a:latin typeface="Trebuchet MS" pitchFamily="34" charset="0"/>
                <a:ea typeface="Trebuchet MS" pitchFamily="34" charset="-122"/>
                <a:cs typeface="Trebuchet MS" pitchFamily="34" charset="-120"/>
              </a:rPr>
              <a:t>Multi-platform parity</a:t>
            </a:r>
            <a:endParaRPr lang="en-US" sz="1550" dirty="0"/>
          </a:p>
        </p:txBody>
      </p:sp>
      <p:sp>
        <p:nvSpPr>
          <p:cNvPr id="22" name="Text 17"/>
          <p:cNvSpPr/>
          <p:nvPr/>
        </p:nvSpPr>
        <p:spPr>
          <a:xfrm>
            <a:off x="1755648" y="4169664"/>
            <a:ext cx="4023360" cy="914400"/>
          </a:xfrm>
          <a:prstGeom prst="rect">
            <a:avLst/>
          </a:prstGeom>
          <a:noFill/>
          <a:ln/>
        </p:spPr>
        <p:txBody>
          <a:bodyPr wrap="square" lIns="0" tIns="0" rIns="0" bIns="0" rtlCol="0" anchor="ctr"/>
          <a:lstStyle/>
          <a:p>
            <a:pPr marL="0" indent="0">
              <a:buNone/>
            </a:pPr>
            <a:r>
              <a:rPr lang="en-US" sz="1150" dirty="0">
                <a:solidFill>
                  <a:srgbClr val="5B7077"/>
                </a:solidFill>
                <a:latin typeface="Calibri" pitchFamily="34" charset="0"/>
                <a:ea typeface="Calibri" pitchFamily="34" charset="-122"/>
                <a:cs typeface="Calibri" pitchFamily="34" charset="-120"/>
              </a:rPr>
              <a:t>Web and mobile must behave identically on one shared API and one set of role rules, so logic lives on the server, not the clients.</a:t>
            </a:r>
            <a:endParaRPr lang="en-US" sz="1150" dirty="0"/>
          </a:p>
        </p:txBody>
      </p:sp>
      <p:sp>
        <p:nvSpPr>
          <p:cNvPr id="23" name="Shape 18"/>
          <p:cNvSpPr/>
          <p:nvPr/>
        </p:nvSpPr>
        <p:spPr>
          <a:xfrm>
            <a:off x="6172200" y="3566160"/>
            <a:ext cx="5257800" cy="1554480"/>
          </a:xfrm>
          <a:prstGeom prst="rect">
            <a:avLst/>
          </a:prstGeom>
          <a:solidFill>
            <a:srgbClr val="F4FAF9"/>
          </a:solidFill>
          <a:ln w="12700">
            <a:solidFill>
              <a:srgbClr val="D7E6E4"/>
            </a:solidFill>
            <a:prstDash val="solid"/>
          </a:ln>
          <a:effectLst>
            <a:outerShdw blurRad="88900" dist="25400" dir="8100000" algn="bl" rotWithShape="0">
              <a:srgbClr val="000000">
                <a:alpha val="10000"/>
              </a:srgbClr>
            </a:outerShdw>
          </a:effectLst>
        </p:spPr>
      </p:sp>
      <p:sp>
        <p:nvSpPr>
          <p:cNvPr id="24" name="Shape 19"/>
          <p:cNvSpPr/>
          <p:nvPr/>
        </p:nvSpPr>
        <p:spPr>
          <a:xfrm>
            <a:off x="6172200" y="3566160"/>
            <a:ext cx="91440" cy="1554480"/>
          </a:xfrm>
          <a:prstGeom prst="rect">
            <a:avLst/>
          </a:prstGeom>
          <a:solidFill>
            <a:srgbClr val="0D9488"/>
          </a:solidFill>
          <a:ln/>
        </p:spPr>
      </p:sp>
      <p:sp>
        <p:nvSpPr>
          <p:cNvPr id="25" name="Shape 20"/>
          <p:cNvSpPr/>
          <p:nvPr/>
        </p:nvSpPr>
        <p:spPr>
          <a:xfrm>
            <a:off x="6464808" y="3858768"/>
            <a:ext cx="658368" cy="658368"/>
          </a:xfrm>
          <a:prstGeom prst="ellipse">
            <a:avLst/>
          </a:prstGeom>
          <a:solidFill>
            <a:srgbClr val="ECF7F5"/>
          </a:solidFill>
          <a:ln/>
        </p:spPr>
      </p:sp>
      <p:pic>
        <p:nvPicPr>
          <p:cNvPr id="26" name="Image 3" descr="preencoded.png"/>
          <p:cNvPicPr>
            <a:picLocks noChangeAspect="1"/>
          </p:cNvPicPr>
          <p:nvPr/>
        </p:nvPicPr>
        <p:blipFill>
          <a:blip r:embed="rId6"/>
          <a:stretch>
            <a:fillRect/>
          </a:stretch>
        </p:blipFill>
        <p:spPr>
          <a:xfrm>
            <a:off x="6612941" y="4006901"/>
            <a:ext cx="362102" cy="362102"/>
          </a:xfrm>
          <a:prstGeom prst="rect">
            <a:avLst/>
          </a:prstGeom>
        </p:spPr>
      </p:pic>
      <p:sp>
        <p:nvSpPr>
          <p:cNvPr id="27" name="Text 21"/>
          <p:cNvSpPr/>
          <p:nvPr/>
        </p:nvSpPr>
        <p:spPr>
          <a:xfrm>
            <a:off x="7287768" y="3803904"/>
            <a:ext cx="4023360" cy="365760"/>
          </a:xfrm>
          <a:prstGeom prst="rect">
            <a:avLst/>
          </a:prstGeom>
          <a:noFill/>
          <a:ln/>
        </p:spPr>
        <p:txBody>
          <a:bodyPr wrap="square" lIns="0" tIns="0" rIns="0" bIns="0" rtlCol="0" anchor="ctr"/>
          <a:lstStyle/>
          <a:p>
            <a:pPr marL="0" indent="0">
              <a:buNone/>
            </a:pPr>
            <a:r>
              <a:rPr lang="en-US" sz="1550" b="1" dirty="0">
                <a:solidFill>
                  <a:srgbClr val="0F5C5E"/>
                </a:solidFill>
                <a:latin typeface="Trebuchet MS" pitchFamily="34" charset="0"/>
                <a:ea typeface="Trebuchet MS" pitchFamily="34" charset="-122"/>
                <a:cs typeface="Trebuchet MS" pitchFamily="34" charset="-120"/>
              </a:rPr>
              <a:t>Bilingual &amp; accessible</a:t>
            </a:r>
            <a:endParaRPr lang="en-US" sz="1550" dirty="0"/>
          </a:p>
        </p:txBody>
      </p:sp>
      <p:sp>
        <p:nvSpPr>
          <p:cNvPr id="28" name="Text 22"/>
          <p:cNvSpPr/>
          <p:nvPr/>
        </p:nvSpPr>
        <p:spPr>
          <a:xfrm>
            <a:off x="7287768" y="4169664"/>
            <a:ext cx="4023360" cy="914400"/>
          </a:xfrm>
          <a:prstGeom prst="rect">
            <a:avLst/>
          </a:prstGeom>
          <a:noFill/>
          <a:ln/>
        </p:spPr>
        <p:txBody>
          <a:bodyPr wrap="square" lIns="0" tIns="0" rIns="0" bIns="0" rtlCol="0" anchor="ctr"/>
          <a:lstStyle/>
          <a:p>
            <a:pPr marL="0" indent="0">
              <a:buNone/>
            </a:pPr>
            <a:r>
              <a:rPr lang="en-US" sz="1150" dirty="0">
                <a:solidFill>
                  <a:srgbClr val="5B7077"/>
                </a:solidFill>
                <a:latin typeface="Calibri" pitchFamily="34" charset="0"/>
                <a:ea typeface="Calibri" pitchFamily="34" charset="-122"/>
                <a:cs typeface="Calibri" pitchFamily="34" charset="-120"/>
              </a:rPr>
              <a:t>Full Arabic / English right-to-left and a child-usable, PIN-based interface were hard requirements, not optional extras.</a:t>
            </a:r>
            <a:endParaRPr lang="en-US" sz="1150" dirty="0"/>
          </a:p>
        </p:txBody>
      </p:sp>
      <p:sp>
        <p:nvSpPr>
          <p:cNvPr id="29" name="Text 23"/>
          <p:cNvSpPr/>
          <p:nvPr/>
        </p:nvSpPr>
        <p:spPr>
          <a:xfrm>
            <a:off x="640080" y="5486400"/>
            <a:ext cx="10881360" cy="548640"/>
          </a:xfrm>
          <a:prstGeom prst="rect">
            <a:avLst/>
          </a:prstGeom>
          <a:noFill/>
          <a:ln/>
        </p:spPr>
        <p:txBody>
          <a:bodyPr wrap="square" rtlCol="0" anchor="ctr"/>
          <a:lstStyle/>
          <a:p>
            <a:pPr marL="0" indent="0" algn="ctr">
              <a:buNone/>
            </a:pPr>
            <a:r>
              <a:rPr lang="en-US" sz="1300" b="1" dirty="0">
                <a:solidFill>
                  <a:srgbClr val="0F5C5E"/>
                </a:solidFill>
                <a:latin typeface="Calibri" pitchFamily="34" charset="0"/>
                <a:ea typeface="Calibri" pitchFamily="34" charset="-122"/>
                <a:cs typeface="Calibri" pitchFamily="34" charset="-120"/>
              </a:rPr>
              <a:t>Deliberate scope: </a:t>
            </a:r>
            <a:r>
              <a:rPr lang="en-US" sz="1300" dirty="0">
                <a:solidFill>
                  <a:srgbClr val="1E2A2E"/>
                </a:solidFill>
                <a:latin typeface="Calibri" pitchFamily="34" charset="0"/>
                <a:ea typeface="Calibri" pitchFamily="34" charset="-122"/>
                <a:cs typeface="Calibri" pitchFamily="34" charset="-120"/>
              </a:rPr>
              <a:t>payments ship as a working mock, credential files use local storage, and a few admin tools stay web-only — each with a clear path to production.</a:t>
            </a:r>
            <a:endParaRPr lang="en-US" sz="13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WRAPPING UP</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Future work</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72</a:t>
            </a:r>
            <a:endParaRPr lang="en-US" sz="1000" dirty="0"/>
          </a:p>
        </p:txBody>
      </p:sp>
      <p:sp>
        <p:nvSpPr>
          <p:cNvPr id="5" name="Shape 3"/>
          <p:cNvSpPr/>
          <p:nvPr/>
        </p:nvSpPr>
        <p:spPr>
          <a:xfrm>
            <a:off x="777240" y="1828800"/>
            <a:ext cx="676656" cy="676656"/>
          </a:xfrm>
          <a:prstGeom prst="ellipse">
            <a:avLst/>
          </a:prstGeom>
          <a:solidFill>
            <a:srgbClr val="ECF7F5"/>
          </a:solidFill>
          <a:ln/>
        </p:spPr>
      </p:sp>
      <p:pic>
        <p:nvPicPr>
          <p:cNvPr id="6" name="Image 0" descr="preencoded.png"/>
          <p:cNvPicPr>
            <a:picLocks noChangeAspect="1"/>
          </p:cNvPicPr>
          <p:nvPr/>
        </p:nvPicPr>
        <p:blipFill>
          <a:blip r:embed="rId3"/>
          <a:stretch>
            <a:fillRect/>
          </a:stretch>
        </p:blipFill>
        <p:spPr>
          <a:xfrm>
            <a:off x="929488" y="1981048"/>
            <a:ext cx="372161" cy="372161"/>
          </a:xfrm>
          <a:prstGeom prst="rect">
            <a:avLst/>
          </a:prstGeom>
        </p:spPr>
      </p:pic>
      <p:sp>
        <p:nvSpPr>
          <p:cNvPr id="7" name="Text 4"/>
          <p:cNvSpPr/>
          <p:nvPr/>
        </p:nvSpPr>
        <p:spPr>
          <a:xfrm>
            <a:off x="1673352" y="1810512"/>
            <a:ext cx="4480560" cy="411480"/>
          </a:xfrm>
          <a:prstGeom prst="rect">
            <a:avLst/>
          </a:prstGeom>
          <a:noFill/>
          <a:ln/>
        </p:spPr>
        <p:txBody>
          <a:bodyPr wrap="square" lIns="0" tIns="0" rIns="0" bIns="0" rtlCol="0" anchor="ctr"/>
          <a:lstStyle/>
          <a:p>
            <a:pPr marL="0" indent="0">
              <a:buNone/>
            </a:pPr>
            <a:r>
              <a:rPr lang="en-US" sz="1550" b="1" dirty="0">
                <a:solidFill>
                  <a:srgbClr val="0F5C5E"/>
                </a:solidFill>
                <a:latin typeface="Trebuchet MS" pitchFamily="34" charset="0"/>
                <a:ea typeface="Trebuchet MS" pitchFamily="34" charset="-122"/>
                <a:cs typeface="Trebuchet MS" pitchFamily="34" charset="-120"/>
              </a:rPr>
              <a:t>Activate real payments</a:t>
            </a:r>
            <a:endParaRPr lang="en-US" sz="1550" dirty="0"/>
          </a:p>
        </p:txBody>
      </p:sp>
      <p:sp>
        <p:nvSpPr>
          <p:cNvPr id="8" name="Text 5"/>
          <p:cNvSpPr/>
          <p:nvPr/>
        </p:nvSpPr>
        <p:spPr>
          <a:xfrm>
            <a:off x="1673352" y="2212848"/>
            <a:ext cx="4480560" cy="457200"/>
          </a:xfrm>
          <a:prstGeom prst="rect">
            <a:avLst/>
          </a:prstGeom>
          <a:noFill/>
          <a:ln/>
        </p:spPr>
        <p:txBody>
          <a:bodyPr wrap="square" lIns="0" tIns="0" rIns="0" bIns="0" rtlCol="0" anchor="ctr"/>
          <a:lstStyle/>
          <a:p>
            <a:pPr marL="0" indent="0">
              <a:buNone/>
            </a:pPr>
            <a:r>
              <a:rPr lang="en-US" sz="1200" dirty="0">
                <a:solidFill>
                  <a:srgbClr val="5B7077"/>
                </a:solidFill>
                <a:latin typeface="Calibri" pitchFamily="34" charset="0"/>
                <a:ea typeface="Calibri" pitchFamily="34" charset="-122"/>
                <a:cs typeface="Calibri" pitchFamily="34" charset="-120"/>
              </a:rPr>
              <a:t>live settlement, refunds &amp; receipts</a:t>
            </a:r>
            <a:endParaRPr lang="en-US" sz="1200" dirty="0"/>
          </a:p>
        </p:txBody>
      </p:sp>
      <p:sp>
        <p:nvSpPr>
          <p:cNvPr id="9" name="Shape 6"/>
          <p:cNvSpPr/>
          <p:nvPr/>
        </p:nvSpPr>
        <p:spPr>
          <a:xfrm>
            <a:off x="6263640" y="1828800"/>
            <a:ext cx="676656" cy="676656"/>
          </a:xfrm>
          <a:prstGeom prst="ellipse">
            <a:avLst/>
          </a:prstGeom>
          <a:solidFill>
            <a:srgbClr val="ECF7F5"/>
          </a:solidFill>
          <a:ln/>
        </p:spPr>
      </p:sp>
      <p:pic>
        <p:nvPicPr>
          <p:cNvPr id="10" name="Image 1" descr="preencoded.png"/>
          <p:cNvPicPr>
            <a:picLocks noChangeAspect="1"/>
          </p:cNvPicPr>
          <p:nvPr/>
        </p:nvPicPr>
        <p:blipFill>
          <a:blip r:embed="rId4"/>
          <a:stretch>
            <a:fillRect/>
          </a:stretch>
        </p:blipFill>
        <p:spPr>
          <a:xfrm>
            <a:off x="6415888" y="1981048"/>
            <a:ext cx="372161" cy="372161"/>
          </a:xfrm>
          <a:prstGeom prst="rect">
            <a:avLst/>
          </a:prstGeom>
        </p:spPr>
      </p:pic>
      <p:sp>
        <p:nvSpPr>
          <p:cNvPr id="11" name="Text 7"/>
          <p:cNvSpPr/>
          <p:nvPr/>
        </p:nvSpPr>
        <p:spPr>
          <a:xfrm>
            <a:off x="7159752" y="1810512"/>
            <a:ext cx="4480560" cy="411480"/>
          </a:xfrm>
          <a:prstGeom prst="rect">
            <a:avLst/>
          </a:prstGeom>
          <a:noFill/>
          <a:ln/>
        </p:spPr>
        <p:txBody>
          <a:bodyPr wrap="square" lIns="0" tIns="0" rIns="0" bIns="0" rtlCol="0" anchor="ctr"/>
          <a:lstStyle/>
          <a:p>
            <a:pPr marL="0" indent="0">
              <a:buNone/>
            </a:pPr>
            <a:r>
              <a:rPr lang="en-US" sz="1550" b="1" dirty="0">
                <a:solidFill>
                  <a:srgbClr val="0F5C5E"/>
                </a:solidFill>
                <a:latin typeface="Trebuchet MS" pitchFamily="34" charset="0"/>
                <a:ea typeface="Trebuchet MS" pitchFamily="34" charset="-122"/>
                <a:cs typeface="Trebuchet MS" pitchFamily="34" charset="-120"/>
              </a:rPr>
              <a:t>Object storage for credentials</a:t>
            </a:r>
            <a:endParaRPr lang="en-US" sz="1550" dirty="0"/>
          </a:p>
        </p:txBody>
      </p:sp>
      <p:sp>
        <p:nvSpPr>
          <p:cNvPr id="12" name="Text 8"/>
          <p:cNvSpPr/>
          <p:nvPr/>
        </p:nvSpPr>
        <p:spPr>
          <a:xfrm>
            <a:off x="7159752" y="2212848"/>
            <a:ext cx="4480560" cy="457200"/>
          </a:xfrm>
          <a:prstGeom prst="rect">
            <a:avLst/>
          </a:prstGeom>
          <a:noFill/>
          <a:ln/>
        </p:spPr>
        <p:txBody>
          <a:bodyPr wrap="square" lIns="0" tIns="0" rIns="0" bIns="0" rtlCol="0" anchor="ctr"/>
          <a:lstStyle/>
          <a:p>
            <a:pPr marL="0" indent="0">
              <a:buNone/>
            </a:pPr>
            <a:r>
              <a:rPr lang="en-US" sz="1200" dirty="0">
                <a:solidFill>
                  <a:srgbClr val="5B7077"/>
                </a:solidFill>
                <a:latin typeface="Calibri" pitchFamily="34" charset="0"/>
                <a:ea typeface="Calibri" pitchFamily="34" charset="-122"/>
                <a:cs typeface="Calibri" pitchFamily="34" charset="-120"/>
              </a:rPr>
              <a:t>signed, private download URLs</a:t>
            </a:r>
            <a:endParaRPr lang="en-US" sz="1200" dirty="0"/>
          </a:p>
        </p:txBody>
      </p:sp>
      <p:sp>
        <p:nvSpPr>
          <p:cNvPr id="13" name="Shape 9"/>
          <p:cNvSpPr/>
          <p:nvPr/>
        </p:nvSpPr>
        <p:spPr>
          <a:xfrm>
            <a:off x="777240" y="3127248"/>
            <a:ext cx="676656" cy="676656"/>
          </a:xfrm>
          <a:prstGeom prst="ellipse">
            <a:avLst/>
          </a:prstGeom>
          <a:solidFill>
            <a:srgbClr val="ECF7F5"/>
          </a:solidFill>
          <a:ln/>
        </p:spPr>
      </p:sp>
      <p:pic>
        <p:nvPicPr>
          <p:cNvPr id="14" name="Image 2" descr="preencoded.png"/>
          <p:cNvPicPr>
            <a:picLocks noChangeAspect="1"/>
          </p:cNvPicPr>
          <p:nvPr/>
        </p:nvPicPr>
        <p:blipFill>
          <a:blip r:embed="rId5"/>
          <a:stretch>
            <a:fillRect/>
          </a:stretch>
        </p:blipFill>
        <p:spPr>
          <a:xfrm>
            <a:off x="929488" y="3279496"/>
            <a:ext cx="372161" cy="372161"/>
          </a:xfrm>
          <a:prstGeom prst="rect">
            <a:avLst/>
          </a:prstGeom>
        </p:spPr>
      </p:pic>
      <p:sp>
        <p:nvSpPr>
          <p:cNvPr id="15" name="Text 10"/>
          <p:cNvSpPr/>
          <p:nvPr/>
        </p:nvSpPr>
        <p:spPr>
          <a:xfrm>
            <a:off x="1673352" y="3108960"/>
            <a:ext cx="4480560" cy="411480"/>
          </a:xfrm>
          <a:prstGeom prst="rect">
            <a:avLst/>
          </a:prstGeom>
          <a:noFill/>
          <a:ln/>
        </p:spPr>
        <p:txBody>
          <a:bodyPr wrap="square" lIns="0" tIns="0" rIns="0" bIns="0" rtlCol="0" anchor="ctr"/>
          <a:lstStyle/>
          <a:p>
            <a:pPr marL="0" indent="0">
              <a:buNone/>
            </a:pPr>
            <a:r>
              <a:rPr lang="en-US" sz="1550" b="1" dirty="0">
                <a:solidFill>
                  <a:srgbClr val="0F5C5E"/>
                </a:solidFill>
                <a:latin typeface="Trebuchet MS" pitchFamily="34" charset="0"/>
                <a:ea typeface="Trebuchet MS" pitchFamily="34" charset="-122"/>
                <a:cs typeface="Trebuchet MS" pitchFamily="34" charset="-120"/>
              </a:rPr>
              <a:t>Outcome-aware recommender</a:t>
            </a:r>
            <a:endParaRPr lang="en-US" sz="1550" dirty="0"/>
          </a:p>
        </p:txBody>
      </p:sp>
      <p:sp>
        <p:nvSpPr>
          <p:cNvPr id="16" name="Text 11"/>
          <p:cNvSpPr/>
          <p:nvPr/>
        </p:nvSpPr>
        <p:spPr>
          <a:xfrm>
            <a:off x="1673352" y="3511296"/>
            <a:ext cx="4480560" cy="457200"/>
          </a:xfrm>
          <a:prstGeom prst="rect">
            <a:avLst/>
          </a:prstGeom>
          <a:noFill/>
          <a:ln/>
        </p:spPr>
        <p:txBody>
          <a:bodyPr wrap="square" lIns="0" tIns="0" rIns="0" bIns="0" rtlCol="0" anchor="ctr"/>
          <a:lstStyle/>
          <a:p>
            <a:pPr marL="0" indent="0">
              <a:buNone/>
            </a:pPr>
            <a:r>
              <a:rPr lang="en-US" sz="1200" dirty="0">
                <a:solidFill>
                  <a:srgbClr val="5B7077"/>
                </a:solidFill>
                <a:latin typeface="Calibri" pitchFamily="34" charset="0"/>
                <a:ea typeface="Calibri" pitchFamily="34" charset="-122"/>
                <a:cs typeface="Calibri" pitchFamily="34" charset="-120"/>
              </a:rPr>
              <a:t>learn from feedback &amp; completion</a:t>
            </a:r>
            <a:endParaRPr lang="en-US" sz="1200" dirty="0"/>
          </a:p>
        </p:txBody>
      </p:sp>
      <p:sp>
        <p:nvSpPr>
          <p:cNvPr id="17" name="Shape 12"/>
          <p:cNvSpPr/>
          <p:nvPr/>
        </p:nvSpPr>
        <p:spPr>
          <a:xfrm>
            <a:off x="6263640" y="3127248"/>
            <a:ext cx="676656" cy="676656"/>
          </a:xfrm>
          <a:prstGeom prst="ellipse">
            <a:avLst/>
          </a:prstGeom>
          <a:solidFill>
            <a:srgbClr val="ECF7F5"/>
          </a:solidFill>
          <a:ln/>
        </p:spPr>
      </p:sp>
      <p:pic>
        <p:nvPicPr>
          <p:cNvPr id="18" name="Image 3" descr="preencoded.png"/>
          <p:cNvPicPr>
            <a:picLocks noChangeAspect="1"/>
          </p:cNvPicPr>
          <p:nvPr/>
        </p:nvPicPr>
        <p:blipFill>
          <a:blip r:embed="rId6"/>
          <a:stretch>
            <a:fillRect/>
          </a:stretch>
        </p:blipFill>
        <p:spPr>
          <a:xfrm>
            <a:off x="6415888" y="3279496"/>
            <a:ext cx="372161" cy="372161"/>
          </a:xfrm>
          <a:prstGeom prst="rect">
            <a:avLst/>
          </a:prstGeom>
        </p:spPr>
      </p:pic>
      <p:sp>
        <p:nvSpPr>
          <p:cNvPr id="19" name="Text 13"/>
          <p:cNvSpPr/>
          <p:nvPr/>
        </p:nvSpPr>
        <p:spPr>
          <a:xfrm>
            <a:off x="7159752" y="3108960"/>
            <a:ext cx="4480560" cy="411480"/>
          </a:xfrm>
          <a:prstGeom prst="rect">
            <a:avLst/>
          </a:prstGeom>
          <a:noFill/>
          <a:ln/>
        </p:spPr>
        <p:txBody>
          <a:bodyPr wrap="square" lIns="0" tIns="0" rIns="0" bIns="0" rtlCol="0" anchor="ctr"/>
          <a:lstStyle/>
          <a:p>
            <a:pPr marL="0" indent="0">
              <a:buNone/>
            </a:pPr>
            <a:r>
              <a:rPr lang="en-US" sz="1550" b="1" dirty="0">
                <a:solidFill>
                  <a:srgbClr val="0F5C5E"/>
                </a:solidFill>
                <a:latin typeface="Trebuchet MS" pitchFamily="34" charset="0"/>
                <a:ea typeface="Trebuchet MS" pitchFamily="34" charset="-122"/>
                <a:cs typeface="Trebuchet MS" pitchFamily="34" charset="-120"/>
              </a:rPr>
              <a:t>Two-factor authentication</a:t>
            </a:r>
            <a:endParaRPr lang="en-US" sz="1550" dirty="0"/>
          </a:p>
        </p:txBody>
      </p:sp>
      <p:sp>
        <p:nvSpPr>
          <p:cNvPr id="20" name="Text 14"/>
          <p:cNvSpPr/>
          <p:nvPr/>
        </p:nvSpPr>
        <p:spPr>
          <a:xfrm>
            <a:off x="7159752" y="3511296"/>
            <a:ext cx="4480560" cy="457200"/>
          </a:xfrm>
          <a:prstGeom prst="rect">
            <a:avLst/>
          </a:prstGeom>
          <a:noFill/>
          <a:ln/>
        </p:spPr>
        <p:txBody>
          <a:bodyPr wrap="square" lIns="0" tIns="0" rIns="0" bIns="0" rtlCol="0" anchor="ctr"/>
          <a:lstStyle/>
          <a:p>
            <a:pPr marL="0" indent="0">
              <a:buNone/>
            </a:pPr>
            <a:r>
              <a:rPr lang="en-US" sz="1200" dirty="0">
                <a:solidFill>
                  <a:srgbClr val="5B7077"/>
                </a:solidFill>
                <a:latin typeface="Calibri" pitchFamily="34" charset="0"/>
                <a:ea typeface="Calibri" pitchFamily="34" charset="-122"/>
                <a:cs typeface="Calibri" pitchFamily="34" charset="-120"/>
              </a:rPr>
              <a:t>for therapists &amp; administrators</a:t>
            </a:r>
            <a:endParaRPr lang="en-US" sz="1200" dirty="0"/>
          </a:p>
        </p:txBody>
      </p:sp>
      <p:sp>
        <p:nvSpPr>
          <p:cNvPr id="21" name="Shape 15"/>
          <p:cNvSpPr/>
          <p:nvPr/>
        </p:nvSpPr>
        <p:spPr>
          <a:xfrm>
            <a:off x="777240" y="4425696"/>
            <a:ext cx="676656" cy="676656"/>
          </a:xfrm>
          <a:prstGeom prst="ellipse">
            <a:avLst/>
          </a:prstGeom>
          <a:solidFill>
            <a:srgbClr val="ECF7F5"/>
          </a:solidFill>
          <a:ln/>
        </p:spPr>
      </p:sp>
      <p:pic>
        <p:nvPicPr>
          <p:cNvPr id="22" name="Image 4" descr="preencoded.png"/>
          <p:cNvPicPr>
            <a:picLocks noChangeAspect="1"/>
          </p:cNvPicPr>
          <p:nvPr/>
        </p:nvPicPr>
        <p:blipFill>
          <a:blip r:embed="rId7"/>
          <a:stretch>
            <a:fillRect/>
          </a:stretch>
        </p:blipFill>
        <p:spPr>
          <a:xfrm>
            <a:off x="929488" y="4577944"/>
            <a:ext cx="372161" cy="372161"/>
          </a:xfrm>
          <a:prstGeom prst="rect">
            <a:avLst/>
          </a:prstGeom>
        </p:spPr>
      </p:pic>
      <p:sp>
        <p:nvSpPr>
          <p:cNvPr id="23" name="Text 16"/>
          <p:cNvSpPr/>
          <p:nvPr/>
        </p:nvSpPr>
        <p:spPr>
          <a:xfrm>
            <a:off x="1673352" y="4407408"/>
            <a:ext cx="4480560" cy="411480"/>
          </a:xfrm>
          <a:prstGeom prst="rect">
            <a:avLst/>
          </a:prstGeom>
          <a:noFill/>
          <a:ln/>
        </p:spPr>
        <p:txBody>
          <a:bodyPr wrap="square" lIns="0" tIns="0" rIns="0" bIns="0" rtlCol="0" anchor="ctr"/>
          <a:lstStyle/>
          <a:p>
            <a:pPr marL="0" indent="0">
              <a:buNone/>
            </a:pPr>
            <a:r>
              <a:rPr lang="en-US" sz="1550" b="1" dirty="0">
                <a:solidFill>
                  <a:srgbClr val="0F5C5E"/>
                </a:solidFill>
                <a:latin typeface="Trebuchet MS" pitchFamily="34" charset="0"/>
                <a:ea typeface="Trebuchet MS" pitchFamily="34" charset="-122"/>
                <a:cs typeface="Trebuchet MS" pitchFamily="34" charset="-120"/>
              </a:rPr>
              <a:t>Admin tooling on mobile</a:t>
            </a:r>
            <a:endParaRPr lang="en-US" sz="1550" dirty="0"/>
          </a:p>
        </p:txBody>
      </p:sp>
      <p:sp>
        <p:nvSpPr>
          <p:cNvPr id="24" name="Text 17"/>
          <p:cNvSpPr/>
          <p:nvPr/>
        </p:nvSpPr>
        <p:spPr>
          <a:xfrm>
            <a:off x="1673352" y="4809744"/>
            <a:ext cx="4480560" cy="457200"/>
          </a:xfrm>
          <a:prstGeom prst="rect">
            <a:avLst/>
          </a:prstGeom>
          <a:noFill/>
          <a:ln/>
        </p:spPr>
        <p:txBody>
          <a:bodyPr wrap="square" lIns="0" tIns="0" rIns="0" bIns="0" rtlCol="0" anchor="ctr"/>
          <a:lstStyle/>
          <a:p>
            <a:pPr marL="0" indent="0">
              <a:buNone/>
            </a:pPr>
            <a:r>
              <a:rPr lang="en-US" sz="1200" dirty="0">
                <a:solidFill>
                  <a:srgbClr val="5B7077"/>
                </a:solidFill>
                <a:latin typeface="Calibri" pitchFamily="34" charset="0"/>
                <a:ea typeface="Calibri" pitchFamily="34" charset="-122"/>
                <a:cs typeface="Calibri" pitchFamily="34" charset="-120"/>
              </a:rPr>
              <a:t>verification queue &amp; analytics on the go</a:t>
            </a:r>
            <a:endParaRPr lang="en-US" sz="1200" dirty="0"/>
          </a:p>
        </p:txBody>
      </p:sp>
      <p:sp>
        <p:nvSpPr>
          <p:cNvPr id="25" name="Shape 18"/>
          <p:cNvSpPr/>
          <p:nvPr/>
        </p:nvSpPr>
        <p:spPr>
          <a:xfrm>
            <a:off x="6263640" y="4425696"/>
            <a:ext cx="676656" cy="676656"/>
          </a:xfrm>
          <a:prstGeom prst="ellipse">
            <a:avLst/>
          </a:prstGeom>
          <a:solidFill>
            <a:srgbClr val="ECF7F5"/>
          </a:solidFill>
          <a:ln/>
        </p:spPr>
      </p:sp>
      <p:pic>
        <p:nvPicPr>
          <p:cNvPr id="26" name="Image 5" descr="preencoded.png"/>
          <p:cNvPicPr>
            <a:picLocks noChangeAspect="1"/>
          </p:cNvPicPr>
          <p:nvPr/>
        </p:nvPicPr>
        <p:blipFill>
          <a:blip r:embed="rId8"/>
          <a:stretch>
            <a:fillRect/>
          </a:stretch>
        </p:blipFill>
        <p:spPr>
          <a:xfrm>
            <a:off x="6415888" y="4577944"/>
            <a:ext cx="372161" cy="372161"/>
          </a:xfrm>
          <a:prstGeom prst="rect">
            <a:avLst/>
          </a:prstGeom>
        </p:spPr>
      </p:pic>
      <p:sp>
        <p:nvSpPr>
          <p:cNvPr id="27" name="Text 19"/>
          <p:cNvSpPr/>
          <p:nvPr/>
        </p:nvSpPr>
        <p:spPr>
          <a:xfrm>
            <a:off x="7159752" y="4407408"/>
            <a:ext cx="4480560" cy="411480"/>
          </a:xfrm>
          <a:prstGeom prst="rect">
            <a:avLst/>
          </a:prstGeom>
          <a:noFill/>
          <a:ln/>
        </p:spPr>
        <p:txBody>
          <a:bodyPr wrap="square" lIns="0" tIns="0" rIns="0" bIns="0" rtlCol="0" anchor="ctr"/>
          <a:lstStyle/>
          <a:p>
            <a:pPr marL="0" indent="0">
              <a:buNone/>
            </a:pPr>
            <a:r>
              <a:rPr lang="en-US" sz="1550" b="1" dirty="0">
                <a:solidFill>
                  <a:srgbClr val="0F5C5E"/>
                </a:solidFill>
                <a:latin typeface="Trebuchet MS" pitchFamily="34" charset="0"/>
                <a:ea typeface="Trebuchet MS" pitchFamily="34" charset="-122"/>
                <a:cs typeface="Trebuchet MS" pitchFamily="34" charset="-120"/>
              </a:rPr>
              <a:t>One-tap record export</a:t>
            </a:r>
            <a:endParaRPr lang="en-US" sz="1550" dirty="0"/>
          </a:p>
        </p:txBody>
      </p:sp>
      <p:sp>
        <p:nvSpPr>
          <p:cNvPr id="28" name="Text 20"/>
          <p:cNvSpPr/>
          <p:nvPr/>
        </p:nvSpPr>
        <p:spPr>
          <a:xfrm>
            <a:off x="7159752" y="4809744"/>
            <a:ext cx="4480560" cy="457200"/>
          </a:xfrm>
          <a:prstGeom prst="rect">
            <a:avLst/>
          </a:prstGeom>
          <a:noFill/>
          <a:ln/>
        </p:spPr>
        <p:txBody>
          <a:bodyPr wrap="square" lIns="0" tIns="0" rIns="0" bIns="0" rtlCol="0" anchor="ctr"/>
          <a:lstStyle/>
          <a:p>
            <a:pPr marL="0" indent="0">
              <a:buNone/>
            </a:pPr>
            <a:r>
              <a:rPr lang="en-US" sz="1200" dirty="0">
                <a:solidFill>
                  <a:srgbClr val="5B7077"/>
                </a:solidFill>
                <a:latin typeface="Calibri" pitchFamily="34" charset="0"/>
                <a:ea typeface="Calibri" pitchFamily="34" charset="-122"/>
                <a:cs typeface="Calibri" pitchFamily="34" charset="-120"/>
              </a:rPr>
              <a:t>a consolidated PDF per dependent</a:t>
            </a:r>
            <a:endParaRPr lang="en-US" sz="1200" dirty="0"/>
          </a:p>
        </p:txBody>
      </p:sp>
      <p:sp>
        <p:nvSpPr>
          <p:cNvPr id="29" name="Text 21"/>
          <p:cNvSpPr/>
          <p:nvPr/>
        </p:nvSpPr>
        <p:spPr>
          <a:xfrm>
            <a:off x="640080" y="5989320"/>
            <a:ext cx="10881360" cy="365760"/>
          </a:xfrm>
          <a:prstGeom prst="rect">
            <a:avLst/>
          </a:prstGeom>
          <a:noFill/>
          <a:ln/>
        </p:spPr>
        <p:txBody>
          <a:bodyPr wrap="square" rtlCol="0" anchor="ctr"/>
          <a:lstStyle/>
          <a:p>
            <a:pPr marL="0" indent="0" algn="ctr">
              <a:buNone/>
            </a:pPr>
            <a:r>
              <a:rPr lang="en-US" sz="1300" i="1" dirty="0">
                <a:solidFill>
                  <a:srgbClr val="1E2A2E"/>
                </a:solidFill>
                <a:latin typeface="Calibri" pitchFamily="34" charset="0"/>
                <a:ea typeface="Calibri" pitchFamily="34" charset="-122"/>
                <a:cs typeface="Calibri" pitchFamily="34" charset="-120"/>
              </a:rPr>
              <a:t>None of these require rethinking the architecture — they build naturally on the foundations already in place.</a:t>
            </a:r>
            <a:endParaRPr lang="en-US" sz="13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WRAPPING UP</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Tools &amp; technologies</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73</a:t>
            </a:r>
            <a:endParaRPr lang="en-US" sz="1000" dirty="0"/>
          </a:p>
        </p:txBody>
      </p:sp>
      <p:sp>
        <p:nvSpPr>
          <p:cNvPr id="5" name="Shape 3"/>
          <p:cNvSpPr/>
          <p:nvPr/>
        </p:nvSpPr>
        <p:spPr>
          <a:xfrm>
            <a:off x="640080" y="1828800"/>
            <a:ext cx="2615184" cy="3703320"/>
          </a:xfrm>
          <a:prstGeom prst="rect">
            <a:avLst/>
          </a:prstGeom>
          <a:solidFill>
            <a:srgbClr val="F4FAF9"/>
          </a:solidFill>
          <a:ln w="12700">
            <a:solidFill>
              <a:srgbClr val="D7E6E4"/>
            </a:solidFill>
            <a:prstDash val="solid"/>
          </a:ln>
        </p:spPr>
      </p:sp>
      <p:sp>
        <p:nvSpPr>
          <p:cNvPr id="6" name="Shape 4"/>
          <p:cNvSpPr/>
          <p:nvPr/>
        </p:nvSpPr>
        <p:spPr>
          <a:xfrm>
            <a:off x="640080" y="1828800"/>
            <a:ext cx="2615184" cy="109728"/>
          </a:xfrm>
          <a:prstGeom prst="rect">
            <a:avLst/>
          </a:prstGeom>
          <a:solidFill>
            <a:srgbClr val="0D9488"/>
          </a:solidFill>
          <a:ln/>
        </p:spPr>
      </p:sp>
      <p:sp>
        <p:nvSpPr>
          <p:cNvPr id="7" name="Shape 5"/>
          <p:cNvSpPr/>
          <p:nvPr/>
        </p:nvSpPr>
        <p:spPr>
          <a:xfrm>
            <a:off x="896112" y="2139696"/>
            <a:ext cx="713232" cy="713232"/>
          </a:xfrm>
          <a:prstGeom prst="ellipse">
            <a:avLst/>
          </a:prstGeom>
          <a:solidFill>
            <a:srgbClr val="ECF7F5"/>
          </a:solidFill>
          <a:ln/>
        </p:spPr>
      </p:sp>
      <p:pic>
        <p:nvPicPr>
          <p:cNvPr id="8" name="Image 0" descr="preencoded.png"/>
          <p:cNvPicPr>
            <a:picLocks noChangeAspect="1"/>
          </p:cNvPicPr>
          <p:nvPr/>
        </p:nvPicPr>
        <p:blipFill>
          <a:blip r:embed="rId3"/>
          <a:stretch>
            <a:fillRect/>
          </a:stretch>
        </p:blipFill>
        <p:spPr>
          <a:xfrm>
            <a:off x="1056589" y="2300173"/>
            <a:ext cx="392278" cy="392278"/>
          </a:xfrm>
          <a:prstGeom prst="rect">
            <a:avLst/>
          </a:prstGeom>
        </p:spPr>
      </p:pic>
      <p:sp>
        <p:nvSpPr>
          <p:cNvPr id="9" name="Text 6"/>
          <p:cNvSpPr/>
          <p:nvPr/>
        </p:nvSpPr>
        <p:spPr>
          <a:xfrm>
            <a:off x="1719072" y="2286000"/>
            <a:ext cx="1481328" cy="457200"/>
          </a:xfrm>
          <a:prstGeom prst="rect">
            <a:avLst/>
          </a:prstGeom>
          <a:noFill/>
          <a:ln/>
        </p:spPr>
        <p:txBody>
          <a:bodyPr wrap="square" lIns="0" tIns="0" rIns="0" bIns="0" rtlCol="0" anchor="ctr"/>
          <a:lstStyle/>
          <a:p>
            <a:pPr marL="0" indent="0">
              <a:buNone/>
            </a:pPr>
            <a:r>
              <a:rPr lang="en-US" sz="1350" b="1" dirty="0">
                <a:solidFill>
                  <a:srgbClr val="0F5C5E"/>
                </a:solidFill>
                <a:latin typeface="Trebuchet MS" pitchFamily="34" charset="0"/>
                <a:ea typeface="Trebuchet MS" pitchFamily="34" charset="-122"/>
                <a:cs typeface="Trebuchet MS" pitchFamily="34" charset="-120"/>
              </a:rPr>
              <a:t>Frontend (Web)</a:t>
            </a:r>
            <a:endParaRPr lang="en-US" sz="1350" dirty="0"/>
          </a:p>
        </p:txBody>
      </p:sp>
      <p:sp>
        <p:nvSpPr>
          <p:cNvPr id="10" name="Text 7"/>
          <p:cNvSpPr/>
          <p:nvPr/>
        </p:nvSpPr>
        <p:spPr>
          <a:xfrm>
            <a:off x="877824" y="3154680"/>
            <a:ext cx="2194560" cy="2286000"/>
          </a:xfrm>
          <a:prstGeom prst="rect">
            <a:avLst/>
          </a:prstGeom>
          <a:noFill/>
          <a:ln/>
        </p:spPr>
        <p:txBody>
          <a:bodyPr wrap="square" lIns="0" tIns="0" rIns="0" bIns="0" rtlCol="0" anchor="ctr"/>
          <a:lstStyle/>
          <a:p>
            <a:pPr marL="152400" indent="-152400">
              <a:spcAft>
                <a:spcPts val="700"/>
              </a:spcAft>
              <a:buSzPct val="100000"/>
              <a:buChar char="•"/>
            </a:pPr>
            <a:r>
              <a:rPr lang="en-US" sz="1250" dirty="0">
                <a:solidFill>
                  <a:srgbClr val="1E2A2E"/>
                </a:solidFill>
                <a:latin typeface="Calibri" pitchFamily="34" charset="0"/>
                <a:ea typeface="Calibri" pitchFamily="34" charset="-122"/>
                <a:cs typeface="Calibri" pitchFamily="34" charset="-120"/>
              </a:rPr>
              <a:t>React 19 + Vite 7</a:t>
            </a:r>
            <a:endParaRPr lang="en-US" sz="1250" dirty="0"/>
          </a:p>
          <a:p>
            <a:pPr marL="152400" indent="-152400">
              <a:spcAft>
                <a:spcPts val="700"/>
              </a:spcAft>
              <a:buSzPct val="100000"/>
              <a:buChar char="•"/>
            </a:pPr>
            <a:r>
              <a:rPr lang="en-US" sz="1250" dirty="0">
                <a:solidFill>
                  <a:srgbClr val="1E2A2E"/>
                </a:solidFill>
                <a:latin typeface="Calibri" pitchFamily="34" charset="0"/>
                <a:ea typeface="Calibri" pitchFamily="34" charset="-122"/>
                <a:cs typeface="Calibri" pitchFamily="34" charset="-120"/>
              </a:rPr>
              <a:t>Tailwind CSS v4</a:t>
            </a:r>
            <a:endParaRPr lang="en-US" sz="1250" dirty="0"/>
          </a:p>
          <a:p>
            <a:pPr marL="152400" indent="-152400">
              <a:spcAft>
                <a:spcPts val="700"/>
              </a:spcAft>
              <a:buSzPct val="100000"/>
              <a:buChar char="•"/>
            </a:pPr>
            <a:r>
              <a:rPr lang="en-US" sz="1250" dirty="0">
                <a:solidFill>
                  <a:srgbClr val="1E2A2E"/>
                </a:solidFill>
                <a:latin typeface="Calibri" pitchFamily="34" charset="0"/>
                <a:ea typeface="Calibri" pitchFamily="34" charset="-122"/>
                <a:cs typeface="Calibri" pitchFamily="34" charset="-120"/>
              </a:rPr>
              <a:t>React Router 7</a:t>
            </a:r>
            <a:endParaRPr lang="en-US" sz="1250" dirty="0"/>
          </a:p>
          <a:p>
            <a:pPr marL="152400" indent="-152400">
              <a:spcAft>
                <a:spcPts val="700"/>
              </a:spcAft>
              <a:buSzPct val="100000"/>
              <a:buChar char="•"/>
            </a:pPr>
            <a:r>
              <a:rPr lang="en-US" sz="1250" dirty="0">
                <a:solidFill>
                  <a:srgbClr val="1E2A2E"/>
                </a:solidFill>
                <a:latin typeface="Calibri" pitchFamily="34" charset="0"/>
                <a:ea typeface="Calibri" pitchFamily="34" charset="-122"/>
                <a:cs typeface="Calibri" pitchFamily="34" charset="-120"/>
              </a:rPr>
              <a:t>TanStack Query 5</a:t>
            </a:r>
            <a:endParaRPr lang="en-US" sz="1250" dirty="0"/>
          </a:p>
        </p:txBody>
      </p:sp>
      <p:sp>
        <p:nvSpPr>
          <p:cNvPr id="11" name="Shape 8"/>
          <p:cNvSpPr/>
          <p:nvPr/>
        </p:nvSpPr>
        <p:spPr>
          <a:xfrm>
            <a:off x="3438144" y="1828800"/>
            <a:ext cx="2615184" cy="3703320"/>
          </a:xfrm>
          <a:prstGeom prst="rect">
            <a:avLst/>
          </a:prstGeom>
          <a:solidFill>
            <a:srgbClr val="F4FAF9"/>
          </a:solidFill>
          <a:ln w="12700">
            <a:solidFill>
              <a:srgbClr val="D7E6E4"/>
            </a:solidFill>
            <a:prstDash val="solid"/>
          </a:ln>
        </p:spPr>
      </p:sp>
      <p:sp>
        <p:nvSpPr>
          <p:cNvPr id="12" name="Shape 9"/>
          <p:cNvSpPr/>
          <p:nvPr/>
        </p:nvSpPr>
        <p:spPr>
          <a:xfrm>
            <a:off x="3438144" y="1828800"/>
            <a:ext cx="2615184" cy="109728"/>
          </a:xfrm>
          <a:prstGeom prst="rect">
            <a:avLst/>
          </a:prstGeom>
          <a:solidFill>
            <a:srgbClr val="0D9488"/>
          </a:solidFill>
          <a:ln/>
        </p:spPr>
      </p:sp>
      <p:sp>
        <p:nvSpPr>
          <p:cNvPr id="13" name="Shape 10"/>
          <p:cNvSpPr/>
          <p:nvPr/>
        </p:nvSpPr>
        <p:spPr>
          <a:xfrm>
            <a:off x="3694176" y="2139696"/>
            <a:ext cx="713232" cy="713232"/>
          </a:xfrm>
          <a:prstGeom prst="ellipse">
            <a:avLst/>
          </a:prstGeom>
          <a:solidFill>
            <a:srgbClr val="ECF7F5"/>
          </a:solidFill>
          <a:ln/>
        </p:spPr>
      </p:sp>
      <p:pic>
        <p:nvPicPr>
          <p:cNvPr id="14" name="Image 1" descr="preencoded.png"/>
          <p:cNvPicPr>
            <a:picLocks noChangeAspect="1"/>
          </p:cNvPicPr>
          <p:nvPr/>
        </p:nvPicPr>
        <p:blipFill>
          <a:blip r:embed="rId4"/>
          <a:stretch>
            <a:fillRect/>
          </a:stretch>
        </p:blipFill>
        <p:spPr>
          <a:xfrm>
            <a:off x="3854653" y="2300173"/>
            <a:ext cx="392278" cy="392278"/>
          </a:xfrm>
          <a:prstGeom prst="rect">
            <a:avLst/>
          </a:prstGeom>
        </p:spPr>
      </p:pic>
      <p:sp>
        <p:nvSpPr>
          <p:cNvPr id="15" name="Text 11"/>
          <p:cNvSpPr/>
          <p:nvPr/>
        </p:nvSpPr>
        <p:spPr>
          <a:xfrm>
            <a:off x="4517136" y="2286000"/>
            <a:ext cx="1481328" cy="457200"/>
          </a:xfrm>
          <a:prstGeom prst="rect">
            <a:avLst/>
          </a:prstGeom>
          <a:noFill/>
          <a:ln/>
        </p:spPr>
        <p:txBody>
          <a:bodyPr wrap="square" lIns="0" tIns="0" rIns="0" bIns="0" rtlCol="0" anchor="ctr"/>
          <a:lstStyle/>
          <a:p>
            <a:pPr marL="0" indent="0">
              <a:buNone/>
            </a:pPr>
            <a:r>
              <a:rPr lang="en-US" sz="1350" b="1" dirty="0">
                <a:solidFill>
                  <a:srgbClr val="0F5C5E"/>
                </a:solidFill>
                <a:latin typeface="Trebuchet MS" pitchFamily="34" charset="0"/>
                <a:ea typeface="Trebuchet MS" pitchFamily="34" charset="-122"/>
                <a:cs typeface="Trebuchet MS" pitchFamily="34" charset="-120"/>
              </a:rPr>
              <a:t>Mobile</a:t>
            </a:r>
            <a:endParaRPr lang="en-US" sz="1350" dirty="0"/>
          </a:p>
        </p:txBody>
      </p:sp>
      <p:sp>
        <p:nvSpPr>
          <p:cNvPr id="16" name="Text 12"/>
          <p:cNvSpPr/>
          <p:nvPr/>
        </p:nvSpPr>
        <p:spPr>
          <a:xfrm>
            <a:off x="3675888" y="3154680"/>
            <a:ext cx="2194560" cy="2286000"/>
          </a:xfrm>
          <a:prstGeom prst="rect">
            <a:avLst/>
          </a:prstGeom>
          <a:noFill/>
          <a:ln/>
        </p:spPr>
        <p:txBody>
          <a:bodyPr wrap="square" lIns="0" tIns="0" rIns="0" bIns="0" rtlCol="0" anchor="ctr"/>
          <a:lstStyle/>
          <a:p>
            <a:pPr marL="152400" indent="-152400">
              <a:spcAft>
                <a:spcPts val="700"/>
              </a:spcAft>
              <a:buSzPct val="100000"/>
              <a:buChar char="•"/>
            </a:pPr>
            <a:r>
              <a:rPr lang="en-US" sz="1250" dirty="0">
                <a:solidFill>
                  <a:srgbClr val="1E2A2E"/>
                </a:solidFill>
                <a:latin typeface="Calibri" pitchFamily="34" charset="0"/>
                <a:ea typeface="Calibri" pitchFamily="34" charset="-122"/>
                <a:cs typeface="Calibri" pitchFamily="34" charset="-120"/>
              </a:rPr>
              <a:t>Expo 54</a:t>
            </a:r>
            <a:endParaRPr lang="en-US" sz="1250" dirty="0"/>
          </a:p>
          <a:p>
            <a:pPr marL="152400" indent="-152400">
              <a:spcAft>
                <a:spcPts val="700"/>
              </a:spcAft>
              <a:buSzPct val="100000"/>
              <a:buChar char="•"/>
            </a:pPr>
            <a:r>
              <a:rPr lang="en-US" sz="1250" dirty="0">
                <a:solidFill>
                  <a:srgbClr val="1E2A2E"/>
                </a:solidFill>
                <a:latin typeface="Calibri" pitchFamily="34" charset="0"/>
                <a:ea typeface="Calibri" pitchFamily="34" charset="-122"/>
                <a:cs typeface="Calibri" pitchFamily="34" charset="-120"/>
              </a:rPr>
              <a:t>React Native 0.81</a:t>
            </a:r>
            <a:endParaRPr lang="en-US" sz="1250" dirty="0"/>
          </a:p>
          <a:p>
            <a:pPr marL="152400" indent="-152400">
              <a:spcAft>
                <a:spcPts val="700"/>
              </a:spcAft>
              <a:buSzPct val="100000"/>
              <a:buChar char="•"/>
            </a:pPr>
            <a:r>
              <a:rPr lang="en-US" sz="1250" dirty="0">
                <a:solidFill>
                  <a:srgbClr val="1E2A2E"/>
                </a:solidFill>
                <a:latin typeface="Calibri" pitchFamily="34" charset="0"/>
                <a:ea typeface="Calibri" pitchFamily="34" charset="-122"/>
                <a:cs typeface="Calibri" pitchFamily="34" charset="-120"/>
              </a:rPr>
              <a:t>React Navigation 7</a:t>
            </a:r>
            <a:endParaRPr lang="en-US" sz="1250" dirty="0"/>
          </a:p>
          <a:p>
            <a:pPr marL="152400" indent="-152400">
              <a:spcAft>
                <a:spcPts val="700"/>
              </a:spcAft>
              <a:buSzPct val="100000"/>
              <a:buChar char="•"/>
            </a:pPr>
            <a:r>
              <a:rPr lang="en-US" sz="1250" dirty="0">
                <a:solidFill>
                  <a:srgbClr val="1E2A2E"/>
                </a:solidFill>
                <a:latin typeface="Calibri" pitchFamily="34" charset="0"/>
                <a:ea typeface="Calibri" pitchFamily="34" charset="-122"/>
                <a:cs typeface="Calibri" pitchFamily="34" charset="-120"/>
              </a:rPr>
              <a:t>Expo Notifications</a:t>
            </a:r>
            <a:endParaRPr lang="en-US" sz="1250" dirty="0"/>
          </a:p>
        </p:txBody>
      </p:sp>
      <p:sp>
        <p:nvSpPr>
          <p:cNvPr id="17" name="Shape 13"/>
          <p:cNvSpPr/>
          <p:nvPr/>
        </p:nvSpPr>
        <p:spPr>
          <a:xfrm>
            <a:off x="6236208" y="1828800"/>
            <a:ext cx="2615184" cy="3703320"/>
          </a:xfrm>
          <a:prstGeom prst="rect">
            <a:avLst/>
          </a:prstGeom>
          <a:solidFill>
            <a:srgbClr val="F4FAF9"/>
          </a:solidFill>
          <a:ln w="12700">
            <a:solidFill>
              <a:srgbClr val="D7E6E4"/>
            </a:solidFill>
            <a:prstDash val="solid"/>
          </a:ln>
        </p:spPr>
      </p:sp>
      <p:sp>
        <p:nvSpPr>
          <p:cNvPr id="18" name="Shape 14"/>
          <p:cNvSpPr/>
          <p:nvPr/>
        </p:nvSpPr>
        <p:spPr>
          <a:xfrm>
            <a:off x="6236208" y="1828800"/>
            <a:ext cx="2615184" cy="109728"/>
          </a:xfrm>
          <a:prstGeom prst="rect">
            <a:avLst/>
          </a:prstGeom>
          <a:solidFill>
            <a:srgbClr val="0D9488"/>
          </a:solidFill>
          <a:ln/>
        </p:spPr>
      </p:sp>
      <p:sp>
        <p:nvSpPr>
          <p:cNvPr id="19" name="Shape 15"/>
          <p:cNvSpPr/>
          <p:nvPr/>
        </p:nvSpPr>
        <p:spPr>
          <a:xfrm>
            <a:off x="6492240" y="2139696"/>
            <a:ext cx="713232" cy="713232"/>
          </a:xfrm>
          <a:prstGeom prst="ellipse">
            <a:avLst/>
          </a:prstGeom>
          <a:solidFill>
            <a:srgbClr val="ECF7F5"/>
          </a:solidFill>
          <a:ln/>
        </p:spPr>
      </p:sp>
      <p:pic>
        <p:nvPicPr>
          <p:cNvPr id="20" name="Image 2" descr="preencoded.png"/>
          <p:cNvPicPr>
            <a:picLocks noChangeAspect="1"/>
          </p:cNvPicPr>
          <p:nvPr/>
        </p:nvPicPr>
        <p:blipFill>
          <a:blip r:embed="rId5"/>
          <a:stretch>
            <a:fillRect/>
          </a:stretch>
        </p:blipFill>
        <p:spPr>
          <a:xfrm>
            <a:off x="6652717" y="2300173"/>
            <a:ext cx="392278" cy="392278"/>
          </a:xfrm>
          <a:prstGeom prst="rect">
            <a:avLst/>
          </a:prstGeom>
        </p:spPr>
      </p:pic>
      <p:sp>
        <p:nvSpPr>
          <p:cNvPr id="21" name="Text 16"/>
          <p:cNvSpPr/>
          <p:nvPr/>
        </p:nvSpPr>
        <p:spPr>
          <a:xfrm>
            <a:off x="7315200" y="2286000"/>
            <a:ext cx="1481328" cy="457200"/>
          </a:xfrm>
          <a:prstGeom prst="rect">
            <a:avLst/>
          </a:prstGeom>
          <a:noFill/>
          <a:ln/>
        </p:spPr>
        <p:txBody>
          <a:bodyPr wrap="square" lIns="0" tIns="0" rIns="0" bIns="0" rtlCol="0" anchor="ctr"/>
          <a:lstStyle/>
          <a:p>
            <a:pPr marL="0" indent="0">
              <a:buNone/>
            </a:pPr>
            <a:r>
              <a:rPr lang="en-US" sz="1350" b="1" dirty="0">
                <a:solidFill>
                  <a:srgbClr val="0F5C5E"/>
                </a:solidFill>
                <a:latin typeface="Trebuchet MS" pitchFamily="34" charset="0"/>
                <a:ea typeface="Trebuchet MS" pitchFamily="34" charset="-122"/>
                <a:cs typeface="Trebuchet MS" pitchFamily="34" charset="-120"/>
              </a:rPr>
              <a:t>Backend</a:t>
            </a:r>
            <a:endParaRPr lang="en-US" sz="1350" dirty="0"/>
          </a:p>
        </p:txBody>
      </p:sp>
      <p:sp>
        <p:nvSpPr>
          <p:cNvPr id="22" name="Text 17"/>
          <p:cNvSpPr/>
          <p:nvPr/>
        </p:nvSpPr>
        <p:spPr>
          <a:xfrm>
            <a:off x="6473952" y="3154680"/>
            <a:ext cx="2194560" cy="2286000"/>
          </a:xfrm>
          <a:prstGeom prst="rect">
            <a:avLst/>
          </a:prstGeom>
          <a:noFill/>
          <a:ln/>
        </p:spPr>
        <p:txBody>
          <a:bodyPr wrap="square" lIns="0" tIns="0" rIns="0" bIns="0" rtlCol="0" anchor="ctr"/>
          <a:lstStyle/>
          <a:p>
            <a:pPr marL="152400" indent="-152400">
              <a:spcAft>
                <a:spcPts val="700"/>
              </a:spcAft>
              <a:buSzPct val="100000"/>
              <a:buChar char="•"/>
            </a:pPr>
            <a:r>
              <a:rPr lang="en-US" sz="1250" dirty="0">
                <a:solidFill>
                  <a:srgbClr val="1E2A2E"/>
                </a:solidFill>
                <a:latin typeface="Calibri" pitchFamily="34" charset="0"/>
                <a:ea typeface="Calibri" pitchFamily="34" charset="-122"/>
                <a:cs typeface="Calibri" pitchFamily="34" charset="-120"/>
              </a:rPr>
              <a:t>Node.js + Express 5</a:t>
            </a:r>
            <a:endParaRPr lang="en-US" sz="1250" dirty="0"/>
          </a:p>
          <a:p>
            <a:pPr marL="152400" indent="-152400">
              <a:spcAft>
                <a:spcPts val="700"/>
              </a:spcAft>
              <a:buSzPct val="100000"/>
              <a:buChar char="•"/>
            </a:pPr>
            <a:r>
              <a:rPr lang="en-US" sz="1250" dirty="0">
                <a:solidFill>
                  <a:srgbClr val="1E2A2E"/>
                </a:solidFill>
                <a:latin typeface="Calibri" pitchFamily="34" charset="0"/>
                <a:ea typeface="Calibri" pitchFamily="34" charset="-122"/>
                <a:cs typeface="Calibri" pitchFamily="34" charset="-120"/>
              </a:rPr>
              <a:t>Mongoose 9 / MongoDB</a:t>
            </a:r>
            <a:endParaRPr lang="en-US" sz="1250" dirty="0"/>
          </a:p>
          <a:p>
            <a:pPr marL="152400" indent="-152400">
              <a:spcAft>
                <a:spcPts val="700"/>
              </a:spcAft>
              <a:buSzPct val="100000"/>
              <a:buChar char="•"/>
            </a:pPr>
            <a:r>
              <a:rPr lang="en-US" sz="1250" dirty="0">
                <a:solidFill>
                  <a:srgbClr val="1E2A2E"/>
                </a:solidFill>
                <a:latin typeface="Calibri" pitchFamily="34" charset="0"/>
                <a:ea typeface="Calibri" pitchFamily="34" charset="-122"/>
                <a:cs typeface="Calibri" pitchFamily="34" charset="-120"/>
              </a:rPr>
              <a:t>Socket.io 4</a:t>
            </a:r>
            <a:endParaRPr lang="en-US" sz="1250" dirty="0"/>
          </a:p>
          <a:p>
            <a:pPr marL="152400" indent="-152400">
              <a:spcAft>
                <a:spcPts val="700"/>
              </a:spcAft>
              <a:buSzPct val="100000"/>
              <a:buChar char="•"/>
            </a:pPr>
            <a:r>
              <a:rPr lang="en-US" sz="1250" dirty="0">
                <a:solidFill>
                  <a:srgbClr val="1E2A2E"/>
                </a:solidFill>
                <a:latin typeface="Calibri" pitchFamily="34" charset="0"/>
                <a:ea typeface="Calibri" pitchFamily="34" charset="-122"/>
                <a:cs typeface="Calibri" pitchFamily="34" charset="-120"/>
              </a:rPr>
              <a:t>JWT · bcrypt · Helmet</a:t>
            </a:r>
            <a:endParaRPr lang="en-US" sz="1250" dirty="0"/>
          </a:p>
        </p:txBody>
      </p:sp>
      <p:sp>
        <p:nvSpPr>
          <p:cNvPr id="23" name="Shape 18"/>
          <p:cNvSpPr/>
          <p:nvPr/>
        </p:nvSpPr>
        <p:spPr>
          <a:xfrm>
            <a:off x="9034272" y="1828800"/>
            <a:ext cx="2615184" cy="3703320"/>
          </a:xfrm>
          <a:prstGeom prst="rect">
            <a:avLst/>
          </a:prstGeom>
          <a:solidFill>
            <a:srgbClr val="F4FAF9"/>
          </a:solidFill>
          <a:ln w="12700">
            <a:solidFill>
              <a:srgbClr val="D7E6E4"/>
            </a:solidFill>
            <a:prstDash val="solid"/>
          </a:ln>
        </p:spPr>
      </p:sp>
      <p:sp>
        <p:nvSpPr>
          <p:cNvPr id="24" name="Shape 19"/>
          <p:cNvSpPr/>
          <p:nvPr/>
        </p:nvSpPr>
        <p:spPr>
          <a:xfrm>
            <a:off x="9034272" y="1828800"/>
            <a:ext cx="2615184" cy="109728"/>
          </a:xfrm>
          <a:prstGeom prst="rect">
            <a:avLst/>
          </a:prstGeom>
          <a:solidFill>
            <a:srgbClr val="0D9488"/>
          </a:solidFill>
          <a:ln/>
        </p:spPr>
      </p:sp>
      <p:sp>
        <p:nvSpPr>
          <p:cNvPr id="25" name="Shape 20"/>
          <p:cNvSpPr/>
          <p:nvPr/>
        </p:nvSpPr>
        <p:spPr>
          <a:xfrm>
            <a:off x="9290304" y="2139696"/>
            <a:ext cx="713232" cy="713232"/>
          </a:xfrm>
          <a:prstGeom prst="ellipse">
            <a:avLst/>
          </a:prstGeom>
          <a:solidFill>
            <a:srgbClr val="ECF7F5"/>
          </a:solidFill>
          <a:ln/>
        </p:spPr>
      </p:sp>
      <p:pic>
        <p:nvPicPr>
          <p:cNvPr id="26" name="Image 3" descr="preencoded.png"/>
          <p:cNvPicPr>
            <a:picLocks noChangeAspect="1"/>
          </p:cNvPicPr>
          <p:nvPr/>
        </p:nvPicPr>
        <p:blipFill>
          <a:blip r:embed="rId6"/>
          <a:stretch>
            <a:fillRect/>
          </a:stretch>
        </p:blipFill>
        <p:spPr>
          <a:xfrm>
            <a:off x="9450781" y="2300173"/>
            <a:ext cx="392278" cy="392278"/>
          </a:xfrm>
          <a:prstGeom prst="rect">
            <a:avLst/>
          </a:prstGeom>
        </p:spPr>
      </p:pic>
      <p:sp>
        <p:nvSpPr>
          <p:cNvPr id="27" name="Text 21"/>
          <p:cNvSpPr/>
          <p:nvPr/>
        </p:nvSpPr>
        <p:spPr>
          <a:xfrm>
            <a:off x="10113264" y="2286000"/>
            <a:ext cx="1481328" cy="457200"/>
          </a:xfrm>
          <a:prstGeom prst="rect">
            <a:avLst/>
          </a:prstGeom>
          <a:noFill/>
          <a:ln/>
        </p:spPr>
        <p:txBody>
          <a:bodyPr wrap="square" lIns="0" tIns="0" rIns="0" bIns="0" rtlCol="0" anchor="ctr"/>
          <a:lstStyle/>
          <a:p>
            <a:pPr marL="0" indent="0">
              <a:buNone/>
            </a:pPr>
            <a:r>
              <a:rPr lang="en-US" sz="1350" b="1" dirty="0">
                <a:solidFill>
                  <a:srgbClr val="0F5C5E"/>
                </a:solidFill>
                <a:latin typeface="Trebuchet MS" pitchFamily="34" charset="0"/>
                <a:ea typeface="Trebuchet MS" pitchFamily="34" charset="-122"/>
                <a:cs typeface="Trebuchet MS" pitchFamily="34" charset="-120"/>
              </a:rPr>
              <a:t>Intelligence &amp; media</a:t>
            </a:r>
            <a:endParaRPr lang="en-US" sz="1350" dirty="0"/>
          </a:p>
        </p:txBody>
      </p:sp>
      <p:sp>
        <p:nvSpPr>
          <p:cNvPr id="28" name="Text 22"/>
          <p:cNvSpPr/>
          <p:nvPr/>
        </p:nvSpPr>
        <p:spPr>
          <a:xfrm>
            <a:off x="9272016" y="3154680"/>
            <a:ext cx="2194560" cy="2286000"/>
          </a:xfrm>
          <a:prstGeom prst="rect">
            <a:avLst/>
          </a:prstGeom>
          <a:noFill/>
          <a:ln/>
        </p:spPr>
        <p:txBody>
          <a:bodyPr wrap="square" lIns="0" tIns="0" rIns="0" bIns="0" rtlCol="0" anchor="ctr"/>
          <a:lstStyle/>
          <a:p>
            <a:pPr marL="152400" indent="-152400">
              <a:spcAft>
                <a:spcPts val="700"/>
              </a:spcAft>
              <a:buSzPct val="100000"/>
              <a:buChar char="•"/>
            </a:pPr>
            <a:r>
              <a:rPr lang="en-US" sz="1250" dirty="0">
                <a:solidFill>
                  <a:srgbClr val="1E2A2E"/>
                </a:solidFill>
                <a:latin typeface="Calibri" pitchFamily="34" charset="0"/>
                <a:ea typeface="Calibri" pitchFamily="34" charset="-122"/>
                <a:cs typeface="Calibri" pitchFamily="34" charset="-120"/>
              </a:rPr>
              <a:t>Ollama (local LLM)</a:t>
            </a:r>
            <a:endParaRPr lang="en-US" sz="1250" dirty="0"/>
          </a:p>
          <a:p>
            <a:pPr marL="152400" indent="-152400">
              <a:spcAft>
                <a:spcPts val="700"/>
              </a:spcAft>
              <a:buSzPct val="100000"/>
              <a:buChar char="•"/>
            </a:pPr>
            <a:r>
              <a:rPr lang="en-US" sz="1250" dirty="0">
                <a:solidFill>
                  <a:srgbClr val="1E2A2E"/>
                </a:solidFill>
                <a:latin typeface="Calibri" pitchFamily="34" charset="0"/>
                <a:ea typeface="Calibri" pitchFamily="34" charset="-122"/>
                <a:cs typeface="Calibri" pitchFamily="34" charset="-120"/>
              </a:rPr>
              <a:t>WebRTC + Zoom</a:t>
            </a:r>
            <a:endParaRPr lang="en-US" sz="1250" dirty="0"/>
          </a:p>
          <a:p>
            <a:pPr marL="152400" indent="-152400">
              <a:spcAft>
                <a:spcPts val="700"/>
              </a:spcAft>
              <a:buSzPct val="100000"/>
              <a:buChar char="•"/>
            </a:pPr>
            <a:r>
              <a:rPr lang="en-US" sz="1250" dirty="0">
                <a:solidFill>
                  <a:srgbClr val="1E2A2E"/>
                </a:solidFill>
                <a:latin typeface="Calibri" pitchFamily="34" charset="0"/>
                <a:ea typeface="Calibri" pitchFamily="34" charset="-122"/>
                <a:cs typeface="Calibri" pitchFamily="34" charset="-120"/>
              </a:rPr>
              <a:t>Nodemailer + cron</a:t>
            </a:r>
            <a:endParaRPr lang="en-US" sz="1250" dirty="0"/>
          </a:p>
          <a:p>
            <a:pPr marL="152400" indent="-152400">
              <a:spcAft>
                <a:spcPts val="700"/>
              </a:spcAft>
              <a:buSzPct val="100000"/>
              <a:buChar char="•"/>
            </a:pPr>
            <a:r>
              <a:rPr lang="en-US" sz="1250" dirty="0">
                <a:solidFill>
                  <a:srgbClr val="1E2A2E"/>
                </a:solidFill>
                <a:latin typeface="Calibri" pitchFamily="34" charset="0"/>
                <a:ea typeface="Calibri" pitchFamily="34" charset="-122"/>
                <a:cs typeface="Calibri" pitchFamily="34" charset="-120"/>
              </a:rPr>
              <a:t>Expo Push</a:t>
            </a:r>
            <a:endParaRPr lang="en-US" sz="1250" dirty="0"/>
          </a:p>
        </p:txBody>
      </p:sp>
      <p:sp>
        <p:nvSpPr>
          <p:cNvPr id="29" name="Text 23"/>
          <p:cNvSpPr/>
          <p:nvPr/>
        </p:nvSpPr>
        <p:spPr>
          <a:xfrm>
            <a:off x="640080" y="5806440"/>
            <a:ext cx="10881360" cy="457200"/>
          </a:xfrm>
          <a:prstGeom prst="rect">
            <a:avLst/>
          </a:prstGeom>
          <a:noFill/>
          <a:ln/>
        </p:spPr>
        <p:txBody>
          <a:bodyPr wrap="square" rtlCol="0" anchor="ctr"/>
          <a:lstStyle/>
          <a:p>
            <a:pPr marL="0" indent="0" algn="ctr">
              <a:buNone/>
            </a:pPr>
            <a:r>
              <a:rPr lang="en-US" sz="1300" i="1" dirty="0">
                <a:solidFill>
                  <a:srgbClr val="1E2A2E"/>
                </a:solidFill>
                <a:latin typeface="Calibri" pitchFamily="34" charset="0"/>
                <a:ea typeface="Calibri" pitchFamily="34" charset="-122"/>
                <a:cs typeface="Calibri" pitchFamily="34" charset="-120"/>
              </a:rPr>
              <a:t>A MERN-family stack extended to mobile with React Native and to intelligence with a self-hosted model — mostly open-source.</a:t>
            </a:r>
            <a:endParaRPr lang="en-US" sz="13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20624"/>
            <a:ext cx="10972800" cy="274320"/>
          </a:xfrm>
          <a:prstGeom prst="rect">
            <a:avLst/>
          </a:prstGeom>
          <a:noFill/>
          <a:ln/>
        </p:spPr>
        <p:txBody>
          <a:bodyPr wrap="square" lIns="0" tIns="0" rIns="0" bIns="0" rtlCol="0" anchor="ctr"/>
          <a:lstStyle/>
          <a:p>
            <a:pPr marL="0" indent="0">
              <a:buNone/>
            </a:pPr>
            <a:r>
              <a:rPr lang="en-US" sz="1200" b="1" kern="0" spc="300" dirty="0">
                <a:solidFill>
                  <a:srgbClr val="0D9488"/>
                </a:solidFill>
                <a:latin typeface="Trebuchet MS" pitchFamily="34" charset="0"/>
                <a:ea typeface="Trebuchet MS" pitchFamily="34" charset="-122"/>
                <a:cs typeface="Trebuchet MS" pitchFamily="34" charset="-120"/>
              </a:rPr>
              <a:t>WRAPPING UP</a:t>
            </a:r>
            <a:endParaRPr lang="en-US" sz="1200" dirty="0"/>
          </a:p>
        </p:txBody>
      </p:sp>
      <p:sp>
        <p:nvSpPr>
          <p:cNvPr id="3" name="Text 1"/>
          <p:cNvSpPr/>
          <p:nvPr/>
        </p:nvSpPr>
        <p:spPr>
          <a:xfrm>
            <a:off x="640080" y="676656"/>
            <a:ext cx="11155680" cy="640080"/>
          </a:xfrm>
          <a:prstGeom prst="rect">
            <a:avLst/>
          </a:prstGeom>
          <a:noFill/>
          <a:ln/>
        </p:spPr>
        <p:txBody>
          <a:bodyPr wrap="square" lIns="0" tIns="0" rIns="0" bIns="0" rtlCol="0" anchor="ctr"/>
          <a:lstStyle/>
          <a:p>
            <a:pPr marL="0" indent="0">
              <a:buNone/>
            </a:pPr>
            <a:r>
              <a:rPr lang="en-US" sz="2700" b="1" dirty="0">
                <a:solidFill>
                  <a:srgbClr val="0F5C5E"/>
                </a:solidFill>
                <a:latin typeface="Trebuchet MS" pitchFamily="34" charset="0"/>
                <a:ea typeface="Trebuchet MS" pitchFamily="34" charset="-122"/>
                <a:cs typeface="Trebuchet MS" pitchFamily="34" charset="-120"/>
              </a:rPr>
              <a:t>Conclusion</a:t>
            </a:r>
            <a:endParaRPr lang="en-US" sz="2700" dirty="0"/>
          </a:p>
        </p:txBody>
      </p:sp>
      <p:sp>
        <p:nvSpPr>
          <p:cNvPr id="4" name="Text 2"/>
          <p:cNvSpPr/>
          <p:nvPr/>
        </p:nvSpPr>
        <p:spPr>
          <a:xfrm>
            <a:off x="11323015" y="6437376"/>
            <a:ext cx="548640" cy="274320"/>
          </a:xfrm>
          <a:prstGeom prst="rect">
            <a:avLst/>
          </a:prstGeom>
          <a:noFill/>
          <a:ln/>
        </p:spPr>
        <p:txBody>
          <a:bodyPr wrap="square" rtlCol="0" anchor="ctr"/>
          <a:lstStyle/>
          <a:p>
            <a:pPr marL="0" indent="0" algn="r">
              <a:buNone/>
            </a:pPr>
            <a:r>
              <a:rPr lang="en-US" sz="1000" dirty="0">
                <a:solidFill>
                  <a:srgbClr val="5B7077"/>
                </a:solidFill>
                <a:latin typeface="Calibri" pitchFamily="34" charset="0"/>
                <a:ea typeface="Calibri" pitchFamily="34" charset="-122"/>
                <a:cs typeface="Calibri" pitchFamily="34" charset="-120"/>
              </a:rPr>
              <a:t>74</a:t>
            </a:r>
            <a:endParaRPr lang="en-US" sz="1000" dirty="0"/>
          </a:p>
        </p:txBody>
      </p:sp>
      <p:sp>
        <p:nvSpPr>
          <p:cNvPr id="5" name="Text 3"/>
          <p:cNvSpPr/>
          <p:nvPr/>
        </p:nvSpPr>
        <p:spPr>
          <a:xfrm>
            <a:off x="822960" y="1783080"/>
            <a:ext cx="10515600" cy="914400"/>
          </a:xfrm>
          <a:prstGeom prst="rect">
            <a:avLst/>
          </a:prstGeom>
          <a:noFill/>
          <a:ln/>
        </p:spPr>
        <p:txBody>
          <a:bodyPr wrap="square" rtlCol="0" anchor="ctr"/>
          <a:lstStyle/>
          <a:p>
            <a:pPr marL="0" indent="0">
              <a:lnSpc>
                <a:spcPct val="110000"/>
              </a:lnSpc>
              <a:buNone/>
            </a:pPr>
            <a:r>
              <a:rPr lang="en-US" sz="2000" dirty="0">
                <a:solidFill>
                  <a:srgbClr val="1E2A2E"/>
                </a:solidFill>
                <a:latin typeface="Trebuchet MS" pitchFamily="34" charset="0"/>
                <a:ea typeface="Trebuchet MS" pitchFamily="34" charset="-122"/>
                <a:cs typeface="Trebuchet MS" pitchFamily="34" charset="-120"/>
              </a:rPr>
              <a:t>NeuroLand turns a fragmented therapy journey into </a:t>
            </a:r>
            <a:r>
              <a:rPr lang="en-US" sz="2000" b="1" dirty="0">
                <a:solidFill>
                  <a:srgbClr val="0F5C5E"/>
                </a:solidFill>
                <a:latin typeface="Trebuchet MS" pitchFamily="34" charset="0"/>
                <a:ea typeface="Trebuchet MS" pitchFamily="34" charset="-122"/>
                <a:cs typeface="Trebuchet MS" pitchFamily="34" charset="-120"/>
              </a:rPr>
              <a:t>one connected, trustworthy, inclusive system</a:t>
            </a:r>
            <a:r>
              <a:rPr lang="en-US" sz="2000" dirty="0">
                <a:solidFill>
                  <a:srgbClr val="1E2A2E"/>
                </a:solidFill>
                <a:latin typeface="Trebuchet MS" pitchFamily="34" charset="0"/>
                <a:ea typeface="Trebuchet MS" pitchFamily="34" charset="-122"/>
                <a:cs typeface="Trebuchet MS" pitchFamily="34" charset="-120"/>
              </a:rPr>
              <a:t> — delivered end-to-end across web and mobile.</a:t>
            </a:r>
            <a:endParaRPr lang="en-US" sz="2000" dirty="0"/>
          </a:p>
        </p:txBody>
      </p:sp>
      <p:sp>
        <p:nvSpPr>
          <p:cNvPr id="6" name="Shape 4"/>
          <p:cNvSpPr/>
          <p:nvPr/>
        </p:nvSpPr>
        <p:spPr>
          <a:xfrm>
            <a:off x="868680" y="3063240"/>
            <a:ext cx="2560320" cy="1828800"/>
          </a:xfrm>
          <a:prstGeom prst="rect">
            <a:avLst/>
          </a:prstGeom>
          <a:solidFill>
            <a:srgbClr val="F4FAF9"/>
          </a:solidFill>
          <a:ln w="12700">
            <a:solidFill>
              <a:srgbClr val="D7E6E4"/>
            </a:solidFill>
            <a:prstDash val="solid"/>
          </a:ln>
        </p:spPr>
      </p:sp>
      <p:sp>
        <p:nvSpPr>
          <p:cNvPr id="7" name="Shape 5"/>
          <p:cNvSpPr/>
          <p:nvPr/>
        </p:nvSpPr>
        <p:spPr>
          <a:xfrm>
            <a:off x="1714500" y="3337560"/>
            <a:ext cx="868680" cy="868680"/>
          </a:xfrm>
          <a:prstGeom prst="ellipse">
            <a:avLst/>
          </a:prstGeom>
          <a:solidFill>
            <a:srgbClr val="FFFFFF"/>
          </a:solidFill>
          <a:ln/>
        </p:spPr>
      </p:sp>
      <p:pic>
        <p:nvPicPr>
          <p:cNvPr id="8" name="Image 0" descr="preencoded.png"/>
          <p:cNvPicPr>
            <a:picLocks noChangeAspect="1"/>
          </p:cNvPicPr>
          <p:nvPr/>
        </p:nvPicPr>
        <p:blipFill>
          <a:blip r:embed="rId3"/>
          <a:stretch>
            <a:fillRect/>
          </a:stretch>
        </p:blipFill>
        <p:spPr>
          <a:xfrm>
            <a:off x="1909953" y="3533013"/>
            <a:ext cx="477774" cy="477774"/>
          </a:xfrm>
          <a:prstGeom prst="rect">
            <a:avLst/>
          </a:prstGeom>
        </p:spPr>
      </p:pic>
      <p:sp>
        <p:nvSpPr>
          <p:cNvPr id="9" name="Text 6"/>
          <p:cNvSpPr/>
          <p:nvPr/>
        </p:nvSpPr>
        <p:spPr>
          <a:xfrm>
            <a:off x="868680" y="4270248"/>
            <a:ext cx="2560320" cy="320040"/>
          </a:xfrm>
          <a:prstGeom prst="rect">
            <a:avLst/>
          </a:prstGeom>
          <a:noFill/>
          <a:ln/>
        </p:spPr>
        <p:txBody>
          <a:bodyPr wrap="square" lIns="0" tIns="0" rIns="0" bIns="0" rtlCol="0" anchor="ctr"/>
          <a:lstStyle/>
          <a:p>
            <a:pPr marL="0" indent="0" algn="ctr">
              <a:buNone/>
            </a:pPr>
            <a:r>
              <a:rPr lang="en-US" sz="1600" b="1" dirty="0">
                <a:solidFill>
                  <a:srgbClr val="0F5C5E"/>
                </a:solidFill>
                <a:latin typeface="Trebuchet MS" pitchFamily="34" charset="0"/>
                <a:ea typeface="Trebuchet MS" pitchFamily="34" charset="-122"/>
                <a:cs typeface="Trebuchet MS" pitchFamily="34" charset="-120"/>
              </a:rPr>
              <a:t>Trusted</a:t>
            </a:r>
            <a:endParaRPr lang="en-US" sz="1600" dirty="0"/>
          </a:p>
        </p:txBody>
      </p:sp>
      <p:sp>
        <p:nvSpPr>
          <p:cNvPr id="10" name="Text 7"/>
          <p:cNvSpPr/>
          <p:nvPr/>
        </p:nvSpPr>
        <p:spPr>
          <a:xfrm>
            <a:off x="960120" y="4581144"/>
            <a:ext cx="2377440" cy="274320"/>
          </a:xfrm>
          <a:prstGeom prst="rect">
            <a:avLst/>
          </a:prstGeom>
          <a:noFill/>
          <a:ln/>
        </p:spPr>
        <p:txBody>
          <a:bodyPr wrap="square" lIns="0" tIns="0" rIns="0" bIns="0" rtlCol="0" anchor="ctr"/>
          <a:lstStyle/>
          <a:p>
            <a:pPr marL="0" indent="0" algn="ctr">
              <a:buNone/>
            </a:pPr>
            <a:r>
              <a:rPr lang="en-US" sz="1100" dirty="0">
                <a:solidFill>
                  <a:srgbClr val="5B7077"/>
                </a:solidFill>
                <a:latin typeface="Calibri" pitchFamily="34" charset="0"/>
                <a:ea typeface="Calibri" pitchFamily="34" charset="-122"/>
                <a:cs typeface="Calibri" pitchFamily="34" charset="-120"/>
              </a:rPr>
              <a:t>verified therapists only</a:t>
            </a:r>
            <a:endParaRPr lang="en-US" sz="1100" dirty="0"/>
          </a:p>
        </p:txBody>
      </p:sp>
      <p:sp>
        <p:nvSpPr>
          <p:cNvPr id="11" name="Shape 8"/>
          <p:cNvSpPr/>
          <p:nvPr/>
        </p:nvSpPr>
        <p:spPr>
          <a:xfrm>
            <a:off x="3657600" y="3063240"/>
            <a:ext cx="2560320" cy="1828800"/>
          </a:xfrm>
          <a:prstGeom prst="rect">
            <a:avLst/>
          </a:prstGeom>
          <a:solidFill>
            <a:srgbClr val="F4FAF9"/>
          </a:solidFill>
          <a:ln w="12700">
            <a:solidFill>
              <a:srgbClr val="D7E6E4"/>
            </a:solidFill>
            <a:prstDash val="solid"/>
          </a:ln>
        </p:spPr>
      </p:sp>
      <p:sp>
        <p:nvSpPr>
          <p:cNvPr id="12" name="Shape 9"/>
          <p:cNvSpPr/>
          <p:nvPr/>
        </p:nvSpPr>
        <p:spPr>
          <a:xfrm>
            <a:off x="4503420" y="3337560"/>
            <a:ext cx="868680" cy="868680"/>
          </a:xfrm>
          <a:prstGeom prst="ellipse">
            <a:avLst/>
          </a:prstGeom>
          <a:solidFill>
            <a:srgbClr val="FFFFFF"/>
          </a:solidFill>
          <a:ln/>
        </p:spPr>
      </p:sp>
      <p:pic>
        <p:nvPicPr>
          <p:cNvPr id="13" name="Image 1" descr="preencoded.png"/>
          <p:cNvPicPr>
            <a:picLocks noChangeAspect="1"/>
          </p:cNvPicPr>
          <p:nvPr/>
        </p:nvPicPr>
        <p:blipFill>
          <a:blip r:embed="rId4"/>
          <a:stretch>
            <a:fillRect/>
          </a:stretch>
        </p:blipFill>
        <p:spPr>
          <a:xfrm>
            <a:off x="4698873" y="3533013"/>
            <a:ext cx="477774" cy="477774"/>
          </a:xfrm>
          <a:prstGeom prst="rect">
            <a:avLst/>
          </a:prstGeom>
        </p:spPr>
      </p:pic>
      <p:sp>
        <p:nvSpPr>
          <p:cNvPr id="14" name="Text 10"/>
          <p:cNvSpPr/>
          <p:nvPr/>
        </p:nvSpPr>
        <p:spPr>
          <a:xfrm>
            <a:off x="3657600" y="4270248"/>
            <a:ext cx="2560320" cy="320040"/>
          </a:xfrm>
          <a:prstGeom prst="rect">
            <a:avLst/>
          </a:prstGeom>
          <a:noFill/>
          <a:ln/>
        </p:spPr>
        <p:txBody>
          <a:bodyPr wrap="square" lIns="0" tIns="0" rIns="0" bIns="0" rtlCol="0" anchor="ctr"/>
          <a:lstStyle/>
          <a:p>
            <a:pPr marL="0" indent="0" algn="ctr">
              <a:buNone/>
            </a:pPr>
            <a:r>
              <a:rPr lang="en-US" sz="1600" b="1" dirty="0">
                <a:solidFill>
                  <a:srgbClr val="0F5C5E"/>
                </a:solidFill>
                <a:latin typeface="Trebuchet MS" pitchFamily="34" charset="0"/>
                <a:ea typeface="Trebuchet MS" pitchFamily="34" charset="-122"/>
                <a:cs typeface="Trebuchet MS" pitchFamily="34" charset="-120"/>
              </a:rPr>
              <a:t>Connected</a:t>
            </a:r>
            <a:endParaRPr lang="en-US" sz="1600" dirty="0"/>
          </a:p>
        </p:txBody>
      </p:sp>
      <p:sp>
        <p:nvSpPr>
          <p:cNvPr id="15" name="Text 11"/>
          <p:cNvSpPr/>
          <p:nvPr/>
        </p:nvSpPr>
        <p:spPr>
          <a:xfrm>
            <a:off x="3749040" y="4581144"/>
            <a:ext cx="2377440" cy="274320"/>
          </a:xfrm>
          <a:prstGeom prst="rect">
            <a:avLst/>
          </a:prstGeom>
          <a:noFill/>
          <a:ln/>
        </p:spPr>
        <p:txBody>
          <a:bodyPr wrap="square" lIns="0" tIns="0" rIns="0" bIns="0" rtlCol="0" anchor="ctr"/>
          <a:lstStyle/>
          <a:p>
            <a:pPr marL="0" indent="0" algn="ctr">
              <a:buNone/>
            </a:pPr>
            <a:r>
              <a:rPr lang="en-US" sz="1100" dirty="0">
                <a:solidFill>
                  <a:srgbClr val="5B7077"/>
                </a:solidFill>
                <a:latin typeface="Calibri" pitchFamily="34" charset="0"/>
                <a:ea typeface="Calibri" pitchFamily="34" charset="-122"/>
                <a:cs typeface="Calibri" pitchFamily="34" charset="-120"/>
              </a:rPr>
              <a:t>one linked care record</a:t>
            </a:r>
            <a:endParaRPr lang="en-US" sz="1100" dirty="0"/>
          </a:p>
        </p:txBody>
      </p:sp>
      <p:sp>
        <p:nvSpPr>
          <p:cNvPr id="16" name="Shape 12"/>
          <p:cNvSpPr/>
          <p:nvPr/>
        </p:nvSpPr>
        <p:spPr>
          <a:xfrm>
            <a:off x="6446520" y="3063240"/>
            <a:ext cx="2560320" cy="1828800"/>
          </a:xfrm>
          <a:prstGeom prst="rect">
            <a:avLst/>
          </a:prstGeom>
          <a:solidFill>
            <a:srgbClr val="F4FAF9"/>
          </a:solidFill>
          <a:ln w="12700">
            <a:solidFill>
              <a:srgbClr val="D7E6E4"/>
            </a:solidFill>
            <a:prstDash val="solid"/>
          </a:ln>
        </p:spPr>
      </p:sp>
      <p:sp>
        <p:nvSpPr>
          <p:cNvPr id="17" name="Shape 13"/>
          <p:cNvSpPr/>
          <p:nvPr/>
        </p:nvSpPr>
        <p:spPr>
          <a:xfrm>
            <a:off x="7292340" y="3337560"/>
            <a:ext cx="868680" cy="868680"/>
          </a:xfrm>
          <a:prstGeom prst="ellipse">
            <a:avLst/>
          </a:prstGeom>
          <a:solidFill>
            <a:srgbClr val="FFFFFF"/>
          </a:solidFill>
          <a:ln/>
        </p:spPr>
      </p:sp>
      <p:pic>
        <p:nvPicPr>
          <p:cNvPr id="18" name="Image 2" descr="preencoded.png"/>
          <p:cNvPicPr>
            <a:picLocks noChangeAspect="1"/>
          </p:cNvPicPr>
          <p:nvPr/>
        </p:nvPicPr>
        <p:blipFill>
          <a:blip r:embed="rId5"/>
          <a:stretch>
            <a:fillRect/>
          </a:stretch>
        </p:blipFill>
        <p:spPr>
          <a:xfrm>
            <a:off x="7487793" y="3533013"/>
            <a:ext cx="477774" cy="477774"/>
          </a:xfrm>
          <a:prstGeom prst="rect">
            <a:avLst/>
          </a:prstGeom>
        </p:spPr>
      </p:pic>
      <p:sp>
        <p:nvSpPr>
          <p:cNvPr id="19" name="Text 14"/>
          <p:cNvSpPr/>
          <p:nvPr/>
        </p:nvSpPr>
        <p:spPr>
          <a:xfrm>
            <a:off x="6446520" y="4270248"/>
            <a:ext cx="2560320" cy="320040"/>
          </a:xfrm>
          <a:prstGeom prst="rect">
            <a:avLst/>
          </a:prstGeom>
          <a:noFill/>
          <a:ln/>
        </p:spPr>
        <p:txBody>
          <a:bodyPr wrap="square" lIns="0" tIns="0" rIns="0" bIns="0" rtlCol="0" anchor="ctr"/>
          <a:lstStyle/>
          <a:p>
            <a:pPr marL="0" indent="0" algn="ctr">
              <a:buNone/>
            </a:pPr>
            <a:r>
              <a:rPr lang="en-US" sz="1600" b="1" dirty="0">
                <a:solidFill>
                  <a:srgbClr val="0F5C5E"/>
                </a:solidFill>
                <a:latin typeface="Trebuchet MS" pitchFamily="34" charset="0"/>
                <a:ea typeface="Trebuchet MS" pitchFamily="34" charset="-122"/>
                <a:cs typeface="Trebuchet MS" pitchFamily="34" charset="-120"/>
              </a:rPr>
              <a:t>Real-time</a:t>
            </a:r>
            <a:endParaRPr lang="en-US" sz="1600" dirty="0"/>
          </a:p>
        </p:txBody>
      </p:sp>
      <p:sp>
        <p:nvSpPr>
          <p:cNvPr id="20" name="Text 15"/>
          <p:cNvSpPr/>
          <p:nvPr/>
        </p:nvSpPr>
        <p:spPr>
          <a:xfrm>
            <a:off x="6537960" y="4581144"/>
            <a:ext cx="2377440" cy="274320"/>
          </a:xfrm>
          <a:prstGeom prst="rect">
            <a:avLst/>
          </a:prstGeom>
          <a:noFill/>
          <a:ln/>
        </p:spPr>
        <p:txBody>
          <a:bodyPr wrap="square" lIns="0" tIns="0" rIns="0" bIns="0" rtlCol="0" anchor="ctr"/>
          <a:lstStyle/>
          <a:p>
            <a:pPr marL="0" indent="0" algn="ctr">
              <a:buNone/>
            </a:pPr>
            <a:r>
              <a:rPr lang="en-US" sz="1100" dirty="0">
                <a:solidFill>
                  <a:srgbClr val="5B7077"/>
                </a:solidFill>
                <a:latin typeface="Calibri" pitchFamily="34" charset="0"/>
                <a:ea typeface="Calibri" pitchFamily="34" charset="-122"/>
                <a:cs typeface="Calibri" pitchFamily="34" charset="-120"/>
              </a:rPr>
              <a:t>live across both apps</a:t>
            </a:r>
            <a:endParaRPr lang="en-US" sz="1100" dirty="0"/>
          </a:p>
        </p:txBody>
      </p:sp>
      <p:sp>
        <p:nvSpPr>
          <p:cNvPr id="21" name="Shape 16"/>
          <p:cNvSpPr/>
          <p:nvPr/>
        </p:nvSpPr>
        <p:spPr>
          <a:xfrm>
            <a:off x="9235440" y="3063240"/>
            <a:ext cx="2560320" cy="1828800"/>
          </a:xfrm>
          <a:prstGeom prst="rect">
            <a:avLst/>
          </a:prstGeom>
          <a:solidFill>
            <a:srgbClr val="F4FAF9"/>
          </a:solidFill>
          <a:ln w="12700">
            <a:solidFill>
              <a:srgbClr val="D7E6E4"/>
            </a:solidFill>
            <a:prstDash val="solid"/>
          </a:ln>
        </p:spPr>
      </p:sp>
      <p:sp>
        <p:nvSpPr>
          <p:cNvPr id="22" name="Shape 17"/>
          <p:cNvSpPr/>
          <p:nvPr/>
        </p:nvSpPr>
        <p:spPr>
          <a:xfrm>
            <a:off x="10081260" y="3337560"/>
            <a:ext cx="868680" cy="868680"/>
          </a:xfrm>
          <a:prstGeom prst="ellipse">
            <a:avLst/>
          </a:prstGeom>
          <a:solidFill>
            <a:srgbClr val="FFFFFF"/>
          </a:solidFill>
          <a:ln/>
        </p:spPr>
      </p:sp>
      <p:pic>
        <p:nvPicPr>
          <p:cNvPr id="23" name="Image 3" descr="preencoded.png"/>
          <p:cNvPicPr>
            <a:picLocks noChangeAspect="1"/>
          </p:cNvPicPr>
          <p:nvPr/>
        </p:nvPicPr>
        <p:blipFill>
          <a:blip r:embed="rId6"/>
          <a:stretch>
            <a:fillRect/>
          </a:stretch>
        </p:blipFill>
        <p:spPr>
          <a:xfrm>
            <a:off x="10276713" y="3533013"/>
            <a:ext cx="477774" cy="477774"/>
          </a:xfrm>
          <a:prstGeom prst="rect">
            <a:avLst/>
          </a:prstGeom>
        </p:spPr>
      </p:pic>
      <p:sp>
        <p:nvSpPr>
          <p:cNvPr id="24" name="Text 18"/>
          <p:cNvSpPr/>
          <p:nvPr/>
        </p:nvSpPr>
        <p:spPr>
          <a:xfrm>
            <a:off x="9235440" y="4270248"/>
            <a:ext cx="2560320" cy="320040"/>
          </a:xfrm>
          <a:prstGeom prst="rect">
            <a:avLst/>
          </a:prstGeom>
          <a:noFill/>
          <a:ln/>
        </p:spPr>
        <p:txBody>
          <a:bodyPr wrap="square" lIns="0" tIns="0" rIns="0" bIns="0" rtlCol="0" anchor="ctr"/>
          <a:lstStyle/>
          <a:p>
            <a:pPr marL="0" indent="0" algn="ctr">
              <a:buNone/>
            </a:pPr>
            <a:r>
              <a:rPr lang="en-US" sz="1600" b="1" dirty="0">
                <a:solidFill>
                  <a:srgbClr val="0F5C5E"/>
                </a:solidFill>
                <a:latin typeface="Trebuchet MS" pitchFamily="34" charset="0"/>
                <a:ea typeface="Trebuchet MS" pitchFamily="34" charset="-122"/>
                <a:cs typeface="Trebuchet MS" pitchFamily="34" charset="-120"/>
              </a:rPr>
              <a:t>Inclusive</a:t>
            </a:r>
            <a:endParaRPr lang="en-US" sz="1600" dirty="0"/>
          </a:p>
        </p:txBody>
      </p:sp>
      <p:sp>
        <p:nvSpPr>
          <p:cNvPr id="25" name="Text 19"/>
          <p:cNvSpPr/>
          <p:nvPr/>
        </p:nvSpPr>
        <p:spPr>
          <a:xfrm>
            <a:off x="9326880" y="4581144"/>
            <a:ext cx="2377440" cy="274320"/>
          </a:xfrm>
          <a:prstGeom prst="rect">
            <a:avLst/>
          </a:prstGeom>
          <a:noFill/>
          <a:ln/>
        </p:spPr>
        <p:txBody>
          <a:bodyPr wrap="square" lIns="0" tIns="0" rIns="0" bIns="0" rtlCol="0" anchor="ctr"/>
          <a:lstStyle/>
          <a:p>
            <a:pPr marL="0" indent="0" algn="ctr">
              <a:buNone/>
            </a:pPr>
            <a:r>
              <a:rPr lang="en-US" sz="1100" dirty="0">
                <a:solidFill>
                  <a:srgbClr val="5B7077"/>
                </a:solidFill>
                <a:latin typeface="Calibri" pitchFamily="34" charset="0"/>
                <a:ea typeface="Calibri" pitchFamily="34" charset="-122"/>
                <a:cs typeface="Calibri" pitchFamily="34" charset="-120"/>
              </a:rPr>
              <a:t>child-ready &amp; bilingual</a:t>
            </a:r>
            <a:endParaRPr lang="en-US" sz="1100" dirty="0"/>
          </a:p>
        </p:txBody>
      </p:sp>
      <p:sp>
        <p:nvSpPr>
          <p:cNvPr id="26" name="Text 20"/>
          <p:cNvSpPr/>
          <p:nvPr/>
        </p:nvSpPr>
        <p:spPr>
          <a:xfrm>
            <a:off x="822960" y="5212080"/>
            <a:ext cx="10515600" cy="731520"/>
          </a:xfrm>
          <a:prstGeom prst="rect">
            <a:avLst/>
          </a:prstGeom>
          <a:noFill/>
          <a:ln/>
        </p:spPr>
        <p:txBody>
          <a:bodyPr wrap="square" rtlCol="0" anchor="ctr"/>
          <a:lstStyle/>
          <a:p>
            <a:pPr marL="0" indent="0" algn="ctr">
              <a:lnSpc>
                <a:spcPct val="110000"/>
              </a:lnSpc>
              <a:buNone/>
            </a:pPr>
            <a:r>
              <a:rPr lang="en-US" sz="1350" dirty="0">
                <a:solidFill>
                  <a:srgbClr val="1E2A2E"/>
                </a:solidFill>
                <a:latin typeface="Calibri" pitchFamily="34" charset="0"/>
                <a:ea typeface="Calibri" pitchFamily="34" charset="-122"/>
                <a:cs typeface="Calibri" pitchFamily="34" charset="-120"/>
              </a:rPr>
              <a:t>Verification and audit were built as foundations — not afterthoughts — and a child can use the product without an email account. The four pillars promised at the start were each realised, on one shared API.</a:t>
            </a:r>
            <a:endParaRPr lang="en-US" sz="135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0B2A2E"/>
        </a:solidFill>
        <a:effectLst/>
      </p:bgPr>
    </p:bg>
    <p:spTree>
      <p:nvGrpSpPr>
        <p:cNvPr id="1" name=""/>
        <p:cNvGrpSpPr/>
        <p:nvPr/>
      </p:nvGrpSpPr>
      <p:grpSpPr>
        <a:xfrm>
          <a:off x="0" y="0"/>
          <a:ext cx="0" cy="0"/>
          <a:chOff x="0" y="0"/>
          <a:chExt cx="0" cy="0"/>
        </a:xfrm>
      </p:grpSpPr>
      <p:sp>
        <p:nvSpPr>
          <p:cNvPr id="2" name="Shape 0"/>
          <p:cNvSpPr/>
          <p:nvPr/>
        </p:nvSpPr>
        <p:spPr>
          <a:xfrm>
            <a:off x="-2011680" y="3291840"/>
            <a:ext cx="5943600" cy="5943600"/>
          </a:xfrm>
          <a:prstGeom prst="ellipse">
            <a:avLst/>
          </a:prstGeom>
          <a:solidFill>
            <a:srgbClr val="10363B"/>
          </a:solidFill>
          <a:ln/>
        </p:spPr>
      </p:sp>
      <p:sp>
        <p:nvSpPr>
          <p:cNvPr id="3" name="Shape 1"/>
          <p:cNvSpPr/>
          <p:nvPr/>
        </p:nvSpPr>
        <p:spPr>
          <a:xfrm>
            <a:off x="9692640" y="-2194560"/>
            <a:ext cx="5486400" cy="5486400"/>
          </a:xfrm>
          <a:prstGeom prst="ellipse">
            <a:avLst/>
          </a:prstGeom>
          <a:solidFill>
            <a:srgbClr val="0F5C5E"/>
          </a:solidFill>
          <a:ln/>
        </p:spPr>
      </p:sp>
      <p:sp>
        <p:nvSpPr>
          <p:cNvPr id="4" name="Shape 2"/>
          <p:cNvSpPr/>
          <p:nvPr/>
        </p:nvSpPr>
        <p:spPr>
          <a:xfrm>
            <a:off x="5501488" y="1280160"/>
            <a:ext cx="1188720" cy="1188720"/>
          </a:xfrm>
          <a:prstGeom prst="roundRect">
            <a:avLst>
              <a:gd name="adj" fmla="val 28000"/>
            </a:avLst>
          </a:prstGeom>
          <a:solidFill>
            <a:srgbClr val="0D9488"/>
          </a:solidFill>
          <a:ln/>
          <a:effectLst>
            <a:outerShdw blurRad="101600" dist="25400" dir="8100000" algn="bl" rotWithShape="0">
              <a:srgbClr val="000000">
                <a:alpha val="25000"/>
              </a:srgbClr>
            </a:outerShdw>
          </a:effectLst>
        </p:spPr>
      </p:sp>
      <p:pic>
        <p:nvPicPr>
          <p:cNvPr id="5" name="Image 0" descr="preencoded.png"/>
          <p:cNvPicPr>
            <a:picLocks noChangeAspect="1"/>
          </p:cNvPicPr>
          <p:nvPr/>
        </p:nvPicPr>
        <p:blipFill>
          <a:blip r:embed="rId3"/>
          <a:stretch>
            <a:fillRect/>
          </a:stretch>
        </p:blipFill>
        <p:spPr>
          <a:xfrm>
            <a:off x="5751119" y="1529791"/>
            <a:ext cx="689458" cy="689458"/>
          </a:xfrm>
          <a:prstGeom prst="rect">
            <a:avLst/>
          </a:prstGeom>
        </p:spPr>
      </p:pic>
      <p:sp>
        <p:nvSpPr>
          <p:cNvPr id="6" name="Text 3"/>
          <p:cNvSpPr/>
          <p:nvPr/>
        </p:nvSpPr>
        <p:spPr>
          <a:xfrm>
            <a:off x="0" y="2697480"/>
            <a:ext cx="12191695" cy="822960"/>
          </a:xfrm>
          <a:prstGeom prst="rect">
            <a:avLst/>
          </a:prstGeom>
          <a:noFill/>
          <a:ln/>
        </p:spPr>
        <p:txBody>
          <a:bodyPr wrap="square" rtlCol="0" anchor="ctr"/>
          <a:lstStyle/>
          <a:p>
            <a:pPr marL="0" indent="0" algn="ctr">
              <a:buNone/>
            </a:pPr>
            <a:r>
              <a:rPr lang="en-US" sz="4000" b="1" dirty="0">
                <a:solidFill>
                  <a:srgbClr val="FFFFFF"/>
                </a:solidFill>
                <a:latin typeface="Trebuchet MS" pitchFamily="34" charset="0"/>
                <a:ea typeface="Trebuchet MS" pitchFamily="34" charset="-122"/>
                <a:cs typeface="Trebuchet MS" pitchFamily="34" charset="-120"/>
              </a:rPr>
              <a:t>One platform, every screen</a:t>
            </a:r>
            <a:endParaRPr lang="en-US" sz="4000" dirty="0"/>
          </a:p>
        </p:txBody>
      </p:sp>
      <p:sp>
        <p:nvSpPr>
          <p:cNvPr id="7" name="Text 4"/>
          <p:cNvSpPr/>
          <p:nvPr/>
        </p:nvSpPr>
        <p:spPr>
          <a:xfrm>
            <a:off x="0" y="3611880"/>
            <a:ext cx="12191695" cy="457200"/>
          </a:xfrm>
          <a:prstGeom prst="rect">
            <a:avLst/>
          </a:prstGeom>
          <a:noFill/>
          <a:ln/>
        </p:spPr>
        <p:txBody>
          <a:bodyPr wrap="square" rtlCol="0" anchor="ctr"/>
          <a:lstStyle/>
          <a:p>
            <a:pPr marL="0" indent="0" algn="ctr">
              <a:buNone/>
            </a:pPr>
            <a:r>
              <a:rPr lang="en-US" sz="1700" dirty="0">
                <a:solidFill>
                  <a:srgbClr val="5EEAD4"/>
                </a:solidFill>
                <a:latin typeface="Calibri Light" pitchFamily="34" charset="0"/>
                <a:ea typeface="Calibri Light" pitchFamily="34" charset="-122"/>
                <a:cs typeface="Calibri Light" pitchFamily="34" charset="-120"/>
              </a:rPr>
              <a:t>Web and mobile · five roles · one connected, trustworthy, inclusive care record.</a:t>
            </a:r>
            <a:endParaRPr lang="en-US" sz="1700" dirty="0"/>
          </a:p>
        </p:txBody>
      </p:sp>
      <p:sp>
        <p:nvSpPr>
          <p:cNvPr id="8" name="Text 5"/>
          <p:cNvSpPr/>
          <p:nvPr/>
        </p:nvSpPr>
        <p:spPr>
          <a:xfrm>
            <a:off x="0" y="4663440"/>
            <a:ext cx="12191695" cy="914400"/>
          </a:xfrm>
          <a:prstGeom prst="rect">
            <a:avLst/>
          </a:prstGeom>
          <a:noFill/>
          <a:ln/>
        </p:spPr>
        <p:txBody>
          <a:bodyPr wrap="square" rtlCol="0" anchor="ctr"/>
          <a:lstStyle/>
          <a:p>
            <a:pPr marL="0" indent="0" algn="ctr">
              <a:lnSpc>
                <a:spcPct val="130000"/>
              </a:lnSpc>
              <a:buNone/>
            </a:pPr>
            <a:r>
              <a:rPr lang="en-US" sz="1500" b="1" dirty="0">
                <a:solidFill>
                  <a:srgbClr val="FFFFFF"/>
                </a:solidFill>
                <a:latin typeface="Calibri" pitchFamily="34" charset="0"/>
                <a:ea typeface="Calibri" pitchFamily="34" charset="-122"/>
                <a:cs typeface="Calibri" pitchFamily="34" charset="-120"/>
              </a:rPr>
              <a:t>Thank you — questions welcome</a:t>
            </a:r>
            <a:endParaRPr lang="en-US" sz="1500" dirty="0"/>
          </a:p>
          <a:p>
            <a:pPr marL="0" indent="0" algn="ctr">
              <a:lnSpc>
                <a:spcPct val="130000"/>
              </a:lnSpc>
              <a:buNone/>
            </a:pPr>
            <a:r>
              <a:rPr lang="en-US" sz="1300" dirty="0">
                <a:solidFill>
                  <a:srgbClr val="9FC2BE"/>
                </a:solidFill>
                <a:latin typeface="Calibri" pitchFamily="34" charset="0"/>
                <a:ea typeface="Calibri" pitchFamily="34" charset="-122"/>
                <a:cs typeface="Calibri" pitchFamily="34" charset="-120"/>
              </a:rPr>
              <a:t>Almotasembellah Yaser Jararaa  &amp;  Siwar Diab  ·  Supervisor: Dr. Ashraf Armoush</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5702</Words>
  <Application>Microsoft Office PowerPoint</Application>
  <PresentationFormat>Widescreen</PresentationFormat>
  <Paragraphs>666</Paragraphs>
  <Slides>75</Slides>
  <Notes>75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75</vt:i4>
      </vt:variant>
    </vt:vector>
  </HeadingPairs>
  <TitlesOfParts>
    <vt:vector size="80" baseType="lpstr">
      <vt:lpstr>Arial</vt:lpstr>
      <vt:lpstr>Calibri</vt:lpstr>
      <vt:lpstr>Calibri Light</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NeuroLand — Platform Tour</dc:title>
  <dc:subject>PptxGenJS Presentation</dc:subject>
  <dc:creator>Almotasembellah Yaser Jararaa &amp; Siwar Diab</dc:creator>
  <cp:lastModifiedBy>Siwar Diab</cp:lastModifiedBy>
  <cp:revision>3</cp:revision>
  <dcterms:created xsi:type="dcterms:W3CDTF">2026-06-07T11:52:33Z</dcterms:created>
  <dcterms:modified xsi:type="dcterms:W3CDTF">2026-06-11T16:44:56Z</dcterms:modified>
</cp:coreProperties>
</file>