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12192000"/>
  <p:notesSz cx="6858000" cy="9144000"/>
  <p:embeddedFontLst>
    <p:embeddedFont>
      <p:font typeface="Courgette"/>
      <p:regular r:id="rId30"/>
    </p:embeddedFont>
    <p:embeddedFont>
      <p:font typeface="Source Sans Pro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1" name="Mahmood khalid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SourceSansPro-regular.fntdata"/><Relationship Id="rId30" Type="http://schemas.openxmlformats.org/officeDocument/2006/relationships/font" Target="fonts/Courgette-regular.fntdata"/><Relationship Id="rId11" Type="http://schemas.openxmlformats.org/officeDocument/2006/relationships/slide" Target="slides/slide5.xml"/><Relationship Id="rId33" Type="http://schemas.openxmlformats.org/officeDocument/2006/relationships/font" Target="fonts/SourceSansPro-italic.fntdata"/><Relationship Id="rId10" Type="http://schemas.openxmlformats.org/officeDocument/2006/relationships/slide" Target="slides/slide4.xml"/><Relationship Id="rId32" Type="http://schemas.openxmlformats.org/officeDocument/2006/relationships/font" Target="fonts/SourceSansPr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SourceSansPro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7-05-23T21:49:24.805">
    <p:pos x="6000" y="0"/>
    <p:text>+tamer.hn@hotmail.com
_Assigned to Tamer H. Naana_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Shape 193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Shape 211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Shape 224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Shape 230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Shape 23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Shape 244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Shape 259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2" name="Shape 27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Shape 273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6" name="Shape 30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Shape 30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123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 txBox="1"/>
          <p:nvPr>
            <p:ph idx="12" type="sldNum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lt2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ctrTitle"/>
          </p:nvPr>
        </p:nvSpPr>
        <p:spPr>
          <a:xfrm>
            <a:off x="1915127" y="1788453"/>
            <a:ext cx="8361228" cy="20982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7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2679906" y="3956278"/>
            <a:ext cx="6831672" cy="10862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Source Sans Pro"/>
              <a:buNone/>
              <a:defRPr b="0" i="0" sz="2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752858" y="6453385"/>
            <a:ext cx="1607944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2584053" y="6453385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9830682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grpSp>
        <p:nvGrpSpPr>
          <p:cNvPr id="22" name="Shape 22"/>
          <p:cNvGrpSpPr/>
          <p:nvPr/>
        </p:nvGrpSpPr>
        <p:grpSpPr>
          <a:xfrm>
            <a:off x="752858" y="744468"/>
            <a:ext cx="10674116" cy="5349670"/>
            <a:chOff x="752858" y="744468"/>
            <a:chExt cx="10674116" cy="5349670"/>
          </a:xfrm>
        </p:grpSpPr>
        <p:sp>
          <p:nvSpPr>
            <p:cNvPr id="23" name="Shape 23"/>
            <p:cNvSpPr/>
            <p:nvPr/>
          </p:nvSpPr>
          <p:spPr>
            <a:xfrm>
              <a:off x="8151961" y="1685651"/>
              <a:ext cx="3275012" cy="4408488"/>
            </a:xfrm>
            <a:custGeom>
              <a:pathLst>
                <a:path extrusionOk="0" h="120000" w="120000">
                  <a:moveTo>
                    <a:pt x="105132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109512"/>
                  </a:lnTo>
                  <a:lnTo>
                    <a:pt x="105132" y="109524"/>
                  </a:lnTo>
                  <a:lnTo>
                    <a:pt x="10513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</p:sp>
        <p:sp>
          <p:nvSpPr>
            <p:cNvPr id="24" name="Shape 24"/>
            <p:cNvSpPr/>
            <p:nvPr/>
          </p:nvSpPr>
          <p:spPr>
            <a:xfrm rot="10800000">
              <a:off x="752858" y="744468"/>
              <a:ext cx="3275668" cy="4408488"/>
            </a:xfrm>
            <a:custGeom>
              <a:pathLst>
                <a:path extrusionOk="0" h="120000" w="120000">
                  <a:moveTo>
                    <a:pt x="105134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23" y="120000"/>
                  </a:lnTo>
                  <a:cubicBezTo>
                    <a:pt x="-23" y="116376"/>
                    <a:pt x="47" y="113124"/>
                    <a:pt x="0" y="109500"/>
                  </a:cubicBezTo>
                  <a:lnTo>
                    <a:pt x="105134" y="109536"/>
                  </a:lnTo>
                  <a:lnTo>
                    <a:pt x="10513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 rot="5400000">
            <a:off x="4386262" y="-719137"/>
            <a:ext cx="3571874" cy="9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 rot="5400000">
            <a:off x="7757822" y="2462895"/>
            <a:ext cx="5243244" cy="15657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 rot="5400000">
            <a:off x="2839798" y="-844042"/>
            <a:ext cx="5243244" cy="81796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2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765025" y="1301359"/>
            <a:ext cx="9612971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lnSpc>
                <a:spcPct val="89000"/>
              </a:lnSpc>
              <a:spcBef>
                <a:spcPts val="0"/>
              </a:spcBef>
              <a:buClr>
                <a:schemeClr val="lt2"/>
              </a:buClr>
              <a:buFont typeface="Source Sans Pro"/>
              <a:buNone/>
              <a:defRPr b="0" i="0" sz="7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765025" y="4216328"/>
            <a:ext cx="9612971" cy="11433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Source Sans Pro"/>
              <a:buNone/>
              <a:defRPr b="0" i="0" sz="2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2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0" type="dt"/>
          </p:nvPr>
        </p:nvSpPr>
        <p:spPr>
          <a:xfrm>
            <a:off x="738908" y="6453385"/>
            <a:ext cx="1622409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1" type="ftr"/>
          </p:nvPr>
        </p:nvSpPr>
        <p:spPr>
          <a:xfrm>
            <a:off x="2584311" y="6453385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9830682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106" name="Shape 106" title="Crop Mark"/>
          <p:cNvSpPr/>
          <p:nvPr/>
        </p:nvSpPr>
        <p:spPr>
          <a:xfrm>
            <a:off x="8151961" y="1685651"/>
            <a:ext cx="3275012" cy="4408488"/>
          </a:xfrm>
          <a:custGeom>
            <a:pathLst>
              <a:path extrusionOk="0" h="120000" w="120000">
                <a:moveTo>
                  <a:pt x="105134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109629"/>
                </a:lnTo>
                <a:lnTo>
                  <a:pt x="105134" y="109629"/>
                </a:lnTo>
                <a:lnTo>
                  <a:pt x="10513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371600" y="2286000"/>
            <a:ext cx="9601200" cy="3581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765025" y="1301359"/>
            <a:ext cx="9612971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r">
              <a:lnSpc>
                <a:spcPct val="89000"/>
              </a:lnSpc>
              <a:spcBef>
                <a:spcPts val="0"/>
              </a:spcBef>
              <a:buClr>
                <a:schemeClr val="lt2"/>
              </a:buClr>
              <a:buFont typeface="Source Sans Pro"/>
              <a:buNone/>
              <a:defRPr b="0" i="0" sz="7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765025" y="4216328"/>
            <a:ext cx="9612971" cy="11433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Source Sans Pro"/>
              <a:buNone/>
              <a:defRPr b="0" i="0" sz="2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20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1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Font typeface="Source Sans Pro"/>
              <a:buNone/>
              <a:defRPr b="0" i="0" sz="1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738908" y="6453385"/>
            <a:ext cx="1622409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2584311" y="6453385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9830682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42" name="Shape 42" title="Crop Mark"/>
          <p:cNvSpPr/>
          <p:nvPr/>
        </p:nvSpPr>
        <p:spPr>
          <a:xfrm>
            <a:off x="8151961" y="1685651"/>
            <a:ext cx="3275012" cy="4408488"/>
          </a:xfrm>
          <a:custGeom>
            <a:pathLst>
              <a:path extrusionOk="0" h="120000" w="120000">
                <a:moveTo>
                  <a:pt x="105134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109629"/>
                </a:lnTo>
                <a:lnTo>
                  <a:pt x="105134" y="109629"/>
                </a:lnTo>
                <a:lnTo>
                  <a:pt x="10513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1371600" y="2285999"/>
            <a:ext cx="4447785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6525403" y="2285999"/>
            <a:ext cx="4447785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1371600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Source Sans Pro"/>
              <a:buNone/>
              <a:defRPr b="0" i="0" sz="3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1371600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3" type="body"/>
          </p:nvPr>
        </p:nvSpPr>
        <p:spPr>
          <a:xfrm>
            <a:off x="6525014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Source Sans Pro"/>
              <a:buNone/>
              <a:defRPr b="0" i="0" sz="3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1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4" type="body"/>
          </p:nvPr>
        </p:nvSpPr>
        <p:spPr>
          <a:xfrm>
            <a:off x="6525014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 title="Background Shape"/>
          <p:cNvSpPr/>
          <p:nvPr/>
        </p:nvSpPr>
        <p:spPr>
          <a:xfrm>
            <a:off x="0" y="375"/>
            <a:ext cx="5303520" cy="68576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4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256019" y="685800"/>
            <a:ext cx="5212080" cy="5175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2921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2921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2921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2" type="body"/>
          </p:nvPr>
        </p:nvSpPr>
        <p:spPr>
          <a:xfrm>
            <a:off x="723900" y="2856343"/>
            <a:ext cx="3855720" cy="30110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Clr>
                <a:schemeClr val="dk2"/>
              </a:buClr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72390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2205944" y="6453385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9883139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71" name="Shape 71" title="Divider Bar"/>
          <p:cNvSpPr/>
          <p:nvPr/>
        </p:nvSpPr>
        <p:spPr>
          <a:xfrm>
            <a:off x="5303519" y="375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 title="Background Shape"/>
          <p:cNvSpPr/>
          <p:nvPr/>
        </p:nvSpPr>
        <p:spPr>
          <a:xfrm>
            <a:off x="0" y="375"/>
            <a:ext cx="5303520" cy="68576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4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5" name="Shape 75"/>
          <p:cNvSpPr/>
          <p:nvPr>
            <p:ph idx="2" type="pic"/>
          </p:nvPr>
        </p:nvSpPr>
        <p:spPr>
          <a:xfrm>
            <a:off x="5532119" y="0"/>
            <a:ext cx="6659879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723900" y="2855967"/>
            <a:ext cx="3855720" cy="30114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Clr>
                <a:schemeClr val="dk2"/>
              </a:buClr>
              <a:buFont typeface="Source Sans Pro"/>
              <a:buNone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1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Font typeface="Source Sans Pro"/>
              <a:buNone/>
              <a:defRPr b="0" i="0" sz="1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72390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2205944" y="6453385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9883139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80" name="Shape 80" title="Divider Bar"/>
          <p:cNvSpPr/>
          <p:nvPr/>
        </p:nvSpPr>
        <p:spPr>
          <a:xfrm>
            <a:off x="5303519" y="375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Font typeface="Source Sans Pro"/>
              <a:buNone/>
              <a:defRPr b="0" i="0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1371600" y="2286000"/>
            <a:ext cx="9601200" cy="3581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15" name="Shape 15" title="Side bar"/>
          <p:cNvSpPr/>
          <p:nvPr/>
        </p:nvSpPr>
        <p:spPr>
          <a:xfrm>
            <a:off x="478095" y="375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2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lt2"/>
              </a:buClr>
              <a:buFont typeface="Source Sans Pro"/>
              <a:buNone/>
              <a:defRPr b="0" i="0" sz="4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1371600" y="2286000"/>
            <a:ext cx="9601200" cy="3581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7048" lvl="0" marL="384048" marR="0" rtl="0" algn="l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■"/>
              <a:defRPr b="0" i="0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667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–"/>
              <a:defRPr b="0" i="1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2794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■"/>
              <a:defRPr b="0" i="0" sz="18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2794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–"/>
              <a:defRPr b="0" i="1" sz="18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2921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■"/>
              <a:defRPr b="0" i="0" sz="16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2921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–"/>
              <a:defRPr b="0" i="1" sz="16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–"/>
              <a:defRPr b="0" i="1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2"/>
              </a:buClr>
              <a:buSzPct val="100000"/>
              <a:buFont typeface="Source Sans Pro"/>
              <a:buChar char="■"/>
              <a:defRPr b="0" i="0" sz="1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0" type="dt"/>
          </p:nvPr>
        </p:nvSpPr>
        <p:spPr>
          <a:xfrm>
            <a:off x="1390650" y="6453385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1" type="ftr"/>
          </p:nvPr>
        </p:nvSpPr>
        <p:spPr>
          <a:xfrm>
            <a:off x="2893564" y="6453385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9472735" y="6453385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99" name="Shape 99" title="Side bar"/>
          <p:cNvSpPr/>
          <p:nvPr/>
        </p:nvSpPr>
        <p:spPr>
          <a:xfrm>
            <a:off x="478095" y="375"/>
            <a:ext cx="2286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comments" Target="../comments/comment1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ctrTitle"/>
          </p:nvPr>
        </p:nvSpPr>
        <p:spPr>
          <a:xfrm>
            <a:off x="1915127" y="1788453"/>
            <a:ext cx="8361228" cy="2098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lang="en-US"/>
              <a:t>SERVICE CAR</a:t>
            </a:r>
          </a:p>
        </p:txBody>
      </p:sp>
      <p:sp>
        <p:nvSpPr>
          <p:cNvPr id="112" name="Shape 112"/>
          <p:cNvSpPr txBox="1"/>
          <p:nvPr>
            <p:ph idx="1" type="subTitle"/>
          </p:nvPr>
        </p:nvSpPr>
        <p:spPr>
          <a:xfrm>
            <a:off x="2677127" y="4476750"/>
            <a:ext cx="6831672" cy="10862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Source Sans Pro"/>
              <a:buNone/>
            </a:pPr>
            <a:r>
              <a:rPr b="0" i="0" lang="en-US" sz="2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Tamer H. Naana</a:t>
            </a:r>
            <a:r>
              <a:rPr b="0" i="0" lang="en-US" sz="2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&amp; </a:t>
            </a:r>
            <a:r>
              <a:rPr b="0" i="0" lang="en-US" sz="2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Mahmood K. AbuSamaha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obile.PNG" id="171" name="Shape 171"/>
          <p:cNvPicPr preferRelativeResize="0"/>
          <p:nvPr/>
        </p:nvPicPr>
        <p:blipFill rotWithShape="1">
          <a:blip r:embed="rId3">
            <a:alphaModFix/>
          </a:blip>
          <a:srcRect b="455" l="0" r="0" t="465"/>
          <a:stretch/>
        </p:blipFill>
        <p:spPr>
          <a:xfrm>
            <a:off x="731874" y="152400"/>
            <a:ext cx="11302525" cy="6553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obile.PNG" id="177" name="Shape 177"/>
          <p:cNvPicPr preferRelativeResize="0"/>
          <p:nvPr/>
        </p:nvPicPr>
        <p:blipFill rotWithShape="1">
          <a:blip r:embed="rId3">
            <a:alphaModFix/>
          </a:blip>
          <a:srcRect b="455" l="0" r="0" t="465"/>
          <a:stretch/>
        </p:blipFill>
        <p:spPr>
          <a:xfrm>
            <a:off x="731874" y="152400"/>
            <a:ext cx="11302525" cy="655320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 rot="-1375390">
            <a:off x="2275840" y="2229590"/>
            <a:ext cx="7833963" cy="22090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15000">
                <a:solidFill>
                  <a:srgbClr val="1155CC"/>
                </a:solidFill>
              </a:rPr>
              <a:t>Mobile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/>
        </p:nvSpPr>
        <p:spPr>
          <a:xfrm>
            <a:off x="1802600" y="2094000"/>
            <a:ext cx="2995200" cy="2670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762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4800">
                <a:solidFill>
                  <a:srgbClr val="4A86E8"/>
                </a:solidFill>
              </a:rPr>
              <a:t>Server</a:t>
            </a:r>
          </a:p>
        </p:txBody>
      </p:sp>
      <p:sp>
        <p:nvSpPr>
          <p:cNvPr id="185" name="Shape 185"/>
          <p:cNvSpPr/>
          <p:nvPr/>
        </p:nvSpPr>
        <p:spPr>
          <a:xfrm>
            <a:off x="8284400" y="2094000"/>
            <a:ext cx="2995200" cy="2670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762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4800">
                <a:solidFill>
                  <a:srgbClr val="4A86E8"/>
                </a:solidFill>
              </a:rPr>
              <a:t>Mobile</a:t>
            </a:r>
          </a:p>
        </p:txBody>
      </p:sp>
      <p:cxnSp>
        <p:nvCxnSpPr>
          <p:cNvPr id="186" name="Shape 186"/>
          <p:cNvCxnSpPr/>
          <p:nvPr/>
        </p:nvCxnSpPr>
        <p:spPr>
          <a:xfrm rot="10800000">
            <a:off x="4797800" y="3200400"/>
            <a:ext cx="3486600" cy="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87" name="Shape 187"/>
          <p:cNvSpPr txBox="1"/>
          <p:nvPr/>
        </p:nvSpPr>
        <p:spPr>
          <a:xfrm>
            <a:off x="5773725" y="2637950"/>
            <a:ext cx="15534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2400">
                <a:solidFill>
                  <a:srgbClr val="4A86E8"/>
                </a:solidFill>
              </a:rPr>
              <a:t>Gets map</a:t>
            </a:r>
          </a:p>
        </p:txBody>
      </p:sp>
      <p:cxnSp>
        <p:nvCxnSpPr>
          <p:cNvPr id="188" name="Shape 188"/>
          <p:cNvCxnSpPr/>
          <p:nvPr/>
        </p:nvCxnSpPr>
        <p:spPr>
          <a:xfrm rot="10800000">
            <a:off x="4797800" y="3556100"/>
            <a:ext cx="3486600" cy="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89" name="Shape 189"/>
          <p:cNvSpPr txBox="1"/>
          <p:nvPr/>
        </p:nvSpPr>
        <p:spPr>
          <a:xfrm>
            <a:off x="5531387" y="3556100"/>
            <a:ext cx="2072100" cy="5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2400">
                <a:solidFill>
                  <a:srgbClr val="4A86E8"/>
                </a:solidFill>
              </a:rPr>
              <a:t>Makes Order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/>
        </p:nvSpPr>
        <p:spPr>
          <a:xfrm>
            <a:off x="8946725" y="677675"/>
            <a:ext cx="2995200" cy="2670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762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4800">
                <a:solidFill>
                  <a:srgbClr val="4A86E8"/>
                </a:solidFill>
              </a:rPr>
              <a:t>Server</a:t>
            </a:r>
          </a:p>
        </p:txBody>
      </p:sp>
      <p:grpSp>
        <p:nvGrpSpPr>
          <p:cNvPr id="196" name="Shape 196"/>
          <p:cNvGrpSpPr/>
          <p:nvPr/>
        </p:nvGrpSpPr>
        <p:grpSpPr>
          <a:xfrm>
            <a:off x="1016099" y="650514"/>
            <a:ext cx="6262001" cy="5636621"/>
            <a:chOff x="5990575" y="1322550"/>
            <a:chExt cx="5814300" cy="5183100"/>
          </a:xfrm>
        </p:grpSpPr>
        <p:sp>
          <p:nvSpPr>
            <p:cNvPr id="197" name="Shape 197"/>
            <p:cNvSpPr/>
            <p:nvPr/>
          </p:nvSpPr>
          <p:spPr>
            <a:xfrm>
              <a:off x="5990575" y="1322550"/>
              <a:ext cx="5814300" cy="51831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76200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 sz="4800">
                <a:solidFill>
                  <a:srgbClr val="4A86E8"/>
                </a:solidFill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6600500" y="1900283"/>
              <a:ext cx="1553400" cy="13848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76200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-US" sz="2400">
                  <a:solidFill>
                    <a:srgbClr val="4A86E8"/>
                  </a:solidFill>
                </a:rPr>
                <a:t>A-Star</a:t>
              </a:r>
            </a:p>
          </p:txBody>
        </p:sp>
        <p:sp>
          <p:nvSpPr>
            <p:cNvPr id="199" name="Shape 199"/>
            <p:cNvSpPr/>
            <p:nvPr/>
          </p:nvSpPr>
          <p:spPr>
            <a:xfrm>
              <a:off x="9693975" y="1900283"/>
              <a:ext cx="1553400" cy="13848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76200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-US" sz="2400">
                  <a:solidFill>
                    <a:srgbClr val="4A86E8"/>
                  </a:solidFill>
                </a:rPr>
                <a:t>Map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6600505" y="4734058"/>
              <a:ext cx="1553400" cy="13848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76200">
              <a:solidFill>
                <a:srgbClr val="4A86E8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en-US" sz="2000">
                  <a:solidFill>
                    <a:srgbClr val="4A86E8"/>
                  </a:solidFill>
                </a:rPr>
                <a:t>Movement</a:t>
              </a:r>
              <a:br>
                <a:rPr lang="en-US" sz="2000">
                  <a:solidFill>
                    <a:srgbClr val="4A86E8"/>
                  </a:solidFill>
                </a:rPr>
              </a:br>
              <a:r>
                <a:rPr lang="en-US" sz="2000">
                  <a:solidFill>
                    <a:srgbClr val="4A86E8"/>
                  </a:solidFill>
                </a:rPr>
                <a:t>Control</a:t>
              </a:r>
            </a:p>
          </p:txBody>
        </p:sp>
      </p:grpSp>
      <p:cxnSp>
        <p:nvCxnSpPr>
          <p:cNvPr id="201" name="Shape 201"/>
          <p:cNvCxnSpPr>
            <a:stCxn id="199" idx="3"/>
            <a:endCxn id="195" idx="1"/>
          </p:cNvCxnSpPr>
          <p:nvPr/>
        </p:nvCxnSpPr>
        <p:spPr>
          <a:xfrm flipH="1" rot="10800000">
            <a:off x="6677672" y="2012584"/>
            <a:ext cx="2269200" cy="192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02" name="Shape 202"/>
          <p:cNvSpPr txBox="1"/>
          <p:nvPr/>
        </p:nvSpPr>
        <p:spPr>
          <a:xfrm>
            <a:off x="7205275" y="1553525"/>
            <a:ext cx="1545300" cy="8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2400">
                <a:solidFill>
                  <a:srgbClr val="4A86E8"/>
                </a:solidFill>
              </a:rPr>
              <a:t>Gets Map Data</a:t>
            </a:r>
          </a:p>
        </p:txBody>
      </p:sp>
      <p:cxnSp>
        <p:nvCxnSpPr>
          <p:cNvPr id="203" name="Shape 203"/>
          <p:cNvCxnSpPr>
            <a:stCxn id="198" idx="3"/>
            <a:endCxn id="199" idx="1"/>
          </p:cNvCxnSpPr>
          <p:nvPr/>
        </p:nvCxnSpPr>
        <p:spPr>
          <a:xfrm>
            <a:off x="3346000" y="2031784"/>
            <a:ext cx="1658700" cy="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04" name="Shape 204"/>
          <p:cNvSpPr txBox="1"/>
          <p:nvPr/>
        </p:nvSpPr>
        <p:spPr>
          <a:xfrm>
            <a:off x="3659400" y="1545075"/>
            <a:ext cx="9894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2400">
                <a:solidFill>
                  <a:srgbClr val="4A86E8"/>
                </a:solidFill>
              </a:rPr>
              <a:t>Uses</a:t>
            </a:r>
          </a:p>
        </p:txBody>
      </p:sp>
      <p:cxnSp>
        <p:nvCxnSpPr>
          <p:cNvPr id="205" name="Shape 205"/>
          <p:cNvCxnSpPr>
            <a:stCxn id="198" idx="2"/>
            <a:endCxn id="200" idx="0"/>
          </p:cNvCxnSpPr>
          <p:nvPr/>
        </p:nvCxnSpPr>
        <p:spPr>
          <a:xfrm>
            <a:off x="2509494" y="2784769"/>
            <a:ext cx="0" cy="15759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06" name="Shape 206"/>
          <p:cNvSpPr txBox="1"/>
          <p:nvPr/>
        </p:nvSpPr>
        <p:spPr>
          <a:xfrm>
            <a:off x="4486100" y="3754375"/>
            <a:ext cx="2488800" cy="8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4800">
                <a:solidFill>
                  <a:srgbClr val="4A86E8"/>
                </a:solidFill>
              </a:rPr>
              <a:t>Arduino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1179150" y="3171475"/>
            <a:ext cx="3374700" cy="5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2400">
                <a:solidFill>
                  <a:srgbClr val="4A86E8"/>
                </a:solidFill>
              </a:rPr>
              <a:t>Sends Commands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p Representation.PNG" id="213" name="Shape 2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7725" y="28962"/>
            <a:ext cx="8426875" cy="68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1371600" y="685800"/>
            <a:ext cx="96012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lang="en-US"/>
              <a:t>Shortest Path - A*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1371600" y="1694175"/>
            <a:ext cx="9743400" cy="44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Evaluation function: </a:t>
            </a:r>
            <a:b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		</a:t>
            </a:r>
            <a:r>
              <a:rPr lang="en-US" sz="2400">
                <a:solidFill>
                  <a:srgbClr val="191B0E"/>
                </a:solidFill>
                <a:latin typeface="Courgette"/>
                <a:ea typeface="Courgette"/>
                <a:cs typeface="Courgette"/>
                <a:sym typeface="Courgette"/>
              </a:rPr>
              <a:t>f(t) = c(t) + s(t) + h(t), where t ∈ T, T is a list of all Tiles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Cost: Steps until this tile along the path.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Heuristic: Diagonal Manhattan distance.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Status: The status of the tile.</a:t>
            </a:r>
          </a:p>
          <a:p>
            <a:pPr indent="-342900" lvl="1" marL="8001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Default zero.</a:t>
            </a:r>
          </a:p>
          <a:p>
            <a:pPr indent="-342900" lvl="1" marL="8001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Each closed adjacent side adds one.</a:t>
            </a:r>
          </a:p>
          <a:p>
            <a:pPr indent="-342900" lvl="1" marL="8001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Being partially part of a wall, obstacle or some asset adds one.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P design.PNG" id="226" name="Shape 2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9200" y="110087"/>
            <a:ext cx="8602625" cy="663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type="title"/>
          </p:nvPr>
        </p:nvSpPr>
        <p:spPr>
          <a:xfrm>
            <a:off x="1371600" y="685800"/>
            <a:ext cx="9601200" cy="9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rgbClr val="191B0E"/>
              </a:buClr>
              <a:buSzPct val="25000"/>
              <a:buFont typeface="Source Sans Pro"/>
              <a:buNone/>
            </a:pPr>
            <a:r>
              <a:rPr lang="en-US">
                <a:solidFill>
                  <a:srgbClr val="191B0E"/>
                </a:solidFill>
              </a:rPr>
              <a:t>Robotic Localization</a:t>
            </a:r>
          </a:p>
        </p:txBody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1371600" y="1707725"/>
            <a:ext cx="96012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Determining where the robot is on a well-known map.</a:t>
            </a:r>
          </a:p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The 100% accurate approach costs more than $50k.</a:t>
            </a:r>
          </a:p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We calculate the distance and track the orientation.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1371600" y="685800"/>
            <a:ext cx="9601200" cy="9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rgbClr val="191B0E"/>
              </a:buClr>
              <a:buSzPct val="25000"/>
              <a:buFont typeface="Source Sans Pro"/>
              <a:buNone/>
            </a:pPr>
            <a:r>
              <a:rPr lang="en-US">
                <a:solidFill>
                  <a:srgbClr val="191B0E"/>
                </a:solidFill>
              </a:rPr>
              <a:t>Movement Control</a:t>
            </a:r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1371600" y="1707725"/>
            <a:ext cx="9601200" cy="4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Accelerometer for turning.</a:t>
            </a:r>
          </a:p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DC motor encoder for calculating distance &amp; walking forward &amp; backward.</a:t>
            </a:r>
          </a:p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Calculating holes and wheel circumference.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x="1371600" y="685800"/>
            <a:ext cx="9601200" cy="8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lang="en-US"/>
              <a:t>Collision Avoidance</a:t>
            </a:r>
          </a:p>
        </p:txBody>
      </p:sp>
      <p:sp>
        <p:nvSpPr>
          <p:cNvPr id="247" name="Shape 247"/>
          <p:cNvSpPr/>
          <p:nvPr/>
        </p:nvSpPr>
        <p:spPr>
          <a:xfrm>
            <a:off x="6017675" y="5329800"/>
            <a:ext cx="1707600" cy="19110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248" name="Shape 248"/>
          <p:cNvCxnSpPr/>
          <p:nvPr/>
        </p:nvCxnSpPr>
        <p:spPr>
          <a:xfrm flipH="1" rot="10800000">
            <a:off x="1911025" y="2046625"/>
            <a:ext cx="6221100" cy="13500"/>
          </a:xfrm>
          <a:prstGeom prst="straightConnector1">
            <a:avLst/>
          </a:prstGeom>
          <a:noFill/>
          <a:ln cap="flat" cmpd="sng" w="1143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49" name="Shape 249"/>
          <p:cNvCxnSpPr>
            <a:stCxn id="247" idx="0"/>
          </p:cNvCxnSpPr>
          <p:nvPr/>
        </p:nvCxnSpPr>
        <p:spPr>
          <a:xfrm rot="10800000">
            <a:off x="6871475" y="2263500"/>
            <a:ext cx="0" cy="30663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dash"/>
            <a:round/>
            <a:headEnd len="lg" w="lg" type="none"/>
            <a:tailEnd len="lg" w="lg" type="triangle"/>
          </a:ln>
        </p:spPr>
      </p:cxnSp>
      <p:cxnSp>
        <p:nvCxnSpPr>
          <p:cNvPr id="250" name="Shape 250"/>
          <p:cNvCxnSpPr>
            <a:stCxn id="247" idx="0"/>
          </p:cNvCxnSpPr>
          <p:nvPr/>
        </p:nvCxnSpPr>
        <p:spPr>
          <a:xfrm rot="10800000">
            <a:off x="4147175" y="2358300"/>
            <a:ext cx="2724300" cy="29715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dash"/>
            <a:round/>
            <a:headEnd len="lg" w="lg" type="none"/>
            <a:tailEnd len="lg" w="lg" type="triangle"/>
          </a:ln>
        </p:spPr>
      </p:cxnSp>
      <p:cxnSp>
        <p:nvCxnSpPr>
          <p:cNvPr id="251" name="Shape 251"/>
          <p:cNvCxnSpPr>
            <a:stCxn id="247" idx="0"/>
          </p:cNvCxnSpPr>
          <p:nvPr/>
        </p:nvCxnSpPr>
        <p:spPr>
          <a:xfrm flipH="1" rot="10800000">
            <a:off x="6871475" y="2358300"/>
            <a:ext cx="2534400" cy="29715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252" name="Shape 252"/>
          <p:cNvSpPr txBox="1"/>
          <p:nvPr/>
        </p:nvSpPr>
        <p:spPr>
          <a:xfrm>
            <a:off x="6193875" y="4309975"/>
            <a:ext cx="6777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-US" sz="2000">
                <a:solidFill>
                  <a:srgbClr val="4A86E8"/>
                </a:solidFill>
              </a:rPr>
              <a:t>45</a:t>
            </a:r>
          </a:p>
        </p:txBody>
      </p:sp>
      <p:sp>
        <p:nvSpPr>
          <p:cNvPr id="253" name="Shape 253"/>
          <p:cNvSpPr txBox="1"/>
          <p:nvPr/>
        </p:nvSpPr>
        <p:spPr>
          <a:xfrm>
            <a:off x="6871475" y="4309975"/>
            <a:ext cx="6777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 sz="2000">
                <a:solidFill>
                  <a:srgbClr val="4A86E8"/>
                </a:solidFill>
              </a:rPr>
              <a:t>45</a:t>
            </a:r>
          </a:p>
        </p:txBody>
      </p:sp>
      <p:sp>
        <p:nvSpPr>
          <p:cNvPr id="254" name="Shape 254"/>
          <p:cNvSpPr/>
          <p:nvPr/>
        </p:nvSpPr>
        <p:spPr>
          <a:xfrm>
            <a:off x="4635375" y="2969924"/>
            <a:ext cx="1233300" cy="1136700"/>
          </a:xfrm>
          <a:prstGeom prst="mathMultiply">
            <a:avLst>
              <a:gd fmla="val 23520" name="adj1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5" name="Shape 255"/>
          <p:cNvSpPr/>
          <p:nvPr/>
        </p:nvSpPr>
        <p:spPr>
          <a:xfrm>
            <a:off x="6254825" y="3027449"/>
            <a:ext cx="1233300" cy="1136700"/>
          </a:xfrm>
          <a:prstGeom prst="mathMultiply">
            <a:avLst>
              <a:gd fmla="val 23520" name="adj1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rgbClr val="191B0E"/>
              </a:buClr>
              <a:buSzPct val="25000"/>
              <a:buFont typeface="Source Sans Pro"/>
              <a:buNone/>
            </a:pPr>
            <a:r>
              <a:rPr b="0" i="0" lang="en-US" sz="4400" u="none" cap="none" strike="noStrike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Outline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1371600" y="2181044"/>
            <a:ext cx="6831012" cy="45910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Introduction</a:t>
            </a:r>
          </a:p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Overview</a:t>
            </a:r>
          </a:p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800">
                <a:latin typeface="Source Sans Pro"/>
                <a:ea typeface="Source Sans Pro"/>
                <a:cs typeface="Source Sans Pro"/>
                <a:sym typeface="Source Sans Pro"/>
              </a:rPr>
              <a:t>Service Car</a:t>
            </a:r>
          </a:p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Tools</a:t>
            </a:r>
          </a:p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Technical Perspective</a:t>
            </a:r>
          </a:p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Constraints</a:t>
            </a:r>
          </a:p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lang="en-US" sz="28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Possible Improvements</a:t>
            </a:r>
          </a:p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lang="en-US" sz="28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Demo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type="title"/>
          </p:nvPr>
        </p:nvSpPr>
        <p:spPr>
          <a:xfrm>
            <a:off x="1371600" y="685800"/>
            <a:ext cx="9601200" cy="7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Constraints</a:t>
            </a:r>
          </a:p>
        </p:txBody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1371600" y="1653500"/>
            <a:ext cx="9601200" cy="4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Time Constraint.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lang="en-US" sz="2400">
                <a:solidFill>
                  <a:schemeClr val="dk1"/>
                </a:solidFill>
              </a:rPr>
              <a:t>Accuracy &amp; cost factors.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lang="en-US" sz="2400">
                <a:solidFill>
                  <a:schemeClr val="dk1"/>
                </a:solidFill>
              </a:rPr>
              <a:t>Lack of hardware experience.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type="title"/>
          </p:nvPr>
        </p:nvSpPr>
        <p:spPr>
          <a:xfrm>
            <a:off x="1371600" y="685800"/>
            <a:ext cx="9601200" cy="8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lang="en-US"/>
              <a:t>Possible Imp</a:t>
            </a:r>
            <a:r>
              <a:rPr lang="en-US"/>
              <a:t>rovement</a:t>
            </a:r>
          </a:p>
        </p:txBody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1371600" y="1667075"/>
            <a:ext cx="9601200" cy="4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Better order arrangement.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Better collision avoidance scenarios.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Accurate components.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Multiple robots synchronization.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 sz="2400"/>
              <a:t>Better robotic localization.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/>
          <p:nvPr>
            <p:ph type="title"/>
          </p:nvPr>
        </p:nvSpPr>
        <p:spPr>
          <a:xfrm>
            <a:off x="1371600" y="685800"/>
            <a:ext cx="9601200" cy="8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lang="en-US"/>
              <a:t>Demo</a:t>
            </a:r>
          </a:p>
        </p:txBody>
      </p:sp>
      <p:grpSp>
        <p:nvGrpSpPr>
          <p:cNvPr id="276" name="Shape 276"/>
          <p:cNvGrpSpPr/>
          <p:nvPr/>
        </p:nvGrpSpPr>
        <p:grpSpPr>
          <a:xfrm>
            <a:off x="8794475" y="1264157"/>
            <a:ext cx="1139986" cy="4468795"/>
            <a:chOff x="9147000" y="2471250"/>
            <a:chExt cx="814800" cy="3194050"/>
          </a:xfrm>
        </p:grpSpPr>
        <p:cxnSp>
          <p:nvCxnSpPr>
            <p:cNvPr id="277" name="Shape 277"/>
            <p:cNvCxnSpPr/>
            <p:nvPr/>
          </p:nvCxnSpPr>
          <p:spPr>
            <a:xfrm rot="10800000">
              <a:off x="9528025" y="5204500"/>
              <a:ext cx="0" cy="46080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78" name="Shape 278"/>
            <p:cNvCxnSpPr/>
            <p:nvPr/>
          </p:nvCxnSpPr>
          <p:spPr>
            <a:xfrm>
              <a:off x="9528000" y="5218050"/>
              <a:ext cx="433800" cy="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79" name="Shape 279"/>
            <p:cNvCxnSpPr/>
            <p:nvPr/>
          </p:nvCxnSpPr>
          <p:spPr>
            <a:xfrm rot="10800000">
              <a:off x="9961800" y="4760850"/>
              <a:ext cx="0" cy="46080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0" name="Shape 280"/>
            <p:cNvCxnSpPr/>
            <p:nvPr/>
          </p:nvCxnSpPr>
          <p:spPr>
            <a:xfrm>
              <a:off x="9528000" y="4760850"/>
              <a:ext cx="433800" cy="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1" name="Shape 281"/>
            <p:cNvCxnSpPr/>
            <p:nvPr/>
          </p:nvCxnSpPr>
          <p:spPr>
            <a:xfrm>
              <a:off x="9147000" y="4760850"/>
              <a:ext cx="433800" cy="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2" name="Shape 282"/>
            <p:cNvCxnSpPr/>
            <p:nvPr/>
          </p:nvCxnSpPr>
          <p:spPr>
            <a:xfrm rot="10800000">
              <a:off x="9147025" y="4290100"/>
              <a:ext cx="0" cy="46080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3" name="Shape 283"/>
            <p:cNvCxnSpPr/>
            <p:nvPr/>
          </p:nvCxnSpPr>
          <p:spPr>
            <a:xfrm rot="10800000">
              <a:off x="9147025" y="3832900"/>
              <a:ext cx="0" cy="46080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4" name="Shape 284"/>
            <p:cNvCxnSpPr/>
            <p:nvPr/>
          </p:nvCxnSpPr>
          <p:spPr>
            <a:xfrm rot="10800000">
              <a:off x="9147025" y="3375700"/>
              <a:ext cx="0" cy="46080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5" name="Shape 285"/>
            <p:cNvCxnSpPr/>
            <p:nvPr/>
          </p:nvCxnSpPr>
          <p:spPr>
            <a:xfrm>
              <a:off x="9147000" y="3389250"/>
              <a:ext cx="433800" cy="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6" name="Shape 286"/>
            <p:cNvCxnSpPr/>
            <p:nvPr/>
          </p:nvCxnSpPr>
          <p:spPr>
            <a:xfrm rot="10800000">
              <a:off x="9580800" y="2928450"/>
              <a:ext cx="0" cy="46080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  <p:cxnSp>
          <p:nvCxnSpPr>
            <p:cNvPr id="287" name="Shape 287"/>
            <p:cNvCxnSpPr/>
            <p:nvPr/>
          </p:nvCxnSpPr>
          <p:spPr>
            <a:xfrm rot="10800000">
              <a:off x="9580800" y="2471250"/>
              <a:ext cx="0" cy="460800"/>
            </a:xfrm>
            <a:prstGeom prst="straightConnector1">
              <a:avLst/>
            </a:prstGeom>
            <a:noFill/>
            <a:ln cap="flat" cmpd="sng" w="38100">
              <a:solidFill>
                <a:srgbClr val="4A86E8"/>
              </a:solidFill>
              <a:prstDash val="solid"/>
              <a:round/>
              <a:headEnd len="lg" w="lg" type="none"/>
              <a:tailEnd len="lg" w="lg" type="none"/>
            </a:ln>
          </p:spPr>
        </p:cxnSp>
      </p:grpSp>
      <p:cxnSp>
        <p:nvCxnSpPr>
          <p:cNvPr id="288" name="Shape 288"/>
          <p:cNvCxnSpPr/>
          <p:nvPr/>
        </p:nvCxnSpPr>
        <p:spPr>
          <a:xfrm rot="10800000">
            <a:off x="5212767" y="5088247"/>
            <a:ext cx="0" cy="644705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89" name="Shape 289"/>
          <p:cNvCxnSpPr/>
          <p:nvPr/>
        </p:nvCxnSpPr>
        <p:spPr>
          <a:xfrm>
            <a:off x="5212732" y="5107205"/>
            <a:ext cx="606929" cy="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0" name="Shape 290"/>
          <p:cNvCxnSpPr/>
          <p:nvPr/>
        </p:nvCxnSpPr>
        <p:spPr>
          <a:xfrm rot="10800000">
            <a:off x="5285662" y="4472642"/>
            <a:ext cx="534000" cy="6396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1" name="Shape 291"/>
          <p:cNvCxnSpPr/>
          <p:nvPr/>
        </p:nvCxnSpPr>
        <p:spPr>
          <a:xfrm>
            <a:off x="4679332" y="4467537"/>
            <a:ext cx="606900" cy="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2" name="Shape 292"/>
          <p:cNvCxnSpPr/>
          <p:nvPr/>
        </p:nvCxnSpPr>
        <p:spPr>
          <a:xfrm>
            <a:off x="4070075" y="4467537"/>
            <a:ext cx="606900" cy="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3" name="Shape 293"/>
          <p:cNvCxnSpPr/>
          <p:nvPr/>
        </p:nvCxnSpPr>
        <p:spPr>
          <a:xfrm rot="10800000">
            <a:off x="3510310" y="3971216"/>
            <a:ext cx="559800" cy="4824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4" name="Shape 294"/>
          <p:cNvCxnSpPr/>
          <p:nvPr/>
        </p:nvCxnSpPr>
        <p:spPr>
          <a:xfrm rot="10800000">
            <a:off x="3036010" y="3510422"/>
            <a:ext cx="474300" cy="4608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5" name="Shape 295"/>
          <p:cNvCxnSpPr/>
          <p:nvPr/>
        </p:nvCxnSpPr>
        <p:spPr>
          <a:xfrm rot="10800000">
            <a:off x="2575210" y="3076628"/>
            <a:ext cx="460800" cy="4338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6" name="Shape 296"/>
          <p:cNvCxnSpPr/>
          <p:nvPr/>
        </p:nvCxnSpPr>
        <p:spPr>
          <a:xfrm flipH="1" rot="10800000">
            <a:off x="2575200" y="2507231"/>
            <a:ext cx="393000" cy="5694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7" name="Shape 297"/>
          <p:cNvCxnSpPr/>
          <p:nvPr/>
        </p:nvCxnSpPr>
        <p:spPr>
          <a:xfrm rot="10800000">
            <a:off x="2439605" y="2087206"/>
            <a:ext cx="528600" cy="4038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98" name="Shape 298"/>
          <p:cNvCxnSpPr/>
          <p:nvPr/>
        </p:nvCxnSpPr>
        <p:spPr>
          <a:xfrm rot="10800000">
            <a:off x="1870505" y="1612888"/>
            <a:ext cx="569100" cy="474300"/>
          </a:xfrm>
          <a:prstGeom prst="straightConnector1">
            <a:avLst/>
          </a:prstGeom>
          <a:noFill/>
          <a:ln cap="flat" cmpd="sng" w="38100">
            <a:solidFill>
              <a:srgbClr val="4A86E8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299" name="Shape 299"/>
          <p:cNvSpPr txBox="1"/>
          <p:nvPr/>
        </p:nvSpPr>
        <p:spPr>
          <a:xfrm>
            <a:off x="2560075" y="5882150"/>
            <a:ext cx="2426100" cy="7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3000">
                <a:solidFill>
                  <a:srgbClr val="4A86E8"/>
                </a:solidFill>
              </a:rPr>
              <a:t>Actual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8122675" y="5882150"/>
            <a:ext cx="2426100" cy="7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3000">
                <a:solidFill>
                  <a:srgbClr val="4A86E8"/>
                </a:solidFill>
              </a:rPr>
              <a:t>Expected</a:t>
            </a:r>
          </a:p>
        </p:txBody>
      </p:sp>
      <p:sp>
        <p:nvSpPr>
          <p:cNvPr id="301" name="Shape 301"/>
          <p:cNvSpPr/>
          <p:nvPr/>
        </p:nvSpPr>
        <p:spPr>
          <a:xfrm>
            <a:off x="5543300" y="4892775"/>
            <a:ext cx="393000" cy="403800"/>
          </a:xfrm>
          <a:prstGeom prst="ellipse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5086100" y="4283175"/>
            <a:ext cx="393000" cy="403800"/>
          </a:xfrm>
          <a:prstGeom prst="ellipse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3" name="Shape 303"/>
          <p:cNvSpPr/>
          <p:nvPr/>
        </p:nvSpPr>
        <p:spPr>
          <a:xfrm>
            <a:off x="3866900" y="4206975"/>
            <a:ext cx="393000" cy="403800"/>
          </a:xfrm>
          <a:prstGeom prst="ellipse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type="title"/>
          </p:nvPr>
        </p:nvSpPr>
        <p:spPr>
          <a:xfrm>
            <a:off x="765025" y="1301359"/>
            <a:ext cx="9612971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89000"/>
              </a:lnSpc>
              <a:spcBef>
                <a:spcPts val="0"/>
              </a:spcBef>
              <a:buClr>
                <a:schemeClr val="lt2"/>
              </a:buClr>
              <a:buSzPct val="25000"/>
              <a:buFont typeface="Source Sans Pro"/>
              <a:buNone/>
            </a:pPr>
            <a:r>
              <a:rPr b="0" i="0" lang="en-US" sz="7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rgbClr val="191B0E"/>
              </a:buClr>
              <a:buSzPct val="25000"/>
              <a:buFont typeface="Source Sans Pro"/>
              <a:buNone/>
            </a:pPr>
            <a:r>
              <a:rPr b="0" i="0" lang="en-US" sz="4400" u="none" cap="none" strike="noStrike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Introduction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1371600" y="2286000"/>
            <a:ext cx="9601200" cy="3581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840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lang="en-US" sz="2400">
                <a:solidFill>
                  <a:schemeClr val="dk1"/>
                </a:solidFill>
              </a:rPr>
              <a:t>Send &amp; receive papers &amp; stuff among each other, in companies.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lang="en-US" sz="2400">
                <a:solidFill>
                  <a:schemeClr val="dk1"/>
                </a:solidFill>
              </a:rPr>
              <a:t>Employees do the job of going &amp; getting stuff.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lang="en-US" sz="2400">
                <a:solidFill>
                  <a:schemeClr val="dk1"/>
                </a:solidFill>
              </a:rPr>
              <a:t>Or it is the job of the company messenger.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lang="en-US" sz="2400">
                <a:solidFill>
                  <a:schemeClr val="dk1"/>
                </a:solidFill>
              </a:rPr>
              <a:t>Time &amp; effort should be saved.</a:t>
            </a:r>
          </a:p>
          <a:p>
            <a:pPr indent="-3840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Source Sans Pro"/>
              <a:buChar char="■"/>
            </a:pPr>
            <a:r>
              <a:rPr lang="en-US" sz="2400">
                <a:solidFill>
                  <a:schemeClr val="dk1"/>
                </a:solidFill>
              </a:rPr>
              <a:t>Good arrangement needed for several orders.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Overview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1371600" y="2181225"/>
            <a:ext cx="9743546" cy="3913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Robotizing the company messenger.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Automating pick-up &amp; delivery process.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20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Arial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Employees order from their place using a mobapp.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20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Administrator configures the company map on a localhost.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20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robot figures out the way to the pick-up &amp; delivery points.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20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It moves in a shortest path.</a:t>
            </a:r>
          </a:p>
          <a:p>
            <a:pPr indent="-342900" lvl="0" marL="342900" marR="0" rtl="0" algn="l">
              <a:lnSpc>
                <a:spcPct val="112000"/>
              </a:lnSpc>
              <a:spcBef>
                <a:spcPts val="200"/>
              </a:spcBef>
              <a:spcAft>
                <a:spcPts val="0"/>
              </a:spcAft>
              <a:buClr>
                <a:srgbClr val="191B0E"/>
              </a:buClr>
              <a:buSzPct val="100000"/>
              <a:buFont typeface="Source Sans Pro"/>
              <a:buChar char="•"/>
            </a:pPr>
            <a:r>
              <a:rPr lang="en-US" sz="2400">
                <a:solidFill>
                  <a:srgbClr val="191B0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It detects &amp; avoids collision with obstacles.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1371600" y="276225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lang="en-US" sz="6600"/>
              <a:t>Service Car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1371600" y="68580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Tools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1371600" y="2286000"/>
            <a:ext cx="9601200" cy="3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58648" lvl="0" marL="38404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Arduino Mega</a:t>
            </a:r>
            <a:r>
              <a:rPr b="0" i="0" lang="en-US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indent="-3586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Ionic 2</a:t>
            </a:r>
            <a:r>
              <a:rPr b="0" i="0" lang="en-US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indent="-3586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Laravel 5</a:t>
            </a:r>
            <a:r>
              <a:rPr b="0" i="0" lang="en-US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indent="-3586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WiFi module (ESP8266-01)</a:t>
            </a:r>
            <a:r>
              <a:rPr b="0" i="0" lang="en-US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indent="-3586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Servo &amp; DC motors.</a:t>
            </a:r>
          </a:p>
          <a:p>
            <a:pPr indent="-3586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Ultra-Sonic transceiver.</a:t>
            </a:r>
          </a:p>
          <a:p>
            <a:pPr indent="-3586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Accelerometer.</a:t>
            </a:r>
          </a:p>
          <a:p>
            <a:pPr indent="-358648" lvl="0" marL="384048" marR="0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ource Sans Pro"/>
              <a:buChar char="■"/>
            </a:pPr>
            <a:r>
              <a:rPr lang="en-US"/>
              <a:t>DC motor encoder w/ 3D-printed 8-hole wheel.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1371600" y="2762250"/>
            <a:ext cx="9601200" cy="1485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9000"/>
              </a:lnSpc>
              <a:spcBef>
                <a:spcPts val="0"/>
              </a:spcBef>
              <a:buClr>
                <a:schemeClr val="dk2"/>
              </a:buClr>
              <a:buSzPct val="25000"/>
              <a:buFont typeface="Source Sans Pro"/>
              <a:buNone/>
            </a:pPr>
            <a:r>
              <a:rPr b="0" i="0" lang="en-US" sz="6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Technical Perspective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rver.PNG"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0075" y="111750"/>
            <a:ext cx="5548124" cy="674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rver.PNG"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0075" y="111750"/>
            <a:ext cx="5548124" cy="6746249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 rot="-1375390">
            <a:off x="2275840" y="2229590"/>
            <a:ext cx="7833963" cy="22090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5000">
                <a:solidFill>
                  <a:srgbClr val="1155CC"/>
                </a:solidFill>
              </a:rPr>
              <a:t>Server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rop">
  <a:themeElements>
    <a:clrScheme name="Crop">
      <a:dk1>
        <a:srgbClr val="000000"/>
      </a:dk1>
      <a:lt1>
        <a:srgbClr val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rop">
  <a:themeElements>
    <a:clrScheme name="Crop">
      <a:dk1>
        <a:srgbClr val="000000"/>
      </a:dk1>
      <a:lt1>
        <a:srgbClr val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