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65" r:id="rId3"/>
    <p:sldId id="257" r:id="rId4"/>
    <p:sldId id="266" r:id="rId5"/>
    <p:sldId id="258" r:id="rId6"/>
    <p:sldId id="264" r:id="rId7"/>
    <p:sldId id="263" r:id="rId8"/>
    <p:sldId id="262" r:id="rId9"/>
    <p:sldId id="261" r:id="rId10"/>
    <p:sldId id="260" r:id="rId11"/>
    <p:sldId id="272" r:id="rId12"/>
    <p:sldId id="271" r:id="rId13"/>
    <p:sldId id="270" r:id="rId14"/>
    <p:sldId id="269" r:id="rId15"/>
    <p:sldId id="268" r:id="rId16"/>
    <p:sldId id="267" r:id="rId17"/>
    <p:sldId id="259" r:id="rId18"/>
    <p:sldId id="273" r:id="rId19"/>
    <p:sldId id="278" r:id="rId20"/>
    <p:sldId id="277" r:id="rId21"/>
    <p:sldId id="276" r:id="rId22"/>
    <p:sldId id="275" r:id="rId23"/>
    <p:sldId id="286" r:id="rId24"/>
    <p:sldId id="285" r:id="rId25"/>
    <p:sldId id="284" r:id="rId26"/>
    <p:sldId id="283" r:id="rId27"/>
    <p:sldId id="282" r:id="rId28"/>
    <p:sldId id="281" r:id="rId29"/>
    <p:sldId id="280" r:id="rId30"/>
    <p:sldId id="290" r:id="rId31"/>
    <p:sldId id="289" r:id="rId32"/>
    <p:sldId id="288" r:id="rId33"/>
    <p:sldId id="287" r:id="rId34"/>
    <p:sldId id="279" r:id="rId35"/>
    <p:sldId id="274"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386" y="3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F8083F5-5195-42FA-AEF4-1A6836A969F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F8083F5-5195-42FA-AEF4-1A6836A969F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F8083F5-5195-42FA-AEF4-1A6836A969F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F8083F5-5195-42FA-AEF4-1A6836A969F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F8083F5-5195-42FA-AEF4-1A6836A969F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F8083F5-5195-42FA-AEF4-1A6836A969F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F8083F5-5195-42FA-AEF4-1A6836A969F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F8083F5-5195-42FA-AEF4-1A6836A969F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F8083F5-5195-42FA-AEF4-1A6836A969F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F8083F5-5195-42FA-AEF4-1A6836A969F4}"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9FDDC25D-3D11-45F3-B6F1-971C351758B9}" type="datetimeFigureOut">
              <a:rPr lang="ar-SA" smtClean="0"/>
              <a:pPr/>
              <a:t>05/10/1442</a:t>
            </a:fld>
            <a:endParaRPr lang="ar-SA"/>
          </a:p>
        </p:txBody>
      </p:sp>
      <p:sp>
        <p:nvSpPr>
          <p:cNvPr id="9" name="Slide Number Placeholder 8"/>
          <p:cNvSpPr>
            <a:spLocks noGrp="1"/>
          </p:cNvSpPr>
          <p:nvPr>
            <p:ph type="sldNum" sz="quarter" idx="11"/>
          </p:nvPr>
        </p:nvSpPr>
        <p:spPr/>
        <p:txBody>
          <a:bodyPr/>
          <a:lstStyle/>
          <a:p>
            <a:fld id="{6F8083F5-5195-42FA-AEF4-1A6836A969F4}"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F8083F5-5195-42FA-AEF4-1A6836A969F4}"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FDDC25D-3D11-45F3-B6F1-971C351758B9}" type="datetimeFigureOut">
              <a:rPr lang="ar-SA" smtClean="0"/>
              <a:pPr/>
              <a:t>05/10/1442</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48858" y="2492896"/>
            <a:ext cx="7406640" cy="4056856"/>
          </a:xfrm>
        </p:spPr>
        <p:txBody>
          <a:bodyPr>
            <a:normAutofit fontScale="85000" lnSpcReduction="20000"/>
          </a:bodyPr>
          <a:lstStyle/>
          <a:p>
            <a:pPr algn="ctr">
              <a:spcAft>
                <a:spcPts val="0"/>
              </a:spcAft>
            </a:pPr>
            <a:r>
              <a:rPr lang="en-US" sz="2400" b="1" dirty="0">
                <a:solidFill>
                  <a:srgbClr val="000000"/>
                </a:solidFill>
                <a:latin typeface="Times New Roman"/>
                <a:ea typeface="Times New Roman"/>
                <a:cs typeface="Arial"/>
              </a:rPr>
              <a:t>Graduation project (</a:t>
            </a:r>
            <a:r>
              <a:rPr lang="en-US" sz="2400" b="1" dirty="0">
                <a:solidFill>
                  <a:srgbClr val="000000"/>
                </a:solidFill>
                <a:latin typeface="MS Gothic"/>
                <a:ea typeface="Times New Roman"/>
                <a:cs typeface="Times New Roman"/>
              </a:rPr>
              <a:t>Ⅱ</a:t>
            </a:r>
            <a:r>
              <a:rPr lang="en-US" sz="2400" b="1" dirty="0">
                <a:solidFill>
                  <a:srgbClr val="000000"/>
                </a:solidFill>
                <a:latin typeface="Times New Roman"/>
                <a:ea typeface="Times New Roman"/>
                <a:cs typeface="Arial"/>
              </a:rPr>
              <a:t>)</a:t>
            </a:r>
            <a:endParaRPr lang="en-US" sz="2400" dirty="0">
              <a:latin typeface="Calibri"/>
              <a:ea typeface="Times New Roman"/>
              <a:cs typeface="Arial"/>
            </a:endParaRPr>
          </a:p>
          <a:p>
            <a:pPr algn="ctr">
              <a:spcAft>
                <a:spcPts val="0"/>
              </a:spcAft>
            </a:pPr>
            <a:r>
              <a:rPr lang="en-US" sz="2400" dirty="0">
                <a:solidFill>
                  <a:srgbClr val="000000"/>
                </a:solidFill>
                <a:latin typeface="Times New Roman"/>
                <a:ea typeface="Times New Roman"/>
                <a:cs typeface="Arial"/>
              </a:rPr>
              <a:t>"E-Learning Quality Assessment From Students' Perceptive:</a:t>
            </a:r>
            <a:endParaRPr lang="en-US" sz="2400" dirty="0">
              <a:latin typeface="Calibri"/>
              <a:ea typeface="Times New Roman"/>
              <a:cs typeface="Arial"/>
            </a:endParaRPr>
          </a:p>
          <a:p>
            <a:pPr algn="ctr">
              <a:spcAft>
                <a:spcPts val="0"/>
              </a:spcAft>
            </a:pPr>
            <a:r>
              <a:rPr lang="en-US" sz="2400" dirty="0" smtClean="0">
                <a:solidFill>
                  <a:srgbClr val="000000"/>
                </a:solidFill>
                <a:latin typeface="Times New Roman"/>
                <a:ea typeface="Times New Roman"/>
                <a:cs typeface="Arial"/>
              </a:rPr>
              <a:t>Case </a:t>
            </a:r>
            <a:r>
              <a:rPr lang="en-US" sz="2400" dirty="0">
                <a:solidFill>
                  <a:srgbClr val="000000"/>
                </a:solidFill>
                <a:latin typeface="Times New Roman"/>
                <a:ea typeface="Times New Roman"/>
                <a:cs typeface="Arial"/>
              </a:rPr>
              <a:t>Study of An-</a:t>
            </a:r>
            <a:r>
              <a:rPr lang="en-US" sz="2400" dirty="0" err="1">
                <a:solidFill>
                  <a:srgbClr val="000000"/>
                </a:solidFill>
                <a:latin typeface="Times New Roman"/>
                <a:ea typeface="Times New Roman"/>
                <a:cs typeface="Arial"/>
              </a:rPr>
              <a:t>Najah</a:t>
            </a:r>
            <a:r>
              <a:rPr lang="en-US" sz="2400" dirty="0">
                <a:solidFill>
                  <a:srgbClr val="000000"/>
                </a:solidFill>
                <a:latin typeface="Times New Roman"/>
                <a:ea typeface="Times New Roman"/>
                <a:cs typeface="Arial"/>
              </a:rPr>
              <a:t> National University"</a:t>
            </a:r>
            <a:endParaRPr lang="en-US" sz="2400" dirty="0">
              <a:latin typeface="Calibri"/>
              <a:ea typeface="Times New Roman"/>
              <a:cs typeface="Arial"/>
            </a:endParaRPr>
          </a:p>
          <a:p>
            <a:pPr algn="ctr"/>
            <a:endParaRPr lang="en-US" sz="2400" b="1" dirty="0" smtClean="0"/>
          </a:p>
          <a:p>
            <a:pPr algn="ctr"/>
            <a:r>
              <a:rPr lang="en-US" sz="2400" b="1" dirty="0" smtClean="0"/>
              <a:t>Supervisor </a:t>
            </a:r>
            <a:r>
              <a:rPr lang="en-US" sz="2400" b="1" dirty="0"/>
              <a:t>name</a:t>
            </a:r>
            <a:r>
              <a:rPr lang="en-US" sz="2400" b="1" dirty="0" smtClean="0"/>
              <a:t>:</a:t>
            </a:r>
            <a:endParaRPr lang="en-US" sz="2400" b="1" dirty="0"/>
          </a:p>
          <a:p>
            <a:pPr algn="ctr"/>
            <a:r>
              <a:rPr lang="en-US" sz="2400" dirty="0"/>
              <a:t> Eng. Tamer Haddad </a:t>
            </a:r>
          </a:p>
          <a:p>
            <a:pPr algn="ctr"/>
            <a:r>
              <a:rPr lang="en-US" sz="2400" b="1" dirty="0"/>
              <a:t>Group members:</a:t>
            </a:r>
            <a:endParaRPr lang="en-US" sz="2400" dirty="0"/>
          </a:p>
          <a:p>
            <a:pPr algn="ctr"/>
            <a:r>
              <a:rPr lang="en-US" sz="2400" dirty="0"/>
              <a:t>Al-Abbas Abdul Rahim Ahmed</a:t>
            </a:r>
          </a:p>
          <a:p>
            <a:pPr algn="ctr"/>
            <a:r>
              <a:rPr lang="en-US" sz="2400" dirty="0"/>
              <a:t>Abdul </a:t>
            </a:r>
            <a:r>
              <a:rPr lang="en-US" sz="2400" dirty="0" err="1"/>
              <a:t>Rahman</a:t>
            </a:r>
            <a:r>
              <a:rPr lang="en-US" sz="2400" dirty="0"/>
              <a:t> </a:t>
            </a:r>
            <a:r>
              <a:rPr lang="en-US" sz="2400" dirty="0" err="1"/>
              <a:t>Hussam</a:t>
            </a:r>
            <a:r>
              <a:rPr lang="en-US" sz="2400" dirty="0"/>
              <a:t> Abu </a:t>
            </a:r>
            <a:r>
              <a:rPr lang="en-US" sz="2400" dirty="0" err="1"/>
              <a:t>Rabee</a:t>
            </a:r>
            <a:endParaRPr lang="en-US" sz="2400" dirty="0"/>
          </a:p>
          <a:p>
            <a:pPr algn="ctr"/>
            <a:r>
              <a:rPr lang="en-US" sz="2400" dirty="0"/>
              <a:t>Ahmed </a:t>
            </a:r>
            <a:r>
              <a:rPr lang="en-US" sz="2400" dirty="0" err="1"/>
              <a:t>Rasmi</a:t>
            </a:r>
            <a:r>
              <a:rPr lang="en-US" sz="2400" dirty="0"/>
              <a:t> Abu </a:t>
            </a:r>
            <a:r>
              <a:rPr lang="en-US" sz="2400" dirty="0" err="1"/>
              <a:t>Shehab</a:t>
            </a:r>
            <a:endParaRPr lang="en-US" sz="2400" dirty="0"/>
          </a:p>
          <a:p>
            <a:pPr algn="ctr"/>
            <a:r>
              <a:rPr lang="en-US" sz="2400" dirty="0" err="1"/>
              <a:t>Roa'a</a:t>
            </a:r>
            <a:r>
              <a:rPr lang="en-US" sz="2400" dirty="0"/>
              <a:t>  </a:t>
            </a:r>
            <a:r>
              <a:rPr lang="en-US" sz="2400" dirty="0" err="1"/>
              <a:t>Amjad</a:t>
            </a:r>
            <a:r>
              <a:rPr lang="en-US" sz="2400" dirty="0"/>
              <a:t> </a:t>
            </a:r>
            <a:r>
              <a:rPr lang="en-US" sz="2400" dirty="0" err="1"/>
              <a:t>Dwikat</a:t>
            </a:r>
            <a:endParaRPr lang="en-US" sz="2400" dirty="0"/>
          </a:p>
          <a:p>
            <a:pPr algn="ctr">
              <a:spcAft>
                <a:spcPts val="0"/>
              </a:spcAft>
            </a:pPr>
            <a:r>
              <a:rPr lang="ar-SY" sz="3100" dirty="0">
                <a:solidFill>
                  <a:srgbClr val="000000"/>
                </a:solidFill>
                <a:latin typeface="Calibri"/>
                <a:ea typeface="Times New Roman"/>
                <a:cs typeface="Times New Roman"/>
              </a:rPr>
              <a:t> </a:t>
            </a:r>
            <a:endParaRPr lang="en-US" sz="3100" dirty="0">
              <a:latin typeface="Calibri"/>
              <a:ea typeface="Times New Roman"/>
              <a:cs typeface="Arial"/>
            </a:endParaRPr>
          </a:p>
          <a:p>
            <a:pPr algn="ctr"/>
            <a:endParaRPr lang="ar-SA" dirty="0"/>
          </a:p>
        </p:txBody>
      </p:sp>
      <p:pic>
        <p:nvPicPr>
          <p:cNvPr id="4" name="صورة 3"/>
          <p:cNvPicPr/>
          <p:nvPr/>
        </p:nvPicPr>
        <p:blipFill>
          <a:blip r:embed="rId2" cstate="print">
            <a:extLst>
              <a:ext uri="{28A0092B-C50C-407E-A947-70E740481C1C}">
                <a14:useLocalDpi xmlns:a14="http://schemas.microsoft.com/office/drawing/2010/main" val="0"/>
              </a:ext>
            </a:extLst>
          </a:blip>
          <a:stretch>
            <a:fillRect/>
          </a:stretch>
        </p:blipFill>
        <p:spPr>
          <a:xfrm>
            <a:off x="2555776" y="195981"/>
            <a:ext cx="3392805" cy="2148840"/>
          </a:xfrm>
          <a:prstGeom prst="rect">
            <a:avLst/>
          </a:prstGeom>
        </p:spPr>
      </p:pic>
    </p:spTree>
    <p:extLst>
      <p:ext uri="{BB962C8B-B14F-4D97-AF65-F5344CB8AC3E}">
        <p14:creationId xmlns:p14="http://schemas.microsoft.com/office/powerpoint/2010/main" val="4006796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buFont typeface="Wingdings" pitchFamily="2" charset="2"/>
              <a:buChar char="Ø"/>
            </a:pPr>
            <a:r>
              <a:rPr lang="en-US" dirty="0"/>
              <a:t>Study </a:t>
            </a:r>
            <a:r>
              <a:rPr lang="en-US" dirty="0" smtClean="0"/>
              <a:t>Tools </a:t>
            </a:r>
          </a:p>
          <a:p>
            <a:pPr marL="114300" indent="0" algn="l" rtl="0">
              <a:buNone/>
            </a:pPr>
            <a:r>
              <a:rPr lang="en-US" dirty="0"/>
              <a:t>we designed a questionnaire consisting of two main </a:t>
            </a:r>
            <a:r>
              <a:rPr lang="en-US" dirty="0" smtClean="0"/>
              <a:t>axes : </a:t>
            </a:r>
          </a:p>
          <a:p>
            <a:pPr marL="114300" indent="0" algn="l" rtl="0">
              <a:buNone/>
            </a:pPr>
            <a:r>
              <a:rPr lang="en-US" dirty="0"/>
              <a:t>The first axis consists of data and information for the study </a:t>
            </a:r>
            <a:r>
              <a:rPr lang="en-US" dirty="0" smtClean="0"/>
              <a:t>sample , the </a:t>
            </a:r>
            <a:r>
              <a:rPr lang="en-US" dirty="0"/>
              <a:t>second axis consists of a set of (33) paragraphs </a:t>
            </a:r>
            <a:r>
              <a:rPr lang="en-US" dirty="0" smtClean="0"/>
              <a:t>through which </a:t>
            </a:r>
            <a:r>
              <a:rPr lang="en-US" dirty="0"/>
              <a:t>the standards of electronic education can be measured and its divided into three </a:t>
            </a:r>
            <a:r>
              <a:rPr lang="en-US" dirty="0" smtClean="0"/>
              <a:t>parts :</a:t>
            </a:r>
          </a:p>
          <a:p>
            <a:pPr algn="l" rtl="0"/>
            <a:r>
              <a:rPr lang="en-US" dirty="0"/>
              <a:t>standards for the quality of electronic content and course design </a:t>
            </a:r>
            <a:r>
              <a:rPr lang="en-US" dirty="0" smtClean="0"/>
              <a:t>.</a:t>
            </a:r>
          </a:p>
          <a:p>
            <a:pPr algn="l" rtl="0"/>
            <a:r>
              <a:rPr lang="en-US" dirty="0"/>
              <a:t>student support  and administrative services </a:t>
            </a:r>
            <a:r>
              <a:rPr lang="en-US" dirty="0" smtClean="0"/>
              <a:t>standards.</a:t>
            </a:r>
          </a:p>
          <a:p>
            <a:pPr algn="l" rtl="0"/>
            <a:r>
              <a:rPr lang="en-US" dirty="0"/>
              <a:t>student satisfaction</a:t>
            </a:r>
            <a:endParaRPr lang="en-US" dirty="0" smtClean="0"/>
          </a:p>
        </p:txBody>
      </p:sp>
    </p:spTree>
    <p:extLst>
      <p:ext uri="{BB962C8B-B14F-4D97-AF65-F5344CB8AC3E}">
        <p14:creationId xmlns:p14="http://schemas.microsoft.com/office/powerpoint/2010/main" val="2392754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77562" y="952472"/>
            <a:ext cx="7620000" cy="4800600"/>
          </a:xfrm>
        </p:spPr>
        <p:txBody>
          <a:bodyPr/>
          <a:lstStyle/>
          <a:p>
            <a:pPr algn="l" rtl="0"/>
            <a:r>
              <a:rPr lang="en-US" dirty="0"/>
              <a:t>The criterion of five </a:t>
            </a:r>
            <a:r>
              <a:rPr lang="en-US" dirty="0" err="1"/>
              <a:t>Likert</a:t>
            </a:r>
            <a:r>
              <a:rPr lang="en-US" dirty="0"/>
              <a:t> </a:t>
            </a:r>
            <a:r>
              <a:rPr lang="en-US" dirty="0" smtClean="0"/>
              <a:t>scale </a:t>
            </a:r>
            <a:r>
              <a:rPr lang="en-US" dirty="0"/>
              <a:t>was adopted to evaluate the paragraphs</a:t>
            </a:r>
            <a:r>
              <a:rPr lang="en-US" dirty="0" smtClean="0"/>
              <a:t>: </a:t>
            </a:r>
          </a:p>
          <a:p>
            <a:pPr marL="114300" indent="0" algn="l" rtl="0">
              <a:buNone/>
            </a:pPr>
            <a:endParaRPr lang="ar-SA"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73" y="2492896"/>
            <a:ext cx="6984775" cy="28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6258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7620000" cy="5852120"/>
          </a:xfrm>
        </p:spPr>
        <p:txBody>
          <a:bodyPr/>
          <a:lstStyle/>
          <a:p>
            <a:pPr algn="l" rtl="0"/>
            <a:r>
              <a:rPr lang="en-US" dirty="0"/>
              <a:t> Tool validity:</a:t>
            </a:r>
          </a:p>
          <a:p>
            <a:pPr marL="114300" indent="0" algn="l" rtl="0">
              <a:buNone/>
            </a:pPr>
            <a:endParaRPr lang="en-US" dirty="0" smtClean="0"/>
          </a:p>
          <a:p>
            <a:pPr marL="114300" indent="0" algn="l" rtl="0">
              <a:buNone/>
            </a:pPr>
            <a:r>
              <a:rPr lang="en-US" dirty="0"/>
              <a:t>The validity of the tool was verified by presenting it to a number of experienced teachers in the field of quality from the department of industrial engineering. </a:t>
            </a:r>
            <a:endParaRPr lang="en-US" dirty="0" smtClean="0"/>
          </a:p>
          <a:p>
            <a:pPr marL="114300" indent="0" algn="l" rtl="0">
              <a:buNone/>
            </a:pPr>
            <a:endParaRPr lang="en-US" dirty="0" smtClean="0"/>
          </a:p>
          <a:p>
            <a:pPr marL="114300" indent="0" algn="l" rtl="0">
              <a:buNone/>
            </a:pPr>
            <a:endParaRPr lang="en-US" dirty="0"/>
          </a:p>
          <a:p>
            <a:pPr algn="l" rtl="0"/>
            <a:r>
              <a:rPr lang="en-US" dirty="0"/>
              <a:t>Tool stability</a:t>
            </a:r>
            <a:r>
              <a:rPr lang="en-US" dirty="0" smtClean="0"/>
              <a:t>:</a:t>
            </a:r>
          </a:p>
          <a:p>
            <a:pPr marL="114300" indent="0" algn="l" rtl="0">
              <a:buNone/>
            </a:pPr>
            <a:endParaRPr lang="en-US" dirty="0"/>
          </a:p>
          <a:p>
            <a:pPr marL="114300" indent="0" algn="l" rtl="0">
              <a:buNone/>
            </a:pPr>
            <a:r>
              <a:rPr lang="en-US" dirty="0"/>
              <a:t>The stability of the tool was verified by calculating the coefficient (Alpha-</a:t>
            </a:r>
            <a:r>
              <a:rPr lang="en-US" dirty="0" err="1"/>
              <a:t>Cronbach</a:t>
            </a:r>
            <a:r>
              <a:rPr lang="en-US" dirty="0"/>
              <a:t>) for a survey sample consisting of (35) students, which reached (0.92), and this ratio is statistically </a:t>
            </a:r>
            <a:r>
              <a:rPr lang="en-US" dirty="0" smtClean="0"/>
              <a:t>acceptable .</a:t>
            </a:r>
            <a:endParaRPr lang="en-US" dirty="0"/>
          </a:p>
          <a:p>
            <a:pPr marL="114300" indent="0" algn="l" rtl="0">
              <a:buNone/>
            </a:pPr>
            <a:endParaRPr lang="ar-SA" dirty="0"/>
          </a:p>
        </p:txBody>
      </p:sp>
    </p:spTree>
    <p:extLst>
      <p:ext uri="{BB962C8B-B14F-4D97-AF65-F5344CB8AC3E}">
        <p14:creationId xmlns:p14="http://schemas.microsoft.com/office/powerpoint/2010/main" val="3135425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66800"/>
            <a:ext cx="7620000" cy="4800600"/>
          </a:xfrm>
        </p:spPr>
        <p:txBody>
          <a:bodyPr>
            <a:normAutofit fontScale="92500" lnSpcReduction="20000"/>
          </a:bodyPr>
          <a:lstStyle/>
          <a:p>
            <a:pPr algn="l" rtl="0">
              <a:buFont typeface="Wingdings" pitchFamily="2" charset="2"/>
              <a:buChar char="Ø"/>
            </a:pPr>
            <a:r>
              <a:rPr lang="en-US" dirty="0"/>
              <a:t>Study Variables </a:t>
            </a:r>
            <a:endParaRPr lang="en-US" dirty="0" smtClean="0"/>
          </a:p>
          <a:p>
            <a:pPr algn="l" rtl="0">
              <a:buNone/>
            </a:pPr>
            <a:endParaRPr lang="en-US" dirty="0" smtClean="0"/>
          </a:p>
          <a:p>
            <a:pPr lvl="1" algn="l" rtl="0"/>
            <a:r>
              <a:rPr lang="en-US" dirty="0"/>
              <a:t>Independent variables: </a:t>
            </a:r>
          </a:p>
          <a:p>
            <a:pPr marL="1234440" lvl="2" indent="-457200" algn="l" rtl="0">
              <a:buFont typeface="+mj-lt"/>
              <a:buAutoNum type="arabicPeriod"/>
            </a:pPr>
            <a:r>
              <a:rPr lang="en-US" sz="1900" dirty="0" smtClean="0"/>
              <a:t>Gender</a:t>
            </a:r>
            <a:r>
              <a:rPr lang="en-US" sz="1900" dirty="0"/>
              <a:t>: ( Male/ Female</a:t>
            </a:r>
            <a:r>
              <a:rPr lang="en-US" sz="1900" dirty="0" smtClean="0"/>
              <a:t>)</a:t>
            </a:r>
          </a:p>
          <a:p>
            <a:pPr marL="1234440" lvl="2" indent="-457200" algn="l" rtl="0">
              <a:buFont typeface="+mj-lt"/>
              <a:buAutoNum type="arabicPeriod"/>
            </a:pPr>
            <a:r>
              <a:rPr lang="en-US" sz="1900" dirty="0"/>
              <a:t>Study year (1st , 2nd , 3rd , 4th , 5th)</a:t>
            </a:r>
          </a:p>
          <a:p>
            <a:pPr marL="1234440" lvl="2" indent="-457200" algn="l" rtl="0">
              <a:buFont typeface="+mj-lt"/>
              <a:buAutoNum type="arabicPeriod"/>
            </a:pPr>
            <a:r>
              <a:rPr lang="en-US" sz="1900" dirty="0" smtClean="0"/>
              <a:t>Academic </a:t>
            </a:r>
            <a:r>
              <a:rPr lang="en-US" sz="1900" dirty="0"/>
              <a:t>stage (undergraduate  / Postgraduate</a:t>
            </a:r>
            <a:r>
              <a:rPr lang="en-US" sz="1900" dirty="0" smtClean="0"/>
              <a:t>)</a:t>
            </a:r>
          </a:p>
          <a:p>
            <a:pPr marL="1234440" lvl="2" indent="-457200" algn="l" rtl="0">
              <a:buFont typeface="+mj-lt"/>
              <a:buAutoNum type="arabicPeriod"/>
            </a:pPr>
            <a:r>
              <a:rPr lang="en-US" sz="1900" dirty="0" smtClean="0"/>
              <a:t>College (engineering , since , economic ….etc.)</a:t>
            </a:r>
          </a:p>
          <a:p>
            <a:pPr marL="1234440" lvl="2" indent="-457200" algn="l" rtl="0">
              <a:buFont typeface="+mj-lt"/>
              <a:buAutoNum type="arabicPeriod"/>
            </a:pPr>
            <a:r>
              <a:rPr lang="en-US" sz="1900" dirty="0" smtClean="0"/>
              <a:t>Specialization </a:t>
            </a:r>
            <a:endParaRPr lang="en-GB" sz="1900" dirty="0" smtClean="0"/>
          </a:p>
          <a:p>
            <a:pPr>
              <a:buNone/>
            </a:pPr>
            <a:endParaRPr lang="en-GB" sz="2000" dirty="0" smtClean="0"/>
          </a:p>
          <a:p>
            <a:pPr lvl="1" algn="l" rtl="0"/>
            <a:r>
              <a:rPr lang="en-US" dirty="0" smtClean="0"/>
              <a:t>Non-independent variables</a:t>
            </a:r>
            <a:r>
              <a:rPr lang="en-US" sz="1800" dirty="0" smtClean="0"/>
              <a:t>:</a:t>
            </a:r>
          </a:p>
          <a:p>
            <a:pPr lvl="1" algn="l" rtl="0"/>
            <a:endParaRPr lang="en-US" sz="1800" dirty="0" smtClean="0"/>
          </a:p>
          <a:p>
            <a:pPr lvl="2" algn="l" rtl="0">
              <a:buNone/>
            </a:pPr>
            <a:r>
              <a:rPr lang="en-US" sz="1900" dirty="0" smtClean="0"/>
              <a:t>The quality standards for e-learning are the class at An-</a:t>
            </a:r>
            <a:r>
              <a:rPr lang="en-US" sz="1900" dirty="0" err="1" smtClean="0"/>
              <a:t>Najah</a:t>
            </a:r>
            <a:r>
              <a:rPr lang="en-US" sz="1900" dirty="0" smtClean="0"/>
              <a:t> National University, according to the study sample estimates.</a:t>
            </a:r>
            <a:endParaRPr lang="en-GB" sz="1900" dirty="0" smtClean="0"/>
          </a:p>
          <a:p>
            <a:pPr algn="l" rtl="0">
              <a:buNone/>
            </a:pPr>
            <a:endParaRPr lang="ar-SA" sz="2000" dirty="0" smtClean="0"/>
          </a:p>
          <a:p>
            <a:pPr marL="1234440" lvl="2" indent="-457200" algn="l" rtl="0">
              <a:buFont typeface="+mj-lt"/>
              <a:buAutoNum type="arabicPeriod"/>
            </a:pPr>
            <a:endParaRPr lang="en-US" dirty="0" smtClean="0"/>
          </a:p>
          <a:p>
            <a:pPr marL="1234440" lvl="2" indent="-457200" algn="l" rtl="0">
              <a:buFont typeface="+mj-lt"/>
              <a:buAutoNum type="arabicPeriod"/>
            </a:pPr>
            <a:endParaRPr lang="en-US" dirty="0"/>
          </a:p>
          <a:p>
            <a:pPr marL="114300" indent="0" algn="l" rtl="0">
              <a:buNone/>
            </a:pPr>
            <a:r>
              <a:rPr lang="en-US" dirty="0"/>
              <a:t>­	</a:t>
            </a:r>
            <a:endParaRPr lang="ar-SA" dirty="0"/>
          </a:p>
        </p:txBody>
      </p:sp>
    </p:spTree>
    <p:extLst>
      <p:ext uri="{BB962C8B-B14F-4D97-AF65-F5344CB8AC3E}">
        <p14:creationId xmlns:p14="http://schemas.microsoft.com/office/powerpoint/2010/main" val="1869284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Font typeface="Wingdings" pitchFamily="2" charset="2"/>
              <a:buChar char="Ø"/>
            </a:pPr>
            <a:r>
              <a:rPr lang="en-US" dirty="0" smtClean="0"/>
              <a:t> Study Population and Sample Size</a:t>
            </a:r>
          </a:p>
          <a:p>
            <a:pPr algn="l" rtl="0">
              <a:buNone/>
            </a:pPr>
            <a:endParaRPr lang="en-US" dirty="0" smtClean="0"/>
          </a:p>
          <a:p>
            <a:pPr algn="l" rtl="0">
              <a:buNone/>
            </a:pPr>
            <a:r>
              <a:rPr lang="en-US" dirty="0" smtClean="0"/>
              <a:t>   The study population consists  of 23,000 students , The size of the study sample was calculated using (Stephen Thompson) equation, which amounted to (438) male and female students.</a:t>
            </a:r>
            <a:endParaRPr lang="en-GB" dirty="0" smtClean="0"/>
          </a:p>
          <a:p>
            <a:pPr algn="l" rtl="0">
              <a:buNone/>
            </a:pPr>
            <a:endParaRPr lang="en-GB" dirty="0" smtClean="0"/>
          </a:p>
          <a:p>
            <a:pPr algn="l" rtl="0">
              <a:buNone/>
            </a:pPr>
            <a:endParaRPr lang="en-US" dirty="0" smtClean="0"/>
          </a:p>
          <a:p>
            <a:pPr algn="l" rtl="0">
              <a:buNone/>
            </a:pPr>
            <a:endParaRPr lang="ar-SA" dirty="0"/>
          </a:p>
        </p:txBody>
      </p:sp>
    </p:spTree>
    <p:extLst>
      <p:ext uri="{BB962C8B-B14F-4D97-AF65-F5344CB8AC3E}">
        <p14:creationId xmlns:p14="http://schemas.microsoft.com/office/powerpoint/2010/main" val="2924592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
            <a:ext cx="7620000" cy="1143000"/>
          </a:xfrm>
        </p:spPr>
        <p:txBody>
          <a:bodyPr/>
          <a:lstStyle/>
          <a:p>
            <a:r>
              <a:rPr lang="en-US" dirty="0" smtClean="0"/>
              <a:t>Results and Analysis</a:t>
            </a:r>
            <a:endParaRPr lang="ar-SA" dirty="0"/>
          </a:p>
        </p:txBody>
      </p:sp>
      <p:sp>
        <p:nvSpPr>
          <p:cNvPr id="3" name="عنصر نائب للمحتوى 2"/>
          <p:cNvSpPr>
            <a:spLocks noGrp="1"/>
          </p:cNvSpPr>
          <p:nvPr>
            <p:ph idx="1"/>
          </p:nvPr>
        </p:nvSpPr>
        <p:spPr>
          <a:xfrm>
            <a:off x="457200" y="1219200"/>
            <a:ext cx="7620000" cy="5334000"/>
          </a:xfrm>
        </p:spPr>
        <p:txBody>
          <a:bodyPr/>
          <a:lstStyle/>
          <a:p>
            <a:pPr algn="l" rtl="0">
              <a:buFont typeface="Wingdings" pitchFamily="2" charset="2"/>
              <a:buChar char="Ø"/>
            </a:pPr>
            <a:r>
              <a:rPr lang="en-US" b="1" dirty="0" smtClean="0"/>
              <a:t>Frequencies and Descriptive Statistics</a:t>
            </a:r>
          </a:p>
          <a:p>
            <a:pPr lvl="1" algn="l" rtl="0"/>
            <a:r>
              <a:rPr lang="en-US" dirty="0" smtClean="0"/>
              <a:t>Frequencies gender </a:t>
            </a:r>
          </a:p>
          <a:p>
            <a:pPr lvl="1" algn="l" rtl="0">
              <a:buNone/>
            </a:pPr>
            <a:endParaRPr lang="en-GB" b="1" dirty="0" smtClean="0"/>
          </a:p>
          <a:p>
            <a:pPr algn="l" rtl="0">
              <a:buNone/>
            </a:pPr>
            <a:endParaRPr lang="ar-SA" dirty="0"/>
          </a:p>
        </p:txBody>
      </p:sp>
      <p:pic>
        <p:nvPicPr>
          <p:cNvPr id="4" name="صورة 5"/>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209800"/>
            <a:ext cx="6019800" cy="4114800"/>
          </a:xfrm>
          <a:prstGeom prst="rect">
            <a:avLst/>
          </a:prstGeom>
          <a:noFill/>
        </p:spPr>
      </p:pic>
    </p:spTree>
    <p:extLst>
      <p:ext uri="{BB962C8B-B14F-4D97-AF65-F5344CB8AC3E}">
        <p14:creationId xmlns:p14="http://schemas.microsoft.com/office/powerpoint/2010/main" val="3365244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914400"/>
            <a:ext cx="7620000" cy="5943600"/>
          </a:xfrm>
        </p:spPr>
        <p:txBody>
          <a:bodyPr/>
          <a:lstStyle/>
          <a:p>
            <a:pPr algn="l" rtl="0"/>
            <a:r>
              <a:rPr lang="en-US" dirty="0" smtClean="0"/>
              <a:t>Frequencies of study year </a:t>
            </a:r>
          </a:p>
          <a:p>
            <a:pPr algn="l" rtl="0">
              <a:buNone/>
            </a:pPr>
            <a:endParaRPr lang="ar-SA" dirty="0"/>
          </a:p>
        </p:txBody>
      </p:sp>
      <p:pic>
        <p:nvPicPr>
          <p:cNvPr id="4" name="صورة 16"/>
          <p:cNvPicPr/>
          <p:nvPr/>
        </p:nvPicPr>
        <p:blipFill>
          <a:blip r:embed="rId2">
            <a:extLst>
              <a:ext uri="{28A0092B-C50C-407E-A947-70E740481C1C}">
                <a14:useLocalDpi xmlns:a14="http://schemas.microsoft.com/office/drawing/2010/main" val="0"/>
              </a:ext>
            </a:extLst>
          </a:blip>
          <a:srcRect/>
          <a:stretch>
            <a:fillRect/>
          </a:stretch>
        </p:blipFill>
        <p:spPr bwMode="auto">
          <a:xfrm>
            <a:off x="990600" y="1828800"/>
            <a:ext cx="6378037" cy="4108863"/>
          </a:xfrm>
          <a:prstGeom prst="rect">
            <a:avLst/>
          </a:prstGeom>
          <a:noFill/>
        </p:spPr>
      </p:pic>
    </p:spTree>
    <p:extLst>
      <p:ext uri="{BB962C8B-B14F-4D97-AF65-F5344CB8AC3E}">
        <p14:creationId xmlns:p14="http://schemas.microsoft.com/office/powerpoint/2010/main" val="2227090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09600"/>
            <a:ext cx="7620000" cy="5791200"/>
          </a:xfrm>
        </p:spPr>
        <p:txBody>
          <a:bodyPr/>
          <a:lstStyle/>
          <a:p>
            <a:pPr algn="l" rtl="0"/>
            <a:r>
              <a:rPr lang="en-US" dirty="0" smtClean="0"/>
              <a:t>Frequencies of college </a:t>
            </a:r>
          </a:p>
          <a:p>
            <a:pPr algn="l" rtl="0">
              <a:buNone/>
            </a:pPr>
            <a:endParaRPr lang="ar-SA" dirty="0"/>
          </a:p>
        </p:txBody>
      </p:sp>
      <p:pic>
        <p:nvPicPr>
          <p:cNvPr id="4" name="صورة 17"/>
          <p:cNvPicPr/>
          <p:nvPr/>
        </p:nvPicPr>
        <p:blipFill>
          <a:blip r:embed="rId2">
            <a:extLst>
              <a:ext uri="{28A0092B-C50C-407E-A947-70E740481C1C}">
                <a14:useLocalDpi xmlns:a14="http://schemas.microsoft.com/office/drawing/2010/main" val="0"/>
              </a:ext>
            </a:extLst>
          </a:blip>
          <a:srcRect/>
          <a:stretch>
            <a:fillRect/>
          </a:stretch>
        </p:blipFill>
        <p:spPr bwMode="auto">
          <a:xfrm>
            <a:off x="762000" y="1371600"/>
            <a:ext cx="7162800" cy="5131950"/>
          </a:xfrm>
          <a:prstGeom prst="rect">
            <a:avLst/>
          </a:prstGeom>
          <a:noFill/>
        </p:spPr>
      </p:pic>
    </p:spTree>
    <p:extLst>
      <p:ext uri="{BB962C8B-B14F-4D97-AF65-F5344CB8AC3E}">
        <p14:creationId xmlns:p14="http://schemas.microsoft.com/office/powerpoint/2010/main" val="3817349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7620000" cy="6248400"/>
          </a:xfrm>
        </p:spPr>
        <p:txBody>
          <a:bodyPr/>
          <a:lstStyle/>
          <a:p>
            <a:pPr algn="l" rtl="0">
              <a:buFont typeface="Wingdings" pitchFamily="2" charset="2"/>
              <a:buChar char="Ø"/>
            </a:pPr>
            <a:r>
              <a:rPr lang="en-US" dirty="0" smtClean="0"/>
              <a:t>The answers of the study  questions :</a:t>
            </a:r>
          </a:p>
          <a:p>
            <a:pPr marL="868680" lvl="1" indent="-457200" algn="l" rtl="0">
              <a:buNone/>
            </a:pPr>
            <a:r>
              <a:rPr lang="en-US" b="1" dirty="0" smtClean="0"/>
              <a:t>First Question </a:t>
            </a:r>
            <a:r>
              <a:rPr lang="en-US" dirty="0" smtClean="0"/>
              <a:t>: content quality and the design of the electronic        course .</a:t>
            </a:r>
          </a:p>
          <a:p>
            <a:pPr lvl="1" algn="l" rtl="0">
              <a:buNone/>
            </a:pPr>
            <a:r>
              <a:rPr lang="en-US" dirty="0" smtClean="0"/>
              <a:t>The </a:t>
            </a:r>
            <a:r>
              <a:rPr lang="en-US" dirty="0" err="1" smtClean="0"/>
              <a:t>qustines</a:t>
            </a:r>
            <a:r>
              <a:rPr lang="en-US" dirty="0" smtClean="0"/>
              <a:t> related to the </a:t>
            </a:r>
            <a:r>
              <a:rPr lang="en-US" dirty="0" err="1" smtClean="0"/>
              <a:t>contant</a:t>
            </a:r>
            <a:r>
              <a:rPr lang="en-US" dirty="0" smtClean="0"/>
              <a:t> quality standards : </a:t>
            </a:r>
          </a:p>
          <a:p>
            <a:pPr lvl="1" algn="l" rtl="0">
              <a:buNone/>
            </a:pPr>
            <a:endParaRPr lang="en-US" dirty="0" smtClean="0"/>
          </a:p>
          <a:p>
            <a:pPr lvl="1" algn="l" rtl="0">
              <a:buNone/>
            </a:pPr>
            <a:endParaRPr lang="en-US" dirty="0" smtClean="0"/>
          </a:p>
          <a:p>
            <a:pPr lvl="1" algn="l" rtl="0">
              <a:buNone/>
            </a:pPr>
            <a:endParaRPr lang="en-US" dirty="0" smtClean="0"/>
          </a:p>
          <a:p>
            <a:pPr lvl="1" algn="l" rtl="0">
              <a:buNone/>
            </a:pPr>
            <a:endParaRPr lang="en-US" dirty="0" smtClean="0"/>
          </a:p>
          <a:p>
            <a:pPr algn="l" rtl="0">
              <a:buNone/>
            </a:pPr>
            <a:endParaRPr lang="en-GB" dirty="0"/>
          </a:p>
        </p:txBody>
      </p:sp>
      <p:graphicFrame>
        <p:nvGraphicFramePr>
          <p:cNvPr id="2" name="جدول 1"/>
          <p:cNvGraphicFramePr>
            <a:graphicFrameLocks noGrp="1"/>
          </p:cNvGraphicFramePr>
          <p:nvPr>
            <p:extLst>
              <p:ext uri="{D42A27DB-BD31-4B8C-83A1-F6EECF244321}">
                <p14:modId xmlns:p14="http://schemas.microsoft.com/office/powerpoint/2010/main" val="2541339457"/>
              </p:ext>
            </p:extLst>
          </p:nvPr>
        </p:nvGraphicFramePr>
        <p:xfrm>
          <a:off x="990600" y="1905000"/>
          <a:ext cx="6115027" cy="4641269"/>
        </p:xfrm>
        <a:graphic>
          <a:graphicData uri="http://schemas.openxmlformats.org/drawingml/2006/table">
            <a:tbl>
              <a:tblPr rtl="1" firstRow="1" firstCol="1" bandRow="1">
                <a:tableStyleId>{5C22544A-7EE6-4342-B048-85BDC9FD1C3A}</a:tableStyleId>
              </a:tblPr>
              <a:tblGrid>
                <a:gridCol w="867533"/>
                <a:gridCol w="594054"/>
                <a:gridCol w="933896"/>
                <a:gridCol w="758891"/>
                <a:gridCol w="2317651"/>
                <a:gridCol w="643002"/>
              </a:tblGrid>
              <a:tr h="387932">
                <a:tc>
                  <a:txBody>
                    <a:bodyPr/>
                    <a:lstStyle/>
                    <a:p>
                      <a:pPr algn="ctr" rtl="0">
                        <a:spcAft>
                          <a:spcPts val="0"/>
                        </a:spcAft>
                      </a:pPr>
                      <a:r>
                        <a:rPr lang="en-US" sz="1000">
                          <a:effectLst/>
                        </a:rPr>
                        <a:t>The degree of presence</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standard deviation</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The arithmetic mean</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Theoretical mean</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paragraph</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no</a:t>
                      </a:r>
                      <a:endParaRPr lang="en-US" sz="900">
                        <a:effectLst/>
                        <a:latin typeface="Calibri"/>
                        <a:ea typeface="Times New Roman"/>
                        <a:cs typeface="Arial"/>
                      </a:endParaRPr>
                    </a:p>
                  </a:txBody>
                  <a:tcPr marL="57800" marR="57800" marT="0" marB="0"/>
                </a:tc>
              </a:tr>
              <a:tr h="462399">
                <a:tc>
                  <a:txBody>
                    <a:bodyPr/>
                    <a:lstStyle/>
                    <a:p>
                      <a:pPr algn="ctr" rtl="0">
                        <a:spcAft>
                          <a:spcPts val="0"/>
                        </a:spcAft>
                      </a:pPr>
                      <a:r>
                        <a:rPr lang="en-US" sz="1000">
                          <a:effectLst/>
                        </a:rPr>
                        <a:t>medium</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dirty="0">
                          <a:effectLst/>
                        </a:rPr>
                        <a:t>1.14</a:t>
                      </a:r>
                      <a:endParaRPr lang="en-US" sz="900" dirty="0">
                        <a:effectLst/>
                        <a:latin typeface="Calibri"/>
                        <a:ea typeface="Times New Roman"/>
                        <a:cs typeface="Arial"/>
                      </a:endParaRPr>
                    </a:p>
                  </a:txBody>
                  <a:tcPr marL="57800" marR="57800" marT="0" marB="0"/>
                </a:tc>
                <a:tc>
                  <a:txBody>
                    <a:bodyPr/>
                    <a:lstStyle/>
                    <a:p>
                      <a:pPr algn="ctr" rtl="0">
                        <a:spcAft>
                          <a:spcPts val="0"/>
                        </a:spcAft>
                      </a:pPr>
                      <a:r>
                        <a:rPr lang="en-US" sz="1000">
                          <a:effectLst/>
                        </a:rPr>
                        <a:t>2.81</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[The educational goals in the electronic courses I studied were clear.]</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a:t>
                      </a:r>
                      <a:endParaRPr lang="en-US" sz="900">
                        <a:effectLst/>
                        <a:latin typeface="Calibri"/>
                        <a:ea typeface="Times New Roman"/>
                        <a:cs typeface="Arial"/>
                      </a:endParaRPr>
                    </a:p>
                  </a:txBody>
                  <a:tcPr marL="57800" marR="57800" marT="0" marB="0"/>
                </a:tc>
              </a:tr>
              <a:tr h="616532">
                <a:tc>
                  <a:txBody>
                    <a:bodyPr/>
                    <a:lstStyle/>
                    <a:p>
                      <a:pPr algn="ctr" rtl="0">
                        <a:spcAft>
                          <a:spcPts val="0"/>
                        </a:spcAft>
                      </a:pPr>
                      <a:r>
                        <a:rPr lang="en-US" sz="1000">
                          <a:effectLst/>
                        </a:rPr>
                        <a:t>low</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1.21</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2.54</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 [The mechanisms and means of distance education are specific and clear and help in understanding the educational content.</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dirty="0">
                          <a:effectLst/>
                        </a:rPr>
                        <a:t>2</a:t>
                      </a:r>
                      <a:endParaRPr lang="en-US" sz="900" dirty="0">
                        <a:effectLst/>
                        <a:latin typeface="Calibri"/>
                        <a:ea typeface="Times New Roman"/>
                        <a:cs typeface="Arial"/>
                      </a:endParaRPr>
                    </a:p>
                  </a:txBody>
                  <a:tcPr marL="57800" marR="57800" marT="0" marB="0"/>
                </a:tc>
              </a:tr>
              <a:tr h="462399">
                <a:tc>
                  <a:txBody>
                    <a:bodyPr/>
                    <a:lstStyle/>
                    <a:p>
                      <a:pPr algn="ctr" rtl="0">
                        <a:spcAft>
                          <a:spcPts val="0"/>
                        </a:spcAft>
                      </a:pPr>
                      <a:r>
                        <a:rPr lang="en-US" sz="1000">
                          <a:effectLst/>
                        </a:rPr>
                        <a:t>medium</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1.14</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2.67</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 [Designing the educational content takes the nature of the course into consideration.]</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r>
              <a:tr h="462399">
                <a:tc>
                  <a:txBody>
                    <a:bodyPr/>
                    <a:lstStyle/>
                    <a:p>
                      <a:pPr algn="ctr" rtl="0">
                        <a:spcAft>
                          <a:spcPts val="0"/>
                        </a:spcAft>
                      </a:pPr>
                      <a:r>
                        <a:rPr lang="en-US" sz="1000">
                          <a:effectLst/>
                        </a:rPr>
                        <a:t>low</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1.13</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2.32</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 [Present educational content in a way that takes into account individual differences between learners.]</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4</a:t>
                      </a:r>
                      <a:endParaRPr lang="en-US" sz="900">
                        <a:effectLst/>
                        <a:latin typeface="Calibri"/>
                        <a:ea typeface="Times New Roman"/>
                        <a:cs typeface="Arial"/>
                      </a:endParaRPr>
                    </a:p>
                  </a:txBody>
                  <a:tcPr marL="57800" marR="57800" marT="0" marB="0"/>
                </a:tc>
              </a:tr>
              <a:tr h="462399">
                <a:tc>
                  <a:txBody>
                    <a:bodyPr/>
                    <a:lstStyle/>
                    <a:p>
                      <a:pPr algn="ctr" rtl="0">
                        <a:spcAft>
                          <a:spcPts val="0"/>
                        </a:spcAft>
                      </a:pPr>
                      <a:r>
                        <a:rPr lang="en-US" sz="1000">
                          <a:effectLst/>
                        </a:rPr>
                        <a:t>medium</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1.17</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2.85</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 [The educational material is presented in the courses in a logical and sequential manner.]</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5</a:t>
                      </a:r>
                      <a:endParaRPr lang="en-US" sz="900">
                        <a:effectLst/>
                        <a:latin typeface="Calibri"/>
                        <a:ea typeface="Times New Roman"/>
                        <a:cs typeface="Arial"/>
                      </a:endParaRPr>
                    </a:p>
                  </a:txBody>
                  <a:tcPr marL="57800" marR="57800" marT="0" marB="0"/>
                </a:tc>
              </a:tr>
              <a:tr h="462399">
                <a:tc>
                  <a:txBody>
                    <a:bodyPr/>
                    <a:lstStyle/>
                    <a:p>
                      <a:pPr algn="ctr" rtl="0">
                        <a:spcAft>
                          <a:spcPts val="0"/>
                        </a:spcAft>
                      </a:pPr>
                      <a:r>
                        <a:rPr lang="en-US" sz="1000">
                          <a:effectLst/>
                        </a:rPr>
                        <a:t>medium</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1.19</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2.84</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 [Designing the educational content in a way that is compatible with the educational objectives of the course.]</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6</a:t>
                      </a:r>
                      <a:endParaRPr lang="en-US" sz="900">
                        <a:effectLst/>
                        <a:latin typeface="Calibri"/>
                        <a:ea typeface="Times New Roman"/>
                        <a:cs typeface="Arial"/>
                      </a:endParaRPr>
                    </a:p>
                  </a:txBody>
                  <a:tcPr marL="57800" marR="57800" marT="0" marB="0"/>
                </a:tc>
              </a:tr>
              <a:tr h="308266">
                <a:tc>
                  <a:txBody>
                    <a:bodyPr/>
                    <a:lstStyle/>
                    <a:p>
                      <a:pPr algn="ctr" rtl="0">
                        <a:spcAft>
                          <a:spcPts val="0"/>
                        </a:spcAft>
                      </a:pPr>
                      <a:r>
                        <a:rPr lang="en-US" sz="1000">
                          <a:effectLst/>
                        </a:rPr>
                        <a:t>medium</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1.23</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2.75</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 [Ability to review, develop and update educational content]</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7</a:t>
                      </a:r>
                      <a:endParaRPr lang="en-US" sz="900">
                        <a:effectLst/>
                        <a:latin typeface="Calibri"/>
                        <a:ea typeface="Times New Roman"/>
                        <a:cs typeface="Arial"/>
                      </a:endParaRPr>
                    </a:p>
                  </a:txBody>
                  <a:tcPr marL="57800" marR="57800" marT="0" marB="0"/>
                </a:tc>
              </a:tr>
              <a:tr h="462399">
                <a:tc>
                  <a:txBody>
                    <a:bodyPr/>
                    <a:lstStyle/>
                    <a:p>
                      <a:pPr algn="ctr" rtl="0">
                        <a:spcAft>
                          <a:spcPts val="0"/>
                        </a:spcAft>
                      </a:pPr>
                      <a:r>
                        <a:rPr lang="en-US" sz="1000">
                          <a:effectLst/>
                        </a:rPr>
                        <a:t>low</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1.18</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2.44</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 [The evaluation and measurement mechanisms in the e-courses that I studied were clear and varied.]</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8</a:t>
                      </a:r>
                      <a:endParaRPr lang="en-US" sz="900">
                        <a:effectLst/>
                        <a:latin typeface="Calibri"/>
                        <a:ea typeface="Times New Roman"/>
                        <a:cs typeface="Arial"/>
                      </a:endParaRPr>
                    </a:p>
                  </a:txBody>
                  <a:tcPr marL="57800" marR="57800" marT="0" marB="0"/>
                </a:tc>
              </a:tr>
              <a:tr h="308266">
                <a:tc>
                  <a:txBody>
                    <a:bodyPr/>
                    <a:lstStyle/>
                    <a:p>
                      <a:pPr algn="ctr" rtl="0">
                        <a:spcAft>
                          <a:spcPts val="0"/>
                        </a:spcAft>
                      </a:pPr>
                      <a:r>
                        <a:rPr lang="en-US" sz="1000">
                          <a:effectLst/>
                        </a:rPr>
                        <a:t>medium</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1.20</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3.08</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 [The teacher provides the necessary references for the course]</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9</a:t>
                      </a:r>
                      <a:endParaRPr lang="en-US" sz="900">
                        <a:effectLst/>
                        <a:latin typeface="Calibri"/>
                        <a:ea typeface="Times New Roman"/>
                        <a:cs typeface="Arial"/>
                      </a:endParaRPr>
                    </a:p>
                  </a:txBody>
                  <a:tcPr marL="57800" marR="57800" marT="0" marB="0"/>
                </a:tc>
              </a:tr>
              <a:tr h="176611">
                <a:tc>
                  <a:txBody>
                    <a:bodyPr/>
                    <a:lstStyle/>
                    <a:p>
                      <a:pPr algn="ctr" rtl="0">
                        <a:spcAft>
                          <a:spcPts val="0"/>
                        </a:spcAft>
                      </a:pPr>
                      <a:r>
                        <a:rPr lang="en-US" sz="1000">
                          <a:effectLst/>
                        </a:rPr>
                        <a:t>medium</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1.18</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2.70</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7800" marR="57800" marT="0" marB="0"/>
                </a:tc>
                <a:tc>
                  <a:txBody>
                    <a:bodyPr/>
                    <a:lstStyle/>
                    <a:p>
                      <a:pPr rtl="0">
                        <a:spcAft>
                          <a:spcPts val="0"/>
                        </a:spcAft>
                      </a:pPr>
                      <a:r>
                        <a:rPr lang="en-US" sz="1000">
                          <a:effectLst/>
                        </a:rPr>
                        <a:t>Domain as a whole</a:t>
                      </a:r>
                      <a:endParaRPr lang="en-US" sz="900">
                        <a:effectLst/>
                        <a:latin typeface="Calibri"/>
                        <a:ea typeface="Times New Roman"/>
                        <a:cs typeface="Arial"/>
                      </a:endParaRPr>
                    </a:p>
                  </a:txBody>
                  <a:tcPr marL="57800" marR="57800" marT="0" marB="0"/>
                </a:tc>
                <a:tc>
                  <a:txBody>
                    <a:bodyPr/>
                    <a:lstStyle/>
                    <a:p>
                      <a:pPr algn="ctr" rtl="0">
                        <a:spcAft>
                          <a:spcPts val="0"/>
                        </a:spcAft>
                      </a:pPr>
                      <a:r>
                        <a:rPr lang="en-US" sz="1000" dirty="0">
                          <a:effectLst/>
                        </a:rPr>
                        <a:t> </a:t>
                      </a:r>
                      <a:endParaRPr lang="en-US" sz="900" dirty="0">
                        <a:effectLst/>
                        <a:latin typeface="Calibri"/>
                        <a:ea typeface="Times New Roman"/>
                        <a:cs typeface="Arial"/>
                      </a:endParaRPr>
                    </a:p>
                  </a:txBody>
                  <a:tcPr marL="57800" marR="57800" marT="0" marB="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620000" cy="6019800"/>
          </a:xfrm>
        </p:spPr>
        <p:txBody>
          <a:bodyPr/>
          <a:lstStyle/>
          <a:p>
            <a:pPr algn="l" rtl="0">
              <a:buNone/>
            </a:pPr>
            <a:r>
              <a:rPr lang="en-US" dirty="0" smtClean="0"/>
              <a:t>The degree of presence of the paragraphs was medium , with a rate of (2.7) and a standard deviation of (1.18) . </a:t>
            </a:r>
          </a:p>
          <a:p>
            <a:pPr algn="l" rtl="0">
              <a:buNone/>
            </a:pPr>
            <a:r>
              <a:rPr lang="en-US" dirty="0" smtClean="0"/>
              <a:t>To definitive this result a T-test was conducted on this domain  to examine the possibility of a difference of the applied arithmetic mean (2.7) from the theoretical mean (3),</a:t>
            </a:r>
          </a:p>
          <a:p>
            <a:pPr algn="l" rtl="0">
              <a:buNone/>
            </a:pPr>
            <a:r>
              <a:rPr lang="en-US" dirty="0" smtClean="0"/>
              <a:t>As shown : </a:t>
            </a:r>
            <a:endParaRPr lang="en-US" dirty="0" smtClean="0"/>
          </a:p>
          <a:p>
            <a:pPr algn="l" rtl="0">
              <a:buNone/>
            </a:pPr>
            <a:endParaRPr lang="en-US" dirty="0" smtClean="0"/>
          </a:p>
          <a:p>
            <a:pPr algn="l" rtl="0">
              <a:buNone/>
            </a:pPr>
            <a:endParaRPr lang="en-GB" dirty="0"/>
          </a:p>
        </p:txBody>
      </p:sp>
      <p:graphicFrame>
        <p:nvGraphicFramePr>
          <p:cNvPr id="2" name="جدول 1"/>
          <p:cNvGraphicFramePr>
            <a:graphicFrameLocks noGrp="1"/>
          </p:cNvGraphicFramePr>
          <p:nvPr>
            <p:extLst>
              <p:ext uri="{D42A27DB-BD31-4B8C-83A1-F6EECF244321}">
                <p14:modId xmlns:p14="http://schemas.microsoft.com/office/powerpoint/2010/main" val="1359282545"/>
              </p:ext>
            </p:extLst>
          </p:nvPr>
        </p:nvGraphicFramePr>
        <p:xfrm>
          <a:off x="1143000" y="3200400"/>
          <a:ext cx="6024566" cy="1943099"/>
        </p:xfrm>
        <a:graphic>
          <a:graphicData uri="http://schemas.openxmlformats.org/drawingml/2006/table">
            <a:tbl>
              <a:tblPr>
                <a:tableStyleId>{5C22544A-7EE6-4342-B048-85BDC9FD1C3A}</a:tableStyleId>
              </a:tblPr>
              <a:tblGrid>
                <a:gridCol w="907897"/>
                <a:gridCol w="624608"/>
                <a:gridCol w="860473"/>
                <a:gridCol w="907897"/>
                <a:gridCol w="907897"/>
                <a:gridCol w="907897"/>
                <a:gridCol w="907897"/>
              </a:tblGrid>
              <a:tr h="379873">
                <a:tc rowSpan="3">
                  <a:txBody>
                    <a:bodyPr/>
                    <a:lstStyle/>
                    <a:p>
                      <a:pPr algn="ctr">
                        <a:lnSpc>
                          <a:spcPct val="150000"/>
                        </a:lnSpc>
                        <a:spcAft>
                          <a:spcPts val="0"/>
                        </a:spcAft>
                      </a:pPr>
                      <a:r>
                        <a:rPr lang="en-US" sz="1200" dirty="0">
                          <a:effectLst/>
                        </a:rPr>
                        <a:t>Domain</a:t>
                      </a:r>
                      <a:endParaRPr lang="en-US" sz="1100" dirty="0">
                        <a:effectLst/>
                        <a:latin typeface="Calibri"/>
                        <a:ea typeface="Times New Roman"/>
                        <a:cs typeface="Arial"/>
                      </a:endParaRPr>
                    </a:p>
                  </a:txBody>
                  <a:tcPr marL="68580" marR="68580" marT="0" marB="0"/>
                </a:tc>
                <a:tc gridSpan="6">
                  <a:txBody>
                    <a:bodyPr/>
                    <a:lstStyle/>
                    <a:p>
                      <a:pPr algn="ctr">
                        <a:lnSpc>
                          <a:spcPct val="150000"/>
                        </a:lnSpc>
                        <a:spcAft>
                          <a:spcPts val="0"/>
                        </a:spcAft>
                      </a:pPr>
                      <a:r>
                        <a:rPr lang="en-US" sz="1200" dirty="0">
                          <a:effectLst/>
                        </a:rPr>
                        <a:t>Test Value = 3</a:t>
                      </a:r>
                      <a:endParaRPr lang="en-US" sz="1100" dirty="0">
                        <a:effectLst/>
                        <a:latin typeface="Calibri"/>
                        <a:ea typeface="Times New Roman"/>
                        <a:cs typeface="Arial"/>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803480">
                <a:tc vMerge="1">
                  <a:txBody>
                    <a:bodyPr/>
                    <a:lstStyle/>
                    <a:p>
                      <a:pPr rtl="1"/>
                      <a:endParaRPr lang="ar-SA"/>
                    </a:p>
                  </a:txBody>
                  <a:tcPr/>
                </a:tc>
                <a:tc rowSpan="2">
                  <a:txBody>
                    <a:bodyPr/>
                    <a:lstStyle/>
                    <a:p>
                      <a:pPr algn="ctr">
                        <a:lnSpc>
                          <a:spcPct val="150000"/>
                        </a:lnSpc>
                        <a:spcAft>
                          <a:spcPts val="0"/>
                        </a:spcAft>
                      </a:pPr>
                      <a:r>
                        <a:rPr lang="en-US" sz="1200">
                          <a:effectLst/>
                        </a:rPr>
                        <a:t>T</a:t>
                      </a:r>
                      <a:endParaRPr lang="en-US" sz="1100">
                        <a:effectLst/>
                        <a:latin typeface="Calibri"/>
                        <a:ea typeface="Times New Roman"/>
                        <a:cs typeface="Arial"/>
                      </a:endParaRPr>
                    </a:p>
                  </a:txBody>
                  <a:tcPr marL="68580" marR="68580" marT="0" marB="0"/>
                </a:tc>
                <a:tc rowSpan="2">
                  <a:txBody>
                    <a:bodyPr/>
                    <a:lstStyle/>
                    <a:p>
                      <a:pPr algn="ctr">
                        <a:lnSpc>
                          <a:spcPct val="150000"/>
                        </a:lnSpc>
                        <a:spcAft>
                          <a:spcPts val="0"/>
                        </a:spcAft>
                      </a:pPr>
                      <a:r>
                        <a:rPr lang="en-US" sz="1200">
                          <a:effectLst/>
                        </a:rPr>
                        <a:t>D.F</a:t>
                      </a:r>
                      <a:endParaRPr lang="en-US" sz="1100">
                        <a:effectLst/>
                        <a:latin typeface="Calibri"/>
                        <a:ea typeface="Times New Roman"/>
                        <a:cs typeface="Arial"/>
                      </a:endParaRPr>
                    </a:p>
                  </a:txBody>
                  <a:tcPr marL="68580" marR="68580" marT="0" marB="0"/>
                </a:tc>
                <a:tc rowSpan="2">
                  <a:txBody>
                    <a:bodyPr/>
                    <a:lstStyle/>
                    <a:p>
                      <a:pPr algn="ctr">
                        <a:lnSpc>
                          <a:spcPct val="150000"/>
                        </a:lnSpc>
                        <a:spcAft>
                          <a:spcPts val="0"/>
                        </a:spcAft>
                      </a:pPr>
                      <a:r>
                        <a:rPr lang="en-US" sz="1200" dirty="0">
                          <a:effectLst/>
                        </a:rPr>
                        <a:t>Sig. (2-Tailed)</a:t>
                      </a:r>
                      <a:endParaRPr lang="en-US" sz="1100" dirty="0">
                        <a:effectLst/>
                        <a:latin typeface="Calibri"/>
                        <a:ea typeface="Times New Roman"/>
                        <a:cs typeface="Arial"/>
                      </a:endParaRPr>
                    </a:p>
                  </a:txBody>
                  <a:tcPr marL="68580" marR="68580" marT="0" marB="0"/>
                </a:tc>
                <a:tc rowSpan="2">
                  <a:txBody>
                    <a:bodyPr/>
                    <a:lstStyle/>
                    <a:p>
                      <a:pPr algn="ctr">
                        <a:lnSpc>
                          <a:spcPct val="150000"/>
                        </a:lnSpc>
                        <a:spcAft>
                          <a:spcPts val="0"/>
                        </a:spcAft>
                      </a:pPr>
                      <a:r>
                        <a:rPr lang="en-US" sz="1200" dirty="0">
                          <a:effectLst/>
                        </a:rPr>
                        <a:t>Mean Difference</a:t>
                      </a:r>
                      <a:endParaRPr lang="en-US" sz="1100" dirty="0">
                        <a:effectLst/>
                        <a:latin typeface="Calibri"/>
                        <a:ea typeface="Times New Roman"/>
                        <a:cs typeface="Arial"/>
                      </a:endParaRPr>
                    </a:p>
                  </a:txBody>
                  <a:tcPr marL="68580" marR="68580" marT="0" marB="0"/>
                </a:tc>
                <a:tc gridSpan="2">
                  <a:txBody>
                    <a:bodyPr/>
                    <a:lstStyle/>
                    <a:p>
                      <a:pPr algn="ctr">
                        <a:lnSpc>
                          <a:spcPct val="150000"/>
                        </a:lnSpc>
                        <a:spcAft>
                          <a:spcPts val="0"/>
                        </a:spcAft>
                      </a:pPr>
                      <a:r>
                        <a:rPr lang="en-US" sz="1200">
                          <a:effectLst/>
                        </a:rPr>
                        <a:t>95% Confidence Interval Of The Difference</a:t>
                      </a:r>
                      <a:endParaRPr lang="en-US" sz="1100">
                        <a:effectLst/>
                        <a:latin typeface="Calibri"/>
                        <a:ea typeface="Times New Roman"/>
                        <a:cs typeface="Arial"/>
                      </a:endParaRPr>
                    </a:p>
                  </a:txBody>
                  <a:tcPr marL="68580" marR="68580" marT="0" marB="0"/>
                </a:tc>
                <a:tc hMerge="1">
                  <a:txBody>
                    <a:bodyPr/>
                    <a:lstStyle/>
                    <a:p>
                      <a:pPr rtl="1"/>
                      <a:endParaRPr lang="ar-SA"/>
                    </a:p>
                  </a:txBody>
                  <a:tcPr/>
                </a:tc>
              </a:tr>
              <a:tr h="379873">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a:lnSpc>
                          <a:spcPct val="150000"/>
                        </a:lnSpc>
                        <a:spcAft>
                          <a:spcPts val="0"/>
                        </a:spcAft>
                      </a:pPr>
                      <a:r>
                        <a:rPr lang="en-US" sz="1200">
                          <a:effectLst/>
                        </a:rPr>
                        <a:t>Lower</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Upper</a:t>
                      </a:r>
                      <a:endParaRPr lang="en-US" sz="1100">
                        <a:effectLst/>
                        <a:latin typeface="Calibri"/>
                        <a:ea typeface="Times New Roman"/>
                        <a:cs typeface="Arial"/>
                      </a:endParaRPr>
                    </a:p>
                  </a:txBody>
                  <a:tcPr marL="68580" marR="68580" marT="0" marB="0"/>
                </a:tc>
              </a:tr>
              <a:tr h="379873">
                <a:tc>
                  <a:txBody>
                    <a:bodyPr/>
                    <a:lstStyle/>
                    <a:p>
                      <a:pPr algn="ctr">
                        <a:lnSpc>
                          <a:spcPct val="150000"/>
                        </a:lnSpc>
                        <a:spcAft>
                          <a:spcPts val="0"/>
                        </a:spcAft>
                      </a:pPr>
                      <a:r>
                        <a:rPr lang="en-US" sz="1200">
                          <a:effectLst/>
                        </a:rPr>
                        <a:t>1</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-3.839</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8</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.005</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-.30000</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-.4802</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dirty="0">
                          <a:effectLst/>
                        </a:rPr>
                        <a:t>-.1198</a:t>
                      </a:r>
                      <a:endParaRPr lang="en-US" sz="1100" dirty="0">
                        <a:effectLst/>
                        <a:latin typeface="Calibri"/>
                        <a:ea typeface="Times New Roman"/>
                        <a:cs typeface="Arial"/>
                      </a:endParaRPr>
                    </a:p>
                  </a:txBody>
                  <a:tcPr marL="68580" marR="68580"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15123"/>
            <a:ext cx="7498080" cy="1143000"/>
          </a:xfrm>
        </p:spPr>
        <p:txBody>
          <a:bodyPr/>
          <a:lstStyle/>
          <a:p>
            <a:r>
              <a:rPr lang="ar-SA" dirty="0" smtClean="0"/>
              <a:t>:</a:t>
            </a:r>
            <a:r>
              <a:rPr lang="en-US" dirty="0" smtClean="0"/>
              <a:t>Project outline </a:t>
            </a:r>
            <a:endParaRPr lang="ar-SA" dirty="0"/>
          </a:p>
        </p:txBody>
      </p:sp>
      <p:sp>
        <p:nvSpPr>
          <p:cNvPr id="3" name="عنصر نائب للمحتوى 2"/>
          <p:cNvSpPr>
            <a:spLocks noGrp="1"/>
          </p:cNvSpPr>
          <p:nvPr>
            <p:ph idx="1"/>
          </p:nvPr>
        </p:nvSpPr>
        <p:spPr>
          <a:xfrm>
            <a:off x="1475656" y="908720"/>
            <a:ext cx="7498080" cy="5760640"/>
          </a:xfrm>
        </p:spPr>
        <p:txBody>
          <a:bodyPr/>
          <a:lstStyle/>
          <a:p>
            <a:pPr algn="l" rtl="0">
              <a:buFont typeface="Wingdings" pitchFamily="2" charset="2"/>
              <a:buChar char="Ø"/>
            </a:pPr>
            <a:r>
              <a:rPr lang="en-US" sz="2400" dirty="0" smtClean="0"/>
              <a:t>Introduction</a:t>
            </a:r>
          </a:p>
          <a:p>
            <a:pPr algn="l" rtl="0"/>
            <a:r>
              <a:rPr lang="en-US" sz="2400" dirty="0" smtClean="0"/>
              <a:t>Statement of the problem </a:t>
            </a:r>
          </a:p>
          <a:p>
            <a:pPr algn="l" rtl="0"/>
            <a:r>
              <a:rPr lang="en-US" sz="2400" dirty="0" smtClean="0"/>
              <a:t>Objects of project </a:t>
            </a:r>
          </a:p>
          <a:p>
            <a:pPr algn="l" rtl="0"/>
            <a:r>
              <a:rPr lang="en-US" sz="2400" dirty="0" smtClean="0"/>
              <a:t>Scope of the work</a:t>
            </a:r>
          </a:p>
          <a:p>
            <a:pPr algn="l" rtl="0"/>
            <a:r>
              <a:rPr lang="en-US" sz="2400" dirty="0" smtClean="0"/>
              <a:t>Importance of this study </a:t>
            </a:r>
          </a:p>
          <a:p>
            <a:pPr algn="l" rtl="0">
              <a:buFont typeface="Wingdings" pitchFamily="2" charset="2"/>
              <a:buChar char="Ø"/>
            </a:pPr>
            <a:r>
              <a:rPr lang="en-US" sz="2400" dirty="0" err="1" smtClean="0"/>
              <a:t>standerds</a:t>
            </a:r>
            <a:r>
              <a:rPr lang="en-US" sz="2400" dirty="0" smtClean="0"/>
              <a:t> and performance indicators </a:t>
            </a:r>
          </a:p>
          <a:p>
            <a:pPr algn="l" rtl="0">
              <a:buFont typeface="Wingdings" pitchFamily="2" charset="2"/>
              <a:buChar char="Ø"/>
            </a:pPr>
            <a:r>
              <a:rPr lang="en-US" sz="2400" dirty="0" smtClean="0"/>
              <a:t>Methodology </a:t>
            </a:r>
          </a:p>
          <a:p>
            <a:pPr algn="l" rtl="0">
              <a:buFont typeface="Wingdings" pitchFamily="2" charset="2"/>
              <a:buChar char="Ø"/>
            </a:pPr>
            <a:r>
              <a:rPr lang="en-US" sz="2400" dirty="0"/>
              <a:t>Results and Analysis  </a:t>
            </a:r>
            <a:endParaRPr lang="en-US" sz="2400" dirty="0" smtClean="0"/>
          </a:p>
          <a:p>
            <a:pPr algn="l" rtl="0">
              <a:buFont typeface="Wingdings" pitchFamily="2" charset="2"/>
              <a:buChar char="Ø"/>
            </a:pPr>
            <a:r>
              <a:rPr lang="en-US" sz="2400" dirty="0"/>
              <a:t>Discussion </a:t>
            </a:r>
            <a:endParaRPr lang="en-US" sz="2400" dirty="0" smtClean="0"/>
          </a:p>
          <a:p>
            <a:pPr algn="l" rtl="0">
              <a:buFont typeface="Wingdings" pitchFamily="2" charset="2"/>
              <a:buChar char="Ø"/>
            </a:pPr>
            <a:r>
              <a:rPr lang="en-US" sz="2400" dirty="0"/>
              <a:t>Conclusion and Recommendations</a:t>
            </a:r>
            <a:endParaRPr lang="en-US" sz="2400" dirty="0" smtClean="0"/>
          </a:p>
          <a:p>
            <a:pPr algn="l" rtl="0"/>
            <a:endParaRPr lang="en-US" dirty="0"/>
          </a:p>
          <a:p>
            <a:pPr algn="l" rtl="0"/>
            <a:endParaRPr lang="en-US" dirty="0"/>
          </a:p>
          <a:p>
            <a:pPr algn="l" rtl="0"/>
            <a:endParaRPr lang="en-US" dirty="0"/>
          </a:p>
          <a:p>
            <a:pPr algn="l" rtl="0"/>
            <a:endParaRPr lang="en-US" dirty="0"/>
          </a:p>
          <a:p>
            <a:pPr algn="l" rtl="0"/>
            <a:endParaRPr lang="ar-SA" dirty="0"/>
          </a:p>
        </p:txBody>
      </p:sp>
    </p:spTree>
    <p:extLst>
      <p:ext uri="{BB962C8B-B14F-4D97-AF65-F5344CB8AC3E}">
        <p14:creationId xmlns:p14="http://schemas.microsoft.com/office/powerpoint/2010/main" val="3964738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00600"/>
            <a:ext cx="7620000" cy="1600200"/>
          </a:xfrm>
        </p:spPr>
        <p:txBody>
          <a:bodyPr>
            <a:normAutofit/>
          </a:bodyPr>
          <a:lstStyle/>
          <a:p>
            <a:pPr algn="l" rtl="0">
              <a:buNone/>
            </a:pPr>
            <a:r>
              <a:rPr lang="en-US" sz="2000" dirty="0" smtClean="0"/>
              <a:t>From the T-test table the probability value (P) was (0.005) and the power of the test (0.96) that there is a strong evidence to conclude that the value of the applied arithmetic average is less than the value of the theoretical arithmetic average .</a:t>
            </a:r>
            <a:endParaRPr lang="en-GB" sz="2000" dirty="0"/>
          </a:p>
        </p:txBody>
      </p:sp>
      <p:pic>
        <p:nvPicPr>
          <p:cNvPr id="5" name="صورة 19"/>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28600"/>
            <a:ext cx="5510610" cy="435824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7620000" cy="6096000"/>
          </a:xfrm>
        </p:spPr>
        <p:txBody>
          <a:bodyPr/>
          <a:lstStyle/>
          <a:p>
            <a:pPr marL="571500" indent="-457200" algn="l" rtl="0">
              <a:buNone/>
            </a:pPr>
            <a:r>
              <a:rPr lang="en-US" b="1" dirty="0" smtClean="0"/>
              <a:t>Second Question </a:t>
            </a:r>
            <a:r>
              <a:rPr lang="en-US" dirty="0" smtClean="0"/>
              <a:t>:student support and the quality of administrative services .</a:t>
            </a:r>
          </a:p>
          <a:p>
            <a:pPr marL="571500" indent="-457200" algn="l" rtl="0">
              <a:buNone/>
            </a:pPr>
            <a:endParaRPr lang="en-US" dirty="0" smtClean="0"/>
          </a:p>
          <a:p>
            <a:pPr marL="571500" indent="-457200" algn="l" rtl="0">
              <a:buNone/>
            </a:pPr>
            <a:endParaRPr lang="en-US" dirty="0" smtClean="0"/>
          </a:p>
          <a:p>
            <a:pPr marL="571500" indent="-457200" algn="l" rtl="0">
              <a:buNone/>
            </a:pPr>
            <a:r>
              <a:rPr lang="en-US" dirty="0" smtClean="0"/>
              <a:t> </a:t>
            </a:r>
            <a:endParaRPr lang="en-GB" dirty="0"/>
          </a:p>
        </p:txBody>
      </p:sp>
      <p:graphicFrame>
        <p:nvGraphicFramePr>
          <p:cNvPr id="2" name="جدول 1"/>
          <p:cNvGraphicFramePr>
            <a:graphicFrameLocks noGrp="1"/>
          </p:cNvGraphicFramePr>
          <p:nvPr>
            <p:extLst>
              <p:ext uri="{D42A27DB-BD31-4B8C-83A1-F6EECF244321}">
                <p14:modId xmlns:p14="http://schemas.microsoft.com/office/powerpoint/2010/main" val="2129548788"/>
              </p:ext>
            </p:extLst>
          </p:nvPr>
        </p:nvGraphicFramePr>
        <p:xfrm>
          <a:off x="1506599" y="1143001"/>
          <a:ext cx="5808600" cy="5486398"/>
        </p:xfrm>
        <a:graphic>
          <a:graphicData uri="http://schemas.openxmlformats.org/drawingml/2006/table">
            <a:tbl>
              <a:tblPr rtl="1" firstRow="1" firstCol="1" bandRow="1">
                <a:tableStyleId>{5C22544A-7EE6-4342-B048-85BDC9FD1C3A}</a:tableStyleId>
              </a:tblPr>
              <a:tblGrid>
                <a:gridCol w="937828"/>
                <a:gridCol w="643422"/>
                <a:gridCol w="1006088"/>
                <a:gridCol w="766882"/>
                <a:gridCol w="2187870"/>
                <a:gridCol w="266510"/>
              </a:tblGrid>
              <a:tr h="496489">
                <a:tc>
                  <a:txBody>
                    <a:bodyPr/>
                    <a:lstStyle/>
                    <a:p>
                      <a:pPr algn="ctr" rtl="0">
                        <a:spcAft>
                          <a:spcPts val="0"/>
                        </a:spcAft>
                      </a:pPr>
                      <a:r>
                        <a:rPr lang="en-US" sz="1000">
                          <a:effectLst/>
                        </a:rPr>
                        <a:t>The degree of presence</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standard deviation</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The arithmetic mean</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Theoretical mean</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paragraph </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no</a:t>
                      </a:r>
                      <a:endParaRPr lang="en-US" sz="1000">
                        <a:effectLst/>
                        <a:latin typeface="Calibri"/>
                        <a:ea typeface="Times New Roman"/>
                        <a:cs typeface="Arial"/>
                      </a:endParaRPr>
                    </a:p>
                  </a:txBody>
                  <a:tcPr marL="60896" marR="60896" marT="0" marB="0"/>
                </a:tc>
              </a:tr>
              <a:tr h="496489">
                <a:tc>
                  <a:txBody>
                    <a:bodyPr/>
                    <a:lstStyle/>
                    <a:p>
                      <a:pPr algn="ctr" rtl="0">
                        <a:spcAft>
                          <a:spcPts val="0"/>
                        </a:spcAft>
                      </a:pPr>
                      <a:r>
                        <a:rPr lang="en-US" sz="1000">
                          <a:effectLst/>
                        </a:rPr>
                        <a:t>medium</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1.28</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3.00</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[The system used in education (Moodle) provides easy access to educational materials.]</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a:t>
                      </a:r>
                      <a:endParaRPr lang="en-US" sz="1000">
                        <a:effectLst/>
                        <a:latin typeface="Calibri"/>
                        <a:ea typeface="Times New Roman"/>
                        <a:cs typeface="Arial"/>
                      </a:endParaRPr>
                    </a:p>
                  </a:txBody>
                  <a:tcPr marL="60896" marR="60896" marT="0" marB="0"/>
                </a:tc>
              </a:tr>
              <a:tr h="496489">
                <a:tc>
                  <a:txBody>
                    <a:bodyPr/>
                    <a:lstStyle/>
                    <a:p>
                      <a:pPr algn="ctr" rtl="0">
                        <a:spcAft>
                          <a:spcPts val="0"/>
                        </a:spcAft>
                      </a:pPr>
                      <a:r>
                        <a:rPr lang="en-US" sz="1000">
                          <a:effectLst/>
                        </a:rPr>
                        <a:t>medium</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1.14</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2.87</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 [The university provides an entry service for electronic libraries and scientific books for students]</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2</a:t>
                      </a:r>
                      <a:endParaRPr lang="en-US" sz="1000">
                        <a:effectLst/>
                        <a:latin typeface="Calibri"/>
                        <a:ea typeface="Times New Roman"/>
                        <a:cs typeface="Arial"/>
                      </a:endParaRPr>
                    </a:p>
                  </a:txBody>
                  <a:tcPr marL="60896" marR="60896" marT="0" marB="0"/>
                </a:tc>
              </a:tr>
              <a:tr h="496489">
                <a:tc>
                  <a:txBody>
                    <a:bodyPr/>
                    <a:lstStyle/>
                    <a:p>
                      <a:pPr algn="ctr" rtl="0">
                        <a:spcAft>
                          <a:spcPts val="0"/>
                        </a:spcAft>
                      </a:pPr>
                      <a:r>
                        <a:rPr lang="en-US" sz="1000">
                          <a:effectLst/>
                        </a:rPr>
                        <a:t>medium</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1.24</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2.63</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 [There are clear mechanisms and instructions for student-teacher interaction.]</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r>
              <a:tr h="661986">
                <a:tc>
                  <a:txBody>
                    <a:bodyPr/>
                    <a:lstStyle/>
                    <a:p>
                      <a:pPr algn="ctr" rtl="0">
                        <a:spcAft>
                          <a:spcPts val="0"/>
                        </a:spcAft>
                      </a:pPr>
                      <a:r>
                        <a:rPr lang="en-US" sz="1000">
                          <a:effectLst/>
                        </a:rPr>
                        <a:t>medium</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1.26</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3.36</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 [The teacher is obligated to record the video lectures and make them available for students to refer to later.]</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4</a:t>
                      </a:r>
                      <a:endParaRPr lang="en-US" sz="1000">
                        <a:effectLst/>
                        <a:latin typeface="Calibri"/>
                        <a:ea typeface="Times New Roman"/>
                        <a:cs typeface="Arial"/>
                      </a:endParaRPr>
                    </a:p>
                  </a:txBody>
                  <a:tcPr marL="60896" marR="60896" marT="0" marB="0"/>
                </a:tc>
              </a:tr>
              <a:tr h="827482">
                <a:tc>
                  <a:txBody>
                    <a:bodyPr/>
                    <a:lstStyle/>
                    <a:p>
                      <a:pPr algn="ctr" rtl="0">
                        <a:spcAft>
                          <a:spcPts val="0"/>
                        </a:spcAft>
                      </a:pPr>
                      <a:r>
                        <a:rPr lang="en-US" sz="1000">
                          <a:effectLst/>
                        </a:rPr>
                        <a:t>low</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1.15</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2.58</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 [There is a guide explaining to the student what is expected of him and what skills he must master in order to succeed in the e-learning environment.]</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5</a:t>
                      </a:r>
                      <a:endParaRPr lang="en-US" sz="1000">
                        <a:effectLst/>
                        <a:latin typeface="Calibri"/>
                        <a:ea typeface="Times New Roman"/>
                        <a:cs typeface="Arial"/>
                      </a:endParaRPr>
                    </a:p>
                  </a:txBody>
                  <a:tcPr marL="60896" marR="60896" marT="0" marB="0"/>
                </a:tc>
              </a:tr>
              <a:tr h="484943">
                <a:tc>
                  <a:txBody>
                    <a:bodyPr/>
                    <a:lstStyle/>
                    <a:p>
                      <a:pPr algn="ctr" rtl="0">
                        <a:spcAft>
                          <a:spcPts val="0"/>
                        </a:spcAft>
                      </a:pPr>
                      <a:r>
                        <a:rPr lang="en-US" sz="1000">
                          <a:effectLst/>
                        </a:rPr>
                        <a:t>low</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1.14</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2.28</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 [The university has an infrastructure that serves the e-learning process.]</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6</a:t>
                      </a:r>
                      <a:endParaRPr lang="en-US" sz="1000">
                        <a:effectLst/>
                        <a:latin typeface="Calibri"/>
                        <a:ea typeface="Times New Roman"/>
                        <a:cs typeface="Arial"/>
                      </a:endParaRPr>
                    </a:p>
                  </a:txBody>
                  <a:tcPr marL="60896" marR="60896" marT="0" marB="0"/>
                </a:tc>
              </a:tr>
              <a:tr h="496489">
                <a:tc>
                  <a:txBody>
                    <a:bodyPr/>
                    <a:lstStyle/>
                    <a:p>
                      <a:pPr algn="ctr" rtl="0">
                        <a:spcAft>
                          <a:spcPts val="0"/>
                        </a:spcAft>
                      </a:pPr>
                      <a:r>
                        <a:rPr lang="en-US" sz="1000">
                          <a:effectLst/>
                        </a:rPr>
                        <a:t>low</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1.20</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2.54</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 [The university is taking the necessary measures to develop and improve the e-learning system.]</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7</a:t>
                      </a:r>
                      <a:endParaRPr lang="en-US" sz="1000">
                        <a:effectLst/>
                        <a:latin typeface="Calibri"/>
                        <a:ea typeface="Times New Roman"/>
                        <a:cs typeface="Arial"/>
                      </a:endParaRPr>
                    </a:p>
                  </a:txBody>
                  <a:tcPr marL="60896" marR="60896" marT="0" marB="0"/>
                </a:tc>
              </a:tr>
              <a:tr h="496489">
                <a:tc>
                  <a:txBody>
                    <a:bodyPr/>
                    <a:lstStyle/>
                    <a:p>
                      <a:pPr algn="ctr" rtl="0">
                        <a:spcAft>
                          <a:spcPts val="0"/>
                        </a:spcAft>
                      </a:pPr>
                      <a:r>
                        <a:rPr lang="en-US" sz="1000">
                          <a:effectLst/>
                        </a:rPr>
                        <a:t>low</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1.21</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2.51</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 [The university provides a technical support team for students in the event of any defect in the system.]</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8</a:t>
                      </a:r>
                      <a:endParaRPr lang="en-US" sz="1000">
                        <a:effectLst/>
                        <a:latin typeface="Calibri"/>
                        <a:ea typeface="Times New Roman"/>
                        <a:cs typeface="Arial"/>
                      </a:endParaRPr>
                    </a:p>
                  </a:txBody>
                  <a:tcPr marL="60896" marR="60896" marT="0" marB="0"/>
                </a:tc>
              </a:tr>
              <a:tr h="330993">
                <a:tc>
                  <a:txBody>
                    <a:bodyPr/>
                    <a:lstStyle/>
                    <a:p>
                      <a:pPr algn="ctr" rtl="0">
                        <a:spcAft>
                          <a:spcPts val="0"/>
                        </a:spcAft>
                      </a:pPr>
                      <a:r>
                        <a:rPr lang="en-US" sz="1000">
                          <a:effectLst/>
                        </a:rPr>
                        <a:t>low</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1.07</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2.30</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 [The university's technical support service is efficient and responsive.]</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9</a:t>
                      </a:r>
                      <a:endParaRPr lang="en-US" sz="1000">
                        <a:effectLst/>
                        <a:latin typeface="Calibri"/>
                        <a:ea typeface="Times New Roman"/>
                        <a:cs typeface="Arial"/>
                      </a:endParaRPr>
                    </a:p>
                  </a:txBody>
                  <a:tcPr marL="60896" marR="60896" marT="0" marB="0"/>
                </a:tc>
              </a:tr>
              <a:tr h="202060">
                <a:tc>
                  <a:txBody>
                    <a:bodyPr/>
                    <a:lstStyle/>
                    <a:p>
                      <a:pPr algn="ctr" rtl="0">
                        <a:spcAft>
                          <a:spcPts val="0"/>
                        </a:spcAft>
                      </a:pPr>
                      <a:r>
                        <a:rPr lang="en-US" sz="1000">
                          <a:effectLst/>
                        </a:rPr>
                        <a:t>medium</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1.19</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2.68</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a:effectLst/>
                        </a:rPr>
                        <a:t>3</a:t>
                      </a:r>
                      <a:endParaRPr lang="en-US" sz="1000">
                        <a:effectLst/>
                        <a:latin typeface="Calibri"/>
                        <a:ea typeface="Times New Roman"/>
                        <a:cs typeface="Arial"/>
                      </a:endParaRPr>
                    </a:p>
                  </a:txBody>
                  <a:tcPr marL="60896" marR="60896" marT="0" marB="0"/>
                </a:tc>
                <a:tc>
                  <a:txBody>
                    <a:bodyPr/>
                    <a:lstStyle/>
                    <a:p>
                      <a:pPr rtl="0">
                        <a:spcAft>
                          <a:spcPts val="0"/>
                        </a:spcAft>
                      </a:pPr>
                      <a:r>
                        <a:rPr lang="en-US" sz="1000">
                          <a:effectLst/>
                        </a:rPr>
                        <a:t>Domain as a whole</a:t>
                      </a:r>
                      <a:endParaRPr lang="en-US" sz="1000">
                        <a:effectLst/>
                        <a:latin typeface="Calibri"/>
                        <a:ea typeface="Times New Roman"/>
                        <a:cs typeface="Arial"/>
                      </a:endParaRPr>
                    </a:p>
                  </a:txBody>
                  <a:tcPr marL="60896" marR="60896" marT="0" marB="0"/>
                </a:tc>
                <a:tc>
                  <a:txBody>
                    <a:bodyPr/>
                    <a:lstStyle/>
                    <a:p>
                      <a:pPr algn="ctr" rtl="0">
                        <a:spcAft>
                          <a:spcPts val="0"/>
                        </a:spcAft>
                      </a:pPr>
                      <a:r>
                        <a:rPr lang="en-US" sz="1000" dirty="0">
                          <a:effectLst/>
                        </a:rPr>
                        <a:t> </a:t>
                      </a:r>
                      <a:endParaRPr lang="en-US" sz="1000" dirty="0">
                        <a:effectLst/>
                        <a:latin typeface="Calibri"/>
                        <a:ea typeface="Times New Roman"/>
                        <a:cs typeface="Arial"/>
                      </a:endParaRPr>
                    </a:p>
                  </a:txBody>
                  <a:tcPr marL="60896" marR="60896" marT="0" marB="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7620000" cy="6096000"/>
          </a:xfrm>
        </p:spPr>
        <p:txBody>
          <a:bodyPr/>
          <a:lstStyle/>
          <a:p>
            <a:pPr algn="l" rtl="0">
              <a:buNone/>
            </a:pPr>
            <a:r>
              <a:rPr lang="en-GB" dirty="0"/>
              <a:t>the paragraphs of the </a:t>
            </a:r>
            <a:r>
              <a:rPr lang="en-GB" dirty="0" smtClean="0"/>
              <a:t>second </a:t>
            </a:r>
            <a:r>
              <a:rPr lang="en-GB" dirty="0"/>
              <a:t>question were of medium degree </a:t>
            </a:r>
            <a:r>
              <a:rPr lang="en-US" dirty="0"/>
              <a:t>with a mean (2.68) and a standard deviation (1.19). </a:t>
            </a:r>
            <a:endParaRPr lang="en-US" dirty="0" smtClean="0"/>
          </a:p>
          <a:p>
            <a:pPr algn="l" rtl="0">
              <a:buNone/>
            </a:pPr>
            <a:r>
              <a:rPr lang="en-US" dirty="0"/>
              <a:t>To make sure of this definitively, a T-test was conducted on this domain  to examine the possibility of a difference of the applied arithmetic mean (2.68) from the theoretical mean (3), as shown in Table </a:t>
            </a:r>
            <a:r>
              <a:rPr lang="en-US" dirty="0" smtClean="0"/>
              <a:t>: </a:t>
            </a:r>
          </a:p>
          <a:p>
            <a:pPr algn="l" rtl="0">
              <a:buNone/>
            </a:pPr>
            <a:endParaRPr lang="en-GB" dirty="0"/>
          </a:p>
        </p:txBody>
      </p:sp>
      <p:graphicFrame>
        <p:nvGraphicFramePr>
          <p:cNvPr id="2" name="جدول 1"/>
          <p:cNvGraphicFramePr>
            <a:graphicFrameLocks noGrp="1"/>
          </p:cNvGraphicFramePr>
          <p:nvPr>
            <p:extLst>
              <p:ext uri="{D42A27DB-BD31-4B8C-83A1-F6EECF244321}">
                <p14:modId xmlns:p14="http://schemas.microsoft.com/office/powerpoint/2010/main" val="148875443"/>
              </p:ext>
            </p:extLst>
          </p:nvPr>
        </p:nvGraphicFramePr>
        <p:xfrm>
          <a:off x="1143001" y="3314700"/>
          <a:ext cx="5948362" cy="1562099"/>
        </p:xfrm>
        <a:graphic>
          <a:graphicData uri="http://schemas.openxmlformats.org/drawingml/2006/table">
            <a:tbl>
              <a:tblPr>
                <a:tableStyleId>{5C22544A-7EE6-4342-B048-85BDC9FD1C3A}</a:tableStyleId>
              </a:tblPr>
              <a:tblGrid>
                <a:gridCol w="896413"/>
                <a:gridCol w="616708"/>
                <a:gridCol w="849589"/>
                <a:gridCol w="896413"/>
                <a:gridCol w="896413"/>
                <a:gridCol w="896413"/>
                <a:gridCol w="896413"/>
              </a:tblGrid>
              <a:tr h="305388">
                <a:tc rowSpan="3">
                  <a:txBody>
                    <a:bodyPr/>
                    <a:lstStyle/>
                    <a:p>
                      <a:pPr algn="ctr">
                        <a:lnSpc>
                          <a:spcPct val="150000"/>
                        </a:lnSpc>
                        <a:spcAft>
                          <a:spcPts val="0"/>
                        </a:spcAft>
                      </a:pPr>
                      <a:r>
                        <a:rPr lang="en-US" sz="1200">
                          <a:effectLst/>
                        </a:rPr>
                        <a:t>Domain</a:t>
                      </a:r>
                      <a:endParaRPr lang="en-US" sz="1100">
                        <a:effectLst/>
                        <a:latin typeface="Calibri"/>
                        <a:ea typeface="Times New Roman"/>
                        <a:cs typeface="Arial"/>
                      </a:endParaRPr>
                    </a:p>
                  </a:txBody>
                  <a:tcPr marL="68580" marR="68580" marT="0" marB="0"/>
                </a:tc>
                <a:tc gridSpan="6">
                  <a:txBody>
                    <a:bodyPr/>
                    <a:lstStyle/>
                    <a:p>
                      <a:pPr algn="ctr">
                        <a:lnSpc>
                          <a:spcPct val="150000"/>
                        </a:lnSpc>
                        <a:spcAft>
                          <a:spcPts val="0"/>
                        </a:spcAft>
                      </a:pPr>
                      <a:r>
                        <a:rPr lang="en-US" sz="1200">
                          <a:effectLst/>
                        </a:rPr>
                        <a:t>Test Value = 3</a:t>
                      </a:r>
                      <a:endParaRPr lang="en-US" sz="1100">
                        <a:effectLst/>
                        <a:latin typeface="Calibri"/>
                        <a:ea typeface="Times New Roman"/>
                        <a:cs typeface="Arial"/>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45935">
                <a:tc vMerge="1">
                  <a:txBody>
                    <a:bodyPr/>
                    <a:lstStyle/>
                    <a:p>
                      <a:pPr rtl="1"/>
                      <a:endParaRPr lang="ar-SA"/>
                    </a:p>
                  </a:txBody>
                  <a:tcPr/>
                </a:tc>
                <a:tc rowSpan="2">
                  <a:txBody>
                    <a:bodyPr/>
                    <a:lstStyle/>
                    <a:p>
                      <a:pPr algn="ctr">
                        <a:lnSpc>
                          <a:spcPct val="150000"/>
                        </a:lnSpc>
                        <a:spcAft>
                          <a:spcPts val="0"/>
                        </a:spcAft>
                      </a:pPr>
                      <a:r>
                        <a:rPr lang="en-US" sz="1200">
                          <a:effectLst/>
                        </a:rPr>
                        <a:t>T</a:t>
                      </a:r>
                      <a:endParaRPr lang="en-US" sz="1100">
                        <a:effectLst/>
                        <a:latin typeface="Calibri"/>
                        <a:ea typeface="Times New Roman"/>
                        <a:cs typeface="Arial"/>
                      </a:endParaRPr>
                    </a:p>
                  </a:txBody>
                  <a:tcPr marL="68580" marR="68580" marT="0" marB="0"/>
                </a:tc>
                <a:tc rowSpan="2">
                  <a:txBody>
                    <a:bodyPr/>
                    <a:lstStyle/>
                    <a:p>
                      <a:pPr algn="ctr">
                        <a:lnSpc>
                          <a:spcPct val="150000"/>
                        </a:lnSpc>
                        <a:spcAft>
                          <a:spcPts val="0"/>
                        </a:spcAft>
                      </a:pPr>
                      <a:r>
                        <a:rPr lang="en-US" sz="1200">
                          <a:effectLst/>
                        </a:rPr>
                        <a:t>Df</a:t>
                      </a:r>
                      <a:endParaRPr lang="en-US" sz="1100">
                        <a:effectLst/>
                        <a:latin typeface="Calibri"/>
                        <a:ea typeface="Times New Roman"/>
                        <a:cs typeface="Arial"/>
                      </a:endParaRPr>
                    </a:p>
                  </a:txBody>
                  <a:tcPr marL="68580" marR="68580" marT="0" marB="0"/>
                </a:tc>
                <a:tc rowSpan="2">
                  <a:txBody>
                    <a:bodyPr/>
                    <a:lstStyle/>
                    <a:p>
                      <a:pPr algn="ctr">
                        <a:lnSpc>
                          <a:spcPct val="150000"/>
                        </a:lnSpc>
                        <a:spcAft>
                          <a:spcPts val="0"/>
                        </a:spcAft>
                      </a:pPr>
                      <a:r>
                        <a:rPr lang="en-US" sz="1200">
                          <a:effectLst/>
                        </a:rPr>
                        <a:t>Sig. (2-Tailed)</a:t>
                      </a:r>
                      <a:endParaRPr lang="en-US" sz="1100">
                        <a:effectLst/>
                        <a:latin typeface="Calibri"/>
                        <a:ea typeface="Times New Roman"/>
                        <a:cs typeface="Arial"/>
                      </a:endParaRPr>
                    </a:p>
                  </a:txBody>
                  <a:tcPr marL="68580" marR="68580" marT="0" marB="0"/>
                </a:tc>
                <a:tc rowSpan="2">
                  <a:txBody>
                    <a:bodyPr/>
                    <a:lstStyle/>
                    <a:p>
                      <a:pPr algn="ctr">
                        <a:lnSpc>
                          <a:spcPct val="150000"/>
                        </a:lnSpc>
                        <a:spcAft>
                          <a:spcPts val="0"/>
                        </a:spcAft>
                      </a:pPr>
                      <a:r>
                        <a:rPr lang="en-US" sz="1200">
                          <a:effectLst/>
                        </a:rPr>
                        <a:t>Mean Difference</a:t>
                      </a:r>
                      <a:endParaRPr lang="en-US" sz="1100">
                        <a:effectLst/>
                        <a:latin typeface="Calibri"/>
                        <a:ea typeface="Times New Roman"/>
                        <a:cs typeface="Arial"/>
                      </a:endParaRPr>
                    </a:p>
                  </a:txBody>
                  <a:tcPr marL="68580" marR="68580" marT="0" marB="0"/>
                </a:tc>
                <a:tc gridSpan="2">
                  <a:txBody>
                    <a:bodyPr/>
                    <a:lstStyle/>
                    <a:p>
                      <a:pPr algn="ctr">
                        <a:lnSpc>
                          <a:spcPct val="150000"/>
                        </a:lnSpc>
                        <a:spcAft>
                          <a:spcPts val="0"/>
                        </a:spcAft>
                      </a:pPr>
                      <a:r>
                        <a:rPr lang="en-US" sz="1200">
                          <a:effectLst/>
                        </a:rPr>
                        <a:t>95% Confidence Interval Of The Difference</a:t>
                      </a:r>
                      <a:endParaRPr lang="en-US" sz="1100">
                        <a:effectLst/>
                        <a:latin typeface="Calibri"/>
                        <a:ea typeface="Times New Roman"/>
                        <a:cs typeface="Arial"/>
                      </a:endParaRPr>
                    </a:p>
                  </a:txBody>
                  <a:tcPr marL="68580" marR="68580" marT="0" marB="0"/>
                </a:tc>
                <a:tc hMerge="1">
                  <a:txBody>
                    <a:bodyPr/>
                    <a:lstStyle/>
                    <a:p>
                      <a:pPr rtl="1"/>
                      <a:endParaRPr lang="ar-SA"/>
                    </a:p>
                  </a:txBody>
                  <a:tcPr/>
                </a:tc>
              </a:tr>
              <a:tr h="305388">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a:lnSpc>
                          <a:spcPct val="150000"/>
                        </a:lnSpc>
                        <a:spcAft>
                          <a:spcPts val="0"/>
                        </a:spcAft>
                      </a:pPr>
                      <a:r>
                        <a:rPr lang="en-US" sz="1200">
                          <a:effectLst/>
                        </a:rPr>
                        <a:t>Lower</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Upper</a:t>
                      </a:r>
                      <a:endParaRPr lang="en-US" sz="1100">
                        <a:effectLst/>
                        <a:latin typeface="Calibri"/>
                        <a:ea typeface="Times New Roman"/>
                        <a:cs typeface="Arial"/>
                      </a:endParaRPr>
                    </a:p>
                  </a:txBody>
                  <a:tcPr marL="68580" marR="68580" marT="0" marB="0"/>
                </a:tc>
              </a:tr>
              <a:tr h="305388">
                <a:tc>
                  <a:txBody>
                    <a:bodyPr/>
                    <a:lstStyle/>
                    <a:p>
                      <a:pPr algn="ctr">
                        <a:lnSpc>
                          <a:spcPct val="150000"/>
                        </a:lnSpc>
                        <a:spcAft>
                          <a:spcPts val="0"/>
                        </a:spcAft>
                      </a:pPr>
                      <a:r>
                        <a:rPr lang="en-US" sz="1200">
                          <a:effectLst/>
                        </a:rPr>
                        <a:t>2</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-2.811</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8</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.023</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-.32556</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a:effectLst/>
                        </a:rPr>
                        <a:t>-.5927</a:t>
                      </a:r>
                      <a:endParaRPr lang="en-US" sz="1100">
                        <a:effectLst/>
                        <a:latin typeface="Calibri"/>
                        <a:ea typeface="Times New Roman"/>
                        <a:cs typeface="Arial"/>
                      </a:endParaRPr>
                    </a:p>
                  </a:txBody>
                  <a:tcPr marL="68580" marR="68580" marT="0" marB="0"/>
                </a:tc>
                <a:tc>
                  <a:txBody>
                    <a:bodyPr/>
                    <a:lstStyle/>
                    <a:p>
                      <a:pPr algn="ctr">
                        <a:lnSpc>
                          <a:spcPct val="150000"/>
                        </a:lnSpc>
                        <a:spcAft>
                          <a:spcPts val="0"/>
                        </a:spcAft>
                      </a:pPr>
                      <a:r>
                        <a:rPr lang="en-US" sz="1200" dirty="0">
                          <a:effectLst/>
                        </a:rPr>
                        <a:t>-.0584</a:t>
                      </a:r>
                      <a:endParaRPr lang="en-US" sz="1100" dirty="0">
                        <a:effectLst/>
                        <a:latin typeface="Calibri"/>
                        <a:ea typeface="Times New Roman"/>
                        <a:cs typeface="Arial"/>
                      </a:endParaRPr>
                    </a:p>
                  </a:txBody>
                  <a:tcPr marL="68580" marR="68580" marT="0" marB="0"/>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a:xfrm>
            <a:off x="457200" y="4495800"/>
            <a:ext cx="7620000" cy="1905000"/>
          </a:xfrm>
        </p:spPr>
        <p:txBody>
          <a:bodyPr/>
          <a:lstStyle/>
          <a:p>
            <a:pPr marL="114300" indent="0" algn="l" rtl="0">
              <a:buNone/>
            </a:pPr>
            <a:r>
              <a:rPr lang="en-US" dirty="0"/>
              <a:t>from the </a:t>
            </a:r>
            <a:r>
              <a:rPr lang="en-US" dirty="0" smtClean="0"/>
              <a:t>T-test table and the power </a:t>
            </a:r>
            <a:r>
              <a:rPr lang="en-US" dirty="0"/>
              <a:t>curve the probability value (p) was (0.023) and the power of the test (0.84)  that is, ,there is strong evidence to conclude that  the value of the applied arithmetic average is less than the value of the theoretical arithmetic </a:t>
            </a:r>
            <a:r>
              <a:rPr lang="en-US" dirty="0" smtClean="0"/>
              <a:t>average .</a:t>
            </a:r>
            <a:endParaRPr lang="ar-SA" dirty="0"/>
          </a:p>
        </p:txBody>
      </p:sp>
      <p:pic>
        <p:nvPicPr>
          <p:cNvPr id="7" name="صورة 6"/>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410200" cy="3962400"/>
          </a:xfrm>
          <a:prstGeom prst="rect">
            <a:avLst/>
          </a:prstGeom>
          <a:noFill/>
        </p:spPr>
      </p:pic>
    </p:spTree>
    <p:extLst>
      <p:ext uri="{BB962C8B-B14F-4D97-AF65-F5344CB8AC3E}">
        <p14:creationId xmlns:p14="http://schemas.microsoft.com/office/powerpoint/2010/main" val="1498640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7620000" cy="5943600"/>
          </a:xfrm>
        </p:spPr>
        <p:txBody>
          <a:bodyPr/>
          <a:lstStyle/>
          <a:p>
            <a:pPr marL="114300" indent="0" algn="l" rtl="0">
              <a:buNone/>
            </a:pPr>
            <a:r>
              <a:rPr lang="en-US" b="1" dirty="0" smtClean="0"/>
              <a:t>Third Question</a:t>
            </a:r>
            <a:r>
              <a:rPr lang="en-US" b="1" dirty="0"/>
              <a:t>: </a:t>
            </a:r>
            <a:r>
              <a:rPr lang="en-US" dirty="0" smtClean="0"/>
              <a:t>students satisfaction of e-learning .</a:t>
            </a:r>
          </a:p>
          <a:p>
            <a:pPr marL="114300" indent="0" algn="l" rtl="0">
              <a:buNone/>
            </a:pPr>
            <a:endParaRPr lang="ar-SA" dirty="0"/>
          </a:p>
        </p:txBody>
      </p:sp>
      <p:graphicFrame>
        <p:nvGraphicFramePr>
          <p:cNvPr id="5" name="جدول 4"/>
          <p:cNvGraphicFramePr>
            <a:graphicFrameLocks noGrp="1"/>
          </p:cNvGraphicFramePr>
          <p:nvPr>
            <p:extLst>
              <p:ext uri="{D42A27DB-BD31-4B8C-83A1-F6EECF244321}">
                <p14:modId xmlns:p14="http://schemas.microsoft.com/office/powerpoint/2010/main" val="3948726560"/>
              </p:ext>
            </p:extLst>
          </p:nvPr>
        </p:nvGraphicFramePr>
        <p:xfrm>
          <a:off x="1143000" y="914400"/>
          <a:ext cx="6248400" cy="5715003"/>
        </p:xfrm>
        <a:graphic>
          <a:graphicData uri="http://schemas.openxmlformats.org/drawingml/2006/table">
            <a:tbl>
              <a:tblPr rtl="1" firstRow="1" firstCol="1" bandRow="1">
                <a:tableStyleId>{5C22544A-7EE6-4342-B048-85BDC9FD1C3A}</a:tableStyleId>
              </a:tblPr>
              <a:tblGrid>
                <a:gridCol w="790687"/>
                <a:gridCol w="753788"/>
                <a:gridCol w="1025915"/>
                <a:gridCol w="849329"/>
                <a:gridCol w="2403029"/>
                <a:gridCol w="425652"/>
              </a:tblGrid>
              <a:tr h="553065">
                <a:tc>
                  <a:txBody>
                    <a:bodyPr/>
                    <a:lstStyle/>
                    <a:p>
                      <a:pPr algn="ctr" rtl="0">
                        <a:spcAft>
                          <a:spcPts val="0"/>
                        </a:spcAft>
                      </a:pPr>
                      <a:r>
                        <a:rPr lang="en-US" sz="1000">
                          <a:effectLst/>
                        </a:rPr>
                        <a:t>The degree of presence</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standard deviation</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The arithmetic mean</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Theoretical mean</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paragraph </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no</a:t>
                      </a:r>
                      <a:endParaRPr lang="en-US" sz="900">
                        <a:effectLst/>
                        <a:latin typeface="Calibri"/>
                        <a:ea typeface="Times New Roman"/>
                        <a:cs typeface="Arial"/>
                      </a:endParaRPr>
                    </a:p>
                  </a:txBody>
                  <a:tcPr marL="58072" marR="58072" marT="0" marB="0"/>
                </a:tc>
              </a:tr>
              <a:tr h="737419">
                <a:tc>
                  <a:txBody>
                    <a:bodyPr/>
                    <a:lstStyle/>
                    <a:p>
                      <a:pPr algn="ctr" rtl="0">
                        <a:spcAft>
                          <a:spcPts val="0"/>
                        </a:spcAft>
                      </a:pPr>
                      <a:r>
                        <a:rPr lang="en-US" sz="1000">
                          <a:effectLst/>
                        </a:rPr>
                        <a:t>low</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1.22</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2.52</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c>
                  <a:txBody>
                    <a:bodyPr/>
                    <a:lstStyle/>
                    <a:p>
                      <a:pPr rtl="0">
                        <a:spcAft>
                          <a:spcPts val="0"/>
                        </a:spcAft>
                      </a:pPr>
                      <a:r>
                        <a:rPr lang="en-US" sz="1000">
                          <a:effectLst/>
                        </a:rPr>
                        <a:t>[The education system provides interactive features that facilitate communication and interaction between students.]</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a:t>
                      </a:r>
                      <a:endParaRPr lang="en-US" sz="900">
                        <a:effectLst/>
                        <a:latin typeface="Calibri"/>
                        <a:ea typeface="Times New Roman"/>
                        <a:cs typeface="Arial"/>
                      </a:endParaRPr>
                    </a:p>
                  </a:txBody>
                  <a:tcPr marL="58072" marR="58072" marT="0" marB="0"/>
                </a:tc>
              </a:tr>
              <a:tr h="553065">
                <a:tc>
                  <a:txBody>
                    <a:bodyPr/>
                    <a:lstStyle/>
                    <a:p>
                      <a:pPr algn="ctr" rtl="0">
                        <a:spcAft>
                          <a:spcPts val="0"/>
                        </a:spcAft>
                      </a:pPr>
                      <a:r>
                        <a:rPr lang="en-US" sz="1000">
                          <a:effectLst/>
                        </a:rPr>
                        <a:t>low</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1.15</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2.32</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c>
                  <a:txBody>
                    <a:bodyPr/>
                    <a:lstStyle/>
                    <a:p>
                      <a:pPr rtl="0">
                        <a:spcAft>
                          <a:spcPts val="0"/>
                        </a:spcAft>
                      </a:pPr>
                      <a:r>
                        <a:rPr lang="en-US" sz="1000">
                          <a:effectLst/>
                        </a:rPr>
                        <a:t> [There are clear standards for time lines in which a moderator responds to messages.)</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a:t>
                      </a:r>
                      <a:endParaRPr lang="en-US" sz="900">
                        <a:effectLst/>
                        <a:latin typeface="Calibri"/>
                        <a:ea typeface="Times New Roman"/>
                        <a:cs typeface="Arial"/>
                      </a:endParaRPr>
                    </a:p>
                  </a:txBody>
                  <a:tcPr marL="58072" marR="58072" marT="0" marB="0"/>
                </a:tc>
              </a:tr>
              <a:tr h="553065">
                <a:tc>
                  <a:txBody>
                    <a:bodyPr/>
                    <a:lstStyle/>
                    <a:p>
                      <a:pPr algn="ctr" rtl="0">
                        <a:spcAft>
                          <a:spcPts val="0"/>
                        </a:spcAft>
                      </a:pPr>
                      <a:r>
                        <a:rPr lang="en-US" sz="1000">
                          <a:effectLst/>
                        </a:rPr>
                        <a:t>low</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1.24</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2.57</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c>
                  <a:txBody>
                    <a:bodyPr/>
                    <a:lstStyle/>
                    <a:p>
                      <a:pPr rtl="0">
                        <a:spcAft>
                          <a:spcPts val="0"/>
                        </a:spcAft>
                      </a:pPr>
                      <a:r>
                        <a:rPr lang="en-US" sz="1000">
                          <a:effectLst/>
                        </a:rPr>
                        <a:t> [The electronic learning system at the university is easy to use for the student]</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r>
              <a:tr h="737419">
                <a:tc>
                  <a:txBody>
                    <a:bodyPr/>
                    <a:lstStyle/>
                    <a:p>
                      <a:pPr algn="ctr" rtl="0">
                        <a:spcAft>
                          <a:spcPts val="0"/>
                        </a:spcAft>
                      </a:pPr>
                      <a:r>
                        <a:rPr lang="en-US" sz="1000">
                          <a:effectLst/>
                        </a:rPr>
                        <a:t>medium</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1.28</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2.94</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c>
                  <a:txBody>
                    <a:bodyPr/>
                    <a:lstStyle/>
                    <a:p>
                      <a:pPr rtl="0">
                        <a:spcAft>
                          <a:spcPts val="0"/>
                        </a:spcAft>
                      </a:pPr>
                      <a:r>
                        <a:rPr lang="en-US" sz="1000">
                          <a:effectLst/>
                        </a:rPr>
                        <a:t> [The tools used in e-learning are flexible and can be easily accessed via smart devices and mobile phones.)</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4</a:t>
                      </a:r>
                      <a:endParaRPr lang="en-US" sz="900">
                        <a:effectLst/>
                        <a:latin typeface="Calibri"/>
                        <a:ea typeface="Times New Roman"/>
                        <a:cs typeface="Arial"/>
                      </a:endParaRPr>
                    </a:p>
                  </a:txBody>
                  <a:tcPr marL="58072" marR="58072" marT="0" marB="0"/>
                </a:tc>
              </a:tr>
              <a:tr h="553065">
                <a:tc>
                  <a:txBody>
                    <a:bodyPr/>
                    <a:lstStyle/>
                    <a:p>
                      <a:pPr algn="ctr" rtl="0">
                        <a:spcAft>
                          <a:spcPts val="0"/>
                        </a:spcAft>
                      </a:pPr>
                      <a:r>
                        <a:rPr lang="en-US" sz="1000">
                          <a:effectLst/>
                        </a:rPr>
                        <a:t>low</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1.28</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2.50</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c>
                  <a:txBody>
                    <a:bodyPr/>
                    <a:lstStyle/>
                    <a:p>
                      <a:pPr rtl="0">
                        <a:spcAft>
                          <a:spcPts val="0"/>
                        </a:spcAft>
                      </a:pPr>
                      <a:r>
                        <a:rPr lang="en-US" sz="1000">
                          <a:effectLst/>
                        </a:rPr>
                        <a:t> [When I am given homework, I have time to complete and deliver it.]</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5</a:t>
                      </a:r>
                      <a:endParaRPr lang="en-US" sz="900">
                        <a:effectLst/>
                        <a:latin typeface="Calibri"/>
                        <a:ea typeface="Times New Roman"/>
                        <a:cs typeface="Arial"/>
                      </a:endParaRPr>
                    </a:p>
                  </a:txBody>
                  <a:tcPr marL="58072" marR="58072" marT="0" marB="0"/>
                </a:tc>
              </a:tr>
              <a:tr h="553065">
                <a:tc>
                  <a:txBody>
                    <a:bodyPr/>
                    <a:lstStyle/>
                    <a:p>
                      <a:pPr algn="ctr" rtl="0">
                        <a:spcAft>
                          <a:spcPts val="0"/>
                        </a:spcAft>
                      </a:pPr>
                      <a:r>
                        <a:rPr lang="en-US" sz="1000">
                          <a:effectLst/>
                        </a:rPr>
                        <a:t>low</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1.17</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2.17</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c>
                  <a:txBody>
                    <a:bodyPr/>
                    <a:lstStyle/>
                    <a:p>
                      <a:pPr rtl="0">
                        <a:spcAft>
                          <a:spcPts val="0"/>
                        </a:spcAft>
                      </a:pPr>
                      <a:r>
                        <a:rPr lang="en-US" sz="1000">
                          <a:effectLst/>
                        </a:rPr>
                        <a:t> [The level of the exams corresponds to the level of teaching.]</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6</a:t>
                      </a:r>
                      <a:endParaRPr lang="en-US" sz="900">
                        <a:effectLst/>
                        <a:latin typeface="Calibri"/>
                        <a:ea typeface="Times New Roman"/>
                        <a:cs typeface="Arial"/>
                      </a:endParaRPr>
                    </a:p>
                  </a:txBody>
                  <a:tcPr marL="58072" marR="58072" marT="0" marB="0"/>
                </a:tc>
              </a:tr>
              <a:tr h="553065">
                <a:tc>
                  <a:txBody>
                    <a:bodyPr/>
                    <a:lstStyle/>
                    <a:p>
                      <a:pPr algn="ctr" rtl="0">
                        <a:spcAft>
                          <a:spcPts val="0"/>
                        </a:spcAft>
                      </a:pPr>
                      <a:r>
                        <a:rPr lang="en-US" sz="1000">
                          <a:effectLst/>
                        </a:rPr>
                        <a:t>medium</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1.19</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2.64</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c>
                  <a:txBody>
                    <a:bodyPr/>
                    <a:lstStyle/>
                    <a:p>
                      <a:pPr rtl="0">
                        <a:spcAft>
                          <a:spcPts val="0"/>
                        </a:spcAft>
                      </a:pPr>
                      <a:r>
                        <a:rPr lang="en-US" sz="1000">
                          <a:effectLst/>
                        </a:rPr>
                        <a:t> [Questioning the exams depends on the material that is explained in the lecture.]</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7</a:t>
                      </a:r>
                      <a:endParaRPr lang="en-US" sz="900">
                        <a:effectLst/>
                        <a:latin typeface="Calibri"/>
                        <a:ea typeface="Times New Roman"/>
                        <a:cs typeface="Arial"/>
                      </a:endParaRPr>
                    </a:p>
                  </a:txBody>
                  <a:tcPr marL="58072" marR="58072" marT="0" marB="0"/>
                </a:tc>
              </a:tr>
              <a:tr h="368710">
                <a:tc>
                  <a:txBody>
                    <a:bodyPr/>
                    <a:lstStyle/>
                    <a:p>
                      <a:pPr algn="ctr" rtl="0">
                        <a:spcAft>
                          <a:spcPts val="0"/>
                        </a:spcAft>
                      </a:pPr>
                      <a:r>
                        <a:rPr lang="en-US" sz="1000">
                          <a:effectLst/>
                        </a:rPr>
                        <a:t>low</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1.14</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2.40</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c>
                  <a:txBody>
                    <a:bodyPr/>
                    <a:lstStyle/>
                    <a:p>
                      <a:pPr rtl="0">
                        <a:spcAft>
                          <a:spcPts val="0"/>
                        </a:spcAft>
                      </a:pPr>
                      <a:r>
                        <a:rPr lang="en-US" sz="1000">
                          <a:effectLst/>
                        </a:rPr>
                        <a:t> [There is feedback for activities, seminars, and exams.]</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8</a:t>
                      </a:r>
                      <a:endParaRPr lang="en-US" sz="900">
                        <a:effectLst/>
                        <a:latin typeface="Calibri"/>
                        <a:ea typeface="Times New Roman"/>
                        <a:cs typeface="Arial"/>
                      </a:endParaRPr>
                    </a:p>
                  </a:txBody>
                  <a:tcPr marL="58072" marR="58072" marT="0" marB="0"/>
                </a:tc>
              </a:tr>
              <a:tr h="553065">
                <a:tc>
                  <a:txBody>
                    <a:bodyPr/>
                    <a:lstStyle/>
                    <a:p>
                      <a:pPr algn="ctr" rtl="0">
                        <a:spcAft>
                          <a:spcPts val="0"/>
                        </a:spcAft>
                      </a:pPr>
                      <a:r>
                        <a:rPr lang="en-US" sz="1000">
                          <a:effectLst/>
                        </a:rPr>
                        <a:t>low</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1.16</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2.07</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a:effectLst/>
                        </a:rPr>
                        <a:t>3</a:t>
                      </a:r>
                      <a:endParaRPr lang="en-US" sz="900">
                        <a:effectLst/>
                        <a:latin typeface="Calibri"/>
                        <a:ea typeface="Times New Roman"/>
                        <a:cs typeface="Arial"/>
                      </a:endParaRPr>
                    </a:p>
                  </a:txBody>
                  <a:tcPr marL="58072" marR="58072" marT="0" marB="0"/>
                </a:tc>
                <a:tc>
                  <a:txBody>
                    <a:bodyPr/>
                    <a:lstStyle/>
                    <a:p>
                      <a:pPr rtl="0">
                        <a:spcAft>
                          <a:spcPts val="0"/>
                        </a:spcAft>
                      </a:pPr>
                      <a:r>
                        <a:rPr lang="en-US" sz="1000">
                          <a:effectLst/>
                        </a:rPr>
                        <a:t> [The electronic examination system enables me to revise the exam after the results appear.]</a:t>
                      </a:r>
                      <a:endParaRPr lang="en-US" sz="900">
                        <a:effectLst/>
                        <a:latin typeface="Calibri"/>
                        <a:ea typeface="Times New Roman"/>
                        <a:cs typeface="Arial"/>
                      </a:endParaRPr>
                    </a:p>
                  </a:txBody>
                  <a:tcPr marL="58072" marR="58072" marT="0" marB="0"/>
                </a:tc>
                <a:tc>
                  <a:txBody>
                    <a:bodyPr/>
                    <a:lstStyle/>
                    <a:p>
                      <a:pPr algn="ctr" rtl="0">
                        <a:spcAft>
                          <a:spcPts val="0"/>
                        </a:spcAft>
                      </a:pPr>
                      <a:r>
                        <a:rPr lang="en-US" sz="1000" dirty="0">
                          <a:effectLst/>
                        </a:rPr>
                        <a:t>9</a:t>
                      </a:r>
                      <a:endParaRPr lang="en-US" sz="900" dirty="0">
                        <a:effectLst/>
                        <a:latin typeface="Calibri"/>
                        <a:ea typeface="Times New Roman"/>
                        <a:cs typeface="Arial"/>
                      </a:endParaRPr>
                    </a:p>
                  </a:txBody>
                  <a:tcPr marL="58072" marR="58072" marT="0" marB="0"/>
                </a:tc>
              </a:tr>
            </a:tbl>
          </a:graphicData>
        </a:graphic>
      </p:graphicFrame>
    </p:spTree>
    <p:extLst>
      <p:ext uri="{BB962C8B-B14F-4D97-AF65-F5344CB8AC3E}">
        <p14:creationId xmlns:p14="http://schemas.microsoft.com/office/powerpoint/2010/main" val="1380485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a:xfrm>
            <a:off x="457200" y="4800600"/>
            <a:ext cx="7620000" cy="1600200"/>
          </a:xfrm>
        </p:spPr>
        <p:txBody>
          <a:bodyPr/>
          <a:lstStyle/>
          <a:p>
            <a:pPr marL="114300" indent="0" algn="l" rtl="0">
              <a:buNone/>
            </a:pPr>
            <a:r>
              <a:rPr lang="en-US" dirty="0"/>
              <a:t>The previous table shows that the degree of student satisfaction with the e-learning system was low with average (2.57) and  standard deviation (1.23).</a:t>
            </a:r>
            <a:endParaRPr lang="ar-SA" dirty="0"/>
          </a:p>
        </p:txBody>
      </p:sp>
      <p:graphicFrame>
        <p:nvGraphicFramePr>
          <p:cNvPr id="7" name="عنصر نائب للمحتوى 3"/>
          <p:cNvGraphicFramePr>
            <a:graphicFrameLocks/>
          </p:cNvGraphicFramePr>
          <p:nvPr>
            <p:extLst>
              <p:ext uri="{D42A27DB-BD31-4B8C-83A1-F6EECF244321}">
                <p14:modId xmlns:p14="http://schemas.microsoft.com/office/powerpoint/2010/main" val="447694038"/>
              </p:ext>
            </p:extLst>
          </p:nvPr>
        </p:nvGraphicFramePr>
        <p:xfrm>
          <a:off x="1066800" y="381000"/>
          <a:ext cx="6553201" cy="3916312"/>
        </p:xfrm>
        <a:graphic>
          <a:graphicData uri="http://schemas.openxmlformats.org/drawingml/2006/table">
            <a:tbl>
              <a:tblPr rtl="1" firstRow="1" firstCol="1" bandRow="1">
                <a:tableStyleId>{5C22544A-7EE6-4342-B048-85BDC9FD1C3A}</a:tableStyleId>
              </a:tblPr>
              <a:tblGrid>
                <a:gridCol w="829257"/>
                <a:gridCol w="790558"/>
                <a:gridCol w="1075961"/>
                <a:gridCol w="890760"/>
                <a:gridCol w="2520249"/>
                <a:gridCol w="446416"/>
              </a:tblGrid>
              <a:tr h="441272">
                <a:tc>
                  <a:txBody>
                    <a:bodyPr/>
                    <a:lstStyle/>
                    <a:p>
                      <a:pPr algn="ctr" rtl="0">
                        <a:spcAft>
                          <a:spcPts val="0"/>
                        </a:spcAft>
                      </a:pPr>
                      <a:r>
                        <a:rPr lang="en-US" sz="1200" dirty="0">
                          <a:effectLst/>
                        </a:rPr>
                        <a:t>low</a:t>
                      </a:r>
                      <a:endParaRPr lang="en-US" sz="1100" dirty="0">
                        <a:effectLst/>
                        <a:latin typeface="Calibri"/>
                        <a:ea typeface="Times New Roman"/>
                        <a:cs typeface="Arial"/>
                      </a:endParaRPr>
                    </a:p>
                  </a:txBody>
                  <a:tcPr marL="86787" marR="86787" marT="0" marB="0"/>
                </a:tc>
                <a:tc>
                  <a:txBody>
                    <a:bodyPr/>
                    <a:lstStyle/>
                    <a:p>
                      <a:pPr algn="ctr" rtl="0">
                        <a:spcAft>
                          <a:spcPts val="0"/>
                        </a:spcAft>
                      </a:pPr>
                      <a:r>
                        <a:rPr lang="en-US" sz="1200">
                          <a:effectLst/>
                        </a:rPr>
                        <a:t>1.19</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2.51</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3</a:t>
                      </a:r>
                      <a:endParaRPr lang="en-US" sz="1100">
                        <a:effectLst/>
                        <a:latin typeface="Calibri"/>
                        <a:ea typeface="Times New Roman"/>
                        <a:cs typeface="Arial"/>
                      </a:endParaRPr>
                    </a:p>
                  </a:txBody>
                  <a:tcPr marL="86787" marR="86787" marT="0" marB="0"/>
                </a:tc>
                <a:tc>
                  <a:txBody>
                    <a:bodyPr/>
                    <a:lstStyle/>
                    <a:p>
                      <a:pPr rtl="0">
                        <a:spcAft>
                          <a:spcPts val="0"/>
                        </a:spcAft>
                      </a:pPr>
                      <a:r>
                        <a:rPr lang="en-US" sz="1200">
                          <a:effectLst/>
                        </a:rPr>
                        <a:t> [The teachers have sufficient experience to deal with the e-learning system.]</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10</a:t>
                      </a:r>
                      <a:endParaRPr lang="en-US" sz="1100">
                        <a:effectLst/>
                        <a:latin typeface="Calibri"/>
                        <a:ea typeface="Times New Roman"/>
                        <a:cs typeface="Arial"/>
                      </a:endParaRPr>
                    </a:p>
                  </a:txBody>
                  <a:tcPr marL="86787" marR="86787" marT="0" marB="0"/>
                </a:tc>
              </a:tr>
              <a:tr h="661908">
                <a:tc>
                  <a:txBody>
                    <a:bodyPr/>
                    <a:lstStyle/>
                    <a:p>
                      <a:pPr algn="ctr" rtl="0">
                        <a:spcAft>
                          <a:spcPts val="0"/>
                        </a:spcAft>
                      </a:pPr>
                      <a:r>
                        <a:rPr lang="en-US" sz="1200">
                          <a:effectLst/>
                        </a:rPr>
                        <a:t>low</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1.22</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2.55</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dirty="0">
                          <a:effectLst/>
                        </a:rPr>
                        <a:t>3</a:t>
                      </a:r>
                      <a:endParaRPr lang="en-US" sz="1100" dirty="0">
                        <a:effectLst/>
                        <a:latin typeface="Calibri"/>
                        <a:ea typeface="Times New Roman"/>
                        <a:cs typeface="Arial"/>
                      </a:endParaRPr>
                    </a:p>
                  </a:txBody>
                  <a:tcPr marL="86787" marR="86787" marT="0" marB="0"/>
                </a:tc>
                <a:tc>
                  <a:txBody>
                    <a:bodyPr/>
                    <a:lstStyle/>
                    <a:p>
                      <a:pPr rtl="0">
                        <a:spcAft>
                          <a:spcPts val="0"/>
                        </a:spcAft>
                      </a:pPr>
                      <a:r>
                        <a:rPr lang="en-US" sz="1200">
                          <a:effectLst/>
                        </a:rPr>
                        <a:t> [In e-learning, cooperation between students to implement group tasks is easy and easy.]</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11</a:t>
                      </a:r>
                      <a:endParaRPr lang="en-US" sz="1100">
                        <a:effectLst/>
                        <a:latin typeface="Calibri"/>
                        <a:ea typeface="Times New Roman"/>
                        <a:cs typeface="Arial"/>
                      </a:endParaRPr>
                    </a:p>
                  </a:txBody>
                  <a:tcPr marL="86787" marR="86787" marT="0" marB="0"/>
                </a:tc>
              </a:tr>
              <a:tr h="441272">
                <a:tc>
                  <a:txBody>
                    <a:bodyPr/>
                    <a:lstStyle/>
                    <a:p>
                      <a:pPr algn="ctr" rtl="0">
                        <a:spcAft>
                          <a:spcPts val="0"/>
                        </a:spcAft>
                      </a:pPr>
                      <a:r>
                        <a:rPr lang="en-US" sz="1200">
                          <a:effectLst/>
                        </a:rPr>
                        <a:t>low</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1.19</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2.21</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3</a:t>
                      </a:r>
                      <a:endParaRPr lang="en-US" sz="1100">
                        <a:effectLst/>
                        <a:latin typeface="Calibri"/>
                        <a:ea typeface="Times New Roman"/>
                        <a:cs typeface="Arial"/>
                      </a:endParaRPr>
                    </a:p>
                  </a:txBody>
                  <a:tcPr marL="86787" marR="86787" marT="0" marB="0"/>
                </a:tc>
                <a:tc>
                  <a:txBody>
                    <a:bodyPr/>
                    <a:lstStyle/>
                    <a:p>
                      <a:pPr rtl="0">
                        <a:spcAft>
                          <a:spcPts val="0"/>
                        </a:spcAft>
                      </a:pPr>
                      <a:r>
                        <a:rPr lang="en-US" sz="1200">
                          <a:effectLst/>
                        </a:rPr>
                        <a:t> [E-learning contributes to solving the problems faced by traditional education.]</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12</a:t>
                      </a:r>
                      <a:endParaRPr lang="en-US" sz="1100">
                        <a:effectLst/>
                        <a:latin typeface="Calibri"/>
                        <a:ea typeface="Times New Roman"/>
                        <a:cs typeface="Arial"/>
                      </a:endParaRPr>
                    </a:p>
                  </a:txBody>
                  <a:tcPr marL="86787" marR="86787" marT="0" marB="0"/>
                </a:tc>
              </a:tr>
              <a:tr h="441272">
                <a:tc>
                  <a:txBody>
                    <a:bodyPr/>
                    <a:lstStyle/>
                    <a:p>
                      <a:pPr algn="ctr" rtl="0">
                        <a:spcAft>
                          <a:spcPts val="0"/>
                        </a:spcAft>
                      </a:pPr>
                      <a:r>
                        <a:rPr lang="en-US" sz="1200">
                          <a:effectLst/>
                        </a:rPr>
                        <a:t>medium</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1.39</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3.34</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3</a:t>
                      </a:r>
                      <a:endParaRPr lang="en-US" sz="1100">
                        <a:effectLst/>
                        <a:latin typeface="Calibri"/>
                        <a:ea typeface="Times New Roman"/>
                        <a:cs typeface="Arial"/>
                      </a:endParaRPr>
                    </a:p>
                  </a:txBody>
                  <a:tcPr marL="86787" marR="86787" marT="0" marB="0"/>
                </a:tc>
                <a:tc>
                  <a:txBody>
                    <a:bodyPr/>
                    <a:lstStyle/>
                    <a:p>
                      <a:pPr rtl="0">
                        <a:spcAft>
                          <a:spcPts val="0"/>
                        </a:spcAft>
                      </a:pPr>
                      <a:r>
                        <a:rPr lang="en-US" sz="1200">
                          <a:effectLst/>
                        </a:rPr>
                        <a:t> [In your opinion, e-learning weakens the social bond among students.]</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13</a:t>
                      </a:r>
                      <a:endParaRPr lang="en-US" sz="1100">
                        <a:effectLst/>
                        <a:latin typeface="Calibri"/>
                        <a:ea typeface="Times New Roman"/>
                        <a:cs typeface="Arial"/>
                      </a:endParaRPr>
                    </a:p>
                  </a:txBody>
                  <a:tcPr marL="86787" marR="86787" marT="0" marB="0"/>
                </a:tc>
              </a:tr>
              <a:tr h="661908">
                <a:tc>
                  <a:txBody>
                    <a:bodyPr/>
                    <a:lstStyle/>
                    <a:p>
                      <a:pPr algn="ctr" rtl="0">
                        <a:spcAft>
                          <a:spcPts val="0"/>
                        </a:spcAft>
                      </a:pPr>
                      <a:r>
                        <a:rPr lang="en-US" sz="1200">
                          <a:effectLst/>
                        </a:rPr>
                        <a:t>high</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1.39</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3.79</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3</a:t>
                      </a:r>
                      <a:endParaRPr lang="en-US" sz="1100">
                        <a:effectLst/>
                        <a:latin typeface="Calibri"/>
                        <a:ea typeface="Times New Roman"/>
                        <a:cs typeface="Arial"/>
                      </a:endParaRPr>
                    </a:p>
                  </a:txBody>
                  <a:tcPr marL="86787" marR="86787" marT="0" marB="0"/>
                </a:tc>
                <a:tc>
                  <a:txBody>
                    <a:bodyPr/>
                    <a:lstStyle/>
                    <a:p>
                      <a:pPr rtl="0">
                        <a:spcAft>
                          <a:spcPts val="0"/>
                        </a:spcAft>
                      </a:pPr>
                      <a:r>
                        <a:rPr lang="en-US" sz="1200">
                          <a:effectLst/>
                        </a:rPr>
                        <a:t> [The problems of electricity and the Internet had a negative impact on the process of teaching and taking the exams.]</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14</a:t>
                      </a:r>
                      <a:endParaRPr lang="en-US" sz="1100">
                        <a:effectLst/>
                        <a:latin typeface="Calibri"/>
                        <a:ea typeface="Times New Roman"/>
                        <a:cs typeface="Arial"/>
                      </a:endParaRPr>
                    </a:p>
                  </a:txBody>
                  <a:tcPr marL="86787" marR="86787" marT="0" marB="0"/>
                </a:tc>
              </a:tr>
              <a:tr h="661908">
                <a:tc>
                  <a:txBody>
                    <a:bodyPr/>
                    <a:lstStyle/>
                    <a:p>
                      <a:pPr algn="ctr" rtl="0">
                        <a:spcAft>
                          <a:spcPts val="0"/>
                        </a:spcAft>
                      </a:pPr>
                      <a:r>
                        <a:rPr lang="en-US" sz="1200">
                          <a:effectLst/>
                        </a:rPr>
                        <a:t>low</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1.29</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2.00</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3</a:t>
                      </a:r>
                      <a:endParaRPr lang="en-US" sz="1100">
                        <a:effectLst/>
                        <a:latin typeface="Calibri"/>
                        <a:ea typeface="Times New Roman"/>
                        <a:cs typeface="Arial"/>
                      </a:endParaRPr>
                    </a:p>
                  </a:txBody>
                  <a:tcPr marL="86787" marR="86787" marT="0" marB="0"/>
                </a:tc>
                <a:tc>
                  <a:txBody>
                    <a:bodyPr/>
                    <a:lstStyle/>
                    <a:p>
                      <a:pPr rtl="0">
                        <a:spcAft>
                          <a:spcPts val="0"/>
                        </a:spcAft>
                      </a:pPr>
                      <a:r>
                        <a:rPr lang="en-US" sz="1200">
                          <a:effectLst/>
                        </a:rPr>
                        <a:t> [After my experience of the e-learning process, I want to continue the distance learning system at the university]</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15</a:t>
                      </a:r>
                      <a:endParaRPr lang="en-US" sz="1100">
                        <a:effectLst/>
                        <a:latin typeface="Calibri"/>
                        <a:ea typeface="Times New Roman"/>
                        <a:cs typeface="Arial"/>
                      </a:endParaRPr>
                    </a:p>
                  </a:txBody>
                  <a:tcPr marL="86787" marR="86787" marT="0" marB="0"/>
                </a:tc>
              </a:tr>
              <a:tr h="252812">
                <a:tc>
                  <a:txBody>
                    <a:bodyPr/>
                    <a:lstStyle/>
                    <a:p>
                      <a:pPr algn="ctr" rtl="0">
                        <a:spcAft>
                          <a:spcPts val="0"/>
                        </a:spcAft>
                      </a:pPr>
                      <a:r>
                        <a:rPr lang="en-US" sz="1200">
                          <a:effectLst/>
                        </a:rPr>
                        <a:t>low</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1.23</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2.57</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a:effectLst/>
                        </a:rPr>
                        <a:t>3</a:t>
                      </a:r>
                      <a:endParaRPr lang="en-US" sz="1100">
                        <a:effectLst/>
                        <a:latin typeface="Calibri"/>
                        <a:ea typeface="Times New Roman"/>
                        <a:cs typeface="Arial"/>
                      </a:endParaRPr>
                    </a:p>
                  </a:txBody>
                  <a:tcPr marL="86787" marR="86787" marT="0" marB="0"/>
                </a:tc>
                <a:tc>
                  <a:txBody>
                    <a:bodyPr/>
                    <a:lstStyle/>
                    <a:p>
                      <a:pPr rtl="0">
                        <a:spcAft>
                          <a:spcPts val="0"/>
                        </a:spcAft>
                      </a:pPr>
                      <a:r>
                        <a:rPr lang="en-US" sz="1200">
                          <a:effectLst/>
                        </a:rPr>
                        <a:t>Domain as a whole</a:t>
                      </a:r>
                      <a:endParaRPr lang="en-US" sz="1100">
                        <a:effectLst/>
                        <a:latin typeface="Calibri"/>
                        <a:ea typeface="Times New Roman"/>
                        <a:cs typeface="Arial"/>
                      </a:endParaRPr>
                    </a:p>
                  </a:txBody>
                  <a:tcPr marL="86787" marR="86787" marT="0" marB="0"/>
                </a:tc>
                <a:tc>
                  <a:txBody>
                    <a:bodyPr/>
                    <a:lstStyle/>
                    <a:p>
                      <a:pPr algn="ctr" rtl="0">
                        <a:spcAft>
                          <a:spcPts val="0"/>
                        </a:spcAft>
                      </a:pPr>
                      <a:r>
                        <a:rPr lang="en-US" sz="1200" dirty="0">
                          <a:effectLst/>
                        </a:rPr>
                        <a:t> </a:t>
                      </a:r>
                      <a:endParaRPr lang="en-US" sz="1100" dirty="0">
                        <a:effectLst/>
                        <a:latin typeface="Calibri"/>
                        <a:ea typeface="Times New Roman"/>
                        <a:cs typeface="Arial"/>
                      </a:endParaRPr>
                    </a:p>
                  </a:txBody>
                  <a:tcPr marL="86787" marR="86787" marT="0" marB="0"/>
                </a:tc>
              </a:tr>
            </a:tbl>
          </a:graphicData>
        </a:graphic>
      </p:graphicFrame>
    </p:spTree>
    <p:extLst>
      <p:ext uri="{BB962C8B-B14F-4D97-AF65-F5344CB8AC3E}">
        <p14:creationId xmlns:p14="http://schemas.microsoft.com/office/powerpoint/2010/main" val="17728419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19200"/>
            <a:ext cx="7620000" cy="5181600"/>
          </a:xfrm>
        </p:spPr>
        <p:txBody>
          <a:bodyPr/>
          <a:lstStyle/>
          <a:p>
            <a:pPr marL="114300" indent="0" algn="l" rtl="0">
              <a:buNone/>
            </a:pPr>
            <a:r>
              <a:rPr lang="en-US" dirty="0"/>
              <a:t>T-test was conducted on this domain  to examine the possibility of a difference of the applied arithmetic mean (2.57) from the theoretical mean (3), as shown in </a:t>
            </a:r>
            <a:r>
              <a:rPr lang="en-US" dirty="0" smtClean="0"/>
              <a:t>Table : </a:t>
            </a:r>
          </a:p>
          <a:p>
            <a:pPr marL="114300" indent="0" algn="l" rtl="0">
              <a:buNone/>
            </a:pPr>
            <a:endParaRPr lang="en-US" dirty="0"/>
          </a:p>
          <a:p>
            <a:pPr marL="114300" indent="0" algn="l" rtl="0">
              <a:buNone/>
            </a:pPr>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733799475"/>
              </p:ext>
            </p:extLst>
          </p:nvPr>
        </p:nvGraphicFramePr>
        <p:xfrm>
          <a:off x="1371600" y="2971800"/>
          <a:ext cx="5795966" cy="1935479"/>
        </p:xfrm>
        <a:graphic>
          <a:graphicData uri="http://schemas.openxmlformats.org/drawingml/2006/table">
            <a:tbl>
              <a:tblPr>
                <a:tableStyleId>{5C22544A-7EE6-4342-B048-85BDC9FD1C3A}</a:tableStyleId>
              </a:tblPr>
              <a:tblGrid>
                <a:gridCol w="873447"/>
                <a:gridCol w="600908"/>
                <a:gridCol w="827823"/>
                <a:gridCol w="873447"/>
                <a:gridCol w="873447"/>
                <a:gridCol w="873447"/>
                <a:gridCol w="873447"/>
              </a:tblGrid>
              <a:tr h="382338">
                <a:tc rowSpan="3">
                  <a:txBody>
                    <a:bodyPr/>
                    <a:lstStyle/>
                    <a:p>
                      <a:pPr algn="ctr">
                        <a:lnSpc>
                          <a:spcPct val="115000"/>
                        </a:lnSpc>
                        <a:spcAft>
                          <a:spcPts val="0"/>
                        </a:spcAft>
                      </a:pPr>
                      <a:r>
                        <a:rPr lang="en-US" sz="1200" dirty="0">
                          <a:effectLst/>
                        </a:rPr>
                        <a:t>Domain</a:t>
                      </a:r>
                      <a:endParaRPr lang="en-US" sz="1100" dirty="0">
                        <a:effectLst/>
                        <a:latin typeface="Calibri"/>
                        <a:ea typeface="Times New Roman"/>
                        <a:cs typeface="Arial"/>
                      </a:endParaRPr>
                    </a:p>
                  </a:txBody>
                  <a:tcPr marL="68580" marR="68580" marT="0" marB="0"/>
                </a:tc>
                <a:tc gridSpan="6">
                  <a:txBody>
                    <a:bodyPr/>
                    <a:lstStyle/>
                    <a:p>
                      <a:pPr algn="ctr">
                        <a:lnSpc>
                          <a:spcPct val="115000"/>
                        </a:lnSpc>
                        <a:spcAft>
                          <a:spcPts val="0"/>
                        </a:spcAft>
                      </a:pPr>
                      <a:r>
                        <a:rPr lang="en-US" sz="1200">
                          <a:effectLst/>
                        </a:rPr>
                        <a:t>Test Value = 3</a:t>
                      </a:r>
                      <a:endParaRPr lang="en-US" sz="1100">
                        <a:effectLst/>
                        <a:latin typeface="Calibri"/>
                        <a:ea typeface="Times New Roman"/>
                        <a:cs typeface="Arial"/>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88465">
                <a:tc vMerge="1">
                  <a:txBody>
                    <a:bodyPr/>
                    <a:lstStyle/>
                    <a:p>
                      <a:pPr rtl="1"/>
                      <a:endParaRPr lang="ar-SA"/>
                    </a:p>
                  </a:txBody>
                  <a:tcPr/>
                </a:tc>
                <a:tc rowSpan="2">
                  <a:txBody>
                    <a:bodyPr/>
                    <a:lstStyle/>
                    <a:p>
                      <a:pPr algn="ctr">
                        <a:lnSpc>
                          <a:spcPct val="115000"/>
                        </a:lnSpc>
                        <a:spcAft>
                          <a:spcPts val="0"/>
                        </a:spcAft>
                      </a:pPr>
                      <a:r>
                        <a:rPr lang="en-US" sz="1200">
                          <a:effectLst/>
                        </a:rPr>
                        <a:t>T</a:t>
                      </a:r>
                      <a:endParaRPr lang="en-US" sz="1100">
                        <a:effectLst/>
                        <a:latin typeface="Calibri"/>
                        <a:ea typeface="Times New Roman"/>
                        <a:cs typeface="Arial"/>
                      </a:endParaRPr>
                    </a:p>
                  </a:txBody>
                  <a:tcPr marL="68580" marR="68580" marT="0" marB="0"/>
                </a:tc>
                <a:tc rowSpan="2">
                  <a:txBody>
                    <a:bodyPr/>
                    <a:lstStyle/>
                    <a:p>
                      <a:pPr algn="ctr">
                        <a:lnSpc>
                          <a:spcPct val="115000"/>
                        </a:lnSpc>
                        <a:spcAft>
                          <a:spcPts val="0"/>
                        </a:spcAft>
                      </a:pPr>
                      <a:r>
                        <a:rPr lang="en-US" sz="1200">
                          <a:effectLst/>
                        </a:rPr>
                        <a:t>Df</a:t>
                      </a:r>
                      <a:endParaRPr lang="en-US" sz="1100">
                        <a:effectLst/>
                        <a:latin typeface="Calibri"/>
                        <a:ea typeface="Times New Roman"/>
                        <a:cs typeface="Arial"/>
                      </a:endParaRPr>
                    </a:p>
                  </a:txBody>
                  <a:tcPr marL="68580" marR="68580" marT="0" marB="0"/>
                </a:tc>
                <a:tc rowSpan="2">
                  <a:txBody>
                    <a:bodyPr/>
                    <a:lstStyle/>
                    <a:p>
                      <a:pPr algn="ctr">
                        <a:lnSpc>
                          <a:spcPct val="115000"/>
                        </a:lnSpc>
                        <a:spcAft>
                          <a:spcPts val="0"/>
                        </a:spcAft>
                      </a:pPr>
                      <a:r>
                        <a:rPr lang="en-US" sz="1200" dirty="0">
                          <a:effectLst/>
                        </a:rPr>
                        <a:t>Sig. (2-Tailed)</a:t>
                      </a:r>
                      <a:endParaRPr lang="en-US" sz="1100" dirty="0">
                        <a:effectLst/>
                        <a:latin typeface="Calibri"/>
                        <a:ea typeface="Times New Roman"/>
                        <a:cs typeface="Arial"/>
                      </a:endParaRPr>
                    </a:p>
                  </a:txBody>
                  <a:tcPr marL="68580" marR="68580" marT="0" marB="0"/>
                </a:tc>
                <a:tc rowSpan="2">
                  <a:txBody>
                    <a:bodyPr/>
                    <a:lstStyle/>
                    <a:p>
                      <a:pPr algn="ctr">
                        <a:lnSpc>
                          <a:spcPct val="115000"/>
                        </a:lnSpc>
                        <a:spcAft>
                          <a:spcPts val="0"/>
                        </a:spcAft>
                      </a:pPr>
                      <a:r>
                        <a:rPr lang="en-US" sz="1200">
                          <a:effectLst/>
                        </a:rPr>
                        <a:t>Mean Difference</a:t>
                      </a:r>
                      <a:endParaRPr lang="en-US" sz="1100">
                        <a:effectLst/>
                        <a:latin typeface="Calibri"/>
                        <a:ea typeface="Times New Roman"/>
                        <a:cs typeface="Arial"/>
                      </a:endParaRPr>
                    </a:p>
                  </a:txBody>
                  <a:tcPr marL="68580" marR="68580" marT="0" marB="0"/>
                </a:tc>
                <a:tc gridSpan="2">
                  <a:txBody>
                    <a:bodyPr/>
                    <a:lstStyle/>
                    <a:p>
                      <a:pPr algn="ctr">
                        <a:lnSpc>
                          <a:spcPct val="115000"/>
                        </a:lnSpc>
                        <a:spcAft>
                          <a:spcPts val="0"/>
                        </a:spcAft>
                      </a:pPr>
                      <a:r>
                        <a:rPr lang="en-US" sz="1200">
                          <a:effectLst/>
                        </a:rPr>
                        <a:t>95% Confidence Interval Of The Difference</a:t>
                      </a:r>
                      <a:endParaRPr lang="en-US" sz="1100">
                        <a:effectLst/>
                        <a:latin typeface="Calibri"/>
                        <a:ea typeface="Times New Roman"/>
                        <a:cs typeface="Arial"/>
                      </a:endParaRPr>
                    </a:p>
                  </a:txBody>
                  <a:tcPr marL="68580" marR="68580" marT="0" marB="0"/>
                </a:tc>
                <a:tc hMerge="1">
                  <a:txBody>
                    <a:bodyPr/>
                    <a:lstStyle/>
                    <a:p>
                      <a:pPr rtl="1"/>
                      <a:endParaRPr lang="ar-SA"/>
                    </a:p>
                  </a:txBody>
                  <a:tcPr/>
                </a:tc>
              </a:tr>
              <a:tr h="382338">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a:txBody>
                    <a:bodyPr/>
                    <a:lstStyle/>
                    <a:p>
                      <a:pPr algn="ctr">
                        <a:lnSpc>
                          <a:spcPct val="115000"/>
                        </a:lnSpc>
                        <a:spcAft>
                          <a:spcPts val="0"/>
                        </a:spcAft>
                      </a:pPr>
                      <a:r>
                        <a:rPr lang="en-US" sz="1200">
                          <a:effectLst/>
                        </a:rPr>
                        <a:t>Lower</a:t>
                      </a:r>
                      <a:endParaRPr lang="en-US" sz="1100">
                        <a:effectLst/>
                        <a:latin typeface="Calibri"/>
                        <a:ea typeface="Times New Roman"/>
                        <a:cs typeface="Arial"/>
                      </a:endParaRPr>
                    </a:p>
                  </a:txBody>
                  <a:tcPr marL="68580" marR="68580" marT="0" marB="0"/>
                </a:tc>
                <a:tc>
                  <a:txBody>
                    <a:bodyPr/>
                    <a:lstStyle/>
                    <a:p>
                      <a:pPr algn="ctr">
                        <a:lnSpc>
                          <a:spcPct val="115000"/>
                        </a:lnSpc>
                        <a:spcAft>
                          <a:spcPts val="0"/>
                        </a:spcAft>
                      </a:pPr>
                      <a:r>
                        <a:rPr lang="en-US" sz="1200">
                          <a:effectLst/>
                        </a:rPr>
                        <a:t>Upper</a:t>
                      </a:r>
                      <a:endParaRPr lang="en-US" sz="1100">
                        <a:effectLst/>
                        <a:latin typeface="Calibri"/>
                        <a:ea typeface="Times New Roman"/>
                        <a:cs typeface="Arial"/>
                      </a:endParaRPr>
                    </a:p>
                  </a:txBody>
                  <a:tcPr marL="68580" marR="68580" marT="0" marB="0"/>
                </a:tc>
              </a:tr>
              <a:tr h="382338">
                <a:tc>
                  <a:txBody>
                    <a:bodyPr/>
                    <a:lstStyle/>
                    <a:p>
                      <a:pPr algn="ctr">
                        <a:lnSpc>
                          <a:spcPct val="115000"/>
                        </a:lnSpc>
                        <a:spcAft>
                          <a:spcPts val="0"/>
                        </a:spcAft>
                      </a:pPr>
                      <a:r>
                        <a:rPr lang="en-US" sz="1200">
                          <a:effectLst/>
                        </a:rPr>
                        <a:t>3</a:t>
                      </a:r>
                      <a:endParaRPr lang="en-US" sz="1100">
                        <a:effectLst/>
                        <a:latin typeface="Calibri"/>
                        <a:ea typeface="Times New Roman"/>
                        <a:cs typeface="Arial"/>
                      </a:endParaRPr>
                    </a:p>
                  </a:txBody>
                  <a:tcPr marL="68580" marR="68580" marT="0" marB="0"/>
                </a:tc>
                <a:tc>
                  <a:txBody>
                    <a:bodyPr/>
                    <a:lstStyle/>
                    <a:p>
                      <a:pPr algn="ctr">
                        <a:lnSpc>
                          <a:spcPct val="115000"/>
                        </a:lnSpc>
                        <a:spcAft>
                          <a:spcPts val="0"/>
                        </a:spcAft>
                      </a:pPr>
                      <a:r>
                        <a:rPr lang="en-US" sz="1200">
                          <a:effectLst/>
                        </a:rPr>
                        <a:t>-3.499</a:t>
                      </a:r>
                      <a:endParaRPr lang="en-US" sz="1100">
                        <a:effectLst/>
                        <a:latin typeface="Calibri"/>
                        <a:ea typeface="Times New Roman"/>
                        <a:cs typeface="Arial"/>
                      </a:endParaRPr>
                    </a:p>
                  </a:txBody>
                  <a:tcPr marL="68580" marR="68580" marT="0" marB="0"/>
                </a:tc>
                <a:tc>
                  <a:txBody>
                    <a:bodyPr/>
                    <a:lstStyle/>
                    <a:p>
                      <a:pPr algn="ctr">
                        <a:lnSpc>
                          <a:spcPct val="115000"/>
                        </a:lnSpc>
                        <a:spcAft>
                          <a:spcPts val="0"/>
                        </a:spcAft>
                      </a:pPr>
                      <a:r>
                        <a:rPr lang="en-US" sz="1200">
                          <a:effectLst/>
                        </a:rPr>
                        <a:t>14</a:t>
                      </a:r>
                      <a:endParaRPr lang="en-US" sz="1100">
                        <a:effectLst/>
                        <a:latin typeface="Calibri"/>
                        <a:ea typeface="Times New Roman"/>
                        <a:cs typeface="Arial"/>
                      </a:endParaRPr>
                    </a:p>
                  </a:txBody>
                  <a:tcPr marL="68580" marR="68580" marT="0" marB="0"/>
                </a:tc>
                <a:tc>
                  <a:txBody>
                    <a:bodyPr/>
                    <a:lstStyle/>
                    <a:p>
                      <a:pPr algn="ctr">
                        <a:lnSpc>
                          <a:spcPct val="115000"/>
                        </a:lnSpc>
                        <a:spcAft>
                          <a:spcPts val="0"/>
                        </a:spcAft>
                      </a:pPr>
                      <a:r>
                        <a:rPr lang="en-US" sz="1200">
                          <a:effectLst/>
                        </a:rPr>
                        <a:t>.004</a:t>
                      </a:r>
                      <a:endParaRPr lang="en-US" sz="1100">
                        <a:effectLst/>
                        <a:latin typeface="Calibri"/>
                        <a:ea typeface="Times New Roman"/>
                        <a:cs typeface="Arial"/>
                      </a:endParaRPr>
                    </a:p>
                  </a:txBody>
                  <a:tcPr marL="68580" marR="68580" marT="0" marB="0"/>
                </a:tc>
                <a:tc>
                  <a:txBody>
                    <a:bodyPr/>
                    <a:lstStyle/>
                    <a:p>
                      <a:pPr algn="ctr">
                        <a:lnSpc>
                          <a:spcPct val="115000"/>
                        </a:lnSpc>
                        <a:spcAft>
                          <a:spcPts val="0"/>
                        </a:spcAft>
                      </a:pPr>
                      <a:r>
                        <a:rPr lang="en-US" sz="1200">
                          <a:effectLst/>
                        </a:rPr>
                        <a:t>-.43133</a:t>
                      </a:r>
                      <a:endParaRPr lang="en-US" sz="1100">
                        <a:effectLst/>
                        <a:latin typeface="Calibri"/>
                        <a:ea typeface="Times New Roman"/>
                        <a:cs typeface="Arial"/>
                      </a:endParaRPr>
                    </a:p>
                  </a:txBody>
                  <a:tcPr marL="68580" marR="68580" marT="0" marB="0"/>
                </a:tc>
                <a:tc>
                  <a:txBody>
                    <a:bodyPr/>
                    <a:lstStyle/>
                    <a:p>
                      <a:pPr algn="ctr">
                        <a:lnSpc>
                          <a:spcPct val="115000"/>
                        </a:lnSpc>
                        <a:spcAft>
                          <a:spcPts val="0"/>
                        </a:spcAft>
                      </a:pPr>
                      <a:r>
                        <a:rPr lang="en-US" sz="1200">
                          <a:effectLst/>
                        </a:rPr>
                        <a:t>-.6957</a:t>
                      </a:r>
                      <a:endParaRPr lang="en-US" sz="1100">
                        <a:effectLst/>
                        <a:latin typeface="Calibri"/>
                        <a:ea typeface="Times New Roman"/>
                        <a:cs typeface="Arial"/>
                      </a:endParaRPr>
                    </a:p>
                  </a:txBody>
                  <a:tcPr marL="68580" marR="68580" marT="0" marB="0"/>
                </a:tc>
                <a:tc>
                  <a:txBody>
                    <a:bodyPr/>
                    <a:lstStyle/>
                    <a:p>
                      <a:pPr algn="ctr">
                        <a:lnSpc>
                          <a:spcPct val="115000"/>
                        </a:lnSpc>
                        <a:spcAft>
                          <a:spcPts val="0"/>
                        </a:spcAft>
                      </a:pPr>
                      <a:r>
                        <a:rPr lang="en-US" sz="1200" dirty="0">
                          <a:effectLst/>
                        </a:rPr>
                        <a:t>-.1670</a:t>
                      </a:r>
                      <a:endParaRPr lang="en-US" sz="11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34187215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24400"/>
            <a:ext cx="7620000" cy="1676400"/>
          </a:xfrm>
        </p:spPr>
        <p:txBody>
          <a:bodyPr/>
          <a:lstStyle/>
          <a:p>
            <a:pPr marL="114300" indent="0" algn="l" rtl="0">
              <a:buNone/>
            </a:pPr>
            <a:r>
              <a:rPr lang="en-US" dirty="0" smtClean="0"/>
              <a:t>From the T- test and the </a:t>
            </a:r>
            <a:r>
              <a:rPr lang="en-US" dirty="0"/>
              <a:t>power the probability value (p) was (0.004) and the test power (0.96) , this is strong evidence to conclude that the value of the applied arithmetic average is less than the value of the theoretical arithmetic </a:t>
            </a:r>
            <a:r>
              <a:rPr lang="en-US" dirty="0" smtClean="0"/>
              <a:t>average .</a:t>
            </a:r>
            <a:endParaRPr lang="ar-SA" dirty="0"/>
          </a:p>
        </p:txBody>
      </p:sp>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1847900" y="381000"/>
            <a:ext cx="5452745" cy="4267200"/>
          </a:xfrm>
          <a:prstGeom prst="rect">
            <a:avLst/>
          </a:prstGeom>
          <a:noFill/>
        </p:spPr>
      </p:pic>
    </p:spTree>
    <p:extLst>
      <p:ext uri="{BB962C8B-B14F-4D97-AF65-F5344CB8AC3E}">
        <p14:creationId xmlns:p14="http://schemas.microsoft.com/office/powerpoint/2010/main" val="12308376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7620000" cy="6172200"/>
          </a:xfrm>
        </p:spPr>
        <p:txBody>
          <a:bodyPr/>
          <a:lstStyle/>
          <a:p>
            <a:pPr marL="114300" indent="0" algn="l" rtl="0">
              <a:buNone/>
            </a:pPr>
            <a:r>
              <a:rPr lang="en-US" b="1" dirty="0" smtClean="0"/>
              <a:t>Fourth Question</a:t>
            </a:r>
            <a:r>
              <a:rPr lang="en-US" b="1" dirty="0"/>
              <a:t>: </a:t>
            </a:r>
            <a:r>
              <a:rPr lang="en-US" dirty="0"/>
              <a:t>differences in the average answers of students due to factors such as (gender, study year, college</a:t>
            </a:r>
            <a:r>
              <a:rPr lang="en-US" dirty="0" smtClean="0"/>
              <a:t>) . </a:t>
            </a:r>
          </a:p>
          <a:p>
            <a:pPr marL="411480" lvl="1" indent="0" algn="l" rtl="0">
              <a:buNone/>
            </a:pPr>
            <a:r>
              <a:rPr lang="en-US" dirty="0"/>
              <a:t>Multivariate Tests (M-ANOVA</a:t>
            </a:r>
            <a:r>
              <a:rPr lang="en-US" dirty="0" smtClean="0"/>
              <a:t>) was </a:t>
            </a:r>
            <a:r>
              <a:rPr lang="en-US" dirty="0"/>
              <a:t>conducted with a  significant level (0.05) to </a:t>
            </a:r>
            <a:r>
              <a:rPr lang="en-US" dirty="0" smtClean="0"/>
              <a:t>find if </a:t>
            </a:r>
            <a:r>
              <a:rPr lang="en-US" dirty="0"/>
              <a:t>there is a significant differences in the average answers. </a:t>
            </a:r>
            <a:r>
              <a:rPr lang="en-US" dirty="0" smtClean="0"/>
              <a:t>Ho : there is </a:t>
            </a:r>
            <a:r>
              <a:rPr lang="en-US" dirty="0"/>
              <a:t>no difference , </a:t>
            </a:r>
            <a:r>
              <a:rPr lang="en-US" dirty="0" smtClean="0"/>
              <a:t>H1: there is difference .</a:t>
            </a:r>
          </a:p>
          <a:p>
            <a:pPr marL="114300" indent="0" algn="l" rtl="0">
              <a:buNone/>
            </a:pPr>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1544666371"/>
              </p:ext>
            </p:extLst>
          </p:nvPr>
        </p:nvGraphicFramePr>
        <p:xfrm>
          <a:off x="1600199" y="2286000"/>
          <a:ext cx="5562601" cy="4343401"/>
        </p:xfrm>
        <a:graphic>
          <a:graphicData uri="http://schemas.openxmlformats.org/drawingml/2006/table">
            <a:tbl>
              <a:tblPr rtl="1" firstRow="1" firstCol="1" bandRow="1">
                <a:tableStyleId>{5C22544A-7EE6-4342-B048-85BDC9FD1C3A}</a:tableStyleId>
              </a:tblPr>
              <a:tblGrid>
                <a:gridCol w="1176264"/>
                <a:gridCol w="643681"/>
                <a:gridCol w="694370"/>
                <a:gridCol w="458285"/>
                <a:gridCol w="2590001"/>
              </a:tblGrid>
              <a:tr h="271463">
                <a:tc gridSpan="5">
                  <a:txBody>
                    <a:bodyPr/>
                    <a:lstStyle/>
                    <a:p>
                      <a:pPr algn="ctr" rtl="0">
                        <a:spcAft>
                          <a:spcPts val="0"/>
                        </a:spcAft>
                      </a:pPr>
                      <a:r>
                        <a:rPr lang="en-US" sz="1400" dirty="0">
                          <a:effectLst/>
                        </a:rPr>
                        <a:t>Multivariate Tests</a:t>
                      </a:r>
                      <a:endParaRPr lang="en-US" sz="1100" dirty="0">
                        <a:effectLst/>
                        <a:latin typeface="Calibri"/>
                        <a:ea typeface="Times New Roman"/>
                        <a:cs typeface="Arial"/>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271463">
                <a:tc>
                  <a:txBody>
                    <a:bodyPr/>
                    <a:lstStyle/>
                    <a:p>
                      <a:pPr algn="ctr" rtl="0">
                        <a:spcAft>
                          <a:spcPts val="0"/>
                        </a:spcAft>
                      </a:pPr>
                      <a:r>
                        <a:rPr lang="en-US" sz="1400">
                          <a:effectLst/>
                        </a:rPr>
                        <a:t>Indication </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Sig.</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F</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D.F</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Effect</a:t>
                      </a:r>
                      <a:endParaRPr lang="en-US" sz="1100">
                        <a:effectLst/>
                        <a:latin typeface="Calibri"/>
                        <a:ea typeface="Times New Roman"/>
                        <a:cs typeface="Arial"/>
                      </a:endParaRPr>
                    </a:p>
                  </a:txBody>
                  <a:tcPr marL="68580" marR="68580" marT="0" marB="0"/>
                </a:tc>
              </a:tr>
              <a:tr h="542925">
                <a:tc>
                  <a:txBody>
                    <a:bodyPr/>
                    <a:lstStyle/>
                    <a:p>
                      <a:pPr algn="ctr" rtl="0">
                        <a:spcAft>
                          <a:spcPts val="0"/>
                        </a:spcAft>
                      </a:pPr>
                      <a:r>
                        <a:rPr lang="en-US" sz="1400">
                          <a:effectLst/>
                        </a:rPr>
                        <a:t>Not Indicative</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.054</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1.315</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1</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Gender</a:t>
                      </a:r>
                      <a:endParaRPr lang="en-US" sz="1100">
                        <a:effectLst/>
                        <a:latin typeface="Calibri"/>
                        <a:ea typeface="Times New Roman"/>
                        <a:cs typeface="Arial"/>
                      </a:endParaRPr>
                    </a:p>
                  </a:txBody>
                  <a:tcPr marL="68580" marR="68580" marT="0" marB="0"/>
                </a:tc>
              </a:tr>
              <a:tr h="542925">
                <a:tc>
                  <a:txBody>
                    <a:bodyPr/>
                    <a:lstStyle/>
                    <a:p>
                      <a:pPr algn="ctr" rtl="0">
                        <a:spcAft>
                          <a:spcPts val="0"/>
                        </a:spcAft>
                      </a:pPr>
                      <a:r>
                        <a:rPr lang="en-US" sz="1400">
                          <a:effectLst/>
                        </a:rPr>
                        <a:t>Not Indicative</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.768</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.915</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5</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Study year </a:t>
                      </a:r>
                      <a:endParaRPr lang="en-US" sz="1100">
                        <a:effectLst/>
                        <a:latin typeface="Calibri"/>
                        <a:ea typeface="Times New Roman"/>
                        <a:cs typeface="Arial"/>
                      </a:endParaRPr>
                    </a:p>
                  </a:txBody>
                  <a:tcPr marL="68580" marR="68580" marT="0" marB="0"/>
                </a:tc>
              </a:tr>
              <a:tr h="542925">
                <a:tc>
                  <a:txBody>
                    <a:bodyPr/>
                    <a:lstStyle/>
                    <a:p>
                      <a:pPr algn="ctr" rtl="0">
                        <a:spcAft>
                          <a:spcPts val="0"/>
                        </a:spcAft>
                      </a:pPr>
                      <a:r>
                        <a:rPr lang="en-US" sz="1400">
                          <a:effectLst/>
                        </a:rPr>
                        <a:t>Not Indicative</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.427</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1.013</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11</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College </a:t>
                      </a:r>
                      <a:endParaRPr lang="en-US" sz="1100">
                        <a:effectLst/>
                        <a:latin typeface="Calibri"/>
                        <a:ea typeface="Times New Roman"/>
                        <a:cs typeface="Arial"/>
                      </a:endParaRPr>
                    </a:p>
                  </a:txBody>
                  <a:tcPr marL="68580" marR="68580" marT="0" marB="0"/>
                </a:tc>
              </a:tr>
              <a:tr h="542925">
                <a:tc>
                  <a:txBody>
                    <a:bodyPr/>
                    <a:lstStyle/>
                    <a:p>
                      <a:pPr algn="ctr" rtl="0">
                        <a:spcAft>
                          <a:spcPts val="0"/>
                        </a:spcAft>
                      </a:pPr>
                      <a:r>
                        <a:rPr lang="en-US" sz="1400">
                          <a:effectLst/>
                        </a:rPr>
                        <a:t>Not Indicative</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.460</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1.008</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5</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Gender * Study Year</a:t>
                      </a:r>
                      <a:endParaRPr lang="en-US" sz="1100">
                        <a:effectLst/>
                        <a:latin typeface="Calibri"/>
                        <a:ea typeface="Times New Roman"/>
                        <a:cs typeface="Arial"/>
                      </a:endParaRPr>
                    </a:p>
                  </a:txBody>
                  <a:tcPr marL="68580" marR="68580" marT="0" marB="0"/>
                </a:tc>
              </a:tr>
              <a:tr h="542925">
                <a:tc>
                  <a:txBody>
                    <a:bodyPr/>
                    <a:lstStyle/>
                    <a:p>
                      <a:pPr algn="ctr" rtl="0">
                        <a:spcAft>
                          <a:spcPts val="0"/>
                        </a:spcAft>
                      </a:pPr>
                      <a:r>
                        <a:rPr lang="en-US" sz="1400">
                          <a:effectLst/>
                        </a:rPr>
                        <a:t>Not Indicative</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.389</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1.021</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11</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Gender * College</a:t>
                      </a:r>
                      <a:endParaRPr lang="en-US" sz="1100">
                        <a:effectLst/>
                        <a:latin typeface="Calibri"/>
                        <a:ea typeface="Times New Roman"/>
                        <a:cs typeface="Arial"/>
                      </a:endParaRPr>
                    </a:p>
                  </a:txBody>
                  <a:tcPr marL="68580" marR="68580" marT="0" marB="0"/>
                </a:tc>
              </a:tr>
              <a:tr h="542925">
                <a:tc>
                  <a:txBody>
                    <a:bodyPr/>
                    <a:lstStyle/>
                    <a:p>
                      <a:pPr algn="ctr" rtl="0">
                        <a:spcAft>
                          <a:spcPts val="0"/>
                        </a:spcAft>
                      </a:pPr>
                      <a:r>
                        <a:rPr lang="en-US" sz="1400">
                          <a:effectLst/>
                        </a:rPr>
                        <a:t>Not Indicative</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.747</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.970</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55</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Study Year * College</a:t>
                      </a:r>
                      <a:endParaRPr lang="en-US" sz="1100">
                        <a:effectLst/>
                        <a:latin typeface="Calibri"/>
                        <a:ea typeface="Times New Roman"/>
                        <a:cs typeface="Arial"/>
                      </a:endParaRPr>
                    </a:p>
                  </a:txBody>
                  <a:tcPr marL="68580" marR="68580" marT="0" marB="0"/>
                </a:tc>
              </a:tr>
              <a:tr h="542925">
                <a:tc>
                  <a:txBody>
                    <a:bodyPr/>
                    <a:lstStyle/>
                    <a:p>
                      <a:pPr algn="ctr" rtl="0">
                        <a:spcAft>
                          <a:spcPts val="0"/>
                        </a:spcAft>
                      </a:pPr>
                      <a:r>
                        <a:rPr lang="en-US" sz="1400" dirty="0">
                          <a:effectLst/>
                        </a:rPr>
                        <a:t>Not Indicative</a:t>
                      </a:r>
                      <a:endParaRPr lang="en-US" sz="1100" dirty="0">
                        <a:effectLst/>
                        <a:latin typeface="Calibri"/>
                        <a:ea typeface="Times New Roman"/>
                        <a:cs typeface="Arial"/>
                      </a:endParaRPr>
                    </a:p>
                  </a:txBody>
                  <a:tcPr marL="68580" marR="68580" marT="0" marB="0"/>
                </a:tc>
                <a:tc>
                  <a:txBody>
                    <a:bodyPr/>
                    <a:lstStyle/>
                    <a:p>
                      <a:pPr algn="ctr" rtl="0">
                        <a:spcAft>
                          <a:spcPts val="0"/>
                        </a:spcAft>
                      </a:pPr>
                      <a:r>
                        <a:rPr lang="en-US" sz="1400">
                          <a:effectLst/>
                        </a:rPr>
                        <a:t>.273</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1.039</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a:effectLst/>
                        </a:rPr>
                        <a:t>55</a:t>
                      </a:r>
                      <a:endParaRPr lang="en-US" sz="1100">
                        <a:effectLst/>
                        <a:latin typeface="Calibri"/>
                        <a:ea typeface="Times New Roman"/>
                        <a:cs typeface="Arial"/>
                      </a:endParaRPr>
                    </a:p>
                  </a:txBody>
                  <a:tcPr marL="68580" marR="68580" marT="0" marB="0"/>
                </a:tc>
                <a:tc>
                  <a:txBody>
                    <a:bodyPr/>
                    <a:lstStyle/>
                    <a:p>
                      <a:pPr algn="ctr" rtl="0">
                        <a:spcAft>
                          <a:spcPts val="0"/>
                        </a:spcAft>
                      </a:pPr>
                      <a:r>
                        <a:rPr lang="en-US" sz="1400" dirty="0">
                          <a:effectLst/>
                        </a:rPr>
                        <a:t>Gender * Study Year * College</a:t>
                      </a:r>
                      <a:endParaRPr lang="en-US" sz="11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18900668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19200"/>
            <a:ext cx="7620000" cy="5867400"/>
          </a:xfrm>
        </p:spPr>
        <p:txBody>
          <a:bodyPr/>
          <a:lstStyle/>
          <a:p>
            <a:pPr marL="114300" indent="0" algn="l" rtl="0">
              <a:buNone/>
            </a:pPr>
            <a:r>
              <a:rPr lang="en-US" dirty="0" smtClean="0"/>
              <a:t>From </a:t>
            </a:r>
            <a:r>
              <a:rPr lang="en-US" dirty="0"/>
              <a:t>the previous table that there are no statistically significant differences between the learners ’estimates related to the quality standards of e-learning, the Multivariate </a:t>
            </a:r>
            <a:r>
              <a:rPr lang="en-US" dirty="0" smtClean="0"/>
              <a:t>Tests shows that for all factors </a:t>
            </a:r>
            <a:r>
              <a:rPr lang="en-US" dirty="0"/>
              <a:t>the significant level </a:t>
            </a:r>
            <a:r>
              <a:rPr lang="en-US" dirty="0" smtClean="0"/>
              <a:t>is bigger than (0.05) , so we reject H1 , that means there is </a:t>
            </a:r>
            <a:r>
              <a:rPr lang="en-US" dirty="0"/>
              <a:t>no significant differences </a:t>
            </a:r>
            <a:r>
              <a:rPr lang="en-US" dirty="0" smtClean="0"/>
              <a:t>due to these factors . </a:t>
            </a:r>
            <a:endParaRPr lang="ar-SA" dirty="0"/>
          </a:p>
        </p:txBody>
      </p:sp>
    </p:spTree>
    <p:extLst>
      <p:ext uri="{BB962C8B-B14F-4D97-AF65-F5344CB8AC3E}">
        <p14:creationId xmlns:p14="http://schemas.microsoft.com/office/powerpoint/2010/main" val="358443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548680"/>
            <a:ext cx="7498080" cy="778098"/>
          </a:xfrm>
        </p:spPr>
        <p:txBody>
          <a:bodyPr>
            <a:normAutofit fontScale="90000"/>
          </a:bodyPr>
          <a:lstStyle/>
          <a:p>
            <a:r>
              <a:rPr lang="ar-SA" b="1" dirty="0" smtClean="0">
                <a:effectLst/>
              </a:rPr>
              <a:t> : </a:t>
            </a:r>
            <a:r>
              <a:rPr lang="en-US" b="1" dirty="0" smtClean="0">
                <a:effectLst/>
              </a:rPr>
              <a:t>Introduction</a:t>
            </a:r>
            <a:r>
              <a:rPr lang="en-US" b="1" dirty="0">
                <a:effectLst/>
              </a:rPr>
              <a:t/>
            </a:r>
            <a:br>
              <a:rPr lang="en-US" b="1" dirty="0">
                <a:effectLst/>
              </a:rPr>
            </a:br>
            <a:endParaRPr lang="ar-SA" dirty="0"/>
          </a:p>
        </p:txBody>
      </p:sp>
      <p:sp>
        <p:nvSpPr>
          <p:cNvPr id="3" name="عنصر نائب للمحتوى 2"/>
          <p:cNvSpPr>
            <a:spLocks noGrp="1"/>
          </p:cNvSpPr>
          <p:nvPr>
            <p:ph idx="1"/>
          </p:nvPr>
        </p:nvSpPr>
        <p:spPr>
          <a:xfrm>
            <a:off x="683568" y="1590328"/>
            <a:ext cx="7498080" cy="5267672"/>
          </a:xfrm>
        </p:spPr>
        <p:txBody>
          <a:bodyPr>
            <a:normAutofit/>
          </a:bodyPr>
          <a:lstStyle/>
          <a:p>
            <a:pPr algn="l" rtl="0"/>
            <a:r>
              <a:rPr lang="en-US" dirty="0"/>
              <a:t>Statement of The </a:t>
            </a:r>
            <a:r>
              <a:rPr lang="en-US" dirty="0" smtClean="0"/>
              <a:t>Problem :</a:t>
            </a:r>
          </a:p>
          <a:p>
            <a:pPr algn="l" rtl="0"/>
            <a:endParaRPr lang="en-US" dirty="0" smtClean="0"/>
          </a:p>
          <a:p>
            <a:pPr marL="114300" indent="0" algn="l" rtl="0">
              <a:buNone/>
            </a:pPr>
            <a:r>
              <a:rPr lang="en-US" sz="1800" dirty="0"/>
              <a:t>Since the end of 2019, the world has faced Corona Virus (Covid19) epidemic, which compel schools and universities in the whole world to replace the traditional educational process by e-learning process to ensure a successful continuation of the </a:t>
            </a:r>
            <a:r>
              <a:rPr lang="en-US" sz="1800" dirty="0" smtClean="0"/>
              <a:t>educational </a:t>
            </a:r>
            <a:r>
              <a:rPr lang="en-US" sz="1800" dirty="0"/>
              <a:t>process</a:t>
            </a:r>
            <a:r>
              <a:rPr lang="en-US" sz="1800" dirty="0" smtClean="0"/>
              <a:t>.</a:t>
            </a:r>
          </a:p>
          <a:p>
            <a:pPr marL="114300" indent="0" algn="l" rtl="0">
              <a:buNone/>
            </a:pPr>
            <a:endParaRPr lang="en-US" sz="1800" dirty="0"/>
          </a:p>
        </p:txBody>
      </p:sp>
    </p:spTree>
    <p:extLst>
      <p:ext uri="{BB962C8B-B14F-4D97-AF65-F5344CB8AC3E}">
        <p14:creationId xmlns:p14="http://schemas.microsoft.com/office/powerpoint/2010/main" val="3389651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Discussion</a:t>
            </a:r>
            <a:endParaRPr lang="ar-SA" dirty="0"/>
          </a:p>
        </p:txBody>
      </p:sp>
      <p:sp>
        <p:nvSpPr>
          <p:cNvPr id="3" name="عنصر نائب للمحتوى 2"/>
          <p:cNvSpPr>
            <a:spLocks noGrp="1"/>
          </p:cNvSpPr>
          <p:nvPr>
            <p:ph idx="1"/>
          </p:nvPr>
        </p:nvSpPr>
        <p:spPr>
          <a:xfrm>
            <a:off x="457200" y="1447800"/>
            <a:ext cx="7620000" cy="5105400"/>
          </a:xfrm>
        </p:spPr>
        <p:txBody>
          <a:bodyPr>
            <a:normAutofit lnSpcReduction="10000"/>
          </a:bodyPr>
          <a:lstStyle/>
          <a:p>
            <a:pPr marL="571500" indent="-457200" algn="l" rtl="0">
              <a:buFont typeface="+mj-lt"/>
              <a:buAutoNum type="arabicPeriod"/>
            </a:pPr>
            <a:r>
              <a:rPr lang="en-US" dirty="0"/>
              <a:t>The percentage of conformity with the content quality standards and the design of  electronic courses is equivalent to 54%. </a:t>
            </a:r>
            <a:endParaRPr lang="en-US" dirty="0" smtClean="0"/>
          </a:p>
          <a:p>
            <a:pPr marL="571500" indent="-457200" algn="l" rtl="0">
              <a:buFont typeface="+mj-lt"/>
              <a:buAutoNum type="arabicPeriod"/>
            </a:pPr>
            <a:r>
              <a:rPr lang="en-US" dirty="0"/>
              <a:t>The presence and clarity of the educational goals was of a modest </a:t>
            </a:r>
            <a:r>
              <a:rPr lang="en-US" dirty="0" smtClean="0"/>
              <a:t>percentage.</a:t>
            </a:r>
          </a:p>
          <a:p>
            <a:pPr marL="571500" indent="-457200" algn="l" rtl="0">
              <a:buFont typeface="+mj-lt"/>
              <a:buAutoNum type="arabicPeriod"/>
            </a:pPr>
            <a:r>
              <a:rPr lang="en-US" dirty="0"/>
              <a:t>3-	Clarity of the evaluation criteria and method in the </a:t>
            </a:r>
            <a:r>
              <a:rPr lang="en-US" dirty="0" smtClean="0"/>
              <a:t>courses Was low . </a:t>
            </a:r>
          </a:p>
          <a:p>
            <a:pPr marL="571500" indent="-457200" algn="l" rtl="0">
              <a:buFont typeface="+mj-lt"/>
              <a:buAutoNum type="arabicPeriod"/>
            </a:pPr>
            <a:r>
              <a:rPr lang="en-US" dirty="0"/>
              <a:t>designing the educational content for the nature of the course Was a medium </a:t>
            </a:r>
            <a:r>
              <a:rPr lang="en-US" dirty="0" smtClean="0"/>
              <a:t>degree.</a:t>
            </a:r>
          </a:p>
          <a:p>
            <a:pPr marL="571500" indent="-457200" algn="l" rtl="0">
              <a:buFont typeface="+mj-lt"/>
              <a:buAutoNum type="arabicPeriod"/>
            </a:pPr>
            <a:r>
              <a:rPr lang="en-US" dirty="0"/>
              <a:t>presenting educational content that takes into account the individual differences between learners was present to a small degree</a:t>
            </a:r>
            <a:r>
              <a:rPr lang="en-US" dirty="0" smtClean="0"/>
              <a:t>.</a:t>
            </a:r>
          </a:p>
          <a:p>
            <a:pPr marL="571500" indent="-457200" algn="l" rtl="0">
              <a:buFont typeface="+mj-lt"/>
              <a:buAutoNum type="arabicPeriod"/>
            </a:pPr>
            <a:r>
              <a:rPr lang="en-US" dirty="0"/>
              <a:t>Presenting </a:t>
            </a:r>
            <a:r>
              <a:rPr lang="en-US" dirty="0" smtClean="0"/>
              <a:t>the educational </a:t>
            </a:r>
            <a:r>
              <a:rPr lang="en-US" dirty="0"/>
              <a:t>material in the courses </a:t>
            </a:r>
            <a:r>
              <a:rPr lang="en-US" dirty="0" smtClean="0"/>
              <a:t>was at </a:t>
            </a:r>
            <a:r>
              <a:rPr lang="en-US" dirty="0"/>
              <a:t>a medium degree. </a:t>
            </a:r>
          </a:p>
          <a:p>
            <a:pPr marL="571500" indent="-457200" algn="l" rtl="0">
              <a:buFont typeface="+mj-lt"/>
              <a:buAutoNum type="arabicPeriod"/>
            </a:pPr>
            <a:endParaRPr lang="ar-SA" dirty="0"/>
          </a:p>
        </p:txBody>
      </p:sp>
    </p:spTree>
    <p:extLst>
      <p:ext uri="{BB962C8B-B14F-4D97-AF65-F5344CB8AC3E}">
        <p14:creationId xmlns:p14="http://schemas.microsoft.com/office/powerpoint/2010/main" val="10616204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7620000" cy="6096000"/>
          </a:xfrm>
        </p:spPr>
        <p:txBody>
          <a:bodyPr>
            <a:normAutofit/>
          </a:bodyPr>
          <a:lstStyle/>
          <a:p>
            <a:pPr marL="114300" indent="0" algn="l" rtl="0">
              <a:buNone/>
            </a:pPr>
            <a:r>
              <a:rPr lang="en-US" dirty="0">
                <a:solidFill>
                  <a:schemeClr val="bg1">
                    <a:lumMod val="75000"/>
                  </a:schemeClr>
                </a:solidFill>
              </a:rPr>
              <a:t>7. </a:t>
            </a:r>
            <a:r>
              <a:rPr lang="en-US" dirty="0"/>
              <a:t>student support and the quality of administrative services The match to international standards was equivalent to 53.6 % </a:t>
            </a:r>
            <a:r>
              <a:rPr lang="en-US" dirty="0" smtClean="0"/>
              <a:t>.</a:t>
            </a:r>
          </a:p>
          <a:p>
            <a:pPr marL="114300" indent="0" algn="l" rtl="0">
              <a:buNone/>
            </a:pPr>
            <a:r>
              <a:rPr lang="en-US" dirty="0" smtClean="0">
                <a:solidFill>
                  <a:schemeClr val="bg1">
                    <a:lumMod val="75000"/>
                  </a:schemeClr>
                </a:solidFill>
              </a:rPr>
              <a:t>8.</a:t>
            </a:r>
            <a:r>
              <a:rPr lang="en-US" dirty="0"/>
              <a:t> </a:t>
            </a:r>
            <a:r>
              <a:rPr lang="en-US" dirty="0" smtClean="0"/>
              <a:t>The </a:t>
            </a:r>
            <a:r>
              <a:rPr lang="en-US" dirty="0"/>
              <a:t>university's technical support service is low in efficiency and responsive </a:t>
            </a:r>
            <a:r>
              <a:rPr lang="en-US" dirty="0" smtClean="0"/>
              <a:t>. </a:t>
            </a:r>
          </a:p>
          <a:p>
            <a:pPr marL="114300" indent="0" algn="l" rtl="0">
              <a:buNone/>
            </a:pPr>
            <a:r>
              <a:rPr lang="en-US" dirty="0">
                <a:solidFill>
                  <a:schemeClr val="bg1">
                    <a:lumMod val="75000"/>
                  </a:schemeClr>
                </a:solidFill>
              </a:rPr>
              <a:t>9. </a:t>
            </a:r>
            <a:r>
              <a:rPr lang="en-US" dirty="0"/>
              <a:t>the satisfaction rate of students with the e-learning process equivalent to 51.4% </a:t>
            </a:r>
            <a:r>
              <a:rPr lang="en-US" dirty="0" smtClean="0"/>
              <a:t>which </a:t>
            </a:r>
            <a:r>
              <a:rPr lang="en-US" dirty="0"/>
              <a:t>is low degree</a:t>
            </a:r>
            <a:r>
              <a:rPr lang="en-US" dirty="0" smtClean="0"/>
              <a:t>.</a:t>
            </a:r>
          </a:p>
          <a:p>
            <a:pPr marL="114300" indent="0" algn="l" rtl="0">
              <a:buNone/>
            </a:pPr>
            <a:r>
              <a:rPr lang="en-US" dirty="0">
                <a:solidFill>
                  <a:schemeClr val="bg1">
                    <a:lumMod val="75000"/>
                  </a:schemeClr>
                </a:solidFill>
              </a:rPr>
              <a:t>10. </a:t>
            </a:r>
            <a:r>
              <a:rPr lang="en-US" dirty="0" smtClean="0"/>
              <a:t>The </a:t>
            </a:r>
            <a:r>
              <a:rPr lang="en-US" dirty="0"/>
              <a:t>students found it difficult to communicate and interact with each other, in addition to the lack of time that the teacher gives to students to perform an exam or homework assignment , </a:t>
            </a:r>
            <a:r>
              <a:rPr lang="en-US" dirty="0" smtClean="0"/>
              <a:t>and the </a:t>
            </a:r>
            <a:r>
              <a:rPr lang="en-US" dirty="0"/>
              <a:t>level of relatively difficult </a:t>
            </a:r>
            <a:r>
              <a:rPr lang="en-US" dirty="0" smtClean="0"/>
              <a:t>exams .</a:t>
            </a:r>
          </a:p>
          <a:p>
            <a:pPr marL="114300" indent="0" algn="l" rtl="0">
              <a:buNone/>
            </a:pPr>
            <a:r>
              <a:rPr lang="en-US" dirty="0">
                <a:solidFill>
                  <a:schemeClr val="bg1">
                    <a:lumMod val="75000"/>
                  </a:schemeClr>
                </a:solidFill>
              </a:rPr>
              <a:t>11</a:t>
            </a:r>
            <a:r>
              <a:rPr lang="en-US" dirty="0" smtClean="0">
                <a:solidFill>
                  <a:schemeClr val="bg1">
                    <a:lumMod val="75000"/>
                  </a:schemeClr>
                </a:solidFill>
              </a:rPr>
              <a:t>. </a:t>
            </a:r>
            <a:r>
              <a:rPr lang="en-US" dirty="0" smtClean="0"/>
              <a:t>The </a:t>
            </a:r>
            <a:r>
              <a:rPr lang="en-US" dirty="0"/>
              <a:t>multivariate model (M-ANOVA) showed that  there are no differences in the students ’answers caused by the factors (gender, academic year, college) </a:t>
            </a:r>
            <a:r>
              <a:rPr lang="en-US" dirty="0" smtClean="0"/>
              <a:t>.</a:t>
            </a:r>
            <a:endParaRPr lang="en-US" dirty="0"/>
          </a:p>
        </p:txBody>
      </p:sp>
    </p:spTree>
    <p:extLst>
      <p:ext uri="{BB962C8B-B14F-4D97-AF65-F5344CB8AC3E}">
        <p14:creationId xmlns:p14="http://schemas.microsoft.com/office/powerpoint/2010/main" val="733512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274638"/>
            <a:ext cx="8305800" cy="1143000"/>
          </a:xfrm>
        </p:spPr>
        <p:txBody>
          <a:bodyPr/>
          <a:lstStyle/>
          <a:p>
            <a:r>
              <a:rPr lang="en-US" sz="4000" dirty="0" smtClean="0"/>
              <a:t>Conclusion</a:t>
            </a:r>
            <a:endParaRPr lang="ar-SA" sz="4000" dirty="0"/>
          </a:p>
        </p:txBody>
      </p:sp>
      <p:sp>
        <p:nvSpPr>
          <p:cNvPr id="3" name="عنصر نائب للمحتوى 2"/>
          <p:cNvSpPr>
            <a:spLocks noGrp="1"/>
          </p:cNvSpPr>
          <p:nvPr>
            <p:ph idx="1"/>
          </p:nvPr>
        </p:nvSpPr>
        <p:spPr/>
        <p:txBody>
          <a:bodyPr/>
          <a:lstStyle/>
          <a:p>
            <a:pPr marL="114300" indent="0" algn="l" rtl="0">
              <a:buNone/>
            </a:pPr>
            <a:r>
              <a:rPr lang="en-US" dirty="0" smtClean="0"/>
              <a:t>Through </a:t>
            </a:r>
            <a:r>
              <a:rPr lang="en-US" dirty="0"/>
              <a:t>statistical analysis of the students ’answers, a clear picture was obtained about the status of e-learning system followed at An-</a:t>
            </a:r>
            <a:r>
              <a:rPr lang="en-US" dirty="0" err="1"/>
              <a:t>Najah</a:t>
            </a:r>
            <a:r>
              <a:rPr lang="en-US" dirty="0"/>
              <a:t> National </a:t>
            </a:r>
            <a:r>
              <a:rPr lang="en-US" dirty="0" smtClean="0"/>
              <a:t>University .</a:t>
            </a:r>
          </a:p>
          <a:p>
            <a:pPr marL="114300" indent="0" algn="l" rtl="0">
              <a:buNone/>
            </a:pPr>
            <a:r>
              <a:rPr lang="en-US" dirty="0"/>
              <a:t>Although the results of the questionnaire ranged from weak to medium degree which indicates  modest match between the quality of e-learning system in the university and the international </a:t>
            </a:r>
            <a:r>
              <a:rPr lang="en-US" dirty="0" smtClean="0"/>
              <a:t>standard .</a:t>
            </a:r>
          </a:p>
          <a:p>
            <a:pPr marL="114300" indent="0" algn="l" rtl="0">
              <a:buNone/>
            </a:pPr>
            <a:r>
              <a:rPr lang="en-US" dirty="0" smtClean="0"/>
              <a:t>The </a:t>
            </a:r>
            <a:r>
              <a:rPr lang="en-US" dirty="0"/>
              <a:t>advancement of the e-learning process or distance education requires studying the problems that students suffer from and treating them , </a:t>
            </a:r>
            <a:r>
              <a:rPr lang="en-US" dirty="0" smtClean="0"/>
              <a:t>moving </a:t>
            </a:r>
            <a:r>
              <a:rPr lang="en-US" dirty="0"/>
              <a:t>towards working with a holistic perspective that includes the quality of inputs, processes and outputs.</a:t>
            </a:r>
            <a:endParaRPr lang="ar-SA" dirty="0"/>
          </a:p>
        </p:txBody>
      </p:sp>
    </p:spTree>
    <p:extLst>
      <p:ext uri="{BB962C8B-B14F-4D97-AF65-F5344CB8AC3E}">
        <p14:creationId xmlns:p14="http://schemas.microsoft.com/office/powerpoint/2010/main" val="13670243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7620000" cy="1143000"/>
          </a:xfrm>
        </p:spPr>
        <p:txBody>
          <a:bodyPr/>
          <a:lstStyle/>
          <a:p>
            <a:r>
              <a:rPr lang="en-US" dirty="0"/>
              <a:t>Recommendations</a:t>
            </a:r>
            <a:endParaRPr lang="ar-SA" dirty="0"/>
          </a:p>
        </p:txBody>
      </p:sp>
      <p:sp>
        <p:nvSpPr>
          <p:cNvPr id="3" name="عنصر نائب للمحتوى 2"/>
          <p:cNvSpPr>
            <a:spLocks noGrp="1"/>
          </p:cNvSpPr>
          <p:nvPr>
            <p:ph idx="1"/>
          </p:nvPr>
        </p:nvSpPr>
        <p:spPr>
          <a:xfrm>
            <a:off x="533400" y="2133600"/>
            <a:ext cx="7620000" cy="4800600"/>
          </a:xfrm>
        </p:spPr>
        <p:txBody>
          <a:bodyPr/>
          <a:lstStyle/>
          <a:p>
            <a:pPr algn="l" rtl="0">
              <a:buFont typeface="Wingdings" pitchFamily="2" charset="2"/>
              <a:buChar char="Ø"/>
            </a:pPr>
            <a:r>
              <a:rPr lang="en-US" dirty="0"/>
              <a:t>First: content quality standard and the design of the electronic </a:t>
            </a:r>
            <a:r>
              <a:rPr lang="en-US" dirty="0" smtClean="0"/>
              <a:t>course . </a:t>
            </a:r>
          </a:p>
          <a:p>
            <a:pPr marL="571500" indent="-457200" algn="l" rtl="0">
              <a:buFont typeface="+mj-lt"/>
              <a:buAutoNum type="arabicPeriod"/>
            </a:pPr>
            <a:r>
              <a:rPr lang="en-US" dirty="0" smtClean="0"/>
              <a:t>Providing </a:t>
            </a:r>
            <a:r>
              <a:rPr lang="en-US" dirty="0"/>
              <a:t>clear mechanisms and methods that help in understanding the educational content</a:t>
            </a:r>
            <a:r>
              <a:rPr lang="en-US" dirty="0" smtClean="0"/>
              <a:t>.</a:t>
            </a:r>
          </a:p>
          <a:p>
            <a:pPr marL="571500" indent="-457200" algn="l" rtl="0">
              <a:buFont typeface="+mj-lt"/>
              <a:buAutoNum type="arabicPeriod"/>
            </a:pPr>
            <a:r>
              <a:rPr lang="en-US" dirty="0" smtClean="0"/>
              <a:t>Taking </a:t>
            </a:r>
            <a:r>
              <a:rPr lang="en-US" dirty="0"/>
              <a:t>into account individual differences </a:t>
            </a:r>
            <a:r>
              <a:rPr lang="en-US" dirty="0" smtClean="0"/>
              <a:t>.</a:t>
            </a:r>
          </a:p>
          <a:p>
            <a:pPr marL="571500" indent="-457200" algn="l" rtl="0">
              <a:buFont typeface="+mj-lt"/>
              <a:buAutoNum type="arabicPeriod"/>
            </a:pPr>
            <a:r>
              <a:rPr lang="en-US" dirty="0"/>
              <a:t>announcing the evaluation and measurement mechanisms for the courses </a:t>
            </a:r>
            <a:r>
              <a:rPr lang="en-US" dirty="0" smtClean="0"/>
              <a:t>. </a:t>
            </a:r>
            <a:endParaRPr lang="ar-SA" dirty="0"/>
          </a:p>
        </p:txBody>
      </p:sp>
    </p:spTree>
    <p:extLst>
      <p:ext uri="{BB962C8B-B14F-4D97-AF65-F5344CB8AC3E}">
        <p14:creationId xmlns:p14="http://schemas.microsoft.com/office/powerpoint/2010/main" val="1370220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09600"/>
            <a:ext cx="7620000" cy="5791200"/>
          </a:xfrm>
        </p:spPr>
        <p:txBody>
          <a:bodyPr/>
          <a:lstStyle/>
          <a:p>
            <a:pPr algn="l" rtl="0">
              <a:buFont typeface="Wingdings" pitchFamily="2" charset="2"/>
              <a:buChar char="Ø"/>
            </a:pPr>
            <a:r>
              <a:rPr lang="en-US" dirty="0"/>
              <a:t>Second: quality standards of administrative services and student </a:t>
            </a:r>
            <a:r>
              <a:rPr lang="en-US" dirty="0" smtClean="0"/>
              <a:t>support. </a:t>
            </a:r>
          </a:p>
          <a:p>
            <a:pPr marL="114300" indent="0" algn="l" rtl="0">
              <a:buNone/>
            </a:pPr>
            <a:r>
              <a:rPr lang="en-US" dirty="0" smtClean="0"/>
              <a:t>improving </a:t>
            </a:r>
            <a:r>
              <a:rPr lang="en-US" dirty="0"/>
              <a:t>and developing the performance of the technical support team in solving the problems that students face and faster in responding </a:t>
            </a:r>
            <a:r>
              <a:rPr lang="en-US" dirty="0" smtClean="0"/>
              <a:t>to </a:t>
            </a:r>
            <a:r>
              <a:rPr lang="en-US" dirty="0"/>
              <a:t>these problems , in addition to publishing the methods of communication between the technical support </a:t>
            </a:r>
            <a:r>
              <a:rPr lang="en-US" dirty="0" smtClean="0"/>
              <a:t>team </a:t>
            </a:r>
            <a:r>
              <a:rPr lang="en-US" dirty="0"/>
              <a:t>and the </a:t>
            </a:r>
            <a:r>
              <a:rPr lang="en-US" dirty="0" smtClean="0"/>
              <a:t>students. </a:t>
            </a:r>
          </a:p>
          <a:p>
            <a:pPr algn="l" rtl="0">
              <a:buFont typeface="Wingdings" pitchFamily="2" charset="2"/>
              <a:buChar char="Ø"/>
            </a:pPr>
            <a:endParaRPr lang="en-US" dirty="0"/>
          </a:p>
          <a:p>
            <a:pPr algn="l" rtl="0">
              <a:buFont typeface="Wingdings" pitchFamily="2" charset="2"/>
              <a:buChar char="Ø"/>
            </a:pPr>
            <a:r>
              <a:rPr lang="en-US" dirty="0"/>
              <a:t>Third: degree of satisfaction of students </a:t>
            </a:r>
            <a:r>
              <a:rPr lang="en-US" dirty="0" smtClean="0"/>
              <a:t>.</a:t>
            </a:r>
          </a:p>
          <a:p>
            <a:pPr marL="114300" indent="0" algn="l" rtl="0">
              <a:buNone/>
            </a:pPr>
            <a:r>
              <a:rPr lang="en-US" dirty="0"/>
              <a:t>Determine specific times in which the teacher can answer student inquiries as an alternative to office hours , in addition to taking into account giving students sufficient time while performing exams and home tasks , and working to provide the examination review service </a:t>
            </a:r>
            <a:r>
              <a:rPr lang="en-US" dirty="0" smtClean="0"/>
              <a:t>.</a:t>
            </a:r>
          </a:p>
        </p:txBody>
      </p:sp>
    </p:spTree>
    <p:extLst>
      <p:ext uri="{BB962C8B-B14F-4D97-AF65-F5344CB8AC3E}">
        <p14:creationId xmlns:p14="http://schemas.microsoft.com/office/powerpoint/2010/main" val="16788502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7620000" cy="6019800"/>
          </a:xfrm>
        </p:spPr>
        <p:txBody>
          <a:bodyPr/>
          <a:lstStyle/>
          <a:p>
            <a:pPr marL="114300" indent="0" algn="l" rtl="0">
              <a:buNone/>
            </a:pPr>
            <a:r>
              <a:rPr lang="en-US" dirty="0"/>
              <a:t>We also recommend the Palestinian Telecommunications Company and the internet supply companies to work on improving their infrastructure due to problems of interrupting </a:t>
            </a:r>
            <a:r>
              <a:rPr lang="en-US" dirty="0" smtClean="0"/>
              <a:t>internet .</a:t>
            </a:r>
          </a:p>
          <a:p>
            <a:pPr marL="114300" indent="0" algn="l" rtl="0">
              <a:buNone/>
            </a:pPr>
            <a:r>
              <a:rPr lang="en-US" dirty="0"/>
              <a:t>Finally, we recommend the accreditation and quality authority at the ministry of higher education to work on adopting clear quality standards for e-learning and publishing them officially to </a:t>
            </a:r>
            <a:r>
              <a:rPr lang="en-US" dirty="0" smtClean="0"/>
              <a:t>universities .</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476672"/>
            <a:ext cx="7620000" cy="5592688"/>
          </a:xfrm>
        </p:spPr>
        <p:txBody>
          <a:bodyPr>
            <a:normAutofit/>
          </a:bodyPr>
          <a:lstStyle/>
          <a:p>
            <a:pPr algn="l" rtl="0"/>
            <a:r>
              <a:rPr lang="en-US" dirty="0"/>
              <a:t>The study questions :</a:t>
            </a:r>
          </a:p>
          <a:p>
            <a:pPr marL="114300" indent="0" algn="l" rtl="0">
              <a:buNone/>
            </a:pPr>
            <a:r>
              <a:rPr lang="en-US" dirty="0" smtClean="0"/>
              <a:t>1-How </a:t>
            </a:r>
            <a:r>
              <a:rPr lang="en-US" dirty="0"/>
              <a:t>well do the standards for content quality and e-course design at An-</a:t>
            </a:r>
            <a:r>
              <a:rPr lang="en-US" dirty="0" err="1"/>
              <a:t>Najah</a:t>
            </a:r>
            <a:r>
              <a:rPr lang="en-US" dirty="0"/>
              <a:t> meet international standards?</a:t>
            </a:r>
          </a:p>
          <a:p>
            <a:pPr marL="114300" indent="0" algn="l" rtl="0">
              <a:buNone/>
            </a:pPr>
            <a:r>
              <a:rPr lang="en-US" dirty="0"/>
              <a:t>	</a:t>
            </a:r>
          </a:p>
          <a:p>
            <a:pPr marL="114300" indent="0" algn="l" rtl="0">
              <a:buNone/>
            </a:pPr>
            <a:r>
              <a:rPr lang="en-US" dirty="0"/>
              <a:t>2-How well do the standards of student support and the quality of administrative services at An-</a:t>
            </a:r>
            <a:r>
              <a:rPr lang="en-US" dirty="0" err="1"/>
              <a:t>Najah</a:t>
            </a:r>
            <a:r>
              <a:rPr lang="en-US" dirty="0"/>
              <a:t> match international standards?</a:t>
            </a:r>
          </a:p>
          <a:p>
            <a:pPr algn="l" rtl="0"/>
            <a:endParaRPr lang="en-US" dirty="0"/>
          </a:p>
          <a:p>
            <a:pPr marL="114300" indent="0" algn="l" rtl="0">
              <a:buNone/>
            </a:pPr>
            <a:r>
              <a:rPr lang="en-US" dirty="0"/>
              <a:t>3-How satisfied are the students at An-</a:t>
            </a:r>
            <a:r>
              <a:rPr lang="en-US" dirty="0" err="1"/>
              <a:t>Najah</a:t>
            </a:r>
            <a:r>
              <a:rPr lang="en-US" dirty="0"/>
              <a:t> University with the e-learning system and its quality?</a:t>
            </a:r>
          </a:p>
          <a:p>
            <a:pPr algn="l" rtl="0"/>
            <a:endParaRPr lang="en-US" dirty="0"/>
          </a:p>
          <a:p>
            <a:pPr marL="114300" indent="0" algn="l" rtl="0">
              <a:buNone/>
            </a:pPr>
            <a:r>
              <a:rPr lang="en-US" dirty="0"/>
              <a:t>4-Are there statistically significant differences in the average answers of An-</a:t>
            </a:r>
            <a:r>
              <a:rPr lang="en-US" dirty="0" err="1"/>
              <a:t>Najah</a:t>
            </a:r>
            <a:r>
              <a:rPr lang="en-US" dirty="0"/>
              <a:t> students on the quality standards of e-learning due to factors such as (gender, study year, college) at a significant level (0.05).</a:t>
            </a:r>
          </a:p>
          <a:p>
            <a:pPr algn="l" rtl="0"/>
            <a:endParaRPr lang="en-US" dirty="0"/>
          </a:p>
          <a:p>
            <a:pPr algn="l" rtl="0"/>
            <a:endParaRPr lang="ar-SA" dirty="0"/>
          </a:p>
        </p:txBody>
      </p:sp>
    </p:spTree>
    <p:extLst>
      <p:ext uri="{BB962C8B-B14F-4D97-AF65-F5344CB8AC3E}">
        <p14:creationId xmlns:p14="http://schemas.microsoft.com/office/powerpoint/2010/main" val="1927355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980728"/>
            <a:ext cx="7620000" cy="6212160"/>
          </a:xfrm>
        </p:spPr>
        <p:txBody>
          <a:bodyPr/>
          <a:lstStyle/>
          <a:p>
            <a:pPr algn="l" rtl="0"/>
            <a:r>
              <a:rPr lang="en-US" b="1" dirty="0"/>
              <a:t>Objectives of </a:t>
            </a:r>
            <a:r>
              <a:rPr lang="en-US" b="1" dirty="0" smtClean="0"/>
              <a:t>Project : </a:t>
            </a:r>
          </a:p>
          <a:p>
            <a:pPr marL="114300" indent="0" algn="l" rtl="0">
              <a:buNone/>
            </a:pPr>
            <a:endParaRPr lang="en-US" b="1" dirty="0" smtClean="0"/>
          </a:p>
          <a:p>
            <a:pPr marL="628650" indent="-514350" algn="l" rtl="0">
              <a:buFont typeface="+mj-lt"/>
              <a:buAutoNum type="romanUcPeriod"/>
            </a:pPr>
            <a:r>
              <a:rPr lang="en-US" dirty="0" smtClean="0"/>
              <a:t>Identify </a:t>
            </a:r>
            <a:r>
              <a:rPr lang="en-US" dirty="0"/>
              <a:t>international standards for the quality of e-learning</a:t>
            </a:r>
            <a:r>
              <a:rPr lang="en-US" dirty="0" smtClean="0"/>
              <a:t>.</a:t>
            </a:r>
          </a:p>
          <a:p>
            <a:pPr marL="628650" indent="-514350" algn="l" rtl="0">
              <a:buFont typeface="+mj-lt"/>
              <a:buAutoNum type="romanUcPeriod"/>
            </a:pPr>
            <a:endParaRPr lang="en-US" dirty="0" smtClean="0"/>
          </a:p>
          <a:p>
            <a:pPr marL="628650" indent="-514350" algn="l" rtl="0">
              <a:buFont typeface="+mj-lt"/>
              <a:buAutoNum type="romanUcPeriod"/>
            </a:pPr>
            <a:r>
              <a:rPr lang="en-US" dirty="0" smtClean="0"/>
              <a:t>Knowing </a:t>
            </a:r>
            <a:r>
              <a:rPr lang="en-US" dirty="0"/>
              <a:t>the extent to which the quality of the university's e-learning system matches international standards</a:t>
            </a:r>
            <a:r>
              <a:rPr lang="en-US" dirty="0" smtClean="0"/>
              <a:t>.</a:t>
            </a:r>
          </a:p>
          <a:p>
            <a:pPr marL="628650" indent="-514350" algn="l" rtl="0">
              <a:buFont typeface="+mj-lt"/>
              <a:buAutoNum type="romanUcPeriod"/>
            </a:pPr>
            <a:endParaRPr lang="en-US" dirty="0" smtClean="0"/>
          </a:p>
          <a:p>
            <a:pPr marL="628650" indent="-514350" algn="l" rtl="0">
              <a:buFont typeface="+mj-lt"/>
              <a:buAutoNum type="romanUcPeriod"/>
            </a:pPr>
            <a:r>
              <a:rPr lang="en-US" dirty="0" smtClean="0"/>
              <a:t>Knowing </a:t>
            </a:r>
            <a:r>
              <a:rPr lang="en-US" dirty="0"/>
              <a:t>the extent of students' satisfaction with the university's e-learning system</a:t>
            </a:r>
            <a:r>
              <a:rPr lang="en-US" dirty="0" smtClean="0"/>
              <a:t>.</a:t>
            </a:r>
          </a:p>
          <a:p>
            <a:pPr algn="l" rtl="0"/>
            <a:endParaRPr lang="ar-SA" b="1" dirty="0"/>
          </a:p>
        </p:txBody>
      </p:sp>
    </p:spTree>
    <p:extLst>
      <p:ext uri="{BB962C8B-B14F-4D97-AF65-F5344CB8AC3E}">
        <p14:creationId xmlns:p14="http://schemas.microsoft.com/office/powerpoint/2010/main" val="1052654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332656"/>
            <a:ext cx="7620000" cy="5664696"/>
          </a:xfrm>
        </p:spPr>
        <p:txBody>
          <a:bodyPr/>
          <a:lstStyle/>
          <a:p>
            <a:pPr algn="l" rtl="0"/>
            <a:r>
              <a:rPr lang="en-US" dirty="0"/>
              <a:t>Scope of The </a:t>
            </a:r>
            <a:r>
              <a:rPr lang="en-US" dirty="0" smtClean="0"/>
              <a:t>Work :</a:t>
            </a:r>
          </a:p>
          <a:p>
            <a:pPr marL="114300" indent="0" algn="l" rtl="0">
              <a:buNone/>
            </a:pPr>
            <a:endParaRPr lang="en-US" dirty="0" smtClean="0"/>
          </a:p>
          <a:p>
            <a:pPr marL="114300" indent="0" algn="l" rtl="0">
              <a:buNone/>
            </a:pPr>
            <a:r>
              <a:rPr lang="en-US" dirty="0" smtClean="0"/>
              <a:t>This </a:t>
            </a:r>
            <a:r>
              <a:rPr lang="en-US" dirty="0"/>
              <a:t>study is dedicated  to An-</a:t>
            </a:r>
            <a:r>
              <a:rPr lang="en-US" dirty="0" err="1"/>
              <a:t>Najah</a:t>
            </a:r>
            <a:r>
              <a:rPr lang="en-US" dirty="0"/>
              <a:t> National University and includes all scientific colleges and colleges of human sciences for the undergraduate and postgraduate stages</a:t>
            </a:r>
            <a:r>
              <a:rPr lang="en-US" dirty="0" smtClean="0"/>
              <a:t>.</a:t>
            </a:r>
          </a:p>
          <a:p>
            <a:pPr marL="114300" indent="0" algn="l" rtl="0">
              <a:buNone/>
            </a:pPr>
            <a:endParaRPr lang="en-US" dirty="0"/>
          </a:p>
          <a:p>
            <a:pPr algn="l" rtl="0"/>
            <a:r>
              <a:rPr lang="en-US" dirty="0"/>
              <a:t>Importance of This </a:t>
            </a:r>
            <a:r>
              <a:rPr lang="en-US" dirty="0" smtClean="0"/>
              <a:t>Study</a:t>
            </a:r>
          </a:p>
          <a:p>
            <a:pPr marL="114300" indent="0" algn="l" rtl="0">
              <a:buNone/>
            </a:pPr>
            <a:endParaRPr lang="en-US" dirty="0"/>
          </a:p>
          <a:p>
            <a:pPr algn="l" rtl="0"/>
            <a:endParaRPr lang="en-US" dirty="0"/>
          </a:p>
          <a:p>
            <a:pPr algn="l" rtl="0"/>
            <a:endParaRPr lang="ar-SA" dirty="0"/>
          </a:p>
        </p:txBody>
      </p:sp>
    </p:spTree>
    <p:extLst>
      <p:ext uri="{BB962C8B-B14F-4D97-AF65-F5344CB8AC3E}">
        <p14:creationId xmlns:p14="http://schemas.microsoft.com/office/powerpoint/2010/main" val="2216774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Standards</a:t>
            </a:r>
            <a:endParaRPr lang="ar-SA" dirty="0"/>
          </a:p>
        </p:txBody>
      </p:sp>
      <p:sp>
        <p:nvSpPr>
          <p:cNvPr id="3" name="عنصر نائب للمحتوى 2"/>
          <p:cNvSpPr>
            <a:spLocks noGrp="1"/>
          </p:cNvSpPr>
          <p:nvPr>
            <p:ph idx="1"/>
          </p:nvPr>
        </p:nvSpPr>
        <p:spPr/>
        <p:txBody>
          <a:bodyPr/>
          <a:lstStyle/>
          <a:p>
            <a:pPr algn="l" rtl="0">
              <a:buFont typeface="Wingdings" pitchFamily="2" charset="2"/>
              <a:buChar char="Ø"/>
            </a:pPr>
            <a:r>
              <a:rPr lang="en-US" dirty="0"/>
              <a:t>Sharable Content Object Reference Model (SCORM</a:t>
            </a:r>
            <a:r>
              <a:rPr lang="en-US" dirty="0" smtClean="0"/>
              <a:t>)</a:t>
            </a:r>
          </a:p>
          <a:p>
            <a:pPr marL="114300" indent="0" algn="l" rtl="0">
              <a:buNone/>
            </a:pPr>
            <a:endParaRPr lang="en-US" dirty="0" smtClean="0"/>
          </a:p>
          <a:p>
            <a:pPr marL="114300" indent="0" algn="l" rtl="0">
              <a:buNone/>
            </a:pPr>
            <a:r>
              <a:rPr lang="en-US" sz="2000" dirty="0"/>
              <a:t>consist of a set of criteria to improve the quality of </a:t>
            </a:r>
            <a:r>
              <a:rPr lang="en-US" sz="2000" dirty="0" smtClean="0"/>
              <a:t>content . </a:t>
            </a:r>
          </a:p>
          <a:p>
            <a:pPr algn="l" rtl="0"/>
            <a:r>
              <a:rPr lang="en-US" sz="2000" dirty="0" smtClean="0"/>
              <a:t>Accessibility</a:t>
            </a:r>
          </a:p>
          <a:p>
            <a:pPr algn="l" rtl="0"/>
            <a:r>
              <a:rPr lang="en-US" sz="2000" dirty="0" smtClean="0"/>
              <a:t>Adaptability</a:t>
            </a:r>
          </a:p>
          <a:p>
            <a:pPr algn="l" rtl="0"/>
            <a:r>
              <a:rPr lang="en-US" sz="2000" dirty="0" smtClean="0"/>
              <a:t>Affordability</a:t>
            </a:r>
          </a:p>
          <a:p>
            <a:pPr algn="l" rtl="0"/>
            <a:r>
              <a:rPr lang="en-US" sz="2000" dirty="0" smtClean="0"/>
              <a:t>Durability</a:t>
            </a:r>
          </a:p>
          <a:p>
            <a:pPr algn="l" rtl="0"/>
            <a:r>
              <a:rPr lang="en-US" sz="2000" dirty="0" smtClean="0"/>
              <a:t>Interoperability</a:t>
            </a:r>
          </a:p>
          <a:p>
            <a:pPr algn="l" rtl="0"/>
            <a:r>
              <a:rPr lang="en-US" sz="2000" dirty="0"/>
              <a:t>Reusability</a:t>
            </a:r>
          </a:p>
        </p:txBody>
      </p:sp>
    </p:spTree>
    <p:extLst>
      <p:ext uri="{BB962C8B-B14F-4D97-AF65-F5344CB8AC3E}">
        <p14:creationId xmlns:p14="http://schemas.microsoft.com/office/powerpoint/2010/main" val="1728961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24744"/>
            <a:ext cx="7620000" cy="5276056"/>
          </a:xfrm>
        </p:spPr>
        <p:txBody>
          <a:bodyPr/>
          <a:lstStyle/>
          <a:p>
            <a:pPr algn="l" rtl="0">
              <a:buFont typeface="Wingdings" pitchFamily="2" charset="2"/>
              <a:buChar char="Ø"/>
            </a:pPr>
            <a:r>
              <a:rPr lang="en-US" dirty="0"/>
              <a:t>European Association for Distance Teaching Universities Standards (EADTU</a:t>
            </a:r>
            <a:r>
              <a:rPr lang="en-US" dirty="0" smtClean="0"/>
              <a:t>).</a:t>
            </a:r>
          </a:p>
          <a:p>
            <a:pPr algn="l" rtl="0">
              <a:buFont typeface="Wingdings" pitchFamily="2" charset="2"/>
              <a:buChar char="Ø"/>
            </a:pPr>
            <a:endParaRPr lang="en-US" dirty="0"/>
          </a:p>
          <a:p>
            <a:pPr marL="114300" indent="0" algn="l" rtl="0">
              <a:buNone/>
            </a:pPr>
            <a:r>
              <a:rPr lang="en-US" dirty="0" smtClean="0"/>
              <a:t>This standard concerns the educational processes as a whole .</a:t>
            </a:r>
          </a:p>
          <a:p>
            <a:pPr algn="l" rtl="0"/>
            <a:r>
              <a:rPr lang="en-US" dirty="0"/>
              <a:t>System strategic </a:t>
            </a:r>
            <a:r>
              <a:rPr lang="en-US" dirty="0" smtClean="0"/>
              <a:t>management</a:t>
            </a:r>
          </a:p>
          <a:p>
            <a:pPr algn="l" rtl="0"/>
            <a:r>
              <a:rPr lang="en-US" dirty="0"/>
              <a:t>Delivery of </a:t>
            </a:r>
            <a:r>
              <a:rPr lang="en-US" dirty="0" smtClean="0"/>
              <a:t>courses</a:t>
            </a:r>
          </a:p>
          <a:p>
            <a:pPr algn="l" rtl="0"/>
            <a:r>
              <a:rPr lang="en-US" dirty="0"/>
              <a:t>Designing educational </a:t>
            </a:r>
            <a:r>
              <a:rPr lang="en-US" dirty="0" smtClean="0"/>
              <a:t>content</a:t>
            </a:r>
          </a:p>
          <a:p>
            <a:pPr algn="l" rtl="0"/>
            <a:r>
              <a:rPr lang="en-US" dirty="0"/>
              <a:t>Student support</a:t>
            </a:r>
            <a:endParaRPr lang="ar-SA" dirty="0"/>
          </a:p>
        </p:txBody>
      </p:sp>
    </p:spTree>
    <p:extLst>
      <p:ext uri="{BB962C8B-B14F-4D97-AF65-F5344CB8AC3E}">
        <p14:creationId xmlns:p14="http://schemas.microsoft.com/office/powerpoint/2010/main" val="3100968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7620000" cy="1143000"/>
          </a:xfrm>
        </p:spPr>
        <p:txBody>
          <a:bodyPr/>
          <a:lstStyle/>
          <a:p>
            <a:r>
              <a:rPr lang="en-US" dirty="0"/>
              <a:t>Methodology</a:t>
            </a:r>
            <a:endParaRPr lang="ar-SA" dirty="0"/>
          </a:p>
        </p:txBody>
      </p:sp>
      <p:sp>
        <p:nvSpPr>
          <p:cNvPr id="3" name="عنصر نائب للمحتوى 2"/>
          <p:cNvSpPr>
            <a:spLocks noGrp="1"/>
          </p:cNvSpPr>
          <p:nvPr>
            <p:ph idx="1"/>
          </p:nvPr>
        </p:nvSpPr>
        <p:spPr>
          <a:xfrm>
            <a:off x="457200" y="1340768"/>
            <a:ext cx="7931224" cy="5060032"/>
          </a:xfrm>
        </p:spPr>
        <p:txBody>
          <a:bodyPr>
            <a:normAutofit/>
          </a:bodyPr>
          <a:lstStyle/>
          <a:p>
            <a:pPr marL="114300" indent="0" algn="l" rtl="0">
              <a:buNone/>
            </a:pPr>
            <a:r>
              <a:rPr lang="en-US" dirty="0"/>
              <a:t>The study procedures can be </a:t>
            </a:r>
            <a:r>
              <a:rPr lang="en-US" dirty="0" smtClean="0"/>
              <a:t>summarized </a:t>
            </a:r>
            <a:r>
              <a:rPr lang="en-US" dirty="0"/>
              <a:t>as follows</a:t>
            </a:r>
            <a:r>
              <a:rPr lang="en-US" dirty="0" smtClean="0"/>
              <a:t>:</a:t>
            </a:r>
          </a:p>
          <a:p>
            <a:pPr marL="114300" indent="0" algn="l" rtl="0">
              <a:buNone/>
            </a:pPr>
            <a:r>
              <a:rPr lang="en-US" dirty="0" smtClean="0"/>
              <a:t>1-Review </a:t>
            </a:r>
            <a:r>
              <a:rPr lang="en-US" dirty="0"/>
              <a:t>previous </a:t>
            </a:r>
            <a:r>
              <a:rPr lang="en-US" dirty="0" smtClean="0"/>
              <a:t>studies.</a:t>
            </a:r>
            <a:endParaRPr lang="en-US" dirty="0"/>
          </a:p>
          <a:p>
            <a:pPr marL="114300" indent="0" algn="l" rtl="0">
              <a:buNone/>
            </a:pPr>
            <a:r>
              <a:rPr lang="en-US" dirty="0" smtClean="0"/>
              <a:t>2-Set </a:t>
            </a:r>
            <a:r>
              <a:rPr lang="en-US" dirty="0"/>
              <a:t>the standards of e-learning quality assessment. </a:t>
            </a:r>
          </a:p>
          <a:p>
            <a:pPr marL="114300" indent="0" algn="l" rtl="0">
              <a:buNone/>
            </a:pPr>
            <a:r>
              <a:rPr lang="en-US" dirty="0" smtClean="0"/>
              <a:t>3-Designing </a:t>
            </a:r>
            <a:r>
              <a:rPr lang="en-US" dirty="0"/>
              <a:t>a </a:t>
            </a:r>
            <a:r>
              <a:rPr lang="en-US" dirty="0" smtClean="0"/>
              <a:t>questionnaire.</a:t>
            </a:r>
            <a:endParaRPr lang="en-US" dirty="0"/>
          </a:p>
          <a:p>
            <a:pPr marL="114300" indent="0" algn="l" rtl="0">
              <a:buNone/>
            </a:pPr>
            <a:r>
              <a:rPr lang="en-US" dirty="0" smtClean="0"/>
              <a:t>4-Questionnaire </a:t>
            </a:r>
            <a:r>
              <a:rPr lang="en-US" dirty="0"/>
              <a:t>judging by several teachers.</a:t>
            </a:r>
          </a:p>
          <a:p>
            <a:pPr marL="114300" indent="0" algn="l" rtl="0">
              <a:buNone/>
            </a:pPr>
            <a:r>
              <a:rPr lang="en-US" dirty="0" smtClean="0"/>
              <a:t>5-Ensure </a:t>
            </a:r>
            <a:r>
              <a:rPr lang="en-US" dirty="0"/>
              <a:t>the validity of the study instrument by calculating the alpha-</a:t>
            </a:r>
            <a:r>
              <a:rPr lang="en-US" dirty="0" err="1"/>
              <a:t>Cronbach</a:t>
            </a:r>
            <a:r>
              <a:rPr lang="en-US" dirty="0"/>
              <a:t> parameter.</a:t>
            </a:r>
          </a:p>
          <a:p>
            <a:pPr marL="114300" indent="0" algn="l" rtl="0">
              <a:buNone/>
            </a:pPr>
            <a:r>
              <a:rPr lang="en-US" dirty="0" smtClean="0"/>
              <a:t>6-Calculate </a:t>
            </a:r>
            <a:r>
              <a:rPr lang="en-US" dirty="0"/>
              <a:t>the size of the representative sample using (Stephen Thompson) equation.</a:t>
            </a:r>
          </a:p>
          <a:p>
            <a:pPr marL="114300" indent="0" algn="l" rtl="0">
              <a:buNone/>
            </a:pPr>
            <a:r>
              <a:rPr lang="en-US" dirty="0" smtClean="0"/>
              <a:t>7-Distribute </a:t>
            </a:r>
            <a:r>
              <a:rPr lang="en-US" dirty="0"/>
              <a:t>the </a:t>
            </a:r>
            <a:r>
              <a:rPr lang="en-US" dirty="0" smtClean="0"/>
              <a:t>questionnaire.</a:t>
            </a:r>
            <a:endParaRPr lang="en-US" dirty="0"/>
          </a:p>
          <a:p>
            <a:pPr marL="114300" indent="0" algn="l" rtl="0">
              <a:buNone/>
            </a:pPr>
            <a:r>
              <a:rPr lang="en-US" dirty="0" smtClean="0"/>
              <a:t>8-Using </a:t>
            </a:r>
            <a:r>
              <a:rPr lang="en-US" dirty="0"/>
              <a:t>statistical analysis software (SPSS) to analyze data and extract results.</a:t>
            </a:r>
          </a:p>
          <a:p>
            <a:pPr marL="114300" indent="0" algn="l" rtl="0">
              <a:buNone/>
            </a:pPr>
            <a:endParaRPr lang="en-US" dirty="0"/>
          </a:p>
          <a:p>
            <a:pPr marL="114300" indent="0" algn="l" rtl="0">
              <a:buNone/>
            </a:pPr>
            <a:endParaRPr lang="ar-SA" dirty="0"/>
          </a:p>
        </p:txBody>
      </p:sp>
    </p:spTree>
    <p:extLst>
      <p:ext uri="{BB962C8B-B14F-4D97-AF65-F5344CB8AC3E}">
        <p14:creationId xmlns:p14="http://schemas.microsoft.com/office/powerpoint/2010/main" val="21154806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372</TotalTime>
  <Words>2588</Words>
  <Application>Microsoft Office PowerPoint</Application>
  <PresentationFormat>عرض على الشاشة (3:4)‏</PresentationFormat>
  <Paragraphs>493</Paragraphs>
  <Slides>35</Slides>
  <Notes>0</Notes>
  <HiddenSlides>0</HiddenSlides>
  <MMClips>0</MMClips>
  <ScaleCrop>false</ScaleCrop>
  <HeadingPairs>
    <vt:vector size="4" baseType="variant">
      <vt:variant>
        <vt:lpstr>نسق</vt:lpstr>
      </vt:variant>
      <vt:variant>
        <vt:i4>1</vt:i4>
      </vt:variant>
      <vt:variant>
        <vt:lpstr>عناوين الشرائح</vt:lpstr>
      </vt:variant>
      <vt:variant>
        <vt:i4>35</vt:i4>
      </vt:variant>
    </vt:vector>
  </HeadingPairs>
  <TitlesOfParts>
    <vt:vector size="36" baseType="lpstr">
      <vt:lpstr>تجاور</vt:lpstr>
      <vt:lpstr>عرض تقديمي في PowerPoint</vt:lpstr>
      <vt:lpstr>:Project outline </vt:lpstr>
      <vt:lpstr> : Introduction </vt:lpstr>
      <vt:lpstr>عرض تقديمي في PowerPoint</vt:lpstr>
      <vt:lpstr>عرض تقديمي في PowerPoint</vt:lpstr>
      <vt:lpstr>عرض تقديمي في PowerPoint</vt:lpstr>
      <vt:lpstr>Standards</vt:lpstr>
      <vt:lpstr>عرض تقديمي في PowerPoint</vt:lpstr>
      <vt:lpstr>Methodology</vt:lpstr>
      <vt:lpstr>عرض تقديمي في PowerPoint</vt:lpstr>
      <vt:lpstr>عرض تقديمي في PowerPoint</vt:lpstr>
      <vt:lpstr>عرض تقديمي في PowerPoint</vt:lpstr>
      <vt:lpstr>عرض تقديمي في PowerPoint</vt:lpstr>
      <vt:lpstr>عرض تقديمي في PowerPoint</vt:lpstr>
      <vt:lpstr>Results and Analysis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Discussion</vt:lpstr>
      <vt:lpstr>عرض تقديمي في PowerPoint</vt:lpstr>
      <vt:lpstr>Conclusion</vt:lpstr>
      <vt:lpstr>Recommendations</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Ham00d</dc:creator>
  <cp:lastModifiedBy>Ham00d</cp:lastModifiedBy>
  <cp:revision>27</cp:revision>
  <dcterms:created xsi:type="dcterms:W3CDTF">2020-12-24T15:59:48Z</dcterms:created>
  <dcterms:modified xsi:type="dcterms:W3CDTF">2020-12-24T16:17:57Z</dcterms:modified>
</cp:coreProperties>
</file>