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57" r:id="rId3"/>
    <p:sldId id="280" r:id="rId4"/>
    <p:sldId id="258" r:id="rId5"/>
    <p:sldId id="269" r:id="rId6"/>
    <p:sldId id="259" r:id="rId7"/>
    <p:sldId id="276" r:id="rId8"/>
    <p:sldId id="277" r:id="rId9"/>
    <p:sldId id="260" r:id="rId10"/>
    <p:sldId id="261" r:id="rId11"/>
    <p:sldId id="262" r:id="rId12"/>
    <p:sldId id="270" r:id="rId13"/>
    <p:sldId id="279" r:id="rId14"/>
    <p:sldId id="281" r:id="rId15"/>
    <p:sldId id="271" r:id="rId16"/>
    <p:sldId id="272" r:id="rId17"/>
    <p:sldId id="278" r:id="rId18"/>
    <p:sldId id="274" r:id="rId19"/>
    <p:sldId id="275" r:id="rId20"/>
    <p:sldId id="266" r:id="rId21"/>
    <p:sldId id="268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998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08/09/1439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543800" cy="1862063"/>
          </a:xfrm>
        </p:spPr>
        <p:txBody>
          <a:bodyPr>
            <a:noAutofit/>
          </a:bodyPr>
          <a:lstStyle/>
          <a:p>
            <a:pPr algn="ctr" rtl="0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An-Najah National University</a:t>
            </a:r>
            <a:b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Faculty Of Engineering</a:t>
            </a:r>
            <a:b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chemical Engineering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Department</a:t>
            </a:r>
            <a:b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Graduation Project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Desalination Using Thermochemical Cycles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99592" y="4365104"/>
            <a:ext cx="6461760" cy="1296144"/>
          </a:xfrm>
        </p:spPr>
        <p:txBody>
          <a:bodyPr>
            <a:normAutofit fontScale="77500" lnSpcReduction="20000"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Rana Raool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Fayhaa Shreih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Supervision of Dr. Hamdallah Bearat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5896" y="0"/>
            <a:ext cx="1754013" cy="176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64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7620000" cy="585212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put the sample in a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chamber (closed glass box)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the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hydration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14300" indent="0">
              <a:buNone/>
            </a:pPr>
            <a:r>
              <a:rPr lang="en-US" dirty="0" smtClean="0"/>
              <a:t>                                                                                                                                      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steam box to do the hydration reaction, and the oven for many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cycles.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 descr="C:\Users\Dell\Downloads\24281825_373959413026219_1968770002_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13053"/>
            <a:ext cx="2384425" cy="2994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 descr="C:\Users\Dell\Downloads\24321748_373959409692886_1977846672_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87819"/>
            <a:ext cx="2590800" cy="2994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17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764704"/>
                <a:ext cx="7620000" cy="549208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Sodium sulfate decahydrate (Na</a:t>
                </a:r>
                <a:r>
                  <a:rPr lang="en-US" sz="20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</a:t>
                </a:r>
                <a:r>
                  <a:rPr lang="en-US" sz="20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.10H</a:t>
                </a:r>
                <a:r>
                  <a:rPr lang="en-US" sz="20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114300" lvl="0" indent="0">
                  <a:buClr>
                    <a:srgbClr val="A9A57C"/>
                  </a:buClr>
                  <a:buNone/>
                </a:pPr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salt reach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36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h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cycles</a:t>
                </a:r>
                <a:r>
                  <a:rPr lang="ar-SA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ar-SA" sz="2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lvl="0" indent="0">
                  <a:buClr>
                    <a:srgbClr val="A9A57C"/>
                  </a:buClr>
                  <a:buNone/>
                </a:pPr>
                <a:endParaRPr lang="ar-SA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Clr>
                    <a:srgbClr val="A9A57C"/>
                  </a:buClr>
                  <a:buFont typeface="Wingdings" pitchFamily="2" charset="2"/>
                  <a:buChar char="q"/>
                </a:pPr>
                <a:r>
                  <a:rPr lang="en-US" sz="2000" dirty="0" smtClean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alum </a:t>
                </a:r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(KAl (SO</a:t>
                </a:r>
                <a:r>
                  <a:rPr lang="en-US" sz="2000" baseline="-25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).12H</a:t>
                </a:r>
                <a:r>
                  <a:rPr lang="en-US" sz="2000" baseline="-25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O)</a:t>
                </a:r>
              </a:p>
              <a:p>
                <a:pPr marL="114300" lvl="0" indent="0">
                  <a:buClr>
                    <a:srgbClr val="A9A57C"/>
                  </a:buClr>
                  <a:buNone/>
                </a:pPr>
                <a:r>
                  <a:rPr lang="en-US" sz="2000" dirty="0" smtClean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</a:t>
                </a:r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salts reach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  <m:t>𝑟𝑑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cycle with grinding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  <m:t>𝑛𝑑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without grinding ,then failed.</a:t>
                </a:r>
              </a:p>
              <a:p>
                <a:pPr marL="114300" indent="0">
                  <a:buNone/>
                </a:pPr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>
                    <a:srgbClr val="A9A57C"/>
                  </a:buClr>
                  <a:buFont typeface="Wingdings" panose="05000000000000000000" pitchFamily="2" charset="2"/>
                  <a:buChar char="q"/>
                </a:pPr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Magnesium Chloride (MgCl</a:t>
                </a:r>
                <a:r>
                  <a:rPr lang="en-US" sz="2000" baseline="-25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.6H</a:t>
                </a:r>
                <a:r>
                  <a:rPr lang="en-US" sz="2000" baseline="-25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2000" dirty="0" smtClean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114300" lvl="0" indent="0">
                  <a:buClr>
                    <a:srgbClr val="A9A57C"/>
                  </a:buClr>
                  <a:buNone/>
                </a:pPr>
                <a:r>
                  <a:rPr lang="en-US" sz="2000" dirty="0" smtClean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salts reach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2F2B20"/>
                            </a:solidFill>
                            <a:latin typeface="Cambria Math"/>
                          </a:rPr>
                          <m:t>h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cycle, then </a:t>
                </a:r>
                <a:r>
                  <a:rPr lang="en-US" sz="2000" dirty="0" smtClean="0">
                    <a:solidFill>
                      <a:srgbClr val="2F2B2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failed.</a:t>
                </a:r>
              </a:p>
              <a:p>
                <a:pPr lvl="0">
                  <a:buClr>
                    <a:srgbClr val="A9A57C"/>
                  </a:buClr>
                  <a:buFont typeface="Wingdings" panose="05000000000000000000" pitchFamily="2" charset="2"/>
                  <a:buChar char="q"/>
                </a:pPr>
                <a:endParaRPr lang="en-US" dirty="0">
                  <a:solidFill>
                    <a:srgbClr val="2F2B2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>
                  <a:buNone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764704"/>
                <a:ext cx="7620000" cy="5492080"/>
              </a:xfrm>
              <a:blipFill rotWithShape="1">
                <a:blip r:embed="rId2"/>
                <a:stretch>
                  <a:fillRect l="-1040" t="-444" r="-1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335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7620000" cy="1143000"/>
          </a:xfrm>
        </p:spPr>
        <p:txBody>
          <a:bodyPr>
            <a:normAutofit fontScale="90000"/>
          </a:bodyPr>
          <a:lstStyle/>
          <a:p>
            <a:pPr marL="342900" lvl="0" indent="-228600" algn="l">
              <a:spcBef>
                <a:spcPct val="20000"/>
              </a:spcBef>
            </a:pPr>
            <a:r>
              <a:rPr lang="en-US" sz="4000" spc="0" dirty="0" smtClean="0">
                <a:solidFill>
                  <a:srgbClr val="2F2B2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Methodology</a:t>
            </a:r>
            <a:br>
              <a:rPr lang="en-US" sz="4000" spc="0" dirty="0" smtClean="0">
                <a:solidFill>
                  <a:srgbClr val="2F2B2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600" spc="0" dirty="0">
                <a:solidFill>
                  <a:srgbClr val="2F2B2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600" spc="0" dirty="0">
                <a:solidFill>
                  <a:srgbClr val="2F2B2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7992888" cy="403244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experiment in this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semester</a:t>
            </a:r>
            <a:r>
              <a:rPr lang="en-US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done by using </a:t>
            </a:r>
            <a:r>
              <a:rPr lang="en-US" dirty="0" smtClean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reactor</a:t>
            </a:r>
          </a:p>
          <a:p>
            <a:pPr lvl="0" indent="-3429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Preparing amount of sample hydrated salts, which is sodium sulfate (Na</a:t>
            </a:r>
            <a:r>
              <a:rPr lang="en-US" baseline="-250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SO</a:t>
            </a:r>
            <a:r>
              <a:rPr lang="en-US" baseline="-250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.10H</a:t>
            </a:r>
            <a:r>
              <a:rPr lang="en-US" baseline="-250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O). </a:t>
            </a:r>
            <a:endParaRPr lang="en-US" dirty="0" smtClean="0">
              <a:solidFill>
                <a:srgbClr val="2E2F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sample is placed in the reactor and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closed tightly.</a:t>
            </a:r>
            <a:endParaRPr lang="ar-SA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-3429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sample heated by using heater.</a:t>
            </a:r>
          </a:p>
          <a:p>
            <a:pPr marL="0" lvl="0" indent="0" algn="just">
              <a:lnSpc>
                <a:spcPct val="150000"/>
              </a:lnSpc>
              <a:spcAft>
                <a:spcPts val="1200"/>
              </a:spcAft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85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5085184"/>
            <a:ext cx="7408333" cy="15492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Reactor </a:t>
            </a:r>
            <a:endParaRPr lang="en-US" dirty="0"/>
          </a:p>
        </p:txBody>
      </p:sp>
      <p:pic>
        <p:nvPicPr>
          <p:cNvPr id="4" name="Content Placeholder 3" descr="C:\Users\Horizon\Desktop\WhatsApp Image 2018-05-04 at 2.12.30 PM-1.jpe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3579196" cy="396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scontent.fjrs7-1.fna.fbcdn.net/v/t1.15752-9/33186746_440707123018114_4891491610069565440_n.jpg?_nc_cat=0&amp;oh=9068370fca045b97211baf2da93c4df3&amp;oe=5B84D99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7" b="35287"/>
          <a:stretch/>
        </p:blipFill>
        <p:spPr bwMode="auto">
          <a:xfrm>
            <a:off x="4203417" y="1376772"/>
            <a:ext cx="440875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091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2080" y="5013176"/>
            <a:ext cx="3489712" cy="122413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produced from this experiment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5013176"/>
            <a:ext cx="3898776" cy="93610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Salt after dehydration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content.fjrs7-1.fna.fbcdn.net/v/t1.15752-9/33180054_440706533018173_5230651266035613696_n.jpg?_nc_cat=0&amp;oh=de39022787735f50d7b708b740a180bd&amp;oe=5B83A5C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96752"/>
            <a:ext cx="441649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content.fjrs7-1.fna.fbcdn.net/v/t1.15752-9/33149425_440706953018131_5919324210815041536_n.jpg?_nc_cat=0&amp;oh=df0bd96040cda061a28624b050975667&amp;oe=5B8CF45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9" r="29912" b="34953"/>
          <a:stretch/>
        </p:blipFill>
        <p:spPr bwMode="auto">
          <a:xfrm>
            <a:off x="5436096" y="404664"/>
            <a:ext cx="2692400" cy="428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206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second experiment the processes was improve by using a box of two stages.</a:t>
            </a:r>
          </a:p>
          <a:p>
            <a:pPr marL="11430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indent="-3429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Preparing amount of sample hydrated salts, which is sodium sulfate (Na</a:t>
            </a:r>
            <a:r>
              <a:rPr lang="en-US" sz="2400" baseline="-250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</a:t>
            </a:r>
            <a:r>
              <a:rPr lang="en-US" sz="24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SO</a:t>
            </a:r>
            <a:r>
              <a:rPr lang="en-US" sz="2400" baseline="-250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</a:t>
            </a:r>
            <a:r>
              <a:rPr lang="en-US" sz="24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.10H</a:t>
            </a:r>
            <a:r>
              <a:rPr lang="en-US" sz="2400" baseline="-250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</a:t>
            </a:r>
            <a:r>
              <a:rPr lang="en-US" sz="24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O). Complete drying of all samples was done using an oven at 100°C.</a:t>
            </a:r>
            <a:endParaRPr lang="en-US" sz="2400" dirty="0">
              <a:solidFill>
                <a:srgbClr val="2E2F33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In the first stage hot water was put in the bottom of the box and salt in the dish.</a:t>
            </a:r>
            <a:endParaRPr lang="en-US" sz="2400" dirty="0">
              <a:solidFill>
                <a:srgbClr val="2E2F33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salt was absorbing the steam to reach saturation.</a:t>
            </a:r>
            <a:endParaRPr lang="en-US" sz="2400" dirty="0">
              <a:solidFill>
                <a:srgbClr val="2E2F33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2E2F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dish was remove to second stage to dry the sample another time by using heating element and the steam produce from this stage collected by using vacuum trap.</a:t>
            </a:r>
            <a:endParaRPr lang="en-US" sz="2400" dirty="0">
              <a:solidFill>
                <a:srgbClr val="2E2F33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21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7" y="4797151"/>
            <a:ext cx="7884864" cy="132901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Sample before hydration               sample during hydration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9" t="5157" r="22903"/>
          <a:stretch/>
        </p:blipFill>
        <p:spPr bwMode="auto">
          <a:xfrm>
            <a:off x="395536" y="548680"/>
            <a:ext cx="3640776" cy="397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Content Placeholder 5" descr="https://scontent.fjrs7-1.fna.fbcdn.net/v/t1.15752-9/32116332_435558860199607_1201191100153331712_n.jpg?_nc_cat=0&amp;oh=b0367aba9d3f59263ec430188ef888a5&amp;oe=5B8717FA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86806" y="733872"/>
            <a:ext cx="3970786" cy="36004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186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509120"/>
            <a:ext cx="8229600" cy="1252728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Sample during dehydration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C:\Users\Horizon\Desktop\WhatsApp Image 2018-05-04 at 2.01.58 PM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4601633" cy="3451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5692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Horizon\Desktop\WhatsApp Image 2018-05-04 at 2.02.42 PM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2" y="1124744"/>
            <a:ext cx="3746450" cy="507342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228600" algn="ctr">
              <a:spcBef>
                <a:spcPct val="20000"/>
              </a:spcBef>
            </a:pPr>
            <a:r>
              <a:rPr lang="en-US" sz="4000" spc="0" dirty="0" smtClean="0">
                <a:solidFill>
                  <a:srgbClr val="2F2B2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Result and discussion </a:t>
            </a:r>
            <a:r>
              <a:rPr lang="en-US" sz="2000" spc="0" dirty="0">
                <a:solidFill>
                  <a:srgbClr val="2F2B2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2000" spc="0" dirty="0">
                <a:solidFill>
                  <a:srgbClr val="2F2B2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46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7620000" cy="48006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Times New Roman"/>
                <a:ea typeface="Times New Roman"/>
                <a:cs typeface="Arial"/>
              </a:rPr>
              <a:t>In the reactor experiment fresh water was produce but the amount of water was very small and also it did not leave the reactor totally.</a:t>
            </a:r>
            <a:endParaRPr lang="en-US" sz="2000" dirty="0">
              <a:solidFill>
                <a:schemeClr val="tx1"/>
              </a:solidFill>
              <a:ea typeface="Calibri"/>
              <a:cs typeface="Arial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Times New Roman"/>
                <a:ea typeface="Times New Roman"/>
                <a:cs typeface="Arial"/>
              </a:rPr>
              <a:t>And in the two stages box we produce a fresh</a:t>
            </a:r>
            <a:r>
              <a:rPr lang="ar-SA" sz="24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en-US" sz="2400" dirty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this is an indicator of the success of the process but it needs to develop and design tightly to prevent the diversion of water and must find a way to move the water in the humidification chamber to increase the efficiency of the </a:t>
            </a:r>
            <a:r>
              <a:rPr lang="en-US" sz="24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process.</a:t>
            </a:r>
            <a:endParaRPr lang="en-US" sz="2000" dirty="0">
              <a:solidFill>
                <a:schemeClr val="tx1"/>
              </a:solidFill>
              <a:ea typeface="Calibri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03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988840"/>
            <a:ext cx="7408333" cy="3450696"/>
          </a:xfrm>
        </p:spPr>
        <p:txBody>
          <a:bodyPr/>
          <a:lstStyle/>
          <a:p>
            <a:pPr marL="11430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itchFamily="18" charset="0"/>
              </a:rPr>
              <a:t> The aim of the project.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Desalination, Definition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method.</a:t>
            </a:r>
            <a:endParaRPr lang="en-US" sz="2000" spc="-100" dirty="0" smtClean="0">
              <a:solidFill>
                <a:srgbClr val="2F2B2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Hydrated salts.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work.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Methodology.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Result and Discussion.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Conclusion</a:t>
            </a:r>
            <a:endParaRPr lang="en-US" sz="2000" dirty="0" smtClean="0">
              <a:cs typeface="Times New Roman" pitchFamily="18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r>
              <a:rPr lang="en-US" sz="4000" dirty="0" smtClean="0"/>
              <a:t> 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7553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268760"/>
                <a:ext cx="7620000" cy="4800600"/>
              </a:xfrm>
            </p:spPr>
            <p:txBody>
              <a:bodyPr>
                <a:normAutofit fontScale="85000" lnSpcReduction="10000"/>
              </a:bodyPr>
              <a:lstStyle/>
              <a:p>
                <a:pPr marL="114300" indent="0" algn="just">
                  <a:lnSpc>
                    <a:spcPct val="150000"/>
                  </a:lnSpc>
                  <a:spcAft>
                    <a:spcPts val="0"/>
                  </a:spcAft>
                  <a:buNone/>
                </a:pPr>
                <a:r>
                  <a:rPr lang="en-US" sz="2400" dirty="0" smtClean="0">
                    <a:latin typeface="Times New Roman"/>
                    <a:ea typeface="Calibri"/>
                    <a:cs typeface="Arial"/>
                  </a:rPr>
                  <a:t> </a:t>
                </a:r>
                <a:endParaRPr lang="en-US" sz="2000" dirty="0">
                  <a:ea typeface="Calibri"/>
                  <a:cs typeface="Arial"/>
                </a:endParaRPr>
              </a:p>
              <a:p>
                <a:pPr algn="just">
                  <a:lnSpc>
                    <a:spcPct val="150000"/>
                  </a:lnSpc>
                  <a:spcAft>
                    <a:spcPts val="1000"/>
                  </a:spcAft>
                  <a:tabLst>
                    <a:tab pos="4076700" algn="l"/>
                  </a:tabLst>
                </a:pPr>
                <a:r>
                  <a:rPr lang="en-GB" sz="2400" dirty="0" smtClean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Arial"/>
                  </a:rPr>
                  <a:t>In this project we dried three salts at 100 ºC then exposed them to steam. There was variation in the results for each salt .First salt </a:t>
                </a:r>
                <a:r>
                  <a:rPr lang="en-GB" sz="2400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sodium sulfate has passed 36 cycles.  It has a potential to make good in absorbed water, but </a:t>
                </a:r>
                <a:r>
                  <a:rPr lang="en-GB" sz="2400" dirty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Arial"/>
                  </a:rPr>
                  <a:t>magnesium chloride</a:t>
                </a:r>
                <a:r>
                  <a:rPr lang="en-GB" sz="2400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 has passed 4 cycles only then failed .</a:t>
                </a:r>
                <a:r>
                  <a:rPr lang="en-GB" sz="2400" dirty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Arial"/>
                  </a:rPr>
                  <a:t>Alum</a:t>
                </a:r>
                <a:r>
                  <a:rPr lang="en-GB" sz="2400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 has passed 3 cycles when the sample was ground, but without grinding it reached 2 cycles only.</a:t>
                </a:r>
                <a:endParaRPr lang="en-US" sz="2000" dirty="0">
                  <a:solidFill>
                    <a:schemeClr val="tx1"/>
                  </a:solidFill>
                  <a:ea typeface="Calibri"/>
                  <a:cs typeface="Arial"/>
                </a:endParaRPr>
              </a:p>
              <a:p>
                <a:pPr algn="just">
                  <a:lnSpc>
                    <a:spcPct val="150000"/>
                  </a:lnSpc>
                  <a:spcAft>
                    <a:spcPts val="1000"/>
                  </a:spcAft>
                  <a:tabLst>
                    <a:tab pos="4076700" algn="l"/>
                  </a:tabLst>
                </a:pPr>
                <a:r>
                  <a:rPr lang="en-GB" sz="2400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In new process we used dry sodium </a:t>
                </a:r>
                <a:r>
                  <a:rPr lang="en-GB" sz="2400" dirty="0" smtClean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sulfate</a:t>
                </a:r>
                <a:r>
                  <a:rPr lang="ar-SA" sz="2400" dirty="0" smtClean="0">
                    <a:solidFill>
                      <a:schemeClr val="tx1"/>
                    </a:solidFill>
                    <a:ea typeface="Times New Roman"/>
                    <a:cs typeface="Times New Roman"/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then </a:t>
                </a:r>
                <a:r>
                  <a:rPr lang="en-US" sz="2400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we put this salt in hydration box which it contain water at </a:t>
                </a:r>
                <a:r>
                  <a:rPr lang="en-US" sz="2400" dirty="0" smtClean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3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℃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Arial"/>
                  </a:rPr>
                  <a:t> then we dried the sample by using heater and  pull the steam by using vacuum trap</a:t>
                </a:r>
                <a:r>
                  <a:rPr lang="en-US" sz="2400" dirty="0">
                    <a:effectLst/>
                    <a:latin typeface="Times New Roman"/>
                    <a:ea typeface="Times New Roman"/>
                    <a:cs typeface="Arial"/>
                  </a:rPr>
                  <a:t>.</a:t>
                </a:r>
                <a:endParaRPr lang="en-US" sz="2000" dirty="0">
                  <a:ea typeface="Calibri"/>
                  <a:cs typeface="Arial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268760"/>
                <a:ext cx="7620000" cy="4800600"/>
              </a:xfrm>
              <a:blipFill rotWithShape="1">
                <a:blip r:embed="rId2"/>
                <a:stretch>
                  <a:fillRect l="-880" r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93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628800"/>
            <a:ext cx="7620000" cy="37444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114300" indent="0" algn="ctr">
              <a:buNone/>
            </a:pPr>
            <a:endParaRPr lang="en-US" sz="6600" b="1" dirty="0" smtClean="0">
              <a:ln w="5080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marL="114300" indent="0" algn="ctr">
              <a:buNone/>
            </a:pPr>
            <a:r>
              <a:rPr lang="en-US" sz="6600" b="1" dirty="0" smtClean="0">
                <a:ln w="5080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Thank you</a:t>
            </a:r>
            <a:endParaRPr lang="en-US" sz="6600" b="1" dirty="0">
              <a:ln w="5080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758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276872"/>
            <a:ext cx="7408333" cy="3450696"/>
          </a:xfrm>
        </p:spPr>
        <p:txBody>
          <a:bodyPr/>
          <a:lstStyle/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is the largest part of essential substances for all existence on earth and a source of evolution of human civilization. </a:t>
            </a:r>
          </a:p>
          <a:p>
            <a:pPr algn="just">
              <a:buFont typeface="Arial" pitchFamily="34" charset="0"/>
              <a:buNone/>
              <a:defRPr/>
            </a:pPr>
            <a:endParaRPr lang="en-US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world running in 21</a:t>
            </a:r>
            <a:r>
              <a:rPr lang="en-US" altLang="en-US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century is facing a major problem and a challenge due to water </a:t>
            </a:r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contamination</a:t>
            </a:r>
            <a:r>
              <a:rPr lang="ar-SA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salinity</a:t>
            </a:r>
            <a:r>
              <a:rPr lang="en-US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Water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79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2132856"/>
            <a:ext cx="7408333" cy="345069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Produce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water from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Saline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ar-S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thermochemical cycles using hydrated salts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/>
              <a:t>The aim of this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en-US" sz="4000" dirty="0" smtClean="0"/>
              <a:t>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2399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7620000" cy="5276056"/>
          </a:xfrm>
        </p:spPr>
        <p:txBody>
          <a:bodyPr>
            <a:normAutofit/>
          </a:bodyPr>
          <a:lstStyle/>
          <a:p>
            <a:pPr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Removal</a:t>
            </a:r>
            <a:r>
              <a:rPr lang="ar-S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salt (sodium chloride) and other minerals from the sea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ar-S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 saline water to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make it suitable for human consumption and/or industrial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endParaRPr lang="ar-S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</a:t>
            </a:r>
          </a:p>
          <a:p>
            <a:pPr lvl="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 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exchange.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Membrane processes.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Reverse osmosis or RO.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 filtration or </a:t>
            </a:r>
            <a:r>
              <a:rPr lang="en-US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NF.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Desalination water using thermochemical cycle</a:t>
            </a:r>
            <a:r>
              <a:rPr lang="en-US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lnSpc>
                <a:spcPct val="150000"/>
              </a:lnSpc>
              <a:buNone/>
            </a:pPr>
            <a:endParaRPr lang="en-US" sz="2400" dirty="0" smtClean="0">
              <a:solidFill>
                <a:srgbClr val="333333"/>
              </a:solidFill>
              <a:latin typeface="Times New Roman"/>
            </a:endParaRPr>
          </a:p>
          <a:p>
            <a:pPr lvl="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dirty="0" smtClean="0"/>
          </a:p>
          <a:p>
            <a:pPr lvl="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228600" algn="l">
              <a:spcBef>
                <a:spcPct val="20000"/>
              </a:spcBef>
            </a:pPr>
            <a:r>
              <a:rPr lang="en-US" sz="4000" dirty="0"/>
              <a:t/>
            </a:r>
            <a:br>
              <a:rPr lang="en-US" sz="4000" dirty="0"/>
            </a:br>
            <a:r>
              <a:rPr lang="en-US" sz="4000" b="1" dirty="0"/>
              <a:t>Desalination, Definition and method</a:t>
            </a:r>
            <a:r>
              <a:rPr lang="en-US" sz="4000" dirty="0">
                <a:solidFill>
                  <a:srgbClr val="2F2B2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4000" dirty="0">
                <a:solidFill>
                  <a:srgbClr val="2F2B2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3588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988840"/>
            <a:ext cx="7408333" cy="3450696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hydrated salt is a crystalline salt molecule that is loosely attached to a certain number of water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molecules.</a:t>
            </a:r>
          </a:p>
          <a:p>
            <a:pPr marL="114300" indent="0" algn="just">
              <a:buNone/>
            </a:pP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three salts: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Sodium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sulfate decahydrate (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.10H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O).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Magnesium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chloride hexahydrate (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MgCl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.6H</a:t>
            </a:r>
            <a:r>
              <a:rPr lang="en-US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O).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Alum (Potassium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aluminium sulfate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dodecahydrate)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(KAl (SO</a:t>
            </a:r>
            <a:r>
              <a:rPr lang="en-US" sz="20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,12H</a:t>
            </a:r>
            <a:r>
              <a:rPr lang="en-US" sz="20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O). 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Hydrated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salt</a:t>
            </a:r>
            <a:r>
              <a:rPr lang="en-US" sz="4000" dirty="0" smtClean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5379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780928"/>
            <a:ext cx="7620000" cy="3656963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The thermochemical cycle consists of drying the sample in the oven (dehydration), steaming the sample in the box (hydration), and weighing the sample after each step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ar-SA" dirty="0" smtClean="0">
              <a:solidFill>
                <a:schemeClr val="tx1"/>
              </a:solidFill>
            </a:endParaRPr>
          </a:p>
          <a:p>
            <a:pPr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Thermochemical </a:t>
            </a:r>
            <a:r>
              <a:rPr lang="en-US" sz="4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98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C:\Users\Dell\Downloads\24321906_373959429692884_837132106_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822" y="548680"/>
            <a:ext cx="2736304" cy="2685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6" descr="C:\Users\Dell\Downloads\24321748_373959409692886_1977846672_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822" y="3902784"/>
            <a:ext cx="2736304" cy="27483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rved Down Arrow 5"/>
          <p:cNvSpPr/>
          <p:nvPr/>
        </p:nvSpPr>
        <p:spPr>
          <a:xfrm rot="5400000">
            <a:off x="4865072" y="3209998"/>
            <a:ext cx="2448272" cy="1158085"/>
          </a:xfrm>
          <a:prstGeom prst="curvedDownArrow">
            <a:avLst>
              <a:gd name="adj1" fmla="val 25000"/>
              <a:gd name="adj2" fmla="val 50000"/>
              <a:gd name="adj3" fmla="val 194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urved Down Arrow 7"/>
          <p:cNvSpPr/>
          <p:nvPr/>
        </p:nvSpPr>
        <p:spPr>
          <a:xfrm rot="16200000">
            <a:off x="967136" y="3065980"/>
            <a:ext cx="2448272" cy="1158085"/>
          </a:xfrm>
          <a:prstGeom prst="curvedDownArrow">
            <a:avLst>
              <a:gd name="adj1" fmla="val 25000"/>
              <a:gd name="adj2" fmla="val 50000"/>
              <a:gd name="adj3" fmla="val 194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54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2132856"/>
            <a:ext cx="7408333" cy="34506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Preparing specific amounts of samples of three different hydrated salts.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drying of all samples was done using an oven at 100°C.</a:t>
            </a:r>
          </a:p>
          <a:p>
            <a:pPr marL="11430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pc="0" dirty="0">
                <a:solidFill>
                  <a:srgbClr val="2F2B2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Previous</a:t>
            </a:r>
            <a:r>
              <a:rPr lang="en-US" sz="4000" spc="0" dirty="0">
                <a:solidFill>
                  <a:srgbClr val="2F2B20"/>
                </a:solidFill>
                <a:ea typeface="+mn-ea"/>
                <a:cs typeface="Times New Roman" pitchFamily="18" charset="0"/>
              </a:rPr>
              <a:t> </a:t>
            </a:r>
            <a:r>
              <a:rPr lang="en-US" sz="4000" spc="0" dirty="0">
                <a:solidFill>
                  <a:srgbClr val="2F2B2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work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 descr="C:\Users\Dell\Downloads\24323828_373959439692883_1233645800_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56992"/>
            <a:ext cx="2491740" cy="2674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صورة 6" descr="C:\Users\Dell\Downloads\24321906_373959429692884_837132106_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56992"/>
            <a:ext cx="2346960" cy="2674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553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626</TotalTime>
  <Words>588</Words>
  <Application>Microsoft Office PowerPoint</Application>
  <PresentationFormat>On-screen Show (4:3)</PresentationFormat>
  <Paragraphs>99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Waveform</vt:lpstr>
      <vt:lpstr>An-Najah National University Faculty Of Engineering chemical Engineering Department Graduation Project Water Desalination Using Thermochemical Cycles</vt:lpstr>
      <vt:lpstr>Outline :</vt:lpstr>
      <vt:lpstr>Water </vt:lpstr>
      <vt:lpstr>The aim of this project:</vt:lpstr>
      <vt:lpstr> Desalination, Definition and method </vt:lpstr>
      <vt:lpstr>Hydrated salt </vt:lpstr>
      <vt:lpstr>Thermochemical cycle</vt:lpstr>
      <vt:lpstr>PowerPoint Presentation</vt:lpstr>
      <vt:lpstr>Previous work</vt:lpstr>
      <vt:lpstr>PowerPoint Presentation</vt:lpstr>
      <vt:lpstr>PowerPoint Presentation</vt:lpstr>
      <vt:lpstr>Methodology  </vt:lpstr>
      <vt:lpstr>PowerPoint Presentation</vt:lpstr>
      <vt:lpstr>Salt after dehydration </vt:lpstr>
      <vt:lpstr>PowerPoint Presentation</vt:lpstr>
      <vt:lpstr>PowerPoint Presentation</vt:lpstr>
      <vt:lpstr>Sample during dehydration </vt:lpstr>
      <vt:lpstr>Result and discussion  </vt:lpstr>
      <vt:lpstr>PowerPoint Presentation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chemical Engineering Department Graduation Project I Water Desalination Using Thermochemical Cycles</dc:title>
  <dc:creator>Dell</dc:creator>
  <cp:lastModifiedBy>Horizon</cp:lastModifiedBy>
  <cp:revision>79</cp:revision>
  <dcterms:created xsi:type="dcterms:W3CDTF">2017-12-19T07:16:10Z</dcterms:created>
  <dcterms:modified xsi:type="dcterms:W3CDTF">2018-05-22T19:53:05Z</dcterms:modified>
</cp:coreProperties>
</file>