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1"/>
  </p:notesMasterIdLst>
  <p:sldIdLst>
    <p:sldId id="429" r:id="rId2"/>
    <p:sldId id="430" r:id="rId3"/>
    <p:sldId id="431" r:id="rId4"/>
    <p:sldId id="432" r:id="rId5"/>
    <p:sldId id="433" r:id="rId6"/>
    <p:sldId id="434" r:id="rId7"/>
    <p:sldId id="435" r:id="rId8"/>
    <p:sldId id="436" r:id="rId9"/>
    <p:sldId id="437" r:id="rId10"/>
    <p:sldId id="438" r:id="rId11"/>
    <p:sldId id="439" r:id="rId12"/>
    <p:sldId id="440" r:id="rId13"/>
    <p:sldId id="441" r:id="rId14"/>
    <p:sldId id="442" r:id="rId15"/>
    <p:sldId id="365" r:id="rId16"/>
    <p:sldId id="366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5" r:id="rId26"/>
    <p:sldId id="376" r:id="rId27"/>
    <p:sldId id="377" r:id="rId28"/>
    <p:sldId id="378" r:id="rId29"/>
    <p:sldId id="379" r:id="rId30"/>
    <p:sldId id="380" r:id="rId31"/>
    <p:sldId id="381" r:id="rId32"/>
    <p:sldId id="382" r:id="rId33"/>
    <p:sldId id="383" r:id="rId34"/>
    <p:sldId id="384" r:id="rId35"/>
    <p:sldId id="385" r:id="rId36"/>
    <p:sldId id="386" r:id="rId37"/>
    <p:sldId id="387" r:id="rId38"/>
    <p:sldId id="388" r:id="rId39"/>
    <p:sldId id="389" r:id="rId40"/>
    <p:sldId id="390" r:id="rId41"/>
    <p:sldId id="391" r:id="rId42"/>
    <p:sldId id="392" r:id="rId43"/>
    <p:sldId id="393" r:id="rId44"/>
    <p:sldId id="394" r:id="rId45"/>
    <p:sldId id="395" r:id="rId46"/>
    <p:sldId id="396" r:id="rId47"/>
    <p:sldId id="397" r:id="rId48"/>
    <p:sldId id="398" r:id="rId49"/>
    <p:sldId id="399" r:id="rId50"/>
    <p:sldId id="421" r:id="rId51"/>
    <p:sldId id="400" r:id="rId52"/>
    <p:sldId id="401" r:id="rId53"/>
    <p:sldId id="402" r:id="rId54"/>
    <p:sldId id="403" r:id="rId55"/>
    <p:sldId id="404" r:id="rId56"/>
    <p:sldId id="405" r:id="rId57"/>
    <p:sldId id="406" r:id="rId58"/>
    <p:sldId id="407" r:id="rId59"/>
    <p:sldId id="408" r:id="rId60"/>
    <p:sldId id="409" r:id="rId61"/>
    <p:sldId id="410" r:id="rId62"/>
    <p:sldId id="411" r:id="rId63"/>
    <p:sldId id="443" r:id="rId64"/>
    <p:sldId id="412" r:id="rId65"/>
    <p:sldId id="413" r:id="rId66"/>
    <p:sldId id="414" r:id="rId67"/>
    <p:sldId id="415" r:id="rId68"/>
    <p:sldId id="416" r:id="rId69"/>
    <p:sldId id="417" r:id="rId70"/>
    <p:sldId id="418" r:id="rId71"/>
    <p:sldId id="426" r:id="rId72"/>
    <p:sldId id="419" r:id="rId73"/>
    <p:sldId id="422" r:id="rId74"/>
    <p:sldId id="420" r:id="rId75"/>
    <p:sldId id="423" r:id="rId76"/>
    <p:sldId id="424" r:id="rId77"/>
    <p:sldId id="427" r:id="rId78"/>
    <p:sldId id="425" r:id="rId79"/>
    <p:sldId id="428" r:id="rId80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نمط ذو سمات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نمط ذو سمات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نمط متوسط 1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12" autoAdjust="0"/>
    <p:restoredTop sz="93369" autoAdjust="0"/>
  </p:normalViewPr>
  <p:slideViewPr>
    <p:cSldViewPr>
      <p:cViewPr>
        <p:scale>
          <a:sx n="66" d="100"/>
          <a:sy n="66" d="100"/>
        </p:scale>
        <p:origin x="-636" y="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hart>
    <c:title>
      <c:txPr>
        <a:bodyPr/>
        <a:lstStyle/>
        <a:p>
          <a:pPr>
            <a:defRPr lang="ar-JO"/>
          </a:pPr>
          <a:endParaRPr lang="en-US"/>
        </a:p>
      </c:txPr>
    </c:title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lang="ar-JO"/>
                </a:pPr>
                <a:endParaRPr lang="en-US"/>
              </a:p>
            </c:txPr>
            <c:showPercent val="1"/>
          </c:dLbls>
          <c:val>
            <c:numRef>
              <c:f>ورقة1!$C$7:$C$15</c:f>
              <c:numCache>
                <c:formatCode>General</c:formatCode>
                <c:ptCount val="9"/>
                <c:pt idx="0">
                  <c:v>5.4622271401267479</c:v>
                </c:pt>
                <c:pt idx="1">
                  <c:v>3.6917815109144012</c:v>
                </c:pt>
                <c:pt idx="2">
                  <c:v>40.252489689165998</c:v>
                </c:pt>
                <c:pt idx="3">
                  <c:v>6.5989337088824067</c:v>
                </c:pt>
                <c:pt idx="4">
                  <c:v>9.9486973141534989</c:v>
                </c:pt>
                <c:pt idx="5">
                  <c:v>1.3781309727391611</c:v>
                </c:pt>
                <c:pt idx="6">
                  <c:v>14.052912181873051</c:v>
                </c:pt>
                <c:pt idx="7">
                  <c:v>15.828387486168394</c:v>
                </c:pt>
                <c:pt idx="8">
                  <c:v>2.7864399959762598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 rtl="0">
            <a:defRPr lang="ar-JO"/>
          </a:pPr>
          <a:endParaRPr lang="en-US"/>
        </a:p>
      </c:txPr>
    </c:legend>
    <c:plotVisOnly val="1"/>
  </c:chart>
  <c:txPr>
    <a:bodyPr/>
    <a:lstStyle/>
    <a:p>
      <a:pPr>
        <a:defRPr>
          <a:solidFill>
            <a:schemeClr val="accent3"/>
          </a:solidFill>
        </a:defRPr>
      </a:pPr>
      <a:endParaRPr lang="en-US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0DFFAC-17EE-4787-AE4E-63D3853B1F37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27C6EFD-40CE-4F8B-A7CC-8390812B4F65}">
      <dgm:prSet phldrT="[نص]" custT="1"/>
      <dgm:spPr>
        <a:solidFill>
          <a:srgbClr val="FF0000"/>
        </a:solidFill>
      </dgm:spPr>
      <dgm:t>
        <a:bodyPr/>
        <a:lstStyle/>
        <a:p>
          <a:pPr rtl="1"/>
          <a:r>
            <a:rPr lang="en-US" sz="2400" b="1" kern="1200" spc="-150" dirty="0" smtClean="0">
              <a:solidFill>
                <a:schemeClr val="tx1"/>
              </a:solidFill>
              <a:latin typeface="+mn-lt"/>
              <a:ea typeface="+mn-ea"/>
              <a:cs typeface="+mj-cs"/>
            </a:rPr>
            <a:t>Architectural modifications</a:t>
          </a:r>
          <a:endParaRPr lang="ar-SA" sz="2400" b="1" kern="1200" spc="-150" dirty="0">
            <a:solidFill>
              <a:schemeClr val="tx1"/>
            </a:solidFill>
            <a:latin typeface="+mn-lt"/>
            <a:ea typeface="+mn-ea"/>
            <a:cs typeface="+mj-cs"/>
          </a:endParaRPr>
        </a:p>
      </dgm:t>
    </dgm:pt>
    <dgm:pt modelId="{6A0291AD-ADB9-4E4E-B9FA-1FF62CE471D6}" type="parTrans" cxnId="{50AF4C22-7A1C-444C-AF42-BCF830C26FCE}">
      <dgm:prSet/>
      <dgm:spPr/>
      <dgm:t>
        <a:bodyPr/>
        <a:lstStyle/>
        <a:p>
          <a:pPr rtl="1"/>
          <a:endParaRPr lang="ar-SA"/>
        </a:p>
      </dgm:t>
    </dgm:pt>
    <dgm:pt modelId="{1B517F95-ED1F-4091-9CF7-F479FC984C3F}" type="sibTrans" cxnId="{50AF4C22-7A1C-444C-AF42-BCF830C26FCE}">
      <dgm:prSet/>
      <dgm:spPr/>
      <dgm:t>
        <a:bodyPr/>
        <a:lstStyle/>
        <a:p>
          <a:pPr rtl="1"/>
          <a:endParaRPr lang="ar-SA"/>
        </a:p>
      </dgm:t>
    </dgm:pt>
    <dgm:pt modelId="{588E96D3-D442-493F-B085-E657BADED042}">
      <dgm:prSet phldrT="[نص]" custT="1"/>
      <dgm:spPr>
        <a:solidFill>
          <a:srgbClr val="FF0000"/>
        </a:solidFill>
      </dgm:spPr>
      <dgm:t>
        <a:bodyPr/>
        <a:lstStyle/>
        <a:p>
          <a:pPr rtl="1"/>
          <a:r>
            <a:rPr lang="en-US" sz="2400" b="1" kern="1200" spc="-150" dirty="0" smtClean="0">
              <a:solidFill>
                <a:schemeClr val="tx1"/>
              </a:solidFill>
              <a:latin typeface="+mn-lt"/>
              <a:ea typeface="+mn-ea"/>
              <a:cs typeface="+mj-cs"/>
            </a:rPr>
            <a:t>Structural design</a:t>
          </a:r>
          <a:endParaRPr lang="ar-SA" sz="2400" b="1" kern="1200" spc="-150" dirty="0">
            <a:solidFill>
              <a:schemeClr val="tx1"/>
            </a:solidFill>
            <a:latin typeface="+mn-lt"/>
            <a:ea typeface="+mn-ea"/>
            <a:cs typeface="+mj-cs"/>
          </a:endParaRPr>
        </a:p>
      </dgm:t>
    </dgm:pt>
    <dgm:pt modelId="{61C4732C-6007-434F-9A41-25FFAC09FD3D}" type="parTrans" cxnId="{2959C2F2-F3D2-46CA-AD21-0FA40343C9B6}">
      <dgm:prSet/>
      <dgm:spPr/>
      <dgm:t>
        <a:bodyPr/>
        <a:lstStyle/>
        <a:p>
          <a:pPr rtl="1"/>
          <a:endParaRPr lang="ar-SA"/>
        </a:p>
      </dgm:t>
    </dgm:pt>
    <dgm:pt modelId="{CF095E04-D03D-4056-8B88-F64904DB31FB}" type="sibTrans" cxnId="{2959C2F2-F3D2-46CA-AD21-0FA40343C9B6}">
      <dgm:prSet/>
      <dgm:spPr/>
      <dgm:t>
        <a:bodyPr/>
        <a:lstStyle/>
        <a:p>
          <a:pPr rtl="1"/>
          <a:endParaRPr lang="ar-SA"/>
        </a:p>
      </dgm:t>
    </dgm:pt>
    <dgm:pt modelId="{A6293CE5-1E1B-4123-A6B6-195F12E9A33E}">
      <dgm:prSet phldrT="[نص]" custT="1"/>
      <dgm:spPr>
        <a:solidFill>
          <a:srgbClr val="FF0000"/>
        </a:solidFill>
      </dgm:spPr>
      <dgm:t>
        <a:bodyPr/>
        <a:lstStyle/>
        <a:p>
          <a:pPr algn="ctr" rtl="1" fontAlgn="base">
            <a:spcBef>
              <a:spcPct val="0"/>
            </a:spcBef>
            <a:spcAft>
              <a:spcPct val="0"/>
            </a:spcAft>
          </a:pPr>
          <a:r>
            <a:rPr lang="en-US" sz="2400" b="1" kern="1200" spc="-150" dirty="0" smtClean="0">
              <a:solidFill>
                <a:schemeClr val="tx1"/>
              </a:solidFill>
              <a:latin typeface="+mn-lt"/>
              <a:ea typeface="+mn-ea"/>
              <a:cs typeface="+mj-cs"/>
            </a:rPr>
            <a:t>Environmental design</a:t>
          </a:r>
          <a:endParaRPr lang="ar-SA" sz="2400" b="1" kern="1200" spc="-150" dirty="0">
            <a:solidFill>
              <a:schemeClr val="tx1"/>
            </a:solidFill>
            <a:latin typeface="+mn-lt"/>
            <a:ea typeface="+mn-ea"/>
            <a:cs typeface="+mj-cs"/>
          </a:endParaRPr>
        </a:p>
      </dgm:t>
    </dgm:pt>
    <dgm:pt modelId="{C43C5E89-D467-41C1-9D2F-D2FF7D65E6FE}" type="parTrans" cxnId="{5E799DAD-F513-4A3D-900F-FAFE3E82C871}">
      <dgm:prSet/>
      <dgm:spPr/>
      <dgm:t>
        <a:bodyPr/>
        <a:lstStyle/>
        <a:p>
          <a:pPr rtl="1"/>
          <a:endParaRPr lang="ar-SA"/>
        </a:p>
      </dgm:t>
    </dgm:pt>
    <dgm:pt modelId="{B00CC613-A7C3-41D9-B0BF-8241C5CC6CCA}" type="sibTrans" cxnId="{5E799DAD-F513-4A3D-900F-FAFE3E82C871}">
      <dgm:prSet/>
      <dgm:spPr/>
      <dgm:t>
        <a:bodyPr/>
        <a:lstStyle/>
        <a:p>
          <a:pPr rtl="1"/>
          <a:endParaRPr lang="ar-SA"/>
        </a:p>
      </dgm:t>
    </dgm:pt>
    <dgm:pt modelId="{ADD8770B-5CA0-4267-A8B4-4E2C81B86DAE}">
      <dgm:prSet phldrT="[نص]" custT="1"/>
      <dgm:spPr>
        <a:solidFill>
          <a:srgbClr val="FF0000"/>
        </a:solidFill>
      </dgm:spPr>
      <dgm:t>
        <a:bodyPr/>
        <a:lstStyle/>
        <a:p>
          <a:pPr rtl="1"/>
          <a:r>
            <a:rPr lang="en-US" sz="2400" b="1" kern="1200" spc="-150" dirty="0" smtClean="0">
              <a:solidFill>
                <a:schemeClr val="tx1"/>
              </a:solidFill>
              <a:latin typeface="+mn-lt"/>
              <a:ea typeface="+mn-ea"/>
              <a:cs typeface="+mj-cs"/>
            </a:rPr>
            <a:t>Internal system design</a:t>
          </a:r>
          <a:endParaRPr lang="ar-SA" sz="2400" b="1" kern="1200" spc="-150" dirty="0">
            <a:solidFill>
              <a:schemeClr val="tx1"/>
            </a:solidFill>
            <a:latin typeface="+mn-lt"/>
            <a:ea typeface="+mn-ea"/>
            <a:cs typeface="+mj-cs"/>
          </a:endParaRPr>
        </a:p>
      </dgm:t>
    </dgm:pt>
    <dgm:pt modelId="{90A00702-B3BA-4684-B95A-E6CA49C3DD08}" type="parTrans" cxnId="{D3F8C386-3447-40F2-9AEE-8AE2A70E6CF0}">
      <dgm:prSet/>
      <dgm:spPr/>
      <dgm:t>
        <a:bodyPr/>
        <a:lstStyle/>
        <a:p>
          <a:pPr rtl="1"/>
          <a:endParaRPr lang="ar-SA"/>
        </a:p>
      </dgm:t>
    </dgm:pt>
    <dgm:pt modelId="{C1AD288E-766E-40EB-8C98-BC25534C0D90}" type="sibTrans" cxnId="{D3F8C386-3447-40F2-9AEE-8AE2A70E6CF0}">
      <dgm:prSet/>
      <dgm:spPr/>
      <dgm:t>
        <a:bodyPr/>
        <a:lstStyle/>
        <a:p>
          <a:pPr rtl="1"/>
          <a:endParaRPr lang="ar-SA"/>
        </a:p>
      </dgm:t>
    </dgm:pt>
    <dgm:pt modelId="{1FA4785B-4E20-40E7-987E-093301D4560B}" type="pres">
      <dgm:prSet presAssocID="{470DFFAC-17EE-4787-AE4E-63D3853B1F3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  <dgm:pt modelId="{5BE846B2-A683-47BC-8A9F-C201B9B857D8}" type="pres">
      <dgm:prSet presAssocID="{127C6EFD-40CE-4F8B-A7CC-8390812B4F65}" presName="node" presStyleLbl="node1" presStyleIdx="0" presStyleCnt="4" custScaleX="139708" custScaleY="11356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6958D5-D8E9-4BC7-B389-F8B134599191}" type="pres">
      <dgm:prSet presAssocID="{127C6EFD-40CE-4F8B-A7CC-8390812B4F65}" presName="spNode" presStyleCnt="0"/>
      <dgm:spPr/>
      <dgm:t>
        <a:bodyPr/>
        <a:lstStyle/>
        <a:p>
          <a:pPr rtl="1"/>
          <a:endParaRPr lang="ar-SA"/>
        </a:p>
      </dgm:t>
    </dgm:pt>
    <dgm:pt modelId="{0FF964D6-30D2-40D1-A511-7038435C46E2}" type="pres">
      <dgm:prSet presAssocID="{1B517F95-ED1F-4091-9CF7-F479FC984C3F}" presName="sibTrans" presStyleLbl="sibTrans1D1" presStyleIdx="0" presStyleCnt="4"/>
      <dgm:spPr/>
      <dgm:t>
        <a:bodyPr/>
        <a:lstStyle/>
        <a:p>
          <a:pPr rtl="1"/>
          <a:endParaRPr lang="ar-JO"/>
        </a:p>
      </dgm:t>
    </dgm:pt>
    <dgm:pt modelId="{392608E0-65FE-43A6-96D6-948656500CE6}" type="pres">
      <dgm:prSet presAssocID="{588E96D3-D442-493F-B085-E657BADED042}" presName="node" presStyleLbl="node1" presStyleIdx="1" presStyleCnt="4" custScaleX="139976" custScaleY="104780" custRadScaleRad="123268" custRadScaleInc="337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9D8E4E-C21D-43C6-9DA1-11B9863AE288}" type="pres">
      <dgm:prSet presAssocID="{588E96D3-D442-493F-B085-E657BADED042}" presName="spNode" presStyleCnt="0"/>
      <dgm:spPr/>
      <dgm:t>
        <a:bodyPr/>
        <a:lstStyle/>
        <a:p>
          <a:pPr rtl="1"/>
          <a:endParaRPr lang="ar-SA"/>
        </a:p>
      </dgm:t>
    </dgm:pt>
    <dgm:pt modelId="{575242AC-539B-46EA-BD1B-F5341E9582DC}" type="pres">
      <dgm:prSet presAssocID="{CF095E04-D03D-4056-8B88-F64904DB31FB}" presName="sibTrans" presStyleLbl="sibTrans1D1" presStyleIdx="1" presStyleCnt="4"/>
      <dgm:spPr/>
      <dgm:t>
        <a:bodyPr/>
        <a:lstStyle/>
        <a:p>
          <a:pPr rtl="1"/>
          <a:endParaRPr lang="ar-JO"/>
        </a:p>
      </dgm:t>
    </dgm:pt>
    <dgm:pt modelId="{7DA012E2-9453-4080-86E8-D71B0E090348}" type="pres">
      <dgm:prSet presAssocID="{A6293CE5-1E1B-4123-A6B6-195F12E9A33E}" presName="node" presStyleLbl="node1" presStyleIdx="2" presStyleCnt="4" custScaleX="133405" custScaleY="1038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B7D6FC-3DDA-4B66-B5B8-FEBABA289637}" type="pres">
      <dgm:prSet presAssocID="{A6293CE5-1E1B-4123-A6B6-195F12E9A33E}" presName="spNode" presStyleCnt="0"/>
      <dgm:spPr/>
      <dgm:t>
        <a:bodyPr/>
        <a:lstStyle/>
        <a:p>
          <a:pPr rtl="1"/>
          <a:endParaRPr lang="ar-SA"/>
        </a:p>
      </dgm:t>
    </dgm:pt>
    <dgm:pt modelId="{2538896E-296A-4E94-8FB7-2710ED57259B}" type="pres">
      <dgm:prSet presAssocID="{B00CC613-A7C3-41D9-B0BF-8241C5CC6CCA}" presName="sibTrans" presStyleLbl="sibTrans1D1" presStyleIdx="2" presStyleCnt="4"/>
      <dgm:spPr/>
      <dgm:t>
        <a:bodyPr/>
        <a:lstStyle/>
        <a:p>
          <a:pPr rtl="1"/>
          <a:endParaRPr lang="ar-JO"/>
        </a:p>
      </dgm:t>
    </dgm:pt>
    <dgm:pt modelId="{FB26186F-D142-4A23-928F-A237D36E173A}" type="pres">
      <dgm:prSet presAssocID="{ADD8770B-5CA0-4267-A8B4-4E2C81B86DAE}" presName="node" presStyleLbl="node1" presStyleIdx="3" presStyleCnt="4" custScaleX="137134" custScaleY="115945" custRadScaleRad="119703" custRadScaleInc="377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E45B5D-C77D-498D-AE1D-0632F0E90952}" type="pres">
      <dgm:prSet presAssocID="{ADD8770B-5CA0-4267-A8B4-4E2C81B86DAE}" presName="spNode" presStyleCnt="0"/>
      <dgm:spPr/>
      <dgm:t>
        <a:bodyPr/>
        <a:lstStyle/>
        <a:p>
          <a:pPr rtl="1"/>
          <a:endParaRPr lang="ar-SA"/>
        </a:p>
      </dgm:t>
    </dgm:pt>
    <dgm:pt modelId="{32682D6A-310D-4D0B-8633-CB96C35B9F98}" type="pres">
      <dgm:prSet presAssocID="{C1AD288E-766E-40EB-8C98-BC25534C0D90}" presName="sibTrans" presStyleLbl="sibTrans1D1" presStyleIdx="3" presStyleCnt="4"/>
      <dgm:spPr/>
      <dgm:t>
        <a:bodyPr/>
        <a:lstStyle/>
        <a:p>
          <a:pPr rtl="1"/>
          <a:endParaRPr lang="ar-JO"/>
        </a:p>
      </dgm:t>
    </dgm:pt>
  </dgm:ptLst>
  <dgm:cxnLst>
    <dgm:cxn modelId="{14E121DD-1402-462E-8264-ED94461FAB11}" type="presOf" srcId="{588E96D3-D442-493F-B085-E657BADED042}" destId="{392608E0-65FE-43A6-96D6-948656500CE6}" srcOrd="0" destOrd="0" presId="urn:microsoft.com/office/officeart/2005/8/layout/cycle6"/>
    <dgm:cxn modelId="{D3F8C386-3447-40F2-9AEE-8AE2A70E6CF0}" srcId="{470DFFAC-17EE-4787-AE4E-63D3853B1F37}" destId="{ADD8770B-5CA0-4267-A8B4-4E2C81B86DAE}" srcOrd="3" destOrd="0" parTransId="{90A00702-B3BA-4684-B95A-E6CA49C3DD08}" sibTransId="{C1AD288E-766E-40EB-8C98-BC25534C0D90}"/>
    <dgm:cxn modelId="{F2F3A51D-EB0F-4847-B0BA-F1B4DBA029A9}" type="presOf" srcId="{B00CC613-A7C3-41D9-B0BF-8241C5CC6CCA}" destId="{2538896E-296A-4E94-8FB7-2710ED57259B}" srcOrd="0" destOrd="0" presId="urn:microsoft.com/office/officeart/2005/8/layout/cycle6"/>
    <dgm:cxn modelId="{9DBFC0AC-79BF-4B59-ABEF-F9387990DCA0}" type="presOf" srcId="{A6293CE5-1E1B-4123-A6B6-195F12E9A33E}" destId="{7DA012E2-9453-4080-86E8-D71B0E090348}" srcOrd="0" destOrd="0" presId="urn:microsoft.com/office/officeart/2005/8/layout/cycle6"/>
    <dgm:cxn modelId="{2959C2F2-F3D2-46CA-AD21-0FA40343C9B6}" srcId="{470DFFAC-17EE-4787-AE4E-63D3853B1F37}" destId="{588E96D3-D442-493F-B085-E657BADED042}" srcOrd="1" destOrd="0" parTransId="{61C4732C-6007-434F-9A41-25FFAC09FD3D}" sibTransId="{CF095E04-D03D-4056-8B88-F64904DB31FB}"/>
    <dgm:cxn modelId="{13E3FF02-B413-4C58-951F-712F64D1E81F}" type="presOf" srcId="{ADD8770B-5CA0-4267-A8B4-4E2C81B86DAE}" destId="{FB26186F-D142-4A23-928F-A237D36E173A}" srcOrd="0" destOrd="0" presId="urn:microsoft.com/office/officeart/2005/8/layout/cycle6"/>
    <dgm:cxn modelId="{C6E94F14-3E62-49CF-A139-9420DF3119B1}" type="presOf" srcId="{470DFFAC-17EE-4787-AE4E-63D3853B1F37}" destId="{1FA4785B-4E20-40E7-987E-093301D4560B}" srcOrd="0" destOrd="0" presId="urn:microsoft.com/office/officeart/2005/8/layout/cycle6"/>
    <dgm:cxn modelId="{5E799DAD-F513-4A3D-900F-FAFE3E82C871}" srcId="{470DFFAC-17EE-4787-AE4E-63D3853B1F37}" destId="{A6293CE5-1E1B-4123-A6B6-195F12E9A33E}" srcOrd="2" destOrd="0" parTransId="{C43C5E89-D467-41C1-9D2F-D2FF7D65E6FE}" sibTransId="{B00CC613-A7C3-41D9-B0BF-8241C5CC6CCA}"/>
    <dgm:cxn modelId="{50AF4C22-7A1C-444C-AF42-BCF830C26FCE}" srcId="{470DFFAC-17EE-4787-AE4E-63D3853B1F37}" destId="{127C6EFD-40CE-4F8B-A7CC-8390812B4F65}" srcOrd="0" destOrd="0" parTransId="{6A0291AD-ADB9-4E4E-B9FA-1FF62CE471D6}" sibTransId="{1B517F95-ED1F-4091-9CF7-F479FC984C3F}"/>
    <dgm:cxn modelId="{FBF9F6B0-BA07-4EC9-9EDC-7BBCC3A522E1}" type="presOf" srcId="{1B517F95-ED1F-4091-9CF7-F479FC984C3F}" destId="{0FF964D6-30D2-40D1-A511-7038435C46E2}" srcOrd="0" destOrd="0" presId="urn:microsoft.com/office/officeart/2005/8/layout/cycle6"/>
    <dgm:cxn modelId="{05772AFB-C5D2-4E3C-83C4-F73789BB86AE}" type="presOf" srcId="{CF095E04-D03D-4056-8B88-F64904DB31FB}" destId="{575242AC-539B-46EA-BD1B-F5341E9582DC}" srcOrd="0" destOrd="0" presId="urn:microsoft.com/office/officeart/2005/8/layout/cycle6"/>
    <dgm:cxn modelId="{F2768B3F-FD94-4F04-B92D-66719B5C77FA}" type="presOf" srcId="{127C6EFD-40CE-4F8B-A7CC-8390812B4F65}" destId="{5BE846B2-A683-47BC-8A9F-C201B9B857D8}" srcOrd="0" destOrd="0" presId="urn:microsoft.com/office/officeart/2005/8/layout/cycle6"/>
    <dgm:cxn modelId="{35755E71-EDF9-41B1-8306-BCA64F5E015A}" type="presOf" srcId="{C1AD288E-766E-40EB-8C98-BC25534C0D90}" destId="{32682D6A-310D-4D0B-8633-CB96C35B9F98}" srcOrd="0" destOrd="0" presId="urn:microsoft.com/office/officeart/2005/8/layout/cycle6"/>
    <dgm:cxn modelId="{30CB4E6C-BE5D-4E4D-8482-B2BB8F54197C}" type="presParOf" srcId="{1FA4785B-4E20-40E7-987E-093301D4560B}" destId="{5BE846B2-A683-47BC-8A9F-C201B9B857D8}" srcOrd="0" destOrd="0" presId="urn:microsoft.com/office/officeart/2005/8/layout/cycle6"/>
    <dgm:cxn modelId="{2598563D-0A44-485A-8F1F-3A67A2D5F6B6}" type="presParOf" srcId="{1FA4785B-4E20-40E7-987E-093301D4560B}" destId="{AB6958D5-D8E9-4BC7-B389-F8B134599191}" srcOrd="1" destOrd="0" presId="urn:microsoft.com/office/officeart/2005/8/layout/cycle6"/>
    <dgm:cxn modelId="{99D17DA8-614B-464C-B580-CB79D61DA7AA}" type="presParOf" srcId="{1FA4785B-4E20-40E7-987E-093301D4560B}" destId="{0FF964D6-30D2-40D1-A511-7038435C46E2}" srcOrd="2" destOrd="0" presId="urn:microsoft.com/office/officeart/2005/8/layout/cycle6"/>
    <dgm:cxn modelId="{3A216D60-2BE4-4D7A-A9F7-FE8A06256506}" type="presParOf" srcId="{1FA4785B-4E20-40E7-987E-093301D4560B}" destId="{392608E0-65FE-43A6-96D6-948656500CE6}" srcOrd="3" destOrd="0" presId="urn:microsoft.com/office/officeart/2005/8/layout/cycle6"/>
    <dgm:cxn modelId="{75822126-28D8-4422-B91B-811EA9F89944}" type="presParOf" srcId="{1FA4785B-4E20-40E7-987E-093301D4560B}" destId="{3E9D8E4E-C21D-43C6-9DA1-11B9863AE288}" srcOrd="4" destOrd="0" presId="urn:microsoft.com/office/officeart/2005/8/layout/cycle6"/>
    <dgm:cxn modelId="{FFD78D68-C88B-48BF-9A0A-D8200871D6BA}" type="presParOf" srcId="{1FA4785B-4E20-40E7-987E-093301D4560B}" destId="{575242AC-539B-46EA-BD1B-F5341E9582DC}" srcOrd="5" destOrd="0" presId="urn:microsoft.com/office/officeart/2005/8/layout/cycle6"/>
    <dgm:cxn modelId="{77AE4332-AC49-41F5-A57A-38A2C25BECD7}" type="presParOf" srcId="{1FA4785B-4E20-40E7-987E-093301D4560B}" destId="{7DA012E2-9453-4080-86E8-D71B0E090348}" srcOrd="6" destOrd="0" presId="urn:microsoft.com/office/officeart/2005/8/layout/cycle6"/>
    <dgm:cxn modelId="{2F6A8F18-7D1D-49C6-AB29-990C0BE003A1}" type="presParOf" srcId="{1FA4785B-4E20-40E7-987E-093301D4560B}" destId="{68B7D6FC-3DDA-4B66-B5B8-FEBABA289637}" srcOrd="7" destOrd="0" presId="urn:microsoft.com/office/officeart/2005/8/layout/cycle6"/>
    <dgm:cxn modelId="{A4F0DB64-884C-4648-8488-1D1937B7413D}" type="presParOf" srcId="{1FA4785B-4E20-40E7-987E-093301D4560B}" destId="{2538896E-296A-4E94-8FB7-2710ED57259B}" srcOrd="8" destOrd="0" presId="urn:microsoft.com/office/officeart/2005/8/layout/cycle6"/>
    <dgm:cxn modelId="{F47E87DE-8655-40B9-8E51-C2F0DE9D20F7}" type="presParOf" srcId="{1FA4785B-4E20-40E7-987E-093301D4560B}" destId="{FB26186F-D142-4A23-928F-A237D36E173A}" srcOrd="9" destOrd="0" presId="urn:microsoft.com/office/officeart/2005/8/layout/cycle6"/>
    <dgm:cxn modelId="{2451A150-0504-4595-B425-AE37E7F5BEA1}" type="presParOf" srcId="{1FA4785B-4E20-40E7-987E-093301D4560B}" destId="{DEE45B5D-C77D-498D-AE1D-0632F0E90952}" srcOrd="10" destOrd="0" presId="urn:microsoft.com/office/officeart/2005/8/layout/cycle6"/>
    <dgm:cxn modelId="{FAF1E727-2F2C-4243-B54C-EC5BDF022336}" type="presParOf" srcId="{1FA4785B-4E20-40E7-987E-093301D4560B}" destId="{32682D6A-310D-4D0B-8633-CB96C35B9F98}" srcOrd="11" destOrd="0" presId="urn:microsoft.com/office/officeart/2005/8/layout/cycle6"/>
  </dgm:cxnLst>
  <dgm:bg>
    <a:effectLst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0.73077</cdr:x>
      <cdr:y>0.30435</cdr:y>
    </cdr:from>
    <cdr:to>
      <cdr:x>0.8077</cdr:x>
      <cdr:y>0.36232</cdr:y>
    </cdr:to>
    <cdr:sp macro="" textlink="">
      <cdr:nvSpPr>
        <cdr:cNvPr id="3" name="رابط كسهم مستقيم 2"/>
        <cdr:cNvSpPr/>
      </cdr:nvSpPr>
      <cdr:spPr>
        <a:xfrm xmlns:a="http://schemas.openxmlformats.org/drawingml/2006/main" flipV="1">
          <a:off x="4071966" y="1500198"/>
          <a:ext cx="428628" cy="28575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2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 b="1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0.78206</cdr:x>
      <cdr:y>0.21739</cdr:y>
    </cdr:from>
    <cdr:to>
      <cdr:x>0.94616</cdr:x>
      <cdr:y>0.30435</cdr:y>
    </cdr:to>
    <cdr:sp macro="" textlink="">
      <cdr:nvSpPr>
        <cdr:cNvPr id="5" name="مربع نص 4"/>
        <cdr:cNvSpPr txBox="1"/>
      </cdr:nvSpPr>
      <cdr:spPr>
        <a:xfrm xmlns:a="http://schemas.openxmlformats.org/drawingml/2006/main">
          <a:off x="4357718" y="1071570"/>
          <a:ext cx="91440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en-US" dirty="0" smtClean="0">
              <a:solidFill>
                <a:schemeClr val="bg1"/>
              </a:solidFill>
            </a:rPr>
            <a:t>Inside wall</a:t>
          </a:r>
          <a:endParaRPr lang="ar-JO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0.71795</cdr:x>
      <cdr:y>0.13044</cdr:y>
    </cdr:from>
    <cdr:to>
      <cdr:x>0.88206</cdr:x>
      <cdr:y>0.31594</cdr:y>
    </cdr:to>
    <cdr:sp macro="" textlink="">
      <cdr:nvSpPr>
        <cdr:cNvPr id="6" name="مربع نص 5"/>
        <cdr:cNvSpPr txBox="1"/>
      </cdr:nvSpPr>
      <cdr:spPr>
        <a:xfrm xmlns:a="http://schemas.openxmlformats.org/drawingml/2006/main">
          <a:off x="4000528" y="6429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en-US" dirty="0" smtClean="0">
              <a:solidFill>
                <a:schemeClr val="bg1"/>
              </a:solidFill>
            </a:rPr>
            <a:t>out side wall bellow grade</a:t>
          </a:r>
          <a:endParaRPr lang="ar-JO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0.60257</cdr:x>
      <cdr:y>0.10145</cdr:y>
    </cdr:from>
    <cdr:to>
      <cdr:x>0.76667</cdr:x>
      <cdr:y>0.28696</cdr:y>
    </cdr:to>
    <cdr:sp macro="" textlink="">
      <cdr:nvSpPr>
        <cdr:cNvPr id="7" name="مربع نص 6"/>
        <cdr:cNvSpPr txBox="1"/>
      </cdr:nvSpPr>
      <cdr:spPr>
        <a:xfrm xmlns:a="http://schemas.openxmlformats.org/drawingml/2006/main">
          <a:off x="3357586" y="5000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en-US" sz="1100" dirty="0" smtClean="0">
              <a:solidFill>
                <a:schemeClr val="bg1"/>
              </a:solidFill>
            </a:rPr>
            <a:t>Out side wall</a:t>
          </a:r>
          <a:endParaRPr lang="ar-JO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0.10256</cdr:x>
      <cdr:y>0.46377</cdr:y>
    </cdr:from>
    <cdr:to>
      <cdr:x>0.15385</cdr:x>
      <cdr:y>0.46409</cdr:y>
    </cdr:to>
    <cdr:sp macro="" textlink="">
      <cdr:nvSpPr>
        <cdr:cNvPr id="9" name="رابط كسهم مستقيم 8"/>
        <cdr:cNvSpPr/>
      </cdr:nvSpPr>
      <cdr:spPr>
        <a:xfrm xmlns:a="http://schemas.openxmlformats.org/drawingml/2006/main" rot="10800000">
          <a:off x="571503" y="2286016"/>
          <a:ext cx="285753" cy="158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0.11539</cdr:x>
      <cdr:y>0.72464</cdr:y>
    </cdr:from>
    <cdr:to>
      <cdr:x>0.17949</cdr:x>
      <cdr:y>0.78261</cdr:y>
    </cdr:to>
    <cdr:sp macro="" textlink="">
      <cdr:nvSpPr>
        <cdr:cNvPr id="13" name="رابط كسهم مستقيم 12"/>
        <cdr:cNvSpPr/>
      </cdr:nvSpPr>
      <cdr:spPr>
        <a:xfrm xmlns:a="http://schemas.openxmlformats.org/drawingml/2006/main" rot="10800000" flipV="1">
          <a:off x="642941" y="3571900"/>
          <a:ext cx="357191" cy="285753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0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0.01282</cdr:x>
      <cdr:y>0.71015</cdr:y>
    </cdr:from>
    <cdr:to>
      <cdr:x>0.17692</cdr:x>
      <cdr:y>0.79711</cdr:y>
    </cdr:to>
    <cdr:sp macro="" textlink="">
      <cdr:nvSpPr>
        <cdr:cNvPr id="14" name="مربع نص 13"/>
        <cdr:cNvSpPr txBox="1"/>
      </cdr:nvSpPr>
      <cdr:spPr>
        <a:xfrm xmlns:a="http://schemas.openxmlformats.org/drawingml/2006/main">
          <a:off x="71438" y="3500462"/>
          <a:ext cx="91440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en-US" sz="1100" dirty="0" smtClean="0">
              <a:solidFill>
                <a:schemeClr val="bg1"/>
              </a:solidFill>
            </a:rPr>
            <a:t>Out door</a:t>
          </a:r>
          <a:endParaRPr lang="ar-JO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0.25641</cdr:x>
      <cdr:y>0.85508</cdr:y>
    </cdr:from>
    <cdr:to>
      <cdr:x>0.29487</cdr:x>
      <cdr:y>0.86957</cdr:y>
    </cdr:to>
    <cdr:sp macro="" textlink="">
      <cdr:nvSpPr>
        <cdr:cNvPr id="18" name="رابط كسهم مستقيم 17"/>
        <cdr:cNvSpPr/>
      </cdr:nvSpPr>
      <cdr:spPr>
        <a:xfrm xmlns:a="http://schemas.openxmlformats.org/drawingml/2006/main" rot="10800000" flipV="1">
          <a:off x="1428759" y="4214842"/>
          <a:ext cx="214315" cy="7143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0.11539</cdr:x>
      <cdr:y>0.84058</cdr:y>
    </cdr:from>
    <cdr:to>
      <cdr:x>0.27949</cdr:x>
      <cdr:y>0.92465</cdr:y>
    </cdr:to>
    <cdr:sp macro="" textlink="">
      <cdr:nvSpPr>
        <cdr:cNvPr id="19" name="مربع نص 18"/>
        <cdr:cNvSpPr txBox="1"/>
      </cdr:nvSpPr>
      <cdr:spPr>
        <a:xfrm xmlns:a="http://schemas.openxmlformats.org/drawingml/2006/main">
          <a:off x="642942" y="4143404"/>
          <a:ext cx="914400" cy="4143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en-US" sz="1100" dirty="0" smtClean="0">
              <a:solidFill>
                <a:schemeClr val="bg1"/>
              </a:solidFill>
            </a:rPr>
            <a:t>In door</a:t>
          </a:r>
          <a:endParaRPr lang="ar-JO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0.39744</cdr:x>
      <cdr:y>0.91305</cdr:y>
    </cdr:from>
    <cdr:to>
      <cdr:x>0.44872</cdr:x>
      <cdr:y>0.92754</cdr:y>
    </cdr:to>
    <cdr:sp macro="" textlink="">
      <cdr:nvSpPr>
        <cdr:cNvPr id="21" name="رابط كسهم مستقيم 20"/>
        <cdr:cNvSpPr/>
      </cdr:nvSpPr>
      <cdr:spPr>
        <a:xfrm xmlns:a="http://schemas.openxmlformats.org/drawingml/2006/main" rot="10800000" flipV="1">
          <a:off x="2214577" y="4500594"/>
          <a:ext cx="285753" cy="7143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2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ar-JO"/>
        </a:p>
      </cdr:txBody>
    </cdr:sp>
  </cdr:relSizeAnchor>
  <cdr:relSizeAnchor xmlns:cdr="http://schemas.openxmlformats.org/drawingml/2006/chartDrawing">
    <cdr:from>
      <cdr:x>0.08974</cdr:x>
      <cdr:y>0.91305</cdr:y>
    </cdr:from>
    <cdr:to>
      <cdr:x>0.41026</cdr:x>
      <cdr:y>1</cdr:y>
    </cdr:to>
    <cdr:sp macro="" textlink="">
      <cdr:nvSpPr>
        <cdr:cNvPr id="22" name="مربع نص 21"/>
        <cdr:cNvSpPr txBox="1"/>
      </cdr:nvSpPr>
      <cdr:spPr>
        <a:xfrm xmlns:a="http://schemas.openxmlformats.org/drawingml/2006/main">
          <a:off x="500066" y="4500594"/>
          <a:ext cx="1785950" cy="4286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/>
        <a:p xmlns:a="http://schemas.openxmlformats.org/drawingml/2006/main">
          <a:r>
            <a:rPr lang="en-US" sz="1100" dirty="0" smtClean="0">
              <a:solidFill>
                <a:schemeClr val="bg1"/>
              </a:solidFill>
            </a:rPr>
            <a:t>In side door bellow ground</a:t>
          </a:r>
          <a:endParaRPr lang="ar-JO" sz="1100" dirty="0">
            <a:solidFill>
              <a:schemeClr val="bg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1FBE9D5-3B33-43EF-8861-C87F7AD70049}" type="datetimeFigureOut">
              <a:rPr lang="ar-SA" smtClean="0"/>
              <a:pPr/>
              <a:t>12/07/1432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9F4C7FC-CF66-47AF-A743-FDC914F38ED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4C7FC-CF66-47AF-A743-FDC914F38EDC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4C7FC-CF66-47AF-A743-FDC914F38EDC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4C7FC-CF66-47AF-A743-FDC914F38EDC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63F8-7261-4402-BCE2-941BE9B15B30}" type="datetimeFigureOut">
              <a:rPr lang="ar-JO" smtClean="0"/>
              <a:pPr/>
              <a:t>12/07/1432</a:t>
            </a:fld>
            <a:endParaRPr lang="ar-JO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0027-3C2B-41B6-AA80-179BA59815A2}" type="slidenum">
              <a:rPr lang="ar-JO" smtClean="0"/>
              <a:pPr/>
              <a:t>‹#›</a:t>
            </a:fld>
            <a:endParaRPr lang="ar-JO" dirty="0"/>
          </a:p>
        </p:txBody>
      </p:sp>
    </p:spTree>
  </p:cSld>
  <p:clrMapOvr>
    <a:masterClrMapping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63F8-7261-4402-BCE2-941BE9B15B30}" type="datetimeFigureOut">
              <a:rPr lang="ar-JO" smtClean="0"/>
              <a:pPr/>
              <a:t>12/07/1432</a:t>
            </a:fld>
            <a:endParaRPr lang="ar-JO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0027-3C2B-41B6-AA80-179BA59815A2}" type="slidenum">
              <a:rPr lang="ar-JO" smtClean="0"/>
              <a:pPr/>
              <a:t>‹#›</a:t>
            </a:fld>
            <a:endParaRPr lang="ar-JO" dirty="0"/>
          </a:p>
        </p:txBody>
      </p:sp>
    </p:spTree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63F8-7261-4402-BCE2-941BE9B15B30}" type="datetimeFigureOut">
              <a:rPr lang="ar-JO" smtClean="0"/>
              <a:pPr/>
              <a:t>12/07/1432</a:t>
            </a:fld>
            <a:endParaRPr lang="ar-JO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0027-3C2B-41B6-AA80-179BA59815A2}" type="slidenum">
              <a:rPr lang="ar-JO" smtClean="0"/>
              <a:pPr/>
              <a:t>‹#›</a:t>
            </a:fld>
            <a:endParaRPr lang="ar-JO" dirty="0"/>
          </a:p>
        </p:txBody>
      </p:sp>
    </p:spTree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63F8-7261-4402-BCE2-941BE9B15B30}" type="datetimeFigureOut">
              <a:rPr lang="ar-JO" smtClean="0"/>
              <a:pPr/>
              <a:t>12/07/1432</a:t>
            </a:fld>
            <a:endParaRPr lang="ar-JO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0027-3C2B-41B6-AA80-179BA59815A2}" type="slidenum">
              <a:rPr lang="ar-JO" smtClean="0"/>
              <a:pPr/>
              <a:t>‹#›</a:t>
            </a:fld>
            <a:endParaRPr lang="ar-JO" dirty="0"/>
          </a:p>
        </p:txBody>
      </p:sp>
    </p:spTree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63F8-7261-4402-BCE2-941BE9B15B30}" type="datetimeFigureOut">
              <a:rPr lang="ar-JO" smtClean="0"/>
              <a:pPr/>
              <a:t>12/07/1432</a:t>
            </a:fld>
            <a:endParaRPr lang="ar-JO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0027-3C2B-41B6-AA80-179BA59815A2}" type="slidenum">
              <a:rPr lang="ar-JO" smtClean="0"/>
              <a:pPr/>
              <a:t>‹#›</a:t>
            </a:fld>
            <a:endParaRPr lang="ar-JO" dirty="0"/>
          </a:p>
        </p:txBody>
      </p:sp>
    </p:spTree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63F8-7261-4402-BCE2-941BE9B15B30}" type="datetimeFigureOut">
              <a:rPr lang="ar-JO" smtClean="0"/>
              <a:pPr/>
              <a:t>12/07/1432</a:t>
            </a:fld>
            <a:endParaRPr lang="ar-JO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0027-3C2B-41B6-AA80-179BA59815A2}" type="slidenum">
              <a:rPr lang="ar-JO" smtClean="0"/>
              <a:pPr/>
              <a:t>‹#›</a:t>
            </a:fld>
            <a:endParaRPr lang="ar-JO" dirty="0"/>
          </a:p>
        </p:txBody>
      </p:sp>
    </p:spTree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63F8-7261-4402-BCE2-941BE9B15B30}" type="datetimeFigureOut">
              <a:rPr lang="ar-JO" smtClean="0"/>
              <a:pPr/>
              <a:t>12/07/1432</a:t>
            </a:fld>
            <a:endParaRPr lang="ar-JO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0027-3C2B-41B6-AA80-179BA59815A2}" type="slidenum">
              <a:rPr lang="ar-JO" smtClean="0"/>
              <a:pPr/>
              <a:t>‹#›</a:t>
            </a:fld>
            <a:endParaRPr lang="ar-JO" dirty="0"/>
          </a:p>
        </p:txBody>
      </p:sp>
    </p:spTree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63F8-7261-4402-BCE2-941BE9B15B30}" type="datetimeFigureOut">
              <a:rPr lang="ar-JO" smtClean="0"/>
              <a:pPr/>
              <a:t>12/07/1432</a:t>
            </a:fld>
            <a:endParaRPr lang="ar-JO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0027-3C2B-41B6-AA80-179BA59815A2}" type="slidenum">
              <a:rPr lang="ar-JO" smtClean="0"/>
              <a:pPr/>
              <a:t>‹#›</a:t>
            </a:fld>
            <a:endParaRPr lang="ar-JO" dirty="0"/>
          </a:p>
        </p:txBody>
      </p:sp>
    </p:spTree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63F8-7261-4402-BCE2-941BE9B15B30}" type="datetimeFigureOut">
              <a:rPr lang="ar-JO" smtClean="0"/>
              <a:pPr/>
              <a:t>12/07/1432</a:t>
            </a:fld>
            <a:endParaRPr lang="ar-JO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0027-3C2B-41B6-AA80-179BA59815A2}" type="slidenum">
              <a:rPr lang="ar-JO" smtClean="0"/>
              <a:pPr/>
              <a:t>‹#›</a:t>
            </a:fld>
            <a:endParaRPr lang="ar-JO" dirty="0"/>
          </a:p>
        </p:txBody>
      </p:sp>
    </p:spTree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63F8-7261-4402-BCE2-941BE9B15B30}" type="datetimeFigureOut">
              <a:rPr lang="ar-JO" smtClean="0"/>
              <a:pPr/>
              <a:t>12/07/1432</a:t>
            </a:fld>
            <a:endParaRPr lang="ar-JO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0027-3C2B-41B6-AA80-179BA59815A2}" type="slidenum">
              <a:rPr lang="ar-JO" smtClean="0"/>
              <a:pPr/>
              <a:t>‹#›</a:t>
            </a:fld>
            <a:endParaRPr lang="ar-JO" dirty="0"/>
          </a:p>
        </p:txBody>
      </p:sp>
    </p:spTree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63F8-7261-4402-BCE2-941BE9B15B30}" type="datetimeFigureOut">
              <a:rPr lang="ar-JO" smtClean="0"/>
              <a:pPr/>
              <a:t>12/07/1432</a:t>
            </a:fld>
            <a:endParaRPr lang="ar-JO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0027-3C2B-41B6-AA80-179BA59815A2}" type="slidenum">
              <a:rPr lang="ar-JO" smtClean="0"/>
              <a:pPr/>
              <a:t>‹#›</a:t>
            </a:fld>
            <a:endParaRPr lang="ar-JO" dirty="0"/>
          </a:p>
        </p:txBody>
      </p:sp>
    </p:spTree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B63F8-7261-4402-BCE2-941BE9B15B30}" type="datetimeFigureOut">
              <a:rPr lang="ar-JO" smtClean="0"/>
              <a:pPr/>
              <a:t>12/07/1432</a:t>
            </a:fld>
            <a:endParaRPr lang="ar-JO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C0027-3C2B-41B6-AA80-179BA59815A2}" type="slidenum">
              <a:rPr lang="ar-JO" smtClean="0"/>
              <a:pPr/>
              <a:t>‹#›</a:t>
            </a:fld>
            <a:endParaRPr lang="ar-J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plit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6.jpeg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7.jpeg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6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6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67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مهيه\Desktop\f43a02116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-3175"/>
            <a:ext cx="5580112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1" name="Picture 1" descr="C:\Users\مهيه\Desktop\الرسومات مشروع 2\hwara-hospit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5" y="0"/>
            <a:ext cx="475252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9750" y="1916113"/>
            <a:ext cx="8915400" cy="181588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/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/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/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 smtClean="0">
              <a:solidFill>
                <a:srgbClr val="FFC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JO" sz="2400" dirty="0">
              <a:solidFill>
                <a:srgbClr val="FFC000"/>
              </a:solidFill>
            </a:endParaRPr>
          </a:p>
        </p:txBody>
      </p:sp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308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308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308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1" y="2852936"/>
          <a:ext cx="3923927" cy="4005064"/>
        </p:xfrm>
        <a:graphic>
          <a:graphicData uri="http://schemas.openxmlformats.org/presentationml/2006/ole">
            <p:oleObj spid="_x0000_s247810" name="Bitmap Image" r:id="rId4" imgW="11260122" imgH="4780952" progId="PBrush">
              <p:embed/>
            </p:oleObj>
          </a:graphicData>
        </a:graphic>
      </p:graphicFrame>
      <p:sp>
        <p:nvSpPr>
          <p:cNvPr id="30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611560" y="2132856"/>
            <a:ext cx="76327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pc="-150" dirty="0">
                <a:latin typeface="+mn-lt"/>
                <a:cs typeface="+mj-cs"/>
              </a:rPr>
              <a:t>An elevator for   dirty blanket to be washed  in laundry  hall </a:t>
            </a:r>
            <a:r>
              <a:rPr lang="en-US" spc="-150" dirty="0" smtClean="0">
                <a:latin typeface="+mn-lt"/>
                <a:cs typeface="+mj-cs"/>
              </a:rPr>
              <a:t>is added </a:t>
            </a:r>
            <a:r>
              <a:rPr lang="en-US" spc="-150" dirty="0">
                <a:latin typeface="+mn-lt"/>
                <a:cs typeface="+mj-cs"/>
              </a:rPr>
              <a:t>to the building </a:t>
            </a:r>
          </a:p>
        </p:txBody>
      </p:sp>
      <p:pic>
        <p:nvPicPr>
          <p:cNvPr id="71684" name="Picture 4" descr="C:\Users\مهيه\Desktop\مجلد جديد (2)\sheet aft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27393" y="2708920"/>
            <a:ext cx="5016607" cy="4149080"/>
          </a:xfrm>
          <a:prstGeom prst="rect">
            <a:avLst/>
          </a:prstGeom>
          <a:noFill/>
        </p:spPr>
      </p:pic>
      <p:sp>
        <p:nvSpPr>
          <p:cNvPr id="18" name="سهم إلى اليمين 17"/>
          <p:cNvSpPr/>
          <p:nvPr/>
        </p:nvSpPr>
        <p:spPr>
          <a:xfrm>
            <a:off x="4211960" y="414908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9750" y="1916113"/>
            <a:ext cx="8915400" cy="181588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/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/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/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 smtClean="0">
              <a:solidFill>
                <a:srgbClr val="FFC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JO" sz="2400" dirty="0">
              <a:solidFill>
                <a:srgbClr val="FFC000"/>
              </a:solidFill>
            </a:endParaRPr>
          </a:p>
        </p:txBody>
      </p:sp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308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308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308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1" y="2852936"/>
          <a:ext cx="3923927" cy="4005064"/>
        </p:xfrm>
        <a:graphic>
          <a:graphicData uri="http://schemas.openxmlformats.org/presentationml/2006/ole">
            <p:oleObj spid="_x0000_s248834" name="Bitmap Image" r:id="rId4" imgW="11260122" imgH="4780952" progId="PBrush">
              <p:embed/>
            </p:oleObj>
          </a:graphicData>
        </a:graphic>
      </p:graphicFrame>
      <p:sp>
        <p:nvSpPr>
          <p:cNvPr id="30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611560" y="2132856"/>
            <a:ext cx="76327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pc="-150" dirty="0">
                <a:latin typeface="+mn-lt"/>
                <a:cs typeface="+mj-cs"/>
              </a:rPr>
              <a:t>An elevator </a:t>
            </a:r>
            <a:r>
              <a:rPr lang="en-US" spc="-150" dirty="0" smtClean="0"/>
              <a:t>for   service is </a:t>
            </a:r>
            <a:r>
              <a:rPr lang="en-US" spc="-150" dirty="0" smtClean="0">
                <a:latin typeface="+mn-lt"/>
                <a:cs typeface="+mj-cs"/>
              </a:rPr>
              <a:t>added </a:t>
            </a:r>
            <a:r>
              <a:rPr lang="en-US" spc="-150" dirty="0">
                <a:latin typeface="+mn-lt"/>
                <a:cs typeface="+mj-cs"/>
              </a:rPr>
              <a:t>to the building </a:t>
            </a:r>
          </a:p>
        </p:txBody>
      </p:sp>
      <p:pic>
        <p:nvPicPr>
          <p:cNvPr id="14" name="Picture 2" descr="C:\Users\مهيه\Desktop\مجلد جديد (2)\sheet aft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2466" y="3068960"/>
            <a:ext cx="5071534" cy="3789040"/>
          </a:xfrm>
          <a:prstGeom prst="rect">
            <a:avLst/>
          </a:prstGeom>
          <a:noFill/>
        </p:spPr>
      </p:pic>
      <p:sp>
        <p:nvSpPr>
          <p:cNvPr id="16" name="سهم إلى اليمين 15"/>
          <p:cNvSpPr/>
          <p:nvPr/>
        </p:nvSpPr>
        <p:spPr>
          <a:xfrm>
            <a:off x="4211960" y="371703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857250" y="2000250"/>
            <a:ext cx="7429500" cy="1230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en-US" u="sng" spc="-150" dirty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</a:rPr>
              <a:t>The sixth  modification is :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An additional part  was added  to the second floor(( intensive care unit))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 </a:t>
            </a:r>
          </a:p>
          <a:p>
            <a:pPr algn="l">
              <a:defRPr/>
            </a:pPr>
            <a:endParaRPr lang="en-US" dirty="0"/>
          </a:p>
        </p:txBody>
      </p:sp>
      <p:sp>
        <p:nvSpPr>
          <p:cNvPr id="21" name="Right Arrow 20"/>
          <p:cNvSpPr/>
          <p:nvPr/>
        </p:nvSpPr>
        <p:spPr bwMode="auto">
          <a:xfrm>
            <a:off x="4211638" y="3573463"/>
            <a:ext cx="728662" cy="371475"/>
          </a:xfrm>
          <a:prstGeom prst="rightArrow">
            <a:avLst>
              <a:gd name="adj1" fmla="val 57926"/>
              <a:gd name="adj2" fmla="val 50000"/>
            </a:avLst>
          </a:prstGeom>
          <a:solidFill>
            <a:schemeClr val="accent1">
              <a:alpha val="78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JO"/>
          </a:p>
        </p:txBody>
      </p:sp>
      <p:pic>
        <p:nvPicPr>
          <p:cNvPr id="5129" name="Picture 9" descr="C:\Users\مهيه\Desktop\مجلد جديد (2)\care u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6675" y="2781300"/>
            <a:ext cx="35052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 descr="C:\Users\مهيه\Desktop\مجلد جديد (2)\لهلعالاا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852738"/>
            <a:ext cx="360045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 animBg="1"/>
      <p:bldP spid="2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مهيه\Desktop\مجلد جديد (2)\عمليات قبل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6266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 descr="C:\Users\مهيه\Desktop\مجلد جديد (2)\عمليات بعد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4788" y="3789363"/>
            <a:ext cx="6399212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سهم منحني إلى الأعلى 5"/>
          <p:cNvSpPr/>
          <p:nvPr/>
        </p:nvSpPr>
        <p:spPr>
          <a:xfrm rot="10800000" flipH="1">
            <a:off x="6588125" y="2205038"/>
            <a:ext cx="706438" cy="831850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rot="19877691">
            <a:off x="395943" y="2285992"/>
            <a:ext cx="822212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8000" b="1" dirty="0" smtClean="0">
                <a:solidFill>
                  <a:srgbClr val="FF0000"/>
                </a:solidFill>
                <a:latin typeface="Tempus Sans ITC" pitchFamily="82" charset="0"/>
                <a:ea typeface="SimSun" pitchFamily="2" charset="-122"/>
                <a:cs typeface="Times New Roman" pitchFamily="18" charset="0"/>
              </a:rPr>
              <a:t>Structural  Systems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8596" y="1273718"/>
            <a:ext cx="115768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14348" y="3500438"/>
            <a:ext cx="792961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</a:t>
            </a:r>
            <a:endParaRPr lang="en-US" sz="2800" b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2- Preliminary Design.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3- Computer modeling using SAP.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4- Design the structural elements using SAP analysis results.	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5- Hand calculation to design other structural element (shear wall ,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Retaining wall ,water tank). </a:t>
            </a:r>
            <a:endParaRPr lang="ar-JO" sz="2000" dirty="0"/>
          </a:p>
        </p:txBody>
      </p:sp>
      <p:sp>
        <p:nvSpPr>
          <p:cNvPr id="7" name="مستطيل 6"/>
          <p:cNvSpPr/>
          <p:nvPr/>
        </p:nvSpPr>
        <p:spPr>
          <a:xfrm>
            <a:off x="785786" y="2500306"/>
            <a:ext cx="45720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endParaRPr lang="en-US" sz="4000" b="1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endParaRPr lang="en-US" sz="4000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Design steps: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 Divide the building into two blocks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ar-JO" sz="3200" dirty="0"/>
          </a:p>
        </p:txBody>
      </p:sp>
      <p:sp>
        <p:nvSpPr>
          <p:cNvPr id="8" name="مستطيل 7"/>
          <p:cNvSpPr/>
          <p:nvPr/>
        </p:nvSpPr>
        <p:spPr>
          <a:xfrm>
            <a:off x="857224" y="2643182"/>
            <a:ext cx="42049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3771900" algn="l"/>
              </a:tabLst>
            </a:pP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Structural  Design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500034" y="2285992"/>
            <a:ext cx="7429552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Design codes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The structural design will be according to 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+mj-cs"/>
              </a:rPr>
              <a:t>**ACI 318-08 (2008) (American Concrete Institute) code is used as a reference for design in our project.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+mj-cs"/>
              </a:rPr>
              <a:t>**UBC-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+mj-cs"/>
              </a:rPr>
              <a:t> 97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+mj-cs"/>
              </a:rPr>
              <a:t>( Uniform Building Code) is used to calculate the equivalent static force of the earthquake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+mj-cs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** analysis and design are done using 3D model using SAP2000 program.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85918" y="1714488"/>
            <a:ext cx="5206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Structural and expansion  joints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4"/>
            <a:ext cx="7429551" cy="2928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4" name="AutoShape 2"/>
          <p:cNvCxnSpPr>
            <a:cxnSpLocks noChangeShapeType="1"/>
          </p:cNvCxnSpPr>
          <p:nvPr/>
        </p:nvCxnSpPr>
        <p:spPr bwMode="auto">
          <a:xfrm>
            <a:off x="4929190" y="3571876"/>
            <a:ext cx="1571636" cy="135732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" name="صورة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929198"/>
            <a:ext cx="2857520" cy="19288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0034" y="2071678"/>
            <a:ext cx="592935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Project description: </a:t>
            </a:r>
            <a:endParaRPr lang="en-US" sz="2800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Building consists of five stories as shown below :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928934"/>
            <a:ext cx="5929354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71472" y="2071679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Building is divided into two blocks using structural joints As shown below: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071538" y="3071810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Block 1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215074" y="3000372"/>
            <a:ext cx="10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Block 2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876"/>
            <a:ext cx="3857652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54" y="3357562"/>
            <a:ext cx="4286312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>
            <a:off x="250825" y="2349500"/>
            <a:ext cx="9072563" cy="273843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FFC000"/>
                </a:solidFill>
                <a:cs typeface="+mj-cs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 smtClean="0">
              <a:solidFill>
                <a:srgbClr val="FFC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 smtClean="0">
              <a:solidFill>
                <a:srgbClr val="FFC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 smtClean="0">
              <a:solidFill>
                <a:srgbClr val="FFC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 smtClean="0">
              <a:solidFill>
                <a:srgbClr val="FFC000"/>
              </a:solidFill>
            </a:endParaRPr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		</a:t>
            </a:r>
            <a:endParaRPr lang="en-US" sz="2400" b="1" dirty="0" smtClean="0">
              <a:solidFill>
                <a:srgbClr val="FFC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JO" sz="2400" dirty="0">
              <a:solidFill>
                <a:srgbClr val="FFC000"/>
              </a:solidFill>
            </a:endParaRPr>
          </a:p>
        </p:txBody>
      </p:sp>
      <p:sp>
        <p:nvSpPr>
          <p:cNvPr id="5" name="عنوان 4"/>
          <p:cNvSpPr txBox="1">
            <a:spLocks/>
          </p:cNvSpPr>
          <p:nvPr/>
        </p:nvSpPr>
        <p:spPr>
          <a:xfrm>
            <a:off x="714348" y="1928802"/>
            <a:ext cx="8820472" cy="6858000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 eaLnBrk="0" hangingPunct="0">
              <a:defRPr/>
            </a:pPr>
            <a:r>
              <a:rPr lang="en-US" sz="2800" u="sng" spc="-150" dirty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</a:rPr>
              <a:t>General </a:t>
            </a:r>
            <a:r>
              <a:rPr lang="en-US" sz="2800" u="sng" spc="-150" dirty="0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</a:rPr>
              <a:t>Scope  </a:t>
            </a:r>
            <a:r>
              <a:rPr lang="en-US" sz="2800" u="sng" spc="-150" dirty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</a:rPr>
              <a:t>of </a:t>
            </a:r>
            <a:r>
              <a:rPr lang="en-US" sz="2800" u="sng" spc="-150" dirty="0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</a:rPr>
              <a:t>Project</a:t>
            </a:r>
            <a:r>
              <a:rPr lang="en-US" sz="4400" dirty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n-cs"/>
              </a:rPr>
              <a:t/>
            </a:r>
            <a:br>
              <a:rPr lang="en-US" sz="4400" dirty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n-cs"/>
              </a:rPr>
            </a:br>
            <a:r>
              <a:rPr lang="ar-SA" sz="4400" dirty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n-cs"/>
              </a:rPr>
              <a:t>   </a:t>
            </a:r>
            <a:r>
              <a:rPr lang="en-US" dirty="0" smtClean="0">
                <a:ln w="50800"/>
                <a:latin typeface="+mj-lt"/>
                <a:ea typeface="+mj-ea"/>
                <a:cs typeface="+mj-cs"/>
              </a:rPr>
              <a:t>Redesign of " </a:t>
            </a:r>
            <a:r>
              <a:rPr lang="en-US" dirty="0" err="1" smtClean="0">
                <a:ln w="50800"/>
                <a:latin typeface="+mj-lt"/>
                <a:ea typeface="+mj-ea"/>
                <a:cs typeface="+mj-cs"/>
              </a:rPr>
              <a:t>Hewara</a:t>
            </a:r>
            <a:r>
              <a:rPr lang="en-US" dirty="0" smtClean="0">
                <a:ln w="50800"/>
                <a:latin typeface="+mj-lt"/>
                <a:ea typeface="+mj-ea"/>
                <a:cs typeface="+mj-cs"/>
              </a:rPr>
              <a:t> </a:t>
            </a:r>
            <a:r>
              <a:rPr lang="en-US" dirty="0">
                <a:ln w="50800"/>
                <a:latin typeface="+mj-lt"/>
                <a:ea typeface="+mj-ea"/>
                <a:cs typeface="+mj-cs"/>
              </a:rPr>
              <a:t>Hospital“, </a:t>
            </a:r>
            <a:r>
              <a:rPr lang="en-US" dirty="0" smtClean="0">
                <a:ln w="50800"/>
                <a:latin typeface="+mj-lt"/>
                <a:ea typeface="+mj-ea"/>
                <a:cs typeface="+mj-cs"/>
              </a:rPr>
              <a:t>which </a:t>
            </a:r>
            <a:r>
              <a:rPr lang="en-US" dirty="0">
                <a:ln w="50800"/>
                <a:latin typeface="+mj-lt"/>
                <a:ea typeface="+mj-ea"/>
                <a:cs typeface="+mj-cs"/>
              </a:rPr>
              <a:t>aimed to meet  the needs of health </a:t>
            </a:r>
            <a:r>
              <a:rPr lang="en-US" dirty="0" smtClean="0">
                <a:ln w="50800"/>
                <a:latin typeface="+mj-lt"/>
                <a:ea typeface="+mj-ea"/>
                <a:cs typeface="+mj-cs"/>
              </a:rPr>
              <a:t>services, </a:t>
            </a:r>
          </a:p>
          <a:p>
            <a:pPr algn="l" eaLnBrk="0" hangingPunct="0">
              <a:defRPr/>
            </a:pPr>
            <a:r>
              <a:rPr lang="en-US" dirty="0" smtClean="0">
                <a:ln w="50800"/>
                <a:latin typeface="+mj-lt"/>
                <a:ea typeface="+mj-ea"/>
                <a:cs typeface="+mj-cs"/>
              </a:rPr>
              <a:t>surgery and particularly </a:t>
            </a:r>
            <a:r>
              <a:rPr lang="en-US" dirty="0">
                <a:ln w="50800"/>
                <a:latin typeface="+mj-lt"/>
                <a:ea typeface="+mj-ea"/>
                <a:cs typeface="+mj-cs"/>
              </a:rPr>
              <a:t>child services, for </a:t>
            </a:r>
            <a:r>
              <a:rPr lang="en-US" dirty="0" err="1">
                <a:ln w="50800"/>
                <a:latin typeface="+mj-lt"/>
                <a:ea typeface="+mj-ea"/>
                <a:cs typeface="+mj-cs"/>
              </a:rPr>
              <a:t>Huara</a:t>
            </a:r>
            <a:r>
              <a:rPr lang="en-US" dirty="0">
                <a:ln w="50800"/>
                <a:latin typeface="+mj-lt"/>
                <a:ea typeface="+mj-ea"/>
                <a:cs typeface="+mj-cs"/>
              </a:rPr>
              <a:t> region and villages around .</a:t>
            </a:r>
            <a:br>
              <a:rPr lang="en-US" dirty="0">
                <a:ln w="50800"/>
                <a:latin typeface="+mj-lt"/>
                <a:ea typeface="+mj-ea"/>
                <a:cs typeface="+mj-cs"/>
              </a:rPr>
            </a:br>
            <a:endParaRPr lang="ar-SA" dirty="0">
              <a:ln w="50800"/>
              <a:latin typeface="+mj-lt"/>
              <a:ea typeface="+mj-ea"/>
              <a:cs typeface="+mj-cs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50800"/>
                <a:latin typeface="+mj-lt"/>
                <a:ea typeface="+mj-ea"/>
                <a:cs typeface="+mj-cs"/>
              </a:rPr>
              <a:t> </a:t>
            </a:r>
            <a:br>
              <a:rPr lang="en-US" dirty="0">
                <a:ln w="50800"/>
                <a:latin typeface="+mj-lt"/>
                <a:ea typeface="+mj-ea"/>
                <a:cs typeface="+mj-cs"/>
              </a:rPr>
            </a:br>
            <a:r>
              <a:rPr lang="en-US" sz="2800" u="sng" spc="-150" dirty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</a:rPr>
              <a:t>Project </a:t>
            </a:r>
            <a:r>
              <a:rPr lang="en-US" sz="2800" u="sng" spc="-150" dirty="0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</a:rPr>
              <a:t>Objective</a:t>
            </a:r>
            <a:r>
              <a:rPr lang="en-US" sz="2800" u="sng" spc="-150" dirty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</a:rPr>
              <a:t>: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cs typeface="+mj-cs"/>
              </a:rPr>
              <a:t>Architectural ,structural ,environmental and mechanical  redesign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cs typeface="+mj-cs"/>
              </a:rPr>
              <a:t>of </a:t>
            </a:r>
            <a:r>
              <a:rPr lang="en-US" sz="2000" dirty="0" err="1">
                <a:cs typeface="+mj-cs"/>
              </a:rPr>
              <a:t>Hewara</a:t>
            </a:r>
            <a:r>
              <a:rPr lang="en-US" sz="2000" dirty="0">
                <a:cs typeface="+mj-cs"/>
              </a:rPr>
              <a:t> hospital</a:t>
            </a:r>
          </a:p>
          <a:p>
            <a:pPr algn="l" eaLnBrk="0" hangingPunct="0">
              <a:defRPr/>
            </a:pPr>
            <a:endParaRPr lang="ar-JO" sz="2800" dirty="0">
              <a:ln w="50800"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42910" y="1785926"/>
            <a:ext cx="47863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Preliminary Design: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**Ribbed slab thickness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0034" y="2643182"/>
            <a:ext cx="80010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critical span length is 5.83 m (one-end continuous),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 the required slab thickness is: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h=L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/18.5=5.83/18.5=0.31 m(one-end continuous).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h≈ 0.3m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500306"/>
            <a:ext cx="2428892" cy="20717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28596" y="4000504"/>
            <a:ext cx="62865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Thus, ribbed slab of( 30) cm thickness is used shown 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28596" y="4488120"/>
            <a:ext cx="4572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2006600" algn="l"/>
                <a:tab pos="4816475" algn="l"/>
                <a:tab pos="5387975" algn="r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**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Preliminary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beam dimensions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2006600" algn="l"/>
                <a:tab pos="4816475" algn="l"/>
                <a:tab pos="5387975" algn="r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4816475" algn="l"/>
                <a:tab pos="5387975" algn="r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1-For main beams: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4816475" algn="l"/>
                <a:tab pos="5387975" algn="r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hidden beam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4816475" algn="l"/>
                <a:tab pos="5387975" algn="r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h= 0.30 m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4816475" algn="l"/>
                <a:tab pos="5387975" algn="r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B=85 cm                         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786182" y="521495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4816475" algn="l"/>
                <a:tab pos="5387975" algn="r"/>
              </a:tabLst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2-For secondary beams:</a:t>
            </a:r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4816475" algn="l"/>
                <a:tab pos="5387975" algn="r"/>
              </a:tabLst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hidden beam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4816475" algn="l"/>
                <a:tab pos="5387975" algn="r"/>
              </a:tabLst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h= 0.30 m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l"/>
                <a:tab pos="4816475" algn="l"/>
                <a:tab pos="5387975" algn="r"/>
              </a:tabLst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B=70 cm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785786" y="3000372"/>
          <a:ext cx="7358113" cy="36576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776267"/>
                <a:gridCol w="1201106"/>
                <a:gridCol w="1417518"/>
                <a:gridCol w="1447484"/>
                <a:gridCol w="1515738"/>
              </a:tblGrid>
              <a:tr h="8572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Column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Tributary </a:t>
                      </a:r>
                      <a:r>
                        <a:rPr lang="en-US" sz="2000" dirty="0" smtClean="0"/>
                        <a:t>area(m</a:t>
                      </a:r>
                      <a:r>
                        <a:rPr lang="en-US" sz="2000" baseline="30000" dirty="0" smtClean="0"/>
                        <a:t>2 </a:t>
                      </a:r>
                      <a:r>
                        <a:rPr lang="en-US" sz="2000" dirty="0"/>
                        <a:t>)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P</a:t>
                      </a:r>
                      <a:r>
                        <a:rPr lang="en-US" sz="2000" baseline="-25000" dirty="0"/>
                        <a:t>u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Ag(cm</a:t>
                      </a:r>
                      <a:r>
                        <a:rPr lang="en-US" sz="2000" baseline="30000" dirty="0"/>
                        <a:t>2</a:t>
                      </a:r>
                      <a:r>
                        <a:rPr lang="en-US" sz="2000" dirty="0"/>
                        <a:t>)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Dimension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888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/>
                        <a:t>C</a:t>
                      </a:r>
                      <a:r>
                        <a:rPr lang="en-US" sz="2000" kern="1200" baseline="-25000" dirty="0" smtClean="0"/>
                        <a:t>1</a:t>
                      </a:r>
                      <a:endParaRPr lang="en-US" sz="2000" b="1" kern="1200" baseline="-25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8.4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144.7t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1447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25*70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40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C</a:t>
                      </a:r>
                      <a:r>
                        <a:rPr lang="en-US" sz="2000" kern="1200" baseline="-25000" dirty="0" smtClean="0"/>
                        <a:t>2</a:t>
                      </a:r>
                      <a:endParaRPr lang="en-US" sz="2000" b="1" kern="1200" baseline="-250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21.68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152.6t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1526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25*50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879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/>
                        <a:t>C</a:t>
                      </a:r>
                      <a:r>
                        <a:rPr lang="en-US" sz="2000" kern="1200" baseline="-25000" dirty="0" smtClean="0"/>
                        <a:t>3</a:t>
                      </a:r>
                      <a:endParaRPr lang="en-US" sz="2000" b="1" kern="1200" baseline="-25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12.1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133.92t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1339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25*75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879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/>
                        <a:t>C</a:t>
                      </a:r>
                      <a:r>
                        <a:rPr lang="en-US" sz="2000" kern="1200" baseline="-25000" dirty="0" smtClean="0"/>
                        <a:t>4</a:t>
                      </a:r>
                      <a:endParaRPr lang="en-US" sz="2000" b="1" kern="1200" baseline="-25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18.87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133t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1330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50*50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879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/>
                        <a:t>C</a:t>
                      </a:r>
                      <a:r>
                        <a:rPr lang="en-US" sz="2000" kern="1200" baseline="-25000" dirty="0" smtClean="0"/>
                        <a:t>5</a:t>
                      </a:r>
                      <a:endParaRPr lang="en-US" sz="2000" b="1" kern="1200" baseline="-25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14.87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104.68t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1047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25*50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25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/>
                        <a:t>C</a:t>
                      </a:r>
                      <a:r>
                        <a:rPr lang="en-US" sz="2000" kern="1200" baseline="-25000" dirty="0" smtClean="0"/>
                        <a:t>6</a:t>
                      </a:r>
                      <a:endParaRPr lang="en-US" sz="2000" b="1" kern="1200" baseline="-250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13.69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96.34t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963.4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20*60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57224" y="2314510"/>
            <a:ext cx="56436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**Preliminary dimension for columns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28596" y="1785926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Structural analysis: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** analysis and design are done using SAP2000 program.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0034" y="2428868"/>
            <a:ext cx="6286544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2075" algn="l"/>
                <a:tab pos="166370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Model Verification: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2075" algn="l"/>
                <a:tab pos="1663700" algn="l"/>
              </a:tabLst>
            </a:pPr>
            <a:endParaRPr lang="en-US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2075" algn="l"/>
                <a:tab pos="166370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2075" algn="l"/>
                <a:tab pos="16637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2075" algn="l"/>
                <a:tab pos="16637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compatibility check is achieved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2075" algn="l"/>
                <a:tab pos="16637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as shown below: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357562"/>
            <a:ext cx="4500594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ستطيل 4"/>
          <p:cNvSpPr/>
          <p:nvPr/>
        </p:nvSpPr>
        <p:spPr>
          <a:xfrm>
            <a:off x="571472" y="3143248"/>
            <a:ext cx="3003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1-COMPATABILITY Check</a:t>
            </a:r>
            <a:endParaRPr lang="ar-JO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00034" y="2357430"/>
            <a:ext cx="44291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+mj-cs"/>
              </a:rPr>
              <a:t>a-Mode 1 with period = 0.69s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3" name="صورة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71810"/>
            <a:ext cx="4074611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786314" y="2357430"/>
            <a:ext cx="38576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mbria Math" pitchFamily="18" charset="0"/>
              </a:rPr>
              <a:t>b-Mode 2 with period = 0.6799s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صورة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00372"/>
            <a:ext cx="4057650" cy="3133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3590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00034" y="2000240"/>
            <a:ext cx="81439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+mj-cs"/>
              </a:rPr>
              <a:t>As shown below  there are some modes shapes with periods: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+mj-cs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428728" y="3895512"/>
          <a:ext cx="5214974" cy="155229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43008"/>
                <a:gridCol w="1143008"/>
                <a:gridCol w="1500198"/>
                <a:gridCol w="1428760"/>
              </a:tblGrid>
              <a:tr h="35719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reaction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SAP </a:t>
                      </a:r>
                      <a:r>
                        <a:rPr lang="en-US" sz="1800" dirty="0"/>
                        <a:t>weight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Manual </a:t>
                      </a:r>
                      <a:r>
                        <a:rPr lang="en-US" sz="1800" dirty="0"/>
                        <a:t>weight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%  of error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067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DL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8002.6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8033.73t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0.4%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067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LL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1245.08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1246.1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0.08%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785786" y="2500306"/>
            <a:ext cx="750099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endParaRPr kumimoji="0" lang="ar-JO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2-REACTIONS CHECK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571472" y="3071810"/>
          <a:ext cx="8072493" cy="3136970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846966"/>
                <a:gridCol w="854812"/>
                <a:gridCol w="1236924"/>
                <a:gridCol w="725314"/>
                <a:gridCol w="1204089"/>
                <a:gridCol w="770608"/>
                <a:gridCol w="1087970"/>
                <a:gridCol w="1345810"/>
              </a:tblGrid>
              <a:tr h="92869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Error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(%)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Mu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(SAP)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Mu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(</a:t>
                      </a:r>
                      <a:r>
                        <a:rPr lang="en-US" sz="1800" dirty="0"/>
                        <a:t>Manual)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Wu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(t/m)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Tributed width</a:t>
                      </a:r>
                      <a:endParaRPr lang="en-US" sz="1800" b="1" dirty="0" smtClean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L(m)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Beam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Floor #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361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50.75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28.54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14.05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3.31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2.35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5.83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13-A-B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3rd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361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41.13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16.35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9.62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3.87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2.75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4.46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1-E-G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1st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361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15.19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25.55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21.67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5.24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3.725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5.75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11-Q-R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2nd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361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50.88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11.40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5.60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3.31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2.35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3.68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13-S-T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basement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361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1.62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29.84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29.36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6.98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4.96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9-D-F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Ground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361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10.27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20.44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18.34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7.54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5.36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4.41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4-G-I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Ground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361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252.4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2.19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7.72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8.16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2.75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11-12-C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3rd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42910" y="2071678"/>
            <a:ext cx="785818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 INTERNAL FORCES CHECK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*internal forces for beams ,slabs ,and columns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For beams: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2860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500034" y="2643182"/>
          <a:ext cx="8215369" cy="3597148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839364"/>
                <a:gridCol w="865596"/>
                <a:gridCol w="1251863"/>
                <a:gridCol w="654770"/>
                <a:gridCol w="1117592"/>
                <a:gridCol w="1077765"/>
                <a:gridCol w="1147895"/>
                <a:gridCol w="1260524"/>
              </a:tblGrid>
              <a:tr h="10567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Error</a:t>
                      </a:r>
                      <a:r>
                        <a:rPr lang="en-US" sz="1800" kern="1200" dirty="0" smtClean="0"/>
                        <a:t>%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Pu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(SAP)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Pu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(manual)</a:t>
                      </a:r>
                      <a:endParaRPr lang="en-US" sz="1800" b="1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# of floor 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Tributary </a:t>
                      </a:r>
                      <a:r>
                        <a:rPr lang="en-US" sz="1800" kern="1200" dirty="0" smtClean="0"/>
                        <a:t>area(m</a:t>
                      </a:r>
                      <a:r>
                        <a:rPr lang="en-US" sz="1800" kern="1200" baseline="30000" dirty="0" smtClean="0"/>
                        <a:t>2</a:t>
                      </a:r>
                      <a:r>
                        <a:rPr lang="en-US" sz="1800" kern="1200" dirty="0" smtClean="0"/>
                        <a:t>)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 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Tributed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width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COLUMN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FLOOR #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4345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93.6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69.90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135.31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5.00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6.85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5.27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A-13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basement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4345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31.9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166.6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219.70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4.00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37.42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0.00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R-11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Ground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4345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13.5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129.9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112.78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3.00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24.58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0.00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I-9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1</a:t>
                      </a:r>
                      <a:r>
                        <a:rPr lang="en-US" sz="1800" baseline="30000" dirty="0" smtClean="0"/>
                        <a:t>st</a:t>
                      </a:r>
                      <a:endParaRPr lang="en-US" sz="1800" b="1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4345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81.1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34.9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63.31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2.00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11.69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4.50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E-1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2</a:t>
                      </a:r>
                      <a:r>
                        <a:rPr lang="en-US" sz="1800" baseline="30000" dirty="0" smtClean="0"/>
                        <a:t>nd</a:t>
                      </a:r>
                      <a:endParaRPr lang="en-US" sz="1800" b="1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2776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20.9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32.8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25.93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1.00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8.15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4.24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F-9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</a:t>
                      </a:r>
                      <a:r>
                        <a:rPr lang="en-US" sz="1800" baseline="30000" dirty="0"/>
                        <a:t>rd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2776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41.7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48.4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68.64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2.00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22.78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0.00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E-4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2</a:t>
                      </a:r>
                      <a:r>
                        <a:rPr lang="en-US" sz="1800" baseline="30000" dirty="0" smtClean="0"/>
                        <a:t>nd</a:t>
                      </a:r>
                      <a:endParaRPr lang="en-US" sz="1800" b="1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2776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20.4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164.1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130.67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4.00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21.61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0.00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D-12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Ground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4345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43.0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35.1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50.21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1.00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24.43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4.71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T-13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</a:t>
                      </a:r>
                      <a:r>
                        <a:rPr lang="en-US" sz="1800" baseline="30000" dirty="0"/>
                        <a:t>rd</a:t>
                      </a:r>
                      <a:endParaRPr lang="en-US" sz="1800" b="1" dirty="0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857224" y="2000240"/>
            <a:ext cx="221457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+mj-cs"/>
              </a:rPr>
              <a:t>For columns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714348" y="2786058"/>
          <a:ext cx="7740718" cy="2810120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857312"/>
                <a:gridCol w="1198554"/>
                <a:gridCol w="1441440"/>
                <a:gridCol w="1036630"/>
                <a:gridCol w="728658"/>
                <a:gridCol w="1249354"/>
                <a:gridCol w="1228770"/>
              </a:tblGrid>
              <a:tr h="57046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Error %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Mu(SAP)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Mu(manual)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Wu(t/m)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L(m)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slab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Floor #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57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113.4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2.24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4.77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1.12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5.83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R-S-12-13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basement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57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14.4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2.68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2.29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1.12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4.04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D-E-1-4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Ground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57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184.4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1.66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4.72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1.12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D-C-12-13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1st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57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210.7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1.52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4.72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1.12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B-C-9-11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2nd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57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212.7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0.87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2.73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1.12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4.41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G-I-11-12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3rd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757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124.9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4.80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1.12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5.85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N-P-9-11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2nd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68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70.0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1.83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3.11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1.12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4.71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G-I-4-9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1st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00034" y="1928802"/>
            <a:ext cx="192882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For slabs: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8596" y="2000240"/>
            <a:ext cx="83706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Design of structural elements using SAP analysis results:</a:t>
            </a: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642910" y="3000372"/>
            <a:ext cx="7072362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 Design will include the following elements 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Beams ( main beam &amp; secondary beam) .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Columns .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</a:t>
            </a: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Floor systems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[slabs ( one way rib slab)].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Footings.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5) Shear walls.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6) Retaining walls.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7) Water tank.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8) Stairs.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7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7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7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7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7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7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7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7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7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73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3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73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3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73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73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3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73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73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73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73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73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3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3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73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صورة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281384"/>
            <a:ext cx="5192705" cy="3362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818" name="Oval 2"/>
          <p:cNvSpPr>
            <a:spLocks noChangeArrowheads="1"/>
          </p:cNvSpPr>
          <p:nvPr/>
        </p:nvSpPr>
        <p:spPr bwMode="auto">
          <a:xfrm>
            <a:off x="500034" y="2500306"/>
            <a:ext cx="1785950" cy="442913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JO" dirty="0"/>
          </a:p>
        </p:txBody>
      </p:sp>
      <p:sp>
        <p:nvSpPr>
          <p:cNvPr id="34819" name="AutoShape 3"/>
          <p:cNvSpPr>
            <a:spLocks noChangeShapeType="1"/>
          </p:cNvSpPr>
          <p:nvPr/>
        </p:nvSpPr>
        <p:spPr bwMode="auto">
          <a:xfrm flipH="1">
            <a:off x="1214412" y="3786190"/>
            <a:ext cx="1071571" cy="64294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JO" dirty="0"/>
          </a:p>
        </p:txBody>
      </p:sp>
      <p:sp>
        <p:nvSpPr>
          <p:cNvPr id="34820" name="Oval 4"/>
          <p:cNvSpPr>
            <a:spLocks noChangeArrowheads="1"/>
          </p:cNvSpPr>
          <p:nvPr/>
        </p:nvSpPr>
        <p:spPr bwMode="auto">
          <a:xfrm>
            <a:off x="2786050" y="2500306"/>
            <a:ext cx="1928826" cy="500066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JO" dirty="0"/>
          </a:p>
        </p:txBody>
      </p:sp>
      <p:sp>
        <p:nvSpPr>
          <p:cNvPr id="34822" name="AutoShape 6"/>
          <p:cNvSpPr>
            <a:spLocks noChangeShapeType="1"/>
          </p:cNvSpPr>
          <p:nvPr/>
        </p:nvSpPr>
        <p:spPr bwMode="auto">
          <a:xfrm flipH="1" flipV="1">
            <a:off x="1500166" y="2928934"/>
            <a:ext cx="428628" cy="571504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JO" dirty="0"/>
          </a:p>
        </p:txBody>
      </p:sp>
      <p:sp>
        <p:nvSpPr>
          <p:cNvPr id="34821" name="AutoShape 5"/>
          <p:cNvSpPr>
            <a:spLocks noChangeShapeType="1"/>
          </p:cNvSpPr>
          <p:nvPr/>
        </p:nvSpPr>
        <p:spPr bwMode="auto">
          <a:xfrm flipV="1">
            <a:off x="2714612" y="3000372"/>
            <a:ext cx="642942" cy="500066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JO" dirty="0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500034" y="1928802"/>
            <a:ext cx="476963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Design of beams using SAP analysis results: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428596" y="250030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39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Mu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(-)ve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=13.94t.m             Mu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(-)ve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=18.74t.m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392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-571536" y="4500570"/>
            <a:ext cx="45005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3925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 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+ve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=9.99t.m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val 2"/>
          <p:cNvSpPr>
            <a:spLocks noChangeArrowheads="1"/>
          </p:cNvSpPr>
          <p:nvPr/>
        </p:nvSpPr>
        <p:spPr bwMode="auto">
          <a:xfrm>
            <a:off x="357158" y="4429132"/>
            <a:ext cx="1785950" cy="442913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JO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  <p:bldP spid="34820" grpId="0" animBg="1"/>
      <p:bldP spid="34822" grpId="0" animBg="1"/>
      <p:bldP spid="34822" grpId="1" animBg="1"/>
      <p:bldP spid="34821" grpId="0" animBg="1"/>
      <p:bldP spid="34823" grpId="0"/>
      <p:bldP spid="34824" grpId="0"/>
      <p:bldP spid="34826" grpId="0"/>
      <p:bldP spid="12" grpId="0" animBg="1"/>
      <p:bldP spid="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4"/>
          <p:cNvSpPr txBox="1">
            <a:spLocks/>
          </p:cNvSpPr>
          <p:nvPr/>
        </p:nvSpPr>
        <p:spPr>
          <a:xfrm>
            <a:off x="539552" y="-2259632"/>
            <a:ext cx="11089232" cy="4170538"/>
          </a:xfrm>
          <a:prstGeom prst="rect">
            <a:avLst/>
          </a:prstGeo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 eaLnBrk="0" hangingPunct="0">
              <a:defRPr/>
            </a:pPr>
            <a:r>
              <a:rPr lang="en-US" sz="2800" dirty="0">
                <a:ln w="50800"/>
                <a:latin typeface="+mj-lt"/>
                <a:ea typeface="+mj-ea"/>
                <a:cs typeface="+mj-cs"/>
              </a:rPr>
              <a:t/>
            </a:r>
            <a:br>
              <a:rPr lang="en-US" sz="2800" dirty="0">
                <a:ln w="50800"/>
                <a:latin typeface="+mj-lt"/>
                <a:ea typeface="+mj-ea"/>
                <a:cs typeface="+mj-cs"/>
              </a:rPr>
            </a:br>
            <a:r>
              <a:rPr lang="ar-JO" sz="2800" dirty="0">
                <a:ln w="50800"/>
                <a:latin typeface="+mj-lt"/>
                <a:ea typeface="+mj-ea"/>
                <a:cs typeface="+mj-cs"/>
              </a:rPr>
              <a:t/>
            </a:r>
            <a:br>
              <a:rPr lang="ar-JO" sz="2800" dirty="0">
                <a:ln w="50800"/>
                <a:latin typeface="+mj-lt"/>
                <a:ea typeface="+mj-ea"/>
                <a:cs typeface="+mj-cs"/>
              </a:rPr>
            </a:br>
            <a:r>
              <a:rPr lang="ar-JO" sz="2800" dirty="0">
                <a:ln w="50800"/>
                <a:latin typeface="+mj-lt"/>
                <a:ea typeface="+mj-ea"/>
                <a:cs typeface="+mj-cs"/>
              </a:rPr>
              <a:t/>
            </a:r>
            <a:br>
              <a:rPr lang="ar-JO" sz="2800" dirty="0">
                <a:ln w="50800"/>
                <a:latin typeface="+mj-lt"/>
                <a:ea typeface="+mj-ea"/>
                <a:cs typeface="+mj-cs"/>
              </a:rPr>
            </a:br>
            <a:r>
              <a:rPr lang="ar-JO" sz="2800" dirty="0">
                <a:ln w="50800"/>
                <a:latin typeface="+mj-lt"/>
                <a:ea typeface="+mj-ea"/>
                <a:cs typeface="+mj-cs"/>
              </a:rPr>
              <a:t/>
            </a:r>
            <a:br>
              <a:rPr lang="ar-JO" sz="2800" dirty="0">
                <a:ln w="50800"/>
                <a:latin typeface="+mj-lt"/>
                <a:ea typeface="+mj-ea"/>
                <a:cs typeface="+mj-cs"/>
              </a:rPr>
            </a:br>
            <a:r>
              <a:rPr lang="ar-JO" sz="2800" dirty="0">
                <a:ln w="50800"/>
                <a:latin typeface="+mj-lt"/>
                <a:ea typeface="+mj-ea"/>
                <a:cs typeface="+mj-cs"/>
              </a:rPr>
              <a:t/>
            </a:r>
            <a:br>
              <a:rPr lang="ar-JO" sz="2800" dirty="0">
                <a:ln w="50800"/>
                <a:latin typeface="+mj-lt"/>
                <a:ea typeface="+mj-ea"/>
                <a:cs typeface="+mj-cs"/>
              </a:rPr>
            </a:br>
            <a:r>
              <a:rPr lang="ar-JO" sz="2800" dirty="0">
                <a:ln w="50800"/>
                <a:latin typeface="+mj-lt"/>
                <a:ea typeface="+mj-ea"/>
                <a:cs typeface="+mj-cs"/>
              </a:rPr>
              <a:t/>
            </a:r>
            <a:br>
              <a:rPr lang="ar-JO" sz="2800" dirty="0">
                <a:ln w="50800"/>
                <a:latin typeface="+mj-lt"/>
                <a:ea typeface="+mj-ea"/>
                <a:cs typeface="+mj-cs"/>
              </a:rPr>
            </a:br>
            <a:r>
              <a:rPr lang="ar-JO" sz="2800" dirty="0">
                <a:ln w="50800"/>
                <a:latin typeface="+mj-lt"/>
                <a:ea typeface="+mj-ea"/>
                <a:cs typeface="+mj-cs"/>
              </a:rPr>
              <a:t/>
            </a:r>
            <a:br>
              <a:rPr lang="ar-JO" sz="2800" dirty="0">
                <a:ln w="50800"/>
                <a:latin typeface="+mj-lt"/>
                <a:ea typeface="+mj-ea"/>
                <a:cs typeface="+mj-cs"/>
              </a:rPr>
            </a:br>
            <a:r>
              <a:rPr lang="ar-JO" sz="2800" dirty="0">
                <a:ln w="50800"/>
                <a:latin typeface="+mj-lt"/>
                <a:ea typeface="+mj-ea"/>
                <a:cs typeface="+mj-cs"/>
              </a:rPr>
              <a:t/>
            </a:r>
            <a:br>
              <a:rPr lang="ar-JO" sz="2800" dirty="0">
                <a:ln w="50800"/>
                <a:latin typeface="+mj-lt"/>
                <a:ea typeface="+mj-ea"/>
                <a:cs typeface="+mj-cs"/>
              </a:rPr>
            </a:br>
            <a:r>
              <a:rPr lang="ar-JO" sz="2800" dirty="0">
                <a:ln w="50800"/>
                <a:latin typeface="+mj-lt"/>
                <a:ea typeface="+mj-ea"/>
                <a:cs typeface="+mj-cs"/>
              </a:rPr>
              <a:t/>
            </a:r>
            <a:br>
              <a:rPr lang="ar-JO" sz="2800" dirty="0">
                <a:ln w="50800"/>
                <a:latin typeface="+mj-lt"/>
                <a:ea typeface="+mj-ea"/>
                <a:cs typeface="+mj-cs"/>
              </a:rPr>
            </a:br>
            <a:r>
              <a:rPr lang="ar-JO" sz="2800" dirty="0">
                <a:ln w="50800"/>
                <a:latin typeface="+mj-lt"/>
                <a:ea typeface="+mj-ea"/>
                <a:cs typeface="+mj-cs"/>
              </a:rPr>
              <a:t/>
            </a:r>
            <a:br>
              <a:rPr lang="ar-JO" sz="2800" dirty="0">
                <a:ln w="50800"/>
                <a:latin typeface="+mj-lt"/>
                <a:ea typeface="+mj-ea"/>
                <a:cs typeface="+mj-cs"/>
              </a:rPr>
            </a:br>
            <a:r>
              <a:rPr lang="ar-SA" sz="2800" u="sng" spc="-150" dirty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</a:rPr>
              <a:t>:</a:t>
            </a:r>
            <a:r>
              <a:rPr lang="en-US" sz="2800" u="sng" spc="-150" dirty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</a:rPr>
              <a:t> </a:t>
            </a:r>
            <a:r>
              <a:rPr lang="en-US" sz="2800" u="sng" spc="-150" dirty="0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</a:rPr>
              <a:t>Location</a:t>
            </a:r>
            <a:r>
              <a:rPr lang="ar-SA" sz="2800" dirty="0">
                <a:ln w="50800"/>
                <a:latin typeface="+mj-lt"/>
                <a:ea typeface="+mj-ea"/>
                <a:cs typeface="+mj-cs"/>
              </a:rPr>
              <a:t> </a:t>
            </a:r>
            <a:r>
              <a:rPr lang="en-US" sz="2800" dirty="0">
                <a:ln w="50800"/>
                <a:latin typeface="+mj-lt"/>
                <a:ea typeface="+mj-ea"/>
                <a:cs typeface="+mj-cs"/>
              </a:rPr>
              <a:t/>
            </a:r>
            <a:br>
              <a:rPr lang="en-US" sz="2800" dirty="0">
                <a:ln w="50800"/>
                <a:latin typeface="+mj-lt"/>
                <a:ea typeface="+mj-ea"/>
                <a:cs typeface="+mj-cs"/>
              </a:rPr>
            </a:br>
            <a:r>
              <a:rPr lang="en-US" sz="2000" dirty="0" smtClean="0">
                <a:ln w="50800"/>
                <a:latin typeface="+mj-lt"/>
                <a:ea typeface="+mj-ea"/>
                <a:cs typeface="+mj-cs"/>
              </a:rPr>
              <a:t>Land </a:t>
            </a:r>
            <a:r>
              <a:rPr lang="en-US" sz="2000" dirty="0">
                <a:ln w="50800"/>
                <a:latin typeface="+mj-lt"/>
                <a:ea typeface="+mj-ea"/>
                <a:cs typeface="+mj-cs"/>
              </a:rPr>
              <a:t>for the project at </a:t>
            </a:r>
            <a:r>
              <a:rPr lang="en-US" sz="2000" dirty="0" err="1">
                <a:ln w="50800"/>
                <a:latin typeface="+mj-lt"/>
                <a:ea typeface="+mj-ea"/>
                <a:cs typeface="+mj-cs"/>
              </a:rPr>
              <a:t>Huara</a:t>
            </a:r>
            <a:r>
              <a:rPr lang="en-US" sz="2000" dirty="0">
                <a:ln w="50800"/>
                <a:latin typeface="+mj-lt"/>
                <a:ea typeface="+mj-ea"/>
                <a:cs typeface="+mj-cs"/>
              </a:rPr>
              <a:t> in Nablus </a:t>
            </a:r>
            <a:r>
              <a:rPr lang="en-US" sz="2000" dirty="0">
                <a:ln w="50800"/>
                <a:latin typeface="+mn-lt"/>
                <a:ea typeface="+mj-ea"/>
                <a:cs typeface="+mj-cs"/>
              </a:rPr>
              <a:t>, which is located in            </a:t>
            </a:r>
            <a:r>
              <a:rPr lang="en-US" sz="2000" dirty="0">
                <a:ln w="50800"/>
                <a:latin typeface="+mj-lt"/>
                <a:ea typeface="+mj-ea"/>
                <a:cs typeface="+mj-cs"/>
              </a:rPr>
              <a:t> </a:t>
            </a:r>
            <a:r>
              <a:rPr lang="en-US" sz="2000" dirty="0">
                <a:ln w="50800"/>
                <a:latin typeface="+mn-lt"/>
                <a:ea typeface="+mj-ea"/>
                <a:cs typeface="+mj-cs"/>
              </a:rPr>
              <a:t/>
            </a:r>
            <a:br>
              <a:rPr lang="en-US" sz="2000" dirty="0">
                <a:ln w="50800"/>
                <a:latin typeface="+mn-lt"/>
                <a:ea typeface="+mj-ea"/>
                <a:cs typeface="+mj-cs"/>
              </a:rPr>
            </a:br>
            <a:r>
              <a:rPr lang="en-US" sz="2000" dirty="0">
                <a:ln w="50800"/>
                <a:latin typeface="+mj-lt"/>
                <a:ea typeface="+mj-ea"/>
                <a:cs typeface="+mj-cs"/>
              </a:rPr>
              <a:t> </a:t>
            </a:r>
            <a:r>
              <a:rPr lang="en-US" sz="2000" dirty="0">
                <a:ln w="50800"/>
                <a:latin typeface="+mn-lt"/>
                <a:ea typeface="+mj-ea"/>
                <a:cs typeface="+mj-cs"/>
              </a:rPr>
              <a:t>the north of West Bank                  </a:t>
            </a:r>
            <a:r>
              <a:rPr lang="en-US" sz="2800" dirty="0">
                <a:ln w="50800"/>
                <a:latin typeface="+mn-lt"/>
                <a:ea typeface="+mj-ea"/>
                <a:cs typeface="+mj-cs"/>
              </a:rPr>
              <a:t/>
            </a:r>
            <a:br>
              <a:rPr lang="en-US" sz="2800" dirty="0">
                <a:ln w="50800"/>
                <a:latin typeface="+mn-lt"/>
                <a:ea typeface="+mj-ea"/>
                <a:cs typeface="+mj-cs"/>
              </a:rPr>
            </a:br>
            <a:r>
              <a:rPr lang="en-US" sz="2800" dirty="0">
                <a:ln w="50800"/>
                <a:latin typeface="+mn-lt"/>
                <a:ea typeface="+mj-ea"/>
                <a:cs typeface="+mj-cs"/>
              </a:rPr>
              <a:t>                                                                    </a:t>
            </a:r>
            <a:br>
              <a:rPr lang="en-US" sz="2800" dirty="0">
                <a:ln w="50800"/>
                <a:latin typeface="+mn-lt"/>
                <a:ea typeface="+mj-ea"/>
                <a:cs typeface="+mj-cs"/>
              </a:rPr>
            </a:br>
            <a:r>
              <a:rPr lang="en-US" sz="2800" dirty="0">
                <a:ln w="50800"/>
                <a:latin typeface="+mn-lt"/>
                <a:ea typeface="+mj-ea"/>
                <a:cs typeface="+mj-cs"/>
              </a:rPr>
              <a:t>                                                                        </a:t>
            </a:r>
            <a:br>
              <a:rPr lang="en-US" sz="2800" dirty="0">
                <a:ln w="50800"/>
                <a:latin typeface="+mn-lt"/>
                <a:ea typeface="+mj-ea"/>
                <a:cs typeface="+mj-cs"/>
              </a:rPr>
            </a:br>
            <a:r>
              <a:rPr lang="en-US" sz="2800" dirty="0">
                <a:ln w="50800"/>
                <a:latin typeface="+mn-lt"/>
                <a:ea typeface="+mj-ea"/>
                <a:cs typeface="+mj-cs"/>
              </a:rPr>
              <a:t>                                                                                                          </a:t>
            </a:r>
            <a:r>
              <a:rPr lang="en-US" sz="2800" dirty="0">
                <a:ln w="50800"/>
                <a:latin typeface="+mj-lt"/>
                <a:ea typeface="+mj-ea"/>
                <a:cs typeface="+mj-cs"/>
              </a:rPr>
              <a:t> </a:t>
            </a:r>
            <a:br>
              <a:rPr lang="en-US" sz="2800" dirty="0">
                <a:ln w="50800"/>
                <a:latin typeface="+mj-lt"/>
                <a:ea typeface="+mj-ea"/>
                <a:cs typeface="+mj-cs"/>
              </a:rPr>
            </a:br>
            <a:endParaRPr lang="en-US" sz="2800" dirty="0">
              <a:ln w="50800"/>
              <a:latin typeface="+mn-lt"/>
              <a:ea typeface="+mj-ea"/>
              <a:cs typeface="+mj-cs"/>
            </a:endParaRPr>
          </a:p>
        </p:txBody>
      </p:sp>
      <p:pic>
        <p:nvPicPr>
          <p:cNvPr id="135169" name="Picture 1" descr="C:\Users\مهيه\Desktop\showimg ‫‬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900" y="3140968"/>
            <a:ext cx="9161900" cy="3717032"/>
          </a:xfrm>
          <a:prstGeom prst="rect">
            <a:avLst/>
          </a:prstGeom>
          <a:noFill/>
        </p:spPr>
      </p:pic>
      <p:sp>
        <p:nvSpPr>
          <p:cNvPr id="6" name="شكل بيضاوي 5"/>
          <p:cNvSpPr/>
          <p:nvPr/>
        </p:nvSpPr>
        <p:spPr>
          <a:xfrm>
            <a:off x="1907704" y="5943600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516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500034" y="2143116"/>
            <a:ext cx="757242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6600" algn="l"/>
                <a:tab pos="3863975" algn="l"/>
                <a:tab pos="4816475" algn="l"/>
                <a:tab pos="5273675" algn="r"/>
                <a:tab pos="5387975" algn="r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Sample calculation to check B1 dimensions (hidden beam)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6600" algn="l"/>
                <a:tab pos="3863975" algn="l"/>
                <a:tab pos="4816475" algn="l"/>
                <a:tab pos="5273675" algn="r"/>
                <a:tab pos="5387975" algn="r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 Design for positive moment: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6600" algn="l"/>
                <a:tab pos="3863975" algn="l"/>
                <a:tab pos="4816475" algn="l"/>
                <a:tab pos="5273675" algn="r"/>
                <a:tab pos="53879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Mu 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+ve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+mj-cs"/>
              </a:rPr>
              <a:t>= 9.99 Ton.m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 dirty="0"/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0" y="1485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500034" y="3143248"/>
            <a:ext cx="30003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ρ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aseline="-30000" dirty="0" smtClean="0">
                <a:latin typeface="Times New Roman" pitchFamily="18" charset="0"/>
                <a:ea typeface="Calibri" pitchFamily="34" charset="0"/>
                <a:cs typeface="+mj-cs"/>
              </a:rPr>
              <a:t>max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&gt;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ρ= 4.35×10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-3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&gt;</a:t>
            </a:r>
            <a:r>
              <a:rPr lang="el-GR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ρ</a:t>
            </a:r>
            <a:r>
              <a:rPr lang="en-US" baseline="-30000" dirty="0" smtClean="0">
                <a:latin typeface="Times New Roman" pitchFamily="18" charset="0"/>
                <a:ea typeface="Calibri" pitchFamily="34" charset="0"/>
                <a:cs typeface="+mj-cs"/>
              </a:rPr>
              <a:t>min</a:t>
            </a:r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500034" y="3286124"/>
            <a:ext cx="707236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As =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ρ ×b × d = 4.35×10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-3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×110×24= 11.6 cm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&lt; As from SAP (14.48 cm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3214678" y="3071810"/>
            <a:ext cx="857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OK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500034" y="3786190"/>
            <a:ext cx="53549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3925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 Design for negative moment at right side of beam: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39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 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(-)ve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aseline="-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 right side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=13.94t.m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428596" y="4714884"/>
            <a:ext cx="421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As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16.34 cm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&lt; As from SAP (21.43 cm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428596" y="4143380"/>
            <a:ext cx="32147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500034" y="4429132"/>
            <a:ext cx="30003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ρ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aseline="-30000" dirty="0" smtClean="0">
                <a:latin typeface="Times New Roman" pitchFamily="18" charset="0"/>
                <a:ea typeface="Calibri" pitchFamily="34" charset="0"/>
                <a:cs typeface="+mj-cs"/>
              </a:rPr>
              <a:t>max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&gt;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ρ= 6.19×10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-3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&gt;</a:t>
            </a:r>
            <a:r>
              <a:rPr lang="el-GR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ρ</a:t>
            </a:r>
            <a:r>
              <a:rPr lang="en-US" baseline="-30000" dirty="0" smtClean="0">
                <a:latin typeface="Times New Roman" pitchFamily="18" charset="0"/>
                <a:ea typeface="Calibri" pitchFamily="34" charset="0"/>
                <a:cs typeface="+mj-cs"/>
              </a:rPr>
              <a:t>min</a:t>
            </a: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500034" y="5000636"/>
            <a:ext cx="55721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3925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 Design for negative moment at left side of beam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39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 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(-)ve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=18.74t.m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3925" algn="l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		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500034" y="5929330"/>
            <a:ext cx="41676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As =22.12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&lt; As from SAP (22.47 cm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18"/>
          <p:cNvSpPr>
            <a:spLocks noChangeArrowheads="1"/>
          </p:cNvSpPr>
          <p:nvPr/>
        </p:nvSpPr>
        <p:spPr bwMode="auto">
          <a:xfrm>
            <a:off x="3214678" y="4429132"/>
            <a:ext cx="857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OK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18"/>
          <p:cNvSpPr>
            <a:spLocks noChangeArrowheads="1"/>
          </p:cNvSpPr>
          <p:nvPr/>
        </p:nvSpPr>
        <p:spPr bwMode="auto">
          <a:xfrm>
            <a:off x="500034" y="5643578"/>
            <a:ext cx="30003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ρ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aseline="-30000" dirty="0" smtClean="0">
                <a:latin typeface="Times New Roman" pitchFamily="18" charset="0"/>
                <a:ea typeface="Calibri" pitchFamily="34" charset="0"/>
                <a:cs typeface="+mj-cs"/>
              </a:rPr>
              <a:t>max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&gt;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ρ= 8.5×10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-3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&gt;</a:t>
            </a:r>
            <a:r>
              <a:rPr lang="el-GR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ρ</a:t>
            </a:r>
            <a:r>
              <a:rPr lang="en-US" baseline="-30000" dirty="0" smtClean="0">
                <a:latin typeface="Times New Roman" pitchFamily="18" charset="0"/>
                <a:ea typeface="Calibri" pitchFamily="34" charset="0"/>
                <a:cs typeface="+mj-cs"/>
              </a:rPr>
              <a:t>min</a:t>
            </a:r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4714876" y="5929330"/>
            <a:ext cx="857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OK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جدول 8"/>
          <p:cNvGraphicFramePr>
            <a:graphicFrameLocks noGrp="1"/>
          </p:cNvGraphicFramePr>
          <p:nvPr/>
        </p:nvGraphicFramePr>
        <p:xfrm>
          <a:off x="428596" y="2285992"/>
          <a:ext cx="8286808" cy="327410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428892"/>
                <a:gridCol w="838756"/>
                <a:gridCol w="827806"/>
                <a:gridCol w="698559"/>
                <a:gridCol w="698559"/>
                <a:gridCol w="698559"/>
                <a:gridCol w="698559"/>
                <a:gridCol w="698559"/>
                <a:gridCol w="698559"/>
              </a:tblGrid>
              <a:tr h="594637"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65755" algn="ctr"/>
                        </a:tabLst>
                      </a:pPr>
                      <a:r>
                        <a:rPr lang="en-US" sz="1800" dirty="0"/>
                        <a:t>Beam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B8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</a:tr>
              <a:tr h="594637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Bottom steel-extended</a:t>
                      </a:r>
                    </a:p>
                    <a:p>
                      <a:pPr algn="l"/>
                      <a:endParaRPr lang="ar-JO" dirty="0"/>
                    </a:p>
                  </a:txBody>
                  <a:tcPr marL="63104" marR="6310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10φ18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10φ18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8φ14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7φ14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9φ16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9φ18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8φ14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6φ14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</a:tr>
              <a:tr h="594637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Top steel-</a:t>
                      </a:r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extended</a:t>
                      </a:r>
                    </a:p>
                    <a:p>
                      <a:pPr algn="l"/>
                      <a:endParaRPr lang="ar-JO" dirty="0"/>
                    </a:p>
                  </a:txBody>
                  <a:tcPr marL="63104" marR="6310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4φ18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4φ18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4φ14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6φ14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5φ16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4φ18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6φ14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6φ14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</a:tr>
              <a:tr h="47897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Top steel-cut off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(at right side of beam)</a:t>
                      </a:r>
                      <a:endParaRPr lang="en-US" sz="1800" b="1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3104" marR="63104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4φ18</a:t>
                      </a:r>
                      <a:endParaRPr lang="ar-JO" dirty="0"/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6φ18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2φ14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----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3φ16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3φ18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1φ14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----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</a:tr>
              <a:tr h="59463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Top steel-cut </a:t>
                      </a:r>
                      <a:r>
                        <a:rPr lang="en-US" sz="1800" dirty="0" smtClean="0"/>
                        <a:t>off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(</a:t>
                      </a:r>
                      <a:r>
                        <a:rPr lang="en-US" sz="1800" dirty="0"/>
                        <a:t>at left side of beam)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5φ18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6φ18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----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----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7φ16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4φ18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----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----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4" marR="63104" marT="0" marB="0" anchor="b"/>
                </a:tc>
              </a:tr>
            </a:tbl>
          </a:graphicData>
        </a:graphic>
      </p:graphicFrame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4500562" y="5786454"/>
          <a:ext cx="4025904" cy="946404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1110084"/>
                <a:gridCol w="799260"/>
                <a:gridCol w="962073"/>
                <a:gridCol w="1154487"/>
              </a:tblGrid>
              <a:tr h="37859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bar diameter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82997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25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20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20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Ld(cm)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43108" y="1857364"/>
            <a:ext cx="40719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Beams Reinforcement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643174" y="857232"/>
            <a:ext cx="646331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algn="l" rtl="0">
              <a:lnSpc>
                <a:spcPct val="115000"/>
              </a:lnSpc>
              <a:tabLst>
                <a:tab pos="2865755" algn="ctr"/>
              </a:tabLst>
              <a:defRPr/>
            </a:pPr>
            <a:endParaRPr lang="en-US" b="1" dirty="0" smtClean="0">
              <a:ea typeface="Calibri"/>
              <a:cs typeface="Arial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428596" y="5786454"/>
            <a:ext cx="407196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For exterior beams we use hooked bars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Ld≥12 db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</a:tabLst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 dirty="0"/>
          </a:p>
        </p:txBody>
      </p:sp>
      <p:sp>
        <p:nvSpPr>
          <p:cNvPr id="2092" name="Rectangle 44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93" name="صورة 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765379"/>
            <a:ext cx="5597331" cy="3021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01" name="Rectangle 53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320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36838" algn="ctr"/>
              </a:tabLst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Rectangle 1"/>
          <p:cNvSpPr>
            <a:spLocks noChangeArrowheads="1"/>
          </p:cNvSpPr>
          <p:nvPr/>
        </p:nvSpPr>
        <p:spPr bwMode="auto">
          <a:xfrm>
            <a:off x="2143108" y="6143644"/>
            <a:ext cx="47149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Beam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reinforcement section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285984" y="6000768"/>
            <a:ext cx="40005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Beams reinforcement Detail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285992"/>
            <a:ext cx="6572296" cy="3357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صورة 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500306"/>
            <a:ext cx="3929090" cy="30253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889" name="صورة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500306"/>
            <a:ext cx="3929090" cy="3000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428728" y="5857892"/>
            <a:ext cx="150019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Detail A: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5857884" y="5929330"/>
            <a:ext cx="114300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Detail (B):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460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3789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صورة 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0306"/>
            <a:ext cx="2428892" cy="2214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940" name="صورة 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6246" y="2500306"/>
            <a:ext cx="2360200" cy="22145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939" name="صورة 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3051" y="2500306"/>
            <a:ext cx="2349477" cy="2214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938" name="صورة 3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5143512"/>
            <a:ext cx="3168100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2305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426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0" y="6143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0" y="7458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185736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Columns reinforcement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صورة 13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5143512"/>
            <a:ext cx="3143272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57364"/>
            <a:ext cx="5000660" cy="48577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شكل بيضاوي 2"/>
          <p:cNvSpPr/>
          <p:nvPr/>
        </p:nvSpPr>
        <p:spPr>
          <a:xfrm>
            <a:off x="3286116" y="3214686"/>
            <a:ext cx="785818" cy="7858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071934" y="3786190"/>
            <a:ext cx="1785950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500438"/>
            <a:ext cx="2742946" cy="3143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500034" y="1928802"/>
            <a:ext cx="56436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Design of slabs using SAP analysis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:</a:t>
            </a: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24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786058"/>
            <a:ext cx="5553075" cy="3190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785926"/>
            <a:ext cx="9143999" cy="5072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500034" y="2643182"/>
          <a:ext cx="8171225" cy="2839212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1378303"/>
                <a:gridCol w="1249354"/>
                <a:gridCol w="1365240"/>
                <a:gridCol w="1142992"/>
                <a:gridCol w="1279516"/>
                <a:gridCol w="823364"/>
                <a:gridCol w="932456"/>
              </a:tblGrid>
              <a:tr h="2373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Shr. Steel in short</a:t>
                      </a:r>
                      <a:r>
                        <a:rPr lang="en-US" sz="1800" baseline="0" dirty="0" smtClean="0"/>
                        <a:t> dir.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Steel in long dir.</a:t>
                      </a:r>
                      <a:endParaRPr lang="en-US" sz="1800" b="1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Shr. Steel in long dir.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Steel in long</a:t>
                      </a:r>
                      <a:r>
                        <a:rPr lang="en-US" sz="1800" baseline="0" dirty="0" smtClean="0"/>
                        <a:t> dir.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Dimension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Depth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Footing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373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6φ16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6φ16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 1.5*1.1 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F1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373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6φ18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6φ18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1.2*1.6 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F2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373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9φ18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9φ18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10φ18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10φ18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2.1*1.5 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F3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373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5φ16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1.2*1.2 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F4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373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3φ14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 φ 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4 φ 14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 1.1*0.7 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0.4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F5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373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11 φ 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11 φ 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14 φ 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14 φ 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 2.5*1.9 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0.9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F6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6826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14 φ 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14 φ 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18 φ 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18 φ 18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 2.7*2.1 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/>
                        <a:t>1.0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/>
                        <a:t>F7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3214678" y="2000240"/>
            <a:ext cx="34950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 fontAlgn="base">
              <a:spcBef>
                <a:spcPct val="0"/>
              </a:spcBef>
              <a:spcAft>
                <a:spcPct val="0"/>
              </a:spcAft>
              <a:tabLst>
                <a:tab pos="3349625" algn="l"/>
              </a:tabLst>
            </a:pP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single Footings Reinforcement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/>
          <p:nvPr/>
        </p:nvSpPr>
        <p:spPr>
          <a:xfrm>
            <a:off x="611188" y="1916113"/>
            <a:ext cx="8915400" cy="314007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 smtClean="0">
              <a:solidFill>
                <a:srgbClr val="FFC000"/>
              </a:solidFill>
            </a:endParaRPr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/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-150" dirty="0" smtClean="0">
                <a:solidFill>
                  <a:srgbClr val="FFC000"/>
                </a:solidFill>
              </a:rPr>
              <a:t> </a:t>
            </a:r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FFC000"/>
              </a:solidFill>
            </a:endParaRPr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/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/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/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 smtClean="0">
              <a:solidFill>
                <a:srgbClr val="FFC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JO" sz="2400" dirty="0">
              <a:solidFill>
                <a:srgbClr val="FFC000"/>
              </a:solidFill>
            </a:endParaRPr>
          </a:p>
        </p:txBody>
      </p:sp>
      <p:graphicFrame>
        <p:nvGraphicFramePr>
          <p:cNvPr id="77" name="رسم تخطيطي 76"/>
          <p:cNvGraphicFramePr/>
          <p:nvPr/>
        </p:nvGraphicFramePr>
        <p:xfrm>
          <a:off x="500034" y="1928802"/>
          <a:ext cx="8072494" cy="4740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شكل بيضاوي 4"/>
          <p:cNvSpPr/>
          <p:nvPr/>
        </p:nvSpPr>
        <p:spPr>
          <a:xfrm>
            <a:off x="3786188" y="3571875"/>
            <a:ext cx="1500187" cy="1143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sz="2400" b="1" spc="-150" dirty="0">
                <a:solidFill>
                  <a:schemeClr val="tx1"/>
                </a:solidFill>
                <a:cs typeface="+mj-cs"/>
              </a:rPr>
              <a:t>Main tasks</a:t>
            </a:r>
            <a:endParaRPr lang="ar-JO" sz="2400" b="1" spc="-150" dirty="0">
              <a:solidFill>
                <a:schemeClr val="tx1"/>
              </a:solidFill>
              <a:cs typeface="+mj-cs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7" grpId="0">
        <p:bldAsOne/>
      </p:bldGraphic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214554"/>
            <a:ext cx="3714776" cy="38576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صورة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214554"/>
            <a:ext cx="3571900" cy="38576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1142976" y="6215082"/>
            <a:ext cx="2743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Plan for F1 reinforcement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4643438" y="6215082"/>
            <a:ext cx="3980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section for F1 reinforcement with col.3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500034" y="2786058"/>
          <a:ext cx="8072494" cy="1191768"/>
        </p:xfrm>
        <a:graphic>
          <a:graphicData uri="http://schemas.openxmlformats.org/drawingml/2006/table">
            <a:tbl>
              <a:tblPr rtl="1"/>
              <a:tblGrid>
                <a:gridCol w="687564"/>
                <a:gridCol w="1051522"/>
                <a:gridCol w="1134636"/>
                <a:gridCol w="886434"/>
                <a:gridCol w="697175"/>
                <a:gridCol w="711931"/>
                <a:gridCol w="711931"/>
                <a:gridCol w="1067895"/>
                <a:gridCol w="1123406"/>
              </a:tblGrid>
              <a:tr h="36052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As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short dir. 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/m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As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shrinkage/m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As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long dir.</a:t>
                      </a:r>
                      <a:endParaRPr lang="en-US" sz="1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As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min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/m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As/m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ρ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Mu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qu(kN/m2)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Footing 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type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6052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φ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16/m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φ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 /m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φ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14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612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1839.6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0.0054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226.27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626.36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wall footing</a:t>
                      </a:r>
                      <a:endParaRPr lang="en-US" sz="1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125" marR="64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9161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228600" cy="190500"/>
          </a:xfrm>
          <a:prstGeom prst="rect">
            <a:avLst/>
          </a:prstGeom>
          <a:noFill/>
        </p:spPr>
      </p:pic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28725"/>
            <a:ext cx="133350" cy="190500"/>
          </a:xfrm>
          <a:prstGeom prst="rect">
            <a:avLst/>
          </a:prstGeom>
          <a:noFill/>
        </p:spPr>
      </p:pic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588963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mbria Math" pitchFamily="18" charset="0"/>
              </a:rPr>
              <a:t>  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mbria Math" pitchFamily="18" charset="0"/>
              </a:rPr>
              <a:t>          =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588963" y="1228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mbria Math" pitchFamily="18" charset="0"/>
              </a:rPr>
              <a:t>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7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75" name="Rectangle 23"/>
          <p:cNvSpPr>
            <a:spLocks noChangeArrowheads="1"/>
          </p:cNvSpPr>
          <p:nvPr/>
        </p:nvSpPr>
        <p:spPr bwMode="auto">
          <a:xfrm>
            <a:off x="0" y="466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7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 dirty="0"/>
          </a:p>
        </p:txBody>
      </p:sp>
      <p:sp>
        <p:nvSpPr>
          <p:cNvPr id="49180" name="Rectangle 28"/>
          <p:cNvSpPr>
            <a:spLocks noChangeArrowheads="1"/>
          </p:cNvSpPr>
          <p:nvPr/>
        </p:nvSpPr>
        <p:spPr bwMode="auto">
          <a:xfrm>
            <a:off x="0" y="466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مستطيل 41"/>
          <p:cNvSpPr/>
          <p:nvPr/>
        </p:nvSpPr>
        <p:spPr>
          <a:xfrm>
            <a:off x="571472" y="1785926"/>
            <a:ext cx="52149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Design of Wall  Footing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مستطيل 42"/>
          <p:cNvSpPr/>
          <p:nvPr/>
        </p:nvSpPr>
        <p:spPr>
          <a:xfrm>
            <a:off x="428596" y="2071678"/>
            <a:ext cx="5429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design of wall footing  with  0.3 m thickness , 2 m width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5" name="صورة 4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143380"/>
            <a:ext cx="2643206" cy="2571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571472" y="1928802"/>
            <a:ext cx="2818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Design of the walls: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**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Design of shear walls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*Check shear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2714612" y="2857496"/>
            <a:ext cx="19288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 dirty="0"/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785786" y="2928934"/>
            <a:ext cx="5286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3349625" algn="l"/>
              </a:tabLst>
            </a:pPr>
            <a:r>
              <a:rPr lang="el-GR" dirty="0" smtClean="0">
                <a:ea typeface="Times New Roman" pitchFamily="18" charset="0"/>
                <a:cs typeface="Calibri"/>
              </a:rPr>
              <a:t>φ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V</a:t>
            </a:r>
            <a:r>
              <a:rPr lang="en-US" baseline="-30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c1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=72.37 t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3349625" algn="l"/>
              </a:tabLs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*V</a:t>
            </a:r>
            <a:r>
              <a:rPr lang="en-US" baseline="-30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u1 (sap) 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=28.2t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+mj-cs"/>
              </a:rPr>
              <a:t>&lt;</a:t>
            </a:r>
            <a:r>
              <a:rPr lang="el-GR" dirty="0" smtClean="0">
                <a:ea typeface="Times New Roman" pitchFamily="18" charset="0"/>
                <a:cs typeface="Calibri"/>
              </a:rPr>
              <a:t> φ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lang="en-US" baseline="-30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c1  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OK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+mj-cs"/>
            </a:endParaRPr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2214546" y="3214686"/>
            <a:ext cx="19288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785786" y="3714752"/>
            <a:ext cx="45005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33496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* </a:t>
            </a:r>
            <a:r>
              <a:rPr lang="el-GR" dirty="0" smtClean="0">
                <a:ea typeface="Times New Roman" pitchFamily="18" charset="0"/>
                <a:cs typeface="Calibri"/>
              </a:rPr>
              <a:t>φ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Vc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=3.44 t &gt;V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u2</a:t>
            </a:r>
            <a:r>
              <a:rPr lang="en-US" baseline="-30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(SAP)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=</a:t>
            </a:r>
            <a:r>
              <a:rPr lang="en-US" sz="16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1.7 t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OK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642910" y="4071942"/>
            <a:ext cx="16863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*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Check capacity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428596" y="4572008"/>
            <a:ext cx="564360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lang="en-US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Steel in horizontal direction: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As=0.002×100×25= 4.0 cm</a:t>
            </a:r>
            <a:r>
              <a:rPr lang="en-US" baseline="30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2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use 1 ф10/20cm tow layer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Steel in vertical direction :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As=0.0014* 100*25cm</a:t>
            </a:r>
            <a:r>
              <a:rPr lang="en-US" baseline="30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use 1ф12/25cm tow layer.</a:t>
            </a:r>
          </a:p>
        </p:txBody>
      </p:sp>
      <p:sp>
        <p:nvSpPr>
          <p:cNvPr id="31" name="مستطيل 30"/>
          <p:cNvSpPr/>
          <p:nvPr/>
        </p:nvSpPr>
        <p:spPr>
          <a:xfrm>
            <a:off x="928664" y="4429132"/>
            <a:ext cx="15001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ea typeface="Times New Roman" pitchFamily="18" charset="0"/>
                <a:cs typeface="Calibri"/>
              </a:rPr>
              <a:t>φ </a:t>
            </a:r>
            <a:r>
              <a:rPr lang="en-US" dirty="0" smtClean="0">
                <a:ea typeface="Times New Roman" pitchFamily="18" charset="0"/>
                <a:cs typeface="Calibri"/>
              </a:rPr>
              <a:t>P</a:t>
            </a:r>
            <a:r>
              <a:rPr lang="en-US" baseline="-30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&gt;P</a:t>
            </a:r>
            <a:r>
              <a:rPr lang="en-US" baseline="-30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u(sap)</a:t>
            </a:r>
            <a:endParaRPr lang="ar-JO" baseline="-30000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1" name="مستطيل 80"/>
          <p:cNvSpPr/>
          <p:nvPr/>
        </p:nvSpPr>
        <p:spPr>
          <a:xfrm>
            <a:off x="2500298" y="4429132"/>
            <a:ext cx="457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OK</a:t>
            </a:r>
            <a:endParaRPr lang="ar-JO" dirty="0"/>
          </a:p>
        </p:txBody>
      </p:sp>
      <p:pic>
        <p:nvPicPr>
          <p:cNvPr id="82" name="صورة 8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4286256"/>
            <a:ext cx="4500594" cy="23574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71472" y="1928802"/>
            <a:ext cx="31432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**Design of retaining walls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66675" cy="190500"/>
          </a:xfrm>
          <a:prstGeom prst="rect">
            <a:avLst/>
          </a:prstGeom>
          <a:noFill/>
        </p:spPr>
      </p:pic>
      <p:pic>
        <p:nvPicPr>
          <p:cNvPr id="6041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66675" cy="190500"/>
          </a:xfrm>
          <a:prstGeom prst="rect">
            <a:avLst/>
          </a:prstGeom>
          <a:noFill/>
        </p:spPr>
      </p:pic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J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صورة 2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286124"/>
            <a:ext cx="2286016" cy="20240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" name="Rectangle 54"/>
          <p:cNvSpPr>
            <a:spLocks noChangeArrowheads="1"/>
          </p:cNvSpPr>
          <p:nvPr/>
        </p:nvSpPr>
        <p:spPr bwMode="auto">
          <a:xfrm>
            <a:off x="5643570" y="6286520"/>
            <a:ext cx="29289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weights on retaining wall</a:t>
            </a:r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500034" y="2357430"/>
            <a:ext cx="41434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  <a:tab pos="5370513" algn="l"/>
              </a:tabLst>
            </a:pPr>
            <a:r>
              <a:rPr lang="en-US" b="1" dirty="0" smtClean="0">
                <a:latin typeface="Calibri"/>
                <a:ea typeface="Calibri" pitchFamily="34" charset="0"/>
                <a:cs typeface="Calibri"/>
              </a:rPr>
              <a:t>*Wall reinforcement</a:t>
            </a:r>
          </a:p>
          <a:p>
            <a:pPr marR="0" lvl="0" indent="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370513" algn="l"/>
              </a:tabLst>
            </a:pPr>
            <a:endParaRPr lang="en-US" dirty="0" smtClean="0">
              <a:latin typeface="Calibri"/>
              <a:ea typeface="Calibri" pitchFamily="34" charset="0"/>
              <a:cs typeface="Calibri"/>
            </a:endParaRPr>
          </a:p>
          <a:p>
            <a:pPr marR="0" lvl="0" indent="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370513" algn="l"/>
              </a:tabLst>
            </a:pPr>
            <a:r>
              <a:rPr lang="en-US" dirty="0" smtClean="0">
                <a:latin typeface="Calibri"/>
                <a:ea typeface="Calibri" pitchFamily="34" charset="0"/>
                <a:cs typeface="Calibri"/>
              </a:rPr>
              <a:t>  </a:t>
            </a:r>
            <a:r>
              <a:rPr lang="en-US" b="1" dirty="0" smtClean="0">
                <a:latin typeface="Calibri"/>
                <a:ea typeface="Calibri" pitchFamily="34" charset="0"/>
                <a:cs typeface="Calibri"/>
              </a:rPr>
              <a:t>Vertical steel 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ea typeface="Calibri" pitchFamily="34" charset="0"/>
                <a:cs typeface="Calibri"/>
              </a:rPr>
              <a:t>  As =2505 m</a:t>
            </a:r>
            <a:r>
              <a:rPr lang="en-US" dirty="0" smtClean="0">
                <a:latin typeface="Arial"/>
                <a:ea typeface="Calibri" pitchFamily="34" charset="0"/>
                <a:cs typeface="Arial"/>
              </a:rPr>
              <a:t>²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ea typeface="Calibri" pitchFamily="34" charset="0"/>
                <a:cs typeface="Calibri"/>
              </a:rPr>
              <a:t> 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Use ϕ 18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N =10 bars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S =100 cm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Use 100 mm use 1ϕ18 /100mm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b="1" dirty="0" smtClean="0">
                <a:ea typeface="Times New Roman" pitchFamily="18" charset="0"/>
                <a:cs typeface="Cambria Math" pitchFamily="18" charset="0"/>
              </a:rPr>
              <a:t>Shrinkage steel </a:t>
            </a:r>
            <a:endParaRPr lang="en-US" b="1" dirty="0" smtClean="0"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As </a:t>
            </a:r>
            <a:r>
              <a:rPr lang="en-US" sz="14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min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= 0.003 *b *h=900 mm</a:t>
            </a:r>
            <a:r>
              <a:rPr lang="en-US" dirty="0" smtClean="0">
                <a:latin typeface="Arial"/>
                <a:ea typeface="Times New Roman" pitchFamily="18" charset="0"/>
                <a:cs typeface="Arial"/>
              </a:rPr>
              <a:t>² /</a:t>
            </a:r>
            <a:r>
              <a:rPr lang="en-US" dirty="0" smtClean="0">
                <a:ea typeface="Times New Roman" pitchFamily="18" charset="0"/>
                <a:cs typeface="Arial"/>
              </a:rPr>
              <a:t>m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N= 4 bars/m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Use  1ϕ18 /250mm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R="0" lvl="0" indent="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370513" algn="l"/>
              </a:tabLst>
            </a:pPr>
            <a:r>
              <a:rPr lang="en-US" dirty="0" smtClean="0">
                <a:latin typeface="Calibri"/>
                <a:ea typeface="Calibri" pitchFamily="34" charset="0"/>
                <a:cs typeface="Calibri"/>
              </a:rPr>
              <a:t> 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71472" y="2000240"/>
            <a:ext cx="2694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indent="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  <a:tab pos="5370513" algn="l"/>
              </a:tabLst>
            </a:pPr>
            <a:r>
              <a:rPr lang="en-US" b="1" dirty="0" smtClean="0">
                <a:solidFill>
                  <a:srgbClr val="FF0000"/>
                </a:solidFill>
                <a:ea typeface="Calibri" pitchFamily="34" charset="0"/>
                <a:cs typeface="Calibri"/>
              </a:rPr>
              <a:t>Design of base  (h=40cm)</a:t>
            </a: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500034" y="2428868"/>
            <a:ext cx="22145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*Design of toe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صورة 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500306"/>
            <a:ext cx="3143272" cy="3357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3268" name="Rectangle 20"/>
          <p:cNvSpPr>
            <a:spLocks noChangeArrowheads="1"/>
          </p:cNvSpPr>
          <p:nvPr/>
        </p:nvSpPr>
        <p:spPr bwMode="auto">
          <a:xfrm>
            <a:off x="571472" y="3357562"/>
            <a:ext cx="2500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Mu =15.05 KN.m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مستطيل 24"/>
          <p:cNvSpPr/>
          <p:nvPr/>
        </p:nvSpPr>
        <p:spPr>
          <a:xfrm>
            <a:off x="571472" y="3071810"/>
            <a:ext cx="2046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indent="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  <a:tab pos="5370513" algn="l"/>
              </a:tabLst>
            </a:pPr>
            <a:r>
              <a:rPr lang="en-US" b="1" dirty="0" smtClean="0">
                <a:ea typeface="Calibri" pitchFamily="34" charset="0"/>
                <a:cs typeface="Calibri"/>
              </a:rPr>
              <a:t>*Toe reinforcement</a:t>
            </a:r>
          </a:p>
        </p:txBody>
      </p:sp>
      <p:sp>
        <p:nvSpPr>
          <p:cNvPr id="5327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74" name="Rectangle 26"/>
          <p:cNvSpPr>
            <a:spLocks noChangeArrowheads="1"/>
          </p:cNvSpPr>
          <p:nvPr/>
        </p:nvSpPr>
        <p:spPr bwMode="auto">
          <a:xfrm>
            <a:off x="571472" y="3643314"/>
            <a:ext cx="24288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As=120.9 cm</a:t>
            </a:r>
            <a:r>
              <a:rPr lang="en-US" sz="1200" dirty="0" smtClean="0">
                <a:latin typeface="Arial"/>
                <a:ea typeface="Times New Roman" pitchFamily="18" charset="0"/>
                <a:cs typeface="Arial"/>
              </a:rPr>
              <a:t>²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75" name="Rectangle 27"/>
          <p:cNvSpPr>
            <a:spLocks noChangeArrowheads="1"/>
          </p:cNvSpPr>
          <p:nvPr/>
        </p:nvSpPr>
        <p:spPr bwMode="auto">
          <a:xfrm>
            <a:off x="571472" y="3929066"/>
            <a:ext cx="55721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Use  As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min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=0.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0018 *1000 *400 =720 mm</a:t>
            </a:r>
            <a:r>
              <a:rPr lang="en-US" dirty="0" smtClean="0">
                <a:latin typeface="Arial"/>
                <a:ea typeface="Times New Roman" pitchFamily="18" charset="0"/>
                <a:cs typeface="Arial"/>
              </a:rPr>
              <a:t>²/m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77" name="Rectangle 29"/>
          <p:cNvSpPr>
            <a:spLocks noChangeArrowheads="1"/>
          </p:cNvSpPr>
          <p:nvPr/>
        </p:nvSpPr>
        <p:spPr bwMode="auto">
          <a:xfrm>
            <a:off x="571472" y="4286256"/>
            <a:ext cx="27860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Assume ϕ 14   ,N =5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Use  1ϕ14 /200mm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78" name="Rectangle 30"/>
          <p:cNvSpPr>
            <a:spLocks noChangeArrowheads="1"/>
          </p:cNvSpPr>
          <p:nvPr/>
        </p:nvSpPr>
        <p:spPr bwMode="auto">
          <a:xfrm>
            <a:off x="571472" y="4929198"/>
            <a:ext cx="27146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Shrinkage for toe:     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مستطيل 35"/>
          <p:cNvSpPr/>
          <p:nvPr/>
        </p:nvSpPr>
        <p:spPr>
          <a:xfrm>
            <a:off x="2357422" y="4929198"/>
            <a:ext cx="1901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Use1ϕ14 /200mm</a:t>
            </a:r>
            <a:endParaRPr lang="ar-JO" dirty="0"/>
          </a:p>
        </p:txBody>
      </p:sp>
      <p:sp>
        <p:nvSpPr>
          <p:cNvPr id="38" name="مستطيل 37"/>
          <p:cNvSpPr/>
          <p:nvPr/>
        </p:nvSpPr>
        <p:spPr>
          <a:xfrm>
            <a:off x="4714876" y="6143644"/>
            <a:ext cx="3576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indent="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  <a:tab pos="5370513" algn="l"/>
              </a:tabLst>
            </a:pPr>
            <a:r>
              <a:rPr lang="en-US" b="1" dirty="0" smtClean="0">
                <a:ea typeface="Calibri" pitchFamily="34" charset="0"/>
                <a:cs typeface="Calibri"/>
              </a:rPr>
              <a:t>Soil weights &amp;soil pressure  on toe</a:t>
            </a:r>
          </a:p>
        </p:txBody>
      </p:sp>
      <p:sp>
        <p:nvSpPr>
          <p:cNvPr id="39" name="شكل بيضاوي 38"/>
          <p:cNvSpPr/>
          <p:nvPr/>
        </p:nvSpPr>
        <p:spPr>
          <a:xfrm>
            <a:off x="5572132" y="4357694"/>
            <a:ext cx="914400" cy="6429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/>
          </a:p>
        </p:txBody>
      </p:sp>
      <p:cxnSp>
        <p:nvCxnSpPr>
          <p:cNvPr id="41" name="رابط كسهم مستقيم 40"/>
          <p:cNvCxnSpPr/>
          <p:nvPr/>
        </p:nvCxnSpPr>
        <p:spPr>
          <a:xfrm>
            <a:off x="2000232" y="2643182"/>
            <a:ext cx="3786214" cy="1714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3254" grpId="0"/>
      <p:bldP spid="3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571744"/>
            <a:ext cx="3310063" cy="3643338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71472" y="2143116"/>
            <a:ext cx="22145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*Design of heel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571472" y="2571744"/>
            <a:ext cx="2146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indent="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  <a:tab pos="5370513" algn="l"/>
              </a:tabLst>
            </a:pPr>
            <a:r>
              <a:rPr lang="en-US" b="1" dirty="0" smtClean="0">
                <a:ea typeface="Calibri" pitchFamily="34" charset="0"/>
                <a:cs typeface="Calibri"/>
              </a:rPr>
              <a:t>*Heel reinforcement</a:t>
            </a: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714348" y="2928934"/>
            <a:ext cx="2500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Mu =18.47 KN.m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571472" y="3214686"/>
            <a:ext cx="42862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As= 148.5 mm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 New Roman" pitchFamily="18" charset="0"/>
                <a:cs typeface="Arial"/>
              </a:rPr>
              <a:t>²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Use  As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min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=720 mm</a:t>
            </a:r>
            <a:r>
              <a:rPr lang="en-US" dirty="0" smtClean="0">
                <a:latin typeface="Arial"/>
                <a:ea typeface="Times New Roman" pitchFamily="18" charset="0"/>
                <a:cs typeface="Arial"/>
              </a:rPr>
              <a:t>²/m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571472" y="3571876"/>
            <a:ext cx="27860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Assume ϕ 14   ,N =5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Use  1ϕ14 /200mm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30"/>
          <p:cNvSpPr>
            <a:spLocks noChangeArrowheads="1"/>
          </p:cNvSpPr>
          <p:nvPr/>
        </p:nvSpPr>
        <p:spPr bwMode="auto">
          <a:xfrm>
            <a:off x="571472" y="4286256"/>
            <a:ext cx="20002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Shrinkage for toe:     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2285984" y="4286256"/>
            <a:ext cx="1901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Use1ϕ14 /200mm</a:t>
            </a:r>
            <a:endParaRPr lang="ar-JO" dirty="0"/>
          </a:p>
        </p:txBody>
      </p:sp>
      <p:sp>
        <p:nvSpPr>
          <p:cNvPr id="23" name="مستطيل 22"/>
          <p:cNvSpPr/>
          <p:nvPr/>
        </p:nvSpPr>
        <p:spPr>
          <a:xfrm>
            <a:off x="4786314" y="6286520"/>
            <a:ext cx="3501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indent="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  <a:tab pos="5370513" algn="l"/>
              </a:tabLst>
            </a:pPr>
            <a:r>
              <a:rPr lang="en-US" b="1" dirty="0" smtClean="0">
                <a:ea typeface="Calibri" pitchFamily="34" charset="0"/>
                <a:cs typeface="Calibri"/>
              </a:rPr>
              <a:t>Soil weights &amp;soil pressure on heel</a:t>
            </a:r>
          </a:p>
        </p:txBody>
      </p:sp>
      <p:sp>
        <p:nvSpPr>
          <p:cNvPr id="24" name="شكل بيضاوي 23"/>
          <p:cNvSpPr/>
          <p:nvPr/>
        </p:nvSpPr>
        <p:spPr>
          <a:xfrm>
            <a:off x="6500826" y="4714884"/>
            <a:ext cx="914400" cy="6429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/>
          </a:p>
        </p:txBody>
      </p:sp>
      <p:cxnSp>
        <p:nvCxnSpPr>
          <p:cNvPr id="26" name="رابط كسهم مستقيم 25"/>
          <p:cNvCxnSpPr/>
          <p:nvPr/>
        </p:nvCxnSpPr>
        <p:spPr>
          <a:xfrm>
            <a:off x="2285984" y="2428868"/>
            <a:ext cx="4429156" cy="2286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 animBg="1"/>
      <p:bldP spid="24" grpId="1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428868"/>
            <a:ext cx="4357718" cy="3714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786050" y="6180892"/>
            <a:ext cx="364333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latin typeface="Calibri" pitchFamily="34" charset="0"/>
                <a:cs typeface="Arial" pitchFamily="34" charset="0"/>
              </a:rPr>
              <a:t>Reinforcement of Retaining wall</a:t>
            </a:r>
            <a:endParaRPr kumimoji="0" lang="en-US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571472" y="3286124"/>
            <a:ext cx="2500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horizontal steel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571472" y="3143248"/>
            <a:ext cx="635798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Use 1φ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20 /500 mm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Check minimum steel 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endParaRPr lang="en-US" sz="1100" b="1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5370513" algn="l"/>
              </a:tabLst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Cambria Math" pitchFamily="18" charset="0"/>
              </a:rPr>
              <a:t> Vertical steel  </a:t>
            </a:r>
            <a:endParaRPr lang="en-US" sz="1100" b="1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Cambria Math" pitchFamily="18" charset="0"/>
              </a:rPr>
              <a:t>As </a:t>
            </a:r>
            <a:r>
              <a:rPr lang="en-US" baseline="-30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shrinkage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Cambria Math" pitchFamily="18" charset="0"/>
              </a:rPr>
              <a:t> =0.003*bh=1500 mm</a:t>
            </a:r>
            <a:r>
              <a:rPr lang="en-US" dirty="0" smtClean="0">
                <a:latin typeface="Arial"/>
                <a:ea typeface="Times New Roman" pitchFamily="18" charset="0"/>
                <a:cs typeface="Arial"/>
              </a:rPr>
              <a:t>²/m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569" name="Rectangle 9"/>
          <p:cNvSpPr>
            <a:spLocks noChangeArrowheads="1"/>
          </p:cNvSpPr>
          <p:nvPr/>
        </p:nvSpPr>
        <p:spPr bwMode="auto">
          <a:xfrm>
            <a:off x="500034" y="4786322"/>
            <a:ext cx="47149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70513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Cambria Math" pitchFamily="18" charset="0"/>
              </a:rPr>
              <a:t>Horizontal steel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Cambria Math" pitchFamily="18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370513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Cambria Math" pitchFamily="18" charset="0"/>
              </a:rPr>
              <a:t> As </a:t>
            </a:r>
            <a:r>
              <a:rPr lang="en-US" baseline="-300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shrinkage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Cambria Math" pitchFamily="18" charset="0"/>
              </a:rPr>
              <a:t> =0.005*bh=2500mm</a:t>
            </a:r>
            <a:r>
              <a:rPr lang="en-US" dirty="0" smtClean="0">
                <a:latin typeface="Arial"/>
                <a:ea typeface="Times New Roman" pitchFamily="18" charset="0"/>
                <a:cs typeface="Arial"/>
              </a:rPr>
              <a:t>²/m</a:t>
            </a:r>
            <a:endParaRPr kumimoji="0" lang="en-U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714348" y="2285992"/>
            <a:ext cx="271464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3349625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Design of water tank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3349625" algn="l"/>
              </a:tabLst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Cambria Math" pitchFamily="18" charset="0"/>
              </a:rPr>
              <a:t>Vertical steel</a:t>
            </a: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3349625" algn="l"/>
              </a:tabLst>
            </a:pP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use1</a:t>
            </a:r>
            <a:r>
              <a:rPr lang="el-GR" dirty="0" smtClean="0">
                <a:ea typeface="Times New Roman" pitchFamily="18" charset="0"/>
                <a:cs typeface="Calibri"/>
              </a:rPr>
              <a:t>φ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25 /150 mm</a:t>
            </a:r>
            <a:r>
              <a:rPr lang="en-US" b="1" dirty="0" smtClean="0">
                <a:latin typeface="Arial" pitchFamily="34" charset="0"/>
                <a:ea typeface="Times New Roman" pitchFamily="18" charset="0"/>
                <a:cs typeface="Cambria Math" pitchFamily="18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صورة 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000372"/>
            <a:ext cx="4357718" cy="3071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3714744" y="6215082"/>
            <a:ext cx="48577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70513" algn="l"/>
              </a:tabLst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Detail for reinforcement the water tank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2643174" y="6215082"/>
            <a:ext cx="31694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49625" algn="l"/>
              </a:tabLst>
            </a:pPr>
            <a:r>
              <a:rPr kumimoji="0" lang="ar-JO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Stairs reinforcement detail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500306"/>
            <a:ext cx="5857916" cy="3571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"/>
          <p:cNvSpPr>
            <a:spLocks noChangeArrowheads="1"/>
          </p:cNvSpPr>
          <p:nvPr/>
        </p:nvSpPr>
        <p:spPr bwMode="auto">
          <a:xfrm>
            <a:off x="500034" y="2643182"/>
            <a:ext cx="4000528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Seismic Design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seismic analysis for region: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City name: Nablus.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Area Name: Hewara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Zone: 2B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 = 0.20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Picture 34" descr="http://www.najah.edu/nnu_portal/image/centers/ESSEC/modified%20after%20printing.jpg"/>
          <p:cNvPicPr/>
          <p:nvPr/>
        </p:nvPicPr>
        <p:blipFill>
          <a:blip r:embed="rId2" cstate="print"/>
          <a:srcRect l="11519" t="-372" r="11893" b="7063"/>
          <a:stretch>
            <a:fillRect/>
          </a:stretch>
        </p:blipFill>
        <p:spPr bwMode="auto">
          <a:xfrm>
            <a:off x="4429124" y="1857364"/>
            <a:ext cx="4214842" cy="5000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مستطيل 3"/>
          <p:cNvSpPr/>
          <p:nvPr/>
        </p:nvSpPr>
        <p:spPr>
          <a:xfrm>
            <a:off x="500034" y="5072074"/>
            <a:ext cx="1358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0.24</a:t>
            </a:r>
            <a:r>
              <a:rPr lang="ar-JO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Ca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71472" y="5572140"/>
            <a:ext cx="1340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0.32</a:t>
            </a:r>
            <a:r>
              <a:rPr lang="ar-JO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Cv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 bwMode="auto">
          <a:xfrm>
            <a:off x="303373" y="1942107"/>
            <a:ext cx="8840627" cy="445928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tIns="91440" bIns="91440" spcCol="1270" anchor="ctr"/>
          <a:lstStyle/>
          <a:p>
            <a:pPr lvl="0" algn="l"/>
            <a:endParaRPr lang="ar-SA" sz="6000" dirty="0"/>
          </a:p>
        </p:txBody>
      </p:sp>
      <p:sp>
        <p:nvSpPr>
          <p:cNvPr id="5" name="مستطيل 4"/>
          <p:cNvSpPr/>
          <p:nvPr/>
        </p:nvSpPr>
        <p:spPr>
          <a:xfrm rot="19391957">
            <a:off x="30245" y="2620510"/>
            <a:ext cx="906690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sz="6000" dirty="0" smtClean="0">
                <a:solidFill>
                  <a:srgbClr val="FF0000"/>
                </a:solidFill>
                <a:latin typeface="Tempus Sans ITC" pitchFamily="82" charset="0"/>
                <a:ea typeface="SimSun" pitchFamily="2" charset="-122"/>
                <a:cs typeface="Times New Roman" pitchFamily="18" charset="0"/>
              </a:rPr>
              <a:t>Architectural modifications</a:t>
            </a:r>
            <a:endParaRPr lang="ar-SA" sz="6000" dirty="0" smtClean="0">
              <a:solidFill>
                <a:srgbClr val="FF0000"/>
              </a:solidFill>
              <a:latin typeface="Tempus Sans ITC" pitchFamily="82" charset="0"/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 rot="19604842">
            <a:off x="-178453" y="2728126"/>
            <a:ext cx="971932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8000" b="1" dirty="0" smtClean="0">
                <a:solidFill>
                  <a:srgbClr val="FF0000"/>
                </a:solidFill>
                <a:latin typeface="Tempus Sans ITC" pitchFamily="82" charset="0"/>
                <a:ea typeface="SimSun" pitchFamily="2" charset="-122"/>
                <a:cs typeface="Times New Roman" pitchFamily="18" charset="0"/>
              </a:rPr>
              <a:t>Environmental system</a:t>
            </a:r>
            <a:endParaRPr lang="ar-JO" sz="8000" b="1" dirty="0" smtClean="0">
              <a:solidFill>
                <a:srgbClr val="FF0000"/>
              </a:solidFill>
              <a:latin typeface="Tempus Sans ITC" pitchFamily="82" charset="0"/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71472" y="2428868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Climate</a:t>
            </a:r>
            <a:endParaRPr lang="ar-JO" dirty="0"/>
          </a:p>
        </p:txBody>
      </p:sp>
      <p:sp>
        <p:nvSpPr>
          <p:cNvPr id="6" name="مستطيل 5"/>
          <p:cNvSpPr/>
          <p:nvPr/>
        </p:nvSpPr>
        <p:spPr>
          <a:xfrm>
            <a:off x="428596" y="2928934"/>
            <a:ext cx="1371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u="sng" dirty="0" smtClean="0">
                <a:solidFill>
                  <a:srgbClr val="FF0000"/>
                </a:solidFill>
              </a:rPr>
              <a:t>temperature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500034" y="3214686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In summer the temperature reaches 31.9 C </a:t>
            </a:r>
            <a:r>
              <a:rPr lang="en-US" baseline="30000" dirty="0" smtClean="0"/>
              <a:t>0</a:t>
            </a:r>
            <a:r>
              <a:rPr lang="en-US" dirty="0" smtClean="0"/>
              <a:t> and in winter reaches </a:t>
            </a:r>
          </a:p>
          <a:p>
            <a:pPr algn="l"/>
            <a:r>
              <a:rPr lang="en-US" dirty="0" smtClean="0"/>
              <a:t>5.7C </a:t>
            </a:r>
            <a:r>
              <a:rPr lang="en-US" baseline="30000" dirty="0" smtClean="0"/>
              <a:t>0</a:t>
            </a:r>
            <a:endParaRPr lang="en-US" dirty="0" smtClean="0"/>
          </a:p>
        </p:txBody>
      </p:sp>
      <p:sp>
        <p:nvSpPr>
          <p:cNvPr id="8" name="مستطيل 7"/>
          <p:cNvSpPr/>
          <p:nvPr/>
        </p:nvSpPr>
        <p:spPr>
          <a:xfrm>
            <a:off x="500034" y="3786190"/>
            <a:ext cx="742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Rain :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428596" y="4071942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Limited to winter and autumn-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80% of rainfall is in the period between the months of December first and March</a:t>
            </a:r>
            <a:endParaRPr lang="ar-JO" dirty="0"/>
          </a:p>
        </p:txBody>
      </p:sp>
      <p:sp>
        <p:nvSpPr>
          <p:cNvPr id="10" name="مستطيل 9"/>
          <p:cNvSpPr/>
          <p:nvPr/>
        </p:nvSpPr>
        <p:spPr>
          <a:xfrm>
            <a:off x="428596" y="4643446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Moisture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500034" y="500063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ar-JO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Summer: 61.9%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iWinter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reach to 69.7%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500034" y="5286388"/>
            <a:ext cx="752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Wind:</a:t>
            </a:r>
            <a:endParaRPr lang="ar-JO" dirty="0"/>
          </a:p>
        </p:txBody>
      </p:sp>
      <p:sp>
        <p:nvSpPr>
          <p:cNvPr id="13" name="مستطيل 12"/>
          <p:cNvSpPr/>
          <p:nvPr/>
        </p:nvSpPr>
        <p:spPr>
          <a:xfrm>
            <a:off x="500034" y="5657671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Prevail in the Nablus area two types of winds are south-western and north-west, where the annual rate up to the wind speed to 4.7km per hour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0" y="1"/>
          <a:ext cx="9144000" cy="6858000"/>
        </p:xfrm>
        <a:graphic>
          <a:graphicData uri="http://schemas.openxmlformats.org/presentationml/2006/ole">
            <p:oleObj spid="_x0000_s192514" name="صورة نقطية" r:id="rId3" imgW="11507806" imgH="4780952" progId="PBrush">
              <p:embed/>
            </p:oleObj>
          </a:graphicData>
        </a:graphic>
      </p:graphicFrame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71472" y="2143116"/>
            <a:ext cx="57864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u="sng" dirty="0" smtClean="0">
                <a:solidFill>
                  <a:srgbClr val="FF0000"/>
                </a:solidFill>
                <a:cs typeface="+mj-cs"/>
              </a:rPr>
              <a:t>Solar Insulation</a:t>
            </a:r>
          </a:p>
          <a:p>
            <a:pPr algn="l">
              <a:buNone/>
            </a:pPr>
            <a:endParaRPr lang="en-US" u="sng" dirty="0" smtClean="0">
              <a:solidFill>
                <a:srgbClr val="FF0000"/>
              </a:solidFill>
              <a:cs typeface="+mj-cs"/>
            </a:endParaRPr>
          </a:p>
          <a:p>
            <a:pPr algn="l">
              <a:buNone/>
            </a:pPr>
            <a:r>
              <a:rPr lang="en-US" dirty="0" smtClean="0">
                <a:cs typeface="+mj-cs"/>
              </a:rPr>
              <a:t>..*In the ceiling (be used polyester as an insulation);</a:t>
            </a:r>
            <a:endParaRPr lang="ar-SA" dirty="0" smtClean="0">
              <a:cs typeface="+mj-cs"/>
            </a:endParaRPr>
          </a:p>
          <a:p>
            <a:pPr algn="l">
              <a:buNone/>
            </a:pPr>
            <a:r>
              <a:rPr lang="en-US" dirty="0" smtClean="0">
                <a:cs typeface="+mj-cs"/>
              </a:rPr>
              <a:t>The value of heat loss without use insulation =.65w/m2.c</a:t>
            </a:r>
          </a:p>
          <a:p>
            <a:pPr algn="l">
              <a:buNone/>
            </a:pPr>
            <a:r>
              <a:rPr lang="en-US" dirty="0" smtClean="0">
                <a:cs typeface="+mj-cs"/>
              </a:rPr>
              <a:t>The value of heat loss with use insulation =.3 w/m2.c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5786" y="3643314"/>
            <a:ext cx="7859736" cy="29638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42910" y="2071678"/>
            <a:ext cx="5715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dirty="0" smtClean="0"/>
              <a:t>..*In the wall (be used rock wool as an insulation);</a:t>
            </a:r>
          </a:p>
          <a:p>
            <a:pPr algn="l">
              <a:buNone/>
            </a:pPr>
            <a:r>
              <a:rPr lang="en-US" dirty="0" smtClean="0"/>
              <a:t>The value of heat loss without use insulation =3 w/m2.c</a:t>
            </a:r>
          </a:p>
          <a:p>
            <a:pPr algn="l">
              <a:buNone/>
            </a:pPr>
            <a:r>
              <a:rPr lang="en-US" dirty="0" smtClean="0"/>
              <a:t>The value of heat loss with use insulation =.9 w/m2.c</a:t>
            </a:r>
          </a:p>
          <a:p>
            <a:pPr algn="l">
              <a:buNone/>
            </a:pPr>
            <a:r>
              <a:rPr lang="en-US" dirty="0" smtClean="0"/>
              <a:t>..*For window used double glass </a:t>
            </a:r>
            <a:endParaRPr lang="ar-SA" dirty="0" smtClean="0"/>
          </a:p>
        </p:txBody>
      </p:sp>
      <p:pic>
        <p:nvPicPr>
          <p:cNvPr id="3" name="Picture 1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143248"/>
            <a:ext cx="500066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93538" name="صورة نقطية" r:id="rId3" imgW="11260122" imgH="4780952" progId="PBrush">
              <p:embed/>
            </p:oleObj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57158" y="500042"/>
            <a:ext cx="1643074" cy="21669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رابط كسهم مستقيم 4"/>
          <p:cNvCxnSpPr/>
          <p:nvPr/>
        </p:nvCxnSpPr>
        <p:spPr>
          <a:xfrm rot="10800000">
            <a:off x="1928794" y="1357298"/>
            <a:ext cx="1643074" cy="78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2214546" y="142852"/>
            <a:ext cx="1132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Cantilever</a:t>
            </a:r>
            <a:endParaRPr lang="ar-JO" dirty="0"/>
          </a:p>
        </p:txBody>
      </p:sp>
      <p:sp>
        <p:nvSpPr>
          <p:cNvPr id="7" name="مستطيل 6"/>
          <p:cNvSpPr/>
          <p:nvPr/>
        </p:nvSpPr>
        <p:spPr>
          <a:xfrm>
            <a:off x="214282" y="5500702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In the north and south elevation used Horizontal shutter to protect from the sun at 11 o'clock in may </a:t>
            </a:r>
          </a:p>
          <a:p>
            <a:pPr algn="l"/>
            <a:r>
              <a:rPr lang="en-US" dirty="0" smtClean="0"/>
              <a:t>The shutter length is .7 m</a:t>
            </a:r>
            <a:endParaRPr lang="ar-JO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94562" name="صورة نقطية" r:id="rId3" imgW="11260122" imgH="4780952" progId="PBrush">
              <p:embed/>
            </p:oleObj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857356" y="214290"/>
            <a:ext cx="1857388" cy="18573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رابط كسهم مستقيم 4"/>
          <p:cNvCxnSpPr/>
          <p:nvPr/>
        </p:nvCxnSpPr>
        <p:spPr>
          <a:xfrm rot="16200000" flipV="1">
            <a:off x="3143240" y="1928802"/>
            <a:ext cx="1500198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4071934" y="285728"/>
            <a:ext cx="1558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Solar chimney </a:t>
            </a:r>
            <a:endParaRPr lang="ar-JO" dirty="0"/>
          </a:p>
        </p:txBody>
      </p:sp>
      <p:sp>
        <p:nvSpPr>
          <p:cNvPr id="7" name="مستطيل 6"/>
          <p:cNvSpPr/>
          <p:nvPr/>
        </p:nvSpPr>
        <p:spPr>
          <a:xfrm>
            <a:off x="3929058" y="714356"/>
            <a:ext cx="4929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In the north and south elevation used solar chimney for ventilation  </a:t>
            </a:r>
            <a:endParaRPr lang="ar-EG" dirty="0" smtClean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95586" name="صورة نقطية" r:id="rId3" imgW="11260122" imgH="4780952" progId="PBrush">
              <p:embed/>
            </p:oleObj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57166"/>
            <a:ext cx="2286016" cy="2490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رابط كسهم مستقيم 4"/>
          <p:cNvCxnSpPr/>
          <p:nvPr/>
        </p:nvCxnSpPr>
        <p:spPr>
          <a:xfrm flipV="1">
            <a:off x="4714876" y="1428736"/>
            <a:ext cx="2000264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500034" y="357166"/>
            <a:ext cx="1675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u="sng" dirty="0" smtClean="0">
                <a:solidFill>
                  <a:srgbClr val="FF0000"/>
                </a:solidFill>
              </a:rPr>
              <a:t>Vertical Shatter </a:t>
            </a:r>
            <a:endParaRPr lang="ar-JO" u="sng" dirty="0">
              <a:solidFill>
                <a:srgbClr val="FF0000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85720" y="857232"/>
            <a:ext cx="17145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In the west  and east elevation used vertical  shutter to protect from the sun </a:t>
            </a:r>
          </a:p>
          <a:p>
            <a:pPr algn="l"/>
            <a:r>
              <a:rPr lang="en-US" dirty="0" smtClean="0"/>
              <a:t>The slop angle is 45</a:t>
            </a:r>
            <a:endParaRPr lang="ar-JO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96610" name="صورة نقطية" r:id="rId3" imgW="11260122" imgH="4780952" progId="PBrush">
              <p:embed/>
            </p:oleObj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500042"/>
            <a:ext cx="2286016" cy="2490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رابط كسهم مستقيم 4"/>
          <p:cNvCxnSpPr/>
          <p:nvPr/>
        </p:nvCxnSpPr>
        <p:spPr>
          <a:xfrm rot="10800000">
            <a:off x="2928926" y="1714488"/>
            <a:ext cx="357190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71472" y="2643182"/>
            <a:ext cx="7715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u="sng" dirty="0" smtClean="0">
                <a:solidFill>
                  <a:srgbClr val="FF0000"/>
                </a:solidFill>
              </a:rPr>
              <a:t>Heating, ventilation  and air-conditioning (HVAC) systems: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endParaRPr lang="ar-JO" sz="2000" dirty="0">
              <a:solidFill>
                <a:srgbClr val="FF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00034" y="3143248"/>
            <a:ext cx="635796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We Used water to air system in the project,</a:t>
            </a:r>
            <a:endParaRPr lang="en-US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71472" y="3714752"/>
            <a:ext cx="32775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u="sng" dirty="0" smtClean="0">
                <a:solidFill>
                  <a:srgbClr val="FF0000"/>
                </a:solidFill>
              </a:rPr>
              <a:t>Heating</a:t>
            </a:r>
            <a:r>
              <a:rPr lang="en-US" b="1" u="sng" dirty="0" smtClean="0">
                <a:solidFill>
                  <a:srgbClr val="FF0000"/>
                </a:solidFill>
                <a:latin typeface="Algerian" pitchFamily="82" charset="0"/>
                <a:cs typeface="+mj-cs"/>
              </a:rPr>
              <a:t> </a:t>
            </a:r>
            <a:r>
              <a:rPr lang="en-US" sz="2000" u="sng" dirty="0" smtClean="0">
                <a:solidFill>
                  <a:srgbClr val="FF0000"/>
                </a:solidFill>
              </a:rPr>
              <a:t>load</a:t>
            </a:r>
            <a:r>
              <a:rPr lang="en-US" b="1" u="sng" dirty="0" smtClean="0">
                <a:solidFill>
                  <a:srgbClr val="FF0000"/>
                </a:solidFill>
                <a:latin typeface="Algerian" pitchFamily="82" charset="0"/>
                <a:cs typeface="+mj-cs"/>
              </a:rPr>
              <a:t> </a:t>
            </a:r>
            <a:r>
              <a:rPr lang="en-US" sz="2000" u="sng" dirty="0" smtClean="0">
                <a:solidFill>
                  <a:srgbClr val="FF0000"/>
                </a:solidFill>
              </a:rPr>
              <a:t>calculation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571472" y="450057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 circulation = </a:t>
            </a:r>
            <a:r>
              <a:rPr lang="en-US" dirty="0" smtClean="0"/>
              <a:t>3450.663</a:t>
            </a: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CFM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42910" y="4143380"/>
            <a:ext cx="2028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b="1" dirty="0" smtClean="0"/>
              <a:t>Q Total=592.5 Kw</a:t>
            </a:r>
            <a:endParaRPr lang="en-US" b="1" dirty="0"/>
          </a:p>
        </p:txBody>
      </p:sp>
      <p:sp>
        <p:nvSpPr>
          <p:cNvPr id="10" name="مستطيل 9"/>
          <p:cNvSpPr/>
          <p:nvPr/>
        </p:nvSpPr>
        <p:spPr>
          <a:xfrm>
            <a:off x="714348" y="5000636"/>
            <a:ext cx="2571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(60x60) provide 300 CFM</a:t>
            </a:r>
            <a:endParaRPr lang="ar-JO" dirty="0"/>
          </a:p>
        </p:txBody>
      </p:sp>
      <p:sp>
        <p:nvSpPr>
          <p:cNvPr id="11" name="مستطيل 10"/>
          <p:cNvSpPr/>
          <p:nvPr/>
        </p:nvSpPr>
        <p:spPr>
          <a:xfrm>
            <a:off x="714348" y="5429264"/>
            <a:ext cx="3707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N# diff = </a:t>
            </a:r>
            <a:r>
              <a:rPr lang="en-US" dirty="0" smtClean="0"/>
              <a:t>24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diffuser (30*30) 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ar-JO" dirty="0"/>
          </a:p>
        </p:txBody>
      </p:sp>
      <p:sp>
        <p:nvSpPr>
          <p:cNvPr id="12" name="مستطيل 11"/>
          <p:cNvSpPr/>
          <p:nvPr/>
        </p:nvSpPr>
        <p:spPr>
          <a:xfrm>
            <a:off x="571472" y="5857892"/>
            <a:ext cx="6143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n w="50800"/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Air handler unit </a:t>
            </a:r>
            <a:endParaRPr lang="en-US" b="1" dirty="0" smtClean="0">
              <a:ln w="50800"/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n w="50800"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 used air handler unit with capacity 4000CFM</a:t>
            </a:r>
            <a:endParaRPr lang="en-US" sz="2400" dirty="0" smtClean="0">
              <a:ln w="50800"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848708" y="2143116"/>
            <a:ext cx="2138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sng" dirty="0" smtClean="0">
                <a:solidFill>
                  <a:srgbClr val="FF0000"/>
                </a:solidFill>
              </a:rPr>
              <a:t>Internal Design </a:t>
            </a:r>
            <a:endParaRPr lang="ar-JO" sz="2400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مهيه\Desktop\مجلد جديد (2)\سكند صح صح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2888"/>
            <a:ext cx="9144000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سهم للأسفل 2"/>
          <p:cNvSpPr/>
          <p:nvPr/>
        </p:nvSpPr>
        <p:spPr>
          <a:xfrm rot="1290037">
            <a:off x="5213350" y="465138"/>
            <a:ext cx="412750" cy="4318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" name="سهم للأسفل 3"/>
          <p:cNvSpPr/>
          <p:nvPr/>
        </p:nvSpPr>
        <p:spPr>
          <a:xfrm rot="19016984">
            <a:off x="847725" y="1279525"/>
            <a:ext cx="412750" cy="4318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5" name="سهم للأسفل 4"/>
          <p:cNvSpPr/>
          <p:nvPr/>
        </p:nvSpPr>
        <p:spPr>
          <a:xfrm rot="17579569">
            <a:off x="2575719" y="3942556"/>
            <a:ext cx="412750" cy="43338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6" name="سهم للأسفل 5"/>
          <p:cNvSpPr/>
          <p:nvPr/>
        </p:nvSpPr>
        <p:spPr>
          <a:xfrm rot="3714085">
            <a:off x="7821613" y="2776538"/>
            <a:ext cx="412750" cy="4318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9223" name="مربع نص 6"/>
          <p:cNvSpPr txBox="1">
            <a:spLocks noChangeArrowheads="1"/>
          </p:cNvSpPr>
          <p:nvPr/>
        </p:nvSpPr>
        <p:spPr bwMode="auto">
          <a:xfrm rot="-2394577">
            <a:off x="815975" y="1268413"/>
            <a:ext cx="33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Andalus" pitchFamily="18" charset="-78"/>
                <a:cs typeface="Andalus" pitchFamily="18" charset="-78"/>
              </a:rPr>
              <a:t>3</a:t>
            </a:r>
            <a:endParaRPr lang="ar-SA" sz="1400" b="1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224" name="مربع نص 7"/>
          <p:cNvSpPr txBox="1">
            <a:spLocks noChangeArrowheads="1"/>
          </p:cNvSpPr>
          <p:nvPr/>
        </p:nvSpPr>
        <p:spPr bwMode="auto">
          <a:xfrm rot="1068004">
            <a:off x="5259388" y="447675"/>
            <a:ext cx="33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Andalus" pitchFamily="18" charset="-78"/>
                <a:cs typeface="Andalus" pitchFamily="18" charset="-78"/>
              </a:rPr>
              <a:t>2</a:t>
            </a:r>
            <a:endParaRPr lang="ar-SA" sz="1400" b="1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225" name="مربع نص 8"/>
          <p:cNvSpPr txBox="1">
            <a:spLocks noChangeArrowheads="1"/>
          </p:cNvSpPr>
          <p:nvPr/>
        </p:nvSpPr>
        <p:spPr bwMode="auto">
          <a:xfrm rot="3683746">
            <a:off x="7861300" y="2774950"/>
            <a:ext cx="33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Andalus" pitchFamily="18" charset="-78"/>
                <a:cs typeface="Andalus" pitchFamily="18" charset="-78"/>
              </a:rPr>
              <a:t>1</a:t>
            </a:r>
            <a:endParaRPr lang="ar-SA" sz="1400" b="1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226" name="مربع نص 9"/>
          <p:cNvSpPr txBox="1">
            <a:spLocks noChangeArrowheads="1"/>
          </p:cNvSpPr>
          <p:nvPr/>
        </p:nvSpPr>
        <p:spPr bwMode="auto">
          <a:xfrm rot="-3779729">
            <a:off x="2530475" y="3997325"/>
            <a:ext cx="33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Andalus" pitchFamily="18" charset="-78"/>
                <a:cs typeface="Andalus" pitchFamily="18" charset="-78"/>
              </a:rPr>
              <a:t>4</a:t>
            </a:r>
            <a:endParaRPr lang="ar-SA" sz="1400" b="1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3419475" y="5732463"/>
            <a:ext cx="2552700" cy="5238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FF0000"/>
                </a:solidFill>
                <a:cs typeface="+mj-cs"/>
              </a:rPr>
              <a:t>FIRST FLOOR</a:t>
            </a:r>
            <a:endParaRPr lang="ar-SA" sz="2800" dirty="0">
              <a:solidFill>
                <a:srgbClr val="FF0000"/>
              </a:solidFill>
              <a:cs typeface="+mj-cs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223" grpId="0"/>
      <p:bldP spid="9224" grpId="0"/>
      <p:bldP spid="9225" grpId="0"/>
      <p:bldP spid="922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00034" y="2357430"/>
            <a:ext cx="635796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lang="en-US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42910" y="2000240"/>
            <a:ext cx="1742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Algerian" pitchFamily="82" charset="0"/>
              </a:rPr>
              <a:t>Cooling load</a:t>
            </a:r>
            <a:endParaRPr lang="en-US" dirty="0">
              <a:solidFill>
                <a:schemeClr val="accent4"/>
              </a:solidFill>
              <a:latin typeface="Algerian" pitchFamily="82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14348" y="2428868"/>
            <a:ext cx="2040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 total = 592.5 Kw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57224" y="28574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 s= 592.5 Kw		</a:t>
            </a: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 cir =3450.5 CFM	</a:t>
            </a: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N# diffuser = 24    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use 24	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(30*30)</a:t>
            </a:r>
            <a:endParaRPr lang="en-US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مخطط 4"/>
          <p:cNvGraphicFramePr/>
          <p:nvPr/>
        </p:nvGraphicFramePr>
        <p:xfrm>
          <a:off x="3071802" y="1928802"/>
          <a:ext cx="5572132" cy="492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رابط كسهم مستقيم 6"/>
          <p:cNvCxnSpPr/>
          <p:nvPr/>
        </p:nvCxnSpPr>
        <p:spPr>
          <a:xfrm flipV="1">
            <a:off x="6286512" y="2714620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V="1">
            <a:off x="5786446" y="264318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10800000">
            <a:off x="4929190" y="2428868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4267706" y="2214554"/>
            <a:ext cx="63190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floor</a:t>
            </a:r>
            <a:endParaRPr lang="ar-JO" dirty="0">
              <a:solidFill>
                <a:schemeClr val="bg1"/>
              </a:solidFill>
            </a:endParaRPr>
          </a:p>
        </p:txBody>
      </p:sp>
      <p:cxnSp>
        <p:nvCxnSpPr>
          <p:cNvPr id="16" name="رابط كسهم مستقيم 15"/>
          <p:cNvCxnSpPr/>
          <p:nvPr/>
        </p:nvCxnSpPr>
        <p:spPr>
          <a:xfrm rot="10800000">
            <a:off x="4286248" y="2928934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مربع نص 16"/>
          <p:cNvSpPr txBox="1"/>
          <p:nvPr/>
        </p:nvSpPr>
        <p:spPr>
          <a:xfrm>
            <a:off x="3397836" y="2714620"/>
            <a:ext cx="78739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ceiling</a:t>
            </a:r>
            <a:endParaRPr lang="ar-JO" dirty="0">
              <a:solidFill>
                <a:schemeClr val="bg1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2857488" y="3786190"/>
            <a:ext cx="93237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window</a:t>
            </a:r>
            <a:endParaRPr lang="ar-J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 rot="19362680">
            <a:off x="1383554" y="2938482"/>
            <a:ext cx="609654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7200" b="1" dirty="0" smtClean="0">
                <a:solidFill>
                  <a:srgbClr val="FF0000"/>
                </a:solidFill>
                <a:latin typeface="Tempus Sans ITC" pitchFamily="82" charset="0"/>
                <a:ea typeface="SimSun" pitchFamily="2" charset="-122"/>
                <a:cs typeface="Times New Roman" pitchFamily="18" charset="0"/>
              </a:rPr>
              <a:t>Internal system</a:t>
            </a:r>
            <a:endParaRPr lang="ar-JO" sz="7200" b="1" dirty="0" smtClean="0">
              <a:solidFill>
                <a:srgbClr val="FF0000"/>
              </a:solidFill>
              <a:latin typeface="Tempus Sans ITC" pitchFamily="82" charset="0"/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03119" y="1928802"/>
            <a:ext cx="28907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u="sng" dirty="0" smtClean="0">
                <a:solidFill>
                  <a:srgbClr val="FF0000"/>
                </a:solidFill>
                <a:cs typeface="+mj-cs"/>
              </a:rPr>
              <a:t>Design For Fire Resistance</a:t>
            </a:r>
            <a:endParaRPr lang="ar-JO" sz="2000" u="sng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85786" y="2357430"/>
            <a:ext cx="78581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cs typeface="+mj-cs"/>
              </a:rPr>
              <a:t>This project used hoses as the type of fire protection because its more practical than others :</a:t>
            </a:r>
          </a:p>
          <a:p>
            <a:pPr algn="l"/>
            <a:r>
              <a:rPr lang="en-US" dirty="0" smtClean="0">
                <a:cs typeface="+mj-cs"/>
              </a:rPr>
              <a:t>Standpipes and hoses with a separate water reserve, up feed pumping, and fire department connections used in this project are for first-aid firefighting before the fire trucks arrive.</a:t>
            </a:r>
            <a:endParaRPr lang="ar-JO" dirty="0">
              <a:cs typeface="+mj-cs"/>
            </a:endParaRPr>
          </a:p>
        </p:txBody>
      </p:sp>
      <p:pic>
        <p:nvPicPr>
          <p:cNvPr id="26626" name="Picture 2" descr="C:\Users\MidiTech\Desktop\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143380"/>
            <a:ext cx="2438400" cy="1876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7" name="Picture 3" descr="C:\Users\MidiTech\Desktop\A9N78AOCAXR0HDOCAIQUK3RCAV8HH27CADRJGX7CACPSCCCCAP4PEW2CAXXW3ZYCAVBNDZLCAI28MLYCA4EHIIFCA4KE5QECA0M8V4KCA8DROJHCA70MY5VCAT7CQNGCAQJP9SCCABK9LXHCASOQ8Q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071942"/>
            <a:ext cx="2305050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3" descr="C:\Users\MidiTech\Desktop\A9N78AOCAXR0HDOCAIQUK3RCAV8HH27CADRJGX7CACPSCCCCAP4PEW2CAXXW3ZYCAVBNDZLCAI28MLYCA4EHIIFCA4KE5QECA0M8V4KCA8DROJHCA70MY5VCAT7CQNGCAQJP9SCCABK9LXHCASOQ8Q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29264"/>
            <a:ext cx="1714480" cy="1428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رابط كسهم مستقيم 4"/>
          <p:cNvCxnSpPr>
            <a:stCxn id="17" idx="6"/>
          </p:cNvCxnSpPr>
          <p:nvPr/>
        </p:nvCxnSpPr>
        <p:spPr>
          <a:xfrm flipH="1">
            <a:off x="785786" y="2500306"/>
            <a:ext cx="1071570" cy="2857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>
            <a:stCxn id="18" idx="4"/>
          </p:cNvCxnSpPr>
          <p:nvPr/>
        </p:nvCxnSpPr>
        <p:spPr>
          <a:xfrm rot="5400000">
            <a:off x="1107257" y="2750339"/>
            <a:ext cx="2857520" cy="23574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 descr="C:\Users\MidiTech\Desktop\A9N78AOCAXR0HDOCAIQUK3RCAV8HH27CADRJGX7CACPSCCCCAP4PEW2CAXXW3ZYCAVBNDZLCAI28MLYCA4EHIIFCA4KE5QECA0M8V4KCA8DROJHCA70MY5VCAT7CQNGCAQJP9SCCABK9LXHCASOQ8Q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5429264"/>
            <a:ext cx="1714480" cy="1428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0" name="رابط كسهم مستقيم 9"/>
          <p:cNvCxnSpPr>
            <a:stCxn id="19" idx="6"/>
          </p:cNvCxnSpPr>
          <p:nvPr/>
        </p:nvCxnSpPr>
        <p:spPr>
          <a:xfrm>
            <a:off x="5857884" y="2500306"/>
            <a:ext cx="2143140" cy="29289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>
            <a:stCxn id="20" idx="5"/>
            <a:endCxn id="8" idx="0"/>
          </p:cNvCxnSpPr>
          <p:nvPr/>
        </p:nvCxnSpPr>
        <p:spPr>
          <a:xfrm rot="16200000" flipH="1">
            <a:off x="6479894" y="3622398"/>
            <a:ext cx="2949882" cy="663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>
            <a:stCxn id="22" idx="4"/>
          </p:cNvCxnSpPr>
          <p:nvPr/>
        </p:nvCxnSpPr>
        <p:spPr>
          <a:xfrm rot="16200000" flipH="1">
            <a:off x="5036347" y="3107529"/>
            <a:ext cx="2214578" cy="2571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>
            <a:stCxn id="23" idx="5"/>
          </p:cNvCxnSpPr>
          <p:nvPr/>
        </p:nvCxnSpPr>
        <p:spPr>
          <a:xfrm rot="5400000">
            <a:off x="2372217" y="3893347"/>
            <a:ext cx="1663998" cy="26937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شكل بيضاوي 16"/>
          <p:cNvSpPr/>
          <p:nvPr/>
        </p:nvSpPr>
        <p:spPr>
          <a:xfrm>
            <a:off x="1714480" y="242886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3643306" y="235743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9" name="شكل بيضاوي 18"/>
          <p:cNvSpPr/>
          <p:nvPr/>
        </p:nvSpPr>
        <p:spPr>
          <a:xfrm>
            <a:off x="5715008" y="242886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7500958" y="235743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786314" y="314324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429124" y="428625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7286644" y="2357430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5500694" y="2428868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786314" y="3357562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214810" y="4286256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3428992" y="2357430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1500166" y="2428868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9" name="Picture 2" descr="C:\Users\MidiTech\Desktop\انذار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57694"/>
            <a:ext cx="800100" cy="704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" name="Picture 2" descr="C:\Users\MidiTech\Desktop\انذار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5786454"/>
            <a:ext cx="800100" cy="704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1" name="رابط كسهم مستقيم 30"/>
          <p:cNvCxnSpPr>
            <a:stCxn id="28" idx="2"/>
          </p:cNvCxnSpPr>
          <p:nvPr/>
        </p:nvCxnSpPr>
        <p:spPr>
          <a:xfrm rot="10800000" flipV="1">
            <a:off x="500034" y="2500306"/>
            <a:ext cx="1000132" cy="1785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>
            <a:stCxn id="27" idx="2"/>
            <a:endCxn id="29" idx="3"/>
          </p:cNvCxnSpPr>
          <p:nvPr/>
        </p:nvCxnSpPr>
        <p:spPr>
          <a:xfrm rot="10800000" flipV="1">
            <a:off x="800100" y="2428867"/>
            <a:ext cx="2628892" cy="22812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رابط كسهم مستقيم 32"/>
          <p:cNvCxnSpPr>
            <a:stCxn id="26" idx="3"/>
          </p:cNvCxnSpPr>
          <p:nvPr/>
        </p:nvCxnSpPr>
        <p:spPr>
          <a:xfrm rot="5400000" flipH="1">
            <a:off x="2485503" y="2657977"/>
            <a:ext cx="50514" cy="34499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>
            <a:stCxn id="25" idx="5"/>
          </p:cNvCxnSpPr>
          <p:nvPr/>
        </p:nvCxnSpPr>
        <p:spPr>
          <a:xfrm rot="16200000" flipH="1">
            <a:off x="4051010" y="4336770"/>
            <a:ext cx="2235502" cy="5209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رابط كسهم مستقيم 34"/>
          <p:cNvCxnSpPr>
            <a:stCxn id="24" idx="4"/>
            <a:endCxn id="30" idx="0"/>
          </p:cNvCxnSpPr>
          <p:nvPr/>
        </p:nvCxnSpPr>
        <p:spPr>
          <a:xfrm rot="16200000" flipH="1">
            <a:off x="3986207" y="4157669"/>
            <a:ext cx="3214710" cy="428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رابط كسهم مستقيم 35"/>
          <p:cNvCxnSpPr>
            <a:stCxn id="21" idx="4"/>
          </p:cNvCxnSpPr>
          <p:nvPr/>
        </p:nvCxnSpPr>
        <p:spPr>
          <a:xfrm rot="5400000">
            <a:off x="4893471" y="3321843"/>
            <a:ext cx="3286148" cy="16430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شكل بيضاوي 3"/>
          <p:cNvSpPr/>
          <p:nvPr/>
        </p:nvSpPr>
        <p:spPr>
          <a:xfrm>
            <a:off x="1285852" y="228599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" name="شكل بيضاوي 4"/>
          <p:cNvSpPr/>
          <p:nvPr/>
        </p:nvSpPr>
        <p:spPr>
          <a:xfrm>
            <a:off x="7715272" y="221455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7" name="رابط كسهم مستقيم 6"/>
          <p:cNvCxnSpPr>
            <a:stCxn id="4" idx="1"/>
          </p:cNvCxnSpPr>
          <p:nvPr/>
        </p:nvCxnSpPr>
        <p:spPr>
          <a:xfrm rot="16200000" flipH="1" flipV="1">
            <a:off x="-729207" y="3893347"/>
            <a:ext cx="3622414" cy="4495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>
            <a:stCxn id="5" idx="0"/>
            <a:endCxn id="28674" idx="0"/>
          </p:cNvCxnSpPr>
          <p:nvPr/>
        </p:nvCxnSpPr>
        <p:spPr>
          <a:xfrm rot="16200000" flipH="1" flipV="1">
            <a:off x="2750344" y="892939"/>
            <a:ext cx="3714752" cy="63579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74" name="Picture 2" descr="C:\Users\MidiTech\Desktop\درج هروب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929306"/>
            <a:ext cx="2428893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0" name="شكل بيضاوي 9"/>
          <p:cNvSpPr/>
          <p:nvPr/>
        </p:nvSpPr>
        <p:spPr>
          <a:xfrm>
            <a:off x="7429520" y="2285992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>
              <a:solidFill>
                <a:schemeClr val="accent3"/>
              </a:solidFill>
            </a:endParaRPr>
          </a:p>
        </p:txBody>
      </p:sp>
      <p:sp>
        <p:nvSpPr>
          <p:cNvPr id="11" name="شكل بيضاوي 10"/>
          <p:cNvSpPr/>
          <p:nvPr/>
        </p:nvSpPr>
        <p:spPr>
          <a:xfrm>
            <a:off x="4572000" y="2214554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>
              <a:solidFill>
                <a:schemeClr val="accent3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4429124" y="4143380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>
              <a:solidFill>
                <a:schemeClr val="accent3"/>
              </a:solidFill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4071934" y="2143116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>
              <a:solidFill>
                <a:schemeClr val="accent3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1571604" y="2285992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/>
          </a:p>
        </p:txBody>
      </p:sp>
      <p:cxnSp>
        <p:nvCxnSpPr>
          <p:cNvPr id="16" name="رابط كسهم مستقيم 15"/>
          <p:cNvCxnSpPr>
            <a:stCxn id="11" idx="0"/>
          </p:cNvCxnSpPr>
          <p:nvPr/>
        </p:nvCxnSpPr>
        <p:spPr>
          <a:xfrm rot="16200000" flipV="1">
            <a:off x="3714744" y="1285860"/>
            <a:ext cx="135732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>
            <a:stCxn id="10" idx="0"/>
          </p:cNvCxnSpPr>
          <p:nvPr/>
        </p:nvCxnSpPr>
        <p:spPr>
          <a:xfrm rot="16200000" flipV="1">
            <a:off x="5214942" y="-24"/>
            <a:ext cx="1500198" cy="3071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>
            <a:stCxn id="13" idx="0"/>
            <a:endCxn id="26626" idx="2"/>
          </p:cNvCxnSpPr>
          <p:nvPr/>
        </p:nvCxnSpPr>
        <p:spPr>
          <a:xfrm rot="16200000" flipV="1">
            <a:off x="3290868" y="1290612"/>
            <a:ext cx="1295422" cy="4095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>
            <a:stCxn id="12" idx="0"/>
          </p:cNvCxnSpPr>
          <p:nvPr/>
        </p:nvCxnSpPr>
        <p:spPr>
          <a:xfrm rot="16200000" flipV="1">
            <a:off x="2285984" y="1928802"/>
            <a:ext cx="342902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>
            <a:stCxn id="14" idx="0"/>
          </p:cNvCxnSpPr>
          <p:nvPr/>
        </p:nvCxnSpPr>
        <p:spPr>
          <a:xfrm rot="5400000" flipH="1" flipV="1">
            <a:off x="1607323" y="750075"/>
            <a:ext cx="1571636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شكل بيضاوي 24"/>
          <p:cNvSpPr/>
          <p:nvPr/>
        </p:nvSpPr>
        <p:spPr>
          <a:xfrm>
            <a:off x="4429124" y="2786058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 dirty="0">
              <a:solidFill>
                <a:schemeClr val="accent3"/>
              </a:solidFill>
            </a:endParaRPr>
          </a:p>
        </p:txBody>
      </p:sp>
      <p:cxnSp>
        <p:nvCxnSpPr>
          <p:cNvPr id="27" name="رابط كسهم مستقيم 26"/>
          <p:cNvCxnSpPr>
            <a:stCxn id="25" idx="1"/>
          </p:cNvCxnSpPr>
          <p:nvPr/>
        </p:nvCxnSpPr>
        <p:spPr>
          <a:xfrm rot="16200000" flipV="1">
            <a:off x="3178959" y="1535893"/>
            <a:ext cx="2021188" cy="5209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6" name="Picture 2" descr="C:\Users\MidiTech\Desktop\حريققق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285728"/>
            <a:ext cx="2466975" cy="5619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5214942" y="2428868"/>
            <a:ext cx="214314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" name="مستطيل 7"/>
          <p:cNvSpPr/>
          <p:nvPr/>
        </p:nvSpPr>
        <p:spPr>
          <a:xfrm>
            <a:off x="428596" y="2643182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Dimension of the elevator is 2.5 m and at least a depth of 3.5 meters and the door of the cart slot exclusively with width 1.5 m and  high is 2.13-meter</a:t>
            </a:r>
            <a:endParaRPr lang="ar-JO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876"/>
            <a:ext cx="3500462" cy="23574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مستطيل 9"/>
          <p:cNvSpPr/>
          <p:nvPr/>
        </p:nvSpPr>
        <p:spPr>
          <a:xfrm>
            <a:off x="500034" y="2214554"/>
            <a:ext cx="6357982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the solution try elevator of 250 fpm and 3500 lb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642910" y="1785926"/>
            <a:ext cx="2402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>
                <a:solidFill>
                  <a:srgbClr val="FF0000"/>
                </a:solidFill>
              </a:rPr>
              <a:t>Elevator design</a:t>
            </a:r>
            <a:endParaRPr lang="ar-JO" sz="2800" u="sng" dirty="0">
              <a:solidFill>
                <a:srgbClr val="FF0000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2714612" y="3857628"/>
            <a:ext cx="1071570" cy="20002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14" name="رابط كسهم مستقيم 13"/>
          <p:cNvCxnSpPr>
            <a:stCxn id="12" idx="0"/>
          </p:cNvCxnSpPr>
          <p:nvPr/>
        </p:nvCxnSpPr>
        <p:spPr>
          <a:xfrm rot="5400000" flipH="1" flipV="1">
            <a:off x="3018223" y="3446860"/>
            <a:ext cx="642942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857628"/>
            <a:ext cx="2886075" cy="2295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شكل بيضاوي 15"/>
          <p:cNvSpPr/>
          <p:nvPr/>
        </p:nvSpPr>
        <p:spPr>
          <a:xfrm>
            <a:off x="5072066" y="5214950"/>
            <a:ext cx="928694" cy="7143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17" name="رابط كسهم مستقيم 16"/>
          <p:cNvCxnSpPr>
            <a:stCxn id="16" idx="3"/>
          </p:cNvCxnSpPr>
          <p:nvPr/>
        </p:nvCxnSpPr>
        <p:spPr>
          <a:xfrm rot="5400000">
            <a:off x="4623413" y="5701863"/>
            <a:ext cx="461808" cy="7075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ستطيل 17"/>
          <p:cNvSpPr/>
          <p:nvPr/>
        </p:nvSpPr>
        <p:spPr>
          <a:xfrm>
            <a:off x="4000496" y="6286520"/>
            <a:ext cx="4416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The width of .85 m and the depth is .55</a:t>
            </a:r>
            <a:endParaRPr lang="en-US" sz="16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1285852" y="5072074"/>
            <a:ext cx="1000132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" name="مستطيل 3"/>
          <p:cNvSpPr/>
          <p:nvPr/>
        </p:nvSpPr>
        <p:spPr>
          <a:xfrm>
            <a:off x="571472" y="2000240"/>
            <a:ext cx="262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Acoustical Design Systems</a:t>
            </a:r>
            <a:endParaRPr lang="ar-JO" u="sng" dirty="0">
              <a:solidFill>
                <a:srgbClr val="FF0000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928934"/>
            <a:ext cx="7786742" cy="2714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571472" y="2428868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 Trees between the hospital to reduce street noise</a:t>
            </a:r>
            <a:endParaRPr lang="ar-JO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42910" y="2071678"/>
            <a:ext cx="73341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-Increasing the value of the STC of the wall by filling the spaces between the layers and props mat of rock wool which helps in the sound absorption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sound insulation for floors and that the work of the so-called floating floor put the foundations of metal or wood placed between the two plates of steel Albulitherin above a thin layer of concrete with reinforcing bars and then a small sand Tiles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786190"/>
            <a:ext cx="4528077" cy="2643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6" name="Picture 4" descr="C:\Users\مهيه\Desktop\مجلد جديد (2)\اخر وحد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3316898" y="6093296"/>
            <a:ext cx="175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SECONED FLOOR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642910" y="2071678"/>
          <a:ext cx="3326130" cy="1682496"/>
        </p:xfrm>
        <a:graphic>
          <a:graphicData uri="http://schemas.openxmlformats.org/drawingml/2006/table">
            <a:tbl>
              <a:tblPr/>
              <a:tblGrid>
                <a:gridCol w="149733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a:t>𝛼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a:t>𝛼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isi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Walls(plaster)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1.92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Ceiling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Floor(Tiles)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Seats (1.5x16 seats)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21.12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Doors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0.108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Glass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.18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9.2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1.656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26.004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4714876" y="2000240"/>
          <a:ext cx="3326130" cy="1892808"/>
        </p:xfrm>
        <a:graphic>
          <a:graphicData uri="http://schemas.openxmlformats.org/drawingml/2006/table">
            <a:tbl>
              <a:tblPr/>
              <a:tblGrid>
                <a:gridCol w="149733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a:t>𝛼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si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a:t>𝛼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isi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Walls(plaster)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68.1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2.043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Ceiling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Floor(Tiles)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30.8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0.616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Seats (1.5x16 seats)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21.12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Doors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0.04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0.108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Glass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.18</a:t>
                      </a:r>
                      <a:r>
                        <a:rPr lang="ar-SA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9.2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1.656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Absorptive material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218.8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44.043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929066"/>
            <a:ext cx="3076575" cy="371475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714348" y="4429132"/>
            <a:ext cx="2629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=Not OK.(0.28∉ (0.3-0.9))</a:t>
            </a:r>
            <a:endParaRPr lang="ar-JO" dirty="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JO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4000504"/>
            <a:ext cx="895350" cy="209550"/>
          </a:xfrm>
          <a:prstGeom prst="rect">
            <a:avLst/>
          </a:prstGeom>
          <a:noFill/>
        </p:spPr>
      </p:pic>
      <p:sp>
        <p:nvSpPr>
          <p:cNvPr id="9" name="مستطيل 8"/>
          <p:cNvSpPr/>
          <p:nvPr/>
        </p:nvSpPr>
        <p:spPr>
          <a:xfrm>
            <a:off x="5072066" y="4286256"/>
            <a:ext cx="22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=  (0.36 ∈ (0.3-0.9)OK</a:t>
            </a:r>
            <a:endParaRPr lang="ar-JO" dirty="0"/>
          </a:p>
        </p:txBody>
      </p:sp>
      <p:sp>
        <p:nvSpPr>
          <p:cNvPr id="11" name="مستطيل 10"/>
          <p:cNvSpPr/>
          <p:nvPr/>
        </p:nvSpPr>
        <p:spPr>
          <a:xfrm>
            <a:off x="3000364" y="4929198"/>
            <a:ext cx="3073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small" dirty="0" smtClean="0"/>
              <a:t>increasing Absorptive material </a:t>
            </a:r>
            <a:endParaRPr lang="ar-JO" dirty="0"/>
          </a:p>
        </p:txBody>
      </p:sp>
      <p:cxnSp>
        <p:nvCxnSpPr>
          <p:cNvPr id="13" name="رابط كسهم مستقيم 12"/>
          <p:cNvCxnSpPr>
            <a:endCxn id="11" idx="1"/>
          </p:cNvCxnSpPr>
          <p:nvPr/>
        </p:nvCxnSpPr>
        <p:spPr>
          <a:xfrm rot="16200000" flipH="1">
            <a:off x="2765155" y="4878655"/>
            <a:ext cx="25610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>
            <a:endCxn id="9" idx="2"/>
          </p:cNvCxnSpPr>
          <p:nvPr/>
        </p:nvCxnSpPr>
        <p:spPr>
          <a:xfrm rot="5400000" flipH="1" flipV="1">
            <a:off x="5878881" y="4706029"/>
            <a:ext cx="345048" cy="2441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مستطيل 15"/>
          <p:cNvSpPr/>
          <p:nvPr/>
        </p:nvSpPr>
        <p:spPr>
          <a:xfrm>
            <a:off x="500034" y="5286388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Will use the units mural Soundproof a sound-absorbing tiles with a high degree of double-sided and are a lovely color of quartz and resin and the label has the advantage of durability and easy cleaning</a:t>
            </a:r>
            <a:endParaRPr lang="ar-JO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14348" y="1928802"/>
            <a:ext cx="1773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plumping system</a:t>
            </a:r>
            <a:endParaRPr lang="ar-JO" u="sng" dirty="0">
              <a:solidFill>
                <a:srgbClr val="FF0000"/>
              </a:solidFill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714348" y="5429264"/>
          <a:ext cx="5326380" cy="963930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406400"/>
                <a:gridCol w="805180"/>
              </a:tblGrid>
              <a:tr h="35719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2 in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2 1/2 in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3 in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3 1/2 in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4 in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5 in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pipe diameter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10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3.5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1.5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0.35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0.13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 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/>
                        <a:t>loss /100 ft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21.5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7.5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3.2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1.5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0.75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0.28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 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/>
                        <a:t>loss /214.5 ft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8"/>
          <p:cNvGraphicFramePr>
            <a:graphicFrameLocks noGrp="1"/>
          </p:cNvGraphicFramePr>
          <p:nvPr/>
        </p:nvGraphicFramePr>
        <p:xfrm>
          <a:off x="642910" y="3143248"/>
          <a:ext cx="5715000" cy="98145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52306"/>
                <a:gridCol w="952306"/>
                <a:gridCol w="952306"/>
                <a:gridCol w="952306"/>
                <a:gridCol w="952888"/>
                <a:gridCol w="952888"/>
              </a:tblGrid>
              <a:tr h="308283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Meter diameter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057" marR="67057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4 inches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057" marR="67057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3 1/2 inches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057" marR="67057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3 inches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057" marR="67057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2 1/2 inches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057" marR="67057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2 inches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057" marR="67057" marT="0" marB="0"/>
                </a:tc>
              </a:tr>
              <a:tr h="41104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 Friction loss (psi)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057" marR="67057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057" marR="67057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0.38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057" marR="67057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0.85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057" marR="67057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1.9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057" marR="67057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6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057" marR="67057" marT="0" marB="0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442110" y="2643182"/>
            <a:ext cx="2116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Diameter for meter </a:t>
            </a:r>
            <a:endParaRPr lang="ar-JO" u="sng" dirty="0">
              <a:solidFill>
                <a:srgbClr val="FF000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99495" y="4857760"/>
            <a:ext cx="18976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Diameter for pipe </a:t>
            </a:r>
            <a:endParaRPr lang="ar-JO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71472" y="1857364"/>
            <a:ext cx="2973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u="sng" dirty="0" smtClean="0">
                <a:solidFill>
                  <a:srgbClr val="FF0000"/>
                </a:solidFill>
              </a:rPr>
              <a:t>Electrical System</a:t>
            </a:r>
            <a:endParaRPr lang="ar-JO" sz="3200" u="sng" dirty="0">
              <a:solidFill>
                <a:srgbClr val="FF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09600" y="2407960"/>
            <a:ext cx="4572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E= 500 </a:t>
            </a:r>
            <a:r>
              <a:rPr lang="en-GB" b="1" dirty="0" err="1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lux</a:t>
            </a:r>
            <a:r>
              <a:rPr lang="en-GB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a= 5.2 m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b=3.9m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A= 20.3m2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Class D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δ=1.25  clean 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ζ= 65%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714884"/>
            <a:ext cx="1590675" cy="361950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714348" y="4643446"/>
            <a:ext cx="426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K=</a:t>
            </a:r>
            <a:endParaRPr lang="ar-JO" dirty="0"/>
          </a:p>
        </p:txBody>
      </p:sp>
      <p:sp>
        <p:nvSpPr>
          <p:cNvPr id="6" name="مستطيل 5"/>
          <p:cNvSpPr/>
          <p:nvPr/>
        </p:nvSpPr>
        <p:spPr>
          <a:xfrm>
            <a:off x="571472" y="5143512"/>
            <a:ext cx="4456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From table of room utilization factor; U=0.79 </a:t>
            </a:r>
            <a:endParaRPr lang="ar-JO" dirty="0"/>
          </a:p>
        </p:txBody>
      </p:sp>
      <p:pic>
        <p:nvPicPr>
          <p:cNvPr id="7" name="Picture 2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5715016"/>
            <a:ext cx="1304925" cy="43815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857224" y="5643578"/>
            <a:ext cx="394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F</a:t>
            </a:r>
            <a:r>
              <a:rPr lang="en-GB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571736" y="5643578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  <a:tabLst>
                <a:tab pos="3573463" algn="l"/>
                <a:tab pos="4525963" algn="l"/>
                <a:tab pos="6097588" algn="r"/>
              </a:tabLst>
            </a:pPr>
            <a:r>
              <a:rPr lang="en-GB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=24707.8 lumen </a:t>
            </a:r>
            <a:endParaRPr lang="en-GB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6143644"/>
            <a:ext cx="1981200" cy="333375"/>
          </a:xfrm>
          <a:prstGeom prst="rect">
            <a:avLst/>
          </a:prstGeom>
          <a:noFill/>
        </p:spPr>
      </p:pic>
      <p:sp>
        <p:nvSpPr>
          <p:cNvPr id="11" name="Rectangle 30"/>
          <p:cNvSpPr>
            <a:spLocks noChangeArrowheads="1"/>
          </p:cNvSpPr>
          <p:nvPr/>
        </p:nvSpPr>
        <p:spPr bwMode="auto">
          <a:xfrm>
            <a:off x="1285852" y="6072206"/>
            <a:ext cx="533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N=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0705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2000240"/>
            <a:ext cx="4324350" cy="3214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" y="6"/>
          <a:ext cx="9144000" cy="7571232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692861"/>
                <a:gridCol w="969418"/>
                <a:gridCol w="970394"/>
                <a:gridCol w="969418"/>
                <a:gridCol w="1384744"/>
                <a:gridCol w="776903"/>
                <a:gridCol w="692861"/>
                <a:gridCol w="692861"/>
                <a:gridCol w="1994540"/>
              </a:tblGrid>
              <a:tr h="29556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N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/>
                        <a:t>LLf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/>
                        <a:t>Uf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F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/>
                        <a:t>Em</a:t>
                      </a:r>
                      <a:r>
                        <a:rPr lang="en-US" sz="1800" b="1" dirty="0"/>
                        <a:t> </a:t>
                      </a:r>
                      <a:r>
                        <a:rPr lang="en-US" sz="1800" b="1" dirty="0" err="1"/>
                        <a:t>Lux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Area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B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L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Name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0.726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22.5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غرفة المدير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22.5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غرفة نائب المدير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16.4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3.5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4.69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/>
                        <a:t>غرفة الاجتماعات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21.6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5.4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/>
                        <a:t>غرفة موظفين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15.3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3.4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غرفة موظفات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38.0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9.5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غرفة الطعام </a:t>
                      </a:r>
                      <a:r>
                        <a:rPr lang="ar-SA" sz="1800" b="1" dirty="0" err="1"/>
                        <a:t>والاستراحه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21.0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3.5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غرفة انتظار </a:t>
                      </a:r>
                      <a:r>
                        <a:rPr lang="ar-SA" sz="1800" b="1" dirty="0" err="1"/>
                        <a:t>والسكرتيره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15.8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3.5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محاسبين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30.0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مخزن </a:t>
                      </a:r>
                      <a:r>
                        <a:rPr lang="ar-SA" sz="1800" b="1" dirty="0" err="1"/>
                        <a:t>ادويه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28.6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5.2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مخزن مواد غذائية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0463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300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90.0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9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صالة انتظار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15.8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3.5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/>
                        <a:t>صيدلية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29.7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4.46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6.65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/>
                        <a:t>مختبر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15.8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3.5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بنك الدم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7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23.9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5.32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تصوير </a:t>
                      </a:r>
                      <a:r>
                        <a:rPr lang="ar-SA" sz="1800" b="1" dirty="0" err="1"/>
                        <a:t>اشعه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23.4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5.2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/>
                        <a:t>تصوير تلفاز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23.4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5.2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/>
                        <a:t>ارشيف وتسجيل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5.0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تحميض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3200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2.3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حمامات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4000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268.0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67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/>
                        <a:t>ممرات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36.0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9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مطبخ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84866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0.726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0.38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6640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500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13.1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4.5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2.91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مشرفة تغذية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  <a:tr h="299783">
                <a:tc gridSpan="8"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9243" marR="59243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المجموع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243" marR="59243" marT="0" marB="0" anchor="b"/>
                </a:tc>
              </a:tr>
            </a:tbl>
          </a:graphicData>
        </a:graphic>
      </p:graphicFrame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" y="0"/>
          <a:ext cx="9143998" cy="8040735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1828800"/>
                <a:gridCol w="1828800"/>
                <a:gridCol w="1258146"/>
                <a:gridCol w="4228252"/>
              </a:tblGrid>
              <a:tr h="784971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Total Power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Power Socket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# Socket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Name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5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Manger room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5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Help </a:t>
                      </a:r>
                      <a:r>
                        <a:rPr lang="en-US" sz="1800" b="1" dirty="0" err="1"/>
                        <a:t>maneger</a:t>
                      </a:r>
                      <a:r>
                        <a:rPr lang="en-US" sz="1800" b="1" dirty="0"/>
                        <a:t> room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1000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4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غرفة الاجتماعات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1500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6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Employee room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1500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6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Employee room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9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/>
                        <a:t>Food 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1750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7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Secretary room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2000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8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Accountant room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5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Medicine room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5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Food store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9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/>
                        <a:t>Wafting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5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/>
                        <a:t>Pharmacy  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2750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11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Lap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9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Blood bank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1000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4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/>
                        <a:t>تصوير اشعه 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1750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7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/>
                        <a:t>TV photo</a:t>
                      </a:r>
                      <a:endParaRPr lang="en-US" sz="18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1750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7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Record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500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تحميض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5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Bath room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Corridors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9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Kitchen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1000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250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4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/>
                        <a:t>مشرفة تغذية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  <a:tr h="264045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35500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 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/>
                        <a:t> </a:t>
                      </a:r>
                      <a:endParaRPr lang="en-US" sz="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/>
                        <a:t>Sum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0970" marR="50970" marT="0" marB="0" anchor="b"/>
                </a:tc>
              </a:tr>
            </a:tbl>
          </a:graphicData>
        </a:graphic>
      </p:graphicFrame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2063931" y="483327"/>
            <a:ext cx="436299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THANK YOU</a:t>
            </a:r>
            <a:endParaRPr lang="ar-SA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2071670" y="6150114"/>
            <a:ext cx="4362995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ANY QUESTIONS</a:t>
            </a:r>
            <a:endParaRPr lang="ar-SA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5" descr="imagesCADCHF3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66987" y="2198370"/>
            <a:ext cx="3041817" cy="29222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9"/>
          <p:cNvSpPr/>
          <p:nvPr/>
        </p:nvSpPr>
        <p:spPr>
          <a:xfrm>
            <a:off x="6441290" y="3441680"/>
            <a:ext cx="53732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Rectangle 9"/>
          <p:cNvSpPr/>
          <p:nvPr/>
        </p:nvSpPr>
        <p:spPr>
          <a:xfrm>
            <a:off x="7286644" y="3441680"/>
            <a:ext cx="53732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7929586" y="3441680"/>
            <a:ext cx="53732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1285852" y="3214686"/>
            <a:ext cx="53732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Rectangle 9"/>
          <p:cNvSpPr/>
          <p:nvPr/>
        </p:nvSpPr>
        <p:spPr>
          <a:xfrm>
            <a:off x="714348" y="3441680"/>
            <a:ext cx="53732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441680"/>
            <a:ext cx="53732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684213" y="1412875"/>
            <a:ext cx="7272337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C000"/>
                </a:solidFill>
                <a:latin typeface="+mn-lt"/>
                <a:cs typeface="+mn-cs"/>
              </a:rPr>
              <a:t>  </a:t>
            </a:r>
          </a:p>
          <a:p>
            <a:pPr algn="l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u="sng" spc="-150" dirty="0" err="1">
                <a:solidFill>
                  <a:srgbClr val="FF0000"/>
                </a:solidFill>
                <a:latin typeface="Cambria" pitchFamily="18" charset="0"/>
                <a:ea typeface="Times New Roman" pitchFamily="18" charset="0"/>
                <a:cs typeface="+mj-cs"/>
              </a:rPr>
              <a:t>Arcitictural</a:t>
            </a:r>
            <a:r>
              <a:rPr lang="en-US" sz="2000" u="sng" spc="-150" dirty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  <a:cs typeface="+mj-cs"/>
              </a:rPr>
              <a:t> modifications</a:t>
            </a:r>
          </a:p>
          <a:p>
            <a:pPr algn="l" rtl="0" fontAlgn="t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cs typeface="+mj-cs"/>
              </a:rPr>
              <a:t>1- </a:t>
            </a:r>
            <a:r>
              <a:rPr lang="en-US" dirty="0">
                <a:latin typeface="+mn-lt"/>
                <a:cs typeface="+mj-cs"/>
              </a:rPr>
              <a:t>Anew staircase is added to the building for emergencies and special cases.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  <a:cs typeface="+mn-cs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  <a:cs typeface="+mn-cs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cs typeface="+mn-cs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cs typeface="+mn-cs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+mn-cs"/>
              </a:rPr>
              <a:t> 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solidFill>
                <a:srgbClr val="FFC000"/>
              </a:solidFill>
              <a:latin typeface="+mn-lt"/>
              <a:cs typeface="+mn-cs"/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JO" sz="2400" dirty="0">
              <a:solidFill>
                <a:srgbClr val="FFC000"/>
              </a:solidFill>
              <a:latin typeface="+mn-lt"/>
              <a:cs typeface="Tahoma" pitchFamily="34" charset="0"/>
            </a:endParaRPr>
          </a:p>
        </p:txBody>
      </p:sp>
      <p:sp>
        <p:nvSpPr>
          <p:cNvPr id="102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103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684213" y="3041650"/>
          <a:ext cx="3667125" cy="3816350"/>
        </p:xfrm>
        <a:graphic>
          <a:graphicData uri="http://schemas.openxmlformats.org/presentationml/2006/ole">
            <p:oleObj spid="_x0000_s245762" name="Bitmap Image" r:id="rId3" imgW="11260122" imgH="4780952" progId="PBrush">
              <p:embed/>
            </p:oleObj>
          </a:graphicData>
        </a:graphic>
      </p:graphicFrame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4859338" y="3213100"/>
          <a:ext cx="3808412" cy="3644900"/>
        </p:xfrm>
        <a:graphic>
          <a:graphicData uri="http://schemas.openxmlformats.org/presentationml/2006/ole">
            <p:oleObj spid="_x0000_s245763" name="Bitmap Image" r:id="rId4" imgW="11260122" imgH="4780952" progId="PBrush">
              <p:embed/>
            </p:oleObj>
          </a:graphicData>
        </a:graphic>
      </p:graphicFrame>
      <p:sp>
        <p:nvSpPr>
          <p:cNvPr id="9" name="Right Arrow 8"/>
          <p:cNvSpPr/>
          <p:nvPr/>
        </p:nvSpPr>
        <p:spPr>
          <a:xfrm>
            <a:off x="4284663" y="4292600"/>
            <a:ext cx="762000" cy="304800"/>
          </a:xfrm>
          <a:prstGeom prst="rightArrow">
            <a:avLst/>
          </a:prstGeom>
          <a:solidFill>
            <a:schemeClr val="accent1">
              <a:alpha val="78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JO"/>
          </a:p>
        </p:txBody>
      </p:sp>
      <p:sp>
        <p:nvSpPr>
          <p:cNvPr id="10" name="شكل بيضاوي 9"/>
          <p:cNvSpPr/>
          <p:nvPr/>
        </p:nvSpPr>
        <p:spPr>
          <a:xfrm>
            <a:off x="3059113" y="4868863"/>
            <a:ext cx="1347787" cy="1584325"/>
          </a:xfrm>
          <a:prstGeom prst="ellipse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9144000" cy="735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11188" y="1557338"/>
            <a:ext cx="5329237" cy="289242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FFC000"/>
                </a:solidFill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-150" dirty="0" smtClean="0">
                <a:cs typeface="+mj-cs"/>
              </a:rPr>
              <a:t>2- An Elevator for emergency is added  to the building </a:t>
            </a:r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/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/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/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/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 smtClean="0">
              <a:solidFill>
                <a:srgbClr val="FFC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JO" sz="2400" dirty="0">
              <a:solidFill>
                <a:srgbClr val="FFC000"/>
              </a:solidFill>
            </a:endParaRPr>
          </a:p>
        </p:txBody>
      </p:sp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sp>
        <p:nvSpPr>
          <p:cNvPr id="205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42875" y="2786063"/>
          <a:ext cx="4460875" cy="3071812"/>
        </p:xfrm>
        <a:graphic>
          <a:graphicData uri="http://schemas.openxmlformats.org/presentationml/2006/ole">
            <p:oleObj spid="_x0000_s246786" name="Bitmap Image" r:id="rId3" imgW="11260122" imgH="4780952" progId="PBrush">
              <p:embed/>
            </p:oleObj>
          </a:graphicData>
        </a:graphic>
      </p:graphicFrame>
      <p:sp>
        <p:nvSpPr>
          <p:cNvPr id="205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Calibri" pitchFamily="34" charset="0"/>
              <a:cs typeface="Tahoma" pitchFamily="34" charset="0"/>
            </a:endParaRPr>
          </a:p>
        </p:txBody>
      </p:sp>
      <p:graphicFrame>
        <p:nvGraphicFramePr>
          <p:cNvPr id="2051" name="Object 6"/>
          <p:cNvGraphicFramePr>
            <a:graphicFrameLocks noChangeAspect="1"/>
          </p:cNvGraphicFramePr>
          <p:nvPr/>
        </p:nvGraphicFramePr>
        <p:xfrm>
          <a:off x="4643438" y="3562350"/>
          <a:ext cx="4143375" cy="2838450"/>
        </p:xfrm>
        <a:graphic>
          <a:graphicData uri="http://schemas.openxmlformats.org/presentationml/2006/ole">
            <p:oleObj spid="_x0000_s246787" name="Bitmap Image" r:id="rId4" imgW="11260122" imgH="4780952" progId="PBrush">
              <p:embed/>
            </p:oleObj>
          </a:graphicData>
        </a:graphic>
      </p:graphicFrame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4956</TotalTime>
  <Words>2611</Words>
  <Application>Microsoft Office PowerPoint</Application>
  <PresentationFormat>On-screen Show (4:3)</PresentationFormat>
  <Paragraphs>1155</Paragraphs>
  <Slides>79</Slides>
  <Notes>3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79</vt:i4>
      </vt:variant>
    </vt:vector>
  </HeadingPairs>
  <TitlesOfParts>
    <vt:vector size="82" baseType="lpstr">
      <vt:lpstr>سمة Office</vt:lpstr>
      <vt:lpstr>Bitmap Image</vt:lpstr>
      <vt:lpstr>صورة نقطية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MidiTech</dc:creator>
  <cp:lastModifiedBy>lab</cp:lastModifiedBy>
  <cp:revision>231</cp:revision>
  <dcterms:created xsi:type="dcterms:W3CDTF">2011-05-22T09:42:48Z</dcterms:created>
  <dcterms:modified xsi:type="dcterms:W3CDTF">2011-06-13T09:44:12Z</dcterms:modified>
</cp:coreProperties>
</file>