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2" r:id="rId1"/>
  </p:sldMasterIdLst>
  <p:sldIdLst>
    <p:sldId id="266" r:id="rId2"/>
    <p:sldId id="259" r:id="rId3"/>
    <p:sldId id="274" r:id="rId4"/>
    <p:sldId id="260" r:id="rId5"/>
    <p:sldId id="267" r:id="rId6"/>
    <p:sldId id="268" r:id="rId7"/>
    <p:sldId id="269" r:id="rId8"/>
    <p:sldId id="270" r:id="rId9"/>
    <p:sldId id="275" r:id="rId10"/>
    <p:sldId id="271" r:id="rId11"/>
    <p:sldId id="272" r:id="rId12"/>
    <p:sldId id="27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5BABED-BF9C-48BE-9800-15D8CFB55349}">
          <p14:sldIdLst>
            <p14:sldId id="266"/>
            <p14:sldId id="259"/>
            <p14:sldId id="274"/>
            <p14:sldId id="260"/>
            <p14:sldId id="267"/>
            <p14:sldId id="268"/>
            <p14:sldId id="269"/>
            <p14:sldId id="270"/>
            <p14:sldId id="275"/>
            <p14:sldId id="271"/>
            <p14:sldId id="272"/>
            <p14:sldId id="276"/>
          </p14:sldIdLst>
        </p14:section>
      </p14:sectionLst>
    </p:ex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744"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978FE2B-F3F2-4D15-944F-05CE12D7B66A}" type="datetimeFigureOut">
              <a:rPr lang="en-US" smtClean="0"/>
              <a:t>5/26/2021</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4D053B9-204C-44BB-A15F-AAA7855E7846}" type="slidenum">
              <a:rPr lang="en-US" smtClean="0"/>
              <a:t>‹#›</a:t>
            </a:fld>
            <a:endParaRPr lang="en-US"/>
          </a:p>
        </p:txBody>
      </p:sp>
    </p:spTree>
    <p:extLst>
      <p:ext uri="{BB962C8B-B14F-4D97-AF65-F5344CB8AC3E}">
        <p14:creationId xmlns:p14="http://schemas.microsoft.com/office/powerpoint/2010/main" val="24754395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78FE2B-F3F2-4D15-944F-05CE12D7B66A}" type="datetimeFigureOut">
              <a:rPr lang="en-US" smtClean="0"/>
              <a:t>5/26/2021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4D053B9-204C-44BB-A15F-AAA7855E7846}" type="slidenum">
              <a:rPr lang="en-US" smtClean="0"/>
              <a:t>‹#›</a:t>
            </a:fld>
            <a:endParaRPr lang="en-US"/>
          </a:p>
        </p:txBody>
      </p:sp>
    </p:spTree>
    <p:extLst>
      <p:ext uri="{BB962C8B-B14F-4D97-AF65-F5344CB8AC3E}">
        <p14:creationId xmlns:p14="http://schemas.microsoft.com/office/powerpoint/2010/main" val="3935592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78FE2B-F3F2-4D15-944F-05CE12D7B66A}" type="datetimeFigureOut">
              <a:rPr lang="en-US" smtClean="0"/>
              <a:t>5/26/2021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4D053B9-204C-44BB-A15F-AAA7855E7846}"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368343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3978FE2B-F3F2-4D15-944F-05CE12D7B66A}" type="datetimeFigureOut">
              <a:rPr lang="en-US" smtClean="0"/>
              <a:t>5/26/2021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4D053B9-204C-44BB-A15F-AAA7855E7846}" type="slidenum">
              <a:rPr lang="en-US" smtClean="0"/>
              <a:t>‹#›</a:t>
            </a:fld>
            <a:endParaRPr lang="en-US"/>
          </a:p>
        </p:txBody>
      </p:sp>
    </p:spTree>
    <p:extLst>
      <p:ext uri="{BB962C8B-B14F-4D97-AF65-F5344CB8AC3E}">
        <p14:creationId xmlns:p14="http://schemas.microsoft.com/office/powerpoint/2010/main" val="28193454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3978FE2B-F3F2-4D15-944F-05CE12D7B66A}" type="datetimeFigureOut">
              <a:rPr lang="en-US" smtClean="0"/>
              <a:t>5/26/2021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4D053B9-204C-44BB-A15F-AAA7855E7846}"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933514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3978FE2B-F3F2-4D15-944F-05CE12D7B66A}" type="datetimeFigureOut">
              <a:rPr lang="en-US" smtClean="0"/>
              <a:t>5/26/2021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4D053B9-204C-44BB-A15F-AAA7855E7846}" type="slidenum">
              <a:rPr lang="en-US" smtClean="0"/>
              <a:t>‹#›</a:t>
            </a:fld>
            <a:endParaRPr lang="en-US"/>
          </a:p>
        </p:txBody>
      </p:sp>
    </p:spTree>
    <p:extLst>
      <p:ext uri="{BB962C8B-B14F-4D97-AF65-F5344CB8AC3E}">
        <p14:creationId xmlns:p14="http://schemas.microsoft.com/office/powerpoint/2010/main" val="3034318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978FE2B-F3F2-4D15-944F-05CE12D7B66A}" type="datetimeFigureOut">
              <a:rPr lang="en-US" smtClean="0"/>
              <a:t>5/26/2021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4D053B9-204C-44BB-A15F-AAA7855E7846}" type="slidenum">
              <a:rPr lang="en-US" smtClean="0"/>
              <a:t>‹#›</a:t>
            </a:fld>
            <a:endParaRPr lang="en-US"/>
          </a:p>
        </p:txBody>
      </p:sp>
    </p:spTree>
    <p:extLst>
      <p:ext uri="{BB962C8B-B14F-4D97-AF65-F5344CB8AC3E}">
        <p14:creationId xmlns:p14="http://schemas.microsoft.com/office/powerpoint/2010/main" val="30445999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978FE2B-F3F2-4D15-944F-05CE12D7B66A}" type="datetimeFigureOut">
              <a:rPr lang="en-US" smtClean="0"/>
              <a:t>5/26/2021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4D053B9-204C-44BB-A15F-AAA7855E7846}" type="slidenum">
              <a:rPr lang="en-US" smtClean="0"/>
              <a:t>‹#›</a:t>
            </a:fld>
            <a:endParaRPr lang="en-US"/>
          </a:p>
        </p:txBody>
      </p:sp>
    </p:spTree>
    <p:extLst>
      <p:ext uri="{BB962C8B-B14F-4D97-AF65-F5344CB8AC3E}">
        <p14:creationId xmlns:p14="http://schemas.microsoft.com/office/powerpoint/2010/main" val="2566407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978FE2B-F3F2-4D15-944F-05CE12D7B66A}" type="datetimeFigureOut">
              <a:rPr lang="en-US" smtClean="0"/>
              <a:t>5/26/2021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4D053B9-204C-44BB-A15F-AAA7855E7846}" type="slidenum">
              <a:rPr lang="en-US" smtClean="0"/>
              <a:t>‹#›</a:t>
            </a:fld>
            <a:endParaRPr lang="en-US"/>
          </a:p>
        </p:txBody>
      </p:sp>
    </p:spTree>
    <p:extLst>
      <p:ext uri="{BB962C8B-B14F-4D97-AF65-F5344CB8AC3E}">
        <p14:creationId xmlns:p14="http://schemas.microsoft.com/office/powerpoint/2010/main" val="2686671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78FE2B-F3F2-4D15-944F-05CE12D7B66A}" type="datetimeFigureOut">
              <a:rPr lang="en-US" smtClean="0"/>
              <a:t>5/26/2021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4D053B9-204C-44BB-A15F-AAA7855E7846}" type="slidenum">
              <a:rPr lang="en-US" smtClean="0"/>
              <a:t>‹#›</a:t>
            </a:fld>
            <a:endParaRPr lang="en-US"/>
          </a:p>
        </p:txBody>
      </p:sp>
    </p:spTree>
    <p:extLst>
      <p:ext uri="{BB962C8B-B14F-4D97-AF65-F5344CB8AC3E}">
        <p14:creationId xmlns:p14="http://schemas.microsoft.com/office/powerpoint/2010/main" val="2328885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978FE2B-F3F2-4D15-944F-05CE12D7B66A}" type="datetimeFigureOut">
              <a:rPr lang="en-US" smtClean="0"/>
              <a:t>5/26/2021</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4D053B9-204C-44BB-A15F-AAA7855E7846}" type="slidenum">
              <a:rPr lang="en-US" smtClean="0"/>
              <a:t>‹#›</a:t>
            </a:fld>
            <a:endParaRPr lang="en-US"/>
          </a:p>
        </p:txBody>
      </p:sp>
    </p:spTree>
    <p:extLst>
      <p:ext uri="{BB962C8B-B14F-4D97-AF65-F5344CB8AC3E}">
        <p14:creationId xmlns:p14="http://schemas.microsoft.com/office/powerpoint/2010/main" val="618167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978FE2B-F3F2-4D15-944F-05CE12D7B66A}" type="datetimeFigureOut">
              <a:rPr lang="en-US" smtClean="0"/>
              <a:t>5/26/2021</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4D053B9-204C-44BB-A15F-AAA7855E7846}" type="slidenum">
              <a:rPr lang="en-US" smtClean="0"/>
              <a:t>‹#›</a:t>
            </a:fld>
            <a:endParaRPr lang="en-US"/>
          </a:p>
        </p:txBody>
      </p:sp>
    </p:spTree>
    <p:extLst>
      <p:ext uri="{BB962C8B-B14F-4D97-AF65-F5344CB8AC3E}">
        <p14:creationId xmlns:p14="http://schemas.microsoft.com/office/powerpoint/2010/main" val="720845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978FE2B-F3F2-4D15-944F-05CE12D7B66A}" type="datetimeFigureOut">
              <a:rPr lang="en-US" smtClean="0"/>
              <a:t>5/26/2021</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4D053B9-204C-44BB-A15F-AAA7855E7846}" type="slidenum">
              <a:rPr lang="en-US" smtClean="0"/>
              <a:t>‹#›</a:t>
            </a:fld>
            <a:endParaRPr lang="en-US"/>
          </a:p>
        </p:txBody>
      </p:sp>
    </p:spTree>
    <p:extLst>
      <p:ext uri="{BB962C8B-B14F-4D97-AF65-F5344CB8AC3E}">
        <p14:creationId xmlns:p14="http://schemas.microsoft.com/office/powerpoint/2010/main" val="513189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78FE2B-F3F2-4D15-944F-05CE12D7B66A}" type="datetimeFigureOut">
              <a:rPr lang="en-US" smtClean="0"/>
              <a:t>5/26/2021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4D053B9-204C-44BB-A15F-AAA7855E7846}" type="slidenum">
              <a:rPr lang="en-US" smtClean="0"/>
              <a:t>‹#›</a:t>
            </a:fld>
            <a:endParaRPr lang="en-US"/>
          </a:p>
        </p:txBody>
      </p:sp>
    </p:spTree>
    <p:extLst>
      <p:ext uri="{BB962C8B-B14F-4D97-AF65-F5344CB8AC3E}">
        <p14:creationId xmlns:p14="http://schemas.microsoft.com/office/powerpoint/2010/main" val="1489867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978FE2B-F3F2-4D15-944F-05CE12D7B66A}" type="datetimeFigureOut">
              <a:rPr lang="en-US" smtClean="0"/>
              <a:t>5/26/2021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4D053B9-204C-44BB-A15F-AAA7855E7846}" type="slidenum">
              <a:rPr lang="en-US" smtClean="0"/>
              <a:t>‹#›</a:t>
            </a:fld>
            <a:endParaRPr lang="en-US"/>
          </a:p>
        </p:txBody>
      </p:sp>
    </p:spTree>
    <p:extLst>
      <p:ext uri="{BB962C8B-B14F-4D97-AF65-F5344CB8AC3E}">
        <p14:creationId xmlns:p14="http://schemas.microsoft.com/office/powerpoint/2010/main" val="152899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978FE2B-F3F2-4D15-944F-05CE12D7B66A}" type="datetimeFigureOut">
              <a:rPr lang="en-US" smtClean="0"/>
              <a:t>5/26/2021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4D053B9-204C-44BB-A15F-AAA7855E7846}" type="slidenum">
              <a:rPr lang="en-US" smtClean="0"/>
              <a:t>‹#›</a:t>
            </a:fld>
            <a:endParaRPr lang="en-US"/>
          </a:p>
        </p:txBody>
      </p:sp>
    </p:spTree>
    <p:extLst>
      <p:ext uri="{BB962C8B-B14F-4D97-AF65-F5344CB8AC3E}">
        <p14:creationId xmlns:p14="http://schemas.microsoft.com/office/powerpoint/2010/main" val="1203690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978FE2B-F3F2-4D15-944F-05CE12D7B66A}" type="datetimeFigureOut">
              <a:rPr lang="en-US" smtClean="0"/>
              <a:t>5/26/2021</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4D053B9-204C-44BB-A15F-AAA7855E7846}" type="slidenum">
              <a:rPr lang="en-US" smtClean="0"/>
              <a:t>‹#›</a:t>
            </a:fld>
            <a:endParaRPr lang="en-US"/>
          </a:p>
        </p:txBody>
      </p:sp>
    </p:spTree>
    <p:extLst>
      <p:ext uri="{BB962C8B-B14F-4D97-AF65-F5344CB8AC3E}">
        <p14:creationId xmlns:p14="http://schemas.microsoft.com/office/powerpoint/2010/main" val="2659750740"/>
      </p:ext>
    </p:extLst>
  </p:cSld>
  <p:clrMap bg1="lt1" tx1="dk1" bg2="lt2" tx2="dk2" accent1="accent1" accent2="accent2" accent3="accent3" accent4="accent4" accent5="accent5" accent6="accent6" hlink="hlink" folHlink="folHlink"/>
  <p:sldLayoutIdLst>
    <p:sldLayoutId id="2147483993" r:id="rId1"/>
    <p:sldLayoutId id="2147483994" r:id="rId2"/>
    <p:sldLayoutId id="2147483995" r:id="rId3"/>
    <p:sldLayoutId id="2147483996" r:id="rId4"/>
    <p:sldLayoutId id="2147483997" r:id="rId5"/>
    <p:sldLayoutId id="2147483998" r:id="rId6"/>
    <p:sldLayoutId id="2147483999" r:id="rId7"/>
    <p:sldLayoutId id="2147484000" r:id="rId8"/>
    <p:sldLayoutId id="2147484001" r:id="rId9"/>
    <p:sldLayoutId id="2147484002" r:id="rId10"/>
    <p:sldLayoutId id="2147484003" r:id="rId11"/>
    <p:sldLayoutId id="2147484004" r:id="rId12"/>
    <p:sldLayoutId id="2147484005" r:id="rId13"/>
    <p:sldLayoutId id="2147484006" r:id="rId14"/>
    <p:sldLayoutId id="2147484007" r:id="rId15"/>
    <p:sldLayoutId id="2147484008"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974006"/>
          </a:xfrm>
          <a:prstGeom prst="rect">
            <a:avLst/>
          </a:prstGeom>
        </p:spPr>
      </p:pic>
    </p:spTree>
    <p:extLst>
      <p:ext uri="{BB962C8B-B14F-4D97-AF65-F5344CB8AC3E}">
        <p14:creationId xmlns:p14="http://schemas.microsoft.com/office/powerpoint/2010/main" val="2155098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solidFill>
                  <a:srgbClr val="00B0F0"/>
                </a:solidFill>
              </a:rPr>
              <a:t>Design Phase</a:t>
            </a:r>
            <a:endParaRPr lang="ar-SA" sz="4800" b="1" dirty="0">
              <a:solidFill>
                <a:srgbClr val="00B0F0"/>
              </a:solidFill>
            </a:endParaRPr>
          </a:p>
        </p:txBody>
      </p:sp>
      <p:sp>
        <p:nvSpPr>
          <p:cNvPr id="3" name="Content Placeholder 2"/>
          <p:cNvSpPr>
            <a:spLocks noGrp="1"/>
          </p:cNvSpPr>
          <p:nvPr>
            <p:ph idx="1"/>
          </p:nvPr>
        </p:nvSpPr>
        <p:spPr>
          <a:xfrm>
            <a:off x="2589212" y="2019868"/>
            <a:ext cx="8915400" cy="3891353"/>
          </a:xfrm>
        </p:spPr>
        <p:txBody>
          <a:bodyPr>
            <a:normAutofit fontScale="92500" lnSpcReduction="10000"/>
          </a:bodyPr>
          <a:lstStyle/>
          <a:p>
            <a:r>
              <a:rPr lang="en-US" sz="3200" dirty="0" smtClean="0">
                <a:latin typeface="Calibri" panose="020F0502020204030204" pitchFamily="34" charset="0"/>
                <a:cs typeface="Calibri" panose="020F0502020204030204" pitchFamily="34" charset="0"/>
              </a:rPr>
              <a:t>Building Context diagram.</a:t>
            </a:r>
          </a:p>
          <a:p>
            <a:r>
              <a:rPr lang="en-US" sz="3200" dirty="0" smtClean="0">
                <a:latin typeface="Calibri" panose="020F0502020204030204" pitchFamily="34" charset="0"/>
                <a:cs typeface="Calibri" panose="020F0502020204030204" pitchFamily="34" charset="0"/>
              </a:rPr>
              <a:t>Building Data </a:t>
            </a:r>
            <a:r>
              <a:rPr lang="en-US" sz="3200" dirty="0">
                <a:latin typeface="Calibri" panose="020F0502020204030204" pitchFamily="34" charset="0"/>
                <a:cs typeface="Calibri" panose="020F0502020204030204" pitchFamily="34" charset="0"/>
              </a:rPr>
              <a:t>flow </a:t>
            </a:r>
            <a:r>
              <a:rPr lang="en-US" sz="3200" dirty="0" smtClean="0">
                <a:latin typeface="Calibri" panose="020F0502020204030204" pitchFamily="34" charset="0"/>
                <a:cs typeface="Calibri" panose="020F0502020204030204" pitchFamily="34" charset="0"/>
              </a:rPr>
              <a:t>diagram</a:t>
            </a:r>
            <a:r>
              <a:rPr lang="en-US" sz="3200" dirty="0">
                <a:latin typeface="Calibri" panose="020F0502020204030204" pitchFamily="34" charset="0"/>
                <a:cs typeface="Calibri" panose="020F0502020204030204" pitchFamily="34" charset="0"/>
              </a:rPr>
              <a:t> (DFD</a:t>
            </a:r>
            <a:r>
              <a:rPr lang="en-US" sz="3200" dirty="0" smtClean="0">
                <a:latin typeface="Calibri" panose="020F0502020204030204" pitchFamily="34" charset="0"/>
                <a:cs typeface="Calibri" panose="020F0502020204030204" pitchFamily="34" charset="0"/>
              </a:rPr>
              <a:t>).</a:t>
            </a:r>
          </a:p>
          <a:p>
            <a:pPr lvl="0"/>
            <a:r>
              <a:rPr lang="en-US" sz="3200" dirty="0" smtClean="0">
                <a:latin typeface="Calibri" panose="020F0502020204030204" pitchFamily="34" charset="0"/>
                <a:cs typeface="Calibri" panose="020F0502020204030204" pitchFamily="34" charset="0"/>
              </a:rPr>
              <a:t>Building use case diagram.</a:t>
            </a:r>
          </a:p>
          <a:p>
            <a:pPr lvl="0"/>
            <a:r>
              <a:rPr lang="en-US" sz="3200" dirty="0">
                <a:latin typeface="Calibri" panose="020F0502020204030204" pitchFamily="34" charset="0"/>
                <a:cs typeface="Calibri" panose="020F0502020204030204" pitchFamily="34" charset="0"/>
              </a:rPr>
              <a:t>Building </a:t>
            </a:r>
            <a:r>
              <a:rPr lang="en-US" sz="3200" dirty="0" smtClean="0">
                <a:latin typeface="Calibri" panose="020F0502020204030204" pitchFamily="34" charset="0"/>
                <a:cs typeface="Calibri" panose="020F0502020204030204" pitchFamily="34" charset="0"/>
              </a:rPr>
              <a:t>entity–relationship diagram </a:t>
            </a:r>
            <a:r>
              <a:rPr lang="en-US" sz="3200" dirty="0">
                <a:latin typeface="Calibri" panose="020F0502020204030204" pitchFamily="34" charset="0"/>
                <a:cs typeface="Calibri" panose="020F0502020204030204" pitchFamily="34" charset="0"/>
              </a:rPr>
              <a:t>(</a:t>
            </a:r>
            <a:r>
              <a:rPr lang="en-US" sz="3200" dirty="0" smtClean="0">
                <a:latin typeface="Calibri" panose="020F0502020204030204" pitchFamily="34" charset="0"/>
                <a:cs typeface="Calibri" panose="020F0502020204030204" pitchFamily="34" charset="0"/>
              </a:rPr>
              <a:t>ERD).</a:t>
            </a:r>
          </a:p>
          <a:p>
            <a:r>
              <a:rPr lang="en-US" sz="3200" dirty="0">
                <a:latin typeface="Calibri" panose="020F0502020204030204" pitchFamily="34" charset="0"/>
                <a:cs typeface="Calibri" panose="020F0502020204030204" pitchFamily="34" charset="0"/>
              </a:rPr>
              <a:t>Building </a:t>
            </a:r>
            <a:r>
              <a:rPr lang="en-US" sz="3200" dirty="0" smtClean="0">
                <a:latin typeface="Calibri" panose="020F0502020204030204" pitchFamily="34" charset="0"/>
                <a:cs typeface="Calibri" panose="020F0502020204030204" pitchFamily="34" charset="0"/>
              </a:rPr>
              <a:t> class diagram.</a:t>
            </a:r>
          </a:p>
          <a:p>
            <a:r>
              <a:rPr lang="en-US" sz="3200" dirty="0">
                <a:latin typeface="Calibri" panose="020F0502020204030204" pitchFamily="34" charset="0"/>
                <a:cs typeface="Calibri" panose="020F0502020204030204" pitchFamily="34" charset="0"/>
              </a:rPr>
              <a:t>Data </a:t>
            </a:r>
            <a:r>
              <a:rPr lang="en-US" sz="3200" dirty="0" smtClean="0">
                <a:latin typeface="Calibri" panose="020F0502020204030204" pitchFamily="34" charset="0"/>
                <a:cs typeface="Calibri" panose="020F0502020204030204" pitchFamily="34" charset="0"/>
              </a:rPr>
              <a:t>dictionaries design.</a:t>
            </a:r>
          </a:p>
          <a:p>
            <a:r>
              <a:rPr lang="en-US" sz="3200" dirty="0" smtClean="0">
                <a:latin typeface="Calibri" panose="020F0502020204030204" pitchFamily="34" charset="0"/>
                <a:cs typeface="Calibri" panose="020F0502020204030204" pitchFamily="34" charset="0"/>
              </a:rPr>
              <a:t>Coding system design.</a:t>
            </a:r>
            <a:endParaRPr lang="en-US" sz="3000" dirty="0" smtClean="0">
              <a:latin typeface="Calibri" panose="020F0502020204030204" pitchFamily="34" charset="0"/>
              <a:cs typeface="Calibri" panose="020F0502020204030204" pitchFamily="34" charset="0"/>
            </a:endParaRPr>
          </a:p>
          <a:p>
            <a:endParaRPr lang="en-US" sz="3200" dirty="0">
              <a:latin typeface="Calibri" panose="020F0502020204030204" pitchFamily="34" charset="0"/>
              <a:cs typeface="Calibri" panose="020F0502020204030204" pitchFamily="34" charset="0"/>
            </a:endParaRPr>
          </a:p>
          <a:p>
            <a:pPr lvl="0"/>
            <a:endParaRPr lang="en-US" sz="3200" dirty="0">
              <a:latin typeface="Calibri" panose="020F0502020204030204" pitchFamily="34" charset="0"/>
              <a:cs typeface="Calibri" panose="020F0502020204030204" pitchFamily="34" charset="0"/>
            </a:endParaRPr>
          </a:p>
          <a:p>
            <a:endParaRPr lang="ar-SA"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451924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b="1" dirty="0" smtClean="0">
                <a:solidFill>
                  <a:srgbClr val="00B0F0"/>
                </a:solidFill>
                <a:latin typeface="Calibri" panose="020F0502020204030204" pitchFamily="34" charset="0"/>
                <a:cs typeface="Calibri" panose="020F0502020204030204" pitchFamily="34" charset="0"/>
              </a:rPr>
              <a:t>Development and </a:t>
            </a:r>
            <a:r>
              <a:rPr lang="en-US" sz="4800" b="1" dirty="0">
                <a:solidFill>
                  <a:srgbClr val="00B0F0"/>
                </a:solidFill>
                <a:latin typeface="Calibri" panose="020F0502020204030204" pitchFamily="34" charset="0"/>
                <a:cs typeface="Calibri" panose="020F0502020204030204" pitchFamily="34" charset="0"/>
              </a:rPr>
              <a:t>Implementation</a:t>
            </a:r>
            <a:r>
              <a:rPr lang="en-US" sz="4800" b="1" dirty="0" smtClean="0">
                <a:solidFill>
                  <a:srgbClr val="00B0F0"/>
                </a:solidFill>
                <a:latin typeface="Calibri" panose="020F0502020204030204" pitchFamily="34" charset="0"/>
                <a:cs typeface="Calibri" panose="020F0502020204030204" pitchFamily="34" charset="0"/>
              </a:rPr>
              <a:t> Phase </a:t>
            </a:r>
            <a:endParaRPr lang="ar-SA" sz="4800" b="1" dirty="0">
              <a:solidFill>
                <a:srgbClr val="00B0F0"/>
              </a:solidFill>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2589212" y="2133600"/>
            <a:ext cx="8915400" cy="4499212"/>
          </a:xfrm>
        </p:spPr>
        <p:txBody>
          <a:bodyPr>
            <a:normAutofit lnSpcReduction="10000"/>
          </a:bodyPr>
          <a:lstStyle/>
          <a:p>
            <a:r>
              <a:rPr lang="en-US" sz="2400" dirty="0" smtClean="0">
                <a:latin typeface="Calibri" panose="020F0502020204030204" pitchFamily="34" charset="0"/>
                <a:cs typeface="Calibri" panose="020F0502020204030204" pitchFamily="34" charset="0"/>
              </a:rPr>
              <a:t>Online </a:t>
            </a:r>
            <a:r>
              <a:rPr lang="en-US" sz="2400" dirty="0">
                <a:latin typeface="Calibri" panose="020F0502020204030204" pitchFamily="34" charset="0"/>
                <a:cs typeface="Calibri" panose="020F0502020204030204" pitchFamily="34" charset="0"/>
              </a:rPr>
              <a:t>store </a:t>
            </a:r>
            <a:r>
              <a:rPr lang="en-US" sz="2400" dirty="0" smtClean="0">
                <a:latin typeface="Calibri" panose="020F0502020204030204" pitchFamily="34" charset="0"/>
                <a:cs typeface="Calibri" panose="020F0502020204030204" pitchFamily="34" charset="0"/>
              </a:rPr>
              <a:t>development.</a:t>
            </a:r>
          </a:p>
          <a:p>
            <a:r>
              <a:rPr lang="en-US" sz="2400" dirty="0">
                <a:latin typeface="Calibri" panose="020F0502020204030204" pitchFamily="34" charset="0"/>
                <a:cs typeface="Calibri" panose="020F0502020204030204" pitchFamily="34" charset="0"/>
              </a:rPr>
              <a:t>Customer </a:t>
            </a:r>
            <a:r>
              <a:rPr lang="en-US" sz="2400" dirty="0" smtClean="0">
                <a:latin typeface="Calibri" panose="020F0502020204030204" pitchFamily="34" charset="0"/>
                <a:cs typeface="Calibri" panose="020F0502020204030204" pitchFamily="34" charset="0"/>
              </a:rPr>
              <a:t>relationship management system </a:t>
            </a:r>
            <a:r>
              <a:rPr lang="en-US" sz="2400" dirty="0">
                <a:latin typeface="Calibri" panose="020F0502020204030204" pitchFamily="34" charset="0"/>
                <a:cs typeface="Calibri" panose="020F0502020204030204" pitchFamily="34" charset="0"/>
              </a:rPr>
              <a:t>i</a:t>
            </a:r>
            <a:r>
              <a:rPr lang="en-US" sz="2400" dirty="0" smtClean="0">
                <a:latin typeface="Calibri" panose="020F0502020204030204" pitchFamily="34" charset="0"/>
                <a:cs typeface="Calibri" panose="020F0502020204030204" pitchFamily="34" charset="0"/>
              </a:rPr>
              <a:t>mplementation:</a:t>
            </a:r>
          </a:p>
          <a:p>
            <a:pPr marL="857250" lvl="1" indent="-457200">
              <a:buFont typeface="+mj-lt"/>
              <a:buAutoNum type="arabicPeriod"/>
            </a:pPr>
            <a:r>
              <a:rPr lang="en-US" sz="1800" dirty="0" smtClean="0">
                <a:latin typeface="Calibri" panose="020F0502020204030204" pitchFamily="34" charset="0"/>
                <a:cs typeface="Calibri" panose="020F0502020204030204" pitchFamily="34" charset="0"/>
              </a:rPr>
              <a:t>General settings configuration.</a:t>
            </a:r>
          </a:p>
          <a:p>
            <a:pPr marL="857250" lvl="1" indent="-457200">
              <a:buFont typeface="+mj-lt"/>
              <a:buAutoNum type="arabicPeriod"/>
            </a:pPr>
            <a:r>
              <a:rPr lang="en-US" sz="1800" dirty="0" smtClean="0">
                <a:latin typeface="Calibri" panose="020F0502020204030204" pitchFamily="34" charset="0"/>
                <a:cs typeface="Calibri" panose="020F0502020204030204" pitchFamily="34" charset="0"/>
              </a:rPr>
              <a:t>Leads configuration.</a:t>
            </a:r>
          </a:p>
          <a:p>
            <a:pPr marL="857250" lvl="1" indent="-457200">
              <a:buFont typeface="+mj-lt"/>
              <a:buAutoNum type="arabicPeriod"/>
            </a:pPr>
            <a:r>
              <a:rPr lang="en-US" sz="1800" dirty="0" smtClean="0">
                <a:latin typeface="Calibri" panose="020F0502020204030204" pitchFamily="34" charset="0"/>
                <a:cs typeface="Calibri" panose="020F0502020204030204" pitchFamily="34" charset="0"/>
              </a:rPr>
              <a:t>Deals configuration.</a:t>
            </a:r>
          </a:p>
          <a:p>
            <a:pPr marL="857250" lvl="1" indent="-457200">
              <a:buFont typeface="+mj-lt"/>
              <a:buAutoNum type="arabicPeriod"/>
            </a:pPr>
            <a:r>
              <a:rPr lang="en-US" sz="1800" dirty="0" smtClean="0">
                <a:latin typeface="Calibri" panose="020F0502020204030204" pitchFamily="34" charset="0"/>
                <a:cs typeface="Calibri" panose="020F0502020204030204" pitchFamily="34" charset="0"/>
              </a:rPr>
              <a:t>Contact configuration.</a:t>
            </a:r>
          </a:p>
          <a:p>
            <a:pPr marL="857250" lvl="1" indent="-457200">
              <a:buFont typeface="+mj-lt"/>
              <a:buAutoNum type="arabicPeriod"/>
            </a:pPr>
            <a:r>
              <a:rPr lang="en-US" sz="1800" dirty="0" smtClean="0">
                <a:latin typeface="Calibri" panose="020F0502020204030204" pitchFamily="34" charset="0"/>
                <a:cs typeface="Calibri" panose="020F0502020204030204" pitchFamily="34" charset="0"/>
              </a:rPr>
              <a:t>Inventory management configuration.</a:t>
            </a:r>
          </a:p>
          <a:p>
            <a:pPr marL="857250" lvl="1" indent="-457200">
              <a:buFont typeface="+mj-lt"/>
              <a:buAutoNum type="arabicPeriod"/>
            </a:pPr>
            <a:r>
              <a:rPr lang="en-US" sz="1800" dirty="0" smtClean="0">
                <a:latin typeface="Calibri" panose="020F0502020204030204" pitchFamily="34" charset="0"/>
                <a:cs typeface="Calibri" panose="020F0502020204030204" pitchFamily="34" charset="0"/>
              </a:rPr>
              <a:t>Orders configuration.</a:t>
            </a:r>
          </a:p>
          <a:p>
            <a:pPr marL="857250" lvl="1" indent="-457200">
              <a:buFont typeface="+mj-lt"/>
              <a:buAutoNum type="arabicPeriod"/>
            </a:pPr>
            <a:r>
              <a:rPr lang="en-US" sz="1800" dirty="0" smtClean="0">
                <a:latin typeface="Calibri" panose="020F0502020204030204" pitchFamily="34" charset="0"/>
                <a:cs typeface="Calibri" panose="020F0502020204030204" pitchFamily="34" charset="0"/>
              </a:rPr>
              <a:t>Delivery service and payment system.</a:t>
            </a:r>
          </a:p>
          <a:p>
            <a:pPr marL="857250" lvl="1" indent="-457200">
              <a:buFont typeface="+mj-lt"/>
              <a:buAutoNum type="arabicPeriod"/>
            </a:pPr>
            <a:r>
              <a:rPr lang="en-US" sz="1800" dirty="0" smtClean="0">
                <a:latin typeface="Calibri" panose="020F0502020204030204" pitchFamily="34" charset="0"/>
                <a:cs typeface="Calibri" panose="020F0502020204030204" pitchFamily="34" charset="0"/>
              </a:rPr>
              <a:t>CRM Marketing.</a:t>
            </a:r>
          </a:p>
          <a:p>
            <a:pPr marL="857250" lvl="1" indent="-457200">
              <a:buFont typeface="+mj-lt"/>
              <a:buAutoNum type="arabicPeriod"/>
            </a:pPr>
            <a:r>
              <a:rPr lang="en-US" sz="1800" dirty="0" smtClean="0">
                <a:latin typeface="Calibri" panose="020F0502020204030204" pitchFamily="34" charset="0"/>
                <a:cs typeface="Calibri" panose="020F0502020204030204" pitchFamily="34" charset="0"/>
              </a:rPr>
              <a:t>CRM Analytics.</a:t>
            </a:r>
          </a:p>
          <a:p>
            <a:pPr marL="857250" lvl="1" indent="-457200">
              <a:buFont typeface="+mj-lt"/>
              <a:buAutoNum type="arabicPeriod"/>
            </a:pPr>
            <a:endParaRPr lang="en-US" sz="2200" dirty="0" smtClean="0">
              <a:latin typeface="Calibri" panose="020F0502020204030204" pitchFamily="34" charset="0"/>
              <a:cs typeface="Calibri" panose="020F0502020204030204" pitchFamily="34" charset="0"/>
            </a:endParaRPr>
          </a:p>
          <a:p>
            <a:pPr marL="857250" lvl="1" indent="-457200">
              <a:buFont typeface="+mj-lt"/>
              <a:buAutoNum type="arabicPeriod"/>
            </a:pPr>
            <a:endParaRPr lang="en-US" sz="2200" dirty="0" smtClean="0">
              <a:latin typeface="Calibri" panose="020F0502020204030204" pitchFamily="34" charset="0"/>
              <a:cs typeface="Calibri" panose="020F0502020204030204" pitchFamily="34" charset="0"/>
            </a:endParaRPr>
          </a:p>
          <a:p>
            <a:pPr marL="857250" lvl="1" indent="-457200">
              <a:buFont typeface="+mj-lt"/>
              <a:buAutoNum type="arabicPeriod"/>
            </a:pPr>
            <a:endParaRPr lang="en-US" sz="2200" dirty="0" smtClean="0">
              <a:latin typeface="Calibri" panose="020F0502020204030204" pitchFamily="34" charset="0"/>
              <a:cs typeface="Calibri" panose="020F0502020204030204" pitchFamily="34" charset="0"/>
            </a:endParaRPr>
          </a:p>
          <a:p>
            <a:pPr marL="857250" lvl="1" indent="-457200">
              <a:buFont typeface="+mj-lt"/>
              <a:buAutoNum type="arabicPeriod"/>
            </a:pPr>
            <a:endParaRPr lang="en-US" sz="2200" dirty="0" smtClean="0">
              <a:latin typeface="Calibri" panose="020F0502020204030204" pitchFamily="34" charset="0"/>
              <a:cs typeface="Calibri" panose="020F0502020204030204" pitchFamily="34" charset="0"/>
            </a:endParaRPr>
          </a:p>
          <a:p>
            <a:pPr marL="0" indent="0">
              <a:buNone/>
            </a:pPr>
            <a:endParaRPr lang="ar-SA"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810267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1"/>
            <a:ext cx="8151575" cy="3080982"/>
          </a:xfrm>
        </p:spPr>
        <p:txBody>
          <a:bodyPr/>
          <a:lstStyle/>
          <a:p>
            <a:pPr algn="ctr"/>
            <a:r>
              <a:rPr lang="en-US" sz="7200" b="1" dirty="0"/>
              <a:t>Thank You</a:t>
            </a:r>
            <a:r>
              <a:rPr lang="en-US" sz="7200" b="1" dirty="0" smtClean="0"/>
              <a:t>!</a:t>
            </a:r>
            <a:r>
              <a:rPr lang="en-US" b="1" dirty="0" smtClean="0"/>
              <a:t/>
            </a:r>
            <a:br>
              <a:rPr lang="en-US" b="1" dirty="0" smtClean="0"/>
            </a:br>
            <a:r>
              <a:rPr lang="en-US" sz="2800" dirty="0"/>
              <a:t>Any </a:t>
            </a:r>
            <a:r>
              <a:rPr lang="en-US" sz="2800" dirty="0" smtClean="0"/>
              <a:t>Questions?</a:t>
            </a:r>
            <a:endParaRPr lang="ar-SA" dirty="0"/>
          </a:p>
        </p:txBody>
      </p:sp>
    </p:spTree>
    <p:extLst>
      <p:ext uri="{BB962C8B-B14F-4D97-AF65-F5344CB8AC3E}">
        <p14:creationId xmlns:p14="http://schemas.microsoft.com/office/powerpoint/2010/main" val="19826471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93BFBD4-CCD2-42B5-BB14-A066913A0B7F}"/>
              </a:ext>
            </a:extLst>
          </p:cNvPr>
          <p:cNvSpPr>
            <a:spLocks noGrp="1"/>
          </p:cNvSpPr>
          <p:nvPr>
            <p:ph type="title"/>
          </p:nvPr>
        </p:nvSpPr>
        <p:spPr>
          <a:xfrm>
            <a:off x="2592925" y="586854"/>
            <a:ext cx="8911687" cy="928047"/>
          </a:xfrm>
        </p:spPr>
        <p:txBody>
          <a:bodyPr>
            <a:noAutofit/>
          </a:bodyPr>
          <a:lstStyle/>
          <a:p>
            <a:r>
              <a:rPr lang="en-US" sz="4800" b="1" dirty="0" smtClean="0">
                <a:solidFill>
                  <a:srgbClr val="00B0F0"/>
                </a:solidFill>
              </a:rPr>
              <a:t>Contents</a:t>
            </a:r>
            <a:endParaRPr lang="en-US" sz="4800" b="1" dirty="0">
              <a:solidFill>
                <a:srgbClr val="00B0F0"/>
              </a:solidFill>
            </a:endParaRPr>
          </a:p>
        </p:txBody>
      </p:sp>
      <p:sp>
        <p:nvSpPr>
          <p:cNvPr id="3" name="Content Placeholder 2">
            <a:extLst>
              <a:ext uri="{FF2B5EF4-FFF2-40B4-BE49-F238E27FC236}">
                <a16:creationId xmlns:a16="http://schemas.microsoft.com/office/drawing/2014/main" xmlns="" id="{E3917920-62F9-44E0-9F95-F187A37EF595}"/>
              </a:ext>
            </a:extLst>
          </p:cNvPr>
          <p:cNvSpPr>
            <a:spLocks noGrp="1"/>
          </p:cNvSpPr>
          <p:nvPr>
            <p:ph idx="1"/>
          </p:nvPr>
        </p:nvSpPr>
        <p:spPr>
          <a:xfrm>
            <a:off x="2589212" y="1992572"/>
            <a:ext cx="8915400" cy="3918649"/>
          </a:xfrm>
        </p:spPr>
        <p:txBody>
          <a:bodyPr>
            <a:normAutofit fontScale="92500" lnSpcReduction="10000"/>
          </a:bodyPr>
          <a:lstStyle/>
          <a:p>
            <a:r>
              <a:rPr lang="en-US" sz="2400" b="1" dirty="0"/>
              <a:t>The Idea of the </a:t>
            </a:r>
            <a:r>
              <a:rPr lang="en-US" sz="2400" b="1" dirty="0" smtClean="0"/>
              <a:t>Project</a:t>
            </a:r>
          </a:p>
          <a:p>
            <a:r>
              <a:rPr lang="en-US" sz="2400" b="1" dirty="0"/>
              <a:t>About the </a:t>
            </a:r>
            <a:r>
              <a:rPr lang="en-US" sz="2400" b="1" dirty="0" smtClean="0"/>
              <a:t>store</a:t>
            </a:r>
          </a:p>
          <a:p>
            <a:r>
              <a:rPr lang="en-US" sz="2400" b="1" dirty="0"/>
              <a:t>problems</a:t>
            </a:r>
            <a:endParaRPr lang="en-US" sz="2400" dirty="0" smtClean="0"/>
          </a:p>
          <a:p>
            <a:r>
              <a:rPr lang="en-US" sz="2400" b="1" dirty="0" smtClean="0"/>
              <a:t>Solution</a:t>
            </a:r>
          </a:p>
          <a:p>
            <a:r>
              <a:rPr lang="en-US" sz="2400" b="1" dirty="0"/>
              <a:t>Our </a:t>
            </a:r>
            <a:r>
              <a:rPr lang="en-US" sz="2400" b="1" dirty="0" smtClean="0"/>
              <a:t>Methodology</a:t>
            </a:r>
          </a:p>
          <a:p>
            <a:r>
              <a:rPr lang="en-US" sz="2400" b="1" dirty="0"/>
              <a:t>Analysis </a:t>
            </a:r>
            <a:r>
              <a:rPr lang="en-US" sz="2400" b="1" dirty="0" smtClean="0"/>
              <a:t>Phase</a:t>
            </a:r>
          </a:p>
          <a:p>
            <a:r>
              <a:rPr lang="en-US" sz="2400" b="1" dirty="0"/>
              <a:t>Design Phase </a:t>
            </a:r>
            <a:endParaRPr lang="en-US" sz="2400" b="1" dirty="0" smtClean="0"/>
          </a:p>
          <a:p>
            <a:r>
              <a:rPr lang="en-US" sz="2400" b="1" dirty="0"/>
              <a:t>Development Phase </a:t>
            </a:r>
            <a:endParaRPr lang="en-US" sz="2400" b="1" dirty="0" smtClean="0"/>
          </a:p>
          <a:p>
            <a:r>
              <a:rPr lang="en-US" sz="2400" b="1" dirty="0"/>
              <a:t>Implementation Phase</a:t>
            </a:r>
            <a:endParaRPr lang="en-US" sz="2400" dirty="0" smtClean="0"/>
          </a:p>
          <a:p>
            <a:endParaRPr lang="en-US" sz="2400" dirty="0" smtClean="0"/>
          </a:p>
          <a:p>
            <a:endParaRPr lang="en-US" sz="2400" dirty="0"/>
          </a:p>
          <a:p>
            <a:endParaRPr lang="en-US" sz="2400" dirty="0"/>
          </a:p>
          <a:p>
            <a:endParaRPr lang="en-US" sz="2400" dirty="0"/>
          </a:p>
          <a:p>
            <a:endParaRPr lang="en-US" sz="2400" dirty="0"/>
          </a:p>
          <a:p>
            <a:endParaRPr lang="en-US" sz="2400" dirty="0"/>
          </a:p>
        </p:txBody>
      </p:sp>
    </p:spTree>
    <p:extLst>
      <p:ext uri="{BB962C8B-B14F-4D97-AF65-F5344CB8AC3E}">
        <p14:creationId xmlns:p14="http://schemas.microsoft.com/office/powerpoint/2010/main" val="31453454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9278" y="678701"/>
            <a:ext cx="8911687" cy="1280890"/>
          </a:xfrm>
        </p:spPr>
        <p:txBody>
          <a:bodyPr>
            <a:normAutofit/>
          </a:bodyPr>
          <a:lstStyle/>
          <a:p>
            <a:r>
              <a:rPr lang="en-US" sz="4800" b="1" dirty="0">
                <a:solidFill>
                  <a:srgbClr val="00B0F0"/>
                </a:solidFill>
                <a:latin typeface="Calibri" panose="020F0502020204030204" pitchFamily="34" charset="0"/>
                <a:cs typeface="Calibri" panose="020F0502020204030204" pitchFamily="34" charset="0"/>
              </a:rPr>
              <a:t>The Idea of the Project</a:t>
            </a:r>
          </a:p>
        </p:txBody>
      </p:sp>
      <p:sp>
        <p:nvSpPr>
          <p:cNvPr id="3" name="Content Placeholder 2"/>
          <p:cNvSpPr>
            <a:spLocks noGrp="1"/>
          </p:cNvSpPr>
          <p:nvPr>
            <p:ph idx="1"/>
          </p:nvPr>
        </p:nvSpPr>
        <p:spPr>
          <a:xfrm>
            <a:off x="2589211" y="2133600"/>
            <a:ext cx="7878621" cy="3777622"/>
          </a:xfrm>
        </p:spPr>
        <p:txBody>
          <a:bodyPr>
            <a:normAutofit/>
          </a:bodyPr>
          <a:lstStyle/>
          <a:p>
            <a:pPr>
              <a:lnSpc>
                <a:spcPct val="150000"/>
              </a:lnSpc>
            </a:pPr>
            <a:r>
              <a:rPr lang="en-US" sz="2400" dirty="0"/>
              <a:t>Our project is about implementing Customer Relationship Management system with all it’s various functions such as: sales, marketing, and customer support. </a:t>
            </a:r>
            <a:endParaRPr lang="en-US" sz="2400" dirty="0" smtClean="0"/>
          </a:p>
          <a:p>
            <a:pPr>
              <a:lnSpc>
                <a:spcPct val="150000"/>
              </a:lnSpc>
            </a:pPr>
            <a:r>
              <a:rPr lang="en-US" sz="2400" dirty="0"/>
              <a:t>Another point, is that we’re developed an online store specifically for the Drift store.</a:t>
            </a:r>
            <a:endParaRPr lang="ar-SA" sz="2400" dirty="0"/>
          </a:p>
        </p:txBody>
      </p:sp>
    </p:spTree>
    <p:extLst>
      <p:ext uri="{BB962C8B-B14F-4D97-AF65-F5344CB8AC3E}">
        <p14:creationId xmlns:p14="http://schemas.microsoft.com/office/powerpoint/2010/main" val="1428262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5505872-C191-4989-8FA9-4615009FB76E}"/>
              </a:ext>
            </a:extLst>
          </p:cNvPr>
          <p:cNvSpPr>
            <a:spLocks noGrp="1"/>
          </p:cNvSpPr>
          <p:nvPr>
            <p:ph type="title"/>
          </p:nvPr>
        </p:nvSpPr>
        <p:spPr/>
        <p:txBody>
          <a:bodyPr>
            <a:normAutofit/>
          </a:bodyPr>
          <a:lstStyle/>
          <a:p>
            <a:r>
              <a:rPr lang="en-US" sz="4800" b="1" dirty="0">
                <a:solidFill>
                  <a:srgbClr val="00B0F0"/>
                </a:solidFill>
                <a:latin typeface="Calibri" panose="020F0502020204030204" pitchFamily="34" charset="0"/>
                <a:cs typeface="Calibri" panose="020F0502020204030204" pitchFamily="34" charset="0"/>
              </a:rPr>
              <a:t>About the store</a:t>
            </a:r>
          </a:p>
        </p:txBody>
      </p:sp>
      <p:sp>
        <p:nvSpPr>
          <p:cNvPr id="3" name="Content Placeholder 2">
            <a:extLst>
              <a:ext uri="{FF2B5EF4-FFF2-40B4-BE49-F238E27FC236}">
                <a16:creationId xmlns:a16="http://schemas.microsoft.com/office/drawing/2014/main" xmlns="" id="{62BEEE2C-74C3-4640-A25A-B0A75B5D872D}"/>
              </a:ext>
            </a:extLst>
          </p:cNvPr>
          <p:cNvSpPr>
            <a:spLocks noGrp="1"/>
          </p:cNvSpPr>
          <p:nvPr>
            <p:ph idx="1"/>
          </p:nvPr>
        </p:nvSpPr>
        <p:spPr>
          <a:xfrm>
            <a:off x="2589212" y="1774209"/>
            <a:ext cx="8915400" cy="4137013"/>
          </a:xfrm>
        </p:spPr>
        <p:txBody>
          <a:bodyPr>
            <a:normAutofit/>
          </a:bodyPr>
          <a:lstStyle/>
          <a:p>
            <a:r>
              <a:rPr lang="en-US" sz="2800" dirty="0"/>
              <a:t>Drift is a men's clothing store that was launched on February 2nd, 2015 in Nablus, by </a:t>
            </a:r>
            <a:r>
              <a:rPr lang="en-US" sz="2800" dirty="0" err="1"/>
              <a:t>Muneer</a:t>
            </a:r>
            <a:r>
              <a:rPr lang="en-US" sz="2800" dirty="0"/>
              <a:t> </a:t>
            </a:r>
            <a:r>
              <a:rPr lang="en-US" sz="2800" dirty="0" err="1"/>
              <a:t>Maqbool</a:t>
            </a:r>
            <a:r>
              <a:rPr lang="en-US" sz="2800" dirty="0" smtClean="0"/>
              <a:t>.</a:t>
            </a:r>
          </a:p>
          <a:p>
            <a:r>
              <a:rPr lang="en-US" sz="2800" dirty="0"/>
              <a:t>In its beginnings, the store was limited to selling clothes physically from the store, which means that the online purchase service was not available, until later on, the online purchase service became available via social media queries.</a:t>
            </a:r>
            <a:endParaRPr lang="en-US"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07523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solidFill>
                  <a:srgbClr val="00B0F0"/>
                </a:solidFill>
                <a:latin typeface="Calibri" panose="020F0502020204030204" pitchFamily="34" charset="0"/>
                <a:cs typeface="Calibri" panose="020F0502020204030204" pitchFamily="34" charset="0"/>
              </a:rPr>
              <a:t>Problems</a:t>
            </a:r>
            <a:endParaRPr lang="en-US" sz="4800" b="1" dirty="0">
              <a:solidFill>
                <a:srgbClr val="00B0F0"/>
              </a:solidFill>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2589212" y="2197290"/>
            <a:ext cx="8915400" cy="4258101"/>
          </a:xfrm>
        </p:spPr>
        <p:txBody>
          <a:bodyPr>
            <a:normAutofit/>
          </a:bodyPr>
          <a:lstStyle/>
          <a:p>
            <a:r>
              <a:rPr lang="en-US" sz="2800" dirty="0">
                <a:latin typeface="Calibri" panose="020F0502020204030204" pitchFamily="34" charset="0"/>
                <a:cs typeface="Calibri" panose="020F0502020204030204" pitchFamily="34" charset="0"/>
              </a:rPr>
              <a:t>Lack of consistency in the </a:t>
            </a:r>
            <a:r>
              <a:rPr lang="en-US" sz="2800" dirty="0" smtClean="0">
                <a:latin typeface="Calibri" panose="020F0502020204030204" pitchFamily="34" charset="0"/>
                <a:cs typeface="Calibri" panose="020F0502020204030204" pitchFamily="34" charset="0"/>
              </a:rPr>
              <a:t>work.</a:t>
            </a:r>
          </a:p>
          <a:p>
            <a:r>
              <a:rPr lang="en-US" sz="2800" dirty="0">
                <a:latin typeface="Calibri" panose="020F0502020204030204" pitchFamily="34" charset="0"/>
                <a:cs typeface="Calibri" panose="020F0502020204030204" pitchFamily="34" charset="0"/>
              </a:rPr>
              <a:t>Messy and random </a:t>
            </a:r>
            <a:r>
              <a:rPr lang="en-US" sz="2800" dirty="0" smtClean="0">
                <a:latin typeface="Calibri" panose="020F0502020204030204" pitchFamily="34" charset="0"/>
                <a:cs typeface="Calibri" panose="020F0502020204030204" pitchFamily="34" charset="0"/>
              </a:rPr>
              <a:t>data.</a:t>
            </a:r>
          </a:p>
          <a:p>
            <a:r>
              <a:rPr lang="en-US" sz="2800" dirty="0">
                <a:latin typeface="Calibri" panose="020F0502020204030204" pitchFamily="34" charset="0"/>
                <a:cs typeface="Calibri" panose="020F0502020204030204" pitchFamily="34" charset="0"/>
              </a:rPr>
              <a:t>Inability to target customers in advertising </a:t>
            </a:r>
            <a:r>
              <a:rPr lang="en-US" sz="2800" dirty="0" smtClean="0">
                <a:latin typeface="Calibri" panose="020F0502020204030204" pitchFamily="34" charset="0"/>
                <a:cs typeface="Calibri" panose="020F0502020204030204" pitchFamily="34" charset="0"/>
              </a:rPr>
              <a:t>campaigns.</a:t>
            </a:r>
          </a:p>
          <a:p>
            <a:r>
              <a:rPr lang="en-US" sz="2800" dirty="0">
                <a:latin typeface="Calibri" panose="020F0502020204030204" pitchFamily="34" charset="0"/>
                <a:cs typeface="Calibri" panose="020F0502020204030204" pitchFamily="34" charset="0"/>
              </a:rPr>
              <a:t>The sales cycle is long and </a:t>
            </a:r>
            <a:r>
              <a:rPr lang="en-US" sz="2800" dirty="0" smtClean="0">
                <a:latin typeface="Calibri" panose="020F0502020204030204" pitchFamily="34" charset="0"/>
                <a:cs typeface="Calibri" panose="020F0502020204030204" pitchFamily="34" charset="0"/>
              </a:rPr>
              <a:t>complicated.</a:t>
            </a:r>
          </a:p>
          <a:p>
            <a:r>
              <a:rPr lang="en-US" sz="2800" dirty="0" smtClean="0">
                <a:latin typeface="Calibri" panose="020F0502020204030204" pitchFamily="34" charset="0"/>
                <a:cs typeface="Calibri" panose="020F0502020204030204" pitchFamily="34" charset="0"/>
              </a:rPr>
              <a:t>The </a:t>
            </a:r>
            <a:r>
              <a:rPr lang="en-US" sz="2800" dirty="0">
                <a:latin typeface="Calibri" panose="020F0502020204030204" pitchFamily="34" charset="0"/>
                <a:cs typeface="Calibri" panose="020F0502020204030204" pitchFamily="34" charset="0"/>
              </a:rPr>
              <a:t>absence of reports</a:t>
            </a:r>
            <a:endParaRPr lang="en-US" sz="2800" dirty="0" smtClean="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120773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55092"/>
            <a:ext cx="8911687" cy="1249907"/>
          </a:xfrm>
        </p:spPr>
        <p:txBody>
          <a:bodyPr>
            <a:normAutofit/>
          </a:bodyPr>
          <a:lstStyle/>
          <a:p>
            <a:r>
              <a:rPr lang="en-US" sz="4800" b="1" dirty="0" smtClean="0">
                <a:solidFill>
                  <a:srgbClr val="00B0F0"/>
                </a:solidFill>
                <a:latin typeface="Calibri" panose="020F0502020204030204" pitchFamily="34" charset="0"/>
                <a:cs typeface="Calibri" panose="020F0502020204030204" pitchFamily="34" charset="0"/>
              </a:rPr>
              <a:t>Solution</a:t>
            </a:r>
            <a:endParaRPr lang="ar-SA" sz="4800" dirty="0">
              <a:solidFill>
                <a:srgbClr val="00B0F0"/>
              </a:solidFill>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2589212" y="1897039"/>
            <a:ext cx="8915400" cy="4014184"/>
          </a:xfrm>
        </p:spPr>
        <p:txBody>
          <a:bodyPr>
            <a:normAutofit/>
          </a:bodyPr>
          <a:lstStyle/>
          <a:p>
            <a:r>
              <a:rPr lang="en-US" sz="2800" dirty="0"/>
              <a:t>Through the use of customer relationship management systems, Drift Store will be able to save customers, products and sales data in one central system, thus getting rid of the problem of dispersion and randomness of data</a:t>
            </a:r>
            <a:r>
              <a:rPr lang="en-US" sz="2800" dirty="0" smtClean="0"/>
              <a:t>.</a:t>
            </a:r>
          </a:p>
          <a:p>
            <a:r>
              <a:rPr lang="en-US" sz="2800" dirty="0"/>
              <a:t>In addition, to developing customer support strategies, which will affect customer retention rates positively.</a:t>
            </a:r>
            <a:endParaRPr lang="ar-SA"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772562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b="1" dirty="0">
                <a:solidFill>
                  <a:srgbClr val="00B0F0"/>
                </a:solidFill>
                <a:latin typeface="Calibri" panose="020F0502020204030204" pitchFamily="34" charset="0"/>
                <a:cs typeface="Calibri" panose="020F0502020204030204" pitchFamily="34" charset="0"/>
              </a:rPr>
              <a:t>Our Methodology</a:t>
            </a:r>
            <a:br>
              <a:rPr lang="en-US" sz="4800" b="1" dirty="0">
                <a:solidFill>
                  <a:srgbClr val="00B0F0"/>
                </a:solidFill>
                <a:latin typeface="Calibri" panose="020F0502020204030204" pitchFamily="34" charset="0"/>
                <a:cs typeface="Calibri" panose="020F0502020204030204" pitchFamily="34" charset="0"/>
              </a:rPr>
            </a:br>
            <a:endParaRPr lang="ar-SA" sz="4800" dirty="0">
              <a:solidFill>
                <a:srgbClr val="00B0F0"/>
              </a:solidFill>
              <a:latin typeface="Calibri" panose="020F0502020204030204" pitchFamily="34" charset="0"/>
              <a:cs typeface="Calibri" panose="020F0502020204030204" pitchFamily="34" charset="0"/>
            </a:endParaRP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1792406" y="1856096"/>
            <a:ext cx="8880144" cy="4449170"/>
          </a:xfrm>
          <a:prstGeom prst="rect">
            <a:avLst/>
          </a:prstGeom>
        </p:spPr>
      </p:pic>
    </p:spTree>
    <p:extLst>
      <p:ext uri="{BB962C8B-B14F-4D97-AF65-F5344CB8AC3E}">
        <p14:creationId xmlns:p14="http://schemas.microsoft.com/office/powerpoint/2010/main" val="16630185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solidFill>
                  <a:srgbClr val="00B0F0"/>
                </a:solidFill>
                <a:latin typeface="Calibri" panose="020F0502020204030204" pitchFamily="34" charset="0"/>
                <a:cs typeface="Calibri" panose="020F0502020204030204" pitchFamily="34" charset="0"/>
              </a:rPr>
              <a:t>Analysis Phase</a:t>
            </a:r>
            <a:endParaRPr lang="ar-SA" sz="4800" b="1" dirty="0">
              <a:solidFill>
                <a:srgbClr val="00B0F0"/>
              </a:solidFill>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2589212" y="1787857"/>
            <a:ext cx="8915400" cy="4123365"/>
          </a:xfrm>
        </p:spPr>
        <p:txBody>
          <a:bodyPr>
            <a:normAutofit/>
          </a:bodyPr>
          <a:lstStyle/>
          <a:p>
            <a:r>
              <a:rPr lang="en-US" sz="2800" dirty="0">
                <a:latin typeface="Calibri" panose="020F0502020204030204" pitchFamily="34" charset="0"/>
                <a:cs typeface="Calibri" panose="020F0502020204030204" pitchFamily="34" charset="0"/>
              </a:rPr>
              <a:t>Determine system </a:t>
            </a:r>
            <a:r>
              <a:rPr lang="en-US" sz="2800" dirty="0" smtClean="0">
                <a:latin typeface="Calibri" panose="020F0502020204030204" pitchFamily="34" charset="0"/>
                <a:cs typeface="Calibri" panose="020F0502020204030204" pitchFamily="34" charset="0"/>
              </a:rPr>
              <a:t>requirements.</a:t>
            </a:r>
          </a:p>
          <a:p>
            <a:r>
              <a:rPr lang="en-US" sz="2800" dirty="0">
                <a:latin typeface="Calibri" panose="020F0502020204030204" pitchFamily="34" charset="0"/>
                <a:cs typeface="Calibri" panose="020F0502020204030204" pitchFamily="34" charset="0"/>
              </a:rPr>
              <a:t>Determine who will be involved in the project</a:t>
            </a:r>
            <a:r>
              <a:rPr lang="en-US" sz="2800" dirty="0" smtClean="0">
                <a:latin typeface="Calibri" panose="020F0502020204030204" pitchFamily="34" charset="0"/>
                <a:cs typeface="Calibri" panose="020F0502020204030204" pitchFamily="34" charset="0"/>
              </a:rPr>
              <a:t>.</a:t>
            </a:r>
          </a:p>
          <a:p>
            <a:pPr lvl="0"/>
            <a:r>
              <a:rPr lang="en-US" sz="2800" dirty="0">
                <a:latin typeface="Calibri" panose="020F0502020204030204" pitchFamily="34" charset="0"/>
                <a:cs typeface="Calibri" panose="020F0502020204030204" pitchFamily="34" charset="0"/>
              </a:rPr>
              <a:t>Determine the length of the project schedule and assign responsibilities</a:t>
            </a:r>
            <a:r>
              <a:rPr lang="en-US" sz="2800" dirty="0" smtClean="0">
                <a:latin typeface="Calibri" panose="020F0502020204030204" pitchFamily="34" charset="0"/>
                <a:cs typeface="Calibri" panose="020F0502020204030204" pitchFamily="34" charset="0"/>
              </a:rPr>
              <a:t>.</a:t>
            </a:r>
          </a:p>
          <a:p>
            <a:pPr lvl="0"/>
            <a:r>
              <a:rPr lang="en-US" sz="2800" dirty="0">
                <a:latin typeface="Calibri" panose="020F0502020204030204" pitchFamily="34" charset="0"/>
                <a:cs typeface="Calibri" panose="020F0502020204030204" pitchFamily="34" charset="0"/>
              </a:rPr>
              <a:t>Determine what tools will be used to develop the </a:t>
            </a:r>
            <a:r>
              <a:rPr lang="en-US" sz="2800" dirty="0" smtClean="0">
                <a:latin typeface="Calibri" panose="020F0502020204030204" pitchFamily="34" charset="0"/>
                <a:cs typeface="Calibri" panose="020F0502020204030204" pitchFamily="34" charset="0"/>
              </a:rPr>
              <a:t>system.</a:t>
            </a:r>
          </a:p>
          <a:p>
            <a:pPr lvl="0"/>
            <a:r>
              <a:rPr lang="en-US" sz="2800" dirty="0">
                <a:latin typeface="Calibri" panose="020F0502020204030204" pitchFamily="34" charset="0"/>
                <a:cs typeface="Calibri" panose="020F0502020204030204" pitchFamily="34" charset="0"/>
              </a:rPr>
              <a:t>Determine the project </a:t>
            </a:r>
            <a:r>
              <a:rPr lang="en-US" sz="2800" dirty="0" smtClean="0">
                <a:latin typeface="Calibri" panose="020F0502020204030204" pitchFamily="34" charset="0"/>
                <a:cs typeface="Calibri" panose="020F0502020204030204" pitchFamily="34" charset="0"/>
              </a:rPr>
              <a:t>cost.</a:t>
            </a:r>
          </a:p>
          <a:p>
            <a:r>
              <a:rPr lang="en-US" sz="2800" dirty="0">
                <a:latin typeface="Calibri" panose="020F0502020204030204" pitchFamily="34" charset="0"/>
                <a:cs typeface="Calibri" panose="020F0502020204030204" pitchFamily="34" charset="0"/>
              </a:rPr>
              <a:t>Conduct a feasibility study.</a:t>
            </a:r>
          </a:p>
          <a:p>
            <a:pPr marL="0" lvl="0" indent="0">
              <a:buNone/>
            </a:pPr>
            <a:endParaRPr lang="en-US" sz="2800" dirty="0">
              <a:latin typeface="Calibri" panose="020F0502020204030204" pitchFamily="34" charset="0"/>
              <a:cs typeface="Calibri" panose="020F0502020204030204" pitchFamily="34" charset="0"/>
            </a:endParaRPr>
          </a:p>
          <a:p>
            <a:endParaRPr lang="ar-SA"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7848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a:solidFill>
                  <a:srgbClr val="00B0F0"/>
                </a:solidFill>
              </a:rPr>
              <a:t>Tool Used</a:t>
            </a:r>
            <a:endParaRPr lang="ar-SA" sz="4800" b="1" dirty="0">
              <a:solidFill>
                <a:srgbClr val="00B0F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83892" y="1951631"/>
            <a:ext cx="8734567" cy="4285396"/>
          </a:xfrm>
        </p:spPr>
      </p:pic>
    </p:spTree>
    <p:extLst>
      <p:ext uri="{BB962C8B-B14F-4D97-AF65-F5344CB8AC3E}">
        <p14:creationId xmlns:p14="http://schemas.microsoft.com/office/powerpoint/2010/main" val="2867677450"/>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3580</TotalTime>
  <Words>360</Words>
  <Application>Microsoft Office PowerPoint</Application>
  <PresentationFormat>Custom</PresentationFormat>
  <Paragraphs>63</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Wisp</vt:lpstr>
      <vt:lpstr>PowerPoint Presentation</vt:lpstr>
      <vt:lpstr>Contents</vt:lpstr>
      <vt:lpstr>The Idea of the Project</vt:lpstr>
      <vt:lpstr>About the store</vt:lpstr>
      <vt:lpstr>Problems</vt:lpstr>
      <vt:lpstr>Solution</vt:lpstr>
      <vt:lpstr>Our Methodology </vt:lpstr>
      <vt:lpstr>Analysis Phase</vt:lpstr>
      <vt:lpstr>Tool Used</vt:lpstr>
      <vt:lpstr>Design Phase</vt:lpstr>
      <vt:lpstr>Development and Implementation Phase </vt:lpstr>
      <vt:lpstr>Thank You! Any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shadi abualwafa</dc:creator>
  <cp:lastModifiedBy>miditech</cp:lastModifiedBy>
  <cp:revision>53</cp:revision>
  <dcterms:created xsi:type="dcterms:W3CDTF">2020-04-02T17:01:08Z</dcterms:created>
  <dcterms:modified xsi:type="dcterms:W3CDTF">2021-05-26T08:57:04Z</dcterms:modified>
</cp:coreProperties>
</file>