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25"/>
  </p:notesMasterIdLst>
  <p:sldIdLst>
    <p:sldId id="258" r:id="rId2"/>
    <p:sldId id="259" r:id="rId3"/>
    <p:sldId id="256" r:id="rId4"/>
    <p:sldId id="257" r:id="rId5"/>
    <p:sldId id="260" r:id="rId6"/>
    <p:sldId id="261" r:id="rId7"/>
    <p:sldId id="262" r:id="rId8"/>
    <p:sldId id="263" r:id="rId9"/>
    <p:sldId id="264" r:id="rId10"/>
    <p:sldId id="265" r:id="rId11"/>
    <p:sldId id="266" r:id="rId12"/>
    <p:sldId id="271" r:id="rId13"/>
    <p:sldId id="267" r:id="rId14"/>
    <p:sldId id="268" r:id="rId15"/>
    <p:sldId id="269"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30" autoAdjust="0"/>
    <p:restoredTop sz="94660"/>
  </p:normalViewPr>
  <p:slideViewPr>
    <p:cSldViewPr>
      <p:cViewPr>
        <p:scale>
          <a:sx n="70" d="100"/>
          <a:sy n="70" d="100"/>
        </p:scale>
        <p:origin x="-117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heat treatment vs num.of cycle</a:t>
            </a:r>
          </a:p>
        </c:rich>
      </c:tx>
      <c:layout/>
    </c:title>
    <c:plotArea>
      <c:layout/>
      <c:scatterChart>
        <c:scatterStyle val="lineMarker"/>
        <c:ser>
          <c:idx val="0"/>
          <c:order val="0"/>
          <c:tx>
            <c:v>first reading</c:v>
          </c:tx>
          <c:xVal>
            <c:numRef>
              <c:f>Sheet1!$A$1:$A$5</c:f>
              <c:numCache>
                <c:formatCode>General</c:formatCode>
                <c:ptCount val="5"/>
                <c:pt idx="0" formatCode="#,##0">
                  <c:v>137150</c:v>
                </c:pt>
                <c:pt idx="1">
                  <c:v>426706</c:v>
                </c:pt>
                <c:pt idx="2">
                  <c:v>543868</c:v>
                </c:pt>
                <c:pt idx="3">
                  <c:v>613422</c:v>
                </c:pt>
                <c:pt idx="4">
                  <c:v>951038</c:v>
                </c:pt>
              </c:numCache>
            </c:numRef>
          </c:xVal>
          <c:yVal>
            <c:numRef>
              <c:f>Sheet1!$B$1:$B$5</c:f>
              <c:numCache>
                <c:formatCode>General</c:formatCode>
                <c:ptCount val="5"/>
                <c:pt idx="0">
                  <c:v>750</c:v>
                </c:pt>
                <c:pt idx="1">
                  <c:v>800</c:v>
                </c:pt>
                <c:pt idx="2">
                  <c:v>850</c:v>
                </c:pt>
                <c:pt idx="3">
                  <c:v>900</c:v>
                </c:pt>
                <c:pt idx="4">
                  <c:v>950</c:v>
                </c:pt>
              </c:numCache>
            </c:numRef>
          </c:yVal>
        </c:ser>
        <c:ser>
          <c:idx val="1"/>
          <c:order val="1"/>
          <c:tx>
            <c:v>second reading</c:v>
          </c:tx>
          <c:xVal>
            <c:numRef>
              <c:f>Sheet1!$D$1:$D$5</c:f>
              <c:numCache>
                <c:formatCode>General</c:formatCode>
                <c:ptCount val="5"/>
                <c:pt idx="0">
                  <c:v>166882</c:v>
                </c:pt>
                <c:pt idx="1">
                  <c:v>456580</c:v>
                </c:pt>
                <c:pt idx="2">
                  <c:v>577305</c:v>
                </c:pt>
                <c:pt idx="3">
                  <c:v>678342</c:v>
                </c:pt>
                <c:pt idx="4">
                  <c:v>931273</c:v>
                </c:pt>
              </c:numCache>
            </c:numRef>
          </c:xVal>
          <c:yVal>
            <c:numRef>
              <c:f>Sheet1!$B$1:$B$5</c:f>
              <c:numCache>
                <c:formatCode>General</c:formatCode>
                <c:ptCount val="5"/>
                <c:pt idx="0">
                  <c:v>750</c:v>
                </c:pt>
                <c:pt idx="1">
                  <c:v>800</c:v>
                </c:pt>
                <c:pt idx="2">
                  <c:v>850</c:v>
                </c:pt>
                <c:pt idx="3">
                  <c:v>900</c:v>
                </c:pt>
                <c:pt idx="4">
                  <c:v>950</c:v>
                </c:pt>
              </c:numCache>
            </c:numRef>
          </c:yVal>
        </c:ser>
        <c:ser>
          <c:idx val="2"/>
          <c:order val="2"/>
          <c:tx>
            <c:v>third reading</c:v>
          </c:tx>
          <c:xVal>
            <c:numRef>
              <c:f>Sheet1!$F$2:$F$5</c:f>
              <c:numCache>
                <c:formatCode>General</c:formatCode>
                <c:ptCount val="4"/>
                <c:pt idx="0">
                  <c:v>443723</c:v>
                </c:pt>
                <c:pt idx="1">
                  <c:v>568352</c:v>
                </c:pt>
                <c:pt idx="3">
                  <c:v>963256</c:v>
                </c:pt>
              </c:numCache>
            </c:numRef>
          </c:xVal>
          <c:yVal>
            <c:numRef>
              <c:f>Sheet1!$B$1:$B$5</c:f>
              <c:numCache>
                <c:formatCode>General</c:formatCode>
                <c:ptCount val="5"/>
                <c:pt idx="0">
                  <c:v>750</c:v>
                </c:pt>
                <c:pt idx="1">
                  <c:v>800</c:v>
                </c:pt>
                <c:pt idx="2">
                  <c:v>850</c:v>
                </c:pt>
                <c:pt idx="3">
                  <c:v>900</c:v>
                </c:pt>
                <c:pt idx="4">
                  <c:v>950</c:v>
                </c:pt>
              </c:numCache>
            </c:numRef>
          </c:yVal>
        </c:ser>
        <c:ser>
          <c:idx val="3"/>
          <c:order val="3"/>
          <c:tx>
            <c:v>without h.t.</c:v>
          </c:tx>
          <c:dLbls>
            <c:dLbl>
              <c:idx val="0"/>
              <c:layout/>
              <c:dLblPos val="r"/>
              <c:showVal val="1"/>
              <c:showCatName val="1"/>
            </c:dLbl>
            <c:delete val="1"/>
          </c:dLbls>
          <c:xVal>
            <c:numRef>
              <c:f>Sheet1!$D$10</c:f>
              <c:numCache>
                <c:formatCode>General</c:formatCode>
                <c:ptCount val="1"/>
                <c:pt idx="0">
                  <c:v>87250</c:v>
                </c:pt>
              </c:numCache>
            </c:numRef>
          </c:xVal>
          <c:yVal>
            <c:numRef>
              <c:f>Sheet1!$C$10</c:f>
              <c:numCache>
                <c:formatCode>General</c:formatCode>
                <c:ptCount val="1"/>
                <c:pt idx="0">
                  <c:v>25</c:v>
                </c:pt>
              </c:numCache>
            </c:numRef>
          </c:yVal>
        </c:ser>
        <c:axId val="54074752"/>
        <c:axId val="54081024"/>
      </c:scatterChart>
      <c:valAx>
        <c:axId val="54074752"/>
        <c:scaling>
          <c:orientation val="minMax"/>
        </c:scaling>
        <c:axPos val="b"/>
        <c:title>
          <c:tx>
            <c:rich>
              <a:bodyPr/>
              <a:lstStyle/>
              <a:p>
                <a:pPr>
                  <a:defRPr/>
                </a:pPr>
                <a:r>
                  <a:rPr lang="en-US"/>
                  <a:t>number of cycle</a:t>
                </a:r>
              </a:p>
            </c:rich>
          </c:tx>
          <c:layout/>
        </c:title>
        <c:numFmt formatCode="#,##0" sourceLinked="1"/>
        <c:majorTickMark val="none"/>
        <c:tickLblPos val="nextTo"/>
        <c:crossAx val="54081024"/>
        <c:crosses val="autoZero"/>
        <c:crossBetween val="midCat"/>
      </c:valAx>
      <c:valAx>
        <c:axId val="54081024"/>
        <c:scaling>
          <c:orientation val="minMax"/>
        </c:scaling>
        <c:axPos val="l"/>
        <c:majorGridlines/>
        <c:title>
          <c:tx>
            <c:rich>
              <a:bodyPr/>
              <a:lstStyle/>
              <a:p>
                <a:pPr>
                  <a:defRPr/>
                </a:pPr>
                <a:r>
                  <a:rPr lang="en-US"/>
                  <a:t>heat treatment temp.</a:t>
                </a:r>
              </a:p>
            </c:rich>
          </c:tx>
          <c:layout/>
        </c:title>
        <c:numFmt formatCode="General" sourceLinked="1"/>
        <c:majorTickMark val="none"/>
        <c:tickLblPos val="nextTo"/>
        <c:crossAx val="54074752"/>
        <c:crosses val="autoZero"/>
        <c:crossBetween val="midCat"/>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Heat treatment</a:t>
            </a:r>
            <a:r>
              <a:rPr lang="en-US" baseline="0" dirty="0" smtClean="0"/>
              <a:t> &amp;</a:t>
            </a:r>
            <a:r>
              <a:rPr lang="en-US" baseline="0" dirty="0" smtClean="0"/>
              <a:t>num .</a:t>
            </a:r>
            <a:r>
              <a:rPr lang="en-US" baseline="0" dirty="0" smtClean="0"/>
              <a:t>of cycle</a:t>
            </a:r>
            <a:endParaRPr lang="en-US" dirty="0"/>
          </a:p>
        </c:rich>
      </c:tx>
      <c:layout/>
    </c:title>
    <c:plotArea>
      <c:layout/>
      <c:barChart>
        <c:barDir val="col"/>
        <c:grouping val="clustered"/>
        <c:ser>
          <c:idx val="0"/>
          <c:order val="0"/>
          <c:tx>
            <c:v>first reading</c:v>
          </c:tx>
          <c:cat>
            <c:numRef>
              <c:f>Sheet1!$A$1:$A$5</c:f>
              <c:numCache>
                <c:formatCode>General</c:formatCode>
                <c:ptCount val="5"/>
                <c:pt idx="0" formatCode="#,##0">
                  <c:v>137150</c:v>
                </c:pt>
                <c:pt idx="1">
                  <c:v>426706</c:v>
                </c:pt>
                <c:pt idx="2">
                  <c:v>543868</c:v>
                </c:pt>
                <c:pt idx="3">
                  <c:v>613422</c:v>
                </c:pt>
                <c:pt idx="4">
                  <c:v>951038</c:v>
                </c:pt>
              </c:numCache>
            </c:numRef>
          </c:cat>
          <c:val>
            <c:numRef>
              <c:f>Sheet1!$B$1:$B$5</c:f>
              <c:numCache>
                <c:formatCode>General</c:formatCode>
                <c:ptCount val="5"/>
                <c:pt idx="0">
                  <c:v>750</c:v>
                </c:pt>
                <c:pt idx="1">
                  <c:v>800</c:v>
                </c:pt>
                <c:pt idx="2">
                  <c:v>850</c:v>
                </c:pt>
                <c:pt idx="3">
                  <c:v>900</c:v>
                </c:pt>
                <c:pt idx="4">
                  <c:v>950</c:v>
                </c:pt>
              </c:numCache>
            </c:numRef>
          </c:val>
        </c:ser>
        <c:ser>
          <c:idx val="1"/>
          <c:order val="1"/>
          <c:tx>
            <c:v>second reading</c:v>
          </c:tx>
          <c:cat>
            <c:numRef>
              <c:f>Sheet1!$D$1:$D$5</c:f>
              <c:numCache>
                <c:formatCode>General</c:formatCode>
                <c:ptCount val="5"/>
                <c:pt idx="0">
                  <c:v>166882</c:v>
                </c:pt>
                <c:pt idx="1">
                  <c:v>456580</c:v>
                </c:pt>
                <c:pt idx="2">
                  <c:v>577305</c:v>
                </c:pt>
                <c:pt idx="3">
                  <c:v>678342</c:v>
                </c:pt>
                <c:pt idx="4">
                  <c:v>931273</c:v>
                </c:pt>
              </c:numCache>
            </c:numRef>
          </c:cat>
          <c:val>
            <c:numRef>
              <c:f>Sheet1!$B$1:$B$5</c:f>
              <c:numCache>
                <c:formatCode>General</c:formatCode>
                <c:ptCount val="5"/>
                <c:pt idx="0">
                  <c:v>750</c:v>
                </c:pt>
                <c:pt idx="1">
                  <c:v>800</c:v>
                </c:pt>
                <c:pt idx="2">
                  <c:v>850</c:v>
                </c:pt>
                <c:pt idx="3">
                  <c:v>900</c:v>
                </c:pt>
                <c:pt idx="4">
                  <c:v>950</c:v>
                </c:pt>
              </c:numCache>
            </c:numRef>
          </c:val>
        </c:ser>
        <c:ser>
          <c:idx val="2"/>
          <c:order val="2"/>
          <c:tx>
            <c:v>third reading</c:v>
          </c:tx>
          <c:cat>
            <c:numRef>
              <c:f>Sheet1!$F$2:$F$5</c:f>
              <c:numCache>
                <c:formatCode>General</c:formatCode>
                <c:ptCount val="4"/>
                <c:pt idx="0">
                  <c:v>443723</c:v>
                </c:pt>
                <c:pt idx="1">
                  <c:v>568352</c:v>
                </c:pt>
                <c:pt idx="3">
                  <c:v>963256</c:v>
                </c:pt>
              </c:numCache>
            </c:numRef>
          </c:cat>
          <c:val>
            <c:numRef>
              <c:f>Sheet1!$B$1:$B$5</c:f>
              <c:numCache>
                <c:formatCode>General</c:formatCode>
                <c:ptCount val="5"/>
                <c:pt idx="0">
                  <c:v>750</c:v>
                </c:pt>
                <c:pt idx="1">
                  <c:v>800</c:v>
                </c:pt>
                <c:pt idx="2">
                  <c:v>850</c:v>
                </c:pt>
                <c:pt idx="3">
                  <c:v>900</c:v>
                </c:pt>
                <c:pt idx="4">
                  <c:v>950</c:v>
                </c:pt>
              </c:numCache>
            </c:numRef>
          </c:val>
        </c:ser>
        <c:ser>
          <c:idx val="3"/>
          <c:order val="3"/>
          <c:tx>
            <c:v>without h.t.</c:v>
          </c:tx>
          <c:dLbls>
            <c:dLbl>
              <c:idx val="0"/>
              <c:layout/>
              <c:showVal val="1"/>
              <c:showCatName val="1"/>
            </c:dLbl>
            <c:delete val="1"/>
          </c:dLbls>
          <c:cat>
            <c:numRef>
              <c:f>Sheet1!$D$10</c:f>
              <c:numCache>
                <c:formatCode>General</c:formatCode>
                <c:ptCount val="1"/>
                <c:pt idx="0">
                  <c:v>87250</c:v>
                </c:pt>
              </c:numCache>
            </c:numRef>
          </c:cat>
          <c:val>
            <c:numRef>
              <c:f>Sheet1!$C$10</c:f>
              <c:numCache>
                <c:formatCode>General</c:formatCode>
                <c:ptCount val="1"/>
                <c:pt idx="0">
                  <c:v>25</c:v>
                </c:pt>
              </c:numCache>
            </c:numRef>
          </c:val>
        </c:ser>
        <c:axId val="54121216"/>
        <c:axId val="54123136"/>
      </c:barChart>
      <c:catAx>
        <c:axId val="54121216"/>
        <c:scaling>
          <c:orientation val="minMax"/>
        </c:scaling>
        <c:axPos val="b"/>
        <c:title>
          <c:tx>
            <c:rich>
              <a:bodyPr/>
              <a:lstStyle/>
              <a:p>
                <a:pPr>
                  <a:defRPr/>
                </a:pPr>
                <a:r>
                  <a:rPr lang="en-US"/>
                  <a:t>number of cycle</a:t>
                </a:r>
              </a:p>
            </c:rich>
          </c:tx>
          <c:layout/>
        </c:title>
        <c:numFmt formatCode="#,##0" sourceLinked="1"/>
        <c:majorTickMark val="none"/>
        <c:tickLblPos val="nextTo"/>
        <c:crossAx val="54123136"/>
        <c:crosses val="autoZero"/>
        <c:auto val="1"/>
        <c:lblAlgn val="ctr"/>
        <c:lblOffset val="100"/>
      </c:catAx>
      <c:valAx>
        <c:axId val="54123136"/>
        <c:scaling>
          <c:orientation val="minMax"/>
        </c:scaling>
        <c:axPos val="l"/>
        <c:majorGridlines/>
        <c:title>
          <c:tx>
            <c:rich>
              <a:bodyPr/>
              <a:lstStyle/>
              <a:p>
                <a:pPr>
                  <a:defRPr/>
                </a:pPr>
                <a:r>
                  <a:rPr lang="en-US"/>
                  <a:t>heat treatment temp.</a:t>
                </a:r>
              </a:p>
            </c:rich>
          </c:tx>
          <c:layout/>
        </c:title>
        <c:numFmt formatCode="General" sourceLinked="1"/>
        <c:majorTickMark val="none"/>
        <c:tickLblPos val="nextTo"/>
        <c:crossAx val="54121216"/>
        <c:crosses val="autoZero"/>
        <c:crossBetween val="between"/>
      </c:valAx>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3D99B3C-5530-4247-961C-ED018FEE0364}" type="datetimeFigureOut">
              <a:rPr lang="ar-SA" smtClean="0"/>
              <a:pPr/>
              <a:t>15/07/1435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1FF5374-1E94-4964-AF16-0B176EDE6C0B}" type="slidenum">
              <a:rPr lang="ar-SA" smtClean="0"/>
              <a:pPr/>
              <a:t>‹#›</a:t>
            </a:fld>
            <a:endParaRPr lang="ar-SA"/>
          </a:p>
        </p:txBody>
      </p:sp>
    </p:spTree>
    <p:extLst>
      <p:ext uri="{BB962C8B-B14F-4D97-AF65-F5344CB8AC3E}">
        <p14:creationId xmlns:p14="http://schemas.microsoft.com/office/powerpoint/2010/main" xmlns="" val="274946926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1FF5374-1E94-4964-AF16-0B176EDE6C0B}" type="slidenum">
              <a:rPr lang="ar-SA" smtClean="0"/>
              <a:pPr/>
              <a:t>1</a:t>
            </a:fld>
            <a:endParaRPr lang="ar-SA"/>
          </a:p>
        </p:txBody>
      </p:sp>
    </p:spTree>
    <p:extLst>
      <p:ext uri="{BB962C8B-B14F-4D97-AF65-F5344CB8AC3E}">
        <p14:creationId xmlns:p14="http://schemas.microsoft.com/office/powerpoint/2010/main" xmlns="" val="2993918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4FDEB383-C850-4D56-A9EE-6DE6A84FB4C6}"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FDEB383-C850-4D56-A9EE-6DE6A84FB4C6}"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FDEB383-C850-4D56-A9EE-6DE6A84FB4C6}"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FDEB383-C850-4D56-A9EE-6DE6A84FB4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44C5919-8F14-4FFB-B580-61393FC431D5}" type="datetimeFigureOut">
              <a:rPr lang="en-US" smtClean="0"/>
              <a:pPr/>
              <a:t>5/14/2014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FDEB383-C850-4D56-A9EE-6DE6A84FB4C6}"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44C5919-8F14-4FFB-B580-61393FC431D5}" type="datetimeFigureOut">
              <a:rPr lang="en-US" smtClean="0"/>
              <a:pPr/>
              <a:t>5/14/2014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FDEB383-C850-4D56-A9EE-6DE6A84FB4C6}"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2667000"/>
          </a:xfrm>
        </p:spPr>
        <p:txBody>
          <a:bodyPr>
            <a:normAutofit/>
          </a:bodyPr>
          <a:lstStyle/>
          <a:p>
            <a:pPr algn="ctr" rtl="0"/>
            <a:r>
              <a:rPr lang="en-US" sz="2000" b="1" i="1" dirty="0" smtClean="0">
                <a:solidFill>
                  <a:srgbClr val="FF0000"/>
                </a:solidFill>
                <a:latin typeface="Times New Roman" panose="02020603050405020304" pitchFamily="18" charset="0"/>
                <a:cs typeface="Times New Roman" panose="02020603050405020304" pitchFamily="18" charset="0"/>
              </a:rPr>
              <a:t>An-</a:t>
            </a:r>
            <a:r>
              <a:rPr lang="en-US" sz="2000" b="1" i="1" dirty="0" err="1" smtClean="0">
                <a:solidFill>
                  <a:srgbClr val="FF0000"/>
                </a:solidFill>
                <a:latin typeface="Times New Roman" panose="02020603050405020304" pitchFamily="18" charset="0"/>
                <a:cs typeface="Times New Roman" panose="02020603050405020304" pitchFamily="18" charset="0"/>
              </a:rPr>
              <a:t>Najah</a:t>
            </a:r>
            <a:r>
              <a:rPr lang="en-US" sz="2000" b="1" i="1" dirty="0" smtClean="0">
                <a:solidFill>
                  <a:srgbClr val="FF0000"/>
                </a:solidFill>
                <a:latin typeface="Times New Roman" panose="02020603050405020304" pitchFamily="18" charset="0"/>
                <a:cs typeface="Times New Roman" panose="02020603050405020304" pitchFamily="18" charset="0"/>
              </a:rPr>
              <a:t> National University</a:t>
            </a:r>
            <a:br>
              <a:rPr lang="en-US" sz="2000" b="1" i="1" dirty="0" smtClean="0">
                <a:solidFill>
                  <a:srgbClr val="FF0000"/>
                </a:solidFill>
                <a:latin typeface="Times New Roman" panose="02020603050405020304" pitchFamily="18" charset="0"/>
                <a:cs typeface="Times New Roman" panose="02020603050405020304" pitchFamily="18" charset="0"/>
              </a:rPr>
            </a:br>
            <a:r>
              <a:rPr lang="en-US" sz="2000" b="1" i="1" dirty="0" smtClean="0">
                <a:solidFill>
                  <a:srgbClr val="FF0000"/>
                </a:solidFill>
                <a:latin typeface="Times New Roman" panose="02020603050405020304" pitchFamily="18" charset="0"/>
                <a:cs typeface="Times New Roman" panose="02020603050405020304" pitchFamily="18" charset="0"/>
              </a:rPr>
              <a:t>FACULTY </a:t>
            </a:r>
            <a:r>
              <a:rPr lang="en-US" sz="2000" b="1" i="1" dirty="0">
                <a:solidFill>
                  <a:srgbClr val="FF0000"/>
                </a:solidFill>
                <a:latin typeface="Times New Roman" pitchFamily="18" charset="0"/>
                <a:cs typeface="Times New Roman" pitchFamily="18" charset="0"/>
              </a:rPr>
              <a:t>OF </a:t>
            </a:r>
            <a:r>
              <a:rPr lang="en-US" sz="2000" b="1" i="1" dirty="0" smtClean="0">
                <a:solidFill>
                  <a:srgbClr val="FF0000"/>
                </a:solidFill>
                <a:latin typeface="Times New Roman" pitchFamily="18" charset="0"/>
                <a:cs typeface="Times New Roman" pitchFamily="18" charset="0"/>
              </a:rPr>
              <a:t>ENGINEERING      </a:t>
            </a:r>
            <a:br>
              <a:rPr lang="en-US" sz="2000" b="1" i="1" dirty="0" smtClean="0">
                <a:solidFill>
                  <a:srgbClr val="FF0000"/>
                </a:solidFill>
                <a:latin typeface="Times New Roman" pitchFamily="18" charset="0"/>
                <a:cs typeface="Times New Roman" pitchFamily="18" charset="0"/>
              </a:rPr>
            </a:br>
            <a:r>
              <a:rPr lang="en-US" sz="2000" b="1" i="1" dirty="0" smtClean="0">
                <a:solidFill>
                  <a:srgbClr val="FF0000"/>
                </a:solidFill>
                <a:latin typeface="Times New Roman" pitchFamily="18" charset="0"/>
                <a:cs typeface="Times New Roman" pitchFamily="18" charset="0"/>
              </a:rPr>
              <a:t>      Mechanical engineering department</a:t>
            </a:r>
            <a:endParaRPr lang="en-US" sz="2000" b="1" i="1" dirty="0">
              <a:solidFill>
                <a:srgbClr val="FF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90600" y="2743200"/>
            <a:ext cx="8153400" cy="3657600"/>
          </a:xfrm>
        </p:spPr>
        <p:txBody>
          <a:bodyPr>
            <a:normAutofit fontScale="85000" lnSpcReduction="20000"/>
          </a:bodyPr>
          <a:lstStyle/>
          <a:p>
            <a:pPr algn="ctr" rtl="0"/>
            <a:r>
              <a:rPr lang="en-US" sz="3900" b="1" dirty="0" smtClean="0">
                <a:solidFill>
                  <a:schemeClr val="tx1"/>
                </a:solidFill>
                <a:latin typeface="Times New Roman" panose="02020603050405020304" pitchFamily="18" charset="0"/>
                <a:cs typeface="Times New Roman" panose="02020603050405020304" pitchFamily="18" charset="0"/>
              </a:rPr>
              <a:t> </a:t>
            </a:r>
          </a:p>
          <a:p>
            <a:pPr algn="ctr" rtl="0"/>
            <a:r>
              <a:rPr lang="en-US" sz="3900" b="1" dirty="0" smtClean="0">
                <a:solidFill>
                  <a:schemeClr val="tx1"/>
                </a:solidFill>
                <a:latin typeface="Times New Roman" panose="02020603050405020304" pitchFamily="18" charset="0"/>
                <a:cs typeface="Times New Roman" panose="02020603050405020304" pitchFamily="18" charset="0"/>
              </a:rPr>
              <a:t>Effect </a:t>
            </a:r>
            <a:r>
              <a:rPr lang="en-US" sz="3900" b="1" dirty="0">
                <a:solidFill>
                  <a:schemeClr val="tx1"/>
                </a:solidFill>
                <a:latin typeface="Times New Roman" panose="02020603050405020304" pitchFamily="18" charset="0"/>
                <a:cs typeface="Times New Roman" panose="02020603050405020304" pitchFamily="18" charset="0"/>
              </a:rPr>
              <a:t>of heat treatment on the fatigue </a:t>
            </a:r>
            <a:r>
              <a:rPr lang="en-US" sz="3900" b="1" dirty="0" smtClean="0">
                <a:solidFill>
                  <a:schemeClr val="tx1"/>
                </a:solidFill>
                <a:latin typeface="Times New Roman" panose="02020603050405020304" pitchFamily="18" charset="0"/>
                <a:cs typeface="Times New Roman" panose="02020603050405020304" pitchFamily="18" charset="0"/>
              </a:rPr>
              <a:t>life.</a:t>
            </a:r>
          </a:p>
          <a:p>
            <a:pPr rtl="0"/>
            <a:endParaRPr lang="en-US" dirty="0" smtClean="0"/>
          </a:p>
          <a:p>
            <a:pPr rtl="0"/>
            <a:endParaRPr lang="en-US" dirty="0" smtClean="0"/>
          </a:p>
          <a:p>
            <a:pPr rtl="0"/>
            <a:r>
              <a:rPr lang="en-US" b="1" dirty="0" smtClean="0">
                <a:solidFill>
                  <a:srgbClr val="FF0000"/>
                </a:solidFill>
                <a:latin typeface="Times New Roman" panose="02020603050405020304" pitchFamily="18" charset="0"/>
                <a:cs typeface="Times New Roman" panose="02020603050405020304" pitchFamily="18" charset="0"/>
              </a:rPr>
              <a:t>Supervisor:                                                            Done </a:t>
            </a:r>
            <a:r>
              <a:rPr lang="en-US" b="1" dirty="0">
                <a:solidFill>
                  <a:srgbClr val="FF0000"/>
                </a:solidFill>
                <a:latin typeface="Times New Roman" panose="02020603050405020304" pitchFamily="18" charset="0"/>
                <a:cs typeface="Times New Roman" panose="02020603050405020304" pitchFamily="18" charset="0"/>
              </a:rPr>
              <a:t>by </a:t>
            </a:r>
            <a:r>
              <a:rPr lang="en-US" b="1" dirty="0" smtClean="0">
                <a:solidFill>
                  <a:srgbClr val="FF0000"/>
                </a:solidFill>
                <a:latin typeface="Times New Roman" panose="02020603050405020304" pitchFamily="18" charset="0"/>
                <a:cs typeface="Times New Roman" panose="02020603050405020304" pitchFamily="18" charset="0"/>
              </a:rPr>
              <a:t>:</a:t>
            </a:r>
          </a:p>
          <a:p>
            <a:pPr rtl="0"/>
            <a:r>
              <a:rPr lang="en-US" dirty="0" smtClean="0">
                <a:solidFill>
                  <a:srgbClr val="FF0000"/>
                </a:solidFill>
                <a:latin typeface="Times New Roman" panose="02020603050405020304" pitchFamily="18" charset="0"/>
                <a:cs typeface="Times New Roman" panose="02020603050405020304" pitchFamily="18" charset="0"/>
              </a:rPr>
              <a:t>                                                                       </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Muhannad</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Ramahi</a:t>
            </a:r>
            <a:endParaRPr lang="en-US" b="1" dirty="0" smtClean="0">
              <a:solidFill>
                <a:schemeClr val="tx1"/>
              </a:solidFill>
              <a:latin typeface="Times New Roman" panose="02020603050405020304" pitchFamily="18" charset="0"/>
              <a:cs typeface="Times New Roman" panose="02020603050405020304" pitchFamily="18" charset="0"/>
            </a:endParaRPr>
          </a:p>
          <a:p>
            <a:pPr rtl="0"/>
            <a:r>
              <a:rPr lang="en-US" dirty="0" smtClean="0">
                <a:solidFill>
                  <a:srgbClr val="FF0000"/>
                </a:solidFill>
                <a:latin typeface="Times New Roman" panose="02020603050405020304" pitchFamily="18" charset="0"/>
                <a:cs typeface="Times New Roman" panose="02020603050405020304" pitchFamily="18" charset="0"/>
              </a:rPr>
              <a:t> </a:t>
            </a:r>
            <a:r>
              <a:rPr lang="en-US" b="1" dirty="0" smtClean="0">
                <a:solidFill>
                  <a:schemeClr val="tx1"/>
                </a:solidFill>
                <a:latin typeface="Times New Roman" panose="02020603050405020304" pitchFamily="18" charset="0"/>
                <a:cs typeface="Times New Roman" panose="02020603050405020304" pitchFamily="18" charset="0"/>
              </a:rPr>
              <a:t>Dr. Osayd Abdul </a:t>
            </a:r>
            <a:r>
              <a:rPr lang="en-US" b="1" dirty="0">
                <a:solidFill>
                  <a:schemeClr val="tx1"/>
                </a:solidFill>
                <a:latin typeface="Times New Roman" panose="02020603050405020304" pitchFamily="18" charset="0"/>
                <a:cs typeface="Times New Roman" panose="02020603050405020304" pitchFamily="18" charset="0"/>
              </a:rPr>
              <a:t>Fattah                             </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Mohammad </a:t>
            </a:r>
            <a:r>
              <a:rPr lang="en-US" b="1" dirty="0" err="1">
                <a:solidFill>
                  <a:schemeClr val="tx1"/>
                </a:solidFill>
                <a:latin typeface="Times New Roman" panose="02020603050405020304" pitchFamily="18" charset="0"/>
                <a:cs typeface="Times New Roman" panose="02020603050405020304" pitchFamily="18" charset="0"/>
              </a:rPr>
              <a:t>Salameh</a:t>
            </a:r>
            <a:r>
              <a:rPr lang="en-US" b="1" dirty="0">
                <a:solidFill>
                  <a:schemeClr val="tx1"/>
                </a:solidFill>
                <a:latin typeface="Times New Roman" panose="02020603050405020304" pitchFamily="18" charset="0"/>
                <a:cs typeface="Times New Roman" panose="02020603050405020304" pitchFamily="18" charset="0"/>
              </a:rPr>
              <a:t>      </a:t>
            </a:r>
            <a:endParaRPr lang="en-US" b="1" dirty="0" smtClean="0">
              <a:solidFill>
                <a:schemeClr val="tx1"/>
              </a:solidFill>
              <a:latin typeface="Times New Roman" panose="02020603050405020304" pitchFamily="18" charset="0"/>
              <a:cs typeface="Times New Roman" panose="02020603050405020304" pitchFamily="18" charset="0"/>
            </a:endParaRPr>
          </a:p>
          <a:p>
            <a:pPr algn="ctr" rtl="0"/>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Fakhry</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Alshalabi</a:t>
            </a:r>
            <a:r>
              <a:rPr lang="en-US" b="1" dirty="0" smtClean="0">
                <a:solidFill>
                  <a:schemeClr val="tx1"/>
                </a:solidFill>
                <a:latin typeface="Times New Roman" panose="02020603050405020304" pitchFamily="18" charset="0"/>
                <a:cs typeface="Times New Roman" panose="02020603050405020304" pitchFamily="18" charset="0"/>
              </a:rPr>
              <a:t>                                                                                     </a:t>
            </a:r>
          </a:p>
          <a:p>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Jehad</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err="1" smtClean="0">
                <a:solidFill>
                  <a:schemeClr val="tx1"/>
                </a:solidFill>
                <a:latin typeface="Times New Roman" panose="02020603050405020304" pitchFamily="18" charset="0"/>
                <a:cs typeface="Times New Roman" panose="02020603050405020304" pitchFamily="18" charset="0"/>
              </a:rPr>
              <a:t>Tayeh</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4" name="Picture 2" descr="download-crop"/>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3726770" y="152400"/>
            <a:ext cx="1295400" cy="1303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Steel alloy 1010</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rtl="0"/>
            <a:r>
              <a:rPr lang="en-US" dirty="0" smtClean="0">
                <a:latin typeface="Times New Roman" pitchFamily="18" charset="0"/>
                <a:cs typeface="Times New Roman" pitchFamily="18" charset="0"/>
              </a:rPr>
              <a:t>In our project we choose steel alloy 1010.</a:t>
            </a:r>
          </a:p>
          <a:p>
            <a:pPr rtl="0">
              <a:buNone/>
            </a:pPr>
            <a:endParaRPr lang="en-US" dirty="0" smtClean="0">
              <a:latin typeface="Times New Roman" pitchFamily="18" charset="0"/>
              <a:cs typeface="Times New Roman" pitchFamily="18" charset="0"/>
            </a:endParaRPr>
          </a:p>
          <a:p>
            <a:pPr rtl="0"/>
            <a:r>
              <a:rPr lang="en-US" dirty="0" smtClean="0">
                <a:latin typeface="Times New Roman" pitchFamily="18" charset="0"/>
                <a:cs typeface="Times New Roman" pitchFamily="18" charset="0"/>
              </a:rPr>
              <a:t>AISI 1010 carbon steel is a plain carbon steel with 0.10% carbon content. This steel has relatively low strength but it can be quenched and tempered to increase strength.</a:t>
            </a:r>
          </a:p>
          <a:p>
            <a:pPr algn="just" rtl="0">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Equipment </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rtl="0">
              <a:buNone/>
            </a:pPr>
            <a:r>
              <a:rPr lang="en-US" b="1" dirty="0" smtClean="0">
                <a:latin typeface="Times New Roman" pitchFamily="18" charset="0"/>
                <a:cs typeface="Times New Roman" pitchFamily="18" charset="0"/>
              </a:rPr>
              <a:t>Different equipment's were used in conducting the experimental work in namely</a:t>
            </a:r>
            <a:r>
              <a:rPr lang="en-US" b="1" dirty="0" smtClean="0"/>
              <a:t>:</a:t>
            </a:r>
          </a:p>
          <a:p>
            <a:pPr rtl="0">
              <a:buNone/>
            </a:pPr>
            <a:endParaRPr lang="en-US" dirty="0" smtClean="0"/>
          </a:p>
          <a:p>
            <a:pPr lvl="0" rtl="0"/>
            <a:r>
              <a:rPr lang="en-US" dirty="0" smtClean="0">
                <a:latin typeface="Times New Roman" pitchFamily="18" charset="0"/>
                <a:cs typeface="Times New Roman" pitchFamily="18" charset="0"/>
              </a:rPr>
              <a:t>Nabertherm furnace temperature 0-1100C</a:t>
            </a:r>
            <a:r>
              <a:rPr lang="en-US" baseline="30000" dirty="0" smtClean="0">
                <a:latin typeface="Times New Roman" pitchFamily="18" charset="0"/>
                <a:cs typeface="Times New Roman" pitchFamily="18" charset="0"/>
              </a:rPr>
              <a:t>0 </a:t>
            </a:r>
            <a:r>
              <a:rPr lang="en-US" dirty="0" smtClean="0">
                <a:latin typeface="Times New Roman" pitchFamily="18" charset="0"/>
                <a:cs typeface="Times New Roman" pitchFamily="18" charset="0"/>
              </a:rPr>
              <a:t> </a:t>
            </a:r>
          </a:p>
          <a:p>
            <a:pPr lvl="0" rtl="0"/>
            <a:r>
              <a:rPr lang="en-US" dirty="0" smtClean="0">
                <a:latin typeface="Times New Roman" pitchFamily="18" charset="0"/>
                <a:cs typeface="Times New Roman" pitchFamily="18" charset="0"/>
              </a:rPr>
              <a:t>Curve turning tool (with triangle knife).</a:t>
            </a:r>
          </a:p>
          <a:p>
            <a:pPr lvl="0" rtl="0"/>
            <a:r>
              <a:rPr lang="en-US" dirty="0" smtClean="0">
                <a:latin typeface="Times New Roman" pitchFamily="18" charset="0"/>
                <a:cs typeface="Times New Roman" pitchFamily="18" charset="0"/>
              </a:rPr>
              <a:t>Grinding paper 120,240,320,400.</a:t>
            </a:r>
          </a:p>
          <a:p>
            <a:pPr lvl="0" rtl="0"/>
            <a:r>
              <a:rPr lang="en-US" dirty="0" smtClean="0">
                <a:latin typeface="Times New Roman" pitchFamily="18" charset="0"/>
                <a:cs typeface="Times New Roman" pitchFamily="18" charset="0"/>
              </a:rPr>
              <a:t>Quenching oil SAE10.</a:t>
            </a:r>
          </a:p>
          <a:p>
            <a:pPr lvl="0" rtl="0"/>
            <a:r>
              <a:rPr lang="en-US" dirty="0" smtClean="0">
                <a:latin typeface="Times New Roman" pitchFamily="18" charset="0"/>
                <a:cs typeface="Times New Roman" pitchFamily="18" charset="0"/>
              </a:rPr>
              <a:t>Turning machine.</a:t>
            </a:r>
          </a:p>
          <a:p>
            <a:pPr algn="just" rtl="0"/>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Type of furnace </a:t>
            </a:r>
            <a:endParaRPr lang="ar-SA" b="1" i="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lstStyle/>
          <a:p>
            <a:pPr algn="l" rtl="0"/>
            <a:r>
              <a:rPr lang="en-US" b="1" i="1" dirty="0">
                <a:solidFill>
                  <a:srgbClr val="FF0000"/>
                </a:solidFill>
                <a:latin typeface="Times New Roman" panose="02020603050405020304" pitchFamily="18" charset="0"/>
                <a:cs typeface="Times New Roman" panose="02020603050405020304" pitchFamily="18" charset="0"/>
              </a:rPr>
              <a:t>Description of the furnace</a:t>
            </a:r>
            <a:r>
              <a:rPr lang="en-US" b="1" i="1" dirty="0" smtClean="0">
                <a:solidFill>
                  <a:srgbClr val="FF0000"/>
                </a:solidFill>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Maximum </a:t>
            </a:r>
            <a:r>
              <a:rPr lang="en-US" sz="2800" dirty="0">
                <a:latin typeface="Times New Roman" panose="02020603050405020304" pitchFamily="18" charset="0"/>
                <a:cs typeface="Times New Roman" panose="02020603050405020304" pitchFamily="18" charset="0"/>
              </a:rPr>
              <a:t>temperature 1100 </a:t>
            </a:r>
            <a:r>
              <a:rPr lang="en-US" sz="2800" dirty="0" smtClean="0">
                <a:latin typeface="Times New Roman" panose="02020603050405020304" pitchFamily="18" charset="0"/>
                <a:cs typeface="Times New Roman" panose="02020603050405020304" pitchFamily="18" charset="0"/>
              </a:rPr>
              <a:t>C</a:t>
            </a:r>
            <a:r>
              <a:rPr lang="en-US" sz="2800" baseline="30000" dirty="0" smtClean="0">
                <a:latin typeface="Times New Roman" panose="02020603050405020304" pitchFamily="18" charset="0"/>
                <a:cs typeface="Times New Roman" panose="02020603050405020304" pitchFamily="18" charset="0"/>
              </a:rPr>
              <a:t>o</a:t>
            </a:r>
            <a:r>
              <a:rPr lang="en-US" sz="2800" dirty="0" smtClean="0">
                <a:latin typeface="Times New Roman" panose="02020603050405020304" pitchFamily="18" charset="0"/>
                <a:cs typeface="Times New Roman" panose="02020603050405020304" pitchFamily="18" charset="0"/>
              </a:rPr>
              <a:t>.</a:t>
            </a:r>
          </a:p>
          <a:p>
            <a:pPr algn="l" rtl="0"/>
            <a:r>
              <a:rPr lang="en-US" sz="2800" dirty="0">
                <a:latin typeface="Times New Roman" panose="02020603050405020304" pitchFamily="18" charset="0"/>
                <a:cs typeface="Times New Roman" panose="02020603050405020304" pitchFamily="18" charset="0"/>
              </a:rPr>
              <a:t>Volume of the chamber: 1, 2, 4, 6 or 14 liters </a:t>
            </a:r>
            <a:r>
              <a:rPr lang="en-US" sz="2800" dirty="0" smtClean="0">
                <a:latin typeface="Times New Roman" panose="02020603050405020304" pitchFamily="18" charset="0"/>
                <a:cs typeface="Times New Roman" panose="02020603050405020304" pitchFamily="18" charset="0"/>
              </a:rPr>
              <a:t>.</a:t>
            </a:r>
          </a:p>
          <a:p>
            <a:pPr algn="l" rtl="0"/>
            <a:r>
              <a:rPr lang="en-US" sz="2800" dirty="0" smtClean="0">
                <a:latin typeface="Times New Roman" panose="02020603050405020304" pitchFamily="18" charset="0"/>
                <a:cs typeface="Times New Roman" panose="02020603050405020304" pitchFamily="18" charset="0"/>
              </a:rPr>
              <a:t>Has </a:t>
            </a:r>
            <a:r>
              <a:rPr lang="en-US" sz="2800" dirty="0">
                <a:latin typeface="Times New Roman" panose="02020603050405020304" pitchFamily="18" charset="0"/>
                <a:cs typeface="Times New Roman" panose="02020603050405020304" pitchFamily="18" charset="0"/>
              </a:rPr>
              <a:t>thermo couple type </a:t>
            </a:r>
            <a:r>
              <a:rPr lang="en-US" sz="2800" dirty="0" smtClean="0">
                <a:latin typeface="Times New Roman" panose="02020603050405020304" pitchFamily="18" charset="0"/>
                <a:cs typeface="Times New Roman" panose="02020603050405020304" pitchFamily="18" charset="0"/>
              </a:rPr>
              <a:t>k.        </a:t>
            </a:r>
          </a:p>
          <a:p>
            <a:pPr algn="l" rtl="0"/>
            <a:endParaRPr lang="en-US" sz="2800" dirty="0">
              <a:latin typeface="Times New Roman" panose="02020603050405020304" pitchFamily="18" charset="0"/>
              <a:cs typeface="Times New Roman" panose="02020603050405020304" pitchFamily="18" charset="0"/>
            </a:endParaRPr>
          </a:p>
          <a:p>
            <a:pPr algn="l" rtl="0"/>
            <a:endParaRPr lang="en-US" sz="2800" dirty="0" smtClean="0">
              <a:latin typeface="Times New Roman" panose="02020603050405020304" pitchFamily="18" charset="0"/>
              <a:cs typeface="Times New Roman" panose="02020603050405020304" pitchFamily="18" charset="0"/>
            </a:endParaRPr>
          </a:p>
          <a:p>
            <a:pPr marL="0" indent="0" algn="l" rtl="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endParaRPr lang="ar-SA" sz="2800" dirty="0">
              <a:latin typeface="Times New Roman" panose="02020603050405020304" pitchFamily="18" charset="0"/>
              <a:cs typeface="Times New Roman" panose="02020603050405020304" pitchFamily="18" charset="0"/>
            </a:endParaRPr>
          </a:p>
        </p:txBody>
      </p:sp>
      <p:pic>
        <p:nvPicPr>
          <p:cNvPr id="2050" name="Picture 2" descr="F:\picturers\مشروع 2\10259845_1409730769299842_930793312261352294_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33999" y="3858053"/>
            <a:ext cx="3810001" cy="29658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015146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FF0000"/>
                </a:solidFill>
                <a:latin typeface="Times New Roman" panose="02020603050405020304" pitchFamily="18" charset="0"/>
                <a:cs typeface="Times New Roman" panose="02020603050405020304" pitchFamily="18" charset="0"/>
              </a:rPr>
              <a:t>Experimental procedure</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90600" y="1371600"/>
            <a:ext cx="7620000" cy="5029200"/>
          </a:xfrm>
        </p:spPr>
        <p:txBody>
          <a:bodyPr>
            <a:normAutofit/>
          </a:bodyPr>
          <a:lstStyle/>
          <a:p>
            <a:pPr lvl="0" rtl="0"/>
            <a:r>
              <a:rPr lang="en-US" dirty="0" smtClean="0">
                <a:latin typeface="Times New Roman" panose="02020603050405020304" pitchFamily="18" charset="0"/>
                <a:cs typeface="Times New Roman" panose="02020603050405020304" pitchFamily="18" charset="0"/>
              </a:rPr>
              <a:t>Heat the specimen to austenite region. (</a:t>
            </a:r>
            <a:r>
              <a:rPr lang="en-US" dirty="0" smtClean="0">
                <a:latin typeface="Times New Roman" panose="02020603050405020304" pitchFamily="18" charset="0"/>
                <a:cs typeface="Times New Roman" panose="02020603050405020304" pitchFamily="18" charset="0"/>
                <a:sym typeface="Symbol"/>
              </a:rPr>
              <a:t></a:t>
            </a:r>
            <a:r>
              <a:rPr lang="en-US" dirty="0" smtClean="0">
                <a:latin typeface="Times New Roman" panose="02020603050405020304" pitchFamily="18" charset="0"/>
                <a:cs typeface="Times New Roman" panose="02020603050405020304" pitchFamily="18" charset="0"/>
              </a:rPr>
              <a:t>)</a:t>
            </a:r>
          </a:p>
          <a:p>
            <a:pPr lvl="0" rtl="0"/>
            <a:r>
              <a:rPr lang="en-US" dirty="0" smtClean="0">
                <a:latin typeface="Times New Roman" panose="02020603050405020304" pitchFamily="18" charset="0"/>
                <a:cs typeface="Times New Roman" panose="02020603050405020304" pitchFamily="18" charset="0"/>
              </a:rPr>
              <a:t>From the phase diagram we see the austenite region (</a:t>
            </a:r>
            <a:r>
              <a:rPr lang="en-US" dirty="0" smtClean="0">
                <a:latin typeface="Times New Roman" panose="02020603050405020304" pitchFamily="18" charset="0"/>
                <a:cs typeface="Times New Roman" panose="02020603050405020304" pitchFamily="18" charset="0"/>
                <a:sym typeface="Symbol"/>
              </a:rPr>
              <a:t></a:t>
            </a:r>
            <a:r>
              <a:rPr lang="en-US" dirty="0" smtClean="0">
                <a:latin typeface="Times New Roman" panose="02020603050405020304" pitchFamily="18" charset="0"/>
                <a:cs typeface="Times New Roman" panose="02020603050405020304" pitchFamily="18" charset="0"/>
              </a:rPr>
              <a:t>) starts from 750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to 1100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maximum solubility limits.</a:t>
            </a:r>
          </a:p>
          <a:p>
            <a:pPr lvl="0" rtl="0"/>
            <a:r>
              <a:rPr lang="en-US" dirty="0" smtClean="0">
                <a:latin typeface="Times New Roman" panose="02020603050405020304" pitchFamily="18" charset="0"/>
                <a:cs typeface="Times New Roman" panose="02020603050405020304" pitchFamily="18" charset="0"/>
              </a:rPr>
              <a:t>Heat the 21 specimen to 750 c</a:t>
            </a:r>
            <a:r>
              <a:rPr lang="en-US" baseline="30000" dirty="0" smtClean="0">
                <a:latin typeface="Times New Roman" panose="02020603050405020304" pitchFamily="18" charset="0"/>
                <a:cs typeface="Times New Roman" panose="02020603050405020304" pitchFamily="18" charset="0"/>
              </a:rPr>
              <a:t>o</a:t>
            </a:r>
            <a:endParaRPr lang="en-US" dirty="0" smtClean="0">
              <a:latin typeface="Times New Roman" panose="02020603050405020304" pitchFamily="18" charset="0"/>
              <a:cs typeface="Times New Roman" panose="02020603050405020304" pitchFamily="18" charset="0"/>
            </a:endParaRPr>
          </a:p>
          <a:p>
            <a:pPr lvl="0" rtl="0"/>
            <a:r>
              <a:rPr lang="en-US" dirty="0" smtClean="0">
                <a:latin typeface="Times New Roman" panose="02020603050405020304" pitchFamily="18" charset="0"/>
                <a:cs typeface="Times New Roman" panose="02020603050405020304" pitchFamily="18" charset="0"/>
              </a:rPr>
              <a:t>The specimen heated for 15 minutes, take the three specimens from the furnace and quench rapidly in oil.</a:t>
            </a:r>
          </a:p>
          <a:p>
            <a:pPr algn="just" rtl="0">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990600" y="0"/>
            <a:ext cx="7943851" cy="6629400"/>
          </a:xfrm>
        </p:spPr>
        <p:txBody>
          <a:bodyPr>
            <a:normAutofit/>
          </a:bodyPr>
          <a:lstStyle/>
          <a:p>
            <a:pPr lvl="0" algn="just" rtl="0"/>
            <a:endParaRPr lang="en-US" dirty="0" smtClean="0"/>
          </a:p>
          <a:p>
            <a:pPr algn="just" rtl="0">
              <a:buNone/>
            </a:pPr>
            <a:endParaRPr lang="en-US" dirty="0" smtClean="0"/>
          </a:p>
          <a:p>
            <a:pPr rtl="0"/>
            <a:r>
              <a:rPr lang="en-US" dirty="0" smtClean="0">
                <a:latin typeface="Times New Roman" panose="02020603050405020304" pitchFamily="18" charset="0"/>
                <a:cs typeface="Times New Roman" panose="02020603050405020304" pitchFamily="18" charset="0"/>
              </a:rPr>
              <a:t>Rise the temperature to 800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for the 18 remains specimen and keep it in furnace for 15 minutes ,after that take another 3 specimens from the furnace  and quench it in oil.</a:t>
            </a:r>
          </a:p>
          <a:p>
            <a:pPr lvl="0" rtl="0"/>
            <a:r>
              <a:rPr lang="en-US" dirty="0" smtClean="0">
                <a:latin typeface="Times New Roman" panose="02020603050405020304" pitchFamily="18" charset="0"/>
                <a:cs typeface="Times New Roman" panose="02020603050405020304" pitchFamily="18" charset="0"/>
              </a:rPr>
              <a:t>Continue heating by step 50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for the other specimen and another 3 specimens and repeat as the previous step.</a:t>
            </a:r>
          </a:p>
          <a:p>
            <a:pPr lvl="0" rtl="0"/>
            <a:r>
              <a:rPr lang="en-US" dirty="0" smtClean="0">
                <a:latin typeface="Times New Roman" panose="02020603050405020304" pitchFamily="18" charset="0"/>
                <a:cs typeface="Times New Roman" panose="02020603050405020304" pitchFamily="18" charset="0"/>
              </a:rPr>
              <a:t>Tempering the entire specimen in furnace about 550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for 1:30 Hour.</a:t>
            </a:r>
          </a:p>
          <a:p>
            <a:pPr algn="just" rtl="0">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990599" y="381000"/>
            <a:ext cx="7802565" cy="6096000"/>
          </a:xfrm>
        </p:spPr>
        <p:txBody>
          <a:bodyPr>
            <a:normAutofit/>
          </a:bodyPr>
          <a:lstStyle/>
          <a:p>
            <a:pPr lvl="0" algn="just" rtl="0"/>
            <a:endParaRPr lang="en-US" dirty="0" smtClean="0"/>
          </a:p>
          <a:p>
            <a:r>
              <a:rPr lang="en-US" dirty="0" smtClean="0">
                <a:latin typeface="Times New Roman" panose="02020603050405020304" pitchFamily="18" charset="0"/>
                <a:cs typeface="Times New Roman" panose="02020603050405020304" pitchFamily="18" charset="0"/>
              </a:rPr>
              <a:t> Put one sample (without heat treatment) in fatigue testing machine and take the reading.</a:t>
            </a:r>
          </a:p>
          <a:p>
            <a:pPr lvl="0" rtl="0"/>
            <a:r>
              <a:rPr lang="en-US" dirty="0" smtClean="0">
                <a:latin typeface="Times New Roman" panose="02020603050405020304" pitchFamily="18" charset="0"/>
                <a:cs typeface="Times New Roman" panose="02020603050405020304" pitchFamily="18" charset="0"/>
              </a:rPr>
              <a:t>Put all  the specimen (with heat treatment) individually in the machine on constant load (10 kg) .</a:t>
            </a:r>
          </a:p>
          <a:p>
            <a:pPr lvl="0" rtl="0"/>
            <a:r>
              <a:rPr lang="en-US" dirty="0" smtClean="0">
                <a:latin typeface="Times New Roman" panose="02020603050405020304" pitchFamily="18" charset="0"/>
                <a:cs typeface="Times New Roman" panose="02020603050405020304" pitchFamily="18" charset="0"/>
              </a:rPr>
              <a:t>Take the reading for number of cycle when the sample  is broken.</a:t>
            </a:r>
          </a:p>
          <a:p>
            <a:pPr lvl="0" rtl="0"/>
            <a:r>
              <a:rPr lang="en-US" dirty="0" smtClean="0">
                <a:latin typeface="Times New Roman" panose="02020603050405020304" pitchFamily="18" charset="0"/>
                <a:cs typeface="Times New Roman" panose="02020603050405020304" pitchFamily="18" charset="0"/>
              </a:rPr>
              <a:t>Draw the relation between quenching temperature and number of cycle.</a:t>
            </a:r>
          </a:p>
          <a:p>
            <a:pPr algn="just" rtl="0"/>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latin typeface="Times New Roman" panose="02020603050405020304" pitchFamily="18" charset="0"/>
                <a:cs typeface="Times New Roman" panose="02020603050405020304" pitchFamily="18" charset="0"/>
              </a:rPr>
              <a:t>Results and Analysis:</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990600" y="1554162"/>
            <a:ext cx="8001000" cy="4694238"/>
          </a:xfrm>
        </p:spPr>
        <p:txBody>
          <a:bodyPr/>
          <a:lstStyle/>
          <a:p>
            <a:pPr algn="l" rtl="0"/>
            <a:r>
              <a:rPr lang="en-US" dirty="0">
                <a:latin typeface="Times New Roman" panose="02020603050405020304" pitchFamily="18" charset="0"/>
                <a:cs typeface="Times New Roman" panose="02020603050405020304" pitchFamily="18" charset="0"/>
              </a:rPr>
              <a:t>Results of fatigue experiments are shown in </a:t>
            </a:r>
            <a:r>
              <a:rPr lang="en-US" dirty="0" smtClean="0">
                <a:latin typeface="Times New Roman" panose="02020603050405020304" pitchFamily="18" charset="0"/>
                <a:cs typeface="Times New Roman" panose="02020603050405020304" pitchFamily="18" charset="0"/>
              </a:rPr>
              <a:t>following  table:</a:t>
            </a:r>
          </a:p>
          <a:p>
            <a:pPr marL="0" indent="0" algn="l" rtl="0">
              <a:buNone/>
            </a:pPr>
            <a:endParaRPr lang="ar-SA" dirty="0">
              <a:latin typeface="Times New Roman" panose="02020603050405020304" pitchFamily="18" charset="0"/>
              <a:cs typeface="Times New Roman" panose="02020603050405020304" pitchFamily="18" charset="0"/>
            </a:endParaRPr>
          </a:p>
        </p:txBody>
      </p:sp>
      <p:graphicFrame>
        <p:nvGraphicFramePr>
          <p:cNvPr id="4" name="جدول 3"/>
          <p:cNvGraphicFramePr>
            <a:graphicFrameLocks noGrp="1"/>
          </p:cNvGraphicFramePr>
          <p:nvPr>
            <p:extLst>
              <p:ext uri="{D42A27DB-BD31-4B8C-83A1-F6EECF244321}">
                <p14:modId xmlns:p14="http://schemas.microsoft.com/office/powerpoint/2010/main" xmlns="" val="1703813779"/>
              </p:ext>
            </p:extLst>
          </p:nvPr>
        </p:nvGraphicFramePr>
        <p:xfrm>
          <a:off x="1219199" y="2835688"/>
          <a:ext cx="7391400" cy="3465576"/>
        </p:xfrm>
        <a:graphic>
          <a:graphicData uri="http://schemas.openxmlformats.org/drawingml/2006/table">
            <a:tbl>
              <a:tblPr firstRow="1" firstCol="1" bandRow="1">
                <a:tableStyleId>{5C22544A-7EE6-4342-B048-85BDC9FD1C3A}</a:tableStyleId>
              </a:tblPr>
              <a:tblGrid>
                <a:gridCol w="1847199"/>
                <a:gridCol w="1848067"/>
                <a:gridCol w="1848067"/>
                <a:gridCol w="1848067"/>
              </a:tblGrid>
              <a:tr h="669512">
                <a:tc>
                  <a:txBody>
                    <a:bodyPr/>
                    <a:lstStyle/>
                    <a:p>
                      <a:pPr marL="0" marR="0" algn="ctr">
                        <a:lnSpc>
                          <a:spcPct val="115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Number</a:t>
                      </a:r>
                      <a:endParaRPr lang="en-US" sz="20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Load(Kg)</a:t>
                      </a:r>
                      <a:endParaRPr lang="en-US" sz="20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Heat Treatment</a:t>
                      </a:r>
                      <a:endParaRPr lang="en-US" sz="20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Number of cycles</a:t>
                      </a:r>
                      <a:endParaRPr lang="en-US" sz="20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Without heat</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87250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2</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10</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750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137150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3</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10</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800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426706</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4</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10</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850</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545868</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5</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900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613442</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r h="460756">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6</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10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a:effectLst/>
                          <a:latin typeface="Times New Roman" panose="02020603050405020304" pitchFamily="18" charset="0"/>
                          <a:cs typeface="Times New Roman" panose="02020603050405020304" pitchFamily="18" charset="0"/>
                        </a:rPr>
                        <a:t>950</a:t>
                      </a:r>
                      <a:endParaRPr lang="en-US" sz="1100" b="1">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latin typeface="Times New Roman" panose="02020603050405020304" pitchFamily="18" charset="0"/>
                          <a:cs typeface="Times New Roman" panose="02020603050405020304" pitchFamily="18" charset="0"/>
                        </a:rPr>
                        <a:t>951038</a:t>
                      </a:r>
                      <a:endParaRPr lang="en-US" sz="1100" b="1" dirty="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1941513" y="2835275"/>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3240426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457200"/>
            <a:ext cx="7848600" cy="5181600"/>
          </a:xfrm>
        </p:spPr>
        <p:txBody>
          <a:bodyPr/>
          <a:lstStyle/>
          <a:p>
            <a:r>
              <a:rPr lang="en-US" dirty="0" smtClean="0"/>
              <a:t>Scatter representation</a:t>
            </a:r>
            <a:endParaRPr lang="en-US" dirty="0"/>
          </a:p>
        </p:txBody>
      </p:sp>
      <p:graphicFrame>
        <p:nvGraphicFramePr>
          <p:cNvPr id="5" name="Chart 4"/>
          <p:cNvGraphicFramePr/>
          <p:nvPr/>
        </p:nvGraphicFramePr>
        <p:xfrm>
          <a:off x="1447800" y="1143000"/>
          <a:ext cx="6324599"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32560" y="609600"/>
            <a:ext cx="7406640" cy="5257800"/>
          </a:xfrm>
        </p:spPr>
        <p:txBody>
          <a:bodyPr/>
          <a:lstStyle/>
          <a:p>
            <a:r>
              <a:rPr lang="en-US" dirty="0" smtClean="0"/>
              <a:t>Column representation</a:t>
            </a:r>
            <a:endParaRPr lang="en-US" dirty="0"/>
          </a:p>
        </p:txBody>
      </p:sp>
      <p:graphicFrame>
        <p:nvGraphicFramePr>
          <p:cNvPr id="4" name="Chart 3"/>
          <p:cNvGraphicFramePr/>
          <p:nvPr/>
        </p:nvGraphicFramePr>
        <p:xfrm>
          <a:off x="2085975" y="1695450"/>
          <a:ext cx="4972050" cy="34671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latin typeface="Times New Roman" panose="02020603050405020304" pitchFamily="18" charset="0"/>
                <a:cs typeface="Times New Roman" panose="02020603050405020304" pitchFamily="18" charset="0"/>
              </a:rPr>
              <a:t>Discussion</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Effect of heat treatment on the fatigue of 1010 alloy steel: The effects of different austenite temperatures namely: 950,900,850,800 and </a:t>
            </a:r>
            <a:r>
              <a:rPr lang="en-US" dirty="0" smtClean="0">
                <a:latin typeface="Times New Roman" panose="02020603050405020304" pitchFamily="18" charset="0"/>
                <a:cs typeface="Times New Roman" panose="02020603050405020304" pitchFamily="18" charset="0"/>
              </a:rPr>
              <a:t>750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on </a:t>
            </a:r>
            <a:r>
              <a:rPr lang="en-US" dirty="0">
                <a:latin typeface="Times New Roman" panose="02020603050405020304" pitchFamily="18" charset="0"/>
                <a:cs typeface="Times New Roman" panose="02020603050405020304" pitchFamily="18" charset="0"/>
              </a:rPr>
              <a:t>the fatigue of 1010 alloy steel will be presented and discussed</a:t>
            </a:r>
            <a:r>
              <a:rPr lang="en-US" dirty="0" smtClean="0">
                <a:latin typeface="Times New Roman" panose="02020603050405020304" pitchFamily="18" charset="0"/>
                <a:cs typeface="Times New Roman" panose="02020603050405020304" pitchFamily="18" charset="0"/>
              </a:rPr>
              <a:t>.</a:t>
            </a:r>
          </a:p>
          <a:p>
            <a:pPr rtl="0"/>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Effect of heat treatment at </a:t>
            </a:r>
            <a:r>
              <a:rPr lang="en-US" dirty="0" smtClean="0">
                <a:latin typeface="Times New Roman" panose="02020603050405020304" pitchFamily="18" charset="0"/>
                <a:cs typeface="Times New Roman" panose="02020603050405020304" pitchFamily="18" charset="0"/>
              </a:rPr>
              <a:t>950 C</a:t>
            </a:r>
            <a:r>
              <a:rPr lang="en-US" baseline="30000" dirty="0" smtClean="0">
                <a:latin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the fatigue of 1010 alloy steel: it can see from previous figure that there was an enhancement in fatigue; the maximum improvement was 990%. This attributed to the enhancement in mechanical properties that resulted after heat treatment of 1010 steel.</a:t>
            </a:r>
          </a:p>
          <a:p>
            <a:pPr marL="0" indent="0" algn="l" rtl="0">
              <a:buNone/>
            </a:pPr>
            <a:endParaRPr lang="ar-SA" dirty="0"/>
          </a:p>
        </p:txBody>
      </p:sp>
    </p:spTree>
    <p:extLst>
      <p:ext uri="{BB962C8B-B14F-4D97-AF65-F5344CB8AC3E}">
        <p14:creationId xmlns:p14="http://schemas.microsoft.com/office/powerpoint/2010/main" xmlns="" val="341277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Outline</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sz="2400" dirty="0" smtClean="0">
                <a:latin typeface="Times New Roman" pitchFamily="18" charset="0"/>
                <a:cs typeface="Times New Roman" pitchFamily="18" charset="0"/>
              </a:rPr>
              <a:t>Abstract.</a:t>
            </a:r>
          </a:p>
          <a:p>
            <a:pPr algn="l" rtl="0"/>
            <a:r>
              <a:rPr lang="en-US" sz="2400" dirty="0" smtClean="0">
                <a:latin typeface="Times New Roman" pitchFamily="18" charset="0"/>
                <a:cs typeface="Times New Roman" pitchFamily="18" charset="0"/>
              </a:rPr>
              <a:t>Introduction.</a:t>
            </a:r>
          </a:p>
          <a:p>
            <a:pPr algn="l" rtl="0"/>
            <a:r>
              <a:rPr lang="en-US" sz="2400" dirty="0" smtClean="0">
                <a:latin typeface="Times New Roman" pitchFamily="18" charset="0"/>
                <a:cs typeface="Times New Roman" pitchFamily="18" charset="0"/>
              </a:rPr>
              <a:t>Iron – carbon phase diagram.</a:t>
            </a:r>
          </a:p>
          <a:p>
            <a:pPr algn="l" rtl="0"/>
            <a:r>
              <a:rPr lang="en-US" sz="2400" dirty="0" smtClean="0">
                <a:latin typeface="Times New Roman" pitchFamily="18" charset="0"/>
                <a:cs typeface="Times New Roman" pitchFamily="18" charset="0"/>
              </a:rPr>
              <a:t>C-Curve (TTT diagram).</a:t>
            </a:r>
          </a:p>
          <a:p>
            <a:pPr algn="l" rtl="0"/>
            <a:r>
              <a:rPr lang="en-US" sz="2400" dirty="0" smtClean="0">
                <a:latin typeface="Times New Roman" pitchFamily="18" charset="0"/>
                <a:cs typeface="Times New Roman" pitchFamily="18" charset="0"/>
              </a:rPr>
              <a:t>Steel  alloy 1010.</a:t>
            </a:r>
          </a:p>
          <a:p>
            <a:pPr algn="l" rtl="0"/>
            <a:r>
              <a:rPr lang="en-US" sz="2400" dirty="0" smtClean="0">
                <a:latin typeface="Times New Roman" pitchFamily="18" charset="0"/>
                <a:cs typeface="Times New Roman" pitchFamily="18" charset="0"/>
              </a:rPr>
              <a:t>Equipment.</a:t>
            </a:r>
          </a:p>
          <a:p>
            <a:pPr algn="l" rtl="0"/>
            <a:r>
              <a:rPr lang="en-US" sz="2400" dirty="0" smtClean="0">
                <a:latin typeface="Times New Roman" pitchFamily="18" charset="0"/>
                <a:cs typeface="Times New Roman" pitchFamily="18" charset="0"/>
              </a:rPr>
              <a:t>Experimental procedure .</a:t>
            </a:r>
          </a:p>
          <a:p>
            <a:pPr algn="l" rtl="0"/>
            <a:r>
              <a:rPr lang="en-US" sz="2400" dirty="0" smtClean="0">
                <a:latin typeface="Times New Roman" pitchFamily="18" charset="0"/>
                <a:cs typeface="Times New Roman" pitchFamily="18" charset="0"/>
              </a:rPr>
              <a:t>Results and analysis.</a:t>
            </a:r>
          </a:p>
          <a:p>
            <a:pPr algn="l" rtl="0"/>
            <a:r>
              <a:rPr lang="en-US" sz="2400" dirty="0" smtClean="0">
                <a:latin typeface="Times New Roman" pitchFamily="18" charset="0"/>
                <a:cs typeface="Times New Roman" pitchFamily="18" charset="0"/>
              </a:rPr>
              <a:t>Discussion. </a:t>
            </a:r>
          </a:p>
          <a:p>
            <a:pPr algn="l" rtl="0"/>
            <a:r>
              <a:rPr lang="en-US" sz="2400" dirty="0" smtClean="0">
                <a:latin typeface="Times New Roman" pitchFamily="18" charset="0"/>
                <a:cs typeface="Times New Roman" pitchFamily="18" charset="0"/>
              </a:rPr>
              <a:t>Conclusion and  recommendation.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77500" lnSpcReduction="20000"/>
          </a:bodyPr>
          <a:lstStyle/>
          <a:p>
            <a:pPr algn="just"/>
            <a:r>
              <a:rPr lang="en-US" dirty="0">
                <a:latin typeface="Times New Roman" panose="02020603050405020304" pitchFamily="18" charset="0"/>
                <a:cs typeface="Times New Roman" panose="02020603050405020304" pitchFamily="18" charset="0"/>
              </a:rPr>
              <a:t>Effect of heat treatment at </a:t>
            </a:r>
            <a:r>
              <a:rPr lang="en-US" dirty="0" smtClean="0">
                <a:latin typeface="Times New Roman" panose="02020603050405020304" pitchFamily="18" charset="0"/>
                <a:cs typeface="Times New Roman" panose="02020603050405020304" pitchFamily="18" charset="0"/>
              </a:rPr>
              <a:t>900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the fatigue of 1010 alloy steels: it can see from previous figure </a:t>
            </a:r>
            <a:r>
              <a:rPr lang="en-US" dirty="0" smtClean="0">
                <a:latin typeface="Times New Roman" panose="02020603050405020304" pitchFamily="18" charset="0"/>
                <a:cs typeface="Times New Roman" panose="02020603050405020304" pitchFamily="18" charset="0"/>
              </a:rPr>
              <a:t>that </a:t>
            </a:r>
            <a:r>
              <a:rPr lang="en-US" dirty="0">
                <a:latin typeface="Times New Roman" panose="02020603050405020304" pitchFamily="18" charset="0"/>
                <a:cs typeface="Times New Roman" panose="02020603050405020304" pitchFamily="18" charset="0"/>
              </a:rPr>
              <a:t>there was an enhancement in fatigue; the maximum improvement was 947%. This attributed to the enhancement in mechanical properties that resulted after heat treatment of 1010 steel.</a:t>
            </a:r>
          </a:p>
          <a:p>
            <a:pPr algn="just" rtl="0"/>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Effect of heat treatment at </a:t>
            </a:r>
            <a:r>
              <a:rPr lang="en-US" dirty="0" smtClean="0">
                <a:latin typeface="Times New Roman" panose="02020603050405020304" pitchFamily="18" charset="0"/>
                <a:cs typeface="Times New Roman" panose="02020603050405020304" pitchFamily="18" charset="0"/>
              </a:rPr>
              <a:t>850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the fatigue of 1010 alloy steels: it can see from previous figure that there was an enhancement in fatigue; the maximum improvement was 525.6%. This attributed to the enhancement in mechanical properties that resulted after heat treatment of 1010 steel.</a:t>
            </a:r>
          </a:p>
          <a:p>
            <a:pPr algn="just" rtl="0"/>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681246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914400"/>
            <a:ext cx="7498080" cy="5334000"/>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Effect of heat treatment at </a:t>
            </a:r>
            <a:r>
              <a:rPr lang="en-US" dirty="0" smtClean="0">
                <a:latin typeface="Times New Roman" panose="02020603050405020304" pitchFamily="18" charset="0"/>
                <a:cs typeface="Times New Roman" panose="02020603050405020304" pitchFamily="18" charset="0"/>
              </a:rPr>
              <a:t>800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the fatigue of 1010 alloy steels: it can see from </a:t>
            </a:r>
            <a:r>
              <a:rPr lang="en-US" dirty="0" smtClean="0">
                <a:latin typeface="Times New Roman" panose="02020603050405020304" pitchFamily="18" charset="0"/>
                <a:cs typeface="Times New Roman" panose="02020603050405020304" pitchFamily="18" charset="0"/>
              </a:rPr>
              <a:t>previous figure </a:t>
            </a:r>
            <a:r>
              <a:rPr lang="en-US" dirty="0">
                <a:latin typeface="Times New Roman" panose="02020603050405020304" pitchFamily="18" charset="0"/>
                <a:cs typeface="Times New Roman" panose="02020603050405020304" pitchFamily="18" charset="0"/>
              </a:rPr>
              <a:t>that there was an enhancement in fatigue; the maximum improvement was 389.1%. This attributed to the enhancement in mechanical properties that resulted after heat treatment of 1010 steel</a:t>
            </a:r>
            <a:r>
              <a:rPr lang="en-US" dirty="0" smtClean="0">
                <a:latin typeface="Times New Roman" panose="02020603050405020304" pitchFamily="18" charset="0"/>
                <a:cs typeface="Times New Roman" panose="02020603050405020304" pitchFamily="18" charset="0"/>
              </a:rPr>
              <a:t>.</a:t>
            </a:r>
          </a:p>
          <a:p>
            <a:pPr rtl="0"/>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Effect of heat treatment at </a:t>
            </a:r>
            <a:r>
              <a:rPr lang="en-US" dirty="0" smtClean="0">
                <a:latin typeface="Times New Roman" panose="02020603050405020304" pitchFamily="18" charset="0"/>
                <a:cs typeface="Times New Roman" panose="02020603050405020304" pitchFamily="18" charset="0"/>
              </a:rPr>
              <a:t>750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the fatigue of 1010 alloy steels: it can see from </a:t>
            </a:r>
            <a:r>
              <a:rPr lang="en-US" dirty="0" smtClean="0">
                <a:latin typeface="Times New Roman" panose="02020603050405020304" pitchFamily="18" charset="0"/>
                <a:cs typeface="Times New Roman" panose="02020603050405020304" pitchFamily="18" charset="0"/>
              </a:rPr>
              <a:t>previous figure </a:t>
            </a:r>
            <a:r>
              <a:rPr lang="en-US" dirty="0">
                <a:latin typeface="Times New Roman" panose="02020603050405020304" pitchFamily="18" charset="0"/>
                <a:cs typeface="Times New Roman" panose="02020603050405020304" pitchFamily="18" charset="0"/>
              </a:rPr>
              <a:t>that there was an enhancement in fatigue; the maximum improvement was 57.2%. This attributed to the enhancement in mechanical properties that resulted after heat treatment of 1010 steel.</a:t>
            </a:r>
          </a:p>
          <a:p>
            <a:pPr algn="just" rtl="0"/>
            <a:endParaRPr lang="en-US" dirty="0">
              <a:latin typeface="Times New Roman" panose="02020603050405020304" pitchFamily="18" charset="0"/>
              <a:cs typeface="Times New Roman" panose="02020603050405020304" pitchFamily="18" charset="0"/>
            </a:endParaRPr>
          </a:p>
          <a:p>
            <a:pPr algn="l" rtl="0"/>
            <a:endParaRPr lang="ar-SA" dirty="0"/>
          </a:p>
        </p:txBody>
      </p:sp>
    </p:spTree>
    <p:extLst>
      <p:ext uri="{BB962C8B-B14F-4D97-AF65-F5344CB8AC3E}">
        <p14:creationId xmlns:p14="http://schemas.microsoft.com/office/powerpoint/2010/main" xmlns="" val="2216132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solidFill>
                  <a:srgbClr val="FF0000"/>
                </a:solidFill>
                <a:latin typeface="Times New Roman" panose="02020603050405020304" pitchFamily="18" charset="0"/>
                <a:cs typeface="Times New Roman" panose="02020603050405020304" pitchFamily="18" charset="0"/>
              </a:rPr>
              <a:t>Conclusions and Recommendation:</a:t>
            </a:r>
            <a:endParaRPr lang="ar-SA" b="1" dirty="0">
              <a:solidFill>
                <a:srgbClr val="FF0000"/>
              </a:solidFill>
              <a:latin typeface="Times New Roman" panose="02020603050405020304" pitchFamily="18" charset="0"/>
              <a:cs typeface="Times New Roman" panose="02020603050405020304" pitchFamily="18" charset="0"/>
            </a:endParaRPr>
          </a:p>
        </p:txBody>
      </p:sp>
      <p:sp>
        <p:nvSpPr>
          <p:cNvPr id="3" name="عنصر نائب للمحتوى 2"/>
          <p:cNvSpPr>
            <a:spLocks noGrp="1"/>
          </p:cNvSpPr>
          <p:nvPr>
            <p:ph idx="1"/>
          </p:nvPr>
        </p:nvSpPr>
        <p:spPr>
          <a:xfrm>
            <a:off x="1435608" y="1981200"/>
            <a:ext cx="7498080" cy="4267200"/>
          </a:xfrm>
        </p:spPr>
        <p:txBody>
          <a:bodyPr/>
          <a:lstStyle/>
          <a:p>
            <a:r>
              <a:rPr lang="en-US" dirty="0">
                <a:latin typeface="Times New Roman" panose="02020603050405020304" pitchFamily="18" charset="0"/>
                <a:cs typeface="Times New Roman" panose="02020603050405020304" pitchFamily="18" charset="0"/>
              </a:rPr>
              <a:t>Increasing the heat treatment cause to improve the properties of the steel, and increase the fatigue life, </a:t>
            </a:r>
            <a:r>
              <a:rPr lang="en-US" dirty="0" smtClean="0">
                <a:latin typeface="Times New Roman" panose="02020603050405020304" pitchFamily="18" charset="0"/>
                <a:cs typeface="Times New Roman" panose="02020603050405020304" pitchFamily="18" charset="0"/>
              </a:rPr>
              <a:t>the maximum improvements of  </a:t>
            </a:r>
            <a:r>
              <a:rPr lang="en-US" dirty="0">
                <a:latin typeface="Times New Roman" panose="02020603050405020304" pitchFamily="18" charset="0"/>
                <a:cs typeface="Times New Roman" panose="02020603050405020304" pitchFamily="18" charset="0"/>
              </a:rPr>
              <a:t>fatigue life at </a:t>
            </a:r>
            <a:r>
              <a:rPr lang="en-US" dirty="0" smtClean="0">
                <a:latin typeface="Times New Roman" panose="02020603050405020304" pitchFamily="18" charset="0"/>
                <a:cs typeface="Times New Roman" panose="02020603050405020304" pitchFamily="18" charset="0"/>
              </a:rPr>
              <a:t>950 C</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was </a:t>
            </a:r>
            <a:r>
              <a:rPr lang="en-US" dirty="0">
                <a:latin typeface="Times New Roman" panose="02020603050405020304" pitchFamily="18" charset="0"/>
                <a:cs typeface="Times New Roman" panose="02020603050405020304" pitchFamily="18" charset="0"/>
              </a:rPr>
              <a:t>990</a:t>
            </a:r>
            <a:r>
              <a:rPr lang="en-US" dirty="0" smtClean="0">
                <a:latin typeface="Times New Roman" panose="02020603050405020304" pitchFamily="18" charset="0"/>
                <a:cs typeface="Times New Roman" panose="02020603050405020304" pitchFamily="18" charset="0"/>
              </a:rPr>
              <a:t>% comparing with the </a:t>
            </a:r>
            <a:r>
              <a:rPr lang="en-US" smtClean="0">
                <a:latin typeface="Times New Roman" panose="02020603050405020304" pitchFamily="18" charset="0"/>
                <a:cs typeface="Times New Roman" panose="02020603050405020304" pitchFamily="18" charset="0"/>
              </a:rPr>
              <a:t>unheated specimen.</a:t>
            </a:r>
            <a:endParaRPr lang="en-US" dirty="0">
              <a:latin typeface="Times New Roman" panose="02020603050405020304" pitchFamily="18" charset="0"/>
              <a:cs typeface="Times New Roman" panose="02020603050405020304" pitchFamily="18" charset="0"/>
            </a:endParaRPr>
          </a:p>
          <a:p>
            <a:pPr algn="l" rtl="0"/>
            <a:endParaRPr lang="en-US" dirty="0"/>
          </a:p>
          <a:p>
            <a:pPr marL="0" indent="0" algn="l" rtl="0">
              <a:buNone/>
            </a:pPr>
            <a:endParaRPr lang="ar-SA" dirty="0"/>
          </a:p>
        </p:txBody>
      </p:sp>
    </p:spTree>
    <p:extLst>
      <p:ext uri="{BB962C8B-B14F-4D97-AF65-F5344CB8AC3E}">
        <p14:creationId xmlns:p14="http://schemas.microsoft.com/office/powerpoint/2010/main" xmlns="" val="22871539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mohammad\Desktop\question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271"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33334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1"/>
            <a:ext cx="7391400" cy="1470025"/>
          </a:xfrm>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  Abstract</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90600" y="1905000"/>
            <a:ext cx="7924800" cy="4114800"/>
          </a:xfrm>
        </p:spPr>
        <p:txBody>
          <a:bodyPr>
            <a:normAutofit/>
          </a:bodyPr>
          <a:lstStyle/>
          <a:p>
            <a:pPr rtl="0"/>
            <a:r>
              <a:rPr lang="en-US" sz="2400" b="1" dirty="0" smtClean="0">
                <a:solidFill>
                  <a:schemeClr val="tx1"/>
                </a:solidFill>
                <a:latin typeface="Times New Roman" pitchFamily="18" charset="0"/>
                <a:cs typeface="Times New Roman" pitchFamily="18" charset="0"/>
              </a:rPr>
              <a:t> In </a:t>
            </a:r>
            <a:r>
              <a:rPr lang="en-US" sz="2400" b="1" dirty="0">
                <a:solidFill>
                  <a:schemeClr val="tx1"/>
                </a:solidFill>
                <a:latin typeface="Times New Roman" pitchFamily="18" charset="0"/>
                <a:cs typeface="Times New Roman" pitchFamily="18" charset="0"/>
              </a:rPr>
              <a:t>this project we must study the effect of heat treatment in the fatigue life, by increasing the quenching temperature above A1 to 1150 (maximum solubility limits</a:t>
            </a:r>
            <a:r>
              <a:rPr lang="en-US" sz="2400" b="1" dirty="0" smtClean="0">
                <a:solidFill>
                  <a:schemeClr val="tx1"/>
                </a:solidFill>
                <a:latin typeface="Times New Roman" pitchFamily="18" charset="0"/>
                <a:cs typeface="Times New Roman" pitchFamily="18" charset="0"/>
              </a:rPr>
              <a:t>).</a:t>
            </a:r>
          </a:p>
          <a:p>
            <a:pPr rtl="0"/>
            <a:endParaRPr lang="en-US" sz="2400" b="1" dirty="0">
              <a:solidFill>
                <a:schemeClr val="tx1"/>
              </a:solidFill>
              <a:latin typeface="Times New Roman" pitchFamily="18" charset="0"/>
              <a:cs typeface="Times New Roman" pitchFamily="18" charset="0"/>
            </a:endParaRPr>
          </a:p>
          <a:p>
            <a:pPr rtl="0"/>
            <a:r>
              <a:rPr lang="en-US" sz="2400" b="1" dirty="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After </a:t>
            </a:r>
            <a:r>
              <a:rPr lang="en-US" sz="2400" b="1" dirty="0">
                <a:solidFill>
                  <a:schemeClr val="tx1"/>
                </a:solidFill>
                <a:latin typeface="Times New Roman" pitchFamily="18" charset="0"/>
                <a:cs typeface="Times New Roman" pitchFamily="18" charset="0"/>
              </a:rPr>
              <a:t>quenching and tempering we should study the fatigue life using fatigue testing machine and find the relation between the heat treatment temperature and number of cycles of the steel</a:t>
            </a:r>
            <a:r>
              <a:rPr lang="en-US" sz="2400" b="1" dirty="0">
                <a:latin typeface="Times New Roman" pitchFamily="18" charset="0"/>
                <a:cs typeface="Times New Roman" pitchFamily="18" charset="0"/>
              </a:rPr>
              <a:t>.</a:t>
            </a:r>
          </a:p>
          <a:p>
            <a:pPr rtl="0"/>
            <a:r>
              <a:rPr lang="en-US" sz="2400" dirty="0">
                <a:latin typeface="Times New Roman" pitchFamily="18" charset="0"/>
                <a:cs typeface="Times New Roman" pitchFamily="18" charset="0"/>
              </a:rPr>
              <a:t> </a:t>
            </a:r>
          </a:p>
          <a:p>
            <a:pPr algn="just" rtl="0"/>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Introduction</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90600" y="1295400"/>
            <a:ext cx="7943088" cy="4953000"/>
          </a:xfrm>
        </p:spPr>
        <p:txBody>
          <a:bodyPr/>
          <a:lstStyle/>
          <a:p>
            <a:pPr algn="just" rtl="0">
              <a:buNone/>
            </a:pPr>
            <a:endParaRPr lang="en-US" b="1" dirty="0" smtClean="0">
              <a:latin typeface="Times New Roman" panose="02020603050405020304" pitchFamily="18" charset="0"/>
              <a:cs typeface="Times New Roman" panose="02020603050405020304" pitchFamily="18" charset="0"/>
            </a:endParaRPr>
          </a:p>
          <a:p>
            <a:pPr rtl="0">
              <a:buNone/>
            </a:pPr>
            <a:r>
              <a:rPr lang="en-US" b="1" dirty="0" smtClean="0">
                <a:latin typeface="Times New Roman" panose="02020603050405020304" pitchFamily="18" charset="0"/>
                <a:cs typeface="Times New Roman" panose="02020603050405020304" pitchFamily="18" charset="0"/>
              </a:rPr>
              <a:t>   In our project we will find the relation between quenching temperature and number of cycle for steel alloy 1010 ,this search is not done yet , so maybe there is no relation, that’s what we want to figure out from our project. </a:t>
            </a:r>
          </a:p>
          <a:p>
            <a:pPr>
              <a:buNone/>
            </a:pPr>
            <a:endParaRPr lang="en-US" dirty="0" smtClean="0">
              <a:latin typeface="Arial" pitchFamily="34" charset="0"/>
            </a:endParaRPr>
          </a:p>
          <a:p>
            <a:pPr algn="just">
              <a:buNone/>
            </a:pPr>
            <a:endParaRPr lang="en-US" dirty="0" smtClean="0">
              <a:latin typeface="Arial" pitchFamily="34" charset="0"/>
            </a:endParaRPr>
          </a:p>
          <a:p>
            <a:pPr>
              <a:buNone/>
            </a:pPr>
            <a:endParaRPr lang="en-US" dirty="0">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Importance of study</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rtl="0"/>
            <a:r>
              <a:rPr lang="en-US" dirty="0" smtClean="0">
                <a:latin typeface="Times New Roman" pitchFamily="18" charset="0"/>
                <a:cs typeface="Times New Roman" pitchFamily="18" charset="0"/>
              </a:rPr>
              <a:t>If we got a positive relationship of heat treatment and fatigue life ,this will offer an alternatives process to increase the fatigue life instead of shot peening , and carburizing  with lower cost.</a:t>
            </a:r>
          </a:p>
          <a:p>
            <a:pPr marL="0" indent="0" rtl="0">
              <a:buNone/>
            </a:pPr>
            <a:endParaRPr lang="en-US" dirty="0" smtClean="0">
              <a:latin typeface="Times New Roman" pitchFamily="18" charset="0"/>
              <a:cs typeface="Times New Roman" pitchFamily="18" charset="0"/>
            </a:endParaRPr>
          </a:p>
          <a:p>
            <a:pPr rtl="0"/>
            <a:r>
              <a:rPr lang="en-US" dirty="0" smtClean="0">
                <a:latin typeface="Times New Roman" pitchFamily="18" charset="0"/>
                <a:cs typeface="Times New Roman" pitchFamily="18" charset="0"/>
              </a:rPr>
              <a:t>This project will contribute to the development of systematic education in the laboratories of the university education and to develop and support the industrial sector which is based on such industries</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Iron – carbon phase diagram</a:t>
            </a:r>
            <a:endParaRPr lang="en-US" dirty="0"/>
          </a:p>
        </p:txBody>
      </p:sp>
      <p:pic>
        <p:nvPicPr>
          <p:cNvPr id="4" name="صورة 4"/>
          <p:cNvPicPr>
            <a:picLocks noGrp="1"/>
          </p:cNvPicPr>
          <p:nvPr>
            <p:ph idx="1"/>
          </p:nvPr>
        </p:nvPicPr>
        <p:blipFill>
          <a:blip r:embed="rId2">
            <a:extLst>
              <a:ext uri="{28A0092B-C50C-407E-A947-70E740481C1C}">
                <a14:useLocalDpi xmlns:a14="http://schemas.microsoft.com/office/drawing/2010/main" xmlns="" val="0"/>
              </a:ext>
            </a:extLst>
          </a:blip>
          <a:stretch>
            <a:fillRect/>
          </a:stretch>
        </p:blipFill>
        <p:spPr bwMode="auto">
          <a:xfrm>
            <a:off x="1898891" y="1447800"/>
            <a:ext cx="6571767" cy="48006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FF0000"/>
                </a:solidFill>
                <a:latin typeface="Times New Roman" panose="02020603050405020304" pitchFamily="18" charset="0"/>
                <a:cs typeface="Times New Roman" panose="02020603050405020304" pitchFamily="18" charset="0"/>
              </a:rPr>
              <a:t>Iron - carbon phase diagram</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rtl="0"/>
            <a:r>
              <a:rPr lang="en-US" dirty="0" smtClean="0">
                <a:latin typeface="Times New Roman" pitchFamily="18" charset="0"/>
                <a:cs typeface="Times New Roman" pitchFamily="18" charset="0"/>
              </a:rPr>
              <a:t>The iron – carbon diagram shows the   austenite region (</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 varies from      723 c</a:t>
            </a:r>
            <a:r>
              <a:rPr lang="en-US" baseline="30000" dirty="0" smtClean="0">
                <a:latin typeface="Times New Roman" pitchFamily="18" charset="0"/>
                <a:cs typeface="Times New Roman" pitchFamily="18" charset="0"/>
              </a:rPr>
              <a:t>o </a:t>
            </a:r>
            <a:r>
              <a:rPr lang="en-US" dirty="0" smtClean="0">
                <a:latin typeface="Times New Roman" pitchFamily="18" charset="0"/>
                <a:cs typeface="Times New Roman" pitchFamily="18" charset="0"/>
              </a:rPr>
              <a:t>-   1495 c</a:t>
            </a:r>
            <a:r>
              <a:rPr lang="en-US" baseline="30000" dirty="0" smtClean="0">
                <a:latin typeface="Times New Roman" pitchFamily="18" charset="0"/>
                <a:cs typeface="Times New Roman" pitchFamily="18" charset="0"/>
              </a:rPr>
              <a:t>o</a:t>
            </a:r>
            <a:endParaRPr lang="en-US" dirty="0" smtClean="0">
              <a:latin typeface="Times New Roman" pitchFamily="18" charset="0"/>
              <a:cs typeface="Times New Roman" pitchFamily="18" charset="0"/>
            </a:endParaRPr>
          </a:p>
          <a:p>
            <a:pPr marL="137160" indent="0" rtl="0">
              <a:buNone/>
            </a:pPr>
            <a:r>
              <a:rPr lang="en-US" dirty="0" smtClean="0">
                <a:latin typeface="Times New Roman" pitchFamily="18" charset="0"/>
                <a:cs typeface="Times New Roman" pitchFamily="18" charset="0"/>
              </a:rPr>
              <a:t> </a:t>
            </a:r>
          </a:p>
          <a:p>
            <a:pPr rtl="0"/>
            <a:r>
              <a:rPr lang="en-US" dirty="0" smtClean="0">
                <a:latin typeface="Times New Roman" pitchFamily="18" charset="0"/>
                <a:cs typeface="Times New Roman" pitchFamily="18" charset="0"/>
              </a:rPr>
              <a:t>In our project we will use austenite region (</a:t>
            </a:r>
            <a:r>
              <a:rPr lang="en-US"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rPr>
              <a:t>) starts from 750 c</a:t>
            </a:r>
            <a:r>
              <a:rPr lang="en-US" baseline="30000" dirty="0" smtClean="0">
                <a:latin typeface="Times New Roman" pitchFamily="18" charset="0"/>
                <a:cs typeface="Times New Roman" pitchFamily="18" charset="0"/>
              </a:rPr>
              <a:t>o </a:t>
            </a:r>
            <a:r>
              <a:rPr lang="en-US" dirty="0" smtClean="0">
                <a:latin typeface="Times New Roman" pitchFamily="18" charset="0"/>
                <a:cs typeface="Times New Roman" pitchFamily="18" charset="0"/>
              </a:rPr>
              <a:t>to 1100 c</a:t>
            </a:r>
            <a:r>
              <a:rPr lang="en-US" baseline="30000" dirty="0" smtClean="0">
                <a:latin typeface="Times New Roman" pitchFamily="18" charset="0"/>
                <a:cs typeface="Times New Roman" pitchFamily="18" charset="0"/>
              </a:rPr>
              <a:t>o </a:t>
            </a:r>
            <a:r>
              <a:rPr lang="en-US" dirty="0" smtClean="0">
                <a:latin typeface="Times New Roman" pitchFamily="18" charset="0"/>
                <a:cs typeface="Times New Roman" pitchFamily="18" charset="0"/>
              </a:rPr>
              <a:t>maximum solubility limits.</a:t>
            </a:r>
          </a:p>
          <a:p>
            <a:pPr algn="just" rtl="0">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latin typeface="Times New Roman" panose="02020603050405020304" pitchFamily="18" charset="0"/>
                <a:cs typeface="Times New Roman" panose="02020603050405020304" pitchFamily="18" charset="0"/>
              </a:rPr>
              <a:t>C-Curve (TTT diagram)</a:t>
            </a:r>
            <a:endParaRPr lang="en-US" b="1" i="1" dirty="0">
              <a:solidFill>
                <a:srgbClr val="FF0000"/>
              </a:solidFill>
              <a:latin typeface="Times New Roman" panose="02020603050405020304" pitchFamily="18" charset="0"/>
              <a:cs typeface="Times New Roman" panose="02020603050405020304" pitchFamily="18" charset="0"/>
            </a:endParaRPr>
          </a:p>
        </p:txBody>
      </p:sp>
      <p:pic>
        <p:nvPicPr>
          <p:cNvPr id="1027" name="Picture 3" descr="D:\Documents and Settings\mohannad\Desktop\TTT-curve-for-carbon-steel-AISI-1050.jpg"/>
          <p:cNvPicPr>
            <a:picLocks noGrp="1" noChangeAspect="1" noChangeArrowheads="1"/>
          </p:cNvPicPr>
          <p:nvPr>
            <p:ph idx="1"/>
          </p:nvPr>
        </p:nvPicPr>
        <p:blipFill>
          <a:blip r:embed="rId2"/>
          <a:stretch>
            <a:fillRect/>
          </a:stretch>
        </p:blipFill>
        <p:spPr bwMode="auto">
          <a:xfrm>
            <a:off x="2403475" y="1562100"/>
            <a:ext cx="5562600" cy="4572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FF0000"/>
                </a:solidFill>
                <a:latin typeface="Times New Roman" panose="02020603050405020304" pitchFamily="18" charset="0"/>
                <a:cs typeface="Times New Roman" panose="02020603050405020304" pitchFamily="18" charset="0"/>
              </a:rPr>
              <a:t>C-Curve ( TTT diagram)</a:t>
            </a:r>
            <a:endParaRPr lang="en-US" b="1" i="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90600" y="1905000"/>
            <a:ext cx="7345680" cy="4038600"/>
          </a:xfrm>
        </p:spPr>
        <p:txBody>
          <a:bodyPr/>
          <a:lstStyle/>
          <a:p>
            <a:pPr rtl="0"/>
            <a:r>
              <a:rPr lang="en-US" dirty="0" smtClean="0">
                <a:latin typeface="Times New Roman" panose="02020603050405020304" pitchFamily="18" charset="0"/>
                <a:cs typeface="Times New Roman" panose="02020603050405020304" pitchFamily="18" charset="0"/>
              </a:rPr>
              <a:t>From (TTT diagram) if we make a rapid cooling the austenite  transform to martensite ( BCC unit cell transform to BCT unit cell ) which has high hardness.</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432</TotalTime>
  <Words>1078</Words>
  <Application>Microsoft Office PowerPoint</Application>
  <PresentationFormat>On-screen Show (4:3)</PresentationFormat>
  <Paragraphs>130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An-Najah National University FACULTY OF ENGINEERING             Mechanical engineering department</vt:lpstr>
      <vt:lpstr>Outline</vt:lpstr>
      <vt:lpstr>  Abstract</vt:lpstr>
      <vt:lpstr>Introduction</vt:lpstr>
      <vt:lpstr>Importance of study</vt:lpstr>
      <vt:lpstr>Iron – carbon phase diagram</vt:lpstr>
      <vt:lpstr>Iron - carbon phase diagram</vt:lpstr>
      <vt:lpstr>C-Curve (TTT diagram)</vt:lpstr>
      <vt:lpstr>C-Curve ( TTT diagram)</vt:lpstr>
      <vt:lpstr>Steel alloy 1010</vt:lpstr>
      <vt:lpstr>Equipment </vt:lpstr>
      <vt:lpstr>Type of furnace </vt:lpstr>
      <vt:lpstr>Experimental procedure</vt:lpstr>
      <vt:lpstr>Slide 14</vt:lpstr>
      <vt:lpstr>Slide 15</vt:lpstr>
      <vt:lpstr>Results and Analysis:</vt:lpstr>
      <vt:lpstr>Slide 17</vt:lpstr>
      <vt:lpstr>Slide 18</vt:lpstr>
      <vt:lpstr>Discussion</vt:lpstr>
      <vt:lpstr>Slide 20</vt:lpstr>
      <vt:lpstr>Slide 21</vt:lpstr>
      <vt:lpstr>Conclusions and Recommendation:</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outlines</dc:title>
  <dc:creator>Mohanad</dc:creator>
  <cp:lastModifiedBy>Mohanad</cp:lastModifiedBy>
  <cp:revision>52</cp:revision>
  <dcterms:created xsi:type="dcterms:W3CDTF">2014-05-12T15:43:15Z</dcterms:created>
  <dcterms:modified xsi:type="dcterms:W3CDTF">2014-05-14T06:52:54Z</dcterms:modified>
</cp:coreProperties>
</file>