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handoutMasterIdLst>
    <p:handoutMasterId r:id="rId58"/>
  </p:handoutMasterIdLst>
  <p:sldIdLst>
    <p:sldId id="256" r:id="rId2"/>
    <p:sldId id="283" r:id="rId3"/>
    <p:sldId id="259" r:id="rId4"/>
    <p:sldId id="279" r:id="rId5"/>
    <p:sldId id="310" r:id="rId6"/>
    <p:sldId id="311" r:id="rId7"/>
    <p:sldId id="312" r:id="rId8"/>
    <p:sldId id="313" r:id="rId9"/>
    <p:sldId id="314" r:id="rId10"/>
    <p:sldId id="280" r:id="rId11"/>
    <p:sldId id="281" r:id="rId12"/>
    <p:sldId id="430" r:id="rId13"/>
    <p:sldId id="263" r:id="rId14"/>
    <p:sldId id="378" r:id="rId15"/>
    <p:sldId id="429" r:id="rId16"/>
    <p:sldId id="264" r:id="rId17"/>
    <p:sldId id="268" r:id="rId18"/>
    <p:sldId id="276" r:id="rId19"/>
    <p:sldId id="309" r:id="rId20"/>
    <p:sldId id="285" r:id="rId21"/>
    <p:sldId id="286" r:id="rId22"/>
    <p:sldId id="301" r:id="rId23"/>
    <p:sldId id="287" r:id="rId24"/>
    <p:sldId id="302" r:id="rId25"/>
    <p:sldId id="296" r:id="rId26"/>
    <p:sldId id="288" r:id="rId27"/>
    <p:sldId id="290" r:id="rId28"/>
    <p:sldId id="316" r:id="rId29"/>
    <p:sldId id="315" r:id="rId30"/>
    <p:sldId id="291" r:id="rId31"/>
    <p:sldId id="297" r:id="rId32"/>
    <p:sldId id="304" r:id="rId33"/>
    <p:sldId id="305" r:id="rId34"/>
    <p:sldId id="306" r:id="rId35"/>
    <p:sldId id="293" r:id="rId36"/>
    <p:sldId id="318" r:id="rId37"/>
    <p:sldId id="299" r:id="rId38"/>
    <p:sldId id="307" r:id="rId39"/>
    <p:sldId id="308" r:id="rId40"/>
    <p:sldId id="319" r:id="rId41"/>
    <p:sldId id="321" r:id="rId42"/>
    <p:sldId id="282" r:id="rId43"/>
    <p:sldId id="434" r:id="rId44"/>
    <p:sldId id="436" r:id="rId45"/>
    <p:sldId id="435" r:id="rId46"/>
    <p:sldId id="437" r:id="rId47"/>
    <p:sldId id="438" r:id="rId48"/>
    <p:sldId id="284" r:id="rId49"/>
    <p:sldId id="322" r:id="rId50"/>
    <p:sldId id="431" r:id="rId51"/>
    <p:sldId id="432" r:id="rId52"/>
    <p:sldId id="433" r:id="rId53"/>
    <p:sldId id="303" r:id="rId54"/>
    <p:sldId id="298" r:id="rId55"/>
    <p:sldId id="487"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735E"/>
    <a:srgbClr val="597662"/>
    <a:srgbClr val="FFFFFF"/>
    <a:srgbClr val="7494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all" spc="50" baseline="0">
                <a:solidFill>
                  <a:schemeClr val="tx1">
                    <a:lumMod val="65000"/>
                    <a:lumOff val="35000"/>
                  </a:schemeClr>
                </a:solidFill>
                <a:latin typeface="+mn-lt"/>
                <a:ea typeface="+mn-ea"/>
                <a:cs typeface="+mn-cs"/>
              </a:defRPr>
            </a:pPr>
            <a:r>
              <a:rPr lang="en-US"/>
              <a:t>Biogas Content </a:t>
            </a:r>
          </a:p>
        </c:rich>
      </c:tx>
      <c:overlay val="0"/>
      <c:spPr>
        <a:noFill/>
        <a:ln>
          <a:noFill/>
        </a:ln>
        <a:effectLst/>
      </c:spPr>
      <c:txPr>
        <a:bodyPr rot="0" spcFirstLastPara="1" vertOverflow="ellipsis" vert="horz" wrap="square" anchor="ctr" anchorCtr="1"/>
        <a:lstStyle/>
        <a:p>
          <a:pPr>
            <a:defRPr sz="1862"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4-A97D-4485-BCD7-C7D830DAD227}"/>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2-A97D-4485-BCD7-C7D830DAD227}"/>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A97D-4485-BCD7-C7D830DAD227}"/>
              </c:ext>
            </c:extLst>
          </c:dPt>
          <c:dLbls>
            <c:dLbl>
              <c:idx val="0"/>
              <c:layout>
                <c:manualLayout>
                  <c:x val="2.7286871297722528E-2"/>
                  <c:y val="-5.155644164352622E-2"/>
                </c:manualLayout>
              </c:layout>
              <c:tx>
                <c:rich>
                  <a:bodyPr/>
                  <a:lstStyle/>
                  <a:p>
                    <a:fld id="{598F65DC-8508-4940-A1CB-7AA07DDC5B95}" type="VALUE">
                      <a:rPr lang="en-US" smtClean="0">
                        <a:solidFill>
                          <a:schemeClr val="tx1"/>
                        </a:solidFill>
                      </a:rPr>
                      <a:pPr/>
                      <a:t>[VALUE]</a:t>
                    </a:fld>
                    <a:r>
                      <a:rPr lang="en-US" baseline="0">
                        <a:solidFill>
                          <a:schemeClr val="tx1"/>
                        </a:solidFill>
                      </a:rPr>
                      <a:t> %</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A97D-4485-BCD7-C7D830DAD227}"/>
                </c:ext>
              </c:extLst>
            </c:dLbl>
            <c:dLbl>
              <c:idx val="1"/>
              <c:layout>
                <c:manualLayout>
                  <c:x val="-1.6276826403078468E-2"/>
                  <c:y val="1.5977706776616571E-2"/>
                </c:manualLayout>
              </c:layout>
              <c:tx>
                <c:rich>
                  <a:bodyPr/>
                  <a:lstStyle/>
                  <a:p>
                    <a:fld id="{EF96AC5A-3E9D-4749-8478-6F25CA528193}" type="VALUE">
                      <a:rPr lang="en-US" smtClean="0">
                        <a:solidFill>
                          <a:schemeClr val="tx1"/>
                        </a:solidFill>
                      </a:rPr>
                      <a:pPr/>
                      <a:t>[VALUE]</a:t>
                    </a:fld>
                    <a:r>
                      <a:rPr lang="en-US" baseline="0" dirty="0">
                        <a:solidFill>
                          <a:schemeClr val="tx1"/>
                        </a:solidFill>
                      </a:rPr>
                      <a:t>%</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A97D-4485-BCD7-C7D830DAD227}"/>
                </c:ext>
              </c:extLst>
            </c:dLbl>
            <c:dLbl>
              <c:idx val="2"/>
              <c:layout>
                <c:manualLayout>
                  <c:x val="4.166371236488004E-3"/>
                  <c:y val="1.7523877299233211E-2"/>
                </c:manualLayout>
              </c:layout>
              <c:tx>
                <c:rich>
                  <a:bodyPr/>
                  <a:lstStyle/>
                  <a:p>
                    <a:fld id="{50A2FFCB-DFB6-4D0C-924C-8CF75E24983A}" type="VALUE">
                      <a:rPr lang="en-US" smtClean="0">
                        <a:solidFill>
                          <a:schemeClr val="tx1"/>
                        </a:solidFill>
                      </a:rPr>
                      <a:pPr/>
                      <a:t>[VALUE]</a:t>
                    </a:fld>
                    <a:r>
                      <a:rPr lang="en-US" baseline="0" dirty="0">
                        <a:solidFill>
                          <a:schemeClr val="tx1"/>
                        </a:solidFill>
                      </a:rPr>
                      <a:t>%</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97D-4485-BCD7-C7D830DAD227}"/>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Methane</c:v>
                </c:pt>
                <c:pt idx="1">
                  <c:v>Carbon dioxide</c:v>
                </c:pt>
                <c:pt idx="2">
                  <c:v>hydrogen sulphide</c:v>
                </c:pt>
              </c:strCache>
            </c:strRef>
          </c:cat>
          <c:val>
            <c:numRef>
              <c:f>Sheet1!$B$2:$B$4</c:f>
              <c:numCache>
                <c:formatCode>General</c:formatCode>
                <c:ptCount val="3"/>
                <c:pt idx="0">
                  <c:v>70</c:v>
                </c:pt>
                <c:pt idx="1">
                  <c:v>29</c:v>
                </c:pt>
                <c:pt idx="2">
                  <c:v>1</c:v>
                </c:pt>
              </c:numCache>
            </c:numRef>
          </c:val>
          <c:extLst>
            <c:ext xmlns:c16="http://schemas.microsoft.com/office/drawing/2014/chart" uri="{C3380CC4-5D6E-409C-BE32-E72D297353CC}">
              <c16:uniqueId val="{00000000-A97D-4485-BCD7-C7D830DAD227}"/>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77271759948923"/>
          <c:y val="8.7885301134860372E-2"/>
          <c:w val="0.80719301979144498"/>
          <c:h val="0.7876621689015012"/>
        </c:manualLayout>
      </c:layout>
      <c:scatterChart>
        <c:scatterStyle val="lineMarker"/>
        <c:varyColors val="0"/>
        <c:ser>
          <c:idx val="0"/>
          <c:order val="0"/>
          <c:tx>
            <c:v>Average velocity of water</c:v>
          </c:tx>
          <c:spPr>
            <a:ln w="25400" cap="rnd">
              <a:noFill/>
              <a:round/>
            </a:ln>
            <a:effectLst/>
          </c:spPr>
          <c:marker>
            <c:symbol val="diamond"/>
            <c:size val="8"/>
            <c:spPr>
              <a:noFill/>
              <a:ln w="19050">
                <a:solidFill>
                  <a:schemeClr val="accent1"/>
                </a:solidFill>
              </a:ln>
              <a:effectLst/>
            </c:spPr>
          </c:marker>
          <c:yVal>
            <c:numRef>
              <c:f>Sheet1!$R$21:$R$25</c:f>
              <c:numCache>
                <c:formatCode>0.0000</c:formatCode>
                <c:ptCount val="5"/>
                <c:pt idx="0">
                  <c:v>1.436E-2</c:v>
                </c:pt>
                <c:pt idx="1">
                  <c:v>1.8200000000000001E-2</c:v>
                </c:pt>
                <c:pt idx="2">
                  <c:v>3.78E-2</c:v>
                </c:pt>
                <c:pt idx="3">
                  <c:v>0.1149</c:v>
                </c:pt>
                <c:pt idx="4">
                  <c:v>0.3165</c:v>
                </c:pt>
              </c:numCache>
            </c:numRef>
          </c:yVal>
          <c:smooth val="0"/>
          <c:extLst>
            <c:ext xmlns:c16="http://schemas.microsoft.com/office/drawing/2014/chart" uri="{C3380CC4-5D6E-409C-BE32-E72D297353CC}">
              <c16:uniqueId val="{00000000-48D2-402E-A759-AE61ECA55549}"/>
            </c:ext>
          </c:extLst>
        </c:ser>
        <c:ser>
          <c:idx val="1"/>
          <c:order val="1"/>
          <c:tx>
            <c:v>Average Velocity of liquid sludge </c:v>
          </c:tx>
          <c:spPr>
            <a:ln w="25400" cap="rnd">
              <a:noFill/>
              <a:round/>
            </a:ln>
            <a:effectLst/>
          </c:spPr>
          <c:marker>
            <c:symbol val="circle"/>
            <c:size val="8"/>
            <c:spPr>
              <a:noFill/>
              <a:ln w="19050">
                <a:solidFill>
                  <a:srgbClr val="FF0000"/>
                </a:solidFill>
              </a:ln>
              <a:effectLst/>
            </c:spPr>
          </c:marker>
          <c:yVal>
            <c:numRef>
              <c:f>Sheet1!$S$21:$S$25</c:f>
              <c:numCache>
                <c:formatCode>0.0000</c:formatCode>
                <c:ptCount val="5"/>
                <c:pt idx="0">
                  <c:v>5.1673500000000002E-3</c:v>
                </c:pt>
                <c:pt idx="1">
                  <c:v>1.1360800000000001E-2</c:v>
                </c:pt>
                <c:pt idx="2">
                  <c:v>2.69E-2</c:v>
                </c:pt>
                <c:pt idx="3">
                  <c:v>7.5218199999999999E-2</c:v>
                </c:pt>
                <c:pt idx="4">
                  <c:v>9.4203300000000004E-2</c:v>
                </c:pt>
              </c:numCache>
            </c:numRef>
          </c:yVal>
          <c:smooth val="0"/>
          <c:extLst>
            <c:ext xmlns:c16="http://schemas.microsoft.com/office/drawing/2014/chart" uri="{C3380CC4-5D6E-409C-BE32-E72D297353CC}">
              <c16:uniqueId val="{00000001-48D2-402E-A759-AE61ECA55549}"/>
            </c:ext>
          </c:extLst>
        </c:ser>
        <c:dLbls>
          <c:showLegendKey val="0"/>
          <c:showVal val="0"/>
          <c:showCatName val="0"/>
          <c:showSerName val="0"/>
          <c:showPercent val="0"/>
          <c:showBubbleSize val="0"/>
        </c:dLbls>
        <c:axId val="1323318384"/>
        <c:axId val="1900309456"/>
      </c:scatterChart>
      <c:valAx>
        <c:axId val="132331838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b="1">
                    <a:solidFill>
                      <a:sysClr val="windowText" lastClr="000000"/>
                    </a:solidFill>
                    <a:latin typeface="Times New Roman" panose="02020603050405020304" pitchFamily="18" charset="0"/>
                    <a:cs typeface="Times New Roman" panose="02020603050405020304" pitchFamily="18" charset="0"/>
                  </a:rPr>
                  <a:t>Test</a:t>
                </a:r>
              </a:p>
            </c:rich>
          </c:tx>
          <c:layout>
            <c:manualLayout>
              <c:xMode val="edge"/>
              <c:yMode val="edge"/>
              <c:x val="0.52613548982052916"/>
              <c:y val="0.9344581258297217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cross"/>
        <c:minorTickMark val="in"/>
        <c:tickLblPos val="nextTo"/>
        <c:spPr>
          <a:noFill/>
          <a:ln w="1524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900309456"/>
        <c:crosses val="autoZero"/>
        <c:crossBetween val="midCat"/>
      </c:valAx>
      <c:valAx>
        <c:axId val="190030945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a:t>
                </a:r>
                <a:r>
                  <a:rPr lang="en-US" sz="1100" b="1">
                    <a:solidFill>
                      <a:sysClr val="windowText" lastClr="000000"/>
                    </a:solidFill>
                    <a:latin typeface="Times New Roman" panose="02020603050405020304" pitchFamily="18" charset="0"/>
                    <a:cs typeface="Times New Roman" panose="02020603050405020304" pitchFamily="18" charset="0"/>
                  </a:rPr>
                  <a:t>Average Velocity</a:t>
                </a:r>
                <a:r>
                  <a:rPr lang="en-US" sz="1100" b="1" baseline="0">
                    <a:solidFill>
                      <a:sysClr val="windowText" lastClr="000000"/>
                    </a:solidFill>
                    <a:latin typeface="Times New Roman" panose="02020603050405020304" pitchFamily="18" charset="0"/>
                    <a:cs typeface="Times New Roman" panose="02020603050405020304" pitchFamily="18" charset="0"/>
                  </a:rPr>
                  <a:t> (m/s)</a:t>
                </a:r>
                <a:endParaRPr lang="en-US" sz="1100" b="1">
                  <a:solidFill>
                    <a:sysClr val="windowText" lastClr="000000"/>
                  </a:solidFill>
                  <a:latin typeface="Times New Roman" panose="02020603050405020304" pitchFamily="18" charset="0"/>
                  <a:cs typeface="Times New Roman" panose="02020603050405020304" pitchFamily="18" charset="0"/>
                </a:endParaRPr>
              </a:p>
            </c:rich>
          </c:tx>
          <c:layout>
            <c:manualLayout>
              <c:xMode val="edge"/>
              <c:yMode val="edge"/>
              <c:x val="2.7900767211790828E-2"/>
              <c:y val="0.3244411003631598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0" sourceLinked="1"/>
        <c:majorTickMark val="cross"/>
        <c:minorTickMark val="in"/>
        <c:tickLblPos val="nextTo"/>
        <c:spPr>
          <a:noFill/>
          <a:ln w="15240">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323318384"/>
        <c:crosses val="autoZero"/>
        <c:crossBetween val="midCat"/>
      </c:valAx>
      <c:spPr>
        <a:noFill/>
        <a:ln w="15240">
          <a:solidFill>
            <a:schemeClr val="tx1"/>
          </a:solidFill>
        </a:ln>
        <a:effectLst/>
      </c:spPr>
    </c:plotArea>
    <c:legend>
      <c:legendPos val="tr"/>
      <c:legendEntry>
        <c:idx val="0"/>
        <c:txPr>
          <a:bodyPr rot="0" spcFirstLastPara="1" vertOverflow="ellipsis" vert="horz" wrap="square" anchor="ctr" anchorCtr="1"/>
          <a:lstStyle/>
          <a:p>
            <a:pPr>
              <a:defRPr sz="9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Entry>
      <c:legendEntry>
        <c:idx val="1"/>
        <c:txPr>
          <a:bodyPr rot="0" spcFirstLastPara="1" vertOverflow="ellipsis" vert="horz" wrap="square" anchor="ctr" anchorCtr="1"/>
          <a:lstStyle/>
          <a:p>
            <a:pPr>
              <a:defRPr sz="9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Entry>
      <c:layout>
        <c:manualLayout>
          <c:xMode val="edge"/>
          <c:yMode val="edge"/>
          <c:x val="0.15907614913520426"/>
          <c:y val="0.10510422797996512"/>
          <c:w val="0.34086283889861008"/>
          <c:h val="0.12316965076307984"/>
        </c:manualLayout>
      </c:layout>
      <c:overlay val="0"/>
      <c:spPr>
        <a:noFill/>
        <a:ln w="12700">
          <a:solidFill>
            <a:schemeClr val="tx1"/>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E0B7AD-D49C-502D-5C33-60619BEB5D5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BC7DCDB-61CA-D523-14C2-152A3BFC43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D0D782-4D57-4E0C-B103-2B6CB7FA6E83}" type="datetimeFigureOut">
              <a:rPr lang="en-US" smtClean="0"/>
              <a:t>1/8/2024</a:t>
            </a:fld>
            <a:endParaRPr lang="en-US"/>
          </a:p>
        </p:txBody>
      </p:sp>
      <p:sp>
        <p:nvSpPr>
          <p:cNvPr id="4" name="Footer Placeholder 3">
            <a:extLst>
              <a:ext uri="{FF2B5EF4-FFF2-40B4-BE49-F238E27FC236}">
                <a16:creationId xmlns:a16="http://schemas.microsoft.com/office/drawing/2014/main" id="{C2850C1A-CE8E-06AA-FED2-0D09AA4BD1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AC4B9C4-E11D-F7BE-CFCF-C6E7DFEF6D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BC292A5-9832-4C80-8A7C-28A6766DAEA6}" type="slidenum">
              <a:rPr lang="en-US" smtClean="0"/>
              <a:t>‹#›</a:t>
            </a:fld>
            <a:endParaRPr lang="en-US"/>
          </a:p>
        </p:txBody>
      </p:sp>
    </p:spTree>
    <p:extLst>
      <p:ext uri="{BB962C8B-B14F-4D97-AF65-F5344CB8AC3E}">
        <p14:creationId xmlns:p14="http://schemas.microsoft.com/office/powerpoint/2010/main" val="203159254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94C31E-FCCD-47F5-AB9C-A29A809226D3}" type="datetimeFigureOut">
              <a:rPr lang="en-US" smtClean="0"/>
              <a:t>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61B6C7-EBF8-4CBB-951D-B728330BC0F3}" type="slidenum">
              <a:rPr lang="en-US" smtClean="0"/>
              <a:t>‹#›</a:t>
            </a:fld>
            <a:endParaRPr lang="en-US"/>
          </a:p>
        </p:txBody>
      </p:sp>
    </p:spTree>
    <p:extLst>
      <p:ext uri="{BB962C8B-B14F-4D97-AF65-F5344CB8AC3E}">
        <p14:creationId xmlns:p14="http://schemas.microsoft.com/office/powerpoint/2010/main" val="147564901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E00E629-E753-4A4B-8386-A19A52D72BF5}" type="slidenum">
              <a:rPr lang="en-US" smtClean="0"/>
              <a:t>15</a:t>
            </a:fld>
            <a:endParaRPr lang="en-US"/>
          </a:p>
        </p:txBody>
      </p:sp>
    </p:spTree>
    <p:extLst>
      <p:ext uri="{BB962C8B-B14F-4D97-AF65-F5344CB8AC3E}">
        <p14:creationId xmlns:p14="http://schemas.microsoft.com/office/powerpoint/2010/main" val="3152676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41</a:t>
            </a:fld>
            <a:endParaRPr lang="en-US"/>
          </a:p>
        </p:txBody>
      </p:sp>
    </p:spTree>
    <p:extLst>
      <p:ext uri="{BB962C8B-B14F-4D97-AF65-F5344CB8AC3E}">
        <p14:creationId xmlns:p14="http://schemas.microsoft.com/office/powerpoint/2010/main" val="1362849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E00E629-E753-4A4B-8386-A19A52D72BF5}" type="slidenum">
              <a:rPr lang="en-US" smtClean="0"/>
              <a:t>55</a:t>
            </a:fld>
            <a:endParaRPr lang="en-US"/>
          </a:p>
        </p:txBody>
      </p:sp>
    </p:spTree>
    <p:extLst>
      <p:ext uri="{BB962C8B-B14F-4D97-AF65-F5344CB8AC3E}">
        <p14:creationId xmlns:p14="http://schemas.microsoft.com/office/powerpoint/2010/main" val="9786159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9DA3033C-C8A5-4113-9F89-FFEF645A2538}" type="datetime1">
              <a:rPr lang="en-US" smtClean="0"/>
              <a:t>1/8/2024</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17989" y="264033"/>
            <a:ext cx="838199" cy="767687"/>
          </a:xfrm>
        </p:spPr>
        <p:txBody>
          <a:bodyPr/>
          <a:lstStyle>
            <a:lvl1pPr>
              <a:defRPr sz="2000" b="0" i="0">
                <a:latin typeface="+mj-lt"/>
              </a:defRPr>
            </a:lvl1pPr>
          </a:lstStyle>
          <a:p>
            <a:r>
              <a:rPr lang="en-US" dirty="0"/>
              <a:t>1/22</a:t>
            </a:r>
          </a:p>
        </p:txBody>
      </p:sp>
    </p:spTree>
    <p:extLst>
      <p:ext uri="{BB962C8B-B14F-4D97-AF65-F5344CB8AC3E}">
        <p14:creationId xmlns:p14="http://schemas.microsoft.com/office/powerpoint/2010/main" val="2374816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E3A6A-7428-437E-AB46-5134AA944E9F}" type="datetime1">
              <a:rPr lang="en-US" smtClean="0"/>
              <a:t>1/8/2024</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1993440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C2B4AC4-8CFA-4D51-B5D3-DCC388FD82A4}"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2471065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C65EB35-F510-4D2E-A993-B84C9A113D65}"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1344940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C3B5F1-2F93-4A57-8FE3-B95603457860}"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313365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4FF7848-F1EB-47D3-B350-3E1DD28899C5}" type="datetime1">
              <a:rPr lang="en-US" smtClean="0"/>
              <a:t>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2364964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F1A4FDE-EEA9-433B-96B2-4747F6CD77B9}" type="datetime1">
              <a:rPr lang="en-US" smtClean="0"/>
              <a:t>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30966664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9F4181-7F3D-4B64-AA27-3A560ACE02F9}"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4249038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9B8EF9-D56F-4B05-977D-67DAC00ECD03}"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108455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758277-E278-4536-9D43-855B2E0EA25B}"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2950642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013464-5658-4BC5-A15C-4A6EA7B15D70}" type="datetime1">
              <a:rPr lang="en-US" smtClean="0"/>
              <a:t>1/8/2024</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1395368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1DC605-6F99-4FBF-BA24-784C958BAD7D}" type="datetime1">
              <a:rPr lang="en-US" smtClean="0"/>
              <a:t>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56513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158779-59A9-4C55-BAF4-176A9E293C64}" type="datetime1">
              <a:rPr lang="en-US" smtClean="0"/>
              <a:t>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2413094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5D5AF-5A07-4A0C-A671-B34F36A3504A}" type="datetime1">
              <a:rPr lang="en-US" smtClean="0"/>
              <a:t>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167322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8F725-472A-48EA-9EA7-9FF1B2FDA171}" type="datetime1">
              <a:rPr lang="en-US" smtClean="0"/>
              <a:t>1/8/2024</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64930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ADDFC7-F735-42DA-84AC-98C6437C2F78}" type="datetime1">
              <a:rPr lang="en-US" smtClean="0"/>
              <a:t>1/8/2024</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2902768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628755-8FAB-4C56-8E01-EF304A771974}" type="datetime1">
              <a:rPr lang="en-US" smtClean="0"/>
              <a:t>1/8/2024</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4FD03F7-A75A-47A6-B026-AEC2AD4D4B17}" type="slidenum">
              <a:rPr lang="en-US" smtClean="0"/>
              <a:t>‹#›</a:t>
            </a:fld>
            <a:endParaRPr lang="en-US"/>
          </a:p>
        </p:txBody>
      </p:sp>
    </p:spTree>
    <p:extLst>
      <p:ext uri="{BB962C8B-B14F-4D97-AF65-F5344CB8AC3E}">
        <p14:creationId xmlns:p14="http://schemas.microsoft.com/office/powerpoint/2010/main" val="3755319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2947A047-4A56-4562-B35E-327B599AF246}" type="datetime1">
              <a:rPr lang="en-US" smtClean="0"/>
              <a:t>1/8/2024</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B4FD03F7-A75A-47A6-B026-AEC2AD4D4B17}" type="slidenum">
              <a:rPr lang="en-US" smtClean="0"/>
              <a:t>‹#›</a:t>
            </a:fld>
            <a:endParaRPr lang="en-US"/>
          </a:p>
        </p:txBody>
      </p:sp>
    </p:spTree>
    <p:extLst>
      <p:ext uri="{BB962C8B-B14F-4D97-AF65-F5344CB8AC3E}">
        <p14:creationId xmlns:p14="http://schemas.microsoft.com/office/powerpoint/2010/main" val="1733579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https://www.picpedia.org/chalkboard/m/methodology.html" TargetMode="External"/><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flonergia.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thebluediamondgallery.com/typewriter/o/objectives.html"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90.png"/><Relationship Id="rId4" Type="http://schemas.openxmlformats.org/officeDocument/2006/relationships/image" Target="../media/image58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blogs.hss.ed.ac.uk/pubs-and-publications/2016/10/17/preparing-for-your-literature-review/"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C9B5-3978-61C7-DD46-3FC00533DEF1}"/>
              </a:ext>
            </a:extLst>
          </p:cNvPr>
          <p:cNvSpPr>
            <a:spLocks noGrp="1"/>
          </p:cNvSpPr>
          <p:nvPr>
            <p:ph type="ctrTitle"/>
          </p:nvPr>
        </p:nvSpPr>
        <p:spPr>
          <a:xfrm>
            <a:off x="1269255" y="1356783"/>
            <a:ext cx="8825658" cy="2677648"/>
          </a:xfrm>
        </p:spPr>
        <p:txBody>
          <a:bodyPr>
            <a:normAutofit/>
          </a:bodyPr>
          <a:lstStyle/>
          <a:p>
            <a:pPr algn="ctr"/>
            <a:r>
              <a:rPr lang="en-US" sz="3500" b="1" kern="100" dirty="0">
                <a:effectLst/>
                <a:latin typeface="Times New Roman" panose="02020603050405020304" pitchFamily="18" charset="0"/>
                <a:ea typeface="Calibri" panose="020F0502020204030204" pitchFamily="34" charset="0"/>
                <a:cs typeface="Times New Roman" panose="02020603050405020304" pitchFamily="18" charset="0"/>
              </a:rPr>
              <a:t>Optimizing Biowaste Material Mixing </a:t>
            </a:r>
            <a:r>
              <a:rPr lang="en-US" sz="3500" b="1" kern="100" dirty="0">
                <a:latin typeface="Times New Roman" panose="02020603050405020304" pitchFamily="18" charset="0"/>
                <a:ea typeface="Calibri" panose="020F0502020204030204" pitchFamily="34" charset="0"/>
                <a:cs typeface="Times New Roman" panose="02020603050405020304" pitchFamily="18" charset="0"/>
              </a:rPr>
              <a:t>f</a:t>
            </a:r>
            <a:r>
              <a:rPr lang="en-US" sz="3500" b="1" kern="100" dirty="0">
                <a:effectLst/>
                <a:latin typeface="Times New Roman" panose="02020603050405020304" pitchFamily="18" charset="0"/>
                <a:ea typeface="Calibri" panose="020F0502020204030204" pitchFamily="34" charset="0"/>
                <a:cs typeface="Times New Roman" panose="02020603050405020304" pitchFamily="18" charset="0"/>
              </a:rPr>
              <a:t>or </a:t>
            </a:r>
            <a:r>
              <a:rPr lang="en-US" sz="3500" b="1" kern="100" dirty="0">
                <a:latin typeface="Times New Roman" panose="02020603050405020304" pitchFamily="18" charset="0"/>
                <a:ea typeface="Calibri" panose="020F0502020204030204" pitchFamily="34" charset="0"/>
                <a:cs typeface="Times New Roman" panose="02020603050405020304" pitchFamily="18" charset="0"/>
              </a:rPr>
              <a:t>E</a:t>
            </a:r>
            <a:r>
              <a:rPr lang="en-US" sz="3500" b="1" kern="100" dirty="0">
                <a:effectLst/>
                <a:latin typeface="Times New Roman" panose="02020603050405020304" pitchFamily="18" charset="0"/>
                <a:ea typeface="Calibri" panose="020F0502020204030204" pitchFamily="34" charset="0"/>
                <a:cs typeface="Times New Roman" panose="02020603050405020304" pitchFamily="18" charset="0"/>
              </a:rPr>
              <a:t>fficient Biogas Production v</a:t>
            </a:r>
            <a:r>
              <a:rPr lang="en-US" sz="3500" b="1" kern="100" dirty="0">
                <a:latin typeface="Times New Roman" panose="02020603050405020304" pitchFamily="18" charset="0"/>
                <a:ea typeface="Calibri" panose="020F0502020204030204" pitchFamily="34" charset="0"/>
                <a:cs typeface="Times New Roman" panose="02020603050405020304" pitchFamily="18" charset="0"/>
              </a:rPr>
              <a:t>ia </a:t>
            </a:r>
            <a:r>
              <a:rPr lang="en-US" sz="3500" b="1" kern="100" dirty="0">
                <a:effectLst/>
                <a:latin typeface="Times New Roman" panose="02020603050405020304" pitchFamily="18" charset="0"/>
                <a:ea typeface="Calibri" panose="020F0502020204030204" pitchFamily="34" charset="0"/>
                <a:cs typeface="Times New Roman" panose="02020603050405020304" pitchFamily="18" charset="0"/>
              </a:rPr>
              <a:t>Airlift Pump-Equipped Digesters</a:t>
            </a:r>
            <a:br>
              <a:rPr lang="en-US" sz="3500" kern="1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35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DEF3BB33-B44C-9B9D-D3C2-40C40DC83EF6}"/>
              </a:ext>
            </a:extLst>
          </p:cNvPr>
          <p:cNvSpPr>
            <a:spLocks noGrp="1"/>
          </p:cNvSpPr>
          <p:nvPr>
            <p:ph type="subTitle" idx="1"/>
          </p:nvPr>
        </p:nvSpPr>
        <p:spPr>
          <a:xfrm>
            <a:off x="1562099" y="3800474"/>
            <a:ext cx="8018463" cy="2105025"/>
          </a:xfrm>
        </p:spPr>
        <p:txBody>
          <a:bodyPr>
            <a:normAutofit/>
          </a:bodyPr>
          <a:lstStyle/>
          <a:p>
            <a:pPr algn="ctr"/>
            <a:r>
              <a:rPr lang="en-US" b="1" cap="none" dirty="0">
                <a:solidFill>
                  <a:schemeClr val="tx1"/>
                </a:solidFill>
              </a:rPr>
              <a:t>Graduation Project 2</a:t>
            </a:r>
          </a:p>
          <a:p>
            <a:pPr algn="ctr"/>
            <a:r>
              <a:rPr lang="en-US" b="1" cap="none" dirty="0">
                <a:solidFill>
                  <a:schemeClr val="tx1"/>
                </a:solidFill>
              </a:rPr>
              <a:t>Prepared by </a:t>
            </a:r>
          </a:p>
          <a:p>
            <a:pPr algn="ctr"/>
            <a:r>
              <a:rPr lang="en-US" cap="none" dirty="0">
                <a:solidFill>
                  <a:schemeClr val="tx1"/>
                </a:solidFill>
              </a:rPr>
              <a:t>Tariq Malhis</a:t>
            </a:r>
          </a:p>
          <a:p>
            <a:pPr algn="ctr"/>
            <a:endParaRPr lang="en-US" cap="none" dirty="0">
              <a:solidFill>
                <a:schemeClr val="tx1"/>
              </a:solidFill>
            </a:endParaRPr>
          </a:p>
          <a:p>
            <a:endParaRPr lang="en-US" dirty="0"/>
          </a:p>
        </p:txBody>
      </p:sp>
      <p:sp>
        <p:nvSpPr>
          <p:cNvPr id="5" name="Slide Number Placeholder 4">
            <a:extLst>
              <a:ext uri="{FF2B5EF4-FFF2-40B4-BE49-F238E27FC236}">
                <a16:creationId xmlns:a16="http://schemas.microsoft.com/office/drawing/2014/main" id="{6D546C10-4828-A2A6-A571-D569FAA833AD}"/>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a:t>
            </a:fld>
            <a:r>
              <a:rPr lang="en-US" sz="1800" dirty="0"/>
              <a:t>/42</a:t>
            </a:r>
          </a:p>
        </p:txBody>
      </p:sp>
      <p:graphicFrame>
        <p:nvGraphicFramePr>
          <p:cNvPr id="9" name="Table 9">
            <a:extLst>
              <a:ext uri="{FF2B5EF4-FFF2-40B4-BE49-F238E27FC236}">
                <a16:creationId xmlns:a16="http://schemas.microsoft.com/office/drawing/2014/main" id="{1015BE67-D43F-AE0A-2358-D4A108831D95}"/>
              </a:ext>
            </a:extLst>
          </p:cNvPr>
          <p:cNvGraphicFramePr>
            <a:graphicFrameLocks noGrp="1"/>
          </p:cNvGraphicFramePr>
          <p:nvPr>
            <p:extLst>
              <p:ext uri="{D42A27DB-BD31-4B8C-83A1-F6EECF244321}">
                <p14:modId xmlns:p14="http://schemas.microsoft.com/office/powerpoint/2010/main" val="698135519"/>
              </p:ext>
            </p:extLst>
          </p:nvPr>
        </p:nvGraphicFramePr>
        <p:xfrm>
          <a:off x="2428478" y="5044017"/>
          <a:ext cx="7666435" cy="914400"/>
        </p:xfrm>
        <a:graphic>
          <a:graphicData uri="http://schemas.openxmlformats.org/drawingml/2006/table">
            <a:tbl>
              <a:tblPr firstRow="1" bandRow="1">
                <a:tableStyleId>{5C22544A-7EE6-4342-B048-85BDC9FD1C3A}</a:tableStyleId>
              </a:tblPr>
              <a:tblGrid>
                <a:gridCol w="4429126">
                  <a:extLst>
                    <a:ext uri="{9D8B030D-6E8A-4147-A177-3AD203B41FA5}">
                      <a16:colId xmlns:a16="http://schemas.microsoft.com/office/drawing/2014/main" val="3452195647"/>
                    </a:ext>
                  </a:extLst>
                </a:gridCol>
                <a:gridCol w="3237309">
                  <a:extLst>
                    <a:ext uri="{9D8B030D-6E8A-4147-A177-3AD203B41FA5}">
                      <a16:colId xmlns:a16="http://schemas.microsoft.com/office/drawing/2014/main" val="3755354865"/>
                    </a:ext>
                  </a:extLst>
                </a:gridCol>
              </a:tblGrid>
              <a:tr h="370840">
                <a:tc>
                  <a:txBody>
                    <a:bodyPr/>
                    <a:lstStyle/>
                    <a:p>
                      <a:r>
                        <a:rPr lang="en-US" b="1" cap="none" dirty="0">
                          <a:solidFill>
                            <a:schemeClr val="tx1"/>
                          </a:solidFill>
                          <a:latin typeface="+mj-lt"/>
                          <a:cs typeface="Times New Roman" panose="02020603050405020304" pitchFamily="18" charset="0"/>
                        </a:rPr>
                        <a:t>Supervisor</a:t>
                      </a:r>
                    </a:p>
                    <a:p>
                      <a:r>
                        <a:rPr lang="en-US" b="0" cap="none" dirty="0">
                          <a:solidFill>
                            <a:schemeClr val="tx1"/>
                          </a:solidFill>
                          <a:latin typeface="+mj-lt"/>
                          <a:cs typeface="Times New Roman" panose="02020603050405020304" pitchFamily="18" charset="0"/>
                        </a:rPr>
                        <a:t>Dr. Ihab Surakji</a:t>
                      </a:r>
                    </a:p>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rtl="0">
                        <a:lnSpc>
                          <a:spcPct val="107000"/>
                        </a:lnSpc>
                        <a:spcBef>
                          <a:spcPts val="0"/>
                        </a:spcBef>
                        <a:spcAft>
                          <a:spcPts val="0"/>
                        </a:spcAft>
                        <a:tabLst>
                          <a:tab pos="4340225" algn="l"/>
                        </a:tabLst>
                      </a:pPr>
                      <a:r>
                        <a:rPr lang="it-IT" sz="1800" b="1" dirty="0">
                          <a:solidFill>
                            <a:schemeClr val="tx1"/>
                          </a:solidFill>
                          <a:effectLst/>
                          <a:latin typeface="+mj-lt"/>
                          <a:ea typeface="Calibri" panose="020F0502020204030204" pitchFamily="34" charset="0"/>
                          <a:cs typeface="Arial" panose="020B0604020202020204" pitchFamily="34" charset="0"/>
                        </a:rPr>
                        <a:t>Co-Supervisor</a:t>
                      </a:r>
                    </a:p>
                    <a:p>
                      <a:pPr marL="0" marR="0" algn="l" rtl="0">
                        <a:lnSpc>
                          <a:spcPct val="107000"/>
                        </a:lnSpc>
                        <a:spcBef>
                          <a:spcPts val="0"/>
                        </a:spcBef>
                        <a:spcAft>
                          <a:spcPts val="0"/>
                        </a:spcAft>
                        <a:tabLst>
                          <a:tab pos="4340225" algn="l"/>
                        </a:tabLst>
                      </a:pPr>
                      <a:r>
                        <a:rPr lang="en-US" sz="1800" b="0" dirty="0">
                          <a:solidFill>
                            <a:schemeClr val="tx1"/>
                          </a:solidFill>
                          <a:effectLst/>
                          <a:latin typeface="+mj-lt"/>
                          <a:ea typeface="Times New Roman" panose="02020603050405020304" pitchFamily="18" charset="0"/>
                          <a:cs typeface="Arial" panose="020B0604020202020204" pitchFamily="34" charset="0"/>
                        </a:rPr>
                        <a:t>Prof. Wael Ahmad</a:t>
                      </a:r>
                    </a:p>
                    <a:p>
                      <a:pPr marL="0" marR="0" algn="l" rtl="0">
                        <a:lnSpc>
                          <a:spcPct val="107000"/>
                        </a:lnSpc>
                        <a:spcBef>
                          <a:spcPts val="0"/>
                        </a:spcBef>
                        <a:spcAft>
                          <a:spcPts val="0"/>
                        </a:spcAft>
                        <a:tabLst>
                          <a:tab pos="4340225" algn="l"/>
                        </a:tabLst>
                      </a:pPr>
                      <a:r>
                        <a:rPr lang="en-US" sz="1800" b="0" dirty="0">
                          <a:solidFill>
                            <a:schemeClr val="tx1"/>
                          </a:solidFill>
                          <a:effectLst/>
                          <a:latin typeface="+mj-lt"/>
                          <a:ea typeface="Times New Roman" panose="02020603050405020304" pitchFamily="18" charset="0"/>
                          <a:cs typeface="Arial" panose="020B0604020202020204" pitchFamily="34" charset="0"/>
                        </a:rPr>
                        <a:t>Dr. Amjad El-</a:t>
                      </a:r>
                      <a:r>
                        <a:rPr lang="en-US" sz="1800" b="0" dirty="0" err="1">
                          <a:solidFill>
                            <a:schemeClr val="tx1"/>
                          </a:solidFill>
                          <a:effectLst/>
                          <a:latin typeface="+mj-lt"/>
                          <a:ea typeface="Times New Roman" panose="02020603050405020304" pitchFamily="18" charset="0"/>
                          <a:cs typeface="Arial" panose="020B0604020202020204" pitchFamily="34" charset="0"/>
                        </a:rPr>
                        <a:t>Qanni</a:t>
                      </a:r>
                      <a:endParaRPr lang="en-US" sz="1800" b="0" dirty="0">
                        <a:solidFill>
                          <a:schemeClr val="tx1"/>
                        </a:solidFill>
                        <a:effectLst/>
                        <a:latin typeface="+mj-lt"/>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02334859"/>
                  </a:ext>
                </a:extLst>
              </a:tr>
            </a:tbl>
          </a:graphicData>
        </a:graphic>
      </p:graphicFrame>
    </p:spTree>
    <p:extLst>
      <p:ext uri="{BB962C8B-B14F-4D97-AF65-F5344CB8AC3E}">
        <p14:creationId xmlns:p14="http://schemas.microsoft.com/office/powerpoint/2010/main" val="366824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6FAD1-5DDE-38FE-EFB0-9559EA7AA7CF}"/>
              </a:ext>
            </a:extLst>
          </p:cNvPr>
          <p:cNvSpPr>
            <a:spLocks noGrp="1"/>
          </p:cNvSpPr>
          <p:nvPr>
            <p:ph type="title"/>
          </p:nvPr>
        </p:nvSpPr>
        <p:spPr/>
        <p:txBody>
          <a:bodyPr>
            <a:normAutofit fontScale="90000"/>
          </a:bodyPr>
          <a:lstStyle/>
          <a:p>
            <a:pPr algn="ctr"/>
            <a:r>
              <a:rPr lang="en-US" b="1" dirty="0"/>
              <a:t>Continuous Stirred Tank Reactors (CSTRs)</a:t>
            </a:r>
          </a:p>
        </p:txBody>
      </p:sp>
      <p:sp>
        <p:nvSpPr>
          <p:cNvPr id="6" name="Content Placeholder 5">
            <a:extLst>
              <a:ext uri="{FF2B5EF4-FFF2-40B4-BE49-F238E27FC236}">
                <a16:creationId xmlns:a16="http://schemas.microsoft.com/office/drawing/2014/main" id="{45CC642E-89B7-01FB-6BE7-60AD0C195CAE}"/>
              </a:ext>
            </a:extLst>
          </p:cNvPr>
          <p:cNvSpPr>
            <a:spLocks noGrp="1"/>
          </p:cNvSpPr>
          <p:nvPr>
            <p:ph idx="1"/>
          </p:nvPr>
        </p:nvSpPr>
        <p:spPr>
          <a:xfrm>
            <a:off x="695325" y="2244724"/>
            <a:ext cx="7686675" cy="3840203"/>
          </a:xfrm>
        </p:spPr>
        <p:txBody>
          <a:bodyPr>
            <a:normAutofit lnSpcReduction="10000"/>
          </a:bodyPr>
          <a:lstStyle/>
          <a:p>
            <a:pPr marL="0" indent="0">
              <a:buNone/>
            </a:pPr>
            <a:r>
              <a:rPr lang="en-US" sz="2000" dirty="0">
                <a:effectLst/>
                <a:latin typeface="+mj-lt"/>
                <a:ea typeface="Calibri" panose="020F0502020204030204" pitchFamily="34" charset="0"/>
              </a:rPr>
              <a:t>This type of reactor consists of a mechanical impeller or other mechanical means to ensure maintain a good mixing rate within the digester .</a:t>
            </a:r>
          </a:p>
          <a:p>
            <a:pPr marL="0" indent="0">
              <a:buNone/>
            </a:pPr>
            <a:r>
              <a:rPr lang="en-US" b="1" dirty="0">
                <a:latin typeface="+mj-lt"/>
              </a:rPr>
              <a:t>Advantages:</a:t>
            </a:r>
          </a:p>
          <a:p>
            <a:pPr lvl="1"/>
            <a:r>
              <a:rPr lang="en-US" sz="2000" dirty="0">
                <a:latin typeface="+mj-lt"/>
              </a:rPr>
              <a:t>Moderate mixing rate</a:t>
            </a:r>
          </a:p>
          <a:p>
            <a:pPr lvl="1"/>
            <a:r>
              <a:rPr lang="en-US" sz="2000" dirty="0">
                <a:latin typeface="+mj-lt"/>
              </a:rPr>
              <a:t>Good initial yield product</a:t>
            </a:r>
          </a:p>
          <a:p>
            <a:pPr lvl="1"/>
            <a:r>
              <a:rPr lang="en-US" sz="2000" dirty="0">
                <a:latin typeface="+mj-lt"/>
              </a:rPr>
              <a:t>Easy to operate</a:t>
            </a:r>
          </a:p>
          <a:p>
            <a:pPr marL="0" indent="0">
              <a:buNone/>
            </a:pPr>
            <a:r>
              <a:rPr lang="en-US" b="1" dirty="0">
                <a:latin typeface="+mj-lt"/>
              </a:rPr>
              <a:t>Disadvantages:</a:t>
            </a:r>
          </a:p>
          <a:p>
            <a:pPr lvl="1"/>
            <a:r>
              <a:rPr lang="en-US" sz="2000" dirty="0">
                <a:latin typeface="+mj-lt"/>
              </a:rPr>
              <a:t>In adequate mixing in regions far from the digester</a:t>
            </a:r>
          </a:p>
          <a:p>
            <a:pPr lvl="1"/>
            <a:r>
              <a:rPr lang="en-US" sz="2000" dirty="0">
                <a:latin typeface="+mj-lt"/>
              </a:rPr>
              <a:t>High maintenance cost	</a:t>
            </a:r>
          </a:p>
        </p:txBody>
      </p:sp>
      <p:sp>
        <p:nvSpPr>
          <p:cNvPr id="5" name="Date Placeholder 4">
            <a:extLst>
              <a:ext uri="{FF2B5EF4-FFF2-40B4-BE49-F238E27FC236}">
                <a16:creationId xmlns:a16="http://schemas.microsoft.com/office/drawing/2014/main" id="{D0F1A526-BCDE-952C-79DD-B09FD6103071}"/>
              </a:ext>
            </a:extLst>
          </p:cNvPr>
          <p:cNvSpPr>
            <a:spLocks noGrp="1"/>
          </p:cNvSpPr>
          <p:nvPr>
            <p:ph type="dt" sz="half" idx="10"/>
          </p:nvPr>
        </p:nvSpPr>
        <p:spPr/>
        <p:txBody>
          <a:bodyPr/>
          <a:lstStyle/>
          <a:p>
            <a:fld id="{74F6A33C-EA33-49A2-9DFF-0CD7E73E204D}" type="datetime1">
              <a:rPr lang="en-US" smtClean="0"/>
              <a:t>1/8/2024</a:t>
            </a:fld>
            <a:endParaRPr lang="en-US"/>
          </a:p>
        </p:txBody>
      </p:sp>
      <p:sp>
        <p:nvSpPr>
          <p:cNvPr id="8" name="Slide Number Placeholder 4">
            <a:extLst>
              <a:ext uri="{FF2B5EF4-FFF2-40B4-BE49-F238E27FC236}">
                <a16:creationId xmlns:a16="http://schemas.microsoft.com/office/drawing/2014/main" id="{73EE4BE5-B03E-9ED6-AEB3-3517712F5E9A}"/>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10</a:t>
            </a:fld>
            <a:r>
              <a:rPr lang="en-US" sz="1800" dirty="0"/>
              <a:t>/42</a:t>
            </a:r>
          </a:p>
        </p:txBody>
      </p:sp>
      <p:pic>
        <p:nvPicPr>
          <p:cNvPr id="2050" name="Picture 2" descr="Stirred-Tank Bioreactors - an overview | ScienceDirect Topics">
            <a:extLst>
              <a:ext uri="{FF2B5EF4-FFF2-40B4-BE49-F238E27FC236}">
                <a16:creationId xmlns:a16="http://schemas.microsoft.com/office/drawing/2014/main" id="{76F3B780-914C-71C4-C1C5-F685B59105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0075" y="2259749"/>
            <a:ext cx="3714750" cy="43791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1E8AE01-6400-7093-56A3-8FCD546222FE}"/>
              </a:ext>
            </a:extLst>
          </p:cNvPr>
          <p:cNvSpPr txBox="1"/>
          <p:nvPr/>
        </p:nvSpPr>
        <p:spPr>
          <a:xfrm>
            <a:off x="0" y="6227442"/>
            <a:ext cx="1244917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Sağır, E. and P.C. </a:t>
            </a: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Hallenbeck</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Chapter 6 - </a:t>
            </a:r>
            <a:r>
              <a:rPr kumimoji="0" lang="en-US" sz="1000" b="0" i="1"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Photofermentative</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Hydrogen Production</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in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Biohydrogen (Second Edition)</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 Pandey, et al., Editors. 2019, Elsevier. p. 141-157.</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Stockar, U., </a:t>
            </a:r>
            <a:r>
              <a:rPr kumimoji="0" lang="en-US" sz="1000" b="0" i="1"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Biothermodynamics</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of live cells: A tool for biotechnology and biochemical engineering.</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Journal of Non-equilibrium Thermodynamics - J NON-EQUIL THERMODYN, 2010.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35</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p. 415-475.</a:t>
            </a:r>
            <a:endPar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987818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C6CFA-5AE3-79A7-3791-D8846BBC6E0A}"/>
              </a:ext>
            </a:extLst>
          </p:cNvPr>
          <p:cNvSpPr>
            <a:spLocks noGrp="1"/>
          </p:cNvSpPr>
          <p:nvPr>
            <p:ph type="title"/>
          </p:nvPr>
        </p:nvSpPr>
        <p:spPr/>
        <p:txBody>
          <a:bodyPr/>
          <a:lstStyle/>
          <a:p>
            <a:pPr algn="ctr"/>
            <a:r>
              <a:rPr lang="en-US" b="1" dirty="0"/>
              <a:t>Types of CSTR</a:t>
            </a:r>
          </a:p>
        </p:txBody>
      </p:sp>
      <p:sp>
        <p:nvSpPr>
          <p:cNvPr id="3" name="Text Placeholder 2">
            <a:extLst>
              <a:ext uri="{FF2B5EF4-FFF2-40B4-BE49-F238E27FC236}">
                <a16:creationId xmlns:a16="http://schemas.microsoft.com/office/drawing/2014/main" id="{10F14744-783D-6F61-7D91-299C9E100B02}"/>
              </a:ext>
            </a:extLst>
          </p:cNvPr>
          <p:cNvSpPr>
            <a:spLocks noGrp="1"/>
          </p:cNvSpPr>
          <p:nvPr>
            <p:ph type="body" idx="1"/>
          </p:nvPr>
        </p:nvSpPr>
        <p:spPr>
          <a:xfrm>
            <a:off x="1270843" y="2234293"/>
            <a:ext cx="4825157" cy="576262"/>
          </a:xfrm>
        </p:spPr>
        <p:txBody>
          <a:bodyPr/>
          <a:lstStyle/>
          <a:p>
            <a:pPr algn="ctr"/>
            <a:r>
              <a:rPr lang="en-US" sz="2600" dirty="0">
                <a:solidFill>
                  <a:schemeClr val="tx1"/>
                </a:solidFill>
              </a:rPr>
              <a:t>Axial Mixing</a:t>
            </a:r>
          </a:p>
        </p:txBody>
      </p:sp>
      <p:pic>
        <p:nvPicPr>
          <p:cNvPr id="8" name="Content Placeholder 7">
            <a:extLst>
              <a:ext uri="{FF2B5EF4-FFF2-40B4-BE49-F238E27FC236}">
                <a16:creationId xmlns:a16="http://schemas.microsoft.com/office/drawing/2014/main" id="{AD80323C-F00B-E851-0AFF-DAF2DC5C0051}"/>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r="51249"/>
          <a:stretch/>
        </p:blipFill>
        <p:spPr bwMode="auto">
          <a:xfrm>
            <a:off x="2068559" y="2850696"/>
            <a:ext cx="3657600" cy="3289146"/>
          </a:xfrm>
          <a:prstGeom prst="rect">
            <a:avLst/>
          </a:prstGeom>
          <a:noFill/>
          <a:ln>
            <a:noFill/>
          </a:ln>
        </p:spPr>
      </p:pic>
      <p:sp>
        <p:nvSpPr>
          <p:cNvPr id="5" name="Text Placeholder 4">
            <a:extLst>
              <a:ext uri="{FF2B5EF4-FFF2-40B4-BE49-F238E27FC236}">
                <a16:creationId xmlns:a16="http://schemas.microsoft.com/office/drawing/2014/main" id="{8BAA783D-262F-833C-84FC-6B42B0CF0373}"/>
              </a:ext>
            </a:extLst>
          </p:cNvPr>
          <p:cNvSpPr>
            <a:spLocks noGrp="1"/>
          </p:cNvSpPr>
          <p:nvPr>
            <p:ph type="body" sz="quarter" idx="3"/>
          </p:nvPr>
        </p:nvSpPr>
        <p:spPr>
          <a:xfrm>
            <a:off x="6308206" y="2274434"/>
            <a:ext cx="4825159" cy="576262"/>
          </a:xfrm>
        </p:spPr>
        <p:txBody>
          <a:bodyPr/>
          <a:lstStyle/>
          <a:p>
            <a:pPr algn="ctr"/>
            <a:r>
              <a:rPr lang="en-US" sz="2600" dirty="0">
                <a:solidFill>
                  <a:schemeClr val="tx1"/>
                </a:solidFill>
              </a:rPr>
              <a:t>Radial Mixing</a:t>
            </a:r>
          </a:p>
        </p:txBody>
      </p:sp>
      <p:pic>
        <p:nvPicPr>
          <p:cNvPr id="9" name="Content Placeholder 8">
            <a:extLst>
              <a:ext uri="{FF2B5EF4-FFF2-40B4-BE49-F238E27FC236}">
                <a16:creationId xmlns:a16="http://schemas.microsoft.com/office/drawing/2014/main" id="{CD2AF1BB-8B45-028F-2631-F0EA53DA83A5}"/>
              </a:ext>
            </a:extLst>
          </p:cNvPr>
          <p:cNvPicPr>
            <a:picLocks noGrp="1" noChangeAspect="1"/>
          </p:cNvPicPr>
          <p:nvPr>
            <p:ph sz="quarter" idx="4"/>
          </p:nvPr>
        </p:nvPicPr>
        <p:blipFill rotWithShape="1">
          <a:blip r:embed="rId2">
            <a:extLst>
              <a:ext uri="{28A0092B-C50C-407E-A947-70E740481C1C}">
                <a14:useLocalDpi xmlns:a14="http://schemas.microsoft.com/office/drawing/2010/main" val="0"/>
              </a:ext>
            </a:extLst>
          </a:blip>
          <a:srcRect l="49937"/>
          <a:stretch/>
        </p:blipFill>
        <p:spPr bwMode="auto">
          <a:xfrm>
            <a:off x="6849771" y="2862960"/>
            <a:ext cx="3742028" cy="3276882"/>
          </a:xfrm>
          <a:prstGeom prst="rect">
            <a:avLst/>
          </a:prstGeom>
          <a:noFill/>
          <a:ln>
            <a:noFill/>
          </a:ln>
        </p:spPr>
      </p:pic>
      <p:sp>
        <p:nvSpPr>
          <p:cNvPr id="7" name="Date Placeholder 6">
            <a:extLst>
              <a:ext uri="{FF2B5EF4-FFF2-40B4-BE49-F238E27FC236}">
                <a16:creationId xmlns:a16="http://schemas.microsoft.com/office/drawing/2014/main" id="{D44E6BDD-6EAE-57E3-F3AA-F2F34E4AA86F}"/>
              </a:ext>
            </a:extLst>
          </p:cNvPr>
          <p:cNvSpPr>
            <a:spLocks noGrp="1"/>
          </p:cNvSpPr>
          <p:nvPr>
            <p:ph type="dt" sz="half" idx="10"/>
          </p:nvPr>
        </p:nvSpPr>
        <p:spPr/>
        <p:txBody>
          <a:bodyPr/>
          <a:lstStyle/>
          <a:p>
            <a:fld id="{7D37F2B5-C579-4025-9601-3D9878656D4C}" type="datetime1">
              <a:rPr lang="en-US" smtClean="0"/>
              <a:t>1/8/2024</a:t>
            </a:fld>
            <a:endParaRPr lang="en-US"/>
          </a:p>
        </p:txBody>
      </p:sp>
      <p:sp>
        <p:nvSpPr>
          <p:cNvPr id="11" name="Slide Number Placeholder 4">
            <a:extLst>
              <a:ext uri="{FF2B5EF4-FFF2-40B4-BE49-F238E27FC236}">
                <a16:creationId xmlns:a16="http://schemas.microsoft.com/office/drawing/2014/main" id="{6FBDF452-C1B0-2285-418D-61CB83A57245}"/>
              </a:ext>
            </a:extLst>
          </p:cNvPr>
          <p:cNvSpPr>
            <a:spLocks noGrp="1"/>
          </p:cNvSpPr>
          <p:nvPr>
            <p:ph type="sldNum" sz="quarter" idx="12"/>
          </p:nvPr>
        </p:nvSpPr>
        <p:spPr>
          <a:xfrm>
            <a:off x="10237566" y="638175"/>
            <a:ext cx="999045" cy="409574"/>
          </a:xfrm>
        </p:spPr>
        <p:txBody>
          <a:bodyPr/>
          <a:lstStyle/>
          <a:p>
            <a:r>
              <a:rPr lang="en-US" sz="1800" dirty="0"/>
              <a:t>11/42</a:t>
            </a:r>
          </a:p>
        </p:txBody>
      </p:sp>
      <p:sp>
        <p:nvSpPr>
          <p:cNvPr id="6" name="TextBox 5">
            <a:extLst>
              <a:ext uri="{FF2B5EF4-FFF2-40B4-BE49-F238E27FC236}">
                <a16:creationId xmlns:a16="http://schemas.microsoft.com/office/drawing/2014/main" id="{C4AD6950-3B26-12B4-4F29-4D45114819B7}"/>
              </a:ext>
            </a:extLst>
          </p:cNvPr>
          <p:cNvSpPr txBox="1"/>
          <p:nvPr/>
        </p:nvSpPr>
        <p:spPr>
          <a:xfrm>
            <a:off x="0" y="6342275"/>
            <a:ext cx="1210459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Schwedhelm</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 non-invasive microscopy platform for the online monitoring of </a:t>
            </a:r>
            <a:r>
              <a:rPr kumimoji="0" lang="en-US" sz="1000" b="0" i="1"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hiPSC</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aggregation in suspension cultures in small-scale stirred tank bioreactors</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2019</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36751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E69EE-3430-4BB7-821D-C131E781ADFE}"/>
              </a:ext>
            </a:extLst>
          </p:cNvPr>
          <p:cNvSpPr>
            <a:spLocks noGrp="1"/>
          </p:cNvSpPr>
          <p:nvPr>
            <p:ph type="title"/>
          </p:nvPr>
        </p:nvSpPr>
        <p:spPr/>
        <p:txBody>
          <a:bodyPr/>
          <a:lstStyle/>
          <a:p>
            <a:pPr algn="ctr"/>
            <a:r>
              <a:rPr lang="en-US" b="1" dirty="0"/>
              <a:t>Escarpment Renewables</a:t>
            </a:r>
          </a:p>
        </p:txBody>
      </p:sp>
      <p:pic>
        <p:nvPicPr>
          <p:cNvPr id="9" name="Content Placeholder 8" descr="A picture containing outdoor, ground, sky, engineering&#10;&#10;Description automatically generated">
            <a:extLst>
              <a:ext uri="{FF2B5EF4-FFF2-40B4-BE49-F238E27FC236}">
                <a16:creationId xmlns:a16="http://schemas.microsoft.com/office/drawing/2014/main" id="{457CA6A2-281F-2BAF-9F3D-B5D9D20BE1E3}"/>
              </a:ext>
            </a:extLst>
          </p:cNvPr>
          <p:cNvPicPr>
            <a:picLocks noGrp="1" noChangeAspect="1"/>
          </p:cNvPicPr>
          <p:nvPr>
            <p:ph sz="quarter" idx="4"/>
          </p:nvPr>
        </p:nvPicPr>
        <p:blipFill>
          <a:blip r:embed="rId2"/>
          <a:stretch>
            <a:fillRect/>
          </a:stretch>
        </p:blipFill>
        <p:spPr>
          <a:xfrm>
            <a:off x="8311404" y="2286000"/>
            <a:ext cx="3209924" cy="3654250"/>
          </a:xfrm>
          <a:prstGeom prst="rect">
            <a:avLst/>
          </a:prstGeom>
          <a:ln w="9525" cap="sq">
            <a:solidFill>
              <a:srgbClr val="000000"/>
            </a:solidFill>
            <a:miter lim="800000"/>
          </a:ln>
          <a:effectLst>
            <a:outerShdw blurRad="57150" dist="50800" dir="2700000" algn="tl" rotWithShape="0">
              <a:srgbClr val="000000">
                <a:alpha val="40000"/>
              </a:srgbClr>
            </a:outerShdw>
          </a:effectLst>
        </p:spPr>
      </p:pic>
      <p:pic>
        <p:nvPicPr>
          <p:cNvPr id="11" name="Content Placeholder 10">
            <a:extLst>
              <a:ext uri="{FF2B5EF4-FFF2-40B4-BE49-F238E27FC236}">
                <a16:creationId xmlns:a16="http://schemas.microsoft.com/office/drawing/2014/main" id="{D653F2FA-08B1-B036-0538-6E7E0488EFD4}"/>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t="13102" b="7837"/>
          <a:stretch/>
        </p:blipFill>
        <p:spPr bwMode="auto">
          <a:xfrm>
            <a:off x="886120" y="2765425"/>
            <a:ext cx="5127373" cy="3045882"/>
          </a:xfrm>
          <a:prstGeom prst="rect">
            <a:avLst/>
          </a:prstGeom>
          <a:ln w="3175" cap="sq">
            <a:solidFill>
              <a:srgbClr val="000000"/>
            </a:solidFill>
            <a:miter lim="800000"/>
          </a:ln>
          <a:effectLst>
            <a:outerShdw blurRad="57150" dist="50800" dir="2700000" algn="tl" rotWithShape="0">
              <a:srgbClr val="000000">
                <a:alpha val="40000"/>
              </a:srgbClr>
            </a:outerShdw>
          </a:effectLst>
          <a:extLst>
            <a:ext uri="{53640926-AAD7-44D8-BBD7-CCE9431645EC}">
              <a14:shadowObscured xmlns:a14="http://schemas.microsoft.com/office/drawing/2010/main"/>
            </a:ext>
          </a:extLst>
        </p:spPr>
      </p:pic>
      <p:pic>
        <p:nvPicPr>
          <p:cNvPr id="12" name="Picture 11" descr="A picture containing blue, dirty, old, device&#10;&#10;Description automatically generated">
            <a:extLst>
              <a:ext uri="{FF2B5EF4-FFF2-40B4-BE49-F238E27FC236}">
                <a16:creationId xmlns:a16="http://schemas.microsoft.com/office/drawing/2014/main" id="{E847B89A-3B48-B368-DE84-5B8B7BC38DE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6120" y="2765426"/>
            <a:ext cx="4800306" cy="3008116"/>
          </a:xfrm>
          <a:prstGeom prst="rect">
            <a:avLst/>
          </a:prstGeom>
          <a:ln w="3175" cap="sq">
            <a:solidFill>
              <a:srgbClr val="000000"/>
            </a:solidFill>
            <a:miter lim="800000"/>
          </a:ln>
          <a:effectLst>
            <a:outerShdw blurRad="57150" dist="50800" dir="2700000" algn="tl" rotWithShape="0">
              <a:srgbClr val="000000">
                <a:alpha val="40000"/>
              </a:srgbClr>
            </a:outerShdw>
          </a:effectLst>
        </p:spPr>
      </p:pic>
      <p:pic>
        <p:nvPicPr>
          <p:cNvPr id="13" name="Picture 12" descr="A picture containing dirty, stone, cement&#10;&#10;Description automatically generated">
            <a:extLst>
              <a:ext uri="{FF2B5EF4-FFF2-40B4-BE49-F238E27FC236}">
                <a16:creationId xmlns:a16="http://schemas.microsoft.com/office/drawing/2014/main" id="{F47917F7-1217-A9CA-DC97-2487CE3FB1D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9143" y="2765425"/>
            <a:ext cx="4802281" cy="3008117"/>
          </a:xfrm>
          <a:prstGeom prst="rect">
            <a:avLst/>
          </a:prstGeom>
          <a:ln w="3175" cap="sq">
            <a:solidFill>
              <a:srgbClr val="000000"/>
            </a:solidFill>
            <a:miter lim="800000"/>
          </a:ln>
          <a:effectLst>
            <a:outerShdw blurRad="57150" dist="50800" dir="2700000" algn="tl" rotWithShape="0">
              <a:srgbClr val="000000">
                <a:alpha val="40000"/>
              </a:srgbClr>
            </a:outerShdw>
          </a:effectLst>
        </p:spPr>
      </p:pic>
      <p:sp>
        <p:nvSpPr>
          <p:cNvPr id="14" name="TextBox 13">
            <a:extLst>
              <a:ext uri="{FF2B5EF4-FFF2-40B4-BE49-F238E27FC236}">
                <a16:creationId xmlns:a16="http://schemas.microsoft.com/office/drawing/2014/main" id="{438B8FE2-00AE-9695-9C25-4C50A38E5B80}"/>
              </a:ext>
            </a:extLst>
          </p:cNvPr>
          <p:cNvSpPr txBox="1"/>
          <p:nvPr/>
        </p:nvSpPr>
        <p:spPr>
          <a:xfrm>
            <a:off x="3610766" y="6171327"/>
            <a:ext cx="5438775" cy="400110"/>
          </a:xfrm>
          <a:prstGeom prst="rect">
            <a:avLst/>
          </a:prstGeom>
          <a:solidFill>
            <a:schemeClr val="tx2">
              <a:lumMod val="60000"/>
              <a:lumOff val="40000"/>
            </a:schemeClr>
          </a:solidFill>
          <a:ln>
            <a:solidFill>
              <a:schemeClr val="tx1"/>
            </a:solidFill>
          </a:ln>
        </p:spPr>
        <p:txBody>
          <a:bodyPr wrap="square" rtlCol="0">
            <a:spAutoFit/>
          </a:bodyPr>
          <a:lstStyle/>
          <a:p>
            <a:pPr algn="ctr"/>
            <a:r>
              <a:rPr lang="en-US" sz="2000" b="1" dirty="0"/>
              <a:t>Digester tank and the mixer (CSTRs)</a:t>
            </a:r>
          </a:p>
        </p:txBody>
      </p:sp>
      <p:sp>
        <p:nvSpPr>
          <p:cNvPr id="15" name="TextBox 14">
            <a:extLst>
              <a:ext uri="{FF2B5EF4-FFF2-40B4-BE49-F238E27FC236}">
                <a16:creationId xmlns:a16="http://schemas.microsoft.com/office/drawing/2014/main" id="{1EC19074-EC4E-FBAF-4CDC-8B18C7052F60}"/>
              </a:ext>
            </a:extLst>
          </p:cNvPr>
          <p:cNvSpPr txBox="1"/>
          <p:nvPr/>
        </p:nvSpPr>
        <p:spPr>
          <a:xfrm>
            <a:off x="3610766" y="6171327"/>
            <a:ext cx="5438775" cy="400110"/>
          </a:xfrm>
          <a:prstGeom prst="rect">
            <a:avLst/>
          </a:prstGeom>
          <a:solidFill>
            <a:schemeClr val="tx2">
              <a:lumMod val="60000"/>
              <a:lumOff val="40000"/>
            </a:schemeClr>
          </a:solidFill>
          <a:ln>
            <a:solidFill>
              <a:schemeClr val="tx1"/>
            </a:solidFill>
          </a:ln>
        </p:spPr>
        <p:txBody>
          <a:bodyPr wrap="square" rtlCol="0">
            <a:spAutoFit/>
          </a:bodyPr>
          <a:lstStyle/>
          <a:p>
            <a:pPr algn="ctr"/>
            <a:r>
              <a:rPr lang="en-US" sz="2000" b="1" dirty="0"/>
              <a:t>Outer walls of underground digester tank</a:t>
            </a:r>
          </a:p>
        </p:txBody>
      </p:sp>
      <p:sp>
        <p:nvSpPr>
          <p:cNvPr id="19" name="Slide Number Placeholder 4">
            <a:extLst>
              <a:ext uri="{FF2B5EF4-FFF2-40B4-BE49-F238E27FC236}">
                <a16:creationId xmlns:a16="http://schemas.microsoft.com/office/drawing/2014/main" id="{F39A59A3-30EB-9575-D0D9-C1DA7E3BF82F}"/>
              </a:ext>
            </a:extLst>
          </p:cNvPr>
          <p:cNvSpPr>
            <a:spLocks noGrp="1"/>
          </p:cNvSpPr>
          <p:nvPr>
            <p:ph type="sldNum" sz="quarter" idx="12"/>
          </p:nvPr>
        </p:nvSpPr>
        <p:spPr>
          <a:xfrm>
            <a:off x="10237566" y="647700"/>
            <a:ext cx="999045" cy="409574"/>
          </a:xfrm>
        </p:spPr>
        <p:txBody>
          <a:bodyPr/>
          <a:lstStyle/>
          <a:p>
            <a:fld id="{B4FD03F7-A75A-47A6-B026-AEC2AD4D4B17}" type="slidenum">
              <a:rPr lang="en-US" sz="1800" smtClean="0"/>
              <a:t>12</a:t>
            </a:fld>
            <a:r>
              <a:rPr lang="en-US" sz="1800" dirty="0"/>
              <a:t>/42</a:t>
            </a:r>
          </a:p>
        </p:txBody>
      </p:sp>
    </p:spTree>
    <p:extLst>
      <p:ext uri="{BB962C8B-B14F-4D97-AF65-F5344CB8AC3E}">
        <p14:creationId xmlns:p14="http://schemas.microsoft.com/office/powerpoint/2010/main" val="341232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7E9AB5-93A0-3CCD-29B2-5BAD04F99040}"/>
              </a:ext>
            </a:extLst>
          </p:cNvPr>
          <p:cNvSpPr>
            <a:spLocks noGrp="1"/>
          </p:cNvSpPr>
          <p:nvPr>
            <p:ph type="title"/>
          </p:nvPr>
        </p:nvSpPr>
        <p:spPr>
          <a:xfrm>
            <a:off x="686782" y="608543"/>
            <a:ext cx="5215254" cy="1735668"/>
          </a:xfrm>
          <a:noFill/>
        </p:spPr>
        <p:txBody>
          <a:bodyPr>
            <a:normAutofit fontScale="90000"/>
          </a:bodyPr>
          <a:lstStyle/>
          <a:p>
            <a:pPr algn="ctr"/>
            <a:r>
              <a:rPr lang="en-US" sz="4400" b="1" dirty="0">
                <a:latin typeface="Times New Roman" panose="02020603050405020304" pitchFamily="18" charset="0"/>
                <a:ea typeface="Calibri" panose="020F0502020204030204" pitchFamily="34" charset="0"/>
              </a:rPr>
              <a:t>P</a:t>
            </a:r>
            <a:r>
              <a:rPr lang="en-US" sz="4400" b="1" dirty="0">
                <a:effectLst/>
                <a:latin typeface="Times New Roman" panose="02020603050405020304" pitchFamily="18" charset="0"/>
                <a:ea typeface="Calibri" panose="020F0502020204030204" pitchFamily="34" charset="0"/>
              </a:rPr>
              <a:t>neumatic </a:t>
            </a:r>
            <a:r>
              <a:rPr lang="en-US" sz="4400" b="1" dirty="0">
                <a:latin typeface="Times New Roman" panose="02020603050405020304" pitchFamily="18" charset="0"/>
                <a:ea typeface="Calibri" panose="020F0502020204030204" pitchFamily="34" charset="0"/>
              </a:rPr>
              <a:t>B</a:t>
            </a:r>
            <a:r>
              <a:rPr lang="en-US" sz="4400" b="1" dirty="0">
                <a:effectLst/>
                <a:latin typeface="Times New Roman" panose="02020603050405020304" pitchFamily="18" charset="0"/>
                <a:ea typeface="Calibri" panose="020F0502020204030204" pitchFamily="34" charset="0"/>
              </a:rPr>
              <a:t>ioreactors</a:t>
            </a:r>
            <a:br>
              <a:rPr lang="en-US" sz="4400" dirty="0">
                <a:solidFill>
                  <a:srgbClr val="C00000"/>
                </a:solidFill>
                <a:effectLst/>
                <a:latin typeface="Times New Roman" panose="02020603050405020304" pitchFamily="18" charset="0"/>
                <a:ea typeface="Calibri" panose="020F0502020204030204" pitchFamily="34" charset="0"/>
              </a:rPr>
            </a:br>
            <a:endParaRPr lang="en-US" sz="4400" dirty="0">
              <a:solidFill>
                <a:srgbClr val="C00000"/>
              </a:solidFill>
            </a:endParaRPr>
          </a:p>
        </p:txBody>
      </p:sp>
      <p:pic>
        <p:nvPicPr>
          <p:cNvPr id="7" name="Content Placeholder 6">
            <a:extLst>
              <a:ext uri="{FF2B5EF4-FFF2-40B4-BE49-F238E27FC236}">
                <a16:creationId xmlns:a16="http://schemas.microsoft.com/office/drawing/2014/main" id="{DAAF7C80-F13C-3349-5D44-A8F46BBBFBF5}"/>
              </a:ext>
            </a:extLst>
          </p:cNvPr>
          <p:cNvPicPr>
            <a:picLocks noGrp="1" noChangeAspect="1"/>
          </p:cNvPicPr>
          <p:nvPr>
            <p:ph type="pic" idx="1"/>
          </p:nvPr>
        </p:nvPicPr>
        <p:blipFill rotWithShape="1">
          <a:blip r:embed="rId2"/>
          <a:srcRect t="11957" b="11957"/>
          <a:stretch/>
        </p:blipFill>
        <p:spPr>
          <a:prstGeom prst="rect">
            <a:avLst/>
          </a:prstGeom>
        </p:spPr>
      </p:pic>
      <p:sp>
        <p:nvSpPr>
          <p:cNvPr id="6" name="Text Placeholder 5">
            <a:extLst>
              <a:ext uri="{FF2B5EF4-FFF2-40B4-BE49-F238E27FC236}">
                <a16:creationId xmlns:a16="http://schemas.microsoft.com/office/drawing/2014/main" id="{54749E4D-C52C-73C7-67B9-BCD0A3033722}"/>
              </a:ext>
            </a:extLst>
          </p:cNvPr>
          <p:cNvSpPr>
            <a:spLocks noGrp="1"/>
          </p:cNvSpPr>
          <p:nvPr>
            <p:ph type="body" sz="half" idx="2"/>
          </p:nvPr>
        </p:nvSpPr>
        <p:spPr>
          <a:xfrm>
            <a:off x="840630" y="2109787"/>
            <a:ext cx="4988670" cy="2638425"/>
          </a:xfrm>
          <a:noFill/>
        </p:spPr>
        <p:txBody>
          <a:bodyPr>
            <a:normAutofit fontScale="25000" lnSpcReduction="20000"/>
          </a:bodyPr>
          <a:lstStyle/>
          <a:p>
            <a:pPr>
              <a:lnSpc>
                <a:spcPct val="120000"/>
              </a:lnSpc>
            </a:pPr>
            <a:r>
              <a:rPr lang="en-US" sz="8000" dirty="0">
                <a:solidFill>
                  <a:schemeClr val="bg1">
                    <a:lumMod val="85000"/>
                  </a:schemeClr>
                </a:solidFill>
                <a:latin typeface="+mj-lt"/>
                <a:ea typeface="Calibri" panose="020F0502020204030204" pitchFamily="34" charset="0"/>
              </a:rPr>
              <a:t>P</a:t>
            </a:r>
            <a:r>
              <a:rPr lang="en-US" sz="8000" dirty="0">
                <a:solidFill>
                  <a:schemeClr val="bg1">
                    <a:lumMod val="85000"/>
                  </a:schemeClr>
                </a:solidFill>
                <a:effectLst/>
                <a:latin typeface="+mj-lt"/>
                <a:ea typeface="Calibri" panose="020F0502020204030204" pitchFamily="34" charset="0"/>
              </a:rPr>
              <a:t>neumatic bioreactors are a type of bioreactors in which medium stirring is accomplished through </a:t>
            </a:r>
            <a:r>
              <a:rPr lang="en-US" sz="8000" dirty="0">
                <a:solidFill>
                  <a:schemeClr val="bg1">
                    <a:lumMod val="85000"/>
                  </a:schemeClr>
                </a:solidFill>
                <a:latin typeface="+mj-lt"/>
                <a:ea typeface="Calibri" panose="020F0502020204030204" pitchFamily="34" charset="0"/>
              </a:rPr>
              <a:t>gas</a:t>
            </a:r>
            <a:r>
              <a:rPr lang="en-US" sz="8000" dirty="0">
                <a:solidFill>
                  <a:schemeClr val="bg1">
                    <a:lumMod val="85000"/>
                  </a:schemeClr>
                </a:solidFill>
                <a:effectLst/>
                <a:latin typeface="+mj-lt"/>
                <a:ea typeface="Calibri" panose="020F0502020204030204" pitchFamily="34" charset="0"/>
              </a:rPr>
              <a:t> bubbling.</a:t>
            </a:r>
          </a:p>
          <a:p>
            <a:pPr>
              <a:lnSpc>
                <a:spcPct val="120000"/>
              </a:lnSpc>
            </a:pPr>
            <a:endParaRPr lang="en-US" sz="8000" dirty="0">
              <a:solidFill>
                <a:schemeClr val="bg1">
                  <a:lumMod val="85000"/>
                </a:schemeClr>
              </a:solidFill>
              <a:effectLst/>
              <a:latin typeface="+mj-lt"/>
              <a:ea typeface="Calibri" panose="020F0502020204030204" pitchFamily="34" charset="0"/>
            </a:endParaRPr>
          </a:p>
          <a:p>
            <a:pPr>
              <a:lnSpc>
                <a:spcPct val="120000"/>
              </a:lnSpc>
            </a:pPr>
            <a:r>
              <a:rPr lang="en-US" sz="8000" dirty="0">
                <a:solidFill>
                  <a:schemeClr val="bg1">
                    <a:lumMod val="85000"/>
                  </a:schemeClr>
                </a:solidFill>
                <a:effectLst/>
                <a:latin typeface="+mj-lt"/>
                <a:ea typeface="Calibri" panose="020F0502020204030204" pitchFamily="34" charset="0"/>
              </a:rPr>
              <a:t>Compressed air or gas mixture is introduced at the bottom of a cylindrical column or tank using nozzles, perforated plates, or a ring sparger.</a:t>
            </a:r>
          </a:p>
          <a:p>
            <a:pPr>
              <a:lnSpc>
                <a:spcPct val="120000"/>
              </a:lnSpc>
            </a:pPr>
            <a:r>
              <a:rPr lang="en-US" sz="8000" dirty="0">
                <a:solidFill>
                  <a:schemeClr val="bg1">
                    <a:lumMod val="85000"/>
                  </a:schemeClr>
                </a:solidFill>
                <a:latin typeface="+mj-lt"/>
                <a:ea typeface="Calibri" panose="020F0502020204030204" pitchFamily="34" charset="0"/>
              </a:rPr>
              <a:t>The two main types are the </a:t>
            </a:r>
            <a:r>
              <a:rPr lang="en-US" sz="8000" b="1" dirty="0">
                <a:solidFill>
                  <a:schemeClr val="bg1">
                    <a:lumMod val="85000"/>
                  </a:schemeClr>
                </a:solidFill>
                <a:latin typeface="+mj-lt"/>
                <a:ea typeface="Calibri" panose="020F0502020204030204" pitchFamily="34" charset="0"/>
              </a:rPr>
              <a:t>Bubble column reactor </a:t>
            </a:r>
            <a:r>
              <a:rPr lang="en-US" sz="8000" dirty="0">
                <a:solidFill>
                  <a:schemeClr val="bg1">
                    <a:lumMod val="85000"/>
                  </a:schemeClr>
                </a:solidFill>
                <a:latin typeface="+mj-lt"/>
                <a:ea typeface="Calibri" panose="020F0502020204030204" pitchFamily="34" charset="0"/>
              </a:rPr>
              <a:t>and the </a:t>
            </a:r>
            <a:r>
              <a:rPr lang="en-US" sz="8000" b="1" dirty="0">
                <a:solidFill>
                  <a:schemeClr val="bg1">
                    <a:lumMod val="85000"/>
                  </a:schemeClr>
                </a:solidFill>
                <a:latin typeface="+mj-lt"/>
                <a:ea typeface="Calibri" panose="020F0502020204030204" pitchFamily="34" charset="0"/>
              </a:rPr>
              <a:t>Airlift reactor</a:t>
            </a:r>
            <a:r>
              <a:rPr lang="en-US" sz="8000" dirty="0">
                <a:solidFill>
                  <a:schemeClr val="tx1"/>
                </a:solidFill>
                <a:latin typeface="+mj-lt"/>
                <a:ea typeface="Calibri" panose="020F0502020204030204" pitchFamily="34" charset="0"/>
              </a:rPr>
              <a:t>.</a:t>
            </a:r>
            <a:endParaRPr lang="en-US" sz="8000" dirty="0">
              <a:solidFill>
                <a:schemeClr val="tx1"/>
              </a:solidFill>
              <a:effectLst/>
              <a:latin typeface="+mj-lt"/>
              <a:ea typeface="Calibri" panose="020F0502020204030204" pitchFamily="34" charset="0"/>
            </a:endParaRPr>
          </a:p>
          <a:p>
            <a:endParaRPr lang="en-US" dirty="0"/>
          </a:p>
        </p:txBody>
      </p:sp>
      <p:sp>
        <p:nvSpPr>
          <p:cNvPr id="5" name="Date Placeholder 4">
            <a:extLst>
              <a:ext uri="{FF2B5EF4-FFF2-40B4-BE49-F238E27FC236}">
                <a16:creationId xmlns:a16="http://schemas.microsoft.com/office/drawing/2014/main" id="{10C8AFA5-2BD5-EB37-8ED1-FC83F580F3AE}"/>
              </a:ext>
            </a:extLst>
          </p:cNvPr>
          <p:cNvSpPr>
            <a:spLocks noGrp="1"/>
          </p:cNvSpPr>
          <p:nvPr>
            <p:ph type="dt" sz="half" idx="10"/>
          </p:nvPr>
        </p:nvSpPr>
        <p:spPr/>
        <p:txBody>
          <a:bodyPr/>
          <a:lstStyle/>
          <a:p>
            <a:fld id="{422CD09D-191B-4B1B-8320-7809B8CECAB6}" type="datetime1">
              <a:rPr lang="en-US" smtClean="0"/>
              <a:t>1/8/2024</a:t>
            </a:fld>
            <a:endParaRPr lang="en-US"/>
          </a:p>
        </p:txBody>
      </p:sp>
      <p:sp>
        <p:nvSpPr>
          <p:cNvPr id="3" name="TextBox 2">
            <a:extLst>
              <a:ext uri="{FF2B5EF4-FFF2-40B4-BE49-F238E27FC236}">
                <a16:creationId xmlns:a16="http://schemas.microsoft.com/office/drawing/2014/main" id="{871543FD-F555-51A3-1EE2-2408D9FD44CD}"/>
              </a:ext>
            </a:extLst>
          </p:cNvPr>
          <p:cNvSpPr txBox="1"/>
          <p:nvPr/>
        </p:nvSpPr>
        <p:spPr>
          <a:xfrm>
            <a:off x="0" y="6420847"/>
            <a:ext cx="1126807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Angeles, M., et al., </a:t>
            </a:r>
            <a:r>
              <a:rPr kumimoji="0" lang="en-US" sz="1000" b="0" i="1"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ChemInform</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Abstract: A Review of Experimental Procedures for Heavy Oil Hydrocracking with Dispersed Catalyst.</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Catalysis Today, 2013.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220</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endPar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2" name="Slide Number Placeholder 4">
            <a:extLst>
              <a:ext uri="{FF2B5EF4-FFF2-40B4-BE49-F238E27FC236}">
                <a16:creationId xmlns:a16="http://schemas.microsoft.com/office/drawing/2014/main" id="{58370707-8FDC-99A5-181C-14F0D56EC182}"/>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13</a:t>
            </a:fld>
            <a:r>
              <a:rPr lang="en-US" sz="1800" dirty="0"/>
              <a:t>/42</a:t>
            </a:r>
          </a:p>
        </p:txBody>
      </p:sp>
    </p:spTree>
    <p:extLst>
      <p:ext uri="{BB962C8B-B14F-4D97-AF65-F5344CB8AC3E}">
        <p14:creationId xmlns:p14="http://schemas.microsoft.com/office/powerpoint/2010/main" val="1388646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4B7D4-AA5C-4E13-8FE2-8900946C3BA7}"/>
              </a:ext>
            </a:extLst>
          </p:cNvPr>
          <p:cNvSpPr>
            <a:spLocks noGrp="1"/>
          </p:cNvSpPr>
          <p:nvPr>
            <p:ph type="title"/>
          </p:nvPr>
        </p:nvSpPr>
        <p:spPr>
          <a:xfrm>
            <a:off x="1154953" y="947238"/>
            <a:ext cx="8761413" cy="706964"/>
          </a:xfrm>
        </p:spPr>
        <p:txBody>
          <a:bodyPr/>
          <a:lstStyle/>
          <a:p>
            <a:pPr algn="ctr"/>
            <a:r>
              <a:rPr lang="en-CA" sz="3600" b="1" dirty="0"/>
              <a:t>Airlift Pumps</a:t>
            </a:r>
            <a:endParaRPr lang="en-CA" b="1" dirty="0"/>
          </a:p>
        </p:txBody>
      </p:sp>
      <p:sp>
        <p:nvSpPr>
          <p:cNvPr id="4" name="Slide Number Placeholder 3">
            <a:extLst>
              <a:ext uri="{FF2B5EF4-FFF2-40B4-BE49-F238E27FC236}">
                <a16:creationId xmlns:a16="http://schemas.microsoft.com/office/drawing/2014/main" id="{F2D1B35E-6941-49FF-A588-3FA4DB21912F}"/>
              </a:ext>
            </a:extLst>
          </p:cNvPr>
          <p:cNvSpPr>
            <a:spLocks noGrp="1"/>
          </p:cNvSpPr>
          <p:nvPr>
            <p:ph type="sldNum" sz="quarter" idx="4"/>
          </p:nvPr>
        </p:nvSpPr>
        <p:spPr>
          <a:xfrm>
            <a:off x="8737600" y="6479016"/>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EBD05DF-87E4-4D4D-B742-C9C43C6FDF92}" type="slidenum">
              <a:rPr lang="en-US" smtClean="0"/>
              <a:pPr/>
              <a:t>14</a:t>
            </a:fld>
            <a:endParaRPr lang="en-US"/>
          </a:p>
        </p:txBody>
      </p:sp>
      <p:sp>
        <p:nvSpPr>
          <p:cNvPr id="3" name="Content Placeholder 2">
            <a:extLst>
              <a:ext uri="{FF2B5EF4-FFF2-40B4-BE49-F238E27FC236}">
                <a16:creationId xmlns:a16="http://schemas.microsoft.com/office/drawing/2014/main" id="{B9F9B1E0-02EC-4855-8563-93D037D42F03}"/>
              </a:ext>
            </a:extLst>
          </p:cNvPr>
          <p:cNvSpPr>
            <a:spLocks noGrp="1"/>
          </p:cNvSpPr>
          <p:nvPr>
            <p:ph idx="1"/>
          </p:nvPr>
        </p:nvSpPr>
        <p:spPr>
          <a:xfrm>
            <a:off x="612474" y="2438774"/>
            <a:ext cx="6531510" cy="3724723"/>
          </a:xfrm>
        </p:spPr>
        <p:txBody>
          <a:bodyPr>
            <a:normAutofit/>
          </a:bodyPr>
          <a:lstStyle/>
          <a:p>
            <a:pPr>
              <a:spcBef>
                <a:spcPts val="1800"/>
              </a:spcBef>
            </a:pPr>
            <a:r>
              <a:rPr lang="en-CA" sz="2000" dirty="0"/>
              <a:t>Special effect pumps that use injected compressed air to lift the liquids</a:t>
            </a:r>
          </a:p>
          <a:p>
            <a:pPr>
              <a:spcBef>
                <a:spcPts val="1800"/>
              </a:spcBef>
            </a:pPr>
            <a:r>
              <a:rPr lang="en-CA" sz="2000" dirty="0"/>
              <a:t>Operates under the </a:t>
            </a:r>
            <a:r>
              <a:rPr lang="en-CA" sz="2000" dirty="0">
                <a:solidFill>
                  <a:srgbClr val="C2042F"/>
                </a:solidFill>
              </a:rPr>
              <a:t>buoyancy effect </a:t>
            </a:r>
            <a:r>
              <a:rPr lang="en-CA" sz="2000" dirty="0">
                <a:solidFill>
                  <a:schemeClr val="tx1"/>
                </a:solidFill>
              </a:rPr>
              <a:t>(</a:t>
            </a:r>
            <a:r>
              <a:rPr lang="en-CA" sz="2000" dirty="0" err="1">
                <a:solidFill>
                  <a:schemeClr val="tx1"/>
                </a:solidFill>
              </a:rPr>
              <a:t>Catrawedarma</a:t>
            </a:r>
            <a:r>
              <a:rPr lang="en-CA" sz="2000" dirty="0">
                <a:solidFill>
                  <a:schemeClr val="tx1"/>
                </a:solidFill>
              </a:rPr>
              <a:t> et al., 2020)</a:t>
            </a:r>
          </a:p>
          <a:p>
            <a:pPr>
              <a:spcBef>
                <a:spcPts val="1800"/>
              </a:spcBef>
            </a:pPr>
            <a:r>
              <a:rPr lang="en-CA" sz="2000" b="1" dirty="0">
                <a:solidFill>
                  <a:srgbClr val="C2042F"/>
                </a:solidFill>
              </a:rPr>
              <a:t>Advantages:</a:t>
            </a:r>
          </a:p>
          <a:p>
            <a:pPr lvl="1">
              <a:spcBef>
                <a:spcPts val="1800"/>
              </a:spcBef>
              <a:buFont typeface="Wingdings" panose="05000000000000000000" pitchFamily="2" charset="2"/>
              <a:buChar char="§"/>
            </a:pPr>
            <a:r>
              <a:rPr lang="en-CA" sz="2000" dirty="0"/>
              <a:t>Simplistic design</a:t>
            </a:r>
          </a:p>
          <a:p>
            <a:pPr lvl="1">
              <a:spcBef>
                <a:spcPts val="1800"/>
              </a:spcBef>
              <a:buFont typeface="Wingdings" panose="05000000000000000000" pitchFamily="2" charset="2"/>
              <a:buChar char="§"/>
            </a:pPr>
            <a:r>
              <a:rPr lang="en-CA" sz="2000" dirty="0"/>
              <a:t>No moving parts</a:t>
            </a:r>
          </a:p>
          <a:p>
            <a:pPr lvl="1">
              <a:spcBef>
                <a:spcPts val="1800"/>
              </a:spcBef>
              <a:buFont typeface="Wingdings" panose="05000000000000000000" pitchFamily="2" charset="2"/>
              <a:buChar char="§"/>
            </a:pPr>
            <a:r>
              <a:rPr lang="en-CA" sz="2000" dirty="0"/>
              <a:t>Low maintenance</a:t>
            </a:r>
          </a:p>
          <a:p>
            <a:pPr lvl="1"/>
            <a:endParaRPr lang="en-CA" dirty="0"/>
          </a:p>
        </p:txBody>
      </p:sp>
      <p:grpSp>
        <p:nvGrpSpPr>
          <p:cNvPr id="6" name="Group 5">
            <a:extLst>
              <a:ext uri="{FF2B5EF4-FFF2-40B4-BE49-F238E27FC236}">
                <a16:creationId xmlns:a16="http://schemas.microsoft.com/office/drawing/2014/main" id="{5D42AC3D-3DA1-4221-8763-DB2725032E21}"/>
              </a:ext>
            </a:extLst>
          </p:cNvPr>
          <p:cNvGrpSpPr/>
          <p:nvPr/>
        </p:nvGrpSpPr>
        <p:grpSpPr>
          <a:xfrm>
            <a:off x="7191374" y="2314371"/>
            <a:ext cx="4806249" cy="3848304"/>
            <a:chOff x="6337851" y="154117"/>
            <a:chExt cx="6515432" cy="6013617"/>
          </a:xfrm>
        </p:grpSpPr>
        <p:pic>
          <p:nvPicPr>
            <p:cNvPr id="21" name="Picture 20">
              <a:extLst>
                <a:ext uri="{FF2B5EF4-FFF2-40B4-BE49-F238E27FC236}">
                  <a16:creationId xmlns:a16="http://schemas.microsoft.com/office/drawing/2014/main" id="{C9C690AE-81E4-43F7-822E-5CC08AF31B5D}"/>
                </a:ext>
              </a:extLst>
            </p:cNvPr>
            <p:cNvPicPr>
              <a:picLocks noChangeAspect="1"/>
            </p:cNvPicPr>
            <p:nvPr/>
          </p:nvPicPr>
          <p:blipFill>
            <a:blip r:embed="rId2"/>
            <a:stretch>
              <a:fillRect/>
            </a:stretch>
          </p:blipFill>
          <p:spPr>
            <a:xfrm>
              <a:off x="8097520" y="154117"/>
              <a:ext cx="3568484" cy="6013617"/>
            </a:xfrm>
            <a:prstGeom prst="rect">
              <a:avLst/>
            </a:prstGeom>
          </p:spPr>
        </p:pic>
        <p:sp>
          <p:nvSpPr>
            <p:cNvPr id="11" name="Left Brace 10">
              <a:extLst>
                <a:ext uri="{FF2B5EF4-FFF2-40B4-BE49-F238E27FC236}">
                  <a16:creationId xmlns:a16="http://schemas.microsoft.com/office/drawing/2014/main" id="{75E4992D-6BF7-4B03-8815-1697F941725A}"/>
                </a:ext>
              </a:extLst>
            </p:cNvPr>
            <p:cNvSpPr/>
            <p:nvPr/>
          </p:nvSpPr>
          <p:spPr>
            <a:xfrm>
              <a:off x="8554720" y="3055266"/>
              <a:ext cx="601934" cy="2964767"/>
            </a:xfrm>
            <a:prstGeom prst="leftBrace">
              <a:avLst/>
            </a:prstGeom>
            <a:ln w="38100">
              <a:solidFill>
                <a:srgbClr val="C2042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12" name="TextBox 11">
              <a:extLst>
                <a:ext uri="{FF2B5EF4-FFF2-40B4-BE49-F238E27FC236}">
                  <a16:creationId xmlns:a16="http://schemas.microsoft.com/office/drawing/2014/main" id="{40AFADDC-A46F-4A25-984F-75A7A5232C1F}"/>
                </a:ext>
              </a:extLst>
            </p:cNvPr>
            <p:cNvSpPr txBox="1"/>
            <p:nvPr/>
          </p:nvSpPr>
          <p:spPr>
            <a:xfrm>
              <a:off x="6337851" y="4368800"/>
              <a:ext cx="2216869" cy="646331"/>
            </a:xfrm>
            <a:prstGeom prst="rect">
              <a:avLst/>
            </a:prstGeom>
            <a:noFill/>
          </p:spPr>
          <p:txBody>
            <a:bodyPr wrap="square" rtlCol="0">
              <a:spAutoFit/>
            </a:bodyPr>
            <a:lstStyle/>
            <a:p>
              <a:pPr algn="ctr"/>
              <a:r>
                <a:rPr lang="en-CA">
                  <a:solidFill>
                    <a:srgbClr val="C2042F"/>
                  </a:solidFill>
                </a:rPr>
                <a:t>Partially submerged riser pipe</a:t>
              </a:r>
            </a:p>
          </p:txBody>
        </p:sp>
        <p:cxnSp>
          <p:nvCxnSpPr>
            <p:cNvPr id="15" name="Straight Arrow Connector 14">
              <a:extLst>
                <a:ext uri="{FF2B5EF4-FFF2-40B4-BE49-F238E27FC236}">
                  <a16:creationId xmlns:a16="http://schemas.microsoft.com/office/drawing/2014/main" id="{82767633-87F5-4A3A-AF44-ECB182D44197}"/>
                </a:ext>
              </a:extLst>
            </p:cNvPr>
            <p:cNvCxnSpPr>
              <a:cxnSpLocks/>
            </p:cNvCxnSpPr>
            <p:nvPr/>
          </p:nvCxnSpPr>
          <p:spPr>
            <a:xfrm flipH="1">
              <a:off x="9881762" y="5068459"/>
              <a:ext cx="626166" cy="430365"/>
            </a:xfrm>
            <a:prstGeom prst="straightConnector1">
              <a:avLst/>
            </a:prstGeom>
            <a:ln w="57150">
              <a:solidFill>
                <a:srgbClr val="C2042F"/>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D0A8255D-0974-434F-891E-A4B87821C904}"/>
                </a:ext>
              </a:extLst>
            </p:cNvPr>
            <p:cNvSpPr txBox="1"/>
            <p:nvPr/>
          </p:nvSpPr>
          <p:spPr>
            <a:xfrm>
              <a:off x="10574352" y="4886607"/>
              <a:ext cx="2216869" cy="369332"/>
            </a:xfrm>
            <a:prstGeom prst="rect">
              <a:avLst/>
            </a:prstGeom>
            <a:noFill/>
          </p:spPr>
          <p:txBody>
            <a:bodyPr wrap="square" rtlCol="0">
              <a:spAutoFit/>
            </a:bodyPr>
            <a:lstStyle/>
            <a:p>
              <a:r>
                <a:rPr lang="en-CA" dirty="0">
                  <a:solidFill>
                    <a:srgbClr val="C2042F"/>
                  </a:solidFill>
                </a:rPr>
                <a:t>Injection Point</a:t>
              </a:r>
            </a:p>
          </p:txBody>
        </p:sp>
        <p:cxnSp>
          <p:nvCxnSpPr>
            <p:cNvPr id="25" name="Straight Arrow Connector 24">
              <a:extLst>
                <a:ext uri="{FF2B5EF4-FFF2-40B4-BE49-F238E27FC236}">
                  <a16:creationId xmlns:a16="http://schemas.microsoft.com/office/drawing/2014/main" id="{96ADE584-0227-4814-85E9-463F894C8CBA}"/>
                </a:ext>
              </a:extLst>
            </p:cNvPr>
            <p:cNvCxnSpPr>
              <a:cxnSpLocks/>
            </p:cNvCxnSpPr>
            <p:nvPr/>
          </p:nvCxnSpPr>
          <p:spPr>
            <a:xfrm flipH="1" flipV="1">
              <a:off x="9938086" y="5732329"/>
              <a:ext cx="569842" cy="207689"/>
            </a:xfrm>
            <a:prstGeom prst="straightConnector1">
              <a:avLst/>
            </a:prstGeom>
            <a:ln w="57150">
              <a:solidFill>
                <a:srgbClr val="C2042F"/>
              </a:solidFill>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F462E0CA-C151-4101-8760-133370A94A16}"/>
                </a:ext>
              </a:extLst>
            </p:cNvPr>
            <p:cNvSpPr txBox="1"/>
            <p:nvPr/>
          </p:nvSpPr>
          <p:spPr>
            <a:xfrm>
              <a:off x="10636414" y="5755352"/>
              <a:ext cx="2216869" cy="369332"/>
            </a:xfrm>
            <a:prstGeom prst="rect">
              <a:avLst/>
            </a:prstGeom>
            <a:noFill/>
          </p:spPr>
          <p:txBody>
            <a:bodyPr wrap="square" rtlCol="0">
              <a:spAutoFit/>
            </a:bodyPr>
            <a:lstStyle/>
            <a:p>
              <a:r>
                <a:rPr lang="en-CA">
                  <a:solidFill>
                    <a:srgbClr val="C2042F"/>
                  </a:solidFill>
                </a:rPr>
                <a:t>Suction pipe</a:t>
              </a:r>
            </a:p>
          </p:txBody>
        </p:sp>
        <p:sp>
          <p:nvSpPr>
            <p:cNvPr id="28" name="TextBox 27">
              <a:extLst>
                <a:ext uri="{FF2B5EF4-FFF2-40B4-BE49-F238E27FC236}">
                  <a16:creationId xmlns:a16="http://schemas.microsoft.com/office/drawing/2014/main" id="{60FDB455-5749-461A-AACB-14BC5E56B267}"/>
                </a:ext>
              </a:extLst>
            </p:cNvPr>
            <p:cNvSpPr txBox="1"/>
            <p:nvPr/>
          </p:nvSpPr>
          <p:spPr>
            <a:xfrm>
              <a:off x="10636413" y="1955946"/>
              <a:ext cx="2216869" cy="369332"/>
            </a:xfrm>
            <a:prstGeom prst="rect">
              <a:avLst/>
            </a:prstGeom>
            <a:noFill/>
          </p:spPr>
          <p:txBody>
            <a:bodyPr wrap="square" rtlCol="0">
              <a:spAutoFit/>
            </a:bodyPr>
            <a:lstStyle/>
            <a:p>
              <a:r>
                <a:rPr lang="en-CA">
                  <a:solidFill>
                    <a:srgbClr val="C2042F"/>
                  </a:solidFill>
                </a:rPr>
                <a:t>Riser pipe</a:t>
              </a:r>
            </a:p>
          </p:txBody>
        </p:sp>
        <p:cxnSp>
          <p:nvCxnSpPr>
            <p:cNvPr id="29" name="Straight Arrow Connector 28">
              <a:extLst>
                <a:ext uri="{FF2B5EF4-FFF2-40B4-BE49-F238E27FC236}">
                  <a16:creationId xmlns:a16="http://schemas.microsoft.com/office/drawing/2014/main" id="{6EA42099-772D-4AD4-BEE8-89D9836F71A8}"/>
                </a:ext>
              </a:extLst>
            </p:cNvPr>
            <p:cNvCxnSpPr>
              <a:cxnSpLocks/>
            </p:cNvCxnSpPr>
            <p:nvPr/>
          </p:nvCxnSpPr>
          <p:spPr>
            <a:xfrm flipH="1">
              <a:off x="10009918" y="2152627"/>
              <a:ext cx="532798" cy="0"/>
            </a:xfrm>
            <a:prstGeom prst="straightConnector1">
              <a:avLst/>
            </a:prstGeom>
            <a:ln w="57150">
              <a:solidFill>
                <a:srgbClr val="C2042F"/>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5846BAEB-0909-4228-9121-50DD41805C23}"/>
                </a:ext>
              </a:extLst>
            </p:cNvPr>
            <p:cNvSpPr txBox="1"/>
            <p:nvPr/>
          </p:nvSpPr>
          <p:spPr>
            <a:xfrm>
              <a:off x="7581894" y="839600"/>
              <a:ext cx="2216869" cy="369332"/>
            </a:xfrm>
            <a:prstGeom prst="rect">
              <a:avLst/>
            </a:prstGeom>
            <a:noFill/>
          </p:spPr>
          <p:txBody>
            <a:bodyPr wrap="square" rtlCol="0">
              <a:spAutoFit/>
            </a:bodyPr>
            <a:lstStyle/>
            <a:p>
              <a:pPr algn="ctr"/>
              <a:r>
                <a:rPr lang="en-CA" dirty="0">
                  <a:solidFill>
                    <a:srgbClr val="C2042F"/>
                  </a:solidFill>
                </a:rPr>
                <a:t>Air Inlet</a:t>
              </a:r>
            </a:p>
          </p:txBody>
        </p:sp>
        <p:cxnSp>
          <p:nvCxnSpPr>
            <p:cNvPr id="34" name="Connector: Elbow 33">
              <a:extLst>
                <a:ext uri="{FF2B5EF4-FFF2-40B4-BE49-F238E27FC236}">
                  <a16:creationId xmlns:a16="http://schemas.microsoft.com/office/drawing/2014/main" id="{7366A5B4-254A-49A0-BACC-672D3BD17224}"/>
                </a:ext>
              </a:extLst>
            </p:cNvPr>
            <p:cNvCxnSpPr>
              <a:cxnSpLocks/>
            </p:cNvCxnSpPr>
            <p:nvPr/>
          </p:nvCxnSpPr>
          <p:spPr>
            <a:xfrm rot="16200000" flipH="1">
              <a:off x="9294407" y="1088322"/>
              <a:ext cx="397570" cy="261062"/>
            </a:xfrm>
            <a:prstGeom prst="bentConnector3">
              <a:avLst>
                <a:gd name="adj1" fmla="val 2501"/>
              </a:avLst>
            </a:prstGeom>
            <a:ln w="57150">
              <a:solidFill>
                <a:srgbClr val="C2042F"/>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7" name="TextBox 16">
            <a:extLst>
              <a:ext uri="{FF2B5EF4-FFF2-40B4-BE49-F238E27FC236}">
                <a16:creationId xmlns:a16="http://schemas.microsoft.com/office/drawing/2014/main" id="{1C980119-ACDA-47C7-A9FB-7D8FEA9F082B}"/>
              </a:ext>
            </a:extLst>
          </p:cNvPr>
          <p:cNvSpPr txBox="1"/>
          <p:nvPr/>
        </p:nvSpPr>
        <p:spPr>
          <a:xfrm>
            <a:off x="8760256" y="6299624"/>
            <a:ext cx="2656002" cy="461665"/>
          </a:xfrm>
          <a:prstGeom prst="rect">
            <a:avLst/>
          </a:prstGeom>
          <a:noFill/>
          <a:ln>
            <a:solidFill>
              <a:schemeClr val="tx1">
                <a:lumMod val="95000"/>
                <a:lumOff val="5000"/>
              </a:schemeClr>
            </a:solidFill>
          </a:ln>
        </p:spPr>
        <p:txBody>
          <a:bodyPr wrap="square" rtlCol="0">
            <a:spAutoFit/>
          </a:bodyPr>
          <a:lstStyle/>
          <a:p>
            <a:pPr algn="ctr"/>
            <a:r>
              <a:rPr lang="en-CA" sz="1200" dirty="0"/>
              <a:t>Airlift pump schematic (Bukhari, 2018) </a:t>
            </a:r>
          </a:p>
        </p:txBody>
      </p:sp>
      <p:sp>
        <p:nvSpPr>
          <p:cNvPr id="5" name="TextBox 4">
            <a:extLst>
              <a:ext uri="{FF2B5EF4-FFF2-40B4-BE49-F238E27FC236}">
                <a16:creationId xmlns:a16="http://schemas.microsoft.com/office/drawing/2014/main" id="{7D5DF5DA-A2CE-B2B7-9508-B8FB3862D3AA}"/>
              </a:ext>
            </a:extLst>
          </p:cNvPr>
          <p:cNvSpPr txBox="1"/>
          <p:nvPr/>
        </p:nvSpPr>
        <p:spPr>
          <a:xfrm>
            <a:off x="-14904" y="6265123"/>
            <a:ext cx="8586362" cy="784830"/>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0"/>
              </a:spcAft>
              <a:buClrTx/>
              <a:buSzTx/>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Source: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S. Bukhari, “Improving the Airlift Pump Prediction Model for Aquaculture Applications,” the University of Guelph, 2018.</a:t>
            </a:r>
          </a:p>
          <a:p>
            <a:pPr marL="171450" indent="-171450" defTabSz="457200">
              <a:buFont typeface="Arial" panose="020B0604020202020204" pitchFamily="34" charset="0"/>
              <a:buChar char="•"/>
              <a:defRPr/>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G. N. B.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Catrawedarma</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Deendarlianto</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and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Indarto</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“The performance of airlift pump for the solid particles lifting during the transportation of gas-liquid-solid three-phase flow: A comprehensive research review,” </a:t>
            </a:r>
            <a:r>
              <a:rPr lang="en-US" sz="900" i="1" dirty="0">
                <a:effectLst/>
                <a:latin typeface="Times New Roman" panose="02020603050405020304" pitchFamily="18" charset="0"/>
                <a:ea typeface="Times New Roman" panose="02020603050405020304" pitchFamily="18" charset="0"/>
                <a:cs typeface="Times New Roman" panose="02020603050405020304" pitchFamily="18" charset="0"/>
              </a:rPr>
              <a:t>Proc. Inst. Mech. Eng. Part E J. Process Mech. Eng.</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no. 2, 2020,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10.1177/0954408920951728</a:t>
            </a:r>
            <a:r>
              <a:rPr lang="en-US" sz="900" dirty="0">
                <a:effectLst/>
                <a:latin typeface="Arial" panose="020B0604020202020204" pitchFamily="34" charset="0"/>
                <a:ea typeface="Times New Roman" panose="02020603050405020304" pitchFamily="18" charset="0"/>
                <a:cs typeface="Arial" panose="020B0604020202020204" pitchFamily="34" charset="0"/>
              </a:rPr>
              <a:t>.</a:t>
            </a:r>
          </a:p>
          <a:p>
            <a:pPr marR="0" lvl="0" algn="l" defTabSz="457200" rtl="0" eaLnBrk="1" fontAlgn="auto" latinLnBrk="0" hangingPunct="1">
              <a:lnSpc>
                <a:spcPct val="100000"/>
              </a:lnSpc>
              <a:spcBef>
                <a:spcPts val="0"/>
              </a:spcBef>
              <a:spcAft>
                <a:spcPts val="0"/>
              </a:spcAft>
              <a:buClrTx/>
              <a:buSzTx/>
              <a:tabLst/>
              <a:defRPr/>
            </a:pPr>
            <a:endPar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Slide Number Placeholder 4">
            <a:extLst>
              <a:ext uri="{FF2B5EF4-FFF2-40B4-BE49-F238E27FC236}">
                <a16:creationId xmlns:a16="http://schemas.microsoft.com/office/drawing/2014/main" id="{09290456-8A72-5D6C-BEC1-A607A38B5A86}"/>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14</a:t>
            </a:fld>
            <a:r>
              <a:rPr lang="en-US" sz="1800" dirty="0"/>
              <a:t>/42</a:t>
            </a:r>
          </a:p>
        </p:txBody>
      </p:sp>
    </p:spTree>
    <p:extLst>
      <p:ext uri="{BB962C8B-B14F-4D97-AF65-F5344CB8AC3E}">
        <p14:creationId xmlns:p14="http://schemas.microsoft.com/office/powerpoint/2010/main" val="3146539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542E0-C54A-48A8-91B2-8D0BF19D41FF}"/>
              </a:ext>
            </a:extLst>
          </p:cNvPr>
          <p:cNvSpPr>
            <a:spLocks noGrp="1"/>
          </p:cNvSpPr>
          <p:nvPr>
            <p:ph type="title"/>
          </p:nvPr>
        </p:nvSpPr>
        <p:spPr>
          <a:xfrm>
            <a:off x="1972285" y="939583"/>
            <a:ext cx="8761413" cy="706964"/>
          </a:xfrm>
        </p:spPr>
        <p:txBody>
          <a:bodyPr>
            <a:normAutofit/>
          </a:bodyPr>
          <a:lstStyle/>
          <a:p>
            <a:pPr algn="ctr"/>
            <a:r>
              <a:rPr lang="en-CA" sz="3600" b="1" dirty="0"/>
              <a:t>Dual Injector Airlift Pump</a:t>
            </a:r>
          </a:p>
        </p:txBody>
      </p:sp>
      <p:sp>
        <p:nvSpPr>
          <p:cNvPr id="3" name="Content Placeholder 2">
            <a:extLst>
              <a:ext uri="{FF2B5EF4-FFF2-40B4-BE49-F238E27FC236}">
                <a16:creationId xmlns:a16="http://schemas.microsoft.com/office/drawing/2014/main" id="{0147F01C-9C8E-4D54-ADF1-2ABC45503D62}"/>
              </a:ext>
            </a:extLst>
          </p:cNvPr>
          <p:cNvSpPr>
            <a:spLocks noGrp="1"/>
          </p:cNvSpPr>
          <p:nvPr>
            <p:ph idx="1"/>
          </p:nvPr>
        </p:nvSpPr>
        <p:spPr>
          <a:xfrm>
            <a:off x="7034458" y="2910887"/>
            <a:ext cx="4805051" cy="3871619"/>
          </a:xfrm>
        </p:spPr>
        <p:txBody>
          <a:bodyPr>
            <a:normAutofit/>
          </a:bodyPr>
          <a:lstStyle/>
          <a:p>
            <a:pPr>
              <a:spcBef>
                <a:spcPts val="1800"/>
              </a:spcBef>
            </a:pPr>
            <a:r>
              <a:rPr lang="en-CA" sz="2000" b="1" dirty="0">
                <a:solidFill>
                  <a:srgbClr val="C00000"/>
                </a:solidFill>
              </a:rPr>
              <a:t>Dual injector </a:t>
            </a:r>
            <a:r>
              <a:rPr lang="en-CA" sz="2000" dirty="0"/>
              <a:t>airlift pump designed by Ahmed and Badr, 2016</a:t>
            </a:r>
          </a:p>
          <a:p>
            <a:pPr>
              <a:spcBef>
                <a:spcPts val="1800"/>
              </a:spcBef>
            </a:pPr>
            <a:r>
              <a:rPr lang="en-CA" sz="2000" dirty="0"/>
              <a:t>It is called a dual injection as gas phase is injected in both radial and axial directions</a:t>
            </a:r>
          </a:p>
          <a:p>
            <a:pPr>
              <a:spcBef>
                <a:spcPts val="1800"/>
              </a:spcBef>
            </a:pPr>
            <a:r>
              <a:rPr lang="en-CA" sz="2000" dirty="0"/>
              <a:t>Holes are evenly distributed for both the radial and axial  injection.</a:t>
            </a:r>
          </a:p>
        </p:txBody>
      </p:sp>
      <p:sp>
        <p:nvSpPr>
          <p:cNvPr id="4" name="Slide Number Placeholder 3">
            <a:extLst>
              <a:ext uri="{FF2B5EF4-FFF2-40B4-BE49-F238E27FC236}">
                <a16:creationId xmlns:a16="http://schemas.microsoft.com/office/drawing/2014/main" id="{BE472FB5-C6B7-4F04-82DD-E698F062DEDB}"/>
              </a:ext>
            </a:extLst>
          </p:cNvPr>
          <p:cNvSpPr>
            <a:spLocks noGrp="1"/>
          </p:cNvSpPr>
          <p:nvPr>
            <p:ph type="sldNum" sz="quarter" idx="4"/>
          </p:nvPr>
        </p:nvSpPr>
        <p:spPr>
          <a:xfrm>
            <a:off x="8737600" y="6479016"/>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EBD05DF-87E4-4D4D-B742-C9C43C6FDF92}" type="slidenum">
              <a:rPr lang="en-US" smtClean="0"/>
              <a:pPr/>
              <a:t>15</a:t>
            </a:fld>
            <a:endParaRPr lang="en-US" dirty="0"/>
          </a:p>
        </p:txBody>
      </p:sp>
      <p:pic>
        <p:nvPicPr>
          <p:cNvPr id="5" name="Picture 4">
            <a:extLst>
              <a:ext uri="{FF2B5EF4-FFF2-40B4-BE49-F238E27FC236}">
                <a16:creationId xmlns:a16="http://schemas.microsoft.com/office/drawing/2014/main" id="{20DB6383-6C64-4104-A160-5437BCE59D58}"/>
              </a:ext>
            </a:extLst>
          </p:cNvPr>
          <p:cNvPicPr>
            <a:picLocks noChangeAspect="1"/>
          </p:cNvPicPr>
          <p:nvPr/>
        </p:nvPicPr>
        <p:blipFill>
          <a:blip r:embed="rId3"/>
          <a:stretch>
            <a:fillRect/>
          </a:stretch>
        </p:blipFill>
        <p:spPr>
          <a:xfrm>
            <a:off x="199390" y="1970829"/>
            <a:ext cx="2908626" cy="4658571"/>
          </a:xfrm>
          <a:prstGeom prst="rect">
            <a:avLst/>
          </a:prstGeom>
          <a:noFill/>
        </p:spPr>
      </p:pic>
      <p:sp>
        <p:nvSpPr>
          <p:cNvPr id="6" name="Right Arrow 23">
            <a:extLst>
              <a:ext uri="{FF2B5EF4-FFF2-40B4-BE49-F238E27FC236}">
                <a16:creationId xmlns:a16="http://schemas.microsoft.com/office/drawing/2014/main" id="{B78713F9-6696-4F3C-8A94-C0F098459437}"/>
              </a:ext>
            </a:extLst>
          </p:cNvPr>
          <p:cNvSpPr/>
          <p:nvPr/>
        </p:nvSpPr>
        <p:spPr>
          <a:xfrm flipH="1">
            <a:off x="2681106" y="3375025"/>
            <a:ext cx="744429" cy="402272"/>
          </a:xfrm>
          <a:prstGeom prst="rightArrow">
            <a:avLst/>
          </a:prstGeom>
          <a:solidFill>
            <a:srgbClr val="C00000"/>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CA"/>
          </a:p>
        </p:txBody>
      </p:sp>
      <p:sp>
        <p:nvSpPr>
          <p:cNvPr id="7" name="Right Arrow 23">
            <a:extLst>
              <a:ext uri="{FF2B5EF4-FFF2-40B4-BE49-F238E27FC236}">
                <a16:creationId xmlns:a16="http://schemas.microsoft.com/office/drawing/2014/main" id="{FB57933D-3F53-43B1-839D-06F6229AAEC4}"/>
              </a:ext>
            </a:extLst>
          </p:cNvPr>
          <p:cNvSpPr/>
          <p:nvPr/>
        </p:nvSpPr>
        <p:spPr>
          <a:xfrm flipH="1">
            <a:off x="2681106" y="4844983"/>
            <a:ext cx="744429" cy="402272"/>
          </a:xfrm>
          <a:prstGeom prst="rightArrow">
            <a:avLst/>
          </a:prstGeom>
          <a:solidFill>
            <a:srgbClr val="C00000"/>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CA"/>
          </a:p>
        </p:txBody>
      </p:sp>
      <p:sp>
        <p:nvSpPr>
          <p:cNvPr id="9" name="TextBox 8">
            <a:extLst>
              <a:ext uri="{FF2B5EF4-FFF2-40B4-BE49-F238E27FC236}">
                <a16:creationId xmlns:a16="http://schemas.microsoft.com/office/drawing/2014/main" id="{7FD3099B-2313-4DA2-AA8C-30C5D33A6EF5}"/>
              </a:ext>
            </a:extLst>
          </p:cNvPr>
          <p:cNvSpPr txBox="1"/>
          <p:nvPr/>
        </p:nvSpPr>
        <p:spPr>
          <a:xfrm>
            <a:off x="3425536" y="3404002"/>
            <a:ext cx="3480089" cy="1323439"/>
          </a:xfrm>
          <a:prstGeom prst="rect">
            <a:avLst/>
          </a:prstGeom>
          <a:noFill/>
        </p:spPr>
        <p:txBody>
          <a:bodyPr wrap="square" rtlCol="0">
            <a:spAutoFit/>
          </a:bodyPr>
          <a:lstStyle/>
          <a:p>
            <a:r>
              <a:rPr lang="en-CA" sz="2000" b="1" dirty="0">
                <a:solidFill>
                  <a:srgbClr val="C00000"/>
                </a:solidFill>
                <a:latin typeface="Arial" panose="020B0604020202020204" pitchFamily="34" charset="0"/>
                <a:cs typeface="Arial" panose="020B0604020202020204" pitchFamily="34" charset="0"/>
              </a:rPr>
              <a:t>Axial gas phase Injection</a:t>
            </a:r>
          </a:p>
          <a:p>
            <a:pPr marL="342900" indent="-342900">
              <a:buFont typeface="Wingdings" panose="05000000000000000000" pitchFamily="2" charset="2"/>
              <a:buChar char="Ø"/>
            </a:pPr>
            <a:r>
              <a:rPr lang="en-CA" sz="2000" b="1" dirty="0">
                <a:latin typeface="Arial" panose="020B0604020202020204" pitchFamily="34" charset="0"/>
                <a:cs typeface="Arial" panose="020B0604020202020204" pitchFamily="34" charset="0"/>
              </a:rPr>
              <a:t>Enhanced liquid phase lifting   </a:t>
            </a:r>
          </a:p>
          <a:p>
            <a:r>
              <a:rPr lang="en-CA" sz="2000" b="1" dirty="0">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515C3995-BC85-4F68-8322-259DA816F02B}"/>
              </a:ext>
            </a:extLst>
          </p:cNvPr>
          <p:cNvSpPr txBox="1"/>
          <p:nvPr/>
        </p:nvSpPr>
        <p:spPr>
          <a:xfrm>
            <a:off x="3444923" y="4863122"/>
            <a:ext cx="3589535" cy="1015663"/>
          </a:xfrm>
          <a:prstGeom prst="rect">
            <a:avLst/>
          </a:prstGeom>
          <a:noFill/>
        </p:spPr>
        <p:txBody>
          <a:bodyPr wrap="square" rtlCol="0">
            <a:spAutoFit/>
          </a:bodyPr>
          <a:lstStyle/>
          <a:p>
            <a:r>
              <a:rPr lang="en-CA" sz="2000" b="1" dirty="0">
                <a:solidFill>
                  <a:srgbClr val="C00000"/>
                </a:solidFill>
                <a:latin typeface="Arial" panose="020B0604020202020204" pitchFamily="34" charset="0"/>
                <a:cs typeface="Arial" panose="020B0604020202020204" pitchFamily="34" charset="0"/>
              </a:rPr>
              <a:t>Radial gas phase Injection</a:t>
            </a:r>
          </a:p>
          <a:p>
            <a:pPr marL="342900" indent="-342900">
              <a:buFont typeface="Wingdings" panose="05000000000000000000" pitchFamily="2" charset="2"/>
              <a:buChar char="Ø"/>
            </a:pPr>
            <a:r>
              <a:rPr lang="en-CA" sz="2000" b="1" dirty="0">
                <a:latin typeface="Arial" panose="020B0604020202020204" pitchFamily="34" charset="0"/>
                <a:cs typeface="Arial" panose="020B0604020202020204" pitchFamily="34" charset="0"/>
              </a:rPr>
              <a:t>Enhanced penetration of gas phase</a:t>
            </a:r>
          </a:p>
        </p:txBody>
      </p:sp>
      <p:sp>
        <p:nvSpPr>
          <p:cNvPr id="11" name="TextBox 10">
            <a:extLst>
              <a:ext uri="{FF2B5EF4-FFF2-40B4-BE49-F238E27FC236}">
                <a16:creationId xmlns:a16="http://schemas.microsoft.com/office/drawing/2014/main" id="{945FDF4B-F9B3-40DF-BC23-242C7435A9EE}"/>
              </a:ext>
            </a:extLst>
          </p:cNvPr>
          <p:cNvSpPr txBox="1"/>
          <p:nvPr/>
        </p:nvSpPr>
        <p:spPr>
          <a:xfrm>
            <a:off x="257289" y="6511595"/>
            <a:ext cx="8149057" cy="523220"/>
          </a:xfrm>
          <a:prstGeom prst="rect">
            <a:avLst/>
          </a:prstGeom>
          <a:noFill/>
        </p:spPr>
        <p:txBody>
          <a:bodyPr wrap="square" rtlCol="0">
            <a:spAutoFit/>
          </a:bodyPr>
          <a:lstStyle/>
          <a:p>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W. H. Ahmed, A. M. Aman, H. M. Badr, and A. M. Al-Qutub, “Air injection methods: The key to a better performance of airlift pumps,” </a:t>
            </a:r>
            <a:r>
              <a:rPr lang="en-US" sz="900" i="1" dirty="0">
                <a:effectLst/>
                <a:latin typeface="Times New Roman" panose="02020603050405020304" pitchFamily="18" charset="0"/>
                <a:ea typeface="Times New Roman" panose="02020603050405020304" pitchFamily="18" charset="0"/>
                <a:cs typeface="Times New Roman" panose="02020603050405020304" pitchFamily="18" charset="0"/>
              </a:rPr>
              <a:t>Exp. Therm. Fluid Sci.</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vol. 70, pp. 354–365, 2016, </a:t>
            </a:r>
            <a:r>
              <a:rPr lang="en-US" sz="900" dirty="0" err="1">
                <a:effectLst/>
                <a:latin typeface="Times New Roman" panose="02020603050405020304" pitchFamily="18" charset="0"/>
                <a:ea typeface="Times New Roman" panose="02020603050405020304" pitchFamily="18" charset="0"/>
                <a:cs typeface="Times New Roman" panose="02020603050405020304" pitchFamily="18" charset="0"/>
              </a:rPr>
              <a:t>doi</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10.1016/j.expthermflusci.2015.09.022.</a:t>
            </a:r>
          </a:p>
          <a:p>
            <a:endParaRPr lang="en-CA" sz="1000" b="1" dirty="0">
              <a:latin typeface="Arial" panose="020B0604020202020204" pitchFamily="34" charset="0"/>
              <a:cs typeface="Arial" panose="020B0604020202020204" pitchFamily="34" charset="0"/>
            </a:endParaRPr>
          </a:p>
        </p:txBody>
      </p:sp>
      <p:sp>
        <p:nvSpPr>
          <p:cNvPr id="8" name="Date Placeholder 1">
            <a:extLst>
              <a:ext uri="{FF2B5EF4-FFF2-40B4-BE49-F238E27FC236}">
                <a16:creationId xmlns:a16="http://schemas.microsoft.com/office/drawing/2014/main" id="{59065F9D-C963-ABF0-E199-D1F2BCD5C8C2}"/>
              </a:ext>
            </a:extLst>
          </p:cNvPr>
          <p:cNvSpPr>
            <a:spLocks noGrp="1"/>
          </p:cNvSpPr>
          <p:nvPr>
            <p:ph type="dt" sz="half" idx="10"/>
          </p:nvPr>
        </p:nvSpPr>
        <p:spPr>
          <a:xfrm>
            <a:off x="10650938" y="6394061"/>
            <a:ext cx="990599" cy="304799"/>
          </a:xfrm>
        </p:spPr>
        <p:txBody>
          <a:bodyPr/>
          <a:lstStyle/>
          <a:p>
            <a:fld id="{A5352B3F-8235-450C-9794-27059CC69006}" type="datetime1">
              <a:rPr lang="en-US" smtClean="0"/>
              <a:t>1/8/2024</a:t>
            </a:fld>
            <a:endParaRPr lang="en-US"/>
          </a:p>
        </p:txBody>
      </p:sp>
      <p:sp>
        <p:nvSpPr>
          <p:cNvPr id="12" name="Slide Number Placeholder 4">
            <a:extLst>
              <a:ext uri="{FF2B5EF4-FFF2-40B4-BE49-F238E27FC236}">
                <a16:creationId xmlns:a16="http://schemas.microsoft.com/office/drawing/2014/main" id="{49CFD4AD-F04A-B564-F45F-146DF337BA74}"/>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15</a:t>
            </a:fld>
            <a:r>
              <a:rPr lang="en-US" sz="1800" dirty="0"/>
              <a:t>/42</a:t>
            </a:r>
          </a:p>
        </p:txBody>
      </p:sp>
    </p:spTree>
    <p:extLst>
      <p:ext uri="{BB962C8B-B14F-4D97-AF65-F5344CB8AC3E}">
        <p14:creationId xmlns:p14="http://schemas.microsoft.com/office/powerpoint/2010/main" val="1605175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44C05-610C-27D9-30FE-00B486E0288C}"/>
              </a:ext>
            </a:extLst>
          </p:cNvPr>
          <p:cNvSpPr>
            <a:spLocks noGrp="1"/>
          </p:cNvSpPr>
          <p:nvPr>
            <p:ph type="title"/>
          </p:nvPr>
        </p:nvSpPr>
        <p:spPr/>
        <p:txBody>
          <a:bodyPr>
            <a:noAutofit/>
          </a:bodyPr>
          <a:lstStyle/>
          <a:p>
            <a:pPr algn="ctr"/>
            <a:r>
              <a:rPr lang="en-US" sz="2800" b="1" dirty="0"/>
              <a:t>The Advantages of Pneumatic Reactors over Continuously Stirred Tank Reactors</a:t>
            </a:r>
            <a:br>
              <a:rPr lang="en-US" sz="2800" dirty="0"/>
            </a:br>
            <a:endParaRPr lang="en-US" sz="2800" dirty="0"/>
          </a:p>
        </p:txBody>
      </p:sp>
      <p:sp>
        <p:nvSpPr>
          <p:cNvPr id="3" name="Content Placeholder 2">
            <a:extLst>
              <a:ext uri="{FF2B5EF4-FFF2-40B4-BE49-F238E27FC236}">
                <a16:creationId xmlns:a16="http://schemas.microsoft.com/office/drawing/2014/main" id="{5E44DF2B-B77A-501E-BC95-D5A6D3FDA3FA}"/>
              </a:ext>
            </a:extLst>
          </p:cNvPr>
          <p:cNvSpPr>
            <a:spLocks noGrp="1"/>
          </p:cNvSpPr>
          <p:nvPr>
            <p:ph idx="1"/>
          </p:nvPr>
        </p:nvSpPr>
        <p:spPr>
          <a:xfrm>
            <a:off x="1154954" y="2603500"/>
            <a:ext cx="9455895" cy="4044950"/>
          </a:xfrm>
        </p:spPr>
        <p:txBody>
          <a:bodyPr>
            <a:normAutofit/>
          </a:bodyPr>
          <a:lstStyle/>
          <a:p>
            <a:r>
              <a:rPr lang="en-US" sz="2200" dirty="0">
                <a:effectLst/>
                <a:latin typeface="+mj-lt"/>
                <a:ea typeface="Calibri" panose="020F0502020204030204" pitchFamily="34" charset="0"/>
              </a:rPr>
              <a:t>Quick mixing time, which is the time to reach a specific degree of homogeneity.</a:t>
            </a:r>
          </a:p>
          <a:p>
            <a:r>
              <a:rPr lang="en-US" sz="2200" dirty="0">
                <a:effectLst/>
                <a:latin typeface="+mj-lt"/>
                <a:ea typeface="Calibri" panose="020F0502020204030204" pitchFamily="34" charset="0"/>
              </a:rPr>
              <a:t>high level of homogeneity across the fluid.</a:t>
            </a:r>
          </a:p>
          <a:p>
            <a:r>
              <a:rPr lang="en-US" sz="2200" dirty="0">
                <a:effectLst/>
                <a:latin typeface="+mj-lt"/>
                <a:ea typeface="Calibri" panose="020F0502020204030204" pitchFamily="34" charset="0"/>
              </a:rPr>
              <a:t>maximum biomass transfer takes place at the pneumatic reactors compared to the stirred tank bubble reactor at the same adequate environmental aspects.</a:t>
            </a:r>
          </a:p>
          <a:p>
            <a:r>
              <a:rPr lang="en-US" sz="2200" dirty="0">
                <a:effectLst/>
                <a:latin typeface="+mj-lt"/>
                <a:ea typeface="Calibri" panose="020F0502020204030204" pitchFamily="34" charset="0"/>
              </a:rPr>
              <a:t>no moving parts Vs moving parts.</a:t>
            </a:r>
          </a:p>
        </p:txBody>
      </p:sp>
      <p:sp>
        <p:nvSpPr>
          <p:cNvPr id="6" name="Date Placeholder 5">
            <a:extLst>
              <a:ext uri="{FF2B5EF4-FFF2-40B4-BE49-F238E27FC236}">
                <a16:creationId xmlns:a16="http://schemas.microsoft.com/office/drawing/2014/main" id="{C8143E7E-ED0D-7CD4-5DD2-8C0B2C26636F}"/>
              </a:ext>
            </a:extLst>
          </p:cNvPr>
          <p:cNvSpPr>
            <a:spLocks noGrp="1"/>
          </p:cNvSpPr>
          <p:nvPr>
            <p:ph type="dt" sz="half" idx="10"/>
          </p:nvPr>
        </p:nvSpPr>
        <p:spPr/>
        <p:txBody>
          <a:bodyPr/>
          <a:lstStyle/>
          <a:p>
            <a:fld id="{473E1D5A-3E21-41A8-8F00-D8B661E92430}" type="datetime1">
              <a:rPr lang="en-US" smtClean="0"/>
              <a:t>1/8/2024</a:t>
            </a:fld>
            <a:endParaRPr lang="en-US"/>
          </a:p>
        </p:txBody>
      </p:sp>
      <p:sp>
        <p:nvSpPr>
          <p:cNvPr id="5" name="TextBox 4">
            <a:extLst>
              <a:ext uri="{FF2B5EF4-FFF2-40B4-BE49-F238E27FC236}">
                <a16:creationId xmlns:a16="http://schemas.microsoft.com/office/drawing/2014/main" id="{4074E37B-A867-FAE0-6D18-5DD534889972}"/>
              </a:ext>
            </a:extLst>
          </p:cNvPr>
          <p:cNvSpPr txBox="1"/>
          <p:nvPr/>
        </p:nvSpPr>
        <p:spPr>
          <a:xfrm>
            <a:off x="-7097" y="6232951"/>
            <a:ext cx="1138237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Sources:</a:t>
            </a:r>
          </a:p>
          <a:p>
            <a:pPr marL="457200" marR="0" lvl="0" indent="-45720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Zhong, J.-J.,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Bioreactor Engineering</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2011. p. 257-269.</a:t>
            </a:r>
          </a:p>
          <a:p>
            <a:pPr marL="457200" marR="0" lvl="0" indent="-45720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Kress, P., et al.,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Effect of agitation time on nutrient distribution in full-scale CSTR biogas digesters.</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Bioresource Technology, 2017.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247</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4" name="Slide Number Placeholder 4">
            <a:extLst>
              <a:ext uri="{FF2B5EF4-FFF2-40B4-BE49-F238E27FC236}">
                <a16:creationId xmlns:a16="http://schemas.microsoft.com/office/drawing/2014/main" id="{B0FB4104-CF5B-3F21-8AC0-8C40391C03B7}"/>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16</a:t>
            </a:fld>
            <a:r>
              <a:rPr lang="en-US" sz="1800" dirty="0"/>
              <a:t>/42</a:t>
            </a:r>
          </a:p>
        </p:txBody>
      </p:sp>
    </p:spTree>
    <p:extLst>
      <p:ext uri="{BB962C8B-B14F-4D97-AF65-F5344CB8AC3E}">
        <p14:creationId xmlns:p14="http://schemas.microsoft.com/office/powerpoint/2010/main" val="2282900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BD417EC-117F-9CD2-87A8-7CBC3336688B}"/>
              </a:ext>
            </a:extLst>
          </p:cNvPr>
          <p:cNvSpPr>
            <a:spLocks noGrp="1"/>
          </p:cNvSpPr>
          <p:nvPr>
            <p:ph type="title"/>
          </p:nvPr>
        </p:nvSpPr>
        <p:spPr/>
        <p:txBody>
          <a:bodyPr/>
          <a:lstStyle/>
          <a:p>
            <a:pPr algn="ctr"/>
            <a:r>
              <a:rPr lang="en-US" b="1" dirty="0"/>
              <a:t>Types of Flow Regime</a:t>
            </a:r>
          </a:p>
        </p:txBody>
      </p:sp>
      <p:sp>
        <p:nvSpPr>
          <p:cNvPr id="2" name="Date Placeholder 1">
            <a:extLst>
              <a:ext uri="{FF2B5EF4-FFF2-40B4-BE49-F238E27FC236}">
                <a16:creationId xmlns:a16="http://schemas.microsoft.com/office/drawing/2014/main" id="{84DCF3D7-30CF-29D3-36BB-4D5F44D03411}"/>
              </a:ext>
            </a:extLst>
          </p:cNvPr>
          <p:cNvSpPr>
            <a:spLocks noGrp="1"/>
          </p:cNvSpPr>
          <p:nvPr>
            <p:ph type="dt" sz="half" idx="10"/>
          </p:nvPr>
        </p:nvSpPr>
        <p:spPr/>
        <p:txBody>
          <a:bodyPr/>
          <a:lstStyle/>
          <a:p>
            <a:fld id="{A5352B3F-8235-450C-9794-27059CC69006}" type="datetime1">
              <a:rPr lang="en-US" smtClean="0"/>
              <a:t>1/8/2024</a:t>
            </a:fld>
            <a:endParaRPr lang="en-US"/>
          </a:p>
        </p:txBody>
      </p:sp>
      <p:pic>
        <p:nvPicPr>
          <p:cNvPr id="10" name="Picture 9">
            <a:extLst>
              <a:ext uri="{FF2B5EF4-FFF2-40B4-BE49-F238E27FC236}">
                <a16:creationId xmlns:a16="http://schemas.microsoft.com/office/drawing/2014/main" id="{573F6EE1-F6DE-CD7F-0F05-3DF4077E8AB9}"/>
              </a:ext>
            </a:extLst>
          </p:cNvPr>
          <p:cNvPicPr>
            <a:picLocks noChangeAspect="1"/>
          </p:cNvPicPr>
          <p:nvPr/>
        </p:nvPicPr>
        <p:blipFill rotWithShape="1">
          <a:blip r:embed="rId2">
            <a:extLst>
              <a:ext uri="{28A0092B-C50C-407E-A947-70E740481C1C}">
                <a14:useLocalDpi xmlns:a14="http://schemas.microsoft.com/office/drawing/2010/main" val="0"/>
              </a:ext>
            </a:extLst>
          </a:blip>
          <a:srcRect t="4141" b="2997"/>
          <a:stretch/>
        </p:blipFill>
        <p:spPr bwMode="auto">
          <a:xfrm>
            <a:off x="3096376" y="2286000"/>
            <a:ext cx="5999248" cy="4114800"/>
          </a:xfrm>
          <a:prstGeom prst="rect">
            <a:avLst/>
          </a:prstGeom>
          <a:noFill/>
          <a:ln>
            <a:noFill/>
          </a:ln>
        </p:spPr>
      </p:pic>
      <p:sp>
        <p:nvSpPr>
          <p:cNvPr id="4" name="TextBox 3">
            <a:extLst>
              <a:ext uri="{FF2B5EF4-FFF2-40B4-BE49-F238E27FC236}">
                <a16:creationId xmlns:a16="http://schemas.microsoft.com/office/drawing/2014/main" id="{EB8FE15A-D376-B86F-EA1B-9386B08A4D4D}"/>
              </a:ext>
            </a:extLst>
          </p:cNvPr>
          <p:cNvSpPr txBox="1"/>
          <p:nvPr/>
        </p:nvSpPr>
        <p:spPr>
          <a:xfrm>
            <a:off x="0" y="6400800"/>
            <a:ext cx="10477500"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Dang, C., et al.,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SPECTRAL AND EIGENVALUES ANALYSIS OF ELECTRICAL IMPEDANCE TOMOGRAPHY DATA FOR FLOW REGIME IDENTIFICATION</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2019.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3" name="Slide Number Placeholder 4">
            <a:extLst>
              <a:ext uri="{FF2B5EF4-FFF2-40B4-BE49-F238E27FC236}">
                <a16:creationId xmlns:a16="http://schemas.microsoft.com/office/drawing/2014/main" id="{67B7275F-8347-2EF4-6A0B-61F76866722F}"/>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17</a:t>
            </a:fld>
            <a:r>
              <a:rPr lang="en-US" sz="1800" dirty="0"/>
              <a:t>/42</a:t>
            </a:r>
          </a:p>
        </p:txBody>
      </p:sp>
    </p:spTree>
    <p:extLst>
      <p:ext uri="{BB962C8B-B14F-4D97-AF65-F5344CB8AC3E}">
        <p14:creationId xmlns:p14="http://schemas.microsoft.com/office/powerpoint/2010/main" val="2808282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EFD1C58-74BC-D3EF-E041-7307715045BE}"/>
              </a:ext>
            </a:extLst>
          </p:cNvPr>
          <p:cNvSpPr>
            <a:spLocks noGrp="1"/>
          </p:cNvSpPr>
          <p:nvPr>
            <p:ph type="title"/>
          </p:nvPr>
        </p:nvSpPr>
        <p:spPr/>
        <p:txBody>
          <a:bodyPr/>
          <a:lstStyle/>
          <a:p>
            <a:pPr algn="ctr"/>
            <a:r>
              <a:rPr lang="en-US" b="1" dirty="0"/>
              <a:t>The Riser Design</a:t>
            </a:r>
          </a:p>
        </p:txBody>
      </p:sp>
      <p:sp>
        <p:nvSpPr>
          <p:cNvPr id="8" name="Content Placeholder 7">
            <a:extLst>
              <a:ext uri="{FF2B5EF4-FFF2-40B4-BE49-F238E27FC236}">
                <a16:creationId xmlns:a16="http://schemas.microsoft.com/office/drawing/2014/main" id="{62F58058-1CCF-B54A-9558-CFCE5D57A9B1}"/>
              </a:ext>
            </a:extLst>
          </p:cNvPr>
          <p:cNvSpPr>
            <a:spLocks noGrp="1"/>
          </p:cNvSpPr>
          <p:nvPr>
            <p:ph idx="1"/>
          </p:nvPr>
        </p:nvSpPr>
        <p:spPr>
          <a:xfrm>
            <a:off x="1154955" y="2612736"/>
            <a:ext cx="5384390" cy="3416300"/>
          </a:xfrm>
        </p:spPr>
        <p:txBody>
          <a:bodyPr>
            <a:normAutofit/>
          </a:bodyPr>
          <a:lstStyle/>
          <a:p>
            <a:r>
              <a:rPr lang="en-US" sz="2000" dirty="0">
                <a:latin typeface="+mj-lt"/>
              </a:rPr>
              <a:t>Design: </a:t>
            </a:r>
            <a:r>
              <a:rPr lang="en-US" sz="2000" b="1" dirty="0">
                <a:latin typeface="+mj-lt"/>
              </a:rPr>
              <a:t>Standard</a:t>
            </a:r>
            <a:r>
              <a:rPr lang="en-US" sz="2000" dirty="0">
                <a:latin typeface="+mj-lt"/>
              </a:rPr>
              <a:t> </a:t>
            </a:r>
            <a:r>
              <a:rPr lang="en-US" sz="2000" b="1" dirty="0">
                <a:latin typeface="+mj-lt"/>
              </a:rPr>
              <a:t>Riser.</a:t>
            </a:r>
          </a:p>
          <a:p>
            <a:r>
              <a:rPr lang="en-US" sz="2000" dirty="0">
                <a:latin typeface="+mj-lt"/>
              </a:rPr>
              <a:t>The Riser is 4-inch in diameter and 1.9 m in height.</a:t>
            </a:r>
          </a:p>
          <a:p>
            <a:r>
              <a:rPr lang="en-US" sz="2000" dirty="0">
                <a:latin typeface="+mj-lt"/>
              </a:rPr>
              <a:t>This design enables both churn turbulent and slug flow regime.</a:t>
            </a:r>
          </a:p>
          <a:p>
            <a:r>
              <a:rPr lang="en-US" sz="2000" b="0" i="0" dirty="0">
                <a:solidFill>
                  <a:srgbClr val="374151"/>
                </a:solidFill>
                <a:effectLst/>
                <a:latin typeface="+mj-lt"/>
              </a:rPr>
              <a:t>Slug flow</a:t>
            </a:r>
            <a:r>
              <a:rPr lang="en-US" sz="2000" dirty="0">
                <a:solidFill>
                  <a:srgbClr val="374151"/>
                </a:solidFill>
                <a:latin typeface="+mj-lt"/>
              </a:rPr>
              <a:t> regime</a:t>
            </a:r>
            <a:r>
              <a:rPr lang="en-US" sz="2000" b="0" i="0" dirty="0">
                <a:solidFill>
                  <a:srgbClr val="374151"/>
                </a:solidFill>
                <a:effectLst/>
                <a:latin typeface="+mj-lt"/>
              </a:rPr>
              <a:t> can improve mixing and reduce dead zones, </a:t>
            </a:r>
            <a:r>
              <a:rPr lang="en-US" sz="2000" dirty="0">
                <a:solidFill>
                  <a:srgbClr val="374151"/>
                </a:solidFill>
                <a:latin typeface="+mj-lt"/>
              </a:rPr>
              <a:t>d</a:t>
            </a:r>
            <a:r>
              <a:rPr lang="en-US" sz="2000" b="0" i="0" dirty="0">
                <a:solidFill>
                  <a:srgbClr val="374151"/>
                </a:solidFill>
                <a:effectLst/>
                <a:latin typeface="+mj-lt"/>
              </a:rPr>
              <a:t>ue to the concave shaped bubbles.</a:t>
            </a:r>
          </a:p>
        </p:txBody>
      </p:sp>
      <p:sp>
        <p:nvSpPr>
          <p:cNvPr id="2" name="Date Placeholder 1">
            <a:extLst>
              <a:ext uri="{FF2B5EF4-FFF2-40B4-BE49-F238E27FC236}">
                <a16:creationId xmlns:a16="http://schemas.microsoft.com/office/drawing/2014/main" id="{3232E358-BB01-4FC9-034C-4CFEF0C1D9C3}"/>
              </a:ext>
            </a:extLst>
          </p:cNvPr>
          <p:cNvSpPr>
            <a:spLocks noGrp="1"/>
          </p:cNvSpPr>
          <p:nvPr>
            <p:ph type="dt" sz="half" idx="10"/>
          </p:nvPr>
        </p:nvSpPr>
        <p:spPr/>
        <p:txBody>
          <a:bodyPr/>
          <a:lstStyle/>
          <a:p>
            <a:fld id="{8403E754-624F-4147-B80A-AF9B59D540F1}" type="datetime1">
              <a:rPr lang="en-US" smtClean="0"/>
              <a:t>1/8/2024</a:t>
            </a:fld>
            <a:endParaRPr lang="en-US"/>
          </a:p>
        </p:txBody>
      </p:sp>
      <p:sp>
        <p:nvSpPr>
          <p:cNvPr id="3" name="TextBox 2">
            <a:extLst>
              <a:ext uri="{FF2B5EF4-FFF2-40B4-BE49-F238E27FC236}">
                <a16:creationId xmlns:a16="http://schemas.microsoft.com/office/drawing/2014/main" id="{D053101D-18BF-6FAF-DC9B-46A8DD1DE1AA}"/>
              </a:ext>
            </a:extLst>
          </p:cNvPr>
          <p:cNvSpPr txBox="1"/>
          <p:nvPr/>
        </p:nvSpPr>
        <p:spPr>
          <a:xfrm>
            <a:off x="0" y="6450251"/>
            <a:ext cx="9571490"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Ahmed, W.H. and H.M. </a:t>
            </a: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Badr</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Dual-Injection Airlift Pumps: An Enhanced Performance.</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Particulate Science and Technology, 2012.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30</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(6): p. 497-516.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4" name="Picture 3">
            <a:extLst>
              <a:ext uri="{FF2B5EF4-FFF2-40B4-BE49-F238E27FC236}">
                <a16:creationId xmlns:a16="http://schemas.microsoft.com/office/drawing/2014/main" id="{69C24311-C336-1A89-6B01-B0364E0D5766}"/>
              </a:ext>
            </a:extLst>
          </p:cNvPr>
          <p:cNvPicPr>
            <a:picLocks noChangeAspect="1"/>
          </p:cNvPicPr>
          <p:nvPr/>
        </p:nvPicPr>
        <p:blipFill>
          <a:blip r:embed="rId4"/>
          <a:stretch>
            <a:fillRect/>
          </a:stretch>
        </p:blipFill>
        <p:spPr>
          <a:xfrm>
            <a:off x="7343098" y="2501618"/>
            <a:ext cx="4848902" cy="4039164"/>
          </a:xfrm>
          <a:prstGeom prst="rect">
            <a:avLst/>
          </a:prstGeom>
        </p:spPr>
      </p:pic>
      <p:sp>
        <p:nvSpPr>
          <p:cNvPr id="9" name="Slide Number Placeholder 4">
            <a:extLst>
              <a:ext uri="{FF2B5EF4-FFF2-40B4-BE49-F238E27FC236}">
                <a16:creationId xmlns:a16="http://schemas.microsoft.com/office/drawing/2014/main" id="{1EB28972-F234-49AC-9980-E66D7A77DBFC}"/>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18</a:t>
            </a:fld>
            <a:r>
              <a:rPr lang="en-US" sz="1800" dirty="0"/>
              <a:t>/42</a:t>
            </a:r>
          </a:p>
        </p:txBody>
      </p:sp>
      <p:sp>
        <p:nvSpPr>
          <p:cNvPr id="5" name="Rectangle 4">
            <a:extLst>
              <a:ext uri="{FF2B5EF4-FFF2-40B4-BE49-F238E27FC236}">
                <a16:creationId xmlns:a16="http://schemas.microsoft.com/office/drawing/2014/main" id="{E0317D03-6793-5725-DF1E-8A58CD729C12}"/>
              </a:ext>
            </a:extLst>
          </p:cNvPr>
          <p:cNvSpPr/>
          <p:nvPr/>
        </p:nvSpPr>
        <p:spPr>
          <a:xfrm>
            <a:off x="882168" y="2322614"/>
            <a:ext cx="5578763" cy="430664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0" name="Picture 9">
            <a:extLst>
              <a:ext uri="{FF2B5EF4-FFF2-40B4-BE49-F238E27FC236}">
                <a16:creationId xmlns:a16="http://schemas.microsoft.com/office/drawing/2014/main" id="{9566F14E-EEDC-E1F0-CC1B-82EE4B3530B0}"/>
              </a:ext>
            </a:extLst>
          </p:cNvPr>
          <p:cNvPicPr>
            <a:picLocks noChangeAspect="1"/>
          </p:cNvPicPr>
          <p:nvPr/>
        </p:nvPicPr>
        <p:blipFill rotWithShape="1">
          <a:blip r:embed="rId5">
            <a:extLst>
              <a:ext uri="{28A0092B-C50C-407E-A947-70E740481C1C}">
                <a14:useLocalDpi xmlns:a14="http://schemas.microsoft.com/office/drawing/2010/main" val="0"/>
              </a:ext>
            </a:extLst>
          </a:blip>
          <a:srcRect l="18403" t="30648" r="18556"/>
          <a:stretch/>
        </p:blipFill>
        <p:spPr>
          <a:xfrm>
            <a:off x="713201" y="2322614"/>
            <a:ext cx="3814618" cy="4306642"/>
          </a:xfrm>
          <a:prstGeom prst="rect">
            <a:avLst/>
          </a:prstGeom>
        </p:spPr>
      </p:pic>
      <p:sp>
        <p:nvSpPr>
          <p:cNvPr id="11" name="Rectangle 10">
            <a:extLst>
              <a:ext uri="{FF2B5EF4-FFF2-40B4-BE49-F238E27FC236}">
                <a16:creationId xmlns:a16="http://schemas.microsoft.com/office/drawing/2014/main" id="{B012F992-19AF-96C5-6D2B-2AFBCF0A974B}"/>
              </a:ext>
            </a:extLst>
          </p:cNvPr>
          <p:cNvSpPr/>
          <p:nvPr/>
        </p:nvSpPr>
        <p:spPr>
          <a:xfrm>
            <a:off x="1" y="0"/>
            <a:ext cx="11877964" cy="681768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2" name="4inch video">
            <a:hlinkClick r:id="" action="ppaction://media"/>
            <a:extLst>
              <a:ext uri="{FF2B5EF4-FFF2-40B4-BE49-F238E27FC236}">
                <a16:creationId xmlns:a16="http://schemas.microsoft.com/office/drawing/2014/main" id="{E6327C88-B3FB-63D2-8E59-753A1CCFEDA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029707" y="191987"/>
            <a:ext cx="5578763" cy="6262406"/>
          </a:xfrm>
          <a:prstGeom prst="rect">
            <a:avLst/>
          </a:prstGeom>
        </p:spPr>
      </p:pic>
    </p:spTree>
    <p:extLst>
      <p:ext uri="{BB962C8B-B14F-4D97-AF65-F5344CB8AC3E}">
        <p14:creationId xmlns:p14="http://schemas.microsoft.com/office/powerpoint/2010/main" val="42036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12"/>
                </p:tgtEl>
              </p:cMediaNode>
            </p:video>
          </p:childTnLst>
        </p:cTn>
      </p:par>
    </p:tnLst>
    <p:bldLst>
      <p:bldP spid="5"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997660F-F52A-8E82-467D-C4C8B88148B9}"/>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498053" y="1539875"/>
            <a:ext cx="5195893" cy="3416300"/>
          </a:xfrm>
        </p:spPr>
      </p:pic>
      <p:sp>
        <p:nvSpPr>
          <p:cNvPr id="4" name="Date Placeholder 3">
            <a:extLst>
              <a:ext uri="{FF2B5EF4-FFF2-40B4-BE49-F238E27FC236}">
                <a16:creationId xmlns:a16="http://schemas.microsoft.com/office/drawing/2014/main" id="{57DD85EE-E3D3-06B9-8FF0-B5261BEAEA40}"/>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43CFD293-43E5-EB73-D30D-27463F180589}"/>
              </a:ext>
            </a:extLst>
          </p:cNvPr>
          <p:cNvSpPr>
            <a:spLocks noGrp="1"/>
          </p:cNvSpPr>
          <p:nvPr>
            <p:ph type="sldNum" sz="quarter" idx="12"/>
          </p:nvPr>
        </p:nvSpPr>
        <p:spPr/>
        <p:txBody>
          <a:bodyPr/>
          <a:lstStyle/>
          <a:p>
            <a:fld id="{B4FD03F7-A75A-47A6-B026-AEC2AD4D4B17}" type="slidenum">
              <a:rPr lang="en-US" smtClean="0"/>
              <a:t>19</a:t>
            </a:fld>
            <a:endParaRPr lang="en-US"/>
          </a:p>
        </p:txBody>
      </p:sp>
      <p:sp>
        <p:nvSpPr>
          <p:cNvPr id="9" name="Rectangle 8">
            <a:extLst>
              <a:ext uri="{FF2B5EF4-FFF2-40B4-BE49-F238E27FC236}">
                <a16:creationId xmlns:a16="http://schemas.microsoft.com/office/drawing/2014/main" id="{6959B015-53CF-E606-02D9-E5D76D4874CF}"/>
              </a:ext>
            </a:extLst>
          </p:cNvPr>
          <p:cNvSpPr/>
          <p:nvPr/>
        </p:nvSpPr>
        <p:spPr>
          <a:xfrm>
            <a:off x="10448924" y="0"/>
            <a:ext cx="695325" cy="11334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A814FC8-5058-A672-F4E4-535BB2A56477}"/>
              </a:ext>
            </a:extLst>
          </p:cNvPr>
          <p:cNvSpPr txBox="1"/>
          <p:nvPr/>
        </p:nvSpPr>
        <p:spPr>
          <a:xfrm>
            <a:off x="1230378" y="5070475"/>
            <a:ext cx="9913871" cy="646331"/>
          </a:xfrm>
          <a:prstGeom prst="rect">
            <a:avLst/>
          </a:prstGeom>
          <a:noFill/>
        </p:spPr>
        <p:txBody>
          <a:bodyPr wrap="square" rtlCol="0">
            <a:spAutoFit/>
          </a:bodyPr>
          <a:lstStyle/>
          <a:p>
            <a:pPr algn="ctr">
              <a:lnSpc>
                <a:spcPct val="90000"/>
              </a:lnSpc>
              <a:spcBef>
                <a:spcPct val="0"/>
              </a:spcBef>
            </a:pPr>
            <a:r>
              <a:rPr lang="en-US" sz="4000" b="1" i="1" dirty="0">
                <a:solidFill>
                  <a:schemeClr val="accent1"/>
                </a:solidFill>
                <a:latin typeface="+mj-lt"/>
                <a:ea typeface="+mj-ea"/>
                <a:cs typeface="Times New Roman" panose="02020603050405020304" pitchFamily="18" charset="0"/>
              </a:rPr>
              <a:t>Methodology</a:t>
            </a:r>
          </a:p>
        </p:txBody>
      </p:sp>
      <p:sp>
        <p:nvSpPr>
          <p:cNvPr id="12" name="Slide Number Placeholder 4">
            <a:extLst>
              <a:ext uri="{FF2B5EF4-FFF2-40B4-BE49-F238E27FC236}">
                <a16:creationId xmlns:a16="http://schemas.microsoft.com/office/drawing/2014/main" id="{5DDE817C-DA5B-7DBE-C203-74D2056B7F3E}"/>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19</a:t>
            </a:fld>
            <a:r>
              <a:rPr lang="en-US" sz="1800"/>
              <a:t>/42</a:t>
            </a:r>
            <a:endParaRPr lang="en-US" sz="1800" dirty="0"/>
          </a:p>
        </p:txBody>
      </p:sp>
    </p:spTree>
    <p:extLst>
      <p:ext uri="{BB962C8B-B14F-4D97-AF65-F5344CB8AC3E}">
        <p14:creationId xmlns:p14="http://schemas.microsoft.com/office/powerpoint/2010/main" val="385540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A6B4E-CF6E-615B-BBC4-47633E8AA67D}"/>
              </a:ext>
            </a:extLst>
          </p:cNvPr>
          <p:cNvSpPr>
            <a:spLocks noGrp="1"/>
          </p:cNvSpPr>
          <p:nvPr>
            <p:ph type="title"/>
          </p:nvPr>
        </p:nvSpPr>
        <p:spPr/>
        <p:txBody>
          <a:bodyPr/>
          <a:lstStyle/>
          <a:p>
            <a:pPr algn="ctr"/>
            <a:r>
              <a:rPr lang="en-US" b="1" dirty="0"/>
              <a:t>Outline</a:t>
            </a:r>
          </a:p>
        </p:txBody>
      </p:sp>
      <p:sp>
        <p:nvSpPr>
          <p:cNvPr id="3" name="Content Placeholder 2">
            <a:extLst>
              <a:ext uri="{FF2B5EF4-FFF2-40B4-BE49-F238E27FC236}">
                <a16:creationId xmlns:a16="http://schemas.microsoft.com/office/drawing/2014/main" id="{DF5A0B63-B737-8E75-9DF3-841AA75B3426}"/>
              </a:ext>
            </a:extLst>
          </p:cNvPr>
          <p:cNvSpPr>
            <a:spLocks noGrp="1"/>
          </p:cNvSpPr>
          <p:nvPr>
            <p:ph idx="1"/>
          </p:nvPr>
        </p:nvSpPr>
        <p:spPr>
          <a:xfrm>
            <a:off x="1154954" y="2649681"/>
            <a:ext cx="8761412" cy="3416300"/>
          </a:xfrm>
        </p:spPr>
        <p:txBody>
          <a:bodyPr>
            <a:noAutofit/>
          </a:bodyPr>
          <a:lstStyle/>
          <a:p>
            <a:r>
              <a:rPr lang="en-US" sz="2200" dirty="0"/>
              <a:t>Introduction and Background</a:t>
            </a:r>
          </a:p>
          <a:p>
            <a:r>
              <a:rPr lang="en-US" sz="2200" dirty="0"/>
              <a:t>Research Objectives </a:t>
            </a:r>
          </a:p>
          <a:p>
            <a:r>
              <a:rPr lang="en-US" sz="2200" dirty="0"/>
              <a:t>Literature review</a:t>
            </a:r>
          </a:p>
          <a:p>
            <a:r>
              <a:rPr lang="en-US" sz="2200" dirty="0"/>
              <a:t>Methodology</a:t>
            </a:r>
          </a:p>
          <a:p>
            <a:r>
              <a:rPr lang="en-US" sz="2200" dirty="0"/>
              <a:t>Results</a:t>
            </a:r>
          </a:p>
          <a:p>
            <a:r>
              <a:rPr lang="en-US" sz="2200" dirty="0"/>
              <a:t>Conclusion</a:t>
            </a:r>
          </a:p>
        </p:txBody>
      </p:sp>
      <p:sp>
        <p:nvSpPr>
          <p:cNvPr id="4" name="Date Placeholder 3">
            <a:extLst>
              <a:ext uri="{FF2B5EF4-FFF2-40B4-BE49-F238E27FC236}">
                <a16:creationId xmlns:a16="http://schemas.microsoft.com/office/drawing/2014/main" id="{187924B9-750B-2E9A-DF18-9388CAE1EB6D}"/>
              </a:ext>
            </a:extLst>
          </p:cNvPr>
          <p:cNvSpPr>
            <a:spLocks noGrp="1"/>
          </p:cNvSpPr>
          <p:nvPr>
            <p:ph type="dt" sz="half" idx="10"/>
          </p:nvPr>
        </p:nvSpPr>
        <p:spPr/>
        <p:txBody>
          <a:bodyPr/>
          <a:lstStyle/>
          <a:p>
            <a:fld id="{EE23A3D1-A6F8-4C52-9A43-3B7F6EC39A2D}" type="datetime1">
              <a:rPr lang="en-US" smtClean="0"/>
              <a:t>1/8/2024</a:t>
            </a:fld>
            <a:endParaRPr lang="en-US"/>
          </a:p>
        </p:txBody>
      </p:sp>
      <p:sp>
        <p:nvSpPr>
          <p:cNvPr id="7" name="Slide Number Placeholder 4">
            <a:extLst>
              <a:ext uri="{FF2B5EF4-FFF2-40B4-BE49-F238E27FC236}">
                <a16:creationId xmlns:a16="http://schemas.microsoft.com/office/drawing/2014/main" id="{3A5F9726-A144-FB87-DAF3-41BF052C8319}"/>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2</a:t>
            </a:fld>
            <a:r>
              <a:rPr lang="en-US" sz="1800" dirty="0"/>
              <a:t>/42</a:t>
            </a:r>
          </a:p>
        </p:txBody>
      </p:sp>
    </p:spTree>
    <p:extLst>
      <p:ext uri="{BB962C8B-B14F-4D97-AF65-F5344CB8AC3E}">
        <p14:creationId xmlns:p14="http://schemas.microsoft.com/office/powerpoint/2010/main" val="3568803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F9B0-906F-0AE7-212D-092D76DBA17A}"/>
              </a:ext>
            </a:extLst>
          </p:cNvPr>
          <p:cNvSpPr>
            <a:spLocks noGrp="1"/>
          </p:cNvSpPr>
          <p:nvPr>
            <p:ph type="title"/>
          </p:nvPr>
        </p:nvSpPr>
        <p:spPr/>
        <p:txBody>
          <a:bodyPr/>
          <a:lstStyle/>
          <a:p>
            <a:pPr algn="ctr"/>
            <a:r>
              <a:rPr lang="en-US" b="1" dirty="0"/>
              <a:t>Understanding CFD Simulation</a:t>
            </a:r>
          </a:p>
        </p:txBody>
      </p:sp>
      <p:sp>
        <p:nvSpPr>
          <p:cNvPr id="3" name="Content Placeholder 2">
            <a:extLst>
              <a:ext uri="{FF2B5EF4-FFF2-40B4-BE49-F238E27FC236}">
                <a16:creationId xmlns:a16="http://schemas.microsoft.com/office/drawing/2014/main" id="{1CAB9160-9DB1-7126-0CD4-E1ABEC81E6AA}"/>
              </a:ext>
            </a:extLst>
          </p:cNvPr>
          <p:cNvSpPr>
            <a:spLocks noGrp="1"/>
          </p:cNvSpPr>
          <p:nvPr>
            <p:ph idx="1"/>
          </p:nvPr>
        </p:nvSpPr>
        <p:spPr/>
        <p:txBody>
          <a:bodyPr>
            <a:normAutofit/>
          </a:bodyPr>
          <a:lstStyle/>
          <a:p>
            <a:r>
              <a:rPr lang="en-US" sz="2000" dirty="0"/>
              <a:t>CFD (Computational Fluid Dynamics) simulation is a computer-based tool.</a:t>
            </a:r>
          </a:p>
          <a:p>
            <a:r>
              <a:rPr lang="en-US" sz="2000" dirty="0"/>
              <a:t>Simulation software such as ANSYS is used for testing the validity of proposed digester design. </a:t>
            </a:r>
          </a:p>
          <a:p>
            <a:r>
              <a:rPr lang="en-US" sz="2000" dirty="0"/>
              <a:t>Optimizing the manufacturing process</a:t>
            </a:r>
          </a:p>
          <a:p>
            <a:r>
              <a:rPr lang="en-US" sz="2000" dirty="0"/>
              <a:t>Enhance the product formation</a:t>
            </a:r>
          </a:p>
          <a:p>
            <a:r>
              <a:rPr lang="en-US" sz="2000" dirty="0"/>
              <a:t>Decrementing the tests running time and initial costs</a:t>
            </a:r>
          </a:p>
        </p:txBody>
      </p:sp>
      <p:sp>
        <p:nvSpPr>
          <p:cNvPr id="6" name="Date Placeholder 5">
            <a:extLst>
              <a:ext uri="{FF2B5EF4-FFF2-40B4-BE49-F238E27FC236}">
                <a16:creationId xmlns:a16="http://schemas.microsoft.com/office/drawing/2014/main" id="{AE3BEA83-7F27-129D-FF95-B0788768D0FA}"/>
              </a:ext>
            </a:extLst>
          </p:cNvPr>
          <p:cNvSpPr>
            <a:spLocks noGrp="1"/>
          </p:cNvSpPr>
          <p:nvPr>
            <p:ph type="dt" sz="half" idx="10"/>
          </p:nvPr>
        </p:nvSpPr>
        <p:spPr/>
        <p:txBody>
          <a:bodyPr/>
          <a:lstStyle/>
          <a:p>
            <a:fld id="{BD5CA0A7-C657-406A-AD55-B19D82CBE864}" type="datetime1">
              <a:rPr lang="en-US" smtClean="0"/>
              <a:t>1/8/2024</a:t>
            </a:fld>
            <a:endParaRPr lang="en-US"/>
          </a:p>
        </p:txBody>
      </p:sp>
      <p:sp>
        <p:nvSpPr>
          <p:cNvPr id="5" name="TextBox 4">
            <a:extLst>
              <a:ext uri="{FF2B5EF4-FFF2-40B4-BE49-F238E27FC236}">
                <a16:creationId xmlns:a16="http://schemas.microsoft.com/office/drawing/2014/main" id="{91FEFEF9-B989-1B74-0C6C-94E600E8A718}"/>
              </a:ext>
            </a:extLst>
          </p:cNvPr>
          <p:cNvSpPr txBox="1"/>
          <p:nvPr/>
        </p:nvSpPr>
        <p:spPr>
          <a:xfrm>
            <a:off x="0" y="6019800"/>
            <a:ext cx="10880436" cy="1138773"/>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Sources:</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Hussein, A., </a:t>
            </a:r>
            <a:r>
              <a:rPr kumimoji="0" lang="en-US" sz="1000" b="0" i="1"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Chapter 12 - Flow Assurance Solids Prediction and Modeling</a:t>
            </a: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in </a:t>
            </a:r>
            <a:r>
              <a:rPr kumimoji="0" lang="en-US" sz="1000" b="0" i="1"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Essentials of Flow Assurance Solids in Oil and Gas Operations</a:t>
            </a: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 Hussein, Editor. 2023, Gulf Professional Publishing. p. 503-577.</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Tillman, D.A., D.N.B. Duong, and N.S. Harding, </a:t>
            </a:r>
            <a:r>
              <a:rPr kumimoji="0" lang="en-US" sz="1000" b="0" i="1"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Chapter 7 - Modeling and Fuel Blending</a:t>
            </a: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in </a:t>
            </a:r>
            <a:r>
              <a:rPr kumimoji="0" lang="en-US" sz="1000" b="0" i="1"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Solid Fuel Blending</a:t>
            </a:r>
            <a:r>
              <a:rPr kumimoji="0" lang="en-US" sz="1000" b="0" i="0" u="none" strike="noStrike" kern="1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D.A. Tillman, D.N.B. Duong, and N.S. Harding, Editors. 2012, Butterworth-Heinemann: Boston. p. 271-293.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4" name="Slide Number Placeholder 4">
            <a:extLst>
              <a:ext uri="{FF2B5EF4-FFF2-40B4-BE49-F238E27FC236}">
                <a16:creationId xmlns:a16="http://schemas.microsoft.com/office/drawing/2014/main" id="{5B3EB0AE-B0FE-491F-B5F5-E655CE98BB14}"/>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20</a:t>
            </a:fld>
            <a:r>
              <a:rPr lang="en-US" sz="1800" dirty="0"/>
              <a:t>/42</a:t>
            </a:r>
          </a:p>
        </p:txBody>
      </p:sp>
    </p:spTree>
    <p:extLst>
      <p:ext uri="{BB962C8B-B14F-4D97-AF65-F5344CB8AC3E}">
        <p14:creationId xmlns:p14="http://schemas.microsoft.com/office/powerpoint/2010/main" val="661450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8A5B-A924-FFFC-E28A-5884B9720627}"/>
              </a:ext>
            </a:extLst>
          </p:cNvPr>
          <p:cNvSpPr>
            <a:spLocks noGrp="1"/>
          </p:cNvSpPr>
          <p:nvPr>
            <p:ph type="title"/>
          </p:nvPr>
        </p:nvSpPr>
        <p:spPr>
          <a:xfrm>
            <a:off x="1001261" y="295729"/>
            <a:ext cx="4351023" cy="2283824"/>
          </a:xfrm>
        </p:spPr>
        <p:txBody>
          <a:bodyPr/>
          <a:lstStyle/>
          <a:p>
            <a:pPr algn="ctr"/>
            <a:r>
              <a:rPr lang="en-US" b="1" dirty="0"/>
              <a:t>Geometry </a:t>
            </a:r>
          </a:p>
        </p:txBody>
      </p:sp>
      <p:sp>
        <p:nvSpPr>
          <p:cNvPr id="5" name="Text Placeholder 4">
            <a:extLst>
              <a:ext uri="{FF2B5EF4-FFF2-40B4-BE49-F238E27FC236}">
                <a16:creationId xmlns:a16="http://schemas.microsoft.com/office/drawing/2014/main" id="{C4FF14D0-8923-F6D4-DCE3-CD8120A10AC4}"/>
              </a:ext>
            </a:extLst>
          </p:cNvPr>
          <p:cNvSpPr>
            <a:spLocks noGrp="1"/>
          </p:cNvSpPr>
          <p:nvPr>
            <p:ph type="body" idx="1"/>
          </p:nvPr>
        </p:nvSpPr>
        <p:spPr>
          <a:xfrm>
            <a:off x="7435360" y="1222086"/>
            <a:ext cx="3755379" cy="767688"/>
          </a:xfrm>
        </p:spPr>
        <p:txBody>
          <a:bodyPr/>
          <a:lstStyle/>
          <a:p>
            <a:pPr algn="ctr"/>
            <a:r>
              <a:rPr lang="en-US" b="1" cap="none" dirty="0"/>
              <a:t>Full Size Digester</a:t>
            </a:r>
          </a:p>
        </p:txBody>
      </p:sp>
      <p:sp>
        <p:nvSpPr>
          <p:cNvPr id="7" name="Date Placeholder 6">
            <a:extLst>
              <a:ext uri="{FF2B5EF4-FFF2-40B4-BE49-F238E27FC236}">
                <a16:creationId xmlns:a16="http://schemas.microsoft.com/office/drawing/2014/main" id="{0452B29D-3CE8-DF03-895C-343E77EA9371}"/>
              </a:ext>
            </a:extLst>
          </p:cNvPr>
          <p:cNvSpPr>
            <a:spLocks noGrp="1"/>
          </p:cNvSpPr>
          <p:nvPr>
            <p:ph type="dt" sz="half" idx="10"/>
          </p:nvPr>
        </p:nvSpPr>
        <p:spPr/>
        <p:txBody>
          <a:bodyPr/>
          <a:lstStyle/>
          <a:p>
            <a:fld id="{C2F73CBA-ACEF-487B-A108-783C8F090852}" type="datetime1">
              <a:rPr lang="en-US" smtClean="0"/>
              <a:t>1/8/2024</a:t>
            </a:fld>
            <a:endParaRPr lang="en-US"/>
          </a:p>
        </p:txBody>
      </p:sp>
      <p:pic>
        <p:nvPicPr>
          <p:cNvPr id="3" name="Content Placeholder 10">
            <a:extLst>
              <a:ext uri="{FF2B5EF4-FFF2-40B4-BE49-F238E27FC236}">
                <a16:creationId xmlns:a16="http://schemas.microsoft.com/office/drawing/2014/main" id="{D344F12A-F1B3-ABAE-543C-9D54C224E984}"/>
              </a:ext>
            </a:extLst>
          </p:cNvPr>
          <p:cNvPicPr>
            <a:picLocks noGrp="1" noChangeAspect="1"/>
          </p:cNvPicPr>
          <p:nvPr>
            <p:ph sz="half" idx="4294967295"/>
          </p:nvPr>
        </p:nvPicPr>
        <p:blipFill rotWithShape="1">
          <a:blip r:embed="rId2"/>
          <a:srcRect l="10748" t="15015" r="7523"/>
          <a:stretch/>
        </p:blipFill>
        <p:spPr bwMode="auto">
          <a:xfrm>
            <a:off x="6880225" y="1749425"/>
            <a:ext cx="5311775" cy="4813300"/>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01BA3E6B-0A9A-5532-BA22-0F083CD967CF}"/>
              </a:ext>
            </a:extLst>
          </p:cNvPr>
          <p:cNvSpPr txBox="1"/>
          <p:nvPr/>
        </p:nvSpPr>
        <p:spPr>
          <a:xfrm>
            <a:off x="370799" y="2081849"/>
            <a:ext cx="5611946" cy="3600986"/>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The analyzed digester has a diameter of </a:t>
            </a:r>
            <a:r>
              <a:rPr lang="en-US" sz="2000" b="1" dirty="0">
                <a:solidFill>
                  <a:schemeClr val="bg1">
                    <a:lumMod val="85000"/>
                  </a:schemeClr>
                </a:solidFill>
                <a:latin typeface="+mj-lt"/>
              </a:rPr>
              <a:t>6 m </a:t>
            </a:r>
            <a:r>
              <a:rPr lang="en-US" sz="2000" dirty="0">
                <a:solidFill>
                  <a:schemeClr val="bg1">
                    <a:lumMod val="85000"/>
                  </a:schemeClr>
                </a:solidFill>
                <a:latin typeface="+mj-lt"/>
              </a:rPr>
              <a:t>and a height of </a:t>
            </a:r>
            <a:r>
              <a:rPr lang="en-US" sz="2000" b="1" dirty="0">
                <a:solidFill>
                  <a:schemeClr val="bg1">
                    <a:lumMod val="85000"/>
                  </a:schemeClr>
                </a:solidFill>
                <a:latin typeface="+mj-lt"/>
              </a:rPr>
              <a:t>2.1 m</a:t>
            </a:r>
            <a:r>
              <a:rPr lang="en-US" sz="2000" dirty="0">
                <a:solidFill>
                  <a:schemeClr val="bg1">
                    <a:lumMod val="85000"/>
                  </a:schemeClr>
                </a:solidFill>
                <a:latin typeface="+mj-lt"/>
              </a:rPr>
              <a:t>.</a:t>
            </a:r>
          </a:p>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The total volume is </a:t>
            </a:r>
            <a:r>
              <a:rPr lang="en-US" sz="2000" b="1" dirty="0">
                <a:effectLst/>
                <a:latin typeface="+mj-lt"/>
                <a:ea typeface="Calibri" panose="020F0502020204030204" pitchFamily="34" charset="0"/>
              </a:rPr>
              <a:t>59.38 m³.</a:t>
            </a:r>
            <a:endParaRPr lang="en-US" sz="2000" dirty="0">
              <a:solidFill>
                <a:schemeClr val="bg1">
                  <a:lumMod val="85000"/>
                </a:schemeClr>
              </a:solidFill>
              <a:latin typeface="+mj-lt"/>
            </a:endParaRPr>
          </a:p>
          <a:p>
            <a:pPr marL="285750" indent="-285750">
              <a:lnSpc>
                <a:spcPct val="150000"/>
              </a:lnSpc>
              <a:buFont typeface="Wingdings" panose="05000000000000000000" pitchFamily="2" charset="2"/>
              <a:buChar char="Ø"/>
            </a:pPr>
            <a:r>
              <a:rPr lang="en-US" sz="2000" b="1" dirty="0">
                <a:solidFill>
                  <a:schemeClr val="bg1">
                    <a:lumMod val="85000"/>
                  </a:schemeClr>
                </a:solidFill>
                <a:latin typeface="+mj-lt"/>
              </a:rPr>
              <a:t>2 m </a:t>
            </a:r>
            <a:r>
              <a:rPr lang="en-US" sz="2000" dirty="0">
                <a:solidFill>
                  <a:schemeClr val="bg1">
                    <a:lumMod val="85000"/>
                  </a:schemeClr>
                </a:solidFill>
                <a:latin typeface="+mj-lt"/>
              </a:rPr>
              <a:t>of the digester’s total height is submerged by the liquid phase.</a:t>
            </a:r>
          </a:p>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The active or working volume is equal to </a:t>
            </a:r>
            <a:r>
              <a:rPr lang="en-US" sz="2000" b="1" dirty="0">
                <a:effectLst/>
                <a:latin typeface="+mj-lt"/>
                <a:ea typeface="Calibri" panose="020F0502020204030204" pitchFamily="34" charset="0"/>
              </a:rPr>
              <a:t>56.5 m³.</a:t>
            </a:r>
          </a:p>
          <a:p>
            <a:endParaRPr lang="en-US" dirty="0">
              <a:solidFill>
                <a:schemeClr val="bg1">
                  <a:lumMod val="85000"/>
                </a:schemeClr>
              </a:solidFill>
              <a:latin typeface="+mj-lt"/>
            </a:endParaRPr>
          </a:p>
        </p:txBody>
      </p:sp>
      <p:sp>
        <p:nvSpPr>
          <p:cNvPr id="4" name="Slide Number Placeholder 4">
            <a:extLst>
              <a:ext uri="{FF2B5EF4-FFF2-40B4-BE49-F238E27FC236}">
                <a16:creationId xmlns:a16="http://schemas.microsoft.com/office/drawing/2014/main" id="{F3B342EF-FAA1-05D7-27E1-8DDC9DCAB827}"/>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21</a:t>
            </a:fld>
            <a:r>
              <a:rPr lang="en-US" sz="1800" dirty="0"/>
              <a:t>/42</a:t>
            </a:r>
          </a:p>
        </p:txBody>
      </p:sp>
    </p:spTree>
    <p:extLst>
      <p:ext uri="{BB962C8B-B14F-4D97-AF65-F5344CB8AC3E}">
        <p14:creationId xmlns:p14="http://schemas.microsoft.com/office/powerpoint/2010/main" val="313697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8A5B-A924-FFFC-E28A-5884B9720627}"/>
              </a:ext>
            </a:extLst>
          </p:cNvPr>
          <p:cNvSpPr>
            <a:spLocks noGrp="1"/>
          </p:cNvSpPr>
          <p:nvPr>
            <p:ph type="title"/>
          </p:nvPr>
        </p:nvSpPr>
        <p:spPr>
          <a:xfrm>
            <a:off x="518112" y="295729"/>
            <a:ext cx="5412239" cy="2283824"/>
          </a:xfrm>
        </p:spPr>
        <p:txBody>
          <a:bodyPr/>
          <a:lstStyle/>
          <a:p>
            <a:pPr algn="ctr"/>
            <a:r>
              <a:rPr lang="en-US" b="1" dirty="0"/>
              <a:t>Modifying the Geometry </a:t>
            </a:r>
          </a:p>
        </p:txBody>
      </p:sp>
      <p:sp>
        <p:nvSpPr>
          <p:cNvPr id="5" name="Text Placeholder 4">
            <a:extLst>
              <a:ext uri="{FF2B5EF4-FFF2-40B4-BE49-F238E27FC236}">
                <a16:creationId xmlns:a16="http://schemas.microsoft.com/office/drawing/2014/main" id="{C4FF14D0-8923-F6D4-DCE3-CD8120A10AC4}"/>
              </a:ext>
            </a:extLst>
          </p:cNvPr>
          <p:cNvSpPr>
            <a:spLocks noGrp="1"/>
          </p:cNvSpPr>
          <p:nvPr>
            <p:ph type="body" idx="1"/>
          </p:nvPr>
        </p:nvSpPr>
        <p:spPr>
          <a:xfrm>
            <a:off x="7435360" y="1222086"/>
            <a:ext cx="3755379" cy="767688"/>
          </a:xfrm>
        </p:spPr>
        <p:txBody>
          <a:bodyPr/>
          <a:lstStyle/>
          <a:p>
            <a:pPr algn="ctr"/>
            <a:r>
              <a:rPr lang="en-US" b="1" cap="none" dirty="0"/>
              <a:t>Quarter-size Digester</a:t>
            </a:r>
          </a:p>
        </p:txBody>
      </p:sp>
      <p:sp>
        <p:nvSpPr>
          <p:cNvPr id="3" name="Date Placeholder 2">
            <a:extLst>
              <a:ext uri="{FF2B5EF4-FFF2-40B4-BE49-F238E27FC236}">
                <a16:creationId xmlns:a16="http://schemas.microsoft.com/office/drawing/2014/main" id="{3DB12003-9465-E641-71A6-C3B2DA0F11DE}"/>
              </a:ext>
            </a:extLst>
          </p:cNvPr>
          <p:cNvSpPr>
            <a:spLocks noGrp="1"/>
          </p:cNvSpPr>
          <p:nvPr>
            <p:ph type="dt" sz="half" idx="10"/>
          </p:nvPr>
        </p:nvSpPr>
        <p:spPr/>
        <p:txBody>
          <a:bodyPr/>
          <a:lstStyle/>
          <a:p>
            <a:fld id="{317B8906-C913-4E83-AEBD-AD70D850E470}" type="datetime1">
              <a:rPr lang="en-US" smtClean="0"/>
              <a:t>1/8/2024</a:t>
            </a:fld>
            <a:endParaRPr lang="en-US"/>
          </a:p>
        </p:txBody>
      </p:sp>
      <p:sp>
        <p:nvSpPr>
          <p:cNvPr id="6" name="TextBox 5">
            <a:extLst>
              <a:ext uri="{FF2B5EF4-FFF2-40B4-BE49-F238E27FC236}">
                <a16:creationId xmlns:a16="http://schemas.microsoft.com/office/drawing/2014/main" id="{01BA3E6B-0A9A-5532-BA22-0F083CD967CF}"/>
              </a:ext>
            </a:extLst>
          </p:cNvPr>
          <p:cNvSpPr txBox="1"/>
          <p:nvPr/>
        </p:nvSpPr>
        <p:spPr>
          <a:xfrm>
            <a:off x="518112" y="2360748"/>
            <a:ext cx="5819188" cy="3265446"/>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Reduction in the size of the digester to quarter its original size.</a:t>
            </a:r>
          </a:p>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Decreasing the computational time required by the CPU.</a:t>
            </a:r>
          </a:p>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using the symmetry option when carrying out the meshing and fluent setup process.</a:t>
            </a:r>
          </a:p>
          <a:p>
            <a:pPr marL="285750" indent="-285750">
              <a:lnSpc>
                <a:spcPct val="150000"/>
              </a:lnSpc>
              <a:buFont typeface="Wingdings" panose="05000000000000000000" pitchFamily="2" charset="2"/>
              <a:buChar char="Ø"/>
            </a:pPr>
            <a:r>
              <a:rPr lang="en-US" sz="2000" dirty="0">
                <a:solidFill>
                  <a:schemeClr val="bg1">
                    <a:lumMod val="85000"/>
                  </a:schemeClr>
                </a:solidFill>
                <a:latin typeface="+mj-lt"/>
              </a:rPr>
              <a:t>Eliminating the uncertainty in the results.</a:t>
            </a:r>
          </a:p>
        </p:txBody>
      </p:sp>
      <p:pic>
        <p:nvPicPr>
          <p:cNvPr id="9" name="Picture 8">
            <a:extLst>
              <a:ext uri="{FF2B5EF4-FFF2-40B4-BE49-F238E27FC236}">
                <a16:creationId xmlns:a16="http://schemas.microsoft.com/office/drawing/2014/main" id="{7DD4A798-49CC-45FB-A545-357D1A7B0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9718" y="1989774"/>
            <a:ext cx="5260388" cy="4475130"/>
          </a:xfrm>
          <a:prstGeom prst="rect">
            <a:avLst/>
          </a:prstGeom>
        </p:spPr>
      </p:pic>
      <p:sp>
        <p:nvSpPr>
          <p:cNvPr id="4" name="Slide Number Placeholder 4">
            <a:extLst>
              <a:ext uri="{FF2B5EF4-FFF2-40B4-BE49-F238E27FC236}">
                <a16:creationId xmlns:a16="http://schemas.microsoft.com/office/drawing/2014/main" id="{87AB2FBB-3DA6-9B26-EBEC-2F0BDCDADB8A}"/>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22</a:t>
            </a:fld>
            <a:r>
              <a:rPr lang="en-US" sz="1800" dirty="0"/>
              <a:t>/42</a:t>
            </a:r>
          </a:p>
        </p:txBody>
      </p:sp>
    </p:spTree>
    <p:extLst>
      <p:ext uri="{BB962C8B-B14F-4D97-AF65-F5344CB8AC3E}">
        <p14:creationId xmlns:p14="http://schemas.microsoft.com/office/powerpoint/2010/main" val="1937511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F1881D2-902B-000E-C1CF-C3D08D7EA41A}"/>
              </a:ext>
            </a:extLst>
          </p:cNvPr>
          <p:cNvSpPr>
            <a:spLocks noGrp="1"/>
          </p:cNvSpPr>
          <p:nvPr>
            <p:ph type="body" sz="quarter" idx="4294967295"/>
          </p:nvPr>
        </p:nvSpPr>
        <p:spPr>
          <a:xfrm>
            <a:off x="7989888" y="1447800"/>
            <a:ext cx="4202112" cy="542925"/>
          </a:xfrm>
        </p:spPr>
        <p:txBody>
          <a:bodyPr>
            <a:normAutofit/>
          </a:bodyPr>
          <a:lstStyle/>
          <a:p>
            <a:pPr marL="0" indent="0" algn="ctr">
              <a:buNone/>
            </a:pPr>
            <a:r>
              <a:rPr lang="en-US" sz="2200" b="1" dirty="0">
                <a:solidFill>
                  <a:schemeClr val="accent1"/>
                </a:solidFill>
              </a:rPr>
              <a:t>Isometric View</a:t>
            </a:r>
          </a:p>
        </p:txBody>
      </p:sp>
      <p:pic>
        <p:nvPicPr>
          <p:cNvPr id="10" name="Content Placeholder 9">
            <a:extLst>
              <a:ext uri="{FF2B5EF4-FFF2-40B4-BE49-F238E27FC236}">
                <a16:creationId xmlns:a16="http://schemas.microsoft.com/office/drawing/2014/main" id="{39D7E880-1B77-8439-4F63-4D666B0F9B1A}"/>
              </a:ext>
            </a:extLst>
          </p:cNvPr>
          <p:cNvPicPr>
            <a:picLocks noGrp="1" noChangeAspect="1"/>
          </p:cNvPicPr>
          <p:nvPr>
            <p:ph sz="quarter" idx="4294967295"/>
          </p:nvPr>
        </p:nvPicPr>
        <p:blipFill rotWithShape="1">
          <a:blip r:embed="rId2"/>
          <a:srcRect t="947"/>
          <a:stretch/>
        </p:blipFill>
        <p:spPr bwMode="auto">
          <a:xfrm>
            <a:off x="7974013" y="1990725"/>
            <a:ext cx="4217987" cy="4867275"/>
          </a:xfrm>
          <a:prstGeom prst="rect">
            <a:avLst/>
          </a:prstGeom>
          <a:ln>
            <a:noFill/>
          </a:ln>
          <a:extLst>
            <a:ext uri="{53640926-AAD7-44D8-BBD7-CCE9431645EC}">
              <a14:shadowObscured xmlns:a14="http://schemas.microsoft.com/office/drawing/2010/main"/>
            </a:ext>
          </a:extLst>
        </p:spPr>
      </p:pic>
      <p:sp>
        <p:nvSpPr>
          <p:cNvPr id="9" name="Rectangle 8">
            <a:extLst>
              <a:ext uri="{FF2B5EF4-FFF2-40B4-BE49-F238E27FC236}">
                <a16:creationId xmlns:a16="http://schemas.microsoft.com/office/drawing/2014/main" id="{AC3A7430-3D82-A54B-FF7F-97ED495899D6}"/>
              </a:ext>
            </a:extLst>
          </p:cNvPr>
          <p:cNvSpPr/>
          <p:nvPr/>
        </p:nvSpPr>
        <p:spPr>
          <a:xfrm>
            <a:off x="6676812" y="1447261"/>
            <a:ext cx="5819188" cy="555779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80D7A638-4A7B-484E-6BFF-B91A3E780CE8}"/>
              </a:ext>
            </a:extLst>
          </p:cNvPr>
          <p:cNvSpPr>
            <a:spLocks noGrp="1"/>
          </p:cNvSpPr>
          <p:nvPr>
            <p:ph type="title"/>
          </p:nvPr>
        </p:nvSpPr>
        <p:spPr>
          <a:xfrm>
            <a:off x="829715" y="196910"/>
            <a:ext cx="4351023" cy="2283824"/>
          </a:xfrm>
        </p:spPr>
        <p:txBody>
          <a:bodyPr/>
          <a:lstStyle/>
          <a:p>
            <a:pPr algn="ctr"/>
            <a:r>
              <a:rPr lang="en-US" b="1" dirty="0"/>
              <a:t>Meshing</a:t>
            </a:r>
          </a:p>
        </p:txBody>
      </p:sp>
      <p:sp>
        <p:nvSpPr>
          <p:cNvPr id="3" name="Text Placeholder 2">
            <a:extLst>
              <a:ext uri="{FF2B5EF4-FFF2-40B4-BE49-F238E27FC236}">
                <a16:creationId xmlns:a16="http://schemas.microsoft.com/office/drawing/2014/main" id="{4A492F3E-1E83-582C-B180-6AE8644472D0}"/>
              </a:ext>
            </a:extLst>
          </p:cNvPr>
          <p:cNvSpPr>
            <a:spLocks noGrp="1"/>
          </p:cNvSpPr>
          <p:nvPr>
            <p:ph type="body" idx="1"/>
          </p:nvPr>
        </p:nvSpPr>
        <p:spPr>
          <a:xfrm>
            <a:off x="8020437" y="1412789"/>
            <a:ext cx="2777479" cy="612185"/>
          </a:xfrm>
        </p:spPr>
        <p:txBody>
          <a:bodyPr>
            <a:normAutofit/>
          </a:bodyPr>
          <a:lstStyle/>
          <a:p>
            <a:pPr algn="ctr"/>
            <a:r>
              <a:rPr lang="en-US" sz="2200" b="1" cap="none" dirty="0"/>
              <a:t>Side View</a:t>
            </a:r>
          </a:p>
        </p:txBody>
      </p:sp>
      <p:sp>
        <p:nvSpPr>
          <p:cNvPr id="13" name="Date Placeholder 12">
            <a:extLst>
              <a:ext uri="{FF2B5EF4-FFF2-40B4-BE49-F238E27FC236}">
                <a16:creationId xmlns:a16="http://schemas.microsoft.com/office/drawing/2014/main" id="{3C001B00-4887-A2F6-CAB8-9831AF9458D4}"/>
              </a:ext>
            </a:extLst>
          </p:cNvPr>
          <p:cNvSpPr>
            <a:spLocks noGrp="1"/>
          </p:cNvSpPr>
          <p:nvPr>
            <p:ph type="dt" sz="half" idx="10"/>
          </p:nvPr>
        </p:nvSpPr>
        <p:spPr/>
        <p:txBody>
          <a:bodyPr/>
          <a:lstStyle/>
          <a:p>
            <a:fld id="{A03FB647-1A6F-4C10-B7EF-0AA9166A4F0E}" type="datetime1">
              <a:rPr lang="en-US" smtClean="0"/>
              <a:t>1/8/2024</a:t>
            </a:fld>
            <a:endParaRPr lang="en-US"/>
          </a:p>
        </p:txBody>
      </p:sp>
      <p:pic>
        <p:nvPicPr>
          <p:cNvPr id="12" name="Content Placeholder 11">
            <a:extLst>
              <a:ext uri="{FF2B5EF4-FFF2-40B4-BE49-F238E27FC236}">
                <a16:creationId xmlns:a16="http://schemas.microsoft.com/office/drawing/2014/main" id="{0FDD52B7-4967-46DA-5A12-253732636D39}"/>
              </a:ext>
            </a:extLst>
          </p:cNvPr>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6919913" y="1990725"/>
            <a:ext cx="5272087" cy="3902075"/>
          </a:xfrm>
        </p:spPr>
      </p:pic>
      <p:sp>
        <p:nvSpPr>
          <p:cNvPr id="8" name="Rectangle 2">
            <a:extLst>
              <a:ext uri="{FF2B5EF4-FFF2-40B4-BE49-F238E27FC236}">
                <a16:creationId xmlns:a16="http://schemas.microsoft.com/office/drawing/2014/main" id="{0F586FA6-A12A-45DF-E015-4B81367259C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0A2CA623-B881-0181-5214-E101B713E5B8}"/>
              </a:ext>
            </a:extLst>
          </p:cNvPr>
          <p:cNvSpPr txBox="1"/>
          <p:nvPr/>
        </p:nvSpPr>
        <p:spPr>
          <a:xfrm>
            <a:off x="518112" y="2360748"/>
            <a:ext cx="5819188" cy="2342116"/>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sz="2000" dirty="0">
                <a:solidFill>
                  <a:schemeClr val="bg1">
                    <a:lumMod val="85000"/>
                  </a:schemeClr>
                </a:solidFill>
                <a:latin typeface="+mj-lt"/>
              </a:rPr>
              <a:t>Tetrahedral meshing was carried out.</a:t>
            </a:r>
          </a:p>
          <a:p>
            <a:pPr marL="285750" indent="-285750">
              <a:lnSpc>
                <a:spcPct val="200000"/>
              </a:lnSpc>
              <a:buFont typeface="Wingdings" panose="05000000000000000000" pitchFamily="2" charset="2"/>
              <a:buChar char="Ø"/>
            </a:pPr>
            <a:r>
              <a:rPr lang="en-US" sz="2000" dirty="0">
                <a:solidFill>
                  <a:schemeClr val="bg1">
                    <a:lumMod val="85000"/>
                  </a:schemeClr>
                </a:solidFill>
                <a:latin typeface="+mj-lt"/>
              </a:rPr>
              <a:t>elements size of 0.070 mm</a:t>
            </a:r>
          </a:p>
          <a:p>
            <a:pPr marL="285750" indent="-285750">
              <a:lnSpc>
                <a:spcPct val="200000"/>
              </a:lnSpc>
              <a:buFont typeface="Wingdings" panose="05000000000000000000" pitchFamily="2" charset="2"/>
              <a:buChar char="Ø"/>
            </a:pPr>
            <a:r>
              <a:rPr lang="en-US" sz="2000" dirty="0">
                <a:solidFill>
                  <a:schemeClr val="bg1">
                    <a:lumMod val="85000"/>
                  </a:schemeClr>
                </a:solidFill>
                <a:latin typeface="+mj-lt"/>
              </a:rPr>
              <a:t>Total of </a:t>
            </a:r>
            <a:r>
              <a:rPr lang="en-US" sz="2000" b="1" dirty="0">
                <a:solidFill>
                  <a:schemeClr val="bg1">
                    <a:lumMod val="85000"/>
                  </a:schemeClr>
                </a:solidFill>
                <a:latin typeface="+mj-lt"/>
              </a:rPr>
              <a:t>409,163 elements</a:t>
            </a:r>
            <a:r>
              <a:rPr lang="en-US" sz="2000" dirty="0">
                <a:solidFill>
                  <a:schemeClr val="bg1">
                    <a:lumMod val="85000"/>
                  </a:schemeClr>
                </a:solidFill>
                <a:latin typeface="+mj-lt"/>
              </a:rPr>
              <a:t>.</a:t>
            </a:r>
          </a:p>
          <a:p>
            <a:pPr marL="285750" indent="-285750">
              <a:lnSpc>
                <a:spcPct val="150000"/>
              </a:lnSpc>
              <a:buFont typeface="Wingdings" panose="05000000000000000000" pitchFamily="2" charset="2"/>
              <a:buChar char="Ø"/>
            </a:pPr>
            <a:endParaRPr lang="en-US" sz="2000" dirty="0">
              <a:solidFill>
                <a:schemeClr val="bg1">
                  <a:lumMod val="85000"/>
                </a:schemeClr>
              </a:solidFill>
              <a:latin typeface="+mj-lt"/>
            </a:endParaRPr>
          </a:p>
        </p:txBody>
      </p:sp>
      <p:sp>
        <p:nvSpPr>
          <p:cNvPr id="11" name="TextBox 10">
            <a:extLst>
              <a:ext uri="{FF2B5EF4-FFF2-40B4-BE49-F238E27FC236}">
                <a16:creationId xmlns:a16="http://schemas.microsoft.com/office/drawing/2014/main" id="{2A7AB3A1-BD00-4664-9BA3-D1AA2EFB90D6}"/>
              </a:ext>
            </a:extLst>
          </p:cNvPr>
          <p:cNvSpPr txBox="1"/>
          <p:nvPr/>
        </p:nvSpPr>
        <p:spPr>
          <a:xfrm>
            <a:off x="276812" y="6448310"/>
            <a:ext cx="5819188" cy="400110"/>
          </a:xfrm>
          <a:prstGeom prst="rect">
            <a:avLst/>
          </a:prstGeom>
          <a:noFill/>
        </p:spPr>
        <p:txBody>
          <a:bodyPr wrap="square">
            <a:spAutoFit/>
          </a:bodyPr>
          <a:lstStyle/>
          <a:p>
            <a:pPr marL="457200" marR="0" indent="-457200">
              <a:spcBef>
                <a:spcPts val="0"/>
              </a:spcBef>
              <a:spcAft>
                <a:spcPts val="0"/>
              </a:spcAf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Hurtado, F.J., A.S. Kaiser, and B. Zamora, </a:t>
            </a:r>
            <a:r>
              <a:rPr lang="en-US" sz="1000" i="1" dirty="0">
                <a:effectLst/>
                <a:latin typeface="Times New Roman" panose="02020603050405020304" pitchFamily="18" charset="0"/>
                <a:ea typeface="Calibri" panose="020F0502020204030204" pitchFamily="34" charset="0"/>
                <a:cs typeface="Times New Roman" panose="02020603050405020304" pitchFamily="18" charset="0"/>
              </a:rPr>
              <a:t>Fluid dynamic analysis of a continuous stirred tank reactor for technical optimization of wastewater digestion.</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 Water Research, 2015. </a:t>
            </a:r>
            <a:r>
              <a:rPr lang="en-US" sz="1000" b="1" dirty="0">
                <a:effectLst/>
                <a:latin typeface="Times New Roman" panose="02020603050405020304" pitchFamily="18" charset="0"/>
                <a:ea typeface="Calibri" panose="020F0502020204030204" pitchFamily="34" charset="0"/>
                <a:cs typeface="Times New Roman" panose="02020603050405020304" pitchFamily="18" charset="0"/>
              </a:rPr>
              <a:t>71</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 p. 282-293</a:t>
            </a:r>
            <a:r>
              <a:rPr lang="en-US" sz="1000" dirty="0">
                <a:effectLst/>
                <a:latin typeface="Calibri" panose="020F0502020204030204" pitchFamily="34" charset="0"/>
                <a:ea typeface="Calibri" panose="020F0502020204030204" pitchFamily="34" charset="0"/>
              </a:rPr>
              <a:t>.</a:t>
            </a:r>
          </a:p>
        </p:txBody>
      </p:sp>
      <p:sp>
        <p:nvSpPr>
          <p:cNvPr id="4" name="Slide Number Placeholder 4">
            <a:extLst>
              <a:ext uri="{FF2B5EF4-FFF2-40B4-BE49-F238E27FC236}">
                <a16:creationId xmlns:a16="http://schemas.microsoft.com/office/drawing/2014/main" id="{7C933E91-B921-5E5A-AC3A-613B3A377443}"/>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23</a:t>
            </a:fld>
            <a:r>
              <a:rPr lang="en-US" sz="1800" dirty="0"/>
              <a:t>/42</a:t>
            </a:r>
          </a:p>
        </p:txBody>
      </p:sp>
    </p:spTree>
    <p:extLst>
      <p:ext uri="{BB962C8B-B14F-4D97-AF65-F5344CB8AC3E}">
        <p14:creationId xmlns:p14="http://schemas.microsoft.com/office/powerpoint/2010/main" val="202622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F9B0-906F-0AE7-212D-092D76DBA17A}"/>
              </a:ext>
            </a:extLst>
          </p:cNvPr>
          <p:cNvSpPr>
            <a:spLocks noGrp="1"/>
          </p:cNvSpPr>
          <p:nvPr>
            <p:ph type="title"/>
          </p:nvPr>
        </p:nvSpPr>
        <p:spPr/>
        <p:txBody>
          <a:bodyPr/>
          <a:lstStyle/>
          <a:p>
            <a:pPr algn="ctr"/>
            <a:r>
              <a:rPr lang="en-US" b="1" dirty="0"/>
              <a:t>Mesh Independence Test</a:t>
            </a:r>
          </a:p>
        </p:txBody>
      </p:sp>
      <p:sp>
        <p:nvSpPr>
          <p:cNvPr id="3" name="Content Placeholder 2">
            <a:extLst>
              <a:ext uri="{FF2B5EF4-FFF2-40B4-BE49-F238E27FC236}">
                <a16:creationId xmlns:a16="http://schemas.microsoft.com/office/drawing/2014/main" id="{1CAB9160-9DB1-7126-0CD4-E1ABEC81E6AA}"/>
              </a:ext>
            </a:extLst>
          </p:cNvPr>
          <p:cNvSpPr>
            <a:spLocks noGrp="1"/>
          </p:cNvSpPr>
          <p:nvPr>
            <p:ph idx="1"/>
          </p:nvPr>
        </p:nvSpPr>
        <p:spPr>
          <a:xfrm>
            <a:off x="1154954" y="2603499"/>
            <a:ext cx="10260905" cy="3712459"/>
          </a:xfrm>
        </p:spPr>
        <p:txBody>
          <a:bodyPr>
            <a:normAutofit fontScale="92500" lnSpcReduction="10000"/>
          </a:bodyPr>
          <a:lstStyle/>
          <a:p>
            <a:pPr>
              <a:lnSpc>
                <a:spcPct val="150000"/>
              </a:lnSpc>
            </a:pPr>
            <a:r>
              <a:rPr lang="en-US" sz="2000" dirty="0">
                <a:latin typeface="+mj-lt"/>
                <a:ea typeface="Calibri" panose="020F0502020204030204" pitchFamily="34" charset="0"/>
                <a:cs typeface="GothicE" panose="00000400000000000000" pitchFamily="2" charset="0"/>
              </a:rPr>
              <a:t>Element sizes range from 0.0775 mm down to 0.0700 mm, decreasing by 0.0025 mm with each step.</a:t>
            </a:r>
          </a:p>
          <a:p>
            <a:pPr>
              <a:lnSpc>
                <a:spcPct val="150000"/>
              </a:lnSpc>
            </a:pPr>
            <a:r>
              <a:rPr lang="en-US" sz="2000" dirty="0">
                <a:latin typeface="+mj-lt"/>
                <a:ea typeface="Calibri" panose="020F0502020204030204" pitchFamily="34" charset="0"/>
                <a:cs typeface="GothicE" panose="00000400000000000000" pitchFamily="2" charset="0"/>
              </a:rPr>
              <a:t>T</a:t>
            </a:r>
            <a:r>
              <a:rPr lang="en-US" sz="2000" dirty="0">
                <a:effectLst/>
                <a:latin typeface="+mj-lt"/>
                <a:ea typeface="Calibri" panose="020F0502020204030204" pitchFamily="34" charset="0"/>
                <a:cs typeface="GothicE" panose="00000400000000000000" pitchFamily="2" charset="0"/>
              </a:rPr>
              <a:t>he CFD simulation results for  average velocity of the liquid sludge across the digester</a:t>
            </a:r>
            <a:r>
              <a:rPr lang="en-US" sz="2000" dirty="0">
                <a:latin typeface="+mj-lt"/>
                <a:ea typeface="Calibri" panose="020F0502020204030204" pitchFamily="34" charset="0"/>
                <a:cs typeface="GothicE" panose="00000400000000000000" pitchFamily="2" charset="0"/>
              </a:rPr>
              <a:t> was evaluated.</a:t>
            </a:r>
            <a:endParaRPr lang="en-US" sz="2000" dirty="0">
              <a:effectLst/>
              <a:latin typeface="+mj-lt"/>
              <a:ea typeface="Calibri" panose="020F0502020204030204" pitchFamily="34" charset="0"/>
              <a:cs typeface="GothicE" panose="00000400000000000000" pitchFamily="2" charset="0"/>
            </a:endParaRPr>
          </a:p>
          <a:p>
            <a:pPr>
              <a:lnSpc>
                <a:spcPct val="150000"/>
              </a:lnSpc>
            </a:pPr>
            <a:r>
              <a:rPr lang="en-US" sz="2000" dirty="0">
                <a:latin typeface="+mj-lt"/>
                <a:ea typeface="Calibri" panose="020F0502020204030204" pitchFamily="34" charset="0"/>
                <a:cs typeface="GothicE" panose="00000400000000000000" pitchFamily="2" charset="0"/>
              </a:rPr>
              <a:t>T</a:t>
            </a:r>
            <a:r>
              <a:rPr lang="en-US" sz="2000" dirty="0">
                <a:effectLst/>
                <a:latin typeface="+mj-lt"/>
                <a:ea typeface="Calibri" panose="020F0502020204030204" pitchFamily="34" charset="0"/>
                <a:cs typeface="GothicE" panose="00000400000000000000" pitchFamily="2" charset="0"/>
              </a:rPr>
              <a:t>he  simulation results for  the </a:t>
            </a:r>
            <a:r>
              <a:rPr lang="en-US" sz="2000" dirty="0">
                <a:latin typeface="+mj-lt"/>
                <a:ea typeface="Calibri" panose="020F0502020204030204" pitchFamily="34" charset="0"/>
                <a:cs typeface="GothicE" panose="00000400000000000000" pitchFamily="2" charset="0"/>
              </a:rPr>
              <a:t>liquid sludge for all element sizes were </a:t>
            </a:r>
            <a:r>
              <a:rPr lang="en-US" sz="2000" dirty="0">
                <a:effectLst/>
                <a:latin typeface="+mj-lt"/>
                <a:ea typeface="Calibri" panose="020F0502020204030204" pitchFamily="34" charset="0"/>
                <a:cs typeface="GothicE" panose="00000400000000000000" pitchFamily="2" charset="0"/>
              </a:rPr>
              <a:t>within the range of 0.03m/s.</a:t>
            </a:r>
          </a:p>
          <a:p>
            <a:pPr>
              <a:lnSpc>
                <a:spcPct val="150000"/>
              </a:lnSpc>
            </a:pPr>
            <a:r>
              <a:rPr lang="en-US" sz="2000" dirty="0">
                <a:effectLst/>
                <a:latin typeface="+mj-lt"/>
                <a:ea typeface="Calibri" panose="020F0502020204030204" pitchFamily="34" charset="0"/>
                <a:cs typeface="GothicE" panose="00000400000000000000" pitchFamily="2" charset="0"/>
              </a:rPr>
              <a:t>The complexities of multiphase flow in CFD simulations cause fluctuations in results, even during steady flow analysis.</a:t>
            </a:r>
          </a:p>
        </p:txBody>
      </p:sp>
      <p:sp>
        <p:nvSpPr>
          <p:cNvPr id="5" name="Date Placeholder 4">
            <a:extLst>
              <a:ext uri="{FF2B5EF4-FFF2-40B4-BE49-F238E27FC236}">
                <a16:creationId xmlns:a16="http://schemas.microsoft.com/office/drawing/2014/main" id="{8951675F-6CD6-8872-C1E1-BD07B503C47B}"/>
              </a:ext>
            </a:extLst>
          </p:cNvPr>
          <p:cNvSpPr>
            <a:spLocks noGrp="1"/>
          </p:cNvSpPr>
          <p:nvPr>
            <p:ph type="dt" sz="half" idx="10"/>
          </p:nvPr>
        </p:nvSpPr>
        <p:spPr/>
        <p:txBody>
          <a:bodyPr/>
          <a:lstStyle/>
          <a:p>
            <a:fld id="{B106B7A0-E5A8-4777-897F-CE68BFB65809}" type="datetime1">
              <a:rPr lang="en-US" smtClean="0"/>
              <a:t>1/8/2024</a:t>
            </a:fld>
            <a:endParaRPr lang="en-US"/>
          </a:p>
        </p:txBody>
      </p:sp>
      <p:sp>
        <p:nvSpPr>
          <p:cNvPr id="6" name="Rectangle 5">
            <a:extLst>
              <a:ext uri="{FF2B5EF4-FFF2-40B4-BE49-F238E27FC236}">
                <a16:creationId xmlns:a16="http://schemas.microsoft.com/office/drawing/2014/main" id="{7F9D330B-FAFA-3F97-E213-F8D9F7F17F03}"/>
              </a:ext>
            </a:extLst>
          </p:cNvPr>
          <p:cNvSpPr/>
          <p:nvPr/>
        </p:nvSpPr>
        <p:spPr>
          <a:xfrm>
            <a:off x="1163814" y="2603499"/>
            <a:ext cx="10888905" cy="413601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7" name="Table 6">
            <a:extLst>
              <a:ext uri="{FF2B5EF4-FFF2-40B4-BE49-F238E27FC236}">
                <a16:creationId xmlns:a16="http://schemas.microsoft.com/office/drawing/2014/main" id="{8CF006A2-3ECD-B716-CB73-37205EF0EA55}"/>
              </a:ext>
            </a:extLst>
          </p:cNvPr>
          <p:cNvGraphicFramePr>
            <a:graphicFrameLocks noGrp="1"/>
          </p:cNvGraphicFramePr>
          <p:nvPr>
            <p:extLst>
              <p:ext uri="{D42A27DB-BD31-4B8C-83A1-F6EECF244321}">
                <p14:modId xmlns:p14="http://schemas.microsoft.com/office/powerpoint/2010/main" val="3777873014"/>
              </p:ext>
            </p:extLst>
          </p:nvPr>
        </p:nvGraphicFramePr>
        <p:xfrm>
          <a:off x="1514763" y="2743199"/>
          <a:ext cx="9522282" cy="3033199"/>
        </p:xfrm>
        <a:graphic>
          <a:graphicData uri="http://schemas.openxmlformats.org/drawingml/2006/table">
            <a:tbl>
              <a:tblPr firstRow="1" firstCol="1" bandRow="1">
                <a:tableStyleId>{5940675A-B579-460E-94D1-54222C63F5DA}</a:tableStyleId>
              </a:tblPr>
              <a:tblGrid>
                <a:gridCol w="3019632">
                  <a:extLst>
                    <a:ext uri="{9D8B030D-6E8A-4147-A177-3AD203B41FA5}">
                      <a16:colId xmlns:a16="http://schemas.microsoft.com/office/drawing/2014/main" val="1906286748"/>
                    </a:ext>
                  </a:extLst>
                </a:gridCol>
                <a:gridCol w="2063331">
                  <a:extLst>
                    <a:ext uri="{9D8B030D-6E8A-4147-A177-3AD203B41FA5}">
                      <a16:colId xmlns:a16="http://schemas.microsoft.com/office/drawing/2014/main" val="834277076"/>
                    </a:ext>
                  </a:extLst>
                </a:gridCol>
                <a:gridCol w="1479773">
                  <a:extLst>
                    <a:ext uri="{9D8B030D-6E8A-4147-A177-3AD203B41FA5}">
                      <a16:colId xmlns:a16="http://schemas.microsoft.com/office/drawing/2014/main" val="3468933628"/>
                    </a:ext>
                  </a:extLst>
                </a:gridCol>
                <a:gridCol w="1479773">
                  <a:extLst>
                    <a:ext uri="{9D8B030D-6E8A-4147-A177-3AD203B41FA5}">
                      <a16:colId xmlns:a16="http://schemas.microsoft.com/office/drawing/2014/main" val="3172199259"/>
                    </a:ext>
                  </a:extLst>
                </a:gridCol>
                <a:gridCol w="1479773">
                  <a:extLst>
                    <a:ext uri="{9D8B030D-6E8A-4147-A177-3AD203B41FA5}">
                      <a16:colId xmlns:a16="http://schemas.microsoft.com/office/drawing/2014/main" val="2492331806"/>
                    </a:ext>
                  </a:extLst>
                </a:gridCol>
              </a:tblGrid>
              <a:tr h="758152">
                <a:tc gridSpan="5">
                  <a:txBody>
                    <a:bodyPr/>
                    <a:lstStyle/>
                    <a:p>
                      <a:pPr marL="0" marR="0" algn="ctr">
                        <a:lnSpc>
                          <a:spcPct val="150000"/>
                        </a:lnSpc>
                        <a:spcBef>
                          <a:spcPts val="0"/>
                        </a:spcBef>
                        <a:spcAft>
                          <a:spcPts val="0"/>
                        </a:spcAft>
                      </a:pPr>
                      <a:r>
                        <a:rPr lang="en-US" sz="1600" b="1" dirty="0">
                          <a:effectLst/>
                        </a:rPr>
                        <a:t> Mesh Independence Test</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00696847"/>
                  </a:ext>
                </a:extLst>
              </a:tr>
              <a:tr h="758349">
                <a:tc>
                  <a:txBody>
                    <a:bodyPr/>
                    <a:lstStyle/>
                    <a:p>
                      <a:pPr marL="0" marR="0" algn="ctr">
                        <a:lnSpc>
                          <a:spcPct val="150000"/>
                        </a:lnSpc>
                        <a:spcBef>
                          <a:spcPts val="0"/>
                        </a:spcBef>
                        <a:spcAft>
                          <a:spcPts val="0"/>
                        </a:spcAft>
                      </a:pPr>
                      <a:r>
                        <a:rPr lang="en-US" sz="1600" b="1" dirty="0">
                          <a:effectLst/>
                        </a:rPr>
                        <a:t>Element size (mm)</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50000"/>
                        </a:lnSpc>
                        <a:spcBef>
                          <a:spcPts val="0"/>
                        </a:spcBef>
                        <a:spcAft>
                          <a:spcPts val="0"/>
                        </a:spcAft>
                      </a:pPr>
                      <a:r>
                        <a:rPr lang="en-US" sz="1600" b="0" dirty="0">
                          <a:effectLst/>
                        </a:rPr>
                        <a:t>0.0775</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0.0750</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a:effectLst/>
                        </a:rPr>
                        <a:t>0.0725</a:t>
                      </a:r>
                      <a:endParaRPr lang="en-US" sz="1600" b="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0.0700</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96733149"/>
                  </a:ext>
                </a:extLst>
              </a:tr>
              <a:tr h="758349">
                <a:tc>
                  <a:txBody>
                    <a:bodyPr/>
                    <a:lstStyle/>
                    <a:p>
                      <a:pPr marL="0" marR="0" algn="ctr">
                        <a:lnSpc>
                          <a:spcPct val="150000"/>
                        </a:lnSpc>
                        <a:spcBef>
                          <a:spcPts val="0"/>
                        </a:spcBef>
                        <a:spcAft>
                          <a:spcPts val="0"/>
                        </a:spcAft>
                      </a:pPr>
                      <a:r>
                        <a:rPr lang="en-US" sz="1600" b="1" dirty="0">
                          <a:effectLst/>
                        </a:rPr>
                        <a:t>Number of Elements</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50000"/>
                        </a:lnSpc>
                        <a:spcBef>
                          <a:spcPts val="0"/>
                        </a:spcBef>
                        <a:spcAft>
                          <a:spcPts val="0"/>
                        </a:spcAft>
                      </a:pPr>
                      <a:r>
                        <a:rPr lang="en-US" sz="1600" b="0" dirty="0">
                          <a:effectLst/>
                        </a:rPr>
                        <a:t>302,585</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336,268</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371,391</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409,163</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51131571"/>
                  </a:ext>
                </a:extLst>
              </a:tr>
              <a:tr h="758349">
                <a:tc>
                  <a:txBody>
                    <a:bodyPr/>
                    <a:lstStyle/>
                    <a:p>
                      <a:pPr marL="0" marR="0" algn="ctr">
                        <a:lnSpc>
                          <a:spcPct val="150000"/>
                        </a:lnSpc>
                        <a:spcBef>
                          <a:spcPts val="0"/>
                        </a:spcBef>
                        <a:spcAft>
                          <a:spcPts val="0"/>
                        </a:spcAft>
                      </a:pPr>
                      <a:r>
                        <a:rPr lang="en-US" sz="1600" b="1" dirty="0">
                          <a:effectLst/>
                        </a:rPr>
                        <a:t>Average Velocity (m/s)</a:t>
                      </a:r>
                      <a:endParaRPr lang="en-US" sz="16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50000"/>
                        </a:lnSpc>
                        <a:spcBef>
                          <a:spcPts val="0"/>
                        </a:spcBef>
                        <a:spcAft>
                          <a:spcPts val="0"/>
                        </a:spcAft>
                      </a:pPr>
                      <a:r>
                        <a:rPr lang="en-US" sz="1600" b="0" dirty="0">
                          <a:effectLst/>
                        </a:rPr>
                        <a:t>0.0357</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0.0346</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0.0326</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b="0" dirty="0">
                          <a:effectLst/>
                        </a:rPr>
                        <a:t>0.0378</a:t>
                      </a:r>
                      <a:endParaRPr lang="en-US" sz="1600" b="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83245011"/>
                  </a:ext>
                </a:extLst>
              </a:tr>
            </a:tbl>
          </a:graphicData>
        </a:graphic>
      </p:graphicFrame>
      <p:sp>
        <p:nvSpPr>
          <p:cNvPr id="9" name="Rectangle 8">
            <a:extLst>
              <a:ext uri="{FF2B5EF4-FFF2-40B4-BE49-F238E27FC236}">
                <a16:creationId xmlns:a16="http://schemas.microsoft.com/office/drawing/2014/main" id="{83513F3F-CD82-C7D3-93EC-4033C11A982D}"/>
              </a:ext>
            </a:extLst>
          </p:cNvPr>
          <p:cNvSpPr/>
          <p:nvPr/>
        </p:nvSpPr>
        <p:spPr>
          <a:xfrm>
            <a:off x="9817100" y="3759200"/>
            <a:ext cx="952500" cy="3683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a:extLst>
              <a:ext uri="{FF2B5EF4-FFF2-40B4-BE49-F238E27FC236}">
                <a16:creationId xmlns:a16="http://schemas.microsoft.com/office/drawing/2014/main" id="{D716304E-E82F-E44B-2F72-0D5B4B274B4B}"/>
              </a:ext>
            </a:extLst>
          </p:cNvPr>
          <p:cNvSpPr txBox="1"/>
          <p:nvPr/>
        </p:nvSpPr>
        <p:spPr>
          <a:xfrm>
            <a:off x="9863681" y="3700519"/>
            <a:ext cx="1219946" cy="338554"/>
          </a:xfrm>
          <a:prstGeom prst="rect">
            <a:avLst/>
          </a:prstGeom>
          <a:noFill/>
        </p:spPr>
        <p:txBody>
          <a:bodyPr wrap="square" rtlCol="0">
            <a:spAutoFit/>
          </a:bodyPr>
          <a:lstStyle/>
          <a:p>
            <a:r>
              <a:rPr lang="en-US" sz="1600" b="1" dirty="0">
                <a:solidFill>
                  <a:srgbClr val="FF0000"/>
                </a:solidFill>
              </a:rPr>
              <a:t>0.0700</a:t>
            </a:r>
          </a:p>
        </p:txBody>
      </p:sp>
      <p:sp>
        <p:nvSpPr>
          <p:cNvPr id="13" name="Rectangle 12">
            <a:extLst>
              <a:ext uri="{FF2B5EF4-FFF2-40B4-BE49-F238E27FC236}">
                <a16:creationId xmlns:a16="http://schemas.microsoft.com/office/drawing/2014/main" id="{8A8FD6A0-0AA6-C421-FF8C-14FAF2A3FAC6}"/>
              </a:ext>
            </a:extLst>
          </p:cNvPr>
          <p:cNvSpPr/>
          <p:nvPr/>
        </p:nvSpPr>
        <p:spPr>
          <a:xfrm>
            <a:off x="9906373" y="4504268"/>
            <a:ext cx="952500" cy="3683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F5643EBA-E0EB-5E43-3BAC-4DB5F8499BD0}"/>
              </a:ext>
            </a:extLst>
          </p:cNvPr>
          <p:cNvSpPr/>
          <p:nvPr/>
        </p:nvSpPr>
        <p:spPr>
          <a:xfrm>
            <a:off x="9932891" y="5336413"/>
            <a:ext cx="952500" cy="3683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a:extLst>
              <a:ext uri="{FF2B5EF4-FFF2-40B4-BE49-F238E27FC236}">
                <a16:creationId xmlns:a16="http://schemas.microsoft.com/office/drawing/2014/main" id="{1D13BA81-AA80-DA70-93DB-B339E5E42D35}"/>
              </a:ext>
            </a:extLst>
          </p:cNvPr>
          <p:cNvSpPr txBox="1"/>
          <p:nvPr/>
        </p:nvSpPr>
        <p:spPr>
          <a:xfrm>
            <a:off x="9826572" y="4464222"/>
            <a:ext cx="1219946" cy="338554"/>
          </a:xfrm>
          <a:prstGeom prst="rect">
            <a:avLst/>
          </a:prstGeom>
          <a:noFill/>
        </p:spPr>
        <p:txBody>
          <a:bodyPr wrap="square" rtlCol="0">
            <a:spAutoFit/>
          </a:bodyPr>
          <a:lstStyle/>
          <a:p>
            <a:r>
              <a:rPr lang="en-US" sz="1600" b="1" dirty="0">
                <a:solidFill>
                  <a:srgbClr val="FF0000"/>
                </a:solidFill>
              </a:rPr>
              <a:t>409,163</a:t>
            </a:r>
          </a:p>
        </p:txBody>
      </p:sp>
      <p:sp>
        <p:nvSpPr>
          <p:cNvPr id="10" name="TextBox 9">
            <a:extLst>
              <a:ext uri="{FF2B5EF4-FFF2-40B4-BE49-F238E27FC236}">
                <a16:creationId xmlns:a16="http://schemas.microsoft.com/office/drawing/2014/main" id="{54F58BE1-2219-4F3D-8D78-E51F062FC300}"/>
              </a:ext>
            </a:extLst>
          </p:cNvPr>
          <p:cNvSpPr txBox="1"/>
          <p:nvPr/>
        </p:nvSpPr>
        <p:spPr>
          <a:xfrm>
            <a:off x="9863681" y="5242011"/>
            <a:ext cx="1219946" cy="338554"/>
          </a:xfrm>
          <a:prstGeom prst="rect">
            <a:avLst/>
          </a:prstGeom>
          <a:noFill/>
        </p:spPr>
        <p:txBody>
          <a:bodyPr wrap="square" rtlCol="0">
            <a:spAutoFit/>
          </a:bodyPr>
          <a:lstStyle/>
          <a:p>
            <a:r>
              <a:rPr lang="en-US" sz="1600" b="1" dirty="0">
                <a:solidFill>
                  <a:srgbClr val="FF0000"/>
                </a:solidFill>
              </a:rPr>
              <a:t>0.0378</a:t>
            </a:r>
          </a:p>
        </p:txBody>
      </p:sp>
      <p:sp>
        <p:nvSpPr>
          <p:cNvPr id="4" name="TextBox 3">
            <a:extLst>
              <a:ext uri="{FF2B5EF4-FFF2-40B4-BE49-F238E27FC236}">
                <a16:creationId xmlns:a16="http://schemas.microsoft.com/office/drawing/2014/main" id="{11ECA6D6-A58F-5251-60EF-AF7E45DCB9F1}"/>
              </a:ext>
            </a:extLst>
          </p:cNvPr>
          <p:cNvSpPr txBox="1"/>
          <p:nvPr/>
        </p:nvSpPr>
        <p:spPr>
          <a:xfrm>
            <a:off x="2150328" y="6005714"/>
            <a:ext cx="8192655" cy="665118"/>
          </a:xfrm>
          <a:prstGeom prst="rect">
            <a:avLst/>
          </a:prstGeom>
          <a:solidFill>
            <a:schemeClr val="bg1">
              <a:lumMod val="85000"/>
            </a:schemeClr>
          </a:solidFill>
        </p:spPr>
        <p:txBody>
          <a:bodyPr wrap="square" rtlCol="0">
            <a:spAutoFit/>
          </a:bodyPr>
          <a:lstStyle/>
          <a:p>
            <a:pPr marR="0" lvl="0" rtl="0">
              <a:lnSpc>
                <a:spcPct val="107000"/>
              </a:lnSpc>
              <a:spcBef>
                <a:spcPts val="0"/>
              </a:spcBef>
              <a:spcAft>
                <a:spcPts val="800"/>
              </a:spcAft>
            </a:pPr>
            <a:r>
              <a:rPr lang="en-US" sz="1800" kern="100" dirty="0">
                <a:effectLst/>
                <a:latin typeface="+mj-lt"/>
                <a:ea typeface="Calibri" panose="020F0502020204030204" pitchFamily="34" charset="0"/>
                <a:cs typeface="Arial" panose="020B0604020202020204" pitchFamily="34" charset="0"/>
              </a:rPr>
              <a:t> The complexities of multiphase flow in CFD simulation, even steady flow analysis won’t be able to stabilize the average velocity values.</a:t>
            </a:r>
          </a:p>
        </p:txBody>
      </p:sp>
      <p:sp>
        <p:nvSpPr>
          <p:cNvPr id="8" name="Slide Number Placeholder 4">
            <a:extLst>
              <a:ext uri="{FF2B5EF4-FFF2-40B4-BE49-F238E27FC236}">
                <a16:creationId xmlns:a16="http://schemas.microsoft.com/office/drawing/2014/main" id="{6DF2B6CE-4EA1-BE9B-5D8B-B3AA0234610C}"/>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24</a:t>
            </a:fld>
            <a:r>
              <a:rPr lang="en-US" sz="1800" dirty="0"/>
              <a:t>/42</a:t>
            </a:r>
          </a:p>
        </p:txBody>
      </p:sp>
    </p:spTree>
    <p:extLst>
      <p:ext uri="{BB962C8B-B14F-4D97-AF65-F5344CB8AC3E}">
        <p14:creationId xmlns:p14="http://schemas.microsoft.com/office/powerpoint/2010/main" val="277775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p:bldP spid="13" grpId="0" animBg="1"/>
      <p:bldP spid="14" grpId="0" animBg="1"/>
      <p:bldP spid="11" grpId="0"/>
      <p:bldP spid="10" grpId="0"/>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0092B-BD98-E672-61A3-04882E9AADD7}"/>
              </a:ext>
            </a:extLst>
          </p:cNvPr>
          <p:cNvSpPr>
            <a:spLocks noGrp="1"/>
          </p:cNvSpPr>
          <p:nvPr>
            <p:ph type="title"/>
          </p:nvPr>
        </p:nvSpPr>
        <p:spPr>
          <a:xfrm>
            <a:off x="669059" y="972838"/>
            <a:ext cx="3869628" cy="1025235"/>
          </a:xfrm>
        </p:spPr>
        <p:txBody>
          <a:bodyPr/>
          <a:lstStyle/>
          <a:p>
            <a:pPr algn="ctr"/>
            <a:r>
              <a:rPr lang="en-US" sz="3200" dirty="0"/>
              <a:t>Digester Boundary Conditions</a:t>
            </a:r>
          </a:p>
        </p:txBody>
      </p:sp>
      <p:pic>
        <p:nvPicPr>
          <p:cNvPr id="6" name="Content Placeholder 7">
            <a:extLst>
              <a:ext uri="{FF2B5EF4-FFF2-40B4-BE49-F238E27FC236}">
                <a16:creationId xmlns:a16="http://schemas.microsoft.com/office/drawing/2014/main" id="{3B8E5A4B-9B6E-EFA2-803C-AFD399DF724A}"/>
              </a:ext>
            </a:extLst>
          </p:cNvPr>
          <p:cNvPicPr>
            <a:picLocks noGrp="1" noChangeAspect="1"/>
          </p:cNvPicPr>
          <p:nvPr>
            <p:ph idx="1"/>
          </p:nvPr>
        </p:nvPicPr>
        <p:blipFill>
          <a:blip r:embed="rId2"/>
          <a:stretch>
            <a:fillRect/>
          </a:stretch>
        </p:blipFill>
        <p:spPr>
          <a:xfrm>
            <a:off x="5781675" y="1627156"/>
            <a:ext cx="5189538" cy="4213287"/>
          </a:xfrm>
          <a:prstGeom prst="rect">
            <a:avLst/>
          </a:prstGeom>
        </p:spPr>
      </p:pic>
      <p:sp>
        <p:nvSpPr>
          <p:cNvPr id="4" name="Date Placeholder 3">
            <a:extLst>
              <a:ext uri="{FF2B5EF4-FFF2-40B4-BE49-F238E27FC236}">
                <a16:creationId xmlns:a16="http://schemas.microsoft.com/office/drawing/2014/main" id="{3BEFDE11-D6E9-DC47-FF3F-360441D52ADE}"/>
              </a:ext>
            </a:extLst>
          </p:cNvPr>
          <p:cNvSpPr>
            <a:spLocks noGrp="1"/>
          </p:cNvSpPr>
          <p:nvPr>
            <p:ph type="dt" sz="half" idx="10"/>
          </p:nvPr>
        </p:nvSpPr>
        <p:spPr/>
        <p:txBody>
          <a:bodyPr/>
          <a:lstStyle/>
          <a:p>
            <a:fld id="{750AEB6E-1ADB-4290-9510-5D5E8F62B1AF}" type="datetime1">
              <a:rPr lang="en-US" smtClean="0"/>
              <a:t>1/8/2024</a:t>
            </a:fld>
            <a:endParaRPr lang="en-US"/>
          </a:p>
        </p:txBody>
      </p:sp>
      <p:sp>
        <p:nvSpPr>
          <p:cNvPr id="3" name="TextBox 2">
            <a:extLst>
              <a:ext uri="{FF2B5EF4-FFF2-40B4-BE49-F238E27FC236}">
                <a16:creationId xmlns:a16="http://schemas.microsoft.com/office/drawing/2014/main" id="{5248B7A6-5338-DE33-B042-68AAE2875109}"/>
              </a:ext>
            </a:extLst>
          </p:cNvPr>
          <p:cNvSpPr txBox="1"/>
          <p:nvPr/>
        </p:nvSpPr>
        <p:spPr>
          <a:xfrm>
            <a:off x="446468" y="1998073"/>
            <a:ext cx="4564326" cy="4422557"/>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digester was divided to three main bodies.</a:t>
            </a:r>
          </a:p>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Pressure outlet at the top of the  gas phase, has its liquid and mixture phase categorized as default.</a:t>
            </a:r>
          </a:p>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backflow value in the gas phase settings was set to 1, preventing the over flow of     liquid phase.</a:t>
            </a:r>
          </a:p>
        </p:txBody>
      </p:sp>
      <p:sp>
        <p:nvSpPr>
          <p:cNvPr id="7" name="Slide Number Placeholder 4">
            <a:extLst>
              <a:ext uri="{FF2B5EF4-FFF2-40B4-BE49-F238E27FC236}">
                <a16:creationId xmlns:a16="http://schemas.microsoft.com/office/drawing/2014/main" id="{13114D6C-791E-7879-7213-960A8BC59B5D}"/>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25</a:t>
            </a:fld>
            <a:r>
              <a:rPr lang="en-US" sz="1800" dirty="0"/>
              <a:t>/42</a:t>
            </a:r>
          </a:p>
        </p:txBody>
      </p:sp>
    </p:spTree>
    <p:extLst>
      <p:ext uri="{BB962C8B-B14F-4D97-AF65-F5344CB8AC3E}">
        <p14:creationId xmlns:p14="http://schemas.microsoft.com/office/powerpoint/2010/main" val="1318242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0092B-BD98-E672-61A3-04882E9AADD7}"/>
              </a:ext>
            </a:extLst>
          </p:cNvPr>
          <p:cNvSpPr>
            <a:spLocks noGrp="1"/>
          </p:cNvSpPr>
          <p:nvPr>
            <p:ph type="title"/>
          </p:nvPr>
        </p:nvSpPr>
        <p:spPr>
          <a:xfrm>
            <a:off x="955389" y="935182"/>
            <a:ext cx="3084537" cy="1025235"/>
          </a:xfrm>
        </p:spPr>
        <p:txBody>
          <a:bodyPr/>
          <a:lstStyle/>
          <a:p>
            <a:pPr algn="ctr"/>
            <a:r>
              <a:rPr lang="en-US" sz="3200" dirty="0"/>
              <a:t>Riser Boundary Conditions</a:t>
            </a:r>
          </a:p>
        </p:txBody>
      </p:sp>
      <p:pic>
        <p:nvPicPr>
          <p:cNvPr id="8" name="Content Placeholder 7">
            <a:extLst>
              <a:ext uri="{FF2B5EF4-FFF2-40B4-BE49-F238E27FC236}">
                <a16:creationId xmlns:a16="http://schemas.microsoft.com/office/drawing/2014/main" id="{F7487F88-9C39-5438-D58F-A1836D302CB5}"/>
              </a:ext>
            </a:extLst>
          </p:cNvPr>
          <p:cNvPicPr>
            <a:picLocks noGrp="1" noChangeAspect="1"/>
          </p:cNvPicPr>
          <p:nvPr>
            <p:ph idx="1"/>
          </p:nvPr>
        </p:nvPicPr>
        <p:blipFill>
          <a:blip r:embed="rId2"/>
          <a:stretch>
            <a:fillRect/>
          </a:stretch>
        </p:blipFill>
        <p:spPr>
          <a:xfrm>
            <a:off x="6834634" y="1447800"/>
            <a:ext cx="3083619" cy="4572000"/>
          </a:xfrm>
          <a:prstGeom prst="rect">
            <a:avLst/>
          </a:prstGeom>
        </p:spPr>
      </p:pic>
      <p:sp>
        <p:nvSpPr>
          <p:cNvPr id="3" name="Text Placeholder 2">
            <a:extLst>
              <a:ext uri="{FF2B5EF4-FFF2-40B4-BE49-F238E27FC236}">
                <a16:creationId xmlns:a16="http://schemas.microsoft.com/office/drawing/2014/main" id="{A983DEAF-E20F-443B-152D-89B2DC312C3D}"/>
              </a:ext>
            </a:extLst>
          </p:cNvPr>
          <p:cNvSpPr txBox="1">
            <a:spLocks noGrp="1"/>
          </p:cNvSpPr>
          <p:nvPr>
            <p:ph type="body" sz="half" idx="2"/>
          </p:nvPr>
        </p:nvSpPr>
        <p:spPr>
          <a:xfrm>
            <a:off x="387325" y="2156111"/>
            <a:ext cx="4424820" cy="3983591"/>
          </a:xfrm>
          <a:prstGeom prst="rect">
            <a:avLst/>
          </a:prstGeom>
          <a:noFill/>
        </p:spPr>
        <p:txBody>
          <a:bodyPr wrap="square" rtlCol="0">
            <a:spAutoFit/>
          </a:bodyPr>
          <a:lstStyle/>
          <a:p>
            <a:pPr marL="285750" indent="-285750">
              <a:lnSpc>
                <a:spcPct val="150000"/>
              </a:lnSpc>
              <a:buClr>
                <a:schemeClr val="bg2"/>
              </a:buClr>
              <a:buFont typeface="Wingdings" panose="05000000000000000000" pitchFamily="2" charset="2"/>
              <a:buChar char="Ø"/>
            </a:pPr>
            <a:r>
              <a:rPr lang="en-US" sz="2000" dirty="0">
                <a:solidFill>
                  <a:schemeClr val="bg1">
                    <a:lumMod val="85000"/>
                  </a:schemeClr>
                </a:solidFill>
                <a:latin typeface="+mj-lt"/>
              </a:rPr>
              <a:t>Mass flow inlet to the digester  set for both liquid and gas phases.</a:t>
            </a:r>
          </a:p>
          <a:p>
            <a:pPr marL="285750" indent="-285750">
              <a:lnSpc>
                <a:spcPct val="150000"/>
              </a:lnSpc>
              <a:buClr>
                <a:schemeClr val="bg2"/>
              </a:buClr>
              <a:buFont typeface="Wingdings" panose="05000000000000000000" pitchFamily="2" charset="2"/>
              <a:buChar char="Ø"/>
            </a:pPr>
            <a:r>
              <a:rPr lang="en-US" sz="2000" dirty="0">
                <a:solidFill>
                  <a:schemeClr val="bg1">
                    <a:lumMod val="85000"/>
                  </a:schemeClr>
                </a:solidFill>
                <a:latin typeface="+mj-lt"/>
              </a:rPr>
              <a:t>Mass flow outlet from the digester set for the liquid phase.</a:t>
            </a:r>
          </a:p>
          <a:p>
            <a:pPr marL="285750" indent="-285750">
              <a:lnSpc>
                <a:spcPct val="150000"/>
              </a:lnSpc>
              <a:buClr>
                <a:schemeClr val="bg2"/>
              </a:buClr>
              <a:buFont typeface="Wingdings" panose="05000000000000000000" pitchFamily="2" charset="2"/>
              <a:buChar char="Ø"/>
            </a:pPr>
            <a:r>
              <a:rPr lang="en-US" sz="2000" dirty="0">
                <a:solidFill>
                  <a:schemeClr val="bg1">
                    <a:lumMod val="85000"/>
                  </a:schemeClr>
                </a:solidFill>
                <a:latin typeface="+mj-lt"/>
              </a:rPr>
              <a:t>The mixture phase boundary condition set as default for both mass flow inlet and outlet.</a:t>
            </a:r>
          </a:p>
        </p:txBody>
      </p:sp>
      <p:sp>
        <p:nvSpPr>
          <p:cNvPr id="4" name="Date Placeholder 3">
            <a:extLst>
              <a:ext uri="{FF2B5EF4-FFF2-40B4-BE49-F238E27FC236}">
                <a16:creationId xmlns:a16="http://schemas.microsoft.com/office/drawing/2014/main" id="{E7419541-D7B1-AB68-432C-6A4CA0F7A24A}"/>
              </a:ext>
            </a:extLst>
          </p:cNvPr>
          <p:cNvSpPr>
            <a:spLocks noGrp="1"/>
          </p:cNvSpPr>
          <p:nvPr>
            <p:ph type="dt" sz="half" idx="10"/>
          </p:nvPr>
        </p:nvSpPr>
        <p:spPr/>
        <p:txBody>
          <a:bodyPr/>
          <a:lstStyle/>
          <a:p>
            <a:fld id="{10B2E7A9-6D97-4B6F-8219-755BED5696E8}" type="datetime1">
              <a:rPr lang="en-US" smtClean="0"/>
              <a:t>1/8/2024</a:t>
            </a:fld>
            <a:endParaRPr lang="en-US"/>
          </a:p>
        </p:txBody>
      </p:sp>
      <p:sp>
        <p:nvSpPr>
          <p:cNvPr id="5" name="Slide Number Placeholder 4">
            <a:extLst>
              <a:ext uri="{FF2B5EF4-FFF2-40B4-BE49-F238E27FC236}">
                <a16:creationId xmlns:a16="http://schemas.microsoft.com/office/drawing/2014/main" id="{16574DB1-F33F-724D-42F8-8B6329B44564}"/>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26</a:t>
            </a:fld>
            <a:r>
              <a:rPr lang="en-US" sz="1800" dirty="0"/>
              <a:t>/42</a:t>
            </a:r>
          </a:p>
        </p:txBody>
      </p:sp>
    </p:spTree>
    <p:extLst>
      <p:ext uri="{BB962C8B-B14F-4D97-AF65-F5344CB8AC3E}">
        <p14:creationId xmlns:p14="http://schemas.microsoft.com/office/powerpoint/2010/main" val="3691933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F9B0-906F-0AE7-212D-092D76DBA17A}"/>
              </a:ext>
            </a:extLst>
          </p:cNvPr>
          <p:cNvSpPr>
            <a:spLocks noGrp="1"/>
          </p:cNvSpPr>
          <p:nvPr>
            <p:ph type="title"/>
          </p:nvPr>
        </p:nvSpPr>
        <p:spPr/>
        <p:txBody>
          <a:bodyPr/>
          <a:lstStyle/>
          <a:p>
            <a:pPr algn="ctr"/>
            <a:r>
              <a:rPr lang="en-US" b="1" dirty="0"/>
              <a:t>Fluent Setup</a:t>
            </a:r>
          </a:p>
        </p:txBody>
      </p:sp>
      <p:sp>
        <p:nvSpPr>
          <p:cNvPr id="3" name="Content Placeholder 2">
            <a:extLst>
              <a:ext uri="{FF2B5EF4-FFF2-40B4-BE49-F238E27FC236}">
                <a16:creationId xmlns:a16="http://schemas.microsoft.com/office/drawing/2014/main" id="{1CAB9160-9DB1-7126-0CD4-E1ABEC81E6AA}"/>
              </a:ext>
            </a:extLst>
          </p:cNvPr>
          <p:cNvSpPr>
            <a:spLocks noGrp="1"/>
          </p:cNvSpPr>
          <p:nvPr>
            <p:ph idx="1"/>
          </p:nvPr>
        </p:nvSpPr>
        <p:spPr>
          <a:xfrm>
            <a:off x="1154953" y="2730500"/>
            <a:ext cx="8761412" cy="3416300"/>
          </a:xfrm>
        </p:spPr>
        <p:txBody>
          <a:bodyPr>
            <a:normAutofit/>
          </a:bodyPr>
          <a:lstStyle/>
          <a:p>
            <a:pPr>
              <a:lnSpc>
                <a:spcPct val="150000"/>
              </a:lnSpc>
            </a:pPr>
            <a:r>
              <a:rPr lang="en-US" sz="2200" dirty="0"/>
              <a:t> (Volume of Fluid) VOF versus Eulerian Model.</a:t>
            </a:r>
          </a:p>
          <a:p>
            <a:pPr>
              <a:lnSpc>
                <a:spcPct val="150000"/>
              </a:lnSpc>
            </a:pPr>
            <a:r>
              <a:rPr lang="en-US" sz="2200" dirty="0"/>
              <a:t>Differences between hybrid and Standard initialization process.</a:t>
            </a:r>
          </a:p>
          <a:p>
            <a:pPr>
              <a:lnSpc>
                <a:spcPct val="150000"/>
              </a:lnSpc>
            </a:pPr>
            <a:r>
              <a:rPr lang="en-US" sz="2200" dirty="0"/>
              <a:t>Running the simulation at a steady state.</a:t>
            </a:r>
          </a:p>
        </p:txBody>
      </p:sp>
      <p:sp>
        <p:nvSpPr>
          <p:cNvPr id="5" name="Date Placeholder 4">
            <a:extLst>
              <a:ext uri="{FF2B5EF4-FFF2-40B4-BE49-F238E27FC236}">
                <a16:creationId xmlns:a16="http://schemas.microsoft.com/office/drawing/2014/main" id="{808D3D14-B575-80F2-D317-81C506553F14}"/>
              </a:ext>
            </a:extLst>
          </p:cNvPr>
          <p:cNvSpPr>
            <a:spLocks noGrp="1"/>
          </p:cNvSpPr>
          <p:nvPr>
            <p:ph type="dt" sz="half" idx="10"/>
          </p:nvPr>
        </p:nvSpPr>
        <p:spPr/>
        <p:txBody>
          <a:bodyPr/>
          <a:lstStyle/>
          <a:p>
            <a:fld id="{F5AD9CCD-4749-4EB7-898C-CFCB5FB4DB40}" type="datetime1">
              <a:rPr lang="en-US" smtClean="0"/>
              <a:t>1/8/2024</a:t>
            </a:fld>
            <a:endParaRPr lang="en-US"/>
          </a:p>
        </p:txBody>
      </p:sp>
      <p:sp>
        <p:nvSpPr>
          <p:cNvPr id="4" name="Slide Number Placeholder 4">
            <a:extLst>
              <a:ext uri="{FF2B5EF4-FFF2-40B4-BE49-F238E27FC236}">
                <a16:creationId xmlns:a16="http://schemas.microsoft.com/office/drawing/2014/main" id="{2EA5466F-345B-FF11-88CA-DE322DDF2C9A}"/>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27</a:t>
            </a:fld>
            <a:r>
              <a:rPr lang="en-US" sz="1800" dirty="0"/>
              <a:t>/42</a:t>
            </a:r>
          </a:p>
        </p:txBody>
      </p:sp>
    </p:spTree>
    <p:extLst>
      <p:ext uri="{BB962C8B-B14F-4D97-AF65-F5344CB8AC3E}">
        <p14:creationId xmlns:p14="http://schemas.microsoft.com/office/powerpoint/2010/main" val="1189018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descr="http://myuniversity-project.eu/newsletter/buzz/issue3/images/results.jpeg">
            <a:extLst>
              <a:ext uri="{FF2B5EF4-FFF2-40B4-BE49-F238E27FC236}">
                <a16:creationId xmlns:a16="http://schemas.microsoft.com/office/drawing/2014/main" id="{1F986021-79E3-DACF-8036-6E433C5C21C8}"/>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2875" y="2000250"/>
            <a:ext cx="428625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5EC84BC0-515B-369A-379F-9DE8A01AC56A}"/>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D1CFD8BF-9FA3-E68E-4578-46DEA05F0BCC}"/>
              </a:ext>
            </a:extLst>
          </p:cNvPr>
          <p:cNvSpPr>
            <a:spLocks noGrp="1"/>
          </p:cNvSpPr>
          <p:nvPr>
            <p:ph type="sldNum" sz="quarter" idx="12"/>
          </p:nvPr>
        </p:nvSpPr>
        <p:spPr/>
        <p:txBody>
          <a:bodyPr/>
          <a:lstStyle/>
          <a:p>
            <a:fld id="{B4FD03F7-A75A-47A6-B026-AEC2AD4D4B17}" type="slidenum">
              <a:rPr lang="en-US" smtClean="0"/>
              <a:t>28</a:t>
            </a:fld>
            <a:endParaRPr lang="en-US"/>
          </a:p>
        </p:txBody>
      </p:sp>
      <p:sp>
        <p:nvSpPr>
          <p:cNvPr id="7" name="Rectangle 6">
            <a:extLst>
              <a:ext uri="{FF2B5EF4-FFF2-40B4-BE49-F238E27FC236}">
                <a16:creationId xmlns:a16="http://schemas.microsoft.com/office/drawing/2014/main" id="{9315AD92-8A46-B967-95F9-A160701DEB39}"/>
              </a:ext>
            </a:extLst>
          </p:cNvPr>
          <p:cNvSpPr/>
          <p:nvPr/>
        </p:nvSpPr>
        <p:spPr>
          <a:xfrm>
            <a:off x="10448924" y="0"/>
            <a:ext cx="695325" cy="11334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1B626A1-5A87-851E-57B9-C4923605FC49}"/>
              </a:ext>
            </a:extLst>
          </p:cNvPr>
          <p:cNvSpPr txBox="1"/>
          <p:nvPr/>
        </p:nvSpPr>
        <p:spPr>
          <a:xfrm>
            <a:off x="1139064" y="5191437"/>
            <a:ext cx="9913871" cy="646331"/>
          </a:xfrm>
          <a:prstGeom prst="rect">
            <a:avLst/>
          </a:prstGeom>
          <a:noFill/>
        </p:spPr>
        <p:txBody>
          <a:bodyPr wrap="square" rtlCol="0">
            <a:spAutoFit/>
          </a:bodyPr>
          <a:lstStyle/>
          <a:p>
            <a:pPr algn="ctr">
              <a:lnSpc>
                <a:spcPct val="90000"/>
              </a:lnSpc>
              <a:spcBef>
                <a:spcPct val="0"/>
              </a:spcBef>
            </a:pPr>
            <a:r>
              <a:rPr lang="en-US" sz="4000" b="1" i="1" dirty="0">
                <a:solidFill>
                  <a:schemeClr val="accent1"/>
                </a:solidFill>
                <a:latin typeface="+mj-lt"/>
                <a:ea typeface="+mj-ea"/>
                <a:cs typeface="Times New Roman" panose="02020603050405020304" pitchFamily="18" charset="0"/>
              </a:rPr>
              <a:t>Results and Discussions</a:t>
            </a:r>
          </a:p>
        </p:txBody>
      </p:sp>
      <p:sp>
        <p:nvSpPr>
          <p:cNvPr id="10" name="Slide Number Placeholder 4">
            <a:extLst>
              <a:ext uri="{FF2B5EF4-FFF2-40B4-BE49-F238E27FC236}">
                <a16:creationId xmlns:a16="http://schemas.microsoft.com/office/drawing/2014/main" id="{38F17FE1-D6E2-9B02-029C-5D8B96B8EED3}"/>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28</a:t>
            </a:fld>
            <a:r>
              <a:rPr lang="en-US" sz="1800"/>
              <a:t>/42</a:t>
            </a:r>
            <a:endParaRPr lang="en-US" sz="1800" dirty="0"/>
          </a:p>
        </p:txBody>
      </p:sp>
    </p:spTree>
    <p:extLst>
      <p:ext uri="{BB962C8B-B14F-4D97-AF65-F5344CB8AC3E}">
        <p14:creationId xmlns:p14="http://schemas.microsoft.com/office/powerpoint/2010/main" val="2125553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4F729A8B-1747-A74F-D52F-4C08E02559A7}"/>
              </a:ext>
            </a:extLst>
          </p:cNvPr>
          <p:cNvSpPr txBox="1">
            <a:spLocks/>
          </p:cNvSpPr>
          <p:nvPr/>
        </p:nvSpPr>
        <p:spPr>
          <a:xfrm>
            <a:off x="1154953" y="2730500"/>
            <a:ext cx="8761412" cy="3416300"/>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2200" dirty="0"/>
              <a:t>Five random point from the Flonergia results of water versus air flowrates for the 4-inch standard riser were used as input values for examining and testing water-air and liquid sludge-biogas, within the digester.</a:t>
            </a:r>
          </a:p>
          <a:p>
            <a:pPr>
              <a:lnSpc>
                <a:spcPct val="150000"/>
              </a:lnSpc>
            </a:pPr>
            <a:r>
              <a:rPr lang="en-US" sz="2200" dirty="0"/>
              <a:t> Random points were utilized to cover  the minimum and maximum range of flow rates for both tested liquid and gas phases.</a:t>
            </a:r>
          </a:p>
        </p:txBody>
      </p:sp>
      <p:sp>
        <p:nvSpPr>
          <p:cNvPr id="21" name="Rectangle 20">
            <a:extLst>
              <a:ext uri="{FF2B5EF4-FFF2-40B4-BE49-F238E27FC236}">
                <a16:creationId xmlns:a16="http://schemas.microsoft.com/office/drawing/2014/main" id="{267748B9-EFDF-8FC7-33B5-6ABD4FEC432E}"/>
              </a:ext>
            </a:extLst>
          </p:cNvPr>
          <p:cNvSpPr/>
          <p:nvPr/>
        </p:nvSpPr>
        <p:spPr>
          <a:xfrm>
            <a:off x="990600" y="2295177"/>
            <a:ext cx="10650937" cy="378421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a:extLst>
              <a:ext uri="{FF2B5EF4-FFF2-40B4-BE49-F238E27FC236}">
                <a16:creationId xmlns:a16="http://schemas.microsoft.com/office/drawing/2014/main" id="{B169F9B0-906F-0AE7-212D-092D76DBA17A}"/>
              </a:ext>
            </a:extLst>
          </p:cNvPr>
          <p:cNvSpPr>
            <a:spLocks noGrp="1"/>
          </p:cNvSpPr>
          <p:nvPr>
            <p:ph type="title"/>
          </p:nvPr>
        </p:nvSpPr>
        <p:spPr/>
        <p:txBody>
          <a:bodyPr/>
          <a:lstStyle/>
          <a:p>
            <a:pPr algn="ctr"/>
            <a:r>
              <a:rPr lang="en-US" b="1" dirty="0"/>
              <a:t>Input values for liquid and gas phases</a:t>
            </a:r>
          </a:p>
        </p:txBody>
      </p:sp>
      <p:graphicFrame>
        <p:nvGraphicFramePr>
          <p:cNvPr id="15" name="Content Placeholder 14">
            <a:extLst>
              <a:ext uri="{FF2B5EF4-FFF2-40B4-BE49-F238E27FC236}">
                <a16:creationId xmlns:a16="http://schemas.microsoft.com/office/drawing/2014/main" id="{C1E58795-08DC-616B-8A13-FD343FABD2FE}"/>
              </a:ext>
            </a:extLst>
          </p:cNvPr>
          <p:cNvGraphicFramePr>
            <a:graphicFrameLocks noGrp="1"/>
          </p:cNvGraphicFramePr>
          <p:nvPr>
            <p:ph idx="1"/>
            <p:extLst>
              <p:ext uri="{D42A27DB-BD31-4B8C-83A1-F6EECF244321}">
                <p14:modId xmlns:p14="http://schemas.microsoft.com/office/powerpoint/2010/main" val="681331387"/>
              </p:ext>
            </p:extLst>
          </p:nvPr>
        </p:nvGraphicFramePr>
        <p:xfrm>
          <a:off x="1841548" y="3286125"/>
          <a:ext cx="8396018" cy="2467800"/>
        </p:xfrm>
        <a:graphic>
          <a:graphicData uri="http://schemas.openxmlformats.org/drawingml/2006/table">
            <a:tbl>
              <a:tblPr firstRow="1" firstCol="1" bandRow="1"/>
              <a:tblGrid>
                <a:gridCol w="1372559">
                  <a:extLst>
                    <a:ext uri="{9D8B030D-6E8A-4147-A177-3AD203B41FA5}">
                      <a16:colId xmlns:a16="http://schemas.microsoft.com/office/drawing/2014/main" val="2086166278"/>
                    </a:ext>
                  </a:extLst>
                </a:gridCol>
                <a:gridCol w="1372559">
                  <a:extLst>
                    <a:ext uri="{9D8B030D-6E8A-4147-A177-3AD203B41FA5}">
                      <a16:colId xmlns:a16="http://schemas.microsoft.com/office/drawing/2014/main" val="3585517324"/>
                    </a:ext>
                  </a:extLst>
                </a:gridCol>
                <a:gridCol w="1211032">
                  <a:extLst>
                    <a:ext uri="{9D8B030D-6E8A-4147-A177-3AD203B41FA5}">
                      <a16:colId xmlns:a16="http://schemas.microsoft.com/office/drawing/2014/main" val="2771804090"/>
                    </a:ext>
                  </a:extLst>
                </a:gridCol>
                <a:gridCol w="1283588">
                  <a:extLst>
                    <a:ext uri="{9D8B030D-6E8A-4147-A177-3AD203B41FA5}">
                      <a16:colId xmlns:a16="http://schemas.microsoft.com/office/drawing/2014/main" val="569230023"/>
                    </a:ext>
                  </a:extLst>
                </a:gridCol>
                <a:gridCol w="1283588">
                  <a:extLst>
                    <a:ext uri="{9D8B030D-6E8A-4147-A177-3AD203B41FA5}">
                      <a16:colId xmlns:a16="http://schemas.microsoft.com/office/drawing/2014/main" val="985619458"/>
                    </a:ext>
                  </a:extLst>
                </a:gridCol>
                <a:gridCol w="1872692">
                  <a:extLst>
                    <a:ext uri="{9D8B030D-6E8A-4147-A177-3AD203B41FA5}">
                      <a16:colId xmlns:a16="http://schemas.microsoft.com/office/drawing/2014/main" val="3300484956"/>
                    </a:ext>
                  </a:extLst>
                </a:gridCol>
              </a:tblGrid>
              <a:tr h="302015">
                <a:tc rowSpan="2">
                  <a:txBody>
                    <a:bodyPr/>
                    <a:lstStyle/>
                    <a:p>
                      <a:pPr marL="0" marR="0" algn="ctr">
                        <a:lnSpc>
                          <a:spcPct val="107000"/>
                        </a:lnSpc>
                        <a:spcBef>
                          <a:spcPts val="0"/>
                        </a:spcBef>
                        <a:spcAft>
                          <a:spcPts val="0"/>
                        </a:spcAft>
                      </a:pPr>
                      <a:r>
                        <a:rPr lang="en-US" sz="1500" b="1" dirty="0">
                          <a:solidFill>
                            <a:srgbClr val="000000"/>
                          </a:solidFill>
                          <a:effectLst/>
                          <a:latin typeface="+mj-lt"/>
                          <a:ea typeface="Calibri" panose="020F0502020204030204" pitchFamily="34" charset="0"/>
                          <a:cs typeface="Times New Roman" panose="02020603050405020304" pitchFamily="18" charset="0"/>
                        </a:rPr>
                        <a:t>Test</a:t>
                      </a:r>
                      <a:endParaRPr lang="en-US" sz="1500" dirty="0">
                        <a:effectLst/>
                        <a:latin typeface="+mj-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0" marR="0" algn="ctr">
                        <a:lnSpc>
                          <a:spcPct val="107000"/>
                        </a:lnSpc>
                        <a:spcBef>
                          <a:spcPts val="0"/>
                        </a:spcBef>
                        <a:spcAft>
                          <a:spcPts val="0"/>
                        </a:spcAft>
                      </a:pPr>
                      <a:r>
                        <a:rPr lang="en-US" sz="1500" b="1" dirty="0">
                          <a:solidFill>
                            <a:srgbClr val="000000"/>
                          </a:solidFill>
                          <a:effectLst/>
                          <a:latin typeface="+mj-lt"/>
                          <a:ea typeface="Calibri" panose="020F0502020204030204" pitchFamily="34" charset="0"/>
                          <a:cs typeface="Times New Roman" panose="02020603050405020304" pitchFamily="18" charset="0"/>
                        </a:rPr>
                        <a:t>Liquid phase</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500" b="1" dirty="0">
                          <a:solidFill>
                            <a:srgbClr val="000000"/>
                          </a:solidFill>
                          <a:effectLst/>
                          <a:latin typeface="+mj-lt"/>
                          <a:ea typeface="Calibri" panose="020F0502020204030204" pitchFamily="34" charset="0"/>
                          <a:cs typeface="Times New Roman" panose="02020603050405020304" pitchFamily="18" charset="0"/>
                        </a:rPr>
                        <a:t>Gas phase </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rowSpan="2">
                  <a:txBody>
                    <a:bodyPr/>
                    <a:lstStyle/>
                    <a:p>
                      <a:pPr marL="0" marR="0" algn="ctr">
                        <a:lnSpc>
                          <a:spcPct val="107000"/>
                        </a:lnSpc>
                        <a:spcBef>
                          <a:spcPts val="0"/>
                        </a:spcBef>
                        <a:spcAft>
                          <a:spcPts val="0"/>
                        </a:spcAft>
                      </a:pPr>
                      <a:r>
                        <a:rPr lang="en-US" sz="1500" b="1" dirty="0">
                          <a:solidFill>
                            <a:srgbClr val="000000"/>
                          </a:solidFill>
                          <a:effectLst/>
                          <a:latin typeface="+mj-lt"/>
                          <a:ea typeface="Calibri" panose="020F0502020204030204" pitchFamily="34" charset="0"/>
                          <a:cs typeface="Times New Roman" panose="02020603050405020304" pitchFamily="18" charset="0"/>
                        </a:rPr>
                        <a:t>Ratio of Liquid  phase to Gas phase</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121895975"/>
                  </a:ext>
                </a:extLst>
              </a:tr>
              <a:tr h="654860">
                <a:tc vMerge="1">
                  <a:txBody>
                    <a:bodyPr/>
                    <a:lstStyle/>
                    <a:p>
                      <a:endParaRPr lang="en-US"/>
                    </a:p>
                  </a:txBody>
                  <a:tcPr/>
                </a:tc>
                <a:tc>
                  <a:txBody>
                    <a:bodyPr/>
                    <a:lstStyle/>
                    <a:p>
                      <a:pPr marL="0" marR="0" algn="ctr">
                        <a:lnSpc>
                          <a:spcPct val="107000"/>
                        </a:lnSpc>
                        <a:spcBef>
                          <a:spcPts val="0"/>
                        </a:spcBef>
                        <a:spcAft>
                          <a:spcPts val="0"/>
                        </a:spcAft>
                      </a:pPr>
                      <a:r>
                        <a:rPr lang="en-US" sz="1500" b="1" dirty="0">
                          <a:solidFill>
                            <a:srgbClr val="000000"/>
                          </a:solidFill>
                          <a:effectLst/>
                          <a:latin typeface="+mj-lt"/>
                          <a:ea typeface="Calibri" panose="020F0502020204030204" pitchFamily="34" charset="0"/>
                          <a:cs typeface="Times New Roman" panose="02020603050405020304" pitchFamily="18" charset="0"/>
                        </a:rPr>
                        <a:t>(L/min)</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07000"/>
                        </a:lnSpc>
                        <a:spcBef>
                          <a:spcPts val="0"/>
                        </a:spcBef>
                        <a:spcAft>
                          <a:spcPts val="0"/>
                        </a:spcAft>
                      </a:pPr>
                      <a:r>
                        <a:rPr lang="en-US" sz="1500" b="1">
                          <a:solidFill>
                            <a:srgbClr val="000000"/>
                          </a:solidFill>
                          <a:effectLst/>
                          <a:latin typeface="+mj-lt"/>
                          <a:ea typeface="Calibri" panose="020F0502020204030204" pitchFamily="34" charset="0"/>
                          <a:cs typeface="Times New Roman" panose="02020603050405020304" pitchFamily="18" charset="0"/>
                        </a:rPr>
                        <a:t>(Kg/s)</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07000"/>
                        </a:lnSpc>
                        <a:spcBef>
                          <a:spcPts val="0"/>
                        </a:spcBef>
                        <a:spcAft>
                          <a:spcPts val="0"/>
                        </a:spcAft>
                      </a:pPr>
                      <a:r>
                        <a:rPr lang="en-US" sz="1500" b="1">
                          <a:solidFill>
                            <a:srgbClr val="000000"/>
                          </a:solidFill>
                          <a:effectLst/>
                          <a:latin typeface="+mj-lt"/>
                          <a:ea typeface="Calibri" panose="020F0502020204030204" pitchFamily="34" charset="0"/>
                          <a:cs typeface="Times New Roman" panose="02020603050405020304" pitchFamily="18" charset="0"/>
                        </a:rPr>
                        <a:t>(L/s)</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07000"/>
                        </a:lnSpc>
                        <a:spcBef>
                          <a:spcPts val="0"/>
                        </a:spcBef>
                        <a:spcAft>
                          <a:spcPts val="0"/>
                        </a:spcAft>
                      </a:pPr>
                      <a:r>
                        <a:rPr lang="en-US" sz="1500" b="1">
                          <a:solidFill>
                            <a:srgbClr val="000000"/>
                          </a:solidFill>
                          <a:effectLst/>
                          <a:latin typeface="+mj-lt"/>
                          <a:ea typeface="Calibri" panose="020F0502020204030204" pitchFamily="34" charset="0"/>
                          <a:cs typeface="Times New Roman" panose="02020603050405020304" pitchFamily="18" charset="0"/>
                        </a:rPr>
                        <a:t>(kg/s)</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extLst>
                  <a:ext uri="{0D108BD9-81ED-4DB2-BD59-A6C34878D82A}">
                    <a16:rowId xmlns:a16="http://schemas.microsoft.com/office/drawing/2014/main" val="3053603878"/>
                  </a:ext>
                </a:extLst>
              </a:tr>
              <a:tr h="302185">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1</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60</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0.998</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0.50</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0.000613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Arial" panose="020B0604020202020204" pitchFamily="34"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5588643"/>
                  </a:ext>
                </a:extLst>
              </a:tr>
              <a:tr h="302185">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2</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103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1.713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Times New Roman" panose="02020603050405020304" pitchFamily="18" charset="0"/>
                        </a:rPr>
                        <a:t>0.70</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0.000858</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Arial" panose="020B0604020202020204" pitchFamily="34" charset="0"/>
                        </a:rPr>
                        <a:t>2.45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1854640"/>
                  </a:ext>
                </a:extLst>
              </a:tr>
              <a:tr h="302185">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216</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3.593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1.00</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0.001225</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Arial" panose="020B0604020202020204" pitchFamily="34" charset="0"/>
                        </a:rPr>
                        <a:t>3.60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8117356"/>
                  </a:ext>
                </a:extLst>
              </a:tr>
              <a:tr h="302185">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4</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451</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7.502</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5.14</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Times New Roman" panose="02020603050405020304" pitchFamily="18" charset="0"/>
                        </a:rPr>
                        <a:t>0.006297</a:t>
                      </a:r>
                      <a:endParaRPr lang="en-US" sz="1500" dirty="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Arial" panose="020B0604020202020204" pitchFamily="34" charset="0"/>
                        </a:rPr>
                        <a:t>1.46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7456277"/>
                  </a:ext>
                </a:extLst>
              </a:tr>
              <a:tr h="302185">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5</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510</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8.483</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5.50</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effectLst/>
                          <a:latin typeface="+mj-lt"/>
                          <a:ea typeface="Calibri" panose="020F0502020204030204" pitchFamily="34" charset="0"/>
                          <a:cs typeface="Times New Roman" panose="02020603050405020304" pitchFamily="18" charset="0"/>
                        </a:rPr>
                        <a:t>0.006738</a:t>
                      </a:r>
                      <a:endParaRPr lang="en-US" sz="1500">
                        <a:effectLst/>
                        <a:latin typeface="+mj-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effectLst/>
                          <a:latin typeface="+mj-lt"/>
                          <a:ea typeface="Calibri" panose="020F0502020204030204" pitchFamily="34" charset="0"/>
                          <a:cs typeface="Arial" panose="020B0604020202020204" pitchFamily="34" charset="0"/>
                        </a:rPr>
                        <a:t>1.55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7446"/>
                  </a:ext>
                </a:extLst>
              </a:tr>
            </a:tbl>
          </a:graphicData>
        </a:graphic>
      </p:graphicFrame>
      <p:sp>
        <p:nvSpPr>
          <p:cNvPr id="5" name="Date Placeholder 4">
            <a:extLst>
              <a:ext uri="{FF2B5EF4-FFF2-40B4-BE49-F238E27FC236}">
                <a16:creationId xmlns:a16="http://schemas.microsoft.com/office/drawing/2014/main" id="{808D3D14-B575-80F2-D317-81C506553F14}"/>
              </a:ext>
            </a:extLst>
          </p:cNvPr>
          <p:cNvSpPr>
            <a:spLocks noGrp="1"/>
          </p:cNvSpPr>
          <p:nvPr>
            <p:ph type="dt" sz="half" idx="10"/>
          </p:nvPr>
        </p:nvSpPr>
        <p:spPr/>
        <p:txBody>
          <a:bodyPr/>
          <a:lstStyle/>
          <a:p>
            <a:fld id="{F5AD9CCD-4749-4EB7-898C-CFCB5FB4DB40}" type="datetime1">
              <a:rPr lang="en-US" smtClean="0"/>
              <a:t>1/8/2024</a:t>
            </a:fld>
            <a:endParaRPr lang="en-US"/>
          </a:p>
        </p:txBody>
      </p:sp>
      <p:sp>
        <p:nvSpPr>
          <p:cNvPr id="16" name="Slide Number Placeholder 4">
            <a:extLst>
              <a:ext uri="{FF2B5EF4-FFF2-40B4-BE49-F238E27FC236}">
                <a16:creationId xmlns:a16="http://schemas.microsoft.com/office/drawing/2014/main" id="{8D1ADE4D-90CB-33EF-483A-6B0AEC8C560F}"/>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29</a:t>
            </a:fld>
            <a:r>
              <a:rPr lang="en-US" sz="1800" dirty="0"/>
              <a:t>/42</a:t>
            </a:r>
          </a:p>
        </p:txBody>
      </p:sp>
      <p:sp>
        <p:nvSpPr>
          <p:cNvPr id="20" name="TextBox 19">
            <a:extLst>
              <a:ext uri="{FF2B5EF4-FFF2-40B4-BE49-F238E27FC236}">
                <a16:creationId xmlns:a16="http://schemas.microsoft.com/office/drawing/2014/main" id="{3CA9982B-AAE7-F940-8DC5-2DDC23721741}"/>
              </a:ext>
            </a:extLst>
          </p:cNvPr>
          <p:cNvSpPr txBox="1"/>
          <p:nvPr/>
        </p:nvSpPr>
        <p:spPr>
          <a:xfrm>
            <a:off x="840" y="6488668"/>
            <a:ext cx="9915525" cy="369332"/>
          </a:xfrm>
          <a:prstGeom prst="rect">
            <a:avLst/>
          </a:prstGeom>
          <a:noFill/>
        </p:spPr>
        <p:txBody>
          <a:bodyPr wrap="square">
            <a:spAutoFit/>
          </a:bodyPr>
          <a:lstStyle/>
          <a:p>
            <a:r>
              <a:rPr lang="en-US" sz="900" dirty="0">
                <a:effectLst/>
                <a:latin typeface="Times New Roman" panose="02020603050405020304" pitchFamily="18" charset="0"/>
                <a:ea typeface="Calibri" panose="020F0502020204030204" pitchFamily="34" charset="0"/>
                <a:cs typeface="Arial" panose="020B0604020202020204" pitchFamily="34" charset="0"/>
              </a:rPr>
              <a:t>Source:</a:t>
            </a:r>
          </a:p>
          <a:p>
            <a:r>
              <a:rPr lang="en-US" sz="900" dirty="0">
                <a:effectLst/>
                <a:latin typeface="Times New Roman" panose="02020603050405020304" pitchFamily="18" charset="0"/>
                <a:ea typeface="Calibri" panose="020F0502020204030204" pitchFamily="34" charset="0"/>
                <a:cs typeface="Arial" panose="020B0604020202020204" pitchFamily="34" charset="0"/>
              </a:rPr>
              <a:t>Flonergia. </a:t>
            </a:r>
            <a:r>
              <a:rPr lang="en-US" sz="900" i="1" dirty="0" err="1">
                <a:effectLst/>
                <a:latin typeface="Times New Roman" panose="02020603050405020304" pitchFamily="18" charset="0"/>
                <a:ea typeface="Calibri" panose="020F0502020204030204" pitchFamily="34" charset="0"/>
                <a:cs typeface="Arial" panose="020B0604020202020204" pitchFamily="34" charset="0"/>
              </a:rPr>
              <a:t>FloMov</a:t>
            </a:r>
            <a:r>
              <a:rPr lang="en-US" sz="900" i="1" dirty="0">
                <a:effectLst/>
                <a:latin typeface="Times New Roman" panose="02020603050405020304" pitchFamily="18" charset="0"/>
                <a:ea typeface="Calibri" panose="020F0502020204030204" pitchFamily="34" charset="0"/>
                <a:cs typeface="Arial" panose="020B0604020202020204" pitchFamily="34" charset="0"/>
              </a:rPr>
              <a:t>: Efficient Pumping Technology</a:t>
            </a:r>
            <a:r>
              <a:rPr lang="en-US" sz="900" dirty="0">
                <a:effectLst/>
                <a:latin typeface="Times New Roman" panose="02020603050405020304" pitchFamily="18" charset="0"/>
                <a:ea typeface="Calibri" panose="020F0502020204030204" pitchFamily="34" charset="0"/>
                <a:cs typeface="Arial" panose="020B0604020202020204" pitchFamily="34" charset="0"/>
              </a:rPr>
              <a:t>. 2023  29 December 2023]; Available from: </a:t>
            </a:r>
            <a:r>
              <a:rPr lang="en-US" sz="900" u="sng" dirty="0">
                <a:solidFill>
                  <a:srgbClr val="0563C1"/>
                </a:solidFill>
                <a:effectLst/>
                <a:latin typeface="Times New Roman" panose="02020603050405020304" pitchFamily="18" charset="0"/>
                <a:ea typeface="Calibri" panose="020F0502020204030204" pitchFamily="34" charset="0"/>
                <a:cs typeface="Arial" panose="020B0604020202020204" pitchFamily="34" charset="0"/>
                <a:hlinkClick r:id="rId2"/>
              </a:rPr>
              <a:t>https://www.flonergia.com/</a:t>
            </a:r>
            <a:r>
              <a:rPr lang="en-US" sz="900" dirty="0">
                <a:effectLst/>
                <a:latin typeface="Times New Roman" panose="02020603050405020304" pitchFamily="18" charset="0"/>
                <a:ea typeface="Calibri" panose="020F0502020204030204" pitchFamily="34" charset="0"/>
                <a:cs typeface="Arial" panose="020B0604020202020204" pitchFamily="34" charset="0"/>
              </a:rPr>
              <a:t>.</a:t>
            </a:r>
            <a:endParaRPr lang="en-US" sz="900" dirty="0"/>
          </a:p>
        </p:txBody>
      </p:sp>
      <p:sp>
        <p:nvSpPr>
          <p:cNvPr id="22" name="Rectangle 21">
            <a:extLst>
              <a:ext uri="{FF2B5EF4-FFF2-40B4-BE49-F238E27FC236}">
                <a16:creationId xmlns:a16="http://schemas.microsoft.com/office/drawing/2014/main" id="{623FB5FA-7C06-5E79-7D1C-BF60E75704F1}"/>
              </a:ext>
            </a:extLst>
          </p:cNvPr>
          <p:cNvSpPr/>
          <p:nvPr/>
        </p:nvSpPr>
        <p:spPr>
          <a:xfrm>
            <a:off x="2275635" y="4867275"/>
            <a:ext cx="7439026" cy="247650"/>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04518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07689-3554-9238-F87E-6BB1090CDC6A}"/>
              </a:ext>
            </a:extLst>
          </p:cNvPr>
          <p:cNvSpPr>
            <a:spLocks noGrp="1"/>
          </p:cNvSpPr>
          <p:nvPr>
            <p:ph type="title"/>
          </p:nvPr>
        </p:nvSpPr>
        <p:spPr>
          <a:xfrm>
            <a:off x="1087232" y="940857"/>
            <a:ext cx="3860260" cy="1735668"/>
          </a:xfrm>
        </p:spPr>
        <p:txBody>
          <a:bodyPr>
            <a:normAutofit/>
          </a:bodyPr>
          <a:lstStyle/>
          <a:p>
            <a:r>
              <a:rPr lang="en-US" sz="4400" b="1" dirty="0"/>
              <a:t>How is Biogas Produced</a:t>
            </a:r>
          </a:p>
        </p:txBody>
      </p:sp>
      <p:sp>
        <p:nvSpPr>
          <p:cNvPr id="3" name="Content Placeholder 2">
            <a:extLst>
              <a:ext uri="{FF2B5EF4-FFF2-40B4-BE49-F238E27FC236}">
                <a16:creationId xmlns:a16="http://schemas.microsoft.com/office/drawing/2014/main" id="{C6FFEFCD-E83D-849D-61A5-98EEF147E549}"/>
              </a:ext>
            </a:extLst>
          </p:cNvPr>
          <p:cNvSpPr>
            <a:spLocks noGrp="1"/>
          </p:cNvSpPr>
          <p:nvPr>
            <p:ph type="body" sz="half" idx="2"/>
          </p:nvPr>
        </p:nvSpPr>
        <p:spPr>
          <a:xfrm>
            <a:off x="1088280" y="3105149"/>
            <a:ext cx="4302870" cy="2143125"/>
          </a:xfrm>
        </p:spPr>
        <p:txBody>
          <a:bodyPr>
            <a:normAutofit fontScale="92500"/>
          </a:bodyPr>
          <a:lstStyle/>
          <a:p>
            <a:pPr marL="342900" indent="-342900">
              <a:buFont typeface="Wingdings" panose="05000000000000000000" pitchFamily="2" charset="2"/>
              <a:buChar char="Ø"/>
            </a:pPr>
            <a:r>
              <a:rPr lang="en-US" sz="2200" dirty="0">
                <a:solidFill>
                  <a:schemeClr val="bg1">
                    <a:lumMod val="85000"/>
                  </a:schemeClr>
                </a:solidFill>
              </a:rPr>
              <a:t>Biogas is produced via the anaerobic digestion process</a:t>
            </a:r>
          </a:p>
          <a:p>
            <a:pPr marL="342900" indent="-342900">
              <a:buFont typeface="Arial" panose="020B0604020202020204" pitchFamily="34" charset="0"/>
              <a:buChar char="•"/>
            </a:pPr>
            <a:endParaRPr lang="en-US" sz="2200" dirty="0">
              <a:solidFill>
                <a:schemeClr val="bg1">
                  <a:lumMod val="85000"/>
                </a:schemeClr>
              </a:solidFill>
            </a:endParaRPr>
          </a:p>
          <a:p>
            <a:pPr marL="342900" indent="-342900">
              <a:buFont typeface="Wingdings" panose="05000000000000000000" pitchFamily="2" charset="2"/>
              <a:buChar char="Ø"/>
            </a:pPr>
            <a:r>
              <a:rPr lang="en-US" sz="2200" dirty="0">
                <a:solidFill>
                  <a:schemeClr val="bg1">
                    <a:lumMod val="85000"/>
                  </a:schemeClr>
                </a:solidFill>
              </a:rPr>
              <a:t>The biogas consists of CH</a:t>
            </a:r>
            <a:r>
              <a:rPr lang="en-US" sz="2200" baseline="-25000" dirty="0">
                <a:solidFill>
                  <a:schemeClr val="bg1">
                    <a:lumMod val="85000"/>
                  </a:schemeClr>
                </a:solidFill>
              </a:rPr>
              <a:t>4</a:t>
            </a:r>
            <a:r>
              <a:rPr lang="en-US" sz="2200" dirty="0">
                <a:solidFill>
                  <a:schemeClr val="bg1">
                    <a:lumMod val="85000"/>
                  </a:schemeClr>
                </a:solidFill>
              </a:rPr>
              <a:t>, CO</a:t>
            </a:r>
            <a:r>
              <a:rPr lang="en-US" sz="2200" baseline="-25000" dirty="0">
                <a:solidFill>
                  <a:schemeClr val="bg1">
                    <a:lumMod val="85000"/>
                  </a:schemeClr>
                </a:solidFill>
              </a:rPr>
              <a:t>2</a:t>
            </a:r>
            <a:r>
              <a:rPr lang="en-US" sz="2200" dirty="0">
                <a:solidFill>
                  <a:schemeClr val="bg1">
                    <a:lumMod val="85000"/>
                  </a:schemeClr>
                </a:solidFill>
              </a:rPr>
              <a:t> and other impurities.</a:t>
            </a:r>
          </a:p>
          <a:p>
            <a:pPr marL="0" indent="0">
              <a:buNone/>
            </a:pPr>
            <a:endParaRPr lang="en-US" dirty="0"/>
          </a:p>
        </p:txBody>
      </p:sp>
      <p:sp>
        <p:nvSpPr>
          <p:cNvPr id="5" name="Date Placeholder 4">
            <a:extLst>
              <a:ext uri="{FF2B5EF4-FFF2-40B4-BE49-F238E27FC236}">
                <a16:creationId xmlns:a16="http://schemas.microsoft.com/office/drawing/2014/main" id="{90648C25-8EEF-5603-05C7-A4D0ADE43011}"/>
              </a:ext>
            </a:extLst>
          </p:cNvPr>
          <p:cNvSpPr>
            <a:spLocks noGrp="1"/>
          </p:cNvSpPr>
          <p:nvPr>
            <p:ph type="dt" sz="half" idx="10"/>
          </p:nvPr>
        </p:nvSpPr>
        <p:spPr/>
        <p:txBody>
          <a:bodyPr/>
          <a:lstStyle/>
          <a:p>
            <a:fld id="{355FB4B2-26E2-4775-9621-76DED82A5ED8}" type="datetime1">
              <a:rPr lang="en-US" smtClean="0"/>
              <a:t>1/8/2024</a:t>
            </a:fld>
            <a:endParaRPr lang="en-US"/>
          </a:p>
        </p:txBody>
      </p:sp>
      <p:pic>
        <p:nvPicPr>
          <p:cNvPr id="1028" name="Picture 4" descr="1,400+ Biogas Illustrations, Royalty-Free Vector Graphics &amp; Clip Art -  iStock | Biogas plant, Biogas energy, Biogas farm">
            <a:extLst>
              <a:ext uri="{FF2B5EF4-FFF2-40B4-BE49-F238E27FC236}">
                <a16:creationId xmlns:a16="http://schemas.microsoft.com/office/drawing/2014/main" id="{79D1F455-C02C-E82D-CF2C-DD01D06059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43" t="22184" r="1543" b="15617"/>
          <a:stretch/>
        </p:blipFill>
        <p:spPr bwMode="auto">
          <a:xfrm>
            <a:off x="7340999" y="4465971"/>
            <a:ext cx="4548188" cy="1885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Chart 6">
            <a:extLst>
              <a:ext uri="{FF2B5EF4-FFF2-40B4-BE49-F238E27FC236}">
                <a16:creationId xmlns:a16="http://schemas.microsoft.com/office/drawing/2014/main" id="{B025B898-BF4F-04BD-BA87-A1BC72720CA0}"/>
              </a:ext>
            </a:extLst>
          </p:cNvPr>
          <p:cNvGraphicFramePr/>
          <p:nvPr>
            <p:extLst>
              <p:ext uri="{D42A27DB-BD31-4B8C-83A1-F6EECF244321}">
                <p14:modId xmlns:p14="http://schemas.microsoft.com/office/powerpoint/2010/main" val="2957968187"/>
              </p:ext>
            </p:extLst>
          </p:nvPr>
        </p:nvGraphicFramePr>
        <p:xfrm>
          <a:off x="7010400" y="1152524"/>
          <a:ext cx="4964512" cy="3271308"/>
        </p:xfrm>
        <a:graphic>
          <a:graphicData uri="http://schemas.openxmlformats.org/drawingml/2006/chart">
            <c:chart xmlns:c="http://schemas.openxmlformats.org/drawingml/2006/chart" xmlns:r="http://schemas.openxmlformats.org/officeDocument/2006/relationships" r:id="rId3"/>
          </a:graphicData>
        </a:graphic>
      </p:graphicFrame>
      <p:sp>
        <p:nvSpPr>
          <p:cNvPr id="9" name="Slide Number Placeholder 4">
            <a:extLst>
              <a:ext uri="{FF2B5EF4-FFF2-40B4-BE49-F238E27FC236}">
                <a16:creationId xmlns:a16="http://schemas.microsoft.com/office/drawing/2014/main" id="{DFD89AC2-B8CA-4CFE-7CA1-BDAE78024C17}"/>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3</a:t>
            </a:fld>
            <a:r>
              <a:rPr lang="en-US" sz="1800" dirty="0"/>
              <a:t>/42</a:t>
            </a:r>
          </a:p>
        </p:txBody>
      </p:sp>
    </p:spTree>
    <p:extLst>
      <p:ext uri="{BB962C8B-B14F-4D97-AF65-F5344CB8AC3E}">
        <p14:creationId xmlns:p14="http://schemas.microsoft.com/office/powerpoint/2010/main" val="931959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056767-F003-1197-D14A-DB4D310D0EED}"/>
              </a:ext>
            </a:extLst>
          </p:cNvPr>
          <p:cNvSpPr txBox="1">
            <a:spLocks/>
          </p:cNvSpPr>
          <p:nvPr/>
        </p:nvSpPr>
        <p:spPr>
          <a:xfrm>
            <a:off x="1154953" y="2883477"/>
            <a:ext cx="8761412" cy="3416300"/>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2200" dirty="0"/>
              <a:t>Conducted simulation for water versus air.</a:t>
            </a:r>
          </a:p>
          <a:p>
            <a:pPr>
              <a:lnSpc>
                <a:spcPct val="150000"/>
              </a:lnSpc>
            </a:pPr>
            <a:r>
              <a:rPr lang="en-US" sz="2200" dirty="0"/>
              <a:t>Conducted simulation for liquid sludge versus biogas.</a:t>
            </a:r>
          </a:p>
          <a:p>
            <a:pPr>
              <a:lnSpc>
                <a:spcPct val="150000"/>
              </a:lnSpc>
            </a:pPr>
            <a:r>
              <a:rPr lang="en-US" sz="2200" dirty="0"/>
              <a:t>Used same consistent liquid and gas flow rates for each test.</a:t>
            </a:r>
          </a:p>
          <a:p>
            <a:pPr>
              <a:lnSpc>
                <a:spcPct val="150000"/>
              </a:lnSpc>
            </a:pPr>
            <a:r>
              <a:rPr lang="en-US" sz="2200" dirty="0"/>
              <a:t>The average velocity of liquid sludge was analyzed and compared to that of water.</a:t>
            </a:r>
          </a:p>
          <a:p>
            <a:pPr>
              <a:lnSpc>
                <a:spcPct val="150000"/>
              </a:lnSpc>
            </a:pPr>
            <a:r>
              <a:rPr lang="en-US" sz="2200" dirty="0"/>
              <a:t>Then the velocity contours for each liquid and gas phases was examined.</a:t>
            </a:r>
          </a:p>
        </p:txBody>
      </p:sp>
      <p:sp>
        <p:nvSpPr>
          <p:cNvPr id="2" name="Title 1">
            <a:extLst>
              <a:ext uri="{FF2B5EF4-FFF2-40B4-BE49-F238E27FC236}">
                <a16:creationId xmlns:a16="http://schemas.microsoft.com/office/drawing/2014/main" id="{3F8569AB-23F7-5BE5-752C-E2E30435F7B9}"/>
              </a:ext>
            </a:extLst>
          </p:cNvPr>
          <p:cNvSpPr>
            <a:spLocks noGrp="1"/>
          </p:cNvSpPr>
          <p:nvPr>
            <p:ph type="title"/>
          </p:nvPr>
        </p:nvSpPr>
        <p:spPr/>
        <p:txBody>
          <a:bodyPr/>
          <a:lstStyle/>
          <a:p>
            <a:pPr algn="ctr"/>
            <a:r>
              <a:rPr lang="en-US" b="1" dirty="0"/>
              <a:t>Results</a:t>
            </a:r>
          </a:p>
        </p:txBody>
      </p:sp>
      <p:sp>
        <p:nvSpPr>
          <p:cNvPr id="5" name="Date Placeholder 4">
            <a:extLst>
              <a:ext uri="{FF2B5EF4-FFF2-40B4-BE49-F238E27FC236}">
                <a16:creationId xmlns:a16="http://schemas.microsoft.com/office/drawing/2014/main" id="{1C26C401-3F63-9E50-25AF-BDC77C32C475}"/>
              </a:ext>
            </a:extLst>
          </p:cNvPr>
          <p:cNvSpPr>
            <a:spLocks noGrp="1"/>
          </p:cNvSpPr>
          <p:nvPr>
            <p:ph type="dt" sz="half" idx="10"/>
          </p:nvPr>
        </p:nvSpPr>
        <p:spPr/>
        <p:txBody>
          <a:bodyPr/>
          <a:lstStyle/>
          <a:p>
            <a:fld id="{F9502C02-4FF2-4B15-AC9E-75FD7B0D6253}" type="datetime1">
              <a:rPr lang="en-US" smtClean="0"/>
              <a:t>1/8/2024</a:t>
            </a:fld>
            <a:endParaRPr lang="en-US"/>
          </a:p>
        </p:txBody>
      </p:sp>
      <p:sp>
        <p:nvSpPr>
          <p:cNvPr id="6" name="Rectangle 5">
            <a:extLst>
              <a:ext uri="{FF2B5EF4-FFF2-40B4-BE49-F238E27FC236}">
                <a16:creationId xmlns:a16="http://schemas.microsoft.com/office/drawing/2014/main" id="{242803BE-DE58-C053-3581-7C528CC99337}"/>
              </a:ext>
            </a:extLst>
          </p:cNvPr>
          <p:cNvSpPr/>
          <p:nvPr/>
        </p:nvSpPr>
        <p:spPr>
          <a:xfrm>
            <a:off x="766618" y="2567710"/>
            <a:ext cx="9282546" cy="374130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aphicFrame>
        <p:nvGraphicFramePr>
          <p:cNvPr id="9" name="Content Placeholder 4">
            <a:extLst>
              <a:ext uri="{FF2B5EF4-FFF2-40B4-BE49-F238E27FC236}">
                <a16:creationId xmlns:a16="http://schemas.microsoft.com/office/drawing/2014/main" id="{E92FE342-E59C-8C52-47E5-9D03465856B3}"/>
              </a:ext>
            </a:extLst>
          </p:cNvPr>
          <p:cNvGraphicFramePr>
            <a:graphicFrameLocks/>
          </p:cNvGraphicFramePr>
          <p:nvPr>
            <p:extLst>
              <p:ext uri="{D42A27DB-BD31-4B8C-83A1-F6EECF244321}">
                <p14:modId xmlns:p14="http://schemas.microsoft.com/office/powerpoint/2010/main" val="2394436409"/>
              </p:ext>
            </p:extLst>
          </p:nvPr>
        </p:nvGraphicFramePr>
        <p:xfrm>
          <a:off x="2142836" y="3149021"/>
          <a:ext cx="7467889" cy="2735311"/>
        </p:xfrm>
        <a:graphic>
          <a:graphicData uri="http://schemas.openxmlformats.org/drawingml/2006/table">
            <a:tbl>
              <a:tblPr firstRow="1" firstCol="1" bandRow="1">
                <a:tableStyleId>{5940675A-B579-460E-94D1-54222C63F5DA}</a:tableStyleId>
              </a:tblPr>
              <a:tblGrid>
                <a:gridCol w="1871921">
                  <a:extLst>
                    <a:ext uri="{9D8B030D-6E8A-4147-A177-3AD203B41FA5}">
                      <a16:colId xmlns:a16="http://schemas.microsoft.com/office/drawing/2014/main" val="2205285394"/>
                    </a:ext>
                  </a:extLst>
                </a:gridCol>
                <a:gridCol w="2797984">
                  <a:extLst>
                    <a:ext uri="{9D8B030D-6E8A-4147-A177-3AD203B41FA5}">
                      <a16:colId xmlns:a16="http://schemas.microsoft.com/office/drawing/2014/main" val="301964021"/>
                    </a:ext>
                  </a:extLst>
                </a:gridCol>
                <a:gridCol w="2797984">
                  <a:extLst>
                    <a:ext uri="{9D8B030D-6E8A-4147-A177-3AD203B41FA5}">
                      <a16:colId xmlns:a16="http://schemas.microsoft.com/office/drawing/2014/main" val="3091415753"/>
                    </a:ext>
                  </a:extLst>
                </a:gridCol>
              </a:tblGrid>
              <a:tr h="338651">
                <a:tc rowSpan="2">
                  <a:txBody>
                    <a:bodyPr/>
                    <a:lstStyle/>
                    <a:p>
                      <a:pPr marL="0" marR="0" algn="ctr">
                        <a:lnSpc>
                          <a:spcPct val="107000"/>
                        </a:lnSpc>
                        <a:spcBef>
                          <a:spcPts val="0"/>
                        </a:spcBef>
                        <a:spcAft>
                          <a:spcPts val="0"/>
                        </a:spcAft>
                      </a:pPr>
                      <a:r>
                        <a:rPr lang="en-US" sz="1500" b="1" dirty="0">
                          <a:effectLst/>
                        </a:rPr>
                        <a:t>Test</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gridSpan="2">
                  <a:txBody>
                    <a:bodyPr/>
                    <a:lstStyle/>
                    <a:p>
                      <a:pPr marL="0" marR="0" algn="ctr">
                        <a:lnSpc>
                          <a:spcPct val="107000"/>
                        </a:lnSpc>
                        <a:spcBef>
                          <a:spcPts val="0"/>
                        </a:spcBef>
                        <a:spcAft>
                          <a:spcPts val="0"/>
                        </a:spcAft>
                      </a:pPr>
                      <a:r>
                        <a:rPr lang="en-US" sz="1500" b="1" dirty="0">
                          <a:effectLst/>
                        </a:rPr>
                        <a:t>Average velocity (m/s)</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hMerge="1">
                  <a:txBody>
                    <a:bodyPr/>
                    <a:lstStyle/>
                    <a:p>
                      <a:endParaRPr lang="en-US"/>
                    </a:p>
                  </a:txBody>
                  <a:tcPr/>
                </a:tc>
                <a:extLst>
                  <a:ext uri="{0D108BD9-81ED-4DB2-BD59-A6C34878D82A}">
                    <a16:rowId xmlns:a16="http://schemas.microsoft.com/office/drawing/2014/main" val="2498481264"/>
                  </a:ext>
                </a:extLst>
              </a:tr>
              <a:tr h="702815">
                <a:tc vMerge="1">
                  <a:txBody>
                    <a:bodyPr/>
                    <a:lstStyle/>
                    <a:p>
                      <a:endParaRPr lang="en-US"/>
                    </a:p>
                  </a:txBody>
                  <a:tcPr/>
                </a:tc>
                <a:tc>
                  <a:txBody>
                    <a:bodyPr/>
                    <a:lstStyle/>
                    <a:p>
                      <a:pPr marL="0" marR="0" algn="ctr">
                        <a:lnSpc>
                          <a:spcPct val="107000"/>
                        </a:lnSpc>
                        <a:spcBef>
                          <a:spcPts val="0"/>
                        </a:spcBef>
                        <a:spcAft>
                          <a:spcPts val="0"/>
                        </a:spcAft>
                      </a:pPr>
                      <a:r>
                        <a:rPr lang="en-US" sz="1500" b="1" dirty="0">
                          <a:effectLst/>
                        </a:rPr>
                        <a:t>Water</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b="1" dirty="0">
                          <a:effectLst/>
                        </a:rPr>
                        <a:t>Liquid sludge</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extLst>
                  <a:ext uri="{0D108BD9-81ED-4DB2-BD59-A6C34878D82A}">
                    <a16:rowId xmlns:a16="http://schemas.microsoft.com/office/drawing/2014/main" val="1095905680"/>
                  </a:ext>
                </a:extLst>
              </a:tr>
              <a:tr h="338769">
                <a:tc>
                  <a:txBody>
                    <a:bodyPr/>
                    <a:lstStyle/>
                    <a:p>
                      <a:pPr marL="0" marR="0" algn="ctr">
                        <a:lnSpc>
                          <a:spcPct val="107000"/>
                        </a:lnSpc>
                        <a:spcBef>
                          <a:spcPts val="0"/>
                        </a:spcBef>
                        <a:spcAft>
                          <a:spcPts val="0"/>
                        </a:spcAft>
                      </a:pPr>
                      <a:r>
                        <a:rPr lang="en-US" sz="1500" b="1" dirty="0">
                          <a:effectLst/>
                        </a:rPr>
                        <a:t>1</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a:effectLst/>
                        </a:rPr>
                        <a:t>0.0144</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500" dirty="0">
                          <a:effectLst/>
                        </a:rPr>
                        <a:t>0.0052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84795110"/>
                  </a:ext>
                </a:extLst>
              </a:tr>
              <a:tr h="338769">
                <a:tc>
                  <a:txBody>
                    <a:bodyPr/>
                    <a:lstStyle/>
                    <a:p>
                      <a:pPr marL="0" marR="0" algn="ctr">
                        <a:lnSpc>
                          <a:spcPct val="107000"/>
                        </a:lnSpc>
                        <a:spcBef>
                          <a:spcPts val="0"/>
                        </a:spcBef>
                        <a:spcAft>
                          <a:spcPts val="0"/>
                        </a:spcAft>
                      </a:pPr>
                      <a:r>
                        <a:rPr lang="en-US" sz="1500" b="1" dirty="0">
                          <a:effectLst/>
                        </a:rPr>
                        <a:t>2</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a:effectLst/>
                        </a:rPr>
                        <a:t>0.0182</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500" dirty="0">
                          <a:effectLst/>
                        </a:rPr>
                        <a:t>0.0114</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62569905"/>
                  </a:ext>
                </a:extLst>
              </a:tr>
              <a:tr h="338769">
                <a:tc>
                  <a:txBody>
                    <a:bodyPr/>
                    <a:lstStyle/>
                    <a:p>
                      <a:pPr marL="0" marR="0" algn="ctr">
                        <a:lnSpc>
                          <a:spcPct val="107000"/>
                        </a:lnSpc>
                        <a:spcBef>
                          <a:spcPts val="0"/>
                        </a:spcBef>
                        <a:spcAft>
                          <a:spcPts val="0"/>
                        </a:spcAft>
                      </a:pPr>
                      <a:r>
                        <a:rPr lang="en-US" sz="1500" b="1" dirty="0">
                          <a:effectLst/>
                        </a:rPr>
                        <a:t>3</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a:effectLst/>
                        </a:rPr>
                        <a:t>0.0378</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500" dirty="0">
                          <a:effectLst/>
                        </a:rPr>
                        <a:t>0.0269</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56601143"/>
                  </a:ext>
                </a:extLst>
              </a:tr>
              <a:tr h="338769">
                <a:tc>
                  <a:txBody>
                    <a:bodyPr/>
                    <a:lstStyle/>
                    <a:p>
                      <a:pPr marL="0" marR="0" algn="ctr">
                        <a:lnSpc>
                          <a:spcPct val="107000"/>
                        </a:lnSpc>
                        <a:spcBef>
                          <a:spcPts val="0"/>
                        </a:spcBef>
                        <a:spcAft>
                          <a:spcPts val="0"/>
                        </a:spcAft>
                      </a:pPr>
                      <a:r>
                        <a:rPr lang="en-US" sz="1500" b="1" dirty="0">
                          <a:effectLst/>
                        </a:rPr>
                        <a:t>4</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a:effectLst/>
                        </a:rPr>
                        <a:t>0.1149</a:t>
                      </a:r>
                      <a:endParaRPr lang="en-US" sz="15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500" dirty="0">
                          <a:effectLst/>
                        </a:rPr>
                        <a:t>0.0752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2289387"/>
                  </a:ext>
                </a:extLst>
              </a:tr>
              <a:tr h="338769">
                <a:tc>
                  <a:txBody>
                    <a:bodyPr/>
                    <a:lstStyle/>
                    <a:p>
                      <a:pPr marL="0" marR="0" algn="ctr">
                        <a:lnSpc>
                          <a:spcPct val="107000"/>
                        </a:lnSpc>
                        <a:spcBef>
                          <a:spcPts val="0"/>
                        </a:spcBef>
                        <a:spcAft>
                          <a:spcPts val="0"/>
                        </a:spcAft>
                      </a:pPr>
                      <a:r>
                        <a:rPr lang="en-US" sz="1500" b="1" dirty="0">
                          <a:effectLst/>
                        </a:rPr>
                        <a:t>5</a:t>
                      </a:r>
                      <a:endParaRPr lang="en-US" sz="1500" b="1"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US" sz="1500" dirty="0">
                          <a:effectLst/>
                        </a:rPr>
                        <a:t>0.3165</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500" dirty="0">
                          <a:effectLst/>
                        </a:rPr>
                        <a:t>0.0942</a:t>
                      </a:r>
                      <a:endParaRPr lang="en-US" sz="15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69740707"/>
                  </a:ext>
                </a:extLst>
              </a:tr>
            </a:tbl>
          </a:graphicData>
        </a:graphic>
      </p:graphicFrame>
      <p:sp>
        <p:nvSpPr>
          <p:cNvPr id="13" name="Slide Number Placeholder 4">
            <a:extLst>
              <a:ext uri="{FF2B5EF4-FFF2-40B4-BE49-F238E27FC236}">
                <a16:creationId xmlns:a16="http://schemas.microsoft.com/office/drawing/2014/main" id="{A5CE12F5-8D5B-3214-0BAF-20D9DB62C1FE}"/>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30</a:t>
            </a:fld>
            <a:r>
              <a:rPr lang="en-US" sz="1800" dirty="0"/>
              <a:t>/42</a:t>
            </a:r>
          </a:p>
        </p:txBody>
      </p:sp>
    </p:spTree>
    <p:extLst>
      <p:ext uri="{BB962C8B-B14F-4D97-AF65-F5344CB8AC3E}">
        <p14:creationId xmlns:p14="http://schemas.microsoft.com/office/powerpoint/2010/main" val="423664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0092B-BD98-E672-61A3-04882E9AADD7}"/>
              </a:ext>
            </a:extLst>
          </p:cNvPr>
          <p:cNvSpPr>
            <a:spLocks noGrp="1"/>
          </p:cNvSpPr>
          <p:nvPr>
            <p:ph type="title"/>
          </p:nvPr>
        </p:nvSpPr>
        <p:spPr>
          <a:xfrm>
            <a:off x="222080" y="1047749"/>
            <a:ext cx="4756319" cy="1025235"/>
          </a:xfrm>
        </p:spPr>
        <p:txBody>
          <a:bodyPr/>
          <a:lstStyle/>
          <a:p>
            <a:pPr algn="ctr"/>
            <a:r>
              <a:rPr lang="en-US" sz="3200" b="1" dirty="0"/>
              <a:t>Average Velocity Trend</a:t>
            </a:r>
          </a:p>
        </p:txBody>
      </p:sp>
      <p:graphicFrame>
        <p:nvGraphicFramePr>
          <p:cNvPr id="12" name="Content Placeholder 4">
            <a:extLst>
              <a:ext uri="{FF2B5EF4-FFF2-40B4-BE49-F238E27FC236}">
                <a16:creationId xmlns:a16="http://schemas.microsoft.com/office/drawing/2014/main" id="{9161147C-6157-4E04-93BB-EB8B66C9C481}"/>
              </a:ext>
            </a:extLst>
          </p:cNvPr>
          <p:cNvGraphicFramePr>
            <a:graphicFrameLocks noGrp="1"/>
          </p:cNvGraphicFramePr>
          <p:nvPr>
            <p:ph idx="1"/>
            <p:extLst>
              <p:ext uri="{D42A27DB-BD31-4B8C-83A1-F6EECF244321}">
                <p14:modId xmlns:p14="http://schemas.microsoft.com/office/powerpoint/2010/main" val="2160767748"/>
              </p:ext>
            </p:extLst>
          </p:nvPr>
        </p:nvGraphicFramePr>
        <p:xfrm>
          <a:off x="5283200" y="1447799"/>
          <a:ext cx="6526989" cy="4398819"/>
        </p:xfrm>
        <a:graphic>
          <a:graphicData uri="http://schemas.openxmlformats.org/drawingml/2006/chart">
            <c:chart xmlns:c="http://schemas.openxmlformats.org/drawingml/2006/chart" xmlns:r="http://schemas.openxmlformats.org/officeDocument/2006/relationships" r:id="rId2"/>
          </a:graphicData>
        </a:graphic>
      </p:graphicFrame>
      <p:sp>
        <p:nvSpPr>
          <p:cNvPr id="4" name="Date Placeholder 3">
            <a:extLst>
              <a:ext uri="{FF2B5EF4-FFF2-40B4-BE49-F238E27FC236}">
                <a16:creationId xmlns:a16="http://schemas.microsoft.com/office/drawing/2014/main" id="{B0A78297-D9EB-EE09-20C5-66E5764EAB90}"/>
              </a:ext>
            </a:extLst>
          </p:cNvPr>
          <p:cNvSpPr>
            <a:spLocks noGrp="1"/>
          </p:cNvSpPr>
          <p:nvPr>
            <p:ph type="dt" sz="half" idx="10"/>
          </p:nvPr>
        </p:nvSpPr>
        <p:spPr/>
        <p:txBody>
          <a:bodyPr/>
          <a:lstStyle/>
          <a:p>
            <a:fld id="{2B1029B4-6C46-4CD6-AF15-AA92B35DE4BF}" type="datetime1">
              <a:rPr lang="en-US" smtClean="0"/>
              <a:t>1/8/2024</a:t>
            </a:fld>
            <a:endParaRPr lang="en-US"/>
          </a:p>
        </p:txBody>
      </p:sp>
      <p:sp>
        <p:nvSpPr>
          <p:cNvPr id="3" name="TextBox 2">
            <a:extLst>
              <a:ext uri="{FF2B5EF4-FFF2-40B4-BE49-F238E27FC236}">
                <a16:creationId xmlns:a16="http://schemas.microsoft.com/office/drawing/2014/main" id="{79537636-89AF-0767-6E94-0F83D5E8D8F1}"/>
              </a:ext>
            </a:extLst>
          </p:cNvPr>
          <p:cNvSpPr txBox="1"/>
          <p:nvPr/>
        </p:nvSpPr>
        <p:spPr>
          <a:xfrm>
            <a:off x="381811" y="2013066"/>
            <a:ext cx="4596588" cy="4422557"/>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same average velocity trend of water.</a:t>
            </a:r>
          </a:p>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higher viscosity and density of liquid sludge.</a:t>
            </a:r>
          </a:p>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rheological  behavior, Newtonian and/or non-Newtonian, of liquid sludge.</a:t>
            </a:r>
          </a:p>
          <a:p>
            <a:pPr marL="285750" indent="-285750">
              <a:lnSpc>
                <a:spcPct val="150000"/>
              </a:lnSpc>
              <a:buFont typeface="Wingdings" panose="05000000000000000000" pitchFamily="2" charset="2"/>
              <a:buChar char="Ø"/>
            </a:pPr>
            <a:r>
              <a:rPr lang="en-US" sz="1900" dirty="0">
                <a:solidFill>
                  <a:schemeClr val="bg1">
                    <a:lumMod val="85000"/>
                  </a:schemeClr>
                </a:solidFill>
                <a:latin typeface="+mj-lt"/>
              </a:rPr>
              <a:t>The increase in shear rate, leads   to an increase in the viscosity of the fluid.</a:t>
            </a:r>
          </a:p>
        </p:txBody>
      </p:sp>
      <p:pic>
        <p:nvPicPr>
          <p:cNvPr id="8" name="Picture 7">
            <a:extLst>
              <a:ext uri="{FF2B5EF4-FFF2-40B4-BE49-F238E27FC236}">
                <a16:creationId xmlns:a16="http://schemas.microsoft.com/office/drawing/2014/main" id="{3FB9C72A-4105-1170-BC34-CB3B7688DB83}"/>
              </a:ext>
            </a:extLst>
          </p:cNvPr>
          <p:cNvPicPr>
            <a:picLocks noChangeAspect="1"/>
          </p:cNvPicPr>
          <p:nvPr/>
        </p:nvPicPr>
        <p:blipFill rotWithShape="1">
          <a:blip r:embed="rId3"/>
          <a:srcRect l="1002" t="4146" b="2338"/>
          <a:stretch/>
        </p:blipFill>
        <p:spPr>
          <a:xfrm>
            <a:off x="5283199" y="1681018"/>
            <a:ext cx="6459278" cy="4064000"/>
          </a:xfrm>
          <a:prstGeom prst="rect">
            <a:avLst/>
          </a:prstGeom>
        </p:spPr>
      </p:pic>
      <p:sp>
        <p:nvSpPr>
          <p:cNvPr id="10" name="Rectangle 9">
            <a:extLst>
              <a:ext uri="{FF2B5EF4-FFF2-40B4-BE49-F238E27FC236}">
                <a16:creationId xmlns:a16="http://schemas.microsoft.com/office/drawing/2014/main" id="{544A8A13-87E7-D96C-91BA-6496EE27ABA1}"/>
              </a:ext>
            </a:extLst>
          </p:cNvPr>
          <p:cNvSpPr/>
          <p:nvPr/>
        </p:nvSpPr>
        <p:spPr>
          <a:xfrm>
            <a:off x="8756073" y="4793673"/>
            <a:ext cx="184727" cy="383309"/>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5536D590-23F4-6CF0-3C55-F06B487FE58F}"/>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31</a:t>
            </a:fld>
            <a:r>
              <a:rPr lang="en-US" sz="1800" dirty="0"/>
              <a:t>/42</a:t>
            </a:r>
          </a:p>
        </p:txBody>
      </p:sp>
    </p:spTree>
    <p:extLst>
      <p:ext uri="{BB962C8B-B14F-4D97-AF65-F5344CB8AC3E}">
        <p14:creationId xmlns:p14="http://schemas.microsoft.com/office/powerpoint/2010/main" val="252816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AFF1A27-15D3-45BC-8908-3B4B228E7039}"/>
              </a:ext>
            </a:extLst>
          </p:cNvPr>
          <p:cNvSpPr>
            <a:spLocks noGrp="1"/>
          </p:cNvSpPr>
          <p:nvPr>
            <p:ph type="title"/>
          </p:nvPr>
        </p:nvSpPr>
        <p:spPr>
          <a:xfrm>
            <a:off x="1715293" y="1063416"/>
            <a:ext cx="8761413" cy="706964"/>
          </a:xfrm>
        </p:spPr>
        <p:txBody>
          <a:bodyPr/>
          <a:lstStyle/>
          <a:p>
            <a:pPr algn="ctr"/>
            <a:r>
              <a:rPr lang="en-US" b="1" dirty="0"/>
              <a:t>Velocity Contours for Water versus Air</a:t>
            </a:r>
          </a:p>
        </p:txBody>
      </p:sp>
      <p:sp>
        <p:nvSpPr>
          <p:cNvPr id="12" name="Text Placeholder 11">
            <a:extLst>
              <a:ext uri="{FF2B5EF4-FFF2-40B4-BE49-F238E27FC236}">
                <a16:creationId xmlns:a16="http://schemas.microsoft.com/office/drawing/2014/main" id="{65BA0500-1844-DF62-9A0D-5B78CC920F6D}"/>
              </a:ext>
            </a:extLst>
          </p:cNvPr>
          <p:cNvSpPr>
            <a:spLocks noGrp="1"/>
          </p:cNvSpPr>
          <p:nvPr>
            <p:ph type="body" idx="1"/>
          </p:nvPr>
        </p:nvSpPr>
        <p:spPr>
          <a:xfrm>
            <a:off x="3121890" y="6355496"/>
            <a:ext cx="8248074" cy="413549"/>
          </a:xfrm>
        </p:spPr>
        <p:txBody>
          <a:bodyPr/>
          <a:lstStyle/>
          <a:p>
            <a:r>
              <a:rPr lang="en-US" sz="1600" b="1" dirty="0"/>
              <a:t>Velocity Contours for water versus air at 4000 timesteps</a:t>
            </a:r>
          </a:p>
        </p:txBody>
      </p:sp>
      <p:sp>
        <p:nvSpPr>
          <p:cNvPr id="19" name="Date Placeholder 18">
            <a:extLst>
              <a:ext uri="{FF2B5EF4-FFF2-40B4-BE49-F238E27FC236}">
                <a16:creationId xmlns:a16="http://schemas.microsoft.com/office/drawing/2014/main" id="{88BCCB6B-3BA0-9363-8372-7B8CA7894752}"/>
              </a:ext>
            </a:extLst>
          </p:cNvPr>
          <p:cNvSpPr>
            <a:spLocks noGrp="1"/>
          </p:cNvSpPr>
          <p:nvPr>
            <p:ph type="dt" sz="half" idx="10"/>
          </p:nvPr>
        </p:nvSpPr>
        <p:spPr/>
        <p:txBody>
          <a:bodyPr/>
          <a:lstStyle/>
          <a:p>
            <a:fld id="{DA7C544A-6C88-488B-A983-174912BE1392}" type="datetime1">
              <a:rPr lang="en-US" smtClean="0"/>
              <a:t>1/8/2024</a:t>
            </a:fld>
            <a:endParaRPr lang="en-US"/>
          </a:p>
        </p:txBody>
      </p:sp>
      <p:pic>
        <p:nvPicPr>
          <p:cNvPr id="17" name="Picture 16">
            <a:extLst>
              <a:ext uri="{FF2B5EF4-FFF2-40B4-BE49-F238E27FC236}">
                <a16:creationId xmlns:a16="http://schemas.microsoft.com/office/drawing/2014/main" id="{90D62FCF-844B-639C-7509-79F9F7A0272F}"/>
              </a:ext>
            </a:extLst>
          </p:cNvPr>
          <p:cNvPicPr>
            <a:picLocks noChangeAspect="1"/>
          </p:cNvPicPr>
          <p:nvPr/>
        </p:nvPicPr>
        <p:blipFill>
          <a:blip r:embed="rId2"/>
          <a:stretch>
            <a:fillRect/>
          </a:stretch>
        </p:blipFill>
        <p:spPr>
          <a:xfrm>
            <a:off x="2097539" y="2286000"/>
            <a:ext cx="8248074" cy="4203700"/>
          </a:xfrm>
          <a:prstGeom prst="rect">
            <a:avLst/>
          </a:prstGeom>
        </p:spPr>
      </p:pic>
      <p:sp>
        <p:nvSpPr>
          <p:cNvPr id="2" name="Slide Number Placeholder 4">
            <a:extLst>
              <a:ext uri="{FF2B5EF4-FFF2-40B4-BE49-F238E27FC236}">
                <a16:creationId xmlns:a16="http://schemas.microsoft.com/office/drawing/2014/main" id="{59B6B8C2-8D91-9415-213B-B7C17971CB17}"/>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32</a:t>
            </a:fld>
            <a:r>
              <a:rPr lang="en-US" sz="1800" dirty="0"/>
              <a:t>/42</a:t>
            </a:r>
          </a:p>
        </p:txBody>
      </p:sp>
    </p:spTree>
    <p:extLst>
      <p:ext uri="{BB962C8B-B14F-4D97-AF65-F5344CB8AC3E}">
        <p14:creationId xmlns:p14="http://schemas.microsoft.com/office/powerpoint/2010/main" val="41267441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AFF1A27-15D3-45BC-8908-3B4B228E7039}"/>
              </a:ext>
            </a:extLst>
          </p:cNvPr>
          <p:cNvSpPr>
            <a:spLocks noGrp="1"/>
          </p:cNvSpPr>
          <p:nvPr>
            <p:ph type="title"/>
          </p:nvPr>
        </p:nvSpPr>
        <p:spPr>
          <a:xfrm>
            <a:off x="1101499" y="1321226"/>
            <a:ext cx="9989002" cy="706964"/>
          </a:xfrm>
        </p:spPr>
        <p:txBody>
          <a:bodyPr/>
          <a:lstStyle/>
          <a:p>
            <a:pPr algn="ctr"/>
            <a:r>
              <a:rPr lang="en-US" b="1" dirty="0"/>
              <a:t>Velocity Contours for Liquid Sludge versus Biogas</a:t>
            </a:r>
          </a:p>
        </p:txBody>
      </p:sp>
      <p:sp>
        <p:nvSpPr>
          <p:cNvPr id="12" name="Text Placeholder 11">
            <a:extLst>
              <a:ext uri="{FF2B5EF4-FFF2-40B4-BE49-F238E27FC236}">
                <a16:creationId xmlns:a16="http://schemas.microsoft.com/office/drawing/2014/main" id="{65BA0500-1844-DF62-9A0D-5B78CC920F6D}"/>
              </a:ext>
            </a:extLst>
          </p:cNvPr>
          <p:cNvSpPr>
            <a:spLocks noGrp="1"/>
          </p:cNvSpPr>
          <p:nvPr>
            <p:ph type="body" idx="1"/>
          </p:nvPr>
        </p:nvSpPr>
        <p:spPr>
          <a:xfrm>
            <a:off x="3121890" y="6355496"/>
            <a:ext cx="8248074" cy="413549"/>
          </a:xfrm>
        </p:spPr>
        <p:txBody>
          <a:bodyPr/>
          <a:lstStyle/>
          <a:p>
            <a:r>
              <a:rPr lang="en-US" sz="1600" b="1" dirty="0"/>
              <a:t>Velocity Contours for Liquid sludge versus biogas at 4000 timesteps</a:t>
            </a:r>
          </a:p>
        </p:txBody>
      </p:sp>
      <p:sp>
        <p:nvSpPr>
          <p:cNvPr id="4" name="Date Placeholder 3">
            <a:extLst>
              <a:ext uri="{FF2B5EF4-FFF2-40B4-BE49-F238E27FC236}">
                <a16:creationId xmlns:a16="http://schemas.microsoft.com/office/drawing/2014/main" id="{04289109-D73A-F8E9-146C-F46F23E3298C}"/>
              </a:ext>
            </a:extLst>
          </p:cNvPr>
          <p:cNvSpPr>
            <a:spLocks noGrp="1"/>
          </p:cNvSpPr>
          <p:nvPr>
            <p:ph type="dt" sz="half" idx="10"/>
          </p:nvPr>
        </p:nvSpPr>
        <p:spPr/>
        <p:txBody>
          <a:bodyPr/>
          <a:lstStyle/>
          <a:p>
            <a:fld id="{FA328F15-16EE-4B9B-BE84-B7D48FA457EF}" type="datetime1">
              <a:rPr lang="en-US" smtClean="0"/>
              <a:t>1/8/2024</a:t>
            </a:fld>
            <a:endParaRPr lang="en-US"/>
          </a:p>
        </p:txBody>
      </p:sp>
      <p:pic>
        <p:nvPicPr>
          <p:cNvPr id="3" name="Picture 2">
            <a:extLst>
              <a:ext uri="{FF2B5EF4-FFF2-40B4-BE49-F238E27FC236}">
                <a16:creationId xmlns:a16="http://schemas.microsoft.com/office/drawing/2014/main" id="{6086A01A-778A-0214-A67F-2C752C47639D}"/>
              </a:ext>
            </a:extLst>
          </p:cNvPr>
          <p:cNvPicPr>
            <a:picLocks noChangeAspect="1"/>
          </p:cNvPicPr>
          <p:nvPr/>
        </p:nvPicPr>
        <p:blipFill>
          <a:blip r:embed="rId2"/>
          <a:stretch>
            <a:fillRect/>
          </a:stretch>
        </p:blipFill>
        <p:spPr>
          <a:xfrm>
            <a:off x="1621107" y="2286000"/>
            <a:ext cx="8949786" cy="4195345"/>
          </a:xfrm>
          <a:prstGeom prst="rect">
            <a:avLst/>
          </a:prstGeom>
        </p:spPr>
      </p:pic>
      <p:sp>
        <p:nvSpPr>
          <p:cNvPr id="2" name="Slide Number Placeholder 4">
            <a:extLst>
              <a:ext uri="{FF2B5EF4-FFF2-40B4-BE49-F238E27FC236}">
                <a16:creationId xmlns:a16="http://schemas.microsoft.com/office/drawing/2014/main" id="{150089A2-B89C-586C-9249-E451025D3FE3}"/>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33</a:t>
            </a:fld>
            <a:r>
              <a:rPr lang="en-US" sz="1800" dirty="0"/>
              <a:t>/42</a:t>
            </a:r>
          </a:p>
        </p:txBody>
      </p:sp>
    </p:spTree>
    <p:extLst>
      <p:ext uri="{BB962C8B-B14F-4D97-AF65-F5344CB8AC3E}">
        <p14:creationId xmlns:p14="http://schemas.microsoft.com/office/powerpoint/2010/main" val="21652669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266C9E0-DBD4-502C-1DAC-641FFD040520}"/>
              </a:ext>
            </a:extLst>
          </p:cNvPr>
          <p:cNvSpPr/>
          <p:nvPr/>
        </p:nvSpPr>
        <p:spPr>
          <a:xfrm>
            <a:off x="10218656" y="0"/>
            <a:ext cx="1630837" cy="200790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4" name="Picture 3">
            <a:extLst>
              <a:ext uri="{FF2B5EF4-FFF2-40B4-BE49-F238E27FC236}">
                <a16:creationId xmlns:a16="http://schemas.microsoft.com/office/drawing/2014/main" id="{2A80FA70-FCC8-30F2-0ABC-B5824E2E8279}"/>
              </a:ext>
            </a:extLst>
          </p:cNvPr>
          <p:cNvPicPr>
            <a:picLocks noChangeAspect="1"/>
          </p:cNvPicPr>
          <p:nvPr/>
        </p:nvPicPr>
        <p:blipFill>
          <a:blip r:embed="rId2">
            <a:alphaModFix/>
            <a:extLst>
              <a:ext uri="{BEBA8EAE-BF5A-486C-A8C5-ECC9F3942E4B}">
                <a14:imgProps xmlns:a14="http://schemas.microsoft.com/office/drawing/2010/main">
                  <a14:imgLayer r:embed="rId3">
                    <a14:imgEffect>
                      <a14:artisticBlur radius="12"/>
                    </a14:imgEffect>
                  </a14:imgLayer>
                </a14:imgProps>
              </a:ext>
            </a:extLst>
          </a:blip>
          <a:stretch>
            <a:fillRect/>
          </a:stretch>
        </p:blipFill>
        <p:spPr>
          <a:xfrm>
            <a:off x="209339" y="0"/>
            <a:ext cx="11982659" cy="6858000"/>
          </a:xfrm>
          <a:prstGeom prst="rect">
            <a:avLst/>
          </a:prstGeom>
        </p:spPr>
      </p:pic>
      <p:pic>
        <p:nvPicPr>
          <p:cNvPr id="8" name="Picture 7">
            <a:extLst>
              <a:ext uri="{FF2B5EF4-FFF2-40B4-BE49-F238E27FC236}">
                <a16:creationId xmlns:a16="http://schemas.microsoft.com/office/drawing/2014/main" id="{46CE3A5C-7C7B-0F76-1241-F7A825CE698C}"/>
              </a:ext>
            </a:extLst>
          </p:cNvPr>
          <p:cNvPicPr>
            <a:picLocks noChangeAspect="1"/>
          </p:cNvPicPr>
          <p:nvPr/>
        </p:nvPicPr>
        <p:blipFill>
          <a:blip r:embed="rId4"/>
          <a:stretch>
            <a:fillRect/>
          </a:stretch>
        </p:blipFill>
        <p:spPr>
          <a:xfrm>
            <a:off x="2137629" y="475084"/>
            <a:ext cx="7916741" cy="5609238"/>
          </a:xfrm>
          <a:prstGeom prst="rect">
            <a:avLst/>
          </a:prstGeom>
        </p:spPr>
      </p:pic>
      <p:sp>
        <p:nvSpPr>
          <p:cNvPr id="10" name="TextBox 9">
            <a:extLst>
              <a:ext uri="{FF2B5EF4-FFF2-40B4-BE49-F238E27FC236}">
                <a16:creationId xmlns:a16="http://schemas.microsoft.com/office/drawing/2014/main" id="{EB0E0CBB-CD28-1DE4-E1BF-4E19AC349CE4}"/>
              </a:ext>
            </a:extLst>
          </p:cNvPr>
          <p:cNvSpPr txBox="1"/>
          <p:nvPr/>
        </p:nvSpPr>
        <p:spPr>
          <a:xfrm>
            <a:off x="2624136" y="6084322"/>
            <a:ext cx="6943726" cy="646331"/>
          </a:xfrm>
          <a:prstGeom prst="rect">
            <a:avLst/>
          </a:prstGeom>
          <a:solidFill>
            <a:srgbClr val="FFFFFF"/>
          </a:solidFill>
          <a:ln>
            <a:solidFill>
              <a:schemeClr val="bg1">
                <a:lumMod val="65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8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Velocity </a:t>
            </a:r>
            <a:r>
              <a:rPr lang="en-US" b="1" dirty="0">
                <a:solidFill>
                  <a:schemeClr val="tx2"/>
                </a:solidFill>
                <a:latin typeface="Times New Roman" panose="02020603050405020304" pitchFamily="18" charset="0"/>
                <a:ea typeface="Calibri" panose="020F0502020204030204" pitchFamily="34" charset="0"/>
                <a:cs typeface="Arial" panose="020B0604020202020204" pitchFamily="34" charset="0"/>
              </a:rPr>
              <a:t>contours </a:t>
            </a:r>
            <a:r>
              <a:rPr lang="en-US" sz="18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of the top view</a:t>
            </a:r>
            <a:r>
              <a:rPr lang="en-US" b="1" dirty="0">
                <a:solidFill>
                  <a:schemeClr val="tx2"/>
                </a:solidFill>
                <a:latin typeface="Times New Roman" panose="02020603050405020304" pitchFamily="18" charset="0"/>
                <a:ea typeface="Calibri" panose="020F0502020204030204" pitchFamily="34" charset="0"/>
                <a:cs typeface="Arial" panose="020B0604020202020204" pitchFamily="34" charset="0"/>
              </a:rPr>
              <a:t> for tests No. 4 and 5</a:t>
            </a:r>
            <a:r>
              <a:rPr lang="en-US" sz="18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(a) Water versus air (b) liquid sludge versus biogas</a:t>
            </a:r>
            <a:endParaRPr lang="en-US" b="1" dirty="0">
              <a:solidFill>
                <a:schemeClr val="tx2"/>
              </a:solidFill>
            </a:endParaRPr>
          </a:p>
        </p:txBody>
      </p:sp>
      <p:sp>
        <p:nvSpPr>
          <p:cNvPr id="11" name="Date Placeholder 10">
            <a:extLst>
              <a:ext uri="{FF2B5EF4-FFF2-40B4-BE49-F238E27FC236}">
                <a16:creationId xmlns:a16="http://schemas.microsoft.com/office/drawing/2014/main" id="{81FC0DAF-08F3-9845-1FCC-634BC52FD286}"/>
              </a:ext>
            </a:extLst>
          </p:cNvPr>
          <p:cNvSpPr>
            <a:spLocks noGrp="1"/>
          </p:cNvSpPr>
          <p:nvPr>
            <p:ph type="dt" sz="half" idx="10"/>
          </p:nvPr>
        </p:nvSpPr>
        <p:spPr/>
        <p:txBody>
          <a:bodyPr/>
          <a:lstStyle/>
          <a:p>
            <a:fld id="{5BBB8E89-8439-4873-83F4-48D9C926EBCD}" type="datetime1">
              <a:rPr lang="en-US" smtClean="0"/>
              <a:t>1/8/2024</a:t>
            </a:fld>
            <a:endParaRPr lang="en-US"/>
          </a:p>
        </p:txBody>
      </p:sp>
    </p:spTree>
    <p:extLst>
      <p:ext uri="{BB962C8B-B14F-4D97-AF65-F5344CB8AC3E}">
        <p14:creationId xmlns:p14="http://schemas.microsoft.com/office/powerpoint/2010/main" val="419014110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95FD-69C4-43B7-88EE-66BDD733FDC5}"/>
              </a:ext>
            </a:extLst>
          </p:cNvPr>
          <p:cNvSpPr>
            <a:spLocks noGrp="1"/>
          </p:cNvSpPr>
          <p:nvPr>
            <p:ph type="title"/>
          </p:nvPr>
        </p:nvSpPr>
        <p:spPr>
          <a:xfrm>
            <a:off x="343510" y="833121"/>
            <a:ext cx="4596587" cy="1600200"/>
          </a:xfrm>
        </p:spPr>
        <p:txBody>
          <a:bodyPr/>
          <a:lstStyle/>
          <a:p>
            <a:pPr algn="ctr"/>
            <a:r>
              <a:rPr lang="en-US" sz="3200" b="1" dirty="0"/>
              <a:t>Velocity Contours for the Initial Tests</a:t>
            </a:r>
          </a:p>
        </p:txBody>
      </p:sp>
      <p:pic>
        <p:nvPicPr>
          <p:cNvPr id="8" name="Content Placeholder 7">
            <a:extLst>
              <a:ext uri="{FF2B5EF4-FFF2-40B4-BE49-F238E27FC236}">
                <a16:creationId xmlns:a16="http://schemas.microsoft.com/office/drawing/2014/main" id="{50744C58-03F6-C47A-5012-EBD3AEA55CD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561" y="1435417"/>
            <a:ext cx="5885311" cy="4589462"/>
          </a:xfrm>
        </p:spPr>
      </p:pic>
      <p:sp>
        <p:nvSpPr>
          <p:cNvPr id="9" name="Rectangle 8">
            <a:extLst>
              <a:ext uri="{FF2B5EF4-FFF2-40B4-BE49-F238E27FC236}">
                <a16:creationId xmlns:a16="http://schemas.microsoft.com/office/drawing/2014/main" id="{1B823B26-9A8F-7849-4FFF-32B8125B592F}"/>
              </a:ext>
            </a:extLst>
          </p:cNvPr>
          <p:cNvSpPr/>
          <p:nvPr/>
        </p:nvSpPr>
        <p:spPr>
          <a:xfrm>
            <a:off x="5785706" y="6024879"/>
            <a:ext cx="5885311" cy="53739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Velocity </a:t>
            </a:r>
            <a:r>
              <a:rPr lang="en-US" sz="1600" b="1" dirty="0">
                <a:solidFill>
                  <a:schemeClr val="tx2"/>
                </a:solidFill>
                <a:latin typeface="Times New Roman" panose="02020603050405020304" pitchFamily="18" charset="0"/>
                <a:ea typeface="Calibri" panose="020F0502020204030204" pitchFamily="34" charset="0"/>
                <a:cs typeface="Arial" panose="020B0604020202020204" pitchFamily="34" charset="0"/>
              </a:rPr>
              <a:t>contour</a:t>
            </a:r>
            <a:r>
              <a:rPr lang="en-US"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s of the side and top view at 4000 timesteps, for Test No.3: (a) water versus air (b) </a:t>
            </a:r>
            <a:r>
              <a:rPr lang="en-US" sz="1600" b="1" dirty="0">
                <a:solidFill>
                  <a:schemeClr val="tx2"/>
                </a:solidFill>
                <a:latin typeface="Times New Roman" panose="02020603050405020304" pitchFamily="18" charset="0"/>
                <a:ea typeface="Calibri" panose="020F0502020204030204" pitchFamily="34" charset="0"/>
                <a:cs typeface="Arial" panose="020B0604020202020204" pitchFamily="34" charset="0"/>
              </a:rPr>
              <a:t>liquid sludge versus biogas.</a:t>
            </a:r>
            <a:endParaRPr lang="en-US" dirty="0"/>
          </a:p>
        </p:txBody>
      </p:sp>
      <p:sp>
        <p:nvSpPr>
          <p:cNvPr id="12" name="TextBox 11">
            <a:extLst>
              <a:ext uri="{FF2B5EF4-FFF2-40B4-BE49-F238E27FC236}">
                <a16:creationId xmlns:a16="http://schemas.microsoft.com/office/drawing/2014/main" id="{2D9443FF-10C4-3152-93A3-27AB4038591C}"/>
              </a:ext>
            </a:extLst>
          </p:cNvPr>
          <p:cNvSpPr txBox="1"/>
          <p:nvPr/>
        </p:nvSpPr>
        <p:spPr>
          <a:xfrm>
            <a:off x="410186" y="2528571"/>
            <a:ext cx="4346542" cy="3727111"/>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a:solidFill>
                  <a:schemeClr val="bg1">
                    <a:lumMod val="95000"/>
                  </a:schemeClr>
                </a:solidFill>
              </a:rPr>
              <a:t>Dominance of yellow and red velocity contours close to the outlet of the 4-inch riser.</a:t>
            </a:r>
          </a:p>
          <a:p>
            <a:pPr marL="285750" indent="-285750">
              <a:lnSpc>
                <a:spcPct val="150000"/>
              </a:lnSpc>
              <a:buFont typeface="Wingdings" panose="05000000000000000000" pitchFamily="2" charset="2"/>
              <a:buChar char="Ø"/>
            </a:pPr>
            <a:r>
              <a:rPr lang="en-US" sz="2000" dirty="0">
                <a:solidFill>
                  <a:schemeClr val="bg1">
                    <a:lumMod val="95000"/>
                  </a:schemeClr>
                </a:solidFill>
              </a:rPr>
              <a:t>Higher viscosity and density of liquid sludge.</a:t>
            </a:r>
          </a:p>
          <a:p>
            <a:pPr marL="285750" indent="-285750">
              <a:lnSpc>
                <a:spcPct val="150000"/>
              </a:lnSpc>
              <a:buFont typeface="Wingdings" panose="05000000000000000000" pitchFamily="2" charset="2"/>
              <a:buChar char="Ø"/>
            </a:pPr>
            <a:r>
              <a:rPr lang="en-US" sz="2000" dirty="0">
                <a:solidFill>
                  <a:schemeClr val="bg1">
                    <a:lumMod val="95000"/>
                  </a:schemeClr>
                </a:solidFill>
              </a:rPr>
              <a:t>More time is required for the liquid sludge to uniformly mix within the digester.</a:t>
            </a:r>
          </a:p>
        </p:txBody>
      </p:sp>
      <p:sp>
        <p:nvSpPr>
          <p:cNvPr id="3" name="Slide Number Placeholder 4">
            <a:extLst>
              <a:ext uri="{FF2B5EF4-FFF2-40B4-BE49-F238E27FC236}">
                <a16:creationId xmlns:a16="http://schemas.microsoft.com/office/drawing/2014/main" id="{2BE597DA-4E85-4698-901E-2AA3A5416652}"/>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35</a:t>
            </a:fld>
            <a:r>
              <a:rPr lang="en-US" sz="1800" dirty="0"/>
              <a:t>/42</a:t>
            </a:r>
          </a:p>
        </p:txBody>
      </p:sp>
    </p:spTree>
    <p:extLst>
      <p:ext uri="{BB962C8B-B14F-4D97-AF65-F5344CB8AC3E}">
        <p14:creationId xmlns:p14="http://schemas.microsoft.com/office/powerpoint/2010/main" val="11716987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EC84BC0-515B-369A-379F-9DE8A01AC56A}"/>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D1CFD8BF-9FA3-E68E-4578-46DEA05F0BCC}"/>
              </a:ext>
            </a:extLst>
          </p:cNvPr>
          <p:cNvSpPr>
            <a:spLocks noGrp="1"/>
          </p:cNvSpPr>
          <p:nvPr>
            <p:ph type="sldNum" sz="quarter" idx="12"/>
          </p:nvPr>
        </p:nvSpPr>
        <p:spPr/>
        <p:txBody>
          <a:bodyPr/>
          <a:lstStyle/>
          <a:p>
            <a:fld id="{B4FD03F7-A75A-47A6-B026-AEC2AD4D4B17}" type="slidenum">
              <a:rPr lang="en-US" smtClean="0"/>
              <a:t>36</a:t>
            </a:fld>
            <a:endParaRPr lang="en-US"/>
          </a:p>
        </p:txBody>
      </p:sp>
      <p:sp>
        <p:nvSpPr>
          <p:cNvPr id="7" name="Rectangle 6">
            <a:extLst>
              <a:ext uri="{FF2B5EF4-FFF2-40B4-BE49-F238E27FC236}">
                <a16:creationId xmlns:a16="http://schemas.microsoft.com/office/drawing/2014/main" id="{9315AD92-8A46-B967-95F9-A160701DEB39}"/>
              </a:ext>
            </a:extLst>
          </p:cNvPr>
          <p:cNvSpPr/>
          <p:nvPr/>
        </p:nvSpPr>
        <p:spPr>
          <a:xfrm>
            <a:off x="10448924" y="0"/>
            <a:ext cx="695325" cy="11334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1B626A1-5A87-851E-57B9-C4923605FC49}"/>
              </a:ext>
            </a:extLst>
          </p:cNvPr>
          <p:cNvSpPr txBox="1"/>
          <p:nvPr/>
        </p:nvSpPr>
        <p:spPr>
          <a:xfrm>
            <a:off x="1139064" y="5105712"/>
            <a:ext cx="9913871" cy="646331"/>
          </a:xfrm>
          <a:prstGeom prst="rect">
            <a:avLst/>
          </a:prstGeom>
          <a:noFill/>
        </p:spPr>
        <p:txBody>
          <a:bodyPr wrap="square" rtlCol="0">
            <a:spAutoFit/>
          </a:bodyPr>
          <a:lstStyle/>
          <a:p>
            <a:pPr algn="ctr">
              <a:lnSpc>
                <a:spcPct val="90000"/>
              </a:lnSpc>
              <a:spcBef>
                <a:spcPct val="0"/>
              </a:spcBef>
            </a:pPr>
            <a:r>
              <a:rPr lang="en-US" sz="4000" b="1" i="1" dirty="0">
                <a:solidFill>
                  <a:schemeClr val="accent1"/>
                </a:solidFill>
                <a:latin typeface="+mj-lt"/>
                <a:ea typeface="+mj-ea"/>
                <a:cs typeface="Times New Roman" panose="02020603050405020304" pitchFamily="18" charset="0"/>
              </a:rPr>
              <a:t>Conclusion</a:t>
            </a:r>
          </a:p>
        </p:txBody>
      </p:sp>
      <p:pic>
        <p:nvPicPr>
          <p:cNvPr id="12" name="Picture 11">
            <a:extLst>
              <a:ext uri="{FF2B5EF4-FFF2-40B4-BE49-F238E27FC236}">
                <a16:creationId xmlns:a16="http://schemas.microsoft.com/office/drawing/2014/main" id="{B761C616-F1E0-EEAB-76A0-AD0843E2B9D8}"/>
              </a:ext>
            </a:extLst>
          </p:cNvPr>
          <p:cNvPicPr>
            <a:picLocks noChangeAspect="1"/>
          </p:cNvPicPr>
          <p:nvPr/>
        </p:nvPicPr>
        <p:blipFill>
          <a:blip r:embed="rId2"/>
          <a:stretch>
            <a:fillRect/>
          </a:stretch>
        </p:blipFill>
        <p:spPr>
          <a:xfrm>
            <a:off x="4208877" y="2105059"/>
            <a:ext cx="3630198" cy="2647881"/>
          </a:xfrm>
          <a:prstGeom prst="rect">
            <a:avLst/>
          </a:prstGeom>
        </p:spPr>
      </p:pic>
      <p:sp>
        <p:nvSpPr>
          <p:cNvPr id="13" name="Slide Number Placeholder 4">
            <a:extLst>
              <a:ext uri="{FF2B5EF4-FFF2-40B4-BE49-F238E27FC236}">
                <a16:creationId xmlns:a16="http://schemas.microsoft.com/office/drawing/2014/main" id="{A6B55BFA-F941-FA8E-5F26-C7A04D1B766D}"/>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36</a:t>
            </a:fld>
            <a:r>
              <a:rPr lang="en-US" sz="1800"/>
              <a:t>/42</a:t>
            </a:r>
            <a:endParaRPr lang="en-US" sz="1800" dirty="0"/>
          </a:p>
        </p:txBody>
      </p:sp>
    </p:spTree>
    <p:extLst>
      <p:ext uri="{BB962C8B-B14F-4D97-AF65-F5344CB8AC3E}">
        <p14:creationId xmlns:p14="http://schemas.microsoft.com/office/powerpoint/2010/main" val="23899374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7F405-850E-E575-1699-7EA54D777DF8}"/>
              </a:ext>
            </a:extLst>
          </p:cNvPr>
          <p:cNvSpPr>
            <a:spLocks noGrp="1"/>
          </p:cNvSpPr>
          <p:nvPr>
            <p:ph type="title"/>
          </p:nvPr>
        </p:nvSpPr>
        <p:spPr/>
        <p:txBody>
          <a:bodyPr/>
          <a:lstStyle/>
          <a:p>
            <a:pPr algn="ctr"/>
            <a:r>
              <a:rPr lang="en-US" b="1" dirty="0"/>
              <a:t>Conclusion</a:t>
            </a:r>
          </a:p>
        </p:txBody>
      </p:sp>
      <p:sp>
        <p:nvSpPr>
          <p:cNvPr id="3" name="Content Placeholder 2">
            <a:extLst>
              <a:ext uri="{FF2B5EF4-FFF2-40B4-BE49-F238E27FC236}">
                <a16:creationId xmlns:a16="http://schemas.microsoft.com/office/drawing/2014/main" id="{B8C1476C-99D8-C516-6BA4-9C6981E28405}"/>
              </a:ext>
            </a:extLst>
          </p:cNvPr>
          <p:cNvSpPr>
            <a:spLocks noGrp="1"/>
          </p:cNvSpPr>
          <p:nvPr>
            <p:ph idx="1"/>
          </p:nvPr>
        </p:nvSpPr>
        <p:spPr>
          <a:xfrm>
            <a:off x="905570" y="2335645"/>
            <a:ext cx="10843083" cy="3416300"/>
          </a:xfrm>
        </p:spPr>
        <p:txBody>
          <a:bodyPr>
            <a:noAutofit/>
          </a:bodyPr>
          <a:lstStyle/>
          <a:p>
            <a:pPr>
              <a:lnSpc>
                <a:spcPct val="150000"/>
              </a:lnSpc>
            </a:pPr>
            <a:r>
              <a:rPr lang="en-US" sz="2000" dirty="0">
                <a:solidFill>
                  <a:schemeClr val="tx1"/>
                </a:solidFill>
                <a:latin typeface="+mj-lt"/>
              </a:rPr>
              <a:t>The rheological  behavior, Newtonian and/or non-Newtonian, of liquid sludge, at various flow rates for both liquid and gas phases.</a:t>
            </a:r>
          </a:p>
          <a:p>
            <a:pPr>
              <a:lnSpc>
                <a:spcPct val="150000"/>
              </a:lnSpc>
            </a:pPr>
            <a:r>
              <a:rPr lang="en-US" sz="2000" dirty="0">
                <a:solidFill>
                  <a:schemeClr val="tx1"/>
                </a:solidFill>
                <a:latin typeface="+mj-lt"/>
              </a:rPr>
              <a:t>During the intervals when the airlift pump undergoes a rest period, if the fluid exhibits a non-Newtonian behavior, residuals will start to accumulate.</a:t>
            </a:r>
          </a:p>
          <a:p>
            <a:pPr>
              <a:lnSpc>
                <a:spcPct val="150000"/>
              </a:lnSpc>
            </a:pPr>
            <a:r>
              <a:rPr lang="en-US" sz="2000" dirty="0">
                <a:solidFill>
                  <a:schemeClr val="tx1"/>
                </a:solidFill>
                <a:latin typeface="+mj-lt"/>
              </a:rPr>
              <a:t>Having a velocity contours and Newtonian fluid behavior at digester’s bed decreases the accumulation of residuals. </a:t>
            </a:r>
          </a:p>
          <a:p>
            <a:pPr>
              <a:lnSpc>
                <a:spcPct val="150000"/>
              </a:lnSpc>
            </a:pPr>
            <a:r>
              <a:rPr lang="en-US" sz="2000" dirty="0">
                <a:solidFill>
                  <a:schemeClr val="tx1"/>
                </a:solidFill>
                <a:latin typeface="+mj-lt"/>
              </a:rPr>
              <a:t>Emphasis the  efficiency of Airlift pumps over CSTRs, in enhancing the yield product of biogas.</a:t>
            </a:r>
          </a:p>
        </p:txBody>
      </p:sp>
      <p:sp>
        <p:nvSpPr>
          <p:cNvPr id="5" name="Date Placeholder 4">
            <a:extLst>
              <a:ext uri="{FF2B5EF4-FFF2-40B4-BE49-F238E27FC236}">
                <a16:creationId xmlns:a16="http://schemas.microsoft.com/office/drawing/2014/main" id="{67F52441-A547-CBBC-B0D8-88C0A813DDCA}"/>
              </a:ext>
            </a:extLst>
          </p:cNvPr>
          <p:cNvSpPr>
            <a:spLocks noGrp="1"/>
          </p:cNvSpPr>
          <p:nvPr>
            <p:ph type="dt" sz="half" idx="10"/>
          </p:nvPr>
        </p:nvSpPr>
        <p:spPr/>
        <p:txBody>
          <a:bodyPr/>
          <a:lstStyle/>
          <a:p>
            <a:fld id="{E4676869-4896-42A4-A266-725942EE930E}" type="datetime1">
              <a:rPr lang="en-US" smtClean="0"/>
              <a:t>1/8/2024</a:t>
            </a:fld>
            <a:endParaRPr lang="en-US"/>
          </a:p>
        </p:txBody>
      </p:sp>
      <p:sp>
        <p:nvSpPr>
          <p:cNvPr id="4" name="Slide Number Placeholder 4">
            <a:extLst>
              <a:ext uri="{FF2B5EF4-FFF2-40B4-BE49-F238E27FC236}">
                <a16:creationId xmlns:a16="http://schemas.microsoft.com/office/drawing/2014/main" id="{92CD48DF-B1A9-8031-E9BD-AFABD86813B9}"/>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37</a:t>
            </a:fld>
            <a:r>
              <a:rPr lang="en-US" sz="1800" dirty="0"/>
              <a:t>/42</a:t>
            </a:r>
          </a:p>
        </p:txBody>
      </p:sp>
    </p:spTree>
    <p:extLst>
      <p:ext uri="{BB962C8B-B14F-4D97-AF65-F5344CB8AC3E}">
        <p14:creationId xmlns:p14="http://schemas.microsoft.com/office/powerpoint/2010/main" val="6470373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CB30DB73-4F0E-BB22-CFA0-EAE3CB434478}"/>
              </a:ext>
            </a:extLst>
          </p:cNvPr>
          <p:cNvSpPr/>
          <p:nvPr/>
        </p:nvSpPr>
        <p:spPr>
          <a:xfrm>
            <a:off x="278771" y="170598"/>
            <a:ext cx="5810250" cy="1695450"/>
          </a:xfrm>
          <a:prstGeom prst="round2DiagRect">
            <a:avLst/>
          </a:prstGeom>
          <a:solidFill>
            <a:srgbClr val="5976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B2826C-5196-466D-6449-052983D57ADD}"/>
              </a:ext>
            </a:extLst>
          </p:cNvPr>
          <p:cNvSpPr>
            <a:spLocks noGrp="1"/>
          </p:cNvSpPr>
          <p:nvPr>
            <p:ph type="title"/>
          </p:nvPr>
        </p:nvSpPr>
        <p:spPr>
          <a:xfrm>
            <a:off x="-1189749" y="694267"/>
            <a:ext cx="8761413" cy="706964"/>
          </a:xfrm>
        </p:spPr>
        <p:txBody>
          <a:bodyPr/>
          <a:lstStyle/>
          <a:p>
            <a:pPr algn="ctr"/>
            <a:r>
              <a:rPr lang="en-US" b="1" dirty="0"/>
              <a:t>Accepted Publication</a:t>
            </a:r>
          </a:p>
        </p:txBody>
      </p:sp>
      <p:sp>
        <p:nvSpPr>
          <p:cNvPr id="3" name="Content Placeholder 2">
            <a:extLst>
              <a:ext uri="{FF2B5EF4-FFF2-40B4-BE49-F238E27FC236}">
                <a16:creationId xmlns:a16="http://schemas.microsoft.com/office/drawing/2014/main" id="{4EA87B42-8885-BC79-1733-6FCD62D95B26}"/>
              </a:ext>
            </a:extLst>
          </p:cNvPr>
          <p:cNvSpPr>
            <a:spLocks noGrp="1"/>
          </p:cNvSpPr>
          <p:nvPr>
            <p:ph idx="1"/>
          </p:nvPr>
        </p:nvSpPr>
        <p:spPr>
          <a:xfrm>
            <a:off x="149802" y="3223477"/>
            <a:ext cx="6215663" cy="1005623"/>
          </a:xfrm>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a:t>
            </a:r>
            <a:r>
              <a:rPr lang="en-US" b="1" kern="100" dirty="0">
                <a:effectLst/>
                <a:latin typeface="Times New Roman" panose="02020603050405020304" pitchFamily="18" charset="0"/>
                <a:ea typeface="Calibri" panose="020F0502020204030204" pitchFamily="34" charset="0"/>
                <a:cs typeface="Times New Roman" panose="02020603050405020304" pitchFamily="18" charset="0"/>
              </a:rPr>
              <a:t>Optimizing Biowaste Material Mixing </a:t>
            </a:r>
            <a:r>
              <a:rPr lang="en-US" b="1" kern="100" dirty="0">
                <a:latin typeface="Times New Roman" panose="02020603050405020304" pitchFamily="18" charset="0"/>
                <a:ea typeface="Calibri" panose="020F0502020204030204" pitchFamily="34" charset="0"/>
                <a:cs typeface="Times New Roman" panose="02020603050405020304" pitchFamily="18" charset="0"/>
              </a:rPr>
              <a:t>f</a:t>
            </a:r>
            <a:r>
              <a:rPr lang="en-US" b="1" kern="100" dirty="0">
                <a:effectLst/>
                <a:latin typeface="Times New Roman" panose="02020603050405020304" pitchFamily="18" charset="0"/>
                <a:ea typeface="Calibri" panose="020F0502020204030204" pitchFamily="34" charset="0"/>
                <a:cs typeface="Times New Roman" panose="02020603050405020304" pitchFamily="18" charset="0"/>
              </a:rPr>
              <a:t>or </a:t>
            </a:r>
            <a:r>
              <a:rPr lang="en-US" b="1" kern="100" dirty="0">
                <a:latin typeface="Times New Roman" panose="02020603050405020304" pitchFamily="18" charset="0"/>
                <a:ea typeface="Calibri" panose="020F0502020204030204" pitchFamily="34" charset="0"/>
                <a:cs typeface="Times New Roman" panose="02020603050405020304" pitchFamily="18" charset="0"/>
              </a:rPr>
              <a:t>E</a:t>
            </a:r>
            <a:r>
              <a:rPr lang="en-US" b="1" kern="100" dirty="0">
                <a:effectLst/>
                <a:latin typeface="Times New Roman" panose="02020603050405020304" pitchFamily="18" charset="0"/>
                <a:ea typeface="Calibri" panose="020F0502020204030204" pitchFamily="34" charset="0"/>
                <a:cs typeface="Times New Roman" panose="02020603050405020304" pitchFamily="18" charset="0"/>
              </a:rPr>
              <a:t>fficient Biogas Production v</a:t>
            </a:r>
            <a:r>
              <a:rPr lang="en-US" b="1" kern="100" dirty="0">
                <a:latin typeface="Times New Roman" panose="02020603050405020304" pitchFamily="18" charset="0"/>
                <a:ea typeface="Calibri" panose="020F0502020204030204" pitchFamily="34" charset="0"/>
                <a:cs typeface="Times New Roman" panose="02020603050405020304" pitchFamily="18" charset="0"/>
              </a:rPr>
              <a:t>ia </a:t>
            </a:r>
            <a:r>
              <a:rPr lang="en-US" b="1" kern="100" dirty="0">
                <a:effectLst/>
                <a:latin typeface="Times New Roman" panose="02020603050405020304" pitchFamily="18" charset="0"/>
                <a:ea typeface="Calibri" panose="020F0502020204030204" pitchFamily="34" charset="0"/>
                <a:cs typeface="Times New Roman" panose="02020603050405020304" pitchFamily="18" charset="0"/>
              </a:rPr>
              <a:t>Airlift Pump-Equipped Digesters”</a:t>
            </a:r>
            <a:endParaRPr lang="en-US" b="1" dirty="0">
              <a:latin typeface="Times New Roman" panose="02020603050405020304" pitchFamily="18" charset="0"/>
              <a:cs typeface="Times New Roman" panose="02020603050405020304" pitchFamily="18" charset="0"/>
            </a:endParaRPr>
          </a:p>
        </p:txBody>
      </p:sp>
      <p:sp>
        <p:nvSpPr>
          <p:cNvPr id="6" name="Slide Number Placeholder 4">
            <a:extLst>
              <a:ext uri="{FF2B5EF4-FFF2-40B4-BE49-F238E27FC236}">
                <a16:creationId xmlns:a16="http://schemas.microsoft.com/office/drawing/2014/main" id="{7D505B81-5F21-1E4C-449F-B22A8B36B953}"/>
              </a:ext>
            </a:extLst>
          </p:cNvPr>
          <p:cNvSpPr>
            <a:spLocks noGrp="1"/>
          </p:cNvSpPr>
          <p:nvPr>
            <p:ph type="sldNum" sz="quarter" idx="12"/>
          </p:nvPr>
        </p:nvSpPr>
        <p:spPr>
          <a:xfrm>
            <a:off x="10266141" y="638175"/>
            <a:ext cx="999045" cy="409574"/>
          </a:xfrm>
        </p:spPr>
        <p:txBody>
          <a:bodyPr/>
          <a:lstStyle/>
          <a:p>
            <a:r>
              <a:rPr lang="en-US" sz="1800" dirty="0"/>
              <a:t>26/26</a:t>
            </a:r>
          </a:p>
        </p:txBody>
      </p:sp>
      <p:pic>
        <p:nvPicPr>
          <p:cNvPr id="7" name="Picture 6">
            <a:extLst>
              <a:ext uri="{FF2B5EF4-FFF2-40B4-BE49-F238E27FC236}">
                <a16:creationId xmlns:a16="http://schemas.microsoft.com/office/drawing/2014/main" id="{1640ADEB-3FAE-11AB-9554-BD444094FD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4664" y="117824"/>
            <a:ext cx="5824209" cy="6622351"/>
          </a:xfrm>
          <a:prstGeom prst="rect">
            <a:avLst/>
          </a:prstGeom>
        </p:spPr>
      </p:pic>
    </p:spTree>
    <p:extLst>
      <p:ext uri="{BB962C8B-B14F-4D97-AF65-F5344CB8AC3E}">
        <p14:creationId xmlns:p14="http://schemas.microsoft.com/office/powerpoint/2010/main" val="3673933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5DECF-3C3B-6A57-9732-29110518240A}"/>
              </a:ext>
            </a:extLst>
          </p:cNvPr>
          <p:cNvSpPr>
            <a:spLocks noGrp="1"/>
          </p:cNvSpPr>
          <p:nvPr>
            <p:ph type="title"/>
          </p:nvPr>
        </p:nvSpPr>
        <p:spPr>
          <a:xfrm>
            <a:off x="2990912" y="685759"/>
            <a:ext cx="5628246" cy="1295400"/>
          </a:xfrm>
        </p:spPr>
        <p:txBody>
          <a:bodyPr/>
          <a:lstStyle/>
          <a:p>
            <a:pPr algn="ctr"/>
            <a:r>
              <a:rPr lang="en-US" b="1" dirty="0"/>
              <a:t>Submitted Manuscript for Publication</a:t>
            </a:r>
          </a:p>
        </p:txBody>
      </p:sp>
      <p:sp>
        <p:nvSpPr>
          <p:cNvPr id="3" name="Content Placeholder 2">
            <a:extLst>
              <a:ext uri="{FF2B5EF4-FFF2-40B4-BE49-F238E27FC236}">
                <a16:creationId xmlns:a16="http://schemas.microsoft.com/office/drawing/2014/main" id="{A7070E27-DEFF-127A-91BD-26E80325B90A}"/>
              </a:ext>
            </a:extLst>
          </p:cNvPr>
          <p:cNvSpPr>
            <a:spLocks noGrp="1"/>
          </p:cNvSpPr>
          <p:nvPr>
            <p:ph idx="1"/>
          </p:nvPr>
        </p:nvSpPr>
        <p:spPr>
          <a:xfrm>
            <a:off x="1424329" y="2917825"/>
            <a:ext cx="8761412" cy="3416300"/>
          </a:xfrm>
        </p:spPr>
        <p:txBody>
          <a:bodyPr/>
          <a:lstStyle/>
          <a:p>
            <a:pPr marL="0" indent="0" algn="ctr">
              <a:buNone/>
            </a:pPr>
            <a:r>
              <a:rPr lang="en-US" b="1" dirty="0">
                <a:latin typeface="Times New Roman" panose="02020603050405020304" pitchFamily="18" charset="0"/>
                <a:cs typeface="Times New Roman" panose="02020603050405020304" pitchFamily="18" charset="0"/>
              </a:rPr>
              <a:t>“</a:t>
            </a:r>
            <a:r>
              <a:rPr lang="en-US" b="1" kern="100" dirty="0">
                <a:latin typeface="Times New Roman" panose="02020603050405020304" pitchFamily="18" charset="0"/>
                <a:cs typeface="Times New Roman" panose="02020603050405020304" pitchFamily="18" charset="0"/>
              </a:rPr>
              <a:t>B</a:t>
            </a: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rief review of Biowaste Material Mixing </a:t>
            </a:r>
            <a:r>
              <a:rPr lang="en-US" sz="1800" b="1" kern="100" dirty="0">
                <a:latin typeface="Times New Roman" panose="02020603050405020304" pitchFamily="18" charset="0"/>
                <a:ea typeface="Calibri" panose="020F0502020204030204" pitchFamily="34" charset="0"/>
                <a:cs typeface="Times New Roman" panose="02020603050405020304" pitchFamily="18" charset="0"/>
              </a:rPr>
              <a:t>f</a:t>
            </a: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or </a:t>
            </a:r>
            <a:r>
              <a:rPr lang="en-US" sz="1800" b="1" kern="100" dirty="0">
                <a:latin typeface="Times New Roman" panose="02020603050405020304" pitchFamily="18" charset="0"/>
                <a:ea typeface="Calibri" panose="020F0502020204030204" pitchFamily="34" charset="0"/>
                <a:cs typeface="Times New Roman" panose="02020603050405020304" pitchFamily="18" charset="0"/>
              </a:rPr>
              <a:t>E</a:t>
            </a: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fficient Biogas Production”</a:t>
            </a:r>
            <a:endParaRPr lang="en-US" dirty="0"/>
          </a:p>
        </p:txBody>
      </p:sp>
      <p:pic>
        <p:nvPicPr>
          <p:cNvPr id="7" name="Picture 6">
            <a:extLst>
              <a:ext uri="{FF2B5EF4-FFF2-40B4-BE49-F238E27FC236}">
                <a16:creationId xmlns:a16="http://schemas.microsoft.com/office/drawing/2014/main" id="{9028AE13-37F9-DCA4-3530-D6BAB9299E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700" y="3851195"/>
            <a:ext cx="7228550" cy="2559129"/>
          </a:xfrm>
          <a:prstGeom prst="rect">
            <a:avLst/>
          </a:prstGeom>
        </p:spPr>
      </p:pic>
      <p:pic>
        <p:nvPicPr>
          <p:cNvPr id="9" name="Picture 8">
            <a:extLst>
              <a:ext uri="{FF2B5EF4-FFF2-40B4-BE49-F238E27FC236}">
                <a16:creationId xmlns:a16="http://schemas.microsoft.com/office/drawing/2014/main" id="{53B8CDED-BFDB-B60D-F98B-FD7E91FFA9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6250" y="4457700"/>
            <a:ext cx="2667372" cy="1952624"/>
          </a:xfrm>
          <a:prstGeom prst="rect">
            <a:avLst/>
          </a:prstGeom>
        </p:spPr>
      </p:pic>
      <p:sp>
        <p:nvSpPr>
          <p:cNvPr id="13" name="Slide Number Placeholder 4">
            <a:extLst>
              <a:ext uri="{FF2B5EF4-FFF2-40B4-BE49-F238E27FC236}">
                <a16:creationId xmlns:a16="http://schemas.microsoft.com/office/drawing/2014/main" id="{05725FFF-8CC4-60BC-9F43-E1F3FBEAFDC1}"/>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39</a:t>
            </a:fld>
            <a:r>
              <a:rPr lang="en-US" sz="1800" dirty="0"/>
              <a:t>/42</a:t>
            </a:r>
          </a:p>
        </p:txBody>
      </p:sp>
    </p:spTree>
    <p:extLst>
      <p:ext uri="{BB962C8B-B14F-4D97-AF65-F5344CB8AC3E}">
        <p14:creationId xmlns:p14="http://schemas.microsoft.com/office/powerpoint/2010/main" val="110030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7398BF-DD26-3112-7C7B-B0411B6AE135}"/>
              </a:ext>
            </a:extLst>
          </p:cNvPr>
          <p:cNvSpPr/>
          <p:nvPr/>
        </p:nvSpPr>
        <p:spPr>
          <a:xfrm>
            <a:off x="10382250" y="0"/>
            <a:ext cx="1257300" cy="1171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itle 1">
            <a:extLst>
              <a:ext uri="{FF2B5EF4-FFF2-40B4-BE49-F238E27FC236}">
                <a16:creationId xmlns:a16="http://schemas.microsoft.com/office/drawing/2014/main" id="{6E5D882F-A336-C0C7-8DC8-BB77326D4910}"/>
              </a:ext>
            </a:extLst>
          </p:cNvPr>
          <p:cNvSpPr>
            <a:spLocks noGrp="1"/>
          </p:cNvSpPr>
          <p:nvPr>
            <p:ph type="title"/>
          </p:nvPr>
        </p:nvSpPr>
        <p:spPr>
          <a:xfrm>
            <a:off x="391906" y="1274231"/>
            <a:ext cx="5704094" cy="3059643"/>
          </a:xfrm>
        </p:spPr>
        <p:txBody>
          <a:bodyPr>
            <a:noAutofit/>
          </a:bodyPr>
          <a:lstStyle/>
          <a:p>
            <a:pPr algn="ctr"/>
            <a:r>
              <a:rPr lang="en-US" sz="4000" b="1" dirty="0"/>
              <a:t>Phases of the </a:t>
            </a:r>
            <a:br>
              <a:rPr lang="en-US" sz="4000" b="1" dirty="0"/>
            </a:br>
            <a:r>
              <a:rPr lang="en-US" sz="4000" b="1" dirty="0"/>
              <a:t>Anaerobic Digestion Process</a:t>
            </a:r>
          </a:p>
        </p:txBody>
      </p:sp>
      <p:pic>
        <p:nvPicPr>
          <p:cNvPr id="9" name="Picture Placeholder 8">
            <a:extLst>
              <a:ext uri="{FF2B5EF4-FFF2-40B4-BE49-F238E27FC236}">
                <a16:creationId xmlns:a16="http://schemas.microsoft.com/office/drawing/2014/main" id="{C0245299-2C94-A7B5-F38E-0AB060DC9189}"/>
              </a:ext>
            </a:extLst>
          </p:cNvPr>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558" r="558"/>
          <a:stretch/>
        </p:blipFill>
        <p:spPr bwMode="auto">
          <a:xfrm>
            <a:off x="6253018" y="230332"/>
            <a:ext cx="6015182" cy="6057900"/>
          </a:xfrm>
          <a:prstGeom prst="rect">
            <a:avLst/>
          </a:prstGeom>
          <a:noFill/>
          <a:ln>
            <a:noFill/>
          </a:ln>
          <a:extLst>
            <a:ext uri="{53640926-AAD7-44D8-BBD7-CCE9431645EC}">
              <a14:shadowObscured xmlns:a14="http://schemas.microsoft.com/office/drawing/2010/main"/>
            </a:ext>
          </a:extLst>
        </p:spPr>
      </p:pic>
      <p:sp>
        <p:nvSpPr>
          <p:cNvPr id="5" name="Date Placeholder 4">
            <a:extLst>
              <a:ext uri="{FF2B5EF4-FFF2-40B4-BE49-F238E27FC236}">
                <a16:creationId xmlns:a16="http://schemas.microsoft.com/office/drawing/2014/main" id="{C7DEDF7D-44D8-BF28-22DC-5EBD4D75B573}"/>
              </a:ext>
            </a:extLst>
          </p:cNvPr>
          <p:cNvSpPr>
            <a:spLocks noGrp="1"/>
          </p:cNvSpPr>
          <p:nvPr>
            <p:ph type="dt" sz="half" idx="10"/>
          </p:nvPr>
        </p:nvSpPr>
        <p:spPr/>
        <p:txBody>
          <a:bodyPr/>
          <a:lstStyle/>
          <a:p>
            <a:fld id="{EAB9BA8D-1E71-4869-B998-D868175FFE62}" type="datetime1">
              <a:rPr lang="en-US" smtClean="0"/>
              <a:t>1/8/2024</a:t>
            </a:fld>
            <a:endParaRPr lang="en-US"/>
          </a:p>
        </p:txBody>
      </p:sp>
      <p:sp>
        <p:nvSpPr>
          <p:cNvPr id="6" name="Slide Number Placeholder 5">
            <a:extLst>
              <a:ext uri="{FF2B5EF4-FFF2-40B4-BE49-F238E27FC236}">
                <a16:creationId xmlns:a16="http://schemas.microsoft.com/office/drawing/2014/main" id="{C2D0484E-17C4-2E29-443E-AA91EB04CFD2}"/>
              </a:ext>
            </a:extLst>
          </p:cNvPr>
          <p:cNvSpPr>
            <a:spLocks noGrp="1"/>
          </p:cNvSpPr>
          <p:nvPr>
            <p:ph type="sldNum" sz="quarter" idx="12"/>
          </p:nvPr>
        </p:nvSpPr>
        <p:spPr/>
        <p:txBody>
          <a:bodyPr/>
          <a:lstStyle/>
          <a:p>
            <a:fld id="{B4FD03F7-A75A-47A6-B026-AEC2AD4D4B17}" type="slidenum">
              <a:rPr lang="en-US" smtClean="0"/>
              <a:t>4</a:t>
            </a:fld>
            <a:endParaRPr lang="en-US"/>
          </a:p>
        </p:txBody>
      </p:sp>
      <p:sp>
        <p:nvSpPr>
          <p:cNvPr id="4" name="TextBox 3">
            <a:extLst>
              <a:ext uri="{FF2B5EF4-FFF2-40B4-BE49-F238E27FC236}">
                <a16:creationId xmlns:a16="http://schemas.microsoft.com/office/drawing/2014/main" id="{FD8F2498-A40D-B362-2DA0-27F963564AC7}"/>
              </a:ext>
            </a:extLst>
          </p:cNvPr>
          <p:cNvSpPr txBox="1"/>
          <p:nvPr/>
        </p:nvSpPr>
        <p:spPr>
          <a:xfrm>
            <a:off x="71293" y="6212169"/>
            <a:ext cx="134493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Sources: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Myint</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M., N. </a:t>
            </a: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Nirmalakhandan</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and R.E. </a:t>
            </a: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Speece</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Anaerobic fermentation of cattle manure: Modeling of hydrolysis and acidogenesis.</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Water Research, 2007.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41</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 p. 323-332.</a:t>
            </a:r>
          </a:p>
          <a:p>
            <a:pPr marL="457200" marR="0" lvl="0" indent="-45720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Enzmann</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F., et al., </a:t>
            </a:r>
            <a:r>
              <a:rPr kumimoji="0" lang="en-US" sz="10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Methanogens: biochemical background and biotechnological applications.</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AMB Express, 2018. </a:t>
            </a:r>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8</a:t>
            </a:r>
            <a:r>
              <a:rPr kumimoji="0" lang="en-US" sz="1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(1): p. 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627494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34FD9-1391-4264-FCE5-5CB492AC7D3D}"/>
              </a:ext>
            </a:extLst>
          </p:cNvPr>
          <p:cNvSpPr>
            <a:spLocks noGrp="1"/>
          </p:cNvSpPr>
          <p:nvPr>
            <p:ph type="title"/>
          </p:nvPr>
        </p:nvSpPr>
        <p:spPr>
          <a:xfrm>
            <a:off x="1591126" y="873314"/>
            <a:ext cx="8761413" cy="706964"/>
          </a:xfrm>
        </p:spPr>
        <p:txBody>
          <a:bodyPr/>
          <a:lstStyle/>
          <a:p>
            <a:pPr algn="ctr"/>
            <a:r>
              <a:rPr lang="en-US" b="1" dirty="0">
                <a:solidFill>
                  <a:schemeClr val="tx1"/>
                </a:solidFill>
              </a:rPr>
              <a:t>Acknowledgements</a:t>
            </a:r>
          </a:p>
        </p:txBody>
      </p:sp>
      <p:sp>
        <p:nvSpPr>
          <p:cNvPr id="4" name="Date Placeholder 3">
            <a:extLst>
              <a:ext uri="{FF2B5EF4-FFF2-40B4-BE49-F238E27FC236}">
                <a16:creationId xmlns:a16="http://schemas.microsoft.com/office/drawing/2014/main" id="{48BDD796-AD00-B25C-2D99-3397AEB5971B}"/>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99D6118C-8919-EE4B-72E7-C44DAEE71821}"/>
              </a:ext>
            </a:extLst>
          </p:cNvPr>
          <p:cNvSpPr>
            <a:spLocks noGrp="1"/>
          </p:cNvSpPr>
          <p:nvPr>
            <p:ph type="sldNum" sz="quarter" idx="12"/>
          </p:nvPr>
        </p:nvSpPr>
        <p:spPr/>
        <p:txBody>
          <a:bodyPr/>
          <a:lstStyle/>
          <a:p>
            <a:fld id="{B4FD03F7-A75A-47A6-B026-AEC2AD4D4B17}" type="slidenum">
              <a:rPr lang="en-US" smtClean="0"/>
              <a:t>40</a:t>
            </a:fld>
            <a:endParaRPr lang="en-US"/>
          </a:p>
        </p:txBody>
      </p:sp>
      <p:pic>
        <p:nvPicPr>
          <p:cNvPr id="2052" name="Picture 4" descr="FloNergia">
            <a:extLst>
              <a:ext uri="{FF2B5EF4-FFF2-40B4-BE49-F238E27FC236}">
                <a16:creationId xmlns:a16="http://schemas.microsoft.com/office/drawing/2014/main" id="{3DB975A0-210A-AA16-B261-A39D0E5694C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67630" y="4343400"/>
            <a:ext cx="5381624" cy="1866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4" name="Picture 6" descr="An-Najah National University : History and Traditions">
            <a:extLst>
              <a:ext uri="{FF2B5EF4-FFF2-40B4-BE49-F238E27FC236}">
                <a16:creationId xmlns:a16="http://schemas.microsoft.com/office/drawing/2014/main" id="{6D3507C2-15C6-91F4-A123-079C0E0F25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21" t="10116" r="10122" b="11626"/>
          <a:stretch/>
        </p:blipFill>
        <p:spPr bwMode="auto">
          <a:xfrm>
            <a:off x="9143999" y="1905000"/>
            <a:ext cx="2497538" cy="2438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79C71D1-0BD9-7EB5-F3A9-EDD11A5EDD1F}"/>
              </a:ext>
            </a:extLst>
          </p:cNvPr>
          <p:cNvSpPr/>
          <p:nvPr/>
        </p:nvSpPr>
        <p:spPr>
          <a:xfrm>
            <a:off x="10448924" y="0"/>
            <a:ext cx="695325" cy="11334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8" name="Picture 10" descr="University of Guelph Bookstore - Pop-It Phone Grip">
            <a:extLst>
              <a:ext uri="{FF2B5EF4-FFF2-40B4-BE49-F238E27FC236}">
                <a16:creationId xmlns:a16="http://schemas.microsoft.com/office/drawing/2014/main" id="{550D50AD-5190-3FD7-06D4-6CBF576C4B6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113" t="9270" r="10817" b="11993"/>
          <a:stretch/>
        </p:blipFill>
        <p:spPr bwMode="auto">
          <a:xfrm>
            <a:off x="561975" y="1734506"/>
            <a:ext cx="2266950" cy="22574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8" name="Slide Number Placeholder 4">
            <a:extLst>
              <a:ext uri="{FF2B5EF4-FFF2-40B4-BE49-F238E27FC236}">
                <a16:creationId xmlns:a16="http://schemas.microsoft.com/office/drawing/2014/main" id="{A2260D84-6309-09FE-8EED-96AD486C2D61}"/>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40</a:t>
            </a:fld>
            <a:r>
              <a:rPr lang="en-US" sz="1800"/>
              <a:t>/42</a:t>
            </a:r>
            <a:endParaRPr lang="en-US" sz="1800" dirty="0"/>
          </a:p>
        </p:txBody>
      </p:sp>
    </p:spTree>
    <p:extLst>
      <p:ext uri="{BB962C8B-B14F-4D97-AF65-F5344CB8AC3E}">
        <p14:creationId xmlns:p14="http://schemas.microsoft.com/office/powerpoint/2010/main" val="2713592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p:cNvSpPr>
            <a:spLocks noGrp="1"/>
          </p:cNvSpPr>
          <p:nvPr>
            <p:ph type="title"/>
          </p:nvPr>
        </p:nvSpPr>
        <p:spPr>
          <a:xfrm>
            <a:off x="609600" y="226991"/>
            <a:ext cx="10972800" cy="685800"/>
          </a:xfrm>
        </p:spPr>
        <p:txBody>
          <a:bodyPr>
            <a:normAutofit/>
          </a:bodyPr>
          <a:lstStyle/>
          <a:p>
            <a:pPr algn="ctr"/>
            <a:r>
              <a:rPr lang="en-US" sz="3600" b="1" dirty="0">
                <a:solidFill>
                  <a:prstClr val="black"/>
                </a:solidFill>
                <a:latin typeface="Times New Roman" pitchFamily="18" charset="0"/>
                <a:cs typeface="Times New Roman" pitchFamily="18" charset="0"/>
              </a:rPr>
              <a:t>Acknowledgements</a:t>
            </a:r>
            <a:endParaRPr lang="en-US" sz="3600" b="1" dirty="0"/>
          </a:p>
        </p:txBody>
      </p:sp>
      <p:sp>
        <p:nvSpPr>
          <p:cNvPr id="13" name="Rounded Rectangle 12"/>
          <p:cNvSpPr>
            <a:spLocks/>
          </p:cNvSpPr>
          <p:nvPr/>
        </p:nvSpPr>
        <p:spPr>
          <a:xfrm>
            <a:off x="28574" y="4396450"/>
            <a:ext cx="4171950" cy="749141"/>
          </a:xfrm>
          <a:prstGeom prst="round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ctr" fontAlgn="base"/>
            <a:r>
              <a:rPr lang="en-US" sz="1400" b="1" dirty="0">
                <a:latin typeface="+mj-lt"/>
              </a:rPr>
              <a:t>Dr. Ihab Surakji</a:t>
            </a:r>
            <a:endParaRPr lang="en-US" sz="1400" dirty="0">
              <a:latin typeface="+mj-lt"/>
            </a:endParaRPr>
          </a:p>
          <a:p>
            <a:pPr algn="ctr"/>
            <a:r>
              <a:rPr lang="en-US" sz="1200" dirty="0">
                <a:solidFill>
                  <a:schemeClr val="tx1"/>
                </a:solidFill>
                <a:latin typeface="+mj-lt"/>
                <a:cs typeface="Times New Roman" pitchFamily="18" charset="0"/>
              </a:rPr>
              <a:t>Head of Mechanical and Mechatronics Engineering </a:t>
            </a:r>
            <a:br>
              <a:rPr lang="en-US" sz="1200" dirty="0">
                <a:solidFill>
                  <a:schemeClr val="tx1"/>
                </a:solidFill>
                <a:latin typeface="+mj-lt"/>
                <a:cs typeface="Times New Roman" pitchFamily="18" charset="0"/>
              </a:rPr>
            </a:br>
            <a:r>
              <a:rPr lang="en-US" sz="1200" dirty="0">
                <a:solidFill>
                  <a:schemeClr val="tx1"/>
                </a:solidFill>
                <a:latin typeface="+mj-lt"/>
                <a:cs typeface="Times New Roman" pitchFamily="18" charset="0"/>
              </a:rPr>
              <a:t>An-Najah University , Palestine</a:t>
            </a:r>
          </a:p>
        </p:txBody>
      </p:sp>
      <p:sp>
        <p:nvSpPr>
          <p:cNvPr id="17" name="Rounded Rectangle 16"/>
          <p:cNvSpPr>
            <a:spLocks/>
          </p:cNvSpPr>
          <p:nvPr/>
        </p:nvSpPr>
        <p:spPr>
          <a:xfrm>
            <a:off x="8172449" y="4396450"/>
            <a:ext cx="2990850" cy="749141"/>
          </a:xfrm>
          <a:prstGeom prst="round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buSzPct val="65000"/>
            </a:pPr>
            <a:r>
              <a:rPr lang="en-US" sz="1400" b="1" dirty="0">
                <a:latin typeface="+mj-lt"/>
                <a:cs typeface="Times New Roman" pitchFamily="18" charset="0"/>
              </a:rPr>
              <a:t>Dr. Amjad El-</a:t>
            </a:r>
            <a:r>
              <a:rPr lang="en-US" sz="1400" b="1" dirty="0" err="1">
                <a:latin typeface="+mj-lt"/>
                <a:cs typeface="Times New Roman" pitchFamily="18" charset="0"/>
              </a:rPr>
              <a:t>Qanni</a:t>
            </a:r>
            <a:endParaRPr lang="en-US" sz="1400" dirty="0">
              <a:latin typeface="+mj-lt"/>
              <a:cs typeface="Times New Roman" pitchFamily="18" charset="0"/>
            </a:endParaRPr>
          </a:p>
          <a:p>
            <a:pPr>
              <a:buSzPct val="65000"/>
            </a:pPr>
            <a:r>
              <a:rPr lang="en-US" sz="1200" dirty="0">
                <a:latin typeface="+mj-lt"/>
                <a:cs typeface="Times New Roman" pitchFamily="18" charset="0"/>
              </a:rPr>
              <a:t>Assistant Professor</a:t>
            </a:r>
            <a:br>
              <a:rPr lang="en-US" sz="1200" dirty="0">
                <a:latin typeface="+mj-lt"/>
                <a:cs typeface="Times New Roman" pitchFamily="18" charset="0"/>
              </a:rPr>
            </a:br>
            <a:r>
              <a:rPr lang="en-US" sz="1200" dirty="0">
                <a:latin typeface="+mj-lt"/>
                <a:cs typeface="Times New Roman" pitchFamily="18" charset="0"/>
              </a:rPr>
              <a:t>An-Najah National University</a:t>
            </a:r>
          </a:p>
        </p:txBody>
      </p:sp>
      <p:pic>
        <p:nvPicPr>
          <p:cNvPr id="3074" name="Picture 2">
            <a:extLst>
              <a:ext uri="{FF2B5EF4-FFF2-40B4-BE49-F238E27FC236}">
                <a16:creationId xmlns:a16="http://schemas.microsoft.com/office/drawing/2014/main" id="{807425AA-994E-6745-AB4D-E3A446C935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1704" y="2250639"/>
            <a:ext cx="1430440" cy="200261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40C4E6B6-DE54-2419-EDFF-FF74C83D58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5386" y="2295224"/>
            <a:ext cx="1704975" cy="200261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Wael Ahmed - University of Guelph | LinkedIn">
            <a:extLst>
              <a:ext uri="{FF2B5EF4-FFF2-40B4-BE49-F238E27FC236}">
                <a16:creationId xmlns:a16="http://schemas.microsoft.com/office/drawing/2014/main" id="{BE24BFFC-69CA-44BD-F4DE-2ADB8D0398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2290" y="2295224"/>
            <a:ext cx="2002615" cy="2002615"/>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6">
            <a:extLst>
              <a:ext uri="{FF2B5EF4-FFF2-40B4-BE49-F238E27FC236}">
                <a16:creationId xmlns:a16="http://schemas.microsoft.com/office/drawing/2014/main" id="{CD7FF2C8-F8F6-07C5-F475-694013403926}"/>
              </a:ext>
            </a:extLst>
          </p:cNvPr>
          <p:cNvSpPr>
            <a:spLocks/>
          </p:cNvSpPr>
          <p:nvPr/>
        </p:nvSpPr>
        <p:spPr>
          <a:xfrm>
            <a:off x="4448173" y="4396450"/>
            <a:ext cx="2990850" cy="749141"/>
          </a:xfrm>
          <a:prstGeom prst="round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ctr">
              <a:buSzPct val="65000"/>
            </a:pPr>
            <a:r>
              <a:rPr lang="en-US" sz="1400" b="1" dirty="0">
                <a:latin typeface="+mj-lt"/>
                <a:cs typeface="Times New Roman" pitchFamily="18" charset="0"/>
              </a:rPr>
              <a:t>Prof. Wael Ahmed</a:t>
            </a:r>
          </a:p>
          <a:p>
            <a:pPr algn="ctr">
              <a:buSzPct val="65000"/>
            </a:pPr>
            <a:r>
              <a:rPr lang="en-US" sz="1200" dirty="0">
                <a:latin typeface="+mj-lt"/>
                <a:cs typeface="Times New Roman" pitchFamily="18" charset="0"/>
              </a:rPr>
              <a:t>Full Professor</a:t>
            </a:r>
            <a:br>
              <a:rPr lang="en-US" sz="1200" dirty="0">
                <a:latin typeface="+mj-lt"/>
                <a:cs typeface="Times New Roman" pitchFamily="18" charset="0"/>
              </a:rPr>
            </a:br>
            <a:r>
              <a:rPr lang="en-US" sz="1200" dirty="0">
                <a:latin typeface="+mj-lt"/>
                <a:cs typeface="Times New Roman" pitchFamily="18" charset="0"/>
              </a:rPr>
              <a:t>University of Guelph, Canada</a:t>
            </a:r>
          </a:p>
        </p:txBody>
      </p:sp>
      <p:sp>
        <p:nvSpPr>
          <p:cNvPr id="3" name="Rectangle 2">
            <a:extLst>
              <a:ext uri="{FF2B5EF4-FFF2-40B4-BE49-F238E27FC236}">
                <a16:creationId xmlns:a16="http://schemas.microsoft.com/office/drawing/2014/main" id="{D7E94957-DB85-FEE5-999A-680CB288BB9F}"/>
              </a:ext>
            </a:extLst>
          </p:cNvPr>
          <p:cNvSpPr/>
          <p:nvPr/>
        </p:nvSpPr>
        <p:spPr>
          <a:xfrm>
            <a:off x="10448924" y="0"/>
            <a:ext cx="695325" cy="11334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4">
            <a:extLst>
              <a:ext uri="{FF2B5EF4-FFF2-40B4-BE49-F238E27FC236}">
                <a16:creationId xmlns:a16="http://schemas.microsoft.com/office/drawing/2014/main" id="{19D6A348-F6B7-BA8E-4B42-E92DBE7A281A}"/>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41</a:t>
            </a:fld>
            <a:r>
              <a:rPr lang="en-US" sz="1800" dirty="0"/>
              <a:t>/42</a:t>
            </a:r>
          </a:p>
        </p:txBody>
      </p:sp>
    </p:spTree>
    <p:extLst>
      <p:ext uri="{BB962C8B-B14F-4D97-AF65-F5344CB8AC3E}">
        <p14:creationId xmlns:p14="http://schemas.microsoft.com/office/powerpoint/2010/main" val="34865883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4B5B-23E3-F204-7E75-4B0168F17FBD}"/>
              </a:ext>
            </a:extLst>
          </p:cNvPr>
          <p:cNvSpPr>
            <a:spLocks noGrp="1"/>
          </p:cNvSpPr>
          <p:nvPr>
            <p:ph type="title"/>
          </p:nvPr>
        </p:nvSpPr>
        <p:spPr/>
        <p:txBody>
          <a:bodyPr/>
          <a:lstStyle/>
          <a:p>
            <a:pPr algn="ctr"/>
            <a:r>
              <a:rPr lang="en-US" sz="4000" b="1" dirty="0"/>
              <a:t>Questions</a:t>
            </a:r>
          </a:p>
        </p:txBody>
      </p:sp>
      <p:sp>
        <p:nvSpPr>
          <p:cNvPr id="6" name="Content Placeholder 5">
            <a:extLst>
              <a:ext uri="{FF2B5EF4-FFF2-40B4-BE49-F238E27FC236}">
                <a16:creationId xmlns:a16="http://schemas.microsoft.com/office/drawing/2014/main" id="{546077AA-C9F8-EDE1-187E-8064F8E9CC6B}"/>
              </a:ext>
            </a:extLst>
          </p:cNvPr>
          <p:cNvSpPr>
            <a:spLocks noGrp="1"/>
          </p:cNvSpPr>
          <p:nvPr>
            <p:ph idx="1"/>
          </p:nvPr>
        </p:nvSpPr>
        <p:spPr>
          <a:xfrm>
            <a:off x="1416258" y="2668155"/>
            <a:ext cx="8761412" cy="3416300"/>
          </a:xfrm>
        </p:spPr>
        <p:txBody>
          <a:bodyPr>
            <a:normAutofit/>
          </a:bodyPr>
          <a:lstStyle/>
          <a:p>
            <a:pPr marL="0" indent="0" algn="ctr">
              <a:buNone/>
            </a:pPr>
            <a:endParaRPr lang="en-US" sz="5000" b="1" dirty="0"/>
          </a:p>
          <a:p>
            <a:pPr marL="0" indent="0" algn="ctr">
              <a:buNone/>
            </a:pPr>
            <a:r>
              <a:rPr lang="en-US" sz="6000" b="1" dirty="0"/>
              <a:t>Thank you!</a:t>
            </a:r>
          </a:p>
        </p:txBody>
      </p:sp>
      <p:sp>
        <p:nvSpPr>
          <p:cNvPr id="3" name="Date Placeholder 3">
            <a:extLst>
              <a:ext uri="{FF2B5EF4-FFF2-40B4-BE49-F238E27FC236}">
                <a16:creationId xmlns:a16="http://schemas.microsoft.com/office/drawing/2014/main" id="{1C798780-34CD-8125-523D-57B0A9E4A375}"/>
              </a:ext>
            </a:extLst>
          </p:cNvPr>
          <p:cNvSpPr>
            <a:spLocks noGrp="1"/>
          </p:cNvSpPr>
          <p:nvPr>
            <p:ph type="dt" sz="half" idx="10"/>
          </p:nvPr>
        </p:nvSpPr>
        <p:spPr/>
        <p:txBody>
          <a:bodyPr/>
          <a:lstStyle/>
          <a:p>
            <a:fld id="{E1758277-E278-4536-9D43-855B2E0EA25B}" type="datetime1">
              <a:rPr lang="en-US" smtClean="0"/>
              <a:t>1/8/2024</a:t>
            </a:fld>
            <a:endParaRPr lang="en-US" dirty="0"/>
          </a:p>
        </p:txBody>
      </p:sp>
      <p:sp>
        <p:nvSpPr>
          <p:cNvPr id="5" name="Slide Number Placeholder 4">
            <a:extLst>
              <a:ext uri="{FF2B5EF4-FFF2-40B4-BE49-F238E27FC236}">
                <a16:creationId xmlns:a16="http://schemas.microsoft.com/office/drawing/2014/main" id="{2D1E2888-CB18-2CDD-311A-BF60ACEBD763}"/>
              </a:ext>
            </a:extLst>
          </p:cNvPr>
          <p:cNvSpPr>
            <a:spLocks noGrp="1"/>
          </p:cNvSpPr>
          <p:nvPr>
            <p:ph type="sldNum" sz="quarter" idx="12"/>
          </p:nvPr>
        </p:nvSpPr>
        <p:spPr>
          <a:xfrm>
            <a:off x="10237566" y="638175"/>
            <a:ext cx="999045" cy="409574"/>
          </a:xfrm>
        </p:spPr>
        <p:txBody>
          <a:bodyPr/>
          <a:lstStyle/>
          <a:p>
            <a:fld id="{B4FD03F7-A75A-47A6-B026-AEC2AD4D4B17}" type="slidenum">
              <a:rPr lang="en-US" sz="1800" smtClean="0"/>
              <a:t>42</a:t>
            </a:fld>
            <a:r>
              <a:rPr lang="en-US" sz="1800" dirty="0"/>
              <a:t>/42</a:t>
            </a:r>
          </a:p>
        </p:txBody>
      </p:sp>
    </p:spTree>
    <p:extLst>
      <p:ext uri="{BB962C8B-B14F-4D97-AF65-F5344CB8AC3E}">
        <p14:creationId xmlns:p14="http://schemas.microsoft.com/office/powerpoint/2010/main" val="29514159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E49CEAB-DE3D-354F-49D7-3C739A9DB045}"/>
              </a:ext>
            </a:extLst>
          </p:cNvPr>
          <p:cNvPicPr>
            <a:picLocks noGrp="1" noChangeAspect="1"/>
          </p:cNvPicPr>
          <p:nvPr>
            <p:ph idx="1"/>
          </p:nvPr>
        </p:nvPicPr>
        <p:blipFill rotWithShape="1">
          <a:blip r:embed="rId2"/>
          <a:srcRect b="22590"/>
          <a:stretch/>
        </p:blipFill>
        <p:spPr>
          <a:xfrm>
            <a:off x="772818" y="1750291"/>
            <a:ext cx="2323195" cy="3650384"/>
          </a:xfrm>
          <a:ln w="9525">
            <a:solidFill>
              <a:schemeClr val="tx1"/>
            </a:solidFill>
          </a:ln>
        </p:spPr>
      </p:pic>
      <p:sp>
        <p:nvSpPr>
          <p:cNvPr id="4" name="Date Placeholder 3">
            <a:extLst>
              <a:ext uri="{FF2B5EF4-FFF2-40B4-BE49-F238E27FC236}">
                <a16:creationId xmlns:a16="http://schemas.microsoft.com/office/drawing/2014/main" id="{6A9114C3-CD83-51D3-4994-1EC15B63D2BE}"/>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656B672F-E47F-19AB-1328-9D66F2C851A3}"/>
              </a:ext>
            </a:extLst>
          </p:cNvPr>
          <p:cNvSpPr>
            <a:spLocks noGrp="1"/>
          </p:cNvSpPr>
          <p:nvPr>
            <p:ph type="sldNum" sz="quarter" idx="12"/>
          </p:nvPr>
        </p:nvSpPr>
        <p:spPr/>
        <p:txBody>
          <a:bodyPr/>
          <a:lstStyle/>
          <a:p>
            <a:fld id="{B4FD03F7-A75A-47A6-B026-AEC2AD4D4B17}" type="slidenum">
              <a:rPr lang="en-US" smtClean="0"/>
              <a:t>43</a:t>
            </a:fld>
            <a:endParaRPr lang="en-US"/>
          </a:p>
        </p:txBody>
      </p:sp>
      <p:pic>
        <p:nvPicPr>
          <p:cNvPr id="9" name="Picture 8">
            <a:extLst>
              <a:ext uri="{FF2B5EF4-FFF2-40B4-BE49-F238E27FC236}">
                <a16:creationId xmlns:a16="http://schemas.microsoft.com/office/drawing/2014/main" id="{7DF1AD89-A29B-04E3-54DA-073FA36B8A98}"/>
              </a:ext>
            </a:extLst>
          </p:cNvPr>
          <p:cNvPicPr>
            <a:picLocks noChangeAspect="1"/>
          </p:cNvPicPr>
          <p:nvPr/>
        </p:nvPicPr>
        <p:blipFill>
          <a:blip r:embed="rId3"/>
          <a:stretch>
            <a:fillRect/>
          </a:stretch>
        </p:blipFill>
        <p:spPr>
          <a:xfrm>
            <a:off x="4071134" y="1750291"/>
            <a:ext cx="2734057" cy="3650384"/>
          </a:xfrm>
          <a:prstGeom prst="rect">
            <a:avLst/>
          </a:prstGeom>
          <a:ln w="9525">
            <a:solidFill>
              <a:schemeClr val="tx1"/>
            </a:solidFill>
          </a:ln>
        </p:spPr>
      </p:pic>
      <p:pic>
        <p:nvPicPr>
          <p:cNvPr id="11" name="Picture 10">
            <a:extLst>
              <a:ext uri="{FF2B5EF4-FFF2-40B4-BE49-F238E27FC236}">
                <a16:creationId xmlns:a16="http://schemas.microsoft.com/office/drawing/2014/main" id="{C4DC06F6-2D30-F3B2-DE20-D1B675939B6F}"/>
              </a:ext>
            </a:extLst>
          </p:cNvPr>
          <p:cNvPicPr>
            <a:picLocks noChangeAspect="1"/>
          </p:cNvPicPr>
          <p:nvPr/>
        </p:nvPicPr>
        <p:blipFill rotWithShape="1">
          <a:blip r:embed="rId4"/>
          <a:srcRect t="1169" b="2542"/>
          <a:stretch/>
        </p:blipFill>
        <p:spPr>
          <a:xfrm>
            <a:off x="7780313" y="1750291"/>
            <a:ext cx="3410426" cy="3650384"/>
          </a:xfrm>
          <a:prstGeom prst="rect">
            <a:avLst/>
          </a:prstGeom>
          <a:ln w="9525">
            <a:solidFill>
              <a:schemeClr val="tx1"/>
            </a:solidFill>
          </a:ln>
        </p:spPr>
      </p:pic>
      <p:sp>
        <p:nvSpPr>
          <p:cNvPr id="12" name="Arrow: Right 11">
            <a:extLst>
              <a:ext uri="{FF2B5EF4-FFF2-40B4-BE49-F238E27FC236}">
                <a16:creationId xmlns:a16="http://schemas.microsoft.com/office/drawing/2014/main" id="{818EA3E7-BB3F-C89B-8676-709AF4F80D73}"/>
              </a:ext>
            </a:extLst>
          </p:cNvPr>
          <p:cNvSpPr/>
          <p:nvPr/>
        </p:nvSpPr>
        <p:spPr>
          <a:xfrm>
            <a:off x="3230268" y="3705225"/>
            <a:ext cx="581025" cy="6096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901D4B2D-0BBB-00AE-CB05-2A800802EAE8}"/>
              </a:ext>
            </a:extLst>
          </p:cNvPr>
          <p:cNvSpPr/>
          <p:nvPr/>
        </p:nvSpPr>
        <p:spPr>
          <a:xfrm>
            <a:off x="7084082" y="3714750"/>
            <a:ext cx="581025" cy="6096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B802275-0F16-5B6E-CF2E-22A9B6559A71}"/>
              </a:ext>
            </a:extLst>
          </p:cNvPr>
          <p:cNvSpPr txBox="1"/>
          <p:nvPr/>
        </p:nvSpPr>
        <p:spPr>
          <a:xfrm>
            <a:off x="1543438" y="5581650"/>
            <a:ext cx="477155" cy="461665"/>
          </a:xfrm>
          <a:prstGeom prst="rect">
            <a:avLst/>
          </a:prstGeom>
          <a:noFill/>
        </p:spPr>
        <p:txBody>
          <a:bodyPr wrap="square" rtlCol="0">
            <a:spAutoFit/>
          </a:bodyPr>
          <a:lstStyle/>
          <a:p>
            <a:r>
              <a:rPr lang="en-US" sz="2400" b="1" u="sng" dirty="0"/>
              <a:t>1</a:t>
            </a:r>
          </a:p>
        </p:txBody>
      </p:sp>
      <p:sp>
        <p:nvSpPr>
          <p:cNvPr id="15" name="TextBox 14">
            <a:extLst>
              <a:ext uri="{FF2B5EF4-FFF2-40B4-BE49-F238E27FC236}">
                <a16:creationId xmlns:a16="http://schemas.microsoft.com/office/drawing/2014/main" id="{FE2C8AF2-089C-BF45-0829-9019B278F49C}"/>
              </a:ext>
            </a:extLst>
          </p:cNvPr>
          <p:cNvSpPr txBox="1"/>
          <p:nvPr/>
        </p:nvSpPr>
        <p:spPr>
          <a:xfrm>
            <a:off x="5199584" y="5581650"/>
            <a:ext cx="477155" cy="461665"/>
          </a:xfrm>
          <a:prstGeom prst="rect">
            <a:avLst/>
          </a:prstGeom>
          <a:noFill/>
        </p:spPr>
        <p:txBody>
          <a:bodyPr wrap="square" rtlCol="0">
            <a:spAutoFit/>
          </a:bodyPr>
          <a:lstStyle/>
          <a:p>
            <a:r>
              <a:rPr lang="en-US" sz="2400" b="1" u="sng" dirty="0"/>
              <a:t>2</a:t>
            </a:r>
          </a:p>
        </p:txBody>
      </p:sp>
      <p:sp>
        <p:nvSpPr>
          <p:cNvPr id="16" name="TextBox 15">
            <a:extLst>
              <a:ext uri="{FF2B5EF4-FFF2-40B4-BE49-F238E27FC236}">
                <a16:creationId xmlns:a16="http://schemas.microsoft.com/office/drawing/2014/main" id="{C3AAD42B-38E6-5EBC-5A7A-B41D5C60A9BD}"/>
              </a:ext>
            </a:extLst>
          </p:cNvPr>
          <p:cNvSpPr txBox="1"/>
          <p:nvPr/>
        </p:nvSpPr>
        <p:spPr>
          <a:xfrm>
            <a:off x="9246948" y="5581650"/>
            <a:ext cx="477155" cy="461665"/>
          </a:xfrm>
          <a:prstGeom prst="rect">
            <a:avLst/>
          </a:prstGeom>
          <a:noFill/>
        </p:spPr>
        <p:txBody>
          <a:bodyPr wrap="square" rtlCol="0">
            <a:spAutoFit/>
          </a:bodyPr>
          <a:lstStyle/>
          <a:p>
            <a:r>
              <a:rPr lang="en-US" sz="2400" b="1" u="sng" dirty="0"/>
              <a:t>3</a:t>
            </a:r>
          </a:p>
        </p:txBody>
      </p:sp>
      <p:sp>
        <p:nvSpPr>
          <p:cNvPr id="17" name="TextBox 16">
            <a:extLst>
              <a:ext uri="{FF2B5EF4-FFF2-40B4-BE49-F238E27FC236}">
                <a16:creationId xmlns:a16="http://schemas.microsoft.com/office/drawing/2014/main" id="{572121E4-9671-DDEC-EE3E-418DB67B497C}"/>
              </a:ext>
            </a:extLst>
          </p:cNvPr>
          <p:cNvSpPr txBox="1"/>
          <p:nvPr/>
        </p:nvSpPr>
        <p:spPr>
          <a:xfrm>
            <a:off x="1452401" y="371136"/>
            <a:ext cx="8448675" cy="646331"/>
          </a:xfrm>
          <a:prstGeom prst="rect">
            <a:avLst/>
          </a:prstGeom>
          <a:noFill/>
        </p:spPr>
        <p:txBody>
          <a:bodyPr wrap="square" rtlCol="0">
            <a:spAutoFit/>
          </a:bodyPr>
          <a:lstStyle/>
          <a:p>
            <a:pPr algn="ctr"/>
            <a:r>
              <a:rPr lang="en-US" sz="3600" b="1" dirty="0">
                <a:solidFill>
                  <a:srgbClr val="56735E"/>
                </a:solidFill>
              </a:rPr>
              <a:t>Fluent Setup Steps</a:t>
            </a:r>
          </a:p>
        </p:txBody>
      </p:sp>
    </p:spTree>
    <p:extLst>
      <p:ext uri="{BB962C8B-B14F-4D97-AF65-F5344CB8AC3E}">
        <p14:creationId xmlns:p14="http://schemas.microsoft.com/office/powerpoint/2010/main" val="13479611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7CF5B-D3EA-3945-C360-1AE3DC917C5A}"/>
              </a:ext>
            </a:extLst>
          </p:cNvPr>
          <p:cNvSpPr>
            <a:spLocks noGrp="1"/>
          </p:cNvSpPr>
          <p:nvPr>
            <p:ph type="title"/>
          </p:nvPr>
        </p:nvSpPr>
        <p:spPr/>
        <p:txBody>
          <a:bodyPr/>
          <a:lstStyle/>
          <a:p>
            <a:pPr algn="ctr"/>
            <a:r>
              <a:rPr lang="en-US" b="1" dirty="0"/>
              <a:t>Boundary Conditions</a:t>
            </a:r>
          </a:p>
        </p:txBody>
      </p:sp>
      <p:sp>
        <p:nvSpPr>
          <p:cNvPr id="4" name="Date Placeholder 3">
            <a:extLst>
              <a:ext uri="{FF2B5EF4-FFF2-40B4-BE49-F238E27FC236}">
                <a16:creationId xmlns:a16="http://schemas.microsoft.com/office/drawing/2014/main" id="{448EDCBD-8A45-1E59-8CAC-F96D0A3B1B18}"/>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B1B5AE83-753F-A36D-BFBD-5FE77E23DF9C}"/>
              </a:ext>
            </a:extLst>
          </p:cNvPr>
          <p:cNvSpPr>
            <a:spLocks noGrp="1"/>
          </p:cNvSpPr>
          <p:nvPr>
            <p:ph type="sldNum" sz="quarter" idx="12"/>
          </p:nvPr>
        </p:nvSpPr>
        <p:spPr/>
        <p:txBody>
          <a:bodyPr/>
          <a:lstStyle/>
          <a:p>
            <a:fld id="{B4FD03F7-A75A-47A6-B026-AEC2AD4D4B17}" type="slidenum">
              <a:rPr lang="en-US" smtClean="0"/>
              <a:t>44</a:t>
            </a:fld>
            <a:endParaRPr lang="en-US"/>
          </a:p>
        </p:txBody>
      </p:sp>
      <p:pic>
        <p:nvPicPr>
          <p:cNvPr id="6" name="Picture 5">
            <a:extLst>
              <a:ext uri="{FF2B5EF4-FFF2-40B4-BE49-F238E27FC236}">
                <a16:creationId xmlns:a16="http://schemas.microsoft.com/office/drawing/2014/main" id="{27CD2170-DDC1-5C21-C25F-E21DDB66128E}"/>
              </a:ext>
            </a:extLst>
          </p:cNvPr>
          <p:cNvPicPr>
            <a:picLocks noChangeAspect="1"/>
          </p:cNvPicPr>
          <p:nvPr/>
        </p:nvPicPr>
        <p:blipFill>
          <a:blip r:embed="rId2"/>
          <a:stretch>
            <a:fillRect/>
          </a:stretch>
        </p:blipFill>
        <p:spPr>
          <a:xfrm>
            <a:off x="3645940" y="2698406"/>
            <a:ext cx="3779438" cy="3032469"/>
          </a:xfrm>
          <a:prstGeom prst="rect">
            <a:avLst/>
          </a:prstGeom>
          <a:ln w="19050">
            <a:solidFill>
              <a:schemeClr val="tx1"/>
            </a:solidFill>
          </a:ln>
        </p:spPr>
      </p:pic>
    </p:spTree>
    <p:extLst>
      <p:ext uri="{BB962C8B-B14F-4D97-AF65-F5344CB8AC3E}">
        <p14:creationId xmlns:p14="http://schemas.microsoft.com/office/powerpoint/2010/main" val="39795263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04207-F278-F034-0A14-4DA6272CEBF6}"/>
              </a:ext>
            </a:extLst>
          </p:cNvPr>
          <p:cNvSpPr>
            <a:spLocks noGrp="1"/>
          </p:cNvSpPr>
          <p:nvPr>
            <p:ph type="title"/>
          </p:nvPr>
        </p:nvSpPr>
        <p:spPr>
          <a:xfrm>
            <a:off x="1715293" y="994526"/>
            <a:ext cx="8761413" cy="706964"/>
          </a:xfrm>
        </p:spPr>
        <p:txBody>
          <a:bodyPr/>
          <a:lstStyle/>
          <a:p>
            <a:pPr algn="ctr"/>
            <a:r>
              <a:rPr lang="en-US" b="1" dirty="0"/>
              <a:t>Pressure Outlet</a:t>
            </a:r>
          </a:p>
        </p:txBody>
      </p:sp>
      <p:sp>
        <p:nvSpPr>
          <p:cNvPr id="4" name="Date Placeholder 3">
            <a:extLst>
              <a:ext uri="{FF2B5EF4-FFF2-40B4-BE49-F238E27FC236}">
                <a16:creationId xmlns:a16="http://schemas.microsoft.com/office/drawing/2014/main" id="{D4F17ED7-8ABD-C4EB-75E3-BCACA96E1CC7}"/>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037FFF82-F7A9-913D-8D37-69AC462F99D3}"/>
              </a:ext>
            </a:extLst>
          </p:cNvPr>
          <p:cNvSpPr>
            <a:spLocks noGrp="1"/>
          </p:cNvSpPr>
          <p:nvPr>
            <p:ph type="sldNum" sz="quarter" idx="12"/>
          </p:nvPr>
        </p:nvSpPr>
        <p:spPr/>
        <p:txBody>
          <a:bodyPr/>
          <a:lstStyle/>
          <a:p>
            <a:fld id="{B4FD03F7-A75A-47A6-B026-AEC2AD4D4B17}" type="slidenum">
              <a:rPr lang="en-US" smtClean="0"/>
              <a:t>45</a:t>
            </a:fld>
            <a:endParaRPr lang="en-US"/>
          </a:p>
        </p:txBody>
      </p:sp>
      <p:pic>
        <p:nvPicPr>
          <p:cNvPr id="15" name="Picture 14">
            <a:extLst>
              <a:ext uri="{FF2B5EF4-FFF2-40B4-BE49-F238E27FC236}">
                <a16:creationId xmlns:a16="http://schemas.microsoft.com/office/drawing/2014/main" id="{E08418E2-DD51-E3D8-D07A-67B9D3BAF0D2}"/>
              </a:ext>
            </a:extLst>
          </p:cNvPr>
          <p:cNvPicPr>
            <a:picLocks noChangeAspect="1"/>
          </p:cNvPicPr>
          <p:nvPr/>
        </p:nvPicPr>
        <p:blipFill>
          <a:blip r:embed="rId2"/>
          <a:stretch>
            <a:fillRect/>
          </a:stretch>
        </p:blipFill>
        <p:spPr>
          <a:xfrm>
            <a:off x="1154953" y="2393950"/>
            <a:ext cx="4553585" cy="2600688"/>
          </a:xfrm>
          <a:prstGeom prst="rect">
            <a:avLst/>
          </a:prstGeom>
          <a:ln w="12700">
            <a:solidFill>
              <a:schemeClr val="tx1"/>
            </a:solidFill>
          </a:ln>
        </p:spPr>
      </p:pic>
      <p:sp>
        <p:nvSpPr>
          <p:cNvPr id="16" name="TextBox 15">
            <a:extLst>
              <a:ext uri="{FF2B5EF4-FFF2-40B4-BE49-F238E27FC236}">
                <a16:creationId xmlns:a16="http://schemas.microsoft.com/office/drawing/2014/main" id="{314373AB-82A8-91BA-4119-60487D78F2B0}"/>
              </a:ext>
            </a:extLst>
          </p:cNvPr>
          <p:cNvSpPr txBox="1"/>
          <p:nvPr/>
        </p:nvSpPr>
        <p:spPr>
          <a:xfrm>
            <a:off x="2428874" y="5061625"/>
            <a:ext cx="1876426" cy="369332"/>
          </a:xfrm>
          <a:prstGeom prst="rect">
            <a:avLst/>
          </a:prstGeom>
          <a:noFill/>
        </p:spPr>
        <p:txBody>
          <a:bodyPr wrap="square" rtlCol="0">
            <a:spAutoFit/>
          </a:bodyPr>
          <a:lstStyle/>
          <a:p>
            <a:r>
              <a:rPr lang="en-US" b="1" dirty="0"/>
              <a:t>Mixture Phase</a:t>
            </a:r>
          </a:p>
        </p:txBody>
      </p:sp>
      <p:pic>
        <p:nvPicPr>
          <p:cNvPr id="20" name="Picture 19">
            <a:extLst>
              <a:ext uri="{FF2B5EF4-FFF2-40B4-BE49-F238E27FC236}">
                <a16:creationId xmlns:a16="http://schemas.microsoft.com/office/drawing/2014/main" id="{A233C102-313F-AFA6-949E-81D0614FE259}"/>
              </a:ext>
            </a:extLst>
          </p:cNvPr>
          <p:cNvPicPr>
            <a:picLocks noChangeAspect="1"/>
          </p:cNvPicPr>
          <p:nvPr/>
        </p:nvPicPr>
        <p:blipFill>
          <a:blip r:embed="rId3"/>
          <a:stretch>
            <a:fillRect/>
          </a:stretch>
        </p:blipFill>
        <p:spPr>
          <a:xfrm>
            <a:off x="6812362" y="2851331"/>
            <a:ext cx="4333875" cy="1685925"/>
          </a:xfrm>
          <a:prstGeom prst="rect">
            <a:avLst/>
          </a:prstGeom>
          <a:ln w="12700">
            <a:solidFill>
              <a:schemeClr val="tx1"/>
            </a:solidFill>
          </a:ln>
        </p:spPr>
      </p:pic>
      <p:sp>
        <p:nvSpPr>
          <p:cNvPr id="21" name="TextBox 20">
            <a:extLst>
              <a:ext uri="{FF2B5EF4-FFF2-40B4-BE49-F238E27FC236}">
                <a16:creationId xmlns:a16="http://schemas.microsoft.com/office/drawing/2014/main" id="{3588BDE5-D72C-359A-D47A-BFF946784A64}"/>
              </a:ext>
            </a:extLst>
          </p:cNvPr>
          <p:cNvSpPr txBox="1"/>
          <p:nvPr/>
        </p:nvSpPr>
        <p:spPr>
          <a:xfrm>
            <a:off x="8353424" y="5061625"/>
            <a:ext cx="1876426" cy="369332"/>
          </a:xfrm>
          <a:prstGeom prst="rect">
            <a:avLst/>
          </a:prstGeom>
          <a:noFill/>
        </p:spPr>
        <p:txBody>
          <a:bodyPr wrap="square" rtlCol="0">
            <a:spAutoFit/>
          </a:bodyPr>
          <a:lstStyle/>
          <a:p>
            <a:r>
              <a:rPr lang="en-US" b="1" dirty="0"/>
              <a:t>Gas Phase</a:t>
            </a:r>
          </a:p>
        </p:txBody>
      </p:sp>
    </p:spTree>
    <p:extLst>
      <p:ext uri="{BB962C8B-B14F-4D97-AF65-F5344CB8AC3E}">
        <p14:creationId xmlns:p14="http://schemas.microsoft.com/office/powerpoint/2010/main" val="14798267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0735D-012F-3944-9040-D670BC505CE0}"/>
              </a:ext>
            </a:extLst>
          </p:cNvPr>
          <p:cNvSpPr>
            <a:spLocks noGrp="1"/>
          </p:cNvSpPr>
          <p:nvPr>
            <p:ph type="title"/>
          </p:nvPr>
        </p:nvSpPr>
        <p:spPr>
          <a:xfrm>
            <a:off x="1715293" y="1023837"/>
            <a:ext cx="8761413" cy="706964"/>
          </a:xfrm>
        </p:spPr>
        <p:txBody>
          <a:bodyPr/>
          <a:lstStyle/>
          <a:p>
            <a:pPr algn="ctr"/>
            <a:r>
              <a:rPr lang="en-US" b="1" dirty="0"/>
              <a:t>Mass flow inlet</a:t>
            </a:r>
          </a:p>
        </p:txBody>
      </p:sp>
      <p:sp>
        <p:nvSpPr>
          <p:cNvPr id="4" name="Date Placeholder 3">
            <a:extLst>
              <a:ext uri="{FF2B5EF4-FFF2-40B4-BE49-F238E27FC236}">
                <a16:creationId xmlns:a16="http://schemas.microsoft.com/office/drawing/2014/main" id="{2C8A62B3-2B77-C026-1C53-21D2EB303BF2}"/>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1A12F5EB-6DBB-AB21-B4B4-34FC7A800F57}"/>
              </a:ext>
            </a:extLst>
          </p:cNvPr>
          <p:cNvSpPr>
            <a:spLocks noGrp="1"/>
          </p:cNvSpPr>
          <p:nvPr>
            <p:ph type="sldNum" sz="quarter" idx="12"/>
          </p:nvPr>
        </p:nvSpPr>
        <p:spPr/>
        <p:txBody>
          <a:bodyPr/>
          <a:lstStyle/>
          <a:p>
            <a:fld id="{B4FD03F7-A75A-47A6-B026-AEC2AD4D4B17}" type="slidenum">
              <a:rPr lang="en-US" smtClean="0"/>
              <a:t>46</a:t>
            </a:fld>
            <a:endParaRPr lang="en-US"/>
          </a:p>
        </p:txBody>
      </p:sp>
      <p:pic>
        <p:nvPicPr>
          <p:cNvPr id="13" name="Content Placeholder 12">
            <a:extLst>
              <a:ext uri="{FF2B5EF4-FFF2-40B4-BE49-F238E27FC236}">
                <a16:creationId xmlns:a16="http://schemas.microsoft.com/office/drawing/2014/main" id="{AEE6AA17-A7FD-5A02-D83E-E6D6A8AC47F4}"/>
              </a:ext>
            </a:extLst>
          </p:cNvPr>
          <p:cNvPicPr>
            <a:picLocks noGrp="1" noChangeAspect="1"/>
          </p:cNvPicPr>
          <p:nvPr>
            <p:ph idx="1"/>
          </p:nvPr>
        </p:nvPicPr>
        <p:blipFill>
          <a:blip r:embed="rId2"/>
          <a:stretch>
            <a:fillRect/>
          </a:stretch>
        </p:blipFill>
        <p:spPr>
          <a:xfrm>
            <a:off x="7086600" y="3105150"/>
            <a:ext cx="4676774" cy="1704975"/>
          </a:xfrm>
          <a:ln w="12700">
            <a:solidFill>
              <a:schemeClr val="tx1"/>
            </a:solidFill>
          </a:ln>
        </p:spPr>
      </p:pic>
      <p:pic>
        <p:nvPicPr>
          <p:cNvPr id="11" name="Picture 10">
            <a:extLst>
              <a:ext uri="{FF2B5EF4-FFF2-40B4-BE49-F238E27FC236}">
                <a16:creationId xmlns:a16="http://schemas.microsoft.com/office/drawing/2014/main" id="{ECF009C8-045E-CEC1-3AD0-DEDD2CD00CE9}"/>
              </a:ext>
            </a:extLst>
          </p:cNvPr>
          <p:cNvPicPr>
            <a:picLocks noChangeAspect="1"/>
          </p:cNvPicPr>
          <p:nvPr/>
        </p:nvPicPr>
        <p:blipFill>
          <a:blip r:embed="rId3"/>
          <a:stretch>
            <a:fillRect/>
          </a:stretch>
        </p:blipFill>
        <p:spPr>
          <a:xfrm>
            <a:off x="1068434" y="2781300"/>
            <a:ext cx="4467225" cy="2133600"/>
          </a:xfrm>
          <a:prstGeom prst="rect">
            <a:avLst/>
          </a:prstGeom>
          <a:ln w="12700">
            <a:solidFill>
              <a:schemeClr val="tx1"/>
            </a:solidFill>
          </a:ln>
        </p:spPr>
      </p:pic>
      <p:sp>
        <p:nvSpPr>
          <p:cNvPr id="14" name="TextBox 13">
            <a:extLst>
              <a:ext uri="{FF2B5EF4-FFF2-40B4-BE49-F238E27FC236}">
                <a16:creationId xmlns:a16="http://schemas.microsoft.com/office/drawing/2014/main" id="{D8F98966-05B6-3C2E-DA20-7D33EBEF5A80}"/>
              </a:ext>
            </a:extLst>
          </p:cNvPr>
          <p:cNvSpPr txBox="1"/>
          <p:nvPr/>
        </p:nvSpPr>
        <p:spPr>
          <a:xfrm>
            <a:off x="2428874" y="5061625"/>
            <a:ext cx="1876426" cy="369332"/>
          </a:xfrm>
          <a:prstGeom prst="rect">
            <a:avLst/>
          </a:prstGeom>
          <a:noFill/>
        </p:spPr>
        <p:txBody>
          <a:bodyPr wrap="square" rtlCol="0">
            <a:spAutoFit/>
          </a:bodyPr>
          <a:lstStyle/>
          <a:p>
            <a:r>
              <a:rPr lang="en-US" b="1" dirty="0"/>
              <a:t>Mixture Phase</a:t>
            </a:r>
          </a:p>
        </p:txBody>
      </p:sp>
      <p:sp>
        <p:nvSpPr>
          <p:cNvPr id="15" name="TextBox 14">
            <a:extLst>
              <a:ext uri="{FF2B5EF4-FFF2-40B4-BE49-F238E27FC236}">
                <a16:creationId xmlns:a16="http://schemas.microsoft.com/office/drawing/2014/main" id="{4C5E42D7-7F33-2662-55D4-97DA2B6F94F5}"/>
              </a:ext>
            </a:extLst>
          </p:cNvPr>
          <p:cNvSpPr txBox="1"/>
          <p:nvPr/>
        </p:nvSpPr>
        <p:spPr>
          <a:xfrm>
            <a:off x="8486773" y="5048095"/>
            <a:ext cx="2571751" cy="369332"/>
          </a:xfrm>
          <a:prstGeom prst="rect">
            <a:avLst/>
          </a:prstGeom>
          <a:noFill/>
        </p:spPr>
        <p:txBody>
          <a:bodyPr wrap="square" rtlCol="0">
            <a:spAutoFit/>
          </a:bodyPr>
          <a:lstStyle/>
          <a:p>
            <a:r>
              <a:rPr lang="en-US" b="1" dirty="0"/>
              <a:t>Gas and liquid Phase</a:t>
            </a:r>
          </a:p>
        </p:txBody>
      </p:sp>
    </p:spTree>
    <p:extLst>
      <p:ext uri="{BB962C8B-B14F-4D97-AF65-F5344CB8AC3E}">
        <p14:creationId xmlns:p14="http://schemas.microsoft.com/office/powerpoint/2010/main" val="14161818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F6FD-39CA-73D9-8548-74A19E091AC3}"/>
              </a:ext>
            </a:extLst>
          </p:cNvPr>
          <p:cNvSpPr>
            <a:spLocks noGrp="1"/>
          </p:cNvSpPr>
          <p:nvPr>
            <p:ph type="title"/>
          </p:nvPr>
        </p:nvSpPr>
        <p:spPr/>
        <p:txBody>
          <a:bodyPr/>
          <a:lstStyle/>
          <a:p>
            <a:pPr algn="ctr"/>
            <a:r>
              <a:rPr lang="en-US" b="1" dirty="0"/>
              <a:t>Mass flow outlet</a:t>
            </a:r>
          </a:p>
        </p:txBody>
      </p:sp>
      <p:sp>
        <p:nvSpPr>
          <p:cNvPr id="4" name="Date Placeholder 3">
            <a:extLst>
              <a:ext uri="{FF2B5EF4-FFF2-40B4-BE49-F238E27FC236}">
                <a16:creationId xmlns:a16="http://schemas.microsoft.com/office/drawing/2014/main" id="{B53DD3FE-FE2C-E1DF-8E33-81FC95BE90D8}"/>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662A8017-8DF0-5478-3A30-359DA1828C32}"/>
              </a:ext>
            </a:extLst>
          </p:cNvPr>
          <p:cNvSpPr>
            <a:spLocks noGrp="1"/>
          </p:cNvSpPr>
          <p:nvPr>
            <p:ph type="sldNum" sz="quarter" idx="12"/>
          </p:nvPr>
        </p:nvSpPr>
        <p:spPr/>
        <p:txBody>
          <a:bodyPr/>
          <a:lstStyle/>
          <a:p>
            <a:fld id="{B4FD03F7-A75A-47A6-B026-AEC2AD4D4B17}" type="slidenum">
              <a:rPr lang="en-US" smtClean="0"/>
              <a:t>47</a:t>
            </a:fld>
            <a:endParaRPr lang="en-US"/>
          </a:p>
        </p:txBody>
      </p:sp>
      <p:pic>
        <p:nvPicPr>
          <p:cNvPr id="12" name="Picture 11">
            <a:extLst>
              <a:ext uri="{FF2B5EF4-FFF2-40B4-BE49-F238E27FC236}">
                <a16:creationId xmlns:a16="http://schemas.microsoft.com/office/drawing/2014/main" id="{67705BD4-7B0F-8A70-4408-D15F976665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570" y="2787650"/>
            <a:ext cx="5131669" cy="2343150"/>
          </a:xfrm>
          <a:prstGeom prst="rect">
            <a:avLst/>
          </a:prstGeom>
          <a:ln w="19050">
            <a:solidFill>
              <a:schemeClr val="tx1"/>
            </a:solidFill>
          </a:ln>
        </p:spPr>
      </p:pic>
      <p:sp>
        <p:nvSpPr>
          <p:cNvPr id="18" name="TextBox 17">
            <a:extLst>
              <a:ext uri="{FF2B5EF4-FFF2-40B4-BE49-F238E27FC236}">
                <a16:creationId xmlns:a16="http://schemas.microsoft.com/office/drawing/2014/main" id="{061A43E0-3AD0-5911-691B-E938EFA11C97}"/>
              </a:ext>
            </a:extLst>
          </p:cNvPr>
          <p:cNvSpPr txBox="1"/>
          <p:nvPr/>
        </p:nvSpPr>
        <p:spPr>
          <a:xfrm>
            <a:off x="2206191" y="5340870"/>
            <a:ext cx="1876426" cy="369332"/>
          </a:xfrm>
          <a:prstGeom prst="rect">
            <a:avLst/>
          </a:prstGeom>
          <a:noFill/>
        </p:spPr>
        <p:txBody>
          <a:bodyPr wrap="square" rtlCol="0">
            <a:spAutoFit/>
          </a:bodyPr>
          <a:lstStyle/>
          <a:p>
            <a:r>
              <a:rPr lang="en-US" b="1" dirty="0"/>
              <a:t>Mixture Phase</a:t>
            </a:r>
          </a:p>
        </p:txBody>
      </p:sp>
      <p:pic>
        <p:nvPicPr>
          <p:cNvPr id="20" name="Picture 19">
            <a:extLst>
              <a:ext uri="{FF2B5EF4-FFF2-40B4-BE49-F238E27FC236}">
                <a16:creationId xmlns:a16="http://schemas.microsoft.com/office/drawing/2014/main" id="{BBA85AA2-9155-A31E-715A-796CCD094A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0812" y="2795288"/>
            <a:ext cx="5329238" cy="2343150"/>
          </a:xfrm>
          <a:prstGeom prst="rect">
            <a:avLst/>
          </a:prstGeom>
          <a:ln w="19050">
            <a:solidFill>
              <a:schemeClr val="tx1"/>
            </a:solidFill>
          </a:ln>
        </p:spPr>
      </p:pic>
      <p:sp>
        <p:nvSpPr>
          <p:cNvPr id="21" name="TextBox 20">
            <a:extLst>
              <a:ext uri="{FF2B5EF4-FFF2-40B4-BE49-F238E27FC236}">
                <a16:creationId xmlns:a16="http://schemas.microsoft.com/office/drawing/2014/main" id="{AD5BA8DB-66DA-B9CF-EC13-5F5F878E4E1C}"/>
              </a:ext>
            </a:extLst>
          </p:cNvPr>
          <p:cNvSpPr txBox="1"/>
          <p:nvPr/>
        </p:nvSpPr>
        <p:spPr>
          <a:xfrm>
            <a:off x="8485639" y="5340870"/>
            <a:ext cx="1876426" cy="369332"/>
          </a:xfrm>
          <a:prstGeom prst="rect">
            <a:avLst/>
          </a:prstGeom>
          <a:noFill/>
        </p:spPr>
        <p:txBody>
          <a:bodyPr wrap="square" rtlCol="0">
            <a:spAutoFit/>
          </a:bodyPr>
          <a:lstStyle/>
          <a:p>
            <a:r>
              <a:rPr lang="en-US" b="1" dirty="0"/>
              <a:t>Liquid Phase</a:t>
            </a:r>
          </a:p>
        </p:txBody>
      </p:sp>
    </p:spTree>
    <p:extLst>
      <p:ext uri="{BB962C8B-B14F-4D97-AF65-F5344CB8AC3E}">
        <p14:creationId xmlns:p14="http://schemas.microsoft.com/office/powerpoint/2010/main" val="2903737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E9BFA-68EB-CC0C-73BB-21C6C960F552}"/>
              </a:ext>
            </a:extLst>
          </p:cNvPr>
          <p:cNvSpPr>
            <a:spLocks noGrp="1"/>
          </p:cNvSpPr>
          <p:nvPr>
            <p:ph type="title"/>
          </p:nvPr>
        </p:nvSpPr>
        <p:spPr/>
        <p:txBody>
          <a:bodyPr/>
          <a:lstStyle/>
          <a:p>
            <a:pPr algn="ctr"/>
            <a:r>
              <a:rPr lang="en-US" b="1" dirty="0"/>
              <a:t>Objectives</a:t>
            </a:r>
          </a:p>
        </p:txBody>
      </p:sp>
      <p:sp>
        <p:nvSpPr>
          <p:cNvPr id="3" name="Content Placeholder 2">
            <a:extLst>
              <a:ext uri="{FF2B5EF4-FFF2-40B4-BE49-F238E27FC236}">
                <a16:creationId xmlns:a16="http://schemas.microsoft.com/office/drawing/2014/main" id="{D037C940-A877-69D2-774B-DC8D33E24539}"/>
              </a:ext>
            </a:extLst>
          </p:cNvPr>
          <p:cNvSpPr>
            <a:spLocks noGrp="1"/>
          </p:cNvSpPr>
          <p:nvPr>
            <p:ph idx="1"/>
          </p:nvPr>
        </p:nvSpPr>
        <p:spPr/>
        <p:txBody>
          <a:bodyPr>
            <a:normAutofit/>
          </a:bodyPr>
          <a:lstStyle/>
          <a:p>
            <a:r>
              <a:rPr lang="en-US" sz="2000" dirty="0">
                <a:latin typeface="+mj-lt"/>
                <a:ea typeface="Calibri" panose="020F0502020204030204" pitchFamily="34" charset="0"/>
              </a:rPr>
              <a:t>E</a:t>
            </a:r>
            <a:r>
              <a:rPr lang="en-US" sz="2000" dirty="0">
                <a:effectLst/>
                <a:latin typeface="+mj-lt"/>
                <a:ea typeface="Calibri" panose="020F0502020204030204" pitchFamily="34" charset="0"/>
              </a:rPr>
              <a:t>valuate a new effective method for extracting biogas from food waste using a bioreactor or digester.</a:t>
            </a:r>
          </a:p>
          <a:p>
            <a:r>
              <a:rPr lang="en-US" sz="2000" dirty="0">
                <a:effectLst/>
                <a:latin typeface="+mj-lt"/>
                <a:ea typeface="Calibri" panose="020F0502020204030204" pitchFamily="34" charset="0"/>
              </a:rPr>
              <a:t>integrate an airlift pump.</a:t>
            </a:r>
          </a:p>
          <a:p>
            <a:r>
              <a:rPr lang="en-US" sz="2000" dirty="0">
                <a:latin typeface="+mj-lt"/>
              </a:rPr>
              <a:t>Proposed design of the digester</a:t>
            </a:r>
          </a:p>
          <a:p>
            <a:r>
              <a:rPr lang="en-US" sz="2000" dirty="0">
                <a:latin typeface="+mj-lt"/>
              </a:rPr>
              <a:t>Carrying a CFD simulation</a:t>
            </a:r>
          </a:p>
          <a:p>
            <a:r>
              <a:rPr lang="en-US" sz="2000" dirty="0">
                <a:latin typeface="+mj-lt"/>
              </a:rPr>
              <a:t>Evaluating the Rheological property of Liquid sludge</a:t>
            </a:r>
          </a:p>
          <a:p>
            <a:r>
              <a:rPr lang="en-US" sz="2000" dirty="0">
                <a:latin typeface="+mj-lt"/>
              </a:rPr>
              <a:t>Examining the mixing rate within the designed digester.</a:t>
            </a:r>
          </a:p>
          <a:p>
            <a:endParaRPr lang="en-US" sz="2000" dirty="0">
              <a:latin typeface="+mj-lt"/>
            </a:endParaRPr>
          </a:p>
          <a:p>
            <a:endParaRPr lang="en-US" sz="2000" dirty="0">
              <a:latin typeface="+mj-lt"/>
            </a:endParaRPr>
          </a:p>
        </p:txBody>
      </p:sp>
      <p:sp>
        <p:nvSpPr>
          <p:cNvPr id="4" name="Date Placeholder 3">
            <a:extLst>
              <a:ext uri="{FF2B5EF4-FFF2-40B4-BE49-F238E27FC236}">
                <a16:creationId xmlns:a16="http://schemas.microsoft.com/office/drawing/2014/main" id="{CCB7D08D-A2F7-0D9D-3CE8-9DD5A3AFD7A8}"/>
              </a:ext>
            </a:extLst>
          </p:cNvPr>
          <p:cNvSpPr>
            <a:spLocks noGrp="1"/>
          </p:cNvSpPr>
          <p:nvPr>
            <p:ph type="dt" sz="half" idx="10"/>
          </p:nvPr>
        </p:nvSpPr>
        <p:spPr/>
        <p:txBody>
          <a:bodyPr/>
          <a:lstStyle/>
          <a:p>
            <a:fld id="{8FD163D1-02FC-4FAE-B764-FCFB504C1735}" type="datetime1">
              <a:rPr lang="en-US" smtClean="0"/>
              <a:t>1/8/2024</a:t>
            </a:fld>
            <a:endParaRPr lang="en-US"/>
          </a:p>
        </p:txBody>
      </p:sp>
      <p:sp>
        <p:nvSpPr>
          <p:cNvPr id="6" name="Slide Number Placeholder 4">
            <a:extLst>
              <a:ext uri="{FF2B5EF4-FFF2-40B4-BE49-F238E27FC236}">
                <a16:creationId xmlns:a16="http://schemas.microsoft.com/office/drawing/2014/main" id="{D6C21477-FF90-941E-A4A4-CE32C66811A7}"/>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48</a:t>
            </a:fld>
            <a:r>
              <a:rPr lang="en-US" sz="1800" dirty="0"/>
              <a:t>/42</a:t>
            </a:r>
          </a:p>
        </p:txBody>
      </p:sp>
    </p:spTree>
    <p:extLst>
      <p:ext uri="{BB962C8B-B14F-4D97-AF65-F5344CB8AC3E}">
        <p14:creationId xmlns:p14="http://schemas.microsoft.com/office/powerpoint/2010/main" val="33114025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C066D-C794-02F3-CAB1-8CEDBEA54A3C}"/>
              </a:ext>
            </a:extLst>
          </p:cNvPr>
          <p:cNvSpPr>
            <a:spLocks noGrp="1"/>
          </p:cNvSpPr>
          <p:nvPr>
            <p:ph type="title"/>
          </p:nvPr>
        </p:nvSpPr>
        <p:spPr/>
        <p:txBody>
          <a:bodyPr/>
          <a:lstStyle/>
          <a:p>
            <a:pPr algn="ctr"/>
            <a:r>
              <a:rPr lang="en-US" b="1" dirty="0"/>
              <a:t>Overall View of the Escarpment Renewables Plant </a:t>
            </a:r>
          </a:p>
        </p:txBody>
      </p:sp>
      <p:sp>
        <p:nvSpPr>
          <p:cNvPr id="4" name="Date Placeholder 3">
            <a:extLst>
              <a:ext uri="{FF2B5EF4-FFF2-40B4-BE49-F238E27FC236}">
                <a16:creationId xmlns:a16="http://schemas.microsoft.com/office/drawing/2014/main" id="{7C90710F-3B6E-F24E-0E05-3541947D6D68}"/>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C432AAD5-EA74-4D9F-6CF9-3337244F8318}"/>
              </a:ext>
            </a:extLst>
          </p:cNvPr>
          <p:cNvSpPr>
            <a:spLocks noGrp="1"/>
          </p:cNvSpPr>
          <p:nvPr>
            <p:ph type="sldNum" sz="quarter" idx="12"/>
          </p:nvPr>
        </p:nvSpPr>
        <p:spPr/>
        <p:txBody>
          <a:bodyPr/>
          <a:lstStyle/>
          <a:p>
            <a:fld id="{B4FD03F7-A75A-47A6-B026-AEC2AD4D4B17}" type="slidenum">
              <a:rPr lang="en-US" smtClean="0"/>
              <a:t>49</a:t>
            </a:fld>
            <a:endParaRPr lang="en-US"/>
          </a:p>
        </p:txBody>
      </p:sp>
      <p:pic>
        <p:nvPicPr>
          <p:cNvPr id="6" name="Content Placeholder 5">
            <a:extLst>
              <a:ext uri="{FF2B5EF4-FFF2-40B4-BE49-F238E27FC236}">
                <a16:creationId xmlns:a16="http://schemas.microsoft.com/office/drawing/2014/main" id="{A8B07136-6792-C07D-A8E9-2C647B3E9FE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974" t="5210" r="8565" b="1760"/>
          <a:stretch/>
        </p:blipFill>
        <p:spPr bwMode="auto">
          <a:xfrm>
            <a:off x="1655523" y="2283621"/>
            <a:ext cx="8583852" cy="441523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2861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2330A957-CE71-B205-812A-79E9BC5FA1C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425324" y="1204824"/>
            <a:ext cx="5504929" cy="3679128"/>
          </a:xfrm>
        </p:spPr>
      </p:pic>
      <p:sp>
        <p:nvSpPr>
          <p:cNvPr id="4" name="Date Placeholder 3">
            <a:extLst>
              <a:ext uri="{FF2B5EF4-FFF2-40B4-BE49-F238E27FC236}">
                <a16:creationId xmlns:a16="http://schemas.microsoft.com/office/drawing/2014/main" id="{22F6CEE3-8A84-E903-5558-7E31F99A6EA3}"/>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028CB6FF-B61A-0455-A8A8-19304EC255F5}"/>
              </a:ext>
            </a:extLst>
          </p:cNvPr>
          <p:cNvSpPr>
            <a:spLocks noGrp="1"/>
          </p:cNvSpPr>
          <p:nvPr>
            <p:ph type="sldNum" sz="quarter" idx="12"/>
          </p:nvPr>
        </p:nvSpPr>
        <p:spPr/>
        <p:txBody>
          <a:bodyPr/>
          <a:lstStyle/>
          <a:p>
            <a:fld id="{B4FD03F7-A75A-47A6-B026-AEC2AD4D4B17}" type="slidenum">
              <a:rPr lang="en-US" smtClean="0"/>
              <a:t>5</a:t>
            </a:fld>
            <a:endParaRPr lang="en-US"/>
          </a:p>
        </p:txBody>
      </p:sp>
      <p:sp>
        <p:nvSpPr>
          <p:cNvPr id="7" name="Rectangle 6">
            <a:extLst>
              <a:ext uri="{FF2B5EF4-FFF2-40B4-BE49-F238E27FC236}">
                <a16:creationId xmlns:a16="http://schemas.microsoft.com/office/drawing/2014/main" id="{C58DC09E-5FC8-9DF6-1F9A-FE6EDBD42BBE}"/>
              </a:ext>
            </a:extLst>
          </p:cNvPr>
          <p:cNvSpPr/>
          <p:nvPr/>
        </p:nvSpPr>
        <p:spPr>
          <a:xfrm>
            <a:off x="10448925" y="0"/>
            <a:ext cx="685800" cy="11715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DC15F2A-AC7D-6BDD-2380-8B81B66C05EB}"/>
              </a:ext>
            </a:extLst>
          </p:cNvPr>
          <p:cNvSpPr txBox="1"/>
          <p:nvPr/>
        </p:nvSpPr>
        <p:spPr>
          <a:xfrm>
            <a:off x="1220854" y="5041027"/>
            <a:ext cx="9913871" cy="646331"/>
          </a:xfrm>
          <a:prstGeom prst="rect">
            <a:avLst/>
          </a:prstGeom>
          <a:noFill/>
        </p:spPr>
        <p:txBody>
          <a:bodyPr wrap="square" rtlCol="0">
            <a:spAutoFit/>
          </a:bodyPr>
          <a:lstStyle/>
          <a:p>
            <a:pPr algn="ctr">
              <a:lnSpc>
                <a:spcPct val="90000"/>
              </a:lnSpc>
              <a:spcBef>
                <a:spcPct val="0"/>
              </a:spcBef>
            </a:pPr>
            <a:r>
              <a:rPr lang="en-US" sz="4000" b="1" i="1" dirty="0">
                <a:solidFill>
                  <a:schemeClr val="accent1"/>
                </a:solidFill>
                <a:latin typeface="+mj-lt"/>
                <a:ea typeface="+mj-ea"/>
                <a:cs typeface="Times New Roman" panose="02020603050405020304" pitchFamily="18" charset="0"/>
              </a:rPr>
              <a:t>Research Objectives</a:t>
            </a:r>
          </a:p>
        </p:txBody>
      </p:sp>
      <p:sp>
        <p:nvSpPr>
          <p:cNvPr id="20" name="Slide Number Placeholder 4">
            <a:extLst>
              <a:ext uri="{FF2B5EF4-FFF2-40B4-BE49-F238E27FC236}">
                <a16:creationId xmlns:a16="http://schemas.microsoft.com/office/drawing/2014/main" id="{5AAFE21C-1612-9884-BA91-BA0A071C2E62}"/>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5</a:t>
            </a:fld>
            <a:r>
              <a:rPr lang="en-US" sz="1800" dirty="0"/>
              <a:t>/42</a:t>
            </a:r>
          </a:p>
        </p:txBody>
      </p:sp>
    </p:spTree>
    <p:extLst>
      <p:ext uri="{BB962C8B-B14F-4D97-AF65-F5344CB8AC3E}">
        <p14:creationId xmlns:p14="http://schemas.microsoft.com/office/powerpoint/2010/main" val="29025067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2D44A-EF98-FEEC-7BCF-2FD14C38C3B7}"/>
              </a:ext>
            </a:extLst>
          </p:cNvPr>
          <p:cNvSpPr>
            <a:spLocks noGrp="1"/>
          </p:cNvSpPr>
          <p:nvPr>
            <p:ph type="title"/>
          </p:nvPr>
        </p:nvSpPr>
        <p:spPr/>
        <p:txBody>
          <a:bodyPr/>
          <a:lstStyle/>
          <a:p>
            <a:pPr algn="ctr"/>
            <a:r>
              <a:rPr lang="en-US" b="1" dirty="0"/>
              <a:t>Overall View of the Escarpment Renewables Plant </a:t>
            </a:r>
          </a:p>
        </p:txBody>
      </p:sp>
      <p:pic>
        <p:nvPicPr>
          <p:cNvPr id="7" name="Content Placeholder 6">
            <a:extLst>
              <a:ext uri="{FF2B5EF4-FFF2-40B4-BE49-F238E27FC236}">
                <a16:creationId xmlns:a16="http://schemas.microsoft.com/office/drawing/2014/main" id="{52121462-248E-BE8F-AA74-AC2F15850633}"/>
              </a:ext>
            </a:extLst>
          </p:cNvPr>
          <p:cNvPicPr>
            <a:picLocks noGrp="1" noChangeAspect="1"/>
          </p:cNvPicPr>
          <p:nvPr>
            <p:ph idx="1"/>
          </p:nvPr>
        </p:nvPicPr>
        <p:blipFill>
          <a:blip r:embed="rId2"/>
          <a:stretch>
            <a:fillRect/>
          </a:stretch>
        </p:blipFill>
        <p:spPr>
          <a:xfrm>
            <a:off x="1154953" y="3015736"/>
            <a:ext cx="9935853" cy="3004063"/>
          </a:xfrm>
        </p:spPr>
      </p:pic>
      <p:sp>
        <p:nvSpPr>
          <p:cNvPr id="4" name="Date Placeholder 3">
            <a:extLst>
              <a:ext uri="{FF2B5EF4-FFF2-40B4-BE49-F238E27FC236}">
                <a16:creationId xmlns:a16="http://schemas.microsoft.com/office/drawing/2014/main" id="{7EB409C8-EB7C-9C1B-6CF5-9083AFC97C40}"/>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0B54EADF-5592-2012-0BBE-FAB770DEE71B}"/>
              </a:ext>
            </a:extLst>
          </p:cNvPr>
          <p:cNvSpPr>
            <a:spLocks noGrp="1"/>
          </p:cNvSpPr>
          <p:nvPr>
            <p:ph type="sldNum" sz="quarter" idx="12"/>
          </p:nvPr>
        </p:nvSpPr>
        <p:spPr/>
        <p:txBody>
          <a:bodyPr/>
          <a:lstStyle/>
          <a:p>
            <a:fld id="{B4FD03F7-A75A-47A6-B026-AEC2AD4D4B17}" type="slidenum">
              <a:rPr lang="en-US" smtClean="0"/>
              <a:t>50</a:t>
            </a:fld>
            <a:endParaRPr lang="en-US"/>
          </a:p>
        </p:txBody>
      </p:sp>
    </p:spTree>
    <p:extLst>
      <p:ext uri="{BB962C8B-B14F-4D97-AF65-F5344CB8AC3E}">
        <p14:creationId xmlns:p14="http://schemas.microsoft.com/office/powerpoint/2010/main" val="21851296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3E0E7-2340-0493-C127-541699954A77}"/>
              </a:ext>
            </a:extLst>
          </p:cNvPr>
          <p:cNvSpPr>
            <a:spLocks noGrp="1"/>
          </p:cNvSpPr>
          <p:nvPr>
            <p:ph type="title"/>
          </p:nvPr>
        </p:nvSpPr>
        <p:spPr/>
        <p:txBody>
          <a:bodyPr/>
          <a:lstStyle/>
          <a:p>
            <a:pPr algn="ctr"/>
            <a:r>
              <a:rPr lang="en-US" b="1" dirty="0"/>
              <a:t>Overall View of the Escarpment Renewables Plant </a:t>
            </a:r>
          </a:p>
        </p:txBody>
      </p:sp>
      <p:pic>
        <p:nvPicPr>
          <p:cNvPr id="7" name="Content Placeholder 6">
            <a:extLst>
              <a:ext uri="{FF2B5EF4-FFF2-40B4-BE49-F238E27FC236}">
                <a16:creationId xmlns:a16="http://schemas.microsoft.com/office/drawing/2014/main" id="{D13FE5C0-DF37-42C3-4254-94F62D6D7BC0}"/>
              </a:ext>
            </a:extLst>
          </p:cNvPr>
          <p:cNvPicPr>
            <a:picLocks noGrp="1" noChangeAspect="1"/>
          </p:cNvPicPr>
          <p:nvPr>
            <p:ph idx="1"/>
          </p:nvPr>
        </p:nvPicPr>
        <p:blipFill>
          <a:blip r:embed="rId2"/>
          <a:stretch>
            <a:fillRect/>
          </a:stretch>
        </p:blipFill>
        <p:spPr>
          <a:xfrm>
            <a:off x="1857107" y="2532121"/>
            <a:ext cx="8210818" cy="3861940"/>
          </a:xfrm>
        </p:spPr>
      </p:pic>
      <p:sp>
        <p:nvSpPr>
          <p:cNvPr id="4" name="Date Placeholder 3">
            <a:extLst>
              <a:ext uri="{FF2B5EF4-FFF2-40B4-BE49-F238E27FC236}">
                <a16:creationId xmlns:a16="http://schemas.microsoft.com/office/drawing/2014/main" id="{51DA39B9-0E98-1D82-7B6C-144E41F23A85}"/>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0B5522B3-C1F7-CC8C-23F5-F08C88622DE3}"/>
              </a:ext>
            </a:extLst>
          </p:cNvPr>
          <p:cNvSpPr>
            <a:spLocks noGrp="1"/>
          </p:cNvSpPr>
          <p:nvPr>
            <p:ph type="sldNum" sz="quarter" idx="12"/>
          </p:nvPr>
        </p:nvSpPr>
        <p:spPr/>
        <p:txBody>
          <a:bodyPr/>
          <a:lstStyle/>
          <a:p>
            <a:fld id="{B4FD03F7-A75A-47A6-B026-AEC2AD4D4B17}" type="slidenum">
              <a:rPr lang="en-US" smtClean="0"/>
              <a:t>51</a:t>
            </a:fld>
            <a:endParaRPr lang="en-US"/>
          </a:p>
        </p:txBody>
      </p:sp>
    </p:spTree>
    <p:extLst>
      <p:ext uri="{BB962C8B-B14F-4D97-AF65-F5344CB8AC3E}">
        <p14:creationId xmlns:p14="http://schemas.microsoft.com/office/powerpoint/2010/main" val="39762144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984D-A638-22D4-7761-1E4B8E1011C0}"/>
              </a:ext>
            </a:extLst>
          </p:cNvPr>
          <p:cNvSpPr>
            <a:spLocks noGrp="1"/>
          </p:cNvSpPr>
          <p:nvPr>
            <p:ph type="title"/>
          </p:nvPr>
        </p:nvSpPr>
        <p:spPr/>
        <p:txBody>
          <a:bodyPr/>
          <a:lstStyle/>
          <a:p>
            <a:pPr algn="ctr"/>
            <a:r>
              <a:rPr kumimoji="0" lang="en-US" sz="3600" b="1" i="0" u="none" strike="noStrike" kern="1200" cap="none" spc="0" normalizeH="0" baseline="0" noProof="0" dirty="0">
                <a:ln>
                  <a:noFill/>
                </a:ln>
                <a:solidFill>
                  <a:srgbClr val="E3DED1"/>
                </a:solidFill>
                <a:effectLst/>
                <a:uLnTx/>
                <a:uFillTx/>
                <a:latin typeface="Century Gothic" panose="020B0502020202020204"/>
                <a:ea typeface="+mj-ea"/>
                <a:cs typeface="+mj-cs"/>
              </a:rPr>
              <a:t>Overall View of the Escarpment Renewables Plant </a:t>
            </a:r>
            <a:endParaRPr lang="en-US" dirty="0"/>
          </a:p>
        </p:txBody>
      </p:sp>
      <p:sp>
        <p:nvSpPr>
          <p:cNvPr id="4" name="Date Placeholder 3">
            <a:extLst>
              <a:ext uri="{FF2B5EF4-FFF2-40B4-BE49-F238E27FC236}">
                <a16:creationId xmlns:a16="http://schemas.microsoft.com/office/drawing/2014/main" id="{2B90D728-7FA8-6E84-745D-6DFD824EFC67}"/>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75EC0538-BDB6-26B5-44AB-5C78CEC99E73}"/>
              </a:ext>
            </a:extLst>
          </p:cNvPr>
          <p:cNvSpPr>
            <a:spLocks noGrp="1"/>
          </p:cNvSpPr>
          <p:nvPr>
            <p:ph type="sldNum" sz="quarter" idx="12"/>
          </p:nvPr>
        </p:nvSpPr>
        <p:spPr/>
        <p:txBody>
          <a:bodyPr/>
          <a:lstStyle/>
          <a:p>
            <a:fld id="{B4FD03F7-A75A-47A6-B026-AEC2AD4D4B17}" type="slidenum">
              <a:rPr lang="en-US" smtClean="0"/>
              <a:t>52</a:t>
            </a:fld>
            <a:endParaRPr lang="en-US"/>
          </a:p>
        </p:txBody>
      </p:sp>
      <p:pic>
        <p:nvPicPr>
          <p:cNvPr id="6" name="Content Placeholder 5">
            <a:extLst>
              <a:ext uri="{FF2B5EF4-FFF2-40B4-BE49-F238E27FC236}">
                <a16:creationId xmlns:a16="http://schemas.microsoft.com/office/drawing/2014/main" id="{57F36FB9-EEF4-930F-EC25-BBCB692CFF09}"/>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410" t="3019" r="15128" b="2814"/>
          <a:stretch/>
        </p:blipFill>
        <p:spPr bwMode="auto">
          <a:xfrm>
            <a:off x="2366327" y="2603500"/>
            <a:ext cx="7006273" cy="3690606"/>
          </a:xfrm>
          <a:prstGeom prst="rect">
            <a:avLst/>
          </a:prstGeom>
          <a:noFill/>
          <a:ln>
            <a:noFill/>
          </a:ln>
          <a:extLst>
            <a:ext uri="{53640926-AAD7-44D8-BBD7-CCE9431645EC}">
              <a14:shadowObscured xmlns:a14="http://schemas.microsoft.com/office/drawing/2010/main"/>
            </a:ext>
          </a:extLst>
        </p:spPr>
      </p:pic>
      <p:sp>
        <p:nvSpPr>
          <p:cNvPr id="7" name="Text Box 47">
            <a:extLst>
              <a:ext uri="{FF2B5EF4-FFF2-40B4-BE49-F238E27FC236}">
                <a16:creationId xmlns:a16="http://schemas.microsoft.com/office/drawing/2014/main" id="{09146D6B-F376-B940-594B-9572AD986EAB}"/>
              </a:ext>
            </a:extLst>
          </p:cNvPr>
          <p:cNvSpPr txBox="1"/>
          <p:nvPr/>
        </p:nvSpPr>
        <p:spPr>
          <a:xfrm>
            <a:off x="2366327" y="5884332"/>
            <a:ext cx="2681923" cy="392534"/>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lnSpc>
                <a:spcPct val="110000"/>
              </a:lnSpc>
              <a:spcBef>
                <a:spcPts val="0"/>
              </a:spcBef>
              <a:spcAft>
                <a:spcPts val="900"/>
              </a:spcAft>
            </a:pPr>
            <a:r>
              <a:rPr lang="en-US" sz="1200" b="1" kern="1200" dirty="0">
                <a:effectLst/>
                <a:latin typeface="Times New Roman" panose="02020603050405020304" pitchFamily="18" charset="0"/>
                <a:ea typeface="Tw Cen MT" panose="020B0602020104020603" pitchFamily="34" charset="0"/>
                <a:cs typeface="Times New Roman" panose="02020603050405020304" pitchFamily="18" charset="0"/>
              </a:rPr>
              <a:t>Shell and Tube Heat Exchangers</a:t>
            </a:r>
          </a:p>
        </p:txBody>
      </p:sp>
    </p:spTree>
    <p:extLst>
      <p:ext uri="{BB962C8B-B14F-4D97-AF65-F5344CB8AC3E}">
        <p14:creationId xmlns:p14="http://schemas.microsoft.com/office/powerpoint/2010/main" val="7695253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DDCCF42-C3D6-997D-3230-5672A649B150}"/>
              </a:ext>
            </a:extLst>
          </p:cNvPr>
          <p:cNvSpPr/>
          <p:nvPr/>
        </p:nvSpPr>
        <p:spPr>
          <a:xfrm>
            <a:off x="240145" y="1699491"/>
            <a:ext cx="10353964" cy="41009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7" name="Picture 6">
            <a:extLst>
              <a:ext uri="{FF2B5EF4-FFF2-40B4-BE49-F238E27FC236}">
                <a16:creationId xmlns:a16="http://schemas.microsoft.com/office/drawing/2014/main" id="{921837C5-C2B9-5AFD-C7D6-95D94EBD4E2C}"/>
              </a:ext>
            </a:extLst>
          </p:cNvPr>
          <p:cNvPicPr>
            <a:picLocks noChangeAspect="1"/>
          </p:cNvPicPr>
          <p:nvPr/>
        </p:nvPicPr>
        <p:blipFill>
          <a:blip r:embed="rId2"/>
          <a:stretch>
            <a:fillRect/>
          </a:stretch>
        </p:blipFill>
        <p:spPr>
          <a:xfrm>
            <a:off x="928244" y="2293304"/>
            <a:ext cx="9326074" cy="3129279"/>
          </a:xfrm>
          <a:prstGeom prst="rect">
            <a:avLst/>
          </a:prstGeom>
          <a:ln w="228600" cap="sq" cmpd="thickThin">
            <a:solidFill>
              <a:srgbClr val="000000"/>
            </a:solidFill>
            <a:prstDash val="solid"/>
            <a:miter lim="800000"/>
          </a:ln>
          <a:effectLst>
            <a:innerShdw blurRad="76200">
              <a:srgbClr val="000000"/>
            </a:innerShdw>
          </a:effectLst>
        </p:spPr>
      </p:pic>
      <p:sp>
        <p:nvSpPr>
          <p:cNvPr id="8" name="TextBox 7">
            <a:extLst>
              <a:ext uri="{FF2B5EF4-FFF2-40B4-BE49-F238E27FC236}">
                <a16:creationId xmlns:a16="http://schemas.microsoft.com/office/drawing/2014/main" id="{BA74FA0C-2292-0E5C-3504-67054FC81BBA}"/>
              </a:ext>
            </a:extLst>
          </p:cNvPr>
          <p:cNvSpPr txBox="1"/>
          <p:nvPr/>
        </p:nvSpPr>
        <p:spPr>
          <a:xfrm>
            <a:off x="2688479" y="5053251"/>
            <a:ext cx="1136073" cy="369332"/>
          </a:xfrm>
          <a:prstGeom prst="rect">
            <a:avLst/>
          </a:prstGeom>
          <a:solidFill>
            <a:schemeClr val="bg1"/>
          </a:solidFill>
        </p:spPr>
        <p:txBody>
          <a:bodyPr wrap="square" rtlCol="0">
            <a:spAutoFit/>
          </a:bodyPr>
          <a:lstStyle/>
          <a:p>
            <a:r>
              <a:rPr lang="en-US" dirty="0"/>
              <a:t>0-0.399</a:t>
            </a:r>
          </a:p>
        </p:txBody>
      </p:sp>
      <p:sp>
        <p:nvSpPr>
          <p:cNvPr id="9" name="TextBox 8">
            <a:extLst>
              <a:ext uri="{FF2B5EF4-FFF2-40B4-BE49-F238E27FC236}">
                <a16:creationId xmlns:a16="http://schemas.microsoft.com/office/drawing/2014/main" id="{9E46A61B-AEB4-0815-E0DC-7DBE679B5090}"/>
              </a:ext>
            </a:extLst>
          </p:cNvPr>
          <p:cNvSpPr txBox="1"/>
          <p:nvPr/>
        </p:nvSpPr>
        <p:spPr>
          <a:xfrm>
            <a:off x="7969857" y="5053251"/>
            <a:ext cx="1533664" cy="369332"/>
          </a:xfrm>
          <a:prstGeom prst="rect">
            <a:avLst/>
          </a:prstGeom>
          <a:solidFill>
            <a:srgbClr val="FFFFFF"/>
          </a:solidFill>
        </p:spPr>
        <p:txBody>
          <a:bodyPr wrap="square" rtlCol="0">
            <a:spAutoFit/>
          </a:bodyPr>
          <a:lstStyle/>
          <a:p>
            <a:r>
              <a:rPr lang="en-US" dirty="0"/>
              <a:t>0-0.307</a:t>
            </a:r>
          </a:p>
        </p:txBody>
      </p:sp>
      <p:sp>
        <p:nvSpPr>
          <p:cNvPr id="10" name="TextBox 9">
            <a:extLst>
              <a:ext uri="{FF2B5EF4-FFF2-40B4-BE49-F238E27FC236}">
                <a16:creationId xmlns:a16="http://schemas.microsoft.com/office/drawing/2014/main" id="{A383BC49-1F85-4D73-99DC-35A6B7110D5B}"/>
              </a:ext>
            </a:extLst>
          </p:cNvPr>
          <p:cNvSpPr txBox="1"/>
          <p:nvPr/>
        </p:nvSpPr>
        <p:spPr>
          <a:xfrm>
            <a:off x="5948208" y="2345264"/>
            <a:ext cx="831273" cy="176113"/>
          </a:xfrm>
          <a:prstGeom prst="rect">
            <a:avLst/>
          </a:prstGeom>
          <a:solidFill>
            <a:srgbClr val="7494E1"/>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7217D1B1-27E8-518A-5857-6FB7D95AC102}"/>
              </a:ext>
            </a:extLst>
          </p:cNvPr>
          <p:cNvSpPr txBox="1"/>
          <p:nvPr/>
        </p:nvSpPr>
        <p:spPr>
          <a:xfrm>
            <a:off x="928244" y="2345264"/>
            <a:ext cx="831273" cy="176113"/>
          </a:xfrm>
          <a:prstGeom prst="rect">
            <a:avLst/>
          </a:prstGeom>
          <a:solidFill>
            <a:srgbClr val="7494E1"/>
          </a:solidFill>
        </p:spPr>
        <p:txBody>
          <a:bodyPr wrap="square" rtlCol="0">
            <a:spAutoFit/>
          </a:bodyPr>
          <a:lstStyle/>
          <a:p>
            <a:endParaRPr lang="en-US" dirty="0"/>
          </a:p>
        </p:txBody>
      </p:sp>
      <p:sp>
        <p:nvSpPr>
          <p:cNvPr id="2" name="Date Placeholder 1">
            <a:extLst>
              <a:ext uri="{FF2B5EF4-FFF2-40B4-BE49-F238E27FC236}">
                <a16:creationId xmlns:a16="http://schemas.microsoft.com/office/drawing/2014/main" id="{C5946767-2060-57B2-EC0B-1C252148757B}"/>
              </a:ext>
            </a:extLst>
          </p:cNvPr>
          <p:cNvSpPr>
            <a:spLocks noGrp="1"/>
          </p:cNvSpPr>
          <p:nvPr>
            <p:ph type="dt" sz="half" idx="10"/>
          </p:nvPr>
        </p:nvSpPr>
        <p:spPr/>
        <p:txBody>
          <a:bodyPr/>
          <a:lstStyle/>
          <a:p>
            <a:fld id="{AC1EC0CF-84E2-423C-953C-FC43C4A82ECC}" type="datetime1">
              <a:rPr lang="en-US" smtClean="0"/>
              <a:t>1/8/2024</a:t>
            </a:fld>
            <a:endParaRPr lang="en-US"/>
          </a:p>
        </p:txBody>
      </p:sp>
      <p:sp>
        <p:nvSpPr>
          <p:cNvPr id="3" name="Slide Number Placeholder 2">
            <a:extLst>
              <a:ext uri="{FF2B5EF4-FFF2-40B4-BE49-F238E27FC236}">
                <a16:creationId xmlns:a16="http://schemas.microsoft.com/office/drawing/2014/main" id="{4E19B971-32C6-4A35-F6F4-9F60C496E467}"/>
              </a:ext>
            </a:extLst>
          </p:cNvPr>
          <p:cNvSpPr>
            <a:spLocks noGrp="1"/>
          </p:cNvSpPr>
          <p:nvPr>
            <p:ph type="sldNum" sz="quarter" idx="12"/>
          </p:nvPr>
        </p:nvSpPr>
        <p:spPr/>
        <p:txBody>
          <a:bodyPr/>
          <a:lstStyle/>
          <a:p>
            <a:fld id="{B4FD03F7-A75A-47A6-B026-AEC2AD4D4B17}" type="slidenum">
              <a:rPr lang="en-US" smtClean="0"/>
              <a:t>53</a:t>
            </a:fld>
            <a:endParaRPr lang="en-US"/>
          </a:p>
        </p:txBody>
      </p:sp>
    </p:spTree>
    <p:extLst>
      <p:ext uri="{BB962C8B-B14F-4D97-AF65-F5344CB8AC3E}">
        <p14:creationId xmlns:p14="http://schemas.microsoft.com/office/powerpoint/2010/main" val="29847435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71FCA-6A60-ECA9-7708-60BC3FB69524}"/>
              </a:ext>
            </a:extLst>
          </p:cNvPr>
          <p:cNvSpPr>
            <a:spLocks noGrp="1"/>
          </p:cNvSpPr>
          <p:nvPr>
            <p:ph type="title"/>
          </p:nvPr>
        </p:nvSpPr>
        <p:spPr/>
        <p:txBody>
          <a:bodyPr/>
          <a:lstStyle/>
          <a:p>
            <a:pPr algn="ctr"/>
            <a:r>
              <a:rPr lang="en-US" b="1" dirty="0"/>
              <a:t>Rheological Property</a:t>
            </a:r>
          </a:p>
        </p:txBody>
      </p:sp>
      <p:sp>
        <p:nvSpPr>
          <p:cNvPr id="12" name="Content Placeholder 11">
            <a:extLst>
              <a:ext uri="{FF2B5EF4-FFF2-40B4-BE49-F238E27FC236}">
                <a16:creationId xmlns:a16="http://schemas.microsoft.com/office/drawing/2014/main" id="{730B5A9F-9CA9-DB2F-A0B4-D031AF4649CA}"/>
              </a:ext>
            </a:extLst>
          </p:cNvPr>
          <p:cNvSpPr>
            <a:spLocks noGrp="1"/>
          </p:cNvSpPr>
          <p:nvPr>
            <p:ph idx="1"/>
          </p:nvPr>
        </p:nvSpPr>
        <p:spPr/>
        <p:txBody>
          <a:bodyPr/>
          <a:lstStyle/>
          <a:p>
            <a:endParaRPr lang="en-US"/>
          </a:p>
        </p:txBody>
      </p:sp>
      <p:sp>
        <p:nvSpPr>
          <p:cNvPr id="3" name="Date Placeholder 2">
            <a:extLst>
              <a:ext uri="{FF2B5EF4-FFF2-40B4-BE49-F238E27FC236}">
                <a16:creationId xmlns:a16="http://schemas.microsoft.com/office/drawing/2014/main" id="{D612C794-14B9-7944-A927-683C88221F52}"/>
              </a:ext>
            </a:extLst>
          </p:cNvPr>
          <p:cNvSpPr>
            <a:spLocks noGrp="1"/>
          </p:cNvSpPr>
          <p:nvPr>
            <p:ph type="dt" sz="half" idx="10"/>
          </p:nvPr>
        </p:nvSpPr>
        <p:spPr/>
        <p:txBody>
          <a:bodyPr/>
          <a:lstStyle/>
          <a:p>
            <a:fld id="{6CE030D6-A299-4F81-BA6A-10B36F85D490}" type="datetime1">
              <a:rPr lang="en-US" smtClean="0"/>
              <a:t>1/8/2024</a:t>
            </a:fld>
            <a:endParaRPr lang="en-US"/>
          </a:p>
        </p:txBody>
      </p:sp>
      <p:sp>
        <p:nvSpPr>
          <p:cNvPr id="5" name="Slide Number Placeholder 4">
            <a:extLst>
              <a:ext uri="{FF2B5EF4-FFF2-40B4-BE49-F238E27FC236}">
                <a16:creationId xmlns:a16="http://schemas.microsoft.com/office/drawing/2014/main" id="{2BE2750E-4376-95D3-FDEF-1FD1ECB4ED05}"/>
              </a:ext>
            </a:extLst>
          </p:cNvPr>
          <p:cNvSpPr>
            <a:spLocks noGrp="1"/>
          </p:cNvSpPr>
          <p:nvPr>
            <p:ph type="sldNum" sz="quarter" idx="12"/>
          </p:nvPr>
        </p:nvSpPr>
        <p:spPr/>
        <p:txBody>
          <a:bodyPr/>
          <a:lstStyle/>
          <a:p>
            <a:fld id="{B4FD03F7-A75A-47A6-B026-AEC2AD4D4B17}" type="slidenum">
              <a:rPr lang="en-US" smtClean="0"/>
              <a:t>54</a:t>
            </a:fld>
            <a:endParaRPr lang="en-US"/>
          </a:p>
        </p:txBody>
      </p:sp>
      <p:pic>
        <p:nvPicPr>
          <p:cNvPr id="10" name="Picture 9">
            <a:extLst>
              <a:ext uri="{FF2B5EF4-FFF2-40B4-BE49-F238E27FC236}">
                <a16:creationId xmlns:a16="http://schemas.microsoft.com/office/drawing/2014/main" id="{6C9B27DA-DB1B-4E0C-F8BE-D15B51CA2EA1}"/>
              </a:ext>
            </a:extLst>
          </p:cNvPr>
          <p:cNvPicPr>
            <a:picLocks noChangeAspect="1"/>
          </p:cNvPicPr>
          <p:nvPr/>
        </p:nvPicPr>
        <p:blipFill>
          <a:blip r:embed="rId2"/>
          <a:stretch>
            <a:fillRect/>
          </a:stretch>
        </p:blipFill>
        <p:spPr>
          <a:xfrm>
            <a:off x="607045" y="2507841"/>
            <a:ext cx="10164594" cy="3781953"/>
          </a:xfrm>
          <a:prstGeom prst="rect">
            <a:avLst/>
          </a:prstGeom>
        </p:spPr>
      </p:pic>
    </p:spTree>
    <p:extLst>
      <p:ext uri="{BB962C8B-B14F-4D97-AF65-F5344CB8AC3E}">
        <p14:creationId xmlns:p14="http://schemas.microsoft.com/office/powerpoint/2010/main" val="5346852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542E0-C54A-48A8-91B2-8D0BF19D41FF}"/>
              </a:ext>
            </a:extLst>
          </p:cNvPr>
          <p:cNvSpPr>
            <a:spLocks noGrp="1"/>
          </p:cNvSpPr>
          <p:nvPr>
            <p:ph type="title"/>
          </p:nvPr>
        </p:nvSpPr>
        <p:spPr/>
        <p:txBody>
          <a:bodyPr>
            <a:normAutofit fontScale="90000"/>
          </a:bodyPr>
          <a:lstStyle/>
          <a:p>
            <a:pPr algn="ctr"/>
            <a:r>
              <a:rPr lang="en-CA" sz="3600" b="1" dirty="0"/>
              <a:t>Viscosity Measurements for liquid sludge</a:t>
            </a:r>
          </a:p>
        </p:txBody>
      </p:sp>
      <p:sp>
        <p:nvSpPr>
          <p:cNvPr id="4" name="Slide Number Placeholder 3">
            <a:extLst>
              <a:ext uri="{FF2B5EF4-FFF2-40B4-BE49-F238E27FC236}">
                <a16:creationId xmlns:a16="http://schemas.microsoft.com/office/drawing/2014/main" id="{BE472FB5-C6B7-4F04-82DD-E698F062DEDB}"/>
              </a:ext>
            </a:extLst>
          </p:cNvPr>
          <p:cNvSpPr>
            <a:spLocks noGrp="1"/>
          </p:cNvSpPr>
          <p:nvPr>
            <p:ph type="sldNum" sz="quarter" idx="4"/>
          </p:nvPr>
        </p:nvSpPr>
        <p:spPr>
          <a:xfrm>
            <a:off x="8737600" y="6479016"/>
            <a:ext cx="28448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EBD05DF-87E4-4D4D-B742-C9C43C6FDF92}" type="slidenum">
              <a:rPr lang="en-US" smtClean="0"/>
              <a:pPr/>
              <a:t>55</a:t>
            </a:fld>
            <a:endParaRPr lang="en-US"/>
          </a:p>
        </p:txBody>
      </p:sp>
      <p:pic>
        <p:nvPicPr>
          <p:cNvPr id="5" name="Picture 4" descr="A picture containing indoor&#10;&#10;Description automatically generated"/>
          <p:cNvPicPr/>
          <p:nvPr/>
        </p:nvPicPr>
        <p:blipFill rotWithShape="1">
          <a:blip r:embed="rId3"/>
          <a:srcRect l="9587" t="510" r="43857" b="-9750"/>
          <a:stretch/>
        </p:blipFill>
        <p:spPr>
          <a:xfrm>
            <a:off x="9085093" y="2567710"/>
            <a:ext cx="2558473" cy="3791234"/>
          </a:xfrm>
          <a:prstGeom prst="rect">
            <a:avLst/>
          </a:prstGeom>
        </p:spPr>
      </p:pic>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580893684"/>
                  </p:ext>
                </p:extLst>
              </p:nvPr>
            </p:nvGraphicFramePr>
            <p:xfrm>
              <a:off x="1055501" y="4103024"/>
              <a:ext cx="7472095" cy="2375992"/>
            </p:xfrm>
            <a:graphic>
              <a:graphicData uri="http://schemas.openxmlformats.org/drawingml/2006/table">
                <a:tbl>
                  <a:tblPr firstRow="1" firstCol="1" bandRow="1"/>
                  <a:tblGrid>
                    <a:gridCol w="1789299">
                      <a:extLst>
                        <a:ext uri="{9D8B030D-6E8A-4147-A177-3AD203B41FA5}">
                          <a16:colId xmlns:a16="http://schemas.microsoft.com/office/drawing/2014/main" val="4082063332"/>
                        </a:ext>
                      </a:extLst>
                    </a:gridCol>
                    <a:gridCol w="2466109">
                      <a:extLst>
                        <a:ext uri="{9D8B030D-6E8A-4147-A177-3AD203B41FA5}">
                          <a16:colId xmlns:a16="http://schemas.microsoft.com/office/drawing/2014/main" val="809894317"/>
                        </a:ext>
                      </a:extLst>
                    </a:gridCol>
                    <a:gridCol w="3216687">
                      <a:extLst>
                        <a:ext uri="{9D8B030D-6E8A-4147-A177-3AD203B41FA5}">
                          <a16:colId xmlns:a16="http://schemas.microsoft.com/office/drawing/2014/main" val="2824703860"/>
                        </a:ext>
                      </a:extLst>
                    </a:gridCol>
                  </a:tblGrid>
                  <a:tr h="652344">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Test No. </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Rotational Velocity (</a:t>
                          </a:r>
                          <a14:m>
                            <m:oMath xmlns:m="http://schemas.openxmlformats.org/officeDocument/2006/math">
                              <m:r>
                                <a:rPr lang="en-CA" sz="1400" b="1" i="1" kern="0"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𝑹𝑷𝑴</m:t>
                              </m:r>
                            </m:oMath>
                          </a14:m>
                          <a:r>
                            <a:rPr lang="en-CA" sz="1400" b="1" kern="0" dirty="0">
                              <a:solidFill>
                                <a:srgbClr val="000000"/>
                              </a:solidFill>
                              <a:effectLst/>
                              <a:latin typeface="+mj-lt"/>
                              <a:ea typeface="Times New Roman" panose="02020603050405020304" pitchFamily="18" charset="0"/>
                              <a:cs typeface="Times New Roman" panose="02020603050405020304" pitchFamily="18" charset="0"/>
                            </a:rPr>
                            <a:t>)</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Average Dynamic Viscosity (</a:t>
                          </a:r>
                          <a14:m>
                            <m:oMath xmlns:m="http://schemas.openxmlformats.org/officeDocument/2006/math">
                              <m:r>
                                <a:rPr lang="en-CA" sz="1400" b="1" i="1" kern="0"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𝑷𝒂</m:t>
                              </m:r>
                              <m:r>
                                <a:rPr lang="en-CA" sz="1400" b="1" i="1" kern="0"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m:t>
                              </m:r>
                              <m:r>
                                <a:rPr lang="en-CA" sz="1400" b="1" i="1" kern="0" smtClean="0">
                                  <a:solidFill>
                                    <a:srgbClr val="000000"/>
                                  </a:solidFill>
                                  <a:effectLst/>
                                  <a:latin typeface="Cambria Math" panose="02040503050406030204" pitchFamily="18" charset="0"/>
                                  <a:ea typeface="Times New Roman" panose="02020603050405020304" pitchFamily="18" charset="0"/>
                                  <a:cs typeface="Calibri" panose="020F0502020204030204" pitchFamily="34" charset="0"/>
                                </a:rPr>
                                <m:t>𝒔</m:t>
                              </m:r>
                            </m:oMath>
                          </a14:m>
                          <a:r>
                            <a:rPr lang="en-CA" sz="1400" b="1" kern="0" dirty="0">
                              <a:solidFill>
                                <a:srgbClr val="000000"/>
                              </a:solidFill>
                              <a:effectLst/>
                              <a:latin typeface="+mj-lt"/>
                              <a:ea typeface="Times New Roman" panose="02020603050405020304" pitchFamily="18" charset="0"/>
                              <a:cs typeface="Times New Roman" panose="02020603050405020304" pitchFamily="18" charset="0"/>
                            </a:rPr>
                            <a:t>)</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1042211"/>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1</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40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0.240747160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0159654"/>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2</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60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0.217709533</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6703260"/>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3</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80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0.195314031</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5970700"/>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4</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100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0.175434064</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6945669"/>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5</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120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0.159423297</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5154201"/>
                      </a:ext>
                    </a:extLst>
                  </a:tr>
                  <a:tr h="209956">
                    <a:tc>
                      <a:txBody>
                        <a:bodyPr/>
                        <a:lstStyle/>
                        <a:p>
                          <a:pPr marL="0" marR="0" algn="ctr">
                            <a:lnSpc>
                              <a:spcPct val="110000"/>
                            </a:lnSpc>
                            <a:spcBef>
                              <a:spcPts val="0"/>
                            </a:spcBef>
                            <a:spcAft>
                              <a:spcPts val="0"/>
                            </a:spcAft>
                          </a:pPr>
                          <a:r>
                            <a:rPr lang="en-CA" sz="1400" b="1" kern="0">
                              <a:solidFill>
                                <a:srgbClr val="000000"/>
                              </a:solidFill>
                              <a:effectLst/>
                              <a:latin typeface="+mj-lt"/>
                              <a:ea typeface="Times New Roman" panose="02020603050405020304" pitchFamily="18" charset="0"/>
                              <a:cs typeface="Times New Roman" panose="02020603050405020304" pitchFamily="18" charset="0"/>
                            </a:rPr>
                            <a:t>6</a:t>
                          </a:r>
                          <a:endParaRPr lang="en-US" sz="1400" b="1"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150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0.145731449</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5596690"/>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7</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180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0.143590414</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7203908"/>
                      </a:ext>
                    </a:extLst>
                  </a:tr>
                  <a:tr h="2099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8</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200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0.128065671</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1233302"/>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580893684"/>
                  </p:ext>
                </p:extLst>
              </p:nvPr>
            </p:nvGraphicFramePr>
            <p:xfrm>
              <a:off x="1055501" y="4103024"/>
              <a:ext cx="7472095" cy="2375992"/>
            </p:xfrm>
            <a:graphic>
              <a:graphicData uri="http://schemas.openxmlformats.org/drawingml/2006/table">
                <a:tbl>
                  <a:tblPr firstRow="1" firstCol="1" bandRow="1"/>
                  <a:tblGrid>
                    <a:gridCol w="1789299">
                      <a:extLst>
                        <a:ext uri="{9D8B030D-6E8A-4147-A177-3AD203B41FA5}">
                          <a16:colId xmlns:a16="http://schemas.microsoft.com/office/drawing/2014/main" val="4082063332"/>
                        </a:ext>
                      </a:extLst>
                    </a:gridCol>
                    <a:gridCol w="2466109">
                      <a:extLst>
                        <a:ext uri="{9D8B030D-6E8A-4147-A177-3AD203B41FA5}">
                          <a16:colId xmlns:a16="http://schemas.microsoft.com/office/drawing/2014/main" val="809894317"/>
                        </a:ext>
                      </a:extLst>
                    </a:gridCol>
                    <a:gridCol w="3216687">
                      <a:extLst>
                        <a:ext uri="{9D8B030D-6E8A-4147-A177-3AD203B41FA5}">
                          <a16:colId xmlns:a16="http://schemas.microsoft.com/office/drawing/2014/main" val="2824703860"/>
                        </a:ext>
                      </a:extLst>
                    </a:gridCol>
                  </a:tblGrid>
                  <a:tr h="652344">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Test No. </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73020" t="-935" r="-131188" b="-281308"/>
                          </a:stretch>
                        </a:blipFill>
                      </a:tcPr>
                    </a:tc>
                    <a:tc>
                      <a:txBody>
                        <a:bodyPr/>
                        <a:lstStyle/>
                        <a:p>
                          <a:endParaRPr lang="en-US"/>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32386" t="-935" r="-379" b="-281308"/>
                          </a:stretch>
                        </a:blipFill>
                      </a:tcPr>
                    </a:tc>
                    <a:extLst>
                      <a:ext uri="{0D108BD9-81ED-4DB2-BD59-A6C34878D82A}">
                        <a16:rowId xmlns:a16="http://schemas.microsoft.com/office/drawing/2014/main" val="2981042211"/>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1</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40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0.240747160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0159654"/>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2</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60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0.217709533</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6703260"/>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3</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80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0.195314031</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5970700"/>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4</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100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0.175434064</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6945669"/>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5</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120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0.159423297</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5154201"/>
                      </a:ext>
                    </a:extLst>
                  </a:tr>
                  <a:tr h="215456">
                    <a:tc>
                      <a:txBody>
                        <a:bodyPr/>
                        <a:lstStyle/>
                        <a:p>
                          <a:pPr marL="0" marR="0" algn="ctr">
                            <a:lnSpc>
                              <a:spcPct val="110000"/>
                            </a:lnSpc>
                            <a:spcBef>
                              <a:spcPts val="0"/>
                            </a:spcBef>
                            <a:spcAft>
                              <a:spcPts val="0"/>
                            </a:spcAft>
                          </a:pPr>
                          <a:r>
                            <a:rPr lang="en-CA" sz="1400" b="1" kern="0">
                              <a:solidFill>
                                <a:srgbClr val="000000"/>
                              </a:solidFill>
                              <a:effectLst/>
                              <a:latin typeface="+mj-lt"/>
                              <a:ea typeface="Times New Roman" panose="02020603050405020304" pitchFamily="18" charset="0"/>
                              <a:cs typeface="Times New Roman" panose="02020603050405020304" pitchFamily="18" charset="0"/>
                            </a:rPr>
                            <a:t>6</a:t>
                          </a:r>
                          <a:endParaRPr lang="en-US" sz="1400" b="1"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150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0.145731449</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5596690"/>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7</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a:solidFill>
                                <a:srgbClr val="000000"/>
                              </a:solidFill>
                              <a:effectLst/>
                              <a:latin typeface="+mj-lt"/>
                              <a:ea typeface="Times New Roman" panose="02020603050405020304" pitchFamily="18" charset="0"/>
                              <a:cs typeface="Times New Roman" panose="02020603050405020304" pitchFamily="18" charset="0"/>
                            </a:rPr>
                            <a:t>180</a:t>
                          </a:r>
                          <a:endParaRPr lang="en-US" sz="1400" kern="120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0.143590414</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7203908"/>
                      </a:ext>
                    </a:extLst>
                  </a:tr>
                  <a:tr h="215456">
                    <a:tc>
                      <a:txBody>
                        <a:bodyPr/>
                        <a:lstStyle/>
                        <a:p>
                          <a:pPr marL="0" marR="0" algn="ctr">
                            <a:lnSpc>
                              <a:spcPct val="110000"/>
                            </a:lnSpc>
                            <a:spcBef>
                              <a:spcPts val="0"/>
                            </a:spcBef>
                            <a:spcAft>
                              <a:spcPts val="0"/>
                            </a:spcAft>
                          </a:pPr>
                          <a:r>
                            <a:rPr lang="en-CA" sz="1400" b="1" kern="0" dirty="0">
                              <a:solidFill>
                                <a:srgbClr val="000000"/>
                              </a:solidFill>
                              <a:effectLst/>
                              <a:latin typeface="+mj-lt"/>
                              <a:ea typeface="Times New Roman" panose="02020603050405020304" pitchFamily="18" charset="0"/>
                              <a:cs typeface="Times New Roman" panose="02020603050405020304" pitchFamily="18" charset="0"/>
                            </a:rPr>
                            <a:t>8</a:t>
                          </a:r>
                          <a:endParaRPr lang="en-US" sz="1400" b="1"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200</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0000"/>
                            </a:lnSpc>
                            <a:spcBef>
                              <a:spcPts val="0"/>
                            </a:spcBef>
                            <a:spcAft>
                              <a:spcPts val="0"/>
                            </a:spcAft>
                          </a:pPr>
                          <a:r>
                            <a:rPr lang="en-CA" sz="1400" kern="0" dirty="0">
                              <a:solidFill>
                                <a:srgbClr val="000000"/>
                              </a:solidFill>
                              <a:effectLst/>
                              <a:latin typeface="+mj-lt"/>
                              <a:ea typeface="Times New Roman" panose="02020603050405020304" pitchFamily="18" charset="0"/>
                              <a:cs typeface="Times New Roman" panose="02020603050405020304" pitchFamily="18" charset="0"/>
                            </a:rPr>
                            <a:t>0.128065671</a:t>
                          </a:r>
                          <a:endParaRPr lang="en-US" sz="1400" kern="1200" dirty="0">
                            <a:effectLst/>
                            <a:latin typeface="+mj-lt"/>
                            <a:ea typeface="Tw Cen MT" panose="020B0602020104020603" pitchFamily="34" charset="0"/>
                            <a:cs typeface="Times New Roman" panose="02020603050405020304" pitchFamily="18" charset="0"/>
                          </a:endParaRPr>
                        </a:p>
                      </a:txBody>
                      <a:tcPr marL="106366" marR="10636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1233302"/>
                      </a:ext>
                    </a:extLst>
                  </a:tr>
                </a:tbl>
              </a:graphicData>
            </a:graphic>
          </p:graphicFrame>
        </mc:Fallback>
      </mc:AlternateContent>
      <mc:AlternateContent xmlns:mc="http://schemas.openxmlformats.org/markup-compatibility/2006" xmlns:a14="http://schemas.microsoft.com/office/drawing/2010/main">
        <mc:Choice Requires="a14">
          <p:sp>
            <p:nvSpPr>
              <p:cNvPr id="12" name="Rectangle 11"/>
              <p:cNvSpPr/>
              <p:nvPr/>
            </p:nvSpPr>
            <p:spPr>
              <a:xfrm>
                <a:off x="831397" y="2266653"/>
                <a:ext cx="7696199" cy="1661993"/>
              </a:xfrm>
              <a:prstGeom prst="rect">
                <a:avLst/>
              </a:prstGeom>
            </p:spPr>
            <p:txBody>
              <a:bodyPr wrap="square">
                <a:spAutoFit/>
              </a:bodyPr>
              <a:lstStyle/>
              <a:p>
                <a:pPr marL="342900" lvl="0" indent="-342900">
                  <a:spcBef>
                    <a:spcPts val="1800"/>
                  </a:spcBef>
                  <a:buFont typeface="Arial"/>
                  <a:buChar char="•"/>
                </a:pPr>
                <a:r>
                  <a:rPr lang="en-US" dirty="0">
                    <a:latin typeface="+mj-lt"/>
                  </a:rPr>
                  <a:t>The density was found to be 0.996 g/cm</a:t>
                </a:r>
                <a:r>
                  <a:rPr lang="en-US" baseline="30000" dirty="0">
                    <a:latin typeface="+mj-lt"/>
                  </a:rPr>
                  <a:t>3</a:t>
                </a:r>
                <a:r>
                  <a:rPr lang="en-US" dirty="0">
                    <a:latin typeface="+mj-lt"/>
                  </a:rPr>
                  <a:t> (i.e., 996 kg/m</a:t>
                </a:r>
                <a:r>
                  <a:rPr lang="en-US" baseline="30000" dirty="0">
                    <a:latin typeface="+mj-lt"/>
                  </a:rPr>
                  <a:t>3</a:t>
                </a:r>
                <a:r>
                  <a:rPr lang="en-US" dirty="0">
                    <a:latin typeface="+mj-lt"/>
                  </a:rPr>
                  <a:t>)</a:t>
                </a:r>
              </a:p>
              <a:p>
                <a:pPr marL="342900" lvl="0" indent="-342900">
                  <a:spcBef>
                    <a:spcPts val="1800"/>
                  </a:spcBef>
                  <a:buFont typeface="Arial"/>
                  <a:buChar char="•"/>
                </a:pPr>
                <a:r>
                  <a:rPr lang="en-US" dirty="0">
                    <a:latin typeface="+mj-lt"/>
                  </a:rPr>
                  <a:t>measurements were done at slurry temperature of 33 </a:t>
                </a:r>
                <a14:m>
                  <m:oMath xmlns:m="http://schemas.openxmlformats.org/officeDocument/2006/math">
                    <m:r>
                      <a:rPr lang="en-US" i="1">
                        <a:latin typeface="Cambria Math" panose="02040503050406030204" pitchFamily="18" charset="0"/>
                      </a:rPr>
                      <m:t>℃</m:t>
                    </m:r>
                  </m:oMath>
                </a14:m>
                <a:endParaRPr lang="en-US" dirty="0">
                  <a:solidFill>
                    <a:prstClr val="black"/>
                  </a:solidFill>
                  <a:latin typeface="+mj-lt"/>
                  <a:cs typeface="Arial" panose="020B0604020202020204" pitchFamily="34" charset="0"/>
                </a:endParaRPr>
              </a:p>
              <a:p>
                <a:pPr marL="342900" lvl="0" indent="-342900">
                  <a:spcBef>
                    <a:spcPts val="1800"/>
                  </a:spcBef>
                  <a:buFont typeface="Arial"/>
                  <a:buChar char="•"/>
                </a:pPr>
                <a:r>
                  <a:rPr lang="en-US" dirty="0">
                    <a:latin typeface="+mj-lt"/>
                  </a:rPr>
                  <a:t>the liquid digestate shows a shear-thinning non-Newtonian fluid behavior</a:t>
                </a:r>
                <a:endParaRPr lang="en-US" dirty="0">
                  <a:solidFill>
                    <a:prstClr val="black"/>
                  </a:solidFill>
                  <a:latin typeface="+mj-lt"/>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831397" y="2266653"/>
                <a:ext cx="7696199" cy="1661993"/>
              </a:xfrm>
              <a:prstGeom prst="rect">
                <a:avLst/>
              </a:prstGeom>
              <a:blipFill>
                <a:blip r:embed="rId5"/>
                <a:stretch>
                  <a:fillRect l="-475" t="-2206" b="-5147"/>
                </a:stretch>
              </a:blipFill>
            </p:spPr>
            <p:txBody>
              <a:bodyPr/>
              <a:lstStyle/>
              <a:p>
                <a:r>
                  <a:rPr lang="en-US">
                    <a:noFill/>
                  </a:rPr>
                  <a:t> </a:t>
                </a:r>
              </a:p>
            </p:txBody>
          </p:sp>
        </mc:Fallback>
      </mc:AlternateContent>
    </p:spTree>
    <p:extLst>
      <p:ext uri="{BB962C8B-B14F-4D97-AF65-F5344CB8AC3E}">
        <p14:creationId xmlns:p14="http://schemas.microsoft.com/office/powerpoint/2010/main" val="1391608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9006E-58C1-52AD-28C4-902F392D87BC}"/>
              </a:ext>
            </a:extLst>
          </p:cNvPr>
          <p:cNvSpPr>
            <a:spLocks noGrp="1"/>
          </p:cNvSpPr>
          <p:nvPr>
            <p:ph type="title"/>
          </p:nvPr>
        </p:nvSpPr>
        <p:spPr/>
        <p:txBody>
          <a:bodyPr/>
          <a:lstStyle/>
          <a:p>
            <a:pPr algn="ctr"/>
            <a:r>
              <a:rPr lang="en-US" b="1" dirty="0"/>
              <a:t>Research Objectives</a:t>
            </a:r>
          </a:p>
        </p:txBody>
      </p:sp>
      <p:sp>
        <p:nvSpPr>
          <p:cNvPr id="3" name="Content Placeholder 2">
            <a:extLst>
              <a:ext uri="{FF2B5EF4-FFF2-40B4-BE49-F238E27FC236}">
                <a16:creationId xmlns:a16="http://schemas.microsoft.com/office/drawing/2014/main" id="{3E547CAF-A684-15E9-05A6-5C2ACA77FBAF}"/>
              </a:ext>
            </a:extLst>
          </p:cNvPr>
          <p:cNvSpPr>
            <a:spLocks noGrp="1"/>
          </p:cNvSpPr>
          <p:nvPr>
            <p:ph idx="1"/>
          </p:nvPr>
        </p:nvSpPr>
        <p:spPr>
          <a:xfrm>
            <a:off x="1154954" y="2603500"/>
            <a:ext cx="9608295" cy="3416300"/>
          </a:xfrm>
        </p:spPr>
        <p:txBody>
          <a:bodyPr>
            <a:noAutofit/>
          </a:bodyPr>
          <a:lstStyle/>
          <a:p>
            <a:pPr>
              <a:lnSpc>
                <a:spcPct val="150000"/>
              </a:lnSpc>
            </a:pPr>
            <a:r>
              <a:rPr lang="en-US" sz="1900" dirty="0">
                <a:effectLst/>
                <a:latin typeface="+mj-lt"/>
                <a:ea typeface="Calibri" panose="020F0502020204030204" pitchFamily="34" charset="0"/>
              </a:rPr>
              <a:t>This study aims to evaluate an effective method for extracting biogas from food waste (liquid sludge)using a bioreactor or digester. This is achieved by modifying the mixing methods employed in these digesters, based on evaluating the mixing rate, average velocity, and velocity contours for both liquid and gas phases within the digester.</a:t>
            </a:r>
          </a:p>
          <a:p>
            <a:pPr>
              <a:lnSpc>
                <a:spcPct val="150000"/>
              </a:lnSpc>
            </a:pPr>
            <a:r>
              <a:rPr lang="en-US" sz="1900" dirty="0">
                <a:latin typeface="+mj-lt"/>
                <a:ea typeface="Calibri" panose="020F0502020204030204" pitchFamily="34" charset="0"/>
              </a:rPr>
              <a:t>The new method involves using Airlift pumps for mixing the liquid and gas phases within the digester.</a:t>
            </a:r>
            <a:endParaRPr lang="en-US" sz="1900" dirty="0">
              <a:effectLst/>
              <a:latin typeface="+mj-lt"/>
              <a:ea typeface="Calibri" panose="020F0502020204030204" pitchFamily="34" charset="0"/>
            </a:endParaRPr>
          </a:p>
        </p:txBody>
      </p:sp>
      <p:sp>
        <p:nvSpPr>
          <p:cNvPr id="4" name="Date Placeholder 3">
            <a:extLst>
              <a:ext uri="{FF2B5EF4-FFF2-40B4-BE49-F238E27FC236}">
                <a16:creationId xmlns:a16="http://schemas.microsoft.com/office/drawing/2014/main" id="{74234FF7-53ED-114B-71F9-F3B9D1F900CB}"/>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7" name="Slide Number Placeholder 4">
            <a:extLst>
              <a:ext uri="{FF2B5EF4-FFF2-40B4-BE49-F238E27FC236}">
                <a16:creationId xmlns:a16="http://schemas.microsoft.com/office/drawing/2014/main" id="{436D0133-BA49-2F58-92DA-85F5B6BE9477}"/>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6</a:t>
            </a:fld>
            <a:r>
              <a:rPr lang="en-US" sz="1800" dirty="0"/>
              <a:t>/42</a:t>
            </a:r>
          </a:p>
        </p:txBody>
      </p:sp>
    </p:spTree>
    <p:extLst>
      <p:ext uri="{BB962C8B-B14F-4D97-AF65-F5344CB8AC3E}">
        <p14:creationId xmlns:p14="http://schemas.microsoft.com/office/powerpoint/2010/main" val="1342530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11098-844C-67E8-4B45-FEB0374DFE57}"/>
              </a:ext>
            </a:extLst>
          </p:cNvPr>
          <p:cNvSpPr>
            <a:spLocks noGrp="1"/>
          </p:cNvSpPr>
          <p:nvPr>
            <p:ph type="title"/>
          </p:nvPr>
        </p:nvSpPr>
        <p:spPr/>
        <p:txBody>
          <a:bodyPr/>
          <a:lstStyle/>
          <a:p>
            <a:pPr algn="ctr"/>
            <a:r>
              <a:rPr lang="en-US" b="1" dirty="0"/>
              <a:t>Achieving the Research Objectives</a:t>
            </a:r>
          </a:p>
        </p:txBody>
      </p:sp>
      <p:sp>
        <p:nvSpPr>
          <p:cNvPr id="3" name="Content Placeholder 2">
            <a:extLst>
              <a:ext uri="{FF2B5EF4-FFF2-40B4-BE49-F238E27FC236}">
                <a16:creationId xmlns:a16="http://schemas.microsoft.com/office/drawing/2014/main" id="{DA8C51B3-6EBA-1AC6-C997-6E941A04FA5C}"/>
              </a:ext>
            </a:extLst>
          </p:cNvPr>
          <p:cNvSpPr>
            <a:spLocks noGrp="1"/>
          </p:cNvSpPr>
          <p:nvPr>
            <p:ph idx="1"/>
          </p:nvPr>
        </p:nvSpPr>
        <p:spPr>
          <a:xfrm>
            <a:off x="1154952" y="2717800"/>
            <a:ext cx="10560797" cy="3416300"/>
          </a:xfrm>
        </p:spPr>
        <p:txBody>
          <a:bodyPr>
            <a:noAutofit/>
          </a:bodyPr>
          <a:lstStyle/>
          <a:p>
            <a:pPr>
              <a:buAutoNum type="arabicPeriod"/>
            </a:pPr>
            <a:r>
              <a:rPr lang="en-US" sz="1900" dirty="0">
                <a:latin typeface="+mj-lt"/>
              </a:rPr>
              <a:t>A survey on all theory regarding the different used mixing methods.</a:t>
            </a:r>
          </a:p>
          <a:p>
            <a:pPr>
              <a:buAutoNum type="arabicPeriod"/>
            </a:pPr>
            <a:r>
              <a:rPr lang="en-US" sz="1900" dirty="0">
                <a:latin typeface="+mj-lt"/>
              </a:rPr>
              <a:t>Assessing the most ideal riser design among the Standard, Tapered, and Step designs.</a:t>
            </a:r>
          </a:p>
          <a:p>
            <a:pPr>
              <a:buAutoNum type="arabicPeriod"/>
            </a:pPr>
            <a:r>
              <a:rPr lang="en-US" sz="1900" dirty="0">
                <a:latin typeface="+mj-lt"/>
              </a:rPr>
              <a:t>Utilize the air-water flow rate results obtained by Flonergia for airlift pumps.</a:t>
            </a:r>
          </a:p>
          <a:p>
            <a:pPr>
              <a:buAutoNum type="arabicPeriod"/>
            </a:pPr>
            <a:r>
              <a:rPr lang="en-US" sz="1900" dirty="0">
                <a:latin typeface="+mj-lt"/>
              </a:rPr>
              <a:t>Carry an experimental work to get the best ratio between the gas and liquid phases.</a:t>
            </a:r>
          </a:p>
          <a:p>
            <a:pPr>
              <a:buAutoNum type="arabicPeriod"/>
            </a:pPr>
            <a:r>
              <a:rPr lang="en-US" sz="1900" dirty="0">
                <a:latin typeface="+mj-lt"/>
              </a:rPr>
              <a:t>Comparing and evaluating the mixing rate of liquid sludge versus biogas with that of water versus air.</a:t>
            </a:r>
          </a:p>
          <a:p>
            <a:pPr>
              <a:buFont typeface="Wingdings 3" charset="2"/>
              <a:buAutoNum type="arabicPeriod"/>
            </a:pPr>
            <a:r>
              <a:rPr lang="en-US" sz="1900" dirty="0">
                <a:latin typeface="+mj-lt"/>
              </a:rPr>
              <a:t>Evaluating the rheological property of Liquid sludge at different liquid and gas flowrates.</a:t>
            </a:r>
          </a:p>
          <a:p>
            <a:pPr>
              <a:buAutoNum type="arabicPeriod"/>
            </a:pPr>
            <a:r>
              <a:rPr lang="en-US" sz="1900" dirty="0">
                <a:latin typeface="+mj-lt"/>
              </a:rPr>
              <a:t>Conclude how implementing airlift pumps inside the digester would affect the mixing rate and yield product of biogas.</a:t>
            </a:r>
          </a:p>
        </p:txBody>
      </p:sp>
      <p:sp>
        <p:nvSpPr>
          <p:cNvPr id="7" name="TextBox 6">
            <a:extLst>
              <a:ext uri="{FF2B5EF4-FFF2-40B4-BE49-F238E27FC236}">
                <a16:creationId xmlns:a16="http://schemas.microsoft.com/office/drawing/2014/main" id="{E803126C-2F9C-7699-8D8D-4CE5FD81D6E5}"/>
              </a:ext>
            </a:extLst>
          </p:cNvPr>
          <p:cNvSpPr txBox="1"/>
          <p:nvPr/>
        </p:nvSpPr>
        <p:spPr>
          <a:xfrm>
            <a:off x="1154953" y="2145426"/>
            <a:ext cx="9008222" cy="458074"/>
          </a:xfrm>
          <a:prstGeom prst="rect">
            <a:avLst/>
          </a:prstGeom>
          <a:noFill/>
        </p:spPr>
        <p:txBody>
          <a:bodyPr wrap="square">
            <a:spAutoFit/>
          </a:bodyPr>
          <a:lstStyle/>
          <a:p>
            <a:pPr algn="just">
              <a:lnSpc>
                <a:spcPct val="150000"/>
              </a:lnSpc>
            </a:pPr>
            <a:r>
              <a:rPr lang="en-US" b="1" dirty="0">
                <a:latin typeface="+mj-lt"/>
                <a:cs typeface="Times New Roman" panose="02020603050405020304" pitchFamily="18" charset="0"/>
              </a:rPr>
              <a:t>In order to achieve the objectives, the following tasks have been done:</a:t>
            </a:r>
          </a:p>
        </p:txBody>
      </p:sp>
      <p:sp>
        <p:nvSpPr>
          <p:cNvPr id="9" name="Slide Number Placeholder 4">
            <a:extLst>
              <a:ext uri="{FF2B5EF4-FFF2-40B4-BE49-F238E27FC236}">
                <a16:creationId xmlns:a16="http://schemas.microsoft.com/office/drawing/2014/main" id="{23A01377-5E4E-ED2F-E8DF-559B55B41A28}"/>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7</a:t>
            </a:fld>
            <a:r>
              <a:rPr lang="en-US" sz="1800" dirty="0"/>
              <a:t>/42</a:t>
            </a:r>
          </a:p>
        </p:txBody>
      </p:sp>
    </p:spTree>
    <p:extLst>
      <p:ext uri="{BB962C8B-B14F-4D97-AF65-F5344CB8AC3E}">
        <p14:creationId xmlns:p14="http://schemas.microsoft.com/office/powerpoint/2010/main" val="2467045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A1639B1A-FECE-6375-7EC3-73D66F6E2B0C}"/>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796876" y="1897062"/>
            <a:ext cx="4598248" cy="3063875"/>
          </a:xfrm>
        </p:spPr>
      </p:pic>
      <p:sp>
        <p:nvSpPr>
          <p:cNvPr id="4" name="Date Placeholder 3">
            <a:extLst>
              <a:ext uri="{FF2B5EF4-FFF2-40B4-BE49-F238E27FC236}">
                <a16:creationId xmlns:a16="http://schemas.microsoft.com/office/drawing/2014/main" id="{7A80054C-C89E-8478-0230-DA60EF3CCF47}"/>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5" name="Slide Number Placeholder 4">
            <a:extLst>
              <a:ext uri="{FF2B5EF4-FFF2-40B4-BE49-F238E27FC236}">
                <a16:creationId xmlns:a16="http://schemas.microsoft.com/office/drawing/2014/main" id="{4B746C25-0577-96EC-9EB0-63D8CC8D17F3}"/>
              </a:ext>
            </a:extLst>
          </p:cNvPr>
          <p:cNvSpPr>
            <a:spLocks noGrp="1"/>
          </p:cNvSpPr>
          <p:nvPr>
            <p:ph type="sldNum" sz="quarter" idx="12"/>
          </p:nvPr>
        </p:nvSpPr>
        <p:spPr/>
        <p:txBody>
          <a:bodyPr/>
          <a:lstStyle/>
          <a:p>
            <a:fld id="{B4FD03F7-A75A-47A6-B026-AEC2AD4D4B17}" type="slidenum">
              <a:rPr lang="en-US" smtClean="0"/>
              <a:t>8</a:t>
            </a:fld>
            <a:endParaRPr lang="en-US"/>
          </a:p>
        </p:txBody>
      </p:sp>
      <p:sp>
        <p:nvSpPr>
          <p:cNvPr id="11" name="Slide Number Placeholder 4">
            <a:extLst>
              <a:ext uri="{FF2B5EF4-FFF2-40B4-BE49-F238E27FC236}">
                <a16:creationId xmlns:a16="http://schemas.microsoft.com/office/drawing/2014/main" id="{9F582A23-595E-480F-8E44-A2ED21B9DEBD}"/>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8</a:t>
            </a:fld>
            <a:r>
              <a:rPr lang="en-US" sz="1800" dirty="0"/>
              <a:t>/26</a:t>
            </a:r>
          </a:p>
        </p:txBody>
      </p:sp>
      <p:sp>
        <p:nvSpPr>
          <p:cNvPr id="13" name="Slide Number Placeholder 4">
            <a:extLst>
              <a:ext uri="{FF2B5EF4-FFF2-40B4-BE49-F238E27FC236}">
                <a16:creationId xmlns:a16="http://schemas.microsoft.com/office/drawing/2014/main" id="{05C513D1-7237-5933-00D8-065C7AB859C5}"/>
              </a:ext>
            </a:extLst>
          </p:cNvPr>
          <p:cNvSpPr txBox="1">
            <a:spLocks/>
          </p:cNvSpPr>
          <p:nvPr/>
        </p:nvSpPr>
        <p:spPr>
          <a:xfrm>
            <a:off x="10389966" y="7905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8</a:t>
            </a:fld>
            <a:r>
              <a:rPr lang="en-US" sz="1800" dirty="0"/>
              <a:t>/26</a:t>
            </a:r>
          </a:p>
        </p:txBody>
      </p:sp>
      <p:sp>
        <p:nvSpPr>
          <p:cNvPr id="14" name="TextBox 13">
            <a:extLst>
              <a:ext uri="{FF2B5EF4-FFF2-40B4-BE49-F238E27FC236}">
                <a16:creationId xmlns:a16="http://schemas.microsoft.com/office/drawing/2014/main" id="{9C000A17-A6ED-493D-EBFF-761AC257DC92}"/>
              </a:ext>
            </a:extLst>
          </p:cNvPr>
          <p:cNvSpPr txBox="1"/>
          <p:nvPr/>
        </p:nvSpPr>
        <p:spPr>
          <a:xfrm>
            <a:off x="1220854" y="5041027"/>
            <a:ext cx="9913871" cy="646331"/>
          </a:xfrm>
          <a:prstGeom prst="rect">
            <a:avLst/>
          </a:prstGeom>
          <a:noFill/>
        </p:spPr>
        <p:txBody>
          <a:bodyPr wrap="square" rtlCol="0">
            <a:spAutoFit/>
          </a:bodyPr>
          <a:lstStyle/>
          <a:p>
            <a:pPr algn="ctr">
              <a:lnSpc>
                <a:spcPct val="90000"/>
              </a:lnSpc>
              <a:spcBef>
                <a:spcPct val="0"/>
              </a:spcBef>
            </a:pPr>
            <a:r>
              <a:rPr lang="en-US" sz="4000" b="1" i="1" dirty="0">
                <a:solidFill>
                  <a:schemeClr val="accent1"/>
                </a:solidFill>
                <a:latin typeface="+mj-lt"/>
                <a:ea typeface="+mj-ea"/>
                <a:cs typeface="Times New Roman" panose="02020603050405020304" pitchFamily="18" charset="0"/>
              </a:rPr>
              <a:t>Literature Review</a:t>
            </a:r>
          </a:p>
        </p:txBody>
      </p:sp>
      <p:sp>
        <p:nvSpPr>
          <p:cNvPr id="16" name="Rectangle 15">
            <a:extLst>
              <a:ext uri="{FF2B5EF4-FFF2-40B4-BE49-F238E27FC236}">
                <a16:creationId xmlns:a16="http://schemas.microsoft.com/office/drawing/2014/main" id="{CB4E38A9-9C80-C9AC-2A90-29A7D64B67F0}"/>
              </a:ext>
            </a:extLst>
          </p:cNvPr>
          <p:cNvSpPr/>
          <p:nvPr/>
        </p:nvSpPr>
        <p:spPr>
          <a:xfrm>
            <a:off x="10676624" y="28574"/>
            <a:ext cx="685800" cy="132397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4">
            <a:extLst>
              <a:ext uri="{FF2B5EF4-FFF2-40B4-BE49-F238E27FC236}">
                <a16:creationId xmlns:a16="http://schemas.microsoft.com/office/drawing/2014/main" id="{BD827E12-8C9A-F2E4-A9CF-7646AC8B3A49}"/>
              </a:ext>
            </a:extLst>
          </p:cNvPr>
          <p:cNvSpPr txBox="1">
            <a:spLocks/>
          </p:cNvSpPr>
          <p:nvPr/>
        </p:nvSpPr>
        <p:spPr>
          <a:xfrm>
            <a:off x="10542366" y="9429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a:t>8/42</a:t>
            </a:r>
          </a:p>
        </p:txBody>
      </p:sp>
    </p:spTree>
    <p:extLst>
      <p:ext uri="{BB962C8B-B14F-4D97-AF65-F5344CB8AC3E}">
        <p14:creationId xmlns:p14="http://schemas.microsoft.com/office/powerpoint/2010/main" val="1444596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A5913-6231-C40C-7803-5D814C2C5D54}"/>
              </a:ext>
            </a:extLst>
          </p:cNvPr>
          <p:cNvSpPr>
            <a:spLocks noGrp="1"/>
          </p:cNvSpPr>
          <p:nvPr>
            <p:ph type="title"/>
          </p:nvPr>
        </p:nvSpPr>
        <p:spPr/>
        <p:txBody>
          <a:bodyPr/>
          <a:lstStyle/>
          <a:p>
            <a:pPr algn="ctr"/>
            <a:r>
              <a:rPr lang="en-US" b="1" dirty="0"/>
              <a:t>Structure of the Literature Review</a:t>
            </a:r>
          </a:p>
        </p:txBody>
      </p:sp>
      <p:sp>
        <p:nvSpPr>
          <p:cNvPr id="3" name="Content Placeholder 2">
            <a:extLst>
              <a:ext uri="{FF2B5EF4-FFF2-40B4-BE49-F238E27FC236}">
                <a16:creationId xmlns:a16="http://schemas.microsoft.com/office/drawing/2014/main" id="{578C1F6A-D697-2A4C-B1D9-63A031F98581}"/>
              </a:ext>
            </a:extLst>
          </p:cNvPr>
          <p:cNvSpPr>
            <a:spLocks noGrp="1"/>
          </p:cNvSpPr>
          <p:nvPr>
            <p:ph idx="1"/>
          </p:nvPr>
        </p:nvSpPr>
        <p:spPr>
          <a:xfrm>
            <a:off x="1154953" y="2977761"/>
            <a:ext cx="10151221" cy="3416300"/>
          </a:xfrm>
        </p:spPr>
        <p:txBody>
          <a:bodyPr/>
          <a:lstStyle/>
          <a:p>
            <a:pPr>
              <a:lnSpc>
                <a:spcPct val="150000"/>
              </a:lnSpc>
            </a:pPr>
            <a:r>
              <a:rPr lang="en-US" sz="2000" dirty="0"/>
              <a:t>The different types of mixing methods for the liquid and gas phase.</a:t>
            </a:r>
          </a:p>
          <a:p>
            <a:pPr>
              <a:lnSpc>
                <a:spcPct val="150000"/>
              </a:lnSpc>
            </a:pPr>
            <a:r>
              <a:rPr lang="en-US" sz="2000" dirty="0"/>
              <a:t>Compare the different types of mixing methods and conclude which is the most convenient and would result in the highest yield product of biogas.</a:t>
            </a:r>
          </a:p>
          <a:p>
            <a:pPr>
              <a:lnSpc>
                <a:spcPct val="150000"/>
              </a:lnSpc>
            </a:pPr>
            <a:r>
              <a:rPr lang="en-US" sz="2000" dirty="0"/>
              <a:t>Distinguishing between the various multiphase flow regimes within the riser.</a:t>
            </a:r>
          </a:p>
          <a:p>
            <a:pPr>
              <a:lnSpc>
                <a:spcPct val="150000"/>
              </a:lnSpc>
            </a:pPr>
            <a:r>
              <a:rPr lang="en-US" sz="2000" dirty="0"/>
              <a:t>Analyze which flow regime would result to the highest mass flowrate of liquid phase.</a:t>
            </a:r>
          </a:p>
          <a:p>
            <a:pPr marL="0" indent="0">
              <a:buNone/>
            </a:pPr>
            <a:endParaRPr lang="en-US" dirty="0"/>
          </a:p>
        </p:txBody>
      </p:sp>
      <p:sp>
        <p:nvSpPr>
          <p:cNvPr id="4" name="Date Placeholder 3">
            <a:extLst>
              <a:ext uri="{FF2B5EF4-FFF2-40B4-BE49-F238E27FC236}">
                <a16:creationId xmlns:a16="http://schemas.microsoft.com/office/drawing/2014/main" id="{DE10A318-29C0-10BD-55AF-871DE75FB7D1}"/>
              </a:ext>
            </a:extLst>
          </p:cNvPr>
          <p:cNvSpPr>
            <a:spLocks noGrp="1"/>
          </p:cNvSpPr>
          <p:nvPr>
            <p:ph type="dt" sz="half" idx="10"/>
          </p:nvPr>
        </p:nvSpPr>
        <p:spPr/>
        <p:txBody>
          <a:bodyPr/>
          <a:lstStyle/>
          <a:p>
            <a:fld id="{E1758277-E278-4536-9D43-855B2E0EA25B}" type="datetime1">
              <a:rPr lang="en-US" smtClean="0"/>
              <a:t>1/8/2024</a:t>
            </a:fld>
            <a:endParaRPr lang="en-US"/>
          </a:p>
        </p:txBody>
      </p:sp>
      <p:sp>
        <p:nvSpPr>
          <p:cNvPr id="7" name="TextBox 6">
            <a:extLst>
              <a:ext uri="{FF2B5EF4-FFF2-40B4-BE49-F238E27FC236}">
                <a16:creationId xmlns:a16="http://schemas.microsoft.com/office/drawing/2014/main" id="{475C95C4-916C-0A55-7FE2-72BB5FA1BEF1}"/>
              </a:ext>
            </a:extLst>
          </p:cNvPr>
          <p:cNvSpPr txBox="1"/>
          <p:nvPr/>
        </p:nvSpPr>
        <p:spPr>
          <a:xfrm>
            <a:off x="1154953" y="2488296"/>
            <a:ext cx="10341722" cy="384721"/>
          </a:xfrm>
          <a:prstGeom prst="rect">
            <a:avLst/>
          </a:prstGeom>
          <a:noFill/>
        </p:spPr>
        <p:txBody>
          <a:bodyPr wrap="square">
            <a:spAutoFit/>
          </a:bodyPr>
          <a:lstStyle/>
          <a:p>
            <a:r>
              <a:rPr lang="en-US" sz="1900" b="1" dirty="0">
                <a:latin typeface="+mj-lt"/>
                <a:cs typeface="Times New Roman" panose="02020603050405020304" pitchFamily="18" charset="0"/>
              </a:rPr>
              <a:t>For the clarity of presentation, the literature review is divided into the following aspects:</a:t>
            </a:r>
          </a:p>
        </p:txBody>
      </p:sp>
      <p:sp>
        <p:nvSpPr>
          <p:cNvPr id="10" name="Slide Number Placeholder 4">
            <a:extLst>
              <a:ext uri="{FF2B5EF4-FFF2-40B4-BE49-F238E27FC236}">
                <a16:creationId xmlns:a16="http://schemas.microsoft.com/office/drawing/2014/main" id="{E104DA54-2CC4-FC0F-5B6F-ED055E542C54}"/>
              </a:ext>
            </a:extLst>
          </p:cNvPr>
          <p:cNvSpPr txBox="1">
            <a:spLocks/>
          </p:cNvSpPr>
          <p:nvPr/>
        </p:nvSpPr>
        <p:spPr>
          <a:xfrm>
            <a:off x="10237566" y="638175"/>
            <a:ext cx="999045" cy="409574"/>
          </a:xfrm>
          <a:prstGeom prst="rect">
            <a:avLst/>
          </a:prstGeom>
        </p:spPr>
        <p:txBody>
          <a:bodyPr vert="horz" lIns="91440" tIns="45720" rIns="91440" bIns="45720" rtlCol="0" anchor="b"/>
          <a:lstStyle>
            <a:defPPr>
              <a:defRPr lang="en-US"/>
            </a:defPPr>
            <a:lvl1pPr marL="0" algn="ctr" defTabSz="914400" rtl="0" eaLnBrk="1" latinLnBrk="0" hangingPunct="1">
              <a:defRPr sz="2800" b="0" i="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FD03F7-A75A-47A6-B026-AEC2AD4D4B17}" type="slidenum">
              <a:rPr lang="en-US" sz="1800" smtClean="0"/>
              <a:pPr/>
              <a:t>9</a:t>
            </a:fld>
            <a:r>
              <a:rPr lang="en-US" sz="1800" dirty="0"/>
              <a:t>/42</a:t>
            </a:r>
          </a:p>
        </p:txBody>
      </p:sp>
    </p:spTree>
    <p:extLst>
      <p:ext uri="{BB962C8B-B14F-4D97-AF65-F5344CB8AC3E}">
        <p14:creationId xmlns:p14="http://schemas.microsoft.com/office/powerpoint/2010/main" val="8178707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4385</TotalTime>
  <Words>2712</Words>
  <Application>Microsoft Office PowerPoint</Application>
  <PresentationFormat>Widescreen</PresentationFormat>
  <Paragraphs>466</Paragraphs>
  <Slides>55</Slides>
  <Notes>3</Notes>
  <HiddenSlides>8</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Arial</vt:lpstr>
      <vt:lpstr>Calibri</vt:lpstr>
      <vt:lpstr>Cambria Math</vt:lpstr>
      <vt:lpstr>Century Gothic</vt:lpstr>
      <vt:lpstr>Times New Roman</vt:lpstr>
      <vt:lpstr>Wingdings</vt:lpstr>
      <vt:lpstr>Wingdings 3</vt:lpstr>
      <vt:lpstr>Ion Boardroom</vt:lpstr>
      <vt:lpstr>Optimizing Biowaste Material Mixing for Efficient Biogas Production via Airlift Pump-Equipped Digesters </vt:lpstr>
      <vt:lpstr>Outline</vt:lpstr>
      <vt:lpstr>How is Biogas Produced</vt:lpstr>
      <vt:lpstr>Phases of the  Anaerobic Digestion Process</vt:lpstr>
      <vt:lpstr>PowerPoint Presentation</vt:lpstr>
      <vt:lpstr>Research Objectives</vt:lpstr>
      <vt:lpstr>Achieving the Research Objectives</vt:lpstr>
      <vt:lpstr>PowerPoint Presentation</vt:lpstr>
      <vt:lpstr>Structure of the Literature Review</vt:lpstr>
      <vt:lpstr>Continuous Stirred Tank Reactors (CSTRs)</vt:lpstr>
      <vt:lpstr>Types of CSTR</vt:lpstr>
      <vt:lpstr>Escarpment Renewables</vt:lpstr>
      <vt:lpstr>Pneumatic Bioreactors </vt:lpstr>
      <vt:lpstr>Airlift Pumps</vt:lpstr>
      <vt:lpstr>Dual Injector Airlift Pump</vt:lpstr>
      <vt:lpstr>The Advantages of Pneumatic Reactors over Continuously Stirred Tank Reactors </vt:lpstr>
      <vt:lpstr>Types of Flow Regime</vt:lpstr>
      <vt:lpstr>The Riser Design</vt:lpstr>
      <vt:lpstr>PowerPoint Presentation</vt:lpstr>
      <vt:lpstr>Understanding CFD Simulation</vt:lpstr>
      <vt:lpstr>Geometry </vt:lpstr>
      <vt:lpstr>Modifying the Geometry </vt:lpstr>
      <vt:lpstr>Meshing</vt:lpstr>
      <vt:lpstr>Mesh Independence Test</vt:lpstr>
      <vt:lpstr>Digester Boundary Conditions</vt:lpstr>
      <vt:lpstr>Riser Boundary Conditions</vt:lpstr>
      <vt:lpstr>Fluent Setup</vt:lpstr>
      <vt:lpstr>PowerPoint Presentation</vt:lpstr>
      <vt:lpstr>Input values for liquid and gas phases</vt:lpstr>
      <vt:lpstr>Results</vt:lpstr>
      <vt:lpstr>Average Velocity Trend</vt:lpstr>
      <vt:lpstr>Velocity Contours for Water versus Air</vt:lpstr>
      <vt:lpstr>Velocity Contours for Liquid Sludge versus Biogas</vt:lpstr>
      <vt:lpstr>PowerPoint Presentation</vt:lpstr>
      <vt:lpstr>Velocity Contours for the Initial Tests</vt:lpstr>
      <vt:lpstr>PowerPoint Presentation</vt:lpstr>
      <vt:lpstr>Conclusion</vt:lpstr>
      <vt:lpstr>Accepted Publication</vt:lpstr>
      <vt:lpstr>Submitted Manuscript for Publication</vt:lpstr>
      <vt:lpstr>Acknowledgements</vt:lpstr>
      <vt:lpstr>Acknowledgements</vt:lpstr>
      <vt:lpstr>Questions</vt:lpstr>
      <vt:lpstr>PowerPoint Presentation</vt:lpstr>
      <vt:lpstr>Boundary Conditions</vt:lpstr>
      <vt:lpstr>Pressure Outlet</vt:lpstr>
      <vt:lpstr>Mass flow inlet</vt:lpstr>
      <vt:lpstr>Mass flow outlet</vt:lpstr>
      <vt:lpstr>Objectives</vt:lpstr>
      <vt:lpstr>Overall View of the Escarpment Renewables Plant </vt:lpstr>
      <vt:lpstr>Overall View of the Escarpment Renewables Plant </vt:lpstr>
      <vt:lpstr>Overall View of the Escarpment Renewables Plant </vt:lpstr>
      <vt:lpstr>Overall View of the Escarpment Renewables Plant </vt:lpstr>
      <vt:lpstr>PowerPoint Presentation</vt:lpstr>
      <vt:lpstr>Rheological Property</vt:lpstr>
      <vt:lpstr>Viscosity Measurements for liquid sludge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Optimizing Biowaste Material Mixing for Efficient Biogas Production via Airlift Pump-Equipped Digesters</dc:title>
  <dc:creator>Tariq Malhis</dc:creator>
  <cp:lastModifiedBy>Tariq Malhis</cp:lastModifiedBy>
  <cp:revision>102</cp:revision>
  <dcterms:created xsi:type="dcterms:W3CDTF">2023-12-30T16:41:42Z</dcterms:created>
  <dcterms:modified xsi:type="dcterms:W3CDTF">2024-01-09T12:03:18Z</dcterms:modified>
</cp:coreProperties>
</file>