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81" r:id="rId7"/>
    <p:sldId id="264" r:id="rId8"/>
    <p:sldId id="265" r:id="rId9"/>
    <p:sldId id="282" r:id="rId10"/>
    <p:sldId id="283" r:id="rId11"/>
    <p:sldId id="284" r:id="rId12"/>
    <p:sldId id="292" r:id="rId13"/>
    <p:sldId id="293" r:id="rId14"/>
    <p:sldId id="294" r:id="rId15"/>
    <p:sldId id="285" r:id="rId16"/>
    <p:sldId id="286" r:id="rId17"/>
    <p:sldId id="287" r:id="rId18"/>
    <p:sldId id="295" r:id="rId19"/>
    <p:sldId id="288" r:id="rId20"/>
    <p:sldId id="296" r:id="rId21"/>
    <p:sldId id="297" r:id="rId22"/>
    <p:sldId id="290" r:id="rId23"/>
    <p:sldId id="289" r:id="rId24"/>
    <p:sldId id="29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70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3068B-2D71-48DD-BE41-12C6DDE81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Active Filter	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4491939-B038-42A1-9946-191D6676E0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956278"/>
            <a:ext cx="6831673" cy="2666463"/>
          </a:xfrm>
        </p:spPr>
        <p:txBody>
          <a:bodyPr>
            <a:normAutofit/>
          </a:bodyPr>
          <a:lstStyle/>
          <a:p>
            <a:r>
              <a:rPr lang="en-US" dirty="0"/>
              <a:t>Eng. Sarah Alkouni</a:t>
            </a:r>
          </a:p>
          <a:p>
            <a:r>
              <a:rPr lang="en-US" dirty="0"/>
              <a:t>Eng. Noura Abu Ghosh</a:t>
            </a:r>
          </a:p>
          <a:p>
            <a:r>
              <a:rPr lang="en-US" dirty="0"/>
              <a:t>Eng. Reem Baker</a:t>
            </a:r>
          </a:p>
          <a:p>
            <a:endParaRPr lang="en-US" dirty="0"/>
          </a:p>
          <a:p>
            <a:r>
              <a:rPr lang="en-US" dirty="0"/>
              <a:t>Supervisor: Dr. Kamel Saleh</a:t>
            </a:r>
          </a:p>
        </p:txBody>
      </p:sp>
    </p:spTree>
    <p:extLst>
      <p:ext uri="{BB962C8B-B14F-4D97-AF65-F5344CB8AC3E}">
        <p14:creationId xmlns:p14="http://schemas.microsoft.com/office/powerpoint/2010/main" val="3027570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7A2D801-7FAB-420A-95E0-46DF658C9323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Code Flowchart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8041BD-E46C-45CC-A32C-EE23D77304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737" y="1367161"/>
            <a:ext cx="6870926" cy="53674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6937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9E885CB-9876-406B-B380-12312609B097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3CE66B-6504-4871-9D02-C2BAB26ADD2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3"/>
          <a:stretch/>
        </p:blipFill>
        <p:spPr bwMode="auto">
          <a:xfrm>
            <a:off x="767919" y="1983031"/>
            <a:ext cx="5757168" cy="2891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571F12-8D01-4812-B889-D4CD65C9A59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14"/>
          <a:stretch/>
        </p:blipFill>
        <p:spPr bwMode="auto">
          <a:xfrm>
            <a:off x="6604986" y="2211150"/>
            <a:ext cx="5513033" cy="2435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217288-1D6D-4E26-8901-F03A0E7D4B70}"/>
              </a:ext>
            </a:extLst>
          </p:cNvPr>
          <p:cNvSpPr txBox="1"/>
          <p:nvPr/>
        </p:nvSpPr>
        <p:spPr>
          <a:xfrm>
            <a:off x="767919" y="4867274"/>
            <a:ext cx="401545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/>
              <a:t>Source current before inverter in MATLAB.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A557C8-D418-4C12-B697-3DA432D34CAC}"/>
              </a:ext>
            </a:extLst>
          </p:cNvPr>
          <p:cNvSpPr txBox="1"/>
          <p:nvPr/>
        </p:nvSpPr>
        <p:spPr>
          <a:xfrm>
            <a:off x="6525087" y="4867274"/>
            <a:ext cx="581114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/>
              <a:t>Real–time source current before inverter (alpha) in hardware.</a:t>
            </a:r>
          </a:p>
        </p:txBody>
      </p:sp>
    </p:spTree>
    <p:extLst>
      <p:ext uri="{BB962C8B-B14F-4D97-AF65-F5344CB8AC3E}">
        <p14:creationId xmlns:p14="http://schemas.microsoft.com/office/powerpoint/2010/main" val="632601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D10387-311D-4EF8-A969-1E0A7D5386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16700" y="1785319"/>
                <a:ext cx="5421086" cy="158131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100" dirty="0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dirty="0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5000 Hz</a:t>
                </a:r>
              </a:p>
              <a:p>
                <a:pPr marL="0" indent="0">
                  <a:buNone/>
                </a:pPr>
                <a:r>
                  <a:rPr lang="en-US" sz="1600" dirty="0" err="1">
                    <a:solidFill>
                      <a:srgbClr val="000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100" dirty="0" err="1">
                    <a:solidFill>
                      <a:srgbClr val="000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output</a:t>
                </a:r>
                <a:r>
                  <a:rPr lang="en-US" sz="1600" dirty="0">
                    <a:solidFill>
                      <a:srgbClr val="000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50 Hz</a:t>
                </a:r>
              </a:p>
              <a:p>
                <a:pPr marL="0" indent="0">
                  <a:buNone/>
                </a:pPr>
                <a:r>
                  <a:rPr lang="en-US" sz="1600" dirty="0" err="1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00" dirty="0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5000/50</a:t>
                </a:r>
                <a:r>
                  <a:rPr lang="en-US" sz="1600" dirty="0">
                    <a:solidFill>
                      <a:srgbClr val="000000"/>
                    </a:solidFill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100 pulses</a:t>
                </a:r>
                <a:endParaRPr lang="en-US" sz="1600" dirty="0">
                  <a:solidFill>
                    <a:srgbClr val="000000"/>
                  </a:solidFill>
                  <a:effectLst/>
                  <a:latin typeface="Consolas" panose="020B06090202040302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theta = </a:t>
                </a:r>
                <a:r>
                  <a:rPr lang="en-US" sz="1800" dirty="0" err="1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800" dirty="0">
                    <a:solidFill>
                      <a:srgbClr val="000000"/>
                    </a:solidFill>
                    <a:effectLst/>
                    <a:latin typeface="Consolas" panose="020B06090202040302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*2*3.14/100.0, </a:t>
                </a:r>
                <a:r>
                  <a:rPr lang="en-US" sz="180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0≤</m:t>
                    </m:r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8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&lt;100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D10387-311D-4EF8-A969-1E0A7D5386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16700" y="1785319"/>
                <a:ext cx="5421086" cy="1581310"/>
              </a:xfrm>
              <a:blipFill>
                <a:blip r:embed="rId2"/>
                <a:stretch>
                  <a:fillRect l="-899" t="-2317" b="-1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2B697261-ABD2-440D-A324-4B2EF652B610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809220-36CD-4C69-A385-77821A99592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56342" y="2050141"/>
            <a:ext cx="5588001" cy="2757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77D6AD-67CF-4DA8-9445-38018C5BA0DC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17" b="5704"/>
          <a:stretch/>
        </p:blipFill>
        <p:spPr bwMode="auto">
          <a:xfrm>
            <a:off x="6604000" y="3396339"/>
            <a:ext cx="5446486" cy="14115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9A8FC8-7C1A-499D-8DC6-BA4387E34ECD}"/>
              </a:ext>
            </a:extLst>
          </p:cNvPr>
          <p:cNvSpPr txBox="1"/>
          <p:nvPr/>
        </p:nvSpPr>
        <p:spPr>
          <a:xfrm>
            <a:off x="767919" y="4867274"/>
            <a:ext cx="278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Theta obtained in MATLAB.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CF2B2F-5719-4F3C-9BD6-BE371DA96F32}"/>
              </a:ext>
            </a:extLst>
          </p:cNvPr>
          <p:cNvSpPr txBox="1"/>
          <p:nvPr/>
        </p:nvSpPr>
        <p:spPr>
          <a:xfrm>
            <a:off x="6604000" y="4867274"/>
            <a:ext cx="2913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Theta obtained in hardware.</a:t>
            </a:r>
          </a:p>
        </p:txBody>
      </p:sp>
    </p:spTree>
    <p:extLst>
      <p:ext uri="{BB962C8B-B14F-4D97-AF65-F5344CB8AC3E}">
        <p14:creationId xmlns:p14="http://schemas.microsoft.com/office/powerpoint/2010/main" val="3033062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639CD9F-F2C8-4A27-8DEE-1B6AE89914A3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93EE8A-5DA5-461A-88B7-4856ABE3C367}"/>
              </a:ext>
            </a:extLst>
          </p:cNvPr>
          <p:cNvPicPr/>
          <p:nvPr/>
        </p:nvPicPr>
        <p:blipFill rotWithShape="1">
          <a:blip r:embed="rId2"/>
          <a:srcRect r="40969"/>
          <a:stretch/>
        </p:blipFill>
        <p:spPr bwMode="auto">
          <a:xfrm>
            <a:off x="3767517" y="1977137"/>
            <a:ext cx="6241143" cy="38984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0E4BA4-02CC-477B-9492-64BF5F4B8D69}"/>
              </a:ext>
            </a:extLst>
          </p:cNvPr>
          <p:cNvSpPr txBox="1"/>
          <p:nvPr/>
        </p:nvSpPr>
        <p:spPr>
          <a:xfrm>
            <a:off x="1342572" y="1607805"/>
            <a:ext cx="39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Obtaining alpha and beta components: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C897C5-BA9D-4188-BE71-ED25958D4EF0}"/>
              </a:ext>
            </a:extLst>
          </p:cNvPr>
          <p:cNvSpPr txBox="1"/>
          <p:nvPr/>
        </p:nvSpPr>
        <p:spPr>
          <a:xfrm>
            <a:off x="3767517" y="5987534"/>
            <a:ext cx="2788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Alpha and beta in MATLAB.</a:t>
            </a:r>
          </a:p>
        </p:txBody>
      </p:sp>
    </p:spTree>
    <p:extLst>
      <p:ext uri="{BB962C8B-B14F-4D97-AF65-F5344CB8AC3E}">
        <p14:creationId xmlns:p14="http://schemas.microsoft.com/office/powerpoint/2010/main" val="3341305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6C98F4-F176-4E19-B3DF-7418D88E276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572" y="2222224"/>
            <a:ext cx="6001657" cy="30279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E9994E5-A23D-4820-B41B-4B0CE36A01BB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2C487A-DD7A-44E5-A7E5-72406950EA65}"/>
              </a:ext>
            </a:extLst>
          </p:cNvPr>
          <p:cNvSpPr txBox="1"/>
          <p:nvPr/>
        </p:nvSpPr>
        <p:spPr>
          <a:xfrm>
            <a:off x="1342572" y="1607805"/>
            <a:ext cx="39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Obtaining alpha and beta components: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8B55A6-B312-458B-AD57-5416362E8445}"/>
              </a:ext>
            </a:extLst>
          </p:cNvPr>
          <p:cNvSpPr txBox="1"/>
          <p:nvPr/>
        </p:nvSpPr>
        <p:spPr>
          <a:xfrm>
            <a:off x="1342572" y="5310616"/>
            <a:ext cx="2916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Alpha and beta in hardware.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EB1550-AD18-4223-913E-4741BB749DC5}"/>
              </a:ext>
            </a:extLst>
          </p:cNvPr>
          <p:cNvSpPr txBox="1"/>
          <p:nvPr/>
        </p:nvSpPr>
        <p:spPr>
          <a:xfrm>
            <a:off x="7344229" y="2222224"/>
            <a:ext cx="4339772" cy="1857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if(r&gt;=0 &amp;&amp; r&lt;76) {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beta[r] = alpha[r+24];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else if(r&gt;=76 &amp;&amp; r&lt;100) {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beta[r] = alpha[r-75];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776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0AB0073-A192-4520-90DF-C6A622FAA7DB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9B80C5-F81C-4A03-AF16-1F6D2811D7F8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" b="5653"/>
          <a:stretch/>
        </p:blipFill>
        <p:spPr bwMode="auto">
          <a:xfrm>
            <a:off x="749669" y="3172790"/>
            <a:ext cx="5452582" cy="27889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E93B30-33C6-4BFD-ACD3-9EA8FA55CBA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" b="5451"/>
          <a:stretch/>
        </p:blipFill>
        <p:spPr bwMode="auto">
          <a:xfrm>
            <a:off x="6280884" y="3172790"/>
            <a:ext cx="5807261" cy="27889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4D3F82-8AE1-4DB9-A2A8-2124B697831E}"/>
              </a:ext>
            </a:extLst>
          </p:cNvPr>
          <p:cNvSpPr txBox="1"/>
          <p:nvPr/>
        </p:nvSpPr>
        <p:spPr>
          <a:xfrm>
            <a:off x="782433" y="6093154"/>
            <a:ext cx="3681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Unfiltered d–component in MATLAB.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762998-CB97-43D9-B2A3-F5B3CC7FF951}"/>
              </a:ext>
            </a:extLst>
          </p:cNvPr>
          <p:cNvSpPr txBox="1"/>
          <p:nvPr/>
        </p:nvSpPr>
        <p:spPr>
          <a:xfrm>
            <a:off x="6280884" y="6093154"/>
            <a:ext cx="4967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Real–time unfiltered d–component in hardware.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B08DCE4-093E-4F44-AA5A-DCC922C61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80787"/>
            <a:ext cx="9601200" cy="156055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convert to d–q frame in Arduino:</a:t>
            </a:r>
          </a:p>
          <a:p>
            <a:pPr marL="0" indent="0">
              <a:buNone/>
            </a:pPr>
            <a:r>
              <a:rPr lang="sv-SE" sz="1800" dirty="0">
                <a:latin typeface="Consolas" panose="020B0609020204030204" pitchFamily="49" charset="0"/>
              </a:rPr>
              <a:t>d_current = alpha[i]*sin(theta) - beta[i]*cos(theta);</a:t>
            </a:r>
          </a:p>
          <a:p>
            <a:pPr marL="0" indent="0">
              <a:buNone/>
            </a:pPr>
            <a:r>
              <a:rPr lang="sv-SE" sz="1800" dirty="0">
                <a:latin typeface="Consolas" panose="020B0609020204030204" pitchFamily="49" charset="0"/>
              </a:rPr>
              <a:t>q_current = alpha[i]*cos(theta) + beta[i]*sin(theta);</a:t>
            </a:r>
            <a:endParaRPr lang="en-US" sz="18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002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660020A-3F27-4F9C-9FE5-8369D33C63E6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F32903-CE81-41D8-9226-838783A76C3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2" b="5713"/>
          <a:stretch/>
        </p:blipFill>
        <p:spPr bwMode="auto">
          <a:xfrm>
            <a:off x="799079" y="2083459"/>
            <a:ext cx="5296921" cy="2691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6F42E1-6313-41C9-A6A2-1A5791ACAF5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35"/>
          <a:stretch/>
        </p:blipFill>
        <p:spPr bwMode="auto">
          <a:xfrm>
            <a:off x="6178859" y="2083459"/>
            <a:ext cx="5949740" cy="2691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86669B-7807-42DD-A418-78E2CE07B158}"/>
              </a:ext>
            </a:extLst>
          </p:cNvPr>
          <p:cNvSpPr txBox="1"/>
          <p:nvPr/>
        </p:nvSpPr>
        <p:spPr>
          <a:xfrm>
            <a:off x="799079" y="4867274"/>
            <a:ext cx="3681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Unfiltered q–component in MATLAB.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0D34B1-6CEB-4E7F-B5CB-993091B89B2B}"/>
              </a:ext>
            </a:extLst>
          </p:cNvPr>
          <p:cNvSpPr txBox="1"/>
          <p:nvPr/>
        </p:nvSpPr>
        <p:spPr>
          <a:xfrm>
            <a:off x="6178859" y="4867274"/>
            <a:ext cx="4850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Real–time unfiltered q–component in hardware.</a:t>
            </a:r>
          </a:p>
        </p:txBody>
      </p:sp>
    </p:spTree>
    <p:extLst>
      <p:ext uri="{BB962C8B-B14F-4D97-AF65-F5344CB8AC3E}">
        <p14:creationId xmlns:p14="http://schemas.microsoft.com/office/powerpoint/2010/main" val="4169378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A58876C-8549-4A69-AFB0-35D9943CC323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45DDC2-158C-43AE-9B76-37B7A956B133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8"/>
          <a:stretch/>
        </p:blipFill>
        <p:spPr bwMode="auto">
          <a:xfrm>
            <a:off x="6391649" y="1990725"/>
            <a:ext cx="5684942" cy="28622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A5ADF8-CC4A-40E6-B7B0-66C076492309}"/>
              </a:ext>
            </a:extLst>
          </p:cNvPr>
          <p:cNvSpPr txBox="1"/>
          <p:nvPr/>
        </p:nvSpPr>
        <p:spPr>
          <a:xfrm>
            <a:off x="6427522" y="4860141"/>
            <a:ext cx="5672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frequency component of d–component in MATLAB.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7115B49-2484-4AA2-81E3-4BE47D25CBD4}"/>
              </a:ext>
            </a:extLst>
          </p:cNvPr>
          <p:cNvSpPr txBox="1">
            <a:spLocks/>
          </p:cNvSpPr>
          <p:nvPr/>
        </p:nvSpPr>
        <p:spPr>
          <a:xfrm>
            <a:off x="1371600" y="1459895"/>
            <a:ext cx="9601200" cy="5308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Harmonic Extraction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656E23-C66B-4FDB-8439-3E92E8CF87B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18237" y="2905251"/>
            <a:ext cx="5467153" cy="19477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814CFFD-C7C5-4960-83C1-FDA9CCA7034A}"/>
              </a:ext>
            </a:extLst>
          </p:cNvPr>
          <p:cNvSpPr txBox="1"/>
          <p:nvPr/>
        </p:nvSpPr>
        <p:spPr>
          <a:xfrm>
            <a:off x="818237" y="4853009"/>
            <a:ext cx="4035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frequency extraction using an HPF.</a:t>
            </a:r>
          </a:p>
        </p:txBody>
      </p:sp>
    </p:spTree>
    <p:extLst>
      <p:ext uri="{BB962C8B-B14F-4D97-AF65-F5344CB8AC3E}">
        <p14:creationId xmlns:p14="http://schemas.microsoft.com/office/powerpoint/2010/main" val="1470821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CE3E8C-4DC2-4471-99D4-07034760D51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3"/>
          <a:stretch/>
        </p:blipFill>
        <p:spPr bwMode="auto">
          <a:xfrm>
            <a:off x="3299589" y="3421860"/>
            <a:ext cx="5592821" cy="27429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A0BBCA-6EDD-4DFF-87D3-714588BC076A}"/>
              </a:ext>
            </a:extLst>
          </p:cNvPr>
          <p:cNvSpPr txBox="1"/>
          <p:nvPr/>
        </p:nvSpPr>
        <p:spPr>
          <a:xfrm>
            <a:off x="3299589" y="6257498"/>
            <a:ext cx="522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Real–time fundamental frequency of d–component.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D0DB2B2-8DF7-4FC5-81C2-0881AC0804C0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DC46D4C-3195-402D-8095-19EDFFE6E755}"/>
              </a:ext>
            </a:extLst>
          </p:cNvPr>
          <p:cNvSpPr txBox="1">
            <a:spLocks/>
          </p:cNvSpPr>
          <p:nvPr/>
        </p:nvSpPr>
        <p:spPr>
          <a:xfrm>
            <a:off x="1371600" y="1459895"/>
            <a:ext cx="9601200" cy="5308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Harmonic Extraction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D7FD31A-9242-4199-A441-F33F4232E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083459"/>
            <a:ext cx="10675398" cy="1245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Using an LPF in discrete form (using the bilinear method) in Arduino:</a:t>
            </a:r>
          </a:p>
          <a:p>
            <a:pPr marL="0" indent="0">
              <a:buNone/>
            </a:pPr>
            <a:r>
              <a:rPr lang="en-US" sz="1600" dirty="0" err="1">
                <a:latin typeface="Consolas" panose="020B0609020204030204" pitchFamily="49" charset="0"/>
              </a:rPr>
              <a:t>d_f_current</a:t>
            </a:r>
            <a:r>
              <a:rPr lang="en-US" sz="1600" dirty="0">
                <a:latin typeface="Consolas" panose="020B0609020204030204" pitchFamily="49" charset="0"/>
              </a:rPr>
              <a:t> = </a:t>
            </a:r>
            <a:r>
              <a:rPr lang="en-US" sz="1600" dirty="0" err="1">
                <a:latin typeface="Consolas" panose="020B0609020204030204" pitchFamily="49" charset="0"/>
              </a:rPr>
              <a:t>d_f_previous</a:t>
            </a:r>
            <a:r>
              <a:rPr lang="en-US" sz="1600" dirty="0">
                <a:latin typeface="Consolas" panose="020B0609020204030204" pitchFamily="49" charset="0"/>
              </a:rPr>
              <a:t>*(C-10)/(C+10)+ 10*</a:t>
            </a:r>
            <a:r>
              <a:rPr lang="en-US" sz="1600" dirty="0" err="1">
                <a:latin typeface="Consolas" panose="020B0609020204030204" pitchFamily="49" charset="0"/>
              </a:rPr>
              <a:t>d_current</a:t>
            </a:r>
            <a:r>
              <a:rPr lang="en-US" sz="1600" dirty="0">
                <a:latin typeface="Consolas" panose="020B0609020204030204" pitchFamily="49" charset="0"/>
              </a:rPr>
              <a:t>/(C+10)+ 10*</a:t>
            </a:r>
            <a:r>
              <a:rPr lang="en-US" sz="1600" dirty="0" err="1">
                <a:latin typeface="Consolas" panose="020B0609020204030204" pitchFamily="49" charset="0"/>
              </a:rPr>
              <a:t>d_previous</a:t>
            </a:r>
            <a:r>
              <a:rPr lang="en-US" sz="1600" dirty="0">
                <a:latin typeface="Consolas" panose="020B0609020204030204" pitchFamily="49" charset="0"/>
              </a:rPr>
              <a:t>/(C+10);</a:t>
            </a:r>
          </a:p>
          <a:p>
            <a:pPr marL="0" indent="0">
              <a:buNone/>
            </a:pPr>
            <a:r>
              <a:rPr lang="en-US" sz="1600" dirty="0" err="1">
                <a:latin typeface="Consolas" panose="020B0609020204030204" pitchFamily="49" charset="0"/>
              </a:rPr>
              <a:t>q_f_current</a:t>
            </a:r>
            <a:r>
              <a:rPr lang="en-US" sz="1600" dirty="0">
                <a:latin typeface="Consolas" panose="020B0609020204030204" pitchFamily="49" charset="0"/>
              </a:rPr>
              <a:t> = </a:t>
            </a:r>
            <a:r>
              <a:rPr lang="en-US" sz="1600" dirty="0" err="1">
                <a:latin typeface="Consolas" panose="020B0609020204030204" pitchFamily="49" charset="0"/>
              </a:rPr>
              <a:t>q_f_previous</a:t>
            </a:r>
            <a:r>
              <a:rPr lang="en-US" sz="1600" dirty="0">
                <a:latin typeface="Consolas" panose="020B0609020204030204" pitchFamily="49" charset="0"/>
              </a:rPr>
              <a:t>*(C-10)/(C+10)+ 10*</a:t>
            </a:r>
            <a:r>
              <a:rPr lang="en-US" sz="1600" dirty="0" err="1">
                <a:latin typeface="Consolas" panose="020B0609020204030204" pitchFamily="49" charset="0"/>
              </a:rPr>
              <a:t>q_current</a:t>
            </a:r>
            <a:r>
              <a:rPr lang="en-US" sz="1600" dirty="0">
                <a:latin typeface="Consolas" panose="020B0609020204030204" pitchFamily="49" charset="0"/>
              </a:rPr>
              <a:t>/(C+10)+ 10*</a:t>
            </a:r>
            <a:r>
              <a:rPr lang="en-US" sz="1600" dirty="0" err="1">
                <a:latin typeface="Consolas" panose="020B0609020204030204" pitchFamily="49" charset="0"/>
              </a:rPr>
              <a:t>q_previous</a:t>
            </a:r>
            <a:r>
              <a:rPr lang="en-US" sz="1600" dirty="0">
                <a:latin typeface="Consolas" panose="020B0609020204030204" pitchFamily="49" charset="0"/>
              </a:rPr>
              <a:t>/(C+10);</a:t>
            </a:r>
          </a:p>
        </p:txBody>
      </p:sp>
    </p:spTree>
    <p:extLst>
      <p:ext uri="{BB962C8B-B14F-4D97-AF65-F5344CB8AC3E}">
        <p14:creationId xmlns:p14="http://schemas.microsoft.com/office/powerpoint/2010/main" val="2606839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3EE34F-79C1-4F67-A060-E86F9520FCF4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01"/>
          <a:stretch/>
        </p:blipFill>
        <p:spPr bwMode="auto">
          <a:xfrm>
            <a:off x="768905" y="2053590"/>
            <a:ext cx="5676283" cy="2750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203BE0-1FBD-44A0-9B0B-DFCB17061C2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8"/>
          <a:stretch/>
        </p:blipFill>
        <p:spPr bwMode="auto">
          <a:xfrm>
            <a:off x="6555172" y="2053590"/>
            <a:ext cx="5566299" cy="2750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3F1098-7B5E-48CC-9D27-0EA70ECCB75F}"/>
              </a:ext>
            </a:extLst>
          </p:cNvPr>
          <p:cNvSpPr txBox="1"/>
          <p:nvPr/>
        </p:nvSpPr>
        <p:spPr>
          <a:xfrm>
            <a:off x="799079" y="4867274"/>
            <a:ext cx="5672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frequency component of q–component in MATLAB.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8FAB6C-05A8-4A03-B720-2A1FCA209636}"/>
              </a:ext>
            </a:extLst>
          </p:cNvPr>
          <p:cNvSpPr txBox="1"/>
          <p:nvPr/>
        </p:nvSpPr>
        <p:spPr>
          <a:xfrm>
            <a:off x="6528048" y="4867274"/>
            <a:ext cx="522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Real–time fundamental frequency of q–component.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AE806EA-D981-40D8-A965-B9C6656EFFB6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69C9768-FD40-406B-A3F6-F30F8BEE4BBB}"/>
              </a:ext>
            </a:extLst>
          </p:cNvPr>
          <p:cNvSpPr txBox="1">
            <a:spLocks/>
          </p:cNvSpPr>
          <p:nvPr/>
        </p:nvSpPr>
        <p:spPr>
          <a:xfrm>
            <a:off x="1371600" y="1459895"/>
            <a:ext cx="9601200" cy="5308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Harmonic Extraction</a:t>
            </a:r>
          </a:p>
        </p:txBody>
      </p:sp>
    </p:spTree>
    <p:extLst>
      <p:ext uri="{BB962C8B-B14F-4D97-AF65-F5344CB8AC3E}">
        <p14:creationId xmlns:p14="http://schemas.microsoft.com/office/powerpoint/2010/main" val="3498465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472C7-7D88-40B9-ADAA-999A1691C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B1172-5013-4A2C-B379-F9C69850C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Introduction</a:t>
            </a:r>
          </a:p>
          <a:p>
            <a:pPr>
              <a:lnSpc>
                <a:spcPct val="150000"/>
              </a:lnSpc>
            </a:pPr>
            <a:r>
              <a:rPr lang="en-US" dirty="0"/>
              <a:t>Methods</a:t>
            </a:r>
          </a:p>
          <a:p>
            <a:pPr>
              <a:lnSpc>
                <a:spcPct val="150000"/>
              </a:lnSpc>
            </a:pPr>
            <a:r>
              <a:rPr lang="en-US" dirty="0"/>
              <a:t>Simulation Design</a:t>
            </a:r>
          </a:p>
          <a:p>
            <a:pPr>
              <a:lnSpc>
                <a:spcPct val="150000"/>
              </a:lnSpc>
            </a:pPr>
            <a:r>
              <a:rPr lang="en-US" dirty="0"/>
              <a:t>Hardware Design</a:t>
            </a:r>
          </a:p>
          <a:p>
            <a:pPr>
              <a:lnSpc>
                <a:spcPct val="150000"/>
              </a:lnSpc>
            </a:pPr>
            <a:r>
              <a:rPr lang="en-US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1234383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B4121-0E21-405C-A9AE-31FD32710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083459"/>
            <a:ext cx="9601200" cy="775151"/>
          </a:xfrm>
        </p:spPr>
        <p:txBody>
          <a:bodyPr/>
          <a:lstStyle/>
          <a:p>
            <a:pPr marL="0" marR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Id_ref</a:t>
            </a:r>
            <a:r>
              <a:rPr lang="en-US" sz="18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80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d_current</a:t>
            </a:r>
            <a:r>
              <a:rPr lang="en-US" sz="18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180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d_f_current</a:t>
            </a:r>
            <a:r>
              <a:rPr lang="en-US" sz="18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Iq_ref</a:t>
            </a:r>
            <a:r>
              <a:rPr lang="en-US" sz="18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80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q_current</a:t>
            </a:r>
            <a:r>
              <a:rPr lang="en-US" sz="18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180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q_f_current</a:t>
            </a:r>
            <a:r>
              <a:rPr lang="en-US" sz="18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9BEFE69-93B4-4F3F-BCCB-C0B8157B9221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E03C5D9-12DF-4A58-BA4C-D5D564487C61}"/>
              </a:ext>
            </a:extLst>
          </p:cNvPr>
          <p:cNvSpPr txBox="1">
            <a:spLocks/>
          </p:cNvSpPr>
          <p:nvPr/>
        </p:nvSpPr>
        <p:spPr>
          <a:xfrm>
            <a:off x="1371600" y="1459895"/>
            <a:ext cx="9601200" cy="5308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Harmonic Extraction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1A053B-977A-48DE-AB1D-184F346FEDE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8"/>
          <a:stretch/>
        </p:blipFill>
        <p:spPr bwMode="auto">
          <a:xfrm>
            <a:off x="1007726" y="3040268"/>
            <a:ext cx="5339808" cy="2735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B6D382-5C3B-4FD2-AA22-6C6C060B21F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88"/>
          <a:stretch/>
        </p:blipFill>
        <p:spPr bwMode="auto">
          <a:xfrm>
            <a:off x="6597951" y="3040268"/>
            <a:ext cx="5339808" cy="27355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E83D89-4E76-42D1-B536-0FB6A00D83AC}"/>
              </a:ext>
            </a:extLst>
          </p:cNvPr>
          <p:cNvSpPr txBox="1"/>
          <p:nvPr/>
        </p:nvSpPr>
        <p:spPr>
          <a:xfrm>
            <a:off x="1007726" y="5940340"/>
            <a:ext cx="559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frequency component of d–component in Arduino.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243A9-9C1F-422A-A152-C23D960AF1CD}"/>
              </a:ext>
            </a:extLst>
          </p:cNvPr>
          <p:cNvSpPr txBox="1"/>
          <p:nvPr/>
        </p:nvSpPr>
        <p:spPr>
          <a:xfrm>
            <a:off x="6597951" y="5940340"/>
            <a:ext cx="5511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frequency component of q–component in Arduino.</a:t>
            </a:r>
          </a:p>
        </p:txBody>
      </p:sp>
    </p:spTree>
    <p:extLst>
      <p:ext uri="{BB962C8B-B14F-4D97-AF65-F5344CB8AC3E}">
        <p14:creationId xmlns:p14="http://schemas.microsoft.com/office/powerpoint/2010/main" val="4021238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57329DA-E075-4483-9034-FA4F4D14372F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184A70-2909-4D02-BBEF-8D25D82BD4B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3" b="7818"/>
          <a:stretch/>
        </p:blipFill>
        <p:spPr bwMode="auto">
          <a:xfrm>
            <a:off x="2483079" y="2691818"/>
            <a:ext cx="7324860" cy="31940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D79C99-AD91-484F-8F7A-3A2141E0FFDA}"/>
              </a:ext>
            </a:extLst>
          </p:cNvPr>
          <p:cNvSpPr txBox="1"/>
          <p:nvPr/>
        </p:nvSpPr>
        <p:spPr>
          <a:xfrm>
            <a:off x="2483079" y="5987534"/>
            <a:ext cx="286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 Current in green.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EDA9130-1F71-4F3D-B1EC-842D18155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083459"/>
            <a:ext cx="7106575" cy="775151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800" dirty="0" err="1">
                <a:latin typeface="Consolas" panose="020B0609020204030204" pitchFamily="49" charset="0"/>
              </a:rPr>
              <a:t>I_alpha</a:t>
            </a:r>
            <a:r>
              <a:rPr lang="en-US" sz="1800" dirty="0">
                <a:latin typeface="Consolas" panose="020B0609020204030204" pitchFamily="49" charset="0"/>
              </a:rPr>
              <a:t> = </a:t>
            </a:r>
            <a:r>
              <a:rPr lang="en-US" sz="1800" dirty="0" err="1">
                <a:latin typeface="Consolas" panose="020B0609020204030204" pitchFamily="49" charset="0"/>
              </a:rPr>
              <a:t>Id_ref</a:t>
            </a:r>
            <a:r>
              <a:rPr lang="en-US" sz="1800" dirty="0">
                <a:latin typeface="Consolas" panose="020B0609020204030204" pitchFamily="49" charset="0"/>
              </a:rPr>
              <a:t> *cos(theta) - </a:t>
            </a:r>
            <a:r>
              <a:rPr lang="en-US" sz="1800" dirty="0" err="1">
                <a:latin typeface="Consolas" panose="020B0609020204030204" pitchFamily="49" charset="0"/>
              </a:rPr>
              <a:t>Iq_ref</a:t>
            </a:r>
            <a:r>
              <a:rPr lang="en-US" sz="1800" dirty="0">
                <a:latin typeface="Consolas" panose="020B0609020204030204" pitchFamily="49" charset="0"/>
              </a:rPr>
              <a:t>*sin(theta);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C1DEF75-EC58-43E8-BF6D-B1CF0AA4CA03}"/>
              </a:ext>
            </a:extLst>
          </p:cNvPr>
          <p:cNvSpPr txBox="1">
            <a:spLocks/>
          </p:cNvSpPr>
          <p:nvPr/>
        </p:nvSpPr>
        <p:spPr>
          <a:xfrm>
            <a:off x="1371600" y="1459895"/>
            <a:ext cx="9601200" cy="5308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Harmonic Extraction</a:t>
            </a:r>
          </a:p>
        </p:txBody>
      </p:sp>
    </p:spTree>
    <p:extLst>
      <p:ext uri="{BB962C8B-B14F-4D97-AF65-F5344CB8AC3E}">
        <p14:creationId xmlns:p14="http://schemas.microsoft.com/office/powerpoint/2010/main" val="3202408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9492016-0345-4BAA-8ED7-D522EB81A392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C68371-C34E-4F4E-9637-4F8DAAD86C38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" t="3284" b="6897"/>
          <a:stretch/>
        </p:blipFill>
        <p:spPr bwMode="auto">
          <a:xfrm>
            <a:off x="4074849" y="2458051"/>
            <a:ext cx="7921841" cy="35787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4F058E-AA2F-4572-B038-D2AF2A96E2D9}"/>
              </a:ext>
            </a:extLst>
          </p:cNvPr>
          <p:cNvSpPr txBox="1"/>
          <p:nvPr/>
        </p:nvSpPr>
        <p:spPr>
          <a:xfrm>
            <a:off x="4074849" y="6134810"/>
            <a:ext cx="2228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PWM signal in green.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61B9AD6-8008-4DE9-ABE3-E175AF946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054033"/>
            <a:ext cx="3111623" cy="2310321"/>
          </a:xfrm>
        </p:spPr>
        <p:txBody>
          <a:bodyPr>
            <a:noAutofit/>
          </a:bodyPr>
          <a:lstStyle/>
          <a:p>
            <a:pPr marL="0" marR="0" indent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dirty="0">
                <a:latin typeface="Consolas" panose="020B0609020204030204" pitchFamily="49" charset="0"/>
              </a:rPr>
              <a:t>if(</a:t>
            </a:r>
            <a:r>
              <a:rPr lang="en-US" sz="1600" dirty="0" err="1">
                <a:latin typeface="Consolas" panose="020B0609020204030204" pitchFamily="49" charset="0"/>
              </a:rPr>
              <a:t>I_alpha</a:t>
            </a:r>
            <a:r>
              <a:rPr lang="en-US" sz="1600" dirty="0">
                <a:latin typeface="Consolas" panose="020B0609020204030204" pitchFamily="49" charset="0"/>
              </a:rPr>
              <a:t> &gt; </a:t>
            </a:r>
            <a:r>
              <a:rPr lang="en-US" sz="1600" dirty="0" err="1">
                <a:latin typeface="Consolas" panose="020B0609020204030204" pitchFamily="49" charset="0"/>
              </a:rPr>
              <a:t>I_bridge</a:t>
            </a:r>
            <a:r>
              <a:rPr lang="en-US" sz="1600" dirty="0">
                <a:latin typeface="Consolas" panose="020B0609020204030204" pitchFamily="49" charset="0"/>
              </a:rPr>
              <a:t>) {</a:t>
            </a:r>
          </a:p>
          <a:p>
            <a:pPr marL="0" marR="0" indent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bridge_pwm</a:t>
            </a:r>
            <a:r>
              <a:rPr lang="en-US" sz="1600" dirty="0">
                <a:latin typeface="Consolas" panose="020B0609020204030204" pitchFamily="49" charset="0"/>
              </a:rPr>
              <a:t> = 1;</a:t>
            </a:r>
          </a:p>
          <a:p>
            <a:pPr marL="0" marR="0" indent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dirty="0">
                <a:latin typeface="Consolas" panose="020B0609020204030204" pitchFamily="49" charset="0"/>
              </a:rPr>
              <a:t>      }</a:t>
            </a:r>
          </a:p>
          <a:p>
            <a:pPr marL="0" marR="0" indent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dirty="0">
                <a:latin typeface="Consolas" panose="020B0609020204030204" pitchFamily="49" charset="0"/>
              </a:rPr>
              <a:t>    else</a:t>
            </a:r>
          </a:p>
          <a:p>
            <a:pPr marL="0" marR="0" indent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dirty="0"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latin typeface="Consolas" panose="020B0609020204030204" pitchFamily="49" charset="0"/>
              </a:rPr>
              <a:t>bridge_pwm</a:t>
            </a:r>
            <a:r>
              <a:rPr lang="en-US" sz="1600" dirty="0">
                <a:latin typeface="Consolas" panose="020B0609020204030204" pitchFamily="49" charset="0"/>
              </a:rPr>
              <a:t> = 0;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6C180DC-8B6B-489C-9827-8C033FDBC878}"/>
              </a:ext>
            </a:extLst>
          </p:cNvPr>
          <p:cNvSpPr txBox="1">
            <a:spLocks/>
          </p:cNvSpPr>
          <p:nvPr/>
        </p:nvSpPr>
        <p:spPr>
          <a:xfrm>
            <a:off x="1371600" y="1459895"/>
            <a:ext cx="9601200" cy="5308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/>
              <a:t>Hysteresis Control</a:t>
            </a:r>
          </a:p>
        </p:txBody>
      </p:sp>
    </p:spTree>
    <p:extLst>
      <p:ext uri="{BB962C8B-B14F-4D97-AF65-F5344CB8AC3E}">
        <p14:creationId xmlns:p14="http://schemas.microsoft.com/office/powerpoint/2010/main" val="3391156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BE5DDB5-F40E-46EE-AAC0-2155BC952D88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Discussion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7CA669-F990-4BE5-AD39-D5C274D815E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7"/>
          <a:stretch/>
        </p:blipFill>
        <p:spPr bwMode="auto">
          <a:xfrm>
            <a:off x="6454624" y="2139062"/>
            <a:ext cx="5498237" cy="2849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6DDF4C-4595-4655-90E5-4003A3C7BE9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4"/>
          <a:stretch/>
        </p:blipFill>
        <p:spPr bwMode="auto">
          <a:xfrm>
            <a:off x="766354" y="2139062"/>
            <a:ext cx="5498237" cy="2849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7BDBBD-6CF1-45D4-BBBC-8FDE9D6C1E40}"/>
              </a:ext>
            </a:extLst>
          </p:cNvPr>
          <p:cNvSpPr txBox="1"/>
          <p:nvPr/>
        </p:nvSpPr>
        <p:spPr>
          <a:xfrm>
            <a:off x="766354" y="5051393"/>
            <a:ext cx="522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Real–time source current after H–bridge operation.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9D8DDC-B4A8-4BBD-BCF8-B73A28C1D330}"/>
              </a:ext>
            </a:extLst>
          </p:cNvPr>
          <p:cNvSpPr txBox="1"/>
          <p:nvPr/>
        </p:nvSpPr>
        <p:spPr>
          <a:xfrm>
            <a:off x="6454624" y="5042514"/>
            <a:ext cx="5209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 current after H–bridge operation in MATLAB.</a:t>
            </a:r>
          </a:p>
        </p:txBody>
      </p:sp>
    </p:spTree>
    <p:extLst>
      <p:ext uri="{BB962C8B-B14F-4D97-AF65-F5344CB8AC3E}">
        <p14:creationId xmlns:p14="http://schemas.microsoft.com/office/powerpoint/2010/main" val="37451412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295B2-3CA4-4B31-AFAF-9252DC3B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057525"/>
            <a:ext cx="9601200" cy="742950"/>
          </a:xfrm>
        </p:spPr>
        <p:txBody>
          <a:bodyPr>
            <a:noAutofit/>
          </a:bodyPr>
          <a:lstStyle/>
          <a:p>
            <a:pPr algn="ctr"/>
            <a:r>
              <a:rPr lang="en-US" sz="5000" dirty="0"/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38411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AFDE3-5747-4372-A854-2A277EE35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7EDA6-434C-4EB1-8537-615BA70EA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800"/>
              </a:spcAft>
            </a:pPr>
            <a:r>
              <a:rPr lang="en-US" dirty="0"/>
              <a:t>Harmonic distortion is brought about mainly by nonlinear loads.</a:t>
            </a:r>
          </a:p>
          <a:p>
            <a:pPr>
              <a:spcAft>
                <a:spcPts val="800"/>
              </a:spcAft>
            </a:pPr>
            <a:r>
              <a:rPr lang="en-US" dirty="0"/>
              <a:t>Integer–multiple frequencies of the fundamental frequency.</a:t>
            </a:r>
          </a:p>
          <a:p>
            <a:pPr>
              <a:spcAft>
                <a:spcPts val="800"/>
              </a:spcAft>
            </a:pPr>
            <a:r>
              <a:rPr lang="en-US" dirty="0"/>
              <a:t>Harmonics limit a power system’s ability to perform optimally.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8C039-5991-4B37-9D10-9BA3FFE6F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55B74C-AE06-4C3F-AA98-4A2257FB0EC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2"/>
          <a:stretch/>
        </p:blipFill>
        <p:spPr bwMode="auto">
          <a:xfrm>
            <a:off x="767212" y="3872624"/>
            <a:ext cx="3573969" cy="24912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4C5B47-07C9-4357-A419-2CEA13A15552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2"/>
          <a:stretch/>
        </p:blipFill>
        <p:spPr bwMode="auto">
          <a:xfrm>
            <a:off x="8334880" y="3872624"/>
            <a:ext cx="3573969" cy="24567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41A2D1-2754-41F9-B7F2-DB02EB4DA5D4}"/>
              </a:ext>
            </a:extLst>
          </p:cNvPr>
          <p:cNvSpPr txBox="1"/>
          <p:nvPr/>
        </p:nvSpPr>
        <p:spPr>
          <a:xfrm>
            <a:off x="767212" y="6363870"/>
            <a:ext cx="1471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Pure AC signal.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1D5C29-0150-4378-9D17-CCF03911B94A}"/>
              </a:ext>
            </a:extLst>
          </p:cNvPr>
          <p:cNvSpPr txBox="1"/>
          <p:nvPr/>
        </p:nvSpPr>
        <p:spPr>
          <a:xfrm>
            <a:off x="8334880" y="6346229"/>
            <a:ext cx="3265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Distorted due to a many harmonics.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9B9F5D-6A7F-41F2-A1C9-C39C277E4B7B}"/>
              </a:ext>
            </a:extLst>
          </p:cNvPr>
          <p:cNvSpPr txBox="1"/>
          <p:nvPr/>
        </p:nvSpPr>
        <p:spPr>
          <a:xfrm>
            <a:off x="4551046" y="6346229"/>
            <a:ext cx="2939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Distorted due to a 3</a:t>
            </a:r>
            <a:r>
              <a:rPr lang="en-US" sz="1600" baseline="30000" dirty="0"/>
              <a:t>rd</a:t>
            </a:r>
            <a:r>
              <a:rPr lang="en-US" sz="1600" dirty="0"/>
              <a:t> harmonic.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819263-5F2F-4E3D-AEDF-312A3869835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2"/>
          <a:stretch/>
        </p:blipFill>
        <p:spPr bwMode="auto">
          <a:xfrm>
            <a:off x="4551046" y="3872624"/>
            <a:ext cx="3573969" cy="24912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2" descr="3: Fundamental Frequency (50 Hz) Sine Wave and Harmonics: 2nd ...">
            <a:extLst>
              <a:ext uri="{FF2B5EF4-FFF2-40B4-BE49-F238E27FC236}">
                <a16:creationId xmlns:a16="http://schemas.microsoft.com/office/drawing/2014/main" id="{5FC234A6-A04F-40ED-875C-FE3DDC2FA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00" y="712568"/>
            <a:ext cx="3317349" cy="201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58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A31B9-3F3D-47A8-86ED-50156992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2D8687-6321-4BDD-B168-0258A3EBE8A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95999" y="3156937"/>
            <a:ext cx="5713439" cy="314620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A5FD2C-4DDE-4CEA-B1DF-0A2B77FBB919}"/>
              </a:ext>
            </a:extLst>
          </p:cNvPr>
          <p:cNvSpPr txBox="1">
            <a:spLocks/>
          </p:cNvSpPr>
          <p:nvPr/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r>
              <a:rPr lang="en-US" dirty="0"/>
              <a:t>Active power filters can be used to eliminate supply current harmonics.</a:t>
            </a:r>
          </a:p>
          <a:p>
            <a:pPr>
              <a:spcAft>
                <a:spcPts val="800"/>
              </a:spcAft>
            </a:pPr>
            <a:r>
              <a:rPr lang="en-US" dirty="0"/>
              <a:t>This is done by extracting the harmonics and making the inverter inject them into system.</a:t>
            </a:r>
          </a:p>
          <a:p>
            <a:pPr>
              <a:spcAft>
                <a:spcPts val="800"/>
              </a:spcAft>
            </a:pPr>
            <a:r>
              <a:rPr lang="en-US" dirty="0"/>
              <a:t>Increased power quality.</a:t>
            </a:r>
          </a:p>
          <a:p>
            <a:pPr>
              <a:spcAft>
                <a:spcPts val="800"/>
              </a:spcAft>
            </a:pPr>
            <a:r>
              <a:rPr lang="en-US" dirty="0"/>
              <a:t>Real and reactive power compensation.</a:t>
            </a:r>
          </a:p>
          <a:p>
            <a:pPr>
              <a:spcAft>
                <a:spcPts val="800"/>
              </a:spcAft>
            </a:pPr>
            <a:r>
              <a:rPr lang="en-US" dirty="0"/>
              <a:t>Improved power factor.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51B749C-94C7-4174-BAB3-C30796C63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685294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B7058E-99FE-4EBB-BCF0-FB1D974C2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 descr="Full-Bridge Inverter - an overview | ScienceDirect Topics">
            <a:extLst>
              <a:ext uri="{FF2B5EF4-FFF2-40B4-BE49-F238E27FC236}">
                <a16:creationId xmlns:a16="http://schemas.microsoft.com/office/drawing/2014/main" id="{0C307CCB-8E43-40BA-9FBF-F7648D48094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8" r="43882" b="20069"/>
          <a:stretch/>
        </p:blipFill>
        <p:spPr bwMode="auto">
          <a:xfrm>
            <a:off x="7759083" y="134133"/>
            <a:ext cx="4234275" cy="2519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380F564-BC44-48E9-8A43-86A741010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581400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sz="2200" b="1" dirty="0"/>
              <a:t>H–Bridge in Active Filtering</a:t>
            </a:r>
          </a:p>
          <a:p>
            <a:pPr lvl="1">
              <a:spcBef>
                <a:spcPts val="1000"/>
              </a:spcBef>
              <a:spcAft>
                <a:spcPts val="800"/>
              </a:spcAft>
            </a:pPr>
            <a:r>
              <a:rPr lang="en-US" dirty="0"/>
              <a:t>An electronic circuit composed of semiconductor devices; act like switches.</a:t>
            </a:r>
          </a:p>
          <a:p>
            <a:pPr lvl="1">
              <a:spcBef>
                <a:spcPts val="1000"/>
              </a:spcBef>
              <a:spcAft>
                <a:spcPts val="800"/>
              </a:spcAft>
            </a:pPr>
            <a:r>
              <a:rPr lang="en-US" dirty="0"/>
              <a:t>Controlled by a PWM signal.</a:t>
            </a:r>
          </a:p>
          <a:p>
            <a:pPr lvl="1">
              <a:spcBef>
                <a:spcPts val="1000"/>
              </a:spcBef>
              <a:spcAft>
                <a:spcPts val="800"/>
              </a:spcAft>
            </a:pPr>
            <a:r>
              <a:rPr lang="en-US" dirty="0"/>
              <a:t>Used to inject current harmonics into the power system.</a:t>
            </a:r>
          </a:p>
          <a:p>
            <a:pPr lvl="1">
              <a:spcBef>
                <a:spcPts val="1000"/>
              </a:spcBef>
              <a:spcAft>
                <a:spcPts val="800"/>
              </a:spcAft>
            </a:pPr>
            <a:r>
              <a:rPr lang="en-US" dirty="0"/>
              <a:t>Produces harmonic current in reverse order as required by the nonlinear load.</a:t>
            </a:r>
          </a:p>
          <a:p>
            <a:pPr lvl="1">
              <a:spcBef>
                <a:spcPts val="1000"/>
              </a:spcBef>
              <a:spcAft>
                <a:spcPts val="800"/>
              </a:spcAft>
            </a:pPr>
            <a:r>
              <a:rPr lang="en-US" dirty="0"/>
              <a:t>Results in a purely sinusoidal source current.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0573730-EF0A-4D95-971B-114A92B3B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US" dirty="0"/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201316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800"/>
              </a:spcAft>
            </a:pPr>
            <a:r>
              <a:rPr lang="en-US" sz="2200" b="1" dirty="0"/>
              <a:t>Hysteresis Control</a:t>
            </a:r>
          </a:p>
          <a:p>
            <a:pPr algn="just">
              <a:spcAft>
                <a:spcPts val="800"/>
              </a:spcAft>
              <a:buFont typeface="Franklin Gothic Book" pitchFamily="34" charset="0"/>
              <a:buChar char="−"/>
            </a:pPr>
            <a:r>
              <a:rPr lang="en-US" dirty="0"/>
              <a:t>A hysteresis comparator compares reference (demand) current with measured (actual) current.</a:t>
            </a:r>
          </a:p>
          <a:p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 descr="Hysteresis Current Control (HCC) operation waveform | Download 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514" y="3274331"/>
            <a:ext cx="4763226" cy="306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6351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88A48-1063-470E-AC37-F06D3192E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 descr="Perform transformation from αβ0 stationary reference frame to dq0 ...">
            <a:extLst>
              <a:ext uri="{FF2B5EF4-FFF2-40B4-BE49-F238E27FC236}">
                <a16:creationId xmlns:a16="http://schemas.microsoft.com/office/drawing/2014/main" id="{D863AAF2-C84E-4B46-BE2B-68A3B868E24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477" y="4264022"/>
            <a:ext cx="3802781" cy="218936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873B1447-9FD2-48E3-9221-8EF0448F38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71600" y="2286000"/>
                <a:ext cx="9601200" cy="3581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84048" indent="-384048" algn="l" defTabSz="914400" rtl="0" eaLnBrk="1" latinLnBrk="0" hangingPunct="1">
                  <a:lnSpc>
                    <a:spcPct val="94000"/>
                  </a:lnSpc>
                  <a:spcBef>
                    <a:spcPts val="10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20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20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8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8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6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–"/>
                  <a:defRPr sz="1400" i="1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indent="-384048" algn="l" defTabSz="914400" rtl="0" eaLnBrk="1" latinLnBrk="0" hangingPunct="1">
                  <a:lnSpc>
                    <a:spcPct val="94000"/>
                  </a:lnSpc>
                  <a:spcBef>
                    <a:spcPts val="500"/>
                  </a:spcBef>
                  <a:spcAft>
                    <a:spcPts val="200"/>
                  </a:spcAft>
                  <a:buFont typeface="Franklin Gothic Book" panose="020B0503020102020204" pitchFamily="34" charset="0"/>
                  <a:buChar char="■"/>
                  <a:defRPr sz="14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800"/>
                  </a:spcAft>
                </a:pPr>
                <a:r>
                  <a:rPr lang="en-US" sz="2200" b="1" dirty="0"/>
                  <a:t>Harmonic Extraction Theory</a:t>
                </a:r>
                <a:endParaRPr lang="en-US" sz="2200" dirty="0"/>
              </a:p>
              <a:p>
                <a:pPr lvl="1"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en-US" dirty="0"/>
                  <a:t>The method used is the d–q synchronous frame for three phase systems.</a:t>
                </a:r>
              </a:p>
              <a:p>
                <a:pPr lvl="1">
                  <a:spcBef>
                    <a:spcPts val="1000"/>
                  </a:spcBef>
                  <a:spcAft>
                    <a:spcPts val="800"/>
                  </a:spcAft>
                </a:pPr>
                <a:r>
                  <a:rPr lang="en-US" dirty="0"/>
                  <a:t>For a single–phase system; more quantities are required.</a:t>
                </a:r>
              </a:p>
              <a:p>
                <a:pPr lvl="2">
                  <a:spcBef>
                    <a:spcPts val="100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−90)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pPr lvl="2">
                  <a:spcBef>
                    <a:spcPts val="100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873B1447-9FD2-48E3-9221-8EF0448F38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286000"/>
                <a:ext cx="9601200" cy="3581400"/>
              </a:xfrm>
              <a:prstGeom prst="rect">
                <a:avLst/>
              </a:prstGeom>
              <a:blipFill>
                <a:blip r:embed="rId3"/>
                <a:stretch>
                  <a:fillRect l="-698" t="-1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99B32C38-CDC5-4289-94C2-F50015FB3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/>
          <a:p>
            <a:r>
              <a:rPr lang="en-US" dirty="0"/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117832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0448F-F6E1-4E65-A0B6-C8E39E9A8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81361"/>
          </a:xfrm>
        </p:spPr>
        <p:txBody>
          <a:bodyPr>
            <a:noAutofit/>
          </a:bodyPr>
          <a:lstStyle/>
          <a:p>
            <a:r>
              <a:rPr lang="en-US" dirty="0"/>
              <a:t>Simulation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C3F1C0-B5D9-4E4C-B158-E19FEDC844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4" t="1005" r="1050" b="998"/>
          <a:stretch/>
        </p:blipFill>
        <p:spPr>
          <a:xfrm>
            <a:off x="887767" y="1882066"/>
            <a:ext cx="11079332" cy="490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356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E8D8738-D4C9-4FAE-8C58-DDD0EEA422D9}"/>
              </a:ext>
            </a:extLst>
          </p:cNvPr>
          <p:cNvSpPr txBox="1">
            <a:spLocks/>
          </p:cNvSpPr>
          <p:nvPr/>
        </p:nvSpPr>
        <p:spPr>
          <a:xfrm>
            <a:off x="1371600" y="685800"/>
            <a:ext cx="9601200" cy="681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Hardware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C6EBB6-3ED7-443C-9673-44533BF274E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" t="2564" r="9885" b="2729"/>
          <a:stretch/>
        </p:blipFill>
        <p:spPr bwMode="auto">
          <a:xfrm>
            <a:off x="4367813" y="1731145"/>
            <a:ext cx="7705817" cy="49803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8EEA91C-0B34-4777-8C03-B102B8DDA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286000"/>
            <a:ext cx="4187371" cy="4274598"/>
          </a:xfrm>
        </p:spPr>
        <p:txBody>
          <a:bodyPr>
            <a:normAutofit/>
          </a:bodyPr>
          <a:lstStyle/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Sensor testing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H–bridge Testing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Comparison of Two Loads</a:t>
            </a:r>
          </a:p>
          <a:p>
            <a:pPr marL="457200" indent="-457200" algn="just"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Closed Loop System</a:t>
            </a:r>
          </a:p>
        </p:txBody>
      </p:sp>
    </p:spTree>
    <p:extLst>
      <p:ext uri="{BB962C8B-B14F-4D97-AF65-F5344CB8AC3E}">
        <p14:creationId xmlns:p14="http://schemas.microsoft.com/office/powerpoint/2010/main" val="242829647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234</TotalTime>
  <Words>770</Words>
  <Application>Microsoft Office PowerPoint</Application>
  <PresentationFormat>Widescreen</PresentationFormat>
  <Paragraphs>120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Calibri</vt:lpstr>
      <vt:lpstr>Cambria</vt:lpstr>
      <vt:lpstr>Cambria Math</vt:lpstr>
      <vt:lpstr>Consolas</vt:lpstr>
      <vt:lpstr>Franklin Gothic Book</vt:lpstr>
      <vt:lpstr>Crop</vt:lpstr>
      <vt:lpstr>Active Filter </vt:lpstr>
      <vt:lpstr>Content</vt:lpstr>
      <vt:lpstr>Introduction</vt:lpstr>
      <vt:lpstr>Introduction</vt:lpstr>
      <vt:lpstr>Methods</vt:lpstr>
      <vt:lpstr>Methods</vt:lpstr>
      <vt:lpstr>Methods</vt:lpstr>
      <vt:lpstr>Simulation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</dc:creator>
  <cp:lastModifiedBy>Sarah</cp:lastModifiedBy>
  <cp:revision>22</cp:revision>
  <dcterms:created xsi:type="dcterms:W3CDTF">2020-12-12T07:46:22Z</dcterms:created>
  <dcterms:modified xsi:type="dcterms:W3CDTF">2021-01-02T13:28:46Z</dcterms:modified>
</cp:coreProperties>
</file>